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300" r:id="rId3"/>
    <p:sldId id="284" r:id="rId4"/>
    <p:sldId id="287" r:id="rId5"/>
    <p:sldId id="285" r:id="rId6"/>
    <p:sldId id="290" r:id="rId7"/>
    <p:sldId id="278" r:id="rId8"/>
    <p:sldId id="289" r:id="rId9"/>
    <p:sldId id="293" r:id="rId10"/>
    <p:sldId id="291" r:id="rId11"/>
    <p:sldId id="292" r:id="rId12"/>
    <p:sldId id="303" r:id="rId13"/>
    <p:sldId id="294" r:id="rId14"/>
    <p:sldId id="299" r:id="rId15"/>
    <p:sldId id="298" r:id="rId16"/>
    <p:sldId id="286" r:id="rId17"/>
    <p:sldId id="270" r:id="rId18"/>
    <p:sldId id="30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36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4A209-8204-4B64-8831-8488B34431AF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E26DE-4637-482C-B86B-4C59A38C90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657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851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223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534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395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2111" y="2029633"/>
            <a:ext cx="1162304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0225" y="2398059"/>
            <a:ext cx="11601963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0225" y="4474889"/>
            <a:ext cx="11601963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70935" y="6373168"/>
            <a:ext cx="5873867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212" y="326212"/>
            <a:ext cx="3053419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505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36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43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169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19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484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821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338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A4ED-B97B-470C-9D9B-8D8E68E53A83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426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3A4ED-B97B-470C-9D9B-8D8E68E53A83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246FB-762E-46D9-BC4D-1A41277C7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345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s://cds.cern.ch/record/228683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2556" y="2541495"/>
            <a:ext cx="9426594" cy="1344706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Cambria" panose="02040503050406030204" pitchFamily="18" charset="0"/>
              </a:rPr>
              <a:t>Summary of 10 MHz cavity </a:t>
            </a:r>
            <a:br>
              <a:rPr lang="en-GB" sz="4000" dirty="0">
                <a:latin typeface="Cambria" panose="02040503050406030204" pitchFamily="18" charset="0"/>
              </a:rPr>
            </a:br>
            <a:r>
              <a:rPr lang="en-GB" sz="4000" dirty="0">
                <a:latin typeface="Cambria" panose="02040503050406030204" pitchFamily="18" charset="0"/>
              </a:rPr>
              <a:t>impedance measurements</a:t>
            </a:r>
            <a:endParaRPr lang="en-US" sz="4000" dirty="0">
              <a:latin typeface="Cambria" panose="02040503050406030204" pitchFamily="18" charset="0"/>
              <a:cs typeface="Bookman Old Sty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3253" y="4267201"/>
            <a:ext cx="11125200" cy="137458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G. Favia, A. Lasheen</a:t>
            </a:r>
          </a:p>
          <a:p>
            <a:endParaRPr lang="en-US" dirty="0">
              <a:latin typeface="Cambria" panose="02040503050406030204" pitchFamily="18" charset="0"/>
            </a:endParaRPr>
          </a:p>
          <a:p>
            <a:r>
              <a:rPr lang="en-US" sz="1800" dirty="0">
                <a:latin typeface="Cambria" panose="02040503050406030204" pitchFamily="18" charset="0"/>
              </a:rPr>
              <a:t>Acknowledgments: </a:t>
            </a:r>
            <a:r>
              <a:rPr lang="en-US" sz="1800" dirty="0" smtClean="0">
                <a:latin typeface="Cambria" panose="02040503050406030204" pitchFamily="18" charset="0"/>
              </a:rPr>
              <a:t>H. Damerau, V</a:t>
            </a:r>
            <a:r>
              <a:rPr lang="en-US" sz="1800" dirty="0">
                <a:latin typeface="Cambria" panose="02040503050406030204" pitchFamily="18" charset="0"/>
              </a:rPr>
              <a:t>. Desquiens</a:t>
            </a:r>
          </a:p>
          <a:p>
            <a:endParaRPr lang="en-US" sz="500" dirty="0"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0210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23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362556" y="5991226"/>
            <a:ext cx="9426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Cambria" panose="02040503050406030204" pitchFamily="18" charset="0"/>
              </a:rPr>
              <a:t>LIU-PS Beam Dynamics Working Group MEETING</a:t>
            </a:r>
          </a:p>
          <a:p>
            <a:pPr algn="ctr"/>
            <a:r>
              <a:rPr lang="en-GB" sz="1600" dirty="0" smtClean="0">
                <a:latin typeface="Cambria" panose="02040503050406030204" pitchFamily="18" charset="0"/>
              </a:rPr>
              <a:t>12/12/2018 </a:t>
            </a:r>
            <a:endParaRPr lang="en-GB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68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667" y="970115"/>
            <a:ext cx="6251029" cy="4370717"/>
          </a:xfrm>
          <a:prstGeom prst="rect">
            <a:avLst/>
          </a:prstGeom>
        </p:spPr>
      </p:pic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83" y="921989"/>
            <a:ext cx="5692324" cy="4394182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2823411" y="2721509"/>
            <a:ext cx="2870137" cy="2123964"/>
          </a:xfrm>
          <a:prstGeom prst="ellipse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2" idx="6"/>
          </p:cNvCxnSpPr>
          <p:nvPr/>
        </p:nvCxnSpPr>
        <p:spPr>
          <a:xfrm>
            <a:off x="5693548" y="3783491"/>
            <a:ext cx="2634664" cy="591285"/>
          </a:xfrm>
          <a:prstGeom prst="straightConnector1">
            <a:avLst/>
          </a:prstGeom>
          <a:ln w="349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Left Bracket 15"/>
          <p:cNvSpPr/>
          <p:nvPr/>
        </p:nvSpPr>
        <p:spPr>
          <a:xfrm rot="16200000">
            <a:off x="8780980" y="4096970"/>
            <a:ext cx="89547" cy="1407459"/>
          </a:xfrm>
          <a:prstGeom prst="leftBracket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521084" y="5380672"/>
            <a:ext cx="55078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Above 30 MHz impedance results may be affected by :</a:t>
            </a:r>
          </a:p>
          <a:p>
            <a:endParaRPr lang="en-US" dirty="0" smtClean="0"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Noise level comparable with signal 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Limited oscilloscope dynamics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Unknown gap probe  attenuation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52304" y="5498947"/>
            <a:ext cx="50384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ambria" panose="02040503050406030204" pitchFamily="18" charset="0"/>
              </a:rPr>
              <a:t>The </a:t>
            </a:r>
            <a:r>
              <a:rPr lang="en-US" sz="2000" dirty="0">
                <a:latin typeface="Cambria" panose="02040503050406030204" pitchFamily="18" charset="0"/>
              </a:rPr>
              <a:t>impedance of the 10 MHz cavities with the gaps </a:t>
            </a:r>
            <a:r>
              <a:rPr lang="en-US" sz="2000" dirty="0" smtClean="0">
                <a:latin typeface="Cambria" panose="02040503050406030204" pitchFamily="18" charset="0"/>
              </a:rPr>
              <a:t>short-circuited is not negligible </a:t>
            </a:r>
            <a:endParaRPr lang="en-GB" sz="2000" dirty="0">
              <a:latin typeface="Cambria" panose="02040503050406030204" pitchFamily="18" charset="0"/>
            </a:endParaRPr>
          </a:p>
        </p:txBody>
      </p:sp>
      <p:cxnSp>
        <p:nvCxnSpPr>
          <p:cNvPr id="20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6"/>
          <p:cNvCxnSpPr/>
          <p:nvPr/>
        </p:nvCxnSpPr>
        <p:spPr>
          <a:xfrm>
            <a:off x="5204012" y="482990"/>
            <a:ext cx="6992369" cy="4765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2141596" y="129613"/>
            <a:ext cx="781774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Closed gaps</a:t>
            </a:r>
            <a:endParaRPr lang="en-GB" sz="40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59969" y="1233926"/>
            <a:ext cx="29512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Single bunch measurements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h=8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65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5368"/>
            <a:ext cx="6615918" cy="474232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499414" y="2309699"/>
            <a:ext cx="503840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Cambria" panose="02040503050406030204" pitchFamily="18" charset="0"/>
              </a:rPr>
              <a:t>The peak of impedance moves by few kHz with frequency tuning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Cambria" panose="020405030504060302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Cambria" panose="02040503050406030204" pitchFamily="18" charset="0"/>
              </a:rPr>
              <a:t>Measurements at different harmonics available just for cavity 11</a:t>
            </a:r>
            <a:endParaRPr lang="en-GB" sz="2000" dirty="0"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92444" y="1179136"/>
            <a:ext cx="3066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Cambria" panose="02040503050406030204" pitchFamily="18" charset="0"/>
              </a:rPr>
              <a:t>C11, closed gaps</a:t>
            </a:r>
            <a:endParaRPr lang="en-GB" sz="2400" b="1" dirty="0">
              <a:latin typeface="Cambria" panose="02040503050406030204" pitchFamily="18" charset="0"/>
            </a:endParaRPr>
          </a:p>
        </p:txBody>
      </p:sp>
      <p:cxnSp>
        <p:nvCxnSpPr>
          <p:cNvPr id="15" name="Straight Connector 6"/>
          <p:cNvCxnSpPr/>
          <p:nvPr/>
        </p:nvCxnSpPr>
        <p:spPr>
          <a:xfrm>
            <a:off x="5204012" y="482990"/>
            <a:ext cx="6992369" cy="4765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141596" y="129613"/>
            <a:ext cx="781774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Closed gaps</a:t>
            </a:r>
            <a:endParaRPr lang="en-GB" sz="40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44441" y="1640801"/>
            <a:ext cx="2951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Single bunch measurements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76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499414" y="2309699"/>
            <a:ext cx="50384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Cambria" panose="02040503050406030204" pitchFamily="18" charset="0"/>
              </a:rPr>
              <a:t>The peak of impedance moves by </a:t>
            </a:r>
            <a:r>
              <a:rPr lang="en-US" sz="2000" dirty="0" smtClean="0">
                <a:latin typeface="Cambria" panose="02040503050406030204" pitchFamily="18" charset="0"/>
              </a:rPr>
              <a:t>few MHz </a:t>
            </a:r>
            <a:r>
              <a:rPr lang="en-US" sz="2000" dirty="0" smtClean="0">
                <a:latin typeface="Cambria" panose="02040503050406030204" pitchFamily="18" charset="0"/>
              </a:rPr>
              <a:t>with frequency tuning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>
              <a:latin typeface="Cambria" panose="020405030504060302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Cambria" panose="02040503050406030204" pitchFamily="18" charset="0"/>
              </a:rPr>
              <a:t>The impedance is large, but in a frequency region far from the one expected for </a:t>
            </a:r>
            <a:r>
              <a:rPr lang="en-US" sz="2000" dirty="0" err="1">
                <a:latin typeface="Cambria" panose="02040503050406030204" pitchFamily="18" charset="0"/>
              </a:rPr>
              <a:t>quadrupolar</a:t>
            </a:r>
            <a:r>
              <a:rPr lang="en-US" sz="2000" dirty="0">
                <a:latin typeface="Cambria" panose="02040503050406030204" pitchFamily="18" charset="0"/>
              </a:rPr>
              <a:t> instability (~20 MHz)</a:t>
            </a:r>
            <a:endParaRPr lang="en-US" sz="2000" dirty="0"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1598" y="1167894"/>
            <a:ext cx="3066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Cambria" panose="02040503050406030204" pitchFamily="18" charset="0"/>
              </a:rPr>
              <a:t>C11, </a:t>
            </a:r>
            <a:r>
              <a:rPr lang="en-GB" sz="2400" b="1" dirty="0" smtClean="0">
                <a:latin typeface="Cambria" panose="02040503050406030204" pitchFamily="18" charset="0"/>
              </a:rPr>
              <a:t>left</a:t>
            </a:r>
            <a:r>
              <a:rPr lang="en-GB" sz="2400" b="1" dirty="0" smtClean="0">
                <a:latin typeface="Cambria" panose="02040503050406030204" pitchFamily="18" charset="0"/>
              </a:rPr>
              <a:t> gap closed</a:t>
            </a:r>
            <a:endParaRPr lang="en-GB" sz="2400" b="1" dirty="0">
              <a:latin typeface="Cambria" panose="02040503050406030204" pitchFamily="18" charset="0"/>
            </a:endParaRPr>
          </a:p>
        </p:txBody>
      </p:sp>
      <p:cxnSp>
        <p:nvCxnSpPr>
          <p:cNvPr id="15" name="Straight Connector 6"/>
          <p:cNvCxnSpPr/>
          <p:nvPr/>
        </p:nvCxnSpPr>
        <p:spPr>
          <a:xfrm>
            <a:off x="5204012" y="482990"/>
            <a:ext cx="6992369" cy="4765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141596" y="129613"/>
            <a:ext cx="781774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Closed gaps</a:t>
            </a:r>
            <a:endParaRPr lang="en-GB" sz="40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01543" y="1569245"/>
            <a:ext cx="2951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Single bunch measurements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2010133"/>
            <a:ext cx="64770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01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5417"/>
            <a:ext cx="6954492" cy="4985021"/>
          </a:xfrm>
          <a:prstGeom prst="rect">
            <a:avLst/>
          </a:prstGeom>
        </p:spPr>
      </p:pic>
      <p:cxnSp>
        <p:nvCxnSpPr>
          <p:cNvPr id="4" name="Straight Connector 6"/>
          <p:cNvCxnSpPr/>
          <p:nvPr/>
        </p:nvCxnSpPr>
        <p:spPr>
          <a:xfrm>
            <a:off x="10139082" y="482990"/>
            <a:ext cx="2057299" cy="4765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41596" y="129613"/>
            <a:ext cx="851757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C10 impedance at higher frequencies</a:t>
            </a:r>
            <a:endParaRPr lang="en-GB" sz="36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 rot="5400000">
            <a:off x="3241324" y="3397444"/>
            <a:ext cx="2874776" cy="1883006"/>
          </a:xfrm>
          <a:prstGeom prst="ellipse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733035" y="766712"/>
            <a:ext cx="54633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>
                <a:latin typeface="Cambria" panose="02040503050406030204" pitchFamily="18" charset="0"/>
              </a:rPr>
              <a:t>The cavity coupling line has a very dangerous parallel resonance with the anode capacity of the final tube </a:t>
            </a:r>
            <a:r>
              <a:rPr lang="en-GB" sz="2000" dirty="0" smtClean="0">
                <a:latin typeface="Cambria" panose="02040503050406030204" pitchFamily="18" charset="0"/>
              </a:rPr>
              <a:t>at </a:t>
            </a:r>
            <a:r>
              <a:rPr lang="en-GB" sz="2000" dirty="0">
                <a:latin typeface="Cambria" panose="02040503050406030204" pitchFamily="18" charset="0"/>
              </a:rPr>
              <a:t>about </a:t>
            </a:r>
            <a:r>
              <a:rPr lang="en-GB" sz="2000" dirty="0" smtClean="0">
                <a:latin typeface="Cambria" panose="02040503050406030204" pitchFamily="18" charset="0"/>
              </a:rPr>
              <a:t>32MHz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endParaRPr lang="en-GB" sz="2000" dirty="0" smtClean="0">
              <a:latin typeface="Cambria" panose="020405030504060302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1021" y="2269797"/>
            <a:ext cx="4728627" cy="225254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 rot="5400000">
            <a:off x="10404733" y="2590073"/>
            <a:ext cx="1165603" cy="1081418"/>
          </a:xfrm>
          <a:prstGeom prst="ellipse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103795" y="2207260"/>
            <a:ext cx="3078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" panose="02040503050406030204" pitchFamily="18" charset="0"/>
              </a:rPr>
              <a:t>Final stage transfer function</a:t>
            </a:r>
            <a:endParaRPr lang="en-GB" dirty="0">
              <a:latin typeface="Cambria" panose="020405030504060302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6356" y="4652115"/>
            <a:ext cx="4902110" cy="2120771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 rot="5400000">
            <a:off x="10617074" y="5057037"/>
            <a:ext cx="1165603" cy="1081418"/>
          </a:xfrm>
          <a:prstGeom prst="ellipse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8292053" y="4497839"/>
            <a:ext cx="3078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" panose="02040503050406030204" pitchFamily="18" charset="0"/>
              </a:rPr>
              <a:t>Amplifier transfer function</a:t>
            </a:r>
            <a:endParaRPr lang="en-GB" dirty="0">
              <a:latin typeface="Cambria" panose="020405030504060302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44441" y="1286028"/>
            <a:ext cx="3623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Multi-bunch measurements h=21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33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61" y="815736"/>
            <a:ext cx="7820534" cy="5605805"/>
          </a:xfrm>
          <a:prstGeom prst="rect">
            <a:avLst/>
          </a:prstGeom>
        </p:spPr>
      </p:pic>
      <p:pic>
        <p:nvPicPr>
          <p:cNvPr id="6" name="Picture 5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550125" y="3338289"/>
            <a:ext cx="48184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Cambria" panose="02040503050406030204" pitchFamily="18" charset="0"/>
              </a:rPr>
              <a:t>The peak of impedance at ~32 MHz seems moving with frequency tuning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latin typeface="Cambria" panose="02040503050406030204" pitchFamily="18" charset="0"/>
            </a:endParaRPr>
          </a:p>
          <a:p>
            <a:endParaRPr lang="en-US" sz="2000" dirty="0">
              <a:latin typeface="Cambria" panose="02040503050406030204" pitchFamily="18" charset="0"/>
            </a:endParaRPr>
          </a:p>
        </p:txBody>
      </p:sp>
      <p:cxnSp>
        <p:nvCxnSpPr>
          <p:cNvPr id="18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6"/>
          <p:cNvCxnSpPr/>
          <p:nvPr/>
        </p:nvCxnSpPr>
        <p:spPr>
          <a:xfrm>
            <a:off x="10139082" y="482990"/>
            <a:ext cx="2057299" cy="4765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2141596" y="129613"/>
            <a:ext cx="851757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C10 impedance at higher frequencies</a:t>
            </a:r>
            <a:endParaRPr lang="en-GB" sz="36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101771" y="1195948"/>
            <a:ext cx="2951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Single bunch measurements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36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42631" y="1517980"/>
            <a:ext cx="550783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ambria" panose="02040503050406030204" pitchFamily="18" charset="0"/>
              </a:rPr>
              <a:t>Above 30 MHz impedance results may be affected by :</a:t>
            </a:r>
          </a:p>
          <a:p>
            <a:endParaRPr lang="en-US" sz="2000" dirty="0" smtClean="0"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mbria" panose="02040503050406030204" pitchFamily="18" charset="0"/>
              </a:rPr>
              <a:t>Noise level comparable with signal 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trike="sngStrike" dirty="0" smtClean="0">
                <a:latin typeface="Cambria" panose="02040503050406030204" pitchFamily="18" charset="0"/>
              </a:rPr>
              <a:t>Limited oscilloscope dynamics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mbria" panose="02040503050406030204" pitchFamily="18" charset="0"/>
              </a:rPr>
              <a:t>Unknown </a:t>
            </a:r>
            <a:r>
              <a:rPr lang="en-US" sz="2000" dirty="0" smtClean="0">
                <a:latin typeface="Cambria" panose="02040503050406030204" pitchFamily="18" charset="0"/>
              </a:rPr>
              <a:t> gap </a:t>
            </a:r>
            <a:r>
              <a:rPr lang="en-US" sz="2000" dirty="0">
                <a:latin typeface="Cambria" panose="02040503050406030204" pitchFamily="18" charset="0"/>
              </a:rPr>
              <a:t>probe  attenuation</a:t>
            </a:r>
          </a:p>
          <a:p>
            <a:endParaRPr lang="en-US" sz="2000" strike="sngStrike" dirty="0" smtClean="0">
              <a:latin typeface="Cambria" panose="020405030504060302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838" y="657923"/>
            <a:ext cx="6575162" cy="471311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65329" y="4449357"/>
            <a:ext cx="49515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ambria" panose="02040503050406030204" pitchFamily="18" charset="0"/>
              </a:rPr>
              <a:t>Impedance measured using spectrum analyzer</a:t>
            </a:r>
            <a:endParaRPr lang="en-GB" sz="2000" dirty="0">
              <a:latin typeface="Cambria" panose="02040503050406030204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 rot="5400000">
            <a:off x="10064214" y="3268021"/>
            <a:ext cx="1083792" cy="1237786"/>
          </a:xfrm>
          <a:prstGeom prst="ellipse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mbria" panose="020405030504060302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5286657" y="4547078"/>
            <a:ext cx="660361" cy="256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mbria" panose="02040503050406030204" pitchFamily="18" charset="0"/>
            </a:endParaRPr>
          </a:p>
        </p:txBody>
      </p:sp>
      <p:cxnSp>
        <p:nvCxnSpPr>
          <p:cNvPr id="14" name="Straight Connector 6"/>
          <p:cNvCxnSpPr/>
          <p:nvPr/>
        </p:nvCxnSpPr>
        <p:spPr>
          <a:xfrm>
            <a:off x="10139082" y="482990"/>
            <a:ext cx="2057299" cy="4765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141596" y="129613"/>
            <a:ext cx="851757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6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C10 impedance at higher frequencies</a:t>
            </a:r>
            <a:endParaRPr lang="en-GB" sz="36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80591" y="969994"/>
            <a:ext cx="2951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Single bunch measurements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8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6"/>
          <p:cNvCxnSpPr/>
          <p:nvPr/>
        </p:nvCxnSpPr>
        <p:spPr>
          <a:xfrm>
            <a:off x="5311588" y="482990"/>
            <a:ext cx="6880412" cy="4765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2033" y="1164667"/>
            <a:ext cx="1163170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mbria" panose="02040503050406030204" pitchFamily="18" charset="0"/>
              </a:rPr>
              <a:t>  Measurements of PSC10 impedance at h=21 using multi-bunch beam were performed</a:t>
            </a:r>
            <a:endParaRPr lang="en-GB" sz="22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2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2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mbria" panose="02040503050406030204" pitchFamily="18" charset="0"/>
              </a:rPr>
              <a:t>  The PSC10 impedance when gap relays are closed is not negligible and may be responsible of </a:t>
            </a:r>
            <a:r>
              <a:rPr lang="en-GB" sz="2200" dirty="0" err="1" smtClean="0">
                <a:latin typeface="Cambria" panose="02040503050406030204" pitchFamily="18" charset="0"/>
              </a:rPr>
              <a:t>quadrupolar</a:t>
            </a:r>
            <a:r>
              <a:rPr lang="en-GB" sz="2200" dirty="0" smtClean="0">
                <a:latin typeface="Cambria" panose="02040503050406030204" pitchFamily="18" charset="0"/>
              </a:rPr>
              <a:t> oscillations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200" dirty="0" smtClean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2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mbria" panose="02040503050406030204" pitchFamily="18" charset="0"/>
              </a:rPr>
              <a:t>  The PSC10 system may contribute to the total PS impedance above operational frequency, due to a </a:t>
            </a:r>
            <a:r>
              <a:rPr lang="en-GB" sz="2200" dirty="0">
                <a:latin typeface="Cambria" panose="02040503050406030204" pitchFamily="18" charset="0"/>
              </a:rPr>
              <a:t>parallel resonance </a:t>
            </a:r>
            <a:r>
              <a:rPr lang="en-GB" sz="2200" dirty="0" smtClean="0">
                <a:latin typeface="Cambria" panose="02040503050406030204" pitchFamily="18" charset="0"/>
              </a:rPr>
              <a:t>at 32 MHz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200" dirty="0" smtClean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2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mbria" panose="02040503050406030204" pitchFamily="18" charset="0"/>
              </a:rPr>
              <a:t>  The validity of impedance results at frequencies above operational one has to be further    investigated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2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200" dirty="0" smtClean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mbria" panose="02040503050406030204" pitchFamily="18" charset="0"/>
              </a:rPr>
              <a:t> Worth investigating deeper the problem for eventual improvements?</a:t>
            </a:r>
            <a:endParaRPr lang="en-GB" sz="22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2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2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200" dirty="0"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41596" y="129613"/>
            <a:ext cx="781774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Conclusions</a:t>
            </a:r>
            <a:endParaRPr lang="en-GB" sz="40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87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2700" y="2133602"/>
            <a:ext cx="12192000" cy="195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5400" b="1" dirty="0">
                <a:latin typeface="Cambria" panose="02040503050406030204" pitchFamily="18" charset="0"/>
              </a:rPr>
              <a:t>Thank you</a:t>
            </a:r>
          </a:p>
          <a:p>
            <a:pPr algn="ctr">
              <a:spcBef>
                <a:spcPct val="0"/>
              </a:spcBef>
            </a:pPr>
            <a:r>
              <a:rPr lang="en-GB" sz="5400" b="1" dirty="0">
                <a:latin typeface="Cambria" panose="02040503050406030204" pitchFamily="18" charset="0"/>
              </a:rPr>
              <a:t>for you attention</a:t>
            </a:r>
            <a:endParaRPr lang="en-GB" sz="5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8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191630"/>
            <a:ext cx="8853487" cy="430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75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6"/>
          <p:cNvCxnSpPr/>
          <p:nvPr/>
        </p:nvCxnSpPr>
        <p:spPr>
          <a:xfrm>
            <a:off x="4612341" y="482990"/>
            <a:ext cx="7584040" cy="4765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4762" y="1302260"/>
            <a:ext cx="116317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Cambria" panose="02040503050406030204" pitchFamily="18" charset="0"/>
              </a:rPr>
              <a:t>   Single-bunch beam measurements</a:t>
            </a:r>
            <a:endParaRPr lang="en-GB" sz="24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400" dirty="0">
              <a:latin typeface="Cambria" panose="02040503050406030204" pitchFamily="18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endParaRPr lang="en-GB" sz="24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Cambria" panose="02040503050406030204" pitchFamily="18" charset="0"/>
              </a:rPr>
              <a:t>   Multi-bunch beam measurements</a:t>
            </a:r>
            <a:endParaRPr lang="en-GB" sz="2400" dirty="0">
              <a:latin typeface="Cambria" panose="02040503050406030204" pitchFamily="18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endParaRPr lang="en-GB" sz="24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4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Cambria" panose="02040503050406030204" pitchFamily="18" charset="0"/>
              </a:rPr>
              <a:t>   PSC10 impedance with closed gaps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400" dirty="0" smtClean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4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Cambria" panose="02040503050406030204" pitchFamily="18" charset="0"/>
              </a:rPr>
              <a:t>   PSC10 impedance contribution at higher frequencies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400" dirty="0" smtClean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4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Cambria" panose="02040503050406030204" pitchFamily="18" charset="0"/>
              </a:rPr>
              <a:t>   Conclusions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n-GB" sz="2400" dirty="0">
              <a:latin typeface="Cambria" panose="02040503050406030204" pitchFamily="18" charset="0"/>
            </a:endParaRP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en-GB" sz="2400" dirty="0"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141596" y="129613"/>
            <a:ext cx="781774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Overview</a:t>
            </a:r>
            <a:endParaRPr lang="en-GB" sz="40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065" y="1701470"/>
            <a:ext cx="6039356" cy="21890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892" y="1592404"/>
            <a:ext cx="3749040" cy="233804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12852" y="1262472"/>
            <a:ext cx="598742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>
                <a:latin typeface="Cambria" panose="02040503050406030204" pitchFamily="18" charset="0"/>
              </a:rPr>
              <a:t>TOF Single bunch beam to neglect the multi bunch effect</a:t>
            </a:r>
          </a:p>
          <a:p>
            <a:endParaRPr lang="en-GB" sz="1700" dirty="0">
              <a:latin typeface="Cambria" panose="020405030504060302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892" y="5212050"/>
            <a:ext cx="4979706" cy="84655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62243" y="4690291"/>
            <a:ext cx="6288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</a:rPr>
              <a:t>The impedance is computed from the beam induced voltage: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141596" y="129613"/>
            <a:ext cx="781774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ambria" panose="02040503050406030204" pitchFamily="18" charset="0"/>
              </a:rPr>
              <a:t>Single bunch beam</a:t>
            </a:r>
            <a:endParaRPr lang="en-GB" sz="32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cxnSp>
        <p:nvCxnSpPr>
          <p:cNvPr id="23" name="Straight Connector 6"/>
          <p:cNvCxnSpPr/>
          <p:nvPr/>
        </p:nvCxnSpPr>
        <p:spPr>
          <a:xfrm>
            <a:off x="5852162" y="482990"/>
            <a:ext cx="6344219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165658" y="1306900"/>
            <a:ext cx="663020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>
                <a:latin typeface="Cambria" panose="02040503050406030204" pitchFamily="18" charset="0"/>
              </a:rPr>
              <a:t>Measurements of the beam induced voltage (no RF on the gap )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6272" y="4056625"/>
            <a:ext cx="4671365" cy="280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12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6"/>
          <p:cNvCxnSpPr/>
          <p:nvPr/>
        </p:nvCxnSpPr>
        <p:spPr>
          <a:xfrm>
            <a:off x="7113494" y="482990"/>
            <a:ext cx="5082887" cy="4765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41596" y="129613"/>
            <a:ext cx="781774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Recent observations</a:t>
            </a:r>
            <a:endParaRPr lang="en-GB" sz="40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0414"/>
            <a:ext cx="6293936" cy="35014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213" y="1256138"/>
            <a:ext cx="6519168" cy="36267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4558" y="5579325"/>
            <a:ext cx="10778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2800" dirty="0" smtClean="0">
                <a:latin typeface="Cambria" panose="02040503050406030204" pitchFamily="18" charset="0"/>
              </a:rPr>
              <a:t>Beam intensity variations cause marginal impedance variations </a:t>
            </a:r>
            <a:endParaRPr lang="en-GB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83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28" y="777611"/>
            <a:ext cx="6163249" cy="4099356"/>
          </a:xfrm>
          <a:prstGeom prst="rect">
            <a:avLst/>
          </a:prstGeom>
        </p:spPr>
      </p:pic>
      <p:pic>
        <p:nvPicPr>
          <p:cNvPr id="10" name="Picture 9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141596" y="129613"/>
            <a:ext cx="781774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000" b="1" dirty="0">
                <a:solidFill>
                  <a:srgbClr val="1F497D"/>
                </a:solidFill>
                <a:latin typeface="Cambria" panose="02040503050406030204" pitchFamily="18" charset="0"/>
              </a:rPr>
              <a:t>Multi bunch beam</a:t>
            </a:r>
            <a:endParaRPr lang="en-GB" sz="40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cxnSp>
        <p:nvCxnSpPr>
          <p:cNvPr id="23" name="Straight Connector 6"/>
          <p:cNvCxnSpPr/>
          <p:nvPr/>
        </p:nvCxnSpPr>
        <p:spPr>
          <a:xfrm>
            <a:off x="6615953" y="482990"/>
            <a:ext cx="5580428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25343" y="5288340"/>
            <a:ext cx="61537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GB" sz="2400" dirty="0"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mbria" panose="02040503050406030204" pitchFamily="18" charset="0"/>
              </a:rPr>
              <a:t>Beam induced voltage measured just before the gap closure </a:t>
            </a:r>
            <a:endParaRPr lang="en-GB" sz="2400" dirty="0">
              <a:latin typeface="Cambria" panose="02040503050406030204" pitchFamily="18" charset="0"/>
            </a:endParaRPr>
          </a:p>
        </p:txBody>
      </p:sp>
      <p:pic>
        <p:nvPicPr>
          <p:cNvPr id="1026" name="Picture 2" descr="http://www.clker.com/cliparts/e/v/A/R/K/t/transparent-magnifying-glass-m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03963" flipH="1">
            <a:off x="4296829" y="3581143"/>
            <a:ext cx="824412" cy="85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Bent Arrow 51"/>
          <p:cNvSpPr/>
          <p:nvPr/>
        </p:nvSpPr>
        <p:spPr>
          <a:xfrm flipV="1">
            <a:off x="4532431" y="4495511"/>
            <a:ext cx="1883983" cy="717408"/>
          </a:xfrm>
          <a:prstGeom prst="bentArrow">
            <a:avLst>
              <a:gd name="adj1" fmla="val 13403"/>
              <a:gd name="adj2" fmla="val 16951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49808" y="3591103"/>
            <a:ext cx="4252656" cy="3171982"/>
            <a:chOff x="7698163" y="3655271"/>
            <a:chExt cx="4252656" cy="317198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98163" y="3655271"/>
              <a:ext cx="4057897" cy="317198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611332" y="5865529"/>
              <a:ext cx="2599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Beam induced voltage</a:t>
              </a:r>
            </a:p>
          </p:txBody>
        </p:sp>
        <p:sp>
          <p:nvSpPr>
            <p:cNvPr id="11" name="Left Brace 10"/>
            <p:cNvSpPr/>
            <p:nvPr/>
          </p:nvSpPr>
          <p:spPr>
            <a:xfrm rot="16200000">
              <a:off x="9712192" y="4948650"/>
              <a:ext cx="398044" cy="1290002"/>
            </a:xfrm>
            <a:prstGeom prst="leftBrace">
              <a:avLst>
                <a:gd name="adj1" fmla="val 22309"/>
                <a:gd name="adj2" fmla="val 42955"/>
              </a:avLst>
            </a:prstGeom>
            <a:ln w="349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latin typeface="Cambria" panose="02040503050406030204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0417458" y="4222834"/>
              <a:ext cx="15333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Closed gaps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>
              <a:off x="10735470" y="4562837"/>
              <a:ext cx="427767" cy="293353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5104891" y="3487138"/>
            <a:ext cx="1559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 panose="02040503050406030204" pitchFamily="18" charset="0"/>
              </a:rPr>
              <a:t>Closure </a:t>
            </a:r>
            <a:r>
              <a:rPr lang="en-US" b="1" dirty="0">
                <a:latin typeface="Cambria" panose="02040503050406030204" pitchFamily="18" charset="0"/>
              </a:rPr>
              <a:t>of gap relay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502986" y="1971129"/>
            <a:ext cx="553223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dirty="0">
                <a:latin typeface="Cambria" panose="02040503050406030204" pitchFamily="18" charset="0"/>
              </a:rPr>
              <a:t>Measurements done using LHC type beam </a:t>
            </a:r>
          </a:p>
        </p:txBody>
      </p:sp>
    </p:spTree>
    <p:extLst>
      <p:ext uri="{BB962C8B-B14F-4D97-AF65-F5344CB8AC3E}">
        <p14:creationId xmlns:p14="http://schemas.microsoft.com/office/powerpoint/2010/main" val="389840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6"/>
          <p:cNvCxnSpPr/>
          <p:nvPr/>
        </p:nvCxnSpPr>
        <p:spPr>
          <a:xfrm>
            <a:off x="7328647" y="482990"/>
            <a:ext cx="4867734" cy="4765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41596" y="129613"/>
            <a:ext cx="781774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000" b="1" dirty="0">
                <a:solidFill>
                  <a:srgbClr val="1F497D"/>
                </a:solidFill>
                <a:latin typeface="Cambria" panose="02040503050406030204" pitchFamily="18" charset="0"/>
              </a:rPr>
              <a:t>Measurement results</a:t>
            </a:r>
            <a:endParaRPr lang="en-GB" sz="40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09289" y="5380672"/>
            <a:ext cx="6436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GB" dirty="0">
              <a:latin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92" y="1023269"/>
            <a:ext cx="4908298" cy="35182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6404" y="4570131"/>
            <a:ext cx="52224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Cambria" panose="02040503050406030204" pitchFamily="18" charset="0"/>
              </a:rPr>
              <a:t>The voltage does not decay to zero as in the single bunch case</a:t>
            </a:r>
          </a:p>
          <a:p>
            <a:endParaRPr lang="en-GB" sz="2000" dirty="0"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Cambria" panose="02040503050406030204" pitchFamily="18" charset="0"/>
              </a:rPr>
              <a:t>FFT computed over a 100 us period </a:t>
            </a:r>
            <a:endParaRPr lang="en-GB" sz="2000" dirty="0">
              <a:latin typeface="Cambria" panose="020405030504060302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805" y="869265"/>
            <a:ext cx="5012280" cy="35928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64805" y="4288065"/>
            <a:ext cx="595475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Cambria" panose="02040503050406030204" pitchFamily="18" charset="0"/>
              </a:rPr>
              <a:t>Impedance </a:t>
            </a:r>
            <a:r>
              <a:rPr lang="en-GB" sz="2000" dirty="0">
                <a:latin typeface="Cambria" panose="02040503050406030204" pitchFamily="18" charset="0"/>
              </a:rPr>
              <a:t>calculated by dividing the induced voltage in frequency domain </a:t>
            </a:r>
            <a:r>
              <a:rPr lang="en-GB" sz="2000" dirty="0" smtClean="0">
                <a:latin typeface="Cambria" panose="02040503050406030204" pitchFamily="18" charset="0"/>
              </a:rPr>
              <a:t>by </a:t>
            </a:r>
            <a:r>
              <a:rPr lang="en-GB" sz="2000" dirty="0">
                <a:latin typeface="Cambria" panose="02040503050406030204" pitchFamily="18" charset="0"/>
              </a:rPr>
              <a:t>the beam </a:t>
            </a:r>
            <a:r>
              <a:rPr lang="en-GB" sz="2000" dirty="0" smtClean="0">
                <a:latin typeface="Cambria" panose="02040503050406030204" pitchFamily="18" charset="0"/>
              </a:rPr>
              <a:t>spectrum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>
                <a:latin typeface="Cambria" panose="02040503050406030204" pitchFamily="18" charset="0"/>
              </a:rPr>
              <a:t>The deconvolution is applied only on the </a:t>
            </a:r>
            <a:r>
              <a:rPr lang="en-GB" sz="2000" dirty="0" smtClean="0">
                <a:latin typeface="Cambria" panose="02040503050406030204" pitchFamily="18" charset="0"/>
              </a:rPr>
              <a:t>revolution frequency peaks</a:t>
            </a:r>
            <a:endParaRPr lang="en-GB" sz="2000" dirty="0"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>
              <a:latin typeface="Cambria" panose="02040503050406030204" pitchFamily="18" charset="0"/>
            </a:endParaRPr>
          </a:p>
          <a:p>
            <a:endParaRPr lang="en-GB" sz="2000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30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08" y="1092592"/>
            <a:ext cx="7529500" cy="5397190"/>
          </a:xfrm>
          <a:prstGeom prst="rect">
            <a:avLst/>
          </a:prstGeom>
        </p:spPr>
      </p:pic>
      <p:cxnSp>
        <p:nvCxnSpPr>
          <p:cNvPr id="2" name="Straight Connector 6"/>
          <p:cNvCxnSpPr/>
          <p:nvPr/>
        </p:nvCxnSpPr>
        <p:spPr>
          <a:xfrm>
            <a:off x="7261412" y="482990"/>
            <a:ext cx="4934969" cy="4765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41596" y="129613"/>
            <a:ext cx="781774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000" b="1" dirty="0">
                <a:solidFill>
                  <a:srgbClr val="1F497D"/>
                </a:solidFill>
                <a:latin typeface="Cambria" panose="02040503050406030204" pitchFamily="18" charset="0"/>
              </a:rPr>
              <a:t>Measurement results</a:t>
            </a:r>
            <a:endParaRPr lang="en-GB" sz="40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32771" y="3378819"/>
            <a:ext cx="267629" cy="1561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824589" y="1827523"/>
            <a:ext cx="3884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mbria" panose="02040503050406030204" pitchFamily="18" charset="0"/>
              </a:rPr>
              <a:t>Average value comparable with 2016 results</a:t>
            </a:r>
            <a:endParaRPr lang="en-GB" sz="2400" dirty="0">
              <a:latin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32504" y="3534936"/>
            <a:ext cx="4215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Cambria" panose="02040503050406030204" pitchFamily="18" charset="0"/>
              </a:rPr>
              <a:t>C36 and C11 missing due to gap relay and amplifier issues </a:t>
            </a:r>
            <a:endParaRPr lang="en-GB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492" y="763824"/>
            <a:ext cx="4530879" cy="3384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0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1593106" y="4922166"/>
                <a:ext cx="9144000" cy="185577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000" dirty="0"/>
                  <a:t> </a:t>
                </a:r>
                <a:r>
                  <a:rPr lang="en-US" sz="2000" dirty="0"/>
                  <a:t>The impedance source(s) responsible of the instability can be identified by checking the peak of resistive impedance vs. the frequency for each mode (vertical lines, up to mode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US" sz="2000" dirty="0" smtClean="0"/>
                  <a:t>)</a:t>
                </a:r>
                <a:endParaRPr lang="en-US" sz="20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 The impedance of the 10 MHz cavities with the gaps short-circuited is not exactly on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US" sz="2000" dirty="0"/>
                  <a:t> but close enough to raise suspicion…</a:t>
                </a:r>
                <a:br>
                  <a:rPr lang="en-US" sz="2000" dirty="0"/>
                </a:br>
                <a:endParaRPr lang="en-GB" sz="1800" dirty="0"/>
              </a:p>
            </p:txBody>
          </p:sp>
        </mc:Choice>
        <mc:Fallback xmlns=""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3106" y="4922166"/>
                <a:ext cx="9144000" cy="1855773"/>
              </a:xfrm>
              <a:prstGeom prst="rect">
                <a:avLst/>
              </a:prstGeom>
              <a:blipFill>
                <a:blip r:embed="rId4"/>
                <a:stretch>
                  <a:fillRect l="-600" t="-3279" r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itle 1"/>
          <p:cNvSpPr txBox="1">
            <a:spLocks/>
          </p:cNvSpPr>
          <p:nvPr/>
        </p:nvSpPr>
        <p:spPr>
          <a:xfrm>
            <a:off x="1524000" y="3"/>
            <a:ext cx="9144000" cy="6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/>
              <a:t>Impedance and coupled-bunch </a:t>
            </a:r>
            <a:r>
              <a:rPr lang="en-US" sz="4000" b="1" dirty="0" smtClean="0"/>
              <a:t>modes</a:t>
            </a:r>
            <a:r>
              <a:rPr lang="en-US" sz="4000" b="1" dirty="0">
                <a:solidFill>
                  <a:srgbClr val="C00000"/>
                </a:solidFill>
              </a:rPr>
              <a:t> *</a:t>
            </a:r>
            <a:endParaRPr lang="en-US" sz="40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668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872716" y="4147824"/>
                <a:ext cx="4059307" cy="57631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bunches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rev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algn="ctr"/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 -&gt; dipole,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dirty="0"/>
                  <a:t> -&gt; quadrupole)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716" y="4147824"/>
                <a:ext cx="4059307" cy="576312"/>
              </a:xfrm>
              <a:prstGeom prst="rect">
                <a:avLst/>
              </a:prstGeom>
              <a:blipFill>
                <a:blip r:embed="rId5"/>
                <a:stretch>
                  <a:fillRect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106" y="763824"/>
            <a:ext cx="4530879" cy="3384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37758" y="2275444"/>
            <a:ext cx="138056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Impedance gap relay closed *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521388" y="2948266"/>
            <a:ext cx="0" cy="5300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81194" y="4147824"/>
            <a:ext cx="339070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* G. Favia, based on C10-11 measurements, </a:t>
            </a:r>
            <a:r>
              <a:rPr lang="en-US" sz="1400" dirty="0">
                <a:hlinkClick r:id="rId7"/>
              </a:rPr>
              <a:t>https://cds.cern.ch/record/2286835/</a:t>
            </a:r>
            <a:r>
              <a:rPr lang="en-US" sz="1400" dirty="0"/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30070" y="1010034"/>
            <a:ext cx="1156448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Kicker resonance to be checked…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078940" y="1748698"/>
            <a:ext cx="224118" cy="1955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942729" y="6311496"/>
            <a:ext cx="4225462" cy="523220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*</a:t>
            </a:r>
            <a:r>
              <a:rPr lang="en-US" sz="1400" b="1" dirty="0"/>
              <a:t> </a:t>
            </a:r>
            <a:r>
              <a:rPr lang="en-US" sz="1400" b="1" dirty="0" smtClean="0"/>
              <a:t>A. Lasheen, </a:t>
            </a:r>
            <a:r>
              <a:rPr lang="en-GB" sz="1400" b="1" i="1" dirty="0"/>
              <a:t>LIU-PS Beam Dynamics Working Group</a:t>
            </a:r>
            <a:br>
              <a:rPr lang="en-GB" sz="1400" b="1" i="1" dirty="0"/>
            </a:br>
            <a:r>
              <a:rPr lang="en-GB" sz="1400" b="1" i="1" dirty="0" smtClean="0"/>
              <a:t>23/11/2018</a:t>
            </a: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356740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6"/>
          <p:cNvCxnSpPr/>
          <p:nvPr/>
        </p:nvCxnSpPr>
        <p:spPr>
          <a:xfrm>
            <a:off x="5204012" y="482990"/>
            <a:ext cx="6992369" cy="4765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6"/>
          <p:cNvCxnSpPr/>
          <p:nvPr/>
        </p:nvCxnSpPr>
        <p:spPr>
          <a:xfrm>
            <a:off x="1272444" y="482990"/>
            <a:ext cx="720000" cy="0"/>
          </a:xfrm>
          <a:prstGeom prst="line">
            <a:avLst/>
          </a:prstGeom>
          <a:ln w="19050" cap="rnd">
            <a:solidFill>
              <a:schemeClr val="accent1">
                <a:lumMod val="75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3" y="174335"/>
            <a:ext cx="619098" cy="747654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41596" y="129613"/>
            <a:ext cx="781774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4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Closed gaps</a:t>
            </a:r>
            <a:endParaRPr lang="en-GB" sz="40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83" y="921989"/>
            <a:ext cx="5692324" cy="439418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52304" y="5498947"/>
            <a:ext cx="50384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Cambria" panose="02040503050406030204" pitchFamily="18" charset="0"/>
              </a:rPr>
              <a:t>The </a:t>
            </a:r>
            <a:r>
              <a:rPr lang="en-US" sz="2000" dirty="0">
                <a:latin typeface="Cambria" panose="02040503050406030204" pitchFamily="18" charset="0"/>
              </a:rPr>
              <a:t>impedance of the 10 MHz cavities with the gaps </a:t>
            </a:r>
            <a:r>
              <a:rPr lang="en-US" sz="2000" dirty="0" smtClean="0">
                <a:latin typeface="Cambria" panose="02040503050406030204" pitchFamily="18" charset="0"/>
              </a:rPr>
              <a:t>short-circuited is not negligible </a:t>
            </a:r>
            <a:endParaRPr lang="en-GB" sz="2000" dirty="0">
              <a:latin typeface="Cambria" panose="0204050305040603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59969" y="1233926"/>
            <a:ext cx="29512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Single bunch measurements</a:t>
            </a:r>
          </a:p>
          <a:p>
            <a:r>
              <a:rPr lang="en-US" dirty="0">
                <a:latin typeface="Cambria" panose="02040503050406030204" pitchFamily="18" charset="0"/>
              </a:rPr>
              <a:t>h</a:t>
            </a:r>
            <a:r>
              <a:rPr lang="en-US" dirty="0" smtClean="0">
                <a:latin typeface="Cambria" panose="02040503050406030204" pitchFamily="18" charset="0"/>
              </a:rPr>
              <a:t>=8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04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4609</TotalTime>
  <Words>607</Words>
  <Application>Microsoft Office PowerPoint</Application>
  <PresentationFormat>Widescreen</PresentationFormat>
  <Paragraphs>115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Bookman Old Style</vt:lpstr>
      <vt:lpstr>Calibri</vt:lpstr>
      <vt:lpstr>Calibri Light</vt:lpstr>
      <vt:lpstr>Cambria</vt:lpstr>
      <vt:lpstr>Cambria Math</vt:lpstr>
      <vt:lpstr>Wingdings</vt:lpstr>
      <vt:lpstr>Office Theme</vt:lpstr>
      <vt:lpstr>Summary of 10 MHz cavity  impedance measurements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Giorgia Favia</dc:creator>
  <cp:lastModifiedBy>Giorgia Favia</cp:lastModifiedBy>
  <cp:revision>90</cp:revision>
  <dcterms:created xsi:type="dcterms:W3CDTF">2017-10-25T08:18:11Z</dcterms:created>
  <dcterms:modified xsi:type="dcterms:W3CDTF">2018-12-12T12:16:54Z</dcterms:modified>
</cp:coreProperties>
</file>