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gif" ContentType="image/g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4" r:id="rId1"/>
  </p:sldMasterIdLst>
  <p:notesMasterIdLst>
    <p:notesMasterId r:id="rId20"/>
  </p:notesMasterIdLst>
  <p:handoutMasterIdLst>
    <p:handoutMasterId r:id="rId21"/>
  </p:handoutMasterIdLst>
  <p:sldIdLst>
    <p:sldId id="587" r:id="rId2"/>
    <p:sldId id="588" r:id="rId3"/>
    <p:sldId id="610" r:id="rId4"/>
    <p:sldId id="608" r:id="rId5"/>
    <p:sldId id="612" r:id="rId6"/>
    <p:sldId id="609" r:id="rId7"/>
    <p:sldId id="618" r:id="rId8"/>
    <p:sldId id="619" r:id="rId9"/>
    <p:sldId id="615" r:id="rId10"/>
    <p:sldId id="616" r:id="rId11"/>
    <p:sldId id="617" r:id="rId12"/>
    <p:sldId id="620" r:id="rId13"/>
    <p:sldId id="623" r:id="rId14"/>
    <p:sldId id="621" r:id="rId15"/>
    <p:sldId id="622" r:id="rId16"/>
    <p:sldId id="613" r:id="rId17"/>
    <p:sldId id="614" r:id="rId18"/>
    <p:sldId id="589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80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303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504D"/>
    <a:srgbClr val="FB02BB"/>
    <a:srgbClr val="000000"/>
    <a:srgbClr val="179E68"/>
    <a:srgbClr val="0000FF"/>
    <a:srgbClr val="FF8181"/>
    <a:srgbClr val="C1B3D1"/>
    <a:srgbClr val="0033CC"/>
    <a:srgbClr val="56E09E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237" autoAdjust="0"/>
    <p:restoredTop sz="95252" autoAdjust="0"/>
  </p:normalViewPr>
  <p:slideViewPr>
    <p:cSldViewPr snapToGrid="0" snapToObjects="1">
      <p:cViewPr varScale="1">
        <p:scale>
          <a:sx n="131" d="100"/>
          <a:sy n="131" d="100"/>
        </p:scale>
        <p:origin x="192" y="416"/>
      </p:cViewPr>
      <p:guideLst>
        <p:guide orient="horz" pos="1680"/>
        <p:guide pos="2880"/>
        <p:guide orient="horz" pos="3032"/>
      </p:guideLst>
    </p:cSldViewPr>
  </p:slideViewPr>
  <p:outlineViewPr>
    <p:cViewPr>
      <p:scale>
        <a:sx n="33" d="100"/>
        <a:sy n="33" d="100"/>
      </p:scale>
      <p:origin x="0" y="880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13" d="100"/>
          <a:sy n="113" d="100"/>
        </p:scale>
        <p:origin x="-421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C3C69A-03FB-6E4A-B7EB-FF30DF587EB5}" type="datetime1">
              <a:rPr lang="en-US" smtClean="0"/>
              <a:pPr/>
              <a:t>12/12/18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BF3C35-583F-AA47-BA24-3A804663135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49314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EC1ED-C620-F147-804C-8EF761D1A9C8}" type="datetime1">
              <a:rPr lang="en-US" smtClean="0"/>
              <a:pPr/>
              <a:t>12/12/18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smtClean="0"/>
              <a:t>Click to edit Master text styles</a:t>
            </a:r>
          </a:p>
          <a:p>
            <a:pPr lvl="1"/>
            <a:r>
              <a:rPr lang="fr-CH" smtClean="0"/>
              <a:t>Second level</a:t>
            </a:r>
          </a:p>
          <a:p>
            <a:pPr lvl="2"/>
            <a:r>
              <a:rPr lang="fr-CH" smtClean="0"/>
              <a:t>Third level</a:t>
            </a:r>
          </a:p>
          <a:p>
            <a:pPr lvl="3"/>
            <a:r>
              <a:rPr lang="fr-CH" smtClean="0"/>
              <a:t>Fourth level</a:t>
            </a:r>
          </a:p>
          <a:p>
            <a:pPr lvl="4"/>
            <a:r>
              <a:rPr lang="fr-CH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AE11AB-0296-3E4F-BC81-E4B843AB54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33097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0897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5407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607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74080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091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0167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3141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AE11AB-0296-3E4F-BC81-E4B843AB54F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914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8E55B4-A633-4C51-AE8F-B8C1C12B8FA9}" type="slidenum">
              <a:rPr lang="en-GB" smtClean="0">
                <a:solidFill>
                  <a:srgbClr val="000000"/>
                </a:solidFill>
              </a:rPr>
              <a:pPr>
                <a:defRPr/>
              </a:pPr>
              <a:t>18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51932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eg"/><Relationship Id="rId3" Type="http://schemas.openxmlformats.org/officeDocument/2006/relationships/image" Target="../media/image5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7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5" name="Picture 4" descr="logo-presentation-small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bg>
      <p:bgPr>
        <a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3495267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91" r:id="rId2"/>
    <p:sldLayoutId id="2147483676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Relationship Id="rId3" Type="http://schemas.openxmlformats.org/officeDocument/2006/relationships/image" Target="../media/image23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4.jpeg"/><Relationship Id="rId3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6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66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363" y="301895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Highlights 2018 </a:t>
            </a:r>
            <a:r>
              <a:rPr lang="en-US" dirty="0" smtClean="0"/>
              <a:t>(5)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5380850"/>
          </a:xfrm>
        </p:spPr>
        <p:txBody>
          <a:bodyPr>
            <a:normAutofit/>
          </a:bodyPr>
          <a:lstStyle/>
          <a:p>
            <a:r>
              <a:rPr lang="en-US" dirty="0" smtClean="0"/>
              <a:t>KFA45 waveform measurements and post-pulse investigations:</a:t>
            </a:r>
          </a:p>
          <a:p>
            <a:pPr lvl="1"/>
            <a:r>
              <a:rPr lang="en-US" dirty="0" smtClean="0"/>
              <a:t>Post-pulse is constant with voltage, impact on emittance minimal: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KFA14 waveform measured and impact on emittance (negligible) assessed:</a:t>
            </a:r>
            <a:endParaRPr lang="en-US" dirty="0"/>
          </a:p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869" y="2143267"/>
            <a:ext cx="3172240" cy="1659069"/>
          </a:xfrm>
          <a:prstGeom prst="rect">
            <a:avLst/>
          </a:prstGeom>
          <a:ln w="25400">
            <a:noFill/>
          </a:ln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1138" y="2000946"/>
            <a:ext cx="2144215" cy="180139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98539" y="2042980"/>
            <a:ext cx="2094181" cy="1759356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4148883" y="2146956"/>
            <a:ext cx="5405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h</a:t>
            </a:r>
            <a:r>
              <a:rPr lang="en-US" sz="1200" b="1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 = 7</a:t>
            </a:r>
            <a:endParaRPr lang="en-US" sz="12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500573" y="2181115"/>
            <a:ext cx="54053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h</a:t>
            </a:r>
            <a:r>
              <a:rPr lang="en-US" sz="1200" b="1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 = 9</a:t>
            </a:r>
            <a:endParaRPr lang="en-US" sz="12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9592" y="4527324"/>
            <a:ext cx="2880450" cy="194651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154" y="4575150"/>
            <a:ext cx="1796457" cy="182091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0042" y="4527324"/>
            <a:ext cx="3029104" cy="1981539"/>
          </a:xfrm>
          <a:prstGeom prst="rect">
            <a:avLst/>
          </a:prstGeom>
        </p:spPr>
      </p:pic>
      <p:sp>
        <p:nvSpPr>
          <p:cNvPr id="21" name="Rectangle 20"/>
          <p:cNvSpPr/>
          <p:nvPr/>
        </p:nvSpPr>
        <p:spPr>
          <a:xfrm>
            <a:off x="6969130" y="5919774"/>
            <a:ext cx="120898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BCMS 1.5 eVs</a:t>
            </a:r>
            <a:endParaRPr lang="en-US" sz="12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63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363" y="301895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Highlights 2018 </a:t>
            </a:r>
            <a:r>
              <a:rPr lang="en-US" dirty="0" smtClean="0"/>
              <a:t>(6)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433329" cy="3443508"/>
          </a:xfrm>
        </p:spPr>
        <p:txBody>
          <a:bodyPr>
            <a:normAutofit/>
          </a:bodyPr>
          <a:lstStyle/>
          <a:p>
            <a:r>
              <a:rPr lang="en-US" dirty="0" smtClean="0"/>
              <a:t>Estimated blow-up from turn-by-turn SEM grid measurements is smaller than implied by emittance measurements in PSB and PS</a:t>
            </a:r>
          </a:p>
          <a:p>
            <a:pPr lvl="1"/>
            <a:r>
              <a:rPr lang="en-US" dirty="0" smtClean="0"/>
              <a:t>Likely dominated by dispersion and challenges in deconvolution</a:t>
            </a:r>
          </a:p>
          <a:p>
            <a:pPr lvl="1"/>
            <a:r>
              <a:rPr lang="en-US" dirty="0" smtClean="0"/>
              <a:t>Implying </a:t>
            </a:r>
            <a:r>
              <a:rPr lang="en-US" dirty="0"/>
              <a:t>systematic errors on the emittance </a:t>
            </a:r>
            <a:r>
              <a:rPr lang="en-US" dirty="0" smtClean="0"/>
              <a:t>measurements in the different machines</a:t>
            </a:r>
            <a:endParaRPr lang="en-US" dirty="0"/>
          </a:p>
          <a:p>
            <a:r>
              <a:rPr lang="en-US" dirty="0" smtClean="0"/>
              <a:t>Follow </a:t>
            </a:r>
            <a:r>
              <a:rPr lang="en-US" dirty="0"/>
              <a:t>up </a:t>
            </a:r>
            <a:r>
              <a:rPr lang="en-US" dirty="0" smtClean="0"/>
              <a:t>systematic error contributions emittance measurements:</a:t>
            </a:r>
          </a:p>
          <a:p>
            <a:pPr lvl="1"/>
            <a:r>
              <a:rPr lang="en-US" dirty="0" smtClean="0"/>
              <a:t>Understanding of RF voltage </a:t>
            </a:r>
            <a:r>
              <a:rPr lang="en-US" dirty="0"/>
              <a:t>calibration </a:t>
            </a:r>
            <a:r>
              <a:rPr lang="en-US" dirty="0" smtClean="0"/>
              <a:t>in PSB and PS</a:t>
            </a:r>
          </a:p>
          <a:p>
            <a:pPr lvl="1"/>
            <a:r>
              <a:rPr lang="en-US" dirty="0" smtClean="0"/>
              <a:t>Impact </a:t>
            </a:r>
            <a:r>
              <a:rPr lang="en-US" dirty="0"/>
              <a:t>of </a:t>
            </a:r>
            <a:r>
              <a:rPr lang="en-US" dirty="0" err="1"/>
              <a:t>T</a:t>
            </a:r>
            <a:r>
              <a:rPr lang="en-US" dirty="0" err="1" smtClean="0"/>
              <a:t>omoscope</a:t>
            </a:r>
            <a:r>
              <a:rPr lang="en-US" dirty="0" smtClean="0"/>
              <a:t> </a:t>
            </a:r>
            <a:r>
              <a:rPr lang="en-US" dirty="0"/>
              <a:t>WCM baseline droop with intensity on the reconstruction</a:t>
            </a:r>
          </a:p>
          <a:p>
            <a:pPr lvl="1"/>
            <a:r>
              <a:rPr lang="en-US" dirty="0"/>
              <a:t>E</a:t>
            </a:r>
            <a:r>
              <a:rPr lang="en-US" dirty="0" smtClean="0"/>
              <a:t>rror </a:t>
            </a:r>
            <a:r>
              <a:rPr lang="en-US" dirty="0"/>
              <a:t>on the dispersion measurement due to BPM </a:t>
            </a:r>
            <a:r>
              <a:rPr lang="en-US" dirty="0" smtClean="0"/>
              <a:t>calibration</a:t>
            </a:r>
            <a:endParaRPr lang="en-US" dirty="0"/>
          </a:p>
          <a:p>
            <a:pPr lvl="1"/>
            <a:r>
              <a:rPr lang="en-US" dirty="0" smtClean="0"/>
              <a:t>PS </a:t>
            </a:r>
            <a:r>
              <a:rPr lang="en-US" dirty="0"/>
              <a:t>ring optics without and with space-charge expected to be </a:t>
            </a:r>
            <a:r>
              <a:rPr lang="en-US" dirty="0" smtClean="0"/>
              <a:t>small</a:t>
            </a:r>
          </a:p>
          <a:p>
            <a:pPr lvl="1"/>
            <a:r>
              <a:rPr lang="en-US" dirty="0" smtClean="0"/>
              <a:t>Optics measurements (quad gradient scan, turn-by-turn BPM analysis)</a:t>
            </a:r>
          </a:p>
          <a:p>
            <a:pPr lvl="1"/>
            <a:r>
              <a:rPr lang="en-US" dirty="0" smtClean="0"/>
              <a:t>Frailties of deconvolution algorithm exposed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41576" y="4395226"/>
            <a:ext cx="3702424" cy="2462774"/>
          </a:xfrm>
          <a:prstGeom prst="rect">
            <a:avLst/>
          </a:prstGeom>
        </p:spPr>
      </p:pic>
      <p:sp>
        <p:nvSpPr>
          <p:cNvPr id="6" name="Text Placeholder 2"/>
          <p:cNvSpPr txBox="1">
            <a:spLocks/>
          </p:cNvSpPr>
          <p:nvPr/>
        </p:nvSpPr>
        <p:spPr>
          <a:xfrm>
            <a:off x="302708" y="4688541"/>
            <a:ext cx="5246446" cy="20887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PSB/PS brightness curve measurements</a:t>
            </a:r>
          </a:p>
          <a:p>
            <a:pPr lvl="1"/>
            <a:r>
              <a:rPr lang="en-US" dirty="0" smtClean="0"/>
              <a:t>Significant amount of data recorded in both machines</a:t>
            </a:r>
          </a:p>
          <a:p>
            <a:pPr lvl="2"/>
            <a:r>
              <a:rPr lang="en-US" sz="1400" dirty="0"/>
              <a:t>o</a:t>
            </a:r>
            <a:r>
              <a:rPr lang="en-US" sz="1400" dirty="0" smtClean="0"/>
              <a:t>perational BCMS, BCMS 1.5 eVs, operational and </a:t>
            </a:r>
            <a:r>
              <a:rPr lang="en-US" sz="1400" dirty="0" err="1" smtClean="0"/>
              <a:t>rematched</a:t>
            </a:r>
            <a:r>
              <a:rPr lang="en-US" sz="1400" dirty="0" smtClean="0"/>
              <a:t> optics, prototype WSs, SEM grids</a:t>
            </a:r>
          </a:p>
          <a:p>
            <a:pPr lvl="1"/>
            <a:r>
              <a:rPr lang="en-US" dirty="0"/>
              <a:t>Ideal studies to evaluate importance of systematics</a:t>
            </a:r>
          </a:p>
          <a:p>
            <a:pPr lvl="1"/>
            <a:r>
              <a:rPr lang="en-US" dirty="0"/>
              <a:t>Analysis ongoing</a:t>
            </a:r>
          </a:p>
        </p:txBody>
      </p:sp>
    </p:spTree>
    <p:extLst>
      <p:ext uri="{BB962C8B-B14F-4D97-AF65-F5344CB8AC3E}">
        <p14:creationId xmlns:p14="http://schemas.microsoft.com/office/powerpoint/2010/main" val="197836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363" y="301895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Highlights 2018 </a:t>
            </a:r>
            <a:r>
              <a:rPr lang="en-US" dirty="0" smtClean="0"/>
              <a:t>(7)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2"/>
            <a:ext cx="8433329" cy="5308167"/>
          </a:xfrm>
        </p:spPr>
        <p:txBody>
          <a:bodyPr>
            <a:normAutofit/>
          </a:bodyPr>
          <a:lstStyle/>
          <a:p>
            <a:r>
              <a:rPr lang="en-US" dirty="0" smtClean="0"/>
              <a:t>BCMS operation at low-chromaticity along the flat bottom</a:t>
            </a:r>
          </a:p>
          <a:p>
            <a:pPr lvl="1"/>
            <a:r>
              <a:rPr lang="en-US" dirty="0" smtClean="0"/>
              <a:t>Configuration proved to be extremely reliable in operation</a:t>
            </a:r>
          </a:p>
          <a:p>
            <a:pPr lvl="1"/>
            <a:r>
              <a:rPr lang="en-US" dirty="0" smtClean="0"/>
              <a:t>Chromaticity correction performed with PFW in 3 current mode</a:t>
            </a:r>
          </a:p>
          <a:p>
            <a:pPr lvl="1"/>
            <a:r>
              <a:rPr lang="en-US" dirty="0" smtClean="0"/>
              <a:t>Dedicated chromaticity </a:t>
            </a:r>
            <a:r>
              <a:rPr lang="en-US" dirty="0" err="1" smtClean="0"/>
              <a:t>sextupoles</a:t>
            </a:r>
            <a:r>
              <a:rPr lang="en-US" dirty="0" smtClean="0"/>
              <a:t> cause too strong resonance 				      excitation</a:t>
            </a:r>
          </a:p>
          <a:p>
            <a:r>
              <a:rPr lang="en-US" dirty="0" smtClean="0"/>
              <a:t>Transverse optimization of HI LHC-type beams</a:t>
            </a:r>
          </a:p>
          <a:p>
            <a:pPr lvl="1"/>
            <a:r>
              <a:rPr lang="en-US" dirty="0" smtClean="0"/>
              <a:t>Working point optimization, TFB at flat bottom to reduce beam 			                       loss and stabilize head-tail instabilities</a:t>
            </a:r>
          </a:p>
          <a:p>
            <a:pPr lvl="1"/>
            <a:r>
              <a:rPr lang="en-US" dirty="0" smtClean="0"/>
              <a:t>Vertical chromaticity adjustment during the ramp</a:t>
            </a:r>
          </a:p>
          <a:p>
            <a:pPr lvl="1"/>
            <a:r>
              <a:rPr lang="en-US" dirty="0" smtClean="0"/>
              <a:t>Enabled systematic studies of the longitudinal parameter reach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7" name="page23image3807136.png" descr="page23image3807136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173727" y="1610207"/>
            <a:ext cx="2970273" cy="2584818"/>
          </a:xfrm>
          <a:prstGeom prst="rect">
            <a:avLst/>
          </a:prstGeom>
          <a:ln w="12700">
            <a:miter lim="400000"/>
          </a:ln>
        </p:spPr>
      </p:pic>
      <p:sp>
        <p:nvSpPr>
          <p:cNvPr id="8" name="Rectangle 7"/>
          <p:cNvSpPr/>
          <p:nvPr/>
        </p:nvSpPr>
        <p:spPr>
          <a:xfrm>
            <a:off x="8197907" y="4026284"/>
            <a:ext cx="902811" cy="276999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M.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Kaitatzi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0"/>
          <a:stretch/>
        </p:blipFill>
        <p:spPr>
          <a:xfrm>
            <a:off x="2537012" y="4430076"/>
            <a:ext cx="3976792" cy="224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991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363" y="301895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Highlights 2018 </a:t>
            </a:r>
            <a:r>
              <a:rPr lang="en-US" dirty="0" smtClean="0"/>
              <a:t>(8)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2"/>
            <a:ext cx="8433329" cy="5308167"/>
          </a:xfrm>
        </p:spPr>
        <p:txBody>
          <a:bodyPr>
            <a:normAutofit/>
          </a:bodyPr>
          <a:lstStyle/>
          <a:p>
            <a:r>
              <a:rPr lang="en-US" dirty="0" smtClean="0"/>
              <a:t>Optics </a:t>
            </a:r>
            <a:r>
              <a:rPr lang="en-US" dirty="0"/>
              <a:t>measurements</a:t>
            </a:r>
          </a:p>
          <a:p>
            <a:pPr lvl="1"/>
            <a:r>
              <a:rPr lang="en-US" dirty="0"/>
              <a:t>Applied LHC methodology and adapted software tools</a:t>
            </a:r>
          </a:p>
          <a:p>
            <a:pPr lvl="1"/>
            <a:r>
              <a:rPr lang="en-US" dirty="0"/>
              <a:t>Linear optics measurements, RDTs, amplitude detuning, </a:t>
            </a:r>
            <a:r>
              <a:rPr lang="en-US" dirty="0" smtClean="0"/>
              <a:t>                                                 coupling </a:t>
            </a:r>
            <a:r>
              <a:rPr lang="en-US" dirty="0"/>
              <a:t>correction</a:t>
            </a:r>
          </a:p>
          <a:p>
            <a:pPr lvl="1"/>
            <a:r>
              <a:rPr lang="en-US" dirty="0"/>
              <a:t>Implementation of AC dipole excitation using the TFB</a:t>
            </a:r>
          </a:p>
          <a:p>
            <a:pPr lvl="1"/>
            <a:r>
              <a:rPr lang="en-US" dirty="0"/>
              <a:t>Important input for emittance measurements and PS </a:t>
            </a:r>
            <a:r>
              <a:rPr lang="en-US" dirty="0" smtClean="0"/>
              <a:t>modelling</a:t>
            </a:r>
          </a:p>
          <a:p>
            <a:endParaRPr lang="en-US" dirty="0" smtClean="0"/>
          </a:p>
          <a:p>
            <a:r>
              <a:rPr lang="en-US" dirty="0" smtClean="0"/>
              <a:t>Presence </a:t>
            </a:r>
            <a:r>
              <a:rPr lang="en-US" dirty="0" smtClean="0"/>
              <a:t>of remnant magnetic fields in MTE circuits and potentially the main magnets</a:t>
            </a:r>
          </a:p>
          <a:p>
            <a:pPr lvl="1"/>
            <a:r>
              <a:rPr lang="en-US" dirty="0" smtClean="0"/>
              <a:t>Tune diagram measurements clearly showed different situation with respect to 2012</a:t>
            </a:r>
          </a:p>
          <a:p>
            <a:pPr lvl="1"/>
            <a:r>
              <a:rPr lang="en-US" dirty="0" smtClean="0"/>
              <a:t>Resonance excitation could be reduced applying dedicated degaussing cycles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25503" y="870255"/>
            <a:ext cx="2704035" cy="2474259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891534" y="552498"/>
            <a:ext cx="1138004" cy="276999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P.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Skowronski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0" name="6 - Εικόνα" descr="6 - Εικόνα"/>
          <p:cNvPicPr>
            <a:picLocks noChangeAspect="1"/>
          </p:cNvPicPr>
          <p:nvPr/>
        </p:nvPicPr>
        <p:blipFill rotWithShape="1">
          <a:blip r:embed="rId3">
            <a:extLst/>
          </a:blip>
          <a:srcRect l="8081" t="6666" r="8436" b="50135"/>
          <a:stretch/>
        </p:blipFill>
        <p:spPr>
          <a:xfrm>
            <a:off x="1964987" y="4827789"/>
            <a:ext cx="4873558" cy="2030211"/>
          </a:xfrm>
          <a:prstGeom prst="rect">
            <a:avLst/>
          </a:prstGeom>
          <a:ln w="12700">
            <a:miter lim="400000"/>
          </a:ln>
        </p:spPr>
      </p:pic>
      <p:sp>
        <p:nvSpPr>
          <p:cNvPr id="12" name="Rectangle 11"/>
          <p:cNvSpPr/>
          <p:nvPr/>
        </p:nvSpPr>
        <p:spPr>
          <a:xfrm>
            <a:off x="6884479" y="6471683"/>
            <a:ext cx="902811" cy="276999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M.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Kaitatzi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69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363" y="301895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Highlights 2018 </a:t>
            </a:r>
            <a:r>
              <a:rPr lang="en-US" dirty="0" smtClean="0"/>
              <a:t>(9)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2"/>
            <a:ext cx="8433329" cy="5308167"/>
          </a:xfrm>
        </p:spPr>
        <p:txBody>
          <a:bodyPr>
            <a:normAutofit/>
          </a:bodyPr>
          <a:lstStyle/>
          <a:p>
            <a:r>
              <a:rPr lang="en-US" dirty="0" smtClean="0"/>
              <a:t>Significant progress in the understanding of the interplay between structural lattice resonances and space charge forces</a:t>
            </a:r>
          </a:p>
          <a:p>
            <a:pPr lvl="1"/>
            <a:r>
              <a:rPr lang="en-US" dirty="0" smtClean="0"/>
              <a:t>Large amount of experimental data recorded for simulation benchmark</a:t>
            </a:r>
          </a:p>
          <a:p>
            <a:pPr lvl="1"/>
            <a:endParaRPr lang="en-US" sz="500" dirty="0" smtClean="0"/>
          </a:p>
          <a:p>
            <a:r>
              <a:rPr lang="en-US" dirty="0" smtClean="0"/>
              <a:t>Transverse impedance studies</a:t>
            </a:r>
          </a:p>
          <a:p>
            <a:pPr lvl="1"/>
            <a:r>
              <a:rPr lang="en-US" dirty="0" smtClean="0"/>
              <a:t>Performed measurements at different energies, </a:t>
            </a:r>
            <a:r>
              <a:rPr lang="en-US" dirty="0" err="1" smtClean="0"/>
              <a:t>chromaticities</a:t>
            </a:r>
            <a:endParaRPr lang="en-US" dirty="0" smtClean="0"/>
          </a:p>
          <a:p>
            <a:pPr lvl="1"/>
            <a:r>
              <a:rPr lang="en-US" dirty="0" smtClean="0"/>
              <a:t>Very good agreement with theoretical expectations</a:t>
            </a:r>
          </a:p>
          <a:p>
            <a:pPr lvl="1"/>
            <a:endParaRPr lang="en-US" sz="500" dirty="0"/>
          </a:p>
          <a:p>
            <a:r>
              <a:rPr lang="en-US" dirty="0" smtClean="0"/>
              <a:t>Working point control improvement</a:t>
            </a:r>
          </a:p>
          <a:p>
            <a:pPr lvl="1"/>
            <a:r>
              <a:rPr lang="en-US" dirty="0" smtClean="0"/>
              <a:t>Measurements taken during acceleration to reconstruct PFW matrix elements </a:t>
            </a:r>
          </a:p>
          <a:p>
            <a:pPr lvl="1"/>
            <a:r>
              <a:rPr lang="en-US" dirty="0" smtClean="0"/>
              <a:t>Potential to further improve tune/chromaticity control at high energy (and LHC flat bottom) and to reconstruct the basic functions</a:t>
            </a:r>
          </a:p>
          <a:p>
            <a:pPr lvl="1"/>
            <a:endParaRPr lang="en-US" sz="500" dirty="0"/>
          </a:p>
          <a:p>
            <a:r>
              <a:rPr lang="en-US" dirty="0" smtClean="0"/>
              <a:t>Implementation of physics concepts into LSA</a:t>
            </a:r>
          </a:p>
          <a:p>
            <a:pPr lvl="1"/>
            <a:r>
              <a:rPr lang="en-US" dirty="0" smtClean="0"/>
              <a:t>Several knobs defined, which have become standard operational practice</a:t>
            </a:r>
          </a:p>
          <a:p>
            <a:pPr lvl="1"/>
            <a:r>
              <a:rPr lang="en-US" dirty="0" smtClean="0"/>
              <a:t>Lots of additional implementations and clean-up during LS2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9501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363" y="301895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Highlights 2018 </a:t>
            </a:r>
            <a:r>
              <a:rPr lang="en-US" dirty="0" smtClean="0"/>
              <a:t>(10)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2"/>
            <a:ext cx="8433329" cy="5308167"/>
          </a:xfrm>
        </p:spPr>
        <p:txBody>
          <a:bodyPr>
            <a:normAutofit/>
          </a:bodyPr>
          <a:lstStyle/>
          <a:p>
            <a:r>
              <a:rPr lang="en-US" dirty="0" smtClean="0"/>
              <a:t>Close collaboration with BI to advance new instrumentation</a:t>
            </a:r>
          </a:p>
          <a:p>
            <a:pPr lvl="1"/>
            <a:r>
              <a:rPr lang="en-US" dirty="0"/>
              <a:t>Horizontal BGI</a:t>
            </a:r>
          </a:p>
          <a:p>
            <a:pPr lvl="2"/>
            <a:r>
              <a:rPr lang="en-US" dirty="0"/>
              <a:t>Demonstrated large potential (but also great complexity) of the                               	        device</a:t>
            </a:r>
          </a:p>
          <a:p>
            <a:pPr lvl="2"/>
            <a:r>
              <a:rPr lang="en-US" dirty="0"/>
              <a:t>Important progress on various fronts (read out electronics, 					            data analysis and interpretation, </a:t>
            </a:r>
            <a:r>
              <a:rPr lang="is-IS" dirty="0"/>
              <a:t>…)</a:t>
            </a:r>
            <a:r>
              <a:rPr lang="en-US" dirty="0"/>
              <a:t> </a:t>
            </a:r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dirty="0"/>
          </a:p>
          <a:p>
            <a:pPr lvl="2"/>
            <a:endParaRPr lang="en-US" dirty="0" smtClean="0"/>
          </a:p>
          <a:p>
            <a:pPr lvl="2"/>
            <a:endParaRPr lang="en-US" sz="1100" dirty="0"/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Prototype wire scanner</a:t>
            </a:r>
          </a:p>
          <a:p>
            <a:pPr lvl="2"/>
            <a:r>
              <a:rPr lang="en-US" dirty="0" smtClean="0"/>
              <a:t>Also used for brightness curve measurements</a:t>
            </a:r>
          </a:p>
          <a:p>
            <a:pPr lvl="2"/>
            <a:r>
              <a:rPr lang="en-US" dirty="0" smtClean="0"/>
              <a:t>Large amount of data for operational references and comparison with OP scanners</a:t>
            </a:r>
          </a:p>
          <a:p>
            <a:pPr lvl="2"/>
            <a:endParaRPr lang="en-US" sz="200" dirty="0" smtClean="0"/>
          </a:p>
          <a:p>
            <a:pPr lvl="1"/>
            <a:r>
              <a:rPr lang="en-US" dirty="0" err="1" smtClean="0"/>
              <a:t>TbT</a:t>
            </a:r>
            <a:r>
              <a:rPr lang="en-US" dirty="0" smtClean="0"/>
              <a:t> SEM grids</a:t>
            </a: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537" y="2912633"/>
            <a:ext cx="5218618" cy="247984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187452" y="3990084"/>
            <a:ext cx="1548585" cy="461665"/>
          </a:xfrm>
          <a:prstGeom prst="rect">
            <a:avLst/>
          </a:prstGeom>
          <a:ln w="635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S.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Levasseur</a:t>
            </a:r>
            <a:r>
              <a:rPr lang="en-US" sz="1200" dirty="0" smtClean="0">
                <a:latin typeface="Arial" charset="0"/>
                <a:ea typeface="Arial" charset="0"/>
                <a:cs typeface="Arial" charset="0"/>
              </a:rPr>
              <a:t>, H. Sandberg, J. </a:t>
            </a:r>
            <a:r>
              <a:rPr lang="en-US" sz="1200" dirty="0" err="1" smtClean="0">
                <a:latin typeface="Arial" charset="0"/>
                <a:ea typeface="Arial" charset="0"/>
                <a:cs typeface="Arial" charset="0"/>
              </a:rPr>
              <a:t>Storey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02526" y="2804375"/>
            <a:ext cx="2424062" cy="276999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en-US" sz="1200" smtClean="0">
                <a:latin typeface="Arial" charset="0"/>
                <a:ea typeface="Arial" charset="0"/>
                <a:cs typeface="Arial" charset="0"/>
              </a:rPr>
              <a:t>MTE splitting as seen by the BGI</a:t>
            </a:r>
            <a:endParaRPr lang="en-US" sz="1200" dirty="0"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7728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55109" y="1122218"/>
            <a:ext cx="8176274" cy="1662545"/>
          </a:xfrm>
          <a:prstGeom prst="rect">
            <a:avLst/>
          </a:prstGeom>
          <a:noFill/>
          <a:ln w="38100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Outlook 2019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37154" y="1245033"/>
            <a:ext cx="8223629" cy="1539730"/>
          </a:xfrm>
        </p:spPr>
        <p:txBody>
          <a:bodyPr>
            <a:normAutofit/>
          </a:bodyPr>
          <a:lstStyle/>
          <a:p>
            <a:pPr marL="269875" indent="-276225"/>
            <a:r>
              <a:rPr lang="en-US" sz="1800" dirty="0" smtClean="0"/>
              <a:t>No fresh data with beam in PS before end 2020</a:t>
            </a:r>
          </a:p>
          <a:p>
            <a:pPr marL="269875" indent="-276225"/>
            <a:endParaRPr lang="en-US" sz="1000" dirty="0" smtClean="0"/>
          </a:p>
          <a:p>
            <a:pPr marL="269875" lvl="1" indent="-276225">
              <a:spcBef>
                <a:spcPts val="1600"/>
              </a:spcBef>
              <a:buSzTx/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C0504D"/>
                </a:solidFill>
              </a:rPr>
              <a:t>Make </a:t>
            </a:r>
            <a:r>
              <a:rPr lang="en-US" sz="1800" b="1" dirty="0">
                <a:solidFill>
                  <a:srgbClr val="C0504D"/>
                </a:solidFill>
              </a:rPr>
              <a:t>the maximum of understanding out of 2018 data with beam</a:t>
            </a:r>
          </a:p>
          <a:p>
            <a:pPr marL="269875" indent="-276225">
              <a:buClrTx/>
              <a:buFont typeface="Symbol" panose="05050102010706020507" pitchFamily="18" charset="2"/>
              <a:buChar char="®"/>
            </a:pPr>
            <a:endParaRPr lang="en-US" sz="1600" b="1" dirty="0">
              <a:solidFill>
                <a:srgbClr val="C0504D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991" y="1245033"/>
            <a:ext cx="571500" cy="571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1991" y="2096424"/>
            <a:ext cx="571500" cy="571500"/>
          </a:xfrm>
          <a:prstGeom prst="rect">
            <a:avLst/>
          </a:prstGeom>
        </p:spPr>
      </p:pic>
      <p:sp>
        <p:nvSpPr>
          <p:cNvPr id="7" name="Text Placeholder 2"/>
          <p:cNvSpPr txBox="1">
            <a:spLocks/>
          </p:cNvSpPr>
          <p:nvPr/>
        </p:nvSpPr>
        <p:spPr>
          <a:xfrm>
            <a:off x="476935" y="3257333"/>
            <a:ext cx="8572085" cy="33963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Transverse</a:t>
            </a:r>
            <a:endParaRPr lang="en-US" sz="1800" dirty="0" smtClean="0"/>
          </a:p>
          <a:p>
            <a:pPr lvl="1"/>
            <a:r>
              <a:rPr lang="en-US" sz="1600" b="1" dirty="0" smtClean="0"/>
              <a:t>Understand role of systematics in measured blow-up</a:t>
            </a:r>
          </a:p>
          <a:p>
            <a:pPr lvl="1"/>
            <a:r>
              <a:rPr lang="en-US" sz="1600" b="1" dirty="0" smtClean="0"/>
              <a:t>Review and improve PS working point control</a:t>
            </a:r>
          </a:p>
          <a:p>
            <a:pPr lvl="1"/>
            <a:r>
              <a:rPr lang="en-US" sz="1600" b="1" dirty="0" smtClean="0"/>
              <a:t>Continue with benchmarking simulations</a:t>
            </a:r>
            <a:endParaRPr lang="en-US" sz="1800" dirty="0" smtClean="0"/>
          </a:p>
          <a:p>
            <a:r>
              <a:rPr lang="en-US" sz="1800" dirty="0" smtClean="0"/>
              <a:t>Longitudinal</a:t>
            </a:r>
            <a:endParaRPr lang="en-US" sz="1600" dirty="0" smtClean="0"/>
          </a:p>
          <a:p>
            <a:pPr lvl="1"/>
            <a:r>
              <a:rPr lang="en-US" sz="1600" b="1" dirty="0" smtClean="0"/>
              <a:t>Understand impedances exciting coupled-bunch instabilities</a:t>
            </a:r>
          </a:p>
          <a:p>
            <a:pPr lvl="1"/>
            <a:r>
              <a:rPr lang="en-US" sz="1600" b="1" dirty="0" smtClean="0"/>
              <a:t>Performance predictions for RF upgrades during LS2</a:t>
            </a:r>
          </a:p>
          <a:p>
            <a:pPr lvl="1"/>
            <a:r>
              <a:rPr lang="en-US" sz="1600" b="1" dirty="0" smtClean="0"/>
              <a:t>Review and upgrade longitudinal Tomography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1980378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smtClean="0"/>
              <a:t>Seasons Greetings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650" y="1191840"/>
            <a:ext cx="7632700" cy="47555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6550" y="1361122"/>
            <a:ext cx="2965450" cy="2817178"/>
          </a:xfrm>
          <a:prstGeom prst="rect">
            <a:avLst/>
          </a:prstGeom>
        </p:spPr>
      </p:pic>
      <p:sp>
        <p:nvSpPr>
          <p:cNvPr id="9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755650" y="5570411"/>
            <a:ext cx="7632700" cy="1052639"/>
          </a:xfrm>
        </p:spPr>
        <p:txBody>
          <a:bodyPr>
            <a:normAutofit fontScale="77500" lnSpcReduction="20000"/>
          </a:bodyPr>
          <a:lstStyle/>
          <a:p>
            <a:pPr marL="0" indent="0" algn="r">
              <a:buNone/>
            </a:pPr>
            <a:r>
              <a:rPr lang="en-US" sz="2400" dirty="0" smtClean="0"/>
              <a:t>Many thanks to everybody for your collaboration and dedication.</a:t>
            </a:r>
          </a:p>
          <a:p>
            <a:pPr marL="0" indent="0" algn="ctr">
              <a:buNone/>
            </a:pPr>
            <a:r>
              <a:rPr lang="en-US" sz="2400" dirty="0" smtClean="0"/>
              <a:t>See you soon in 2019!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594479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US" sz="1662">
              <a:solidFill>
                <a:srgbClr val="000000"/>
              </a:solidFill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endParaRPr lang="en-GB" sz="1662">
              <a:solidFill>
                <a:srgbClr val="0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" y="4811058"/>
            <a:ext cx="914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fr-CH" sz="2800" b="1" dirty="0" smtClean="0">
                <a:solidFill>
                  <a:srgbClr val="0055A0"/>
                </a:solidFill>
                <a:latin typeface="Calibri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57469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2667" y="2469087"/>
            <a:ext cx="8701471" cy="1241267"/>
          </a:xfrm>
        </p:spPr>
        <p:txBody>
          <a:bodyPr>
            <a:normAutofit/>
          </a:bodyPr>
          <a:lstStyle/>
          <a:p>
            <a:r>
              <a:rPr lang="en-GB" sz="3692" b="0" dirty="0" smtClean="0">
                <a:latin typeface="Arial" panose="020B0604020202020204" pitchFamily="34" charset="0"/>
                <a:cs typeface="Arial" panose="020B0604020202020204" pitchFamily="34" charset="0"/>
              </a:rPr>
              <a:t>Studies in 2018 and outlook to 2019</a:t>
            </a:r>
            <a:endParaRPr lang="en-US" sz="3692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2667" y="3747592"/>
            <a:ext cx="8701471" cy="1650885"/>
          </a:xfrm>
        </p:spPr>
        <p:txBody>
          <a:bodyPr>
            <a:normAutofit/>
          </a:bodyPr>
          <a:lstStyle/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1939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939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LIU-PS Beam </a:t>
            </a:r>
            <a:r>
              <a:rPr lang="en-US" sz="1939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Dynamics Working Group</a:t>
            </a:r>
          </a:p>
          <a:p>
            <a:endParaRPr lang="en-US" sz="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December </a:t>
            </a:r>
            <a:r>
              <a:rPr lang="pl-PL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</a:t>
            </a:r>
            <a:r>
              <a:rPr lang="en-US" sz="21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en-US" sz="21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0" y="263769"/>
            <a:ext cx="914400" cy="1125415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US" sz="2123">
              <a:latin typeface="Times New Roman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8370277" y="263769"/>
            <a:ext cx="773723" cy="351692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84406" tIns="42203" rIns="84406" bIns="42203" numCol="1" rtlCol="0" anchor="t" anchorCtr="0" compatLnSpc="1">
            <a:prstTxWarp prst="textNoShape">
              <a:avLst/>
            </a:prstTxWarp>
          </a:bodyPr>
          <a:lstStyle/>
          <a:p>
            <a:pPr algn="ctr" defTabSz="844083" eaLnBrk="0" fontAlgn="base" hangingPunct="0">
              <a:spcBef>
                <a:spcPct val="50000"/>
              </a:spcBef>
              <a:spcAft>
                <a:spcPct val="0"/>
              </a:spcAft>
            </a:pPr>
            <a:endParaRPr lang="en-GB" sz="2123">
              <a:latin typeface="Times New Roman" pitchFamily="18" charset="0"/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 bwMode="auto">
          <a:xfrm>
            <a:off x="351693" y="3913094"/>
            <a:ext cx="8701471" cy="3599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4406" tIns="42203" rIns="84406" bIns="42203" numCol="1" anchor="t" anchorCtr="0" compatLnSpc="1">
            <a:prstTxWarp prst="textNoShape">
              <a:avLst/>
            </a:prstTxWarp>
            <a:normAutofit/>
          </a:bodyPr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800">
                <a:solidFill>
                  <a:schemeClr val="tx1">
                    <a:tint val="75000"/>
                  </a:schemeClr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400">
                <a:solidFill>
                  <a:schemeClr val="tx1">
                    <a:tint val="75000"/>
                  </a:schemeClr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5pPr>
            <a:lvl6pPr marL="22860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6pPr>
            <a:lvl7pPr marL="2743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7pPr>
            <a:lvl8pPr marL="3200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8pPr>
            <a:lvl9pPr marL="3657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>
                <a:solidFill>
                  <a:schemeClr val="tx1">
                    <a:tint val="75000"/>
                  </a:schemeClr>
                </a:solidFill>
                <a:latin typeface="+mn-lt"/>
              </a:defRPr>
            </a:lvl9pPr>
          </a:lstStyle>
          <a:p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H. Damerau, </a:t>
            </a:r>
            <a:r>
              <a:rPr lang="en-US" sz="1662" kern="0" dirty="0" smtClean="0">
                <a:latin typeface="Arial" panose="020B0604020202020204" pitchFamily="34" charset="0"/>
                <a:cs typeface="Arial" panose="020B0604020202020204" pitchFamily="34" charset="0"/>
              </a:rPr>
              <a:t>M. Fraser, V. Forte, A. Huschauer, A</a:t>
            </a:r>
            <a:r>
              <a:rPr lang="en-US" sz="1662" kern="0" dirty="0">
                <a:latin typeface="Arial" panose="020B0604020202020204" pitchFamily="34" charset="0"/>
                <a:cs typeface="Arial" panose="020B0604020202020204" pitchFamily="34" charset="0"/>
              </a:rPr>
              <a:t>. Lasheen</a:t>
            </a:r>
            <a:endParaRPr lang="en-US" sz="1662" b="1" kern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654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572085" cy="514621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 smtClean="0"/>
              <a:t>The LIU-PS beam dynamics working group in numbers</a:t>
            </a:r>
          </a:p>
          <a:p>
            <a:r>
              <a:rPr lang="en-US" sz="1800" dirty="0" smtClean="0"/>
              <a:t>17 meetings in 2018</a:t>
            </a:r>
          </a:p>
          <a:p>
            <a:r>
              <a:rPr lang="en-US" sz="1800" dirty="0" smtClean="0"/>
              <a:t>&gt; 40 presentations</a:t>
            </a:r>
          </a:p>
          <a:p>
            <a:r>
              <a:rPr lang="en-US" sz="1800" dirty="0" smtClean="0"/>
              <a:t>Even more exciting results!</a:t>
            </a:r>
          </a:p>
          <a:p>
            <a:endParaRPr lang="en-US" sz="1800" dirty="0"/>
          </a:p>
          <a:p>
            <a:r>
              <a:rPr lang="en-US" sz="2200" dirty="0" smtClean="0"/>
              <a:t>Big ‘Thank You’ to Alexandre and Vincenzo for the minutes!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614888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2018 priorities for LIU-PS BD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045029"/>
            <a:ext cx="8433329" cy="5580854"/>
          </a:xfrm>
        </p:spPr>
        <p:txBody>
          <a:bodyPr>
            <a:normAutofit/>
          </a:bodyPr>
          <a:lstStyle/>
          <a:p>
            <a:r>
              <a:rPr lang="en-US" sz="2100" dirty="0" smtClean="0"/>
              <a:t>Transfer and injection</a:t>
            </a:r>
          </a:p>
          <a:p>
            <a:pPr lvl="1"/>
            <a:r>
              <a:rPr lang="en-GB" sz="1800" dirty="0" smtClean="0"/>
              <a:t>Investigate/determine </a:t>
            </a:r>
            <a:r>
              <a:rPr lang="en-GB" sz="1800" dirty="0"/>
              <a:t>additional contributions to the observed emittance growth at PSB-PS transfer</a:t>
            </a:r>
            <a:r>
              <a:rPr lang="en-US" sz="1800" dirty="0" smtClean="0"/>
              <a:t>, in particular with large </a:t>
            </a:r>
            <a:r>
              <a:rPr lang="en-US" sz="1800" dirty="0" smtClean="0">
                <a:latin typeface="Symbol" panose="05050102010706020507" pitchFamily="18" charset="2"/>
              </a:rPr>
              <a:t>e</a:t>
            </a:r>
            <a:r>
              <a:rPr lang="en-US" sz="1800" baseline="-25000" dirty="0" smtClean="0"/>
              <a:t>l</a:t>
            </a:r>
          </a:p>
          <a:p>
            <a:pPr lvl="2"/>
            <a:r>
              <a:rPr lang="en-US" sz="1800" dirty="0" smtClean="0"/>
              <a:t>Sensitivity studies, understanding of </a:t>
            </a:r>
            <a:r>
              <a:rPr lang="en-US" sz="1800" dirty="0" smtClean="0">
                <a:solidFill>
                  <a:srgbClr val="FF0000"/>
                </a:solidFill>
              </a:rPr>
              <a:t>emittance</a:t>
            </a:r>
            <a:r>
              <a:rPr lang="en-US" sz="1800" dirty="0" smtClean="0"/>
              <a:t> measurements: SEM grids, deconvolution</a:t>
            </a:r>
          </a:p>
          <a:p>
            <a:pPr lvl="2"/>
            <a:r>
              <a:rPr lang="en-US" sz="1800" dirty="0" smtClean="0">
                <a:solidFill>
                  <a:srgbClr val="FF0000"/>
                </a:solidFill>
              </a:rPr>
              <a:t>Exploit fast beam instrumentation as it becomes available for matching studies</a:t>
            </a:r>
          </a:p>
          <a:p>
            <a:pPr lvl="2"/>
            <a:r>
              <a:rPr lang="en-US" sz="1800" dirty="0" smtClean="0"/>
              <a:t>Proof-of-principle study with matched transfer line optics</a:t>
            </a:r>
          </a:p>
          <a:p>
            <a:r>
              <a:rPr lang="en-US" sz="2100" dirty="0" smtClean="0"/>
              <a:t>Transverse</a:t>
            </a:r>
          </a:p>
          <a:p>
            <a:pPr lvl="1"/>
            <a:r>
              <a:rPr lang="en-US" sz="1800" dirty="0" smtClean="0"/>
              <a:t>Complete injection bump studies (single particle and space charge simulations)</a:t>
            </a:r>
          </a:p>
          <a:p>
            <a:pPr lvl="2"/>
            <a:r>
              <a:rPr lang="en-US" sz="1800" dirty="0" smtClean="0"/>
              <a:t>Effects of eddy current induced </a:t>
            </a:r>
            <a:r>
              <a:rPr lang="en-US" sz="1800" dirty="0" err="1" smtClean="0"/>
              <a:t>sextupolar</a:t>
            </a:r>
            <a:r>
              <a:rPr lang="en-US" sz="1800" dirty="0" smtClean="0"/>
              <a:t> component</a:t>
            </a:r>
          </a:p>
          <a:p>
            <a:pPr lvl="1"/>
            <a:r>
              <a:rPr lang="en-US" sz="1800" dirty="0" smtClean="0"/>
              <a:t>Optimization of working point during the cycle, chromaticity correction with new </a:t>
            </a:r>
            <a:r>
              <a:rPr lang="en-US" sz="1800" dirty="0" err="1" smtClean="0"/>
              <a:t>sextupoles</a:t>
            </a:r>
            <a:endParaRPr lang="en-US" sz="1800" dirty="0" smtClean="0"/>
          </a:p>
          <a:p>
            <a:pPr lvl="1"/>
            <a:r>
              <a:rPr lang="en-US" sz="1800" dirty="0" smtClean="0"/>
              <a:t>Establish horizontal BGI as tool to investigate transverse emittance blow-up</a:t>
            </a:r>
          </a:p>
          <a:p>
            <a:pPr lvl="2"/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 rot="472906">
            <a:off x="6806821" y="363619"/>
            <a:ext cx="1566454" cy="738664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 smtClean="0">
                <a:solidFill>
                  <a:schemeClr val="bg1"/>
                </a:solidFill>
              </a:rPr>
              <a:t>LIU-PS BD</a:t>
            </a:r>
          </a:p>
          <a:p>
            <a:pPr algn="ctr"/>
            <a:r>
              <a:rPr lang="en-US" sz="2100" b="1" dirty="0" smtClean="0">
                <a:solidFill>
                  <a:schemeClr val="bg1"/>
                </a:solidFill>
              </a:rPr>
              <a:t>08/02/2018 </a:t>
            </a:r>
            <a:endParaRPr lang="en-GB" sz="2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854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 smtClean="0"/>
              <a:t>2018 priorities for LIU-PS BD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045029"/>
            <a:ext cx="8433329" cy="5580854"/>
          </a:xfrm>
        </p:spPr>
        <p:txBody>
          <a:bodyPr>
            <a:normAutofit/>
          </a:bodyPr>
          <a:lstStyle/>
          <a:p>
            <a:r>
              <a:rPr lang="en-US" sz="2100" dirty="0" smtClean="0"/>
              <a:t>Longitudinal</a:t>
            </a:r>
          </a:p>
          <a:p>
            <a:pPr lvl="1"/>
            <a:r>
              <a:rPr lang="en-US" sz="1800" dirty="0" smtClean="0"/>
              <a:t>Full </a:t>
            </a:r>
            <a:r>
              <a:rPr lang="en-US" sz="1800" dirty="0" smtClean="0">
                <a:solidFill>
                  <a:srgbClr val="FF0000"/>
                </a:solidFill>
              </a:rPr>
              <a:t>exploitation of new high-frequency power converters </a:t>
            </a:r>
            <a:r>
              <a:rPr lang="en-US" sz="1800" dirty="0" smtClean="0"/>
              <a:t>for MD studies</a:t>
            </a:r>
          </a:p>
          <a:p>
            <a:pPr lvl="2"/>
            <a:r>
              <a:rPr lang="en-US" sz="1800" dirty="0" smtClean="0"/>
              <a:t>Complete studies for Landau RF system to define parameters for technical design</a:t>
            </a:r>
          </a:p>
          <a:p>
            <a:pPr lvl="2"/>
            <a:r>
              <a:rPr lang="en-US" sz="1800" dirty="0" smtClean="0"/>
              <a:t>Conclude on shaving and post-acceleration </a:t>
            </a:r>
            <a:r>
              <a:rPr lang="en-US" sz="1800" dirty="0" smtClean="0">
                <a:sym typeface="Symbol" panose="05050102010706020507" pitchFamily="18" charset="2"/>
              </a:rPr>
              <a:t> higher intensity with more bunches</a:t>
            </a:r>
          </a:p>
          <a:p>
            <a:pPr lvl="1"/>
            <a:r>
              <a:rPr lang="en-US" sz="1800" dirty="0" smtClean="0">
                <a:sym typeface="Symbol" panose="05050102010706020507" pitchFamily="18" charset="2"/>
              </a:rPr>
              <a:t>Intensity reach and longitudinal impedance model</a:t>
            </a:r>
          </a:p>
          <a:p>
            <a:pPr lvl="2"/>
            <a:r>
              <a:rPr lang="en-US" sz="1800" dirty="0" smtClean="0">
                <a:sym typeface="Symbol" panose="05050102010706020507" pitchFamily="18" charset="2"/>
              </a:rPr>
              <a:t>Impedance of 10 MHz prototype and stability 40 and 80 MHz with multi-harmonic feedback</a:t>
            </a:r>
          </a:p>
          <a:p>
            <a:pPr lvl="2"/>
            <a:r>
              <a:rPr lang="en-US" sz="1800" dirty="0" smtClean="0">
                <a:sym typeface="Symbol" panose="05050102010706020507" pitchFamily="18" charset="2"/>
              </a:rPr>
              <a:t>Summarize model from simulations, integrate feedback studies for RF systems</a:t>
            </a:r>
          </a:p>
          <a:p>
            <a:r>
              <a:rPr lang="en-US" sz="2100" dirty="0" smtClean="0"/>
              <a:t>Studies in view of LS2</a:t>
            </a:r>
          </a:p>
          <a:p>
            <a:pPr lvl="1"/>
            <a:r>
              <a:rPr lang="en-US" sz="1800" dirty="0" smtClean="0"/>
              <a:t>Reference measurements</a:t>
            </a:r>
          </a:p>
          <a:p>
            <a:pPr lvl="2"/>
            <a:r>
              <a:rPr lang="en-US" sz="1800" dirty="0" smtClean="0"/>
              <a:t>Longitudinal and transverse impedance measurement</a:t>
            </a:r>
          </a:p>
          <a:p>
            <a:pPr lvl="2"/>
            <a:r>
              <a:rPr lang="en-US" sz="1800" dirty="0" smtClean="0"/>
              <a:t>Coupled-bunch instabilities during acceleration cycle</a:t>
            </a:r>
          </a:p>
          <a:p>
            <a:pPr lvl="2"/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 rot="472906">
            <a:off x="6806821" y="363619"/>
            <a:ext cx="1566454" cy="738664"/>
          </a:xfrm>
          <a:prstGeom prst="rect">
            <a:avLst/>
          </a:prstGeom>
          <a:solidFill>
            <a:srgbClr val="C0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100" b="1" dirty="0" smtClean="0">
                <a:solidFill>
                  <a:schemeClr val="bg1"/>
                </a:solidFill>
              </a:rPr>
              <a:t>LIU-PS BD</a:t>
            </a:r>
          </a:p>
          <a:p>
            <a:pPr algn="ctr"/>
            <a:r>
              <a:rPr lang="en-US" sz="2100" b="1" dirty="0" smtClean="0">
                <a:solidFill>
                  <a:schemeClr val="bg1"/>
                </a:solidFill>
              </a:rPr>
              <a:t>08/02/2018 </a:t>
            </a:r>
            <a:endParaRPr lang="en-GB" sz="21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371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Highlights 2018 (1)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0732"/>
            <a:ext cx="8572085" cy="5397067"/>
          </a:xfrm>
        </p:spPr>
        <p:txBody>
          <a:bodyPr>
            <a:normAutofit/>
          </a:bodyPr>
          <a:lstStyle/>
          <a:p>
            <a:r>
              <a:rPr lang="en-US" sz="2100" dirty="0" smtClean="0"/>
              <a:t>Reaching the LIU intensity within longitudinal specification</a:t>
            </a:r>
          </a:p>
          <a:p>
            <a:pPr marL="442913" lvl="1" indent="-255588"/>
            <a:r>
              <a:rPr lang="en-US" sz="1600" b="1" dirty="0" smtClean="0"/>
              <a:t>Full exploitation of potential with new anode power converters on 40 MHz and 80 MHz cavities </a:t>
            </a:r>
            <a:r>
              <a:rPr lang="en-US" sz="1600" b="1" dirty="0">
                <a:solidFill>
                  <a:srgbClr val="C0504D"/>
                </a:solidFill>
                <a:sym typeface="Symbol" panose="05050102010706020507" pitchFamily="18" charset="2"/>
              </a:rPr>
              <a:t> Game changer for </a:t>
            </a:r>
            <a:r>
              <a:rPr lang="en-US" sz="1600" b="1" dirty="0" smtClean="0">
                <a:solidFill>
                  <a:srgbClr val="C0504D"/>
                </a:solidFill>
                <a:sym typeface="Symbol" panose="05050102010706020507" pitchFamily="18" charset="2"/>
              </a:rPr>
              <a:t>high-intensity studies</a:t>
            </a:r>
            <a:endParaRPr lang="en-US" sz="1600" b="1" dirty="0" smtClean="0"/>
          </a:p>
          <a:p>
            <a:pPr marL="442913" lvl="1" indent="-255588"/>
            <a:r>
              <a:rPr lang="en-US" sz="1600" b="1" dirty="0" smtClean="0"/>
              <a:t>Multi-harmonic feedbacks for all 40 and 80 MHz cavities, use as Landau system</a:t>
            </a:r>
          </a:p>
          <a:p>
            <a:pPr marL="442913" lvl="1" indent="-255588">
              <a:buFont typeface="Symbol" panose="05050102010706020507" pitchFamily="18" charset="2"/>
              <a:buChar char="®"/>
            </a:pPr>
            <a:r>
              <a:rPr lang="en-US" sz="1600" b="1" dirty="0" smtClean="0">
                <a:solidFill>
                  <a:srgbClr val="C0504D"/>
                </a:solidFill>
              </a:rPr>
              <a:t>Wealth of beam measurements at </a:t>
            </a:r>
            <a:r>
              <a:rPr lang="en-US" sz="1600" b="1" i="1" dirty="0" err="1" smtClean="0">
                <a:solidFill>
                  <a:srgbClr val="C0504D"/>
                </a:solidFill>
              </a:rPr>
              <a:t>N</a:t>
            </a:r>
            <a:r>
              <a:rPr lang="en-US" sz="1600" b="1" baseline="-25000" dirty="0" err="1" smtClean="0">
                <a:solidFill>
                  <a:srgbClr val="C0504D"/>
                </a:solidFill>
              </a:rPr>
              <a:t>b</a:t>
            </a:r>
            <a:r>
              <a:rPr lang="en-US" sz="1600" b="1" dirty="0" smtClean="0">
                <a:solidFill>
                  <a:srgbClr val="C0504D"/>
                </a:solidFill>
              </a:rPr>
              <a:t> = 2.6 ∙ 10</a:t>
            </a:r>
            <a:r>
              <a:rPr lang="en-US" sz="1600" b="1" baseline="30000" dirty="0" smtClean="0">
                <a:solidFill>
                  <a:srgbClr val="C0504D"/>
                </a:solidFill>
              </a:rPr>
              <a:t>11</a:t>
            </a:r>
            <a:r>
              <a:rPr lang="en-US" sz="1600" b="1" dirty="0" smtClean="0">
                <a:solidFill>
                  <a:srgbClr val="C0504D"/>
                </a:solidFill>
              </a:rPr>
              <a:t> p/b</a:t>
            </a:r>
            <a:endParaRPr lang="en-US" sz="1600" dirty="0" smtClean="0">
              <a:solidFill>
                <a:srgbClr val="C0504D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47" y="3099274"/>
            <a:ext cx="3375342" cy="3168000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1227247" y="3722474"/>
            <a:ext cx="2725420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366998" y="4682894"/>
            <a:ext cx="39595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Finemet</a:t>
            </a: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 dipole-mode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coupled-bunch feedback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83417" y="4328801"/>
            <a:ext cx="20406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Optimization 2017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358598" y="3991876"/>
            <a:ext cx="36631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Suspected feedback saturation</a:t>
            </a:r>
            <a:endParaRPr kumimoji="0" lang="en-GB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60547" y="3291325"/>
            <a:ext cx="31760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Multi-harmonic feedbacks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srgbClr val="C0504D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C40-78 as Landau RF system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3678348" y="3971292"/>
            <a:ext cx="4343399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3383072" y="4344672"/>
            <a:ext cx="463867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2792523" y="4466592"/>
            <a:ext cx="116014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201972" y="5333227"/>
            <a:ext cx="5819775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949385" y="4466593"/>
            <a:ext cx="338563" cy="200763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287948" y="4667355"/>
            <a:ext cx="3733799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3773597" y="3595800"/>
            <a:ext cx="163650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3950147" y="3201197"/>
            <a:ext cx="337800" cy="388627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287948" y="3201196"/>
            <a:ext cx="3733799" cy="0"/>
          </a:xfrm>
          <a:prstGeom prst="line">
            <a:avLst/>
          </a:prstGeom>
          <a:ln w="19050">
            <a:solidFill>
              <a:srgbClr val="0055A0"/>
            </a:solidFill>
            <a:prstDash val="sys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66998" y="5377953"/>
            <a:ext cx="31254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 panose="020B0604020202020204" pitchFamily="34" charset="0"/>
              </a:rPr>
              <a:t>Reach with C10-86/96 coupled-bunch feedback (2005)*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189599" y="3441912"/>
            <a:ext cx="20406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LIU baseline</a:t>
            </a:r>
          </a:p>
        </p:txBody>
      </p:sp>
      <p:sp>
        <p:nvSpPr>
          <p:cNvPr id="22" name="Text Placeholder 4"/>
          <p:cNvSpPr txBox="1">
            <a:spLocks/>
          </p:cNvSpPr>
          <p:nvPr/>
        </p:nvSpPr>
        <p:spPr>
          <a:xfrm>
            <a:off x="4360548" y="6168824"/>
            <a:ext cx="3965999" cy="3984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80000" indent="-187200" algn="l" defTabSz="457200" rtl="0" eaLnBrk="1" latinLnBrk="0" hangingPunct="1">
              <a:spcBef>
                <a:spcPts val="1600"/>
              </a:spcBef>
              <a:spcAft>
                <a:spcPts val="400"/>
              </a:spcAft>
              <a:buClr>
                <a:srgbClr val="0055A0"/>
              </a:buClr>
              <a:buFont typeface="Arial"/>
              <a:buChar char="•"/>
              <a:defRPr sz="1700" b="1" kern="1200">
                <a:solidFill>
                  <a:srgbClr val="0055A0"/>
                </a:solidFill>
                <a:latin typeface="Arial"/>
                <a:ea typeface="+mn-ea"/>
                <a:cs typeface="Arial"/>
              </a:defRPr>
            </a:lvl1pPr>
            <a:lvl2pPr marL="381600" indent="-1944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694800" indent="-228600" algn="l" defTabSz="4572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ClrTx/>
              <a:buSzPct val="100000"/>
              <a:buFont typeface="Lucida Grande"/>
              <a:buChar char="−"/>
              <a:defRPr sz="1500" kern="12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6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*Intensities &gt;1.3 ∙ 10</a:t>
            </a:r>
            <a:r>
              <a:rPr kumimoji="0" lang="en-GB" sz="1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11</a:t>
            </a:r>
            <a:r>
              <a:rPr kumimoji="0" lang="en-GB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Arial"/>
              </a:rPr>
              <a:t> ppb were delivered &lt;2016, but not with sufficient quality for LHC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+mn-lt"/>
              <a:ea typeface="+mn-ea"/>
              <a:cs typeface="Arial"/>
              <a:sym typeface="Symbol" panose="05050102010706020507" pitchFamily="18" charset="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014757" y="2803902"/>
            <a:ext cx="3131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Intensity per bunch at extraction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227247" y="6280205"/>
            <a:ext cx="27221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Bunch profile/length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 flipH="1" flipV="1">
            <a:off x="3348489" y="4361883"/>
            <a:ext cx="0" cy="410182"/>
          </a:xfrm>
          <a:prstGeom prst="straightConnector1">
            <a:avLst/>
          </a:prstGeom>
          <a:ln w="31750">
            <a:solidFill>
              <a:srgbClr val="C0504D"/>
            </a:solidFill>
            <a:tailEnd type="triangle" w="med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647889" y="4705350"/>
            <a:ext cx="1401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500" b="1" noProof="0" dirty="0" smtClean="0">
                <a:solidFill>
                  <a:srgbClr val="C0504D"/>
                </a:solidFill>
                <a:latin typeface="+mn-lt"/>
              </a:rPr>
              <a:t>Early 2018</a:t>
            </a:r>
            <a:endParaRPr kumimoji="0" lang="en-US" sz="1500" b="1" i="0" u="none" strike="noStrike" kern="1200" cap="none" spc="0" normalizeH="0" baseline="-25000" noProof="0" dirty="0">
              <a:ln>
                <a:noFill/>
              </a:ln>
              <a:solidFill>
                <a:srgbClr val="C0504D"/>
              </a:solidFill>
              <a:effectLst/>
              <a:uLnTx/>
              <a:uFillTx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750213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0732"/>
            <a:ext cx="8572085" cy="5397067"/>
          </a:xfrm>
        </p:spPr>
        <p:txBody>
          <a:bodyPr>
            <a:normAutofit lnSpcReduction="10000"/>
          </a:bodyPr>
          <a:lstStyle/>
          <a:p>
            <a:r>
              <a:rPr lang="en-US" sz="2100" dirty="0" smtClean="0"/>
              <a:t>Impedance </a:t>
            </a:r>
            <a:r>
              <a:rPr lang="en-US" sz="2100" dirty="0"/>
              <a:t>modelling and simulations</a:t>
            </a:r>
          </a:p>
          <a:p>
            <a:pPr marL="442913" lvl="1" indent="-255588"/>
            <a:r>
              <a:rPr lang="en-US" sz="1600" b="1" dirty="0"/>
              <a:t>Solid understanding of </a:t>
            </a:r>
            <a:r>
              <a:rPr lang="en-US" sz="1600" b="1" dirty="0" smtClean="0"/>
              <a:t>impedances: RF cavities (10 MHz, 40 MHz and 80 MHz), kickers (KFAs, BFAs, vacuum equipment, dumps, space charge, resistive wall, ... </a:t>
            </a:r>
          </a:p>
          <a:p>
            <a:pPr marL="442913" lvl="1" indent="-255588">
              <a:buFont typeface="Symbol" panose="05050102010706020507" pitchFamily="18" charset="2"/>
              <a:buChar char="®"/>
            </a:pPr>
            <a:r>
              <a:rPr lang="en-US" sz="1600" b="1" dirty="0" err="1" smtClean="0">
                <a:solidFill>
                  <a:srgbClr val="C0504D"/>
                </a:solidFill>
              </a:rPr>
              <a:t>BLonD</a:t>
            </a:r>
            <a:r>
              <a:rPr lang="en-US" sz="1600" b="1" dirty="0" smtClean="0">
                <a:solidFill>
                  <a:srgbClr val="C0504D"/>
                </a:solidFill>
              </a:rPr>
              <a:t> simulations reproducing the observed instabilities</a:t>
            </a:r>
          </a:p>
          <a:p>
            <a:pPr lvl="1"/>
            <a:endParaRPr lang="en-US" sz="1600" b="1" dirty="0"/>
          </a:p>
          <a:p>
            <a:pPr lvl="1"/>
            <a:endParaRPr lang="en-US" sz="1600" b="1" dirty="0" smtClean="0"/>
          </a:p>
          <a:p>
            <a:pPr lvl="1"/>
            <a:endParaRPr lang="en-US" sz="1600" b="1" dirty="0"/>
          </a:p>
          <a:p>
            <a:pPr lvl="1"/>
            <a:endParaRPr lang="en-US" sz="1600" b="1" dirty="0" smtClean="0"/>
          </a:p>
          <a:p>
            <a:pPr lvl="1"/>
            <a:endParaRPr lang="en-US" sz="1600" b="1" dirty="0"/>
          </a:p>
          <a:p>
            <a:pPr lvl="1"/>
            <a:endParaRPr lang="en-US" sz="1600" b="1" dirty="0" smtClean="0"/>
          </a:p>
          <a:p>
            <a:pPr lvl="1"/>
            <a:endParaRPr lang="en-US" sz="1600" b="1" dirty="0"/>
          </a:p>
          <a:p>
            <a:pPr lvl="1"/>
            <a:endParaRPr lang="en-US" sz="1600" b="1" dirty="0" smtClean="0"/>
          </a:p>
          <a:p>
            <a:pPr lvl="1"/>
            <a:endParaRPr lang="en-US" sz="1600" b="1" dirty="0"/>
          </a:p>
          <a:p>
            <a:pPr lvl="1"/>
            <a:endParaRPr lang="en-US" sz="1600" b="1" dirty="0" smtClean="0"/>
          </a:p>
          <a:p>
            <a:pPr lvl="1"/>
            <a:endParaRPr lang="en-US" sz="1600" b="1" dirty="0"/>
          </a:p>
          <a:p>
            <a:r>
              <a:rPr lang="en-US" sz="2100" dirty="0"/>
              <a:t>Ion beam with 75 ns bunch </a:t>
            </a:r>
            <a:r>
              <a:rPr lang="en-US" sz="2100" dirty="0" smtClean="0"/>
              <a:t>spacing (</a:t>
            </a:r>
            <a:r>
              <a:rPr lang="en-US" sz="2100" dirty="0" err="1" smtClean="0"/>
              <a:t>Xe</a:t>
            </a:r>
            <a:r>
              <a:rPr lang="en-US" sz="2100" dirty="0" smtClean="0"/>
              <a:t> </a:t>
            </a:r>
            <a:r>
              <a:rPr lang="en-US" sz="2100" dirty="0" smtClean="0">
                <a:sym typeface="Symbol" panose="05050102010706020507" pitchFamily="18" charset="2"/>
              </a:rPr>
              <a:t> </a:t>
            </a:r>
            <a:r>
              <a:rPr lang="en-US" sz="2100" dirty="0" err="1" smtClean="0">
                <a:sym typeface="Symbol" panose="05050102010706020507" pitchFamily="18" charset="2"/>
              </a:rPr>
              <a:t>Pb</a:t>
            </a:r>
            <a:r>
              <a:rPr lang="en-US" sz="2100" dirty="0" smtClean="0">
                <a:sym typeface="Symbol" panose="05050102010706020507" pitchFamily="18" charset="2"/>
              </a:rPr>
              <a:t>)</a:t>
            </a:r>
            <a:endParaRPr lang="en-US" sz="2100" dirty="0"/>
          </a:p>
          <a:p>
            <a:pPr marL="442913" lvl="1" indent="-255588"/>
            <a:r>
              <a:rPr lang="en-US" sz="1600" b="1" dirty="0" smtClean="0"/>
              <a:t>Prepared in LEIR and PS in May</a:t>
            </a:r>
          </a:p>
          <a:p>
            <a:pPr marL="442913" lvl="1" indent="-255588">
              <a:buFont typeface="Symbol" panose="05050102010706020507" pitchFamily="18" charset="2"/>
              <a:buChar char="®"/>
            </a:pPr>
            <a:r>
              <a:rPr lang="en-US" sz="1600" b="1" dirty="0" smtClean="0"/>
              <a:t>Major contribution of injectors to luminosity record in LHC</a:t>
            </a:r>
            <a:endParaRPr lang="en-US" sz="2100" dirty="0" smtClean="0"/>
          </a:p>
          <a:p>
            <a:endParaRPr lang="en-US" sz="2100" dirty="0"/>
          </a:p>
          <a:p>
            <a:endParaRPr lang="en-US" sz="2100" dirty="0" smtClean="0"/>
          </a:p>
          <a:p>
            <a:endParaRPr lang="en-US" sz="2100" dirty="0"/>
          </a:p>
          <a:p>
            <a:endParaRPr lang="en-US" sz="2100" dirty="0" smtClean="0"/>
          </a:p>
          <a:p>
            <a:pPr marL="0" indent="0">
              <a:buNone/>
            </a:pPr>
            <a:endParaRPr lang="en-US" sz="21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9" t="11067" r="9056"/>
          <a:stretch/>
        </p:blipFill>
        <p:spPr>
          <a:xfrm>
            <a:off x="368646" y="2638425"/>
            <a:ext cx="3280869" cy="24860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Highlights 2018 (2)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65316" y="2359223"/>
            <a:ext cx="29728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Tracking simulation with </a:t>
            </a:r>
            <a:r>
              <a:rPr kumimoji="0" lang="en-GB" sz="1400" b="1" i="0" u="none" strike="noStrike" kern="120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BLonD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0045" y="2487711"/>
            <a:ext cx="2441155" cy="258762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089650" y="2359223"/>
            <a:ext cx="2324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 ns 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anose="05050102010706020507" pitchFamily="18" charset="2"/>
              </a:rPr>
              <a:t> 75</a:t>
            </a:r>
            <a:r>
              <a:rPr kumimoji="0" lang="en-GB" sz="1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anose="05050102010706020507" pitchFamily="18" charset="2"/>
              </a:rPr>
              <a:t> ns compression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3715453" y="2671974"/>
            <a:ext cx="2092042" cy="2155532"/>
            <a:chOff x="34807" y="3524951"/>
            <a:chExt cx="2366052" cy="2437859"/>
          </a:xfrm>
        </p:grpSpPr>
        <p:sp>
          <p:nvSpPr>
            <p:cNvPr id="14" name="Rectangle 13"/>
            <p:cNvSpPr/>
            <p:nvPr/>
          </p:nvSpPr>
          <p:spPr>
            <a:xfrm>
              <a:off x="34807" y="3524951"/>
              <a:ext cx="2366052" cy="2437859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6" name="Picture 15"/>
            <p:cNvPicPr>
              <a:picLocks noChangeAspect="1"/>
            </p:cNvPicPr>
            <p:nvPr/>
          </p:nvPicPr>
          <p:blipFill rotWithShape="1">
            <a:blip r:embed="rId5"/>
            <a:srcRect l="14282" t="8623" r="10046" b="10267"/>
            <a:stretch/>
          </p:blipFill>
          <p:spPr>
            <a:xfrm>
              <a:off x="66934" y="3808053"/>
              <a:ext cx="2314889" cy="2109368"/>
            </a:xfrm>
            <a:prstGeom prst="rect">
              <a:avLst/>
            </a:prstGeom>
          </p:spPr>
        </p:pic>
      </p:grpSp>
      <p:sp>
        <p:nvSpPr>
          <p:cNvPr id="19" name="TextBox 18"/>
          <p:cNvSpPr txBox="1"/>
          <p:nvPr/>
        </p:nvSpPr>
        <p:spPr>
          <a:xfrm>
            <a:off x="3649515" y="2359223"/>
            <a:ext cx="224053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GB" sz="1400" b="1" dirty="0" smtClean="0">
                <a:solidFill>
                  <a:prstClr val="black"/>
                </a:solidFill>
              </a:rPr>
              <a:t>Part of </a:t>
            </a:r>
            <a:r>
              <a:rPr lang="en-GB" sz="1400" b="1" dirty="0" err="1" smtClean="0">
                <a:solidFill>
                  <a:prstClr val="black"/>
                </a:solidFill>
              </a:rPr>
              <a:t>ej</a:t>
            </a:r>
            <a:r>
              <a:rPr lang="en-GB" sz="1400" b="1" dirty="0" smtClean="0">
                <a:solidFill>
                  <a:prstClr val="black"/>
                </a:solidFill>
              </a:rPr>
              <a:t>. kicker</a:t>
            </a: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(KFA79)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02729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9618" y="217488"/>
            <a:ext cx="7965175" cy="747654"/>
          </a:xfrm>
        </p:spPr>
        <p:txBody>
          <a:bodyPr/>
          <a:lstStyle/>
          <a:p>
            <a:r>
              <a:rPr lang="en-US" dirty="0" smtClean="0"/>
              <a:t>Highlights 2018 (3)</a:t>
            </a:r>
            <a:endParaRPr lang="en-US" dirty="0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8" r="5208" b="6728"/>
          <a:stretch/>
        </p:blipFill>
        <p:spPr>
          <a:xfrm>
            <a:off x="3384979" y="1130732"/>
            <a:ext cx="5088808" cy="2762250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3384979" y="965142"/>
            <a:ext cx="2544404" cy="66625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TextBox 27"/>
          <p:cNvSpPr txBox="1"/>
          <p:nvPr/>
        </p:nvSpPr>
        <p:spPr>
          <a:xfrm>
            <a:off x="3527831" y="1105936"/>
            <a:ext cx="21218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422041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Real time data recording</a:t>
            </a:r>
            <a:r>
              <a:rPr kumimoji="0" lang="en-GB" sz="1400" b="1" i="0" u="none" strike="noStrike" kern="1200" cap="none" spc="0" normalizeH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GB" sz="1400" b="1" i="0" u="none" strike="noStrike" kern="1200" cap="none" spc="0" normalizeH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demonst</a:t>
            </a:r>
            <a:r>
              <a:rPr lang="en-GB" sz="1400" b="1" dirty="0" err="1" smtClean="0">
                <a:solidFill>
                  <a:prstClr val="black"/>
                </a:solidFill>
              </a:rPr>
              <a:t>rator</a:t>
            </a:r>
            <a:endParaRPr kumimoji="0" lang="en-US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130732"/>
            <a:ext cx="8572085" cy="5588723"/>
          </a:xfrm>
        </p:spPr>
        <p:txBody>
          <a:bodyPr>
            <a:normAutofit fontScale="92500"/>
          </a:bodyPr>
          <a:lstStyle/>
          <a:p>
            <a:r>
              <a:rPr lang="en-US" sz="2100" dirty="0" smtClean="0"/>
              <a:t>Longitudinal </a:t>
            </a:r>
            <a:r>
              <a:rPr lang="en-US" sz="2100" dirty="0" err="1" smtClean="0"/>
              <a:t>obser</a:t>
            </a:r>
            <a:r>
              <a:rPr lang="en-US" sz="2100" dirty="0" smtClean="0"/>
              <a:t>-</a:t>
            </a:r>
            <a:br>
              <a:rPr lang="en-US" sz="2100" dirty="0" smtClean="0"/>
            </a:br>
            <a:r>
              <a:rPr lang="en-US" sz="2100" dirty="0" err="1" smtClean="0"/>
              <a:t>vation</a:t>
            </a:r>
            <a:r>
              <a:rPr lang="en-US" sz="2100" dirty="0" smtClean="0"/>
              <a:t> system</a:t>
            </a:r>
          </a:p>
          <a:p>
            <a:pPr marL="442913" lvl="1" indent="-255588"/>
            <a:r>
              <a:rPr lang="en-US" sz="1800" b="1" dirty="0" smtClean="0"/>
              <a:t>Massive amount of data</a:t>
            </a:r>
            <a:br>
              <a:rPr lang="en-US" sz="1800" b="1" dirty="0" smtClean="0"/>
            </a:br>
            <a:r>
              <a:rPr lang="en-US" sz="1800" b="1" dirty="0" smtClean="0"/>
              <a:t>from longitudinal beam</a:t>
            </a:r>
            <a:br>
              <a:rPr lang="en-US" sz="1800" b="1" dirty="0" smtClean="0"/>
            </a:br>
            <a:r>
              <a:rPr lang="en-US" sz="1800" b="1" dirty="0" smtClean="0"/>
              <a:t>signals</a:t>
            </a:r>
            <a:r>
              <a:rPr lang="en-US" sz="1800" b="1" dirty="0"/>
              <a:t> </a:t>
            </a:r>
            <a:r>
              <a:rPr lang="en-US" sz="1800" b="1" dirty="0" smtClean="0"/>
              <a:t>recorded before</a:t>
            </a:r>
            <a:br>
              <a:rPr lang="en-US" sz="1800" b="1" dirty="0" smtClean="0"/>
            </a:br>
            <a:r>
              <a:rPr lang="en-US" sz="1800" b="1" dirty="0" smtClean="0"/>
              <a:t>end of proton run</a:t>
            </a:r>
          </a:p>
          <a:p>
            <a:pPr marL="442913" lvl="1" indent="-255588"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C0504D"/>
                </a:solidFill>
              </a:rPr>
              <a:t>Food for thought</a:t>
            </a:r>
            <a:br>
              <a:rPr lang="en-US" sz="1800" b="1" dirty="0" smtClean="0">
                <a:solidFill>
                  <a:srgbClr val="C0504D"/>
                </a:solidFill>
              </a:rPr>
            </a:br>
            <a:r>
              <a:rPr lang="en-US" sz="1800" b="1" dirty="0" smtClean="0">
                <a:solidFill>
                  <a:srgbClr val="C0504D"/>
                </a:solidFill>
              </a:rPr>
              <a:t>during LS2</a:t>
            </a:r>
            <a:endParaRPr lang="en-US" sz="2100" dirty="0" smtClean="0">
              <a:solidFill>
                <a:srgbClr val="C0504D"/>
              </a:solidFill>
            </a:endParaRPr>
          </a:p>
          <a:p>
            <a:pPr marL="0" indent="0">
              <a:buNone/>
            </a:pPr>
            <a:endParaRPr lang="en-US" sz="2000" dirty="0" smtClean="0"/>
          </a:p>
          <a:p>
            <a:r>
              <a:rPr lang="en-US" sz="2100" dirty="0" smtClean="0"/>
              <a:t>Technical validations in view of LS2 beam control upgrades</a:t>
            </a:r>
            <a:endParaRPr lang="en-US" sz="2100" dirty="0"/>
          </a:p>
          <a:p>
            <a:pPr marL="442913" lvl="1" indent="-255588"/>
            <a:r>
              <a:rPr lang="en-US" sz="1800" b="1" dirty="0" smtClean="0"/>
              <a:t>Digital radial loop processing, 40/80 MHz cavity controller, new master clock</a:t>
            </a:r>
            <a:endParaRPr lang="en-US" sz="1800" b="1" dirty="0"/>
          </a:p>
          <a:p>
            <a:pPr marL="442913" lvl="1" indent="-255588"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C0504D"/>
                </a:solidFill>
              </a:rPr>
              <a:t>Confirms choices for beam control upgrade during LS2</a:t>
            </a:r>
          </a:p>
          <a:p>
            <a:r>
              <a:rPr lang="en-US" sz="2100" dirty="0"/>
              <a:t>Barrier buckets </a:t>
            </a:r>
            <a:r>
              <a:rPr lang="en-US" sz="2100" dirty="0" smtClean="0"/>
              <a:t>in the (non-LIU </a:t>
            </a:r>
            <a:r>
              <a:rPr lang="en-US" sz="2100" dirty="0"/>
              <a:t>study)</a:t>
            </a:r>
          </a:p>
          <a:p>
            <a:pPr marL="442913" lvl="1" indent="-255588"/>
            <a:r>
              <a:rPr lang="en-US" sz="1800" b="1" dirty="0" smtClean="0"/>
              <a:t>Exercised bunch length manipulations with moving </a:t>
            </a:r>
            <a:r>
              <a:rPr lang="en-US" sz="1800" b="1" dirty="0"/>
              <a:t>barriers</a:t>
            </a:r>
          </a:p>
          <a:p>
            <a:pPr marL="442913" lvl="1" indent="-255588">
              <a:buFont typeface="Symbol" panose="05050102010706020507" pitchFamily="18" charset="2"/>
              <a:buChar char="®"/>
            </a:pPr>
            <a:r>
              <a:rPr lang="en-US" sz="1800" b="1" dirty="0"/>
              <a:t>Demonstrated loss reduction with MTE beam up to highest </a:t>
            </a:r>
            <a:r>
              <a:rPr lang="en-US" sz="1800" b="1" dirty="0" smtClean="0"/>
              <a:t>intensities</a:t>
            </a:r>
          </a:p>
          <a:p>
            <a:pPr marL="442913" lvl="1" indent="-255588">
              <a:buFont typeface="Symbol" panose="05050102010706020507" pitchFamily="18" charset="2"/>
              <a:buChar char="®"/>
            </a:pPr>
            <a:r>
              <a:rPr lang="en-US" sz="1800" b="1" dirty="0" smtClean="0">
                <a:solidFill>
                  <a:srgbClr val="C0504D"/>
                </a:solidFill>
              </a:rPr>
              <a:t>Ion batch compression?</a:t>
            </a:r>
            <a:endParaRPr lang="en-US" sz="1800" dirty="0">
              <a:solidFill>
                <a:srgbClr val="C0504D"/>
              </a:solidFill>
            </a:endParaRPr>
          </a:p>
          <a:p>
            <a:pPr lvl="1">
              <a:buFont typeface="Symbol" panose="05050102010706020507" pitchFamily="18" charset="2"/>
              <a:buChar char="®"/>
            </a:pPr>
            <a:endParaRPr lang="en-US" sz="1600" b="1" dirty="0" smtClean="0"/>
          </a:p>
        </p:txBody>
      </p:sp>
    </p:spTree>
    <p:extLst>
      <p:ext uri="{BB962C8B-B14F-4D97-AF65-F5344CB8AC3E}">
        <p14:creationId xmlns:p14="http://schemas.microsoft.com/office/powerpoint/2010/main" val="2385632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363" y="301895"/>
            <a:ext cx="7965175" cy="747654"/>
          </a:xfrm>
        </p:spPr>
        <p:txBody>
          <a:bodyPr>
            <a:normAutofit/>
          </a:bodyPr>
          <a:lstStyle/>
          <a:p>
            <a:r>
              <a:rPr lang="en-US" dirty="0"/>
              <a:t>Highlights 2018 </a:t>
            </a:r>
            <a:r>
              <a:rPr lang="en-US" dirty="0" smtClean="0"/>
              <a:t>(4)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302708" y="1245033"/>
            <a:ext cx="8726830" cy="5380850"/>
          </a:xfrm>
        </p:spPr>
        <p:txBody>
          <a:bodyPr>
            <a:normAutofit/>
          </a:bodyPr>
          <a:lstStyle/>
          <a:p>
            <a:r>
              <a:rPr lang="en-US" dirty="0"/>
              <a:t>Ring-by-ring stitched YASP model for correction of PS injection oscillations </a:t>
            </a:r>
          </a:p>
          <a:p>
            <a:r>
              <a:rPr lang="en-US" dirty="0" smtClean="0"/>
              <a:t>Turn-by-turn injection SEM grid electronics installed and commissioned pre-LS2 thanks to BE-BI</a:t>
            </a:r>
          </a:p>
          <a:p>
            <a:r>
              <a:rPr lang="en-US" dirty="0"/>
              <a:t>Implementation of </a:t>
            </a:r>
            <a:r>
              <a:rPr lang="en-US" dirty="0" smtClean="0"/>
              <a:t>PPM-</a:t>
            </a:r>
            <a:r>
              <a:rPr lang="en-US" dirty="0" err="1" smtClean="0"/>
              <a:t>rematched</a:t>
            </a:r>
            <a:r>
              <a:rPr lang="en-US" dirty="0" smtClean="0"/>
              <a:t> </a:t>
            </a:r>
            <a:r>
              <a:rPr lang="en-US" dirty="0"/>
              <a:t>transfer line </a:t>
            </a:r>
            <a:r>
              <a:rPr lang="en-US" dirty="0" smtClean="0"/>
              <a:t>optics (R3) with T-by-T SEM grid</a:t>
            </a:r>
            <a:endParaRPr lang="en-US" dirty="0"/>
          </a:p>
          <a:p>
            <a:r>
              <a:rPr lang="en-US" dirty="0" err="1" smtClean="0"/>
              <a:t>Standardised</a:t>
            </a:r>
            <a:r>
              <a:rPr lang="en-US" dirty="0" smtClean="0"/>
              <a:t> MD procedure for quantification of blow-up from mismatch (source confirmed to be dispersion dominated):</a:t>
            </a:r>
            <a:endParaRPr lang="en-US" dirty="0"/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253" y="3935458"/>
            <a:ext cx="3512547" cy="242888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5461" y="3736216"/>
            <a:ext cx="3147744" cy="282737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510754" y="5892940"/>
            <a:ext cx="26040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Envelope: OP transfer line optics</a:t>
            </a:r>
            <a:endParaRPr lang="en-US" sz="12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138474" y="5714780"/>
            <a:ext cx="198483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Blow-up expected ~ 16%</a:t>
            </a:r>
            <a:endParaRPr lang="en-US" sz="12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2095" y="3935458"/>
            <a:ext cx="3512705" cy="2428888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935999" y="5892940"/>
            <a:ext cx="33109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Envelope: re-matched transfer line optics</a:t>
            </a:r>
            <a:endParaRPr lang="en-US" sz="12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00119" y="4426348"/>
            <a:ext cx="21146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</a:rPr>
              <a:t>Blow-up expected ~ few %</a:t>
            </a:r>
            <a:endParaRPr lang="en-US" sz="1200" b="1" dirty="0">
              <a:solidFill>
                <a:schemeClr val="tx2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740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theme1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LIU_PowerPoint_Template</Template>
  <TotalTime>55546</TotalTime>
  <Words>1059</Words>
  <Application>Microsoft Macintosh PowerPoint</Application>
  <PresentationFormat>On-screen Show (4:3)</PresentationFormat>
  <Paragraphs>215</Paragraphs>
  <Slides>18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Calibri</vt:lpstr>
      <vt:lpstr>Lucida Grande</vt:lpstr>
      <vt:lpstr>Arial</vt:lpstr>
      <vt:lpstr>Symbol</vt:lpstr>
      <vt:lpstr>Times New Roman</vt:lpstr>
      <vt:lpstr>Wingdings</vt:lpstr>
      <vt:lpstr>LIU_PowerPoint_Template</vt:lpstr>
      <vt:lpstr>PowerPoint Presentation</vt:lpstr>
      <vt:lpstr>Studies in 2018 and outlook to 2019</vt:lpstr>
      <vt:lpstr>Introduction</vt:lpstr>
      <vt:lpstr>2018 priorities for LIU-PS BD</vt:lpstr>
      <vt:lpstr>2018 priorities for LIU-PS BD</vt:lpstr>
      <vt:lpstr>Highlights 2018 (1)</vt:lpstr>
      <vt:lpstr>Highlights 2018 (2)</vt:lpstr>
      <vt:lpstr>Highlights 2018 (3)</vt:lpstr>
      <vt:lpstr>Highlights 2018 (4)</vt:lpstr>
      <vt:lpstr>Highlights 2018 (5)</vt:lpstr>
      <vt:lpstr>Highlights 2018 (6)</vt:lpstr>
      <vt:lpstr>Highlights 2018 (7)</vt:lpstr>
      <vt:lpstr>Highlights 2018 (8)</vt:lpstr>
      <vt:lpstr>Highlights 2018 (9)</vt:lpstr>
      <vt:lpstr>Highlights 2018 (10)</vt:lpstr>
      <vt:lpstr>Outlook 2019</vt:lpstr>
      <vt:lpstr>Seasons Greetings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Cecile Noels</dc:creator>
  <cp:keywords/>
  <dc:description/>
  <cp:lastModifiedBy>Alexander Huschauer</cp:lastModifiedBy>
  <cp:revision>2496</cp:revision>
  <dcterms:created xsi:type="dcterms:W3CDTF">2013-04-17T22:56:34Z</dcterms:created>
  <dcterms:modified xsi:type="dcterms:W3CDTF">2018-12-12T12:47:41Z</dcterms:modified>
  <cp:category/>
</cp:coreProperties>
</file>