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268" r:id="rId3"/>
    <p:sldId id="269" r:id="rId4"/>
    <p:sldId id="267" r:id="rId5"/>
    <p:sldId id="270" r:id="rId6"/>
    <p:sldId id="271" r:id="rId7"/>
    <p:sldId id="266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28" d="100"/>
          <a:sy n="128" d="100"/>
        </p:scale>
        <p:origin x="978" y="11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06/12/2018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L. Tavian, 06 December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L. Tavian, 06 December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L. Tavian, 06 December 2018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L. Tavian, 06 December 2018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L. Tavian, 06 December 2018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L. Tavian, 06 December 2018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L. Tavian, 06 December 2018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L. Tavian, 06 December 2018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Central Heating at P1:</a:t>
            </a:r>
            <a:br>
              <a:rPr lang="en-GB" dirty="0" smtClean="0"/>
            </a:br>
            <a:r>
              <a:rPr lang="en-GB" dirty="0" smtClean="0"/>
              <a:t>HL-LHC project impact vs consolidation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Laurent Tavian, ATS-DO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CERN, </a:t>
            </a:r>
            <a:r>
              <a:rPr lang="en-GB" dirty="0" smtClean="0"/>
              <a:t>06 </a:t>
            </a:r>
            <a:r>
              <a:rPr lang="en-GB" dirty="0" smtClean="0"/>
              <a:t>December 2018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Cooling needs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06 December 2018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268759"/>
            <a:ext cx="9085028" cy="510091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187624" y="5373216"/>
            <a:ext cx="2088232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940153" y="3284984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 total requirement: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2343 kW including 475 kW for HL-LHC (~20 % of the total need)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65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1985"/>
            <a:ext cx="9144000" cy="51340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Present performance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06 December 2018</a:t>
            </a:r>
            <a:endParaRPr lang="en-GB" noProof="0"/>
          </a:p>
        </p:txBody>
      </p:sp>
      <p:sp>
        <p:nvSpPr>
          <p:cNvPr id="6" name="Oval 5"/>
          <p:cNvSpPr/>
          <p:nvPr/>
        </p:nvSpPr>
        <p:spPr>
          <a:xfrm>
            <a:off x="3923928" y="1916832"/>
            <a:ext cx="1656184" cy="57606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68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6293" y="116632"/>
            <a:ext cx="8175539" cy="994172"/>
          </a:xfrm>
        </p:spPr>
        <p:txBody>
          <a:bodyPr/>
          <a:lstStyle/>
          <a:p>
            <a:r>
              <a:rPr lang="en-US" dirty="0" smtClean="0"/>
              <a:t>Central heating of P1 (including HL-LHC needs)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54801" y="1268760"/>
            <a:ext cx="4104457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 smtClean="0">
                <a:solidFill>
                  <a:srgbClr val="0070C0"/>
                </a:solidFill>
              </a:rPr>
              <a:t>Assumptions:</a:t>
            </a:r>
          </a:p>
          <a:p>
            <a:pPr marL="285750" indent="-285750">
              <a:buFontTx/>
              <a:buChar char="-"/>
            </a:pPr>
            <a:r>
              <a:rPr lang="en-US" sz="1350" dirty="0" smtClean="0">
                <a:solidFill>
                  <a:srgbClr val="0070C0"/>
                </a:solidFill>
              </a:rPr>
              <a:t>Constant hydraulic impedance of the circuit (conservative assumption as the HL loop will be partially in parallel), i.e. </a:t>
            </a:r>
            <a:r>
              <a:rPr lang="en-US" sz="1350" dirty="0" err="1" smtClean="0">
                <a:solidFill>
                  <a:srgbClr val="0070C0"/>
                </a:solidFill>
              </a:rPr>
              <a:t>DP</a:t>
            </a:r>
            <a:r>
              <a:rPr lang="en-US" sz="1350" baseline="-25000" dirty="0" err="1" smtClean="0">
                <a:solidFill>
                  <a:srgbClr val="0070C0"/>
                </a:solidFill>
              </a:rPr>
              <a:t>loop</a:t>
            </a:r>
            <a:r>
              <a:rPr lang="en-US" sz="1350" dirty="0" smtClean="0">
                <a:solidFill>
                  <a:srgbClr val="0070C0"/>
                </a:solidFill>
              </a:rPr>
              <a:t> proportional to m</a:t>
            </a:r>
            <a:r>
              <a:rPr lang="en-US" sz="1350" baseline="30000" dirty="0" smtClean="0">
                <a:solidFill>
                  <a:srgbClr val="0070C0"/>
                </a:solidFill>
              </a:rPr>
              <a:t>2</a:t>
            </a:r>
            <a:r>
              <a:rPr lang="en-US" sz="1350" dirty="0" smtClean="0">
                <a:solidFill>
                  <a:srgbClr val="0070C0"/>
                </a:solidFill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1350" dirty="0" smtClean="0">
                <a:solidFill>
                  <a:srgbClr val="0070C0"/>
                </a:solidFill>
              </a:rPr>
              <a:t>Specific </a:t>
            </a:r>
            <a:r>
              <a:rPr lang="en-US" sz="1350" dirty="0">
                <a:solidFill>
                  <a:srgbClr val="0070C0"/>
                </a:solidFill>
              </a:rPr>
              <a:t>heat of water: 4.19 </a:t>
            </a:r>
            <a:r>
              <a:rPr lang="en-US" sz="1350" dirty="0" smtClean="0">
                <a:solidFill>
                  <a:srgbClr val="0070C0"/>
                </a:solidFill>
              </a:rPr>
              <a:t>kJ/</a:t>
            </a:r>
            <a:r>
              <a:rPr lang="en-US" sz="1350" dirty="0" err="1" smtClean="0">
                <a:solidFill>
                  <a:srgbClr val="0070C0"/>
                </a:solidFill>
              </a:rPr>
              <a:t>kg.K</a:t>
            </a:r>
            <a:endParaRPr lang="en-US" sz="1350" dirty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350" dirty="0" smtClean="0">
                <a:solidFill>
                  <a:srgbClr val="0070C0"/>
                </a:solidFill>
              </a:rPr>
              <a:t>Operating </a:t>
            </a:r>
            <a:r>
              <a:rPr lang="en-US" sz="1350" dirty="0">
                <a:solidFill>
                  <a:srgbClr val="0070C0"/>
                </a:solidFill>
              </a:rPr>
              <a:t>DT: 20 K</a:t>
            </a:r>
            <a:endParaRPr lang="en-GB" sz="1350" dirty="0">
              <a:solidFill>
                <a:srgbClr val="0070C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L. Tavian, 06 </a:t>
            </a:r>
            <a:r>
              <a:rPr lang="fr-FR" noProof="0" dirty="0" err="1" smtClean="0"/>
              <a:t>December</a:t>
            </a:r>
            <a:r>
              <a:rPr lang="fr-FR" noProof="0" dirty="0" smtClean="0"/>
              <a:t> 2018</a:t>
            </a:r>
            <a:endParaRPr lang="en-GB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51" y="836713"/>
            <a:ext cx="4644559" cy="336990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1403648" y="2924944"/>
            <a:ext cx="864096" cy="15121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3228" y="4446240"/>
            <a:ext cx="38447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15 % of margin is: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- what is applied by CV for equipment design.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- what was recommended by the International Value Engineering Review of CV design.</a:t>
            </a:r>
          </a:p>
          <a:p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Should also be valid for central heating</a:t>
            </a:r>
            <a:endParaRPr lang="en-US" sz="1400" dirty="0" smtClean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3376036"/>
            <a:ext cx="4434651" cy="318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63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heating of </a:t>
            </a:r>
            <a:r>
              <a:rPr lang="en-US" dirty="0" smtClean="0"/>
              <a:t>P1: Conclusion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1520" y="1219200"/>
            <a:ext cx="5328592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Two pumps in operation are needed to guarantee the total heating power with 15 % of margin.</a:t>
            </a:r>
          </a:p>
          <a:p>
            <a:r>
              <a:rPr lang="en-US" dirty="0" smtClean="0"/>
              <a:t>By applying the redundancy strategy (N+1), a 3</a:t>
            </a:r>
            <a:r>
              <a:rPr lang="en-US" baseline="30000" dirty="0" smtClean="0"/>
              <a:t>rd</a:t>
            </a:r>
            <a:r>
              <a:rPr lang="en-US" dirty="0" smtClean="0"/>
              <a:t> pump must be added:</a:t>
            </a:r>
          </a:p>
          <a:p>
            <a:pPr lvl="1"/>
            <a:r>
              <a:rPr lang="en-US" dirty="0" smtClean="0"/>
              <a:t>Hot spare ready to start in case of failure of one of the 2 pumps in operation.</a:t>
            </a:r>
          </a:p>
          <a:p>
            <a:r>
              <a:rPr lang="en-US" dirty="0" smtClean="0"/>
              <a:t>This 3</a:t>
            </a:r>
            <a:r>
              <a:rPr lang="en-US" baseline="30000" dirty="0" smtClean="0"/>
              <a:t>rd</a:t>
            </a:r>
            <a:r>
              <a:rPr lang="en-US" dirty="0" smtClean="0"/>
              <a:t> pump has to be:</a:t>
            </a:r>
          </a:p>
          <a:p>
            <a:pPr lvl="1"/>
            <a:r>
              <a:rPr lang="en-US" dirty="0" smtClean="0"/>
              <a:t>Integrated close to the existing pumps</a:t>
            </a:r>
            <a:endParaRPr lang="en-US" dirty="0"/>
          </a:p>
          <a:p>
            <a:pPr lvl="1"/>
            <a:r>
              <a:rPr lang="en-US" dirty="0" smtClean="0"/>
              <a:t>connected to the existing distribution piping network (including inlet/</a:t>
            </a:r>
            <a:r>
              <a:rPr lang="en-US" dirty="0" err="1" smtClean="0"/>
              <a:t>oulet</a:t>
            </a:r>
            <a:r>
              <a:rPr lang="en-US" dirty="0" smtClean="0"/>
              <a:t> valves)</a:t>
            </a:r>
          </a:p>
          <a:p>
            <a:pPr lvl="1"/>
            <a:r>
              <a:rPr lang="en-US" dirty="0" smtClean="0"/>
              <a:t>connected to proper electrical cabinet or to an existing one (if spare space is available) </a:t>
            </a:r>
          </a:p>
          <a:p>
            <a:pPr lvl="1"/>
            <a:r>
              <a:rPr lang="en-US" dirty="0" smtClean="0"/>
              <a:t>Connected to the central heating control system</a:t>
            </a:r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L. Tavian, 06 </a:t>
            </a:r>
            <a:r>
              <a:rPr lang="fr-FR" noProof="0" dirty="0" err="1" smtClean="0"/>
              <a:t>December</a:t>
            </a:r>
            <a:r>
              <a:rPr lang="fr-FR" noProof="0" dirty="0" smtClean="0"/>
              <a:t> 2018</a:t>
            </a:r>
            <a:endParaRPr lang="en-GB" noProof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713" y="1219200"/>
            <a:ext cx="3472496" cy="462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0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heating of </a:t>
            </a:r>
            <a:r>
              <a:rPr lang="en-US" dirty="0" smtClean="0"/>
              <a:t>P1: Conclusion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29803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HL-LHC project is ready to contribute to:</a:t>
            </a:r>
          </a:p>
          <a:p>
            <a:pPr lvl="1"/>
            <a:r>
              <a:rPr lang="en-US" dirty="0" smtClean="0"/>
              <a:t>The supply and the integration study of this 3</a:t>
            </a:r>
            <a:r>
              <a:rPr lang="en-US" baseline="30000" dirty="0" smtClean="0"/>
              <a:t>rd</a:t>
            </a:r>
            <a:r>
              <a:rPr lang="en-US" dirty="0" smtClean="0"/>
              <a:t> pump.</a:t>
            </a:r>
          </a:p>
          <a:p>
            <a:pPr lvl="1"/>
            <a:r>
              <a:rPr lang="en-US" dirty="0" smtClean="0"/>
              <a:t>The connection works of this pump to the existing piping, electrical and controls networks.</a:t>
            </a:r>
          </a:p>
          <a:p>
            <a:pPr lvl="1"/>
            <a:endParaRPr lang="en-US" dirty="0"/>
          </a:p>
          <a:p>
            <a:r>
              <a:rPr lang="en-US" dirty="0" smtClean="0"/>
              <a:t>If the central heating system requires additional consolidations (renovation of existing pipework, existing electrical cabinets, existing heat exchangers, existing…) consolidation and/or DG reserve budgets should be requested.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L. Tavian, 06 </a:t>
            </a:r>
            <a:r>
              <a:rPr lang="fr-FR" noProof="0" dirty="0" err="1" smtClean="0"/>
              <a:t>December</a:t>
            </a:r>
            <a:r>
              <a:rPr lang="fr-FR" noProof="0" dirty="0" smtClean="0"/>
              <a:t> 2018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521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06 December 2018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4615</TotalTime>
  <Words>353</Words>
  <Application>Microsoft Office PowerPoint</Application>
  <PresentationFormat>On-screen Show (4:3)</PresentationFormat>
  <Paragraphs>40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Central Heating at P1: HL-LHC project impact vs consolidation</vt:lpstr>
      <vt:lpstr>Introduction: Cooling needs</vt:lpstr>
      <vt:lpstr>Introduction: Present performance</vt:lpstr>
      <vt:lpstr>Central heating of P1 (including HL-LHC needs)</vt:lpstr>
      <vt:lpstr>Central heating of P1: Conclusion</vt:lpstr>
      <vt:lpstr>Central heating of P1: Conclusion</vt:lpstr>
      <vt:lpstr>Thanks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Laurent Jean Tavian</cp:lastModifiedBy>
  <cp:revision>153</cp:revision>
  <dcterms:created xsi:type="dcterms:W3CDTF">2016-08-24T12:27:25Z</dcterms:created>
  <dcterms:modified xsi:type="dcterms:W3CDTF">2018-12-06T12:02:19Z</dcterms:modified>
</cp:coreProperties>
</file>