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5"/>
  </p:notesMasterIdLst>
  <p:sldIdLst>
    <p:sldId id="256" r:id="rId2"/>
    <p:sldId id="258" r:id="rId3"/>
    <p:sldId id="257" r:id="rId4"/>
    <p:sldId id="260" r:id="rId5"/>
    <p:sldId id="261" r:id="rId6"/>
    <p:sldId id="274" r:id="rId7"/>
    <p:sldId id="265" r:id="rId8"/>
    <p:sldId id="269" r:id="rId9"/>
    <p:sldId id="259" r:id="rId10"/>
    <p:sldId id="272" r:id="rId11"/>
    <p:sldId id="273" r:id="rId12"/>
    <p:sldId id="270" r:id="rId13"/>
    <p:sldId id="267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61"/>
    <p:restoredTop sz="94737"/>
  </p:normalViewPr>
  <p:slideViewPr>
    <p:cSldViewPr snapToGrid="0" snapToObjects="1">
      <p:cViewPr varScale="1">
        <p:scale>
          <a:sx n="87" d="100"/>
          <a:sy n="87" d="100"/>
        </p:scale>
        <p:origin x="832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7B66628-E456-8B4B-91D2-EB08FC36D78B}" type="datetimeFigureOut">
              <a:rPr lang="en-US" smtClean="0"/>
              <a:t>12/13/18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204D10-EB8B-4B44-AA6F-7AEFDA0C35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07264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E807EE-577E-1547-A6DA-F167DABC4F6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C37C3DB-D4BD-954B-81DF-8BF578B722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CA84CE0-A043-7F48-8536-60D3BDB773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Frank Tecker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7FCA13-B682-D24F-887A-E90A312302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BCWG 14/12/2018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12C7C9B-28E1-8A41-8A2B-940B536014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A1110-E82C-0D45-A39A-1FF590E87A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6268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F02F3F-6E8E-E845-BE6F-95BA92FC41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E1776B6-69C3-4042-85FD-719030E97E2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25D03B7-E668-8D47-9AE9-E1F6E3FE48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Frank Tecker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416BF2-A5E7-E441-9045-AB45B8F190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BCWG 14/12/2018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B92D53-A49D-DD4D-BAC7-427BE27099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A1110-E82C-0D45-A39A-1FF590E87A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46376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B3BA573-D178-C143-B6B2-9648D0D4EB7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BB355B6-2303-6E45-A02C-7CD22F9B23D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C0FC18-0BBD-FE48-BCB6-AF204020F9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Frank Tecker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2DB7F28-376D-E24B-BB22-1C207C0F64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BCWG 14/12/2018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CFC56C3-F3CB-DD4A-95DE-F27DA66164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A1110-E82C-0D45-A39A-1FF590E87A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90629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0558AE-64E1-A847-8F86-ADC7F995ED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E558366-4D34-FA40-AECD-EE349898FF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8DDA910-A347-B64E-82B1-18282DD224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Frank Tecker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617A80B-7C76-0D4D-89EA-1B7875FDC6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BCWG 14/12/2018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CB3D223-C23C-4344-A0EE-A5DA8B86E7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A1110-E82C-0D45-A39A-1FF590E87A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37864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F6B121-6A06-9E4C-BBBB-11A74D2EF3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7D1FEC1-8C42-3145-8FA1-64E382C06B1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AB359A-0CE2-8E4B-B59E-B398A794EC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Frank Tecker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F97160-FC04-0049-9F3A-A9F73C8A28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BCWG 14/12/2018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172D45-7401-3D45-9A34-7B9C8E751F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A1110-E82C-0D45-A39A-1FF590E87A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76834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5E89A8-032F-E64A-B820-6CFAD39DEC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E74783D-317B-9349-A4A0-F0710A2ECF7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CE2309C-5B2C-A14E-8E52-EE594EB0646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F0185B0-DA64-8446-95A5-39BFF3925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Frank Tecker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B8BDE04-5D35-BB42-AA5D-0B08E41B0F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BCWG 14/12/2018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77C1DBA-B16C-694E-BF38-4BD6E5910B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A1110-E82C-0D45-A39A-1FF590E87A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42498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CFD578-A181-4446-925D-8BF13171FB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C4A371F-4CEF-3741-93B7-9425CDC2863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FDAAA38-094A-2045-B568-E0BB347CEF6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D8E0A3D-C728-794D-A79D-A0DA5980A37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3A9F0CC-2A3B-6D44-B2C0-380DE757CAE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52EE3D5-A655-7D47-BE63-405940988D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Frank Tecker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3CA8254-F75D-684B-9E76-8186F546A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BCWG 14/12/2018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878B816-4142-A847-9751-EBDCA8DDA2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A1110-E82C-0D45-A39A-1FF590E87A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91230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A8C9B2-646C-B34B-A6C2-D66ED4C54C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AA1F642-2274-2647-8180-3A9C9D0A3A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Frank Tecker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8593B4B-99A6-174B-BF26-822ABFAC8B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BCWG 14/12/2018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0577919-BE71-0B4A-9A00-EEE608A002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A1110-E82C-0D45-A39A-1FF590E87A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68464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236D298-9543-BB44-941E-3C9B7DD082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Frank Tecker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6FD9E24-09CF-5E46-9DAF-C1ED297DA5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BCWG 14/12/2018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74E50C5-3C65-9B40-AEEC-223CED6668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A1110-E82C-0D45-A39A-1FF590E87A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72927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869A4E-6B3E-044C-938B-A14B21CED5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E8DEA09-A973-E34C-9442-DA6B7F00F75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3A284C8-E407-5B42-9D53-213BE6323AC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E8C2A23-E40E-A24F-8564-41F14FBBE2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Frank Tecker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ABC2237-2A4D-F24A-A4B4-B0C47DE64C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BCWG 14/12/2018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65BEF03-90CB-8040-86A2-9C25BF6757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A1110-E82C-0D45-A39A-1FF590E87A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65602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E91FDF-549F-2D49-90E5-1D2AAFDDEB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86AFD6F-0436-DD46-A002-85572DE5FED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DF4BF7C-4E95-674B-8732-23B3FB0F79E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00D9F24-AB4B-5446-BA9C-34DA90F709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Frank Tecker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12BAC8D-D762-E64F-9345-E61B924C29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BCWG 14/12/2018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6F6FFA1-C662-5743-9691-6149725B96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A1110-E82C-0D45-A39A-1FF590E87A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15882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34EF137-9EC2-C947-AC6E-357CDB18B9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05472"/>
            <a:ext cx="10515600" cy="60733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9F5A30D-2C02-D54F-B112-875B6B16C1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62857" y="957943"/>
            <a:ext cx="11509829" cy="528319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E1A254F-23EB-6341-BF87-3E5ABBB73CB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Frank Tecker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6F68DE4-8605-9C4E-AA3E-68C6DA4EBEB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BCWG 14/12/2018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F22FE95-C042-874C-A9C9-88FDF68FEED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CA1110-E82C-0D45-A39A-1FF590E87A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55419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rgbClr val="0070C0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CD558C-DC19-B840-90D7-1EE1630BE0E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1842063"/>
          </a:xfrm>
        </p:spPr>
        <p:txBody>
          <a:bodyPr/>
          <a:lstStyle/>
          <a:p>
            <a:r>
              <a:rPr lang="en-US" b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PS Beam Commissioning Schedule</a:t>
            </a:r>
            <a:endParaRPr lang="en-US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27E61AF-5AE2-7C4E-A9AE-6D67412D3B1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7"/>
            <a:ext cx="9144000" cy="2090839"/>
          </a:xfrm>
        </p:spPr>
        <p:txBody>
          <a:bodyPr>
            <a:normAutofit/>
          </a:bodyPr>
          <a:lstStyle/>
          <a:p>
            <a:r>
              <a:rPr lang="en-US" dirty="0"/>
              <a:t>Frank Tecker, BE-OP</a:t>
            </a:r>
          </a:p>
          <a:p>
            <a:endParaRPr lang="en-US" dirty="0"/>
          </a:p>
          <a:p>
            <a:r>
              <a:rPr lang="en-US" dirty="0"/>
              <a:t>Many thanks to</a:t>
            </a:r>
          </a:p>
          <a:p>
            <a:r>
              <a:rPr lang="en-US" dirty="0" err="1"/>
              <a:t>D.Cotte</a:t>
            </a:r>
            <a:r>
              <a:rPr lang="en-US" dirty="0"/>
              <a:t>, H. </a:t>
            </a:r>
            <a:r>
              <a:rPr lang="en-US" dirty="0" err="1"/>
              <a:t>Damerau</a:t>
            </a:r>
            <a:r>
              <a:rPr lang="en-US" dirty="0"/>
              <a:t>, </a:t>
            </a:r>
            <a:r>
              <a:rPr lang="en-US" dirty="0" err="1"/>
              <a:t>M.Delrieux</a:t>
            </a:r>
            <a:r>
              <a:rPr lang="en-US" dirty="0"/>
              <a:t>, </a:t>
            </a:r>
            <a:r>
              <a:rPr lang="en-US" dirty="0" err="1"/>
              <a:t>O.Hans</a:t>
            </a:r>
            <a:r>
              <a:rPr lang="en-US" dirty="0"/>
              <a:t>, </a:t>
            </a:r>
            <a:r>
              <a:rPr lang="en-US" dirty="0" err="1"/>
              <a:t>A.Huschauer</a:t>
            </a:r>
            <a:r>
              <a:rPr lang="en-US" dirty="0"/>
              <a:t>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648850F-87D6-9E43-8F1F-AEC851BBB0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Frank Tecker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D7E3EE-325A-2547-8F5B-F91FAA9F7D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BCWG 14/12/2018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D32AEB-04DC-2A46-899F-83FA797C3C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A1110-E82C-0D45-A39A-1FF590E87A39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6366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718806-134D-3D4E-AED7-726F357544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New Instrumentation post-LS2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C4B1E1E-C7DA-4E4E-A946-61E95E0BC8A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>
                <a:solidFill>
                  <a:srgbClr val="0070C0"/>
                </a:solidFill>
              </a:rPr>
              <a:t>Wire Scanners </a:t>
            </a:r>
            <a:r>
              <a:rPr lang="en-US" dirty="0"/>
              <a:t>(all new, old ones removed, 54H,64V,65H,68H,85V )</a:t>
            </a:r>
          </a:p>
          <a:p>
            <a:pPr lvl="1"/>
            <a:r>
              <a:rPr lang="en-US" dirty="0"/>
              <a:t>Extensive cross-check campaign done for 54H</a:t>
            </a:r>
          </a:p>
          <a:p>
            <a:pPr lvl="1"/>
            <a:r>
              <a:rPr lang="en-US" dirty="0"/>
              <a:t>Commissioning needed with BI experts present</a:t>
            </a:r>
          </a:p>
          <a:p>
            <a:r>
              <a:rPr lang="en-US" dirty="0">
                <a:solidFill>
                  <a:srgbClr val="0070C0"/>
                </a:solidFill>
              </a:rPr>
              <a:t>(Turn-by-turn) SEM grids</a:t>
            </a:r>
          </a:p>
          <a:p>
            <a:pPr lvl="1"/>
            <a:r>
              <a:rPr lang="en-US" dirty="0"/>
              <a:t>1</a:t>
            </a:r>
            <a:r>
              <a:rPr lang="en-US" baseline="30000" dirty="0"/>
              <a:t>st</a:t>
            </a:r>
            <a:r>
              <a:rPr lang="en-US" dirty="0"/>
              <a:t> prototype successfully tested</a:t>
            </a:r>
          </a:p>
          <a:p>
            <a:pPr lvl="1"/>
            <a:r>
              <a:rPr lang="en-US" dirty="0"/>
              <a:t>2 more to be installed and commissioned</a:t>
            </a:r>
          </a:p>
          <a:p>
            <a:pPr lvl="1"/>
            <a:r>
              <a:rPr lang="en-US" dirty="0"/>
              <a:t>kick strength to kill beam to be verified</a:t>
            </a:r>
          </a:p>
          <a:p>
            <a:pPr lvl="1"/>
            <a:r>
              <a:rPr lang="en-US" dirty="0"/>
              <a:t>New ’</a:t>
            </a:r>
            <a:r>
              <a:rPr lang="en-US" dirty="0" err="1"/>
              <a:t>Ralentisseur</a:t>
            </a:r>
            <a:r>
              <a:rPr lang="en-US" dirty="0"/>
              <a:t>’ final verification with beam</a:t>
            </a:r>
          </a:p>
          <a:p>
            <a:r>
              <a:rPr lang="en-US" dirty="0">
                <a:solidFill>
                  <a:srgbClr val="0070C0"/>
                </a:solidFill>
              </a:rPr>
              <a:t>BLMs</a:t>
            </a:r>
          </a:p>
          <a:p>
            <a:pPr lvl="1"/>
            <a:r>
              <a:rPr lang="en-US" dirty="0"/>
              <a:t>Work well in the PS ring, higher bandwidth, higher sensitivity, no saturation</a:t>
            </a:r>
          </a:p>
          <a:p>
            <a:pPr lvl="1"/>
            <a:r>
              <a:rPr lang="en-US" dirty="0"/>
              <a:t>TT2/TT10, FTN, (EAST) need to be commissioned</a:t>
            </a:r>
          </a:p>
          <a:p>
            <a:r>
              <a:rPr lang="en-US" dirty="0">
                <a:solidFill>
                  <a:srgbClr val="0070C0"/>
                </a:solidFill>
              </a:rPr>
              <a:t>BGI</a:t>
            </a:r>
            <a:r>
              <a:rPr lang="en-US" dirty="0"/>
              <a:t> (not critical for commissioning)</a:t>
            </a:r>
          </a:p>
          <a:p>
            <a:pPr lvl="1"/>
            <a:r>
              <a:rPr lang="en-US" dirty="0"/>
              <a:t>Horizontal gave very promising results </a:t>
            </a:r>
          </a:p>
          <a:p>
            <a:pPr lvl="1"/>
            <a:r>
              <a:rPr lang="en-US" dirty="0"/>
              <a:t>FESA class to be </a:t>
            </a:r>
            <a:r>
              <a:rPr lang="en-US" dirty="0" err="1"/>
              <a:t>finalised</a:t>
            </a:r>
            <a:r>
              <a:rPr lang="en-US" dirty="0"/>
              <a:t>, application being written</a:t>
            </a:r>
          </a:p>
          <a:p>
            <a:pPr lvl="1"/>
            <a:r>
              <a:rPr lang="en-US" dirty="0"/>
              <a:t>Vertical (SS84) to be commissioned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FDABD5E-F6B9-0143-A311-5FDEB965AB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Frank Tecker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28DC1E9-3E1E-3B4C-94C1-DEE443B182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BCWG 14/12/2018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E01D999-B427-8049-A6B4-839D5B8D2C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A1110-E82C-0D45-A39A-1FF590E87A39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614461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71440A-AA7B-0544-9105-C410533BB9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Global planning (some items interleaved)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0702B52-031B-374D-BFBD-B15CA9EE239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>
                <a:solidFill>
                  <a:srgbClr val="0070C0"/>
                </a:solidFill>
              </a:rPr>
              <a:t>Week 1-2 </a:t>
            </a:r>
            <a:r>
              <a:rPr lang="en-US" dirty="0"/>
              <a:t>(TOF-like low intensity, </a:t>
            </a:r>
            <a:r>
              <a:rPr lang="en-US" dirty="0" err="1"/>
              <a:t>LHCIndiv</a:t>
            </a:r>
            <a:r>
              <a:rPr lang="en-US" dirty="0"/>
              <a:t>)</a:t>
            </a:r>
          </a:p>
          <a:p>
            <a:pPr lvl="1"/>
            <a:r>
              <a:rPr lang="en-US" dirty="0"/>
              <a:t>DSO test, Interlocks, Ext. conditions, BTP, Injection, bumper, LE orbit, kick response, dedicated injection matching</a:t>
            </a:r>
          </a:p>
          <a:p>
            <a:pPr lvl="1"/>
            <a:r>
              <a:rPr lang="en-US" dirty="0"/>
              <a:t>BPMs, SEM grids, wire scanners, TFB</a:t>
            </a:r>
          </a:p>
          <a:p>
            <a:pPr lvl="1"/>
            <a:r>
              <a:rPr lang="en-US" dirty="0"/>
              <a:t>Phase loop lock before injection, RF capture, radial loop, acceleration</a:t>
            </a:r>
          </a:p>
          <a:p>
            <a:r>
              <a:rPr lang="en-US" dirty="0">
                <a:solidFill>
                  <a:srgbClr val="0070C0"/>
                </a:solidFill>
              </a:rPr>
              <a:t>Week 2-3</a:t>
            </a:r>
          </a:p>
          <a:p>
            <a:pPr lvl="1"/>
            <a:r>
              <a:rPr lang="en-US" dirty="0"/>
              <a:t>RF transition crossing, single bunch to 14/26 GeV, 14 GeV orbit alignment, extraction, TT2</a:t>
            </a:r>
          </a:p>
          <a:p>
            <a:r>
              <a:rPr lang="en-US" dirty="0">
                <a:solidFill>
                  <a:srgbClr val="0070C0"/>
                </a:solidFill>
              </a:rPr>
              <a:t>Week 4</a:t>
            </a:r>
            <a:r>
              <a:rPr lang="en-US" dirty="0"/>
              <a:t> (MTE core/islands)</a:t>
            </a:r>
          </a:p>
          <a:p>
            <a:pPr lvl="1"/>
            <a:r>
              <a:rPr lang="en-US" dirty="0"/>
              <a:t>200 MHz setup (blowup for high-intensity beams)</a:t>
            </a:r>
          </a:p>
          <a:p>
            <a:pPr lvl="1"/>
            <a:r>
              <a:rPr lang="en-US" dirty="0"/>
              <a:t>Stop beam for Christmas shutdown (Wed/Thu?)</a:t>
            </a:r>
          </a:p>
          <a:p>
            <a:r>
              <a:rPr lang="en-US" dirty="0"/>
              <a:t>Christmas shutdown</a:t>
            </a:r>
          </a:p>
          <a:p>
            <a:r>
              <a:rPr lang="en-US" dirty="0">
                <a:solidFill>
                  <a:srgbClr val="0070C0"/>
                </a:solidFill>
              </a:rPr>
              <a:t>Week 5</a:t>
            </a:r>
          </a:p>
          <a:p>
            <a:pPr lvl="1"/>
            <a:r>
              <a:rPr lang="en-US" dirty="0"/>
              <a:t>Restart and recover previous commissioning state</a:t>
            </a:r>
          </a:p>
          <a:p>
            <a:pPr lvl="1"/>
            <a:r>
              <a:rPr lang="en-US" dirty="0"/>
              <a:t>Finalize </a:t>
            </a:r>
            <a:r>
              <a:rPr lang="en-US" dirty="0" err="1"/>
              <a:t>LHCIndiv</a:t>
            </a:r>
            <a:r>
              <a:rPr lang="en-US" dirty="0"/>
              <a:t>/</a:t>
            </a:r>
            <a:r>
              <a:rPr lang="en-US" dirty="0" err="1"/>
              <a:t>LHCprobe</a:t>
            </a:r>
            <a:r>
              <a:rPr lang="en-US" dirty="0"/>
              <a:t> and TOF setup, continue MTE</a:t>
            </a:r>
          </a:p>
          <a:p>
            <a:r>
              <a:rPr lang="en-US" dirty="0">
                <a:solidFill>
                  <a:srgbClr val="0070C0"/>
                </a:solidFill>
              </a:rPr>
              <a:t>Week 6</a:t>
            </a:r>
            <a:r>
              <a:rPr lang="en-US" dirty="0"/>
              <a:t> (start multi-bunch LHC setup)</a:t>
            </a:r>
          </a:p>
          <a:p>
            <a:pPr lvl="1"/>
            <a:r>
              <a:rPr lang="en-US" dirty="0"/>
              <a:t>40/80 MHz cavity with new controller</a:t>
            </a:r>
          </a:p>
          <a:p>
            <a:pPr lvl="1"/>
            <a:r>
              <a:rPr lang="en-US" dirty="0"/>
              <a:t>10 MHz 1-turn delay FB (for multi-bunch)</a:t>
            </a:r>
          </a:p>
          <a:p>
            <a:r>
              <a:rPr lang="en-US" dirty="0"/>
              <a:t>Later AD, EAST	</a:t>
            </a:r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777576-C65D-4F4B-84DD-488A21A692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Frank Tecker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812D242-5DF1-3C4D-A6A2-A26C23BC73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BCWG 14/12/2018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B8E6544-A144-6F41-9563-8BB0EB291C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A1110-E82C-0D45-A39A-1FF590E87A39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436184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827562-B412-7D4E-AAEC-C76551053C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Remarks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F679A49-21F9-914D-8D03-0295F45CA3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Equipment groups work mainly during daytime, it would be </a:t>
            </a:r>
            <a:r>
              <a:rPr lang="en-US" b="1" dirty="0"/>
              <a:t>essential</a:t>
            </a:r>
            <a:r>
              <a:rPr lang="en-US" dirty="0"/>
              <a:t> to have the beam </a:t>
            </a:r>
            <a:r>
              <a:rPr lang="en-US" b="1" dirty="0"/>
              <a:t>commissioning coordinators</a:t>
            </a:r>
            <a:r>
              <a:rPr lang="en-US" dirty="0"/>
              <a:t> also </a:t>
            </a:r>
            <a:r>
              <a:rPr lang="en-US" b="1" dirty="0"/>
              <a:t>on normal working hours </a:t>
            </a:r>
            <a:r>
              <a:rPr lang="en-US" dirty="0"/>
              <a:t>(at least during the first 6 weeks of the start-up). </a:t>
            </a:r>
            <a:br>
              <a:rPr lang="en-US" dirty="0"/>
            </a:br>
            <a:r>
              <a:rPr lang="en-US" dirty="0"/>
              <a:t>This would improve communication and would help everybody to keep up with planning changes according to the technical progress</a:t>
            </a:r>
          </a:p>
          <a:p>
            <a:endParaRPr lang="en-US" dirty="0"/>
          </a:p>
          <a:p>
            <a:r>
              <a:rPr lang="en-US" dirty="0"/>
              <a:t>More time needed between TOF/EAST beam permits and physics start!</a:t>
            </a:r>
          </a:p>
          <a:p>
            <a:pPr lvl="1"/>
            <a:r>
              <a:rPr lang="en-US" dirty="0"/>
              <a:t>Had delays on the experimental zone readiness this year -&gt; delayed beam permit</a:t>
            </a:r>
          </a:p>
          <a:p>
            <a:endParaRPr lang="en-US" dirty="0"/>
          </a:p>
          <a:p>
            <a:r>
              <a:rPr lang="en-US" dirty="0"/>
              <a:t>Reference magnet</a:t>
            </a:r>
          </a:p>
          <a:p>
            <a:pPr lvl="1"/>
            <a:r>
              <a:rPr lang="en-US" dirty="0"/>
              <a:t>measurement system dis-/reassembled</a:t>
            </a:r>
          </a:p>
          <a:p>
            <a:pPr lvl="1"/>
            <a:r>
              <a:rPr lang="en-US" dirty="0"/>
              <a:t>Setup with eddy current compensation card in reference magnet (was not present this year)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EEA3B07-2377-AE46-8AC6-0895B8CD5F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Frank Tecker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52532D5-A0B3-A349-BD34-529D74E3C9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BCWG 14/12/2018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D6087A8-6E71-3C44-8578-DC83C810A7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A1110-E82C-0D45-A39A-1FF590E87A39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511692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D3E8CE-D0BF-544F-B43F-8113CFD257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Conclusion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D88FC22-C8F7-D84F-A7CD-02E0B40F4D1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Hardware commissioning progress very important</a:t>
            </a:r>
          </a:p>
          <a:p>
            <a:r>
              <a:rPr lang="en-US" dirty="0"/>
              <a:t>Christmas shutdown needs to be incorporated as well as possible</a:t>
            </a:r>
          </a:p>
          <a:p>
            <a:pPr lvl="1"/>
            <a:r>
              <a:rPr lang="en-US" dirty="0"/>
              <a:t>Reduces effective time</a:t>
            </a:r>
          </a:p>
          <a:p>
            <a:r>
              <a:rPr lang="en-US" dirty="0"/>
              <a:t>A lot of new essential equipment and instrumentation needs to be commissioned</a:t>
            </a:r>
          </a:p>
          <a:p>
            <a:pPr lvl="1"/>
            <a:r>
              <a:rPr lang="en-US"/>
              <a:t>RF beam control</a:t>
            </a:r>
            <a:endParaRPr lang="en-US" dirty="0"/>
          </a:p>
          <a:p>
            <a:pPr lvl="1"/>
            <a:r>
              <a:rPr lang="en-US" dirty="0"/>
              <a:t>Transverse feedback</a:t>
            </a:r>
          </a:p>
          <a:p>
            <a:pPr lvl="1"/>
            <a:r>
              <a:rPr lang="en-US" dirty="0"/>
              <a:t>Wire scanners</a:t>
            </a:r>
          </a:p>
          <a:p>
            <a:pPr lvl="1"/>
            <a:r>
              <a:rPr lang="en-US" dirty="0"/>
              <a:t>Multi-turn SEM grids</a:t>
            </a:r>
          </a:p>
          <a:p>
            <a:endParaRPr lang="en-US" dirty="0"/>
          </a:p>
          <a:p>
            <a:r>
              <a:rPr lang="en-US" dirty="0"/>
              <a:t>Should be able to get the required beams ready in time for the SPS</a:t>
            </a:r>
            <a:br>
              <a:rPr lang="en-US" dirty="0"/>
            </a:br>
            <a:r>
              <a:rPr lang="en-US" dirty="0"/>
              <a:t>if there are no major hiccups  </a:t>
            </a:r>
          </a:p>
          <a:p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080C5CA9-8912-B24E-BBC6-D24BCF31C3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Frank Tecker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F980557-D152-D948-963E-B2D93E67FA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BCWG 14/12/2018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095EF64-486C-D54D-91E2-FEED04D1CA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5C75D1-EFAA-B34D-815D-E5AB27DBCB97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45875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1E5143-FF56-4D4F-B4FD-16B25FA9C6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LS2 Master Schedule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B3D4EC-53C8-E24E-B26B-6264F13DCA5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6 weeks foreseen for PS beam commissioning</a:t>
            </a:r>
          </a:p>
          <a:p>
            <a:r>
              <a:rPr lang="en-US" dirty="0"/>
              <a:t>Interrupted by 2 weeks Christmas shutdown !!!</a:t>
            </a:r>
          </a:p>
          <a:p>
            <a:pPr lvl="1"/>
            <a:r>
              <a:rPr lang="en-US" dirty="0"/>
              <a:t>Keep service running (CO, water, etc.)</a:t>
            </a:r>
          </a:p>
          <a:p>
            <a:pPr lvl="1"/>
            <a:r>
              <a:rPr lang="en-US" dirty="0"/>
              <a:t>No lock-out</a:t>
            </a:r>
          </a:p>
          <a:p>
            <a:pPr lvl="1"/>
            <a:r>
              <a:rPr lang="en-US" dirty="0"/>
              <a:t>Access system by TI</a:t>
            </a:r>
          </a:p>
          <a:p>
            <a:pPr lvl="1"/>
            <a:r>
              <a:rPr lang="en-US" dirty="0"/>
              <a:t>Holidays</a:t>
            </a:r>
          </a:p>
          <a:p>
            <a:pPr lvl="1"/>
            <a:endParaRPr lang="en-US" dirty="0"/>
          </a:p>
          <a:p>
            <a:pPr marL="0" indent="0">
              <a:buNone/>
            </a:pPr>
            <a:r>
              <a:rPr lang="en-US" dirty="0"/>
              <a:t>=&gt; </a:t>
            </a:r>
            <a:r>
              <a:rPr lang="en-US" dirty="0">
                <a:solidFill>
                  <a:srgbClr val="0070C0"/>
                </a:solidFill>
              </a:rPr>
              <a:t>effective 4.5-5 weeks</a:t>
            </a:r>
          </a:p>
          <a:p>
            <a:endParaRPr lang="en-US" dirty="0"/>
          </a:p>
          <a:p>
            <a:r>
              <a:rPr lang="en-US" dirty="0"/>
              <a:t>Fast restart examples</a:t>
            </a:r>
          </a:p>
          <a:p>
            <a:pPr lvl="1"/>
            <a:r>
              <a:rPr lang="en-US" dirty="0"/>
              <a:t>2010 AMS run</a:t>
            </a:r>
          </a:p>
          <a:p>
            <a:pPr lvl="1"/>
            <a:r>
              <a:rPr lang="en-US" dirty="0"/>
              <a:t>2013 Jan restart</a:t>
            </a:r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AF59835C-0836-874F-8A65-12A514D778D5}"/>
              </a:ext>
            </a:extLst>
          </p:cNvPr>
          <p:cNvGrpSpPr/>
          <p:nvPr/>
        </p:nvGrpSpPr>
        <p:grpSpPr>
          <a:xfrm>
            <a:off x="4465810" y="2940484"/>
            <a:ext cx="7696686" cy="3180736"/>
            <a:chOff x="4274088" y="3304970"/>
            <a:chExt cx="7696686" cy="3180736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D6E77FF1-7C46-CC48-BE8D-7B4ACF8128E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17825" t="63923" b="1"/>
            <a:stretch/>
          </p:blipFill>
          <p:spPr>
            <a:xfrm>
              <a:off x="4274088" y="4011561"/>
              <a:ext cx="7696686" cy="2474145"/>
            </a:xfrm>
            <a:prstGeom prst="rect">
              <a:avLst/>
            </a:prstGeom>
          </p:spPr>
        </p:pic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71117CE3-5C50-BF4E-9B30-8963938AE6D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17825" t="10753" b="78944"/>
            <a:stretch/>
          </p:blipFill>
          <p:spPr>
            <a:xfrm>
              <a:off x="4274088" y="3304970"/>
              <a:ext cx="7696686" cy="706591"/>
            </a:xfrm>
            <a:prstGeom prst="rect">
              <a:avLst/>
            </a:prstGeom>
          </p:spPr>
        </p:pic>
      </p:grp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74413E5-6E06-6443-A83D-80F0376A73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Frank Tecker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436C23D-5DF6-CD4B-BF59-E833DF046C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BCWG 14/12/2018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9999748-8317-264D-A26B-420618282E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A1110-E82C-0D45-A39A-1FF590E87A39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66312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44FF98-DF86-8645-9A23-AF72535DA6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Beams required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60CFA0B-1050-9A40-92B1-341458DD2C1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2857" y="957943"/>
            <a:ext cx="11509829" cy="5398407"/>
          </a:xfrm>
        </p:spPr>
        <p:txBody>
          <a:bodyPr>
            <a:normAutofit lnSpcReduction="10000"/>
          </a:bodyPr>
          <a:lstStyle/>
          <a:p>
            <a:r>
              <a:rPr lang="en-US" dirty="0"/>
              <a:t>SPS (from week 3/2021) (from </a:t>
            </a:r>
            <a:r>
              <a:rPr lang="en-US" dirty="0" err="1"/>
              <a:t>K.Li’s</a:t>
            </a:r>
            <a:r>
              <a:rPr lang="en-US" dirty="0"/>
              <a:t> presentation)</a:t>
            </a:r>
          </a:p>
          <a:p>
            <a:pPr lvl="1"/>
            <a:r>
              <a:rPr lang="en-US" dirty="0" err="1"/>
              <a:t>LHCIndiv</a:t>
            </a:r>
            <a:endParaRPr lang="en-US" dirty="0"/>
          </a:p>
          <a:p>
            <a:pPr lvl="1"/>
            <a:r>
              <a:rPr lang="en-US" dirty="0"/>
              <a:t>MTE low intensity (core only, 5e11, 2µs) 	after 1 week</a:t>
            </a:r>
          </a:p>
          <a:p>
            <a:pPr lvl="1"/>
            <a:r>
              <a:rPr lang="en-US" dirty="0"/>
              <a:t>MTE low </a:t>
            </a:r>
            <a:r>
              <a:rPr lang="en-US" dirty="0" err="1"/>
              <a:t>int</a:t>
            </a:r>
            <a:r>
              <a:rPr lang="en-US" dirty="0"/>
              <a:t> (islands only, 5e12, 8µs)       	after 2 weeks</a:t>
            </a:r>
          </a:p>
          <a:p>
            <a:pPr marL="457200" lvl="1" indent="0">
              <a:buNone/>
            </a:pPr>
            <a:r>
              <a:rPr lang="en-US" dirty="0"/>
              <a:t>	(can we use full MTE?, island only not ‘clean’ in the PS, loose core)	</a:t>
            </a:r>
          </a:p>
          <a:p>
            <a:pPr lvl="1"/>
            <a:r>
              <a:rPr lang="en-US" dirty="0" err="1"/>
              <a:t>LHCProbe</a:t>
            </a:r>
            <a:r>
              <a:rPr lang="en-US" dirty="0"/>
              <a:t> 					after 3 weeks</a:t>
            </a:r>
          </a:p>
          <a:p>
            <a:pPr lvl="1"/>
            <a:r>
              <a:rPr lang="en-US" dirty="0"/>
              <a:t>Multi-bunch beams (12b, 24, 36, 48, 72) 	after 3 weeks</a:t>
            </a:r>
          </a:p>
          <a:p>
            <a:pPr lvl="2"/>
            <a:r>
              <a:rPr lang="en-US" dirty="0"/>
              <a:t>Standard or BCMS? (not big difference for the PS RF)</a:t>
            </a:r>
          </a:p>
          <a:p>
            <a:pPr lvl="1"/>
            <a:r>
              <a:rPr lang="en-US" dirty="0"/>
              <a:t>MTE full beam 					after 4 weeks</a:t>
            </a:r>
          </a:p>
          <a:p>
            <a:pPr lvl="1"/>
            <a:endParaRPr lang="en-US" dirty="0"/>
          </a:p>
          <a:p>
            <a:r>
              <a:rPr lang="en-US" dirty="0"/>
              <a:t>NTOF from week 3/2021 (new target, assume intensity ramp-up later)</a:t>
            </a:r>
          </a:p>
          <a:p>
            <a:r>
              <a:rPr lang="en-US" dirty="0"/>
              <a:t>AD from week 12/2021 (RF side should follow other beams)</a:t>
            </a:r>
          </a:p>
          <a:p>
            <a:r>
              <a:rPr lang="en-US" dirty="0"/>
              <a:t>EAST from week 18/2021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86A21B5-BE5D-A341-830A-F5DD4927B9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Frank Tecker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5F4371C-BB0D-A74C-B581-1EA2CE7450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BCWG 14/12/2018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EB392A5-2267-6A41-ACD0-4F993C85E3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A1110-E82C-0D45-A39A-1FF590E87A39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86166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99A56B-6027-7946-9409-A6ACAA6652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Assumptions / Prerequisites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4ACB772-DCE4-A74D-BA37-CDEDD418FF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2857" y="957943"/>
            <a:ext cx="11509829" cy="5398407"/>
          </a:xfrm>
        </p:spPr>
        <p:txBody>
          <a:bodyPr>
            <a:normAutofit fontScale="85000" lnSpcReduction="10000"/>
          </a:bodyPr>
          <a:lstStyle/>
          <a:p>
            <a:r>
              <a:rPr lang="en-US" dirty="0"/>
              <a:t>Hardware tests/Cold checkout finished, all possible tests without beam done</a:t>
            </a:r>
          </a:p>
          <a:p>
            <a:pPr lvl="1"/>
            <a:r>
              <a:rPr lang="en-US" dirty="0"/>
              <a:t>New injection equipment (polarity,…)</a:t>
            </a:r>
          </a:p>
          <a:p>
            <a:pPr lvl="1"/>
            <a:r>
              <a:rPr lang="en-US" dirty="0"/>
              <a:t>BPM alignment offsets after main unit renovation</a:t>
            </a:r>
          </a:p>
          <a:p>
            <a:pPr lvl="1"/>
            <a:r>
              <a:rPr lang="en-US" dirty="0"/>
              <a:t>new RF beam control validated without beam, existing one prepared for beam, 10 MHz cavity phasing</a:t>
            </a:r>
          </a:p>
          <a:p>
            <a:pPr lvl="1"/>
            <a:r>
              <a:rPr lang="en-US" dirty="0"/>
              <a:t>Interlocks (new internal dump, interlock when in chamber to PSB extraction BIC + SIS interlock, interlock from BCT (TOF parasitic beam on EAST not extracted), BLM,…)</a:t>
            </a:r>
          </a:p>
          <a:p>
            <a:pPr lvl="1"/>
            <a:r>
              <a:rPr lang="en-US" dirty="0"/>
              <a:t>External conditions (will have been renovated), some will have to be done when EIS are working</a:t>
            </a:r>
          </a:p>
          <a:p>
            <a:pPr lvl="1"/>
            <a:r>
              <a:rPr lang="en-US" dirty="0"/>
              <a:t>Optics definitions, YASP configuration</a:t>
            </a:r>
          </a:p>
          <a:p>
            <a:pPr lvl="1"/>
            <a:r>
              <a:rPr lang="en-US" dirty="0"/>
              <a:t>Magnetic checks of PFW circuits foreseen</a:t>
            </a:r>
          </a:p>
          <a:p>
            <a:r>
              <a:rPr lang="en-US" dirty="0"/>
              <a:t>Injection line PSB-&gt;PS commissioned up to BT dump</a:t>
            </a:r>
          </a:p>
          <a:p>
            <a:pPr lvl="1"/>
            <a:r>
              <a:rPr lang="en-US" dirty="0"/>
              <a:t>known Twiss parameters</a:t>
            </a:r>
          </a:p>
          <a:p>
            <a:pPr lvl="1"/>
            <a:r>
              <a:rPr lang="en-US" dirty="0"/>
              <a:t>BTP line magnets polarity checks, HW tests done</a:t>
            </a:r>
          </a:p>
          <a:p>
            <a:r>
              <a:rPr lang="en-US" dirty="0"/>
              <a:t>2 GeV injection cycles prepared (had a first check for RF already)</a:t>
            </a:r>
          </a:p>
          <a:p>
            <a:pPr lvl="1"/>
            <a:r>
              <a:rPr lang="en-US" dirty="0"/>
              <a:t>Shorter ramp time needed (~30 </a:t>
            </a:r>
            <a:r>
              <a:rPr lang="en-US" dirty="0" err="1"/>
              <a:t>ms</a:t>
            </a:r>
            <a:r>
              <a:rPr lang="en-US" dirty="0"/>
              <a:t> less)</a:t>
            </a:r>
          </a:p>
          <a:p>
            <a:pPr lvl="1"/>
            <a:r>
              <a:rPr lang="en-US" dirty="0"/>
              <a:t>POPS regulation should allow first ramp up modification</a:t>
            </a:r>
          </a:p>
          <a:p>
            <a:r>
              <a:rPr lang="en-US" dirty="0"/>
              <a:t>Plan in DSO tests for SPS, TOF, (AD, EAST later), …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69739F2-5954-B542-947C-C2697360AD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Frank Tecker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823E99-22C0-5D49-9122-2893C4E6C5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BCWG 14/12/2018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D648108-DCEE-D142-9DF1-A135B07A88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A1110-E82C-0D45-A39A-1FF590E87A39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57652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A0C8D0-F3D1-9245-AC8E-A26CEF29B7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Injection (~2 weeks)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4E1CF4B-888A-C14D-AF19-1D3A5AD37F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2857" y="957943"/>
            <a:ext cx="11509829" cy="5398407"/>
          </a:xfrm>
        </p:spPr>
        <p:txBody>
          <a:bodyPr>
            <a:normAutofit fontScale="85000" lnSpcReduction="20000"/>
          </a:bodyPr>
          <a:lstStyle/>
          <a:p>
            <a:r>
              <a:rPr lang="en-US" dirty="0"/>
              <a:t>First beam: TOF-like low intensity, </a:t>
            </a:r>
            <a:r>
              <a:rPr lang="en-US" dirty="0" err="1"/>
              <a:t>LHCIndiv</a:t>
            </a:r>
            <a:endParaRPr lang="en-US" dirty="0"/>
          </a:p>
          <a:p>
            <a:r>
              <a:rPr lang="en-US" dirty="0"/>
              <a:t>Coarse B-field setting</a:t>
            </a:r>
          </a:p>
          <a:p>
            <a:r>
              <a:rPr lang="en-US" dirty="0"/>
              <a:t>BTP line commissioning (30m, 6 quadrupoles)</a:t>
            </a:r>
          </a:p>
          <a:p>
            <a:pPr lvl="1"/>
            <a:r>
              <a:rPr lang="en-US" dirty="0"/>
              <a:t>BPM setup (should be like BT)</a:t>
            </a:r>
          </a:p>
          <a:p>
            <a:pPr lvl="1"/>
            <a:r>
              <a:rPr lang="en-US" dirty="0"/>
              <a:t>Kick response</a:t>
            </a:r>
          </a:p>
          <a:p>
            <a:r>
              <a:rPr lang="en-US" dirty="0"/>
              <a:t>BPM commissioning, first turn, orbit</a:t>
            </a:r>
          </a:p>
          <a:p>
            <a:r>
              <a:rPr lang="en-US" dirty="0"/>
              <a:t>Injection bump setup </a:t>
            </a:r>
          </a:p>
          <a:p>
            <a:pPr lvl="1"/>
            <a:r>
              <a:rPr lang="en-US" dirty="0"/>
              <a:t>First delay and amplitude optimization, bump closure (YASP, </a:t>
            </a:r>
            <a:r>
              <a:rPr lang="en-US" dirty="0" err="1"/>
              <a:t>MatLab</a:t>
            </a:r>
            <a:r>
              <a:rPr lang="en-US" dirty="0"/>
              <a:t> tool)</a:t>
            </a:r>
          </a:p>
          <a:p>
            <a:pPr lvl="1"/>
            <a:r>
              <a:rPr lang="en-US" dirty="0"/>
              <a:t>To be redone after main magnet alignment with synchronization measurements </a:t>
            </a:r>
          </a:p>
          <a:p>
            <a:r>
              <a:rPr lang="en-US" dirty="0"/>
              <a:t>kick response matrix measurements</a:t>
            </a:r>
          </a:p>
          <a:p>
            <a:pPr lvl="1"/>
            <a:r>
              <a:rPr lang="en-US" dirty="0"/>
              <a:t>corrector polarity, low energy quads</a:t>
            </a:r>
          </a:p>
          <a:p>
            <a:r>
              <a:rPr lang="en-US" dirty="0"/>
              <a:t>Multi-turn SEM grid measurement (dedicated time, circulating beam &lt;~30 turns)</a:t>
            </a:r>
          </a:p>
          <a:p>
            <a:pPr lvl="1"/>
            <a:r>
              <a:rPr lang="en-US" dirty="0"/>
              <a:t>Essential for injection matching</a:t>
            </a:r>
          </a:p>
          <a:p>
            <a:pPr lvl="1"/>
            <a:r>
              <a:rPr lang="en-US" dirty="0"/>
              <a:t>(kick strength to kill the beam to be verified)</a:t>
            </a:r>
          </a:p>
          <a:p>
            <a:pPr lvl="1"/>
            <a:r>
              <a:rPr lang="en-US" dirty="0"/>
              <a:t>Interleave with other commissioning (time for analysis needed, maybe several iterations)</a:t>
            </a:r>
          </a:p>
          <a:p>
            <a:r>
              <a:rPr lang="en-US" sz="2600" dirty="0"/>
              <a:t>Commissioning low-beta injection quadrupoles (large emittance beams) later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030AF3-954A-4F49-89CB-C9CC50933C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Frank Tecker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0F425B-6248-D749-9BBA-E69A0C4275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BCWG 14/12/2018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5E5041-1D37-8944-B8C3-518BCF38EC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A1110-E82C-0D45-A39A-1FF590E87A39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419851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A0C8D0-F3D1-9245-AC8E-A26CEF29B7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Initial RF setup (~1-2 weeks) – Orbit alignment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4E1CF4B-888A-C14D-AF19-1D3A5AD37F5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New RF beam control from the start</a:t>
            </a:r>
          </a:p>
          <a:p>
            <a:r>
              <a:rPr lang="en-US" dirty="0"/>
              <a:t>Old system kept as much as possible as back-up, can be switched PPM</a:t>
            </a:r>
          </a:p>
          <a:p>
            <a:r>
              <a:rPr lang="en-US" dirty="0"/>
              <a:t>RF capture, acceleration</a:t>
            </a:r>
          </a:p>
          <a:p>
            <a:r>
              <a:rPr lang="en-US" dirty="0"/>
              <a:t>Transition crossing</a:t>
            </a:r>
          </a:p>
          <a:p>
            <a:r>
              <a:rPr lang="en-US" dirty="0"/>
              <a:t>single bunch acceleration to 14/26 GeV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Orbit check at 14 GeV for main unit alignment (40 MU refurbished)</a:t>
            </a:r>
          </a:p>
          <a:p>
            <a:pPr lvl="1"/>
            <a:r>
              <a:rPr lang="en-US" dirty="0"/>
              <a:t>Measure orbit, calculate magnet movements</a:t>
            </a:r>
          </a:p>
          <a:p>
            <a:pPr lvl="1"/>
            <a:r>
              <a:rPr lang="en-US" dirty="0"/>
              <a:t>Align the magnets</a:t>
            </a:r>
          </a:p>
          <a:p>
            <a:pPr lvl="1"/>
            <a:r>
              <a:rPr lang="en-US" dirty="0"/>
              <a:t>Remeasure orbit</a:t>
            </a:r>
          </a:p>
          <a:p>
            <a:endParaRPr lang="en-US" dirty="0"/>
          </a:p>
          <a:p>
            <a:r>
              <a:rPr lang="en-US" dirty="0"/>
              <a:t>k-modulation for low-energy quads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7700650-DD55-4044-A126-A417EC311E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Frank Tecker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5E72084-EA5B-B248-81B3-1D2F372C63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BCWG 14/12/2018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ADB382-A8BB-7841-AF3A-4D85B1463F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A1110-E82C-0D45-A39A-1FF590E87A39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689962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4B597B-9B67-B440-929A-79D680300C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solidFill>
                  <a:srgbClr val="0070C0"/>
                </a:solidFill>
              </a:rPr>
              <a:t>Transverse Feedback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433B537-D811-1F49-A8F9-3537E5EB5C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Upgrade during LS2</a:t>
            </a:r>
          </a:p>
          <a:p>
            <a:pPr lvl="1"/>
            <a:r>
              <a:rPr lang="en-US" dirty="0"/>
              <a:t>Digital control (similar to PSB)</a:t>
            </a:r>
          </a:p>
          <a:p>
            <a:pPr lvl="1"/>
            <a:r>
              <a:rPr lang="en-US" dirty="0"/>
              <a:t>Power amplifier</a:t>
            </a:r>
          </a:p>
          <a:p>
            <a:r>
              <a:rPr lang="en-US" dirty="0"/>
              <a:t>Standard HW-check verification of knob, functions (gain, tune offset), BPM attenuation and gain procedure, kicker response</a:t>
            </a:r>
          </a:p>
          <a:p>
            <a:r>
              <a:rPr lang="en-US" dirty="0"/>
              <a:t>Essential for MTE and LHC beams </a:t>
            </a:r>
          </a:p>
          <a:p>
            <a:r>
              <a:rPr lang="en-US" dirty="0"/>
              <a:t>Commissioning with expert</a:t>
            </a:r>
          </a:p>
          <a:p>
            <a:r>
              <a:rPr lang="en-US" dirty="0"/>
              <a:t>Measure/optimize damping time of injection oscillations</a:t>
            </a:r>
          </a:p>
          <a:p>
            <a:r>
              <a:rPr lang="en-US" dirty="0"/>
              <a:t>1-3 days for a beam - in parallel with other activities</a:t>
            </a:r>
          </a:p>
          <a:p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E5F379BE-D22D-0B41-A82D-FA561F9116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Frank Tecker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D54D98A-FB60-EA48-869B-1883BB2AAD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BCWG 14/12/2018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C2B8FA0-78D4-5D45-A05E-C869424AB0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5C75D1-EFAA-B34D-815D-E5AB27DBCB97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070410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454A32-A96E-0746-B819-68001E7C00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Extraction / TT2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AEAE764-CD71-5043-BFF0-FB4186645B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Most critical for MTE beam</a:t>
            </a:r>
          </a:p>
          <a:p>
            <a:r>
              <a:rPr lang="en-US" dirty="0"/>
              <a:t>Depends very critically on orbit at dummy septum 15/septum 16!</a:t>
            </a:r>
          </a:p>
          <a:p>
            <a:r>
              <a:rPr lang="en-US" dirty="0"/>
              <a:t>Very limited orbit correction at high energy (3 correctors)</a:t>
            </a:r>
          </a:p>
          <a:p>
            <a:r>
              <a:rPr lang="en-US" dirty="0"/>
              <a:t>We will consider it when aligning the main magnets</a:t>
            </a:r>
          </a:p>
          <a:p>
            <a:pPr lvl="1"/>
            <a:r>
              <a:rPr lang="en-US" dirty="0"/>
              <a:t>Could require another iteration of main unit movements (+2/3 days)</a:t>
            </a:r>
          </a:p>
          <a:p>
            <a:r>
              <a:rPr lang="en-US" dirty="0"/>
              <a:t>Optimize the shadowing TPS15/SMH16 with diamond BLMs</a:t>
            </a:r>
          </a:p>
          <a:p>
            <a:r>
              <a:rPr lang="en-US" dirty="0"/>
              <a:t>Final setup for all other beams after MTE</a:t>
            </a:r>
          </a:p>
          <a:p>
            <a:endParaRPr lang="en-US" dirty="0"/>
          </a:p>
          <a:p>
            <a:r>
              <a:rPr lang="en-US" dirty="0"/>
              <a:t>TT2 setup, kick response, Twiss parameters (SEM)</a:t>
            </a:r>
          </a:p>
          <a:p>
            <a:r>
              <a:rPr lang="en-US" dirty="0"/>
              <a:t>TOF beam to D3 dump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BD123B-CE03-B748-98D3-019C225C32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Frank Tecker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8CAA950-1BC0-D841-AC16-2D5D028876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BCWG 14/12/2018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42FBBF0-399A-0D43-AD5D-70EDCB7D04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A1110-E82C-0D45-A39A-1FF590E87A39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955075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B497AB-6475-A349-978B-18F348F52B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Further RF setup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E64488-3A6C-5B41-8321-ACFB0CF1AE8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1 week 200 MHz set-up – blowups for high intensity beams</a:t>
            </a:r>
          </a:p>
          <a:p>
            <a:pPr lvl="1"/>
            <a:r>
              <a:rPr lang="en-US" dirty="0"/>
              <a:t>New system - Old system as backup</a:t>
            </a:r>
          </a:p>
          <a:p>
            <a:pPr lvl="1"/>
            <a:r>
              <a:rPr lang="en-US" dirty="0"/>
              <a:t>at least 2 days for cavity setup</a:t>
            </a:r>
          </a:p>
          <a:p>
            <a:endParaRPr lang="en-US" dirty="0"/>
          </a:p>
          <a:p>
            <a:r>
              <a:rPr lang="en-US" dirty="0"/>
              <a:t>2-3  days 40/80 MHz cavity with new controller (LHC beams)</a:t>
            </a:r>
          </a:p>
          <a:p>
            <a:endParaRPr lang="en-US" dirty="0"/>
          </a:p>
          <a:p>
            <a:r>
              <a:rPr lang="en-US" dirty="0"/>
              <a:t>2 days 10 MHz 1-turn delay FB (for multi-bunch)</a:t>
            </a:r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D2FCDB8-8529-A54F-B200-7DA76ED475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Frank Tecker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2967A75-E581-6B4F-9C80-A9904529EC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BCWG 14/12/2018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97B618E-E497-A64C-8C6B-55F713DC00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A1110-E82C-0D45-A39A-1FF590E87A39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34367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40238</TotalTime>
  <Words>1092</Words>
  <Application>Microsoft Macintosh PowerPoint</Application>
  <PresentationFormat>Widescreen</PresentationFormat>
  <Paragraphs>201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7" baseType="lpstr">
      <vt:lpstr>Arial</vt:lpstr>
      <vt:lpstr>Calibri</vt:lpstr>
      <vt:lpstr>Calibri Light</vt:lpstr>
      <vt:lpstr>Office Theme</vt:lpstr>
      <vt:lpstr>PS Beam Commissioning Schedule</vt:lpstr>
      <vt:lpstr>LS2 Master Schedule</vt:lpstr>
      <vt:lpstr>Beams required</vt:lpstr>
      <vt:lpstr>Assumptions / Prerequisites</vt:lpstr>
      <vt:lpstr>Injection (~2 weeks)</vt:lpstr>
      <vt:lpstr>Initial RF setup (~1-2 weeks) – Orbit alignment</vt:lpstr>
      <vt:lpstr>Transverse Feedback</vt:lpstr>
      <vt:lpstr>Extraction / TT2</vt:lpstr>
      <vt:lpstr>Further RF setup</vt:lpstr>
      <vt:lpstr>New Instrumentation post-LS2</vt:lpstr>
      <vt:lpstr>Global planning (some items interleaved)</vt:lpstr>
      <vt:lpstr>Remarks</vt:lpstr>
      <vt:lpstr>Conclusion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Microsoft Office User</cp:lastModifiedBy>
  <cp:revision>78</cp:revision>
  <dcterms:created xsi:type="dcterms:W3CDTF">2018-11-16T08:08:09Z</dcterms:created>
  <dcterms:modified xsi:type="dcterms:W3CDTF">2018-12-14T06:46:32Z</dcterms:modified>
</cp:coreProperties>
</file>