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316" r:id="rId3"/>
    <p:sldId id="315" r:id="rId4"/>
    <p:sldId id="318" r:id="rId5"/>
    <p:sldId id="317" r:id="rId6"/>
    <p:sldId id="319" r:id="rId7"/>
    <p:sldId id="314" r:id="rId8"/>
    <p:sldId id="306" r:id="rId9"/>
    <p:sldId id="307" r:id="rId10"/>
    <p:sldId id="308" r:id="rId11"/>
    <p:sldId id="310" r:id="rId12"/>
    <p:sldId id="311" r:id="rId13"/>
    <p:sldId id="320" r:id="rId14"/>
    <p:sldId id="321" r:id="rId15"/>
    <p:sldId id="322" r:id="rId16"/>
    <p:sldId id="323" r:id="rId17"/>
    <p:sldId id="326" r:id="rId18"/>
    <p:sldId id="324" r:id="rId19"/>
    <p:sldId id="327" r:id="rId20"/>
    <p:sldId id="325" r:id="rId21"/>
    <p:sldId id="328" r:id="rId22"/>
    <p:sldId id="329" r:id="rId23"/>
    <p:sldId id="332" r:id="rId24"/>
    <p:sldId id="330" r:id="rId25"/>
    <p:sldId id="275" r:id="rId26"/>
    <p:sldId id="292" r:id="rId27"/>
    <p:sldId id="333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0F0"/>
    <a:srgbClr val="00F000"/>
    <a:srgbClr val="0505EE"/>
    <a:srgbClr val="1823FC"/>
    <a:srgbClr val="1143E1"/>
    <a:srgbClr val="9900FF"/>
    <a:srgbClr val="D60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694" autoAdjust="0"/>
  </p:normalViewPr>
  <p:slideViewPr>
    <p:cSldViewPr snapToGrid="0">
      <p:cViewPr varScale="1">
        <p:scale>
          <a:sx n="104" d="100"/>
          <a:sy n="104" d="100"/>
        </p:scale>
        <p:origin x="114" y="55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A900186-B259-4B79-810B-3CC212A62D92}" type="datetimeFigureOut">
              <a:rPr lang="en-GB" smtClean="0"/>
              <a:t>10/12/2018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256E15-2BF8-463E-9ABC-424306FD2DC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928620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657606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6140678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1801700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400125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278144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921403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786130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662538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7495074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6754971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2273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783412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1195981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564817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701848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733959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24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0494931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2983567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30489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99952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1640222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985561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6738574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256E15-2BF8-463E-9ABC-424306FD2DC1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87386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17F986-1980-40AC-A2E1-FA7E10B5ECF9}" type="datetime1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010711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CB5D79-475F-45C2-9A0D-225B72960B90}" type="datetime1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81556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FA2BDF-800A-4C05-83BD-B910C45F36E5}" type="datetime1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52260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115746"/>
            <a:ext cx="10515600" cy="557090"/>
          </a:xfrm>
        </p:spPr>
        <p:txBody>
          <a:bodyPr/>
          <a:lstStyle>
            <a:lvl1pPr algn="ctr">
              <a:defRPr>
                <a:solidFill>
                  <a:schemeClr val="accent5">
                    <a:lumMod val="75000"/>
                  </a:schemeClr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094154"/>
            <a:ext cx="10515600" cy="5082809"/>
          </a:xfrm>
        </p:spPr>
        <p:txBody>
          <a:bodyPr/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  <p:pic>
        <p:nvPicPr>
          <p:cNvPr id="7" name="Picture 4" descr="logo-presentation-small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6835" y="6272212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5" descr="liu_ppt-04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105" y="34670"/>
            <a:ext cx="931264" cy="52597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12842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7FC65-BDF1-453A-BAB7-3086670D8512}" type="datetime1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844287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E4EDC1-B1CB-4FEF-8FDA-4F4703910129}" type="datetime1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239939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34BDE5-F7FB-466E-A39B-5FC6FD184FC6}" type="datetime1">
              <a:rPr lang="en-GB" smtClean="0"/>
              <a:t>10/12/2018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61818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0F3561-5B72-46A5-9949-FE5DE8A11884}" type="datetime1">
              <a:rPr lang="en-GB" smtClean="0"/>
              <a:t>10/12/2018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08731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9C7C47-D345-4DD2-94B8-2CBB09E9E018}" type="datetime1">
              <a:rPr lang="en-GB" smtClean="0"/>
              <a:t>10/12/2018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904507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06F7FA-C83B-47B0-8655-78E81E9D2C5A}" type="datetime1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867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010C44-B462-4480-8183-E90FC7A7E8B3}" type="datetime1">
              <a:rPr lang="en-GB" smtClean="0"/>
              <a:t>10/12/2018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1216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A098E05-57DA-4DA3-884A-E42032D76C97}" type="datetime1">
              <a:rPr lang="en-GB" smtClean="0"/>
              <a:t>10/12/2018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Florian Bertin CERN BE-RF-FB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E3E7D-F112-4243-9E59-4A1904CDD09D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5693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PNG"/><Relationship Id="rId4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8AF21A-4B17-46FB-B3F3-194496850C11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</a:t>
            </a:fld>
            <a:endParaRPr lang="en-GB"/>
          </a:p>
        </p:txBody>
      </p:sp>
      <p:pic>
        <p:nvPicPr>
          <p:cNvPr id="14" name="Picture 3" descr="Landscapelight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163" y="1564174"/>
            <a:ext cx="10661672" cy="46735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" name="Picture 4" descr="logo-presentation-small.jp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26835" y="6272212"/>
            <a:ext cx="539750" cy="533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5" descr="liu_ppt-04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6528" y="82338"/>
            <a:ext cx="2518942" cy="14226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Title 1"/>
          <p:cNvSpPr>
            <a:spLocks noGrp="1"/>
          </p:cNvSpPr>
          <p:nvPr>
            <p:ph type="ctrTitle"/>
          </p:nvPr>
        </p:nvSpPr>
        <p:spPr>
          <a:xfrm>
            <a:off x="2198074" y="2213211"/>
            <a:ext cx="7784126" cy="2390051"/>
          </a:xfrm>
        </p:spPr>
        <p:txBody>
          <a:bodyPr>
            <a:normAutofit/>
          </a:bodyPr>
          <a:lstStyle/>
          <a:p>
            <a:r>
              <a:rPr lang="en-GB" sz="4400" b="1" dirty="0" smtClean="0">
                <a:solidFill>
                  <a:schemeClr val="bg1"/>
                </a:solidFill>
              </a:rPr>
              <a:t>LIU-PS</a:t>
            </a:r>
            <a:br>
              <a:rPr lang="en-GB" sz="4400" b="1" dirty="0" smtClean="0">
                <a:solidFill>
                  <a:schemeClr val="bg1"/>
                </a:solidFill>
              </a:rPr>
            </a:br>
            <a:r>
              <a:rPr lang="en-GB" sz="4400" b="1" dirty="0" smtClean="0">
                <a:solidFill>
                  <a:schemeClr val="bg1"/>
                </a:solidFill>
              </a:rPr>
              <a:t>High-frequency cavity controller</a:t>
            </a:r>
            <a:endParaRPr lang="en-GB" sz="4400" b="1" dirty="0">
              <a:solidFill>
                <a:schemeClr val="bg1"/>
              </a:solidFill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139459" y="5588000"/>
            <a:ext cx="7784126" cy="703015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0000" lnSpcReduction="1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sz="2800" b="1" dirty="0" smtClean="0">
                <a:solidFill>
                  <a:schemeClr val="bg1"/>
                </a:solidFill>
              </a:rPr>
              <a:t>With contributions </a:t>
            </a:r>
            <a:r>
              <a:rPr lang="en-GB" sz="2800" b="1" dirty="0" smtClean="0">
                <a:solidFill>
                  <a:schemeClr val="bg1"/>
                </a:solidFill>
              </a:rPr>
              <a:t>of</a:t>
            </a:r>
          </a:p>
          <a:p>
            <a:r>
              <a:rPr lang="en-GB" sz="2800" b="1" dirty="0" smtClean="0">
                <a:solidFill>
                  <a:schemeClr val="bg1"/>
                </a:solidFill>
              </a:rPr>
              <a:t>H. Damerau, A. Jibar, D. Perrelet, Y. Brischetto, J. Molendijk</a:t>
            </a:r>
            <a:endParaRPr lang="en-GB" sz="28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094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Beam induced voltage reduction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10</a:t>
            </a:fld>
            <a:endParaRPr lang="en-GB" dirty="0"/>
          </a:p>
        </p:txBody>
      </p:sp>
      <p:sp>
        <p:nvSpPr>
          <p:cNvPr id="37" name="Content Placeholder 2"/>
          <p:cNvSpPr txBox="1">
            <a:spLocks/>
          </p:cNvSpPr>
          <p:nvPr/>
        </p:nvSpPr>
        <p:spPr>
          <a:xfrm>
            <a:off x="838200" y="5561686"/>
            <a:ext cx="10703222" cy="1035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~20 dB beam induced voltage reduction</a:t>
            </a:r>
          </a:p>
          <a:p>
            <a:pPr lvl="1"/>
            <a:r>
              <a:rPr lang="en-GB" sz="1600" dirty="0" smtClean="0"/>
              <a:t>During acceleration before start of voltage program</a:t>
            </a:r>
          </a:p>
          <a:p>
            <a:pPr lvl="1"/>
            <a:r>
              <a:rPr lang="en-GB" sz="1600" dirty="0" smtClean="0"/>
              <a:t>And during RF pulse thanks to </a:t>
            </a:r>
            <a:r>
              <a:rPr lang="en-GB" sz="1600" dirty="0"/>
              <a:t>specific </a:t>
            </a:r>
            <a:r>
              <a:rPr lang="en-GB" sz="1600" dirty="0" err="1"/>
              <a:t>analog</a:t>
            </a:r>
            <a:r>
              <a:rPr lang="en-GB" sz="1600" dirty="0"/>
              <a:t> notch filters </a:t>
            </a:r>
            <a:r>
              <a:rPr lang="en-GB" sz="1600" dirty="0" smtClean="0"/>
              <a:t>for 40 </a:t>
            </a:r>
            <a:r>
              <a:rPr lang="en-GB" sz="1600" dirty="0" smtClean="0"/>
              <a:t>MHz and 80 MHz systems</a:t>
            </a:r>
            <a:endParaRPr lang="en-GB" sz="1600" dirty="0" smtClean="0"/>
          </a:p>
          <a:p>
            <a:endParaRPr lang="en-GB" sz="2000" dirty="0" smtClean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838200" y="876302"/>
            <a:ext cx="10703222" cy="454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Firmware </a:t>
            </a:r>
            <a:r>
              <a:rPr lang="en-GB" sz="2000" dirty="0" smtClean="0"/>
              <a:t>validated on both 40 MHz and 80 MHz RF systems, 11 harmonics configured</a:t>
            </a:r>
          </a:p>
        </p:txBody>
      </p:sp>
      <p:grpSp>
        <p:nvGrpSpPr>
          <p:cNvPr id="3" name="Group 2"/>
          <p:cNvGrpSpPr/>
          <p:nvPr/>
        </p:nvGrpSpPr>
        <p:grpSpPr>
          <a:xfrm>
            <a:off x="470319" y="1233796"/>
            <a:ext cx="9511880" cy="4324484"/>
            <a:chOff x="470319" y="1233796"/>
            <a:chExt cx="9511880" cy="4324484"/>
          </a:xfrm>
        </p:grpSpPr>
        <p:grpSp>
          <p:nvGrpSpPr>
            <p:cNvPr id="7" name="Group 6"/>
            <p:cNvGrpSpPr/>
            <p:nvPr/>
          </p:nvGrpSpPr>
          <p:grpSpPr>
            <a:xfrm>
              <a:off x="470319" y="1492453"/>
              <a:ext cx="9511880" cy="4065827"/>
              <a:chOff x="-71217" y="1938139"/>
              <a:chExt cx="9511880" cy="4065827"/>
            </a:xfrm>
          </p:grpSpPr>
          <p:grpSp>
            <p:nvGrpSpPr>
              <p:cNvPr id="41" name="Group 40"/>
              <p:cNvGrpSpPr/>
              <p:nvPr/>
            </p:nvGrpSpPr>
            <p:grpSpPr>
              <a:xfrm>
                <a:off x="2740725" y="1938139"/>
                <a:ext cx="6699938" cy="4065827"/>
                <a:chOff x="2607469" y="1547925"/>
                <a:chExt cx="6966030" cy="4097806"/>
              </a:xfrm>
            </p:grpSpPr>
            <p:pic>
              <p:nvPicPr>
                <p:cNvPr id="10" name="Picture 9"/>
                <p:cNvPicPr>
                  <a:picLocks noChangeAspect="1"/>
                </p:cNvPicPr>
                <p:nvPr/>
              </p:nvPicPr>
              <p:blipFill>
                <a:blip r:embed="rId3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607469" y="1547925"/>
                  <a:ext cx="6959236" cy="4097806"/>
                </a:xfrm>
                <a:prstGeom prst="rect">
                  <a:avLst/>
                </a:prstGeom>
              </p:spPr>
            </p:pic>
            <p:cxnSp>
              <p:nvCxnSpPr>
                <p:cNvPr id="24" name="Straight Arrow Connector 23"/>
                <p:cNvCxnSpPr/>
                <p:nvPr/>
              </p:nvCxnSpPr>
              <p:spPr>
                <a:xfrm flipH="1">
                  <a:off x="3134489" y="2036669"/>
                  <a:ext cx="1" cy="3283125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cxnSp>
              <p:nvCxnSpPr>
                <p:cNvPr id="25" name="Straight Arrow Connector 24"/>
                <p:cNvCxnSpPr/>
                <p:nvPr/>
              </p:nvCxnSpPr>
              <p:spPr>
                <a:xfrm>
                  <a:off x="3124585" y="2041904"/>
                  <a:ext cx="2904568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26" name="TextBox 25"/>
                <p:cNvSpPr txBox="1"/>
                <p:nvPr/>
              </p:nvSpPr>
              <p:spPr>
                <a:xfrm>
                  <a:off x="2758085" y="3066091"/>
                  <a:ext cx="416001" cy="856532"/>
                </a:xfrm>
                <a:prstGeom prst="rect">
                  <a:avLst/>
                </a:prstGeom>
                <a:noFill/>
              </p:spPr>
              <p:txBody>
                <a:bodyPr vert="vert"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FF0000"/>
                      </a:solidFill>
                    </a:rPr>
                    <a:t>Cycle time</a:t>
                  </a:r>
                  <a:endParaRPr lang="en-GB" sz="2400" dirty="0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8" name="TextBox 27"/>
                <p:cNvSpPr txBox="1"/>
                <p:nvPr/>
              </p:nvSpPr>
              <p:spPr>
                <a:xfrm>
                  <a:off x="4089554" y="1782878"/>
                  <a:ext cx="984534" cy="31019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FF0000"/>
                      </a:solidFill>
                    </a:rPr>
                    <a:t>Frequency</a:t>
                  </a:r>
                  <a:endParaRPr lang="en-GB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32" name="Straight Arrow Connector 31"/>
                <p:cNvCxnSpPr/>
                <p:nvPr/>
              </p:nvCxnSpPr>
              <p:spPr>
                <a:xfrm>
                  <a:off x="6661750" y="3439790"/>
                  <a:ext cx="2911749" cy="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3" name="TextBox 32"/>
                <p:cNvSpPr txBox="1"/>
                <p:nvPr/>
              </p:nvSpPr>
              <p:spPr>
                <a:xfrm>
                  <a:off x="7495672" y="3365280"/>
                  <a:ext cx="979600" cy="310198"/>
                </a:xfrm>
                <a:prstGeom prst="rect">
                  <a:avLst/>
                </a:prstGeom>
                <a:noFill/>
              </p:spPr>
              <p:txBody>
                <a:bodyPr vert="horz" wrap="none" rtlCol="0">
                  <a:spAutoFit/>
                </a:bodyPr>
                <a:lstStyle/>
                <a:p>
                  <a:r>
                    <a:rPr lang="en-GB" sz="1400" dirty="0" smtClean="0">
                      <a:solidFill>
                        <a:srgbClr val="FF0000"/>
                      </a:solidFill>
                    </a:rPr>
                    <a:t>Cycle time</a:t>
                  </a:r>
                  <a:endParaRPr lang="en-GB" sz="2400" dirty="0">
                    <a:solidFill>
                      <a:srgbClr val="FF0000"/>
                    </a:solidFill>
                  </a:endParaRPr>
                </a:p>
              </p:txBody>
            </p:sp>
            <p:cxnSp>
              <p:nvCxnSpPr>
                <p:cNvPr id="34" name="Straight Arrow Connector 33"/>
                <p:cNvCxnSpPr/>
                <p:nvPr/>
              </p:nvCxnSpPr>
              <p:spPr>
                <a:xfrm flipV="1">
                  <a:off x="6648278" y="1859387"/>
                  <a:ext cx="0" cy="1590740"/>
                </a:xfrm>
                <a:prstGeom prst="straightConnector1">
                  <a:avLst/>
                </a:prstGeom>
                <a:ln w="25400">
                  <a:solidFill>
                    <a:srgbClr val="FF0000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  <p:sp>
              <p:nvSpPr>
                <p:cNvPr id="35" name="TextBox 34"/>
                <p:cNvSpPr txBox="1"/>
                <p:nvPr/>
              </p:nvSpPr>
              <p:spPr>
                <a:xfrm>
                  <a:off x="6215168" y="1837774"/>
                  <a:ext cx="416001" cy="1769724"/>
                </a:xfrm>
                <a:prstGeom prst="rect">
                  <a:avLst/>
                </a:prstGeom>
                <a:noFill/>
              </p:spPr>
              <p:txBody>
                <a:bodyPr vert="vert270" wrap="square" rtlCol="0">
                  <a:spAutoFit/>
                </a:bodyPr>
                <a:lstStyle/>
                <a:p>
                  <a:pPr algn="ctr"/>
                  <a:r>
                    <a:rPr lang="en-GB" sz="1400" dirty="0" smtClean="0">
                      <a:ln w="6350">
                        <a:noFill/>
                      </a:ln>
                      <a:solidFill>
                        <a:srgbClr val="FF0000"/>
                      </a:solidFill>
                    </a:rPr>
                    <a:t>Amplitude</a:t>
                  </a:r>
                  <a:endParaRPr lang="en-GB" sz="2400" dirty="0">
                    <a:ln w="6350">
                      <a:noFill/>
                    </a:ln>
                    <a:solidFill>
                      <a:srgbClr val="FF0000"/>
                    </a:solidFill>
                  </a:endParaRPr>
                </a:p>
              </p:txBody>
            </p:sp>
          </p:grpSp>
          <p:pic>
            <p:nvPicPr>
              <p:cNvPr id="8" name="Picture 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687334" y="2757406"/>
                <a:ext cx="295316" cy="2027960"/>
              </a:xfrm>
              <a:prstGeom prst="rect">
                <a:avLst/>
              </a:prstGeom>
            </p:spPr>
          </p:pic>
          <p:sp>
            <p:nvSpPr>
              <p:cNvPr id="23" name="TextBox 22"/>
              <p:cNvSpPr txBox="1"/>
              <p:nvPr/>
            </p:nvSpPr>
            <p:spPr>
              <a:xfrm>
                <a:off x="193256" y="2720795"/>
                <a:ext cx="500458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high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27" name="TextBox 26"/>
              <p:cNvSpPr txBox="1"/>
              <p:nvPr/>
            </p:nvSpPr>
            <p:spPr>
              <a:xfrm>
                <a:off x="195989" y="4299584"/>
                <a:ext cx="44845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70C0"/>
                    </a:solidFill>
                  </a:rPr>
                  <a:t>low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36" name="TextBox 35"/>
              <p:cNvSpPr txBox="1"/>
              <p:nvPr/>
            </p:nvSpPr>
            <p:spPr>
              <a:xfrm>
                <a:off x="-71217" y="2424054"/>
                <a:ext cx="1351780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/>
                  <a:t>Amplitude scale</a:t>
                </a:r>
                <a:endParaRPr lang="en-GB" sz="2400" dirty="0"/>
              </a:p>
            </p:txBody>
          </p:sp>
          <p:sp>
            <p:nvSpPr>
              <p:cNvPr id="38" name="TextBox 37"/>
              <p:cNvSpPr txBox="1"/>
              <p:nvPr/>
            </p:nvSpPr>
            <p:spPr>
              <a:xfrm>
                <a:off x="6660096" y="2326243"/>
                <a:ext cx="2737737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FF00"/>
                    </a:solidFill>
                  </a:rPr>
                  <a:t>Overall beam induced voltage level</a:t>
                </a:r>
                <a:endParaRPr lang="en-GB" sz="2400" dirty="0">
                  <a:solidFill>
                    <a:srgbClr val="FFFF00"/>
                  </a:solidFill>
                </a:endParaRPr>
              </a:p>
            </p:txBody>
          </p:sp>
          <p:cxnSp>
            <p:nvCxnSpPr>
              <p:cNvPr id="42" name="Straight Arrow Connector 41"/>
              <p:cNvCxnSpPr/>
              <p:nvPr/>
            </p:nvCxnSpPr>
            <p:spPr>
              <a:xfrm>
                <a:off x="6567999" y="5502245"/>
                <a:ext cx="2852226" cy="0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" name="TextBox 42"/>
              <p:cNvSpPr txBox="1"/>
              <p:nvPr/>
            </p:nvSpPr>
            <p:spPr>
              <a:xfrm>
                <a:off x="7437462" y="5432371"/>
                <a:ext cx="94692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Frequency</a:t>
                </a:r>
                <a:endParaRPr lang="en-GB" sz="2400" dirty="0">
                  <a:solidFill>
                    <a:srgbClr val="FF0000"/>
                  </a:solidFill>
                </a:endParaRPr>
              </a:p>
            </p:txBody>
          </p:sp>
          <p:cxnSp>
            <p:nvCxnSpPr>
              <p:cNvPr id="45" name="Straight Arrow Connector 44"/>
              <p:cNvCxnSpPr/>
              <p:nvPr/>
            </p:nvCxnSpPr>
            <p:spPr>
              <a:xfrm flipV="1">
                <a:off x="6577525" y="3994379"/>
                <a:ext cx="0" cy="1507866"/>
              </a:xfrm>
              <a:prstGeom prst="straightConnector1">
                <a:avLst/>
              </a:prstGeom>
              <a:ln w="25400">
                <a:solidFill>
                  <a:srgbClr val="FF00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6" name="TextBox 45"/>
              <p:cNvSpPr txBox="1"/>
              <p:nvPr/>
            </p:nvSpPr>
            <p:spPr>
              <a:xfrm>
                <a:off x="6163126" y="4057829"/>
                <a:ext cx="400110" cy="1755913"/>
              </a:xfrm>
              <a:prstGeom prst="rect">
                <a:avLst/>
              </a:prstGeom>
              <a:noFill/>
            </p:spPr>
            <p:txBody>
              <a:bodyPr vert="vert270" wrap="square" rtlCol="0">
                <a:spAutoFit/>
              </a:bodyPr>
              <a:lstStyle/>
              <a:p>
                <a:pPr algn="ctr"/>
                <a:r>
                  <a:rPr lang="en-GB" sz="1400" dirty="0" smtClean="0">
                    <a:ln w="6350">
                      <a:noFill/>
                    </a:ln>
                    <a:solidFill>
                      <a:srgbClr val="FF0000"/>
                    </a:solidFill>
                  </a:rPr>
                  <a:t>Amplitude</a:t>
                </a:r>
                <a:endParaRPr lang="en-GB" sz="2400" dirty="0">
                  <a:ln w="6350">
                    <a:noFill/>
                  </a:ln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39" name="TextBox 38"/>
            <p:cNvSpPr txBox="1"/>
            <p:nvPr/>
          </p:nvSpPr>
          <p:spPr>
            <a:xfrm>
              <a:off x="3282259" y="1233796"/>
              <a:ext cx="6679502" cy="338554"/>
            </a:xfrm>
            <a:prstGeom prst="rect">
              <a:avLst/>
            </a:prstGeom>
            <a:noFill/>
          </p:spPr>
          <p:txBody>
            <a:bodyPr vert="horz" wrap="square" rtlCol="0">
              <a:spAutoFit/>
            </a:bodyPr>
            <a:lstStyle/>
            <a:p>
              <a:pPr algn="ctr"/>
              <a:r>
                <a:rPr lang="en-GB" sz="1600" dirty="0" smtClean="0">
                  <a:solidFill>
                    <a:schemeClr val="bg1">
                      <a:lumMod val="50000"/>
                    </a:schemeClr>
                  </a:solidFill>
                </a:rPr>
                <a:t>Beam induced voltage evolution through cycle – feedback ON during pulse</a:t>
              </a:r>
              <a:endParaRPr lang="en-GB" sz="1600" dirty="0">
                <a:solidFill>
                  <a:schemeClr val="bg1">
                    <a:lumMod val="50000"/>
                  </a:schemeClr>
                </a:solidFill>
              </a:endParaRPr>
            </a:p>
          </p:txBody>
        </p:sp>
      </p:grpSp>
      <p:cxnSp>
        <p:nvCxnSpPr>
          <p:cNvPr id="94" name="Straight Arrow Connector 93"/>
          <p:cNvCxnSpPr/>
          <p:nvPr/>
        </p:nvCxnSpPr>
        <p:spPr>
          <a:xfrm>
            <a:off x="3107510" y="4458666"/>
            <a:ext cx="172310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TextBox 94"/>
          <p:cNvSpPr txBox="1"/>
          <p:nvPr/>
        </p:nvSpPr>
        <p:spPr>
          <a:xfrm>
            <a:off x="551757" y="4199007"/>
            <a:ext cx="2530319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9900FF"/>
                </a:solidFill>
              </a:rPr>
              <a:t>With RF pulse filter</a:t>
            </a:r>
          </a:p>
          <a:p>
            <a:pPr algn="r"/>
            <a:r>
              <a:rPr lang="en-GB" sz="1400" dirty="0" smtClean="0">
                <a:solidFill>
                  <a:srgbClr val="9900FF"/>
                </a:solidFill>
              </a:rPr>
              <a:t>Signal processing path switched</a:t>
            </a:r>
            <a:endParaRPr lang="en-GB" sz="2400" dirty="0">
              <a:solidFill>
                <a:srgbClr val="99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9197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on longitudinal beam quality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11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705184" y="827387"/>
            <a:ext cx="10515600" cy="1452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Test in July-2018: Proton cycle 72 bunches 2.3 ∙ 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ppb – </a:t>
            </a:r>
            <a:r>
              <a:rPr lang="en-GB" sz="2000" dirty="0" smtClean="0"/>
              <a:t>Effect on single cavity</a:t>
            </a:r>
            <a:endParaRPr lang="en-GB" sz="2000" dirty="0" smtClean="0"/>
          </a:p>
          <a:p>
            <a:pPr lvl="1"/>
            <a:r>
              <a:rPr lang="en-GB" sz="1600" dirty="0" smtClean="0"/>
              <a:t>2x 40 MHz and 2x 80 MHz cavities</a:t>
            </a:r>
          </a:p>
          <a:p>
            <a:pPr lvl="2"/>
            <a:r>
              <a:rPr lang="en-GB" sz="1200" dirty="0" smtClean="0"/>
              <a:t>MHFB configured on a single 40 MHz cavity and both 80 MHz cavities</a:t>
            </a:r>
          </a:p>
          <a:p>
            <a:pPr lvl="1"/>
            <a:r>
              <a:rPr lang="en-GB" sz="1600" dirty="0" smtClean="0"/>
              <a:t>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80 MHz (ion) cavity gap closed</a:t>
            </a:r>
            <a:endParaRPr lang="en-GB" sz="160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05184" y="5183412"/>
            <a:ext cx="10515600" cy="1668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/>
              <a:t>MHFB on </a:t>
            </a:r>
            <a:r>
              <a:rPr lang="en-GB" sz="2000" dirty="0" smtClean="0"/>
              <a:t>a single 80 MHz cavity improves longitudinal </a:t>
            </a:r>
            <a:r>
              <a:rPr lang="en-GB" sz="2000" dirty="0"/>
              <a:t>emittance </a:t>
            </a:r>
            <a:r>
              <a:rPr lang="en-GB" sz="2000" dirty="0" smtClean="0"/>
              <a:t>along the batch</a:t>
            </a:r>
          </a:p>
          <a:p>
            <a:r>
              <a:rPr lang="en-GB" sz="2000" dirty="0" smtClean="0"/>
              <a:t>Effect is small with a single 40 MHz cavity</a:t>
            </a:r>
            <a:endParaRPr lang="en-GB" sz="2000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962" y="2433546"/>
            <a:ext cx="3812112" cy="25684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10" y="2401804"/>
            <a:ext cx="3807779" cy="2622607"/>
          </a:xfrm>
          <a:prstGeom prst="rect">
            <a:avLst/>
          </a:prstGeom>
        </p:spPr>
      </p:pic>
      <p:sp>
        <p:nvSpPr>
          <p:cNvPr id="18" name="TextBox 17"/>
          <p:cNvSpPr txBox="1"/>
          <p:nvPr/>
        </p:nvSpPr>
        <p:spPr>
          <a:xfrm>
            <a:off x="1557007" y="2046924"/>
            <a:ext cx="441892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Long. emittance (RMS) at start of flat-top 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with MHFB off, on for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C40-77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FF0000"/>
                </a:solidFill>
                <a:latin typeface="Constantia" pitchFamily="18" charset="0"/>
              </a:rPr>
              <a:t>C80-88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 smtClean="0">
                <a:solidFill>
                  <a:srgbClr val="0000FF"/>
                </a:solidFill>
                <a:latin typeface="Constantia" pitchFamily="18" charset="0"/>
              </a:rPr>
              <a:t>C80-89</a:t>
            </a:r>
            <a:endParaRPr lang="en-GB" sz="1200" b="1" dirty="0">
              <a:solidFill>
                <a:srgbClr val="0000FF"/>
              </a:solidFill>
              <a:latin typeface="Constantia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100882" y="2045187"/>
            <a:ext cx="4418414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Bunch length at extraction</a:t>
            </a:r>
          </a:p>
          <a:p>
            <a:pPr algn="ctr"/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with MHFB off, on for </a:t>
            </a:r>
            <a:r>
              <a:rPr lang="en-US" sz="1200" b="1" dirty="0">
                <a:solidFill>
                  <a:schemeClr val="bg1">
                    <a:lumMod val="50000"/>
                  </a:schemeClr>
                </a:solidFill>
                <a:latin typeface="Constantia" pitchFamily="18" charset="0"/>
              </a:rPr>
              <a:t>C40-77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FF0000"/>
                </a:solidFill>
                <a:latin typeface="Constantia" pitchFamily="18" charset="0"/>
              </a:rPr>
              <a:t>C80-88</a:t>
            </a:r>
            <a:r>
              <a:rPr lang="en-US" sz="12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200" b="1" dirty="0">
                <a:solidFill>
                  <a:srgbClr val="0000FF"/>
                </a:solidFill>
                <a:latin typeface="Constantia" pitchFamily="18" charset="0"/>
              </a:rPr>
              <a:t>C80-89</a:t>
            </a:r>
            <a:endParaRPr lang="en-GB" sz="1200" b="1" dirty="0">
              <a:solidFill>
                <a:srgbClr val="0000FF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529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81962" y="2433546"/>
            <a:ext cx="3812112" cy="256841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49510" y="2401804"/>
            <a:ext cx="3807779" cy="262260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Effect on longitudinal beam quality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12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705184" y="827387"/>
            <a:ext cx="10515600" cy="14526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Test in July-2018: Proton cycle 72 bunches 2.3 10</a:t>
            </a:r>
            <a:r>
              <a:rPr lang="en-GB" sz="2000" baseline="30000" dirty="0" smtClean="0"/>
              <a:t>11</a:t>
            </a:r>
            <a:r>
              <a:rPr lang="en-GB" sz="2000" dirty="0" smtClean="0"/>
              <a:t> ppb – Effect on multiple cavities</a:t>
            </a:r>
          </a:p>
          <a:p>
            <a:pPr lvl="1"/>
            <a:r>
              <a:rPr lang="en-GB" sz="1600" dirty="0" smtClean="0"/>
              <a:t>2x 40 MHz and 2x 80 MHz cavities</a:t>
            </a:r>
          </a:p>
          <a:p>
            <a:pPr lvl="2"/>
            <a:r>
              <a:rPr lang="en-GB" sz="1200" dirty="0" smtClean="0"/>
              <a:t>MHFB configured on a single 40 MHz cavity and both 80 MHz cavities</a:t>
            </a:r>
          </a:p>
          <a:p>
            <a:pPr lvl="1"/>
            <a:r>
              <a:rPr lang="en-GB" sz="1600" dirty="0" smtClean="0"/>
              <a:t>3</a:t>
            </a:r>
            <a:r>
              <a:rPr lang="en-GB" sz="1600" baseline="30000" dirty="0" smtClean="0"/>
              <a:t>rd</a:t>
            </a:r>
            <a:r>
              <a:rPr lang="en-GB" sz="1600" dirty="0" smtClean="0"/>
              <a:t> 80 MHz (ion) cavity gap closed</a:t>
            </a:r>
            <a:endParaRPr lang="en-GB" sz="1600" dirty="0"/>
          </a:p>
        </p:txBody>
      </p:sp>
      <p:sp>
        <p:nvSpPr>
          <p:cNvPr id="44" name="Content Placeholder 2"/>
          <p:cNvSpPr txBox="1">
            <a:spLocks/>
          </p:cNvSpPr>
          <p:nvPr/>
        </p:nvSpPr>
        <p:spPr>
          <a:xfrm>
            <a:off x="705184" y="5183412"/>
            <a:ext cx="10515600" cy="166829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MHFB on a single 80 MHz cavity improves longitudinal emittance along the batch</a:t>
            </a:r>
          </a:p>
          <a:p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Effect is </a:t>
            </a:r>
            <a:r>
              <a:rPr lang="en-GB" sz="2000" dirty="0" smtClean="0">
                <a:solidFill>
                  <a:schemeClr val="bg1">
                    <a:lumMod val="75000"/>
                  </a:schemeClr>
                </a:solidFill>
              </a:rPr>
              <a:t>small </a:t>
            </a:r>
            <a:r>
              <a:rPr lang="en-GB" sz="2000" dirty="0">
                <a:solidFill>
                  <a:schemeClr val="bg1">
                    <a:lumMod val="75000"/>
                  </a:schemeClr>
                </a:solidFill>
              </a:rPr>
              <a:t>with a single 40 MHz cavity</a:t>
            </a:r>
          </a:p>
          <a:p>
            <a:r>
              <a:rPr lang="en-GB" sz="2000" dirty="0" smtClean="0"/>
              <a:t>MHFB </a:t>
            </a:r>
            <a:r>
              <a:rPr lang="en-GB" sz="2000" dirty="0"/>
              <a:t>on </a:t>
            </a:r>
            <a:r>
              <a:rPr lang="en-GB" sz="2000" dirty="0" smtClean="0"/>
              <a:t>both 80 </a:t>
            </a:r>
            <a:r>
              <a:rPr lang="en-GB" sz="2000" dirty="0"/>
              <a:t>MHz cavity </a:t>
            </a:r>
            <a:r>
              <a:rPr lang="en-GB" sz="2000" dirty="0" smtClean="0"/>
              <a:t>provides even better beam quality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975309" y="2045187"/>
            <a:ext cx="4674218" cy="5078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Bunch length at extraction</a:t>
            </a:r>
          </a:p>
          <a:p>
            <a:pPr algn="ctr"/>
            <a:r>
              <a:rPr lang="en-US" sz="1100" b="1" dirty="0">
                <a:solidFill>
                  <a:prstClr val="black"/>
                </a:solidFill>
                <a:latin typeface="Constantia" pitchFamily="18" charset="0"/>
              </a:rPr>
              <a:t>with MHFB on for C80-88 or 89, </a:t>
            </a:r>
            <a:r>
              <a:rPr lang="en-US" sz="1100" b="1" dirty="0">
                <a:solidFill>
                  <a:srgbClr val="0000FF"/>
                </a:solidFill>
                <a:latin typeface="Constantia" pitchFamily="18" charset="0"/>
              </a:rPr>
              <a:t>C80-88 and 89</a:t>
            </a:r>
            <a:r>
              <a:rPr lang="en-US" sz="1100" b="1" dirty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100" b="1" dirty="0">
                <a:solidFill>
                  <a:srgbClr val="FF0000"/>
                </a:solidFill>
                <a:latin typeface="Constantia" pitchFamily="18" charset="0"/>
              </a:rPr>
              <a:t>C40-77 C80-88 and 89 </a:t>
            </a:r>
            <a:endParaRPr lang="en-GB" sz="1100" b="1" dirty="0">
              <a:solidFill>
                <a:srgbClr val="FF0000"/>
              </a:solidFill>
              <a:latin typeface="Constantia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436934" y="2046924"/>
            <a:ext cx="4659066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>
                <a:solidFill>
                  <a:prstClr val="black"/>
                </a:solidFill>
                <a:latin typeface="Constantia" pitchFamily="18" charset="0"/>
              </a:rPr>
              <a:t>Long. emittance (RMS) at start of flat-top</a:t>
            </a:r>
          </a:p>
          <a:p>
            <a:pPr algn="ctr"/>
            <a:r>
              <a:rPr lang="en-US" sz="1100" b="1" dirty="0" smtClean="0">
                <a:solidFill>
                  <a:prstClr val="black"/>
                </a:solidFill>
                <a:latin typeface="Constantia" pitchFamily="18" charset="0"/>
              </a:rPr>
              <a:t>with </a:t>
            </a:r>
            <a:r>
              <a:rPr lang="en-US" sz="1100" b="1" dirty="0">
                <a:solidFill>
                  <a:prstClr val="black"/>
                </a:solidFill>
                <a:latin typeface="Constantia" pitchFamily="18" charset="0"/>
              </a:rPr>
              <a:t>MHFB </a:t>
            </a:r>
            <a:r>
              <a:rPr lang="en-US" sz="1100" b="1" dirty="0" smtClean="0">
                <a:solidFill>
                  <a:prstClr val="black"/>
                </a:solidFill>
                <a:latin typeface="Constantia" pitchFamily="18" charset="0"/>
              </a:rPr>
              <a:t>on for C80-88 or 89, </a:t>
            </a:r>
            <a:r>
              <a:rPr lang="en-US" sz="1100" b="1" dirty="0" smtClean="0">
                <a:solidFill>
                  <a:srgbClr val="0000FF"/>
                </a:solidFill>
                <a:latin typeface="Constantia" pitchFamily="18" charset="0"/>
              </a:rPr>
              <a:t>C80-88 and 89</a:t>
            </a:r>
            <a:r>
              <a:rPr lang="en-US" sz="1100" b="1" dirty="0" smtClean="0">
                <a:solidFill>
                  <a:prstClr val="black"/>
                </a:solidFill>
                <a:latin typeface="Constantia" pitchFamily="18" charset="0"/>
              </a:rPr>
              <a:t>, </a:t>
            </a:r>
            <a:r>
              <a:rPr lang="en-US" sz="1100" b="1" dirty="0" smtClean="0">
                <a:solidFill>
                  <a:srgbClr val="FF0000"/>
                </a:solidFill>
                <a:latin typeface="Constantia" pitchFamily="18" charset="0"/>
              </a:rPr>
              <a:t>C40-77 C80-88 and 89 </a:t>
            </a:r>
            <a:endParaRPr lang="en-GB" sz="1100" b="1" dirty="0">
              <a:solidFill>
                <a:srgbClr val="FF0000"/>
              </a:solidFill>
              <a:latin typeface="Constant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59423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Automated Voltage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11/12/2018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3" y="595568"/>
            <a:ext cx="11487152" cy="589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9472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Automated Voltage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14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3" y="595568"/>
            <a:ext cx="11487151" cy="589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54511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Automated Voltage Control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15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323" y="595568"/>
            <a:ext cx="11487151" cy="5895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558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Calibration without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16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127251" y="998525"/>
            <a:ext cx="4710546" cy="293645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Set voltage program function to generate a nominal pulse</a:t>
            </a:r>
          </a:p>
          <a:p>
            <a:pPr lvl="1"/>
            <a:r>
              <a:rPr lang="en-GB" sz="1400" dirty="0" smtClean="0"/>
              <a:t>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for 300 µs, 100 µs shut down ramp to minimize final amplifier demand</a:t>
            </a:r>
          </a:p>
          <a:p>
            <a:r>
              <a:rPr lang="en-GB" sz="1800" dirty="0" smtClean="0"/>
              <a:t>80 MHz cavity C80-88 tuned for Ions</a:t>
            </a:r>
          </a:p>
          <a:p>
            <a:pPr lvl="1"/>
            <a:r>
              <a:rPr lang="en-GB" sz="1400" dirty="0" smtClean="0"/>
              <a:t>Revolution </a:t>
            </a:r>
            <a:r>
              <a:rPr lang="en-GB" sz="1400" dirty="0"/>
              <a:t>frequency 473.143 </a:t>
            </a:r>
            <a:r>
              <a:rPr lang="en-GB" sz="1400" dirty="0" smtClean="0"/>
              <a:t>kHz, harmonic h169</a:t>
            </a:r>
          </a:p>
          <a:p>
            <a:r>
              <a:rPr lang="en-GB" sz="1800" dirty="0" smtClean="0"/>
              <a:t>Use internal source, set all RF digital gain to 1</a:t>
            </a:r>
          </a:p>
          <a:p>
            <a:r>
              <a:rPr lang="en-GB" sz="1800" dirty="0"/>
              <a:t>No proportional gain since loop delay ~ 2 µs is too </a:t>
            </a:r>
            <a:r>
              <a:rPr lang="en-GB" sz="1800" dirty="0" smtClean="0"/>
              <a:t>large</a:t>
            </a:r>
            <a:endParaRPr lang="en-GB" sz="1400" dirty="0" smtClean="0"/>
          </a:p>
          <a:p>
            <a:pPr lvl="1"/>
            <a:endParaRPr lang="en-GB" sz="1400" dirty="0" smtClean="0"/>
          </a:p>
        </p:txBody>
      </p:sp>
      <p:grpSp>
        <p:nvGrpSpPr>
          <p:cNvPr id="47" name="Group 46"/>
          <p:cNvGrpSpPr/>
          <p:nvPr/>
        </p:nvGrpSpPr>
        <p:grpSpPr>
          <a:xfrm>
            <a:off x="4837797" y="1820382"/>
            <a:ext cx="7283650" cy="4434106"/>
            <a:chOff x="-134705" y="1081473"/>
            <a:chExt cx="7283650" cy="4434106"/>
          </a:xfrm>
        </p:grpSpPr>
        <p:pic>
          <p:nvPicPr>
            <p:cNvPr id="45" name="Picture 44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134705" y="1364307"/>
              <a:ext cx="7283650" cy="4151272"/>
            </a:xfrm>
            <a:prstGeom prst="rect">
              <a:avLst/>
            </a:prstGeom>
          </p:spPr>
        </p:pic>
        <p:sp>
          <p:nvSpPr>
            <p:cNvPr id="46" name="Rectangle 45"/>
            <p:cNvSpPr>
              <a:spLocks noChangeArrowheads="1"/>
            </p:cNvSpPr>
            <p:nvPr/>
          </p:nvSpPr>
          <p:spPr bwMode="auto">
            <a:xfrm>
              <a:off x="-134705" y="1081473"/>
              <a:ext cx="728365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dirty="0" err="1" smtClean="0">
                  <a:latin typeface="Calibri"/>
                  <a:ea typeface="Calibri"/>
                </a:rPr>
                <a:t>Inspector</a:t>
              </a:r>
              <a:r>
                <a:rPr lang="fr-FR" sz="1400" dirty="0" smtClean="0">
                  <a:latin typeface="Calibri"/>
                  <a:ea typeface="Calibri"/>
                </a:rPr>
                <a:t> panel to control firmware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44672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Calibration without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17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714750" y="758091"/>
            <a:ext cx="8144741" cy="5753545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Return gain adjustment: No regulation at first, open-loop only</a:t>
            </a:r>
          </a:p>
          <a:p>
            <a:pPr lvl="1"/>
            <a:r>
              <a:rPr lang="en-GB" sz="1400" dirty="0" smtClean="0"/>
              <a:t>no integral gain (</a:t>
            </a:r>
            <a:r>
              <a:rPr lang="en-GB" sz="1400" dirty="0"/>
              <a:t>K</a:t>
            </a:r>
            <a:r>
              <a:rPr lang="en-GB" sz="1400" dirty="0" smtClean="0"/>
              <a:t>i = 0), no proportional gain</a:t>
            </a:r>
            <a:r>
              <a:rPr lang="en-GB" sz="1400" dirty="0"/>
              <a:t> </a:t>
            </a:r>
            <a:r>
              <a:rPr lang="en-GB" sz="1400" dirty="0" smtClean="0"/>
              <a:t>(</a:t>
            </a:r>
            <a:r>
              <a:rPr lang="en-GB" sz="1400" dirty="0" err="1"/>
              <a:t>K</a:t>
            </a:r>
            <a:r>
              <a:rPr lang="en-GB" sz="1400" dirty="0" err="1" smtClean="0"/>
              <a:t>p</a:t>
            </a:r>
            <a:r>
              <a:rPr lang="en-GB" sz="1400" dirty="0" smtClean="0"/>
              <a:t> </a:t>
            </a:r>
            <a:r>
              <a:rPr lang="en-GB" sz="1400" dirty="0"/>
              <a:t>= 0</a:t>
            </a:r>
            <a:r>
              <a:rPr lang="en-GB" sz="1400" dirty="0" smtClean="0"/>
              <a:t>), adjust feed-forward factor (FFWD) until scope measurement shows 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equivalent</a:t>
            </a:r>
          </a:p>
          <a:p>
            <a:pPr lvl="1"/>
            <a:r>
              <a:rPr lang="en-GB" sz="1400" dirty="0" smtClean="0"/>
              <a:t>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= 6 </a:t>
            </a:r>
            <a:r>
              <a:rPr lang="en-GB" sz="1400" dirty="0" err="1" smtClean="0"/>
              <a:t>Vpp</a:t>
            </a:r>
            <a:r>
              <a:rPr lang="en-GB" sz="1400" dirty="0" smtClean="0"/>
              <a:t> on scope, reached for FFWD = 4100</a:t>
            </a:r>
          </a:p>
          <a:p>
            <a:pPr lvl="1"/>
            <a:r>
              <a:rPr lang="en-GB" sz="1400" dirty="0" smtClean="0"/>
              <a:t>Firmware RF Gap amplitude measured = 8270</a:t>
            </a:r>
          </a:p>
          <a:p>
            <a:pPr lvl="1"/>
            <a:r>
              <a:rPr lang="en-GB" sz="1400" dirty="0" smtClean="0"/>
              <a:t>300 </a:t>
            </a:r>
            <a:r>
              <a:rPr lang="en-GB" sz="1400" dirty="0" err="1" smtClean="0"/>
              <a:t>kVp</a:t>
            </a:r>
            <a:r>
              <a:rPr lang="en-GB" sz="1400" dirty="0" smtClean="0"/>
              <a:t> </a:t>
            </a:r>
            <a:r>
              <a:rPr lang="en-GB" sz="1400" dirty="0" err="1" smtClean="0"/>
              <a:t>setpoint</a:t>
            </a:r>
            <a:r>
              <a:rPr lang="en-GB" sz="1400" dirty="0" smtClean="0"/>
              <a:t> = 16384, so return gain = 16384/8415 = 1.981 *2</a:t>
            </a:r>
            <a:r>
              <a:rPr lang="en-GB" sz="1400" baseline="30000" dirty="0" smtClean="0"/>
              <a:t>12</a:t>
            </a:r>
            <a:r>
              <a:rPr lang="en-GB" sz="1400" dirty="0" smtClean="0"/>
              <a:t> = 8115 in fixed-point format</a:t>
            </a:r>
          </a:p>
          <a:p>
            <a:endParaRPr lang="en-GB" sz="1800" dirty="0" smtClean="0"/>
          </a:p>
          <a:p>
            <a:r>
              <a:rPr lang="en-GB" sz="1800" dirty="0" smtClean="0"/>
              <a:t>Test1: 80% feed-forward + integral setting</a:t>
            </a:r>
          </a:p>
          <a:p>
            <a:pPr lvl="1"/>
            <a:r>
              <a:rPr lang="en-GB" sz="1400" dirty="0" smtClean="0"/>
              <a:t>80% feed-forward means FFWD = 4100 * 0.8 = 3280</a:t>
            </a:r>
          </a:p>
          <a:p>
            <a:pPr lvl="1"/>
            <a:r>
              <a:rPr lang="en-GB" sz="1400" dirty="0" smtClean="0"/>
              <a:t>For integral </a:t>
            </a:r>
            <a:r>
              <a:rPr lang="en-GB" sz="1400" dirty="0"/>
              <a:t>gain Ki= </a:t>
            </a:r>
            <a:r>
              <a:rPr lang="en-GB" sz="1400" dirty="0" smtClean="0"/>
              <a:t>1100, c</a:t>
            </a:r>
            <a:r>
              <a:rPr lang="en-GB" sz="1400" dirty="0" smtClean="0"/>
              <a:t>ontrol loop </a:t>
            </a:r>
            <a:r>
              <a:rPr lang="en-GB" sz="1400" dirty="0" smtClean="0"/>
              <a:t>results in minimized overshoot and fast </a:t>
            </a:r>
            <a:r>
              <a:rPr lang="en-GB" sz="1400" dirty="0"/>
              <a:t>c</a:t>
            </a:r>
            <a:r>
              <a:rPr lang="en-GB" sz="1400" dirty="0" smtClean="0"/>
              <a:t>avity voltage stabilization (~</a:t>
            </a:r>
            <a:r>
              <a:rPr lang="en-GB" sz="1400" dirty="0"/>
              <a:t>8 </a:t>
            </a:r>
            <a:r>
              <a:rPr lang="en-GB" sz="1400" dirty="0" smtClean="0"/>
              <a:t>µs)</a:t>
            </a:r>
            <a:endParaRPr lang="en-GB" sz="1800" dirty="0"/>
          </a:p>
          <a:p>
            <a:endParaRPr lang="en-GB" sz="1800" dirty="0" smtClean="0"/>
          </a:p>
          <a:p>
            <a:endParaRPr lang="en-GB" sz="1800" dirty="0"/>
          </a:p>
          <a:p>
            <a:endParaRPr lang="en-GB" sz="1800" dirty="0" smtClean="0"/>
          </a:p>
          <a:p>
            <a:r>
              <a:rPr lang="en-GB" sz="1800" dirty="0" smtClean="0"/>
              <a:t>Test2: All-integral setting</a:t>
            </a:r>
          </a:p>
          <a:p>
            <a:pPr lvl="1"/>
            <a:r>
              <a:rPr lang="en-GB" sz="1400" dirty="0" smtClean="0"/>
              <a:t>0% feed-forward means FFWD = 0</a:t>
            </a:r>
          </a:p>
          <a:p>
            <a:pPr lvl="1"/>
            <a:r>
              <a:rPr lang="en-GB" sz="1400" dirty="0"/>
              <a:t>For integral gain Ki= </a:t>
            </a:r>
            <a:r>
              <a:rPr lang="en-GB" sz="1400" dirty="0" smtClean="0"/>
              <a:t>4200, control </a:t>
            </a:r>
            <a:r>
              <a:rPr lang="en-GB" sz="1400" dirty="0"/>
              <a:t>loop results in </a:t>
            </a:r>
            <a:r>
              <a:rPr lang="en-GB" sz="1400" dirty="0" smtClean="0"/>
              <a:t>good compromise between </a:t>
            </a:r>
            <a:r>
              <a:rPr lang="en-GB" sz="1400" dirty="0"/>
              <a:t>overshoot and </a:t>
            </a:r>
            <a:r>
              <a:rPr lang="en-GB" sz="1400" dirty="0" smtClean="0"/>
              <a:t>cavity </a:t>
            </a:r>
            <a:r>
              <a:rPr lang="en-GB" sz="1400" dirty="0"/>
              <a:t>voltage </a:t>
            </a:r>
            <a:r>
              <a:rPr lang="en-GB" sz="1400" dirty="0" smtClean="0"/>
              <a:t>stabilization time (~14 </a:t>
            </a:r>
            <a:r>
              <a:rPr lang="en-GB" sz="1400" dirty="0"/>
              <a:t>µs)</a:t>
            </a:r>
            <a:endParaRPr lang="en-GB" sz="1800" dirty="0"/>
          </a:p>
          <a:p>
            <a:pPr lvl="1"/>
            <a:endParaRPr lang="en-GB" sz="1400" dirty="0" smtClean="0"/>
          </a:p>
          <a:p>
            <a:pPr lvl="1"/>
            <a:endParaRPr lang="en-GB" sz="140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52400" y="2490958"/>
            <a:ext cx="3429000" cy="1896398"/>
            <a:chOff x="152400" y="2454014"/>
            <a:chExt cx="3429000" cy="1896398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678774"/>
              <a:ext cx="3429000" cy="1671638"/>
            </a:xfrm>
            <a:prstGeom prst="rect">
              <a:avLst/>
            </a:prstGeom>
          </p:spPr>
        </p:pic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52400" y="2454014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Test1: </a:t>
              </a:r>
              <a:r>
                <a:rPr lang="en-GB" sz="1400" dirty="0"/>
                <a:t>80% feed-forward + </a:t>
              </a:r>
              <a:r>
                <a:rPr lang="en-GB" sz="1400" dirty="0" smtClean="0"/>
                <a:t>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52400" y="4471602"/>
            <a:ext cx="3429000" cy="1904307"/>
            <a:chOff x="152400" y="4314590"/>
            <a:chExt cx="3429000" cy="1904307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4547259"/>
              <a:ext cx="3429000" cy="1671638"/>
            </a:xfrm>
            <a:prstGeom prst="rect">
              <a:avLst/>
            </a:prstGeom>
          </p:spPr>
        </p:pic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52400" y="4314590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Test2: </a:t>
              </a:r>
              <a:r>
                <a:rPr lang="en-GB" sz="1400" dirty="0"/>
                <a:t>All-integral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152400" y="529910"/>
            <a:ext cx="3429000" cy="1896601"/>
            <a:chOff x="152400" y="529910"/>
            <a:chExt cx="3429000" cy="1896601"/>
          </a:xfrm>
        </p:grpSpPr>
        <p:grpSp>
          <p:nvGrpSpPr>
            <p:cNvPr id="39" name="Group 38"/>
            <p:cNvGrpSpPr/>
            <p:nvPr/>
          </p:nvGrpSpPr>
          <p:grpSpPr>
            <a:xfrm>
              <a:off x="152400" y="529910"/>
              <a:ext cx="3429000" cy="1896601"/>
              <a:chOff x="152400" y="585326"/>
              <a:chExt cx="3429000" cy="1896601"/>
            </a:xfrm>
          </p:grpSpPr>
          <p:pic>
            <p:nvPicPr>
              <p:cNvPr id="43" name="Picture 42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" y="810289"/>
                <a:ext cx="3429000" cy="1671638"/>
              </a:xfrm>
              <a:prstGeom prst="rect">
                <a:avLst/>
              </a:prstGeom>
            </p:spPr>
          </p:pic>
          <p:sp>
            <p:nvSpPr>
              <p:cNvPr id="44" name="Rectangle 43"/>
              <p:cNvSpPr>
                <a:spLocks noChangeArrowheads="1"/>
              </p:cNvSpPr>
              <p:nvPr/>
            </p:nvSpPr>
            <p:spPr bwMode="auto">
              <a:xfrm>
                <a:off x="152400" y="585326"/>
                <a:ext cx="3429000" cy="293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lang="fr-FR" sz="1400" dirty="0" smtClean="0">
                    <a:latin typeface="Calibri"/>
                    <a:ea typeface="Calibri"/>
                  </a:rPr>
                  <a:t>Open-</a:t>
                </a:r>
                <a:r>
                  <a:rPr lang="fr-FR" sz="1400" dirty="0" err="1" smtClean="0">
                    <a:latin typeface="Calibri"/>
                    <a:ea typeface="Calibri"/>
                  </a:rPr>
                  <a:t>loop</a:t>
                </a:r>
                <a:r>
                  <a:rPr lang="fr-FR" sz="1400" dirty="0" smtClean="0">
                    <a:latin typeface="Calibri"/>
                    <a:ea typeface="Calibri"/>
                  </a:rPr>
                  <a:t> for return gain </a:t>
                </a:r>
                <a:r>
                  <a:rPr lang="fr-FR" sz="1400" dirty="0" err="1" smtClean="0">
                    <a:latin typeface="Calibri"/>
                    <a:ea typeface="Calibri"/>
                  </a:rPr>
                  <a:t>adjustment</a:t>
                </a:r>
                <a:endParaRPr lang="en-GB" sz="1400" dirty="0" smtClean="0">
                  <a:latin typeface="Calibri"/>
                  <a:ea typeface="Calibri"/>
                </a:endParaRPr>
              </a:p>
            </p:txBody>
          </p:sp>
        </p:grpSp>
        <p:sp>
          <p:nvSpPr>
            <p:cNvPr id="40" name="Rectangle 39"/>
            <p:cNvSpPr>
              <a:spLocks noChangeArrowheads="1"/>
            </p:cNvSpPr>
            <p:nvPr/>
          </p:nvSpPr>
          <p:spPr bwMode="auto">
            <a:xfrm>
              <a:off x="288057" y="1526587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F0"/>
                  </a:solidFill>
                  <a:latin typeface="Calibri"/>
                  <a:ea typeface="Calibri"/>
                </a:rPr>
                <a:t>RF </a:t>
              </a:r>
              <a:r>
                <a:rPr lang="fr-FR" sz="1100" dirty="0" smtClean="0">
                  <a:solidFill>
                    <a:srgbClr val="00B0F0"/>
                  </a:solidFill>
                  <a:latin typeface="Calibri"/>
                  <a:ea typeface="Calibri"/>
                </a:rPr>
                <a:t>Drive</a:t>
              </a:r>
              <a:endParaRPr lang="en-GB" sz="1100" dirty="0" smtClean="0">
                <a:solidFill>
                  <a:srgbClr val="00B0F0"/>
                </a:solidFill>
                <a:latin typeface="Calibri"/>
                <a:ea typeface="Calibri"/>
              </a:endParaRPr>
            </a:p>
          </p:txBody>
        </p:sp>
        <p:sp>
          <p:nvSpPr>
            <p:cNvPr id="41" name="Rectangle 40"/>
            <p:cNvSpPr>
              <a:spLocks noChangeArrowheads="1"/>
            </p:cNvSpPr>
            <p:nvPr/>
          </p:nvSpPr>
          <p:spPr bwMode="auto">
            <a:xfrm>
              <a:off x="297293" y="1770475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50"/>
                  </a:solidFill>
                  <a:latin typeface="Calibri"/>
                  <a:ea typeface="Calibri"/>
                </a:rPr>
                <a:t>RF </a:t>
              </a:r>
              <a:r>
                <a:rPr lang="fr-FR" sz="1100" dirty="0" smtClean="0">
                  <a:solidFill>
                    <a:srgbClr val="00B050"/>
                  </a:solidFill>
                  <a:latin typeface="Calibri"/>
                  <a:ea typeface="Calibri"/>
                </a:rPr>
                <a:t>Gap</a:t>
              </a:r>
              <a:endParaRPr lang="en-GB" sz="1100" dirty="0" smtClean="0">
                <a:solidFill>
                  <a:srgbClr val="00B050"/>
                </a:solidFill>
                <a:latin typeface="Calibri"/>
                <a:ea typeface="Calibri"/>
              </a:endParaRPr>
            </a:p>
          </p:txBody>
        </p:sp>
        <p:sp>
          <p:nvSpPr>
            <p:cNvPr id="42" name="Rectangle 41"/>
            <p:cNvSpPr>
              <a:spLocks noChangeArrowheads="1"/>
            </p:cNvSpPr>
            <p:nvPr/>
          </p:nvSpPr>
          <p:spPr bwMode="auto">
            <a:xfrm>
              <a:off x="288057" y="1149035"/>
              <a:ext cx="2105025" cy="117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505EE"/>
                  </a:solidFill>
                  <a:latin typeface="Calibri"/>
                  <a:ea typeface="Calibri"/>
                </a:rPr>
                <a:t>High-voltage final amplifier </a:t>
              </a:r>
              <a:r>
                <a:rPr lang="fr-FR" sz="1100" dirty="0" err="1" smtClean="0">
                  <a:solidFill>
                    <a:srgbClr val="0505EE"/>
                  </a:solidFill>
                  <a:latin typeface="Calibri"/>
                  <a:ea typeface="Calibri"/>
                </a:rPr>
                <a:t>current</a:t>
              </a:r>
              <a:endParaRPr lang="en-GB" sz="1100" dirty="0" smtClean="0">
                <a:solidFill>
                  <a:srgbClr val="0505EE"/>
                </a:solidFill>
                <a:latin typeface="Calibri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096346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Calibration without </a:t>
            </a:r>
            <a:r>
              <a:rPr lang="en-GB" dirty="0" smtClean="0"/>
              <a:t>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18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3714750" y="758092"/>
            <a:ext cx="8163214" cy="55338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 smtClean="0"/>
              <a:t>Simulate power amplifier performance decrease, 3 dB attenuation at input of cavity drive amplification chain</a:t>
            </a:r>
          </a:p>
          <a:p>
            <a:r>
              <a:rPr lang="en-GB" sz="1800" dirty="0" smtClean="0"/>
              <a:t>Open-loop mode with calibration feed-forward factor</a:t>
            </a:r>
          </a:p>
          <a:p>
            <a:pPr lvl="1"/>
            <a:r>
              <a:rPr lang="en-GB" sz="1400" dirty="0" smtClean="0"/>
              <a:t>Response shape unchanged, missing 3 dB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Test1: 80% feed-forward + integral setting</a:t>
            </a:r>
          </a:p>
          <a:p>
            <a:pPr lvl="1"/>
            <a:r>
              <a:rPr lang="en-GB" sz="1400" dirty="0" smtClean="0"/>
              <a:t>Response in 2 stages</a:t>
            </a:r>
          </a:p>
          <a:p>
            <a:pPr lvl="1"/>
            <a:r>
              <a:rPr lang="en-GB" sz="1400" dirty="0" smtClean="0"/>
              <a:t>1</a:t>
            </a:r>
            <a:r>
              <a:rPr lang="en-GB" sz="1400" baseline="30000" dirty="0" smtClean="0"/>
              <a:t>st</a:t>
            </a:r>
            <a:r>
              <a:rPr lang="en-GB" sz="1400" dirty="0" smtClean="0"/>
              <a:t> stage response fast, this is the feed-forward action</a:t>
            </a:r>
          </a:p>
          <a:p>
            <a:pPr lvl="1"/>
            <a:r>
              <a:rPr lang="en-GB" sz="1400" dirty="0" smtClean="0"/>
              <a:t>2</a:t>
            </a:r>
            <a:r>
              <a:rPr lang="en-GB" sz="1400" baseline="30000" dirty="0" smtClean="0"/>
              <a:t>nd</a:t>
            </a:r>
            <a:r>
              <a:rPr lang="en-GB" sz="1400" dirty="0" smtClean="0"/>
              <a:t> stage compensates for 3 dB attenuation, this is the integral action</a:t>
            </a:r>
          </a:p>
          <a:p>
            <a:pPr lvl="1"/>
            <a:r>
              <a:rPr lang="en-GB" sz="1400" dirty="0" smtClean="0"/>
              <a:t>Because </a:t>
            </a:r>
            <a:r>
              <a:rPr lang="en-GB" sz="1400" dirty="0"/>
              <a:t>of low integral </a:t>
            </a:r>
            <a:r>
              <a:rPr lang="en-GB" sz="1400" dirty="0" smtClean="0"/>
              <a:t>gain, stabilization time much longer, ~ 80 µs compared to ~ 8 µs</a:t>
            </a:r>
          </a:p>
          <a:p>
            <a:endParaRPr lang="en-GB" sz="1800" dirty="0" smtClean="0"/>
          </a:p>
          <a:p>
            <a:endParaRPr lang="en-GB" sz="1800" dirty="0"/>
          </a:p>
          <a:p>
            <a:r>
              <a:rPr lang="en-GB" sz="1800" dirty="0" smtClean="0"/>
              <a:t>Test2: All-integral setting</a:t>
            </a:r>
          </a:p>
          <a:p>
            <a:pPr lvl="1"/>
            <a:r>
              <a:rPr lang="en-GB" sz="1400" dirty="0" smtClean="0"/>
              <a:t>Response shape unchanged but longer, ~ 22 </a:t>
            </a:r>
            <a:r>
              <a:rPr lang="en-GB" sz="1400" dirty="0"/>
              <a:t>µs compared </a:t>
            </a:r>
            <a:r>
              <a:rPr lang="en-GB" sz="1400" dirty="0" smtClean="0"/>
              <a:t>to ~ 14 µs</a:t>
            </a:r>
          </a:p>
          <a:p>
            <a:pPr lvl="1"/>
            <a:r>
              <a:rPr lang="en-GB" sz="1400" dirty="0" smtClean="0">
                <a:solidFill>
                  <a:schemeClr val="accent2">
                    <a:lumMod val="75000"/>
                  </a:schemeClr>
                </a:solidFill>
              </a:rPr>
              <a:t>Option chosen for tests with beam</a:t>
            </a:r>
          </a:p>
          <a:p>
            <a:pPr lvl="1"/>
            <a:endParaRPr lang="en-GB" sz="1400" dirty="0" smtClean="0"/>
          </a:p>
        </p:txBody>
      </p:sp>
      <p:grpSp>
        <p:nvGrpSpPr>
          <p:cNvPr id="32" name="Group 31"/>
          <p:cNvGrpSpPr/>
          <p:nvPr/>
        </p:nvGrpSpPr>
        <p:grpSpPr>
          <a:xfrm>
            <a:off x="152400" y="2490958"/>
            <a:ext cx="3429000" cy="1896397"/>
            <a:chOff x="152400" y="2454014"/>
            <a:chExt cx="3429000" cy="1896397"/>
          </a:xfrm>
        </p:grpSpPr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2678774"/>
              <a:ext cx="3429000" cy="1671637"/>
            </a:xfrm>
            <a:prstGeom prst="rect">
              <a:avLst/>
            </a:prstGeom>
          </p:spPr>
        </p:pic>
        <p:sp>
          <p:nvSpPr>
            <p:cNvPr id="29" name="Rectangle 28"/>
            <p:cNvSpPr>
              <a:spLocks noChangeArrowheads="1"/>
            </p:cNvSpPr>
            <p:nvPr/>
          </p:nvSpPr>
          <p:spPr bwMode="auto">
            <a:xfrm>
              <a:off x="152400" y="2454014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Test1: </a:t>
              </a:r>
              <a:r>
                <a:rPr lang="en-GB" sz="1400" dirty="0"/>
                <a:t>80% feed-forward + </a:t>
              </a:r>
              <a:r>
                <a:rPr lang="en-GB" sz="1400" dirty="0" smtClean="0"/>
                <a:t>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152400" y="4471602"/>
            <a:ext cx="3429000" cy="1904306"/>
            <a:chOff x="152400" y="4314590"/>
            <a:chExt cx="3429000" cy="1904306"/>
          </a:xfrm>
        </p:grpSpPr>
        <p:pic>
          <p:nvPicPr>
            <p:cNvPr id="9" name="Picture 8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52400" y="4547259"/>
              <a:ext cx="3429000" cy="1671637"/>
            </a:xfrm>
            <a:prstGeom prst="rect">
              <a:avLst/>
            </a:prstGeom>
          </p:spPr>
        </p:pic>
        <p:sp>
          <p:nvSpPr>
            <p:cNvPr id="30" name="Rectangle 29"/>
            <p:cNvSpPr>
              <a:spLocks noChangeArrowheads="1"/>
            </p:cNvSpPr>
            <p:nvPr/>
          </p:nvSpPr>
          <p:spPr bwMode="auto">
            <a:xfrm>
              <a:off x="152400" y="4314590"/>
              <a:ext cx="342900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lvl="0" algn="ctr">
                <a:defRPr/>
              </a:pPr>
              <a:r>
                <a:rPr lang="fr-FR" sz="1400" dirty="0" smtClean="0">
                  <a:latin typeface="Calibri"/>
                  <a:ea typeface="Calibri"/>
                </a:rPr>
                <a:t>Test2: </a:t>
              </a:r>
              <a:r>
                <a:rPr lang="en-GB" sz="1400" dirty="0"/>
                <a:t>All-integral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52400" y="529910"/>
            <a:ext cx="3429000" cy="1896600"/>
            <a:chOff x="152400" y="529910"/>
            <a:chExt cx="3429000" cy="1896600"/>
          </a:xfrm>
        </p:grpSpPr>
        <p:grpSp>
          <p:nvGrpSpPr>
            <p:cNvPr id="20" name="Group 19"/>
            <p:cNvGrpSpPr/>
            <p:nvPr/>
          </p:nvGrpSpPr>
          <p:grpSpPr>
            <a:xfrm>
              <a:off x="152400" y="529910"/>
              <a:ext cx="3429000" cy="1896600"/>
              <a:chOff x="152400" y="585326"/>
              <a:chExt cx="3429000" cy="1896600"/>
            </a:xfrm>
          </p:grpSpPr>
          <p:pic>
            <p:nvPicPr>
              <p:cNvPr id="25" name="Picture 24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52400" y="810289"/>
                <a:ext cx="3429000" cy="1671637"/>
              </a:xfrm>
              <a:prstGeom prst="rect">
                <a:avLst/>
              </a:prstGeom>
            </p:spPr>
          </p:pic>
          <p:sp>
            <p:nvSpPr>
              <p:cNvPr id="27" name="Rectangle 26"/>
              <p:cNvSpPr>
                <a:spLocks noChangeArrowheads="1"/>
              </p:cNvSpPr>
              <p:nvPr/>
            </p:nvSpPr>
            <p:spPr bwMode="auto">
              <a:xfrm>
                <a:off x="152400" y="585326"/>
                <a:ext cx="3429000" cy="29359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rot="0" vert="horz" wrap="none" lIns="91440" tIns="45720" rIns="91440" bIns="45720" anchor="ctr" anchorCtr="0" upright="1">
                <a:noAutofit/>
              </a:bodyPr>
              <a:lstStyle/>
              <a:p>
                <a:pPr lvl="0" algn="ctr">
                  <a:defRPr/>
                </a:pPr>
                <a:r>
                  <a:rPr lang="fr-FR" sz="1400" dirty="0" smtClean="0">
                    <a:latin typeface="Calibri"/>
                    <a:ea typeface="Calibri"/>
                  </a:rPr>
                  <a:t>Open-</a:t>
                </a:r>
                <a:r>
                  <a:rPr lang="fr-FR" sz="1400" dirty="0" err="1" smtClean="0">
                    <a:latin typeface="Calibri"/>
                    <a:ea typeface="Calibri"/>
                  </a:rPr>
                  <a:t>loop</a:t>
                </a:r>
                <a:r>
                  <a:rPr lang="fr-FR" sz="1400" dirty="0" smtClean="0">
                    <a:latin typeface="Calibri"/>
                    <a:ea typeface="Calibri"/>
                  </a:rPr>
                  <a:t> </a:t>
                </a:r>
                <a:r>
                  <a:rPr lang="fr-FR" sz="1400" dirty="0" err="1" smtClean="0">
                    <a:latin typeface="Calibri"/>
                    <a:ea typeface="Calibri"/>
                  </a:rPr>
                  <a:t>with</a:t>
                </a:r>
                <a:r>
                  <a:rPr lang="fr-FR" sz="1400" dirty="0" smtClean="0">
                    <a:latin typeface="Calibri"/>
                    <a:ea typeface="Calibri"/>
                  </a:rPr>
                  <a:t> initial </a:t>
                </a:r>
                <a:r>
                  <a:rPr lang="en-GB" sz="1400" dirty="0" smtClean="0"/>
                  <a:t>feed-forward factor</a:t>
                </a:r>
                <a:endParaRPr lang="en-GB" sz="1400" dirty="0" smtClean="0">
                  <a:latin typeface="Calibri"/>
                  <a:ea typeface="Calibri"/>
                </a:endParaRPr>
              </a:p>
            </p:txBody>
          </p:sp>
        </p:grpSp>
        <p:sp>
          <p:nvSpPr>
            <p:cNvPr id="21" name="Rectangle 20"/>
            <p:cNvSpPr>
              <a:spLocks noChangeArrowheads="1"/>
            </p:cNvSpPr>
            <p:nvPr/>
          </p:nvSpPr>
          <p:spPr bwMode="auto">
            <a:xfrm>
              <a:off x="288057" y="1526587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F0"/>
                  </a:solidFill>
                  <a:latin typeface="Calibri"/>
                  <a:ea typeface="Calibri"/>
                </a:rPr>
                <a:t>RF </a:t>
              </a:r>
              <a:r>
                <a:rPr lang="fr-FR" sz="1100" dirty="0" smtClean="0">
                  <a:solidFill>
                    <a:srgbClr val="00B0F0"/>
                  </a:solidFill>
                  <a:latin typeface="Calibri"/>
                  <a:ea typeface="Calibri"/>
                </a:rPr>
                <a:t>Drive</a:t>
              </a:r>
              <a:endParaRPr lang="en-GB" sz="1100" dirty="0" smtClean="0">
                <a:solidFill>
                  <a:srgbClr val="00B0F0"/>
                </a:solidFill>
                <a:latin typeface="Calibri"/>
                <a:ea typeface="Calibri"/>
              </a:endParaRPr>
            </a:p>
          </p:txBody>
        </p:sp>
        <p:sp>
          <p:nvSpPr>
            <p:cNvPr id="22" name="Rectangle 21"/>
            <p:cNvSpPr>
              <a:spLocks noChangeArrowheads="1"/>
            </p:cNvSpPr>
            <p:nvPr/>
          </p:nvSpPr>
          <p:spPr bwMode="auto">
            <a:xfrm>
              <a:off x="297293" y="1770475"/>
              <a:ext cx="549348" cy="1437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0B050"/>
                  </a:solidFill>
                  <a:latin typeface="Calibri"/>
                  <a:ea typeface="Calibri"/>
                </a:rPr>
                <a:t>RF </a:t>
              </a:r>
              <a:r>
                <a:rPr lang="fr-FR" sz="1100" dirty="0" smtClean="0">
                  <a:solidFill>
                    <a:srgbClr val="00B050"/>
                  </a:solidFill>
                  <a:latin typeface="Calibri"/>
                  <a:ea typeface="Calibri"/>
                </a:rPr>
                <a:t>Gap</a:t>
              </a:r>
              <a:endParaRPr lang="en-GB" sz="1100" dirty="0" smtClean="0">
                <a:solidFill>
                  <a:srgbClr val="00B050"/>
                </a:solidFill>
                <a:latin typeface="Calibri"/>
                <a:ea typeface="Calibri"/>
              </a:endParaRPr>
            </a:p>
          </p:txBody>
        </p:sp>
        <p:sp>
          <p:nvSpPr>
            <p:cNvPr id="24" name="Rectangle 23"/>
            <p:cNvSpPr>
              <a:spLocks noChangeArrowheads="1"/>
            </p:cNvSpPr>
            <p:nvPr/>
          </p:nvSpPr>
          <p:spPr bwMode="auto">
            <a:xfrm>
              <a:off x="288057" y="1149035"/>
              <a:ext cx="2105025" cy="11753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100" dirty="0" smtClean="0">
                  <a:solidFill>
                    <a:srgbClr val="0505EE"/>
                  </a:solidFill>
                  <a:latin typeface="Calibri"/>
                  <a:ea typeface="Calibri"/>
                </a:rPr>
                <a:t>High-voltage final amplifier </a:t>
              </a:r>
              <a:r>
                <a:rPr lang="fr-FR" sz="1100" dirty="0" err="1" smtClean="0">
                  <a:solidFill>
                    <a:srgbClr val="0505EE"/>
                  </a:solidFill>
                  <a:latin typeface="Calibri"/>
                  <a:ea typeface="Calibri"/>
                </a:rPr>
                <a:t>current</a:t>
              </a:r>
              <a:endParaRPr lang="en-GB" sz="1100" dirty="0" smtClean="0">
                <a:solidFill>
                  <a:srgbClr val="0505EE"/>
                </a:solidFill>
                <a:latin typeface="Calibri"/>
                <a:ea typeface="Calibri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37366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Tests with Ions beam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12/12/2018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19</a:t>
            </a:fld>
            <a:endParaRPr lang="en-GB" dirty="0"/>
          </a:p>
        </p:txBody>
      </p:sp>
      <p:sp>
        <p:nvSpPr>
          <p:cNvPr id="33" name="Content Placeholder 2"/>
          <p:cNvSpPr txBox="1">
            <a:spLocks/>
          </p:cNvSpPr>
          <p:nvPr/>
        </p:nvSpPr>
        <p:spPr>
          <a:xfrm>
            <a:off x="83127" y="943106"/>
            <a:ext cx="11166763" cy="21418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Synchronization on SYNC pulse from beam control allows to have a reproducible phase relationship between beam and signal processing</a:t>
            </a:r>
          </a:p>
          <a:p>
            <a:r>
              <a:rPr lang="en-GB" sz="1800" dirty="0" smtClean="0"/>
              <a:t>All modes tested for drive signal modulation</a:t>
            </a:r>
          </a:p>
          <a:p>
            <a:pPr lvl="1"/>
            <a:r>
              <a:rPr lang="en-GB" sz="1400" dirty="0" smtClean="0"/>
              <a:t>Internal RF source</a:t>
            </a:r>
          </a:p>
          <a:p>
            <a:pPr lvl="1"/>
            <a:r>
              <a:rPr lang="en-GB" sz="1400" dirty="0" smtClean="0"/>
              <a:t>External RF source in direct IQ mode</a:t>
            </a:r>
          </a:p>
          <a:p>
            <a:pPr lvl="1"/>
            <a:r>
              <a:rPr lang="en-GB" sz="1400" dirty="0" smtClean="0"/>
              <a:t>External RF source in normalized IQ mode</a:t>
            </a:r>
          </a:p>
        </p:txBody>
      </p:sp>
      <p:grpSp>
        <p:nvGrpSpPr>
          <p:cNvPr id="10" name="Group 9"/>
          <p:cNvGrpSpPr/>
          <p:nvPr/>
        </p:nvGrpSpPr>
        <p:grpSpPr>
          <a:xfrm>
            <a:off x="4806748" y="1501494"/>
            <a:ext cx="7283652" cy="4617052"/>
            <a:chOff x="4104785" y="1277976"/>
            <a:chExt cx="7283652" cy="4617052"/>
          </a:xfrm>
        </p:grpSpPr>
        <p:pic>
          <p:nvPicPr>
            <p:cNvPr id="11" name="Picture 10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04785" y="1555407"/>
              <a:ext cx="7283652" cy="4339621"/>
            </a:xfrm>
            <a:prstGeom prst="rect">
              <a:avLst/>
            </a:prstGeom>
          </p:spPr>
        </p:pic>
        <p:sp>
          <p:nvSpPr>
            <p:cNvPr id="12" name="Rectangle 11"/>
            <p:cNvSpPr>
              <a:spLocks noChangeArrowheads="1"/>
            </p:cNvSpPr>
            <p:nvPr/>
          </p:nvSpPr>
          <p:spPr bwMode="auto">
            <a:xfrm>
              <a:off x="4104787" y="1277976"/>
              <a:ext cx="7283650" cy="29359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rot="0" vert="horz" wrap="none" lIns="91440" tIns="45720" rIns="91440" bIns="45720" anchor="ctr" anchorCtr="0" upright="1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lang="fr-FR" sz="1400" dirty="0" err="1" smtClean="0">
                  <a:latin typeface="Calibri"/>
                  <a:ea typeface="Calibri"/>
                </a:rPr>
                <a:t>Inspector</a:t>
              </a:r>
              <a:r>
                <a:rPr lang="fr-FR" sz="1400" dirty="0" smtClean="0">
                  <a:latin typeface="Calibri"/>
                  <a:ea typeface="Calibri"/>
                </a:rPr>
                <a:t> panel – Ions </a:t>
              </a:r>
              <a:r>
                <a:rPr lang="fr-FR" sz="1400" dirty="0" err="1" smtClean="0">
                  <a:latin typeface="Calibri"/>
                  <a:ea typeface="Calibri"/>
                </a:rPr>
                <a:t>beam</a:t>
              </a:r>
              <a:r>
                <a:rPr lang="fr-FR" sz="1400" dirty="0" smtClean="0">
                  <a:latin typeface="Calibri"/>
                  <a:ea typeface="Calibri"/>
                </a:rPr>
                <a:t>, </a:t>
              </a:r>
              <a:r>
                <a:rPr lang="fr-FR" sz="1400" dirty="0" err="1" smtClean="0">
                  <a:latin typeface="Calibri"/>
                  <a:ea typeface="Calibri"/>
                </a:rPr>
                <a:t>External</a:t>
              </a:r>
              <a:r>
                <a:rPr lang="fr-FR" sz="1400" dirty="0" smtClean="0">
                  <a:latin typeface="Calibri"/>
                  <a:ea typeface="Calibri"/>
                </a:rPr>
                <a:t> Source mode, phase </a:t>
              </a:r>
              <a:r>
                <a:rPr lang="fr-FR" sz="1400" dirty="0" err="1" smtClean="0">
                  <a:latin typeface="Calibri"/>
                  <a:ea typeface="Calibri"/>
                </a:rPr>
                <a:t>adjustment</a:t>
              </a:r>
              <a:endParaRPr lang="en-GB" sz="1400" dirty="0" smtClean="0">
                <a:latin typeface="Calibri"/>
                <a:ea typeface="Calibri"/>
              </a:endParaRPr>
            </a:p>
          </p:txBody>
        </p:sp>
      </p:grpSp>
      <p:sp>
        <p:nvSpPr>
          <p:cNvPr id="13" name="Content Placeholder 2"/>
          <p:cNvSpPr txBox="1">
            <a:spLocks/>
          </p:cNvSpPr>
          <p:nvPr/>
        </p:nvSpPr>
        <p:spPr>
          <a:xfrm>
            <a:off x="83127" y="2670089"/>
            <a:ext cx="4465783" cy="214183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800" dirty="0" smtClean="0"/>
              <a:t>All modes demonstrated amplitude and phase control reproducibility with Ions beam</a:t>
            </a:r>
            <a:endParaRPr lang="en-GB" sz="1800" dirty="0" smtClean="0"/>
          </a:p>
          <a:p>
            <a:pPr lvl="1"/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4280440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Overview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</a:t>
            </a:fld>
            <a:endParaRPr lang="en-GB" dirty="0"/>
          </a:p>
        </p:txBody>
      </p:sp>
      <p:sp>
        <p:nvSpPr>
          <p:cNvPr id="15" name="Content Placeholder 2"/>
          <p:cNvSpPr>
            <a:spLocks noGrp="1"/>
          </p:cNvSpPr>
          <p:nvPr>
            <p:ph idx="1"/>
          </p:nvPr>
        </p:nvSpPr>
        <p:spPr>
          <a:xfrm>
            <a:off x="841511" y="991381"/>
            <a:ext cx="5746858" cy="5018650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GB" dirty="0" smtClean="0"/>
              <a:t>Contents</a:t>
            </a:r>
          </a:p>
          <a:p>
            <a:r>
              <a:rPr lang="en-GB" sz="2000" dirty="0" smtClean="0"/>
              <a:t>Introduction</a:t>
            </a:r>
          </a:p>
          <a:p>
            <a:pPr lvl="1"/>
            <a:r>
              <a:rPr lang="en-GB" sz="1600" dirty="0" smtClean="0"/>
              <a:t>Multi-harmonic feedback</a:t>
            </a:r>
          </a:p>
          <a:p>
            <a:pPr lvl="1"/>
            <a:r>
              <a:rPr lang="en-GB" sz="1600" dirty="0" smtClean="0"/>
              <a:t>Automated voltage control</a:t>
            </a:r>
          </a:p>
          <a:p>
            <a:pPr lvl="1"/>
            <a:r>
              <a:rPr lang="en-GB" sz="1600" dirty="0" smtClean="0"/>
              <a:t>High-frequency cavity controller</a:t>
            </a:r>
            <a:endParaRPr lang="en-GB" sz="1600" dirty="0" smtClean="0"/>
          </a:p>
          <a:p>
            <a:r>
              <a:rPr lang="en-GB" sz="2000" dirty="0"/>
              <a:t>Multi-harmonic </a:t>
            </a:r>
            <a:r>
              <a:rPr lang="en-GB" sz="2000" dirty="0" smtClean="0"/>
              <a:t>feedback section</a:t>
            </a:r>
          </a:p>
          <a:p>
            <a:pPr lvl="1"/>
            <a:r>
              <a:rPr lang="en-GB" sz="1600" dirty="0" smtClean="0"/>
              <a:t>Block diagram, signal scaling and cabling</a:t>
            </a:r>
          </a:p>
          <a:p>
            <a:pPr lvl="1"/>
            <a:r>
              <a:rPr lang="en-GB" sz="1600" dirty="0" smtClean="0"/>
              <a:t>Transfer </a:t>
            </a:r>
            <a:r>
              <a:rPr lang="en-GB" sz="1600" dirty="0" smtClean="0"/>
              <a:t>function</a:t>
            </a:r>
          </a:p>
          <a:p>
            <a:pPr lvl="1"/>
            <a:r>
              <a:rPr lang="en-GB" sz="1600" dirty="0" smtClean="0"/>
              <a:t>Beam induced voltage reduction</a:t>
            </a:r>
          </a:p>
          <a:p>
            <a:pPr lvl="1"/>
            <a:r>
              <a:rPr lang="en-GB" sz="1600" dirty="0" smtClean="0"/>
              <a:t>Effect on longitudinal beam </a:t>
            </a:r>
            <a:r>
              <a:rPr lang="en-GB" sz="1600" dirty="0" smtClean="0"/>
              <a:t>quality</a:t>
            </a:r>
          </a:p>
          <a:p>
            <a:r>
              <a:rPr lang="en-GB" sz="2000" dirty="0"/>
              <a:t>Automated voltage </a:t>
            </a:r>
            <a:r>
              <a:rPr lang="en-GB" sz="2000" dirty="0" smtClean="0"/>
              <a:t>control section</a:t>
            </a:r>
            <a:endParaRPr lang="en-GB" sz="2000" dirty="0"/>
          </a:p>
          <a:p>
            <a:pPr lvl="1"/>
            <a:r>
              <a:rPr lang="en-GB" sz="1600" dirty="0"/>
              <a:t>B</a:t>
            </a:r>
            <a:r>
              <a:rPr lang="en-GB" sz="1600" dirty="0" smtClean="0"/>
              <a:t>lock diagram</a:t>
            </a:r>
            <a:r>
              <a:rPr lang="en-GB" sz="1600" dirty="0"/>
              <a:t>, signal scaling and </a:t>
            </a:r>
            <a:r>
              <a:rPr lang="en-GB" sz="1600" dirty="0" smtClean="0"/>
              <a:t>cabling</a:t>
            </a:r>
          </a:p>
          <a:p>
            <a:pPr lvl="1"/>
            <a:r>
              <a:rPr lang="en-GB" sz="1600" dirty="0" smtClean="0"/>
              <a:t>Calibration without beam</a:t>
            </a:r>
          </a:p>
          <a:p>
            <a:pPr lvl="1"/>
            <a:r>
              <a:rPr lang="en-GB" sz="1600" dirty="0" smtClean="0"/>
              <a:t>Tests with Ions beam</a:t>
            </a:r>
          </a:p>
          <a:p>
            <a:r>
              <a:rPr lang="en-GB" sz="2000" dirty="0" smtClean="0"/>
              <a:t>High-frequency cavity controller</a:t>
            </a:r>
          </a:p>
          <a:p>
            <a:pPr lvl="1"/>
            <a:r>
              <a:rPr lang="en-GB" sz="1600" dirty="0" smtClean="0"/>
              <a:t>Multi-harmonic feedback rework</a:t>
            </a:r>
            <a:endParaRPr lang="en-GB" sz="1600" dirty="0" smtClean="0"/>
          </a:p>
          <a:p>
            <a:pPr lvl="1"/>
            <a:r>
              <a:rPr lang="en-GB" sz="1600" dirty="0" smtClean="0"/>
              <a:t>Multi-harmonic complex source</a:t>
            </a:r>
          </a:p>
          <a:p>
            <a:r>
              <a:rPr lang="en-GB" sz="2000" dirty="0" smtClean="0"/>
              <a:t>Status </a:t>
            </a:r>
            <a:r>
              <a:rPr lang="en-GB" sz="2000" dirty="0" smtClean="0"/>
              <a:t>and conclusions</a:t>
            </a:r>
          </a:p>
          <a:p>
            <a:r>
              <a:rPr lang="en-GB" sz="2000" dirty="0" smtClean="0"/>
              <a:t>Outlook</a:t>
            </a:r>
          </a:p>
        </p:txBody>
      </p:sp>
    </p:spTree>
    <p:extLst>
      <p:ext uri="{BB962C8B-B14F-4D97-AF65-F5344CB8AC3E}">
        <p14:creationId xmlns:p14="http://schemas.microsoft.com/office/powerpoint/2010/main" val="1264666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High-Frequency cavity </a:t>
            </a:r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20</a:t>
            </a:fld>
            <a:endParaRPr lang="en-GB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838200" y="943106"/>
            <a:ext cx="10411690" cy="5254494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Multi-harmonic feedback </a:t>
            </a:r>
            <a:r>
              <a:rPr lang="en-GB" sz="1800" dirty="0" smtClean="0"/>
              <a:t>rework - motivation</a:t>
            </a:r>
          </a:p>
          <a:p>
            <a:r>
              <a:rPr lang="en-GB" sz="1800" dirty="0" smtClean="0"/>
              <a:t>Multi-harmonic feedback firmware with </a:t>
            </a:r>
            <a:r>
              <a:rPr lang="en-GB" sz="1800" dirty="0"/>
              <a:t>11 </a:t>
            </a:r>
            <a:r>
              <a:rPr lang="en-GB" sz="1800" dirty="0" smtClean="0"/>
              <a:t>harmonics on 1TFB board FPGA takes already 80% of resources </a:t>
            </a:r>
            <a:endParaRPr lang="en-GB" sz="1800" dirty="0"/>
          </a:p>
          <a:p>
            <a:r>
              <a:rPr lang="en-GB" sz="1800" dirty="0"/>
              <a:t>High-Frequency cavity </a:t>
            </a:r>
            <a:r>
              <a:rPr lang="en-GB" sz="1800" dirty="0" smtClean="0"/>
              <a:t>controller must integrate Automated voltage control in addition</a:t>
            </a:r>
          </a:p>
          <a:p>
            <a:r>
              <a:rPr lang="en-GB" sz="1800" dirty="0" smtClean="0"/>
              <a:t>Each feedback element includes 2 MHS instances and CORDIC components, heavy in resources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Multi-harmonic feedback rework </a:t>
            </a:r>
            <a:r>
              <a:rPr lang="en-GB" sz="1800" dirty="0" smtClean="0"/>
              <a:t>– optimization</a:t>
            </a:r>
          </a:p>
          <a:p>
            <a:r>
              <a:rPr lang="en-GB" sz="1800" dirty="0" smtClean="0"/>
              <a:t>Use a single harmonic source</a:t>
            </a:r>
          </a:p>
          <a:p>
            <a:pPr lvl="1"/>
            <a:r>
              <a:rPr lang="en-GB" sz="1400" dirty="0" smtClean="0"/>
              <a:t>remove phase shifted harmonic source for demodulation</a:t>
            </a:r>
          </a:p>
          <a:p>
            <a:pPr lvl="1"/>
            <a:r>
              <a:rPr lang="en-GB" sz="1400" dirty="0" smtClean="0"/>
              <a:t>perform phase shift operation in baseband on IQ signal with simple complex multiplication</a:t>
            </a:r>
            <a:endParaRPr lang="en-GB" sz="1800" dirty="0" smtClean="0"/>
          </a:p>
          <a:p>
            <a:r>
              <a:rPr lang="en-GB" sz="1800" dirty="0" smtClean="0"/>
              <a:t>Multiplex resources usage across MHFB elements for</a:t>
            </a:r>
          </a:p>
          <a:p>
            <a:pPr lvl="1"/>
            <a:r>
              <a:rPr lang="en-GB" sz="1400" dirty="0" smtClean="0"/>
              <a:t>phase shift</a:t>
            </a:r>
          </a:p>
          <a:p>
            <a:pPr lvl="1"/>
            <a:r>
              <a:rPr lang="en-GB" sz="1400" dirty="0" smtClean="0"/>
              <a:t>IQ to </a:t>
            </a:r>
            <a:r>
              <a:rPr lang="en-GB" sz="1400" dirty="0" err="1" smtClean="0"/>
              <a:t>MagAngle</a:t>
            </a:r>
            <a:r>
              <a:rPr lang="en-GB" sz="1400" dirty="0" smtClean="0"/>
              <a:t> CORDIC conversion</a:t>
            </a:r>
          </a:p>
          <a:p>
            <a:r>
              <a:rPr lang="en-GB" sz="1800" dirty="0"/>
              <a:t>Common harmonic source to feed MHFB </a:t>
            </a:r>
            <a:r>
              <a:rPr lang="en-GB" sz="1800" dirty="0" smtClean="0"/>
              <a:t>elements: </a:t>
            </a:r>
            <a:r>
              <a:rPr lang="en-GB" sz="1800" dirty="0"/>
              <a:t>Multi-harmonic complex source (MHCS</a:t>
            </a:r>
            <a:r>
              <a:rPr lang="en-GB" sz="1800" dirty="0" smtClean="0"/>
              <a:t>)</a:t>
            </a:r>
          </a:p>
          <a:p>
            <a:pPr lvl="1"/>
            <a:r>
              <a:rPr lang="en-GB" sz="1400" dirty="0" smtClean="0"/>
              <a:t>Feeds AVC as well</a:t>
            </a:r>
            <a:endParaRPr lang="en-GB" sz="1400" dirty="0"/>
          </a:p>
          <a:p>
            <a:pPr lvl="1"/>
            <a:endParaRPr lang="en-GB" sz="1400" dirty="0" smtClean="0"/>
          </a:p>
        </p:txBody>
      </p:sp>
    </p:spTree>
    <p:extLst>
      <p:ext uri="{BB962C8B-B14F-4D97-AF65-F5344CB8AC3E}">
        <p14:creationId xmlns:p14="http://schemas.microsoft.com/office/powerpoint/2010/main" val="33802104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Multi-harmonic </a:t>
            </a:r>
            <a:r>
              <a:rPr lang="en-GB" dirty="0" smtClean="0"/>
              <a:t>feedback - old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21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1" y="744778"/>
            <a:ext cx="11510358" cy="548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3496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Multi-harmonic </a:t>
            </a:r>
            <a:r>
              <a:rPr lang="en-GB" dirty="0" smtClean="0"/>
              <a:t>feedback - new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22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1" y="744778"/>
            <a:ext cx="11510358" cy="54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606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High-Frequency cavity controller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23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08070" y="744778"/>
            <a:ext cx="8737760" cy="54827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7758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High-Frequency cavity </a:t>
            </a:r>
            <a:r>
              <a:rPr lang="en-GB" dirty="0" smtClean="0"/>
              <a:t>controller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24</a:t>
            </a:fld>
            <a:endParaRPr lang="en-GB" dirty="0"/>
          </a:p>
        </p:txBody>
      </p:sp>
      <p:sp>
        <p:nvSpPr>
          <p:cNvPr id="34" name="Content Placeholder 2"/>
          <p:cNvSpPr txBox="1">
            <a:spLocks/>
          </p:cNvSpPr>
          <p:nvPr/>
        </p:nvSpPr>
        <p:spPr>
          <a:xfrm>
            <a:off x="838200" y="943106"/>
            <a:ext cx="10411690" cy="4201549"/>
          </a:xfrm>
          <a:prstGeom prst="rect">
            <a:avLst/>
          </a:prstGeom>
          <a:noFill/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1800" dirty="0"/>
              <a:t>Multi-harmonic feedback </a:t>
            </a:r>
            <a:r>
              <a:rPr lang="en-GB" sz="1800" dirty="0" smtClean="0"/>
              <a:t>rework - motivation</a:t>
            </a:r>
          </a:p>
          <a:p>
            <a:r>
              <a:rPr lang="en-GB" sz="1800" dirty="0" smtClean="0"/>
              <a:t>Multi-harmonic feedback firmware with </a:t>
            </a:r>
            <a:r>
              <a:rPr lang="en-GB" sz="1800" dirty="0"/>
              <a:t>11 </a:t>
            </a:r>
            <a:r>
              <a:rPr lang="en-GB" sz="1800" dirty="0" smtClean="0"/>
              <a:t>harmonics on 1TFB board FPGA takes already 80% of resources </a:t>
            </a:r>
            <a:endParaRPr lang="en-GB" sz="1800" dirty="0"/>
          </a:p>
          <a:p>
            <a:r>
              <a:rPr lang="en-GB" sz="1800" dirty="0"/>
              <a:t>High-Frequency cavity </a:t>
            </a:r>
            <a:r>
              <a:rPr lang="en-GB" sz="1800" dirty="0" smtClean="0"/>
              <a:t>controller must integrate Automated voltage control in addition</a:t>
            </a:r>
          </a:p>
          <a:p>
            <a:r>
              <a:rPr lang="en-GB" sz="1800" dirty="0" smtClean="0"/>
              <a:t>Each feedback element includes 2 MHS instances and CORDIC components, heavy in resources</a:t>
            </a:r>
          </a:p>
          <a:p>
            <a:endParaRPr lang="en-GB" sz="1800" dirty="0"/>
          </a:p>
          <a:p>
            <a:pPr marL="0" indent="0">
              <a:buNone/>
            </a:pPr>
            <a:r>
              <a:rPr lang="en-GB" sz="1800" dirty="0"/>
              <a:t>Multi-harmonic feedback rework </a:t>
            </a:r>
            <a:r>
              <a:rPr lang="en-GB" sz="1800" dirty="0" smtClean="0"/>
              <a:t>– optimization</a:t>
            </a:r>
          </a:p>
          <a:p>
            <a:r>
              <a:rPr lang="en-GB" sz="1800" dirty="0" smtClean="0"/>
              <a:t>Common harmonic source to feed MHFB elements and AVC: Multi-harmonic complex source (MHCS)</a:t>
            </a:r>
          </a:p>
          <a:p>
            <a:r>
              <a:rPr lang="en-GB" sz="1800" dirty="0" smtClean="0"/>
              <a:t>Multiplex resources usage for</a:t>
            </a:r>
          </a:p>
          <a:p>
            <a:pPr lvl="1"/>
            <a:r>
              <a:rPr lang="en-GB" sz="1400" dirty="0" smtClean="0"/>
              <a:t>demodulator harmonic source phase shift</a:t>
            </a:r>
          </a:p>
          <a:p>
            <a:pPr lvl="1"/>
            <a:r>
              <a:rPr lang="en-GB" sz="1400" dirty="0" smtClean="0"/>
              <a:t>IQ to </a:t>
            </a:r>
            <a:r>
              <a:rPr lang="en-GB" sz="1400" dirty="0" err="1" smtClean="0"/>
              <a:t>MagAngle</a:t>
            </a:r>
            <a:r>
              <a:rPr lang="en-GB" sz="1400" dirty="0" smtClean="0"/>
              <a:t> CORDIC conversion</a:t>
            </a:r>
          </a:p>
        </p:txBody>
      </p:sp>
    </p:spTree>
    <p:extLst>
      <p:ext uri="{BB962C8B-B14F-4D97-AF65-F5344CB8AC3E}">
        <p14:creationId xmlns:p14="http://schemas.microsoft.com/office/powerpoint/2010/main" val="2669048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25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15746"/>
            <a:ext cx="10515600" cy="55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 smtClean="0"/>
              <a:t>Status and conclusions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246908"/>
            <a:ext cx="10703222" cy="5109441"/>
          </a:xfrm>
        </p:spPr>
        <p:txBody>
          <a:bodyPr>
            <a:normAutofit/>
          </a:bodyPr>
          <a:lstStyle/>
          <a:p>
            <a:r>
              <a:rPr lang="en-GB" sz="2200" noProof="0" dirty="0" smtClean="0"/>
              <a:t>Multi-harmonic Feedback </a:t>
            </a:r>
            <a:r>
              <a:rPr lang="en-GB" sz="2200" noProof="0" dirty="0" smtClean="0"/>
              <a:t>operational on 40 and 80 MHz systems</a:t>
            </a:r>
          </a:p>
          <a:p>
            <a:r>
              <a:rPr lang="en-GB" sz="2200" noProof="0" dirty="0" smtClean="0"/>
              <a:t>Beneficial effect on beam validated, significant reduction of emittance blow-up along the batch</a:t>
            </a:r>
          </a:p>
          <a:p>
            <a:pPr lvl="1"/>
            <a:r>
              <a:rPr lang="en-GB" sz="1800" noProof="0" dirty="0" smtClean="0"/>
              <a:t>Feedback activated on a single 80 MHz cavity</a:t>
            </a:r>
          </a:p>
          <a:p>
            <a:pPr lvl="1"/>
            <a:r>
              <a:rPr lang="en-GB" sz="1800" noProof="0" dirty="0" smtClean="0"/>
              <a:t>Feedback activated on multiple High-Frequency cavities, especially 80 MHz cavities</a:t>
            </a:r>
          </a:p>
          <a:p>
            <a:r>
              <a:rPr lang="en-GB" sz="1800" dirty="0" smtClean="0"/>
              <a:t>Automated voltage control demonstrated </a:t>
            </a:r>
            <a:r>
              <a:rPr lang="en-GB" sz="1800" dirty="0"/>
              <a:t>amplitude and phase control reproducibility </a:t>
            </a:r>
            <a:r>
              <a:rPr lang="en-GB" sz="1800" dirty="0" smtClean="0"/>
              <a:t>on </a:t>
            </a:r>
            <a:r>
              <a:rPr lang="en-GB" sz="1800" dirty="0"/>
              <a:t>Ions </a:t>
            </a:r>
            <a:r>
              <a:rPr lang="en-GB" sz="1800" dirty="0" smtClean="0"/>
              <a:t>beam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2133674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26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15746"/>
            <a:ext cx="10515600" cy="55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smtClean="0"/>
              <a:t>Outlook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108617"/>
            <a:ext cx="10703222" cy="4190214"/>
          </a:xfrm>
        </p:spPr>
        <p:txBody>
          <a:bodyPr>
            <a:normAutofit/>
          </a:bodyPr>
          <a:lstStyle/>
          <a:p>
            <a:r>
              <a:rPr lang="en-GB" sz="2400" noProof="0" dirty="0" smtClean="0"/>
              <a:t>During LS2</a:t>
            </a:r>
          </a:p>
          <a:p>
            <a:pPr lvl="1"/>
            <a:r>
              <a:rPr lang="en-GB" sz="1800" dirty="0" smtClean="0"/>
              <a:t>Perform Multi-harmonic feedback transfer function in lab with new architecture</a:t>
            </a:r>
          </a:p>
          <a:p>
            <a:pPr lvl="1"/>
            <a:r>
              <a:rPr lang="en-GB" sz="1800" noProof="0" dirty="0" smtClean="0"/>
              <a:t>Update </a:t>
            </a:r>
            <a:r>
              <a:rPr lang="en-GB" sz="1800" noProof="0" dirty="0" err="1" smtClean="0"/>
              <a:t>Fesa</a:t>
            </a:r>
            <a:r>
              <a:rPr lang="en-GB" sz="1800" noProof="0" dirty="0" smtClean="0"/>
              <a:t> class</a:t>
            </a:r>
            <a:endParaRPr lang="en-GB" sz="1800" noProof="0" dirty="0" smtClean="0"/>
          </a:p>
          <a:p>
            <a:pPr lvl="1"/>
            <a:endParaRPr lang="en-GB" sz="1800" noProof="0" dirty="0" smtClean="0"/>
          </a:p>
          <a:p>
            <a:r>
              <a:rPr lang="en-GB" sz="2400" noProof="0" dirty="0" smtClean="0"/>
              <a:t>Longer term</a:t>
            </a:r>
          </a:p>
          <a:p>
            <a:pPr lvl="1"/>
            <a:r>
              <a:rPr lang="en-GB" sz="1800" noProof="0" dirty="0" smtClean="0"/>
              <a:t>Consider </a:t>
            </a:r>
            <a:r>
              <a:rPr lang="en-GB" sz="1800" noProof="0" dirty="0" smtClean="0"/>
              <a:t>replacing 10 MHz systems </a:t>
            </a:r>
            <a:r>
              <a:rPr lang="en-GB" sz="1800" noProof="0" dirty="0" smtClean="0"/>
              <a:t>One-turn </a:t>
            </a:r>
            <a:r>
              <a:rPr lang="en-GB" sz="1800" dirty="0" smtClean="0"/>
              <a:t>f</a:t>
            </a:r>
            <a:r>
              <a:rPr lang="en-GB" sz="1800" noProof="0" dirty="0" err="1" smtClean="0"/>
              <a:t>eedback</a:t>
            </a:r>
            <a:r>
              <a:rPr lang="en-GB" sz="1800" noProof="0" dirty="0" smtClean="0"/>
              <a:t> </a:t>
            </a:r>
            <a:r>
              <a:rPr lang="en-GB" sz="1800" noProof="0" dirty="0" smtClean="0"/>
              <a:t>by </a:t>
            </a:r>
            <a:r>
              <a:rPr lang="en-GB" sz="1800" dirty="0"/>
              <a:t>Multi-harmonic feedback </a:t>
            </a:r>
            <a:endParaRPr lang="en-GB" sz="18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26015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13/12/2018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27</a:t>
            </a:fld>
            <a:endParaRPr lang="en-GB" dirty="0"/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838200" y="115746"/>
            <a:ext cx="10515600" cy="55709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0000" lnSpcReduction="200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accent5">
                    <a:lumMod val="7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fr-FR" dirty="0" err="1" smtClean="0"/>
              <a:t>Thanks</a:t>
            </a:r>
            <a:endParaRPr lang="en-GB" dirty="0"/>
          </a:p>
        </p:txBody>
      </p:sp>
      <p:sp>
        <p:nvSpPr>
          <p:cNvPr id="10" name="Content Placeholder 2"/>
          <p:cNvSpPr>
            <a:spLocks noGrp="1"/>
          </p:cNvSpPr>
          <p:nvPr>
            <p:ph idx="1"/>
          </p:nvPr>
        </p:nvSpPr>
        <p:spPr>
          <a:xfrm>
            <a:off x="838200" y="1108617"/>
            <a:ext cx="10703222" cy="4190214"/>
          </a:xfrm>
        </p:spPr>
        <p:txBody>
          <a:bodyPr>
            <a:normAutofit/>
          </a:bodyPr>
          <a:lstStyle/>
          <a:p>
            <a:r>
              <a:rPr lang="en-GB" sz="2400" noProof="0" dirty="0" smtClean="0"/>
              <a:t>Heiko</a:t>
            </a:r>
            <a:r>
              <a:rPr lang="en-GB" sz="2400" dirty="0"/>
              <a:t> </a:t>
            </a:r>
            <a:r>
              <a:rPr lang="en-GB" sz="2400" dirty="0" smtClean="0"/>
              <a:t>Damerau</a:t>
            </a:r>
          </a:p>
          <a:p>
            <a:r>
              <a:rPr lang="en-GB" sz="2400" noProof="0" dirty="0" smtClean="0"/>
              <a:t>Azeddine Jibar</a:t>
            </a:r>
          </a:p>
          <a:p>
            <a:r>
              <a:rPr lang="en-GB" sz="2400" dirty="0" smtClean="0"/>
              <a:t>Ylenia Brischetto</a:t>
            </a:r>
          </a:p>
          <a:p>
            <a:r>
              <a:rPr lang="en-GB" sz="2400" noProof="0" dirty="0" smtClean="0"/>
              <a:t>John Molendijk</a:t>
            </a:r>
          </a:p>
          <a:p>
            <a:r>
              <a:rPr lang="en-GB" sz="2400" dirty="0" smtClean="0"/>
              <a:t>Damien Perrelet</a:t>
            </a:r>
            <a:endParaRPr lang="en-GB" sz="2400" noProof="0" dirty="0" smtClean="0"/>
          </a:p>
        </p:txBody>
      </p:sp>
    </p:spTree>
    <p:extLst>
      <p:ext uri="{BB962C8B-B14F-4D97-AF65-F5344CB8AC3E}">
        <p14:creationId xmlns:p14="http://schemas.microsoft.com/office/powerpoint/2010/main" val="36523393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11/12/2018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3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051" y="501353"/>
            <a:ext cx="3183734" cy="3083089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3816" y="3560160"/>
            <a:ext cx="3280508" cy="2855429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4571213" y="758092"/>
            <a:ext cx="6369158" cy="553385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anose="020B0604020202020204" pitchFamily="34" charset="0"/>
              <a:buNone/>
            </a:pPr>
            <a:r>
              <a:rPr lang="en-GB" dirty="0" smtClean="0"/>
              <a:t>Multi-harmonic </a:t>
            </a:r>
            <a:r>
              <a:rPr lang="en-GB" dirty="0"/>
              <a:t>f</a:t>
            </a:r>
            <a:r>
              <a:rPr lang="en-GB" dirty="0" smtClean="0"/>
              <a:t>eedback (MHFB)</a:t>
            </a:r>
            <a:endParaRPr lang="en-GB" dirty="0" smtClean="0"/>
          </a:p>
          <a:p>
            <a:r>
              <a:rPr lang="en-GB" sz="2000" dirty="0" smtClean="0"/>
              <a:t>Reduce induced beam induced voltage, </a:t>
            </a:r>
            <a:r>
              <a:rPr lang="en-GB" sz="2000" dirty="0"/>
              <a:t>as to reduce uncontrolled blow-up at flat </a:t>
            </a:r>
            <a:r>
              <a:rPr lang="en-GB" sz="2000" dirty="0" smtClean="0"/>
              <a:t>top</a:t>
            </a:r>
            <a:endParaRPr lang="en-GB" sz="2000" dirty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Based on narrow-band filters, treats each revolution frequency harmonic separately</a:t>
            </a:r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After calibration, feedback phase dynamically adapts to the </a:t>
            </a:r>
            <a:r>
              <a:rPr lang="en-GB" sz="2000" dirty="0" smtClean="0"/>
              <a:t>phase, in counter phase, </a:t>
            </a:r>
            <a:r>
              <a:rPr lang="en-GB" sz="2000" dirty="0" smtClean="0"/>
              <a:t>of the transfer function of the cavity during revolution frequency </a:t>
            </a:r>
            <a:r>
              <a:rPr lang="en-GB" sz="2000" dirty="0" smtClean="0"/>
              <a:t>sweep</a:t>
            </a:r>
          </a:p>
        </p:txBody>
      </p:sp>
    </p:spTree>
    <p:extLst>
      <p:ext uri="{BB962C8B-B14F-4D97-AF65-F5344CB8AC3E}">
        <p14:creationId xmlns:p14="http://schemas.microsoft.com/office/powerpoint/2010/main" val="39411128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4</a:t>
            </a:fld>
            <a:endParaRPr lang="en-GB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365" y="456933"/>
            <a:ext cx="3667110" cy="3065834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3776" y="3506419"/>
            <a:ext cx="3447624" cy="1926072"/>
          </a:xfrm>
          <a:prstGeom prst="rect">
            <a:avLst/>
          </a:prstGeom>
        </p:spPr>
      </p:pic>
      <p:sp>
        <p:nvSpPr>
          <p:cNvPr id="31" name="Content Placeholder 2"/>
          <p:cNvSpPr txBox="1">
            <a:spLocks/>
          </p:cNvSpPr>
          <p:nvPr/>
        </p:nvSpPr>
        <p:spPr>
          <a:xfrm>
            <a:off x="4571213" y="758092"/>
            <a:ext cx="6369158" cy="55338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/>
              <a:t>Automated voltage control (AVC)</a:t>
            </a:r>
          </a:p>
          <a:p>
            <a:r>
              <a:rPr lang="en-GB" sz="2000" dirty="0" smtClean="0"/>
              <a:t>Cavity pulse voltage regulation with phase control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Based on </a:t>
            </a:r>
            <a:r>
              <a:rPr lang="en-GB" sz="2000" dirty="0" smtClean="0"/>
              <a:t>central </a:t>
            </a:r>
            <a:r>
              <a:rPr lang="en-GB" sz="2000" dirty="0"/>
              <a:t>harmonic </a:t>
            </a:r>
            <a:r>
              <a:rPr lang="en-GB" sz="2000" dirty="0" smtClean="0"/>
              <a:t>demodulated amplitude </a:t>
            </a:r>
            <a:r>
              <a:rPr lang="en-GB" sz="2000" dirty="0" smtClean="0"/>
              <a:t>detection, with </a:t>
            </a:r>
            <a:r>
              <a:rPr lang="en-GB" sz="2000" dirty="0" err="1" smtClean="0"/>
              <a:t>setpoint</a:t>
            </a:r>
            <a:r>
              <a:rPr lang="en-GB" sz="2000" dirty="0" smtClean="0"/>
              <a:t> regulation loop</a:t>
            </a: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r>
              <a:rPr lang="en-GB" sz="2000" dirty="0" smtClean="0"/>
              <a:t>After </a:t>
            </a:r>
            <a:r>
              <a:rPr lang="en-GB" sz="2000" dirty="0" smtClean="0"/>
              <a:t>return gain calibration, cavity gap voltage follows voltage program at cavity pulse frequency</a:t>
            </a:r>
            <a:endParaRPr lang="en-GB" sz="2000" dirty="0" smtClean="0"/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28988" y="4536640"/>
            <a:ext cx="3447624" cy="1926072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32778866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Introduction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5</a:t>
            </a:fld>
            <a:endParaRPr lang="en-GB" dirty="0"/>
          </a:p>
        </p:txBody>
      </p:sp>
      <p:sp>
        <p:nvSpPr>
          <p:cNvPr id="12" name="Content Placeholder 2"/>
          <p:cNvSpPr txBox="1">
            <a:spLocks/>
          </p:cNvSpPr>
          <p:nvPr/>
        </p:nvSpPr>
        <p:spPr>
          <a:xfrm>
            <a:off x="4571213" y="758092"/>
            <a:ext cx="6369158" cy="5533858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 smtClean="0"/>
              <a:t>High-frequency cavity controller</a:t>
            </a:r>
            <a:endParaRPr lang="en-GB" dirty="0"/>
          </a:p>
          <a:p>
            <a:endParaRPr lang="en-GB" sz="2000" dirty="0" smtClean="0"/>
          </a:p>
          <a:p>
            <a:r>
              <a:rPr lang="en-GB" sz="2000" dirty="0" smtClean="0"/>
              <a:t>Integrates both the feedback and the voltage control in a single FPGA firmware</a:t>
            </a:r>
          </a:p>
          <a:p>
            <a:endParaRPr lang="en-GB" sz="2000" dirty="0" smtClean="0"/>
          </a:p>
          <a:p>
            <a:r>
              <a:rPr lang="en-GB" sz="2000" dirty="0" smtClean="0"/>
              <a:t>Compatible for PS 20 MHz, 40 MHz and 80 MHz systems</a:t>
            </a:r>
            <a:endParaRPr lang="en-GB" sz="2000" dirty="0" smtClean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60719" y="739811"/>
            <a:ext cx="4633280" cy="569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13256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Multi-harmonic feedback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11/12/2018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6</a:t>
            </a:fld>
            <a:endParaRPr lang="en-GB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771" y="744778"/>
            <a:ext cx="11510358" cy="548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2979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 smtClean="0"/>
              <a:t>Transfer </a:t>
            </a:r>
            <a:r>
              <a:rPr lang="en-GB" dirty="0" smtClean="0"/>
              <a:t>function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7</a:t>
            </a:fld>
            <a:endParaRPr lang="en-GB" dirty="0"/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5761863" y="1625597"/>
            <a:ext cx="6276975" cy="46736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&gt;20 dB impedance reduction at harmonics close to </a:t>
            </a:r>
            <a:r>
              <a:rPr lang="en-GB" sz="2000" i="1" dirty="0" err="1" smtClean="0"/>
              <a:t>f</a:t>
            </a:r>
            <a:r>
              <a:rPr lang="en-GB" sz="2000" baseline="-25000" dirty="0" err="1" smtClean="0"/>
              <a:t>res</a:t>
            </a:r>
            <a:endParaRPr lang="en-GB" sz="2000" baseline="-25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pPr marL="0" indent="0">
              <a:buNone/>
            </a:pPr>
            <a:endParaRPr lang="en-GB" sz="2000" dirty="0" smtClean="0"/>
          </a:p>
          <a:p>
            <a:endParaRPr lang="en-GB" sz="2000" dirty="0" smtClean="0"/>
          </a:p>
          <a:p>
            <a:endParaRPr lang="en-GB" sz="2000" dirty="0" smtClean="0"/>
          </a:p>
          <a:p>
            <a:r>
              <a:rPr lang="en-GB" sz="2000" dirty="0" smtClean="0"/>
              <a:t>Notches 3dB bandwidth &gt; 4 kHz to include multiple synchrotron frequency sidebands (</a:t>
            </a:r>
            <a:r>
              <a:rPr lang="en-GB" sz="2000" i="1" dirty="0" smtClean="0"/>
              <a:t>f</a:t>
            </a:r>
            <a:r>
              <a:rPr lang="en-GB" sz="2000" baseline="-25000" dirty="0" smtClean="0"/>
              <a:t>s</a:t>
            </a:r>
            <a:r>
              <a:rPr lang="en-GB" sz="2000" dirty="0" smtClean="0"/>
              <a:t> ≃ 350 Hz</a:t>
            </a:r>
            <a:r>
              <a:rPr lang="en-GB" sz="2000" dirty="0" smtClean="0">
                <a:latin typeface="Segoe UI Symbol" panose="020B0502040204020203" pitchFamily="34" charset="0"/>
                <a:ea typeface="Segoe UI Symbol" panose="020B0502040204020203" pitchFamily="34" charset="0"/>
              </a:rPr>
              <a:t>)</a:t>
            </a:r>
            <a:endParaRPr lang="en-GB" sz="2000" dirty="0" smtClean="0"/>
          </a:p>
          <a:p>
            <a:pPr lvl="1"/>
            <a:r>
              <a:rPr lang="en-GB" sz="1600" dirty="0" smtClean="0"/>
              <a:t>Adjusted with IQ demodulation 2</a:t>
            </a:r>
            <a:r>
              <a:rPr lang="en-GB" sz="1600" baseline="30000" dirty="0" smtClean="0"/>
              <a:t>-n</a:t>
            </a:r>
            <a:r>
              <a:rPr lang="en-GB" sz="1600" dirty="0" smtClean="0"/>
              <a:t> </a:t>
            </a:r>
            <a:r>
              <a:rPr lang="en-GB" sz="1600" dirty="0" err="1" smtClean="0"/>
              <a:t>lossy</a:t>
            </a:r>
            <a:r>
              <a:rPr lang="en-GB" sz="1600" dirty="0" smtClean="0"/>
              <a:t> integrator gain</a:t>
            </a:r>
          </a:p>
          <a:p>
            <a:pPr lvl="1"/>
            <a:r>
              <a:rPr lang="en-GB" sz="1600" dirty="0" smtClean="0"/>
              <a:t>Trade-off </a:t>
            </a:r>
            <a:r>
              <a:rPr lang="en-GB" sz="1600" dirty="0" smtClean="0"/>
              <a:t>between notches bandwidth and feedback </a:t>
            </a:r>
            <a:r>
              <a:rPr lang="en-GB" sz="1600" dirty="0" smtClean="0"/>
              <a:t>gain</a:t>
            </a:r>
          </a:p>
          <a:p>
            <a:pPr lvl="1"/>
            <a:endParaRPr lang="en-GB" sz="1600" dirty="0"/>
          </a:p>
        </p:txBody>
      </p:sp>
      <p:grpSp>
        <p:nvGrpSpPr>
          <p:cNvPr id="12" name="Group 11"/>
          <p:cNvGrpSpPr/>
          <p:nvPr/>
        </p:nvGrpSpPr>
        <p:grpSpPr>
          <a:xfrm>
            <a:off x="310616" y="979247"/>
            <a:ext cx="5362575" cy="2125532"/>
            <a:chOff x="196316" y="1130296"/>
            <a:chExt cx="5362575" cy="2125532"/>
          </a:xfrm>
        </p:grpSpPr>
        <p:pic>
          <p:nvPicPr>
            <p:cNvPr id="32" name="Picture 31"/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" y="1442790"/>
              <a:ext cx="4917008" cy="1813038"/>
            </a:xfrm>
            <a:prstGeom prst="rect">
              <a:avLst/>
            </a:prstGeom>
          </p:spPr>
        </p:pic>
        <p:sp>
          <p:nvSpPr>
            <p:cNvPr id="33" name="TextBox 32"/>
            <p:cNvSpPr txBox="1"/>
            <p:nvPr/>
          </p:nvSpPr>
          <p:spPr>
            <a:xfrm>
              <a:off x="2601379" y="2906489"/>
              <a:ext cx="797013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5 MHz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3369817" y="3061886"/>
              <a:ext cx="190083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/>
            <p:cNvCxnSpPr/>
            <p:nvPr/>
          </p:nvCxnSpPr>
          <p:spPr>
            <a:xfrm flipH="1">
              <a:off x="757914" y="3062403"/>
              <a:ext cx="19008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TextBox 35"/>
            <p:cNvSpPr txBox="1"/>
            <p:nvPr/>
          </p:nvSpPr>
          <p:spPr>
            <a:xfrm>
              <a:off x="4336189" y="1496994"/>
              <a:ext cx="96962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5 dB/div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196316" y="1130296"/>
              <a:ext cx="5362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prstClr val="black"/>
                  </a:solidFill>
                  <a:latin typeface="Constantia" pitchFamily="18" charset="0"/>
                </a:rPr>
                <a:t>Measured transfer function – 7-harmonic feedback</a:t>
              </a:r>
              <a:endParaRPr lang="en-GB" sz="1600" b="1" dirty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10616" y="3429893"/>
            <a:ext cx="5362575" cy="2010378"/>
            <a:chOff x="196316" y="1192816"/>
            <a:chExt cx="5362575" cy="2010378"/>
          </a:xfrm>
        </p:grpSpPr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19100" y="1495423"/>
              <a:ext cx="4917008" cy="1707771"/>
            </a:xfrm>
            <a:prstGeom prst="rect">
              <a:avLst/>
            </a:prstGeom>
          </p:spPr>
        </p:pic>
        <p:sp>
          <p:nvSpPr>
            <p:cNvPr id="17" name="TextBox 16"/>
            <p:cNvSpPr txBox="1"/>
            <p:nvPr/>
          </p:nvSpPr>
          <p:spPr>
            <a:xfrm>
              <a:off x="2601379" y="2093688"/>
              <a:ext cx="851515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20 </a:t>
              </a:r>
              <a:r>
                <a:rPr lang="en-US" sz="16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k</a:t>
              </a:r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Hz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cxnSp>
          <p:nvCxnSpPr>
            <p:cNvPr id="18" name="Straight Arrow Connector 17"/>
            <p:cNvCxnSpPr/>
            <p:nvPr/>
          </p:nvCxnSpPr>
          <p:spPr>
            <a:xfrm>
              <a:off x="3369817" y="2249085"/>
              <a:ext cx="1900832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Arrow Connector 18"/>
            <p:cNvCxnSpPr/>
            <p:nvPr/>
          </p:nvCxnSpPr>
          <p:spPr>
            <a:xfrm flipH="1">
              <a:off x="757914" y="2249602"/>
              <a:ext cx="1900800" cy="0"/>
            </a:xfrm>
            <a:prstGeom prst="straightConnector1">
              <a:avLst/>
            </a:prstGeom>
            <a:ln w="25400">
              <a:solidFill>
                <a:schemeClr val="tx1"/>
              </a:solidFill>
              <a:tailEnd type="triangle" w="med" len="lg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TextBox 19"/>
            <p:cNvSpPr txBox="1"/>
            <p:nvPr/>
          </p:nvSpPr>
          <p:spPr>
            <a:xfrm>
              <a:off x="4336189" y="1496994"/>
              <a:ext cx="966418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600" b="1" dirty="0">
                  <a:solidFill>
                    <a:prstClr val="black"/>
                  </a:solidFill>
                  <a:latin typeface="Constantia" panose="02030602050306030303" pitchFamily="18" charset="0"/>
                </a:rPr>
                <a:t>3</a:t>
              </a:r>
              <a:r>
                <a:rPr lang="en-US" sz="1600" b="1" dirty="0" smtClean="0">
                  <a:solidFill>
                    <a:prstClr val="black"/>
                  </a:solidFill>
                  <a:latin typeface="Constantia" panose="02030602050306030303" pitchFamily="18" charset="0"/>
                </a:rPr>
                <a:t> dB/div</a:t>
              </a:r>
              <a:endParaRPr lang="en-US" b="1" baseline="-25000" dirty="0">
                <a:solidFill>
                  <a:prstClr val="black"/>
                </a:solidFill>
                <a:latin typeface="Constantia" panose="02030602050306030303" pitchFamily="18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196316" y="1192816"/>
              <a:ext cx="5362575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dirty="0" smtClean="0">
                  <a:solidFill>
                    <a:prstClr val="black"/>
                  </a:solidFill>
                  <a:latin typeface="Constantia" pitchFamily="18" charset="0"/>
                </a:rPr>
                <a:t>Measured transfer function – notch zoom</a:t>
              </a:r>
              <a:endParaRPr lang="en-GB" sz="1600" b="1" dirty="0">
                <a:solidFill>
                  <a:prstClr val="black"/>
                </a:solidFill>
                <a:latin typeface="Constantia" pitchFamily="18" charset="0"/>
              </a:endParaRPr>
            </a:p>
          </p:txBody>
        </p:sp>
      </p:grpSp>
      <p:sp>
        <p:nvSpPr>
          <p:cNvPr id="22" name="Content Placeholder 2"/>
          <p:cNvSpPr txBox="1">
            <a:spLocks/>
          </p:cNvSpPr>
          <p:nvPr/>
        </p:nvSpPr>
        <p:spPr>
          <a:xfrm>
            <a:off x="0" y="5853808"/>
            <a:ext cx="12191999" cy="3945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GB" sz="2000" dirty="0" smtClean="0">
                <a:solidFill>
                  <a:schemeClr val="accent2">
                    <a:lumMod val="75000"/>
                  </a:schemeClr>
                </a:solidFill>
              </a:rPr>
              <a:t>Expected to reduce uncontrolled blow-up at flat top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3303785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70319" y="1233796"/>
            <a:ext cx="9511880" cy="4324484"/>
            <a:chOff x="470319" y="1233796"/>
            <a:chExt cx="9511880" cy="4324484"/>
          </a:xfrm>
        </p:grpSpPr>
        <p:grpSp>
          <p:nvGrpSpPr>
            <p:cNvPr id="9" name="Group 8"/>
            <p:cNvGrpSpPr/>
            <p:nvPr/>
          </p:nvGrpSpPr>
          <p:grpSpPr>
            <a:xfrm>
              <a:off x="470319" y="1233796"/>
              <a:ext cx="9511880" cy="4324484"/>
              <a:chOff x="470319" y="1233796"/>
              <a:chExt cx="9511880" cy="432448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282259" y="1233796"/>
                <a:ext cx="6699940" cy="4324484"/>
                <a:chOff x="3282259" y="1233796"/>
                <a:chExt cx="6699940" cy="4324484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3282261" y="1492453"/>
                  <a:ext cx="6699938" cy="4065827"/>
                  <a:chOff x="2740725" y="1938139"/>
                  <a:chExt cx="6699938" cy="4065827"/>
                </a:xfrm>
              </p:grpSpPr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740725" y="1938139"/>
                    <a:ext cx="6699938" cy="4065827"/>
                    <a:chOff x="2607469" y="1547925"/>
                    <a:chExt cx="6966030" cy="4097806"/>
                  </a:xfrm>
                </p:grpSpPr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607469" y="1547925"/>
                      <a:ext cx="6959236" cy="4097806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4" name="Straight Arrow Connector 23"/>
                    <p:cNvCxnSpPr/>
                    <p:nvPr/>
                  </p:nvCxnSpPr>
                  <p:spPr>
                    <a:xfrm flipH="1">
                      <a:off x="3134489" y="2036669"/>
                      <a:ext cx="1" cy="3283125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Arrow Connector 24"/>
                    <p:cNvCxnSpPr/>
                    <p:nvPr/>
                  </p:nvCxnSpPr>
                  <p:spPr>
                    <a:xfrm>
                      <a:off x="3124585" y="2041904"/>
                      <a:ext cx="2904568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1" name="TextBox 30"/>
                    <p:cNvSpPr txBox="1"/>
                    <p:nvPr/>
                  </p:nvSpPr>
                  <p:spPr>
                    <a:xfrm>
                      <a:off x="6767275" y="4215004"/>
                      <a:ext cx="1712667" cy="310198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none" rtlCol="0">
                      <a:spAutoFit/>
                    </a:bodyPr>
                    <a:lstStyle/>
                    <a:p>
                      <a:r>
                        <a:rPr lang="fr-FR" sz="1400" dirty="0" smtClean="0">
                          <a:solidFill>
                            <a:schemeClr val="accent2"/>
                          </a:solidFill>
                        </a:rPr>
                        <a:t>Spectrum @ marker</a:t>
                      </a:r>
                      <a:endParaRPr lang="en-GB" sz="2400" dirty="0">
                        <a:solidFill>
                          <a:schemeClr val="accent2"/>
                        </a:solidFill>
                      </a:endParaRPr>
                    </a:p>
                  </p:txBody>
                </p:sp>
                <p:cxnSp>
                  <p:nvCxnSpPr>
                    <p:cNvPr id="32" name="Straight Arrow Connector 31"/>
                    <p:cNvCxnSpPr/>
                    <p:nvPr/>
                  </p:nvCxnSpPr>
                  <p:spPr>
                    <a:xfrm>
                      <a:off x="6661750" y="3439790"/>
                      <a:ext cx="2911749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sp>
                  <p:nvSpPr>
                    <p:cNvPr id="33" name="TextBox 32"/>
                    <p:cNvSpPr txBox="1"/>
                    <p:nvPr/>
                  </p:nvSpPr>
                  <p:spPr>
                    <a:xfrm>
                      <a:off x="7495672" y="3365280"/>
                      <a:ext cx="979600" cy="310198"/>
                    </a:xfrm>
                    <a:prstGeom prst="rect">
                      <a:avLst/>
                    </a:prstGeom>
                    <a:noFill/>
                  </p:spPr>
                  <p:txBody>
                    <a:bodyPr vert="horz" wrap="none" rtlCol="0">
                      <a:spAutoFit/>
                    </a:bodyPr>
                    <a:lstStyle/>
                    <a:p>
                      <a:r>
                        <a:rPr lang="fr-FR" sz="1400" dirty="0" smtClean="0">
                          <a:solidFill>
                            <a:srgbClr val="FF0000"/>
                          </a:solidFill>
                        </a:rPr>
                        <a:t>Cycle time</a:t>
                      </a:r>
                      <a:endParaRPr lang="en-GB" sz="2400" dirty="0">
                        <a:solidFill>
                          <a:srgbClr val="FF0000"/>
                        </a:solidFill>
                      </a:endParaRPr>
                    </a:p>
                  </p:txBody>
                </p: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 flipV="1">
                      <a:off x="6648278" y="1859387"/>
                      <a:ext cx="0" cy="159074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2" name="Straight Arrow Connector 41"/>
                  <p:cNvCxnSpPr/>
                  <p:nvPr/>
                </p:nvCxnSpPr>
                <p:spPr>
                  <a:xfrm>
                    <a:off x="6567999" y="5502245"/>
                    <a:ext cx="285222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V="1">
                    <a:off x="6577525" y="3994379"/>
                    <a:ext cx="0" cy="150786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TextBox 38"/>
                <p:cNvSpPr txBox="1"/>
                <p:nvPr/>
              </p:nvSpPr>
              <p:spPr>
                <a:xfrm>
                  <a:off x="3282259" y="1233796"/>
                  <a:ext cx="6679502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GB" sz="16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Beam induced voltage evolution through cycle – feedback OFF</a:t>
                  </a:r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  <p:sp>
              <p:nvSpPr>
                <p:cNvPr id="30" name="Oval 29"/>
                <p:cNvSpPr/>
                <p:nvPr/>
              </p:nvSpPr>
              <p:spPr>
                <a:xfrm>
                  <a:off x="3740549" y="4493857"/>
                  <a:ext cx="2869275" cy="114338"/>
                </a:xfrm>
                <a:prstGeom prst="ellipse">
                  <a:avLst/>
                </a:prstGeom>
                <a:noFill/>
                <a:ln>
                  <a:solidFill>
                    <a:schemeClr val="accent2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GB"/>
                </a:p>
              </p:txBody>
            </p:sp>
            <p:cxnSp>
              <p:nvCxnSpPr>
                <p:cNvPr id="44" name="Straight Arrow Connector 43"/>
                <p:cNvCxnSpPr>
                  <a:stCxn id="30" idx="6"/>
                </p:cNvCxnSpPr>
                <p:nvPr/>
              </p:nvCxnSpPr>
              <p:spPr>
                <a:xfrm>
                  <a:off x="6609824" y="4551026"/>
                  <a:ext cx="1227099" cy="111140"/>
                </a:xfrm>
                <a:prstGeom prst="straightConnector1">
                  <a:avLst/>
                </a:prstGeom>
                <a:ln w="12700">
                  <a:solidFill>
                    <a:schemeClr val="accent2"/>
                  </a:solidFill>
                  <a:tailEnd type="triangle"/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</p:cxnSp>
          </p:grpSp>
          <p:pic>
            <p:nvPicPr>
              <p:cNvPr id="63" name="Picture 62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8870" y="2311720"/>
                <a:ext cx="295316" cy="2027960"/>
              </a:xfrm>
              <a:prstGeom prst="rect">
                <a:avLst/>
              </a:prstGeom>
            </p:spPr>
          </p:pic>
          <p:sp>
            <p:nvSpPr>
              <p:cNvPr id="64" name="TextBox 63"/>
              <p:cNvSpPr txBox="1"/>
              <p:nvPr/>
            </p:nvSpPr>
            <p:spPr>
              <a:xfrm>
                <a:off x="734792" y="2275109"/>
                <a:ext cx="500458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high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65" name="TextBox 64"/>
              <p:cNvSpPr txBox="1"/>
              <p:nvPr/>
            </p:nvSpPr>
            <p:spPr>
              <a:xfrm>
                <a:off x="737525" y="3853898"/>
                <a:ext cx="44845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70C0"/>
                    </a:solidFill>
                  </a:rPr>
                  <a:t>low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66" name="TextBox 65"/>
              <p:cNvSpPr txBox="1"/>
              <p:nvPr/>
            </p:nvSpPr>
            <p:spPr>
              <a:xfrm>
                <a:off x="470319" y="1978368"/>
                <a:ext cx="1351780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/>
                  <a:t>Amplitude scale</a:t>
                </a:r>
                <a:endParaRPr lang="en-GB" sz="2400" dirty="0"/>
              </a:p>
            </p:txBody>
          </p:sp>
        </p:grpSp>
        <p:sp>
          <p:nvSpPr>
            <p:cNvPr id="55" name="TextBox 54"/>
            <p:cNvSpPr txBox="1"/>
            <p:nvPr/>
          </p:nvSpPr>
          <p:spPr>
            <a:xfrm>
              <a:off x="3427124" y="2998771"/>
              <a:ext cx="400110" cy="849848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57" name="TextBox 56"/>
            <p:cNvSpPr txBox="1"/>
            <p:nvPr/>
          </p:nvSpPr>
          <p:spPr>
            <a:xfrm>
              <a:off x="4707733" y="1725572"/>
              <a:ext cx="94692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Frequency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7983742" y="3295625"/>
              <a:ext cx="942181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59" name="TextBox 58"/>
            <p:cNvSpPr txBox="1"/>
            <p:nvPr/>
          </p:nvSpPr>
          <p:spPr>
            <a:xfrm>
              <a:off x="6752151" y="1780040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0" name="TextBox 59"/>
            <p:cNvSpPr txBox="1"/>
            <p:nvPr/>
          </p:nvSpPr>
          <p:spPr>
            <a:xfrm>
              <a:off x="7201632" y="1880557"/>
              <a:ext cx="2737737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FF00"/>
                  </a:solidFill>
                </a:rPr>
                <a:t>Overall beam induced voltage level</a:t>
              </a:r>
              <a:endParaRPr lang="en-GB" sz="2400" dirty="0">
                <a:solidFill>
                  <a:srgbClr val="FFFF00"/>
                </a:solidFill>
              </a:endParaRPr>
            </a:p>
          </p:txBody>
        </p:sp>
        <p:sp>
          <p:nvSpPr>
            <p:cNvPr id="62" name="TextBox 61"/>
            <p:cNvSpPr txBox="1"/>
            <p:nvPr/>
          </p:nvSpPr>
          <p:spPr>
            <a:xfrm>
              <a:off x="6704662" y="3612143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8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838200" y="876302"/>
            <a:ext cx="10703222" cy="454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Firmware </a:t>
            </a:r>
            <a:r>
              <a:rPr lang="en-GB" sz="2000" dirty="0" smtClean="0"/>
              <a:t>validated on both 40 MHz and 80 MHz RF systems, 11 harmonics configured</a:t>
            </a:r>
          </a:p>
        </p:txBody>
      </p:sp>
      <p:sp>
        <p:nvSpPr>
          <p:cNvPr id="37" name="TextBox 36"/>
          <p:cNvSpPr txBox="1"/>
          <p:nvPr/>
        </p:nvSpPr>
        <p:spPr>
          <a:xfrm>
            <a:off x="2355503" y="2102748"/>
            <a:ext cx="75854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1.4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2348969" y="2292620"/>
            <a:ext cx="75854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2.5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70066" y="2533096"/>
            <a:ext cx="1132874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Intermediate</a:t>
            </a:r>
          </a:p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plateau</a:t>
            </a:r>
            <a:endParaRPr lang="en-GB" sz="2400" dirty="0">
              <a:solidFill>
                <a:srgbClr val="9900FF"/>
              </a:solidFill>
            </a:endParaRPr>
          </a:p>
        </p:txBody>
      </p:sp>
      <p:cxnSp>
        <p:nvCxnSpPr>
          <p:cNvPr id="49" name="Straight Arrow Connector 48"/>
          <p:cNvCxnSpPr/>
          <p:nvPr/>
        </p:nvCxnSpPr>
        <p:spPr>
          <a:xfrm>
            <a:off x="3084945" y="2276909"/>
            <a:ext cx="354401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/>
          <p:cNvCxnSpPr/>
          <p:nvPr/>
        </p:nvCxnSpPr>
        <p:spPr>
          <a:xfrm>
            <a:off x="3084945" y="2464020"/>
            <a:ext cx="354401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/>
          <p:cNvCxnSpPr/>
          <p:nvPr/>
        </p:nvCxnSpPr>
        <p:spPr>
          <a:xfrm>
            <a:off x="3114044" y="3143050"/>
            <a:ext cx="3495780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1762905" y="3634934"/>
            <a:ext cx="1351139" cy="523220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Acceleration </a:t>
            </a:r>
            <a:r>
              <a:rPr lang="en-GB" sz="1400" i="1" dirty="0" smtClean="0">
                <a:solidFill>
                  <a:srgbClr val="9900FF"/>
                </a:solidFill>
              </a:rPr>
              <a:t>h</a:t>
            </a:r>
            <a:r>
              <a:rPr lang="en-GB" sz="1400" i="1" baseline="-25000" dirty="0" smtClean="0">
                <a:solidFill>
                  <a:srgbClr val="9900FF"/>
                </a:solidFill>
              </a:rPr>
              <a:t>21</a:t>
            </a:r>
            <a:endParaRPr lang="en-GB" sz="2400" i="1" baseline="-25000" dirty="0" smtClean="0">
              <a:solidFill>
                <a:srgbClr val="9900FF"/>
              </a:solidFill>
            </a:endParaRPr>
          </a:p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to flat top</a:t>
            </a:r>
            <a:endParaRPr lang="en-GB" sz="2400" i="1" baseline="-25000" dirty="0">
              <a:solidFill>
                <a:srgbClr val="9900FF"/>
              </a:solidFill>
            </a:endParaRPr>
          </a:p>
        </p:txBody>
      </p:sp>
      <p:cxnSp>
        <p:nvCxnSpPr>
          <p:cNvPr id="53" name="Straight Arrow Connector 52"/>
          <p:cNvCxnSpPr>
            <a:endCxn id="30" idx="2"/>
          </p:cNvCxnSpPr>
          <p:nvPr/>
        </p:nvCxnSpPr>
        <p:spPr>
          <a:xfrm>
            <a:off x="3107510" y="4551026"/>
            <a:ext cx="633039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2413115" y="4395731"/>
            <a:ext cx="713658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26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2410640" y="2963777"/>
            <a:ext cx="758541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2.5 GeV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7978998" y="4986685"/>
            <a:ext cx="946926" cy="307777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r>
              <a:rPr lang="en-GB" sz="1400" dirty="0" smtClean="0">
                <a:solidFill>
                  <a:srgbClr val="FF0000"/>
                </a:solidFill>
              </a:rPr>
              <a:t>Frequency</a:t>
            </a:r>
            <a:endParaRPr lang="en-GB" sz="2400" dirty="0">
              <a:solidFill>
                <a:srgbClr val="FF0000"/>
              </a:solidFill>
            </a:endParaRPr>
          </a:p>
        </p:txBody>
      </p:sp>
      <p:sp>
        <p:nvSpPr>
          <p:cNvPr id="67" name="Title 1"/>
          <p:cNvSpPr>
            <a:spLocks noGrp="1"/>
          </p:cNvSpPr>
          <p:nvPr>
            <p:ph type="title"/>
          </p:nvPr>
        </p:nvSpPr>
        <p:spPr>
          <a:xfrm>
            <a:off x="838200" y="115746"/>
            <a:ext cx="10515600" cy="557090"/>
          </a:xfrm>
        </p:spPr>
        <p:txBody>
          <a:bodyPr>
            <a:normAutofit fontScale="90000"/>
          </a:bodyPr>
          <a:lstStyle/>
          <a:p>
            <a:r>
              <a:rPr lang="en-GB" dirty="0"/>
              <a:t>Beam induced voltage reduction</a:t>
            </a:r>
          </a:p>
        </p:txBody>
      </p:sp>
    </p:spTree>
    <p:extLst>
      <p:ext uri="{BB962C8B-B14F-4D97-AF65-F5344CB8AC3E}">
        <p14:creationId xmlns:p14="http://schemas.microsoft.com/office/powerpoint/2010/main" val="3166027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470319" y="1233796"/>
            <a:ext cx="9511880" cy="4324484"/>
            <a:chOff x="470319" y="1233796"/>
            <a:chExt cx="9511880" cy="4324484"/>
          </a:xfrm>
        </p:grpSpPr>
        <p:grpSp>
          <p:nvGrpSpPr>
            <p:cNvPr id="9" name="Group 8"/>
            <p:cNvGrpSpPr/>
            <p:nvPr/>
          </p:nvGrpSpPr>
          <p:grpSpPr>
            <a:xfrm>
              <a:off x="470319" y="1233796"/>
              <a:ext cx="9511880" cy="4324484"/>
              <a:chOff x="470319" y="1233796"/>
              <a:chExt cx="9511880" cy="4324484"/>
            </a:xfrm>
          </p:grpSpPr>
          <p:grpSp>
            <p:nvGrpSpPr>
              <p:cNvPr id="3" name="Group 2"/>
              <p:cNvGrpSpPr/>
              <p:nvPr/>
            </p:nvGrpSpPr>
            <p:grpSpPr>
              <a:xfrm>
                <a:off x="3282259" y="1233796"/>
                <a:ext cx="6699940" cy="4324484"/>
                <a:chOff x="3282259" y="1233796"/>
                <a:chExt cx="6699940" cy="4324484"/>
              </a:xfrm>
            </p:grpSpPr>
            <p:grpSp>
              <p:nvGrpSpPr>
                <p:cNvPr id="7" name="Group 6"/>
                <p:cNvGrpSpPr/>
                <p:nvPr/>
              </p:nvGrpSpPr>
              <p:grpSpPr>
                <a:xfrm>
                  <a:off x="3282262" y="1492453"/>
                  <a:ext cx="6699937" cy="4065827"/>
                  <a:chOff x="2740726" y="1938139"/>
                  <a:chExt cx="6699937" cy="4065827"/>
                </a:xfrm>
              </p:grpSpPr>
              <p:grpSp>
                <p:nvGrpSpPr>
                  <p:cNvPr id="41" name="Group 40"/>
                  <p:cNvGrpSpPr/>
                  <p:nvPr/>
                </p:nvGrpSpPr>
                <p:grpSpPr>
                  <a:xfrm>
                    <a:off x="2740726" y="1938139"/>
                    <a:ext cx="6699937" cy="4065827"/>
                    <a:chOff x="2607470" y="1547925"/>
                    <a:chExt cx="6966029" cy="4097806"/>
                  </a:xfrm>
                </p:grpSpPr>
                <p:pic>
                  <p:nvPicPr>
                    <p:cNvPr id="10" name="Picture 9"/>
                    <p:cNvPicPr>
                      <a:picLocks noChangeAspect="1"/>
                    </p:cNvPicPr>
                    <p:nvPr/>
                  </p:nvPicPr>
                  <p:blipFill>
                    <a:blip r:embed="rId3" cstate="print">
                      <a:extLst>
                        <a:ext uri="{28A0092B-C50C-407E-A947-70E740481C1C}">
                          <a14:useLocalDpi xmlns:a14="http://schemas.microsoft.com/office/drawing/2010/main" val="0"/>
                        </a:ext>
                      </a:extLst>
                    </a:blip>
                    <a:stretch>
                      <a:fillRect/>
                    </a:stretch>
                  </p:blipFill>
                  <p:spPr>
                    <a:xfrm>
                      <a:off x="2607470" y="1547925"/>
                      <a:ext cx="6959234" cy="4097806"/>
                    </a:xfrm>
                    <a:prstGeom prst="rect">
                      <a:avLst/>
                    </a:prstGeom>
                  </p:spPr>
                </p:pic>
                <p:cxnSp>
                  <p:nvCxnSpPr>
                    <p:cNvPr id="24" name="Straight Arrow Connector 23"/>
                    <p:cNvCxnSpPr/>
                    <p:nvPr/>
                  </p:nvCxnSpPr>
                  <p:spPr>
                    <a:xfrm flipH="1">
                      <a:off x="3134489" y="2036669"/>
                      <a:ext cx="1" cy="3283125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5" name="Straight Arrow Connector 24"/>
                    <p:cNvCxnSpPr/>
                    <p:nvPr/>
                  </p:nvCxnSpPr>
                  <p:spPr>
                    <a:xfrm>
                      <a:off x="3124585" y="2041904"/>
                      <a:ext cx="2904568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2" name="Straight Arrow Connector 31"/>
                    <p:cNvCxnSpPr/>
                    <p:nvPr/>
                  </p:nvCxnSpPr>
                  <p:spPr>
                    <a:xfrm>
                      <a:off x="6661750" y="3439790"/>
                      <a:ext cx="2911749" cy="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34" name="Straight Arrow Connector 33"/>
                    <p:cNvCxnSpPr/>
                    <p:nvPr/>
                  </p:nvCxnSpPr>
                  <p:spPr>
                    <a:xfrm flipV="1">
                      <a:off x="6648278" y="1859387"/>
                      <a:ext cx="0" cy="1590740"/>
                    </a:xfrm>
                    <a:prstGeom prst="straightConnector1">
                      <a:avLst/>
                    </a:prstGeom>
                    <a:ln w="25400">
                      <a:solidFill>
                        <a:srgbClr val="FF0000"/>
                      </a:solidFill>
                      <a:tailEnd type="triangle"/>
                    </a:ln>
                  </p:spPr>
                  <p:style>
                    <a:lnRef idx="1">
                      <a:schemeClr val="accent1"/>
                    </a:lnRef>
                    <a:fillRef idx="0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42" name="Straight Arrow Connector 41"/>
                  <p:cNvCxnSpPr/>
                  <p:nvPr/>
                </p:nvCxnSpPr>
                <p:spPr>
                  <a:xfrm>
                    <a:off x="6567999" y="5502245"/>
                    <a:ext cx="2852226" cy="0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45" name="Straight Arrow Connector 44"/>
                  <p:cNvCxnSpPr/>
                  <p:nvPr/>
                </p:nvCxnSpPr>
                <p:spPr>
                  <a:xfrm flipV="1">
                    <a:off x="6577525" y="3994379"/>
                    <a:ext cx="0" cy="1507866"/>
                  </a:xfrm>
                  <a:prstGeom prst="straightConnector1">
                    <a:avLst/>
                  </a:prstGeom>
                  <a:ln w="25400">
                    <a:solidFill>
                      <a:srgbClr val="FF0000"/>
                    </a:solidFill>
                    <a:tailEnd type="triangle"/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sp>
              <p:nvSpPr>
                <p:cNvPr id="39" name="TextBox 38"/>
                <p:cNvSpPr txBox="1"/>
                <p:nvPr/>
              </p:nvSpPr>
              <p:spPr>
                <a:xfrm>
                  <a:off x="3282259" y="1233796"/>
                  <a:ext cx="6679502" cy="338554"/>
                </a:xfrm>
                <a:prstGeom prst="rect">
                  <a:avLst/>
                </a:prstGeom>
                <a:noFill/>
              </p:spPr>
              <p:txBody>
                <a:bodyPr vert="horz" wrap="square" rtlCol="0">
                  <a:spAutoFit/>
                </a:bodyPr>
                <a:lstStyle/>
                <a:p>
                  <a:pPr algn="ctr"/>
                  <a:r>
                    <a:rPr lang="en-GB" sz="1600" dirty="0" smtClean="0">
                      <a:solidFill>
                        <a:schemeClr val="bg1">
                          <a:lumMod val="50000"/>
                        </a:schemeClr>
                      </a:solidFill>
                    </a:rPr>
                    <a:t>Beam induced voltage evolution through cycle – feedback ON before pulse</a:t>
                  </a:r>
                  <a:endParaRPr lang="en-GB" sz="1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p:grpSp>
          <p:pic>
            <p:nvPicPr>
              <p:cNvPr id="48" name="Picture 47"/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1228870" y="2311720"/>
                <a:ext cx="295316" cy="2027960"/>
              </a:xfrm>
              <a:prstGeom prst="rect">
                <a:avLst/>
              </a:prstGeom>
            </p:spPr>
          </p:pic>
          <p:sp>
            <p:nvSpPr>
              <p:cNvPr id="49" name="TextBox 48"/>
              <p:cNvSpPr txBox="1"/>
              <p:nvPr/>
            </p:nvSpPr>
            <p:spPr>
              <a:xfrm>
                <a:off x="734792" y="2275109"/>
                <a:ext cx="500458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FF0000"/>
                    </a:solidFill>
                  </a:rPr>
                  <a:t>high</a:t>
                </a:r>
                <a:endParaRPr lang="en-GB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737525" y="3853898"/>
                <a:ext cx="448456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>
                    <a:solidFill>
                      <a:srgbClr val="0070C0"/>
                    </a:solidFill>
                  </a:rPr>
                  <a:t>low</a:t>
                </a:r>
                <a:endParaRPr lang="en-GB" dirty="0">
                  <a:solidFill>
                    <a:srgbClr val="0070C0"/>
                  </a:solidFill>
                </a:endParaRP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470319" y="1978368"/>
                <a:ext cx="1351780" cy="307777"/>
              </a:xfrm>
              <a:prstGeom prst="rect">
                <a:avLst/>
              </a:prstGeom>
              <a:noFill/>
            </p:spPr>
            <p:txBody>
              <a:bodyPr vert="horz" wrap="none" rtlCol="0">
                <a:spAutoFit/>
              </a:bodyPr>
              <a:lstStyle/>
              <a:p>
                <a:r>
                  <a:rPr lang="en-GB" sz="1400" dirty="0" smtClean="0"/>
                  <a:t>Amplitude scale</a:t>
                </a:r>
                <a:endParaRPr lang="en-GB" sz="2400" dirty="0"/>
              </a:p>
            </p:txBody>
          </p:sp>
        </p:grpSp>
        <p:sp>
          <p:nvSpPr>
            <p:cNvPr id="75" name="TextBox 74"/>
            <p:cNvSpPr txBox="1"/>
            <p:nvPr/>
          </p:nvSpPr>
          <p:spPr>
            <a:xfrm>
              <a:off x="3427124" y="2998771"/>
              <a:ext cx="400110" cy="849848"/>
            </a:xfrm>
            <a:prstGeom prst="rect">
              <a:avLst/>
            </a:prstGeom>
            <a:noFill/>
          </p:spPr>
          <p:txBody>
            <a:bodyPr vert="vert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76" name="TextBox 75"/>
            <p:cNvSpPr txBox="1"/>
            <p:nvPr/>
          </p:nvSpPr>
          <p:spPr>
            <a:xfrm>
              <a:off x="4707733" y="1725572"/>
              <a:ext cx="94692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Frequency</a:t>
              </a:r>
              <a:endParaRPr lang="en-GB" dirty="0">
                <a:solidFill>
                  <a:srgbClr val="FF0000"/>
                </a:solidFill>
              </a:endParaRPr>
            </a:p>
          </p:txBody>
        </p:sp>
        <p:sp>
          <p:nvSpPr>
            <p:cNvPr id="77" name="TextBox 76"/>
            <p:cNvSpPr txBox="1"/>
            <p:nvPr/>
          </p:nvSpPr>
          <p:spPr>
            <a:xfrm>
              <a:off x="7983742" y="3295625"/>
              <a:ext cx="942181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Cycle time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6752151" y="1780040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9" name="TextBox 78"/>
            <p:cNvSpPr txBox="1"/>
            <p:nvPr/>
          </p:nvSpPr>
          <p:spPr>
            <a:xfrm>
              <a:off x="7201632" y="1880557"/>
              <a:ext cx="2737737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FF00"/>
                  </a:solidFill>
                </a:rPr>
                <a:t>Overall beam induced voltage level</a:t>
              </a:r>
              <a:endParaRPr lang="en-GB" sz="2400" dirty="0">
                <a:solidFill>
                  <a:srgbClr val="FFFF00"/>
                </a:solidFill>
              </a:endParaRPr>
            </a:p>
          </p:txBody>
        </p:sp>
        <p:sp>
          <p:nvSpPr>
            <p:cNvPr id="80" name="TextBox 79"/>
            <p:cNvSpPr txBox="1"/>
            <p:nvPr/>
          </p:nvSpPr>
          <p:spPr>
            <a:xfrm>
              <a:off x="7978998" y="4986685"/>
              <a:ext cx="946926" cy="307777"/>
            </a:xfrm>
            <a:prstGeom prst="rect">
              <a:avLst/>
            </a:prstGeom>
            <a:noFill/>
          </p:spPr>
          <p:txBody>
            <a:bodyPr vert="horz" wrap="none" rtlCol="0">
              <a:spAutoFit/>
            </a:bodyPr>
            <a:lstStyle/>
            <a:p>
              <a:r>
                <a:rPr lang="en-GB" sz="1400" dirty="0" smtClean="0">
                  <a:solidFill>
                    <a:srgbClr val="FF0000"/>
                  </a:solidFill>
                </a:rPr>
                <a:t>Frequency</a:t>
              </a:r>
              <a:endParaRPr lang="en-GB" sz="2400" dirty="0">
                <a:solidFill>
                  <a:srgbClr val="FF0000"/>
                </a:solidFill>
              </a:endParaRPr>
            </a:p>
          </p:txBody>
        </p:sp>
        <p:sp>
          <p:nvSpPr>
            <p:cNvPr id="81" name="TextBox 80"/>
            <p:cNvSpPr txBox="1"/>
            <p:nvPr/>
          </p:nvSpPr>
          <p:spPr>
            <a:xfrm>
              <a:off x="6704662" y="3612143"/>
              <a:ext cx="400110" cy="1755913"/>
            </a:xfrm>
            <a:prstGeom prst="rect">
              <a:avLst/>
            </a:prstGeom>
            <a:noFill/>
          </p:spPr>
          <p:txBody>
            <a:bodyPr vert="vert270" wrap="square" rtlCol="0">
              <a:spAutoFit/>
            </a:bodyPr>
            <a:lstStyle/>
            <a:p>
              <a:pPr algn="ctr"/>
              <a:r>
                <a:rPr lang="en-GB" sz="1400" dirty="0" smtClean="0">
                  <a:ln w="6350">
                    <a:noFill/>
                  </a:ln>
                  <a:solidFill>
                    <a:srgbClr val="FF0000"/>
                  </a:solidFill>
                </a:rPr>
                <a:t>Amplitude</a:t>
              </a:r>
              <a:endParaRPr lang="en-GB" sz="2400" dirty="0">
                <a:ln w="6350">
                  <a:noFill/>
                </a:ln>
                <a:solidFill>
                  <a:srgbClr val="FF0000"/>
                </a:solidFill>
              </a:endParaRPr>
            </a:p>
          </p:txBody>
        </p: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7F8BD8-C33B-44FA-9DD4-63189AADE80E}" type="datetime1">
              <a:rPr lang="en-GB" smtClean="0"/>
              <a:t>10/12/2018</a:t>
            </a:fld>
            <a:endParaRPr lang="en-GB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Florian Bertin CERN BE-RF-FB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E3E7D-F112-4243-9E59-4A1904CDD09D}" type="slidenum">
              <a:rPr lang="en-GB" smtClean="0"/>
              <a:t>9</a:t>
            </a:fld>
            <a:endParaRPr lang="en-GB" dirty="0"/>
          </a:p>
        </p:txBody>
      </p:sp>
      <p:sp>
        <p:nvSpPr>
          <p:cNvPr id="40" name="Content Placeholder 2"/>
          <p:cNvSpPr txBox="1">
            <a:spLocks/>
          </p:cNvSpPr>
          <p:nvPr/>
        </p:nvSpPr>
        <p:spPr>
          <a:xfrm>
            <a:off x="838200" y="876302"/>
            <a:ext cx="10703222" cy="45491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Firmware </a:t>
            </a:r>
            <a:r>
              <a:rPr lang="en-GB" sz="2000" dirty="0" smtClean="0"/>
              <a:t>validated on both 40 MHz and 80 MHz RF systems, 11 harmonics configured</a:t>
            </a:r>
          </a:p>
        </p:txBody>
      </p:sp>
      <p:sp>
        <p:nvSpPr>
          <p:cNvPr id="47" name="Content Placeholder 2"/>
          <p:cNvSpPr txBox="1">
            <a:spLocks/>
          </p:cNvSpPr>
          <p:nvPr/>
        </p:nvSpPr>
        <p:spPr>
          <a:xfrm>
            <a:off x="838200" y="5561686"/>
            <a:ext cx="10703222" cy="10357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2000" dirty="0" smtClean="0"/>
              <a:t>~20 dB beam induced voltage reduction</a:t>
            </a:r>
          </a:p>
          <a:p>
            <a:pPr lvl="1"/>
            <a:r>
              <a:rPr lang="en-GB" sz="1600" dirty="0" smtClean="0"/>
              <a:t>During acceleration before start of voltage program</a:t>
            </a:r>
          </a:p>
        </p:txBody>
      </p:sp>
      <p:cxnSp>
        <p:nvCxnSpPr>
          <p:cNvPr id="37" name="Straight Arrow Connector 36"/>
          <p:cNvCxnSpPr/>
          <p:nvPr/>
        </p:nvCxnSpPr>
        <p:spPr>
          <a:xfrm>
            <a:off x="3107510" y="4458666"/>
            <a:ext cx="1723108" cy="0"/>
          </a:xfrm>
          <a:prstGeom prst="straightConnector1">
            <a:avLst/>
          </a:prstGeom>
          <a:ln w="25400">
            <a:solidFill>
              <a:srgbClr val="9900FF"/>
            </a:solidFill>
            <a:prstDash val="sysDash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0" y="4199007"/>
            <a:ext cx="3109792" cy="523220"/>
          </a:xfrm>
          <a:prstGeom prst="rect">
            <a:avLst/>
          </a:prstGeom>
          <a:noFill/>
        </p:spPr>
        <p:txBody>
          <a:bodyPr vert="horz" wrap="square" rtlCol="0">
            <a:spAutoFit/>
          </a:bodyPr>
          <a:lstStyle/>
          <a:p>
            <a:pPr algn="r"/>
            <a:r>
              <a:rPr lang="en-GB" sz="1400" dirty="0" smtClean="0">
                <a:solidFill>
                  <a:srgbClr val="9900FF"/>
                </a:solidFill>
              </a:rPr>
              <a:t>2017 limitation</a:t>
            </a:r>
          </a:p>
          <a:p>
            <a:pPr algn="ctr"/>
            <a:r>
              <a:rPr lang="en-GB" sz="1400" dirty="0" smtClean="0">
                <a:solidFill>
                  <a:srgbClr val="9900FF"/>
                </a:solidFill>
              </a:rPr>
              <a:t>Feedback turned OFF when </a:t>
            </a:r>
            <a:r>
              <a:rPr lang="en-GB" sz="1400" dirty="0" err="1" smtClean="0">
                <a:solidFill>
                  <a:srgbClr val="9900FF"/>
                </a:solidFill>
              </a:rPr>
              <a:t>Vprog</a:t>
            </a:r>
            <a:r>
              <a:rPr lang="en-GB" sz="1400" dirty="0" smtClean="0">
                <a:solidFill>
                  <a:srgbClr val="9900FF"/>
                </a:solidFill>
              </a:rPr>
              <a:t> starts</a:t>
            </a:r>
            <a:endParaRPr lang="en-GB" sz="2400" dirty="0">
              <a:solidFill>
                <a:srgbClr val="9900FF"/>
              </a:solidFill>
            </a:endParaRPr>
          </a:p>
        </p:txBody>
      </p:sp>
      <p:sp>
        <p:nvSpPr>
          <p:cNvPr id="83" name="Title 1"/>
          <p:cNvSpPr>
            <a:spLocks noGrp="1"/>
          </p:cNvSpPr>
          <p:nvPr>
            <p:ph type="title"/>
          </p:nvPr>
        </p:nvSpPr>
        <p:spPr>
          <a:xfrm>
            <a:off x="838200" y="115746"/>
            <a:ext cx="10515600" cy="557090"/>
          </a:xfrm>
        </p:spPr>
        <p:txBody>
          <a:bodyPr>
            <a:normAutofit fontScale="90000"/>
          </a:bodyPr>
          <a:lstStyle/>
          <a:p>
            <a:r>
              <a:rPr lang="en-GB" dirty="0"/>
              <a:t>Beam induced voltage reduction</a:t>
            </a:r>
          </a:p>
        </p:txBody>
      </p:sp>
    </p:spTree>
    <p:extLst>
      <p:ext uri="{BB962C8B-B14F-4D97-AF65-F5344CB8AC3E}">
        <p14:creationId xmlns:p14="http://schemas.microsoft.com/office/powerpoint/2010/main" val="42167785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17393</TotalTime>
  <Words>1698</Words>
  <Application>Microsoft Office PowerPoint</Application>
  <PresentationFormat>Widescreen</PresentationFormat>
  <Paragraphs>360</Paragraphs>
  <Slides>27</Slides>
  <Notes>24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27</vt:i4>
      </vt:variant>
    </vt:vector>
  </HeadingPairs>
  <TitlesOfParts>
    <vt:vector size="33" baseType="lpstr">
      <vt:lpstr>Arial</vt:lpstr>
      <vt:lpstr>Calibri</vt:lpstr>
      <vt:lpstr>Calibri Light</vt:lpstr>
      <vt:lpstr>Constantia</vt:lpstr>
      <vt:lpstr>Segoe UI Symbol</vt:lpstr>
      <vt:lpstr>Office Theme</vt:lpstr>
      <vt:lpstr>LIU-PS High-frequency cavity controller</vt:lpstr>
      <vt:lpstr>Overview</vt:lpstr>
      <vt:lpstr>Introduction</vt:lpstr>
      <vt:lpstr>Introduction</vt:lpstr>
      <vt:lpstr>Introduction</vt:lpstr>
      <vt:lpstr>Multi-harmonic feedback</vt:lpstr>
      <vt:lpstr>Transfer function</vt:lpstr>
      <vt:lpstr>Beam induced voltage reduction</vt:lpstr>
      <vt:lpstr>Beam induced voltage reduction</vt:lpstr>
      <vt:lpstr>Beam induced voltage reduction</vt:lpstr>
      <vt:lpstr>Effect on longitudinal beam quality</vt:lpstr>
      <vt:lpstr>Effect on longitudinal beam quality</vt:lpstr>
      <vt:lpstr>Automated Voltage Control</vt:lpstr>
      <vt:lpstr>Automated Voltage Control</vt:lpstr>
      <vt:lpstr>Automated Voltage Control</vt:lpstr>
      <vt:lpstr>Calibration without beam</vt:lpstr>
      <vt:lpstr>Calibration without beam</vt:lpstr>
      <vt:lpstr>Calibration without beam</vt:lpstr>
      <vt:lpstr>Tests with Ions beam</vt:lpstr>
      <vt:lpstr>High-Frequency cavity controller</vt:lpstr>
      <vt:lpstr>Multi-harmonic feedback - old</vt:lpstr>
      <vt:lpstr>Multi-harmonic feedback - new</vt:lpstr>
      <vt:lpstr>High-Frequency cavity controller</vt:lpstr>
      <vt:lpstr>High-Frequency cavity controller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MHFB</dc:title>
  <dc:creator>Florian Bertin</dc:creator>
  <cp:lastModifiedBy>Florian Bertin</cp:lastModifiedBy>
  <cp:revision>376</cp:revision>
  <dcterms:created xsi:type="dcterms:W3CDTF">2017-06-22T08:10:24Z</dcterms:created>
  <dcterms:modified xsi:type="dcterms:W3CDTF">2018-12-13T09:24:47Z</dcterms:modified>
</cp:coreProperties>
</file>