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316" r:id="rId3"/>
    <p:sldId id="315" r:id="rId4"/>
    <p:sldId id="318" r:id="rId5"/>
    <p:sldId id="317" r:id="rId6"/>
    <p:sldId id="319" r:id="rId7"/>
    <p:sldId id="314" r:id="rId8"/>
    <p:sldId id="306" r:id="rId9"/>
    <p:sldId id="307" r:id="rId10"/>
    <p:sldId id="308" r:id="rId11"/>
    <p:sldId id="310" r:id="rId12"/>
    <p:sldId id="311" r:id="rId13"/>
    <p:sldId id="320" r:id="rId14"/>
    <p:sldId id="321" r:id="rId15"/>
    <p:sldId id="322" r:id="rId16"/>
    <p:sldId id="323" r:id="rId17"/>
    <p:sldId id="326" r:id="rId18"/>
    <p:sldId id="324" r:id="rId19"/>
    <p:sldId id="327" r:id="rId20"/>
    <p:sldId id="325" r:id="rId21"/>
    <p:sldId id="328" r:id="rId22"/>
    <p:sldId id="329" r:id="rId23"/>
    <p:sldId id="332" r:id="rId24"/>
    <p:sldId id="275" r:id="rId25"/>
    <p:sldId id="292" r:id="rId26"/>
    <p:sldId id="333" r:id="rId27"/>
    <p:sldId id="335" r:id="rId28"/>
    <p:sldId id="334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0F0"/>
    <a:srgbClr val="00F000"/>
    <a:srgbClr val="0505EE"/>
    <a:srgbClr val="1823FC"/>
    <a:srgbClr val="1143E1"/>
    <a:srgbClr val="9900FF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694" autoAdjust="0"/>
  </p:normalViewPr>
  <p:slideViewPr>
    <p:cSldViewPr snapToGrid="0">
      <p:cViewPr varScale="1">
        <p:scale>
          <a:sx n="116" d="100"/>
          <a:sy n="116" d="100"/>
        </p:scale>
        <p:origin x="102" y="4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900186-B259-4B79-810B-3CC212A62D92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56E15-2BF8-463E-9ABC-424306FD2D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86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7606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4067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0170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0125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8144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2140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8613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6253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9507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5497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227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3412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9598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6481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0184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395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7828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716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8356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0489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9952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4022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5561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3857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738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F986-1980-40AC-A2E1-FA7E10B5ECF9}" type="datetime1">
              <a:rPr lang="en-GB" smtClean="0"/>
              <a:t>20/12/2018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107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5D79-475F-45C2-9A0D-225B72960B90}" type="datetime1">
              <a:rPr lang="en-GB" smtClean="0"/>
              <a:t>20/12/2018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556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2BDF-800A-4C05-83BD-B910C45F36E5}" type="datetime1">
              <a:rPr lang="en-GB" smtClean="0"/>
              <a:t>20/12/2018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226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5746"/>
            <a:ext cx="10515600" cy="557090"/>
          </a:xfrm>
        </p:spPr>
        <p:txBody>
          <a:bodyPr/>
          <a:lstStyle>
            <a:lvl1pPr algn="ctr"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94154"/>
            <a:ext cx="10515600" cy="5082809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6835" y="6272212"/>
            <a:ext cx="5397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liu_ppt-04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5" y="34670"/>
            <a:ext cx="931264" cy="525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2842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7FC65-BDF1-453A-BAB7-3086670D8512}" type="datetime1">
              <a:rPr lang="en-GB" smtClean="0"/>
              <a:t>20/12/2018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428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EDC1-B1CB-4FEF-8FDA-4F4703910129}" type="datetime1">
              <a:rPr lang="en-GB" smtClean="0"/>
              <a:t>20/12/2018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993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4BDE5-F7FB-466E-A39B-5FC6FD184FC6}" type="datetime1">
              <a:rPr lang="en-GB" smtClean="0"/>
              <a:t>20/12/2018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18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F3561-5B72-46A5-9949-FE5DE8A11884}" type="datetime1">
              <a:rPr lang="en-GB" smtClean="0"/>
              <a:t>20/12/2018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873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7C47-D345-4DD2-94B8-2CBB09E9E018}" type="datetime1">
              <a:rPr lang="en-GB" smtClean="0"/>
              <a:t>20/12/2018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450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F7FA-C83B-47B0-8655-78E81E9D2C5A}" type="datetime1">
              <a:rPr lang="en-GB" smtClean="0"/>
              <a:t>20/12/2018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7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10C44-B462-4480-8183-E90FC7A7E8B3}" type="datetime1">
              <a:rPr lang="en-GB" smtClean="0"/>
              <a:t>20/12/2018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216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98E05-57DA-4DA3-884A-E42032D76C97}" type="datetime1">
              <a:rPr lang="en-GB" smtClean="0"/>
              <a:t>20/12/2018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693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AF21A-4B17-46FB-B3F3-194496850C11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1</a:t>
            </a:fld>
            <a:endParaRPr lang="en-GB"/>
          </a:p>
        </p:txBody>
      </p:sp>
      <p:pic>
        <p:nvPicPr>
          <p:cNvPr id="14" name="Picture 3" descr="Landscapeligh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63" y="1564174"/>
            <a:ext cx="10661672" cy="4673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logo-presentation-small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6835" y="6272212"/>
            <a:ext cx="5397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liu_ppt-04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528" y="82338"/>
            <a:ext cx="2518942" cy="142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2198074" y="2213211"/>
            <a:ext cx="7784126" cy="2390051"/>
          </a:xfrm>
        </p:spPr>
        <p:txBody>
          <a:bodyPr>
            <a:normAutofit/>
          </a:bodyPr>
          <a:lstStyle/>
          <a:p>
            <a:r>
              <a:rPr lang="en-GB" sz="4400" b="1" dirty="0" smtClean="0">
                <a:solidFill>
                  <a:schemeClr val="bg1"/>
                </a:solidFill>
              </a:rPr>
              <a:t>LIU-PS</a:t>
            </a:r>
            <a:br>
              <a:rPr lang="en-GB" sz="4400" b="1" dirty="0" smtClean="0">
                <a:solidFill>
                  <a:schemeClr val="bg1"/>
                </a:solidFill>
              </a:rPr>
            </a:br>
            <a:r>
              <a:rPr lang="en-GB" sz="4400" b="1" dirty="0" smtClean="0">
                <a:solidFill>
                  <a:schemeClr val="bg1"/>
                </a:solidFill>
              </a:rPr>
              <a:t>High-frequency cavity controller</a:t>
            </a:r>
            <a:endParaRPr lang="en-GB" sz="4400" b="1" dirty="0">
              <a:solidFill>
                <a:schemeClr val="bg1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139459" y="5588000"/>
            <a:ext cx="7784126" cy="70301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schemeClr val="bg1"/>
                </a:solidFill>
              </a:rPr>
              <a:t>With contributions of</a:t>
            </a:r>
          </a:p>
          <a:p>
            <a:r>
              <a:rPr lang="en-GB" sz="2800" b="1" dirty="0" smtClean="0">
                <a:solidFill>
                  <a:schemeClr val="bg1"/>
                </a:solidFill>
              </a:rPr>
              <a:t>H. Damerau, A. Jibar, D. Perrelet, Y. Brischetto, J. Molendijk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09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Beam induced voltage reduction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10</a:t>
            </a:fld>
            <a:endParaRPr lang="en-GB" dirty="0"/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838200" y="5561686"/>
            <a:ext cx="10703222" cy="1035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~20 dB beam induced voltage reduction</a:t>
            </a:r>
          </a:p>
          <a:p>
            <a:pPr lvl="1"/>
            <a:r>
              <a:rPr lang="en-GB" sz="1600" dirty="0" smtClean="0"/>
              <a:t>During acceleration before start of voltage program</a:t>
            </a:r>
          </a:p>
          <a:p>
            <a:pPr lvl="1"/>
            <a:r>
              <a:rPr lang="en-GB" sz="1600" dirty="0" smtClean="0"/>
              <a:t>And during RF pulse thanks to </a:t>
            </a:r>
            <a:r>
              <a:rPr lang="en-GB" sz="1600" dirty="0"/>
              <a:t>specific </a:t>
            </a:r>
            <a:r>
              <a:rPr lang="en-GB" sz="1600" dirty="0" err="1"/>
              <a:t>analog</a:t>
            </a:r>
            <a:r>
              <a:rPr lang="en-GB" sz="1600" dirty="0"/>
              <a:t> notch filters </a:t>
            </a:r>
            <a:r>
              <a:rPr lang="en-GB" sz="1600" dirty="0" smtClean="0"/>
              <a:t>for 40 MHz and 80 MHz systems</a:t>
            </a:r>
          </a:p>
          <a:p>
            <a:endParaRPr lang="en-GB" sz="2000" dirty="0" smtClean="0"/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838200" y="876302"/>
            <a:ext cx="10703222" cy="454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Firmware validated on both 40 MHz and 80 MHz RF systems, 11 harmonics configured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70319" y="1233796"/>
            <a:ext cx="9511880" cy="4324484"/>
            <a:chOff x="470319" y="1233796"/>
            <a:chExt cx="9511880" cy="4324484"/>
          </a:xfrm>
        </p:grpSpPr>
        <p:grpSp>
          <p:nvGrpSpPr>
            <p:cNvPr id="7" name="Group 6"/>
            <p:cNvGrpSpPr/>
            <p:nvPr/>
          </p:nvGrpSpPr>
          <p:grpSpPr>
            <a:xfrm>
              <a:off x="470319" y="1492453"/>
              <a:ext cx="9511880" cy="4065827"/>
              <a:chOff x="-71217" y="1938139"/>
              <a:chExt cx="9511880" cy="4065827"/>
            </a:xfrm>
          </p:grpSpPr>
          <p:grpSp>
            <p:nvGrpSpPr>
              <p:cNvPr id="41" name="Group 40"/>
              <p:cNvGrpSpPr/>
              <p:nvPr/>
            </p:nvGrpSpPr>
            <p:grpSpPr>
              <a:xfrm>
                <a:off x="2740725" y="1938139"/>
                <a:ext cx="6699938" cy="4065827"/>
                <a:chOff x="2607469" y="1547925"/>
                <a:chExt cx="6966030" cy="4097806"/>
              </a:xfrm>
            </p:grpSpPr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07469" y="1547925"/>
                  <a:ext cx="6959236" cy="4097806"/>
                </a:xfrm>
                <a:prstGeom prst="rect">
                  <a:avLst/>
                </a:prstGeom>
              </p:spPr>
            </p:pic>
            <p:cxnSp>
              <p:nvCxnSpPr>
                <p:cNvPr id="24" name="Straight Arrow Connector 23"/>
                <p:cNvCxnSpPr/>
                <p:nvPr/>
              </p:nvCxnSpPr>
              <p:spPr>
                <a:xfrm flipH="1">
                  <a:off x="3134489" y="2036669"/>
                  <a:ext cx="1" cy="3283125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/>
                <p:nvPr/>
              </p:nvCxnSpPr>
              <p:spPr>
                <a:xfrm>
                  <a:off x="3124585" y="2041904"/>
                  <a:ext cx="2904568" cy="0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25"/>
                <p:cNvSpPr txBox="1"/>
                <p:nvPr/>
              </p:nvSpPr>
              <p:spPr>
                <a:xfrm>
                  <a:off x="2758085" y="3066091"/>
                  <a:ext cx="416001" cy="856532"/>
                </a:xfrm>
                <a:prstGeom prst="rect">
                  <a:avLst/>
                </a:prstGeom>
                <a:noFill/>
              </p:spPr>
              <p:txBody>
                <a:bodyPr vert="vert" wrap="none" rtlCol="0">
                  <a:spAutoFit/>
                </a:bodyPr>
                <a:lstStyle/>
                <a:p>
                  <a:r>
                    <a:rPr lang="en-GB" sz="1400" dirty="0" smtClean="0">
                      <a:solidFill>
                        <a:srgbClr val="FF0000"/>
                      </a:solidFill>
                    </a:rPr>
                    <a:t>Cycle time</a:t>
                  </a:r>
                  <a:endParaRPr lang="en-GB" sz="2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4089554" y="1782878"/>
                  <a:ext cx="984534" cy="31019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spAutoFit/>
                </a:bodyPr>
                <a:lstStyle/>
                <a:p>
                  <a:r>
                    <a:rPr lang="en-GB" sz="1400" dirty="0" smtClean="0">
                      <a:solidFill>
                        <a:srgbClr val="FF0000"/>
                      </a:solidFill>
                    </a:rPr>
                    <a:t>Frequency</a:t>
                  </a:r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32" name="Straight Arrow Connector 31"/>
                <p:cNvCxnSpPr/>
                <p:nvPr/>
              </p:nvCxnSpPr>
              <p:spPr>
                <a:xfrm>
                  <a:off x="6661750" y="3439790"/>
                  <a:ext cx="2911749" cy="0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TextBox 32"/>
                <p:cNvSpPr txBox="1"/>
                <p:nvPr/>
              </p:nvSpPr>
              <p:spPr>
                <a:xfrm>
                  <a:off x="7495672" y="3365280"/>
                  <a:ext cx="979600" cy="31019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spAutoFit/>
                </a:bodyPr>
                <a:lstStyle/>
                <a:p>
                  <a:r>
                    <a:rPr lang="en-GB" sz="1400" dirty="0" smtClean="0">
                      <a:solidFill>
                        <a:srgbClr val="FF0000"/>
                      </a:solidFill>
                    </a:rPr>
                    <a:t>Cycle time</a:t>
                  </a:r>
                  <a:endParaRPr lang="en-GB" sz="2400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34" name="Straight Arrow Connector 33"/>
                <p:cNvCxnSpPr/>
                <p:nvPr/>
              </p:nvCxnSpPr>
              <p:spPr>
                <a:xfrm flipV="1">
                  <a:off x="6648278" y="1859387"/>
                  <a:ext cx="0" cy="1590740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extBox 34"/>
                <p:cNvSpPr txBox="1"/>
                <p:nvPr/>
              </p:nvSpPr>
              <p:spPr>
                <a:xfrm>
                  <a:off x="6215168" y="1837774"/>
                  <a:ext cx="416001" cy="1769724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spAutoFit/>
                </a:bodyPr>
                <a:lstStyle/>
                <a:p>
                  <a:pPr algn="ctr"/>
                  <a:r>
                    <a:rPr lang="en-GB" sz="1400" dirty="0" smtClean="0">
                      <a:ln w="6350">
                        <a:noFill/>
                      </a:ln>
                      <a:solidFill>
                        <a:srgbClr val="FF0000"/>
                      </a:solidFill>
                    </a:rPr>
                    <a:t>Amplitude</a:t>
                  </a:r>
                  <a:endParaRPr lang="en-GB" sz="2400" dirty="0">
                    <a:ln w="6350">
                      <a:noFill/>
                    </a:ln>
                    <a:solidFill>
                      <a:srgbClr val="FF0000"/>
                    </a:solidFill>
                  </a:endParaRPr>
                </a:p>
              </p:txBody>
            </p:sp>
          </p:grp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7334" y="2757406"/>
                <a:ext cx="295316" cy="2027960"/>
              </a:xfrm>
              <a:prstGeom prst="rect">
                <a:avLst/>
              </a:prstGeom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193256" y="2720795"/>
                <a:ext cx="500458" cy="307777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FF0000"/>
                    </a:solidFill>
                  </a:rPr>
                  <a:t>high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95989" y="4299584"/>
                <a:ext cx="448456" cy="307777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70C0"/>
                    </a:solidFill>
                  </a:rPr>
                  <a:t>low</a:t>
                </a:r>
                <a:endParaRPr lang="en-GB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-71217" y="2424054"/>
                <a:ext cx="1351780" cy="307777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en-GB" sz="1400" dirty="0" smtClean="0"/>
                  <a:t>Amplitude scale</a:t>
                </a:r>
                <a:endParaRPr lang="en-GB" sz="2400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660096" y="2326243"/>
                <a:ext cx="2737737" cy="307777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FFFF00"/>
                    </a:solidFill>
                  </a:rPr>
                  <a:t>Overall beam induced voltage level</a:t>
                </a:r>
                <a:endParaRPr lang="en-GB" sz="2400" dirty="0">
                  <a:solidFill>
                    <a:srgbClr val="FFFF00"/>
                  </a:solidFill>
                </a:endParaRPr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>
                <a:off x="6567999" y="5502245"/>
                <a:ext cx="2852226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7437462" y="5432371"/>
                <a:ext cx="946926" cy="307777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FF0000"/>
                    </a:solidFill>
                  </a:rPr>
                  <a:t>Frequency</a:t>
                </a:r>
                <a:endParaRPr lang="en-GB" sz="24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45" name="Straight Arrow Connector 44"/>
              <p:cNvCxnSpPr/>
              <p:nvPr/>
            </p:nvCxnSpPr>
            <p:spPr>
              <a:xfrm flipV="1">
                <a:off x="6577525" y="3994379"/>
                <a:ext cx="0" cy="1507866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>
                <a:off x="6163126" y="4057829"/>
                <a:ext cx="400110" cy="1755913"/>
              </a:xfrm>
              <a:prstGeom prst="rect">
                <a:avLst/>
              </a:prstGeom>
              <a:noFill/>
            </p:spPr>
            <p:txBody>
              <a:bodyPr vert="vert270" wrap="square" rtlCol="0">
                <a:spAutoFit/>
              </a:bodyPr>
              <a:lstStyle/>
              <a:p>
                <a:pPr algn="ctr"/>
                <a:r>
                  <a:rPr lang="en-GB" sz="1400" dirty="0" smtClean="0">
                    <a:ln w="6350">
                      <a:noFill/>
                    </a:ln>
                    <a:solidFill>
                      <a:srgbClr val="FF0000"/>
                    </a:solidFill>
                  </a:rPr>
                  <a:t>Amplitude</a:t>
                </a:r>
                <a:endParaRPr lang="en-GB" sz="2400" dirty="0">
                  <a:ln w="6350">
                    <a:noFill/>
                  </a:ln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3282259" y="1233796"/>
              <a:ext cx="6679502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chemeClr val="bg1">
                      <a:lumMod val="50000"/>
                    </a:schemeClr>
                  </a:solidFill>
                </a:rPr>
                <a:t>Beam induced voltage evolution through cycle – feedback ON during pulse</a:t>
              </a:r>
              <a:endParaRPr lang="en-GB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cxnSp>
        <p:nvCxnSpPr>
          <p:cNvPr id="94" name="Straight Arrow Connector 93"/>
          <p:cNvCxnSpPr/>
          <p:nvPr/>
        </p:nvCxnSpPr>
        <p:spPr>
          <a:xfrm>
            <a:off x="3107510" y="4458666"/>
            <a:ext cx="1723108" cy="0"/>
          </a:xfrm>
          <a:prstGeom prst="straightConnector1">
            <a:avLst/>
          </a:prstGeom>
          <a:ln w="25400">
            <a:solidFill>
              <a:srgbClr val="9900FF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551757" y="4199007"/>
            <a:ext cx="253031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rgbClr val="9900FF"/>
                </a:solidFill>
              </a:rPr>
              <a:t>With RF pulse filter</a:t>
            </a:r>
          </a:p>
          <a:p>
            <a:pPr algn="r"/>
            <a:r>
              <a:rPr lang="en-GB" sz="1400" dirty="0" smtClean="0">
                <a:solidFill>
                  <a:srgbClr val="9900FF"/>
                </a:solidFill>
              </a:rPr>
              <a:t>Signal processing path switched</a:t>
            </a:r>
            <a:endParaRPr lang="en-GB" sz="2400" dirty="0">
              <a:solidFill>
                <a:srgbClr val="99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19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Effect on longitudinal beam quality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11</a:t>
            </a:fld>
            <a:endParaRPr lang="en-GB" dirty="0"/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705184" y="827387"/>
            <a:ext cx="10515600" cy="14526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Test in July-2018: Proton cycle 72 bunches 2.3 ∙ 10</a:t>
            </a:r>
            <a:r>
              <a:rPr lang="en-GB" sz="2000" baseline="30000" dirty="0" smtClean="0"/>
              <a:t>11</a:t>
            </a:r>
            <a:r>
              <a:rPr lang="en-GB" sz="2000" dirty="0" smtClean="0"/>
              <a:t> ppb – Effect on single cavity</a:t>
            </a:r>
          </a:p>
          <a:p>
            <a:pPr lvl="1"/>
            <a:r>
              <a:rPr lang="en-GB" sz="1600" dirty="0" smtClean="0"/>
              <a:t>2x 40 MHz and 2x 80 MHz cavities</a:t>
            </a:r>
          </a:p>
          <a:p>
            <a:pPr lvl="2"/>
            <a:r>
              <a:rPr lang="en-GB" sz="1200" dirty="0" smtClean="0"/>
              <a:t>MHFB configured on a single 40 MHz cavity and both 80 MHz cavities</a:t>
            </a:r>
          </a:p>
          <a:p>
            <a:pPr lvl="1"/>
            <a:r>
              <a:rPr lang="en-GB" sz="1600" dirty="0" smtClean="0"/>
              <a:t>3</a:t>
            </a:r>
            <a:r>
              <a:rPr lang="en-GB" sz="1600" baseline="30000" dirty="0" smtClean="0"/>
              <a:t>rd</a:t>
            </a:r>
            <a:r>
              <a:rPr lang="en-GB" sz="1600" dirty="0" smtClean="0"/>
              <a:t> 80 MHz (ion) cavity gap closed</a:t>
            </a:r>
            <a:endParaRPr lang="en-GB" sz="1600" dirty="0"/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705184" y="5183412"/>
            <a:ext cx="10515600" cy="1668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MHFB on </a:t>
            </a:r>
            <a:r>
              <a:rPr lang="en-GB" sz="2000" dirty="0" smtClean="0"/>
              <a:t>a single 80 MHz cavity improves longitudinal </a:t>
            </a:r>
            <a:r>
              <a:rPr lang="en-GB" sz="2000" dirty="0"/>
              <a:t>emittance </a:t>
            </a:r>
            <a:r>
              <a:rPr lang="en-GB" sz="2000" dirty="0" smtClean="0"/>
              <a:t>along the batch</a:t>
            </a:r>
          </a:p>
          <a:p>
            <a:r>
              <a:rPr lang="en-GB" sz="2000" dirty="0" smtClean="0"/>
              <a:t>Effect is small with a single 40 MHz cavity</a:t>
            </a:r>
            <a:endParaRPr lang="en-GB" sz="2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962" y="2433546"/>
            <a:ext cx="3812112" cy="256841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510" y="2401804"/>
            <a:ext cx="3807779" cy="262260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557007" y="2046924"/>
            <a:ext cx="44189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prstClr val="black"/>
                </a:solidFill>
                <a:latin typeface="Constantia" pitchFamily="18" charset="0"/>
              </a:rPr>
              <a:t>Long. emittance (RMS) at start of flat-top </a:t>
            </a:r>
            <a:r>
              <a:rPr lang="en-US" sz="1200" b="1" dirty="0">
                <a:solidFill>
                  <a:prstClr val="black"/>
                </a:solidFill>
                <a:latin typeface="Constantia" pitchFamily="18" charset="0"/>
              </a:rPr>
              <a:t>with MHFB off, on for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C40-77</a:t>
            </a:r>
            <a:r>
              <a:rPr lang="en-US" sz="1200" b="1" dirty="0">
                <a:solidFill>
                  <a:prstClr val="black"/>
                </a:solidFill>
                <a:latin typeface="Constantia" pitchFamily="18" charset="0"/>
              </a:rPr>
              <a:t>, </a:t>
            </a:r>
            <a:r>
              <a:rPr lang="en-US" sz="1200" b="1" dirty="0">
                <a:solidFill>
                  <a:srgbClr val="FF0000"/>
                </a:solidFill>
                <a:latin typeface="Constantia" pitchFamily="18" charset="0"/>
              </a:rPr>
              <a:t>C80-88</a:t>
            </a:r>
            <a:r>
              <a:rPr lang="en-US" sz="1200" b="1" dirty="0">
                <a:solidFill>
                  <a:prstClr val="black"/>
                </a:solidFill>
                <a:latin typeface="Constantia" pitchFamily="18" charset="0"/>
              </a:rPr>
              <a:t>, </a:t>
            </a:r>
            <a:r>
              <a:rPr lang="en-US" sz="1200" b="1" dirty="0" smtClean="0">
                <a:solidFill>
                  <a:srgbClr val="0000FF"/>
                </a:solidFill>
                <a:latin typeface="Constantia" pitchFamily="18" charset="0"/>
              </a:rPr>
              <a:t>C80-89</a:t>
            </a:r>
            <a:endParaRPr lang="en-GB" sz="1200" b="1" dirty="0">
              <a:solidFill>
                <a:srgbClr val="0000FF"/>
              </a:solidFill>
              <a:latin typeface="Constant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00882" y="2045187"/>
            <a:ext cx="441841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prstClr val="black"/>
                </a:solidFill>
                <a:latin typeface="Constantia" pitchFamily="18" charset="0"/>
              </a:rPr>
              <a:t>Bunch length at extraction</a:t>
            </a:r>
          </a:p>
          <a:p>
            <a:pPr algn="ctr"/>
            <a:r>
              <a:rPr lang="en-US" sz="1200" b="1" dirty="0">
                <a:solidFill>
                  <a:prstClr val="black"/>
                </a:solidFill>
                <a:latin typeface="Constantia" pitchFamily="18" charset="0"/>
              </a:rPr>
              <a:t>with MHFB off, on for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C40-77</a:t>
            </a:r>
            <a:r>
              <a:rPr lang="en-US" sz="1200" b="1" dirty="0">
                <a:solidFill>
                  <a:prstClr val="black"/>
                </a:solidFill>
                <a:latin typeface="Constantia" pitchFamily="18" charset="0"/>
              </a:rPr>
              <a:t>, </a:t>
            </a:r>
            <a:r>
              <a:rPr lang="en-US" sz="1200" b="1" dirty="0">
                <a:solidFill>
                  <a:srgbClr val="FF0000"/>
                </a:solidFill>
                <a:latin typeface="Constantia" pitchFamily="18" charset="0"/>
              </a:rPr>
              <a:t>C80-88</a:t>
            </a:r>
            <a:r>
              <a:rPr lang="en-US" sz="1200" b="1" dirty="0">
                <a:solidFill>
                  <a:prstClr val="black"/>
                </a:solidFill>
                <a:latin typeface="Constantia" pitchFamily="18" charset="0"/>
              </a:rPr>
              <a:t>, </a:t>
            </a:r>
            <a:r>
              <a:rPr lang="en-US" sz="1200" b="1" dirty="0">
                <a:solidFill>
                  <a:srgbClr val="0000FF"/>
                </a:solidFill>
                <a:latin typeface="Constantia" pitchFamily="18" charset="0"/>
              </a:rPr>
              <a:t>C80-89</a:t>
            </a:r>
            <a:endParaRPr lang="en-GB" sz="1200" b="1" dirty="0">
              <a:solidFill>
                <a:srgbClr val="0000FF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29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962" y="2433546"/>
            <a:ext cx="3812112" cy="256841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510" y="2401804"/>
            <a:ext cx="3807779" cy="26226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Effect on longitudinal beam quality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12</a:t>
            </a:fld>
            <a:endParaRPr lang="en-GB" dirty="0"/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705184" y="827387"/>
            <a:ext cx="10515600" cy="14526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Test in July-2018: Proton cycle 72 bunches 2.3 10</a:t>
            </a:r>
            <a:r>
              <a:rPr lang="en-GB" sz="2000" baseline="30000" dirty="0" smtClean="0"/>
              <a:t>11</a:t>
            </a:r>
            <a:r>
              <a:rPr lang="en-GB" sz="2000" dirty="0" smtClean="0"/>
              <a:t> ppb – Effect on multiple cavities</a:t>
            </a:r>
          </a:p>
          <a:p>
            <a:pPr lvl="1"/>
            <a:r>
              <a:rPr lang="en-GB" sz="1600" dirty="0" smtClean="0"/>
              <a:t>2x 40 MHz and 2x 80 MHz cavities</a:t>
            </a:r>
          </a:p>
          <a:p>
            <a:pPr lvl="2"/>
            <a:r>
              <a:rPr lang="en-GB" sz="1200" dirty="0" smtClean="0"/>
              <a:t>MHFB configured on a single 40 MHz cavity and both 80 MHz cavities</a:t>
            </a:r>
          </a:p>
          <a:p>
            <a:pPr lvl="1"/>
            <a:r>
              <a:rPr lang="en-GB" sz="1600" dirty="0" smtClean="0"/>
              <a:t>3</a:t>
            </a:r>
            <a:r>
              <a:rPr lang="en-GB" sz="1600" baseline="30000" dirty="0" smtClean="0"/>
              <a:t>rd</a:t>
            </a:r>
            <a:r>
              <a:rPr lang="en-GB" sz="1600" dirty="0" smtClean="0"/>
              <a:t> 80 MHz (ion) cavity gap closed</a:t>
            </a:r>
            <a:endParaRPr lang="en-GB" sz="1600" dirty="0"/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705184" y="5183412"/>
            <a:ext cx="10515600" cy="1668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MHFB on a single 80 MHz cavity improves longitudinal emittance along the batch</a:t>
            </a:r>
          </a:p>
          <a:p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Effect is </a:t>
            </a:r>
            <a:r>
              <a:rPr lang="en-GB" sz="2000" dirty="0" smtClean="0">
                <a:solidFill>
                  <a:schemeClr val="bg1">
                    <a:lumMod val="75000"/>
                  </a:schemeClr>
                </a:solidFill>
              </a:rPr>
              <a:t>small </a:t>
            </a: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with a single 40 MHz cavity</a:t>
            </a:r>
          </a:p>
          <a:p>
            <a:r>
              <a:rPr lang="en-GB" sz="2000" dirty="0" smtClean="0"/>
              <a:t>MHFB </a:t>
            </a:r>
            <a:r>
              <a:rPr lang="en-GB" sz="2000" dirty="0"/>
              <a:t>on </a:t>
            </a:r>
            <a:r>
              <a:rPr lang="en-GB" sz="2000" dirty="0" smtClean="0"/>
              <a:t>both 80 </a:t>
            </a:r>
            <a:r>
              <a:rPr lang="en-GB" sz="2000" dirty="0"/>
              <a:t>MHz cavity </a:t>
            </a:r>
            <a:r>
              <a:rPr lang="en-GB" sz="2000" dirty="0" smtClean="0"/>
              <a:t>provides even better beam quality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975309" y="2045187"/>
            <a:ext cx="4674218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prstClr val="black"/>
                </a:solidFill>
                <a:latin typeface="Constantia" pitchFamily="18" charset="0"/>
              </a:rPr>
              <a:t>Bunch length at extraction</a:t>
            </a:r>
          </a:p>
          <a:p>
            <a:pPr algn="ctr"/>
            <a:r>
              <a:rPr lang="en-US" sz="1100" b="1" dirty="0">
                <a:solidFill>
                  <a:prstClr val="black"/>
                </a:solidFill>
                <a:latin typeface="Constantia" pitchFamily="18" charset="0"/>
              </a:rPr>
              <a:t>with MHFB on for C80-88 or 89, </a:t>
            </a:r>
            <a:r>
              <a:rPr lang="en-US" sz="1100" b="1" dirty="0">
                <a:solidFill>
                  <a:srgbClr val="0000FF"/>
                </a:solidFill>
                <a:latin typeface="Constantia" pitchFamily="18" charset="0"/>
              </a:rPr>
              <a:t>C80-88 and 89</a:t>
            </a:r>
            <a:r>
              <a:rPr lang="en-US" sz="1100" b="1" dirty="0">
                <a:solidFill>
                  <a:prstClr val="black"/>
                </a:solidFill>
                <a:latin typeface="Constantia" pitchFamily="18" charset="0"/>
              </a:rPr>
              <a:t>, </a:t>
            </a:r>
            <a:r>
              <a:rPr lang="en-US" sz="1100" b="1" dirty="0">
                <a:solidFill>
                  <a:srgbClr val="FF0000"/>
                </a:solidFill>
                <a:latin typeface="Constantia" pitchFamily="18" charset="0"/>
              </a:rPr>
              <a:t>C40-77 C80-88 and 89 </a:t>
            </a:r>
            <a:endParaRPr lang="en-GB" sz="11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36934" y="2046924"/>
            <a:ext cx="465906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prstClr val="black"/>
                </a:solidFill>
                <a:latin typeface="Constantia" pitchFamily="18" charset="0"/>
              </a:rPr>
              <a:t>Long. emittance (RMS) at start of flat-top</a:t>
            </a:r>
          </a:p>
          <a:p>
            <a:pPr algn="ctr"/>
            <a:r>
              <a:rPr lang="en-US" sz="1100" b="1" dirty="0" smtClean="0">
                <a:solidFill>
                  <a:prstClr val="black"/>
                </a:solidFill>
                <a:latin typeface="Constantia" pitchFamily="18" charset="0"/>
              </a:rPr>
              <a:t>with </a:t>
            </a:r>
            <a:r>
              <a:rPr lang="en-US" sz="1100" b="1" dirty="0">
                <a:solidFill>
                  <a:prstClr val="black"/>
                </a:solidFill>
                <a:latin typeface="Constantia" pitchFamily="18" charset="0"/>
              </a:rPr>
              <a:t>MHFB </a:t>
            </a:r>
            <a:r>
              <a:rPr lang="en-US" sz="1100" b="1" dirty="0" smtClean="0">
                <a:solidFill>
                  <a:prstClr val="black"/>
                </a:solidFill>
                <a:latin typeface="Constantia" pitchFamily="18" charset="0"/>
              </a:rPr>
              <a:t>on for C80-88 or 89, </a:t>
            </a:r>
            <a:r>
              <a:rPr lang="en-US" sz="1100" b="1" dirty="0" smtClean="0">
                <a:solidFill>
                  <a:srgbClr val="0000FF"/>
                </a:solidFill>
                <a:latin typeface="Constantia" pitchFamily="18" charset="0"/>
              </a:rPr>
              <a:t>C80-88 and 89</a:t>
            </a:r>
            <a:r>
              <a:rPr lang="en-US" sz="1100" b="1" dirty="0" smtClean="0">
                <a:solidFill>
                  <a:prstClr val="black"/>
                </a:solidFill>
                <a:latin typeface="Constantia" pitchFamily="18" charset="0"/>
              </a:rPr>
              <a:t>, </a:t>
            </a:r>
            <a:r>
              <a:rPr lang="en-US" sz="1100" b="1" dirty="0" smtClean="0">
                <a:solidFill>
                  <a:srgbClr val="FF0000"/>
                </a:solidFill>
                <a:latin typeface="Constantia" pitchFamily="18" charset="0"/>
              </a:rPr>
              <a:t>C40-77 C80-88 and 89 </a:t>
            </a:r>
            <a:endParaRPr lang="en-GB" sz="1100" b="1" dirty="0">
              <a:solidFill>
                <a:srgbClr val="FF000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42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Automated Voltage Control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13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26" y="595568"/>
            <a:ext cx="11397145" cy="589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47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Automated Voltage Control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14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26" y="595568"/>
            <a:ext cx="11397145" cy="589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51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Automated Voltage Control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15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26" y="595568"/>
            <a:ext cx="11397145" cy="589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58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Calibration without </a:t>
            </a:r>
            <a:r>
              <a:rPr lang="en-GB" dirty="0" smtClean="0"/>
              <a:t>beam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16</a:t>
            </a:fld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27251" y="998525"/>
            <a:ext cx="4710546" cy="293645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Set voltage program function to generate a nominal pulse</a:t>
            </a:r>
          </a:p>
          <a:p>
            <a:pPr lvl="1"/>
            <a:r>
              <a:rPr lang="en-GB" sz="1400" dirty="0" smtClean="0"/>
              <a:t>300 </a:t>
            </a:r>
            <a:r>
              <a:rPr lang="en-GB" sz="1400" dirty="0" err="1" smtClean="0"/>
              <a:t>kVp</a:t>
            </a:r>
            <a:r>
              <a:rPr lang="en-GB" sz="1400" dirty="0" smtClean="0"/>
              <a:t> for 300 µs, 100 µs shut down ramp to minimize final amplifier demand</a:t>
            </a:r>
          </a:p>
          <a:p>
            <a:r>
              <a:rPr lang="en-GB" sz="1800" dirty="0" smtClean="0"/>
              <a:t>80 MHz cavity C80-88 tuned for Ions</a:t>
            </a:r>
          </a:p>
          <a:p>
            <a:pPr lvl="1"/>
            <a:r>
              <a:rPr lang="en-GB" sz="1400" dirty="0" smtClean="0"/>
              <a:t>Revolution </a:t>
            </a:r>
            <a:r>
              <a:rPr lang="en-GB" sz="1400" dirty="0"/>
              <a:t>frequency 473.143 </a:t>
            </a:r>
            <a:r>
              <a:rPr lang="en-GB" sz="1400" dirty="0" smtClean="0"/>
              <a:t>kHz, harmonic h169</a:t>
            </a:r>
          </a:p>
          <a:p>
            <a:r>
              <a:rPr lang="en-GB" sz="1800" dirty="0" smtClean="0"/>
              <a:t>Use internal source, set all RF digital gain to 1</a:t>
            </a:r>
          </a:p>
          <a:p>
            <a:r>
              <a:rPr lang="en-GB" sz="1800" dirty="0"/>
              <a:t>No proportional gain since loop delay ~ 2 µs is too </a:t>
            </a:r>
            <a:r>
              <a:rPr lang="en-GB" sz="1800" dirty="0" smtClean="0"/>
              <a:t>large</a:t>
            </a:r>
            <a:endParaRPr lang="en-GB" sz="1400" dirty="0" smtClean="0"/>
          </a:p>
          <a:p>
            <a:pPr lvl="1"/>
            <a:endParaRPr lang="en-GB" sz="1400" dirty="0" smtClean="0"/>
          </a:p>
        </p:txBody>
      </p:sp>
      <p:grpSp>
        <p:nvGrpSpPr>
          <p:cNvPr id="47" name="Group 46"/>
          <p:cNvGrpSpPr/>
          <p:nvPr/>
        </p:nvGrpSpPr>
        <p:grpSpPr>
          <a:xfrm>
            <a:off x="4837797" y="1820382"/>
            <a:ext cx="7283650" cy="4434106"/>
            <a:chOff x="-134705" y="1081473"/>
            <a:chExt cx="7283650" cy="4434106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4705" y="1364307"/>
              <a:ext cx="7283650" cy="4151272"/>
            </a:xfrm>
            <a:prstGeom prst="rect">
              <a:avLst/>
            </a:prstGeom>
          </p:spPr>
        </p:pic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-134705" y="1081473"/>
              <a:ext cx="7283650" cy="293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400" dirty="0" err="1" smtClean="0">
                  <a:latin typeface="Calibri"/>
                  <a:ea typeface="Calibri"/>
                </a:rPr>
                <a:t>Inspector</a:t>
              </a:r>
              <a:r>
                <a:rPr lang="fr-FR" sz="1400" dirty="0" smtClean="0">
                  <a:latin typeface="Calibri"/>
                  <a:ea typeface="Calibri"/>
                </a:rPr>
                <a:t> panel to control firmware</a:t>
              </a:r>
              <a:endParaRPr lang="en-GB" sz="1400" dirty="0" smtClean="0">
                <a:latin typeface="Calibri"/>
                <a:ea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446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Calibration without </a:t>
            </a:r>
            <a:r>
              <a:rPr lang="en-GB" dirty="0" smtClean="0"/>
              <a:t>beam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17</a:t>
            </a:fld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714750" y="758091"/>
            <a:ext cx="8144741" cy="575354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Return gain adjustment: No regulation at first, open-loop only</a:t>
            </a:r>
          </a:p>
          <a:p>
            <a:pPr lvl="1"/>
            <a:r>
              <a:rPr lang="en-GB" sz="1400" dirty="0" smtClean="0"/>
              <a:t>no integral gain (</a:t>
            </a:r>
            <a:r>
              <a:rPr lang="en-GB" sz="1400" dirty="0"/>
              <a:t>K</a:t>
            </a:r>
            <a:r>
              <a:rPr lang="en-GB" sz="1400" dirty="0" smtClean="0"/>
              <a:t>i = 0), no proportional gain</a:t>
            </a:r>
            <a:r>
              <a:rPr lang="en-GB" sz="1400" dirty="0"/>
              <a:t> </a:t>
            </a:r>
            <a:r>
              <a:rPr lang="en-GB" sz="1400" dirty="0" smtClean="0"/>
              <a:t>(</a:t>
            </a:r>
            <a:r>
              <a:rPr lang="en-GB" sz="1400" dirty="0" err="1"/>
              <a:t>K</a:t>
            </a:r>
            <a:r>
              <a:rPr lang="en-GB" sz="1400" dirty="0" err="1" smtClean="0"/>
              <a:t>p</a:t>
            </a:r>
            <a:r>
              <a:rPr lang="en-GB" sz="1400" dirty="0" smtClean="0"/>
              <a:t> </a:t>
            </a:r>
            <a:r>
              <a:rPr lang="en-GB" sz="1400" dirty="0"/>
              <a:t>= 0</a:t>
            </a:r>
            <a:r>
              <a:rPr lang="en-GB" sz="1400" dirty="0" smtClean="0"/>
              <a:t>), adjust feed-forward factor (FFWD) until scope measurement shows 300 </a:t>
            </a:r>
            <a:r>
              <a:rPr lang="en-GB" sz="1400" dirty="0" err="1" smtClean="0"/>
              <a:t>kVp</a:t>
            </a:r>
            <a:r>
              <a:rPr lang="en-GB" sz="1400" dirty="0" smtClean="0"/>
              <a:t> equivalent</a:t>
            </a:r>
          </a:p>
          <a:p>
            <a:pPr lvl="1"/>
            <a:r>
              <a:rPr lang="en-GB" sz="1400" dirty="0" smtClean="0"/>
              <a:t>300 </a:t>
            </a:r>
            <a:r>
              <a:rPr lang="en-GB" sz="1400" dirty="0" err="1" smtClean="0"/>
              <a:t>kVp</a:t>
            </a:r>
            <a:r>
              <a:rPr lang="en-GB" sz="1400" dirty="0" smtClean="0"/>
              <a:t> = 6 </a:t>
            </a:r>
            <a:r>
              <a:rPr lang="en-GB" sz="1400" dirty="0" err="1" smtClean="0"/>
              <a:t>Vpp</a:t>
            </a:r>
            <a:r>
              <a:rPr lang="en-GB" sz="1400" dirty="0" smtClean="0"/>
              <a:t> on scope, reached for FFWD = 4100</a:t>
            </a:r>
          </a:p>
          <a:p>
            <a:pPr lvl="1"/>
            <a:r>
              <a:rPr lang="en-GB" sz="1400" dirty="0" smtClean="0"/>
              <a:t>Firmware RF Gap amplitude measured = 8270</a:t>
            </a:r>
          </a:p>
          <a:p>
            <a:pPr lvl="1"/>
            <a:r>
              <a:rPr lang="en-GB" sz="1400" dirty="0" smtClean="0"/>
              <a:t>300 </a:t>
            </a:r>
            <a:r>
              <a:rPr lang="en-GB" sz="1400" dirty="0" err="1" smtClean="0"/>
              <a:t>kVp</a:t>
            </a:r>
            <a:r>
              <a:rPr lang="en-GB" sz="1400" dirty="0" smtClean="0"/>
              <a:t> </a:t>
            </a:r>
            <a:r>
              <a:rPr lang="en-GB" sz="1400" dirty="0" err="1" smtClean="0"/>
              <a:t>setpoint</a:t>
            </a:r>
            <a:r>
              <a:rPr lang="en-GB" sz="1400" dirty="0" smtClean="0"/>
              <a:t> = 16384, so return gain = 16384/8415 = 1.981 *2</a:t>
            </a:r>
            <a:r>
              <a:rPr lang="en-GB" sz="1400" baseline="30000" dirty="0" smtClean="0"/>
              <a:t>12</a:t>
            </a:r>
            <a:r>
              <a:rPr lang="en-GB" sz="1400" dirty="0" smtClean="0"/>
              <a:t> = 8115 in fixed-point format</a:t>
            </a:r>
          </a:p>
          <a:p>
            <a:endParaRPr lang="en-GB" sz="1800" dirty="0" smtClean="0"/>
          </a:p>
          <a:p>
            <a:r>
              <a:rPr lang="en-GB" sz="1800" dirty="0" smtClean="0"/>
              <a:t>Test1: 80% feed-forward + integral setting</a:t>
            </a:r>
          </a:p>
          <a:p>
            <a:pPr lvl="1"/>
            <a:r>
              <a:rPr lang="en-GB" sz="1400" dirty="0" smtClean="0"/>
              <a:t>80% feed-forward means FFWD = 4100 * 0.8 = 3280</a:t>
            </a:r>
          </a:p>
          <a:p>
            <a:pPr lvl="1"/>
            <a:r>
              <a:rPr lang="en-GB" sz="1400" dirty="0" smtClean="0"/>
              <a:t>For integral </a:t>
            </a:r>
            <a:r>
              <a:rPr lang="en-GB" sz="1400" dirty="0"/>
              <a:t>gain Ki= </a:t>
            </a:r>
            <a:r>
              <a:rPr lang="en-GB" sz="1400" dirty="0" smtClean="0"/>
              <a:t>1100, control loop results in minimized overshoot and fast </a:t>
            </a:r>
            <a:r>
              <a:rPr lang="en-GB" sz="1400" dirty="0"/>
              <a:t>c</a:t>
            </a:r>
            <a:r>
              <a:rPr lang="en-GB" sz="1400" dirty="0" smtClean="0"/>
              <a:t>avity voltage stabilization (~</a:t>
            </a:r>
            <a:r>
              <a:rPr lang="en-GB" sz="1400" dirty="0"/>
              <a:t>8 </a:t>
            </a:r>
            <a:r>
              <a:rPr lang="en-GB" sz="1400" dirty="0" smtClean="0"/>
              <a:t>µs)</a:t>
            </a:r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r>
              <a:rPr lang="en-GB" sz="1800" dirty="0" smtClean="0"/>
              <a:t>Test2: All-integral setting</a:t>
            </a:r>
          </a:p>
          <a:p>
            <a:pPr lvl="1"/>
            <a:r>
              <a:rPr lang="en-GB" sz="1400" dirty="0" smtClean="0"/>
              <a:t>0% feed-forward means FFWD = 0</a:t>
            </a:r>
          </a:p>
          <a:p>
            <a:pPr lvl="1"/>
            <a:r>
              <a:rPr lang="en-GB" sz="1400" dirty="0"/>
              <a:t>For integral gain Ki= </a:t>
            </a:r>
            <a:r>
              <a:rPr lang="en-GB" sz="1400" dirty="0" smtClean="0"/>
              <a:t>4200, control </a:t>
            </a:r>
            <a:r>
              <a:rPr lang="en-GB" sz="1400" dirty="0"/>
              <a:t>loop results in </a:t>
            </a:r>
            <a:r>
              <a:rPr lang="en-GB" sz="1400" dirty="0" smtClean="0"/>
              <a:t>good compromise between </a:t>
            </a:r>
            <a:r>
              <a:rPr lang="en-GB" sz="1400" dirty="0"/>
              <a:t>overshoot and </a:t>
            </a:r>
            <a:r>
              <a:rPr lang="en-GB" sz="1400" dirty="0" smtClean="0"/>
              <a:t>cavity </a:t>
            </a:r>
            <a:r>
              <a:rPr lang="en-GB" sz="1400" dirty="0"/>
              <a:t>voltage </a:t>
            </a:r>
            <a:r>
              <a:rPr lang="en-GB" sz="1400" dirty="0" smtClean="0"/>
              <a:t>stabilization time (~14 </a:t>
            </a:r>
            <a:r>
              <a:rPr lang="en-GB" sz="1400" dirty="0"/>
              <a:t>µs)</a:t>
            </a:r>
            <a:endParaRPr lang="en-GB" sz="1800" dirty="0"/>
          </a:p>
          <a:p>
            <a:pPr lvl="1"/>
            <a:endParaRPr lang="en-GB" sz="1400" dirty="0" smtClean="0"/>
          </a:p>
          <a:p>
            <a:pPr lvl="1"/>
            <a:endParaRPr lang="en-GB" sz="1400" dirty="0" smtClean="0"/>
          </a:p>
        </p:txBody>
      </p:sp>
      <p:grpSp>
        <p:nvGrpSpPr>
          <p:cNvPr id="32" name="Group 31"/>
          <p:cNvGrpSpPr/>
          <p:nvPr/>
        </p:nvGrpSpPr>
        <p:grpSpPr>
          <a:xfrm>
            <a:off x="152400" y="2490958"/>
            <a:ext cx="3429000" cy="1896398"/>
            <a:chOff x="152400" y="2454014"/>
            <a:chExt cx="3429000" cy="189639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2678774"/>
              <a:ext cx="3429000" cy="1671638"/>
            </a:xfrm>
            <a:prstGeom prst="rect">
              <a:avLst/>
            </a:prstGeom>
          </p:spPr>
        </p:pic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152400" y="2454014"/>
              <a:ext cx="3429000" cy="293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lvl="0" algn="ctr">
                <a:defRPr/>
              </a:pPr>
              <a:r>
                <a:rPr lang="fr-FR" sz="1400" dirty="0" smtClean="0">
                  <a:latin typeface="Calibri"/>
                  <a:ea typeface="Calibri"/>
                </a:rPr>
                <a:t>Test1: </a:t>
              </a:r>
              <a:r>
                <a:rPr lang="en-GB" sz="1400" dirty="0"/>
                <a:t>80% feed-forward + </a:t>
              </a:r>
              <a:r>
                <a:rPr lang="en-GB" sz="1400" dirty="0" smtClean="0"/>
                <a:t>integral</a:t>
              </a:r>
              <a:endParaRPr lang="en-GB" sz="1400" dirty="0" smtClean="0">
                <a:latin typeface="Calibri"/>
                <a:ea typeface="Calibri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52400" y="4471602"/>
            <a:ext cx="3429000" cy="1904307"/>
            <a:chOff x="152400" y="4314590"/>
            <a:chExt cx="3429000" cy="190430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4547259"/>
              <a:ext cx="3429000" cy="1671638"/>
            </a:xfrm>
            <a:prstGeom prst="rect">
              <a:avLst/>
            </a:prstGeom>
          </p:spPr>
        </p:pic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52400" y="4314590"/>
              <a:ext cx="3429000" cy="293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lvl="0" algn="ctr">
                <a:defRPr/>
              </a:pPr>
              <a:r>
                <a:rPr lang="fr-FR" sz="1400" dirty="0" smtClean="0">
                  <a:latin typeface="Calibri"/>
                  <a:ea typeface="Calibri"/>
                </a:rPr>
                <a:t>Test2: </a:t>
              </a:r>
              <a:r>
                <a:rPr lang="en-GB" sz="1400" dirty="0"/>
                <a:t>All-integral</a:t>
              </a:r>
              <a:endParaRPr lang="en-GB" sz="1400" dirty="0" smtClean="0">
                <a:latin typeface="Calibri"/>
                <a:ea typeface="Calibri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52400" y="529910"/>
            <a:ext cx="3429000" cy="1896601"/>
            <a:chOff x="152400" y="529910"/>
            <a:chExt cx="3429000" cy="1896601"/>
          </a:xfrm>
        </p:grpSpPr>
        <p:grpSp>
          <p:nvGrpSpPr>
            <p:cNvPr id="39" name="Group 38"/>
            <p:cNvGrpSpPr/>
            <p:nvPr/>
          </p:nvGrpSpPr>
          <p:grpSpPr>
            <a:xfrm>
              <a:off x="152400" y="529910"/>
              <a:ext cx="3429000" cy="1896601"/>
              <a:chOff x="152400" y="585326"/>
              <a:chExt cx="3429000" cy="1896601"/>
            </a:xfrm>
          </p:grpSpPr>
          <p:pic>
            <p:nvPicPr>
              <p:cNvPr id="43" name="Picture 42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2400" y="810289"/>
                <a:ext cx="3429000" cy="1671638"/>
              </a:xfrm>
              <a:prstGeom prst="rect">
                <a:avLst/>
              </a:prstGeom>
            </p:spPr>
          </p:pic>
          <p:sp>
            <p:nvSpPr>
              <p:cNvPr id="44" name="Rectangle 43"/>
              <p:cNvSpPr>
                <a:spLocks noChangeArrowheads="1"/>
              </p:cNvSpPr>
              <p:nvPr/>
            </p:nvSpPr>
            <p:spPr bwMode="auto">
              <a:xfrm>
                <a:off x="152400" y="585326"/>
                <a:ext cx="3429000" cy="293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none" lIns="91440" tIns="45720" rIns="91440" bIns="45720" anchor="ctr" anchorCtr="0" upright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1400" dirty="0" smtClean="0">
                    <a:latin typeface="Calibri"/>
                    <a:ea typeface="Calibri"/>
                  </a:rPr>
                  <a:t>Open-</a:t>
                </a:r>
                <a:r>
                  <a:rPr lang="fr-FR" sz="1400" dirty="0" err="1" smtClean="0">
                    <a:latin typeface="Calibri"/>
                    <a:ea typeface="Calibri"/>
                  </a:rPr>
                  <a:t>loop</a:t>
                </a:r>
                <a:r>
                  <a:rPr lang="fr-FR" sz="1400" dirty="0" smtClean="0">
                    <a:latin typeface="Calibri"/>
                    <a:ea typeface="Calibri"/>
                  </a:rPr>
                  <a:t> for return gain </a:t>
                </a:r>
                <a:r>
                  <a:rPr lang="fr-FR" sz="1400" dirty="0" err="1" smtClean="0">
                    <a:latin typeface="Calibri"/>
                    <a:ea typeface="Calibri"/>
                  </a:rPr>
                  <a:t>adjustment</a:t>
                </a:r>
                <a:endParaRPr lang="en-GB" sz="1400" dirty="0" smtClean="0">
                  <a:latin typeface="Calibri"/>
                  <a:ea typeface="Calibri"/>
                </a:endParaRPr>
              </a:p>
            </p:txBody>
          </p:sp>
        </p:grp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288057" y="1526587"/>
              <a:ext cx="549348" cy="143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100" dirty="0" smtClean="0">
                  <a:solidFill>
                    <a:srgbClr val="00B0F0"/>
                  </a:solidFill>
                  <a:latin typeface="Calibri"/>
                  <a:ea typeface="Calibri"/>
                </a:rPr>
                <a:t>RF Drive</a:t>
              </a:r>
              <a:endParaRPr lang="en-GB" sz="1100" dirty="0" smtClean="0">
                <a:solidFill>
                  <a:srgbClr val="00B0F0"/>
                </a:solidFill>
                <a:latin typeface="Calibri"/>
                <a:ea typeface="Calibri"/>
              </a:endParaRPr>
            </a:p>
          </p:txBody>
        </p:sp>
        <p:sp>
          <p:nvSpPr>
            <p:cNvPr id="41" name="Rectangle 40"/>
            <p:cNvSpPr>
              <a:spLocks noChangeArrowheads="1"/>
            </p:cNvSpPr>
            <p:nvPr/>
          </p:nvSpPr>
          <p:spPr bwMode="auto">
            <a:xfrm>
              <a:off x="297293" y="1770475"/>
              <a:ext cx="549348" cy="143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100" dirty="0" smtClean="0">
                  <a:solidFill>
                    <a:srgbClr val="00B050"/>
                  </a:solidFill>
                  <a:latin typeface="Calibri"/>
                  <a:ea typeface="Calibri"/>
                </a:rPr>
                <a:t>RF Gap</a:t>
              </a:r>
              <a:endParaRPr lang="en-GB" sz="1100" dirty="0" smtClean="0">
                <a:solidFill>
                  <a:srgbClr val="00B050"/>
                </a:solidFill>
                <a:latin typeface="Calibri"/>
                <a:ea typeface="Calibri"/>
              </a:endParaRPr>
            </a:p>
          </p:txBody>
        </p:sp>
        <p:sp>
          <p:nvSpPr>
            <p:cNvPr id="42" name="Rectangle 41"/>
            <p:cNvSpPr>
              <a:spLocks noChangeArrowheads="1"/>
            </p:cNvSpPr>
            <p:nvPr/>
          </p:nvSpPr>
          <p:spPr bwMode="auto">
            <a:xfrm>
              <a:off x="288057" y="1149035"/>
              <a:ext cx="2105025" cy="117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100" dirty="0" smtClean="0">
                  <a:solidFill>
                    <a:srgbClr val="0505EE"/>
                  </a:solidFill>
                  <a:latin typeface="Calibri"/>
                  <a:ea typeface="Calibri"/>
                </a:rPr>
                <a:t>High-voltage final amplifier </a:t>
              </a:r>
              <a:r>
                <a:rPr lang="fr-FR" sz="1100" dirty="0" err="1" smtClean="0">
                  <a:solidFill>
                    <a:srgbClr val="0505EE"/>
                  </a:solidFill>
                  <a:latin typeface="Calibri"/>
                  <a:ea typeface="Calibri"/>
                </a:rPr>
                <a:t>current</a:t>
              </a:r>
              <a:endParaRPr lang="en-GB" sz="1100" dirty="0" smtClean="0">
                <a:solidFill>
                  <a:srgbClr val="0505EE"/>
                </a:solidFill>
                <a:latin typeface="Calibri"/>
                <a:ea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634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Calibration without </a:t>
            </a:r>
            <a:r>
              <a:rPr lang="en-GB" dirty="0" smtClean="0"/>
              <a:t>beam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18</a:t>
            </a:fld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714750" y="758092"/>
            <a:ext cx="8163214" cy="553385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 smtClean="0"/>
              <a:t>Simulate power amplifier performance decrease, 3 dB attenuation at input of cavity drive amplification chain</a:t>
            </a:r>
          </a:p>
          <a:p>
            <a:r>
              <a:rPr lang="en-GB" sz="1800" dirty="0" smtClean="0"/>
              <a:t>Open-loop mode with calibration feed-forward factor</a:t>
            </a:r>
          </a:p>
          <a:p>
            <a:pPr lvl="1"/>
            <a:r>
              <a:rPr lang="en-GB" sz="1400" dirty="0" smtClean="0"/>
              <a:t>Response shape unchanged, missing 3 dB</a:t>
            </a:r>
          </a:p>
          <a:p>
            <a:endParaRPr lang="en-GB" sz="1800" dirty="0" smtClean="0"/>
          </a:p>
          <a:p>
            <a:endParaRPr lang="en-GB" sz="1800" dirty="0"/>
          </a:p>
          <a:p>
            <a:r>
              <a:rPr lang="en-GB" sz="1800" dirty="0" smtClean="0"/>
              <a:t>Test1: 80% feed-forward + integral setting</a:t>
            </a:r>
          </a:p>
          <a:p>
            <a:pPr lvl="1"/>
            <a:r>
              <a:rPr lang="en-GB" sz="1400" dirty="0" smtClean="0"/>
              <a:t>Response in 2 stages</a:t>
            </a:r>
          </a:p>
          <a:p>
            <a:pPr lvl="1"/>
            <a:r>
              <a:rPr lang="en-GB" sz="1400" dirty="0" smtClean="0"/>
              <a:t>1</a:t>
            </a:r>
            <a:r>
              <a:rPr lang="en-GB" sz="1400" baseline="30000" dirty="0" smtClean="0"/>
              <a:t>st</a:t>
            </a:r>
            <a:r>
              <a:rPr lang="en-GB" sz="1400" dirty="0" smtClean="0"/>
              <a:t> stage response fast, this is the feed-forward action</a:t>
            </a:r>
          </a:p>
          <a:p>
            <a:pPr lvl="1"/>
            <a:r>
              <a:rPr lang="en-GB" sz="1400" dirty="0" smtClean="0"/>
              <a:t>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> stage compensates for 3 dB attenuation, this is the integral action</a:t>
            </a:r>
          </a:p>
          <a:p>
            <a:pPr lvl="1"/>
            <a:r>
              <a:rPr lang="en-GB" sz="1400" dirty="0" smtClean="0"/>
              <a:t>Because </a:t>
            </a:r>
            <a:r>
              <a:rPr lang="en-GB" sz="1400" dirty="0"/>
              <a:t>of low integral </a:t>
            </a:r>
            <a:r>
              <a:rPr lang="en-GB" sz="1400" dirty="0" smtClean="0"/>
              <a:t>gain, stabilization time much longer, ~ 80 µs compared to ~ 8 µs</a:t>
            </a:r>
          </a:p>
          <a:p>
            <a:endParaRPr lang="en-GB" sz="1800" dirty="0" smtClean="0"/>
          </a:p>
          <a:p>
            <a:endParaRPr lang="en-GB" sz="1800" dirty="0"/>
          </a:p>
          <a:p>
            <a:r>
              <a:rPr lang="en-GB" sz="1800" dirty="0" smtClean="0"/>
              <a:t>Test2: All-integral setting</a:t>
            </a:r>
          </a:p>
          <a:p>
            <a:pPr lvl="1"/>
            <a:r>
              <a:rPr lang="en-GB" sz="1400" dirty="0" smtClean="0"/>
              <a:t>Response shape unchanged but longer, ~ 22 </a:t>
            </a:r>
            <a:r>
              <a:rPr lang="en-GB" sz="1400" dirty="0"/>
              <a:t>µs compared </a:t>
            </a:r>
            <a:r>
              <a:rPr lang="en-GB" sz="1400" dirty="0" smtClean="0"/>
              <a:t>to ~ 14 µs</a:t>
            </a:r>
          </a:p>
          <a:p>
            <a:pPr lvl="1"/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Option chosen for tests with beam</a:t>
            </a:r>
          </a:p>
          <a:p>
            <a:pPr lvl="1"/>
            <a:endParaRPr lang="en-GB" sz="1400" dirty="0" smtClean="0"/>
          </a:p>
        </p:txBody>
      </p:sp>
      <p:grpSp>
        <p:nvGrpSpPr>
          <p:cNvPr id="32" name="Group 31"/>
          <p:cNvGrpSpPr/>
          <p:nvPr/>
        </p:nvGrpSpPr>
        <p:grpSpPr>
          <a:xfrm>
            <a:off x="152400" y="2490958"/>
            <a:ext cx="3429000" cy="1896397"/>
            <a:chOff x="152400" y="2454014"/>
            <a:chExt cx="3429000" cy="189639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2678774"/>
              <a:ext cx="3429000" cy="1671637"/>
            </a:xfrm>
            <a:prstGeom prst="rect">
              <a:avLst/>
            </a:prstGeom>
          </p:spPr>
        </p:pic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152400" y="2454014"/>
              <a:ext cx="3429000" cy="293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lvl="0" algn="ctr">
                <a:defRPr/>
              </a:pPr>
              <a:r>
                <a:rPr lang="fr-FR" sz="1400" dirty="0" smtClean="0">
                  <a:latin typeface="Calibri"/>
                  <a:ea typeface="Calibri"/>
                </a:rPr>
                <a:t>Test1: </a:t>
              </a:r>
              <a:r>
                <a:rPr lang="en-GB" sz="1400" dirty="0"/>
                <a:t>80% feed-forward + </a:t>
              </a:r>
              <a:r>
                <a:rPr lang="en-GB" sz="1400" dirty="0" smtClean="0"/>
                <a:t>integral</a:t>
              </a:r>
              <a:endParaRPr lang="en-GB" sz="1400" dirty="0" smtClean="0">
                <a:latin typeface="Calibri"/>
                <a:ea typeface="Calibri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52400" y="4471602"/>
            <a:ext cx="3429000" cy="1904306"/>
            <a:chOff x="152400" y="4314590"/>
            <a:chExt cx="3429000" cy="190430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4547259"/>
              <a:ext cx="3429000" cy="1671637"/>
            </a:xfrm>
            <a:prstGeom prst="rect">
              <a:avLst/>
            </a:prstGeom>
          </p:spPr>
        </p:pic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52400" y="4314590"/>
              <a:ext cx="3429000" cy="293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lvl="0" algn="ctr">
                <a:defRPr/>
              </a:pPr>
              <a:r>
                <a:rPr lang="fr-FR" sz="1400" dirty="0" smtClean="0">
                  <a:latin typeface="Calibri"/>
                  <a:ea typeface="Calibri"/>
                </a:rPr>
                <a:t>Test2: </a:t>
              </a:r>
              <a:r>
                <a:rPr lang="en-GB" sz="1400" dirty="0"/>
                <a:t>All-integral</a:t>
              </a:r>
              <a:endParaRPr lang="en-GB" sz="1400" dirty="0" smtClean="0">
                <a:latin typeface="Calibri"/>
                <a:ea typeface="Calibri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52400" y="529910"/>
            <a:ext cx="3429000" cy="1896600"/>
            <a:chOff x="152400" y="529910"/>
            <a:chExt cx="3429000" cy="1896600"/>
          </a:xfrm>
        </p:grpSpPr>
        <p:grpSp>
          <p:nvGrpSpPr>
            <p:cNvPr id="20" name="Group 19"/>
            <p:cNvGrpSpPr/>
            <p:nvPr/>
          </p:nvGrpSpPr>
          <p:grpSpPr>
            <a:xfrm>
              <a:off x="152400" y="529910"/>
              <a:ext cx="3429000" cy="1896600"/>
              <a:chOff x="152400" y="585326"/>
              <a:chExt cx="3429000" cy="1896600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2400" y="810289"/>
                <a:ext cx="3429000" cy="1671637"/>
              </a:xfrm>
              <a:prstGeom prst="rect">
                <a:avLst/>
              </a:prstGeom>
            </p:spPr>
          </p:pic>
          <p:sp>
            <p:nvSpPr>
              <p:cNvPr id="27" name="Rectangle 26"/>
              <p:cNvSpPr>
                <a:spLocks noChangeArrowheads="1"/>
              </p:cNvSpPr>
              <p:nvPr/>
            </p:nvSpPr>
            <p:spPr bwMode="auto">
              <a:xfrm>
                <a:off x="152400" y="585326"/>
                <a:ext cx="3429000" cy="293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none" lIns="91440" tIns="45720" rIns="91440" bIns="45720" anchor="ctr" anchorCtr="0" upright="1">
                <a:noAutofit/>
              </a:bodyPr>
              <a:lstStyle/>
              <a:p>
                <a:pPr lvl="0" algn="ctr">
                  <a:defRPr/>
                </a:pPr>
                <a:r>
                  <a:rPr lang="fr-FR" sz="1400" dirty="0" smtClean="0">
                    <a:latin typeface="Calibri"/>
                    <a:ea typeface="Calibri"/>
                  </a:rPr>
                  <a:t>Open-</a:t>
                </a:r>
                <a:r>
                  <a:rPr lang="fr-FR" sz="1400" dirty="0" err="1" smtClean="0">
                    <a:latin typeface="Calibri"/>
                    <a:ea typeface="Calibri"/>
                  </a:rPr>
                  <a:t>loop</a:t>
                </a:r>
                <a:r>
                  <a:rPr lang="fr-FR" sz="1400" dirty="0" smtClean="0">
                    <a:latin typeface="Calibri"/>
                    <a:ea typeface="Calibri"/>
                  </a:rPr>
                  <a:t> </a:t>
                </a:r>
                <a:r>
                  <a:rPr lang="fr-FR" sz="1400" dirty="0" err="1" smtClean="0">
                    <a:latin typeface="Calibri"/>
                    <a:ea typeface="Calibri"/>
                  </a:rPr>
                  <a:t>with</a:t>
                </a:r>
                <a:r>
                  <a:rPr lang="fr-FR" sz="1400" dirty="0" smtClean="0">
                    <a:latin typeface="Calibri"/>
                    <a:ea typeface="Calibri"/>
                  </a:rPr>
                  <a:t> initial </a:t>
                </a:r>
                <a:r>
                  <a:rPr lang="en-GB" sz="1400" dirty="0" smtClean="0"/>
                  <a:t>feed-forward factor</a:t>
                </a:r>
                <a:endParaRPr lang="en-GB" sz="1400" dirty="0" smtClean="0">
                  <a:latin typeface="Calibri"/>
                  <a:ea typeface="Calibri"/>
                </a:endParaRPr>
              </a:p>
            </p:txBody>
          </p:sp>
        </p:grp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288057" y="1526587"/>
              <a:ext cx="549348" cy="143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100" dirty="0" smtClean="0">
                  <a:solidFill>
                    <a:srgbClr val="00B0F0"/>
                  </a:solidFill>
                  <a:latin typeface="Calibri"/>
                  <a:ea typeface="Calibri"/>
                </a:rPr>
                <a:t>RF Drive</a:t>
              </a:r>
              <a:endParaRPr lang="en-GB" sz="1100" dirty="0" smtClean="0">
                <a:solidFill>
                  <a:srgbClr val="00B0F0"/>
                </a:solidFill>
                <a:latin typeface="Calibri"/>
                <a:ea typeface="Calibri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297293" y="1770475"/>
              <a:ext cx="549348" cy="143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100" dirty="0" smtClean="0">
                  <a:solidFill>
                    <a:srgbClr val="00B050"/>
                  </a:solidFill>
                  <a:latin typeface="Calibri"/>
                  <a:ea typeface="Calibri"/>
                </a:rPr>
                <a:t>RF Gap</a:t>
              </a:r>
              <a:endParaRPr lang="en-GB" sz="1100" dirty="0" smtClean="0">
                <a:solidFill>
                  <a:srgbClr val="00B050"/>
                </a:solidFill>
                <a:latin typeface="Calibri"/>
                <a:ea typeface="Calibri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288057" y="1149035"/>
              <a:ext cx="2105025" cy="117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100" dirty="0" smtClean="0">
                  <a:solidFill>
                    <a:srgbClr val="0505EE"/>
                  </a:solidFill>
                  <a:latin typeface="Calibri"/>
                  <a:ea typeface="Calibri"/>
                </a:rPr>
                <a:t>High-voltage final amplifier </a:t>
              </a:r>
              <a:r>
                <a:rPr lang="fr-FR" sz="1100" dirty="0" err="1" smtClean="0">
                  <a:solidFill>
                    <a:srgbClr val="0505EE"/>
                  </a:solidFill>
                  <a:latin typeface="Calibri"/>
                  <a:ea typeface="Calibri"/>
                </a:rPr>
                <a:t>current</a:t>
              </a:r>
              <a:endParaRPr lang="en-GB" sz="1100" dirty="0" smtClean="0">
                <a:solidFill>
                  <a:srgbClr val="0505EE"/>
                </a:solidFill>
                <a:latin typeface="Calibri"/>
                <a:ea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736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Tests with Ions beam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19</a:t>
            </a:fld>
            <a:endParaRPr lang="en-GB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83127" y="943106"/>
            <a:ext cx="11166763" cy="2141839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Synchronization on SYNC pulse from beam control allows to have a reproducible phase relationship between beam and signal processing</a:t>
            </a:r>
          </a:p>
          <a:p>
            <a:r>
              <a:rPr lang="en-GB" sz="1800" dirty="0" smtClean="0"/>
              <a:t>All modes tested for drive signal modulation</a:t>
            </a:r>
          </a:p>
          <a:p>
            <a:pPr lvl="1"/>
            <a:r>
              <a:rPr lang="en-GB" sz="1400" dirty="0" smtClean="0"/>
              <a:t>Internal RF source</a:t>
            </a:r>
          </a:p>
          <a:p>
            <a:pPr lvl="1"/>
            <a:r>
              <a:rPr lang="en-GB" sz="1400" dirty="0" smtClean="0"/>
              <a:t>External RF source in direct IQ mode</a:t>
            </a:r>
          </a:p>
          <a:p>
            <a:pPr lvl="1"/>
            <a:r>
              <a:rPr lang="en-GB" sz="1400" dirty="0" smtClean="0"/>
              <a:t>External RF source in normalized IQ mode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806748" y="1501494"/>
            <a:ext cx="7283652" cy="4617052"/>
            <a:chOff x="4104785" y="1277976"/>
            <a:chExt cx="7283652" cy="461705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04785" y="1555407"/>
              <a:ext cx="7283652" cy="4339621"/>
            </a:xfrm>
            <a:prstGeom prst="rect">
              <a:avLst/>
            </a:prstGeom>
          </p:spPr>
        </p:pic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104787" y="1277976"/>
              <a:ext cx="7283650" cy="293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400" dirty="0" err="1" smtClean="0">
                  <a:latin typeface="Calibri"/>
                  <a:ea typeface="Calibri"/>
                </a:rPr>
                <a:t>Inspector</a:t>
              </a:r>
              <a:r>
                <a:rPr lang="fr-FR" sz="1400" dirty="0" smtClean="0">
                  <a:latin typeface="Calibri"/>
                  <a:ea typeface="Calibri"/>
                </a:rPr>
                <a:t> panel – Ions </a:t>
              </a:r>
              <a:r>
                <a:rPr lang="fr-FR" sz="1400" dirty="0" err="1" smtClean="0">
                  <a:latin typeface="Calibri"/>
                  <a:ea typeface="Calibri"/>
                </a:rPr>
                <a:t>beam</a:t>
              </a:r>
              <a:r>
                <a:rPr lang="fr-FR" sz="1400" dirty="0" smtClean="0">
                  <a:latin typeface="Calibri"/>
                  <a:ea typeface="Calibri"/>
                </a:rPr>
                <a:t>, </a:t>
              </a:r>
              <a:r>
                <a:rPr lang="fr-FR" sz="1400" dirty="0" err="1" smtClean="0">
                  <a:latin typeface="Calibri"/>
                  <a:ea typeface="Calibri"/>
                </a:rPr>
                <a:t>External</a:t>
              </a:r>
              <a:r>
                <a:rPr lang="fr-FR" sz="1400" dirty="0" smtClean="0">
                  <a:latin typeface="Calibri"/>
                  <a:ea typeface="Calibri"/>
                </a:rPr>
                <a:t> Source mode, phase </a:t>
              </a:r>
              <a:r>
                <a:rPr lang="fr-FR" sz="1400" dirty="0" err="1" smtClean="0">
                  <a:latin typeface="Calibri"/>
                  <a:ea typeface="Calibri"/>
                </a:rPr>
                <a:t>adjustment</a:t>
              </a:r>
              <a:endParaRPr lang="en-GB" sz="1400" dirty="0" smtClean="0">
                <a:latin typeface="Calibri"/>
                <a:ea typeface="Calibri"/>
              </a:endParaRPr>
            </a:p>
          </p:txBody>
        </p:sp>
      </p:grpSp>
      <p:sp>
        <p:nvSpPr>
          <p:cNvPr id="13" name="Content Placeholder 2"/>
          <p:cNvSpPr txBox="1">
            <a:spLocks/>
          </p:cNvSpPr>
          <p:nvPr/>
        </p:nvSpPr>
        <p:spPr>
          <a:xfrm>
            <a:off x="83127" y="2670089"/>
            <a:ext cx="4465783" cy="2141839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All modes demonstrated amplitude and phase control reproducibility with Ions beam</a:t>
            </a:r>
          </a:p>
          <a:p>
            <a:pPr lvl="1"/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428044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2</a:t>
            </a:fld>
            <a:endParaRPr lang="en-GB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841511" y="991381"/>
            <a:ext cx="5746858" cy="501865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Contents</a:t>
            </a:r>
          </a:p>
          <a:p>
            <a:r>
              <a:rPr lang="en-GB" sz="2000" dirty="0" smtClean="0"/>
              <a:t>Introduction</a:t>
            </a:r>
          </a:p>
          <a:p>
            <a:pPr lvl="1"/>
            <a:r>
              <a:rPr lang="en-GB" sz="1600" dirty="0" smtClean="0"/>
              <a:t>Multi-harmonic feedback</a:t>
            </a:r>
          </a:p>
          <a:p>
            <a:pPr lvl="1"/>
            <a:r>
              <a:rPr lang="en-GB" sz="1600" dirty="0" smtClean="0"/>
              <a:t>Automated voltage control</a:t>
            </a:r>
          </a:p>
          <a:p>
            <a:pPr lvl="1"/>
            <a:r>
              <a:rPr lang="en-GB" sz="1600" dirty="0" smtClean="0"/>
              <a:t>High-frequency cavity controller</a:t>
            </a:r>
          </a:p>
          <a:p>
            <a:r>
              <a:rPr lang="en-GB" sz="2000" dirty="0"/>
              <a:t>Multi-harmonic </a:t>
            </a:r>
            <a:r>
              <a:rPr lang="en-GB" sz="2000" dirty="0" smtClean="0"/>
              <a:t>feedback section</a:t>
            </a:r>
          </a:p>
          <a:p>
            <a:pPr lvl="1"/>
            <a:r>
              <a:rPr lang="en-GB" sz="1600" dirty="0" smtClean="0"/>
              <a:t>Block diagram, signal scaling and cabling</a:t>
            </a:r>
          </a:p>
          <a:p>
            <a:pPr lvl="1"/>
            <a:r>
              <a:rPr lang="en-GB" sz="1600" dirty="0" smtClean="0"/>
              <a:t>Transfer function</a:t>
            </a:r>
          </a:p>
          <a:p>
            <a:pPr lvl="1"/>
            <a:r>
              <a:rPr lang="en-GB" sz="1600" dirty="0" smtClean="0"/>
              <a:t>Beam induced voltage reduction</a:t>
            </a:r>
          </a:p>
          <a:p>
            <a:pPr lvl="1"/>
            <a:r>
              <a:rPr lang="en-GB" sz="1600" dirty="0" smtClean="0"/>
              <a:t>Effect on longitudinal beam quality</a:t>
            </a:r>
          </a:p>
          <a:p>
            <a:r>
              <a:rPr lang="en-GB" sz="2000" dirty="0"/>
              <a:t>Automated voltage </a:t>
            </a:r>
            <a:r>
              <a:rPr lang="en-GB" sz="2000" dirty="0" smtClean="0"/>
              <a:t>control section</a:t>
            </a:r>
            <a:endParaRPr lang="en-GB" sz="2000" dirty="0"/>
          </a:p>
          <a:p>
            <a:pPr lvl="1"/>
            <a:r>
              <a:rPr lang="en-GB" sz="1600" dirty="0"/>
              <a:t>B</a:t>
            </a:r>
            <a:r>
              <a:rPr lang="en-GB" sz="1600" dirty="0" smtClean="0"/>
              <a:t>lock diagram</a:t>
            </a:r>
            <a:r>
              <a:rPr lang="en-GB" sz="1600" dirty="0"/>
              <a:t>, signal scaling and </a:t>
            </a:r>
            <a:r>
              <a:rPr lang="en-GB" sz="1600" dirty="0" smtClean="0"/>
              <a:t>cabling</a:t>
            </a:r>
          </a:p>
          <a:p>
            <a:pPr lvl="1"/>
            <a:r>
              <a:rPr lang="en-GB" sz="1600" dirty="0" smtClean="0"/>
              <a:t>Calibration without beam</a:t>
            </a:r>
          </a:p>
          <a:p>
            <a:pPr lvl="1"/>
            <a:r>
              <a:rPr lang="en-GB" sz="1600" dirty="0" smtClean="0"/>
              <a:t>Tests with Ions beam</a:t>
            </a:r>
          </a:p>
          <a:p>
            <a:r>
              <a:rPr lang="en-GB" sz="2000" dirty="0" smtClean="0"/>
              <a:t>High-frequency cavity controller</a:t>
            </a:r>
          </a:p>
          <a:p>
            <a:pPr lvl="1"/>
            <a:r>
              <a:rPr lang="en-GB" sz="1600" dirty="0" smtClean="0"/>
              <a:t>Multi-harmonic feedback rework</a:t>
            </a:r>
          </a:p>
          <a:p>
            <a:pPr lvl="1"/>
            <a:r>
              <a:rPr lang="en-GB" sz="1600" dirty="0" smtClean="0"/>
              <a:t>Multi-harmonic complex source</a:t>
            </a:r>
          </a:p>
          <a:p>
            <a:r>
              <a:rPr lang="en-GB" sz="2000" dirty="0" smtClean="0"/>
              <a:t>Status and conclusions</a:t>
            </a:r>
          </a:p>
          <a:p>
            <a:r>
              <a:rPr lang="en-GB" sz="2000" dirty="0" smtClean="0"/>
              <a:t>Outlook</a:t>
            </a:r>
          </a:p>
        </p:txBody>
      </p:sp>
    </p:spTree>
    <p:extLst>
      <p:ext uri="{BB962C8B-B14F-4D97-AF65-F5344CB8AC3E}">
        <p14:creationId xmlns:p14="http://schemas.microsoft.com/office/powerpoint/2010/main" val="126466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High-Frequency cavity </a:t>
            </a:r>
            <a:r>
              <a:rPr lang="en-GB" dirty="0" smtClean="0"/>
              <a:t>controller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20</a:t>
            </a:fld>
            <a:endParaRPr lang="en-GB" dirty="0"/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838200" y="943106"/>
            <a:ext cx="10411690" cy="525449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/>
              <a:t>Multi-harmonic feedback </a:t>
            </a:r>
            <a:r>
              <a:rPr lang="en-GB" sz="1800" dirty="0" smtClean="0"/>
              <a:t>rework - motivation</a:t>
            </a:r>
          </a:p>
          <a:p>
            <a:r>
              <a:rPr lang="en-GB" sz="1800" dirty="0" smtClean="0"/>
              <a:t>Multi-harmonic feedback firmware with </a:t>
            </a:r>
            <a:r>
              <a:rPr lang="en-GB" sz="1800" dirty="0"/>
              <a:t>11 </a:t>
            </a:r>
            <a:r>
              <a:rPr lang="en-GB" sz="1800" dirty="0" smtClean="0"/>
              <a:t>harmonics on 1TFB board FPGA takes already 80% of resources </a:t>
            </a:r>
            <a:endParaRPr lang="en-GB" sz="1800" dirty="0"/>
          </a:p>
          <a:p>
            <a:r>
              <a:rPr lang="en-GB" sz="1800" dirty="0"/>
              <a:t>High-Frequency cavity </a:t>
            </a:r>
            <a:r>
              <a:rPr lang="en-GB" sz="1800" dirty="0" smtClean="0"/>
              <a:t>controller must integrate Automated voltage control in addition</a:t>
            </a:r>
          </a:p>
          <a:p>
            <a:r>
              <a:rPr lang="en-GB" sz="1800" dirty="0" smtClean="0"/>
              <a:t>Each feedback element includes 2 MHS instances and CORDIC components, heavy in resources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Multi-harmonic feedback rework </a:t>
            </a:r>
            <a:r>
              <a:rPr lang="en-GB" sz="1800" dirty="0" smtClean="0"/>
              <a:t>– optimization</a:t>
            </a:r>
          </a:p>
          <a:p>
            <a:r>
              <a:rPr lang="en-GB" sz="1800" dirty="0" smtClean="0"/>
              <a:t>Use a single harmonic source</a:t>
            </a:r>
          </a:p>
          <a:p>
            <a:pPr lvl="1"/>
            <a:r>
              <a:rPr lang="en-GB" sz="1400" dirty="0" smtClean="0"/>
              <a:t>remove phase shifted harmonic source for demodulation</a:t>
            </a:r>
          </a:p>
          <a:p>
            <a:pPr lvl="1"/>
            <a:r>
              <a:rPr lang="en-GB" sz="1400" dirty="0" smtClean="0"/>
              <a:t>perform phase shift operation in baseband on IQ signal with simple complex multiplication</a:t>
            </a:r>
            <a:endParaRPr lang="en-GB" sz="1800" dirty="0" smtClean="0"/>
          </a:p>
          <a:p>
            <a:r>
              <a:rPr lang="en-GB" sz="1800" dirty="0" smtClean="0"/>
              <a:t>Multiplex resources usage across MHFB elements for</a:t>
            </a:r>
          </a:p>
          <a:p>
            <a:pPr lvl="1"/>
            <a:r>
              <a:rPr lang="en-GB" sz="1400" dirty="0" smtClean="0"/>
              <a:t>phase shift</a:t>
            </a:r>
          </a:p>
          <a:p>
            <a:pPr lvl="1"/>
            <a:r>
              <a:rPr lang="en-GB" sz="1400" dirty="0" smtClean="0"/>
              <a:t>IQ to </a:t>
            </a:r>
            <a:r>
              <a:rPr lang="en-GB" sz="1400" dirty="0" err="1" smtClean="0"/>
              <a:t>MagAngle</a:t>
            </a:r>
            <a:r>
              <a:rPr lang="en-GB" sz="1400" dirty="0" smtClean="0"/>
              <a:t> CORDIC conversion</a:t>
            </a:r>
          </a:p>
          <a:p>
            <a:r>
              <a:rPr lang="en-GB" sz="1800" dirty="0"/>
              <a:t>Common harmonic source to feed MHFB </a:t>
            </a:r>
            <a:r>
              <a:rPr lang="en-GB" sz="1800" dirty="0" smtClean="0"/>
              <a:t>elements: </a:t>
            </a:r>
            <a:r>
              <a:rPr lang="en-GB" sz="1800" dirty="0"/>
              <a:t>Multi-harmonic complex source (MHCS</a:t>
            </a:r>
            <a:r>
              <a:rPr lang="en-GB" sz="1800" dirty="0" smtClean="0"/>
              <a:t>)</a:t>
            </a:r>
          </a:p>
          <a:p>
            <a:pPr lvl="1"/>
            <a:r>
              <a:rPr lang="en-GB" sz="1400" dirty="0" smtClean="0"/>
              <a:t>Feeds AVC as well</a:t>
            </a:r>
            <a:endParaRPr lang="en-GB" sz="1400" dirty="0"/>
          </a:p>
          <a:p>
            <a:pPr lvl="1"/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338021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Multi-harmonic </a:t>
            </a:r>
            <a:r>
              <a:rPr lang="en-GB" dirty="0" smtClean="0"/>
              <a:t>feedback - old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21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71" y="744778"/>
            <a:ext cx="11510358" cy="548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49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Multi-harmonic </a:t>
            </a:r>
            <a:r>
              <a:rPr lang="en-GB" dirty="0" smtClean="0"/>
              <a:t>feedback - new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22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71" y="744778"/>
            <a:ext cx="11510358" cy="548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06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High-Frequency cavity controller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23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070" y="744778"/>
            <a:ext cx="8737760" cy="548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75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24</a:t>
            </a:fld>
            <a:endParaRPr lang="en-GB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38200" y="115746"/>
            <a:ext cx="10515600" cy="557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Status and conclusions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8200" y="1246908"/>
            <a:ext cx="10703222" cy="5109441"/>
          </a:xfrm>
        </p:spPr>
        <p:txBody>
          <a:bodyPr>
            <a:normAutofit/>
          </a:bodyPr>
          <a:lstStyle/>
          <a:p>
            <a:r>
              <a:rPr lang="en-GB" sz="2200" noProof="0" dirty="0" smtClean="0"/>
              <a:t>Multi-harmonic Feedback operational on 40 and 80 MHz systems</a:t>
            </a:r>
          </a:p>
          <a:p>
            <a:r>
              <a:rPr lang="en-GB" sz="2200" noProof="0" dirty="0" smtClean="0"/>
              <a:t>Beneficial effect on beam validated, significant reduction of emittance blow-up along the batch</a:t>
            </a:r>
          </a:p>
          <a:p>
            <a:pPr lvl="1"/>
            <a:r>
              <a:rPr lang="en-GB" sz="1800" noProof="0" dirty="0" smtClean="0"/>
              <a:t>Feedback activated on a single 80 MHz cavity</a:t>
            </a:r>
          </a:p>
          <a:p>
            <a:pPr lvl="1"/>
            <a:r>
              <a:rPr lang="en-GB" sz="1800" noProof="0" dirty="0" smtClean="0"/>
              <a:t>Feedback activated on multiple High-Frequency cavities, especially 80 MHz cavities</a:t>
            </a:r>
          </a:p>
          <a:p>
            <a:r>
              <a:rPr lang="en-GB" sz="1800" dirty="0" smtClean="0"/>
              <a:t>Automated voltage control demonstrated </a:t>
            </a:r>
            <a:r>
              <a:rPr lang="en-GB" sz="1800" dirty="0"/>
              <a:t>amplitude and phase control reproducibility </a:t>
            </a:r>
            <a:r>
              <a:rPr lang="en-GB" sz="1800" dirty="0" smtClean="0"/>
              <a:t>on </a:t>
            </a:r>
            <a:r>
              <a:rPr lang="en-GB" sz="1800" dirty="0"/>
              <a:t>Ions </a:t>
            </a:r>
            <a:r>
              <a:rPr lang="en-GB" sz="1800" dirty="0" smtClean="0"/>
              <a:t>beam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13367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25</a:t>
            </a:fld>
            <a:endParaRPr lang="en-GB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38200" y="115746"/>
            <a:ext cx="10515600" cy="557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Outlook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8200" y="1108617"/>
            <a:ext cx="10703222" cy="4190214"/>
          </a:xfrm>
        </p:spPr>
        <p:txBody>
          <a:bodyPr>
            <a:normAutofit/>
          </a:bodyPr>
          <a:lstStyle/>
          <a:p>
            <a:r>
              <a:rPr lang="en-GB" sz="2400" noProof="0" dirty="0" smtClean="0"/>
              <a:t>During LS2</a:t>
            </a:r>
          </a:p>
          <a:p>
            <a:pPr lvl="1"/>
            <a:r>
              <a:rPr lang="en-GB" sz="1800" dirty="0" smtClean="0"/>
              <a:t>Perform Multi-harmonic feedback transfer function in lab with new architecture</a:t>
            </a:r>
          </a:p>
          <a:p>
            <a:pPr lvl="1"/>
            <a:r>
              <a:rPr lang="en-GB" sz="1800" noProof="0" dirty="0" smtClean="0"/>
              <a:t>Update </a:t>
            </a:r>
            <a:r>
              <a:rPr lang="en-GB" sz="1800" noProof="0" dirty="0" err="1" smtClean="0"/>
              <a:t>Fesa</a:t>
            </a:r>
            <a:r>
              <a:rPr lang="en-GB" sz="1800" noProof="0" dirty="0" smtClean="0"/>
              <a:t> class</a:t>
            </a:r>
          </a:p>
          <a:p>
            <a:pPr lvl="1"/>
            <a:endParaRPr lang="en-GB" sz="1800" noProof="0" dirty="0" smtClean="0"/>
          </a:p>
          <a:p>
            <a:r>
              <a:rPr lang="en-GB" sz="2400" noProof="0" dirty="0" smtClean="0"/>
              <a:t>Longer term</a:t>
            </a:r>
          </a:p>
          <a:p>
            <a:pPr lvl="1"/>
            <a:r>
              <a:rPr lang="en-GB" sz="1800" noProof="0" dirty="0" smtClean="0"/>
              <a:t>Consider replacing 10 MHz systems One-turn </a:t>
            </a:r>
            <a:r>
              <a:rPr lang="en-GB" sz="1800" dirty="0" smtClean="0"/>
              <a:t>f</a:t>
            </a:r>
            <a:r>
              <a:rPr lang="en-GB" sz="1800" noProof="0" dirty="0" err="1" smtClean="0"/>
              <a:t>eedback</a:t>
            </a:r>
            <a:r>
              <a:rPr lang="en-GB" sz="1800" noProof="0" dirty="0" smtClean="0"/>
              <a:t> by </a:t>
            </a:r>
            <a:r>
              <a:rPr lang="en-GB" sz="1800" dirty="0"/>
              <a:t>Multi-harmonic feedback </a:t>
            </a:r>
            <a:endParaRPr lang="en-GB" sz="1800" noProof="0" dirty="0" smtClean="0"/>
          </a:p>
        </p:txBody>
      </p:sp>
    </p:spTree>
    <p:extLst>
      <p:ext uri="{BB962C8B-B14F-4D97-AF65-F5344CB8AC3E}">
        <p14:creationId xmlns:p14="http://schemas.microsoft.com/office/powerpoint/2010/main" val="2601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26</a:t>
            </a:fld>
            <a:endParaRPr lang="en-GB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38200" y="115746"/>
            <a:ext cx="10515600" cy="557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Thanks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8200" y="1108617"/>
            <a:ext cx="10703222" cy="4190214"/>
          </a:xfrm>
        </p:spPr>
        <p:txBody>
          <a:bodyPr>
            <a:normAutofit/>
          </a:bodyPr>
          <a:lstStyle/>
          <a:p>
            <a:r>
              <a:rPr lang="en-GB" sz="2400" noProof="0" dirty="0" smtClean="0"/>
              <a:t>Heiko</a:t>
            </a:r>
            <a:r>
              <a:rPr lang="en-GB" sz="2400" dirty="0"/>
              <a:t> </a:t>
            </a:r>
            <a:r>
              <a:rPr lang="en-GB" sz="2400" dirty="0" smtClean="0"/>
              <a:t>Damerau</a:t>
            </a:r>
          </a:p>
          <a:p>
            <a:r>
              <a:rPr lang="en-GB" sz="2400" noProof="0" dirty="0" smtClean="0"/>
              <a:t>Azeddine Jibar</a:t>
            </a:r>
          </a:p>
          <a:p>
            <a:r>
              <a:rPr lang="en-GB" sz="2400" dirty="0" smtClean="0"/>
              <a:t>Ylenia Brischetto</a:t>
            </a:r>
          </a:p>
          <a:p>
            <a:r>
              <a:rPr lang="en-GB" sz="2400" noProof="0" dirty="0" smtClean="0"/>
              <a:t>John Molendijk</a:t>
            </a:r>
          </a:p>
          <a:p>
            <a:r>
              <a:rPr lang="en-GB" sz="2400" dirty="0" smtClean="0"/>
              <a:t>Damien Perrelet</a:t>
            </a:r>
            <a:endParaRPr lang="en-GB" sz="2400" noProof="0" dirty="0" smtClean="0"/>
          </a:p>
        </p:txBody>
      </p:sp>
    </p:spTree>
    <p:extLst>
      <p:ext uri="{BB962C8B-B14F-4D97-AF65-F5344CB8AC3E}">
        <p14:creationId xmlns:p14="http://schemas.microsoft.com/office/powerpoint/2010/main" val="365233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Addendum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27</a:t>
            </a:fld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10229850" y="995330"/>
            <a:ext cx="1834587" cy="571383"/>
            <a:chOff x="115405" y="590377"/>
            <a:chExt cx="1834587" cy="571383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578590" y="590377"/>
              <a:ext cx="1284510" cy="329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200" dirty="0" smtClean="0">
                  <a:solidFill>
                    <a:schemeClr val="accent5"/>
                  </a:solidFill>
                  <a:latin typeface="Calibri"/>
                  <a:ea typeface="Calibri"/>
                </a:rPr>
                <a:t>Firmware settings</a:t>
              </a:r>
              <a:endParaRPr lang="en-GB" sz="1200" dirty="0" smtClean="0">
                <a:solidFill>
                  <a:schemeClr val="accent5"/>
                </a:solidFill>
                <a:latin typeface="Calibri"/>
                <a:ea typeface="Calibri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15405" y="832382"/>
              <a:ext cx="1834587" cy="329378"/>
              <a:chOff x="1030661" y="883182"/>
              <a:chExt cx="1834587" cy="329378"/>
            </a:xfrm>
          </p:grpSpPr>
          <p:sp>
            <p:nvSpPr>
              <p:cNvPr id="10" name="Rectangle 9"/>
              <p:cNvSpPr>
                <a:spLocks noChangeArrowheads="1"/>
              </p:cNvSpPr>
              <p:nvPr/>
            </p:nvSpPr>
            <p:spPr bwMode="auto">
              <a:xfrm>
                <a:off x="1493846" y="883182"/>
                <a:ext cx="1371402" cy="3293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none" lIns="91440" tIns="45720" rIns="91440" bIns="45720" anchor="ctr" anchorCtr="0" upright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1200" b="1" dirty="0" err="1" smtClean="0">
                    <a:solidFill>
                      <a:schemeClr val="accent2">
                        <a:lumMod val="75000"/>
                      </a:schemeClr>
                    </a:solidFill>
                    <a:latin typeface="Calibri"/>
                    <a:ea typeface="Calibri"/>
                  </a:rPr>
                  <a:t>Complex</a:t>
                </a:r>
                <a:r>
                  <a:rPr lang="fr-FR" sz="1200" b="1" dirty="0" smtClean="0">
                    <a:solidFill>
                      <a:schemeClr val="accent2">
                        <a:lumMod val="75000"/>
                      </a:schemeClr>
                    </a:solidFill>
                    <a:latin typeface="Calibri"/>
                    <a:ea typeface="Calibri"/>
                  </a:rPr>
                  <a:t> RF signal</a:t>
                </a:r>
                <a:endParaRPr lang="en-GB" sz="1200" b="1" dirty="0" smtClean="0">
                  <a:solidFill>
                    <a:schemeClr val="accent2">
                      <a:lumMod val="75000"/>
                    </a:schemeClr>
                  </a:solidFill>
                  <a:latin typeface="Calibri"/>
                  <a:ea typeface="Calibri"/>
                </a:endParaRPr>
              </a:p>
            </p:txBody>
          </p:sp>
          <p:cxnSp>
            <p:nvCxnSpPr>
              <p:cNvPr id="11" name="AutoShape 1090"/>
              <p:cNvCxnSpPr>
                <a:cxnSpLocks noChangeShapeType="1"/>
              </p:cNvCxnSpPr>
              <p:nvPr/>
            </p:nvCxnSpPr>
            <p:spPr bwMode="auto">
              <a:xfrm>
                <a:off x="1030661" y="1047871"/>
                <a:ext cx="463185" cy="0"/>
              </a:xfrm>
              <a:prstGeom prst="straightConnector1">
                <a:avLst/>
              </a:prstGeom>
              <a:noFill/>
              <a:ln w="38100" cmpd="dbl">
                <a:solidFill>
                  <a:schemeClr val="accent2">
                    <a:lumMod val="75000"/>
                  </a:schemeClr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18" name="Rectangle 17"/>
          <p:cNvSpPr/>
          <p:nvPr/>
        </p:nvSpPr>
        <p:spPr>
          <a:xfrm>
            <a:off x="0" y="549361"/>
            <a:ext cx="1280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ea typeface="Calibri"/>
              </a:rPr>
              <a:t>Multi-</a:t>
            </a:r>
            <a:r>
              <a:rPr lang="fr-FR" dirty="0" err="1">
                <a:ea typeface="Calibri"/>
              </a:rPr>
              <a:t>harmonic</a:t>
            </a:r>
            <a:r>
              <a:rPr lang="fr-FR" dirty="0">
                <a:ea typeface="Calibri"/>
              </a:rPr>
              <a:t> </a:t>
            </a:r>
            <a:r>
              <a:rPr lang="fr-FR" dirty="0" err="1">
                <a:ea typeface="Calibri"/>
              </a:rPr>
              <a:t>clock</a:t>
            </a:r>
            <a:r>
              <a:rPr lang="fr-FR" dirty="0">
                <a:ea typeface="Calibri"/>
              </a:rPr>
              <a:t> source – block </a:t>
            </a:r>
            <a:r>
              <a:rPr lang="fr-FR" dirty="0" err="1">
                <a:ea typeface="Calibri"/>
              </a:rPr>
              <a:t>diagram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8091" y="863438"/>
            <a:ext cx="6455559" cy="5989778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23825" y="928218"/>
            <a:ext cx="4257675" cy="2437898"/>
            <a:chOff x="123825" y="928218"/>
            <a:chExt cx="4257675" cy="2437898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" name="Rectangle 12"/>
                <p:cNvSpPr>
                  <a:spLocks noChangeArrowheads="1"/>
                </p:cNvSpPr>
                <p:nvPr/>
              </p:nvSpPr>
              <p:spPr bwMode="auto">
                <a:xfrm>
                  <a:off x="123825" y="928218"/>
                  <a:ext cx="4257675" cy="3357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none" lIns="91440" tIns="45720" rIns="91440" bIns="45720" anchor="ctr" anchorCtr="0" upright="1">
                  <a:noAutofit/>
                </a:bodyPr>
                <a:lstStyle/>
                <a:p>
                  <a:pPr>
                    <a:defRPr/>
                  </a:pPr>
                  <a:r>
                    <a:rPr lang="fr-FR" sz="1600" dirty="0" err="1">
                      <a:ea typeface="Calibri"/>
                    </a:rPr>
                    <a:t>Unity</a:t>
                  </a:r>
                  <a:r>
                    <a:rPr lang="fr-FR" sz="1600" dirty="0">
                      <a:ea typeface="Calibri"/>
                    </a:rPr>
                    <a:t> magnitude </a:t>
                  </a:r>
                  <a:r>
                    <a:rPr lang="fr-FR" sz="1600" dirty="0" err="1" smtClean="0">
                      <a:solidFill>
                        <a:schemeClr val="tx1"/>
                      </a:solidFill>
                      <a:ea typeface="Calibri"/>
                    </a:rPr>
                    <a:t>harmonic</a:t>
                  </a:r>
                  <a:r>
                    <a:rPr lang="fr-FR" sz="1600" dirty="0" smtClean="0">
                      <a:solidFill>
                        <a:schemeClr val="tx1"/>
                      </a:solidFill>
                      <a:ea typeface="Calibri"/>
                    </a:rPr>
                    <a:t> a source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fr-FR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pt-B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≡ </m:t>
                          </m:r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/>
                            </a:rPr>
                            <m:t>𝑒</m:t>
                          </m:r>
                        </m:e>
                        <m:sup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/>
                            </a:rPr>
                            <m:t>𝑗</m:t>
                          </m:r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/>
                            </a:rPr>
                            <m:t>.</m:t>
                          </m:r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/>
                            </a:rPr>
                            <m:t>𝜔</m:t>
                          </m:r>
                          <m:r>
                            <a:rPr lang="fr-FR" sz="1600" b="0" i="1" baseline="-250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/>
                            </a:rPr>
                            <m:t>𝑎</m:t>
                          </m:r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/>
                            </a:rPr>
                            <m:t>.</m:t>
                          </m:r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/>
                            </a:rPr>
                            <m:t>𝑡</m:t>
                          </m:r>
                        </m:sup>
                      </m:sSup>
                    </m:oMath>
                  </a14:m>
                  <a:endParaRPr lang="fr-FR" sz="16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libri"/>
                  </a:endParaRPr>
                </a:p>
              </p:txBody>
            </p:sp>
          </mc:Choice>
          <mc:Fallback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23825" y="928218"/>
                  <a:ext cx="4257675" cy="335791"/>
                </a:xfrm>
                <a:prstGeom prst="rect">
                  <a:avLst/>
                </a:prstGeom>
                <a:blipFill>
                  <a:blip r:embed="rId4"/>
                  <a:stretch>
                    <a:fillRect l="-715" t="-1818" b="-27273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Rectangle 13"/>
                <p:cNvSpPr>
                  <a:spLocks noChangeArrowheads="1"/>
                </p:cNvSpPr>
                <p:nvPr/>
              </p:nvSpPr>
              <p:spPr bwMode="auto">
                <a:xfrm>
                  <a:off x="123825" y="2518619"/>
                  <a:ext cx="4000500" cy="3795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none" lIns="91440" tIns="45720" rIns="91440" bIns="45720" anchor="ctr" anchorCtr="0" upright="1">
                  <a:noAutofit/>
                </a:bodyPr>
                <a:lstStyle/>
                <a:p>
                  <a:pPr lvl="0">
                    <a:defRPr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fr-FR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</m:ctrlPr>
                          </m:sSupPr>
                          <m:e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𝑒</m:t>
                            </m:r>
                          </m:e>
                          <m:sup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𝑗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.</m:t>
                            </m:r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𝜔</m:t>
                            </m:r>
                            <m:r>
                              <a:rPr lang="fr-FR" sz="1600" i="1" baseline="-25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𝑎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.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𝑡</m:t>
                            </m:r>
                          </m:sup>
                        </m:sSup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/>
                          </a:rPr>
                          <m:t> . </m:t>
                        </m:r>
                        <m:sSup>
                          <m:sSup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</m:ctrlPr>
                          </m:sSupPr>
                          <m:e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𝑒</m:t>
                            </m:r>
                          </m:e>
                          <m:sup>
                            <m:r>
                              <a:rPr lang="fr-FR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+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𝑗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.</m:t>
                            </m:r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𝜔</m:t>
                            </m:r>
                            <m:r>
                              <a:rPr lang="fr-FR" sz="1600" i="1" baseline="-25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𝑏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.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𝑡</m:t>
                            </m:r>
                          </m:sup>
                        </m:sSup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/>
                          </a:rPr>
                          <m:t>=</m:t>
                        </m:r>
                        <m:sSup>
                          <m:sSup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</m:ctrlPr>
                          </m:sSupPr>
                          <m:e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𝑒</m:t>
                            </m:r>
                          </m:e>
                          <m:sup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𝑗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.</m:t>
                            </m:r>
                            <m:d>
                              <m:dPr>
                                <m:ctrlPr>
                                  <a:rPr lang="fr-FR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libri"/>
                                  </a:rPr>
                                </m:ctrlPr>
                              </m:dPr>
                              <m:e>
                                <m:r>
                                  <a:rPr lang="el-GR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libri"/>
                                  </a:rPr>
                                  <m:t>𝜔</m:t>
                                </m:r>
                                <m:r>
                                  <a:rPr lang="fr-FR" sz="1600" i="1" baseline="-25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libri"/>
                                  </a:rPr>
                                  <m:t>𝑎</m:t>
                                </m:r>
                                <m:r>
                                  <a:rPr lang="fr-FR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libri"/>
                                  </a:rPr>
                                  <m:t>+</m:t>
                                </m:r>
                                <m:r>
                                  <a:rPr lang="el-GR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libri"/>
                                  </a:rPr>
                                  <m:t>𝜔</m:t>
                                </m:r>
                                <m:r>
                                  <a:rPr lang="fr-FR" sz="1600" i="1" baseline="-25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libri"/>
                                  </a:rPr>
                                  <m:t>𝑏</m:t>
                                </m:r>
                              </m:e>
                            </m:d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.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𝑡</m:t>
                            </m:r>
                          </m:sup>
                        </m:sSup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/>
                          </a:rPr>
                          <m:t>=</m:t>
                        </m:r>
                        <m:sSup>
                          <m:sSup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</m:ctrlPr>
                          </m:sSupPr>
                          <m:e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𝑒</m:t>
                            </m:r>
                          </m:e>
                          <m:sup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𝑗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.</m:t>
                            </m:r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𝜔</m:t>
                            </m:r>
                            <m:r>
                              <a:rPr lang="fr-FR" sz="1600" i="1" baseline="-25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𝑎</m:t>
                            </m:r>
                            <m:r>
                              <a:rPr lang="fr-FR" sz="1600" b="0" i="1" baseline="-2500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+</m:t>
                            </m:r>
                            <m:r>
                              <a:rPr lang="fr-FR" sz="1600" i="1" baseline="-25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𝑏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.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𝑡</m:t>
                            </m:r>
                          </m:sup>
                        </m:sSup>
                      </m:oMath>
                    </m:oMathPara>
                  </a14:m>
                  <a:endParaRPr dirty="0"/>
                </a:p>
              </p:txBody>
            </p:sp>
          </mc:Choice>
          <mc:Fallback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23825" y="2518619"/>
                  <a:ext cx="4000500" cy="379583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Rectangle 14"/>
                <p:cNvSpPr/>
                <p:nvPr/>
              </p:nvSpPr>
              <p:spPr>
                <a:xfrm>
                  <a:off x="123825" y="1355084"/>
                  <a:ext cx="3714749" cy="34657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defRPr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fr-FR" sz="1600" i="1" smtClean="0">
                                <a:latin typeface="Cambria Math" panose="02040503050406030204" pitchFamily="18" charset="0"/>
                                <a:ea typeface="Calibri"/>
                              </a:rPr>
                            </m:ctrlPr>
                          </m:sSup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𝑒</m:t>
                            </m:r>
                          </m:e>
                          <m:sup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𝑗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.</m:t>
                            </m:r>
                            <m:r>
                              <a:rPr lang="el-G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𝜔</m:t>
                            </m:r>
                            <m:r>
                              <a:rPr lang="fr-FR" sz="1600" i="1" baseline="-25000">
                                <a:latin typeface="Cambria Math" panose="02040503050406030204" pitchFamily="18" charset="0"/>
                                <a:ea typeface="Calibri"/>
                              </a:rPr>
                              <m:t>𝑎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.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𝑡</m:t>
                            </m:r>
                          </m:sup>
                        </m:sSup>
                        <m:r>
                          <a:rPr lang="fr-FR" sz="1600" i="1">
                            <a:latin typeface="Cambria Math" panose="02040503050406030204" pitchFamily="18" charset="0"/>
                            <a:ea typeface="Calibri"/>
                          </a:rPr>
                          <m:t>=</m:t>
                        </m:r>
                        <m:r>
                          <a:rPr lang="fr-FR" sz="1600" i="1">
                            <a:latin typeface="Cambria Math" panose="02040503050406030204" pitchFamily="18" charset="0"/>
                            <a:ea typeface="Calibri"/>
                          </a:rPr>
                          <m:t>𝑐𝑜</m:t>
                        </m:r>
                        <m:func>
                          <m:funcPr>
                            <m:ctrlP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</m:ctrlPr>
                          </m:funcPr>
                          <m:fName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𝑠</m:t>
                            </m:r>
                          </m:fName>
                          <m:e>
                            <m:d>
                              <m:dPr>
                                <m:ctrlPr>
                                  <a:rPr lang="fr-FR" sz="1600" i="1">
                                    <a:latin typeface="Cambria Math" panose="02040503050406030204" pitchFamily="18" charset="0"/>
                                    <a:ea typeface="Calibri"/>
                                  </a:rPr>
                                </m:ctrlPr>
                              </m:dPr>
                              <m:e>
                                <m:r>
                                  <a:rPr lang="fr-FR" sz="1600" i="1">
                                    <a:latin typeface="Cambria Math" panose="02040503050406030204" pitchFamily="18" charset="0"/>
                                    <a:ea typeface="Calibri"/>
                                  </a:rPr>
                                  <m:t>𝜔</m:t>
                                </m:r>
                                <m:r>
                                  <a:rPr lang="fr-FR" sz="1600" i="1" baseline="-25000">
                                    <a:latin typeface="Cambria Math" panose="02040503050406030204" pitchFamily="18" charset="0"/>
                                    <a:ea typeface="Calibri"/>
                                  </a:rPr>
                                  <m:t>𝑎</m:t>
                                </m:r>
                                <m:r>
                                  <a:rPr lang="fr-FR" sz="1600" i="1">
                                    <a:latin typeface="Cambria Math" panose="02040503050406030204" pitchFamily="18" charset="0"/>
                                    <a:ea typeface="Calibri"/>
                                  </a:rPr>
                                  <m:t>.</m:t>
                                </m:r>
                                <m:r>
                                  <a:rPr lang="fr-FR" sz="1600" i="1">
                                    <a:latin typeface="Cambria Math" panose="02040503050406030204" pitchFamily="18" charset="0"/>
                                    <a:ea typeface="Calibri"/>
                                  </a:rPr>
                                  <m:t>𝑡</m:t>
                                </m:r>
                              </m:e>
                            </m:d>
                          </m:e>
                        </m:func>
                        <m:r>
                          <a:rPr lang="fr-FR" sz="1600" i="1">
                            <a:latin typeface="Cambria Math" panose="02040503050406030204" pitchFamily="18" charset="0"/>
                            <a:ea typeface="Calibri"/>
                          </a:rPr>
                          <m:t>+</m:t>
                        </m:r>
                        <m:r>
                          <a:rPr lang="fr-FR" sz="1600" i="1">
                            <a:latin typeface="Cambria Math" panose="02040503050406030204" pitchFamily="18" charset="0"/>
                            <a:ea typeface="Calibri"/>
                          </a:rPr>
                          <m:t>𝑗</m:t>
                        </m:r>
                        <m:r>
                          <a:rPr lang="fr-FR" sz="1600" i="1">
                            <a:latin typeface="Cambria Math" panose="02040503050406030204" pitchFamily="18" charset="0"/>
                            <a:ea typeface="Calibri"/>
                          </a:rPr>
                          <m:t>.</m:t>
                        </m:r>
                        <m:r>
                          <a:rPr lang="fr-FR" sz="1600" i="1">
                            <a:latin typeface="Cambria Math" panose="02040503050406030204" pitchFamily="18" charset="0"/>
                            <a:ea typeface="Calibri"/>
                          </a:rPr>
                          <m:t>𝑠𝑖𝑛</m:t>
                        </m:r>
                        <m:d>
                          <m:dPr>
                            <m:ctrlP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</m:ctrlPr>
                          </m:d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𝜔</m:t>
                            </m:r>
                            <m:r>
                              <a:rPr lang="fr-FR" sz="1600" i="1" baseline="-25000">
                                <a:latin typeface="Cambria Math" panose="02040503050406030204" pitchFamily="18" charset="0"/>
                                <a:ea typeface="Calibri"/>
                              </a:rPr>
                              <m:t>𝑎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.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fr-FR" sz="1600" dirty="0">
                    <a:ea typeface="Calibri"/>
                  </a:endParaRPr>
                </a:p>
              </p:txBody>
            </p:sp>
          </mc:Choice>
          <mc:Fallback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3825" y="1355084"/>
                  <a:ext cx="3714749" cy="346570"/>
                </a:xfrm>
                <a:prstGeom prst="rect">
                  <a:avLst/>
                </a:prstGeom>
                <a:blipFill>
                  <a:blip r:embed="rId6"/>
                  <a:stretch>
                    <a:fillRect b="-1052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Rectangle 15"/>
                <p:cNvSpPr/>
                <p:nvPr/>
              </p:nvSpPr>
              <p:spPr>
                <a:xfrm>
                  <a:off x="123825" y="1789985"/>
                  <a:ext cx="3829049" cy="64030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defRPr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fr-FR" sz="1600" i="1" smtClean="0">
                                <a:latin typeface="Cambria Math" panose="02040503050406030204" pitchFamily="18" charset="0"/>
                                <a:ea typeface="Calibri"/>
                              </a:rPr>
                            </m:ctrlPr>
                          </m:sSup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𝑒</m:t>
                            </m:r>
                          </m:e>
                          <m:sup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𝑗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.</m:t>
                            </m:r>
                            <m:r>
                              <a:rPr lang="el-G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𝜔</m:t>
                            </m:r>
                            <m:r>
                              <a:rPr lang="fr-FR" sz="1600" i="1" baseline="-25000">
                                <a:latin typeface="Cambria Math" panose="02040503050406030204" pitchFamily="18" charset="0"/>
                                <a:ea typeface="Calibri"/>
                              </a:rPr>
                              <m:t>𝑎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.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𝑡</m:t>
                            </m:r>
                          </m:sup>
                        </m:sSup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≡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fr-FR" sz="1600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𝑅𝑒</m:t>
                                  </m:r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{</m:t>
                                  </m:r>
                                  <m:sSup>
                                    <m:sSup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  <a:ea typeface="Calibri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  <a:ea typeface="Calibri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  <a:ea typeface="Calibri"/>
                                        </a:rPr>
                                        <m:t>𝑗</m:t>
                                      </m:r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  <a:ea typeface="Calibri"/>
                                        </a:rPr>
                                        <m:t>.</m:t>
                                      </m:r>
                                      <m:r>
                                        <a:rPr lang="el-GR" sz="1600" i="1">
                                          <a:latin typeface="Cambria Math" panose="02040503050406030204" pitchFamily="18" charset="0"/>
                                          <a:ea typeface="Calibri"/>
                                        </a:rPr>
                                        <m:t>𝜔</m:t>
                                      </m:r>
                                      <m:r>
                                        <a:rPr lang="fr-FR" sz="1600" i="1" baseline="-25000">
                                          <a:latin typeface="Cambria Math" panose="02040503050406030204" pitchFamily="18" charset="0"/>
                                          <a:ea typeface="Calibri"/>
                                        </a:rPr>
                                        <m:t>𝑎</m:t>
                                      </m:r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  <a:ea typeface="Calibri"/>
                                        </a:rPr>
                                        <m:t>.</m:t>
                                      </m:r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  <a:ea typeface="Calibri"/>
                                        </a:rPr>
                                        <m:t>𝑡</m:t>
                                      </m:r>
                                    </m:sup>
                                  </m:sSup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}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𝐼𝑚</m:t>
                                  </m:r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{</m:t>
                                  </m:r>
                                  <m:sSup>
                                    <m:sSup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  <a:ea typeface="Calibri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  <a:ea typeface="Calibri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  <a:ea typeface="Calibri"/>
                                        </a:rPr>
                                        <m:t>𝑗</m:t>
                                      </m:r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  <a:ea typeface="Calibri"/>
                                        </a:rPr>
                                        <m:t>.</m:t>
                                      </m:r>
                                      <m:r>
                                        <a:rPr lang="el-GR" sz="1600" i="1">
                                          <a:latin typeface="Cambria Math" panose="02040503050406030204" pitchFamily="18" charset="0"/>
                                          <a:ea typeface="Calibri"/>
                                        </a:rPr>
                                        <m:t>𝜔</m:t>
                                      </m:r>
                                      <m:r>
                                        <a:rPr lang="fr-FR" sz="1600" i="1" baseline="-25000">
                                          <a:latin typeface="Cambria Math" panose="02040503050406030204" pitchFamily="18" charset="0"/>
                                          <a:ea typeface="Calibri"/>
                                        </a:rPr>
                                        <m:t>𝑎</m:t>
                                      </m:r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  <a:ea typeface="Calibri"/>
                                        </a:rPr>
                                        <m:t>.</m:t>
                                      </m:r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  <a:ea typeface="Calibri"/>
                                        </a:rPr>
                                        <m:t>𝑡</m:t>
                                      </m:r>
                                    </m:sup>
                                  </m:sSup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}</m:t>
                                  </m:r>
                                </m:e>
                              </m:mr>
                            </m:m>
                          </m:e>
                        </m:d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fr-FR" sz="1600" b="0" i="0" smtClean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fr-FR" sz="1600" b="0" i="0" smtClean="0">
                                      <a:latin typeface="Cambria Math" panose="02040503050406030204" pitchFamily="18" charset="0"/>
                                    </a:rPr>
                                    <m:t>os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⁡</m:t>
                                  </m:r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l-GR" sz="1600" i="1">
                                      <a:latin typeface="Cambria Math" panose="02040503050406030204" pitchFamily="18" charset="0"/>
                                      <a:ea typeface="Calibri"/>
                                    </a:rPr>
                                    <m:t>𝜔</m:t>
                                  </m:r>
                                  <m:r>
                                    <a:rPr lang="fr-FR" sz="1600" i="1" baseline="-25000">
                                      <a:latin typeface="Cambria Math" panose="02040503050406030204" pitchFamily="18" charset="0"/>
                                      <a:ea typeface="Calibri"/>
                                    </a:rPr>
                                    <m:t>𝑎</m:t>
                                  </m:r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  <a:ea typeface="Calibri"/>
                                    </a:rPr>
                                    <m:t>.</m:t>
                                  </m:r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  <a:ea typeface="Calibri"/>
                                    </a:rPr>
                                    <m:t>𝑡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mr>
                              <m:m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1600" b="0" i="0" smtClean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⁡(</m:t>
                                  </m:r>
                                  <m:r>
                                    <a:rPr lang="el-GR" sz="1600" i="1">
                                      <a:latin typeface="Cambria Math" panose="02040503050406030204" pitchFamily="18" charset="0"/>
                                      <a:ea typeface="Calibri"/>
                                    </a:rPr>
                                    <m:t>𝜔</m:t>
                                  </m:r>
                                  <m:r>
                                    <a:rPr lang="fr-FR" sz="1600" i="1" baseline="-25000">
                                      <a:latin typeface="Cambria Math" panose="02040503050406030204" pitchFamily="18" charset="0"/>
                                      <a:ea typeface="Calibri"/>
                                    </a:rPr>
                                    <m:t>𝑎</m:t>
                                  </m:r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  <a:ea typeface="Calibri"/>
                                    </a:rPr>
                                    <m:t>.</m:t>
                                  </m:r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  <a:ea typeface="Calibri"/>
                                    </a:rPr>
                                    <m:t>𝑡</m:t>
                                  </m:r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fr-FR" sz="1600" dirty="0">
                    <a:ea typeface="Calibri"/>
                  </a:endParaRPr>
                </a:p>
              </p:txBody>
            </p:sp>
          </mc:Choice>
          <mc:Fallback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3825" y="1789985"/>
                  <a:ext cx="3829049" cy="640303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Rectangle 19"/>
                <p:cNvSpPr>
                  <a:spLocks noChangeArrowheads="1"/>
                </p:cNvSpPr>
                <p:nvPr/>
              </p:nvSpPr>
              <p:spPr bwMode="auto">
                <a:xfrm>
                  <a:off x="123825" y="2986533"/>
                  <a:ext cx="4000500" cy="3795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none" lIns="91440" tIns="45720" rIns="91440" bIns="45720" anchor="ctr" anchorCtr="0" upright="1">
                  <a:noAutofit/>
                </a:bodyPr>
                <a:lstStyle/>
                <a:p>
                  <a:pPr lvl="0">
                    <a:defRPr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fr-FR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</m:ctrlPr>
                          </m:sSupPr>
                          <m:e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𝑒</m:t>
                            </m:r>
                          </m:e>
                          <m:sup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𝑗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.</m:t>
                            </m:r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𝜔</m:t>
                            </m:r>
                            <m:r>
                              <a:rPr lang="fr-FR" sz="1600" i="1" baseline="-25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𝑎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.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𝑡</m:t>
                            </m:r>
                          </m:sup>
                        </m:sSup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/>
                          </a:rPr>
                          <m:t> . </m:t>
                        </m:r>
                        <m:sSup>
                          <m:sSup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</m:ctrlPr>
                          </m:sSupPr>
                          <m:e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𝑒</m:t>
                            </m:r>
                          </m:e>
                          <m:sup>
                            <m:r>
                              <a:rPr lang="fr-FR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−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𝑗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.</m:t>
                            </m:r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𝜔</m:t>
                            </m:r>
                            <m:r>
                              <a:rPr lang="fr-FR" sz="1600" i="1" baseline="-25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𝑏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.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𝑡</m:t>
                            </m:r>
                          </m:sup>
                        </m:sSup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/>
                          </a:rPr>
                          <m:t>=</m:t>
                        </m:r>
                        <m:sSup>
                          <m:sSup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</m:ctrlPr>
                          </m:sSupPr>
                          <m:e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𝑒</m:t>
                            </m:r>
                          </m:e>
                          <m:sup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𝑗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.</m:t>
                            </m:r>
                            <m:d>
                              <m:dPr>
                                <m:ctrlPr>
                                  <a:rPr lang="fr-FR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libri"/>
                                  </a:rPr>
                                </m:ctrlPr>
                              </m:dPr>
                              <m:e>
                                <m:r>
                                  <a:rPr lang="el-GR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libri"/>
                                  </a:rPr>
                                  <m:t>𝜔</m:t>
                                </m:r>
                                <m:r>
                                  <a:rPr lang="fr-FR" sz="1600" i="1" baseline="-25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libri"/>
                                  </a:rPr>
                                  <m:t>𝑎</m:t>
                                </m:r>
                                <m:r>
                                  <a:rPr lang="fr-FR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libri"/>
                                  </a:rPr>
                                  <m:t>−</m:t>
                                </m:r>
                                <m:r>
                                  <a:rPr lang="el-GR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libri"/>
                                  </a:rPr>
                                  <m:t>𝜔</m:t>
                                </m:r>
                                <m:r>
                                  <a:rPr lang="fr-FR" sz="1600" i="1" baseline="-25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libri"/>
                                  </a:rPr>
                                  <m:t>𝑏</m:t>
                                </m:r>
                              </m:e>
                            </m:d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.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𝑡</m:t>
                            </m:r>
                          </m:sup>
                        </m:sSup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/>
                          </a:rPr>
                          <m:t>=</m:t>
                        </m:r>
                        <m:sSup>
                          <m:sSup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</m:ctrlPr>
                          </m:sSupPr>
                          <m:e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𝑒</m:t>
                            </m:r>
                          </m:e>
                          <m:sup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𝑗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.</m:t>
                            </m:r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𝜔</m:t>
                            </m:r>
                            <m:r>
                              <a:rPr lang="fr-FR" sz="1600" i="1" baseline="-25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𝑎</m:t>
                            </m:r>
                            <m:r>
                              <a:rPr lang="fr-FR" sz="1600" b="0" i="1" baseline="-2500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−</m:t>
                            </m:r>
                            <m:r>
                              <a:rPr lang="fr-FR" sz="1600" i="1" baseline="-25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𝑏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.</m:t>
                            </m:r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libri"/>
                              </a:rPr>
                              <m:t>𝑡</m:t>
                            </m:r>
                          </m:sup>
                        </m:sSup>
                      </m:oMath>
                    </m:oMathPara>
                  </a14:m>
                  <a:endParaRPr dirty="0"/>
                </a:p>
              </p:txBody>
            </p:sp>
          </mc:Choice>
          <mc:Fallback>
            <p:sp>
              <p:nvSpPr>
                <p:cNvPr id="20" name="Rectangle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23825" y="2986533"/>
                  <a:ext cx="4000500" cy="379583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AutoShape 1101"/>
            <p:cNvSpPr>
              <a:spLocks noChangeArrowheads="1"/>
            </p:cNvSpPr>
            <p:nvPr/>
          </p:nvSpPr>
          <p:spPr bwMode="auto">
            <a:xfrm>
              <a:off x="3674922" y="2591210"/>
              <a:ext cx="277952" cy="277566"/>
            </a:xfrm>
            <a:prstGeom prst="flowChartSummingJunction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defTabSz="914449">
                <a:defRPr/>
              </a:pPr>
              <a:r>
                <a:rPr lang="fr-FR" sz="1200" kern="0" dirty="0">
                  <a:solidFill>
                    <a:sysClr val="windowText" lastClr="000000"/>
                  </a:solidFill>
                  <a:latin typeface="Times New Roman"/>
                  <a:ea typeface="Times New Roman"/>
                </a:rPr>
                <a:t> </a:t>
              </a:r>
              <a:endParaRPr lang="en-GB" sz="1200" kern="0" dirty="0">
                <a:solidFill>
                  <a:sysClr val="windowText" lastClr="000000"/>
                </a:solidFill>
                <a:latin typeface="Times New Roman"/>
                <a:ea typeface="Times New Roman"/>
              </a:endParaRPr>
            </a:p>
          </p:txBody>
        </p:sp>
        <p:sp>
          <p:nvSpPr>
            <p:cNvPr id="24" name="Plus 23"/>
            <p:cNvSpPr/>
            <p:nvPr/>
          </p:nvSpPr>
          <p:spPr>
            <a:xfrm flipV="1">
              <a:off x="3674922" y="2691893"/>
              <a:ext cx="70332" cy="76200"/>
            </a:xfrm>
            <a:prstGeom prst="mathPlus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25" name="Plus 24"/>
            <p:cNvSpPr/>
            <p:nvPr/>
          </p:nvSpPr>
          <p:spPr>
            <a:xfrm flipV="1">
              <a:off x="3778732" y="2600681"/>
              <a:ext cx="70332" cy="76200"/>
            </a:xfrm>
            <a:prstGeom prst="mathPlus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3674922" y="3037541"/>
              <a:ext cx="277952" cy="277566"/>
              <a:chOff x="5034065" y="3986528"/>
              <a:chExt cx="277952" cy="277566"/>
            </a:xfrm>
          </p:grpSpPr>
          <p:sp>
            <p:nvSpPr>
              <p:cNvPr id="29" name="AutoShape 1101"/>
              <p:cNvSpPr>
                <a:spLocks noChangeArrowheads="1"/>
              </p:cNvSpPr>
              <p:nvPr/>
            </p:nvSpPr>
            <p:spPr bwMode="auto">
              <a:xfrm>
                <a:off x="5034065" y="3986528"/>
                <a:ext cx="277952" cy="277566"/>
              </a:xfrm>
              <a:prstGeom prst="flowChartSummingJunction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defTabSz="914449">
                  <a:defRPr/>
                </a:pPr>
                <a:r>
                  <a:rPr lang="fr-FR" sz="1200" kern="0" dirty="0">
                    <a:solidFill>
                      <a:sysClr val="windowText" lastClr="000000"/>
                    </a:solidFill>
                    <a:latin typeface="Times New Roman"/>
                    <a:ea typeface="Times New Roman"/>
                  </a:rPr>
                  <a:t> </a:t>
                </a:r>
                <a:endParaRPr lang="en-GB" sz="1200" kern="0" dirty="0">
                  <a:solidFill>
                    <a:sysClr val="windowText" lastClr="000000"/>
                  </a:solidFill>
                  <a:latin typeface="Times New Roman"/>
                  <a:ea typeface="Times New Roman"/>
                </a:endParaRPr>
              </a:p>
            </p:txBody>
          </p:sp>
          <p:sp>
            <p:nvSpPr>
              <p:cNvPr id="30" name="Plus 29"/>
              <p:cNvSpPr/>
              <p:nvPr/>
            </p:nvSpPr>
            <p:spPr>
              <a:xfrm flipV="1">
                <a:off x="5034065" y="4087211"/>
                <a:ext cx="70332" cy="76200"/>
              </a:xfrm>
              <a:prstGeom prst="mathPlus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/>
              </a:p>
            </p:txBody>
          </p:sp>
        </p:grpSp>
        <p:sp>
          <p:nvSpPr>
            <p:cNvPr id="28" name="Minus 27"/>
            <p:cNvSpPr/>
            <p:nvPr/>
          </p:nvSpPr>
          <p:spPr>
            <a:xfrm>
              <a:off x="3778031" y="3050512"/>
              <a:ext cx="70332" cy="69200"/>
            </a:xfrm>
            <a:prstGeom prst="mathMinus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009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Addendum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28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Rectangle 104"/>
              <p:cNvSpPr/>
              <p:nvPr/>
            </p:nvSpPr>
            <p:spPr>
              <a:xfrm>
                <a:off x="123825" y="928164"/>
                <a:ext cx="4783489" cy="3465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fr-FR" sz="1600" dirty="0" err="1" smtClean="0">
                    <a:ea typeface="Calibri"/>
                  </a:rPr>
                  <a:t>Unity</a:t>
                </a:r>
                <a:r>
                  <a:rPr lang="fr-FR" sz="1600" dirty="0" smtClean="0">
                    <a:ea typeface="Calibri"/>
                  </a:rPr>
                  <a:t> magnitude </a:t>
                </a:r>
                <a:r>
                  <a:rPr lang="fr-FR" sz="1600" dirty="0" err="1" smtClean="0">
                    <a:ea typeface="Calibri"/>
                  </a:rPr>
                  <a:t>complex</a:t>
                </a:r>
                <a:r>
                  <a:rPr lang="fr-FR" sz="1600" dirty="0" smtClean="0">
                    <a:ea typeface="Calibri"/>
                  </a:rPr>
                  <a:t> </a:t>
                </a:r>
                <a:r>
                  <a:rPr lang="fr-FR" sz="1600" dirty="0" err="1" smtClean="0">
                    <a:ea typeface="Calibri"/>
                  </a:rPr>
                  <a:t>number</a:t>
                </a:r>
                <a:r>
                  <a:rPr lang="fr-FR" sz="1600" dirty="0" smtClean="0">
                    <a:ea typeface="Calibri"/>
                  </a:rPr>
                  <a:t> </a:t>
                </a:r>
                <a:r>
                  <a:rPr lang="fr-FR" sz="1600" dirty="0" err="1" smtClean="0">
                    <a:ea typeface="Calibri"/>
                  </a:rPr>
                  <a:t>representation</a:t>
                </a:r>
                <a:r>
                  <a:rPr lang="fr-FR" sz="1600" dirty="0" smtClean="0">
                    <a:ea typeface="Calibri"/>
                  </a:rPr>
                  <a:t> 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600" i="1" smtClean="0">
                            <a:latin typeface="Cambria Math" panose="02040503050406030204" pitchFamily="18" charset="0"/>
                            <a:ea typeface="Calibri"/>
                          </a:rPr>
                        </m:ctrlPr>
                      </m:sSupPr>
                      <m:e>
                        <m:r>
                          <a:rPr lang="fr-FR" sz="1600" i="1">
                            <a:latin typeface="Cambria Math" panose="02040503050406030204" pitchFamily="18" charset="0"/>
                            <a:ea typeface="Calibri"/>
                          </a:rPr>
                          <m:t>𝑒</m:t>
                        </m:r>
                      </m:e>
                      <m:sup>
                        <m:r>
                          <a:rPr lang="fr-FR" sz="1600" i="1">
                            <a:latin typeface="Cambria Math" panose="02040503050406030204" pitchFamily="18" charset="0"/>
                            <a:ea typeface="Calibri"/>
                          </a:rPr>
                          <m:t>𝑗</m:t>
                        </m:r>
                        <m:r>
                          <a:rPr lang="fr-FR" sz="1600" i="1">
                            <a:latin typeface="Cambria Math" panose="02040503050406030204" pitchFamily="18" charset="0"/>
                            <a:ea typeface="Calibri"/>
                          </a:rPr>
                          <m:t>.</m:t>
                        </m:r>
                        <m:r>
                          <a:rPr lang="fr-FR" sz="1600" b="0" i="1" smtClean="0">
                            <a:latin typeface="Cambria Math" panose="02040503050406030204" pitchFamily="18" charset="0"/>
                            <a:ea typeface="Calibri"/>
                          </a:rPr>
                          <m:t>𝐴</m:t>
                        </m:r>
                      </m:sup>
                    </m:sSup>
                  </m:oMath>
                </a14:m>
                <a:endParaRPr lang="fr-FR" sz="1600" dirty="0">
                  <a:ea typeface="Calibri"/>
                </a:endParaRPr>
              </a:p>
            </p:txBody>
          </p:sp>
        </mc:Choice>
        <mc:Fallback xmlns="">
          <p:sp>
            <p:nvSpPr>
              <p:cNvPr id="105" name="Rectangle 1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825" y="928164"/>
                <a:ext cx="4783489" cy="346570"/>
              </a:xfrm>
              <a:prstGeom prst="rect">
                <a:avLst/>
              </a:prstGeom>
              <a:blipFill>
                <a:blip r:embed="rId3"/>
                <a:stretch>
                  <a:fillRect l="-637" t="-1754" b="-228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6" name="Group 105"/>
          <p:cNvGrpSpPr/>
          <p:nvPr/>
        </p:nvGrpSpPr>
        <p:grpSpPr>
          <a:xfrm>
            <a:off x="2215289" y="1843063"/>
            <a:ext cx="5097741" cy="799574"/>
            <a:chOff x="390994" y="2931898"/>
            <a:chExt cx="5097741" cy="79957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" name="Rectangle 106"/>
                <p:cNvSpPr/>
                <p:nvPr/>
              </p:nvSpPr>
              <p:spPr>
                <a:xfrm>
                  <a:off x="390994" y="2931898"/>
                  <a:ext cx="5097741" cy="56797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fr-FR" sz="1600" i="1" smtClean="0">
                                <a:latin typeface="Cambria Math" panose="02040503050406030204" pitchFamily="18" charset="0"/>
                                <a:ea typeface="Calibri"/>
                              </a:rPr>
                            </m:ctrlPr>
                          </m:sSup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𝑒</m:t>
                            </m:r>
                          </m:e>
                          <m:sup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𝑗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.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ea typeface="Calibri"/>
                              </a:rPr>
                              <m:t>𝐴</m:t>
                            </m:r>
                          </m:sup>
                        </m:sSup>
                        <m:r>
                          <a:rPr lang="fr-FR" sz="1600" b="0" i="1" smtClean="0">
                            <a:latin typeface="Cambria Math" panose="02040503050406030204" pitchFamily="18" charset="0"/>
                            <a:ea typeface="Calibri"/>
                          </a:rPr>
                          <m:t>.</m:t>
                        </m:r>
                        <m:sSup>
                          <m:sSupPr>
                            <m:ctrlPr>
                              <a:rPr lang="fr-FR" sz="1600" i="1" smtClean="0">
                                <a:latin typeface="Cambria Math" panose="02040503050406030204" pitchFamily="18" charset="0"/>
                                <a:ea typeface="Calibri"/>
                              </a:rPr>
                            </m:ctrlPr>
                          </m:sSup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𝑒</m:t>
                            </m:r>
                          </m:e>
                          <m:sup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𝑗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.(+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ea typeface="Calibri"/>
                              </a:rPr>
                              <m:t>𝐵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ea typeface="Calibri"/>
                              </a:rPr>
                              <m:t>)</m:t>
                            </m:r>
                          </m:sup>
                        </m:sSup>
                        <m:r>
                          <a:rPr lang="fr-FR" sz="1600" b="0" i="1" smtClean="0">
                            <a:latin typeface="Cambria Math" panose="02040503050406030204" pitchFamily="18" charset="0"/>
                            <a:ea typeface="Calibri"/>
                          </a:rPr>
                          <m:t>=</m:t>
                        </m:r>
                        <m:sSup>
                          <m:sSupPr>
                            <m:ctrlP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</m:ctrlPr>
                          </m:sSup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𝑒</m:t>
                            </m:r>
                          </m:e>
                          <m:sup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𝑗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.(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𝐴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ea typeface="Calibri"/>
                              </a:rPr>
                              <m:t>+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ea typeface="Calibri"/>
                              </a:rPr>
                              <m:t>𝐵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)</m:t>
                            </m:r>
                          </m:sup>
                        </m:sSup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≡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func>
                                    <m:funcPr>
                                      <m:ctrlPr>
                                        <a:rPr lang="fr-FR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fr-FR" sz="1600" b="0" i="0" smtClean="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fr-FR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</m:d>
                                    </m:e>
                                  </m:func>
                                </m:e>
                                <m:e>
                                  <m:r>
                                    <a:rPr lang="fr-FR" sz="1600" b="0" i="0" smtClean="0">
                                      <a:latin typeface="Cambria Math" panose="02040503050406030204" pitchFamily="18" charset="0"/>
                                      <a:ea typeface="Calibri"/>
                                    </a:rPr>
                                    <m:t>−</m:t>
                                  </m:r>
                                  <m:func>
                                    <m:funcPr>
                                      <m:ctrlPr>
                                        <a:rPr lang="fr-FR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fr-FR" sz="1600" b="0" i="0" smtClean="0">
                                          <a:latin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fr-FR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</m:d>
                                    </m:e>
                                  </m:func>
                                </m:e>
                              </m:mr>
                              <m:mr>
                                <m:e>
                                  <m:func>
                                    <m:func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fr-FR" sz="1600">
                                          <a:latin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</m:d>
                                    </m:e>
                                  </m:func>
                                </m:e>
                                <m:e>
                                  <m:func>
                                    <m:func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fr-FR" sz="160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</m:d>
                                    </m:e>
                                  </m:func>
                                </m:e>
                              </m:mr>
                            </m:m>
                          </m:e>
                        </m:d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fr-FR" sz="1600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fr-FR" sz="160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fr-FR" sz="1600">
                                      <a:latin typeface="Cambria Math" panose="02040503050406030204" pitchFamily="18" charset="0"/>
                                    </a:rPr>
                                    <m:t>os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⁡</m:t>
                                  </m:r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mr>
                              <m:m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160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⁡(</m:t>
                                  </m:r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fr-FR" sz="1600" dirty="0">
                    <a:ea typeface="Calibri"/>
                  </a:endParaRPr>
                </a:p>
              </p:txBody>
            </p:sp>
          </mc:Choice>
          <mc:Fallback xmlns="">
            <p:sp>
              <p:nvSpPr>
                <p:cNvPr id="107" name="Rectangle 10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0994" y="2931898"/>
                  <a:ext cx="5097741" cy="56797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08" name="Group 107"/>
            <p:cNvGrpSpPr/>
            <p:nvPr/>
          </p:nvGrpSpPr>
          <p:grpSpPr>
            <a:xfrm>
              <a:off x="598216" y="3284748"/>
              <a:ext cx="795839" cy="446724"/>
              <a:chOff x="854077" y="3280374"/>
              <a:chExt cx="795839" cy="446724"/>
            </a:xfrm>
          </p:grpSpPr>
          <p:grpSp>
            <p:nvGrpSpPr>
              <p:cNvPr id="109" name="Group 108"/>
              <p:cNvGrpSpPr/>
              <p:nvPr/>
            </p:nvGrpSpPr>
            <p:grpSpPr>
              <a:xfrm>
                <a:off x="1113122" y="3449532"/>
                <a:ext cx="277952" cy="277566"/>
                <a:chOff x="1462372" y="3449532"/>
                <a:chExt cx="277952" cy="277566"/>
              </a:xfrm>
            </p:grpSpPr>
            <p:sp>
              <p:nvSpPr>
                <p:cNvPr id="113" name="AutoShape 1101"/>
                <p:cNvSpPr>
                  <a:spLocks noChangeArrowheads="1"/>
                </p:cNvSpPr>
                <p:nvPr/>
              </p:nvSpPr>
              <p:spPr bwMode="auto">
                <a:xfrm>
                  <a:off x="1462372" y="3449532"/>
                  <a:ext cx="277952" cy="277566"/>
                </a:xfrm>
                <a:prstGeom prst="flowChartSummingJunction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defTabSz="914449">
                    <a:defRPr/>
                  </a:pPr>
                  <a:r>
                    <a:rPr lang="fr-FR" sz="1200" kern="0" dirty="0">
                      <a:solidFill>
                        <a:sysClr val="windowText" lastClr="000000"/>
                      </a:solidFill>
                      <a:latin typeface="Times New Roman"/>
                      <a:ea typeface="Times New Roman"/>
                    </a:rPr>
                    <a:t> </a:t>
                  </a:r>
                  <a:endParaRPr lang="en-GB" sz="1200" kern="0" dirty="0">
                    <a:solidFill>
                      <a:sysClr val="windowText" lastClr="000000"/>
                    </a:solidFill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114" name="Plus 113"/>
                <p:cNvSpPr/>
                <p:nvPr/>
              </p:nvSpPr>
              <p:spPr>
                <a:xfrm flipV="1">
                  <a:off x="1462372" y="3550215"/>
                  <a:ext cx="70332" cy="76200"/>
                </a:xfrm>
                <a:prstGeom prst="mathPlus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5" name="Plus 114"/>
                <p:cNvSpPr/>
                <p:nvPr/>
              </p:nvSpPr>
              <p:spPr>
                <a:xfrm flipV="1">
                  <a:off x="1566182" y="3459003"/>
                  <a:ext cx="70332" cy="76200"/>
                </a:xfrm>
                <a:prstGeom prst="mathPlus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10" name="Elbow Connector 109"/>
              <p:cNvCxnSpPr>
                <a:endCxn id="114" idx="2"/>
              </p:cNvCxnSpPr>
              <p:nvPr/>
            </p:nvCxnSpPr>
            <p:spPr>
              <a:xfrm rot="16200000" flipH="1">
                <a:off x="834291" y="3300161"/>
                <a:ext cx="307940" cy="268367"/>
              </a:xfrm>
              <a:prstGeom prst="bentConnector2">
                <a:avLst/>
              </a:prstGeom>
              <a:ln w="38100" cmpd="dbl">
                <a:solidFill>
                  <a:schemeClr val="tx1"/>
                </a:solidFill>
                <a:round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Elbow Connector 110"/>
              <p:cNvCxnSpPr>
                <a:endCxn id="113" idx="0"/>
              </p:cNvCxnSpPr>
              <p:nvPr/>
            </p:nvCxnSpPr>
            <p:spPr>
              <a:xfrm rot="16200000" flipH="1">
                <a:off x="1166674" y="3364108"/>
                <a:ext cx="169158" cy="1689"/>
              </a:xfrm>
              <a:prstGeom prst="bentConnector3">
                <a:avLst>
                  <a:gd name="adj1" fmla="val 50000"/>
                </a:avLst>
              </a:prstGeom>
              <a:ln w="38100" cmpd="dbl">
                <a:solidFill>
                  <a:schemeClr val="tx1"/>
                </a:solidFill>
                <a:round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AutoShape 1090"/>
              <p:cNvCxnSpPr>
                <a:cxnSpLocks noChangeShapeType="1"/>
                <a:stCxn id="113" idx="6"/>
              </p:cNvCxnSpPr>
              <p:nvPr/>
            </p:nvCxnSpPr>
            <p:spPr bwMode="auto">
              <a:xfrm>
                <a:off x="1391074" y="3588315"/>
                <a:ext cx="258842" cy="0"/>
              </a:xfrm>
              <a:prstGeom prst="straightConnector1">
                <a:avLst/>
              </a:prstGeom>
              <a:noFill/>
              <a:ln w="38100" cmpd="dbl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116" name="Group 115"/>
          <p:cNvGrpSpPr/>
          <p:nvPr/>
        </p:nvGrpSpPr>
        <p:grpSpPr>
          <a:xfrm>
            <a:off x="2215289" y="4564250"/>
            <a:ext cx="4938531" cy="810629"/>
            <a:chOff x="390994" y="3792694"/>
            <a:chExt cx="4938531" cy="81062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7" name="Rectangle 116"/>
                <p:cNvSpPr/>
                <p:nvPr/>
              </p:nvSpPr>
              <p:spPr>
                <a:xfrm>
                  <a:off x="390994" y="3792694"/>
                  <a:ext cx="4938531" cy="56797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fr-FR" sz="1600" i="1" smtClean="0">
                                <a:latin typeface="Cambria Math" panose="02040503050406030204" pitchFamily="18" charset="0"/>
                                <a:ea typeface="Calibri"/>
                              </a:rPr>
                            </m:ctrlPr>
                          </m:sSup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𝑒</m:t>
                            </m:r>
                          </m:e>
                          <m:sup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𝑗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.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ea typeface="Calibri"/>
                              </a:rPr>
                              <m:t>𝐴</m:t>
                            </m:r>
                          </m:sup>
                        </m:sSup>
                        <m:r>
                          <a:rPr lang="fr-FR" sz="1600" b="0" i="1" smtClean="0">
                            <a:latin typeface="Cambria Math" panose="02040503050406030204" pitchFamily="18" charset="0"/>
                            <a:ea typeface="Calibri"/>
                          </a:rPr>
                          <m:t>.</m:t>
                        </m:r>
                        <m:sSup>
                          <m:sSupPr>
                            <m:ctrlPr>
                              <a:rPr lang="fr-FR" sz="1600" i="1" smtClean="0">
                                <a:latin typeface="Cambria Math" panose="02040503050406030204" pitchFamily="18" charset="0"/>
                                <a:ea typeface="Calibri"/>
                              </a:rPr>
                            </m:ctrlPr>
                          </m:sSup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𝑒</m:t>
                            </m:r>
                          </m:e>
                          <m:sup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𝑗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.(−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ea typeface="Calibri"/>
                              </a:rPr>
                              <m:t>𝐵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ea typeface="Calibri"/>
                              </a:rPr>
                              <m:t>)</m:t>
                            </m:r>
                          </m:sup>
                        </m:sSup>
                        <m:r>
                          <a:rPr lang="fr-FR" sz="1600" i="1">
                            <a:latin typeface="Cambria Math" panose="02040503050406030204" pitchFamily="18" charset="0"/>
                            <a:ea typeface="Calibri"/>
                          </a:rPr>
                          <m:t>=</m:t>
                        </m:r>
                        <m:sSup>
                          <m:sSupPr>
                            <m:ctrlP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</m:ctrlPr>
                          </m:sSup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𝑒</m:t>
                            </m:r>
                          </m:e>
                          <m:sup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𝑗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.(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𝐴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ea typeface="Calibri"/>
                              </a:rPr>
                              <m:t>−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𝐵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libri"/>
                              </a:rPr>
                              <m:t>)</m:t>
                            </m:r>
                          </m:sup>
                        </m:sSup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≡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func>
                                    <m:funcPr>
                                      <m:ctrlPr>
                                        <a:rPr lang="fr-FR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fr-FR" sz="1600" b="0" i="0" smtClean="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fr-FR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</m:d>
                                    </m:e>
                                  </m:func>
                                </m:e>
                                <m:e>
                                  <m:func>
                                    <m:funcPr>
                                      <m:ctrlPr>
                                        <a:rPr lang="fr-FR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fr-FR" sz="1600" b="0" i="0" smtClean="0">
                                          <a:latin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fr-FR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</m:d>
                                    </m:e>
                                  </m:func>
                                </m:e>
                              </m:mr>
                              <m:mr>
                                <m:e>
                                  <m:func>
                                    <m:func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fr-FR" sz="16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fr-FR" sz="1600">
                                          <a:latin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</m:d>
                                    </m:e>
                                  </m:func>
                                </m:e>
                                <m:e>
                                  <m:func>
                                    <m:func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fr-FR" sz="160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</m:d>
                                    </m:e>
                                  </m:func>
                                </m:e>
                              </m:mr>
                            </m:m>
                          </m:e>
                        </m:d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fr-FR" sz="1600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fr-FR" sz="160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fr-FR" sz="1600">
                                      <a:latin typeface="Cambria Math" panose="02040503050406030204" pitchFamily="18" charset="0"/>
                                    </a:rPr>
                                    <m:t>os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⁡</m:t>
                                  </m:r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mr>
                              <m:m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160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⁡(</m:t>
                                  </m:r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fr-FR" sz="1600" dirty="0">
                    <a:ea typeface="Calibri"/>
                  </a:endParaRPr>
                </a:p>
              </p:txBody>
            </p:sp>
          </mc:Choice>
          <mc:Fallback xmlns="">
            <p:sp>
              <p:nvSpPr>
                <p:cNvPr id="117" name="Rectangle 1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0994" y="3792694"/>
                  <a:ext cx="4938531" cy="56797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18" name="Group 117"/>
            <p:cNvGrpSpPr/>
            <p:nvPr/>
          </p:nvGrpSpPr>
          <p:grpSpPr>
            <a:xfrm>
              <a:off x="598216" y="4156599"/>
              <a:ext cx="795839" cy="446724"/>
              <a:chOff x="750368" y="4632710"/>
              <a:chExt cx="795839" cy="446724"/>
            </a:xfrm>
          </p:grpSpPr>
          <p:grpSp>
            <p:nvGrpSpPr>
              <p:cNvPr id="119" name="Group 118"/>
              <p:cNvGrpSpPr/>
              <p:nvPr/>
            </p:nvGrpSpPr>
            <p:grpSpPr>
              <a:xfrm>
                <a:off x="750368" y="4632710"/>
                <a:ext cx="795839" cy="446724"/>
                <a:chOff x="854077" y="3280374"/>
                <a:chExt cx="795839" cy="446724"/>
              </a:xfrm>
            </p:grpSpPr>
            <p:grpSp>
              <p:nvGrpSpPr>
                <p:cNvPr id="121" name="Group 120"/>
                <p:cNvGrpSpPr/>
                <p:nvPr/>
              </p:nvGrpSpPr>
              <p:grpSpPr>
                <a:xfrm>
                  <a:off x="1113122" y="3449532"/>
                  <a:ext cx="277952" cy="277566"/>
                  <a:chOff x="1462372" y="3449532"/>
                  <a:chExt cx="277952" cy="277566"/>
                </a:xfrm>
              </p:grpSpPr>
              <p:sp>
                <p:nvSpPr>
                  <p:cNvPr id="125" name="AutoShape 1101"/>
                  <p:cNvSpPr>
                    <a:spLocks noChangeArrowheads="1"/>
                  </p:cNvSpPr>
                  <p:nvPr/>
                </p:nvSpPr>
                <p:spPr bwMode="auto">
                  <a:xfrm>
                    <a:off x="1462372" y="3449532"/>
                    <a:ext cx="277952" cy="277566"/>
                  </a:xfrm>
                  <a:prstGeom prst="flowChartSummingJunction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defTabSz="914449">
                      <a:defRPr/>
                    </a:pPr>
                    <a:r>
                      <a:rPr lang="fr-FR" sz="1200" kern="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rPr>
                      <a:t> </a:t>
                    </a:r>
                    <a:endParaRPr lang="en-GB" sz="1200" kern="0" dirty="0">
                      <a:solidFill>
                        <a:sysClr val="windowText" lastClr="000000"/>
                      </a:solidFill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126" name="Plus 125"/>
                  <p:cNvSpPr/>
                  <p:nvPr/>
                </p:nvSpPr>
                <p:spPr>
                  <a:xfrm flipV="1">
                    <a:off x="1462372" y="3550215"/>
                    <a:ext cx="70332" cy="76200"/>
                  </a:xfrm>
                  <a:prstGeom prst="mathPlus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122" name="Elbow Connector 121"/>
                <p:cNvCxnSpPr>
                  <a:endCxn id="126" idx="2"/>
                </p:cNvCxnSpPr>
                <p:nvPr/>
              </p:nvCxnSpPr>
              <p:spPr>
                <a:xfrm rot="16200000" flipH="1">
                  <a:off x="834291" y="3300161"/>
                  <a:ext cx="307940" cy="268367"/>
                </a:xfrm>
                <a:prstGeom prst="bentConnector2">
                  <a:avLst/>
                </a:prstGeom>
                <a:ln w="38100" cmpd="dbl">
                  <a:solidFill>
                    <a:schemeClr val="tx1"/>
                  </a:solidFill>
                  <a:round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Elbow Connector 122"/>
                <p:cNvCxnSpPr>
                  <a:endCxn id="125" idx="0"/>
                </p:cNvCxnSpPr>
                <p:nvPr/>
              </p:nvCxnSpPr>
              <p:spPr>
                <a:xfrm rot="16200000" flipH="1">
                  <a:off x="1166674" y="3364108"/>
                  <a:ext cx="169158" cy="1689"/>
                </a:xfrm>
                <a:prstGeom prst="bentConnector3">
                  <a:avLst>
                    <a:gd name="adj1" fmla="val 50000"/>
                  </a:avLst>
                </a:prstGeom>
                <a:ln w="38100" cmpd="dbl">
                  <a:solidFill>
                    <a:schemeClr val="tx1"/>
                  </a:solidFill>
                  <a:round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AutoShape 1090"/>
                <p:cNvCxnSpPr>
                  <a:cxnSpLocks noChangeShapeType="1"/>
                  <a:stCxn id="125" idx="6"/>
                </p:cNvCxnSpPr>
                <p:nvPr/>
              </p:nvCxnSpPr>
              <p:spPr bwMode="auto">
                <a:xfrm>
                  <a:off x="1391074" y="3588315"/>
                  <a:ext cx="258842" cy="0"/>
                </a:xfrm>
                <a:prstGeom prst="straightConnector1">
                  <a:avLst/>
                </a:prstGeom>
                <a:noFill/>
                <a:ln w="38100" cmpd="dbl">
                  <a:solidFill>
                    <a:schemeClr val="tx1"/>
                  </a:solidFill>
                  <a:round/>
                  <a:headEnd type="non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120" name="Minus 119"/>
              <p:cNvSpPr/>
              <p:nvPr/>
            </p:nvSpPr>
            <p:spPr>
              <a:xfrm>
                <a:off x="1113122" y="4818339"/>
                <a:ext cx="70332" cy="69200"/>
              </a:xfrm>
              <a:prstGeom prst="mathMinus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27" name="Rectangle 126"/>
          <p:cNvSpPr/>
          <p:nvPr/>
        </p:nvSpPr>
        <p:spPr>
          <a:xfrm>
            <a:off x="0" y="549361"/>
            <a:ext cx="1280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ea typeface="Calibri"/>
              </a:rPr>
              <a:t>Multi-</a:t>
            </a:r>
            <a:r>
              <a:rPr lang="fr-FR" dirty="0" err="1" smtClean="0">
                <a:ea typeface="Calibri"/>
              </a:rPr>
              <a:t>harmonic</a:t>
            </a:r>
            <a:r>
              <a:rPr lang="fr-FR" dirty="0" smtClean="0">
                <a:ea typeface="Calibri"/>
              </a:rPr>
              <a:t> </a:t>
            </a:r>
            <a:r>
              <a:rPr lang="fr-FR" dirty="0" err="1" smtClean="0">
                <a:ea typeface="Calibri"/>
              </a:rPr>
              <a:t>clock</a:t>
            </a:r>
            <a:r>
              <a:rPr lang="fr-FR" dirty="0" smtClean="0">
                <a:ea typeface="Calibri"/>
              </a:rPr>
              <a:t> source – </a:t>
            </a:r>
            <a:r>
              <a:rPr lang="fr-FR" dirty="0" err="1" smtClean="0">
                <a:ea typeface="Calibri"/>
              </a:rPr>
              <a:t>complex</a:t>
            </a:r>
            <a:r>
              <a:rPr lang="fr-FR" dirty="0" smtClean="0">
                <a:ea typeface="Calibri"/>
              </a:rPr>
              <a:t> </a:t>
            </a:r>
            <a:r>
              <a:rPr lang="fr-FR" dirty="0" err="1" smtClean="0">
                <a:ea typeface="Calibri"/>
              </a:rPr>
              <a:t>operations</a:t>
            </a:r>
            <a:endParaRPr lang="en-GB" dirty="0"/>
          </a:p>
        </p:txBody>
      </p:sp>
      <p:pic>
        <p:nvPicPr>
          <p:cNvPr id="128" name="Picture 1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1312" y="861543"/>
            <a:ext cx="4232487" cy="2748262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1312" y="3636777"/>
            <a:ext cx="4232487" cy="2748262"/>
          </a:xfrm>
          <a:prstGeom prst="rect">
            <a:avLst/>
          </a:prstGeom>
        </p:spPr>
      </p:pic>
      <p:grpSp>
        <p:nvGrpSpPr>
          <p:cNvPr id="130" name="Group 129"/>
          <p:cNvGrpSpPr/>
          <p:nvPr/>
        </p:nvGrpSpPr>
        <p:grpSpPr>
          <a:xfrm>
            <a:off x="10557960" y="861542"/>
            <a:ext cx="795839" cy="446724"/>
            <a:chOff x="854077" y="3280374"/>
            <a:chExt cx="795839" cy="446724"/>
          </a:xfrm>
        </p:grpSpPr>
        <p:grpSp>
          <p:nvGrpSpPr>
            <p:cNvPr id="131" name="Group 130"/>
            <p:cNvGrpSpPr/>
            <p:nvPr/>
          </p:nvGrpSpPr>
          <p:grpSpPr>
            <a:xfrm>
              <a:off x="1113122" y="3449532"/>
              <a:ext cx="277952" cy="277566"/>
              <a:chOff x="1462372" y="3449532"/>
              <a:chExt cx="277952" cy="277566"/>
            </a:xfrm>
          </p:grpSpPr>
          <p:sp>
            <p:nvSpPr>
              <p:cNvPr id="135" name="AutoShape 1101"/>
              <p:cNvSpPr>
                <a:spLocks noChangeArrowheads="1"/>
              </p:cNvSpPr>
              <p:nvPr/>
            </p:nvSpPr>
            <p:spPr bwMode="auto">
              <a:xfrm>
                <a:off x="1462372" y="3449532"/>
                <a:ext cx="277952" cy="277566"/>
              </a:xfrm>
              <a:prstGeom prst="flowChartSummingJunction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defTabSz="914449">
                  <a:defRPr/>
                </a:pPr>
                <a:r>
                  <a:rPr lang="fr-FR" sz="1200" kern="0" dirty="0">
                    <a:solidFill>
                      <a:sysClr val="windowText" lastClr="000000"/>
                    </a:solidFill>
                    <a:latin typeface="Times New Roman"/>
                    <a:ea typeface="Times New Roman"/>
                  </a:rPr>
                  <a:t> </a:t>
                </a:r>
                <a:endParaRPr lang="en-GB" sz="1200" kern="0" dirty="0">
                  <a:solidFill>
                    <a:sysClr val="windowText" lastClr="000000"/>
                  </a:solidFill>
                  <a:latin typeface="Times New Roman"/>
                  <a:ea typeface="Times New Roman"/>
                </a:endParaRPr>
              </a:p>
            </p:txBody>
          </p:sp>
          <p:sp>
            <p:nvSpPr>
              <p:cNvPr id="136" name="Plus 135"/>
              <p:cNvSpPr/>
              <p:nvPr/>
            </p:nvSpPr>
            <p:spPr>
              <a:xfrm flipV="1">
                <a:off x="1462372" y="3550215"/>
                <a:ext cx="70332" cy="76200"/>
              </a:xfrm>
              <a:prstGeom prst="mathPlus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137" name="Plus 136"/>
              <p:cNvSpPr/>
              <p:nvPr/>
            </p:nvSpPr>
            <p:spPr>
              <a:xfrm flipV="1">
                <a:off x="1566182" y="3459003"/>
                <a:ext cx="70332" cy="76200"/>
              </a:xfrm>
              <a:prstGeom prst="mathPlus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32" name="Elbow Connector 131"/>
            <p:cNvCxnSpPr>
              <a:endCxn id="136" idx="2"/>
            </p:cNvCxnSpPr>
            <p:nvPr/>
          </p:nvCxnSpPr>
          <p:spPr>
            <a:xfrm rot="16200000" flipH="1">
              <a:off x="834291" y="3300161"/>
              <a:ext cx="307940" cy="268367"/>
            </a:xfrm>
            <a:prstGeom prst="bentConnector2">
              <a:avLst/>
            </a:prstGeom>
            <a:ln w="38100" cmpd="dbl">
              <a:solidFill>
                <a:schemeClr val="tx1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Elbow Connector 132"/>
            <p:cNvCxnSpPr>
              <a:endCxn id="135" idx="0"/>
            </p:cNvCxnSpPr>
            <p:nvPr/>
          </p:nvCxnSpPr>
          <p:spPr>
            <a:xfrm rot="16200000" flipH="1">
              <a:off x="1166674" y="3364108"/>
              <a:ext cx="169158" cy="1689"/>
            </a:xfrm>
            <a:prstGeom prst="bentConnector3">
              <a:avLst>
                <a:gd name="adj1" fmla="val 50000"/>
              </a:avLst>
            </a:prstGeom>
            <a:ln w="38100" cmpd="dbl">
              <a:solidFill>
                <a:schemeClr val="tx1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AutoShape 1090"/>
            <p:cNvCxnSpPr>
              <a:cxnSpLocks noChangeShapeType="1"/>
              <a:stCxn id="135" idx="6"/>
            </p:cNvCxnSpPr>
            <p:nvPr/>
          </p:nvCxnSpPr>
          <p:spPr bwMode="auto">
            <a:xfrm>
              <a:off x="1391074" y="3588315"/>
              <a:ext cx="258842" cy="0"/>
            </a:xfrm>
            <a:prstGeom prst="straightConnector1">
              <a:avLst/>
            </a:prstGeom>
            <a:noFill/>
            <a:ln w="38100" cmpd="dbl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38" name="Group 137"/>
          <p:cNvGrpSpPr/>
          <p:nvPr/>
        </p:nvGrpSpPr>
        <p:grpSpPr>
          <a:xfrm>
            <a:off x="10557960" y="3636777"/>
            <a:ext cx="795839" cy="446724"/>
            <a:chOff x="750368" y="4632710"/>
            <a:chExt cx="795839" cy="446724"/>
          </a:xfrm>
        </p:grpSpPr>
        <p:grpSp>
          <p:nvGrpSpPr>
            <p:cNvPr id="139" name="Group 138"/>
            <p:cNvGrpSpPr/>
            <p:nvPr/>
          </p:nvGrpSpPr>
          <p:grpSpPr>
            <a:xfrm>
              <a:off x="750368" y="4632710"/>
              <a:ext cx="795839" cy="446724"/>
              <a:chOff x="854077" y="3280374"/>
              <a:chExt cx="795839" cy="446724"/>
            </a:xfrm>
          </p:grpSpPr>
          <p:grpSp>
            <p:nvGrpSpPr>
              <p:cNvPr id="141" name="Group 140"/>
              <p:cNvGrpSpPr/>
              <p:nvPr/>
            </p:nvGrpSpPr>
            <p:grpSpPr>
              <a:xfrm>
                <a:off x="1113122" y="3449532"/>
                <a:ext cx="277952" cy="277566"/>
                <a:chOff x="1462372" y="3449532"/>
                <a:chExt cx="277952" cy="277566"/>
              </a:xfrm>
            </p:grpSpPr>
            <p:sp>
              <p:nvSpPr>
                <p:cNvPr id="145" name="AutoShape 1101"/>
                <p:cNvSpPr>
                  <a:spLocks noChangeArrowheads="1"/>
                </p:cNvSpPr>
                <p:nvPr/>
              </p:nvSpPr>
              <p:spPr bwMode="auto">
                <a:xfrm>
                  <a:off x="1462372" y="3449532"/>
                  <a:ext cx="277952" cy="277566"/>
                </a:xfrm>
                <a:prstGeom prst="flowChartSummingJunction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defTabSz="914449">
                    <a:defRPr/>
                  </a:pPr>
                  <a:r>
                    <a:rPr lang="fr-FR" sz="1200" kern="0" dirty="0">
                      <a:solidFill>
                        <a:sysClr val="windowText" lastClr="000000"/>
                      </a:solidFill>
                      <a:latin typeface="Times New Roman"/>
                      <a:ea typeface="Times New Roman"/>
                    </a:rPr>
                    <a:t> </a:t>
                  </a:r>
                  <a:endParaRPr lang="en-GB" sz="1200" kern="0" dirty="0">
                    <a:solidFill>
                      <a:sysClr val="windowText" lastClr="000000"/>
                    </a:solidFill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146" name="Plus 145"/>
                <p:cNvSpPr/>
                <p:nvPr/>
              </p:nvSpPr>
              <p:spPr>
                <a:xfrm flipV="1">
                  <a:off x="1462372" y="3550215"/>
                  <a:ext cx="70332" cy="76200"/>
                </a:xfrm>
                <a:prstGeom prst="mathPlus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42" name="Elbow Connector 141"/>
              <p:cNvCxnSpPr>
                <a:endCxn id="146" idx="2"/>
              </p:cNvCxnSpPr>
              <p:nvPr/>
            </p:nvCxnSpPr>
            <p:spPr>
              <a:xfrm rot="16200000" flipH="1">
                <a:off x="834291" y="3300161"/>
                <a:ext cx="307940" cy="268367"/>
              </a:xfrm>
              <a:prstGeom prst="bentConnector2">
                <a:avLst/>
              </a:prstGeom>
              <a:ln w="38100" cmpd="dbl">
                <a:solidFill>
                  <a:schemeClr val="tx1"/>
                </a:solidFill>
                <a:round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Elbow Connector 142"/>
              <p:cNvCxnSpPr>
                <a:endCxn id="145" idx="0"/>
              </p:cNvCxnSpPr>
              <p:nvPr/>
            </p:nvCxnSpPr>
            <p:spPr>
              <a:xfrm rot="16200000" flipH="1">
                <a:off x="1166674" y="3364108"/>
                <a:ext cx="169158" cy="1689"/>
              </a:xfrm>
              <a:prstGeom prst="bentConnector3">
                <a:avLst>
                  <a:gd name="adj1" fmla="val 50000"/>
                </a:avLst>
              </a:prstGeom>
              <a:ln w="38100" cmpd="dbl">
                <a:solidFill>
                  <a:schemeClr val="tx1"/>
                </a:solidFill>
                <a:round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AutoShape 1090"/>
              <p:cNvCxnSpPr>
                <a:cxnSpLocks noChangeShapeType="1"/>
                <a:stCxn id="145" idx="6"/>
              </p:cNvCxnSpPr>
              <p:nvPr/>
            </p:nvCxnSpPr>
            <p:spPr bwMode="auto">
              <a:xfrm>
                <a:off x="1391074" y="3588315"/>
                <a:ext cx="258842" cy="0"/>
              </a:xfrm>
              <a:prstGeom prst="straightConnector1">
                <a:avLst/>
              </a:prstGeom>
              <a:noFill/>
              <a:ln w="38100" cmpd="dbl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40" name="Minus 139"/>
            <p:cNvSpPr/>
            <p:nvPr/>
          </p:nvSpPr>
          <p:spPr>
            <a:xfrm>
              <a:off x="1113122" y="4818339"/>
              <a:ext cx="70332" cy="69200"/>
            </a:xfrm>
            <a:prstGeom prst="mathMinus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Rectangle 146"/>
              <p:cNvSpPr/>
              <p:nvPr/>
            </p:nvSpPr>
            <p:spPr>
              <a:xfrm>
                <a:off x="120647" y="1154127"/>
                <a:ext cx="4553811" cy="6403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600" i="1" smtClean="0">
                              <a:latin typeface="Cambria Math" panose="02040503050406030204" pitchFamily="18" charset="0"/>
                              <a:ea typeface="Calibri"/>
                            </a:rPr>
                          </m:ctrlPr>
                        </m:sSupPr>
                        <m:e>
                          <m:r>
                            <a:rPr lang="fr-FR" sz="1600" i="1">
                              <a:latin typeface="Cambria Math" panose="02040503050406030204" pitchFamily="18" charset="0"/>
                              <a:ea typeface="Calibri"/>
                            </a:rPr>
                            <m:t>𝑒</m:t>
                          </m:r>
                        </m:e>
                        <m:sup>
                          <m:r>
                            <a:rPr lang="fr-FR" sz="1600" i="1">
                              <a:latin typeface="Cambria Math" panose="02040503050406030204" pitchFamily="18" charset="0"/>
                              <a:ea typeface="Calibri"/>
                            </a:rPr>
                            <m:t>𝑗</m:t>
                          </m:r>
                          <m:r>
                            <a:rPr lang="fr-FR" sz="1600" i="1">
                              <a:latin typeface="Cambria Math" panose="02040503050406030204" pitchFamily="18" charset="0"/>
                              <a:ea typeface="Calibri"/>
                            </a:rPr>
                            <m:t>.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libri"/>
                            </a:rPr>
                            <m:t>𝐴</m:t>
                          </m:r>
                        </m:sup>
                      </m:sSup>
                      <m:r>
                        <a:rPr lang="fr-FR" sz="1600" b="0" i="1" smtClean="0">
                          <a:latin typeface="Cambria Math" panose="02040503050406030204" pitchFamily="18" charset="0"/>
                          <a:ea typeface="Calibri"/>
                        </a:rPr>
                        <m:t>=</m:t>
                      </m:r>
                      <m:func>
                        <m:funcPr>
                          <m:ctrlPr>
                            <a:rPr lang="fr-FR" sz="16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  <m:brk m:alnAt="7"/>
                            </m:rPr>
                            <a:rPr lang="fr-FR" sz="1600">
                              <a:latin typeface="Cambria Math" panose="02040503050406030204" pitchFamily="18" charset="0"/>
                            </a:rPr>
                            <m:t>c</m:t>
                          </m:r>
                          <m:r>
                            <m:rPr>
                              <m:sty m:val="p"/>
                            </m:rPr>
                            <a:rPr lang="fr-FR" sz="1600">
                              <a:latin typeface="Cambria Math" panose="02040503050406030204" pitchFamily="18" charset="0"/>
                            </a:rPr>
                            <m:t>os</m:t>
                          </m:r>
                        </m:fName>
                        <m:e>
                          <m:d>
                            <m:d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d>
                        </m:e>
                      </m:func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fr-FR" sz="1600"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lang="fr-FR" sz="1600" i="1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fr-FR" sz="1600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fr-FR" sz="1600" i="1">
                          <a:latin typeface="Cambria Math" panose="02040503050406030204" pitchFamily="18" charset="0"/>
                        </a:rPr>
                        <m:t>)≡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𝑅𝑒</m:t>
                                </m:r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{</m:t>
                                </m:r>
                                <m:sSup>
                                  <m:sSupPr>
                                    <m:ctrlPr>
                                      <a:rPr lang="fr-FR" sz="1600" i="1">
                                        <a:latin typeface="Cambria Math" panose="02040503050406030204" pitchFamily="18" charset="0"/>
                                        <a:ea typeface="Calibri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1600" i="1">
                                        <a:latin typeface="Cambria Math" panose="02040503050406030204" pitchFamily="18" charset="0"/>
                                        <a:ea typeface="Calibri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fr-FR" sz="1600" i="1">
                                        <a:latin typeface="Cambria Math" panose="02040503050406030204" pitchFamily="18" charset="0"/>
                                        <a:ea typeface="Calibri"/>
                                      </a:rPr>
                                      <m:t>𝑗</m:t>
                                    </m:r>
                                    <m:r>
                                      <a:rPr lang="fr-FR" sz="1600" i="1">
                                        <a:latin typeface="Cambria Math" panose="02040503050406030204" pitchFamily="18" charset="0"/>
                                        <a:ea typeface="Calibri"/>
                                      </a:rPr>
                                      <m:t>.</m:t>
                                    </m:r>
                                    <m:r>
                                      <a:rPr lang="fr-FR" sz="1600" i="1">
                                        <a:latin typeface="Cambria Math" panose="02040503050406030204" pitchFamily="18" charset="0"/>
                                        <a:ea typeface="Calibri"/>
                                      </a:rPr>
                                      <m:t>𝐴</m:t>
                                    </m:r>
                                  </m:sup>
                                </m:sSup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}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𝐼𝑚</m:t>
                                </m:r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{</m:t>
                                </m:r>
                                <m:sSup>
                                  <m:sSupPr>
                                    <m:ctrlPr>
                                      <a:rPr lang="fr-FR" sz="1600" i="1">
                                        <a:latin typeface="Cambria Math" panose="02040503050406030204" pitchFamily="18" charset="0"/>
                                        <a:ea typeface="Calibri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1600" i="1">
                                        <a:latin typeface="Cambria Math" panose="02040503050406030204" pitchFamily="18" charset="0"/>
                                        <a:ea typeface="Calibri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fr-FR" sz="1600" i="1">
                                        <a:latin typeface="Cambria Math" panose="02040503050406030204" pitchFamily="18" charset="0"/>
                                        <a:ea typeface="Calibri"/>
                                      </a:rPr>
                                      <m:t>𝑗</m:t>
                                    </m:r>
                                    <m:r>
                                      <a:rPr lang="fr-FR" sz="1600" i="1">
                                        <a:latin typeface="Cambria Math" panose="02040503050406030204" pitchFamily="18" charset="0"/>
                                        <a:ea typeface="Calibri"/>
                                      </a:rPr>
                                      <m:t>.</m:t>
                                    </m:r>
                                    <m:r>
                                      <a:rPr lang="fr-FR" sz="1600" i="1">
                                        <a:latin typeface="Cambria Math" panose="02040503050406030204" pitchFamily="18" charset="0"/>
                                        <a:ea typeface="Calibri"/>
                                      </a:rPr>
                                      <m:t>𝐴</m:t>
                                    </m:r>
                                  </m:sup>
                                </m:sSup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}</m:t>
                                </m:r>
                              </m:e>
                            </m:mr>
                          </m:m>
                        </m:e>
                      </m:d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sty m:val="p"/>
                                    <m:brk m:alnAt="7"/>
                                  </m:rPr>
                                  <a:rPr lang="fr-FR" sz="1600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600" b="0" i="0" smtClean="0">
                                    <a:latin typeface="Cambria Math" panose="02040503050406030204" pitchFamily="18" charset="0"/>
                                  </a:rPr>
                                  <m:t>os</m:t>
                                </m:r>
                                <m:r>
                                  <m:rPr>
                                    <m:brk m:alnAt="7"/>
                                  </m:rP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⁡</m:t>
                                </m:r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fr-FR" sz="1600" b="0" i="0" smtClean="0">
                                    <a:latin typeface="Cambria Math" panose="02040503050406030204" pitchFamily="18" charset="0"/>
                                  </a:rPr>
                                  <m:t>sin</m:t>
                                </m:r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⁡(</m:t>
                                </m:r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sz="1600" dirty="0">
                  <a:ea typeface="Calibri"/>
                </a:endParaRPr>
              </a:p>
            </p:txBody>
          </p:sp>
        </mc:Choice>
        <mc:Fallback xmlns="">
          <p:sp>
            <p:nvSpPr>
              <p:cNvPr id="147" name="Rectangle 1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647" y="1154127"/>
                <a:ext cx="4553811" cy="64030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077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3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051" y="501353"/>
            <a:ext cx="3183734" cy="30830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816" y="3560160"/>
            <a:ext cx="3280508" cy="2855429"/>
          </a:xfrm>
          <a:prstGeom prst="rect">
            <a:avLst/>
          </a:prstGeom>
        </p:spPr>
      </p:pic>
      <p:sp>
        <p:nvSpPr>
          <p:cNvPr id="31" name="Content Placeholder 2"/>
          <p:cNvSpPr txBox="1">
            <a:spLocks/>
          </p:cNvSpPr>
          <p:nvPr/>
        </p:nvSpPr>
        <p:spPr>
          <a:xfrm>
            <a:off x="4571213" y="758092"/>
            <a:ext cx="6369158" cy="5533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 smtClean="0"/>
              <a:t>Multi-harmonic </a:t>
            </a:r>
            <a:r>
              <a:rPr lang="en-GB" dirty="0"/>
              <a:t>f</a:t>
            </a:r>
            <a:r>
              <a:rPr lang="en-GB" dirty="0" smtClean="0"/>
              <a:t>eedback (MHFB)</a:t>
            </a:r>
          </a:p>
          <a:p>
            <a:r>
              <a:rPr lang="en-GB" sz="2000" dirty="0" smtClean="0"/>
              <a:t>Reduce induced beam induced voltage, </a:t>
            </a:r>
            <a:r>
              <a:rPr lang="en-GB" sz="2000" dirty="0"/>
              <a:t>as to reduce uncontrolled blow-up at flat </a:t>
            </a:r>
            <a:r>
              <a:rPr lang="en-GB" sz="2000" dirty="0" smtClean="0"/>
              <a:t>top</a:t>
            </a: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/>
              <a:t>Based on narrow-band filters, treats each revolution frequency harmonic separately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After calibration, feedback phase dynamically adapts to the phase, in counter phase, of the transfer function of the cavity during revolution frequency sweep</a:t>
            </a:r>
          </a:p>
        </p:txBody>
      </p:sp>
    </p:spTree>
    <p:extLst>
      <p:ext uri="{BB962C8B-B14F-4D97-AF65-F5344CB8AC3E}">
        <p14:creationId xmlns:p14="http://schemas.microsoft.com/office/powerpoint/2010/main" val="394111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4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09" y="242277"/>
            <a:ext cx="3543058" cy="32804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76" y="3506419"/>
            <a:ext cx="3447624" cy="1926072"/>
          </a:xfrm>
          <a:prstGeom prst="rect">
            <a:avLst/>
          </a:prstGeom>
        </p:spPr>
      </p:pic>
      <p:sp>
        <p:nvSpPr>
          <p:cNvPr id="31" name="Content Placeholder 2"/>
          <p:cNvSpPr txBox="1">
            <a:spLocks/>
          </p:cNvSpPr>
          <p:nvPr/>
        </p:nvSpPr>
        <p:spPr>
          <a:xfrm>
            <a:off x="4571213" y="758092"/>
            <a:ext cx="6369158" cy="553385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Automated voltage control (AVC)</a:t>
            </a:r>
          </a:p>
          <a:p>
            <a:r>
              <a:rPr lang="en-GB" sz="2000" dirty="0" smtClean="0"/>
              <a:t>Cavity pulse voltage regulation with phase control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/>
              <a:t>Based on central </a:t>
            </a:r>
            <a:r>
              <a:rPr lang="en-GB" sz="2000" dirty="0"/>
              <a:t>harmonic </a:t>
            </a:r>
            <a:r>
              <a:rPr lang="en-GB" sz="2000" dirty="0" smtClean="0"/>
              <a:t>demodulated amplitude detection, with </a:t>
            </a:r>
            <a:r>
              <a:rPr lang="en-GB" sz="2000" dirty="0" err="1" smtClean="0"/>
              <a:t>setpoint</a:t>
            </a:r>
            <a:r>
              <a:rPr lang="en-GB" sz="2000" dirty="0" smtClean="0"/>
              <a:t> regulation loop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/>
              <a:t>After return gain calibration, cavity gap voltage follows voltage program at cavity pulse frequency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988" y="4536640"/>
            <a:ext cx="3447624" cy="192607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27788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5</a:t>
            </a:fld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1213" y="758092"/>
            <a:ext cx="6369158" cy="553385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High-frequency cavity controller</a:t>
            </a:r>
            <a:endParaRPr lang="en-GB" dirty="0"/>
          </a:p>
          <a:p>
            <a:endParaRPr lang="en-GB" sz="2000" dirty="0" smtClean="0"/>
          </a:p>
          <a:p>
            <a:r>
              <a:rPr lang="en-GB" sz="2000" dirty="0" smtClean="0"/>
              <a:t>Integrates both the feedback and the voltage control in a single FPGA firmware</a:t>
            </a:r>
          </a:p>
          <a:p>
            <a:endParaRPr lang="en-GB" sz="2000" dirty="0" smtClean="0"/>
          </a:p>
          <a:p>
            <a:r>
              <a:rPr lang="en-GB" sz="2000" dirty="0" smtClean="0"/>
              <a:t>Compatible for PS 20 MHz, 40 MHz and 80 MHz systems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2" y="739811"/>
            <a:ext cx="4477418" cy="569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32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Multi-harmonic feedback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6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71" y="744778"/>
            <a:ext cx="11510358" cy="548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97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Transfer function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7</a:t>
            </a:fld>
            <a:endParaRPr lang="en-GB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761863" y="1625597"/>
            <a:ext cx="6276975" cy="4673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&gt;20 dB impedance reduction at harmonics close to </a:t>
            </a:r>
            <a:r>
              <a:rPr lang="en-GB" sz="2000" i="1" dirty="0" err="1" smtClean="0"/>
              <a:t>f</a:t>
            </a:r>
            <a:r>
              <a:rPr lang="en-GB" sz="2000" baseline="-25000" dirty="0" err="1" smtClean="0"/>
              <a:t>res</a:t>
            </a:r>
            <a:endParaRPr lang="en-GB" sz="2000" baseline="-25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Notches 3dB bandwidth &gt; 4 kHz to include multiple synchrotron frequency sidebands (</a:t>
            </a:r>
            <a:r>
              <a:rPr lang="en-GB" sz="2000" i="1" dirty="0" smtClean="0"/>
              <a:t>f</a:t>
            </a:r>
            <a:r>
              <a:rPr lang="en-GB" sz="2000" baseline="-25000" dirty="0" smtClean="0"/>
              <a:t>s</a:t>
            </a:r>
            <a:r>
              <a:rPr lang="en-GB" sz="2000" dirty="0" smtClean="0"/>
              <a:t> ≃ 350 Hz</a:t>
            </a:r>
            <a:r>
              <a:rPr lang="en-GB" sz="20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)</a:t>
            </a:r>
            <a:endParaRPr lang="en-GB" sz="2000" dirty="0" smtClean="0"/>
          </a:p>
          <a:p>
            <a:pPr lvl="1"/>
            <a:r>
              <a:rPr lang="en-GB" sz="1600" dirty="0" smtClean="0"/>
              <a:t>Adjusted with IQ demodulation 2</a:t>
            </a:r>
            <a:r>
              <a:rPr lang="en-GB" sz="1600" baseline="30000" dirty="0" smtClean="0"/>
              <a:t>-n</a:t>
            </a:r>
            <a:r>
              <a:rPr lang="en-GB" sz="1600" dirty="0" smtClean="0"/>
              <a:t> </a:t>
            </a:r>
            <a:r>
              <a:rPr lang="en-GB" sz="1600" dirty="0" err="1" smtClean="0"/>
              <a:t>lossy</a:t>
            </a:r>
            <a:r>
              <a:rPr lang="en-GB" sz="1600" dirty="0" smtClean="0"/>
              <a:t> integrator gain</a:t>
            </a:r>
          </a:p>
          <a:p>
            <a:pPr lvl="1"/>
            <a:r>
              <a:rPr lang="en-GB" sz="1600" dirty="0" smtClean="0"/>
              <a:t>Trade-off between notches bandwidth and feedback gain</a:t>
            </a:r>
          </a:p>
          <a:p>
            <a:pPr lvl="1"/>
            <a:endParaRPr lang="en-GB" sz="16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310616" y="979247"/>
            <a:ext cx="5362575" cy="2125532"/>
            <a:chOff x="196316" y="1130296"/>
            <a:chExt cx="5362575" cy="2125532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100" y="1442790"/>
              <a:ext cx="4917008" cy="1813038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2601379" y="2906489"/>
              <a:ext cx="7970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prstClr val="black"/>
                  </a:solidFill>
                  <a:latin typeface="Constantia" panose="02030602050306030303" pitchFamily="18" charset="0"/>
                </a:rPr>
                <a:t>5 MHz</a:t>
              </a:r>
              <a:endParaRPr lang="en-US" b="1" baseline="-25000" dirty="0">
                <a:solidFill>
                  <a:prstClr val="black"/>
                </a:solidFill>
                <a:latin typeface="Constantia" panose="02030602050306030303" pitchFamily="18" charset="0"/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3369817" y="3061886"/>
              <a:ext cx="1900832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H="1">
              <a:off x="757914" y="3062403"/>
              <a:ext cx="19008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336189" y="1496994"/>
              <a:ext cx="9696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prstClr val="black"/>
                  </a:solidFill>
                  <a:latin typeface="Constantia" panose="02030602050306030303" pitchFamily="18" charset="0"/>
                </a:rPr>
                <a:t>5 dB/div</a:t>
              </a:r>
              <a:endParaRPr lang="en-US" b="1" baseline="-25000" dirty="0">
                <a:solidFill>
                  <a:prstClr val="black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96316" y="1130296"/>
              <a:ext cx="53625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prstClr val="black"/>
                  </a:solidFill>
                  <a:latin typeface="Constantia" pitchFamily="18" charset="0"/>
                </a:rPr>
                <a:t>Measured transfer function – 7-harmonic feedback</a:t>
              </a:r>
              <a:endParaRPr lang="en-GB" sz="1600" b="1" dirty="0">
                <a:solidFill>
                  <a:prstClr val="black"/>
                </a:solidFill>
                <a:latin typeface="Constantia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10616" y="3429893"/>
            <a:ext cx="5362575" cy="2010378"/>
            <a:chOff x="196316" y="1192816"/>
            <a:chExt cx="5362575" cy="201037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100" y="1495423"/>
              <a:ext cx="4917008" cy="1707771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601379" y="2093688"/>
              <a:ext cx="8515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prstClr val="black"/>
                  </a:solidFill>
                  <a:latin typeface="Constantia" panose="02030602050306030303" pitchFamily="18" charset="0"/>
                </a:rPr>
                <a:t>20 </a:t>
              </a:r>
              <a:r>
                <a:rPr lang="en-US" sz="1600" b="1" dirty="0">
                  <a:solidFill>
                    <a:prstClr val="black"/>
                  </a:solidFill>
                  <a:latin typeface="Constantia" panose="02030602050306030303" pitchFamily="18" charset="0"/>
                </a:rPr>
                <a:t>k</a:t>
              </a:r>
              <a:r>
                <a:rPr lang="en-US" sz="1600" b="1" dirty="0" smtClean="0">
                  <a:solidFill>
                    <a:prstClr val="black"/>
                  </a:solidFill>
                  <a:latin typeface="Constantia" panose="02030602050306030303" pitchFamily="18" charset="0"/>
                </a:rPr>
                <a:t>Hz</a:t>
              </a:r>
              <a:endParaRPr lang="en-US" b="1" baseline="-25000" dirty="0">
                <a:solidFill>
                  <a:prstClr val="black"/>
                </a:solidFill>
                <a:latin typeface="Constantia" panose="02030602050306030303" pitchFamily="18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3369817" y="2249085"/>
              <a:ext cx="1900832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>
              <a:off x="757914" y="2249602"/>
              <a:ext cx="19008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336189" y="1496994"/>
              <a:ext cx="9664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  <a:latin typeface="Constantia" panose="02030602050306030303" pitchFamily="18" charset="0"/>
                </a:rPr>
                <a:t>3</a:t>
              </a:r>
              <a:r>
                <a:rPr lang="en-US" sz="1600" b="1" dirty="0" smtClean="0">
                  <a:solidFill>
                    <a:prstClr val="black"/>
                  </a:solidFill>
                  <a:latin typeface="Constantia" panose="02030602050306030303" pitchFamily="18" charset="0"/>
                </a:rPr>
                <a:t> dB/div</a:t>
              </a:r>
              <a:endParaRPr lang="en-US" b="1" baseline="-25000" dirty="0">
                <a:solidFill>
                  <a:prstClr val="black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96316" y="1192816"/>
              <a:ext cx="53625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prstClr val="black"/>
                  </a:solidFill>
                  <a:latin typeface="Constantia" pitchFamily="18" charset="0"/>
                </a:rPr>
                <a:t>Measured transfer function – notch zoom</a:t>
              </a:r>
              <a:endParaRPr lang="en-GB" sz="1600" b="1" dirty="0">
                <a:solidFill>
                  <a:prstClr val="black"/>
                </a:solidFill>
                <a:latin typeface="Constantia" pitchFamily="18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0" y="5853808"/>
            <a:ext cx="12191999" cy="394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</a:rPr>
              <a:t>Expected to reduce uncontrolled blow-up at flat top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0378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470319" y="1233796"/>
            <a:ext cx="9511880" cy="4324484"/>
            <a:chOff x="470319" y="1233796"/>
            <a:chExt cx="9511880" cy="4324484"/>
          </a:xfrm>
        </p:grpSpPr>
        <p:grpSp>
          <p:nvGrpSpPr>
            <p:cNvPr id="9" name="Group 8"/>
            <p:cNvGrpSpPr/>
            <p:nvPr/>
          </p:nvGrpSpPr>
          <p:grpSpPr>
            <a:xfrm>
              <a:off x="470319" y="1233796"/>
              <a:ext cx="9511880" cy="4324484"/>
              <a:chOff x="470319" y="1233796"/>
              <a:chExt cx="9511880" cy="4324484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3282259" y="1233796"/>
                <a:ext cx="6699940" cy="4324484"/>
                <a:chOff x="3282259" y="1233796"/>
                <a:chExt cx="6699940" cy="4324484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3282261" y="1492453"/>
                  <a:ext cx="6699938" cy="4065827"/>
                  <a:chOff x="2740725" y="1938139"/>
                  <a:chExt cx="6699938" cy="4065827"/>
                </a:xfrm>
              </p:grpSpPr>
              <p:grpSp>
                <p:nvGrpSpPr>
                  <p:cNvPr id="41" name="Group 40"/>
                  <p:cNvGrpSpPr/>
                  <p:nvPr/>
                </p:nvGrpSpPr>
                <p:grpSpPr>
                  <a:xfrm>
                    <a:off x="2740725" y="1938139"/>
                    <a:ext cx="6699938" cy="4065827"/>
                    <a:chOff x="2607469" y="1547925"/>
                    <a:chExt cx="6966030" cy="4097806"/>
                  </a:xfrm>
                </p:grpSpPr>
                <p:pic>
                  <p:nvPicPr>
                    <p:cNvPr id="10" name="Picture 9"/>
                    <p:cNvPicPr>
                      <a:picLocks noChangeAspect="1"/>
                    </p:cNvPicPr>
                    <p:nvPr/>
                  </p:nvPicPr>
                  <p:blipFill>
                    <a:blip r:embed="rId3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2607469" y="1547925"/>
                      <a:ext cx="6959236" cy="4097806"/>
                    </a:xfrm>
                    <a:prstGeom prst="rect">
                      <a:avLst/>
                    </a:prstGeom>
                  </p:spPr>
                </p:pic>
                <p:cxnSp>
                  <p:nvCxnSpPr>
                    <p:cNvPr id="24" name="Straight Arrow Connector 23"/>
                    <p:cNvCxnSpPr/>
                    <p:nvPr/>
                  </p:nvCxnSpPr>
                  <p:spPr>
                    <a:xfrm flipH="1">
                      <a:off x="3134489" y="2036669"/>
                      <a:ext cx="1" cy="3283125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" name="Straight Arrow Connector 24"/>
                    <p:cNvCxnSpPr/>
                    <p:nvPr/>
                  </p:nvCxnSpPr>
                  <p:spPr>
                    <a:xfrm>
                      <a:off x="3124585" y="2041904"/>
                      <a:ext cx="2904568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1" name="TextBox 30"/>
                    <p:cNvSpPr txBox="1"/>
                    <p:nvPr/>
                  </p:nvSpPr>
                  <p:spPr>
                    <a:xfrm>
                      <a:off x="6767275" y="4215004"/>
                      <a:ext cx="1712667" cy="310198"/>
                    </a:xfrm>
                    <a:prstGeom prst="rect">
                      <a:avLst/>
                    </a:prstGeom>
                    <a:noFill/>
                  </p:spPr>
                  <p:txBody>
                    <a:bodyPr vert="horz" wrap="none" rtlCol="0">
                      <a:spAutoFit/>
                    </a:bodyPr>
                    <a:lstStyle/>
                    <a:p>
                      <a:r>
                        <a:rPr lang="fr-FR" sz="1400" dirty="0" smtClean="0">
                          <a:solidFill>
                            <a:schemeClr val="accent2"/>
                          </a:solidFill>
                        </a:rPr>
                        <a:t>Spectrum @ marker</a:t>
                      </a:r>
                      <a:endParaRPr lang="en-GB" sz="2400" dirty="0">
                        <a:solidFill>
                          <a:schemeClr val="accent2"/>
                        </a:solidFill>
                      </a:endParaRPr>
                    </a:p>
                  </p:txBody>
                </p:sp>
                <p:cxnSp>
                  <p:nvCxnSpPr>
                    <p:cNvPr id="32" name="Straight Arrow Connector 31"/>
                    <p:cNvCxnSpPr/>
                    <p:nvPr/>
                  </p:nvCxnSpPr>
                  <p:spPr>
                    <a:xfrm>
                      <a:off x="6661750" y="3439790"/>
                      <a:ext cx="2911749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3" name="TextBox 32"/>
                    <p:cNvSpPr txBox="1"/>
                    <p:nvPr/>
                  </p:nvSpPr>
                  <p:spPr>
                    <a:xfrm>
                      <a:off x="7495672" y="3365280"/>
                      <a:ext cx="979600" cy="310198"/>
                    </a:xfrm>
                    <a:prstGeom prst="rect">
                      <a:avLst/>
                    </a:prstGeom>
                    <a:noFill/>
                  </p:spPr>
                  <p:txBody>
                    <a:bodyPr vert="horz" wrap="none" rtlCol="0">
                      <a:spAutoFit/>
                    </a:bodyPr>
                    <a:lstStyle/>
                    <a:p>
                      <a:r>
                        <a:rPr lang="fr-FR" sz="1400" dirty="0" smtClean="0">
                          <a:solidFill>
                            <a:srgbClr val="FF0000"/>
                          </a:solidFill>
                        </a:rPr>
                        <a:t>Cycle time</a:t>
                      </a:r>
                      <a:endParaRPr lang="en-GB" sz="2400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cxnSp>
                  <p:nvCxnSpPr>
                    <p:cNvPr id="34" name="Straight Arrow Connector 33"/>
                    <p:cNvCxnSpPr/>
                    <p:nvPr/>
                  </p:nvCxnSpPr>
                  <p:spPr>
                    <a:xfrm flipV="1">
                      <a:off x="6648278" y="1859387"/>
                      <a:ext cx="0" cy="159074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2" name="Straight Arrow Connector 41"/>
                  <p:cNvCxnSpPr/>
                  <p:nvPr/>
                </p:nvCxnSpPr>
                <p:spPr>
                  <a:xfrm>
                    <a:off x="6567999" y="5502245"/>
                    <a:ext cx="2852226" cy="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Arrow Connector 44"/>
                  <p:cNvCxnSpPr/>
                  <p:nvPr/>
                </p:nvCxnSpPr>
                <p:spPr>
                  <a:xfrm flipV="1">
                    <a:off x="6577525" y="3994379"/>
                    <a:ext cx="0" cy="1507866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9" name="TextBox 38"/>
                <p:cNvSpPr txBox="1"/>
                <p:nvPr/>
              </p:nvSpPr>
              <p:spPr>
                <a:xfrm>
                  <a:off x="3282259" y="1233796"/>
                  <a:ext cx="6679502" cy="338554"/>
                </a:xfrm>
                <a:prstGeom prst="rect">
                  <a:avLst/>
                </a:prstGeom>
                <a:noFill/>
              </p:spPr>
              <p:txBody>
                <a:bodyPr vert="horz" wrap="square" rtlCol="0">
                  <a:spAutoFit/>
                </a:bodyPr>
                <a:lstStyle/>
                <a:p>
                  <a:pPr algn="ctr"/>
                  <a:r>
                    <a:rPr lang="en-GB" sz="1600" dirty="0" smtClean="0">
                      <a:solidFill>
                        <a:schemeClr val="bg1">
                          <a:lumMod val="50000"/>
                        </a:schemeClr>
                      </a:solidFill>
                    </a:rPr>
                    <a:t>Beam induced voltage evolution through cycle – feedback OFF</a:t>
                  </a:r>
                  <a:endParaRPr lang="en-GB" sz="16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3740549" y="4493857"/>
                  <a:ext cx="2869275" cy="114338"/>
                </a:xfrm>
                <a:prstGeom prst="ellipse">
                  <a:avLst/>
                </a:prstGeom>
                <a:noFill/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4" name="Straight Arrow Connector 43"/>
                <p:cNvCxnSpPr>
                  <a:stCxn id="30" idx="6"/>
                </p:cNvCxnSpPr>
                <p:nvPr/>
              </p:nvCxnSpPr>
              <p:spPr>
                <a:xfrm>
                  <a:off x="6609824" y="4551026"/>
                  <a:ext cx="1227099" cy="111140"/>
                </a:xfrm>
                <a:prstGeom prst="straightConnector1">
                  <a:avLst/>
                </a:prstGeom>
                <a:ln w="12700">
                  <a:solidFill>
                    <a:schemeClr val="accent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28870" y="2311720"/>
                <a:ext cx="295316" cy="2027960"/>
              </a:xfrm>
              <a:prstGeom prst="rect">
                <a:avLst/>
              </a:prstGeom>
            </p:spPr>
          </p:pic>
          <p:sp>
            <p:nvSpPr>
              <p:cNvPr id="64" name="TextBox 63"/>
              <p:cNvSpPr txBox="1"/>
              <p:nvPr/>
            </p:nvSpPr>
            <p:spPr>
              <a:xfrm>
                <a:off x="734792" y="2275109"/>
                <a:ext cx="500458" cy="307777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FF0000"/>
                    </a:solidFill>
                  </a:rPr>
                  <a:t>high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737525" y="3853898"/>
                <a:ext cx="448456" cy="307777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70C0"/>
                    </a:solidFill>
                  </a:rPr>
                  <a:t>low</a:t>
                </a:r>
                <a:endParaRPr lang="en-GB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470319" y="1978368"/>
                <a:ext cx="1351780" cy="307777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en-GB" sz="1400" dirty="0" smtClean="0"/>
                  <a:t>Amplitude scale</a:t>
                </a:r>
                <a:endParaRPr lang="en-GB" sz="2400" dirty="0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3427124" y="2998771"/>
              <a:ext cx="400110" cy="849848"/>
            </a:xfrm>
            <a:prstGeom prst="rect">
              <a:avLst/>
            </a:prstGeom>
            <a:noFill/>
          </p:spPr>
          <p:txBody>
            <a:bodyPr vert="vert"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Cycle time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707733" y="1725572"/>
              <a:ext cx="946926" cy="307777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Frequency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983742" y="3295625"/>
              <a:ext cx="942181" cy="307777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Cycle time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752151" y="1780040"/>
              <a:ext cx="400110" cy="1755913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sz="1400" dirty="0" smtClean="0">
                  <a:ln w="6350">
                    <a:noFill/>
                  </a:ln>
                  <a:solidFill>
                    <a:srgbClr val="FF0000"/>
                  </a:solidFill>
                </a:rPr>
                <a:t>Amplitude</a:t>
              </a:r>
              <a:endParaRPr lang="en-GB" sz="2400" dirty="0">
                <a:ln w="6350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201632" y="1880557"/>
              <a:ext cx="2737737" cy="307777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FF00"/>
                  </a:solidFill>
                </a:rPr>
                <a:t>Overall beam induced voltage level</a:t>
              </a:r>
              <a:endParaRPr lang="en-GB" sz="2400" dirty="0">
                <a:solidFill>
                  <a:srgbClr val="FFFF00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704662" y="3612143"/>
              <a:ext cx="400110" cy="1755913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sz="1400" dirty="0" smtClean="0">
                  <a:ln w="6350">
                    <a:noFill/>
                  </a:ln>
                  <a:solidFill>
                    <a:srgbClr val="FF0000"/>
                  </a:solidFill>
                </a:rPr>
                <a:t>Amplitude</a:t>
              </a:r>
              <a:endParaRPr lang="en-GB" sz="2400" dirty="0">
                <a:ln w="6350">
                  <a:noFill/>
                </a:ln>
                <a:solidFill>
                  <a:srgbClr val="FF0000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8</a:t>
            </a:fld>
            <a:endParaRPr lang="en-GB" dirty="0"/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838200" y="876302"/>
            <a:ext cx="10703222" cy="454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Firmware validated on both 40 MHz and 80 MHz RF systems, 11 harmonics configured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355503" y="2102748"/>
            <a:ext cx="758541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9900FF"/>
                </a:solidFill>
              </a:rPr>
              <a:t>1.4 GeV</a:t>
            </a:r>
            <a:endParaRPr lang="en-GB" sz="2400" dirty="0">
              <a:solidFill>
                <a:srgbClr val="9900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348969" y="2292620"/>
            <a:ext cx="758541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9900FF"/>
                </a:solidFill>
              </a:rPr>
              <a:t>2.5 GeV</a:t>
            </a:r>
            <a:endParaRPr lang="en-GB" sz="2400" dirty="0">
              <a:solidFill>
                <a:srgbClr val="9900FF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770066" y="2533096"/>
            <a:ext cx="1132874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9900FF"/>
                </a:solidFill>
              </a:rPr>
              <a:t>Intermediate</a:t>
            </a:r>
          </a:p>
          <a:p>
            <a:pPr algn="ctr"/>
            <a:r>
              <a:rPr lang="en-GB" sz="1400" dirty="0" smtClean="0">
                <a:solidFill>
                  <a:srgbClr val="9900FF"/>
                </a:solidFill>
              </a:rPr>
              <a:t>plateau</a:t>
            </a:r>
            <a:endParaRPr lang="en-GB" sz="2400" dirty="0">
              <a:solidFill>
                <a:srgbClr val="9900FF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3084945" y="2276909"/>
            <a:ext cx="3544018" cy="0"/>
          </a:xfrm>
          <a:prstGeom prst="straightConnector1">
            <a:avLst/>
          </a:prstGeom>
          <a:ln w="25400">
            <a:solidFill>
              <a:srgbClr val="9900FF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3084945" y="2464020"/>
            <a:ext cx="3544018" cy="0"/>
          </a:xfrm>
          <a:prstGeom prst="straightConnector1">
            <a:avLst/>
          </a:prstGeom>
          <a:ln w="25400">
            <a:solidFill>
              <a:srgbClr val="9900FF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3114044" y="3143050"/>
            <a:ext cx="3495780" cy="0"/>
          </a:xfrm>
          <a:prstGeom prst="straightConnector1">
            <a:avLst/>
          </a:prstGeom>
          <a:ln w="25400">
            <a:solidFill>
              <a:srgbClr val="9900FF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762905" y="3634934"/>
            <a:ext cx="1351139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9900FF"/>
                </a:solidFill>
              </a:rPr>
              <a:t>Acceleration </a:t>
            </a:r>
            <a:r>
              <a:rPr lang="en-GB" sz="1400" i="1" dirty="0" smtClean="0">
                <a:solidFill>
                  <a:srgbClr val="9900FF"/>
                </a:solidFill>
              </a:rPr>
              <a:t>h</a:t>
            </a:r>
            <a:r>
              <a:rPr lang="en-GB" sz="1400" i="1" baseline="-25000" dirty="0" smtClean="0">
                <a:solidFill>
                  <a:srgbClr val="9900FF"/>
                </a:solidFill>
              </a:rPr>
              <a:t>21</a:t>
            </a:r>
            <a:endParaRPr lang="en-GB" sz="2400" i="1" baseline="-25000" dirty="0" smtClean="0">
              <a:solidFill>
                <a:srgbClr val="9900FF"/>
              </a:solidFill>
            </a:endParaRPr>
          </a:p>
          <a:p>
            <a:pPr algn="ctr"/>
            <a:r>
              <a:rPr lang="en-GB" sz="1400" dirty="0" smtClean="0">
                <a:solidFill>
                  <a:srgbClr val="9900FF"/>
                </a:solidFill>
              </a:rPr>
              <a:t>to flat top</a:t>
            </a:r>
            <a:endParaRPr lang="en-GB" sz="2400" i="1" baseline="-25000" dirty="0">
              <a:solidFill>
                <a:srgbClr val="9900FF"/>
              </a:solidFill>
            </a:endParaRPr>
          </a:p>
        </p:txBody>
      </p:sp>
      <p:cxnSp>
        <p:nvCxnSpPr>
          <p:cNvPr id="53" name="Straight Arrow Connector 52"/>
          <p:cNvCxnSpPr>
            <a:endCxn id="30" idx="2"/>
          </p:cNvCxnSpPr>
          <p:nvPr/>
        </p:nvCxnSpPr>
        <p:spPr>
          <a:xfrm>
            <a:off x="3107510" y="4551026"/>
            <a:ext cx="633039" cy="0"/>
          </a:xfrm>
          <a:prstGeom prst="straightConnector1">
            <a:avLst/>
          </a:prstGeom>
          <a:ln w="25400">
            <a:solidFill>
              <a:srgbClr val="9900FF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413115" y="4395731"/>
            <a:ext cx="713658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9900FF"/>
                </a:solidFill>
              </a:rPr>
              <a:t>26 GeV</a:t>
            </a:r>
            <a:endParaRPr lang="en-GB" sz="2400" dirty="0">
              <a:solidFill>
                <a:srgbClr val="99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410640" y="2963777"/>
            <a:ext cx="758541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9900FF"/>
                </a:solidFill>
              </a:rPr>
              <a:t>2.5 GeV</a:t>
            </a:r>
            <a:endParaRPr lang="en-GB" sz="2400" dirty="0">
              <a:solidFill>
                <a:srgbClr val="9900FF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78998" y="4986685"/>
            <a:ext cx="946926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Frequency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67" name="Title 1"/>
          <p:cNvSpPr>
            <a:spLocks noGrp="1"/>
          </p:cNvSpPr>
          <p:nvPr>
            <p:ph type="title"/>
          </p:nvPr>
        </p:nvSpPr>
        <p:spPr>
          <a:xfrm>
            <a:off x="838200" y="115746"/>
            <a:ext cx="10515600" cy="557090"/>
          </a:xfrm>
        </p:spPr>
        <p:txBody>
          <a:bodyPr>
            <a:normAutofit fontScale="90000"/>
          </a:bodyPr>
          <a:lstStyle/>
          <a:p>
            <a:r>
              <a:rPr lang="en-GB" dirty="0"/>
              <a:t>Beam induced voltage reduction</a:t>
            </a:r>
          </a:p>
        </p:txBody>
      </p:sp>
    </p:spTree>
    <p:extLst>
      <p:ext uri="{BB962C8B-B14F-4D97-AF65-F5344CB8AC3E}">
        <p14:creationId xmlns:p14="http://schemas.microsoft.com/office/powerpoint/2010/main" val="316602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70319" y="1233796"/>
            <a:ext cx="9511880" cy="4324484"/>
            <a:chOff x="470319" y="1233796"/>
            <a:chExt cx="9511880" cy="4324484"/>
          </a:xfrm>
        </p:grpSpPr>
        <p:grpSp>
          <p:nvGrpSpPr>
            <p:cNvPr id="9" name="Group 8"/>
            <p:cNvGrpSpPr/>
            <p:nvPr/>
          </p:nvGrpSpPr>
          <p:grpSpPr>
            <a:xfrm>
              <a:off x="470319" y="1233796"/>
              <a:ext cx="9511880" cy="4324484"/>
              <a:chOff x="470319" y="1233796"/>
              <a:chExt cx="9511880" cy="4324484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3282259" y="1233796"/>
                <a:ext cx="6699940" cy="4324484"/>
                <a:chOff x="3282259" y="1233796"/>
                <a:chExt cx="6699940" cy="4324484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3282262" y="1492453"/>
                  <a:ext cx="6699937" cy="4065827"/>
                  <a:chOff x="2740726" y="1938139"/>
                  <a:chExt cx="6699937" cy="4065827"/>
                </a:xfrm>
              </p:grpSpPr>
              <p:grpSp>
                <p:nvGrpSpPr>
                  <p:cNvPr id="41" name="Group 40"/>
                  <p:cNvGrpSpPr/>
                  <p:nvPr/>
                </p:nvGrpSpPr>
                <p:grpSpPr>
                  <a:xfrm>
                    <a:off x="2740726" y="1938139"/>
                    <a:ext cx="6699937" cy="4065827"/>
                    <a:chOff x="2607470" y="1547925"/>
                    <a:chExt cx="6966029" cy="4097806"/>
                  </a:xfrm>
                </p:grpSpPr>
                <p:pic>
                  <p:nvPicPr>
                    <p:cNvPr id="10" name="Picture 9"/>
                    <p:cNvPicPr>
                      <a:picLocks noChangeAspect="1"/>
                    </p:cNvPicPr>
                    <p:nvPr/>
                  </p:nvPicPr>
                  <p:blipFill>
                    <a:blip r:embed="rId3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2607470" y="1547925"/>
                      <a:ext cx="6959234" cy="4097806"/>
                    </a:xfrm>
                    <a:prstGeom prst="rect">
                      <a:avLst/>
                    </a:prstGeom>
                  </p:spPr>
                </p:pic>
                <p:cxnSp>
                  <p:nvCxnSpPr>
                    <p:cNvPr id="24" name="Straight Arrow Connector 23"/>
                    <p:cNvCxnSpPr/>
                    <p:nvPr/>
                  </p:nvCxnSpPr>
                  <p:spPr>
                    <a:xfrm flipH="1">
                      <a:off x="3134489" y="2036669"/>
                      <a:ext cx="1" cy="3283125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" name="Straight Arrow Connector 24"/>
                    <p:cNvCxnSpPr/>
                    <p:nvPr/>
                  </p:nvCxnSpPr>
                  <p:spPr>
                    <a:xfrm>
                      <a:off x="3124585" y="2041904"/>
                      <a:ext cx="2904568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Arrow Connector 31"/>
                    <p:cNvCxnSpPr/>
                    <p:nvPr/>
                  </p:nvCxnSpPr>
                  <p:spPr>
                    <a:xfrm>
                      <a:off x="6661750" y="3439790"/>
                      <a:ext cx="2911749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" name="Straight Arrow Connector 33"/>
                    <p:cNvCxnSpPr/>
                    <p:nvPr/>
                  </p:nvCxnSpPr>
                  <p:spPr>
                    <a:xfrm flipV="1">
                      <a:off x="6648278" y="1859387"/>
                      <a:ext cx="0" cy="159074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2" name="Straight Arrow Connector 41"/>
                  <p:cNvCxnSpPr/>
                  <p:nvPr/>
                </p:nvCxnSpPr>
                <p:spPr>
                  <a:xfrm>
                    <a:off x="6567999" y="5502245"/>
                    <a:ext cx="2852226" cy="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Arrow Connector 44"/>
                  <p:cNvCxnSpPr/>
                  <p:nvPr/>
                </p:nvCxnSpPr>
                <p:spPr>
                  <a:xfrm flipV="1">
                    <a:off x="6577525" y="3994379"/>
                    <a:ext cx="0" cy="1507866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9" name="TextBox 38"/>
                <p:cNvSpPr txBox="1"/>
                <p:nvPr/>
              </p:nvSpPr>
              <p:spPr>
                <a:xfrm>
                  <a:off x="3282259" y="1233796"/>
                  <a:ext cx="6679502" cy="338554"/>
                </a:xfrm>
                <a:prstGeom prst="rect">
                  <a:avLst/>
                </a:prstGeom>
                <a:noFill/>
              </p:spPr>
              <p:txBody>
                <a:bodyPr vert="horz" wrap="square" rtlCol="0">
                  <a:spAutoFit/>
                </a:bodyPr>
                <a:lstStyle/>
                <a:p>
                  <a:pPr algn="ctr"/>
                  <a:r>
                    <a:rPr lang="en-GB" sz="1600" dirty="0" smtClean="0">
                      <a:solidFill>
                        <a:schemeClr val="bg1">
                          <a:lumMod val="50000"/>
                        </a:schemeClr>
                      </a:solidFill>
                    </a:rPr>
                    <a:t>Beam induced voltage evolution through cycle – feedback ON before pulse</a:t>
                  </a:r>
                  <a:endParaRPr lang="en-GB" sz="16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p:grpSp>
          <p:pic>
            <p:nvPicPr>
              <p:cNvPr id="48" name="Picture 4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28870" y="2311720"/>
                <a:ext cx="295316" cy="2027960"/>
              </a:xfrm>
              <a:prstGeom prst="rect">
                <a:avLst/>
              </a:prstGeom>
            </p:spPr>
          </p:pic>
          <p:sp>
            <p:nvSpPr>
              <p:cNvPr id="49" name="TextBox 48"/>
              <p:cNvSpPr txBox="1"/>
              <p:nvPr/>
            </p:nvSpPr>
            <p:spPr>
              <a:xfrm>
                <a:off x="734792" y="2275109"/>
                <a:ext cx="500458" cy="307777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FF0000"/>
                    </a:solidFill>
                  </a:rPr>
                  <a:t>high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737525" y="3853898"/>
                <a:ext cx="448456" cy="307777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70C0"/>
                    </a:solidFill>
                  </a:rPr>
                  <a:t>low</a:t>
                </a:r>
                <a:endParaRPr lang="en-GB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470319" y="1978368"/>
                <a:ext cx="1351780" cy="307777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en-GB" sz="1400" dirty="0" smtClean="0"/>
                  <a:t>Amplitude scale</a:t>
                </a:r>
                <a:endParaRPr lang="en-GB" sz="2400" dirty="0"/>
              </a:p>
            </p:txBody>
          </p:sp>
        </p:grpSp>
        <p:sp>
          <p:nvSpPr>
            <p:cNvPr id="75" name="TextBox 74"/>
            <p:cNvSpPr txBox="1"/>
            <p:nvPr/>
          </p:nvSpPr>
          <p:spPr>
            <a:xfrm>
              <a:off x="3427124" y="2998771"/>
              <a:ext cx="400110" cy="849848"/>
            </a:xfrm>
            <a:prstGeom prst="rect">
              <a:avLst/>
            </a:prstGeom>
            <a:noFill/>
          </p:spPr>
          <p:txBody>
            <a:bodyPr vert="vert"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Cycle time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707733" y="1725572"/>
              <a:ext cx="946926" cy="307777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Frequency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7983742" y="3295625"/>
              <a:ext cx="942181" cy="307777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Cycle time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752151" y="1780040"/>
              <a:ext cx="400110" cy="1755913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sz="1400" dirty="0" smtClean="0">
                  <a:ln w="6350">
                    <a:noFill/>
                  </a:ln>
                  <a:solidFill>
                    <a:srgbClr val="FF0000"/>
                  </a:solidFill>
                </a:rPr>
                <a:t>Amplitude</a:t>
              </a:r>
              <a:endParaRPr lang="en-GB" sz="2400" dirty="0">
                <a:ln w="6350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7201632" y="1880557"/>
              <a:ext cx="2737737" cy="307777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FF00"/>
                  </a:solidFill>
                </a:rPr>
                <a:t>Overall beam induced voltage level</a:t>
              </a:r>
              <a:endParaRPr lang="en-GB" sz="2400" dirty="0">
                <a:solidFill>
                  <a:srgbClr val="FFFF00"/>
                </a:solidFill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7978998" y="4986685"/>
              <a:ext cx="946926" cy="307777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Frequency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6704662" y="3612143"/>
              <a:ext cx="400110" cy="1755913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sz="1400" dirty="0" smtClean="0">
                  <a:ln w="6350">
                    <a:noFill/>
                  </a:ln>
                  <a:solidFill>
                    <a:srgbClr val="FF0000"/>
                  </a:solidFill>
                </a:rPr>
                <a:t>Amplitude</a:t>
              </a:r>
              <a:endParaRPr lang="en-GB" sz="2400" dirty="0">
                <a:ln w="6350">
                  <a:noFill/>
                </a:ln>
                <a:solidFill>
                  <a:srgbClr val="FF0000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9</a:t>
            </a:fld>
            <a:endParaRPr lang="en-GB" dirty="0"/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838200" y="876302"/>
            <a:ext cx="10703222" cy="454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Firmware validated on both 40 MHz and 80 MHz RF systems, 11 harmonics configured</a:t>
            </a: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838200" y="5561686"/>
            <a:ext cx="10703222" cy="1035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~20 dB beam induced voltage reduction</a:t>
            </a:r>
          </a:p>
          <a:p>
            <a:pPr lvl="1"/>
            <a:r>
              <a:rPr lang="en-GB" sz="1600" dirty="0" smtClean="0"/>
              <a:t>During acceleration before start of voltage program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3107510" y="4458666"/>
            <a:ext cx="1723108" cy="0"/>
          </a:xfrm>
          <a:prstGeom prst="straightConnector1">
            <a:avLst/>
          </a:prstGeom>
          <a:ln w="25400">
            <a:solidFill>
              <a:srgbClr val="9900FF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0" y="4199007"/>
            <a:ext cx="310979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rgbClr val="9900FF"/>
                </a:solidFill>
              </a:rPr>
              <a:t>2017 limitation</a:t>
            </a:r>
          </a:p>
          <a:p>
            <a:pPr algn="ctr"/>
            <a:r>
              <a:rPr lang="en-GB" sz="1400" dirty="0" smtClean="0">
                <a:solidFill>
                  <a:srgbClr val="9900FF"/>
                </a:solidFill>
              </a:rPr>
              <a:t>Feedback turned OFF when </a:t>
            </a:r>
            <a:r>
              <a:rPr lang="en-GB" sz="1400" dirty="0" err="1" smtClean="0">
                <a:solidFill>
                  <a:srgbClr val="9900FF"/>
                </a:solidFill>
              </a:rPr>
              <a:t>Vprog</a:t>
            </a:r>
            <a:r>
              <a:rPr lang="en-GB" sz="1400" dirty="0" smtClean="0">
                <a:solidFill>
                  <a:srgbClr val="9900FF"/>
                </a:solidFill>
              </a:rPr>
              <a:t> starts</a:t>
            </a:r>
            <a:endParaRPr lang="en-GB" sz="2400" dirty="0">
              <a:solidFill>
                <a:srgbClr val="9900FF"/>
              </a:solidFill>
            </a:endParaRPr>
          </a:p>
        </p:txBody>
      </p:sp>
      <p:sp>
        <p:nvSpPr>
          <p:cNvPr id="83" name="Title 1"/>
          <p:cNvSpPr>
            <a:spLocks noGrp="1"/>
          </p:cNvSpPr>
          <p:nvPr>
            <p:ph type="title"/>
          </p:nvPr>
        </p:nvSpPr>
        <p:spPr>
          <a:xfrm>
            <a:off x="838200" y="115746"/>
            <a:ext cx="10515600" cy="557090"/>
          </a:xfrm>
        </p:spPr>
        <p:txBody>
          <a:bodyPr>
            <a:normAutofit fontScale="90000"/>
          </a:bodyPr>
          <a:lstStyle/>
          <a:p>
            <a:r>
              <a:rPr lang="en-GB" dirty="0"/>
              <a:t>Beam induced voltage reduction</a:t>
            </a:r>
          </a:p>
        </p:txBody>
      </p:sp>
    </p:spTree>
    <p:extLst>
      <p:ext uri="{BB962C8B-B14F-4D97-AF65-F5344CB8AC3E}">
        <p14:creationId xmlns:p14="http://schemas.microsoft.com/office/powerpoint/2010/main" val="4216778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17563</TotalTime>
  <Words>1652</Words>
  <Application>Microsoft Office PowerPoint</Application>
  <PresentationFormat>Widescreen</PresentationFormat>
  <Paragraphs>374</Paragraphs>
  <Slides>28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Calibri</vt:lpstr>
      <vt:lpstr>Calibri Light</vt:lpstr>
      <vt:lpstr>Cambria Math</vt:lpstr>
      <vt:lpstr>Constantia</vt:lpstr>
      <vt:lpstr>Segoe UI Symbol</vt:lpstr>
      <vt:lpstr>Times New Roman</vt:lpstr>
      <vt:lpstr>Office Theme</vt:lpstr>
      <vt:lpstr>LIU-PS High-frequency cavity controller</vt:lpstr>
      <vt:lpstr>Overview</vt:lpstr>
      <vt:lpstr>Introduction</vt:lpstr>
      <vt:lpstr>Introduction</vt:lpstr>
      <vt:lpstr>Introduction</vt:lpstr>
      <vt:lpstr>Multi-harmonic feedback</vt:lpstr>
      <vt:lpstr>Transfer function</vt:lpstr>
      <vt:lpstr>Beam induced voltage reduction</vt:lpstr>
      <vt:lpstr>Beam induced voltage reduction</vt:lpstr>
      <vt:lpstr>Beam induced voltage reduction</vt:lpstr>
      <vt:lpstr>Effect on longitudinal beam quality</vt:lpstr>
      <vt:lpstr>Effect on longitudinal beam quality</vt:lpstr>
      <vt:lpstr>Automated Voltage Control</vt:lpstr>
      <vt:lpstr>Automated Voltage Control</vt:lpstr>
      <vt:lpstr>Automated Voltage Control</vt:lpstr>
      <vt:lpstr>Calibration without beam</vt:lpstr>
      <vt:lpstr>Calibration without beam</vt:lpstr>
      <vt:lpstr>Calibration without beam</vt:lpstr>
      <vt:lpstr>Tests with Ions beam</vt:lpstr>
      <vt:lpstr>High-Frequency cavity controller</vt:lpstr>
      <vt:lpstr>Multi-harmonic feedback - old</vt:lpstr>
      <vt:lpstr>Multi-harmonic feedback - new</vt:lpstr>
      <vt:lpstr>High-Frequency cavity controller</vt:lpstr>
      <vt:lpstr>PowerPoint Presentation</vt:lpstr>
      <vt:lpstr>PowerPoint Presentation</vt:lpstr>
      <vt:lpstr>PowerPoint Presentation</vt:lpstr>
      <vt:lpstr>Addendum</vt:lpstr>
      <vt:lpstr>Addendum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MHFB</dc:title>
  <dc:creator>Florian Bertin</dc:creator>
  <cp:lastModifiedBy>Florian Bertin</cp:lastModifiedBy>
  <cp:revision>384</cp:revision>
  <dcterms:created xsi:type="dcterms:W3CDTF">2017-06-22T08:10:24Z</dcterms:created>
  <dcterms:modified xsi:type="dcterms:W3CDTF">2018-12-20T10:10:37Z</dcterms:modified>
</cp:coreProperties>
</file>