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2" r:id="rId2"/>
    <p:sldId id="269" r:id="rId3"/>
    <p:sldId id="266" r:id="rId4"/>
    <p:sldId id="270" r:id="rId5"/>
    <p:sldId id="268" r:id="rId6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ierre Bonnal" initials="p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97" autoAdjust="0"/>
    <p:restoredTop sz="94660"/>
  </p:normalViewPr>
  <p:slideViewPr>
    <p:cSldViewPr>
      <p:cViewPr varScale="1">
        <p:scale>
          <a:sx n="107" d="100"/>
          <a:sy n="107" d="100"/>
        </p:scale>
        <p:origin x="1308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C0303-871D-7648-A8E9-162B360ADE36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0327E-BB76-3B44-8721-D0B75E32C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910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3C624-E400-554D-93A6-061914E5E348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5EB36F-0AF8-0C4C-998D-2EF4BC2D8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349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EB36F-0AF8-0C4C-998D-2EF4BC2D87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99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EB36F-0AF8-0C4C-998D-2EF4BC2D87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92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678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029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Prepared 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 Placeholder 94"/>
          <p:cNvSpPr>
            <a:spLocks noGrp="1"/>
          </p:cNvSpPr>
          <p:nvPr>
            <p:ph type="body" sz="quarter" idx="17" hasCustomPrompt="1"/>
          </p:nvPr>
        </p:nvSpPr>
        <p:spPr>
          <a:xfrm>
            <a:off x="177772" y="3012590"/>
            <a:ext cx="8784976" cy="704600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abstract]</a:t>
            </a:r>
            <a:endParaRPr lang="en-US" dirty="0"/>
          </a:p>
        </p:txBody>
      </p:sp>
      <p:sp>
        <p:nvSpPr>
          <p:cNvPr id="96" name="Text Placeholder 94"/>
          <p:cNvSpPr>
            <a:spLocks noGrp="1"/>
          </p:cNvSpPr>
          <p:nvPr>
            <p:ph type="body" sz="quarter" idx="18" hasCustomPrompt="1"/>
          </p:nvPr>
        </p:nvSpPr>
        <p:spPr>
          <a:xfrm>
            <a:off x="185104" y="3844306"/>
            <a:ext cx="2916562" cy="1925247"/>
          </a:xfrm>
          <a:prstGeom prst="rect">
            <a:avLst/>
          </a:prstGeom>
          <a:ln w="6350" cmpd="sng">
            <a:solidFill>
              <a:schemeClr val="tx1"/>
            </a:solidFill>
          </a:ln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ln>
                  <a:noFill/>
                </a:ln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authors]</a:t>
            </a:r>
            <a:endParaRPr lang="en-US" dirty="0"/>
          </a:p>
        </p:txBody>
      </p:sp>
      <p:grpSp>
        <p:nvGrpSpPr>
          <p:cNvPr id="57" name="Group 56"/>
          <p:cNvGrpSpPr/>
          <p:nvPr userDrawn="1"/>
        </p:nvGrpSpPr>
        <p:grpSpPr>
          <a:xfrm>
            <a:off x="179511" y="188640"/>
            <a:ext cx="8784977" cy="1608855"/>
            <a:chOff x="179511" y="188640"/>
            <a:chExt cx="8784977" cy="1608855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708650" y="188640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 flipH="1">
              <a:off x="7689552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6972300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 userDrawn="1"/>
          </p:nvSpPr>
          <p:spPr>
            <a:xfrm>
              <a:off x="5708650" y="724992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9525" cmpd="sng"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 userDrawn="1"/>
          </p:nvSpPr>
          <p:spPr>
            <a:xfrm>
              <a:off x="5712772" y="188640"/>
              <a:ext cx="126108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EDMS No.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7" name="TextBox 16"/>
            <p:cNvSpPr txBox="1"/>
            <p:nvPr userDrawn="1"/>
          </p:nvSpPr>
          <p:spPr>
            <a:xfrm>
              <a:off x="6973860" y="188640"/>
              <a:ext cx="71230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REV.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7695080" y="188640"/>
              <a:ext cx="124973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VALIDITY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>
              <a:off x="5708316" y="729056"/>
              <a:ext cx="3248526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REFERENCE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pic>
          <p:nvPicPr>
            <p:cNvPr id="20" name="Picture 19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1" y="980808"/>
              <a:ext cx="720000" cy="720000"/>
            </a:xfrm>
            <a:prstGeom prst="rect">
              <a:avLst/>
            </a:prstGeom>
          </p:spPr>
        </p:pic>
        <p:sp>
          <p:nvSpPr>
            <p:cNvPr id="21" name="Text Box 9"/>
            <p:cNvSpPr txBox="1">
              <a:spLocks noChangeArrowheads="1"/>
            </p:cNvSpPr>
            <p:nvPr userDrawn="1"/>
          </p:nvSpPr>
          <p:spPr bwMode="auto">
            <a:xfrm>
              <a:off x="179513" y="260648"/>
              <a:ext cx="1368152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750" b="1" i="0" dirty="0" smtClean="0">
                  <a:solidFill>
                    <a:srgbClr val="BFBFBF"/>
                  </a:solidFill>
                  <a:effectLst/>
                  <a:latin typeface="Verdana"/>
                  <a:ea typeface="Times New Roman"/>
                  <a:cs typeface="Verdana"/>
                </a:rPr>
                <a:t>CERN</a:t>
              </a:r>
              <a:endParaRPr lang="en-GB" sz="1200" b="1" i="0" dirty="0">
                <a:solidFill>
                  <a:srgbClr val="BFBFBF"/>
                </a:solidFill>
                <a:effectLst/>
                <a:latin typeface="Verdana"/>
                <a:ea typeface="Times New Roman"/>
                <a:cs typeface="Verdana"/>
              </a:endParaRP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CH</a:t>
              </a:r>
              <a:r>
                <a:rPr lang="en-GB" sz="1250" dirty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-1211 Geneva </a:t>
              </a: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23</a:t>
              </a: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Switzerland</a:t>
              </a:r>
              <a:endParaRPr lang="fr-FR" sz="1250" dirty="0">
                <a:effectLst/>
                <a:latin typeface="+mn-lt"/>
                <a:ea typeface="Times New Roman"/>
                <a:cs typeface="Times New Roman"/>
              </a:endParaRPr>
            </a:p>
          </p:txBody>
        </p:sp>
        <p:sp>
          <p:nvSpPr>
            <p:cNvPr id="56" name="TextBox 55"/>
            <p:cNvSpPr txBox="1"/>
            <p:nvPr userDrawn="1"/>
          </p:nvSpPr>
          <p:spPr>
            <a:xfrm>
              <a:off x="7740352" y="1577028"/>
              <a:ext cx="360040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rgbClr val="404040"/>
                  </a:solidFill>
                </a:rPr>
                <a:t>Date:</a:t>
              </a:r>
              <a:endParaRPr lang="fr-FR" sz="1000" baseline="0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80" name="Group 79"/>
          <p:cNvGrpSpPr/>
          <p:nvPr userDrawn="1"/>
        </p:nvGrpSpPr>
        <p:grpSpPr>
          <a:xfrm>
            <a:off x="159836" y="1806724"/>
            <a:ext cx="8805823" cy="4862636"/>
            <a:chOff x="159836" y="1806724"/>
            <a:chExt cx="8805823" cy="4862636"/>
          </a:xfrm>
        </p:grpSpPr>
        <p:sp>
          <p:nvSpPr>
            <p:cNvPr id="28" name="TextBox 27"/>
            <p:cNvSpPr txBox="1"/>
            <p:nvPr userDrawn="1"/>
          </p:nvSpPr>
          <p:spPr>
            <a:xfrm>
              <a:off x="176033" y="3707811"/>
              <a:ext cx="2920558" cy="147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PREPARED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cxnSp>
          <p:nvCxnSpPr>
            <p:cNvPr id="31" name="Straight Connector 30"/>
            <p:cNvCxnSpPr/>
            <p:nvPr userDrawn="1"/>
          </p:nvCxnSpPr>
          <p:spPr>
            <a:xfrm>
              <a:off x="159836" y="3719881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 userDrawn="1"/>
          </p:nvSpPr>
          <p:spPr>
            <a:xfrm>
              <a:off x="3107837" y="3710849"/>
              <a:ext cx="2933162" cy="1457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CHECKED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6032497" y="3713979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APPROVED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8" name="TextBox 47"/>
            <p:cNvSpPr txBox="1"/>
            <p:nvPr userDrawn="1"/>
          </p:nvSpPr>
          <p:spPr>
            <a:xfrm>
              <a:off x="182610" y="5786295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SENT FOR INFORMATION TO: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9" name="TextBox 48"/>
            <p:cNvSpPr txBox="1"/>
            <p:nvPr userDrawn="1"/>
          </p:nvSpPr>
          <p:spPr>
            <a:xfrm>
              <a:off x="179512" y="6494836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1000" b="1" baseline="0" dirty="0" smtClean="0">
                  <a:solidFill>
                    <a:schemeClr val="bg1">
                      <a:lumMod val="75000"/>
                    </a:schemeClr>
                  </a:solidFill>
                </a:rPr>
                <a:t>This document is uncontrolled when printed. Check the EDMS to verify that this is the correct version before use.</a:t>
              </a:r>
              <a:endParaRPr lang="fr-FR" sz="1000" b="1" baseline="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179512" y="1806724"/>
              <a:ext cx="8776071" cy="4862636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04040"/>
                </a:solidFill>
              </a:endParaRPr>
            </a:p>
          </p:txBody>
        </p:sp>
        <p:cxnSp>
          <p:nvCxnSpPr>
            <p:cNvPr id="35" name="Straight Connector 34"/>
            <p:cNvCxnSpPr/>
            <p:nvPr userDrawn="1"/>
          </p:nvCxnSpPr>
          <p:spPr>
            <a:xfrm>
              <a:off x="179512" y="5777995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Date Placeholder 52"/>
          <p:cNvSpPr>
            <a:spLocks noGrp="1"/>
          </p:cNvSpPr>
          <p:nvPr userDrawn="1">
            <p:ph type="dt" sz="half" idx="10"/>
          </p:nvPr>
        </p:nvSpPr>
        <p:spPr>
          <a:xfrm>
            <a:off x="8100392" y="1573392"/>
            <a:ext cx="862356" cy="221109"/>
          </a:xfrm>
          <a:prstGeom prst="rect">
            <a:avLst/>
          </a:prstGeom>
        </p:spPr>
        <p:txBody>
          <a:bodyPr lIns="72000" tIns="36000" rIns="72000" bIns="36000"/>
          <a:lstStyle>
            <a:lvl1pPr algn="l">
              <a:defRPr sz="1000" baseline="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01-06-2016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179512" y="1801133"/>
            <a:ext cx="8784976" cy="290505"/>
          </a:xfrm>
          <a:prstGeom prst="rect">
            <a:avLst/>
          </a:prstGeom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250">
                <a:solidFill>
                  <a:srgbClr val="26262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[Click to edit the document type (IN UPPERCASE)]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9511" y="2091637"/>
            <a:ext cx="8784976" cy="91818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2000" b="1">
                <a:solidFill>
                  <a:srgbClr val="262626"/>
                </a:solidFill>
              </a:defRPr>
            </a:lvl1pPr>
          </a:lstStyle>
          <a:p>
            <a:r>
              <a:rPr lang="en-US" dirty="0" smtClean="0"/>
              <a:t>[Click to edit the document title]</a:t>
            </a:r>
            <a:endParaRPr lang="fr-FR" dirty="0"/>
          </a:p>
        </p:txBody>
      </p:sp>
      <p:sp>
        <p:nvSpPr>
          <p:cNvPr id="97" name="Text Placeholder 94"/>
          <p:cNvSpPr>
            <a:spLocks noGrp="1"/>
          </p:cNvSpPr>
          <p:nvPr>
            <p:ph type="body" sz="quarter" idx="19" hasCustomPrompt="1"/>
          </p:nvPr>
        </p:nvSpPr>
        <p:spPr>
          <a:xfrm>
            <a:off x="3101666" y="3844306"/>
            <a:ext cx="2924806" cy="1925247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checkers]</a:t>
            </a:r>
            <a:endParaRPr lang="en-US" dirty="0"/>
          </a:p>
        </p:txBody>
      </p:sp>
      <p:sp>
        <p:nvSpPr>
          <p:cNvPr id="98" name="Text Placeholder 94"/>
          <p:cNvSpPr>
            <a:spLocks noGrp="1"/>
          </p:cNvSpPr>
          <p:nvPr>
            <p:ph type="body" sz="quarter" idx="20" hasCustomPrompt="1"/>
          </p:nvPr>
        </p:nvSpPr>
        <p:spPr>
          <a:xfrm>
            <a:off x="6026472" y="3844306"/>
            <a:ext cx="2920664" cy="192021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approvers]</a:t>
            </a:r>
            <a:endParaRPr lang="en-US" dirty="0"/>
          </a:p>
        </p:txBody>
      </p:sp>
      <p:sp>
        <p:nvSpPr>
          <p:cNvPr id="99" name="Text Placeholder 9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5944701"/>
            <a:ext cx="8784976" cy="595818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persons to whom the document is sent]</a:t>
            </a:r>
            <a:endParaRPr lang="en-US" dirty="0"/>
          </a:p>
        </p:txBody>
      </p:sp>
      <p:sp>
        <p:nvSpPr>
          <p:cNvPr id="38" name="Text Placeholder 94"/>
          <p:cNvSpPr>
            <a:spLocks noGrp="1"/>
          </p:cNvSpPr>
          <p:nvPr>
            <p:ph type="body" sz="quarter" idx="25" hasCustomPrompt="1"/>
          </p:nvPr>
        </p:nvSpPr>
        <p:spPr>
          <a:xfrm>
            <a:off x="5706285" y="853874"/>
            <a:ext cx="3260734" cy="322083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>
              <a:spcBef>
                <a:spcPts val="0"/>
              </a:spcBef>
              <a:buNone/>
              <a:defRPr sz="1750" b="1" baseline="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external ref.]</a:t>
            </a:r>
            <a:endParaRPr lang="en-US" dirty="0"/>
          </a:p>
        </p:txBody>
      </p:sp>
      <p:sp>
        <p:nvSpPr>
          <p:cNvPr id="4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06284" y="308900"/>
            <a:ext cx="3260735" cy="334035"/>
          </a:xfrm>
          <a:prstGeom prst="rect">
            <a:avLst/>
          </a:prstGeom>
        </p:spPr>
        <p:txBody>
          <a:bodyPr vert="horz" lIns="288000" tIns="0" rIns="0" bIns="0" rtlCol="0" anchor="ctr" anchorCtr="0"/>
          <a:lstStyle>
            <a:lvl1pPr algn="l">
              <a:defRPr sz="175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1687788         0.2        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36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Checked 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 userDrawn="1"/>
        </p:nvGrpSpPr>
        <p:grpSpPr>
          <a:xfrm>
            <a:off x="179511" y="188640"/>
            <a:ext cx="8784977" cy="1608855"/>
            <a:chOff x="179511" y="188640"/>
            <a:chExt cx="8784977" cy="1608855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708650" y="188640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 flipH="1">
              <a:off x="7689552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6972300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 userDrawn="1"/>
          </p:nvSpPr>
          <p:spPr>
            <a:xfrm>
              <a:off x="5708650" y="724992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9525" cmpd="sng"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 userDrawn="1"/>
          </p:nvSpPr>
          <p:spPr>
            <a:xfrm>
              <a:off x="5712772" y="188640"/>
              <a:ext cx="126108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EDMS No.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7" name="TextBox 16"/>
            <p:cNvSpPr txBox="1"/>
            <p:nvPr userDrawn="1"/>
          </p:nvSpPr>
          <p:spPr>
            <a:xfrm>
              <a:off x="6973860" y="188640"/>
              <a:ext cx="71230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REV.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7695080" y="188640"/>
              <a:ext cx="124973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VALIDITY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>
              <a:off x="5708316" y="729056"/>
              <a:ext cx="3248526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REFERENCE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pic>
          <p:nvPicPr>
            <p:cNvPr id="20" name="Picture 19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1" y="980808"/>
              <a:ext cx="720000" cy="720000"/>
            </a:xfrm>
            <a:prstGeom prst="rect">
              <a:avLst/>
            </a:prstGeom>
          </p:spPr>
        </p:pic>
        <p:sp>
          <p:nvSpPr>
            <p:cNvPr id="21" name="Text Box 9"/>
            <p:cNvSpPr txBox="1">
              <a:spLocks noChangeArrowheads="1"/>
            </p:cNvSpPr>
            <p:nvPr userDrawn="1"/>
          </p:nvSpPr>
          <p:spPr bwMode="auto">
            <a:xfrm>
              <a:off x="179513" y="260648"/>
              <a:ext cx="1368152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750" b="1" i="0" dirty="0" smtClean="0">
                  <a:solidFill>
                    <a:srgbClr val="BFBFBF"/>
                  </a:solidFill>
                  <a:effectLst/>
                  <a:latin typeface="Verdana"/>
                  <a:ea typeface="Times New Roman"/>
                  <a:cs typeface="Verdana"/>
                </a:rPr>
                <a:t>CERN</a:t>
              </a:r>
              <a:endParaRPr lang="en-GB" sz="1200" b="1" i="0" dirty="0">
                <a:solidFill>
                  <a:srgbClr val="BFBFBF"/>
                </a:solidFill>
                <a:effectLst/>
                <a:latin typeface="Verdana"/>
                <a:ea typeface="Times New Roman"/>
                <a:cs typeface="Verdana"/>
              </a:endParaRP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CH</a:t>
              </a:r>
              <a:r>
                <a:rPr lang="en-GB" sz="1250" dirty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-1211 Geneva </a:t>
              </a: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23</a:t>
              </a: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Switzerland</a:t>
              </a:r>
              <a:endParaRPr lang="fr-FR" sz="1250" dirty="0">
                <a:effectLst/>
                <a:latin typeface="+mn-lt"/>
                <a:ea typeface="Times New Roman"/>
                <a:cs typeface="Times New Roman"/>
              </a:endParaRPr>
            </a:p>
          </p:txBody>
        </p:sp>
        <p:sp>
          <p:nvSpPr>
            <p:cNvPr id="56" name="TextBox 55"/>
            <p:cNvSpPr txBox="1"/>
            <p:nvPr userDrawn="1"/>
          </p:nvSpPr>
          <p:spPr>
            <a:xfrm>
              <a:off x="7740352" y="1577028"/>
              <a:ext cx="360040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rgbClr val="404040"/>
                  </a:solidFill>
                </a:rPr>
                <a:t>Date:</a:t>
              </a:r>
              <a:endParaRPr lang="fr-FR" sz="1000" baseline="0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80" name="Group 79"/>
          <p:cNvGrpSpPr/>
          <p:nvPr userDrawn="1"/>
        </p:nvGrpSpPr>
        <p:grpSpPr>
          <a:xfrm>
            <a:off x="179512" y="1806724"/>
            <a:ext cx="8790710" cy="4862636"/>
            <a:chOff x="179512" y="1806724"/>
            <a:chExt cx="8790710" cy="4862636"/>
          </a:xfrm>
        </p:grpSpPr>
        <p:sp>
          <p:nvSpPr>
            <p:cNvPr id="28" name="TextBox 27"/>
            <p:cNvSpPr txBox="1"/>
            <p:nvPr userDrawn="1"/>
          </p:nvSpPr>
          <p:spPr>
            <a:xfrm>
              <a:off x="179512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PREPARED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6" name="TextBox 45"/>
            <p:cNvSpPr txBox="1"/>
            <p:nvPr userDrawn="1"/>
          </p:nvSpPr>
          <p:spPr>
            <a:xfrm>
              <a:off x="3106940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CHECKED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6037060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</a:t>
              </a:r>
              <a:r>
                <a:rPr lang="en-GB" sz="900" b="1" baseline="0" dirty="0" smtClean="0">
                  <a:solidFill>
                    <a:srgbClr val="FF0000"/>
                  </a:solidFill>
                </a:rPr>
                <a:t>TO BE</a:t>
              </a:r>
              <a:r>
                <a:rPr lang="en-GB" sz="900" baseline="0" dirty="0" smtClean="0">
                  <a:solidFill>
                    <a:srgbClr val="404040"/>
                  </a:solidFill>
                </a:rPr>
                <a:t> APPROVED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8" name="TextBox 47"/>
            <p:cNvSpPr txBox="1"/>
            <p:nvPr userDrawn="1"/>
          </p:nvSpPr>
          <p:spPr>
            <a:xfrm>
              <a:off x="182610" y="5786295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SENT FOR INFORMATION TO: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9" name="TextBox 48"/>
            <p:cNvSpPr txBox="1"/>
            <p:nvPr userDrawn="1"/>
          </p:nvSpPr>
          <p:spPr>
            <a:xfrm>
              <a:off x="179512" y="6494836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1000" b="1" baseline="0" dirty="0" smtClean="0">
                  <a:solidFill>
                    <a:schemeClr val="bg1">
                      <a:lumMod val="75000"/>
                    </a:schemeClr>
                  </a:solidFill>
                </a:rPr>
                <a:t>This document is uncontrolled when printed. Check the EDMS to verify that this is the correct version before use.</a:t>
              </a:r>
              <a:endParaRPr lang="fr-FR" sz="1000" b="1" baseline="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179512" y="1806724"/>
              <a:ext cx="8776071" cy="4862636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04040"/>
                </a:solidFill>
              </a:endParaRPr>
            </a:p>
          </p:txBody>
        </p:sp>
        <p:cxnSp>
          <p:nvCxnSpPr>
            <p:cNvPr id="31" name="Straight Connector 30"/>
            <p:cNvCxnSpPr/>
            <p:nvPr userDrawn="1"/>
          </p:nvCxnSpPr>
          <p:spPr>
            <a:xfrm>
              <a:off x="179512" y="3861049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179512" y="5777995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>
              <a:off x="6036162" y="3861048"/>
              <a:ext cx="0" cy="1915857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>
              <a:off x="3107837" y="3861048"/>
              <a:ext cx="0" cy="1915857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Date Placeholder 52"/>
          <p:cNvSpPr>
            <a:spLocks noGrp="1"/>
          </p:cNvSpPr>
          <p:nvPr userDrawn="1">
            <p:ph type="dt" sz="half" idx="10"/>
          </p:nvPr>
        </p:nvSpPr>
        <p:spPr>
          <a:xfrm>
            <a:off x="8100392" y="1573392"/>
            <a:ext cx="862356" cy="221109"/>
          </a:xfrm>
          <a:prstGeom prst="rect">
            <a:avLst/>
          </a:prstGeom>
        </p:spPr>
        <p:txBody>
          <a:bodyPr lIns="72000" tIns="36000" rIns="72000" bIns="36000"/>
          <a:lstStyle>
            <a:lvl1pPr algn="l">
              <a:defRPr sz="1000" baseline="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01-06-2016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179512" y="1801133"/>
            <a:ext cx="8784976" cy="290505"/>
          </a:xfrm>
          <a:prstGeom prst="rect">
            <a:avLst/>
          </a:prstGeom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250">
                <a:solidFill>
                  <a:srgbClr val="26262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[Click to edit the document type (IN UPPERCASE)]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9512" y="2099656"/>
            <a:ext cx="8784976" cy="897296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2000" b="1">
                <a:solidFill>
                  <a:srgbClr val="262626"/>
                </a:solidFill>
              </a:defRPr>
            </a:lvl1pPr>
          </a:lstStyle>
          <a:p>
            <a:r>
              <a:rPr lang="en-US" dirty="0" smtClean="0"/>
              <a:t>[Click to edit the document title]</a:t>
            </a:r>
            <a:endParaRPr lang="fr-FR" dirty="0"/>
          </a:p>
        </p:txBody>
      </p:sp>
      <p:sp>
        <p:nvSpPr>
          <p:cNvPr id="95" name="Text Placeholder 94"/>
          <p:cNvSpPr>
            <a:spLocks noGrp="1"/>
          </p:cNvSpPr>
          <p:nvPr>
            <p:ph type="body" sz="quarter" idx="17" hasCustomPrompt="1"/>
          </p:nvPr>
        </p:nvSpPr>
        <p:spPr>
          <a:xfrm>
            <a:off x="179512" y="2996952"/>
            <a:ext cx="8784976" cy="864096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abstract]</a:t>
            </a:r>
            <a:endParaRPr lang="en-US" dirty="0"/>
          </a:p>
        </p:txBody>
      </p:sp>
      <p:sp>
        <p:nvSpPr>
          <p:cNvPr id="96" name="Text Placeholder 94"/>
          <p:cNvSpPr>
            <a:spLocks noGrp="1"/>
          </p:cNvSpPr>
          <p:nvPr>
            <p:ph type="body" sz="quarter" idx="18" hasCustomPrompt="1"/>
          </p:nvPr>
        </p:nvSpPr>
        <p:spPr>
          <a:xfrm>
            <a:off x="179512" y="4025573"/>
            <a:ext cx="2916562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authors]</a:t>
            </a:r>
            <a:endParaRPr lang="en-US" dirty="0"/>
          </a:p>
        </p:txBody>
      </p:sp>
      <p:sp>
        <p:nvSpPr>
          <p:cNvPr id="97" name="Text Placeholder 94"/>
          <p:cNvSpPr>
            <a:spLocks noGrp="1"/>
          </p:cNvSpPr>
          <p:nvPr>
            <p:ph type="body" sz="quarter" idx="19" hasCustomPrompt="1"/>
          </p:nvPr>
        </p:nvSpPr>
        <p:spPr>
          <a:xfrm>
            <a:off x="3109632" y="4025573"/>
            <a:ext cx="2924806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checkers]</a:t>
            </a:r>
            <a:endParaRPr lang="en-US" dirty="0"/>
          </a:p>
        </p:txBody>
      </p:sp>
      <p:sp>
        <p:nvSpPr>
          <p:cNvPr id="98" name="Text Placeholder 94"/>
          <p:cNvSpPr>
            <a:spLocks noGrp="1"/>
          </p:cNvSpPr>
          <p:nvPr>
            <p:ph type="body" sz="quarter" idx="20" hasCustomPrompt="1"/>
          </p:nvPr>
        </p:nvSpPr>
        <p:spPr>
          <a:xfrm>
            <a:off x="6035306" y="4025573"/>
            <a:ext cx="2920664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approvers]</a:t>
            </a:r>
            <a:endParaRPr lang="en-US" dirty="0"/>
          </a:p>
        </p:txBody>
      </p:sp>
      <p:sp>
        <p:nvSpPr>
          <p:cNvPr id="99" name="Text Placeholder 9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5944701"/>
            <a:ext cx="8784976" cy="595818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persons to whom the document is sent]</a:t>
            </a:r>
            <a:endParaRPr lang="en-US" dirty="0"/>
          </a:p>
        </p:txBody>
      </p:sp>
      <p:sp>
        <p:nvSpPr>
          <p:cNvPr id="38" name="Text Placeholder 94"/>
          <p:cNvSpPr>
            <a:spLocks noGrp="1"/>
          </p:cNvSpPr>
          <p:nvPr>
            <p:ph type="body" sz="quarter" idx="25" hasCustomPrompt="1"/>
          </p:nvPr>
        </p:nvSpPr>
        <p:spPr>
          <a:xfrm>
            <a:off x="5706285" y="853874"/>
            <a:ext cx="3260734" cy="322083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>
              <a:spcBef>
                <a:spcPts val="0"/>
              </a:spcBef>
              <a:buNone/>
              <a:defRPr sz="1750" b="1" baseline="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external ref.]</a:t>
            </a:r>
            <a:endParaRPr lang="en-US" dirty="0"/>
          </a:p>
        </p:txBody>
      </p:sp>
      <p:sp>
        <p:nvSpPr>
          <p:cNvPr id="4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06284" y="308900"/>
            <a:ext cx="3260735" cy="334035"/>
          </a:xfrm>
          <a:prstGeom prst="rect">
            <a:avLst/>
          </a:prstGeom>
        </p:spPr>
        <p:txBody>
          <a:bodyPr vert="horz" lIns="288000" tIns="0" rIns="0" bIns="0" rtlCol="0" anchor="ctr" anchorCtr="0"/>
          <a:lstStyle>
            <a:lvl1pPr algn="l">
              <a:defRPr sz="175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1687788         0.2        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04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Approved 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 userDrawn="1"/>
        </p:nvGrpSpPr>
        <p:grpSpPr>
          <a:xfrm>
            <a:off x="179511" y="188640"/>
            <a:ext cx="8784977" cy="1608855"/>
            <a:chOff x="179511" y="188640"/>
            <a:chExt cx="8784977" cy="1608855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708650" y="188640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 flipH="1">
              <a:off x="7689552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6972300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 userDrawn="1"/>
          </p:nvSpPr>
          <p:spPr>
            <a:xfrm>
              <a:off x="5708650" y="724992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9525" cmpd="sng"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 userDrawn="1"/>
          </p:nvSpPr>
          <p:spPr>
            <a:xfrm>
              <a:off x="5712772" y="188640"/>
              <a:ext cx="126108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EDMS No.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7" name="TextBox 16"/>
            <p:cNvSpPr txBox="1"/>
            <p:nvPr userDrawn="1"/>
          </p:nvSpPr>
          <p:spPr>
            <a:xfrm>
              <a:off x="6973860" y="188640"/>
              <a:ext cx="71230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REV.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7695080" y="188640"/>
              <a:ext cx="124973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VALIDITY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>
              <a:off x="5708316" y="729056"/>
              <a:ext cx="3248526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REFERENCE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pic>
          <p:nvPicPr>
            <p:cNvPr id="20" name="Picture 19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1" y="980808"/>
              <a:ext cx="720000" cy="720000"/>
            </a:xfrm>
            <a:prstGeom prst="rect">
              <a:avLst/>
            </a:prstGeom>
          </p:spPr>
        </p:pic>
        <p:sp>
          <p:nvSpPr>
            <p:cNvPr id="21" name="Text Box 9"/>
            <p:cNvSpPr txBox="1">
              <a:spLocks noChangeArrowheads="1"/>
            </p:cNvSpPr>
            <p:nvPr userDrawn="1"/>
          </p:nvSpPr>
          <p:spPr bwMode="auto">
            <a:xfrm>
              <a:off x="179513" y="260648"/>
              <a:ext cx="1368152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750" b="1" i="0" dirty="0" smtClean="0">
                  <a:solidFill>
                    <a:srgbClr val="BFBFBF"/>
                  </a:solidFill>
                  <a:effectLst/>
                  <a:latin typeface="Verdana"/>
                  <a:ea typeface="Times New Roman"/>
                  <a:cs typeface="Verdana"/>
                </a:rPr>
                <a:t>CERN</a:t>
              </a:r>
              <a:endParaRPr lang="en-GB" sz="1200" b="1" i="0" dirty="0">
                <a:solidFill>
                  <a:srgbClr val="BFBFBF"/>
                </a:solidFill>
                <a:effectLst/>
                <a:latin typeface="Verdana"/>
                <a:ea typeface="Times New Roman"/>
                <a:cs typeface="Verdana"/>
              </a:endParaRP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CH</a:t>
              </a:r>
              <a:r>
                <a:rPr lang="en-GB" sz="1250" dirty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-1211 Geneva </a:t>
              </a: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23</a:t>
              </a: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Switzerland</a:t>
              </a:r>
              <a:endParaRPr lang="fr-FR" sz="1250" dirty="0">
                <a:effectLst/>
                <a:latin typeface="+mn-lt"/>
                <a:ea typeface="Times New Roman"/>
                <a:cs typeface="Times New Roman"/>
              </a:endParaRPr>
            </a:p>
          </p:txBody>
        </p:sp>
        <p:sp>
          <p:nvSpPr>
            <p:cNvPr id="56" name="TextBox 55"/>
            <p:cNvSpPr txBox="1"/>
            <p:nvPr userDrawn="1"/>
          </p:nvSpPr>
          <p:spPr>
            <a:xfrm>
              <a:off x="7740352" y="1577028"/>
              <a:ext cx="360040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rgbClr val="404040"/>
                  </a:solidFill>
                </a:rPr>
                <a:t>Date:</a:t>
              </a:r>
              <a:endParaRPr lang="fr-FR" sz="1000" baseline="0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80" name="Group 79"/>
          <p:cNvGrpSpPr/>
          <p:nvPr userDrawn="1"/>
        </p:nvGrpSpPr>
        <p:grpSpPr>
          <a:xfrm>
            <a:off x="179512" y="1806724"/>
            <a:ext cx="8790710" cy="4862636"/>
            <a:chOff x="179512" y="1806724"/>
            <a:chExt cx="8790710" cy="4862636"/>
          </a:xfrm>
        </p:grpSpPr>
        <p:sp>
          <p:nvSpPr>
            <p:cNvPr id="28" name="TextBox 27"/>
            <p:cNvSpPr txBox="1"/>
            <p:nvPr userDrawn="1"/>
          </p:nvSpPr>
          <p:spPr>
            <a:xfrm>
              <a:off x="179512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PREPARED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6" name="TextBox 45"/>
            <p:cNvSpPr txBox="1"/>
            <p:nvPr userDrawn="1"/>
          </p:nvSpPr>
          <p:spPr>
            <a:xfrm>
              <a:off x="3106940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CHECKED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6037060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APPROVED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8" name="TextBox 47"/>
            <p:cNvSpPr txBox="1"/>
            <p:nvPr userDrawn="1"/>
          </p:nvSpPr>
          <p:spPr>
            <a:xfrm>
              <a:off x="182610" y="5786295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SENT FOR INFORMATION TO: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9" name="TextBox 48"/>
            <p:cNvSpPr txBox="1"/>
            <p:nvPr userDrawn="1"/>
          </p:nvSpPr>
          <p:spPr>
            <a:xfrm>
              <a:off x="179512" y="6494836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1000" b="1" baseline="0" dirty="0" smtClean="0">
                  <a:solidFill>
                    <a:schemeClr val="bg1">
                      <a:lumMod val="75000"/>
                    </a:schemeClr>
                  </a:solidFill>
                </a:rPr>
                <a:t>This document is uncontrolled when printed. Check the EDMS to verify that this is the correct version before use.</a:t>
              </a:r>
              <a:endParaRPr lang="fr-FR" sz="1000" b="1" baseline="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179512" y="1806724"/>
              <a:ext cx="8776071" cy="4862636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04040"/>
                </a:solidFill>
              </a:endParaRPr>
            </a:p>
          </p:txBody>
        </p:sp>
        <p:cxnSp>
          <p:nvCxnSpPr>
            <p:cNvPr id="31" name="Straight Connector 30"/>
            <p:cNvCxnSpPr/>
            <p:nvPr userDrawn="1"/>
          </p:nvCxnSpPr>
          <p:spPr>
            <a:xfrm>
              <a:off x="179512" y="3861049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179512" y="5777995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>
              <a:off x="6036162" y="3861048"/>
              <a:ext cx="0" cy="1915857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>
              <a:off x="3107837" y="3861048"/>
              <a:ext cx="0" cy="1915857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Date Placeholder 52"/>
          <p:cNvSpPr>
            <a:spLocks noGrp="1"/>
          </p:cNvSpPr>
          <p:nvPr userDrawn="1">
            <p:ph type="dt" sz="half" idx="10"/>
          </p:nvPr>
        </p:nvSpPr>
        <p:spPr>
          <a:xfrm>
            <a:off x="8100392" y="1573392"/>
            <a:ext cx="862356" cy="221109"/>
          </a:xfrm>
          <a:prstGeom prst="rect">
            <a:avLst/>
          </a:prstGeom>
        </p:spPr>
        <p:txBody>
          <a:bodyPr lIns="72000" tIns="36000" rIns="72000" bIns="36000"/>
          <a:lstStyle>
            <a:lvl1pPr algn="l">
              <a:defRPr sz="1000" baseline="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01-06-2016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179512" y="1801133"/>
            <a:ext cx="8784976" cy="290505"/>
          </a:xfrm>
          <a:prstGeom prst="rect">
            <a:avLst/>
          </a:prstGeom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250">
                <a:solidFill>
                  <a:srgbClr val="26262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[Click to edit the document type (IN UPPERCASE)]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9512" y="2099656"/>
            <a:ext cx="8784976" cy="897296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2000" b="1">
                <a:solidFill>
                  <a:srgbClr val="262626"/>
                </a:solidFill>
              </a:defRPr>
            </a:lvl1pPr>
          </a:lstStyle>
          <a:p>
            <a:r>
              <a:rPr lang="en-US" dirty="0" smtClean="0"/>
              <a:t>[Click to edit the document title]</a:t>
            </a:r>
            <a:endParaRPr lang="fr-FR" dirty="0"/>
          </a:p>
        </p:txBody>
      </p:sp>
      <p:sp>
        <p:nvSpPr>
          <p:cNvPr id="95" name="Text Placeholder 94"/>
          <p:cNvSpPr>
            <a:spLocks noGrp="1"/>
          </p:cNvSpPr>
          <p:nvPr>
            <p:ph type="body" sz="quarter" idx="17" hasCustomPrompt="1"/>
          </p:nvPr>
        </p:nvSpPr>
        <p:spPr>
          <a:xfrm>
            <a:off x="179512" y="2996952"/>
            <a:ext cx="8784976" cy="864096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abstract]</a:t>
            </a:r>
            <a:endParaRPr lang="en-US" dirty="0"/>
          </a:p>
        </p:txBody>
      </p:sp>
      <p:sp>
        <p:nvSpPr>
          <p:cNvPr id="96" name="Text Placeholder 94"/>
          <p:cNvSpPr>
            <a:spLocks noGrp="1"/>
          </p:cNvSpPr>
          <p:nvPr>
            <p:ph type="body" sz="quarter" idx="18" hasCustomPrompt="1"/>
          </p:nvPr>
        </p:nvSpPr>
        <p:spPr>
          <a:xfrm>
            <a:off x="179512" y="4025573"/>
            <a:ext cx="2916562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authors]</a:t>
            </a:r>
            <a:endParaRPr lang="en-US" dirty="0"/>
          </a:p>
        </p:txBody>
      </p:sp>
      <p:sp>
        <p:nvSpPr>
          <p:cNvPr id="97" name="Text Placeholder 94"/>
          <p:cNvSpPr>
            <a:spLocks noGrp="1"/>
          </p:cNvSpPr>
          <p:nvPr>
            <p:ph type="body" sz="quarter" idx="19" hasCustomPrompt="1"/>
          </p:nvPr>
        </p:nvSpPr>
        <p:spPr>
          <a:xfrm>
            <a:off x="3109632" y="4025573"/>
            <a:ext cx="2924806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checkers]</a:t>
            </a:r>
            <a:endParaRPr lang="en-US" dirty="0"/>
          </a:p>
        </p:txBody>
      </p:sp>
      <p:sp>
        <p:nvSpPr>
          <p:cNvPr id="98" name="Text Placeholder 94"/>
          <p:cNvSpPr>
            <a:spLocks noGrp="1"/>
          </p:cNvSpPr>
          <p:nvPr>
            <p:ph type="body" sz="quarter" idx="20" hasCustomPrompt="1"/>
          </p:nvPr>
        </p:nvSpPr>
        <p:spPr>
          <a:xfrm>
            <a:off x="6035306" y="4025573"/>
            <a:ext cx="2920664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approvers]</a:t>
            </a:r>
            <a:endParaRPr lang="en-US" dirty="0"/>
          </a:p>
        </p:txBody>
      </p:sp>
      <p:sp>
        <p:nvSpPr>
          <p:cNvPr id="99" name="Text Placeholder 9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5944701"/>
            <a:ext cx="8784976" cy="595818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persons to whom the document is sent]</a:t>
            </a:r>
            <a:endParaRPr lang="en-US" dirty="0"/>
          </a:p>
        </p:txBody>
      </p:sp>
      <p:sp>
        <p:nvSpPr>
          <p:cNvPr id="38" name="Text Placeholder 94"/>
          <p:cNvSpPr>
            <a:spLocks noGrp="1"/>
          </p:cNvSpPr>
          <p:nvPr>
            <p:ph type="body" sz="quarter" idx="25" hasCustomPrompt="1"/>
          </p:nvPr>
        </p:nvSpPr>
        <p:spPr>
          <a:xfrm>
            <a:off x="5706285" y="853874"/>
            <a:ext cx="3260734" cy="322083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>
              <a:spcBef>
                <a:spcPts val="0"/>
              </a:spcBef>
              <a:buNone/>
              <a:defRPr sz="1750" b="1" baseline="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external ref.]</a:t>
            </a:r>
            <a:endParaRPr lang="en-US" dirty="0"/>
          </a:p>
        </p:txBody>
      </p:sp>
      <p:sp>
        <p:nvSpPr>
          <p:cNvPr id="4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06284" y="308900"/>
            <a:ext cx="3260735" cy="334035"/>
          </a:xfrm>
          <a:prstGeom prst="rect">
            <a:avLst/>
          </a:prstGeom>
        </p:spPr>
        <p:txBody>
          <a:bodyPr vert="horz" lIns="288000" tIns="0" rIns="0" bIns="0" rtlCol="0" anchor="ctr" anchorCtr="0"/>
          <a:lstStyle>
            <a:lvl1pPr algn="l">
              <a:defRPr sz="175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1687788         0.2        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04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 userDrawn="1"/>
        </p:nvGrpSpPr>
        <p:grpSpPr>
          <a:xfrm>
            <a:off x="179512" y="188640"/>
            <a:ext cx="8783308" cy="6480720"/>
            <a:chOff x="179512" y="188640"/>
            <a:chExt cx="8783308" cy="648072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6813967" y="188641"/>
              <a:ext cx="2148853" cy="298789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 userDrawn="1"/>
          </p:nvCxnSpPr>
          <p:spPr>
            <a:xfrm flipH="1">
              <a:off x="8125588" y="217599"/>
              <a:ext cx="2096" cy="240983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 flipH="1">
              <a:off x="7650476" y="217599"/>
              <a:ext cx="2096" cy="240983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8100392" y="472229"/>
              <a:ext cx="432048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Page</a:t>
              </a:r>
              <a:endParaRPr lang="fr-FR" sz="1000" baseline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 userDrawn="1"/>
          </p:nvSpPr>
          <p:spPr>
            <a:xfrm>
              <a:off x="6818088" y="188640"/>
              <a:ext cx="832318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EDMS No.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650476" y="188640"/>
              <a:ext cx="470123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REV.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8125588" y="188640"/>
              <a:ext cx="836599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VALIDITY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pic>
          <p:nvPicPr>
            <p:cNvPr id="16" name="Picture 15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188640"/>
              <a:ext cx="360000" cy="360000"/>
            </a:xfrm>
            <a:prstGeom prst="rect">
              <a:avLst/>
            </a:prstGeom>
          </p:spPr>
        </p:pic>
        <p:sp>
          <p:nvSpPr>
            <p:cNvPr id="25" name="Rounded Rectangle 24"/>
            <p:cNvSpPr/>
            <p:nvPr userDrawn="1"/>
          </p:nvSpPr>
          <p:spPr>
            <a:xfrm>
              <a:off x="179512" y="692696"/>
              <a:ext cx="8776071" cy="5976664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2440" y="476672"/>
            <a:ext cx="432048" cy="216025"/>
          </a:xfrm>
          <a:prstGeom prst="rect">
            <a:avLst/>
          </a:prstGeom>
        </p:spPr>
        <p:txBody>
          <a:bodyPr lIns="72000" tIns="36000" rIns="72000" bIns="36000"/>
          <a:lstStyle>
            <a:lvl1pPr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9F408B-A04E-4D23-B255-6B0A20F302D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692696"/>
            <a:ext cx="8784976" cy="5976664"/>
          </a:xfrm>
          <a:prstGeom prst="rect">
            <a:avLst/>
          </a:prstGeom>
        </p:spPr>
        <p:txBody>
          <a:bodyPr/>
          <a:lstStyle>
            <a:lvl1pPr marL="271463" indent="-177800">
              <a:spcBef>
                <a:spcPts val="200"/>
              </a:spcBef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627063" indent="-271463">
              <a:spcBef>
                <a:spcPts val="200"/>
              </a:spcBef>
              <a:buFont typeface="Arial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896938" indent="-177800">
              <a:spcBef>
                <a:spcPts val="200"/>
              </a:spcBef>
              <a:buFont typeface="Arial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1346200" indent="-271463">
              <a:spcBef>
                <a:spcPts val="200"/>
              </a:spcBef>
              <a:buFont typeface="Arial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1701800" indent="-261938">
              <a:spcBef>
                <a:spcPts val="200"/>
              </a:spcBef>
              <a:buFont typeface="Arial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[Click to edit document body]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11295" y="273605"/>
            <a:ext cx="2155724" cy="204183"/>
          </a:xfrm>
          <a:prstGeom prst="rect">
            <a:avLst/>
          </a:prstGeom>
        </p:spPr>
        <p:txBody>
          <a:bodyPr vert="horz" lIns="144000" tIns="0" rIns="0" bIns="0" rtlCol="0" anchor="ctr" anchorCtr="0"/>
          <a:lstStyle>
            <a:lvl1pPr algn="l">
              <a:defRPr sz="1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1687788         0.2        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508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ou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 userDrawn="1"/>
        </p:nvGrpSpPr>
        <p:grpSpPr>
          <a:xfrm>
            <a:off x="179512" y="188640"/>
            <a:ext cx="8783308" cy="6480720"/>
            <a:chOff x="179512" y="188640"/>
            <a:chExt cx="8783308" cy="648072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6813967" y="188641"/>
              <a:ext cx="2148853" cy="298789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 userDrawn="1"/>
          </p:nvCxnSpPr>
          <p:spPr>
            <a:xfrm flipH="1">
              <a:off x="8125588" y="217599"/>
              <a:ext cx="2096" cy="240983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 flipH="1">
              <a:off x="7650476" y="217599"/>
              <a:ext cx="2096" cy="240983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8100392" y="472229"/>
              <a:ext cx="432048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Page:</a:t>
              </a:r>
              <a:endParaRPr lang="fr-FR" sz="1000" baseline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 userDrawn="1"/>
          </p:nvSpPr>
          <p:spPr>
            <a:xfrm>
              <a:off x="6818088" y="188640"/>
              <a:ext cx="832318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EDMS No.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650476" y="188640"/>
              <a:ext cx="470123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REV.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8125588" y="188640"/>
              <a:ext cx="836599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VALIDITY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pic>
          <p:nvPicPr>
            <p:cNvPr id="16" name="Picture 15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188640"/>
              <a:ext cx="360000" cy="360000"/>
            </a:xfrm>
            <a:prstGeom prst="rect">
              <a:avLst/>
            </a:prstGeom>
          </p:spPr>
        </p:pic>
        <p:sp>
          <p:nvSpPr>
            <p:cNvPr id="25" name="Rounded Rectangle 24"/>
            <p:cNvSpPr/>
            <p:nvPr userDrawn="1"/>
          </p:nvSpPr>
          <p:spPr>
            <a:xfrm>
              <a:off x="179512" y="692696"/>
              <a:ext cx="8776071" cy="5976664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2440" y="476672"/>
            <a:ext cx="432048" cy="216025"/>
          </a:xfrm>
          <a:prstGeom prst="rect">
            <a:avLst/>
          </a:prstGeom>
        </p:spPr>
        <p:txBody>
          <a:bodyPr lIns="72000" tIns="36000" rIns="72000" bIns="36000"/>
          <a:lstStyle>
            <a:lvl1pPr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9F408B-A04E-4D23-B255-6B0A20F302D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11295" y="273605"/>
            <a:ext cx="2155724" cy="204183"/>
          </a:xfrm>
          <a:prstGeom prst="rect">
            <a:avLst/>
          </a:prstGeom>
        </p:spPr>
        <p:txBody>
          <a:bodyPr vert="horz" lIns="144000" tIns="0" rIns="0" bIns="0" rtlCol="0" anchor="ctr" anchorCtr="0"/>
          <a:lstStyle>
            <a:lvl1pPr algn="l">
              <a:defRPr sz="1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1687788         0.2        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484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fram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79388" y="115888"/>
            <a:ext cx="8785225" cy="66262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65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1690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010400" y="1"/>
            <a:ext cx="21336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z="1292" smtClean="0">
                <a:solidFill>
                  <a:prstClr val="black"/>
                </a:solidFill>
              </a:rPr>
              <a:pPr/>
              <a:t>‹#›</a:t>
            </a:fld>
            <a:endParaRPr lang="en-US" sz="1292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633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931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6" r:id="rId3"/>
    <p:sldLayoutId id="2147483650" r:id="rId4"/>
    <p:sldLayoutId id="2147483657" r:id="rId5"/>
    <p:sldLayoutId id="2147483653" r:id="rId6"/>
    <p:sldLayoutId id="2147483654" r:id="rId7"/>
    <p:sldLayoutId id="2147483658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indico.cern.ch/event/770854/contributions/3202205/subcontributions/267030/attachments/1763188/2861472/LS2C_30_11_2018_v1.0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832" y="1628430"/>
            <a:ext cx="8664315" cy="3892020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1687788         1.2       RELEASED</a:t>
            </a:r>
          </a:p>
        </p:txBody>
      </p:sp>
      <p:sp>
        <p:nvSpPr>
          <p:cNvPr id="43" name="Title 2"/>
          <p:cNvSpPr txBox="1">
            <a:spLocks/>
          </p:cNvSpPr>
          <p:nvPr/>
        </p:nvSpPr>
        <p:spPr>
          <a:xfrm>
            <a:off x="179511" y="873413"/>
            <a:ext cx="8784976" cy="46735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u="sng" dirty="0" smtClean="0"/>
              <a:t>Master Schedule of the Long Shutdown 2 (2019-2020)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3051" y="998162"/>
            <a:ext cx="554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/>
              <a:t>Week 46</a:t>
            </a:r>
          </a:p>
          <a:p>
            <a:pPr algn="ctr"/>
            <a:r>
              <a:rPr lang="en-US" sz="600" dirty="0" smtClean="0"/>
              <a:t>12/11/2018</a:t>
            </a:r>
            <a:endParaRPr lang="en-GB" sz="600" dirty="0" smtClean="0"/>
          </a:p>
        </p:txBody>
      </p:sp>
      <p:cxnSp>
        <p:nvCxnSpPr>
          <p:cNvPr id="8" name="Straight Connector 7"/>
          <p:cNvCxnSpPr>
            <a:stCxn id="5" idx="2"/>
          </p:cNvCxnSpPr>
          <p:nvPr/>
        </p:nvCxnSpPr>
        <p:spPr>
          <a:xfrm>
            <a:off x="650531" y="1305939"/>
            <a:ext cx="0" cy="73070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055363" y="873413"/>
            <a:ext cx="9108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LHCPROBE beam</a:t>
            </a:r>
          </a:p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available for LHC</a:t>
            </a:r>
          </a:p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Week 9</a:t>
            </a:r>
          </a:p>
          <a:p>
            <a:pPr algn="ctr"/>
            <a:r>
              <a:rPr lang="en-US" sz="600" dirty="0" smtClean="0">
                <a:solidFill>
                  <a:srgbClr val="FF0000"/>
                </a:solidFill>
              </a:rPr>
              <a:t>04/03/2021</a:t>
            </a:r>
            <a:endParaRPr lang="en-GB" sz="600" dirty="0" smtClean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8642803" y="1435673"/>
            <a:ext cx="1" cy="60097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84585" y="5810353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15</a:t>
            </a:r>
          </a:p>
          <a:p>
            <a:pPr algn="ctr"/>
            <a:r>
              <a:rPr lang="en-US" sz="600" dirty="0" smtClean="0"/>
              <a:t>10/04/2020</a:t>
            </a:r>
            <a:endParaRPr lang="en-GB" sz="600" dirty="0" smtClean="0"/>
          </a:p>
        </p:txBody>
      </p:sp>
      <p:cxnSp>
        <p:nvCxnSpPr>
          <p:cNvPr id="19" name="Straight Connector 18"/>
          <p:cNvCxnSpPr>
            <a:stCxn id="18" idx="0"/>
          </p:cNvCxnSpPr>
          <p:nvPr/>
        </p:nvCxnSpPr>
        <p:spPr>
          <a:xfrm flipV="1">
            <a:off x="5560142" y="4941168"/>
            <a:ext cx="0" cy="86918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016065" y="5810353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26</a:t>
            </a:r>
          </a:p>
          <a:p>
            <a:pPr algn="ctr"/>
            <a:r>
              <a:rPr lang="en-US" sz="600" dirty="0" smtClean="0"/>
              <a:t>26/06/2020</a:t>
            </a:r>
            <a:endParaRPr lang="en-GB" sz="600" dirty="0" smtClean="0"/>
          </a:p>
        </p:txBody>
      </p:sp>
      <p:cxnSp>
        <p:nvCxnSpPr>
          <p:cNvPr id="27" name="Straight Connector 26"/>
          <p:cNvCxnSpPr>
            <a:stCxn id="26" idx="0"/>
          </p:cNvCxnSpPr>
          <p:nvPr/>
        </p:nvCxnSpPr>
        <p:spPr>
          <a:xfrm flipV="1">
            <a:off x="6291622" y="4941168"/>
            <a:ext cx="0" cy="86918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06977" y="6085761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32</a:t>
            </a:r>
          </a:p>
          <a:p>
            <a:pPr algn="ctr"/>
            <a:r>
              <a:rPr lang="en-US" sz="600" dirty="0" smtClean="0"/>
              <a:t>07/08/2020</a:t>
            </a:r>
            <a:endParaRPr lang="en-GB" sz="600" dirty="0" smtClean="0"/>
          </a:p>
        </p:txBody>
      </p:sp>
      <p:cxnSp>
        <p:nvCxnSpPr>
          <p:cNvPr id="29" name="Straight Connector 28"/>
          <p:cNvCxnSpPr>
            <a:stCxn id="28" idx="0"/>
          </p:cNvCxnSpPr>
          <p:nvPr/>
        </p:nvCxnSpPr>
        <p:spPr>
          <a:xfrm flipV="1">
            <a:off x="6682534" y="4941168"/>
            <a:ext cx="0" cy="114459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804248" y="5810353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38</a:t>
            </a:r>
          </a:p>
          <a:p>
            <a:pPr algn="ctr"/>
            <a:r>
              <a:rPr lang="en-US" sz="600" dirty="0" smtClean="0"/>
              <a:t>18/09/2020</a:t>
            </a:r>
            <a:endParaRPr lang="en-GB" sz="600" dirty="0" smtClean="0"/>
          </a:p>
        </p:txBody>
      </p:sp>
      <p:cxnSp>
        <p:nvCxnSpPr>
          <p:cNvPr id="31" name="Straight Connector 30"/>
          <p:cNvCxnSpPr>
            <a:stCxn id="30" idx="0"/>
          </p:cNvCxnSpPr>
          <p:nvPr/>
        </p:nvCxnSpPr>
        <p:spPr>
          <a:xfrm flipV="1">
            <a:off x="7079805" y="4941168"/>
            <a:ext cx="0" cy="86918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742779" y="6085761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22</a:t>
            </a:r>
          </a:p>
          <a:p>
            <a:pPr algn="ctr"/>
            <a:r>
              <a:rPr lang="en-US" sz="600" dirty="0" smtClean="0"/>
              <a:t>29/05/2020</a:t>
            </a:r>
            <a:endParaRPr lang="en-GB" sz="600" dirty="0" smtClean="0"/>
          </a:p>
        </p:txBody>
      </p:sp>
      <p:cxnSp>
        <p:nvCxnSpPr>
          <p:cNvPr id="21" name="Straight Connector 20"/>
          <p:cNvCxnSpPr>
            <a:stCxn id="20" idx="0"/>
          </p:cNvCxnSpPr>
          <p:nvPr/>
        </p:nvCxnSpPr>
        <p:spPr>
          <a:xfrm flipV="1">
            <a:off x="6018336" y="4941168"/>
            <a:ext cx="0" cy="114459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6344416" y="5534945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31</a:t>
            </a:r>
          </a:p>
          <a:p>
            <a:pPr algn="ctr"/>
            <a:r>
              <a:rPr lang="en-US" sz="600" dirty="0" smtClean="0"/>
              <a:t>31/07/2020</a:t>
            </a:r>
            <a:endParaRPr lang="en-GB" sz="600" dirty="0" smtClean="0"/>
          </a:p>
        </p:txBody>
      </p:sp>
      <p:cxnSp>
        <p:nvCxnSpPr>
          <p:cNvPr id="23" name="Straight Connector 22"/>
          <p:cNvCxnSpPr>
            <a:stCxn id="22" idx="0"/>
          </p:cNvCxnSpPr>
          <p:nvPr/>
        </p:nvCxnSpPr>
        <p:spPr>
          <a:xfrm flipV="1">
            <a:off x="6619973" y="4941168"/>
            <a:ext cx="0" cy="59377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68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50" t="23099" b="23351"/>
          <a:stretch/>
        </p:blipFill>
        <p:spPr>
          <a:xfrm>
            <a:off x="1260599" y="832520"/>
            <a:ext cx="7631832" cy="5810528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 smtClean="0">
                <a:solidFill>
                  <a:srgbClr val="1F497D"/>
                </a:solidFill>
                <a:latin typeface="Constantia" pitchFamily="18" charset="0"/>
              </a:rPr>
              <a:t>Restart schedule for the PS in 2020</a:t>
            </a:r>
            <a:endParaRPr lang="en-GB" sz="2954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7576" y="4197464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latin typeface="Constantia" panose="02030602050306030303" pitchFamily="18" charset="0"/>
              </a:rPr>
              <a:t>PS</a:t>
            </a:r>
            <a:endParaRPr lang="en-GB" sz="2400" b="1" dirty="0">
              <a:latin typeface="Constantia" panose="0203060205030603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8637" y="3595112"/>
            <a:ext cx="747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latin typeface="Constantia" panose="02030602050306030303" pitchFamily="18" charset="0"/>
              </a:rPr>
              <a:t>PSB</a:t>
            </a:r>
            <a:endParaRPr lang="en-GB" sz="2400" b="1" dirty="0"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673" y="4778231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latin typeface="Constantia" panose="02030602050306030303" pitchFamily="18" charset="0"/>
              </a:rPr>
              <a:t>SPS</a:t>
            </a:r>
            <a:endParaRPr lang="en-GB" sz="2400" b="1" dirty="0"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0256" y="5364559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latin typeface="Constantia" panose="02030602050306030303" pitchFamily="18" charset="0"/>
              </a:rPr>
              <a:t>LHC</a:t>
            </a:r>
            <a:endParaRPr lang="en-GB" sz="2400" b="1" dirty="0"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3003553"/>
            <a:ext cx="1138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latin typeface="Constantia" panose="02030602050306030303" pitchFamily="18" charset="0"/>
              </a:rPr>
              <a:t>Linac4</a:t>
            </a:r>
            <a:endParaRPr lang="en-GB" sz="2400" b="1" dirty="0">
              <a:latin typeface="Constantia" panose="0203060205030603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3637" y="2049850"/>
            <a:ext cx="11176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latin typeface="Constantia" panose="02030602050306030303" pitchFamily="18" charset="0"/>
              </a:rPr>
              <a:t>Linac3</a:t>
            </a:r>
            <a:br>
              <a:rPr lang="en-US" sz="2400" b="1" dirty="0" smtClean="0">
                <a:latin typeface="Constantia" panose="02030602050306030303" pitchFamily="18" charset="0"/>
              </a:rPr>
            </a:br>
            <a:r>
              <a:rPr lang="en-US" sz="2400" b="1" dirty="0" smtClean="0">
                <a:latin typeface="Constantia" panose="02030602050306030303" pitchFamily="18" charset="0"/>
              </a:rPr>
              <a:t>LEIR</a:t>
            </a:r>
            <a:endParaRPr lang="en-GB" sz="2400" b="1" dirty="0">
              <a:latin typeface="Constantia" panose="02030602050306030303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0974" y="1696616"/>
            <a:ext cx="8495482" cy="2427709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8101359" y="1696616"/>
            <a:ext cx="9108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LHCPROBE beam</a:t>
            </a:r>
          </a:p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available for LHC</a:t>
            </a:r>
          </a:p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Week 9</a:t>
            </a:r>
          </a:p>
          <a:p>
            <a:pPr algn="ctr"/>
            <a:r>
              <a:rPr lang="en-US" sz="600" dirty="0" smtClean="0">
                <a:solidFill>
                  <a:srgbClr val="FF0000"/>
                </a:solidFill>
              </a:rPr>
              <a:t>04/03/2021</a:t>
            </a:r>
            <a:endParaRPr lang="en-GB" sz="600" dirty="0" smtClean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7504" y="4705351"/>
            <a:ext cx="8495482" cy="116205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04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1" y="2313335"/>
            <a:ext cx="7618316" cy="30231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3720" y="2495862"/>
            <a:ext cx="1298760" cy="2780677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1687788         1.2       RELEASED</a:t>
            </a:r>
          </a:p>
        </p:txBody>
      </p:sp>
      <p:sp>
        <p:nvSpPr>
          <p:cNvPr id="43" name="Title 2"/>
          <p:cNvSpPr txBox="1">
            <a:spLocks/>
          </p:cNvSpPr>
          <p:nvPr/>
        </p:nvSpPr>
        <p:spPr>
          <a:xfrm>
            <a:off x="179511" y="873413"/>
            <a:ext cx="8784976" cy="46735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u="sng" dirty="0" smtClean="0"/>
              <a:t>Master Schedule of the Long Shutdown 2 (2019-2020)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1428618"/>
            <a:ext cx="554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/>
              <a:t>Week 46</a:t>
            </a:r>
          </a:p>
          <a:p>
            <a:pPr algn="ctr"/>
            <a:r>
              <a:rPr lang="en-US" sz="600" dirty="0" smtClean="0"/>
              <a:t>12/11/2018</a:t>
            </a:r>
            <a:endParaRPr lang="en-GB" sz="600" dirty="0" smtClean="0"/>
          </a:p>
        </p:txBody>
      </p:sp>
      <p:cxnSp>
        <p:nvCxnSpPr>
          <p:cNvPr id="8" name="Straight Connector 7"/>
          <p:cNvCxnSpPr>
            <a:stCxn id="5" idx="2"/>
          </p:cNvCxnSpPr>
          <p:nvPr/>
        </p:nvCxnSpPr>
        <p:spPr>
          <a:xfrm>
            <a:off x="601008" y="1736395"/>
            <a:ext cx="0" cy="73070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043527" y="1721681"/>
            <a:ext cx="9108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LHCPROBE beam</a:t>
            </a:r>
          </a:p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available for LHC</a:t>
            </a:r>
          </a:p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Week 9</a:t>
            </a:r>
          </a:p>
          <a:p>
            <a:pPr algn="ctr"/>
            <a:r>
              <a:rPr lang="en-US" sz="600" dirty="0" smtClean="0">
                <a:solidFill>
                  <a:srgbClr val="FF0000"/>
                </a:solidFill>
              </a:rPr>
              <a:t>04/03/2021</a:t>
            </a:r>
            <a:endParaRPr lang="en-GB" sz="600" dirty="0" smtClean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7630967" y="2283941"/>
            <a:ext cx="1" cy="60097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565121" y="5467020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31</a:t>
            </a:r>
          </a:p>
          <a:p>
            <a:pPr algn="ctr"/>
            <a:r>
              <a:rPr lang="en-US" sz="600" dirty="0" smtClean="0"/>
              <a:t>31/07/2020</a:t>
            </a:r>
            <a:endParaRPr lang="en-GB" sz="600" dirty="0" smtClean="0"/>
          </a:p>
        </p:txBody>
      </p:sp>
      <p:cxnSp>
        <p:nvCxnSpPr>
          <p:cNvPr id="19" name="Straight Connector 18"/>
          <p:cNvCxnSpPr>
            <a:stCxn id="18" idx="0"/>
          </p:cNvCxnSpPr>
          <p:nvPr/>
        </p:nvCxnSpPr>
        <p:spPr>
          <a:xfrm flipV="1">
            <a:off x="5840678" y="3070405"/>
            <a:ext cx="0" cy="239661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33" name="TextBox 32"/>
          <p:cNvSpPr txBox="1"/>
          <p:nvPr/>
        </p:nvSpPr>
        <p:spPr>
          <a:xfrm>
            <a:off x="5625082" y="5909833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32</a:t>
            </a:r>
          </a:p>
          <a:p>
            <a:pPr algn="ctr"/>
            <a:r>
              <a:rPr lang="en-US" sz="600" dirty="0" smtClean="0"/>
              <a:t>07/08/2020</a:t>
            </a:r>
            <a:endParaRPr lang="en-GB" sz="600" dirty="0" smtClean="0"/>
          </a:p>
        </p:txBody>
      </p:sp>
      <p:cxnSp>
        <p:nvCxnSpPr>
          <p:cNvPr id="34" name="Straight Connector 33"/>
          <p:cNvCxnSpPr>
            <a:stCxn id="33" idx="0"/>
          </p:cNvCxnSpPr>
          <p:nvPr/>
        </p:nvCxnSpPr>
        <p:spPr>
          <a:xfrm flipV="1">
            <a:off x="5900639" y="3214421"/>
            <a:ext cx="0" cy="269541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026542" y="5467020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39</a:t>
            </a:r>
          </a:p>
          <a:p>
            <a:pPr algn="ctr"/>
            <a:r>
              <a:rPr lang="en-US" sz="600" dirty="0" smtClean="0"/>
              <a:t>25/09/2020</a:t>
            </a:r>
            <a:endParaRPr lang="en-GB" sz="600" dirty="0" smtClean="0"/>
          </a:p>
        </p:txBody>
      </p:sp>
      <p:cxnSp>
        <p:nvCxnSpPr>
          <p:cNvPr id="36" name="Straight Connector 35"/>
          <p:cNvCxnSpPr>
            <a:stCxn id="35" idx="0"/>
          </p:cNvCxnSpPr>
          <p:nvPr/>
        </p:nvCxnSpPr>
        <p:spPr>
          <a:xfrm flipV="1">
            <a:off x="6302099" y="2998397"/>
            <a:ext cx="0" cy="246862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4901" y="5463233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50</a:t>
            </a:r>
          </a:p>
          <a:p>
            <a:pPr algn="ctr"/>
            <a:r>
              <a:rPr lang="en-US" sz="600" dirty="0" smtClean="0"/>
              <a:t>10/12/2018</a:t>
            </a:r>
            <a:endParaRPr lang="en-GB" sz="600" dirty="0" smtClean="0"/>
          </a:p>
        </p:txBody>
      </p:sp>
      <p:cxnSp>
        <p:nvCxnSpPr>
          <p:cNvPr id="38" name="Straight Connector 37"/>
          <p:cNvCxnSpPr>
            <a:stCxn id="37" idx="0"/>
          </p:cNvCxnSpPr>
          <p:nvPr/>
        </p:nvCxnSpPr>
        <p:spPr>
          <a:xfrm flipV="1">
            <a:off x="840458" y="4509121"/>
            <a:ext cx="0" cy="95411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125686" y="5463233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25</a:t>
            </a:r>
          </a:p>
          <a:p>
            <a:pPr algn="ctr"/>
            <a:r>
              <a:rPr lang="en-US" sz="600" dirty="0" smtClean="0"/>
              <a:t>17/06/2019</a:t>
            </a:r>
            <a:endParaRPr lang="en-GB" sz="600" dirty="0" smtClean="0"/>
          </a:p>
        </p:txBody>
      </p:sp>
      <p:cxnSp>
        <p:nvCxnSpPr>
          <p:cNvPr id="40" name="Straight Connector 39"/>
          <p:cNvCxnSpPr>
            <a:stCxn id="39" idx="0"/>
          </p:cNvCxnSpPr>
          <p:nvPr/>
        </p:nvCxnSpPr>
        <p:spPr>
          <a:xfrm flipV="1">
            <a:off x="2401243" y="4509120"/>
            <a:ext cx="0" cy="95411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510930" y="5463233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14</a:t>
            </a:r>
          </a:p>
          <a:p>
            <a:pPr algn="ctr"/>
            <a:r>
              <a:rPr lang="en-US" sz="600" dirty="0" smtClean="0"/>
              <a:t>30/03/2020</a:t>
            </a:r>
            <a:endParaRPr lang="en-GB" sz="600" dirty="0" smtClean="0"/>
          </a:p>
        </p:txBody>
      </p:sp>
      <p:cxnSp>
        <p:nvCxnSpPr>
          <p:cNvPr id="42" name="Straight Connector 41"/>
          <p:cNvCxnSpPr>
            <a:stCxn id="41" idx="0"/>
          </p:cNvCxnSpPr>
          <p:nvPr/>
        </p:nvCxnSpPr>
        <p:spPr>
          <a:xfrm flipV="1">
            <a:off x="4786487" y="4509120"/>
            <a:ext cx="0" cy="95411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004723" y="5463233"/>
            <a:ext cx="55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Week 40</a:t>
            </a:r>
          </a:p>
          <a:p>
            <a:pPr algn="ctr"/>
            <a:r>
              <a:rPr lang="en-US" sz="600" dirty="0" smtClean="0"/>
              <a:t>30/09/2019</a:t>
            </a:r>
            <a:endParaRPr lang="en-GB" sz="600" dirty="0" smtClean="0"/>
          </a:p>
        </p:txBody>
      </p:sp>
      <p:cxnSp>
        <p:nvCxnSpPr>
          <p:cNvPr id="45" name="Straight Connector 44"/>
          <p:cNvCxnSpPr>
            <a:stCxn id="44" idx="0"/>
          </p:cNvCxnSpPr>
          <p:nvPr/>
        </p:nvCxnSpPr>
        <p:spPr>
          <a:xfrm flipV="1">
            <a:off x="3280280" y="4509120"/>
            <a:ext cx="0" cy="95411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609746" y="5233493"/>
            <a:ext cx="2362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®"/>
            </a:pPr>
            <a:r>
              <a:rPr lang="en-US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First physics user of PS: </a:t>
            </a:r>
            <a:r>
              <a:rPr lang="en-US" b="1" dirty="0" err="1" smtClean="0">
                <a:solidFill>
                  <a:srgbClr val="FF0000"/>
                </a:solidFill>
                <a:latin typeface="Constantia" panose="02030602050306030303" pitchFamily="18" charset="0"/>
              </a:rPr>
              <a:t>nTOF</a:t>
            </a:r>
            <a:endParaRPr lang="en-GB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74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 smtClean="0">
                <a:solidFill>
                  <a:srgbClr val="1F497D"/>
                </a:solidFill>
                <a:latin typeface="Constantia" pitchFamily="18" charset="0"/>
              </a:rPr>
              <a:t>Co-activities in PS central building</a:t>
            </a:r>
            <a:endParaRPr lang="en-GB" sz="2954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32117" y="620688"/>
            <a:ext cx="8879765" cy="5022499"/>
            <a:chOff x="84723" y="1051779"/>
            <a:chExt cx="9262245" cy="516747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723" y="1051779"/>
              <a:ext cx="9262245" cy="5145192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2639490" y="1051779"/>
              <a:ext cx="6707478" cy="5145192"/>
            </a:xfrm>
            <a:prstGeom prst="rect">
              <a:avLst/>
            </a:prstGeom>
            <a:solidFill>
              <a:schemeClr val="bg1">
                <a:lumMod val="85000"/>
                <a:alpha val="53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893903" y="1135897"/>
              <a:ext cx="523608" cy="5072213"/>
            </a:xfrm>
            <a:prstGeom prst="rect">
              <a:avLst/>
            </a:prstGeom>
            <a:solidFill>
              <a:schemeClr val="bg1">
                <a:lumMod val="85000"/>
                <a:alpha val="53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358260" y="1124758"/>
              <a:ext cx="153294" cy="5072213"/>
            </a:xfrm>
            <a:prstGeom prst="rect">
              <a:avLst/>
            </a:prstGeom>
            <a:solidFill>
              <a:schemeClr val="bg1">
                <a:lumMod val="85000"/>
                <a:alpha val="53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04428" y="1147038"/>
              <a:ext cx="153294" cy="5072213"/>
            </a:xfrm>
            <a:prstGeom prst="rect">
              <a:avLst/>
            </a:prstGeom>
            <a:solidFill>
              <a:schemeClr val="bg1">
                <a:lumMod val="85000"/>
                <a:alpha val="53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1160807" y="702446"/>
            <a:ext cx="192257" cy="49299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51520" y="5735774"/>
            <a:ext cx="8099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anose="02030602050306030303" pitchFamily="18" charset="0"/>
              </a:rPr>
              <a:t>F. Pedrosa, PS LS2 Planning overview, LS2 Committee Meeting, 30/11/2018 (</a:t>
            </a:r>
            <a:r>
              <a:rPr lang="en-US" dirty="0" smtClean="0">
                <a:latin typeface="Constantia" panose="02030602050306030303" pitchFamily="18" charset="0"/>
                <a:hlinkClick r:id="rId4"/>
              </a:rPr>
              <a:t>link</a:t>
            </a:r>
            <a:r>
              <a:rPr lang="en-US" dirty="0" smtClean="0">
                <a:latin typeface="Constantia" panose="02030602050306030303" pitchFamily="18" charset="0"/>
              </a:rPr>
              <a:t>)</a:t>
            </a:r>
            <a:endParaRPr lang="en-GB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82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22030" y="692696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dirty="0" smtClean="0">
                <a:latin typeface="Constantia" pitchFamily="18" charset="0"/>
              </a:rPr>
              <a:t>Building 353 will remain accessible most of the time, </a:t>
            </a:r>
            <a:r>
              <a:rPr lang="en-US" sz="2400" b="1" dirty="0" smtClean="0">
                <a:solidFill>
                  <a:srgbClr val="FF0000"/>
                </a:solidFill>
                <a:latin typeface="Constantia" pitchFamily="18" charset="0"/>
              </a:rPr>
              <a:t>but</a:t>
            </a:r>
            <a:endParaRPr lang="en-GB" sz="2400" b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 smtClean="0">
                <a:solidFill>
                  <a:srgbClr val="C00000"/>
                </a:solidFill>
                <a:latin typeface="Constantia" pitchFamily="18" charset="0"/>
              </a:rPr>
              <a:t>No</a:t>
            </a:r>
            <a:r>
              <a:rPr lang="en-US" sz="2100" b="1" dirty="0" smtClean="0">
                <a:latin typeface="Constantia" pitchFamily="18" charset="0"/>
              </a:rPr>
              <a:t> water for </a:t>
            </a:r>
            <a:r>
              <a:rPr lang="en-US" sz="2100" b="1" dirty="0" smtClean="0">
                <a:solidFill>
                  <a:srgbClr val="C00000"/>
                </a:solidFill>
                <a:latin typeface="Constantia" pitchFamily="18" charset="0"/>
              </a:rPr>
              <a:t>air conditioning from 10/12/2018 to ?/2020</a:t>
            </a:r>
            <a:endParaRPr lang="en-GB" sz="2100" b="1" dirty="0" smtClean="0">
              <a:solidFill>
                <a:srgbClr val="C00000"/>
              </a:solidFill>
              <a:latin typeface="Constantia" pitchFamily="18" charset="0"/>
            </a:endParaRPr>
          </a:p>
          <a:p>
            <a:pPr marL="316531" indent="-316531">
              <a:spcBef>
                <a:spcPct val="20000"/>
              </a:spcBef>
              <a:buFontTx/>
              <a:buChar char="•"/>
            </a:pPr>
            <a:r>
              <a:rPr lang="en-GB" sz="2100" b="1" dirty="0" smtClean="0">
                <a:solidFill>
                  <a:srgbClr val="C00000"/>
                </a:solidFill>
                <a:latin typeface="Constantia" pitchFamily="18" charset="0"/>
              </a:rPr>
              <a:t>Renovation </a:t>
            </a:r>
            <a:r>
              <a:rPr lang="en-GB" sz="2100" b="1" dirty="0">
                <a:solidFill>
                  <a:srgbClr val="C00000"/>
                </a:solidFill>
                <a:latin typeface="Constantia" pitchFamily="18" charset="0"/>
              </a:rPr>
              <a:t>of electrical power distribution to </a:t>
            </a:r>
            <a:r>
              <a:rPr lang="en-GB" sz="2100" b="1" dirty="0" smtClean="0">
                <a:solidFill>
                  <a:srgbClr val="C00000"/>
                </a:solidFill>
                <a:latin typeface="Constantia" pitchFamily="18" charset="0"/>
              </a:rPr>
              <a:t>racks</a:t>
            </a:r>
          </a:p>
          <a:p>
            <a:pPr marL="773731" lvl="1" indent="-316531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</a:rPr>
              <a:t>Scheduled </a:t>
            </a:r>
            <a:r>
              <a:rPr lang="en-GB" b="1" dirty="0">
                <a:solidFill>
                  <a:srgbClr val="1F497D"/>
                </a:solidFill>
                <a:latin typeface="Constantia" pitchFamily="18" charset="0"/>
              </a:rPr>
              <a:t>for September/October </a:t>
            </a: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</a:rPr>
              <a:t>2019; </a:t>
            </a:r>
            <a:r>
              <a:rPr lang="en-GB" b="1" dirty="0" smtClean="0">
                <a:latin typeface="Constantia" pitchFamily="18" charset="0"/>
              </a:rPr>
              <a:t>James </a:t>
            </a:r>
            <a:r>
              <a:rPr lang="en-GB" b="1" dirty="0">
                <a:latin typeface="Constantia" pitchFamily="18" charset="0"/>
              </a:rPr>
              <a:t>Devine, </a:t>
            </a:r>
            <a:r>
              <a:rPr lang="en-GB" b="1" dirty="0" smtClean="0">
                <a:latin typeface="Constantia" pitchFamily="18" charset="0"/>
              </a:rPr>
              <a:t>EN-EL </a:t>
            </a:r>
            <a:endParaRPr lang="en-GB" b="1" dirty="0" smtClean="0">
              <a:solidFill>
                <a:srgbClr val="1F497D"/>
              </a:solidFill>
              <a:latin typeface="Constantia" pitchFamily="18" charset="0"/>
            </a:endParaRPr>
          </a:p>
          <a:p>
            <a:pPr marL="316531" indent="-316531">
              <a:spcBef>
                <a:spcPct val="20000"/>
              </a:spcBef>
              <a:buFontTx/>
              <a:buChar char="•"/>
            </a:pPr>
            <a:r>
              <a:rPr lang="en-GB" sz="2100" b="1" dirty="0" smtClean="0">
                <a:latin typeface="Constantia" pitchFamily="18" charset="0"/>
              </a:rPr>
              <a:t>Installation of optical fibres (on top of racks, after the power distribution renovation)</a:t>
            </a:r>
          </a:p>
          <a:p>
            <a:pPr marL="773731" lvl="1" indent="-316531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b="1" dirty="0" smtClean="0">
                <a:latin typeface="Constantia" pitchFamily="18" charset="0"/>
              </a:rPr>
              <a:t>Jean-Marc </a:t>
            </a:r>
            <a:r>
              <a:rPr lang="en-GB" b="1" dirty="0" err="1">
                <a:latin typeface="Constantia" pitchFamily="18" charset="0"/>
              </a:rPr>
              <a:t>Lassauce</a:t>
            </a:r>
            <a:r>
              <a:rPr lang="en-GB" b="1" dirty="0">
                <a:latin typeface="Constantia" pitchFamily="18" charset="0"/>
              </a:rPr>
              <a:t>, </a:t>
            </a:r>
            <a:r>
              <a:rPr lang="en-GB" b="1" dirty="0" smtClean="0">
                <a:latin typeface="Constantia" pitchFamily="18" charset="0"/>
              </a:rPr>
              <a:t>EN-EL</a:t>
            </a:r>
            <a:endParaRPr lang="en-GB" b="1" dirty="0">
              <a:latin typeface="Constantia" pitchFamily="18" charset="0"/>
            </a:endParaRPr>
          </a:p>
          <a:p>
            <a:pPr marL="316531" indent="-316531">
              <a:spcBef>
                <a:spcPct val="20000"/>
              </a:spcBef>
              <a:buFontTx/>
              <a:buChar char="•"/>
            </a:pPr>
            <a:r>
              <a:rPr lang="en-GB" sz="2100" b="1" dirty="0" smtClean="0">
                <a:latin typeface="Constantia" pitchFamily="18" charset="0"/>
              </a:rPr>
              <a:t>Signal </a:t>
            </a:r>
            <a:r>
              <a:rPr lang="en-GB" sz="2100" b="1" dirty="0">
                <a:latin typeface="Constantia" pitchFamily="18" charset="0"/>
              </a:rPr>
              <a:t>cabling </a:t>
            </a:r>
            <a:r>
              <a:rPr lang="en-GB" sz="2100" b="1" dirty="0" smtClean="0">
                <a:latin typeface="Constantia" pitchFamily="18" charset="0"/>
              </a:rPr>
              <a:t>activities</a:t>
            </a:r>
          </a:p>
          <a:p>
            <a:pPr marL="773731" lvl="1" indent="-316531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</a:rPr>
              <a:t>Scheduled </a:t>
            </a:r>
            <a:r>
              <a:rPr lang="en-GB" b="1" dirty="0">
                <a:solidFill>
                  <a:srgbClr val="1F497D"/>
                </a:solidFill>
                <a:latin typeface="Constantia" pitchFamily="18" charset="0"/>
              </a:rPr>
              <a:t>for October to December </a:t>
            </a: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</a:rPr>
              <a:t>2019; </a:t>
            </a:r>
            <a:r>
              <a:rPr lang="en-GB" b="1" dirty="0" smtClean="0">
                <a:latin typeface="Constantia" pitchFamily="18" charset="0"/>
              </a:rPr>
              <a:t>Patrick </a:t>
            </a:r>
            <a:r>
              <a:rPr lang="en-GB" b="1" dirty="0">
                <a:latin typeface="Constantia" pitchFamily="18" charset="0"/>
              </a:rPr>
              <a:t>Lelong, </a:t>
            </a:r>
            <a:r>
              <a:rPr lang="en-GB" b="1" dirty="0" smtClean="0">
                <a:latin typeface="Constantia" pitchFamily="18" charset="0"/>
              </a:rPr>
              <a:t>EN-EL</a:t>
            </a:r>
          </a:p>
          <a:p>
            <a:pPr marL="316531" indent="-316531">
              <a:spcBef>
                <a:spcPct val="20000"/>
              </a:spcBef>
              <a:buFontTx/>
              <a:buChar char="•"/>
            </a:pPr>
            <a:r>
              <a:rPr lang="en-GB" sz="2100" b="1" dirty="0" smtClean="0">
                <a:latin typeface="Constantia" pitchFamily="18" charset="0"/>
              </a:rPr>
              <a:t>Ethernet socket installations</a:t>
            </a:r>
          </a:p>
          <a:p>
            <a:pPr marL="773731" lvl="1" indent="-316531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b="1" dirty="0" err="1" smtClean="0">
                <a:latin typeface="Constantia" pitchFamily="18" charset="0"/>
              </a:rPr>
              <a:t>Leszek</a:t>
            </a:r>
            <a:r>
              <a:rPr lang="en-GB" b="1" dirty="0" smtClean="0">
                <a:latin typeface="Constantia" pitchFamily="18" charset="0"/>
              </a:rPr>
              <a:t> </a:t>
            </a:r>
            <a:r>
              <a:rPr lang="en-GB" b="1" dirty="0" err="1">
                <a:latin typeface="Constantia" pitchFamily="18" charset="0"/>
              </a:rPr>
              <a:t>Borakiewicz</a:t>
            </a:r>
            <a:r>
              <a:rPr lang="en-GB" b="1" dirty="0">
                <a:latin typeface="Constantia" pitchFamily="18" charset="0"/>
              </a:rPr>
              <a:t>, IT-CS</a:t>
            </a:r>
          </a:p>
          <a:p>
            <a:pPr marL="316531" indent="-316531">
              <a:spcBef>
                <a:spcPct val="20000"/>
              </a:spcBef>
              <a:buFontTx/>
              <a:buChar char="•"/>
            </a:pPr>
            <a:r>
              <a:rPr lang="en-GB" sz="2100" b="1" dirty="0" smtClean="0">
                <a:latin typeface="Constantia" pitchFamily="18" charset="0"/>
              </a:rPr>
              <a:t>Replacement </a:t>
            </a:r>
            <a:r>
              <a:rPr lang="en-GB" sz="2100" b="1" dirty="0">
                <a:latin typeface="Constantia" pitchFamily="18" charset="0"/>
              </a:rPr>
              <a:t>of pulse repeater </a:t>
            </a:r>
            <a:r>
              <a:rPr lang="en-GB" sz="2100" b="1" dirty="0" smtClean="0">
                <a:latin typeface="Constantia" pitchFamily="18" charset="0"/>
              </a:rPr>
              <a:t>units</a:t>
            </a:r>
          </a:p>
          <a:p>
            <a:pPr marL="773731" lvl="1" indent="-316531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b="1" dirty="0" smtClean="0">
                <a:latin typeface="Constantia" pitchFamily="18" charset="0"/>
              </a:rPr>
              <a:t>Benjamin </a:t>
            </a:r>
            <a:r>
              <a:rPr lang="en-GB" b="1" dirty="0" err="1">
                <a:latin typeface="Constantia" pitchFamily="18" charset="0"/>
              </a:rPr>
              <a:t>Ninet</a:t>
            </a:r>
            <a:r>
              <a:rPr lang="en-GB" b="1" dirty="0">
                <a:latin typeface="Constantia" pitchFamily="18" charset="0"/>
              </a:rPr>
              <a:t>, BE-CO</a:t>
            </a:r>
          </a:p>
          <a:p>
            <a:pPr marL="316531" indent="-316531">
              <a:spcBef>
                <a:spcPct val="20000"/>
              </a:spcBef>
              <a:buFontTx/>
              <a:buChar char="•"/>
            </a:pPr>
            <a:r>
              <a:rPr lang="en-GB" sz="2100" b="1" dirty="0" smtClean="0">
                <a:latin typeface="Constantia" pitchFamily="18" charset="0"/>
              </a:rPr>
              <a:t>OASIS installation</a:t>
            </a: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900" b="1" dirty="0" smtClean="0">
                <a:latin typeface="Constantia" pitchFamily="18" charset="0"/>
              </a:rPr>
              <a:t>Emmanuel </a:t>
            </a:r>
            <a:r>
              <a:rPr lang="en-GB" sz="1900" b="1" dirty="0">
                <a:latin typeface="Constantia" pitchFamily="18" charset="0"/>
              </a:rPr>
              <a:t>Said, BE-CO 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 smtClean="0">
                <a:solidFill>
                  <a:srgbClr val="1F497D"/>
                </a:solidFill>
                <a:latin typeface="Constantia" pitchFamily="18" charset="0"/>
              </a:rPr>
              <a:t>Co-activities in PS central building</a:t>
            </a:r>
            <a:endParaRPr lang="en-GB" sz="2954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3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gDoct_Template_v1.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CERN_EngDoct_Template_v1.0</Template>
  <TotalTime>28987</TotalTime>
  <Words>241</Words>
  <Application>Microsoft Office PowerPoint</Application>
  <PresentationFormat>On-screen Show (4:3)</PresentationFormat>
  <Paragraphs>77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Constantia</vt:lpstr>
      <vt:lpstr>Symbol</vt:lpstr>
      <vt:lpstr>Times New Roman</vt:lpstr>
      <vt:lpstr>Verdana</vt:lpstr>
      <vt:lpstr>CERN_EngDoct_Template_v1.0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schemli</dc:creator>
  <cp:lastModifiedBy>Heiko Damerau</cp:lastModifiedBy>
  <cp:revision>115</cp:revision>
  <cp:lastPrinted>2014-01-10T12:26:21Z</cp:lastPrinted>
  <dcterms:created xsi:type="dcterms:W3CDTF">2014-01-09T14:49:09Z</dcterms:created>
  <dcterms:modified xsi:type="dcterms:W3CDTF">2018-12-12T21:19:46Z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_No">
    <vt:lpwstr>0000000</vt:lpwstr>
  </property>
  <property fmtid="{D5CDD505-2E9C-101B-9397-08002B2CF9AE}" pid="3" name="EDMS_Rev">
    <vt:lpwstr>0.0</vt:lpwstr>
  </property>
  <property fmtid="{D5CDD505-2E9C-101B-9397-08002B2CF9AE}" pid="4" name="EDMS_Validity">
    <vt:lpwstr>DRAFT</vt:lpwstr>
  </property>
  <property fmtid="{D5CDD505-2E9C-101B-9397-08002B2CF9AE}" pid="5" name="EDMS_ExtRef">
    <vt:lpwstr>——</vt:lpwstr>
  </property>
</Properties>
</file>