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60" r:id="rId2"/>
  </p:sldMasterIdLst>
  <p:notesMasterIdLst>
    <p:notesMasterId r:id="rId29"/>
  </p:notesMasterIdLst>
  <p:handoutMasterIdLst>
    <p:handoutMasterId r:id="rId30"/>
  </p:handoutMasterIdLst>
  <p:sldIdLst>
    <p:sldId id="294" r:id="rId3"/>
    <p:sldId id="347" r:id="rId4"/>
    <p:sldId id="378" r:id="rId5"/>
    <p:sldId id="338" r:id="rId6"/>
    <p:sldId id="322" r:id="rId7"/>
    <p:sldId id="354" r:id="rId8"/>
    <p:sldId id="355" r:id="rId9"/>
    <p:sldId id="376" r:id="rId10"/>
    <p:sldId id="314" r:id="rId11"/>
    <p:sldId id="374" r:id="rId12"/>
    <p:sldId id="315" r:id="rId13"/>
    <p:sldId id="367" r:id="rId14"/>
    <p:sldId id="368" r:id="rId15"/>
    <p:sldId id="369" r:id="rId16"/>
    <p:sldId id="377" r:id="rId17"/>
    <p:sldId id="340" r:id="rId18"/>
    <p:sldId id="359" r:id="rId19"/>
    <p:sldId id="342" r:id="rId20"/>
    <p:sldId id="343" r:id="rId21"/>
    <p:sldId id="360" r:id="rId22"/>
    <p:sldId id="345" r:id="rId23"/>
    <p:sldId id="375" r:id="rId24"/>
    <p:sldId id="370" r:id="rId25"/>
    <p:sldId id="371" r:id="rId26"/>
    <p:sldId id="372" r:id="rId27"/>
    <p:sldId id="373" r:id="rId2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6" y="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0CD27-BEBC-45BB-9FB5-41EED8BD5B4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6A0C7-6C82-455B-A81E-E97176447A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158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B781A-0481-44DC-80DA-8D15112A1CCD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D1A04-3FE9-4550-A01C-86002131C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44274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F086-9AD4-4E22-8B3A-D5ADFA68728D}" type="datetime1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500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BAC1D-CD3B-4502-88EB-2754AE1028A6}" type="datetime1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36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DF416-C771-4BBB-BB94-61EBCDDE5957}" type="datetime1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118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280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010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61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9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308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210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405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65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51AA-965E-4700-9C14-D5F7ED83AB91}" type="datetime1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344" y="185738"/>
            <a:ext cx="743705" cy="56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441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4991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27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85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59F78-34D0-4FBB-8342-12B38D05B6EB}" type="datetime1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057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2DF2-2695-4476-AA2D-A875CB05CC3D}" type="datetime1">
              <a:rPr lang="en-GB" smtClean="0"/>
              <a:t>07/12/2018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291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F3351-21F2-43C0-AA66-E8C99A454FEA}" type="datetime1">
              <a:rPr lang="en-GB" smtClean="0"/>
              <a:t>07/12/2018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10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97F5-46F8-4E03-870D-D600788073D1}" type="datetime1">
              <a:rPr lang="en-GB" smtClean="0"/>
              <a:t>07/12/2018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828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037F-3EF0-47BD-BD6A-0854732EBAD5}" type="datetime1">
              <a:rPr lang="en-GB" smtClean="0"/>
              <a:t>07/12/2018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344" y="156367"/>
            <a:ext cx="743705" cy="56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7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6CA2B-E700-4A94-AF79-7772028E0B4D}" type="datetime1">
              <a:rPr lang="en-GB" smtClean="0"/>
              <a:t>07/12/2018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026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E1778-6251-4C25-8B06-84D6C14F1284}" type="datetime1">
              <a:rPr lang="en-GB" smtClean="0"/>
              <a:t>07/12/2018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178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4C10D-7CBE-49A8-B8A5-0C1FB3A31D89}" type="datetime1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878E1-6DC6-49BB-8DAF-F4DBBC22C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063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2E3DB-8447-4C07-909F-D80578923E50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45115-B2A3-4AFA-B912-0BE8B14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51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230" y="3499935"/>
            <a:ext cx="11919098" cy="2387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DISMAC, cleaning and installation procedures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100" dirty="0" smtClean="0"/>
              <a:t>Florian Meuter</a:t>
            </a:r>
            <a:endParaRPr lang="en-GB" sz="3100" dirty="0"/>
          </a:p>
        </p:txBody>
      </p:sp>
      <p:sp>
        <p:nvSpPr>
          <p:cNvPr id="3" name="TextBox 2"/>
          <p:cNvSpPr txBox="1"/>
          <p:nvPr/>
        </p:nvSpPr>
        <p:spPr>
          <a:xfrm>
            <a:off x="1721223" y="6356350"/>
            <a:ext cx="8982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 07.12.2018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541" y="590867"/>
            <a:ext cx="5048738" cy="111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506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786" y="16137"/>
            <a:ext cx="10515600" cy="82359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Consolidated insulation system main components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560246" y="6390796"/>
            <a:ext cx="3197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Plates LHCMB__E0109 and E0110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995962" y="6265313"/>
            <a:ext cx="3135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Upper sheets LHCMB__E0113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864165" y="3358017"/>
            <a:ext cx="3143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Lower sheets LHCMB__E0114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0" t="33801" b="19650"/>
          <a:stretch/>
        </p:blipFill>
        <p:spPr>
          <a:xfrm>
            <a:off x="4864165" y="848371"/>
            <a:ext cx="3399340" cy="24933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" t="28025" r="17564" b="26081"/>
          <a:stretch/>
        </p:blipFill>
        <p:spPr>
          <a:xfrm>
            <a:off x="4864165" y="3759389"/>
            <a:ext cx="3399340" cy="25167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0" t="23626" r="1969" b="28772"/>
          <a:stretch/>
        </p:blipFill>
        <p:spPr>
          <a:xfrm>
            <a:off x="8536617" y="3882498"/>
            <a:ext cx="3513870" cy="250025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672153" y="3297724"/>
            <a:ext cx="2518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Spacer LHCMB__E0122-vAA</a:t>
            </a:r>
            <a:br>
              <a:rPr lang="en-GB" sz="1600" dirty="0" smtClean="0"/>
            </a:br>
            <a:r>
              <a:rPr lang="en-GB" sz="1600" dirty="0" smtClean="0"/>
              <a:t>(optional)</a:t>
            </a:r>
            <a:endParaRPr lang="en-GB" sz="16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9" t="37939" r="5586" b="15188"/>
          <a:stretch/>
        </p:blipFill>
        <p:spPr>
          <a:xfrm>
            <a:off x="8672153" y="848371"/>
            <a:ext cx="3076255" cy="24950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3794" y="2212909"/>
            <a:ext cx="46868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Installation sequence of the half-moon insulation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Installation of lower insulation sheets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Installation of optional spacer to accommodate extending screws.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Installation of the upper insulation sheets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Installation of insulation plates, hexagonal nuts and securing of the nuts with epoxy resin.</a:t>
            </a:r>
          </a:p>
        </p:txBody>
      </p:sp>
    </p:spTree>
    <p:extLst>
      <p:ext uri="{BB962C8B-B14F-4D97-AF65-F5344CB8AC3E}">
        <p14:creationId xmlns:p14="http://schemas.microsoft.com/office/powerpoint/2010/main" val="1993309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31" y="1248836"/>
            <a:ext cx="7607333" cy="1881494"/>
          </a:xfrm>
        </p:spPr>
        <p:txBody>
          <a:bodyPr>
            <a:normAutofit fontScale="85000" lnSpcReduction="20000"/>
          </a:bodyPr>
          <a:lstStyle/>
          <a:p>
            <a:r>
              <a:rPr lang="en-GB" sz="2000" dirty="0" smtClean="0"/>
              <a:t>The insert will protect the presently </a:t>
            </a:r>
            <a:r>
              <a:rPr lang="en-GB" sz="2000" dirty="0" smtClean="0"/>
              <a:t>blank </a:t>
            </a:r>
            <a:r>
              <a:rPr lang="en-GB" sz="2000" dirty="0" smtClean="0"/>
              <a:t>diode </a:t>
            </a:r>
            <a:r>
              <a:rPr lang="en-GB" sz="2000" dirty="0" err="1" smtClean="0"/>
              <a:t>busbars</a:t>
            </a:r>
            <a:r>
              <a:rPr lang="en-GB" sz="2000" dirty="0" smtClean="0"/>
              <a:t> </a:t>
            </a:r>
          </a:p>
          <a:p>
            <a:r>
              <a:rPr lang="en-GB" sz="2000" dirty="0" smtClean="0"/>
              <a:t>The insert is mounted to the diode pressure plate with two 50 mm long A4-70 screws.</a:t>
            </a:r>
          </a:p>
          <a:p>
            <a:r>
              <a:rPr lang="en-GB" sz="2000" dirty="0" smtClean="0"/>
              <a:t>The thermal expansion mismatch of about 0.3 mm between the stainless steel screws and the ULTEM 1000 insert during cooling from RT to 1.9 K is compensated by the two CuBe2 (2.2147) Belleville washers.</a:t>
            </a:r>
          </a:p>
          <a:p>
            <a:r>
              <a:rPr lang="en-GB" sz="2000" dirty="0" smtClean="0"/>
              <a:t>A new connector block cover will shield the </a:t>
            </a:r>
            <a:r>
              <a:rPr lang="en-GB" sz="2000" dirty="0" err="1" smtClean="0"/>
              <a:t>busbars</a:t>
            </a:r>
            <a:r>
              <a:rPr lang="en-GB" sz="2000" dirty="0" smtClean="0"/>
              <a:t> to the diode pressure plate.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13787" y="6314691"/>
            <a:ext cx="3852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Insulation insert mounted in MB2100.</a:t>
            </a:r>
            <a:endParaRPr lang="en-US" i="1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62025" y="0"/>
            <a:ext cx="11229975" cy="994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Updated </a:t>
            </a:r>
            <a:r>
              <a:rPr lang="en-GB" sz="3600" dirty="0" smtClean="0"/>
              <a:t>procedure DQDB-IP-0001</a:t>
            </a:r>
            <a:br>
              <a:rPr lang="en-GB" sz="3600" dirty="0" smtClean="0"/>
            </a:br>
            <a:r>
              <a:rPr lang="en-GB" sz="3600" dirty="0" smtClean="0"/>
              <a:t>Installation of insulation insert</a:t>
            </a:r>
            <a:endParaRPr lang="en-GB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8130" y="49775"/>
            <a:ext cx="4616639" cy="67891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" t="22339" r="23021" b="27720"/>
          <a:stretch/>
        </p:blipFill>
        <p:spPr>
          <a:xfrm>
            <a:off x="348713" y="3285258"/>
            <a:ext cx="3391579" cy="308128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236699" y="6345469"/>
            <a:ext cx="2565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Connector block cover</a:t>
            </a:r>
            <a:endParaRPr lang="en-GB" sz="1600" dirty="0"/>
          </a:p>
        </p:txBody>
      </p:sp>
      <p:pic>
        <p:nvPicPr>
          <p:cNvPr id="19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6" t="2379" r="8368" b="6388"/>
          <a:stretch/>
        </p:blipFill>
        <p:spPr>
          <a:xfrm>
            <a:off x="3875218" y="3285257"/>
            <a:ext cx="3346632" cy="308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802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6910" r="5075"/>
          <a:stretch/>
        </p:blipFill>
        <p:spPr>
          <a:xfrm>
            <a:off x="6600189" y="544431"/>
            <a:ext cx="5287011" cy="53783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8571" y="615533"/>
            <a:ext cx="6279818" cy="54168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00189" y="5995588"/>
            <a:ext cx="5120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design without rips below the </a:t>
            </a:r>
            <a:r>
              <a:rPr lang="en-GB" dirty="0" err="1" smtClean="0"/>
              <a:t>busbars</a:t>
            </a:r>
            <a:r>
              <a:rPr lang="en-GB" dirty="0" smtClean="0"/>
              <a:t> where debris could accumulate.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6708" y="6151418"/>
            <a:ext cx="5120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Design as presented at the 2</a:t>
            </a:r>
            <a:r>
              <a:rPr lang="en-GB" baseline="30000" dirty="0" smtClean="0"/>
              <a:t>nd</a:t>
            </a:r>
            <a:r>
              <a:rPr lang="en-GB" dirty="0" smtClean="0"/>
              <a:t> review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504816" y="-11235"/>
            <a:ext cx="8431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>
                <a:solidFill>
                  <a:srgbClr val="0070C0"/>
                </a:solidFill>
              </a:rPr>
              <a:t>Insulation insert modifications</a:t>
            </a:r>
            <a:endParaRPr lang="en-GB" sz="3000" dirty="0">
              <a:solidFill>
                <a:srgbClr val="0070C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549976" y="2951019"/>
            <a:ext cx="1510897" cy="1337266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43694" y="3233624"/>
            <a:ext cx="1625197" cy="137994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842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67498" y="5922816"/>
            <a:ext cx="5120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design with reinforced screw connections.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08687" y="5949981"/>
            <a:ext cx="5120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Design as presented at the 2</a:t>
            </a:r>
            <a:r>
              <a:rPr lang="en-GB" baseline="30000" dirty="0" smtClean="0"/>
              <a:t>nd</a:t>
            </a:r>
            <a:r>
              <a:rPr lang="en-GB" dirty="0" smtClean="0"/>
              <a:t> review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38" y="544430"/>
            <a:ext cx="6065850" cy="53783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498" y="544429"/>
            <a:ext cx="5638632" cy="53783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6316" y="0"/>
            <a:ext cx="113963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>
                <a:solidFill>
                  <a:srgbClr val="0070C0"/>
                </a:solidFill>
              </a:rPr>
              <a:t>Insulation </a:t>
            </a:r>
            <a:r>
              <a:rPr lang="en-GB" sz="3000" dirty="0">
                <a:solidFill>
                  <a:srgbClr val="0070C0"/>
                </a:solidFill>
              </a:rPr>
              <a:t>insert optimisation (reinforced screw </a:t>
            </a:r>
            <a:r>
              <a:rPr lang="en-GB" sz="3000" dirty="0" smtClean="0">
                <a:solidFill>
                  <a:srgbClr val="0070C0"/>
                </a:solidFill>
              </a:rPr>
              <a:t>connections)</a:t>
            </a:r>
            <a:endParaRPr lang="en-GB" sz="3000" dirty="0">
              <a:solidFill>
                <a:srgbClr val="0070C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481455" y="2026226"/>
            <a:ext cx="1080654" cy="904009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0096500" y="2026225"/>
            <a:ext cx="1080654" cy="904009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354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875" y="0"/>
            <a:ext cx="10985938" cy="1325563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0070C0"/>
                </a:solidFill>
              </a:rPr>
              <a:t>Insulation </a:t>
            </a:r>
            <a:r>
              <a:rPr lang="en-GB" sz="3600" dirty="0">
                <a:solidFill>
                  <a:srgbClr val="0070C0"/>
                </a:solidFill>
              </a:rPr>
              <a:t>insert optimised by the company MTN for injection moulding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878" t="8078" r="6161"/>
          <a:stretch/>
        </p:blipFill>
        <p:spPr>
          <a:xfrm>
            <a:off x="-1" y="1808480"/>
            <a:ext cx="4100629" cy="3772982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773" t="5385" r="5521" b="7097"/>
          <a:stretch/>
        </p:blipFill>
        <p:spPr>
          <a:xfrm>
            <a:off x="4222049" y="1808480"/>
            <a:ext cx="3819420" cy="3772982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" t="13050" r="3624" b="21904"/>
          <a:stretch/>
        </p:blipFill>
        <p:spPr>
          <a:xfrm>
            <a:off x="8162890" y="1808480"/>
            <a:ext cx="4029110" cy="37729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066803" y="5695047"/>
            <a:ext cx="38130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3D printed </a:t>
            </a: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 MTN design installed </a:t>
            </a:r>
            <a:b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MB1154</a:t>
            </a:r>
            <a:endParaRPr lang="en-GB" i="1" dirty="0"/>
          </a:p>
        </p:txBody>
      </p:sp>
      <p:sp>
        <p:nvSpPr>
          <p:cNvPr id="8" name="Rectangle 7"/>
          <p:cNvSpPr/>
          <p:nvPr/>
        </p:nvSpPr>
        <p:spPr>
          <a:xfrm>
            <a:off x="3045252" y="5680174"/>
            <a:ext cx="2353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MTN </a:t>
            </a: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 3D drawing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020151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922" y="0"/>
            <a:ext cx="10515600" cy="112857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564" y="1128570"/>
            <a:ext cx="10707958" cy="3454581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Sequence of </a:t>
            </a:r>
            <a:r>
              <a:rPr lang="en-GB" dirty="0" smtClean="0">
                <a:solidFill>
                  <a:schemeClr val="bg2"/>
                </a:solidFill>
              </a:rPr>
              <a:t>production </a:t>
            </a:r>
            <a:r>
              <a:rPr lang="en-GB" dirty="0">
                <a:solidFill>
                  <a:schemeClr val="bg2"/>
                </a:solidFill>
              </a:rPr>
              <a:t>and QA </a:t>
            </a:r>
            <a:r>
              <a:rPr lang="en-GB" dirty="0" smtClean="0">
                <a:solidFill>
                  <a:schemeClr val="bg2"/>
                </a:solidFill>
              </a:rPr>
              <a:t>procedures</a:t>
            </a:r>
            <a:endParaRPr lang="en-GB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Procedures, insulation components and tooling</a:t>
            </a:r>
          </a:p>
          <a:p>
            <a:pPr lvl="1"/>
            <a:r>
              <a:rPr lang="en-GB" dirty="0">
                <a:solidFill>
                  <a:schemeClr val="bg2"/>
                </a:solidFill>
              </a:rPr>
              <a:t>LHC-DQDB-IP-0003 </a:t>
            </a:r>
            <a:r>
              <a:rPr lang="en-GB" dirty="0" smtClean="0">
                <a:solidFill>
                  <a:schemeClr val="bg2"/>
                </a:solidFill>
              </a:rPr>
              <a:t>(Cleaning)</a:t>
            </a:r>
          </a:p>
          <a:p>
            <a:pPr lvl="1"/>
            <a:r>
              <a:rPr lang="en-GB" dirty="0" smtClean="0">
                <a:solidFill>
                  <a:schemeClr val="bg2"/>
                </a:solidFill>
              </a:rPr>
              <a:t>LHC-DQDB-IP-0002 (Installation </a:t>
            </a:r>
            <a:r>
              <a:rPr lang="en-GB" dirty="0">
                <a:solidFill>
                  <a:schemeClr val="bg2"/>
                </a:solidFill>
              </a:rPr>
              <a:t>of the </a:t>
            </a:r>
            <a:r>
              <a:rPr lang="en-GB" dirty="0" smtClean="0">
                <a:solidFill>
                  <a:schemeClr val="bg2"/>
                </a:solidFill>
              </a:rPr>
              <a:t>insulation plates) </a:t>
            </a:r>
          </a:p>
          <a:p>
            <a:pPr lvl="1"/>
            <a:r>
              <a:rPr lang="en-GB" dirty="0" smtClean="0">
                <a:solidFill>
                  <a:schemeClr val="bg2"/>
                </a:solidFill>
              </a:rPr>
              <a:t>LHC-DQDB-IP-0001 (Installation </a:t>
            </a:r>
            <a:r>
              <a:rPr lang="en-GB" dirty="0">
                <a:solidFill>
                  <a:schemeClr val="bg2"/>
                </a:solidFill>
              </a:rPr>
              <a:t>of the </a:t>
            </a:r>
            <a:r>
              <a:rPr lang="en-GB" dirty="0" smtClean="0">
                <a:solidFill>
                  <a:schemeClr val="bg2"/>
                </a:solidFill>
              </a:rPr>
              <a:t>insulation insert)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/>
              <a:t>Experience gained during insulation consolidation of LHC spare dipoles 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>
                <a:solidFill>
                  <a:schemeClr val="bg2"/>
                </a:solidFill>
              </a:rPr>
              <a:t>Insulation material qualification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944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2436" y="871558"/>
            <a:ext cx="12009321" cy="1842797"/>
          </a:xfrm>
        </p:spPr>
        <p:txBody>
          <a:bodyPr>
            <a:normAutofit/>
          </a:bodyPr>
          <a:lstStyle/>
          <a:p>
            <a:pPr marL="228600" lvl="1">
              <a:spcBef>
                <a:spcPts val="300"/>
              </a:spcBef>
            </a:pPr>
            <a:r>
              <a:rPr lang="en-GB" sz="2000" dirty="0" smtClean="0"/>
              <a:t>The installation procedures were validated during consolidation of 20 spare magnets. In 11 magnets the  insulation plates were already installed (MB2373, MB2377,</a:t>
            </a:r>
            <a:r>
              <a:rPr lang="en-GB" sz="2000" dirty="0"/>
              <a:t> </a:t>
            </a:r>
            <a:r>
              <a:rPr lang="en-GB" sz="2000" dirty="0" smtClean="0"/>
              <a:t>MB2395, MB2336, MB2055, MB2357, MB1241, MB1235, MB2353, MB1154, MB2043)</a:t>
            </a:r>
            <a:endParaRPr lang="en-GB" sz="2000" dirty="0"/>
          </a:p>
          <a:p>
            <a:pPr marL="228600" lvl="1">
              <a:spcBef>
                <a:spcPts val="300"/>
              </a:spcBef>
            </a:pPr>
            <a:r>
              <a:rPr lang="en-GB" sz="2000" dirty="0" smtClean="0"/>
              <a:t>New insulation plates have been installed in 9 spare magnets (</a:t>
            </a:r>
            <a:r>
              <a:rPr lang="en-US" sz="2000" dirty="0" smtClean="0"/>
              <a:t>MB1084, MB2442, </a:t>
            </a:r>
            <a:r>
              <a:rPr lang="en-GB" sz="2000" dirty="0" smtClean="0"/>
              <a:t>MB2111, MB2372, MB3409, MB3096, MB1007, MB2638, MB2100).</a:t>
            </a:r>
            <a:endParaRPr lang="en-GB" sz="2000" dirty="0"/>
          </a:p>
          <a:p>
            <a:pPr marL="228600" lvl="1">
              <a:spcBef>
                <a:spcPts val="300"/>
              </a:spcBef>
            </a:pPr>
            <a:r>
              <a:rPr lang="en-GB" sz="2000" dirty="0" smtClean="0"/>
              <a:t> </a:t>
            </a:r>
            <a:endParaRPr lang="en-GB" sz="2000" dirty="0"/>
          </a:p>
          <a:p>
            <a:pPr marL="228600" lvl="1">
              <a:spcBef>
                <a:spcPts val="300"/>
              </a:spcBef>
            </a:pPr>
            <a:endParaRPr lang="en-GB" sz="2000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" t="21389" r="10741" b="33333"/>
          <a:stretch/>
        </p:blipFill>
        <p:spPr>
          <a:xfrm>
            <a:off x="3707233" y="2824036"/>
            <a:ext cx="3958502" cy="2699731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96504" y="0"/>
            <a:ext cx="10881171" cy="7926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/>
              <a:t>LHC spare dipoles </a:t>
            </a:r>
            <a:r>
              <a:rPr lang="en-GB" sz="3500" dirty="0" smtClean="0"/>
              <a:t>where insulation was consolidated</a:t>
            </a:r>
            <a:endParaRPr lang="en-GB" sz="35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6639" y="2716813"/>
            <a:ext cx="1665695" cy="3366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>
              <a:spcBef>
                <a:spcPts val="300"/>
              </a:spcBef>
            </a:pPr>
            <a:endParaRPr lang="en-GB" sz="19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799257" y="2714356"/>
            <a:ext cx="1786317" cy="3369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>
              <a:spcBef>
                <a:spcPts val="300"/>
              </a:spcBef>
            </a:pPr>
            <a:endParaRPr lang="en-GB" sz="19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61" b="6415"/>
          <a:stretch/>
        </p:blipFill>
        <p:spPr>
          <a:xfrm>
            <a:off x="16417" y="2822752"/>
            <a:ext cx="3603052" cy="27010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11789" y="2821373"/>
            <a:ext cx="5810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(a)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3779760" y="2821372"/>
            <a:ext cx="5810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(b)</a:t>
            </a:r>
            <a:endParaRPr lang="en-US" sz="2200" dirty="0"/>
          </a:p>
        </p:txBody>
      </p:sp>
      <p:sp>
        <p:nvSpPr>
          <p:cNvPr id="13" name="TextBox 12"/>
          <p:cNvSpPr txBox="1"/>
          <p:nvPr/>
        </p:nvSpPr>
        <p:spPr>
          <a:xfrm>
            <a:off x="16417" y="5541922"/>
            <a:ext cx="4897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en-US" i="1" dirty="0" smtClean="0"/>
              <a:t>Blank </a:t>
            </a:r>
            <a:r>
              <a:rPr lang="en-US" i="1" dirty="0"/>
              <a:t>half-moon splice (</a:t>
            </a:r>
            <a:r>
              <a:rPr lang="en-US" i="1" dirty="0" smtClean="0"/>
              <a:t>MB1084) and </a:t>
            </a:r>
          </a:p>
          <a:p>
            <a:r>
              <a:rPr lang="en-US" i="1" dirty="0" smtClean="0"/>
              <a:t>(b) installed half moon insulation plates (MB2372)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860637" y="5521397"/>
            <a:ext cx="4021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Conform insulation plates installed in MB1235.</a:t>
            </a:r>
            <a:endParaRPr lang="en-US" i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" t="23611" r="1112" b="26944"/>
          <a:stretch/>
        </p:blipFill>
        <p:spPr>
          <a:xfrm>
            <a:off x="7905767" y="2850800"/>
            <a:ext cx="3971908" cy="267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56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771" y="0"/>
            <a:ext cx="8082775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Visual inspection of insulation insert </a:t>
            </a:r>
            <a:r>
              <a:rPr lang="en-US" dirty="0" smtClean="0"/>
              <a:t>after </a:t>
            </a:r>
            <a:r>
              <a:rPr lang="en-US" dirty="0"/>
              <a:t>MB2638 </a:t>
            </a:r>
            <a:r>
              <a:rPr lang="en-US" dirty="0" smtClean="0"/>
              <a:t>cold </a:t>
            </a:r>
            <a:r>
              <a:rPr lang="en-US" dirty="0"/>
              <a:t>test in SM18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613" y="1468785"/>
            <a:ext cx="8171987" cy="5146434"/>
          </a:xfrm>
        </p:spPr>
        <p:txBody>
          <a:bodyPr>
            <a:normAutofit/>
          </a:bodyPr>
          <a:lstStyle/>
          <a:p>
            <a:pPr lvl="0"/>
            <a:r>
              <a:rPr lang="en-GB" sz="2200" dirty="0" smtClean="0"/>
              <a:t>MB2638 has </a:t>
            </a:r>
            <a:r>
              <a:rPr lang="en-GB" sz="2200" dirty="0"/>
              <a:t>been equipped with the prototype consolidated diode insulation system and a special differential pressure measurement </a:t>
            </a:r>
            <a:r>
              <a:rPr lang="en-GB" sz="2200" dirty="0" smtClean="0"/>
              <a:t>set-up for cold </a:t>
            </a:r>
            <a:r>
              <a:rPr lang="en-GB" sz="2200" dirty="0"/>
              <a:t>test in </a:t>
            </a:r>
            <a:r>
              <a:rPr lang="en-GB" sz="2200" dirty="0" smtClean="0"/>
              <a:t>SM18 to determine the effect of the insert on the helium flow.</a:t>
            </a:r>
            <a:endParaRPr lang="en-GB" sz="2200" dirty="0"/>
          </a:p>
          <a:p>
            <a:pPr lvl="0"/>
            <a:r>
              <a:rPr lang="en-GB" sz="2200" dirty="0"/>
              <a:t>The insulation sheets and plates were mounted with </a:t>
            </a:r>
            <a:r>
              <a:rPr lang="en-GB" sz="2200" dirty="0" smtClean="0"/>
              <a:t>EPRS7/EPRS1 </a:t>
            </a:r>
            <a:r>
              <a:rPr lang="en-GB" sz="2200" dirty="0"/>
              <a:t>fibre reinforced epoxy threaded rods and nuts.</a:t>
            </a:r>
          </a:p>
          <a:p>
            <a:pPr lvl="0"/>
            <a:r>
              <a:rPr lang="en-GB" sz="2200" dirty="0" smtClean="0"/>
              <a:t>During </a:t>
            </a:r>
            <a:r>
              <a:rPr lang="en-GB" sz="2200" dirty="0"/>
              <a:t>the SM18 tests the magnet has followed several quenches and thermal cycles.</a:t>
            </a:r>
          </a:p>
          <a:p>
            <a:pPr lvl="0"/>
            <a:r>
              <a:rPr lang="en-GB" sz="2200" dirty="0"/>
              <a:t>After the cold tests the diode container has been opened, and the insulation system was examined and dismounted.</a:t>
            </a:r>
          </a:p>
          <a:p>
            <a:pPr lvl="0"/>
            <a:r>
              <a:rPr lang="en-GB" sz="2200" dirty="0"/>
              <a:t>After the cold tests all components were found to be intact.</a:t>
            </a:r>
          </a:p>
          <a:p>
            <a:pPr lvl="0"/>
            <a:r>
              <a:rPr lang="en-GB" sz="2200" dirty="0"/>
              <a:t>A substantial quantity of metallic debris has been transported by He flow onto the insulation plates and onto the </a:t>
            </a:r>
            <a:r>
              <a:rPr lang="en-GB" sz="2200" dirty="0" smtClean="0"/>
              <a:t>insert.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2" b="14971"/>
          <a:stretch/>
        </p:blipFill>
        <p:spPr>
          <a:xfrm>
            <a:off x="9110546" y="238103"/>
            <a:ext cx="3022886" cy="35267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8"/>
          <a:stretch/>
        </p:blipFill>
        <p:spPr>
          <a:xfrm>
            <a:off x="9110546" y="3917107"/>
            <a:ext cx="3022886" cy="18994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766321" y="5968888"/>
            <a:ext cx="3544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Metal debris found in the insulation insert after MB2638</a:t>
            </a:r>
            <a:r>
              <a:rPr lang="en-US" i="1" dirty="0"/>
              <a:t> </a:t>
            </a:r>
            <a:r>
              <a:rPr lang="en-US" i="1" dirty="0" smtClean="0"/>
              <a:t>cold test.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54023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905" y="0"/>
            <a:ext cx="9586451" cy="792671"/>
          </a:xfrm>
        </p:spPr>
        <p:txBody>
          <a:bodyPr>
            <a:normAutofit fontScale="90000"/>
          </a:bodyPr>
          <a:lstStyle/>
          <a:p>
            <a:r>
              <a:rPr lang="en-GB" sz="3500" dirty="0" smtClean="0"/>
              <a:t>Installation of insulation system in magnets where </a:t>
            </a:r>
            <a:r>
              <a:rPr lang="en-GB" sz="3500" dirty="0" err="1" smtClean="0"/>
              <a:t>busbars</a:t>
            </a:r>
            <a:r>
              <a:rPr lang="en-GB" sz="3500" dirty="0" smtClean="0"/>
              <a:t> are misaligned or strongly deformed</a:t>
            </a:r>
            <a:endParaRPr lang="en-GB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706" y="861700"/>
            <a:ext cx="11330582" cy="1635820"/>
          </a:xfrm>
        </p:spPr>
        <p:txBody>
          <a:bodyPr>
            <a:normAutofit/>
          </a:bodyPr>
          <a:lstStyle/>
          <a:p>
            <a:pPr marL="228600" lvl="1">
              <a:spcBef>
                <a:spcPts val="300"/>
              </a:spcBef>
            </a:pPr>
            <a:r>
              <a:rPr lang="en-GB" sz="2000" dirty="0" smtClean="0"/>
              <a:t>The insulation system consisting of flexible sheets and rigid plates with a large </a:t>
            </a:r>
            <a:r>
              <a:rPr lang="en-GB" sz="2000" dirty="0" err="1" smtClean="0"/>
              <a:t>cutout</a:t>
            </a:r>
            <a:r>
              <a:rPr lang="en-GB" sz="2000" dirty="0" smtClean="0"/>
              <a:t> around the </a:t>
            </a:r>
            <a:r>
              <a:rPr lang="en-GB" sz="2000" dirty="0" err="1" smtClean="0"/>
              <a:t>busbars</a:t>
            </a:r>
            <a:r>
              <a:rPr lang="en-GB" sz="2000" dirty="0" smtClean="0"/>
              <a:t> has been designed such that it can be installed also when </a:t>
            </a:r>
            <a:r>
              <a:rPr lang="en-GB" sz="2000" dirty="0" err="1" smtClean="0"/>
              <a:t>busbars</a:t>
            </a:r>
            <a:r>
              <a:rPr lang="en-GB" sz="2000" dirty="0" smtClean="0"/>
              <a:t> are deformed and misaligned, </a:t>
            </a:r>
            <a:r>
              <a:rPr lang="en-GB" sz="2000" dirty="0"/>
              <a:t>and </a:t>
            </a:r>
            <a:r>
              <a:rPr lang="en-GB" sz="2000" dirty="0" smtClean="0"/>
              <a:t>when half-moon </a:t>
            </a:r>
            <a:r>
              <a:rPr lang="en-GB" sz="2000" dirty="0"/>
              <a:t>splice </a:t>
            </a:r>
            <a:r>
              <a:rPr lang="en-GB" sz="2000" dirty="0" smtClean="0"/>
              <a:t>screws are extending.</a:t>
            </a:r>
          </a:p>
          <a:p>
            <a:pPr marL="228600" lvl="1">
              <a:spcBef>
                <a:spcPts val="300"/>
              </a:spcBef>
            </a:pPr>
            <a:r>
              <a:rPr lang="en-GB" sz="2000" dirty="0" smtClean="0"/>
              <a:t>The half-moon insulation could be mounted in all spare dipole, despite misaligned and deformed </a:t>
            </a:r>
            <a:r>
              <a:rPr lang="en-GB" sz="2000" dirty="0" err="1" smtClean="0"/>
              <a:t>busbars</a:t>
            </a:r>
            <a:r>
              <a:rPr lang="en-GB" sz="2000" dirty="0" smtClean="0"/>
              <a:t> that were found in several spare LHC dipoles.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78008" y="6341232"/>
            <a:ext cx="2743200" cy="365125"/>
          </a:xfrm>
        </p:spPr>
        <p:txBody>
          <a:bodyPr/>
          <a:lstStyle/>
          <a:p>
            <a:fld id="{F25878E1-6DC6-49BB-8DAF-F4DBBC22C043}" type="slidenum">
              <a:rPr lang="en-GB" smtClean="0"/>
              <a:t>18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380412" y="5968185"/>
            <a:ext cx="3706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Epoxy resin causing larger </a:t>
            </a:r>
            <a:r>
              <a:rPr lang="en-US" i="1" dirty="0" err="1" smtClean="0"/>
              <a:t>busbar</a:t>
            </a:r>
            <a:r>
              <a:rPr lang="en-US" i="1" dirty="0" smtClean="0"/>
              <a:t> cross section (MB 2950).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52706" y="6031151"/>
            <a:ext cx="3253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Busbars</a:t>
            </a:r>
            <a:r>
              <a:rPr lang="en-US" i="1" dirty="0" smtClean="0"/>
              <a:t> deformed</a:t>
            </a:r>
            <a:r>
              <a:rPr lang="en-US" i="1" dirty="0"/>
              <a:t> </a:t>
            </a:r>
            <a:r>
              <a:rPr lang="en-US" i="1" dirty="0" smtClean="0"/>
              <a:t>(MB 2950 before welding the T-tube).</a:t>
            </a:r>
            <a:endParaRPr lang="en-US" i="1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20" t="23072" r="35727" b="51652"/>
          <a:stretch/>
        </p:blipFill>
        <p:spPr>
          <a:xfrm>
            <a:off x="3378654" y="2394767"/>
            <a:ext cx="3001758" cy="351819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323648" y="6031151"/>
            <a:ext cx="311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Misaligned </a:t>
            </a:r>
            <a:r>
              <a:rPr lang="en-US" i="1" dirty="0" err="1" smtClean="0"/>
              <a:t>busbars</a:t>
            </a:r>
            <a:r>
              <a:rPr lang="en-US" i="1" dirty="0" smtClean="0"/>
              <a:t> (MB2950).</a:t>
            </a:r>
            <a:endParaRPr lang="en-US" i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45" y="2419206"/>
            <a:ext cx="2296930" cy="349375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9679333" y="5934670"/>
            <a:ext cx="2350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Screws extending from the half moon splice </a:t>
            </a:r>
            <a:r>
              <a:rPr lang="en-US" i="1" dirty="0" smtClean="0"/>
              <a:t>(</a:t>
            </a:r>
            <a:r>
              <a:rPr lang="en-US" i="1" dirty="0"/>
              <a:t>MB 2950).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854429" y="3401865"/>
            <a:ext cx="3510595" cy="149639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521" y="2419206"/>
            <a:ext cx="3010460" cy="348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4698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2"/>
          <p:cNvSpPr txBox="1">
            <a:spLocks/>
          </p:cNvSpPr>
          <p:nvPr/>
        </p:nvSpPr>
        <p:spPr>
          <a:xfrm>
            <a:off x="224078" y="779818"/>
            <a:ext cx="11094410" cy="138705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>
              <a:spcBef>
                <a:spcPts val="1000"/>
              </a:spcBef>
            </a:pPr>
            <a:r>
              <a:rPr lang="en-GB" sz="2200" dirty="0" smtClean="0"/>
              <a:t>In several spare dipoles </a:t>
            </a:r>
            <a:r>
              <a:rPr lang="en-GB" sz="2200" dirty="0"/>
              <a:t>the inner wall </a:t>
            </a:r>
            <a:r>
              <a:rPr lang="en-GB" sz="2200" dirty="0" smtClean="0"/>
              <a:t>of insulation </a:t>
            </a:r>
            <a:r>
              <a:rPr lang="en-GB" sz="2200" dirty="0"/>
              <a:t>tube LHCMB__</a:t>
            </a:r>
            <a:r>
              <a:rPr lang="en-GB" sz="2200" dirty="0" smtClean="0"/>
              <a:t>E0070 was detached from the outer tube.</a:t>
            </a:r>
          </a:p>
          <a:p>
            <a:pPr marL="228600" lvl="1">
              <a:spcBef>
                <a:spcPts val="1000"/>
              </a:spcBef>
            </a:pPr>
            <a:r>
              <a:rPr lang="en-GB" sz="2200" dirty="0" smtClean="0"/>
              <a:t>A procedure for the repair of the insulation tubes with Araldite 2011 without half-moon splice opening was developed.</a:t>
            </a:r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1204912" y="131923"/>
            <a:ext cx="9934575" cy="78842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 smtClean="0"/>
              <a:t>Partly broken </a:t>
            </a:r>
            <a:r>
              <a:rPr lang="en-GB" sz="3500" dirty="0"/>
              <a:t>insulation </a:t>
            </a:r>
            <a:r>
              <a:rPr lang="en-GB" sz="3500" dirty="0" smtClean="0"/>
              <a:t>tube </a:t>
            </a:r>
            <a:r>
              <a:rPr lang="en-GB" sz="3600" dirty="0"/>
              <a:t>LHCMB__E0070 </a:t>
            </a:r>
            <a:endParaRPr lang="en-GB" sz="3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0174" r="6642" b="8972"/>
          <a:stretch/>
        </p:blipFill>
        <p:spPr>
          <a:xfrm>
            <a:off x="1026493" y="2245327"/>
            <a:ext cx="3100687" cy="382087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4078" y="6128150"/>
            <a:ext cx="4905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Separated insulation tube and insulation wall in MB 3409 before repair.</a:t>
            </a:r>
            <a:endParaRPr lang="en-US" sz="2000" i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9" t="25029" r="17563" b="23158"/>
          <a:stretch/>
        </p:blipFill>
        <p:spPr>
          <a:xfrm>
            <a:off x="6726481" y="2237072"/>
            <a:ext cx="3536252" cy="382087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386039" y="6128150"/>
            <a:ext cx="6545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Insulation in MB3409 after repair. On the front side Araldite </a:t>
            </a:r>
            <a:r>
              <a:rPr lang="en-US" sz="2000" i="1" dirty="0"/>
              <a:t>2011 </a:t>
            </a:r>
            <a:r>
              <a:rPr lang="en-US" sz="2000" i="1" dirty="0" smtClean="0"/>
              <a:t>was </a:t>
            </a:r>
            <a:r>
              <a:rPr lang="en-US" sz="2000" i="1" dirty="0"/>
              <a:t>applied over the full length of the inner wall.</a:t>
            </a:r>
          </a:p>
        </p:txBody>
      </p:sp>
    </p:spTree>
    <p:extLst>
      <p:ext uri="{BB962C8B-B14F-4D97-AF65-F5344CB8AC3E}">
        <p14:creationId xmlns:p14="http://schemas.microsoft.com/office/powerpoint/2010/main" val="3590102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922" y="0"/>
            <a:ext cx="10515600" cy="112857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564" y="1128570"/>
            <a:ext cx="10707958" cy="345458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Introduction to the DISMAC project</a:t>
            </a:r>
          </a:p>
          <a:p>
            <a:r>
              <a:rPr lang="en-GB" dirty="0" smtClean="0"/>
              <a:t>Sequence </a:t>
            </a:r>
            <a:r>
              <a:rPr lang="en-GB" dirty="0"/>
              <a:t>of </a:t>
            </a:r>
            <a:r>
              <a:rPr lang="en-GB" dirty="0" smtClean="0"/>
              <a:t>production </a:t>
            </a:r>
            <a:r>
              <a:rPr lang="en-GB" dirty="0"/>
              <a:t>and QA </a:t>
            </a:r>
            <a:r>
              <a:rPr lang="en-GB" dirty="0" smtClean="0"/>
              <a:t>procedures</a:t>
            </a:r>
            <a:endParaRPr lang="en-GB" dirty="0"/>
          </a:p>
          <a:p>
            <a:r>
              <a:rPr lang="en-GB" dirty="0" smtClean="0"/>
              <a:t>Procedures, insulation components and tooling</a:t>
            </a:r>
          </a:p>
          <a:p>
            <a:pPr lvl="1"/>
            <a:r>
              <a:rPr lang="en-GB" dirty="0"/>
              <a:t>LHC-DQDB-IP-0003 </a:t>
            </a:r>
            <a:r>
              <a:rPr lang="en-GB" dirty="0" smtClean="0"/>
              <a:t>(Cleaning)</a:t>
            </a:r>
          </a:p>
          <a:p>
            <a:pPr lvl="1"/>
            <a:r>
              <a:rPr lang="en-GB" dirty="0" smtClean="0"/>
              <a:t>LHC-DQDB-IP-0002 (Installation </a:t>
            </a:r>
            <a:r>
              <a:rPr lang="en-GB" dirty="0"/>
              <a:t>of the </a:t>
            </a:r>
            <a:r>
              <a:rPr lang="en-GB" dirty="0" smtClean="0"/>
              <a:t>insulation plates) </a:t>
            </a:r>
          </a:p>
          <a:p>
            <a:pPr lvl="1"/>
            <a:r>
              <a:rPr lang="en-GB" dirty="0" smtClean="0"/>
              <a:t>LHC-DQDB-IP-0001 (Installation </a:t>
            </a:r>
            <a:r>
              <a:rPr lang="en-GB" dirty="0"/>
              <a:t>of the </a:t>
            </a:r>
            <a:r>
              <a:rPr lang="en-GB" dirty="0" smtClean="0"/>
              <a:t>insulation insert)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/>
              <a:t>Experience gained during insulation consolidation of LHC spare dipoles 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/>
              <a:t>Insulation material qualification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8551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2" t="6199" r="6128" b="32064"/>
          <a:stretch/>
        </p:blipFill>
        <p:spPr>
          <a:xfrm>
            <a:off x="6812173" y="1228938"/>
            <a:ext cx="4514535" cy="2919038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6812173" y="4417138"/>
            <a:ext cx="5349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Cured epoxy resin in the M6 thread for the insulation plates. Diode needed to be disconnected to redo the threads (MB 2638).</a:t>
            </a:r>
            <a:endParaRPr lang="en-GB" i="1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32" t="31111" r="37631" b="10175"/>
          <a:stretch/>
        </p:blipFill>
        <p:spPr>
          <a:xfrm>
            <a:off x="10672541" y="1228938"/>
            <a:ext cx="1308334" cy="2919038"/>
          </a:xfrm>
          <a:prstGeom prst="rect">
            <a:avLst/>
          </a:prstGeom>
        </p:spPr>
      </p:pic>
      <p:sp>
        <p:nvSpPr>
          <p:cNvPr id="46" name="Content Placeholder 2"/>
          <p:cNvSpPr txBox="1">
            <a:spLocks/>
          </p:cNvSpPr>
          <p:nvPr/>
        </p:nvSpPr>
        <p:spPr>
          <a:xfrm>
            <a:off x="467802" y="1027173"/>
            <a:ext cx="6023040" cy="392679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>
              <a:spcBef>
                <a:spcPts val="300"/>
              </a:spcBef>
            </a:pPr>
            <a:r>
              <a:rPr lang="en-GB" sz="2000" dirty="0" smtClean="0"/>
              <a:t>During consolidation of MB2638 it was found that one thread in a half-moon splice was partly filled with epoxy resin, which made it impossible to mount the M6x30 mm threaded rod for the fixation of the insulation plates.</a:t>
            </a:r>
          </a:p>
          <a:p>
            <a:pPr marL="228600" lvl="1">
              <a:spcBef>
                <a:spcPts val="300"/>
              </a:spcBef>
            </a:pPr>
            <a:r>
              <a:rPr lang="en-GB" sz="2000" dirty="0" smtClean="0"/>
              <a:t>One such case was found in the 9 spare magnets where insulation plates had to be mounted.</a:t>
            </a:r>
          </a:p>
          <a:p>
            <a:pPr marL="228600" lvl="1">
              <a:spcBef>
                <a:spcPts val="300"/>
              </a:spcBef>
            </a:pPr>
            <a:r>
              <a:rPr lang="en-GB" sz="2000" dirty="0" smtClean="0"/>
              <a:t>To rethread, the half-moon splice had to be disconnected. A repair procedure has been developed.</a:t>
            </a:r>
          </a:p>
          <a:p>
            <a:pPr marL="228600" lvl="1">
              <a:spcBef>
                <a:spcPts val="300"/>
              </a:spcBef>
            </a:pPr>
            <a:r>
              <a:rPr lang="en-GB" sz="2000" dirty="0" smtClean="0"/>
              <a:t>Further development for a tooling that in favourable cases may allow rethreading without splice opening is ongoing.</a:t>
            </a:r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1303600" y="105839"/>
            <a:ext cx="9697775" cy="8539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 smtClean="0"/>
              <a:t>Half-moon splice thread </a:t>
            </a:r>
            <a:r>
              <a:rPr lang="en-GB" sz="3500" dirty="0"/>
              <a:t>filled with epoxy</a:t>
            </a:r>
          </a:p>
        </p:txBody>
      </p:sp>
    </p:spTree>
    <p:extLst>
      <p:ext uri="{BB962C8B-B14F-4D97-AF65-F5344CB8AC3E}">
        <p14:creationId xmlns:p14="http://schemas.microsoft.com/office/powerpoint/2010/main" val="9932608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2"/>
          <p:cNvSpPr txBox="1">
            <a:spLocks/>
          </p:cNvSpPr>
          <p:nvPr/>
        </p:nvSpPr>
        <p:spPr>
          <a:xfrm>
            <a:off x="726487" y="829945"/>
            <a:ext cx="11021750" cy="173050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>
              <a:spcBef>
                <a:spcPts val="1000"/>
              </a:spcBef>
            </a:pPr>
            <a:r>
              <a:rPr lang="en-GB" sz="2000" dirty="0" smtClean="0"/>
              <a:t>In one spare magnet (MB2442) the diode instrumentation wires were too short for manipulation of </a:t>
            </a:r>
            <a:r>
              <a:rPr lang="en-GB" sz="2000" dirty="0"/>
              <a:t>the insulation wall and insulation tube.</a:t>
            </a:r>
          </a:p>
          <a:p>
            <a:pPr marL="228600" lvl="1">
              <a:spcBef>
                <a:spcPts val="1000"/>
              </a:spcBef>
            </a:pPr>
            <a:r>
              <a:rPr lang="en-GB" sz="2000" dirty="0" smtClean="0"/>
              <a:t>In order to extend the wire length, the </a:t>
            </a:r>
            <a:r>
              <a:rPr lang="en-GB" sz="2000" dirty="0"/>
              <a:t>half-moon splice had to be disconnected and the diode removed from the </a:t>
            </a:r>
            <a:r>
              <a:rPr lang="en-GB" sz="2000" dirty="0" smtClean="0"/>
              <a:t>container.</a:t>
            </a:r>
            <a:endParaRPr lang="en-GB" sz="20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3" t="68700" r="24790"/>
          <a:stretch/>
        </p:blipFill>
        <p:spPr>
          <a:xfrm>
            <a:off x="5737496" y="2715238"/>
            <a:ext cx="3975448" cy="3191877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29" t="27592" r="17083" b="27037"/>
          <a:stretch/>
        </p:blipFill>
        <p:spPr>
          <a:xfrm rot="5400000">
            <a:off x="1887797" y="2265447"/>
            <a:ext cx="3181227" cy="4102109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1282390" y="6029778"/>
            <a:ext cx="8809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(a) Too short diode instrumentation </a:t>
            </a:r>
            <a:r>
              <a:rPr lang="en-US" sz="2000" i="1" dirty="0"/>
              <a:t>wires </a:t>
            </a:r>
            <a:r>
              <a:rPr lang="en-US" sz="2000" i="1" dirty="0" smtClean="0"/>
              <a:t>in MB2442. (b) The connector block could not be accessed without disconnecting the wires.  </a:t>
            </a:r>
            <a:endParaRPr lang="en-US" sz="2000" i="1" dirty="0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988397" y="236831"/>
            <a:ext cx="11032618" cy="70779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 smtClean="0"/>
              <a:t>Instrumentation </a:t>
            </a:r>
            <a:r>
              <a:rPr lang="en-GB" sz="3500" dirty="0"/>
              <a:t>wires too </a:t>
            </a:r>
            <a:r>
              <a:rPr lang="en-GB" sz="3500" dirty="0" smtClean="0"/>
              <a:t>short in order to dismantle the insulation </a:t>
            </a:r>
            <a:endParaRPr lang="en-GB" sz="3500" dirty="0"/>
          </a:p>
        </p:txBody>
      </p:sp>
      <p:sp>
        <p:nvSpPr>
          <p:cNvPr id="2" name="TextBox 1"/>
          <p:cNvSpPr txBox="1"/>
          <p:nvPr/>
        </p:nvSpPr>
        <p:spPr>
          <a:xfrm>
            <a:off x="1538868" y="2766547"/>
            <a:ext cx="847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(a)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73482" y="2708642"/>
            <a:ext cx="847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(b)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739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922" y="0"/>
            <a:ext cx="10515600" cy="1128570"/>
          </a:xfrm>
        </p:spPr>
        <p:txBody>
          <a:bodyPr/>
          <a:lstStyle/>
          <a:p>
            <a:r>
              <a:rPr lang="en-GB" dirty="0" smtClean="0">
                <a:solidFill>
                  <a:schemeClr val="bg2"/>
                </a:solidFill>
              </a:rPr>
              <a:t>Outline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564" y="1128570"/>
            <a:ext cx="10707958" cy="3454581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Sequence of </a:t>
            </a:r>
            <a:r>
              <a:rPr lang="en-GB" dirty="0" smtClean="0">
                <a:solidFill>
                  <a:schemeClr val="bg2"/>
                </a:solidFill>
              </a:rPr>
              <a:t>production </a:t>
            </a:r>
            <a:r>
              <a:rPr lang="en-GB" dirty="0">
                <a:solidFill>
                  <a:schemeClr val="bg2"/>
                </a:solidFill>
              </a:rPr>
              <a:t>and QA </a:t>
            </a:r>
            <a:r>
              <a:rPr lang="en-GB" dirty="0" smtClean="0">
                <a:solidFill>
                  <a:schemeClr val="bg2"/>
                </a:solidFill>
              </a:rPr>
              <a:t>procedures</a:t>
            </a:r>
            <a:endParaRPr lang="en-GB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Update on procedures and tooling</a:t>
            </a:r>
          </a:p>
          <a:p>
            <a:pPr lvl="1"/>
            <a:r>
              <a:rPr lang="en-GB" dirty="0">
                <a:solidFill>
                  <a:schemeClr val="bg2"/>
                </a:solidFill>
              </a:rPr>
              <a:t>LHC-DQDB-IP-0003 </a:t>
            </a:r>
            <a:r>
              <a:rPr lang="en-GB" dirty="0" smtClean="0">
                <a:solidFill>
                  <a:schemeClr val="bg2"/>
                </a:solidFill>
              </a:rPr>
              <a:t>(Cleaning)</a:t>
            </a:r>
          </a:p>
          <a:p>
            <a:pPr lvl="1"/>
            <a:r>
              <a:rPr lang="en-GB" dirty="0" smtClean="0">
                <a:solidFill>
                  <a:schemeClr val="bg2"/>
                </a:solidFill>
              </a:rPr>
              <a:t>LHC-DQDB-IP-0002 (Installation </a:t>
            </a:r>
            <a:r>
              <a:rPr lang="en-GB" dirty="0">
                <a:solidFill>
                  <a:schemeClr val="bg2"/>
                </a:solidFill>
              </a:rPr>
              <a:t>of the </a:t>
            </a:r>
            <a:r>
              <a:rPr lang="en-GB" dirty="0" smtClean="0">
                <a:solidFill>
                  <a:schemeClr val="bg2"/>
                </a:solidFill>
              </a:rPr>
              <a:t>insulation plates) </a:t>
            </a:r>
          </a:p>
          <a:p>
            <a:pPr lvl="1"/>
            <a:r>
              <a:rPr lang="en-GB" dirty="0" smtClean="0">
                <a:solidFill>
                  <a:schemeClr val="bg2"/>
                </a:solidFill>
              </a:rPr>
              <a:t>LHC-DQDB-IP-0001 (Installation </a:t>
            </a:r>
            <a:r>
              <a:rPr lang="en-GB" dirty="0">
                <a:solidFill>
                  <a:schemeClr val="bg2"/>
                </a:solidFill>
              </a:rPr>
              <a:t>of the </a:t>
            </a:r>
            <a:r>
              <a:rPr lang="en-GB" dirty="0" smtClean="0">
                <a:solidFill>
                  <a:schemeClr val="bg2"/>
                </a:solidFill>
              </a:rPr>
              <a:t>insulation insert)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 smtClean="0">
                <a:solidFill>
                  <a:schemeClr val="bg2"/>
                </a:solidFill>
              </a:rPr>
              <a:t>Experience gained during insulation consolidation of LHC spare dipoles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 smtClean="0"/>
              <a:t>Insulation material qualification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1706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23</a:t>
            </a:fld>
            <a:endParaRPr lang="en-GB"/>
          </a:p>
        </p:txBody>
      </p:sp>
      <p:sp>
        <p:nvSpPr>
          <p:cNvPr id="9" name="Content Placeholder 11"/>
          <p:cNvSpPr txBox="1">
            <a:spLocks noGrp="1"/>
          </p:cNvSpPr>
          <p:nvPr>
            <p:ph idx="1"/>
          </p:nvPr>
        </p:nvSpPr>
        <p:spPr>
          <a:xfrm>
            <a:off x="0" y="676687"/>
            <a:ext cx="8071318" cy="3945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/>
              <a:t>The maximum tightening torque at </a:t>
            </a:r>
            <a:r>
              <a:rPr lang="en-GB" sz="2000" dirty="0" smtClean="0"/>
              <a:t>RT </a:t>
            </a:r>
            <a:r>
              <a:rPr lang="en-GB" sz="2000" dirty="0"/>
              <a:t>and at </a:t>
            </a:r>
            <a:r>
              <a:rPr lang="en-GB" sz="2000" dirty="0" smtClean="0"/>
              <a:t>77 K has been measured for M6 EPRS1/EPRS7 </a:t>
            </a:r>
            <a:r>
              <a:rPr lang="en-GB" sz="2000" dirty="0"/>
              <a:t>threaded rods and </a:t>
            </a:r>
            <a:r>
              <a:rPr lang="en-GB" sz="2000" dirty="0" smtClean="0"/>
              <a:t>nuts, as well as for RENY screws (back-up solution for insulation plate connection).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The EPR </a:t>
            </a:r>
            <a:r>
              <a:rPr lang="en-GB" sz="2000" dirty="0"/>
              <a:t>S1 rod/EPR S7 </a:t>
            </a:r>
            <a:r>
              <a:rPr lang="en-GB" sz="2000" dirty="0" smtClean="0"/>
              <a:t>nut and RENY screw can be safely tightened with a torque of 4 Nm and 2 Nm, respectively.</a:t>
            </a:r>
          </a:p>
          <a:p>
            <a:pPr>
              <a:spcBef>
                <a:spcPts val="600"/>
              </a:spcBef>
            </a:pPr>
            <a:r>
              <a:rPr lang="en-GB" sz="2000" dirty="0"/>
              <a:t>Because of the relatively higher friction coefficient </a:t>
            </a:r>
            <a:r>
              <a:rPr lang="en-GB" sz="2000" dirty="0" smtClean="0"/>
              <a:t>of the EPRS1/EPRS7 combination </a:t>
            </a:r>
            <a:r>
              <a:rPr lang="en-GB" sz="2000" dirty="0"/>
              <a:t>with respect to the </a:t>
            </a:r>
            <a:r>
              <a:rPr lang="en-GB" sz="2000" dirty="0" err="1"/>
              <a:t>Reny</a:t>
            </a:r>
            <a:r>
              <a:rPr lang="en-GB" sz="2000" dirty="0"/>
              <a:t> </a:t>
            </a:r>
            <a:r>
              <a:rPr lang="en-GB" sz="2000" dirty="0" smtClean="0"/>
              <a:t>screw/Cu </a:t>
            </a:r>
            <a:r>
              <a:rPr lang="en-GB" sz="2000" dirty="0"/>
              <a:t>thread, </a:t>
            </a:r>
            <a:r>
              <a:rPr lang="en-GB" sz="2000" b="1" dirty="0"/>
              <a:t>a similar tightening force is achieved when the EPRS7 nut and the </a:t>
            </a:r>
            <a:r>
              <a:rPr lang="en-GB" sz="2000" b="1" dirty="0" err="1"/>
              <a:t>Reny</a:t>
            </a:r>
            <a:r>
              <a:rPr lang="en-GB" sz="2000" b="1" dirty="0"/>
              <a:t> screw are tightened with 4 Nm and 2 Nm, respectively</a:t>
            </a:r>
            <a:r>
              <a:rPr lang="en-GB" sz="2000" dirty="0"/>
              <a:t>. </a:t>
            </a:r>
            <a:endParaRPr lang="en-GB" sz="2000" dirty="0" smtClean="0"/>
          </a:p>
          <a:p>
            <a:pPr>
              <a:spcBef>
                <a:spcPts val="600"/>
              </a:spcBef>
            </a:pPr>
            <a:r>
              <a:rPr lang="en-GB" sz="2000" dirty="0" smtClean="0"/>
              <a:t>Irradiation of </a:t>
            </a:r>
            <a:r>
              <a:rPr lang="en-GB" sz="2000" dirty="0"/>
              <a:t>the </a:t>
            </a:r>
            <a:r>
              <a:rPr lang="en-GB" sz="2000" dirty="0" smtClean="0"/>
              <a:t>RENY screws with 24 </a:t>
            </a:r>
            <a:r>
              <a:rPr lang="en-GB" sz="2000" dirty="0"/>
              <a:t>GeV </a:t>
            </a:r>
            <a:r>
              <a:rPr lang="en-GB" sz="2000" dirty="0" smtClean="0"/>
              <a:t>protons </a:t>
            </a:r>
            <a:r>
              <a:rPr lang="en-GB" sz="2000" dirty="0"/>
              <a:t>with a </a:t>
            </a:r>
            <a:r>
              <a:rPr lang="en-GB" sz="2000" dirty="0" err="1"/>
              <a:t>fluence</a:t>
            </a:r>
            <a:r>
              <a:rPr lang="en-GB" sz="2000" dirty="0"/>
              <a:t> of 4x10</a:t>
            </a:r>
            <a:r>
              <a:rPr lang="en-GB" sz="2000" baseline="30000" dirty="0"/>
              <a:t>15</a:t>
            </a:r>
            <a:r>
              <a:rPr lang="en-GB" sz="2000" dirty="0"/>
              <a:t> </a:t>
            </a:r>
            <a:r>
              <a:rPr lang="en-GB" sz="2000" dirty="0" smtClean="0"/>
              <a:t>p/cm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did not degrade the mechanical properties.</a:t>
            </a:r>
            <a:endParaRPr lang="en-GB" sz="2000" dirty="0"/>
          </a:p>
          <a:p>
            <a:pPr>
              <a:spcBef>
                <a:spcPts val="300"/>
              </a:spcBef>
            </a:pPr>
            <a:endParaRPr lang="en-GB" sz="1800" dirty="0"/>
          </a:p>
          <a:p>
            <a:pPr>
              <a:spcBef>
                <a:spcPts val="300"/>
              </a:spcBef>
            </a:pPr>
            <a:r>
              <a:rPr lang="en-GB" sz="1800" dirty="0" smtClean="0"/>
              <a:t> </a:t>
            </a:r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7969721" y="2800672"/>
            <a:ext cx="40194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Test setup to determine the maximum tightening torque of the half moon insulation screw connection.</a:t>
            </a:r>
            <a:endParaRPr lang="en-US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281982" y="4622383"/>
          <a:ext cx="10902691" cy="21800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5101">
                  <a:extLst>
                    <a:ext uri="{9D8B030D-6E8A-4147-A177-3AD203B41FA5}">
                      <a16:colId xmlns:a16="http://schemas.microsoft.com/office/drawing/2014/main" val="265469105"/>
                    </a:ext>
                  </a:extLst>
                </a:gridCol>
                <a:gridCol w="2436121">
                  <a:extLst>
                    <a:ext uri="{9D8B030D-6E8A-4147-A177-3AD203B41FA5}">
                      <a16:colId xmlns:a16="http://schemas.microsoft.com/office/drawing/2014/main" val="1794721847"/>
                    </a:ext>
                  </a:extLst>
                </a:gridCol>
                <a:gridCol w="2326437">
                  <a:extLst>
                    <a:ext uri="{9D8B030D-6E8A-4147-A177-3AD203B41FA5}">
                      <a16:colId xmlns:a16="http://schemas.microsoft.com/office/drawing/2014/main" val="2657857520"/>
                    </a:ext>
                  </a:extLst>
                </a:gridCol>
                <a:gridCol w="2501974">
                  <a:extLst>
                    <a:ext uri="{9D8B030D-6E8A-4147-A177-3AD203B41FA5}">
                      <a16:colId xmlns:a16="http://schemas.microsoft.com/office/drawing/2014/main" val="3647327377"/>
                    </a:ext>
                  </a:extLst>
                </a:gridCol>
                <a:gridCol w="1333058">
                  <a:extLst>
                    <a:ext uri="{9D8B030D-6E8A-4147-A177-3AD203B41FA5}">
                      <a16:colId xmlns:a16="http://schemas.microsoft.com/office/drawing/2014/main" val="1358160644"/>
                    </a:ext>
                  </a:extLst>
                </a:gridCol>
              </a:tblGrid>
              <a:tr h="3889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Temperature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Average torque at rupture (Nm)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Minimum torque </a:t>
                      </a:r>
                      <a:r>
                        <a:rPr lang="en-GB" sz="1600" dirty="0" smtClean="0">
                          <a:effectLst/>
                        </a:rPr>
                        <a:t/>
                      </a:r>
                      <a:br>
                        <a:rPr lang="en-GB" sz="1600" dirty="0" smtClean="0">
                          <a:effectLst/>
                        </a:rPr>
                      </a:br>
                      <a:r>
                        <a:rPr lang="en-GB" sz="1600" dirty="0" smtClean="0">
                          <a:effectLst/>
                        </a:rPr>
                        <a:t>at </a:t>
                      </a:r>
                      <a:r>
                        <a:rPr lang="en-GB" sz="1600" dirty="0">
                          <a:effectLst/>
                        </a:rPr>
                        <a:t>rupture (Nm)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Number of tests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5763020"/>
                  </a:ext>
                </a:extLst>
              </a:tr>
              <a:tr h="241231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err="1">
                          <a:effectLst/>
                        </a:rPr>
                        <a:t>Reny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smtClean="0">
                          <a:effectLst/>
                        </a:rPr>
                        <a:t>screw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RT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4.5±1.08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1633811"/>
                  </a:ext>
                </a:extLst>
              </a:tr>
              <a:tr h="2487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77 K*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5.1±0.35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543563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effectLst/>
                        </a:rPr>
                        <a:t>Reny</a:t>
                      </a:r>
                      <a:r>
                        <a:rPr lang="en-GB" sz="1600" dirty="0" smtClean="0">
                          <a:effectLst/>
                        </a:rPr>
                        <a:t> screw </a:t>
                      </a:r>
                      <a:r>
                        <a:rPr lang="en-GB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irradiated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174929"/>
                  </a:ext>
                </a:extLst>
              </a:tr>
              <a:tr h="497553"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</a:t>
                      </a:r>
                      <a:endParaRPr lang="en-GB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4.4±0.32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801667"/>
                  </a:ext>
                </a:extLst>
              </a:tr>
              <a:tr h="241231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EPR S1 </a:t>
                      </a:r>
                      <a:r>
                        <a:rPr lang="en-GB" sz="1600" dirty="0" smtClean="0">
                          <a:effectLst/>
                        </a:rPr>
                        <a:t>rod/EPR </a:t>
                      </a:r>
                      <a:r>
                        <a:rPr lang="en-GB" sz="1600" dirty="0">
                          <a:effectLst/>
                        </a:rPr>
                        <a:t>S7 nut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RT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6.3±0.86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9368049"/>
                  </a:ext>
                </a:extLst>
              </a:tr>
              <a:tr h="24123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77 K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9.1±0.74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0080335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03580" y="4234654"/>
            <a:ext cx="11527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RENY screw and EPRS1/EPRS7 threaded rod and nut tightening torque at rupture at RT and at 77K.</a:t>
            </a:r>
            <a:endParaRPr lang="en-US" i="1" dirty="0"/>
          </a:p>
        </p:txBody>
      </p:sp>
      <p:pic>
        <p:nvPicPr>
          <p:cNvPr id="18" name="Picture 17" descr="C:\Users\fmeuter\Documents\Diode consolidation\Pictures\Material studies\SAM_401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7" t="33527" r="686" b="32261"/>
          <a:stretch/>
        </p:blipFill>
        <p:spPr bwMode="auto">
          <a:xfrm>
            <a:off x="7969722" y="1067577"/>
            <a:ext cx="4168379" cy="15544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1017344" y="-29254"/>
            <a:ext cx="9041056" cy="9172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 smtClean="0"/>
              <a:t>Maximum torque at rupture of screw connection </a:t>
            </a:r>
            <a:endParaRPr lang="en-GB" sz="3300" dirty="0"/>
          </a:p>
        </p:txBody>
      </p:sp>
    </p:spTree>
    <p:extLst>
      <p:ext uri="{BB962C8B-B14F-4D97-AF65-F5344CB8AC3E}">
        <p14:creationId xmlns:p14="http://schemas.microsoft.com/office/powerpoint/2010/main" val="6002181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3968"/>
            <a:ext cx="10515600" cy="99056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Screw lockers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24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1211201"/>
            <a:ext cx="6959600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/>
              <a:t>Araldite </a:t>
            </a:r>
            <a:r>
              <a:rPr lang="en-GB" sz="2000" b="1" dirty="0"/>
              <a:t>2011 </a:t>
            </a:r>
            <a:r>
              <a:rPr lang="en-GB" sz="2000" dirty="0"/>
              <a:t>two-component epoxy </a:t>
            </a:r>
            <a:r>
              <a:rPr lang="en-GB" sz="2000" dirty="0" smtClean="0"/>
              <a:t>adhesive (pot </a:t>
            </a:r>
            <a:r>
              <a:rPr lang="en-GB" sz="2000" dirty="0"/>
              <a:t>life at 25°C is </a:t>
            </a:r>
            <a:r>
              <a:rPr lang="en-GB" sz="2000" dirty="0" smtClean="0"/>
              <a:t>2 hours) is used for locking of the glass fibre reinforced epoxy threaded rods and nuts</a:t>
            </a:r>
            <a:r>
              <a:rPr lang="en-GB" sz="2000" dirty="0"/>
              <a:t>. Araldite 2011 </a:t>
            </a:r>
            <a:r>
              <a:rPr lang="en-GB" sz="2000" dirty="0" smtClean="0"/>
              <a:t>was already used </a:t>
            </a:r>
            <a:r>
              <a:rPr lang="en-GB" sz="2000" dirty="0"/>
              <a:t>for the electrical insulation </a:t>
            </a:r>
            <a:r>
              <a:rPr lang="en-GB" sz="2000" dirty="0" smtClean="0"/>
              <a:t>of the previously </a:t>
            </a:r>
            <a:r>
              <a:rPr lang="en-GB" sz="2000" dirty="0"/>
              <a:t>used </a:t>
            </a:r>
            <a:r>
              <a:rPr lang="en-GB" sz="2000" dirty="0" smtClean="0"/>
              <a:t>metallic screws connecting the insulation plates (</a:t>
            </a:r>
            <a:r>
              <a:rPr lang="en-GB" sz="2000" dirty="0"/>
              <a:t>EDMS </a:t>
            </a:r>
            <a:r>
              <a:rPr lang="en-GB" sz="2000" dirty="0" smtClean="0"/>
              <a:t>1437985).</a:t>
            </a:r>
            <a:endParaRPr lang="en-GB" sz="2000" dirty="0"/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Araldite 2012 </a:t>
            </a:r>
            <a:r>
              <a:rPr lang="en-GB" sz="2000" dirty="0" smtClean="0"/>
              <a:t>fast </a:t>
            </a:r>
            <a:r>
              <a:rPr lang="en-GB" sz="2000" dirty="0"/>
              <a:t>curing, two-component epoxy </a:t>
            </a:r>
            <a:r>
              <a:rPr lang="en-GB" sz="2000" dirty="0" smtClean="0"/>
              <a:t>adhesive (pot </a:t>
            </a:r>
            <a:r>
              <a:rPr lang="en-GB" sz="2000" dirty="0"/>
              <a:t>life at 25°C 5-8 </a:t>
            </a:r>
            <a:r>
              <a:rPr lang="en-GB" sz="2000" dirty="0" smtClean="0"/>
              <a:t>minutes). Is considered as a back up solution for insulation repairs.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/>
              <a:t>ORAPI </a:t>
            </a:r>
            <a:r>
              <a:rPr lang="en-GB" sz="2000" b="1" dirty="0" err="1"/>
              <a:t>Freinage</a:t>
            </a:r>
            <a:r>
              <a:rPr lang="en-GB" sz="2000" b="1" dirty="0"/>
              <a:t> </a:t>
            </a:r>
            <a:r>
              <a:rPr lang="en-GB" sz="2000" b="1" dirty="0" err="1"/>
              <a:t>Moyen</a:t>
            </a:r>
            <a:r>
              <a:rPr lang="en-GB" sz="2000" b="1" dirty="0"/>
              <a:t> </a:t>
            </a:r>
            <a:r>
              <a:rPr lang="en-GB" sz="2000" b="1" dirty="0" smtClean="0"/>
              <a:t>303</a:t>
            </a:r>
            <a:r>
              <a:rPr lang="en-GB" sz="2000" dirty="0" smtClean="0"/>
              <a:t> </a:t>
            </a:r>
            <a:r>
              <a:rPr lang="en-GB" sz="2000" dirty="0"/>
              <a:t>(</a:t>
            </a:r>
            <a:r>
              <a:rPr lang="en-GB" sz="2000" dirty="0" smtClean="0"/>
              <a:t>1,2,3,4-Tetrahydroquinoline) is used for locking of the M6 stainless steel screws connecting the insulation insert. ORAPI 303 is also used for the locking of the half moon splice connecting screws </a:t>
            </a:r>
            <a:r>
              <a:rPr lang="en-GB" sz="2000" dirty="0"/>
              <a:t>(EDMS 1514936</a:t>
            </a:r>
            <a:r>
              <a:rPr lang="en-GB" sz="2000" dirty="0" smtClean="0"/>
              <a:t>).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25526" r="6752" b="29004"/>
          <a:stretch/>
        </p:blipFill>
        <p:spPr>
          <a:xfrm rot="5400000">
            <a:off x="8511078" y="2682323"/>
            <a:ext cx="4740031" cy="1797788"/>
          </a:xfrm>
          <a:prstGeom prst="rect">
            <a:avLst/>
          </a:prstGeom>
        </p:spPr>
      </p:pic>
      <p:pic>
        <p:nvPicPr>
          <p:cNvPr id="1026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1" t="5911" r="4665" b="50261"/>
          <a:stretch>
            <a:fillRect/>
          </a:stretch>
        </p:blipFill>
        <p:spPr bwMode="auto">
          <a:xfrm rot="16200000">
            <a:off x="5849275" y="2539635"/>
            <a:ext cx="4740032" cy="208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09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662" y="-10510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ULTEM 1000 </a:t>
            </a:r>
            <a:r>
              <a:rPr lang="en-US" dirty="0">
                <a:solidFill>
                  <a:srgbClr val="0070C0"/>
                </a:solidFill>
              </a:rPr>
              <a:t>compatibility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662" y="1220460"/>
            <a:ext cx="5611298" cy="2366020"/>
          </a:xfrm>
        </p:spPr>
        <p:txBody>
          <a:bodyPr>
            <a:normAutofit lnSpcReduction="10000"/>
          </a:bodyPr>
          <a:lstStyle/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GB" sz="2000" dirty="0"/>
              <a:t>The compatibility of ULTEM 1000 with all products considered for screw locking and/or insulation repair (Araldite 2011, Araldite 2012, </a:t>
            </a:r>
            <a:r>
              <a:rPr lang="en-GB" sz="2000" dirty="0" err="1"/>
              <a:t>Orapi</a:t>
            </a:r>
            <a:r>
              <a:rPr lang="en-GB" sz="2000" dirty="0"/>
              <a:t> 303) has been tested. </a:t>
            </a:r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GB" sz="2000" dirty="0" smtClean="0"/>
              <a:t>After 9 </a:t>
            </a:r>
            <a:r>
              <a:rPr lang="en-GB" sz="2000" dirty="0"/>
              <a:t>months Araldite 2011, Araldite </a:t>
            </a:r>
            <a:r>
              <a:rPr lang="en-GB" sz="2000" dirty="0" smtClean="0"/>
              <a:t>2012 and </a:t>
            </a:r>
            <a:r>
              <a:rPr lang="en-GB" sz="2000" dirty="0" err="1"/>
              <a:t>Orapi</a:t>
            </a:r>
            <a:r>
              <a:rPr lang="en-GB" sz="2000" dirty="0"/>
              <a:t> 303 exposure in ambient air </a:t>
            </a:r>
            <a:r>
              <a:rPr lang="en-GB" sz="2000" dirty="0" smtClean="0"/>
              <a:t>there is no </a:t>
            </a:r>
            <a:r>
              <a:rPr lang="en-GB" sz="2000" dirty="0"/>
              <a:t>visual degradation </a:t>
            </a:r>
            <a:r>
              <a:rPr lang="en-GB" sz="2000" dirty="0" smtClean="0"/>
              <a:t>and no effect on the ultimate strength of the ULTEM </a:t>
            </a:r>
            <a:r>
              <a:rPr lang="en-GB" sz="2000" dirty="0"/>
              <a:t>1000 </a:t>
            </a:r>
            <a:r>
              <a:rPr lang="en-GB" sz="2000" dirty="0" smtClean="0"/>
              <a:t>samples.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935" y="1220460"/>
            <a:ext cx="5945261" cy="507329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35280" y="4634375"/>
          <a:ext cx="4856480" cy="2011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16846">
                  <a:extLst>
                    <a:ext uri="{9D8B030D-6E8A-4147-A177-3AD203B41FA5}">
                      <a16:colId xmlns:a16="http://schemas.microsoft.com/office/drawing/2014/main" val="2215236849"/>
                    </a:ext>
                  </a:extLst>
                </a:gridCol>
                <a:gridCol w="1739634">
                  <a:extLst>
                    <a:ext uri="{9D8B030D-6E8A-4147-A177-3AD203B41FA5}">
                      <a16:colId xmlns:a16="http://schemas.microsoft.com/office/drawing/2014/main" val="1163302066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</a:t>
                      </a:r>
                      <a:r>
                        <a:rPr lang="en-GB" sz="1600" u="none" strike="noStrike" baseline="-25000" dirty="0">
                          <a:effectLst/>
                        </a:rPr>
                        <a:t>m</a:t>
                      </a:r>
                      <a:r>
                        <a:rPr lang="en-GB" sz="1600" u="none" strike="noStrike" dirty="0">
                          <a:effectLst/>
                        </a:rPr>
                        <a:t> (MPa)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469985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Pure ULTEM 1000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102.0±0.9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8420445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Orapi</a:t>
                      </a:r>
                      <a:r>
                        <a:rPr lang="en-GB" sz="1600" u="none" strike="noStrike" dirty="0">
                          <a:effectLst/>
                        </a:rPr>
                        <a:t> 303-1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102.1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541510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Orapi 303-2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101.6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571113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Araldite 2012-1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102.7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0634606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Araldite 2012-2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103.1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8596819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Araldite 2011-1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102.0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3386942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Araldite 2011-2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101.9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2740812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5280" y="3665665"/>
            <a:ext cx="5069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Ultimate tensile stress of ULTEM 1000 before and after 9 months exposure to </a:t>
            </a:r>
            <a:r>
              <a:rPr lang="en-GB" i="1" dirty="0"/>
              <a:t>Araldite 2011, Araldite </a:t>
            </a:r>
            <a:r>
              <a:rPr lang="en-GB" i="1" dirty="0" smtClean="0"/>
              <a:t>2012 and </a:t>
            </a:r>
            <a:r>
              <a:rPr lang="en-GB" i="1" dirty="0" err="1"/>
              <a:t>Orapi</a:t>
            </a:r>
            <a:r>
              <a:rPr lang="en-GB" i="1" dirty="0"/>
              <a:t> </a:t>
            </a:r>
            <a:r>
              <a:rPr lang="en-GB" i="1" dirty="0" smtClean="0"/>
              <a:t>303.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3674815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7560" y="149773"/>
            <a:ext cx="9498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</a:rPr>
              <a:t>Polyimide compatibility </a:t>
            </a:r>
            <a:r>
              <a:rPr lang="en-US" sz="4000" dirty="0">
                <a:solidFill>
                  <a:srgbClr val="0070C0"/>
                </a:solidFill>
              </a:rPr>
              <a:t>tests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60276" y="1103093"/>
            <a:ext cx="39689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Four pieces of self adhesive </a:t>
            </a:r>
            <a:r>
              <a:rPr lang="en-US" sz="2000" dirty="0" err="1" smtClean="0"/>
              <a:t>Kapton</a:t>
            </a:r>
            <a:r>
              <a:rPr lang="en-US" sz="2000" dirty="0" smtClean="0"/>
              <a:t> tape (</a:t>
            </a:r>
            <a:r>
              <a:rPr lang="en-US" sz="2000" dirty="0"/>
              <a:t>CERN SCEM </a:t>
            </a:r>
            <a:r>
              <a:rPr lang="en-GB" sz="2000" dirty="0"/>
              <a:t>04.94.70.150.0</a:t>
            </a:r>
            <a:r>
              <a:rPr lang="en-US" sz="2000" dirty="0" smtClean="0"/>
              <a:t>) have been covered with Araldite 2012,  Araldite 2011, ORAPI 303  </a:t>
            </a:r>
            <a:r>
              <a:rPr lang="en-US" sz="2000" dirty="0"/>
              <a:t>screw locking </a:t>
            </a:r>
            <a:r>
              <a:rPr lang="en-US" sz="2000" dirty="0" smtClean="0"/>
              <a:t>compound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After 5 months exposure the </a:t>
            </a:r>
            <a:r>
              <a:rPr lang="en-US" sz="2000" dirty="0" err="1"/>
              <a:t>K</a:t>
            </a:r>
            <a:r>
              <a:rPr lang="en-US" sz="2000" dirty="0" err="1" smtClean="0"/>
              <a:t>apton</a:t>
            </a:r>
            <a:r>
              <a:rPr lang="en-US" sz="2000" dirty="0" smtClean="0"/>
              <a:t> foil did not show visual degradation.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529210" y="5350489"/>
            <a:ext cx="36680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Front side of self adhesive </a:t>
            </a:r>
            <a:r>
              <a:rPr lang="en-US" dirty="0" err="1" smtClean="0"/>
              <a:t>Kapton</a:t>
            </a:r>
            <a:r>
              <a:rPr lang="en-US" dirty="0" smtClean="0"/>
              <a:t> tape with thread locking compounds after 5 months exposure.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9" t="2183" r="31752" b="8506"/>
          <a:stretch/>
        </p:blipFill>
        <p:spPr>
          <a:xfrm>
            <a:off x="4789360" y="1184269"/>
            <a:ext cx="3539371" cy="37775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5" t="2298" r="35287" b="10805"/>
          <a:stretch/>
        </p:blipFill>
        <p:spPr>
          <a:xfrm>
            <a:off x="8451609" y="1201669"/>
            <a:ext cx="3396239" cy="37427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28731" y="5350489"/>
            <a:ext cx="39894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 side of the self adhesive </a:t>
            </a:r>
            <a:r>
              <a:rPr lang="en-US" dirty="0" err="1" smtClean="0"/>
              <a:t>Kapton</a:t>
            </a:r>
            <a:r>
              <a:rPr lang="en-US" dirty="0" smtClean="0"/>
              <a:t> tape with thread locking compounds after 5 months exposure.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879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6581" y="6055"/>
            <a:ext cx="6923947" cy="943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Introduction to the DISMAC project</a:t>
            </a:r>
          </a:p>
        </p:txBody>
      </p:sp>
      <p:sp>
        <p:nvSpPr>
          <p:cNvPr id="9" name="Content Placeholder 11"/>
          <p:cNvSpPr txBox="1">
            <a:spLocks noGrp="1"/>
          </p:cNvSpPr>
          <p:nvPr>
            <p:ph idx="1"/>
          </p:nvPr>
        </p:nvSpPr>
        <p:spPr>
          <a:xfrm>
            <a:off x="19909" y="894180"/>
            <a:ext cx="530216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spcBef>
                <a:spcPts val="300"/>
              </a:spcBef>
            </a:pPr>
            <a:r>
              <a:rPr lang="en-GB" sz="2000" dirty="0" smtClean="0"/>
              <a:t>In the past short circuits to ground have been found between the </a:t>
            </a:r>
            <a:r>
              <a:rPr lang="en-GB" sz="2000" dirty="0" smtClean="0"/>
              <a:t>blank </a:t>
            </a:r>
            <a:r>
              <a:rPr lang="en-GB" sz="2000" dirty="0" smtClean="0"/>
              <a:t>half-moon splice and the diode container T-tube.</a:t>
            </a:r>
          </a:p>
          <a:p>
            <a:pPr marL="342900" lvl="1" indent="-342900">
              <a:spcBef>
                <a:spcPts val="300"/>
              </a:spcBef>
            </a:pPr>
            <a:r>
              <a:rPr lang="en-GB" sz="2000" dirty="0" smtClean="0"/>
              <a:t>Short circuits have been caused by metal debris, remaining from production, that is flushed into the diode container.</a:t>
            </a:r>
          </a:p>
          <a:p>
            <a:pPr marL="342900" lvl="1" indent="-342900">
              <a:spcBef>
                <a:spcPts val="300"/>
              </a:spcBef>
            </a:pPr>
            <a:r>
              <a:rPr lang="en-GB" sz="2000" dirty="0" smtClean="0"/>
              <a:t>Due to interference with half-moon splice connecting screws, causing high contact resistance, the insulation plates have not been installed in all magnets during magnet manufacturing.</a:t>
            </a:r>
          </a:p>
          <a:p>
            <a:pPr marL="342900" lvl="1" indent="-342900">
              <a:spcBef>
                <a:spcPts val="300"/>
              </a:spcBef>
            </a:pPr>
            <a:r>
              <a:rPr lang="en-GB" sz="2000" dirty="0" smtClean="0"/>
              <a:t>Multiple quenches are needed to raise the energy of the LHC, with each quench raising the risk to flush debris into the diode container.</a:t>
            </a:r>
          </a:p>
          <a:p>
            <a:pPr marL="342900" lvl="1" indent="-342900">
              <a:spcBef>
                <a:spcPts val="300"/>
              </a:spcBef>
            </a:pPr>
            <a:r>
              <a:rPr lang="en-GB" sz="2000" dirty="0" smtClean="0"/>
              <a:t>Goal of the DISMAC project is the consolidation of the half moon splice insulation system, and to minimise the risk of short circuits in the diode container.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29"/>
          <a:stretch/>
        </p:blipFill>
        <p:spPr>
          <a:xfrm>
            <a:off x="5368458" y="716095"/>
            <a:ext cx="3148928" cy="28790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72" r="9463" b="21547"/>
          <a:stretch/>
        </p:blipFill>
        <p:spPr>
          <a:xfrm>
            <a:off x="8610150" y="674011"/>
            <a:ext cx="3312429" cy="29211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6" t="19285" r="10899" b="21190"/>
          <a:stretch/>
        </p:blipFill>
        <p:spPr>
          <a:xfrm>
            <a:off x="8842024" y="3657600"/>
            <a:ext cx="3080556" cy="31242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68458" y="3648780"/>
            <a:ext cx="3148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(a) </a:t>
            </a:r>
            <a:r>
              <a:rPr lang="en-GB" i="1" dirty="0" smtClean="0"/>
              <a:t>Blank </a:t>
            </a:r>
            <a:r>
              <a:rPr lang="en-GB" i="1" dirty="0" smtClean="0"/>
              <a:t>and (b) consolidated half-moon splice (MB2111).</a:t>
            </a:r>
            <a:endParaRPr lang="en-GB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490573" y="811833"/>
            <a:ext cx="555391" cy="383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(a)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842024" y="716095"/>
            <a:ext cx="555391" cy="383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(b)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68268" y="6133266"/>
            <a:ext cx="3148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Insulation insert to protect diode </a:t>
            </a:r>
            <a:r>
              <a:rPr lang="en-GB" i="1" dirty="0" err="1" smtClean="0"/>
              <a:t>busbars</a:t>
            </a:r>
            <a:r>
              <a:rPr lang="en-GB" i="1" dirty="0" smtClean="0"/>
              <a:t>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87353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035" y="134224"/>
            <a:ext cx="10515600" cy="822121"/>
          </a:xfrm>
        </p:spPr>
        <p:txBody>
          <a:bodyPr/>
          <a:lstStyle/>
          <a:p>
            <a:r>
              <a:rPr lang="en-GB" dirty="0" smtClean="0"/>
              <a:t>Sequence of QC and production procedures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66738"/>
            <a:ext cx="10515600" cy="4910225"/>
          </a:xfrm>
        </p:spPr>
        <p:txBody>
          <a:bodyPr>
            <a:normAutofit fontScale="92500" lnSpcReduction="10000"/>
          </a:bodyPr>
          <a:lstStyle/>
          <a:p>
            <a:r>
              <a:rPr lang="en-GB" sz="2400" i="1" dirty="0"/>
              <a:t>Visual Inspection after Opening (EDMS 1866312)</a:t>
            </a:r>
          </a:p>
          <a:p>
            <a:r>
              <a:rPr lang="en-GB" dirty="0" smtClean="0"/>
              <a:t>L</a:t>
            </a:r>
            <a:r>
              <a:rPr lang="en-GB" dirty="0"/>
              <a:t>LHC-DQDB-IP-0003 </a:t>
            </a:r>
            <a:r>
              <a:rPr lang="en-GB" dirty="0" smtClean="0"/>
              <a:t>(</a:t>
            </a:r>
            <a:r>
              <a:rPr lang="en-GB" dirty="0"/>
              <a:t>EDMS 1892814) </a:t>
            </a:r>
            <a:r>
              <a:rPr lang="en-GB" dirty="0" smtClean="0"/>
              <a:t>“</a:t>
            </a:r>
            <a:r>
              <a:rPr lang="en-GB" dirty="0"/>
              <a:t>Cleaning of LHC Dipole Diode Container, T-Piece and Cold Mass Extremity before Consolidation of the Diode </a:t>
            </a:r>
            <a:r>
              <a:rPr lang="en-GB" dirty="0" err="1"/>
              <a:t>Busbar</a:t>
            </a:r>
            <a:r>
              <a:rPr lang="en-GB" dirty="0"/>
              <a:t> Insulation System</a:t>
            </a:r>
            <a:r>
              <a:rPr lang="en-GB" dirty="0" smtClean="0"/>
              <a:t>” </a:t>
            </a:r>
          </a:p>
          <a:p>
            <a:r>
              <a:rPr lang="en-GB" sz="2400" i="1" dirty="0"/>
              <a:t>Inspection after Cleaning and Preparation (EDMS 1866313)</a:t>
            </a:r>
          </a:p>
          <a:p>
            <a:r>
              <a:rPr lang="en-GB" dirty="0" smtClean="0"/>
              <a:t>LHC-DQDB-IP-0002 </a:t>
            </a:r>
            <a:r>
              <a:rPr lang="en-GB" dirty="0"/>
              <a:t>(EDMS 1855547) </a:t>
            </a:r>
            <a:r>
              <a:rPr lang="en-GB" dirty="0" smtClean="0"/>
              <a:t>“</a:t>
            </a:r>
            <a:r>
              <a:rPr lang="en-GB" dirty="0"/>
              <a:t>Installation of the Insulation Plates for the Consolidation of the LHC Dipole Diode </a:t>
            </a:r>
            <a:r>
              <a:rPr lang="en-GB" dirty="0" err="1"/>
              <a:t>Busbar</a:t>
            </a:r>
            <a:r>
              <a:rPr lang="en-GB" dirty="0"/>
              <a:t> Half-moon Splices Insulation </a:t>
            </a:r>
            <a:r>
              <a:rPr lang="en-GB" dirty="0" smtClean="0"/>
              <a:t>System” </a:t>
            </a:r>
          </a:p>
          <a:p>
            <a:r>
              <a:rPr lang="en-GB" sz="2400" i="1" dirty="0" smtClean="0"/>
              <a:t>Inspection </a:t>
            </a:r>
            <a:r>
              <a:rPr lang="en-GB" sz="2400" i="1" dirty="0"/>
              <a:t>after Installation of the Insulating Plates (EDMS 1935507)</a:t>
            </a:r>
          </a:p>
          <a:p>
            <a:r>
              <a:rPr lang="en-GB" dirty="0"/>
              <a:t>LHC-DQDB-IP-0001 (EDMS 186311) </a:t>
            </a:r>
            <a:r>
              <a:rPr lang="en-GB" dirty="0" smtClean="0"/>
              <a:t>“Installation </a:t>
            </a:r>
            <a:r>
              <a:rPr lang="en-GB" dirty="0"/>
              <a:t>of the Insulation Insert for the consolidation of the LHC Dipole Diode </a:t>
            </a:r>
            <a:r>
              <a:rPr lang="en-GB" dirty="0" err="1"/>
              <a:t>Busbar</a:t>
            </a:r>
            <a:r>
              <a:rPr lang="en-GB" dirty="0"/>
              <a:t> Insulation </a:t>
            </a:r>
            <a:r>
              <a:rPr lang="en-GB" dirty="0" smtClean="0"/>
              <a:t>System”</a:t>
            </a:r>
          </a:p>
          <a:p>
            <a:r>
              <a:rPr lang="en-GB" sz="2400" i="1" dirty="0" smtClean="0"/>
              <a:t>Inspection after Consolidation (EDMS 1935514)</a:t>
            </a:r>
            <a:endParaRPr lang="en-GB" sz="2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668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5</a:t>
            </a:fld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6581" y="6055"/>
            <a:ext cx="6923947" cy="943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Cleaning procedure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10163" y="3296134"/>
            <a:ext cx="4380784" cy="369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Areas where debris is typically accumulated.</a:t>
            </a:r>
            <a:endParaRPr lang="en-GB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-123" b="11190"/>
          <a:stretch/>
        </p:blipFill>
        <p:spPr>
          <a:xfrm>
            <a:off x="58127" y="1018554"/>
            <a:ext cx="7752401" cy="22590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28" y="293615"/>
            <a:ext cx="4381473" cy="6564385"/>
          </a:xfrm>
          <a:prstGeom prst="rect">
            <a:avLst/>
          </a:prstGeom>
        </p:spPr>
      </p:pic>
      <p:sp>
        <p:nvSpPr>
          <p:cNvPr id="9" name="Content Placeholder 11"/>
          <p:cNvSpPr txBox="1">
            <a:spLocks noGrp="1"/>
          </p:cNvSpPr>
          <p:nvPr>
            <p:ph idx="1"/>
          </p:nvPr>
        </p:nvSpPr>
        <p:spPr>
          <a:xfrm>
            <a:off x="58127" y="3953319"/>
            <a:ext cx="7752401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spcBef>
                <a:spcPts val="300"/>
              </a:spcBef>
            </a:pPr>
            <a:r>
              <a:rPr lang="en-GB" sz="2000" dirty="0" smtClean="0"/>
              <a:t>Goal of this procedure is the removal of debris in the diode container and magnet end cover before consolidation of the insulation.</a:t>
            </a:r>
          </a:p>
          <a:p>
            <a:pPr marL="342900" lvl="1" indent="-342900">
              <a:spcBef>
                <a:spcPts val="300"/>
              </a:spcBef>
            </a:pPr>
            <a:r>
              <a:rPr lang="en-GB" sz="2000" dirty="0" smtClean="0"/>
              <a:t>On </a:t>
            </a:r>
            <a:r>
              <a:rPr lang="en-GB" sz="2000" dirty="0"/>
              <a:t>all 20 </a:t>
            </a:r>
            <a:r>
              <a:rPr lang="en-GB" sz="2000" dirty="0" smtClean="0"/>
              <a:t>spare magnets</a:t>
            </a:r>
            <a:r>
              <a:rPr lang="en-GB" sz="2000" dirty="0"/>
              <a:t>, </a:t>
            </a:r>
            <a:r>
              <a:rPr lang="en-GB" sz="2000" dirty="0" smtClean="0"/>
              <a:t>all visible debris </a:t>
            </a:r>
            <a:r>
              <a:rPr lang="en-GB" sz="2000" dirty="0"/>
              <a:t>inside the diode container and T-piece could be completely removed</a:t>
            </a:r>
            <a:r>
              <a:rPr lang="en-GB" sz="2000" dirty="0" smtClean="0"/>
              <a:t>.</a:t>
            </a:r>
          </a:p>
          <a:p>
            <a:pPr marL="342900" lvl="1" indent="-342900">
              <a:spcBef>
                <a:spcPts val="300"/>
              </a:spcBef>
            </a:pPr>
            <a:r>
              <a:rPr lang="en-GB" sz="2000" dirty="0" smtClean="0"/>
              <a:t>In </a:t>
            </a:r>
            <a:r>
              <a:rPr lang="en-GB" sz="2000" dirty="0"/>
              <a:t>the cold mass extremities debris is removed as complete as </a:t>
            </a:r>
            <a:r>
              <a:rPr lang="en-GB" sz="2000" dirty="0" smtClean="0"/>
              <a:t>possible.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79743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1" r="8187" b="9176"/>
          <a:stretch/>
        </p:blipFill>
        <p:spPr>
          <a:xfrm>
            <a:off x="6189079" y="3581751"/>
            <a:ext cx="2857501" cy="255303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6</a:t>
            </a:fld>
            <a:endParaRPr lang="en-GB"/>
          </a:p>
        </p:txBody>
      </p:sp>
      <p:sp>
        <p:nvSpPr>
          <p:cNvPr id="9" name="Content Placeholder 11"/>
          <p:cNvSpPr txBox="1">
            <a:spLocks noGrp="1"/>
          </p:cNvSpPr>
          <p:nvPr>
            <p:ph idx="1"/>
          </p:nvPr>
        </p:nvSpPr>
        <p:spPr>
          <a:xfrm>
            <a:off x="92100" y="759535"/>
            <a:ext cx="8213001" cy="3349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 smtClean="0"/>
              <a:t>Cleaning </a:t>
            </a:r>
            <a:r>
              <a:rPr lang="en-GB" sz="2000" dirty="0"/>
              <a:t>of the magnet end-cover </a:t>
            </a:r>
            <a:r>
              <a:rPr lang="en-GB" sz="2000" dirty="0" smtClean="0"/>
              <a:t>is performed </a:t>
            </a:r>
            <a:r>
              <a:rPr lang="en-GB" sz="2000" dirty="0"/>
              <a:t>with </a:t>
            </a:r>
            <a:r>
              <a:rPr lang="en-GB" sz="2000" dirty="0" smtClean="0"/>
              <a:t>vacuum cleaners conforming to </a:t>
            </a:r>
            <a:r>
              <a:rPr lang="en-GB" sz="2000" dirty="0"/>
              <a:t>the radioprotection </a:t>
            </a:r>
            <a:r>
              <a:rPr lang="en-GB" sz="2000" dirty="0" smtClean="0"/>
              <a:t>requirements. </a:t>
            </a:r>
            <a:endParaRPr lang="en-GB" sz="2000" dirty="0"/>
          </a:p>
          <a:p>
            <a:pPr>
              <a:spcBef>
                <a:spcPts val="600"/>
              </a:spcBef>
            </a:pPr>
            <a:r>
              <a:rPr lang="en-GB" sz="2000" dirty="0" smtClean="0"/>
              <a:t>Semi-flexible </a:t>
            </a:r>
            <a:r>
              <a:rPr lang="en-GB" sz="2000" dirty="0"/>
              <a:t>extension tubes </a:t>
            </a:r>
            <a:r>
              <a:rPr lang="en-GB" sz="2000" dirty="0" smtClean="0"/>
              <a:t>are used </a:t>
            </a:r>
            <a:r>
              <a:rPr lang="en-GB" sz="2000" dirty="0"/>
              <a:t>to reach into the magnet </a:t>
            </a:r>
            <a:r>
              <a:rPr lang="en-GB" sz="2000" dirty="0" smtClean="0"/>
              <a:t>end-cover, T-piece and diode container.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The </a:t>
            </a:r>
            <a:r>
              <a:rPr lang="en-GB" sz="2000" dirty="0"/>
              <a:t>semi-flexible extension tubes </a:t>
            </a:r>
            <a:r>
              <a:rPr lang="en-GB" sz="2000" dirty="0" smtClean="0"/>
              <a:t>can </a:t>
            </a:r>
            <a:r>
              <a:rPr lang="en-GB" sz="2000" dirty="0"/>
              <a:t>be </a:t>
            </a:r>
            <a:r>
              <a:rPr lang="en-GB" sz="2000" dirty="0" smtClean="0"/>
              <a:t>cut and </a:t>
            </a:r>
            <a:r>
              <a:rPr lang="en-GB" sz="2000" dirty="0"/>
              <a:t>pre-formed depending on the application</a:t>
            </a:r>
            <a:r>
              <a:rPr lang="en-GB" sz="20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A flexible insertion tool will be used to insert the threaded rod to ensure cleanliness of the threads.</a:t>
            </a:r>
          </a:p>
          <a:p>
            <a:pPr marL="0" indent="0">
              <a:buNone/>
            </a:pPr>
            <a:endParaRPr lang="en-GB" sz="2000" dirty="0"/>
          </a:p>
          <a:p>
            <a:pPr>
              <a:spcAft>
                <a:spcPts val="600"/>
              </a:spcAft>
            </a:pPr>
            <a:endParaRPr lang="en-GB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62025" y="28575"/>
            <a:ext cx="11229975" cy="756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Tooling for cleaning</a:t>
            </a:r>
            <a:endParaRPr lang="en-GB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5561902" y="6134790"/>
            <a:ext cx="6537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(a) </a:t>
            </a:r>
            <a:r>
              <a:rPr lang="en-US" i="1" dirty="0" err="1" smtClean="0"/>
              <a:t>Videoscope</a:t>
            </a:r>
            <a:r>
              <a:rPr lang="en-US" i="1" dirty="0" smtClean="0"/>
              <a:t> to verify cleanliness. (b) Vacuum cleaner conforming to radio protection requirements. (c) Flexible insertion tool. 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89079" y="3581751"/>
            <a:ext cx="693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(b)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24" t="36608"/>
          <a:stretch/>
        </p:blipFill>
        <p:spPr>
          <a:xfrm>
            <a:off x="9103293" y="92737"/>
            <a:ext cx="2857500" cy="336962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187402" y="232678"/>
            <a:ext cx="693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(a)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" t="32083" r="1250" b="34862"/>
          <a:stretch/>
        </p:blipFill>
        <p:spPr>
          <a:xfrm>
            <a:off x="186441" y="4477207"/>
            <a:ext cx="5846824" cy="149789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6441" y="5926442"/>
            <a:ext cx="5179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Semi-flexible extension tubes for the cleaning of the diode container, </a:t>
            </a:r>
            <a:r>
              <a:rPr lang="en-GB" i="1" dirty="0"/>
              <a:t>m</a:t>
            </a:r>
            <a:r>
              <a:rPr lang="en-GB" i="1" dirty="0" smtClean="0"/>
              <a:t>agnet </a:t>
            </a:r>
            <a:r>
              <a:rPr lang="en-GB" i="1" dirty="0" err="1" smtClean="0"/>
              <a:t>endcover</a:t>
            </a:r>
            <a:r>
              <a:rPr lang="en-GB" i="1" dirty="0" smtClean="0"/>
              <a:t> and T-piece.</a:t>
            </a:r>
            <a:endParaRPr lang="en-US" i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7" t="36997" r="29065" b="1142"/>
          <a:stretch/>
        </p:blipFill>
        <p:spPr>
          <a:xfrm rot="5400000">
            <a:off x="9105245" y="3581033"/>
            <a:ext cx="2608975" cy="249853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007123" y="3555342"/>
            <a:ext cx="693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340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876"/>
            <a:ext cx="10515600" cy="752894"/>
          </a:xfrm>
        </p:spPr>
        <p:txBody>
          <a:bodyPr>
            <a:normAutofit fontScale="90000"/>
          </a:bodyPr>
          <a:lstStyle/>
          <a:p>
            <a:r>
              <a:rPr lang="en-GB" sz="3600" dirty="0" err="1" smtClean="0"/>
              <a:t>Videoscopes</a:t>
            </a:r>
            <a:r>
              <a:rPr lang="en-GB" sz="3600" dirty="0" smtClean="0"/>
              <a:t> for inspection and insulation installation works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44" y="831078"/>
            <a:ext cx="4770130" cy="5890397"/>
          </a:xfrm>
        </p:spPr>
        <p:txBody>
          <a:bodyPr>
            <a:noAutofit/>
          </a:bodyPr>
          <a:lstStyle/>
          <a:p>
            <a:r>
              <a:rPr lang="en-GB" sz="2000" dirty="0" smtClean="0"/>
              <a:t>Requirements: </a:t>
            </a:r>
          </a:p>
          <a:p>
            <a:pPr marL="540000" lvl="1">
              <a:spcBef>
                <a:spcPts val="0"/>
              </a:spcBef>
            </a:pPr>
            <a:r>
              <a:rPr lang="en-GB" sz="1800" dirty="0" smtClean="0"/>
              <a:t>Articulating camera head</a:t>
            </a:r>
          </a:p>
          <a:p>
            <a:pPr marL="540000" lvl="1">
              <a:spcBef>
                <a:spcPts val="0"/>
              </a:spcBef>
            </a:pPr>
            <a:r>
              <a:rPr lang="en-GB" sz="1800" dirty="0" smtClean="0"/>
              <a:t>probe length max 2 m, probe diameter max 6 mm</a:t>
            </a:r>
          </a:p>
          <a:p>
            <a:pPr marL="540000" lvl="1">
              <a:spcBef>
                <a:spcPts val="0"/>
              </a:spcBef>
            </a:pPr>
            <a:r>
              <a:rPr lang="en-GB" sz="1800" dirty="0" smtClean="0"/>
              <a:t>Adjustable light source</a:t>
            </a:r>
          </a:p>
          <a:p>
            <a:pPr marL="540000" lvl="1">
              <a:spcBef>
                <a:spcPts val="0"/>
              </a:spcBef>
            </a:pPr>
            <a:r>
              <a:rPr lang="en-GB" sz="1800" dirty="0" smtClean="0"/>
              <a:t>Easy handling</a:t>
            </a:r>
          </a:p>
          <a:p>
            <a:pPr marL="540000" lvl="1">
              <a:spcBef>
                <a:spcPts val="0"/>
              </a:spcBef>
            </a:pPr>
            <a:r>
              <a:rPr lang="en-GB" sz="1800" dirty="0" smtClean="0"/>
              <a:t>Possibility to connect an external screen</a:t>
            </a:r>
          </a:p>
          <a:p>
            <a:pPr marL="540000" lvl="1">
              <a:spcBef>
                <a:spcPts val="0"/>
              </a:spcBef>
            </a:pPr>
            <a:r>
              <a:rPr lang="en-GB" sz="1800" dirty="0" smtClean="0"/>
              <a:t>Robustness</a:t>
            </a:r>
          </a:p>
          <a:p>
            <a:r>
              <a:rPr lang="en-GB" sz="2000" dirty="0"/>
              <a:t>Guide tubes for the </a:t>
            </a:r>
            <a:r>
              <a:rPr lang="en-GB" sz="2000" dirty="0" smtClean="0"/>
              <a:t>probes are used </a:t>
            </a:r>
            <a:r>
              <a:rPr lang="en-GB" sz="2000" dirty="0"/>
              <a:t>to assure reproducible </a:t>
            </a:r>
            <a:r>
              <a:rPr lang="en-GB" sz="2000" dirty="0" smtClean="0"/>
              <a:t>image </a:t>
            </a:r>
            <a:r>
              <a:rPr lang="en-GB" sz="2000" dirty="0"/>
              <a:t>quality </a:t>
            </a:r>
            <a:r>
              <a:rPr lang="en-GB" sz="2000" dirty="0" smtClean="0"/>
              <a:t>and to facilitate </a:t>
            </a:r>
            <a:r>
              <a:rPr lang="en-GB" sz="2000" dirty="0"/>
              <a:t>operation.</a:t>
            </a:r>
          </a:p>
          <a:p>
            <a:r>
              <a:rPr lang="en-GB" sz="2000" dirty="0" smtClean="0"/>
              <a:t>For insulation installation </a:t>
            </a:r>
            <a:r>
              <a:rPr lang="en-GB" sz="2000" dirty="0" err="1" smtClean="0"/>
              <a:t>videoscopes</a:t>
            </a:r>
            <a:r>
              <a:rPr lang="en-GB" sz="2000" dirty="0" smtClean="0"/>
              <a:t> are connected to an external screen, such that the installation can be followed by both operators of the installation team. </a:t>
            </a:r>
          </a:p>
          <a:p>
            <a:r>
              <a:rPr lang="en-GB" sz="2000" dirty="0" smtClean="0"/>
              <a:t>A technical specification is in preparation for the procurement of 8 </a:t>
            </a:r>
            <a:r>
              <a:rPr lang="en-GB" sz="2000" dirty="0" err="1" smtClean="0"/>
              <a:t>videoscopes</a:t>
            </a:r>
            <a:r>
              <a:rPr lang="en-GB" sz="20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029"/>
          <a:stretch/>
        </p:blipFill>
        <p:spPr>
          <a:xfrm>
            <a:off x="9169976" y="1158849"/>
            <a:ext cx="1907040" cy="18799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898" y="862942"/>
            <a:ext cx="1585625" cy="21714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297" y="3723644"/>
            <a:ext cx="3657244" cy="27429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34458" y="3065168"/>
            <a:ext cx="5142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 selection of the tested </a:t>
            </a:r>
            <a:r>
              <a:rPr lang="en-US" i="1" dirty="0" err="1" smtClean="0"/>
              <a:t>videoscopes</a:t>
            </a:r>
            <a:r>
              <a:rPr lang="en-US" i="1" dirty="0" smtClean="0"/>
              <a:t>. (a) KS-NDTec </a:t>
            </a:r>
            <a:r>
              <a:rPr lang="en-US" i="1" dirty="0" err="1" smtClean="0"/>
              <a:t>Vtec</a:t>
            </a:r>
            <a:r>
              <a:rPr lang="en-US" i="1" dirty="0" smtClean="0"/>
              <a:t>-M, (b) </a:t>
            </a:r>
            <a:r>
              <a:rPr lang="en-US" i="1" dirty="0" err="1" smtClean="0"/>
              <a:t>Dellon</a:t>
            </a:r>
            <a:r>
              <a:rPr lang="en-US" i="1" dirty="0" smtClean="0"/>
              <a:t> G+ (c</a:t>
            </a:r>
            <a:r>
              <a:rPr lang="en-US" i="1" dirty="0"/>
              <a:t>) </a:t>
            </a:r>
            <a:r>
              <a:rPr lang="en-US" i="1" dirty="0" smtClean="0"/>
              <a:t>Olympus </a:t>
            </a:r>
            <a:r>
              <a:rPr lang="en-US" i="1" dirty="0" err="1" smtClean="0"/>
              <a:t>Iplex</a:t>
            </a:r>
            <a:r>
              <a:rPr lang="en-US" i="1" dirty="0" smtClean="0"/>
              <a:t>.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264394" y="6446315"/>
            <a:ext cx="669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The </a:t>
            </a:r>
            <a:r>
              <a:rPr lang="en-GB" i="1" dirty="0" err="1" smtClean="0"/>
              <a:t>videoscope</a:t>
            </a:r>
            <a:r>
              <a:rPr lang="en-GB" i="1" dirty="0" smtClean="0"/>
              <a:t> setup with an external screen installed on a mock-up.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961898" y="2665058"/>
            <a:ext cx="545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(a)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68589" y="2692270"/>
            <a:ext cx="545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(c)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1" t="15926" b="10741"/>
          <a:stretch/>
        </p:blipFill>
        <p:spPr>
          <a:xfrm rot="5400000">
            <a:off x="7236955" y="1182185"/>
            <a:ext cx="2274644" cy="149132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628614" y="2692270"/>
            <a:ext cx="545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(b)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2" r="4190" b="9236"/>
          <a:stretch/>
        </p:blipFill>
        <p:spPr>
          <a:xfrm>
            <a:off x="4815281" y="3708449"/>
            <a:ext cx="3585592" cy="27627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495826" y="6057249"/>
            <a:ext cx="2212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Video probe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22785" y="3826296"/>
            <a:ext cx="1411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External screen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9857064" y="4848837"/>
            <a:ext cx="125136" cy="135891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7051222" y="5766923"/>
            <a:ext cx="1444604" cy="48194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287647" y="5315855"/>
            <a:ext cx="1618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External screen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64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922" y="0"/>
            <a:ext cx="10515600" cy="112857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564" y="1128570"/>
            <a:ext cx="10707958" cy="3454581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Introduction to the DISMAC project</a:t>
            </a:r>
          </a:p>
          <a:p>
            <a:r>
              <a:rPr lang="en-GB" dirty="0" smtClean="0">
                <a:solidFill>
                  <a:schemeClr val="bg2"/>
                </a:solidFill>
              </a:rPr>
              <a:t>Sequence </a:t>
            </a:r>
            <a:r>
              <a:rPr lang="en-GB" dirty="0">
                <a:solidFill>
                  <a:schemeClr val="bg2"/>
                </a:solidFill>
              </a:rPr>
              <a:t>of </a:t>
            </a:r>
            <a:r>
              <a:rPr lang="en-GB" dirty="0" smtClean="0">
                <a:solidFill>
                  <a:schemeClr val="bg2"/>
                </a:solidFill>
              </a:rPr>
              <a:t>production </a:t>
            </a:r>
            <a:r>
              <a:rPr lang="en-GB" dirty="0">
                <a:solidFill>
                  <a:schemeClr val="bg2"/>
                </a:solidFill>
              </a:rPr>
              <a:t>and QA </a:t>
            </a:r>
            <a:r>
              <a:rPr lang="en-GB" dirty="0" smtClean="0">
                <a:solidFill>
                  <a:schemeClr val="bg2"/>
                </a:solidFill>
              </a:rPr>
              <a:t>procedures</a:t>
            </a:r>
            <a:endParaRPr lang="en-GB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Procedures, insulation components and tooling</a:t>
            </a:r>
          </a:p>
          <a:p>
            <a:pPr lvl="1"/>
            <a:r>
              <a:rPr lang="en-GB" dirty="0">
                <a:solidFill>
                  <a:schemeClr val="bg2"/>
                </a:solidFill>
              </a:rPr>
              <a:t>LHC-DQDB-IP-0003 </a:t>
            </a:r>
            <a:r>
              <a:rPr lang="en-GB" dirty="0" smtClean="0">
                <a:solidFill>
                  <a:schemeClr val="bg2"/>
                </a:solidFill>
              </a:rPr>
              <a:t>(Cleaning)</a:t>
            </a:r>
          </a:p>
          <a:p>
            <a:pPr lvl="1"/>
            <a:r>
              <a:rPr lang="en-GB" dirty="0" smtClean="0"/>
              <a:t>LHC-DQDB-IP-0002 (Installation </a:t>
            </a:r>
            <a:r>
              <a:rPr lang="en-GB" dirty="0"/>
              <a:t>of the </a:t>
            </a:r>
            <a:r>
              <a:rPr lang="en-GB" dirty="0" smtClean="0"/>
              <a:t>insulation plates) </a:t>
            </a:r>
          </a:p>
          <a:p>
            <a:pPr lvl="1"/>
            <a:r>
              <a:rPr lang="en-GB" dirty="0" smtClean="0">
                <a:solidFill>
                  <a:schemeClr val="bg2"/>
                </a:solidFill>
              </a:rPr>
              <a:t>LHC-DQDB-IP-0001 (Installation </a:t>
            </a:r>
            <a:r>
              <a:rPr lang="en-GB" dirty="0">
                <a:solidFill>
                  <a:schemeClr val="bg2"/>
                </a:solidFill>
              </a:rPr>
              <a:t>of the </a:t>
            </a:r>
            <a:r>
              <a:rPr lang="en-GB" dirty="0" smtClean="0">
                <a:solidFill>
                  <a:schemeClr val="bg2"/>
                </a:solidFill>
              </a:rPr>
              <a:t>insulation insert)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>
                <a:solidFill>
                  <a:schemeClr val="bg2"/>
                </a:solidFill>
              </a:rPr>
              <a:t>Experience gained during insulation consolidation of LHC spare dipoles </a:t>
            </a:r>
          </a:p>
          <a:p>
            <a:pPr marL="228600" lvl="1">
              <a:spcBef>
                <a:spcPts val="1000"/>
              </a:spcBef>
            </a:pPr>
            <a:r>
              <a:rPr lang="en-GB" sz="2800" dirty="0">
                <a:solidFill>
                  <a:schemeClr val="bg2"/>
                </a:solidFill>
              </a:rPr>
              <a:t>Insulation material qualification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734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78E1-6DC6-49BB-8DAF-F4DBBC22C043}" type="slidenum">
              <a:rPr lang="en-GB" smtClean="0"/>
              <a:t>9</a:t>
            </a:fld>
            <a:endParaRPr lang="en-GB"/>
          </a:p>
        </p:txBody>
      </p:sp>
      <p:sp>
        <p:nvSpPr>
          <p:cNvPr id="12" name="Content Placeholder 11"/>
          <p:cNvSpPr txBox="1">
            <a:spLocks noGrp="1"/>
          </p:cNvSpPr>
          <p:nvPr>
            <p:ph idx="1"/>
          </p:nvPr>
        </p:nvSpPr>
        <p:spPr>
          <a:xfrm>
            <a:off x="56230" y="2113366"/>
            <a:ext cx="7905372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</a:pPr>
            <a:r>
              <a:rPr lang="en-GB" sz="2000" dirty="0" smtClean="0"/>
              <a:t>Glass fibre reinforced epoxy threaded rods and nuts for the fixation of insulation sheets and plates</a:t>
            </a:r>
          </a:p>
          <a:p>
            <a:pPr marL="342900" indent="-342900">
              <a:spcBef>
                <a:spcPts val="300"/>
              </a:spcBef>
            </a:pPr>
            <a:r>
              <a:rPr lang="en-GB" sz="2000" dirty="0" smtClean="0"/>
              <a:t>RENY screws are a backup solution for the mounting of the insulation system. </a:t>
            </a:r>
          </a:p>
          <a:p>
            <a:pPr marL="342900" indent="-342900">
              <a:spcBef>
                <a:spcPts val="300"/>
              </a:spcBef>
            </a:pPr>
            <a:r>
              <a:rPr lang="en-GB" sz="2000" dirty="0" smtClean="0"/>
              <a:t>Installation of one 2 mm thick spacer </a:t>
            </a:r>
          </a:p>
          <a:p>
            <a:pPr marL="342900" indent="-342900">
              <a:spcBef>
                <a:spcPts val="300"/>
              </a:spcBef>
            </a:pPr>
            <a:r>
              <a:rPr lang="en-GB" sz="2000" dirty="0" smtClean="0"/>
              <a:t>Installation of redesigned connector block cover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724887" y="0"/>
            <a:ext cx="6825444" cy="11200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Updated procedure DQDB-IP-0002 </a:t>
            </a:r>
            <a:br>
              <a:rPr lang="en-GB" sz="3600" dirty="0" smtClean="0"/>
            </a:br>
            <a:r>
              <a:rPr lang="en-GB" sz="3600" dirty="0" smtClean="0"/>
              <a:t>Installation of insulation plates</a:t>
            </a:r>
            <a:endParaRPr lang="en-GB" sz="3600" dirty="0"/>
          </a:p>
        </p:txBody>
      </p:sp>
      <p:pic>
        <p:nvPicPr>
          <p:cNvPr id="11" name="Content Placeholder 4"/>
          <p:cNvPicPr>
            <a:picLocks noChangeAspect="1"/>
          </p:cNvPicPr>
          <p:nvPr/>
        </p:nvPicPr>
        <p:blipFill rotWithShape="1">
          <a:blip r:embed="rId2"/>
          <a:srcRect r="2359"/>
          <a:stretch/>
        </p:blipFill>
        <p:spPr>
          <a:xfrm>
            <a:off x="7843586" y="210880"/>
            <a:ext cx="4316329" cy="65105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1" t="25029" r="876" b="32515"/>
          <a:stretch/>
        </p:blipFill>
        <p:spPr>
          <a:xfrm>
            <a:off x="3695601" y="4198836"/>
            <a:ext cx="2090541" cy="14131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7" t="35672" r="3684" b="13099"/>
          <a:stretch/>
        </p:blipFill>
        <p:spPr>
          <a:xfrm>
            <a:off x="1892679" y="4204471"/>
            <a:ext cx="1741800" cy="141804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0" t="30058" r="3216" b="21053"/>
          <a:stretch/>
        </p:blipFill>
        <p:spPr>
          <a:xfrm>
            <a:off x="56230" y="4209358"/>
            <a:ext cx="1781661" cy="141315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" t="37310" r="1501" b="12632"/>
          <a:stretch/>
        </p:blipFill>
        <p:spPr>
          <a:xfrm>
            <a:off x="5838118" y="4194166"/>
            <a:ext cx="2060490" cy="14178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8275" y="5622517"/>
            <a:ext cx="669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Installation sequence of the half-moon insulation plates.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40957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37695</TotalTime>
  <Words>2284</Words>
  <Application>Microsoft Office PowerPoint</Application>
  <PresentationFormat>Widescreen</PresentationFormat>
  <Paragraphs>242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Office Theme</vt:lpstr>
      <vt:lpstr>Custom Design</vt:lpstr>
      <vt:lpstr>DISMAC, cleaning and installation procedures   Florian Meuter</vt:lpstr>
      <vt:lpstr>Outline</vt:lpstr>
      <vt:lpstr>PowerPoint Presentation</vt:lpstr>
      <vt:lpstr>Sequence of QC and production procedures</vt:lpstr>
      <vt:lpstr>PowerPoint Presentation</vt:lpstr>
      <vt:lpstr>PowerPoint Presentation</vt:lpstr>
      <vt:lpstr>Videoscopes for inspection and insulation installation works</vt:lpstr>
      <vt:lpstr>Outline</vt:lpstr>
      <vt:lpstr>PowerPoint Presentation</vt:lpstr>
      <vt:lpstr>Consolidated insulation system main components</vt:lpstr>
      <vt:lpstr>PowerPoint Presentation</vt:lpstr>
      <vt:lpstr>PowerPoint Presentation</vt:lpstr>
      <vt:lpstr>PowerPoint Presentation</vt:lpstr>
      <vt:lpstr>Insulation insert optimised by the company MTN for injection moulding</vt:lpstr>
      <vt:lpstr>Outline</vt:lpstr>
      <vt:lpstr>PowerPoint Presentation</vt:lpstr>
      <vt:lpstr>Visual inspection of insulation insert after MB2638 cold test in SM18</vt:lpstr>
      <vt:lpstr>Installation of insulation system in magnets where busbars are misaligned or strongly deformed</vt:lpstr>
      <vt:lpstr>PowerPoint Presentation</vt:lpstr>
      <vt:lpstr>PowerPoint Presentation</vt:lpstr>
      <vt:lpstr>PowerPoint Presentation</vt:lpstr>
      <vt:lpstr>Outline</vt:lpstr>
      <vt:lpstr>PowerPoint Presentation</vt:lpstr>
      <vt:lpstr>Screw lockers</vt:lpstr>
      <vt:lpstr>ULTEM 1000 compatibility tests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Florian Meuter</dc:creator>
  <cp:lastModifiedBy>Florian Meuter</cp:lastModifiedBy>
  <cp:revision>525</cp:revision>
  <cp:lastPrinted>2018-11-26T07:57:09Z</cp:lastPrinted>
  <dcterms:created xsi:type="dcterms:W3CDTF">2017-09-26T12:17:07Z</dcterms:created>
  <dcterms:modified xsi:type="dcterms:W3CDTF">2018-12-07T15:33:13Z</dcterms:modified>
</cp:coreProperties>
</file>