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</p:sldMasterIdLst>
  <p:notesMasterIdLst>
    <p:notesMasterId r:id="rId18"/>
  </p:notesMasterIdLst>
  <p:handoutMasterIdLst>
    <p:handoutMasterId r:id="rId19"/>
  </p:handoutMasterIdLst>
  <p:sldIdLst>
    <p:sldId id="256" r:id="rId2"/>
    <p:sldId id="450" r:id="rId3"/>
    <p:sldId id="392" r:id="rId4"/>
    <p:sldId id="431" r:id="rId5"/>
    <p:sldId id="443" r:id="rId6"/>
    <p:sldId id="441" r:id="rId7"/>
    <p:sldId id="442" r:id="rId8"/>
    <p:sldId id="444" r:id="rId9"/>
    <p:sldId id="438" r:id="rId10"/>
    <p:sldId id="437" r:id="rId11"/>
    <p:sldId id="439" r:id="rId12"/>
    <p:sldId id="455" r:id="rId13"/>
    <p:sldId id="456" r:id="rId14"/>
    <p:sldId id="457" r:id="rId15"/>
    <p:sldId id="403" r:id="rId16"/>
    <p:sldId id="44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11" autoAdjust="0"/>
    <p:restoredTop sz="94553" autoAdjust="0"/>
  </p:normalViewPr>
  <p:slideViewPr>
    <p:cSldViewPr>
      <p:cViewPr varScale="1">
        <p:scale>
          <a:sx n="59" d="100"/>
          <a:sy n="59" d="100"/>
        </p:scale>
        <p:origin x="97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2466" y="6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xana\Documents\ARC-CE%20in%20EGI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ARC-CE in EGI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Sheet1!$A$3:$A$9</c:f>
              <c:strCache>
                <c:ptCount val="7"/>
                <c:pt idx="0">
                  <c:v>Oct-12</c:v>
                </c:pt>
                <c:pt idx="1">
                  <c:v>Mar-13</c:v>
                </c:pt>
                <c:pt idx="2">
                  <c:v>Jun-13</c:v>
                </c:pt>
                <c:pt idx="3">
                  <c:v>Sep-13</c:v>
                </c:pt>
                <c:pt idx="4">
                  <c:v>Dec-13</c:v>
                </c:pt>
                <c:pt idx="5">
                  <c:v>Mar-14</c:v>
                </c:pt>
                <c:pt idx="6">
                  <c:v>Jun-14</c:v>
                </c:pt>
              </c:strCache>
            </c:strRef>
          </c:cat>
          <c:val>
            <c:numRef>
              <c:f>Sheet1!$B$3:$B$9</c:f>
              <c:numCache>
                <c:formatCode>General</c:formatCode>
                <c:ptCount val="7"/>
                <c:pt idx="0">
                  <c:v>39</c:v>
                </c:pt>
                <c:pt idx="1">
                  <c:v>63</c:v>
                </c:pt>
                <c:pt idx="2">
                  <c:v>66</c:v>
                </c:pt>
                <c:pt idx="3">
                  <c:v>74</c:v>
                </c:pt>
                <c:pt idx="4">
                  <c:v>80</c:v>
                </c:pt>
                <c:pt idx="5">
                  <c:v>85</c:v>
                </c:pt>
                <c:pt idx="6">
                  <c:v>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746-4841-945E-F7F224129D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9844832"/>
        <c:axId val="1329845376"/>
      </c:barChart>
      <c:catAx>
        <c:axId val="132984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9845376"/>
        <c:crosses val="autoZero"/>
        <c:auto val="1"/>
        <c:lblAlgn val="ctr"/>
        <c:lblOffset val="100"/>
        <c:noMultiLvlLbl val="0"/>
      </c:catAx>
      <c:valAx>
        <c:axId val="1329845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9844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Picture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10058400" cy="711084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3" name="Picture 2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9266286" cy="5595429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06B78-0169-4245-8EC2-37F4E65BC830}" type="datetimeFigureOut">
              <a:rPr lang="hu-HU" smtClean="0"/>
              <a:t>2019. 02. 27.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36F63-D432-4358-A9F2-8CA2692DBD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1559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620496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000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5848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8B50A84-8B22-41FE-B923-7B4084F7AAA5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3850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8B50A84-8B22-41FE-B923-7B4084F7AAA5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540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Shall</a:t>
            </a:r>
            <a:r>
              <a:rPr lang="en-GB" baseline="0" dirty="0" smtClean="0"/>
              <a:t> REST be added?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8B50A84-8B22-41FE-B923-7B4084F7AAA5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477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5033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1979613" cy="6858000"/>
          </a:xfrm>
          <a:prstGeom prst="rect">
            <a:avLst/>
          </a:prstGeom>
          <a:pattFill prst="dkHorz">
            <a:fgClr>
              <a:schemeClr val="accent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95513" y="2130425"/>
            <a:ext cx="6262687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4292600"/>
            <a:ext cx="4929187" cy="1346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rgbClr val="000099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C533B6-DB29-4D3B-B8AE-BC31AC783B4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28" name="Picture 8" descr="logo-ng-shear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04813"/>
            <a:ext cx="3887787" cy="14636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2726F-9494-4111-B9D7-79999C92DD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381000"/>
            <a:ext cx="2041525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7376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8C77A-F1E9-419F-A2CC-E28E350E7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AD7C4-BBDA-42E5-A351-0264996418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4D521-C443-46BD-B393-4AF5CB72D3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31F31-4010-488B-BB4A-3047FA044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C219A-8869-4DBB-AC26-890D9019EC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D185A-87FB-40AE-A2B0-6B8B4A6FBE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59E436-2C34-4E29-B543-783DD34813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13E6B-A243-449E-8D96-0BA31DFB80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8B635-9ECA-4FA5-B2C0-7C063E36DE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381000"/>
            <a:ext cx="671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192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www.nordugrid.org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0C511D-C383-4DBD-A0E8-BAA16D6428C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9703" name="Picture 7" descr="logo-ng-sheare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4475" y="304800"/>
            <a:ext cx="1584325" cy="596900"/>
          </a:xfrm>
          <a:prstGeom prst="rect">
            <a:avLst/>
          </a:prstGeom>
          <a:noFill/>
        </p:spPr>
      </p:pic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0" y="1524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524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8991600" y="152400"/>
            <a:ext cx="152400" cy="6019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0"/>
            <a:ext cx="152400" cy="1066800"/>
          </a:xfrm>
          <a:prstGeom prst="rect">
            <a:avLst/>
          </a:prstGeom>
          <a:solidFill>
            <a:srgbClr val="C8004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0" y="6172200"/>
            <a:ext cx="152400" cy="68580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04800" y="0"/>
            <a:ext cx="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304800" y="1066800"/>
            <a:ext cx="0" cy="57912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152400" y="0"/>
            <a:ext cx="152400" cy="152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152400" y="1066800"/>
            <a:ext cx="152400" cy="5105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nordugrid-discuss@nordugrid.org" TargetMode="External"/><Relationship Id="rId7" Type="http://schemas.openxmlformats.org/officeDocument/2006/relationships/hyperlink" Target="http://download.nordugrid.org/repos.html" TargetMode="External"/><Relationship Id="rId2" Type="http://schemas.openxmlformats.org/officeDocument/2006/relationships/hyperlink" Target="http://www.nordugrid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ource.coderefinery.org/nordugrid/arc" TargetMode="External"/><Relationship Id="rId5" Type="http://schemas.openxmlformats.org/officeDocument/2006/relationships/hyperlink" Target="https://bugzilla.nordugrid.org/" TargetMode="External"/><Relationship Id="rId4" Type="http://schemas.openxmlformats.org/officeDocument/2006/relationships/hyperlink" Target="mailto:wlcg-arc-ce-discuss@cern.c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09800" y="2438400"/>
            <a:ext cx="6262687" cy="1470025"/>
          </a:xfrm>
        </p:spPr>
        <p:txBody>
          <a:bodyPr/>
          <a:lstStyle/>
          <a:p>
            <a:r>
              <a:rPr lang="sv-SE" dirty="0" smtClean="0"/>
              <a:t>ARC</a:t>
            </a:r>
            <a:r>
              <a:rPr lang="hu-HU" dirty="0" smtClean="0"/>
              <a:t>: a data-centric overview</a:t>
            </a:r>
            <a:br>
              <a:rPr lang="hu-HU" dirty="0" smtClean="0"/>
            </a:br>
            <a:r>
              <a:rPr lang="hu-HU" sz="2000" dirty="0" smtClean="0"/>
              <a:t>Oslo Nordic Data Workshop,</a:t>
            </a:r>
            <a:r>
              <a:rPr lang="en-GB" sz="2000" dirty="0" smtClean="0"/>
              <a:t> </a:t>
            </a:r>
            <a:r>
              <a:rPr lang="hu-HU" sz="2000" dirty="0" smtClean="0"/>
              <a:t>27 February</a:t>
            </a:r>
            <a:r>
              <a:rPr lang="en-GB" sz="2000" dirty="0" smtClean="0"/>
              <a:t> 201</a:t>
            </a:r>
            <a:r>
              <a:rPr lang="hu-HU" sz="2000" dirty="0" smtClean="0"/>
              <a:t>9</a:t>
            </a:r>
            <a:endParaRPr lang="ru-RU" sz="14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572000"/>
            <a:ext cx="5943600" cy="965200"/>
          </a:xfrm>
        </p:spPr>
        <p:txBody>
          <a:bodyPr/>
          <a:lstStyle/>
          <a:p>
            <a:pPr algn="ctr"/>
            <a:r>
              <a:rPr lang="hu-HU" i="1" dirty="0" smtClean="0"/>
              <a:t>Balázs Kónya, Lund University</a:t>
            </a:r>
          </a:p>
          <a:p>
            <a:pPr algn="ctr"/>
            <a:r>
              <a:rPr lang="hu-HU" i="1" dirty="0" smtClean="0"/>
              <a:t>NorduGrid Technical Coordinator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05200" y="6546141"/>
            <a:ext cx="5804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t</a:t>
            </a:r>
            <a:r>
              <a:rPr lang="en-GB" sz="1400" i="1" dirty="0" smtClean="0"/>
              <a:t>hanks for </a:t>
            </a:r>
            <a:r>
              <a:rPr lang="en-GB" sz="1400" i="1" dirty="0" err="1" smtClean="0"/>
              <a:t>Oxana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Smirnova</a:t>
            </a:r>
            <a:r>
              <a:rPr lang="en-GB" sz="1400" i="1" dirty="0" smtClean="0"/>
              <a:t> and David Cameron for some of the slides</a:t>
            </a:r>
            <a:endParaRPr lang="en-GB" sz="1400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Data in ARC.CONF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sz="2400" dirty="0" smtClean="0"/>
              <a:t>8+3 data related </a:t>
            </a:r>
            <a:r>
              <a:rPr lang="hu-HU" sz="2400" dirty="0" smtClean="0"/>
              <a:t>conf</a:t>
            </a:r>
            <a:r>
              <a:rPr lang="en-GB" sz="2400" dirty="0" err="1" smtClean="0"/>
              <a:t>iguration</a:t>
            </a:r>
            <a:r>
              <a:rPr lang="hu-HU" sz="2400" dirty="0" smtClean="0"/>
              <a:t> </a:t>
            </a:r>
            <a:r>
              <a:rPr lang="hu-HU" sz="2400" dirty="0" smtClean="0"/>
              <a:t>blocks </a:t>
            </a:r>
            <a:r>
              <a:rPr lang="en-GB" sz="2400" dirty="0" smtClean="0"/>
              <a:t>(</a:t>
            </a:r>
            <a:r>
              <a:rPr lang="hu-HU" sz="2400" dirty="0" smtClean="0"/>
              <a:t>out </a:t>
            </a:r>
            <a:r>
              <a:rPr lang="hu-HU" sz="2400" dirty="0" smtClean="0"/>
              <a:t>of </a:t>
            </a:r>
            <a:r>
              <a:rPr lang="hu-HU" sz="2400" dirty="0" smtClean="0"/>
              <a:t>37</a:t>
            </a:r>
            <a:r>
              <a:rPr lang="en-GB" sz="2400" dirty="0" smtClean="0"/>
              <a:t>)</a:t>
            </a:r>
            <a:r>
              <a:rPr lang="hu-HU" sz="2400" dirty="0" smtClean="0"/>
              <a:t>:</a:t>
            </a:r>
            <a:endParaRPr lang="hu-HU" sz="2400" dirty="0" smtClean="0"/>
          </a:p>
          <a:p>
            <a:pPr marL="0" indent="0">
              <a:buNone/>
            </a:pPr>
            <a:r>
              <a:rPr lang="hu-HU" sz="2400" dirty="0" smtClean="0"/>
              <a:t> </a:t>
            </a:r>
          </a:p>
          <a:p>
            <a:r>
              <a:rPr lang="hu-HU" sz="2400" dirty="0" smtClean="0"/>
              <a:t>[arex/cache]</a:t>
            </a:r>
          </a:p>
          <a:p>
            <a:r>
              <a:rPr lang="hu-HU" sz="2400" dirty="0" smtClean="0"/>
              <a:t>[arex/cache/cleaner]</a:t>
            </a:r>
          </a:p>
          <a:p>
            <a:r>
              <a:rPr lang="hu-HU" sz="2400" dirty="0"/>
              <a:t>[arex/data-staging</a:t>
            </a:r>
            <a:r>
              <a:rPr lang="hu-HU" sz="2400" dirty="0" smtClean="0"/>
              <a:t>]</a:t>
            </a:r>
          </a:p>
          <a:p>
            <a:r>
              <a:rPr lang="hu-HU" sz="2400" dirty="0"/>
              <a:t>[arex/ws/cache</a:t>
            </a:r>
            <a:r>
              <a:rPr lang="hu-HU" sz="2400" dirty="0" smtClean="0"/>
              <a:t>]</a:t>
            </a:r>
          </a:p>
          <a:p>
            <a:r>
              <a:rPr lang="hu-HU" sz="2400" dirty="0"/>
              <a:t>[arex/ws/candypond</a:t>
            </a:r>
            <a:r>
              <a:rPr lang="hu-HU" sz="2400" dirty="0" smtClean="0"/>
              <a:t>]</a:t>
            </a:r>
          </a:p>
          <a:p>
            <a:r>
              <a:rPr lang="hu-HU" sz="2400" dirty="0"/>
              <a:t>[datadelivery-service</a:t>
            </a:r>
            <a:r>
              <a:rPr lang="hu-HU" sz="2400" dirty="0" smtClean="0"/>
              <a:t>]</a:t>
            </a:r>
          </a:p>
          <a:p>
            <a:r>
              <a:rPr lang="hu-HU" sz="2400" dirty="0"/>
              <a:t>[acix-scanner</a:t>
            </a:r>
            <a:r>
              <a:rPr lang="hu-HU" sz="2400" dirty="0" smtClean="0"/>
              <a:t>]</a:t>
            </a:r>
          </a:p>
          <a:p>
            <a:r>
              <a:rPr lang="hu-HU" sz="2400" dirty="0"/>
              <a:t>[acix-index</a:t>
            </a:r>
            <a:r>
              <a:rPr lang="hu-HU" sz="2400" dirty="0" smtClean="0"/>
              <a:t>]</a:t>
            </a:r>
          </a:p>
          <a:p>
            <a:r>
              <a:rPr lang="hu-HU" sz="2400" i="1" dirty="0"/>
              <a:t>[gridftpd</a:t>
            </a:r>
            <a:r>
              <a:rPr lang="hu-HU" sz="2400" i="1" dirty="0" smtClean="0"/>
              <a:t>], [</a:t>
            </a:r>
            <a:r>
              <a:rPr lang="hu-HU" sz="2400" i="1" dirty="0"/>
              <a:t>gridftpd/jobs</a:t>
            </a:r>
            <a:r>
              <a:rPr lang="hu-HU" sz="2400" i="1" dirty="0" smtClean="0"/>
              <a:t>], [</a:t>
            </a:r>
            <a:r>
              <a:rPr lang="hu-HU" sz="2400" i="1" dirty="0"/>
              <a:t>gridftpd/filedir</a:t>
            </a:r>
            <a:r>
              <a:rPr lang="hu-HU" sz="2400" i="1" dirty="0" smtClean="0"/>
              <a:t>]</a:t>
            </a:r>
          </a:p>
          <a:p>
            <a:endParaRPr lang="hu-HU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4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Powerfull data staging with CACHE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30320"/>
            <a:ext cx="4495800" cy="4876800"/>
          </a:xfrm>
        </p:spPr>
        <p:txBody>
          <a:bodyPr/>
          <a:lstStyle/>
          <a:p>
            <a:r>
              <a:rPr lang="hu-HU" sz="1600" dirty="0" smtClean="0"/>
              <a:t>The </a:t>
            </a:r>
            <a:r>
              <a:rPr lang="hu-HU" sz="1600" u="sng" dirty="0" smtClean="0"/>
              <a:t>DTR subsystem </a:t>
            </a:r>
            <a:r>
              <a:rPr lang="hu-HU" sz="1600" dirty="0" smtClean="0"/>
              <a:t>of </a:t>
            </a:r>
            <a:r>
              <a:rPr lang="en-US" sz="1600" dirty="0" smtClean="0"/>
              <a:t>ARC </a:t>
            </a:r>
            <a:r>
              <a:rPr lang="en-US" sz="1600" dirty="0"/>
              <a:t>CE performs the critical role of transferring input and output data for </a:t>
            </a:r>
            <a:r>
              <a:rPr lang="en-US" sz="1600" dirty="0" smtClean="0"/>
              <a:t>jobs</a:t>
            </a:r>
            <a:r>
              <a:rPr lang="hu-HU" sz="1600" dirty="0" smtClean="0"/>
              <a:t>, [arex/data-staging] </a:t>
            </a: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400" dirty="0"/>
              <a:t>Generally copying data between a shared file system and Grid </a:t>
            </a:r>
            <a:r>
              <a:rPr lang="en-US" sz="1400" dirty="0" smtClean="0"/>
              <a:t>storage</a:t>
            </a:r>
            <a:endParaRPr lang="hu-HU" sz="1400" dirty="0" smtClean="0"/>
          </a:p>
          <a:p>
            <a:pPr lvl="1">
              <a:spcBef>
                <a:spcPts val="0"/>
              </a:spcBef>
            </a:pPr>
            <a:r>
              <a:rPr lang="hu-HU" sz="1400" dirty="0" smtClean="0"/>
              <a:t>transfershares, speedcontrol, transferretries, etc</a:t>
            </a:r>
            <a:r>
              <a:rPr lang="hu-HU" sz="1400" dirty="0" smtClean="0"/>
              <a:t>..</a:t>
            </a:r>
            <a:endParaRPr lang="en-GB" sz="14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hu-HU" sz="1400" i="1" dirty="0" smtClean="0"/>
              <a:t>tech </a:t>
            </a:r>
            <a:r>
              <a:rPr lang="hu-HU" sz="1400" i="1" dirty="0"/>
              <a:t>descripition: </a:t>
            </a:r>
            <a:r>
              <a:rPr lang="hu-HU" sz="1400" i="1" dirty="0" smtClean="0"/>
              <a:t>wiki.nordugrid.org/wiki/Data_Staging</a:t>
            </a:r>
            <a:endParaRPr lang="hu-HU" sz="1600" i="1" dirty="0" smtClean="0"/>
          </a:p>
          <a:p>
            <a:r>
              <a:rPr lang="hu-HU" sz="1600" dirty="0" smtClean="0"/>
              <a:t>The </a:t>
            </a:r>
            <a:r>
              <a:rPr lang="hu-HU" sz="1600" u="sng" dirty="0" smtClean="0"/>
              <a:t>CACHE module </a:t>
            </a:r>
            <a:r>
              <a:rPr lang="hu-HU" sz="1600" dirty="0" smtClean="0"/>
              <a:t>of an </a:t>
            </a:r>
            <a:r>
              <a:rPr lang="en-US" sz="1600" dirty="0" smtClean="0"/>
              <a:t>ARC </a:t>
            </a:r>
            <a:r>
              <a:rPr lang="hu-HU" sz="1600" dirty="0" smtClean="0"/>
              <a:t>CE may </a:t>
            </a:r>
            <a:r>
              <a:rPr lang="en-US" sz="1600" dirty="0" smtClean="0"/>
              <a:t>keep </a:t>
            </a:r>
            <a:r>
              <a:rPr lang="en-US" sz="1600" dirty="0"/>
              <a:t>a cache of input data on the shared file </a:t>
            </a:r>
            <a:r>
              <a:rPr lang="en-US" sz="1600" dirty="0" smtClean="0"/>
              <a:t>system</a:t>
            </a:r>
            <a:r>
              <a:rPr lang="hu-HU" sz="1600" dirty="0"/>
              <a:t>,</a:t>
            </a:r>
            <a:r>
              <a:rPr lang="hu-HU" sz="1600" dirty="0" smtClean="0"/>
              <a:t> [arex/cache], [arex/cache/cleaner]</a:t>
            </a:r>
            <a:endParaRPr lang="en-US" sz="1600" dirty="0"/>
          </a:p>
          <a:p>
            <a:pPr lvl="1">
              <a:spcBef>
                <a:spcPts val="0"/>
              </a:spcBef>
            </a:pPr>
            <a:r>
              <a:rPr lang="en-US" sz="1400" dirty="0"/>
              <a:t>Jobs requiring already cached files do not need to re-download them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Cache is self-managing using </a:t>
            </a:r>
            <a:r>
              <a:rPr lang="en-US" sz="1400" dirty="0" smtClean="0"/>
              <a:t>LRU</a:t>
            </a:r>
            <a:r>
              <a:rPr lang="hu-HU" sz="1400" dirty="0"/>
              <a:t> </a:t>
            </a:r>
            <a:r>
              <a:rPr lang="hu-HU" sz="1400" dirty="0" smtClean="0"/>
              <a:t>and/or a file lifetime based cleanup</a:t>
            </a:r>
          </a:p>
          <a:p>
            <a:pPr lvl="1">
              <a:spcBef>
                <a:spcPts val="0"/>
              </a:spcBef>
            </a:pPr>
            <a:r>
              <a:rPr lang="hu-HU" sz="1400" dirty="0" smtClean="0"/>
              <a:t>Multiple cachedirs, cache draining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hu-HU" sz="1400" i="1" dirty="0"/>
              <a:t>t</a:t>
            </a:r>
            <a:r>
              <a:rPr lang="hu-HU" sz="1400" i="1" dirty="0" smtClean="0"/>
              <a:t>ech description: Section 6.4 sysadmin guide</a:t>
            </a:r>
            <a:endParaRPr lang="en-US" sz="1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dirty="0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Google Shape;279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02192" y="2057400"/>
            <a:ext cx="4030651" cy="2246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737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staging protocols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Largely influenced by WLCG evolution, the current data transfer protocols supported by ARC are: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ACIX (ARC Cache Index)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File</a:t>
            </a:r>
          </a:p>
          <a:p>
            <a:pPr lvl="1">
              <a:spcBef>
                <a:spcPts val="0"/>
              </a:spcBef>
            </a:pPr>
            <a:r>
              <a:rPr lang="en-GB" sz="1800" dirty="0" err="1"/>
              <a:t>GridFTP</a:t>
            </a:r>
            <a:endParaRPr lang="en-GB" sz="1800" dirty="0"/>
          </a:p>
          <a:p>
            <a:pPr lvl="1">
              <a:spcBef>
                <a:spcPts val="0"/>
              </a:spcBef>
            </a:pPr>
            <a:r>
              <a:rPr lang="en-GB" sz="1800" dirty="0"/>
              <a:t>HTTP(S)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LDAP</a:t>
            </a:r>
          </a:p>
          <a:p>
            <a:pPr lvl="1">
              <a:spcBef>
                <a:spcPts val="0"/>
              </a:spcBef>
            </a:pPr>
            <a:r>
              <a:rPr lang="en-GB" sz="1800" dirty="0" err="1"/>
              <a:t>Rucio</a:t>
            </a:r>
            <a:r>
              <a:rPr lang="en-GB" sz="1800" dirty="0"/>
              <a:t> (ATLAS data management system)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SRM (Meta-protocol for access to WLCG storage, now deprecated)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S3</a:t>
            </a:r>
          </a:p>
          <a:p>
            <a:pPr lvl="1">
              <a:spcBef>
                <a:spcPts val="0"/>
              </a:spcBef>
            </a:pPr>
            <a:r>
              <a:rPr lang="en-GB" sz="1800" dirty="0" err="1"/>
              <a:t>Xrootd</a:t>
            </a:r>
            <a:r>
              <a:rPr lang="en-GB" sz="1800" dirty="0"/>
              <a:t> (Native protocol to access files stored in ROOT format)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LFC, </a:t>
            </a:r>
            <a:r>
              <a:rPr lang="en-GB" sz="1800" dirty="0" err="1"/>
              <a:t>dcap</a:t>
            </a:r>
            <a:r>
              <a:rPr lang="en-GB" sz="1800" dirty="0"/>
              <a:t>, </a:t>
            </a:r>
            <a:r>
              <a:rPr lang="en-GB" sz="1800" dirty="0" err="1"/>
              <a:t>rfio</a:t>
            </a:r>
            <a:r>
              <a:rPr lang="en-GB" sz="1800" dirty="0"/>
              <a:t>, ... (legacy WLCG protocols supported through gfal2 library)</a:t>
            </a:r>
          </a:p>
          <a:p>
            <a:r>
              <a:rPr lang="en-GB" sz="2000" dirty="0"/>
              <a:t>Note that ARC CE does not do 3rd party transfer, all data is transferred to or from a local file system</a:t>
            </a:r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Datadelivery-service: </a:t>
            </a:r>
            <a:br>
              <a:rPr lang="hu-HU" dirty="0" smtClean="0"/>
            </a:br>
            <a:r>
              <a:rPr lang="hu-HU" dirty="0" smtClean="0"/>
              <a:t>scaling up data staging</a:t>
            </a: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Google Shape;291;p15"/>
          <p:cNvSpPr txBox="1">
            <a:spLocks/>
          </p:cNvSpPr>
          <p:nvPr/>
        </p:nvSpPr>
        <p:spPr bwMode="auto">
          <a:xfrm>
            <a:off x="285300" y="1029387"/>
            <a:ext cx="8401500" cy="133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spcFirstLastPara="1"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 smtClean="0"/>
              <a:t>Data transfer capability can be scaled up by adding extra data staging hosts</a:t>
            </a:r>
            <a:r>
              <a:rPr lang="hu-HU" sz="1600" kern="0" dirty="0" smtClean="0"/>
              <a:t>, [datadelivery-service]</a:t>
            </a:r>
            <a:endParaRPr lang="en-US" sz="1600" kern="0" dirty="0" smtClean="0"/>
          </a:p>
          <a:p>
            <a:r>
              <a:rPr lang="en-US" sz="1600" kern="0" dirty="0" smtClean="0"/>
              <a:t>The master CE hosts delegates data transfer to the other hosts</a:t>
            </a:r>
            <a:endParaRPr lang="hu-HU" sz="1600" kern="0" dirty="0" smtClean="0"/>
          </a:p>
          <a:p>
            <a:pPr marL="0" indent="0">
              <a:buNone/>
            </a:pPr>
            <a:r>
              <a:rPr lang="hu-HU" sz="1600" i="1" kern="0" dirty="0" smtClean="0"/>
              <a:t>     tech </a:t>
            </a:r>
            <a:r>
              <a:rPr lang="hu-HU" sz="1600" i="1" kern="0" dirty="0"/>
              <a:t>description: https://wiki.nordugrid.org/wiki/Data_Staging/Multi-host</a:t>
            </a:r>
            <a:endParaRPr lang="en-US" sz="1600" i="1" kern="0" dirty="0" smtClean="0"/>
          </a:p>
          <a:p>
            <a:pPr marL="0" indent="0">
              <a:spcBef>
                <a:spcPts val="1600"/>
              </a:spcBef>
              <a:spcAft>
                <a:spcPts val="1600"/>
              </a:spcAft>
              <a:buFont typeface="Wingdings" pitchFamily="2" charset="2"/>
              <a:buNone/>
            </a:pPr>
            <a:endParaRPr lang="en-US" kern="0" dirty="0"/>
          </a:p>
        </p:txBody>
      </p:sp>
      <p:pic>
        <p:nvPicPr>
          <p:cNvPr id="9" name="Google Shape;292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46846" y="3277853"/>
            <a:ext cx="3229350" cy="2653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9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3382487"/>
            <a:ext cx="3437458" cy="24442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294;p15"/>
          <p:cNvSpPr txBox="1"/>
          <p:nvPr/>
        </p:nvSpPr>
        <p:spPr>
          <a:xfrm>
            <a:off x="746846" y="2423524"/>
            <a:ext cx="3101400" cy="3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GB" sz="16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Multiple hosts with one large shared FS</a:t>
            </a:r>
            <a:endParaRPr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2" name="Google Shape;295;p15"/>
          <p:cNvSpPr txBox="1"/>
          <p:nvPr/>
        </p:nvSpPr>
        <p:spPr>
          <a:xfrm>
            <a:off x="5365258" y="2553387"/>
            <a:ext cx="3101400" cy="3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GB" sz="16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Multiple hosts each with own cache</a:t>
            </a:r>
            <a:endParaRPr sz="16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684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More on cache, ACIX and </a:t>
            </a:r>
            <a:r>
              <a:rPr lang="en-GB" sz="2800" dirty="0" err="1"/>
              <a:t>Candypond</a:t>
            </a:r>
            <a:endParaRPr lang="hu-H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722" y="1219200"/>
            <a:ext cx="4395725" cy="4876800"/>
          </a:xfrm>
        </p:spPr>
        <p:txBody>
          <a:bodyPr/>
          <a:lstStyle/>
          <a:p>
            <a:r>
              <a:rPr lang="en-US" sz="1600" dirty="0"/>
              <a:t>Caching of remote </a:t>
            </a:r>
            <a:r>
              <a:rPr lang="en-US" sz="1600" dirty="0" smtClean="0"/>
              <a:t>files </a:t>
            </a:r>
            <a:r>
              <a:rPr lang="en-US" sz="1600" dirty="0"/>
              <a:t>is a very powerful feature for workloads which require the same input data for many jobs</a:t>
            </a:r>
          </a:p>
          <a:p>
            <a:r>
              <a:rPr lang="en-US" sz="1600" dirty="0"/>
              <a:t>Several related services also exist:</a:t>
            </a:r>
          </a:p>
          <a:p>
            <a:pPr lvl="1">
              <a:spcBef>
                <a:spcPts val="0"/>
              </a:spcBef>
            </a:pPr>
            <a:r>
              <a:rPr lang="en-US" sz="1400" u="sng" dirty="0" err="1"/>
              <a:t>CacheAccess</a:t>
            </a:r>
            <a:r>
              <a:rPr lang="en-US" sz="1400" dirty="0"/>
              <a:t>: extension of A-REX service allowing the cache to be exposed to the outside</a:t>
            </a:r>
            <a:r>
              <a:rPr lang="hu-HU" sz="1400" dirty="0"/>
              <a:t>, [arex/ws/cache]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400" u="sng" dirty="0" err="1" smtClean="0"/>
              <a:t>CandyPond</a:t>
            </a:r>
            <a:r>
              <a:rPr lang="hu-HU" sz="1400" dirty="0" smtClean="0"/>
              <a:t> </a:t>
            </a:r>
            <a:r>
              <a:rPr lang="hu-HU" sz="1400" i="1" dirty="0" smtClean="0"/>
              <a:t>(c</a:t>
            </a:r>
            <a:r>
              <a:rPr lang="en-US" sz="1400" i="1" dirty="0" smtClean="0"/>
              <a:t>ache </a:t>
            </a:r>
            <a:r>
              <a:rPr lang="en-US" sz="1400" i="1" dirty="0"/>
              <a:t>and deliver your pilot on-demand </a:t>
            </a:r>
            <a:r>
              <a:rPr lang="en-US" sz="1400" i="1" dirty="0" smtClean="0"/>
              <a:t>data</a:t>
            </a:r>
            <a:r>
              <a:rPr lang="hu-HU" sz="1400" dirty="0" smtClean="0"/>
              <a:t>)</a:t>
            </a:r>
            <a:r>
              <a:rPr lang="en-US" sz="1400" dirty="0" smtClean="0"/>
              <a:t>: extension of A-REX service allowing on-demand </a:t>
            </a:r>
            <a:r>
              <a:rPr lang="en-US" sz="1400" dirty="0" smtClean="0"/>
              <a:t>fetching and caching </a:t>
            </a:r>
            <a:r>
              <a:rPr lang="en-US" sz="1400" dirty="0" smtClean="0"/>
              <a:t>of files by a running job</a:t>
            </a:r>
            <a:r>
              <a:rPr lang="hu-HU" sz="1400" dirty="0" smtClean="0"/>
              <a:t>, [arex/ws/candypond]</a:t>
            </a:r>
          </a:p>
          <a:p>
            <a:pPr lvl="1">
              <a:spcBef>
                <a:spcPts val="0"/>
              </a:spcBef>
            </a:pPr>
            <a:r>
              <a:rPr lang="en-US" sz="1400" u="sng" dirty="0" smtClean="0"/>
              <a:t>ACIX</a:t>
            </a:r>
            <a:r>
              <a:rPr lang="en-US" sz="1400" dirty="0"/>
              <a:t>: A catalog of cache content - useful for brokering jobs to CEs where data is already </a:t>
            </a:r>
            <a:r>
              <a:rPr lang="en-US" sz="1400" dirty="0" smtClean="0"/>
              <a:t>cached</a:t>
            </a:r>
            <a:r>
              <a:rPr lang="hu-HU" sz="1400" dirty="0" smtClean="0"/>
              <a:t>, [acix-scanner], [acix-index]</a:t>
            </a:r>
            <a:endParaRPr lang="en-US" sz="1400" dirty="0"/>
          </a:p>
          <a:p>
            <a:pPr lvl="1">
              <a:spcBef>
                <a:spcPts val="0"/>
              </a:spcBef>
            </a:pPr>
            <a:r>
              <a:rPr lang="en-US" sz="1400" u="sng" dirty="0"/>
              <a:t>Whistleblower</a:t>
            </a:r>
            <a:r>
              <a:rPr lang="en-US" sz="1400" dirty="0"/>
              <a:t>: Publication of cache content to an external service </a:t>
            </a:r>
            <a:r>
              <a:rPr lang="hu-HU" sz="1400" dirty="0" smtClean="0"/>
              <a:t>(e.g. Rucio) </a:t>
            </a:r>
            <a:r>
              <a:rPr lang="en-US" sz="1400" dirty="0" smtClean="0"/>
              <a:t>through </a:t>
            </a:r>
            <a:r>
              <a:rPr lang="en-US" sz="1400" dirty="0"/>
              <a:t>message </a:t>
            </a:r>
            <a:r>
              <a:rPr lang="en-US" sz="1400" dirty="0" smtClean="0"/>
              <a:t>queues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Google Shape;302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394731" y="1713670"/>
            <a:ext cx="4332400" cy="27560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03;p16"/>
          <p:cNvSpPr txBox="1"/>
          <p:nvPr/>
        </p:nvSpPr>
        <p:spPr>
          <a:xfrm>
            <a:off x="4733250" y="4562215"/>
            <a:ext cx="4063200" cy="4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GB" sz="900" kern="0" dirty="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Possible ACIX deployment, with one global Index Server and a local Index Server for CE 1a and CE 1b</a:t>
            </a:r>
            <a:endParaRPr sz="900" kern="0" dirty="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  <p:extLst>
      <p:ext uri="{BB962C8B-B14F-4D97-AF65-F5344CB8AC3E}">
        <p14:creationId xmlns:p14="http://schemas.microsoft.com/office/powerpoint/2010/main" val="86468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 as of Today</a:t>
            </a:r>
            <a:r>
              <a:rPr lang="hu-HU" dirty="0" smtClean="0"/>
              <a:t>: summary</a:t>
            </a: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605" y="1103312"/>
            <a:ext cx="8606790" cy="4876800"/>
          </a:xfrm>
        </p:spPr>
        <p:txBody>
          <a:bodyPr/>
          <a:lstStyle/>
          <a:p>
            <a:pPr lvl="1"/>
            <a:r>
              <a:rPr lang="en-GB" dirty="0" smtClean="0"/>
              <a:t>ARC </a:t>
            </a:r>
            <a:r>
              <a:rPr lang="en-GB" dirty="0" smtClean="0"/>
              <a:t>is serving</a:t>
            </a:r>
            <a:r>
              <a:rPr lang="en-GB" dirty="0" smtClean="0"/>
              <a:t> </a:t>
            </a:r>
            <a:r>
              <a:rPr lang="en-GB" dirty="0" smtClean="0"/>
              <a:t>a </a:t>
            </a:r>
            <a:r>
              <a:rPr lang="en-GB" dirty="0"/>
              <a:t>w</a:t>
            </a:r>
            <a:r>
              <a:rPr lang="hu-HU" dirty="0" smtClean="0"/>
              <a:t>ell-understood use-case</a:t>
            </a:r>
            <a:r>
              <a:rPr lang="en-GB" dirty="0" smtClean="0"/>
              <a:t> (LHC </a:t>
            </a:r>
            <a:r>
              <a:rPr lang="en-GB" dirty="0" err="1" smtClean="0"/>
              <a:t>lockin</a:t>
            </a:r>
            <a:r>
              <a:rPr lang="en-GB" dirty="0" smtClean="0"/>
              <a:t>)</a:t>
            </a:r>
            <a:endParaRPr lang="hu-HU" dirty="0" smtClean="0"/>
          </a:p>
          <a:p>
            <a:pPr lvl="2"/>
            <a:r>
              <a:rPr lang="en-GB" sz="1800" dirty="0" smtClean="0"/>
              <a:t>Data plays a critical role</a:t>
            </a:r>
            <a:endParaRPr lang="hu-HU" sz="1800" dirty="0" smtClean="0"/>
          </a:p>
          <a:p>
            <a:pPr lvl="2"/>
            <a:r>
              <a:rPr lang="en-GB" sz="1800" dirty="0" smtClean="0"/>
              <a:t>Large-scale distributed production</a:t>
            </a:r>
            <a:endParaRPr lang="hu-HU" sz="2400" dirty="0" smtClean="0"/>
          </a:p>
          <a:p>
            <a:pPr lvl="1"/>
            <a:r>
              <a:rPr lang="hu-HU" dirty="0"/>
              <a:t>A middle layer over </a:t>
            </a:r>
            <a:r>
              <a:rPr lang="hu-HU" dirty="0" smtClean="0"/>
              <a:t>shared HPC systems</a:t>
            </a:r>
            <a:r>
              <a:rPr lang="en-GB" dirty="0" smtClean="0"/>
              <a:t> </a:t>
            </a:r>
            <a:r>
              <a:rPr lang="hu-HU" dirty="0" smtClean="0"/>
              <a:t>(clusters)</a:t>
            </a:r>
          </a:p>
          <a:p>
            <a:pPr lvl="2"/>
            <a:r>
              <a:rPr lang="hu-HU" sz="1800" dirty="0"/>
              <a:t>W</a:t>
            </a:r>
            <a:r>
              <a:rPr lang="en-GB" sz="1800" dirty="0" err="1" smtClean="0"/>
              <a:t>ith</a:t>
            </a:r>
            <a:r>
              <a:rPr lang="en-GB" sz="1800" dirty="0" smtClean="0"/>
              <a:t> </a:t>
            </a:r>
            <a:r>
              <a:rPr lang="hu-HU" sz="1800" dirty="0" smtClean="0"/>
              <a:t>strong </a:t>
            </a:r>
            <a:r>
              <a:rPr lang="en-GB" sz="1800" dirty="0" smtClean="0"/>
              <a:t>built-in</a:t>
            </a:r>
            <a:r>
              <a:rPr lang="hu-HU" sz="1800" dirty="0" smtClean="0"/>
              <a:t> </a:t>
            </a:r>
            <a:r>
              <a:rPr lang="en-GB" sz="1800" dirty="0" smtClean="0"/>
              <a:t>data focus</a:t>
            </a:r>
            <a:endParaRPr lang="hu-HU" sz="1800" dirty="0" smtClean="0"/>
          </a:p>
          <a:p>
            <a:pPr lvl="2"/>
            <a:r>
              <a:rPr lang="hu-HU" sz="1800" dirty="0" smtClean="0"/>
              <a:t>Some unnecessary overhead </a:t>
            </a:r>
            <a:r>
              <a:rPr lang="hu-HU" sz="1800" dirty="0"/>
              <a:t>due to </a:t>
            </a:r>
            <a:r>
              <a:rPr lang="hu-HU" sz="1800" dirty="0" smtClean="0"/>
              <a:t>standard-compliance</a:t>
            </a:r>
          </a:p>
          <a:p>
            <a:pPr lvl="2"/>
            <a:r>
              <a:rPr lang="hu-HU" sz="1800" dirty="0" smtClean="0"/>
              <a:t>Security layer rework is necessary</a:t>
            </a:r>
            <a:endParaRPr lang="hu-HU" sz="1800" dirty="0"/>
          </a:p>
          <a:p>
            <a:pPr lvl="1"/>
            <a:r>
              <a:rPr lang="en-GB" dirty="0" smtClean="0"/>
              <a:t>ARC is mostly known as a CE, nevertheless:</a:t>
            </a:r>
          </a:p>
          <a:p>
            <a:pPr lvl="2"/>
            <a:r>
              <a:rPr lang="en-GB" sz="1800" dirty="0" smtClean="0"/>
              <a:t>We’ve realized </a:t>
            </a:r>
            <a:r>
              <a:rPr lang="en-GB" sz="1800" dirty="0" smtClean="0"/>
              <a:t>the </a:t>
            </a:r>
            <a:r>
              <a:rPr lang="en-GB" sz="1800" dirty="0" err="1"/>
              <a:t>i</a:t>
            </a:r>
            <a:r>
              <a:rPr lang="hu-HU" sz="1800" dirty="0" smtClean="0"/>
              <a:t>mportance of DATA </a:t>
            </a:r>
            <a:r>
              <a:rPr lang="en-GB" sz="1800" dirty="0" smtClean="0"/>
              <a:t>from the very beginning</a:t>
            </a:r>
          </a:p>
          <a:p>
            <a:pPr lvl="2"/>
            <a:r>
              <a:rPr lang="en-GB" sz="1800" dirty="0" smtClean="0"/>
              <a:t>ARC comes with powerful and unique DATA features</a:t>
            </a:r>
          </a:p>
          <a:p>
            <a:pPr lvl="2"/>
            <a:r>
              <a:rPr lang="en-GB" sz="1800" dirty="0" smtClean="0"/>
              <a:t>As of now DATA services/features in ARC strongly coupled to job processing</a:t>
            </a:r>
          </a:p>
          <a:p>
            <a:pPr lvl="2"/>
            <a:r>
              <a:rPr lang="en-GB" sz="1800" dirty="0" smtClean="0">
                <a:solidFill>
                  <a:schemeClr val="accent5">
                    <a:lumMod val="50000"/>
                  </a:schemeClr>
                </a:solidFill>
              </a:rPr>
              <a:t>We are planning to be more active in the DATA area</a:t>
            </a:r>
          </a:p>
          <a:p>
            <a:pPr lvl="2"/>
            <a:endParaRPr lang="en-GB" sz="1800" dirty="0" smtClean="0"/>
          </a:p>
          <a:p>
            <a:pPr lvl="2"/>
            <a:endParaRPr lang="hu-HU" sz="1600" dirty="0" smtClean="0"/>
          </a:p>
          <a:p>
            <a:pPr lvl="1"/>
            <a:endParaRPr lang="hu-HU" sz="20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4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Documentation, support, availability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Documentation:</a:t>
            </a:r>
          </a:p>
          <a:p>
            <a:pPr lvl="1"/>
            <a:r>
              <a:rPr lang="en-GB" dirty="0" smtClean="0"/>
              <a:t>ARC5: documentation is distributed with the software</a:t>
            </a:r>
          </a:p>
          <a:p>
            <a:pPr lvl="2"/>
            <a:r>
              <a:rPr lang="en-GB" dirty="0" smtClean="0"/>
              <a:t>ARC CE </a:t>
            </a:r>
            <a:r>
              <a:rPr lang="en-GB" dirty="0" err="1" smtClean="0"/>
              <a:t>sysadmin</a:t>
            </a:r>
            <a:r>
              <a:rPr lang="en-GB" dirty="0" smtClean="0"/>
              <a:t> guide is the must</a:t>
            </a:r>
          </a:p>
          <a:p>
            <a:pPr lvl="1"/>
            <a:r>
              <a:rPr lang="en-GB" dirty="0" smtClean="0"/>
              <a:t>ARC6: modernised documentation online at </a:t>
            </a:r>
            <a:r>
              <a:rPr lang="en-GB" dirty="0" smtClean="0">
                <a:hlinkClick r:id="rId2"/>
              </a:rPr>
              <a:t>http://www.nordugrid.org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Still in works</a:t>
            </a:r>
          </a:p>
          <a:p>
            <a:r>
              <a:rPr lang="en-GB" dirty="0" smtClean="0"/>
              <a:t>Support:</a:t>
            </a:r>
          </a:p>
          <a:p>
            <a:pPr lvl="1"/>
            <a:r>
              <a:rPr lang="en-GB" dirty="0" smtClean="0"/>
              <a:t>For those familiar with GGUS, submit tickets to “ARC” unit</a:t>
            </a:r>
          </a:p>
          <a:p>
            <a:pPr lvl="1"/>
            <a:r>
              <a:rPr lang="en-GB" dirty="0" smtClean="0"/>
              <a:t>For community support, subscribe to either:</a:t>
            </a:r>
          </a:p>
          <a:p>
            <a:pPr lvl="2"/>
            <a:r>
              <a:rPr lang="en-GB" dirty="0">
                <a:hlinkClick r:id="rId3"/>
              </a:rPr>
              <a:t>n</a:t>
            </a:r>
            <a:r>
              <a:rPr lang="en-GB" dirty="0" smtClean="0">
                <a:hlinkClick r:id="rId3"/>
              </a:rPr>
              <a:t>ordugrid-discuss@nordugrid.org</a:t>
            </a:r>
            <a:r>
              <a:rPr lang="en-GB" dirty="0" smtClean="0"/>
              <a:t> – generic</a:t>
            </a:r>
          </a:p>
          <a:p>
            <a:pPr lvl="2"/>
            <a:r>
              <a:rPr lang="en-GB" dirty="0" smtClean="0"/>
              <a:t>CERN e-group </a:t>
            </a:r>
            <a:r>
              <a:rPr lang="en-GB" dirty="0"/>
              <a:t> </a:t>
            </a:r>
            <a:r>
              <a:rPr lang="en-GB" dirty="0" smtClean="0">
                <a:hlinkClick r:id="rId4"/>
              </a:rPr>
              <a:t>wlcg-arc-ce-discuss@cern.ch</a:t>
            </a:r>
            <a:r>
              <a:rPr lang="en-GB" dirty="0" smtClean="0"/>
              <a:t> – WLCG-specific</a:t>
            </a:r>
          </a:p>
          <a:p>
            <a:pPr lvl="1"/>
            <a:r>
              <a:rPr lang="en-GB" dirty="0" smtClean="0"/>
              <a:t>For bug reports and feature requests, submit tickets to:</a:t>
            </a:r>
          </a:p>
          <a:p>
            <a:pPr lvl="2"/>
            <a:r>
              <a:rPr lang="en-GB" dirty="0" smtClean="0">
                <a:hlinkClick r:id="rId5"/>
              </a:rPr>
              <a:t>https://bugzilla.nordugrid.org</a:t>
            </a:r>
            <a:endParaRPr lang="en-GB" dirty="0" smtClean="0"/>
          </a:p>
          <a:p>
            <a:r>
              <a:rPr lang="en-GB" dirty="0" smtClean="0"/>
              <a:t>Code:</a:t>
            </a:r>
          </a:p>
          <a:p>
            <a:pPr lvl="1"/>
            <a:r>
              <a:rPr lang="en-GB" dirty="0">
                <a:hlinkClick r:id="rId6"/>
              </a:rPr>
              <a:t>https://</a:t>
            </a:r>
            <a:r>
              <a:rPr lang="en-GB" dirty="0" smtClean="0">
                <a:hlinkClick r:id="rId6"/>
              </a:rPr>
              <a:t>source.coderefinery.org/nordugrid/arc</a:t>
            </a:r>
            <a:endParaRPr lang="en-GB" dirty="0" smtClean="0"/>
          </a:p>
          <a:p>
            <a:r>
              <a:rPr lang="en-GB" dirty="0" smtClean="0"/>
              <a:t>Linux packages:</a:t>
            </a:r>
          </a:p>
          <a:p>
            <a:pPr lvl="1"/>
            <a:r>
              <a:rPr lang="en-GB" dirty="0" smtClean="0"/>
              <a:t>Global Linux repositories (CentOS, </a:t>
            </a:r>
            <a:r>
              <a:rPr lang="en-GB" dirty="0" err="1" smtClean="0"/>
              <a:t>Debian</a:t>
            </a:r>
            <a:r>
              <a:rPr lang="en-GB" dirty="0" smtClean="0"/>
              <a:t>, EPEL)</a:t>
            </a:r>
          </a:p>
          <a:p>
            <a:pPr lvl="1"/>
            <a:r>
              <a:rPr lang="en-GB" dirty="0"/>
              <a:t>Upstream: </a:t>
            </a:r>
            <a:r>
              <a:rPr lang="en-GB" dirty="0">
                <a:hlinkClick r:id="rId7"/>
              </a:rPr>
              <a:t>http://</a:t>
            </a:r>
            <a:r>
              <a:rPr lang="en-GB" dirty="0" smtClean="0">
                <a:hlinkClick r:id="rId7"/>
              </a:rPr>
              <a:t>download.nordugrid.org/repos.html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27/02/2019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7369-A205-4AC3-ACD4-F0E40A62FC88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325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What is ARC?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/>
              <a:t>Middleware to enable </a:t>
            </a:r>
            <a:r>
              <a:rPr lang="hu-HU" dirty="0" smtClean="0"/>
              <a:t>distributed </a:t>
            </a:r>
            <a:r>
              <a:rPr lang="en-GB" dirty="0" smtClean="0"/>
              <a:t>computing</a:t>
            </a:r>
            <a:r>
              <a:rPr lang="hu-HU" dirty="0" smtClean="0"/>
              <a:t> &amp; data handling</a:t>
            </a:r>
            <a:endParaRPr lang="en-GB" dirty="0"/>
          </a:p>
          <a:p>
            <a:pPr marL="857250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/>
              <a:t>Motivated by the needs of LHC experiments</a:t>
            </a:r>
          </a:p>
          <a:p>
            <a:pPr marL="1257300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/>
              <a:t>Main goal: common interface to disparate computing facilities</a:t>
            </a:r>
          </a:p>
          <a:p>
            <a:pPr marL="1257300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Designed </a:t>
            </a:r>
            <a:r>
              <a:rPr lang="en-GB" dirty="0"/>
              <a:t>with a distributed Nordic Tier1 in </a:t>
            </a:r>
            <a:r>
              <a:rPr lang="en-GB" dirty="0" smtClean="0"/>
              <a:t>mind, optimised </a:t>
            </a:r>
            <a:r>
              <a:rPr lang="en-GB" dirty="0"/>
              <a:t>for HPC deployment</a:t>
            </a:r>
          </a:p>
          <a:p>
            <a:pPr marL="1257300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>
                <a:solidFill>
                  <a:srgbClr val="FF0000"/>
                </a:solidFill>
              </a:rPr>
              <a:t>!!! </a:t>
            </a:r>
            <a:r>
              <a:rPr lang="en-GB" dirty="0">
                <a:solidFill>
                  <a:srgbClr val="FF0000"/>
                </a:solidFill>
              </a:rPr>
              <a:t>b</a:t>
            </a:r>
            <a:r>
              <a:rPr lang="en-GB" dirty="0" smtClean="0">
                <a:solidFill>
                  <a:srgbClr val="FF0000"/>
                </a:solidFill>
              </a:rPr>
              <a:t>uilt-in </a:t>
            </a:r>
            <a:r>
              <a:rPr lang="en-GB" dirty="0">
                <a:solidFill>
                  <a:srgbClr val="FF0000"/>
                </a:solidFill>
              </a:rPr>
              <a:t>data </a:t>
            </a:r>
            <a:r>
              <a:rPr lang="en-GB" dirty="0" smtClean="0">
                <a:solidFill>
                  <a:srgbClr val="FF0000"/>
                </a:solidFill>
              </a:rPr>
              <a:t>caching !!!</a:t>
            </a:r>
            <a:endParaRPr lang="en-GB" dirty="0">
              <a:solidFill>
                <a:srgbClr val="FF0000"/>
              </a:solidFill>
            </a:endParaRPr>
          </a:p>
          <a:p>
            <a:pPr marL="857250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/>
              <a:t>Open Source, mostly volunteer contributors</a:t>
            </a:r>
          </a:p>
          <a:p>
            <a:pPr marL="1257300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/>
              <a:t>Coordinated by the </a:t>
            </a:r>
            <a:r>
              <a:rPr lang="en-GB" dirty="0" err="1"/>
              <a:t>NorduGrid</a:t>
            </a:r>
            <a:r>
              <a:rPr lang="en-GB" dirty="0"/>
              <a:t> Collaboration</a:t>
            </a:r>
          </a:p>
          <a:p>
            <a:pPr marL="1257300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/>
              <a:t>Supported by EU in past, </a:t>
            </a:r>
            <a:r>
              <a:rPr lang="en-GB" dirty="0" err="1"/>
              <a:t>NeIC</a:t>
            </a:r>
            <a:r>
              <a:rPr lang="en-GB" dirty="0"/>
              <a:t> now (partially</a:t>
            </a:r>
            <a:r>
              <a:rPr lang="en-GB" dirty="0" smtClean="0"/>
              <a:t>)</a:t>
            </a:r>
            <a:endParaRPr lang="hu-HU" dirty="0" smtClean="0"/>
          </a:p>
          <a:p>
            <a:pPr marL="1257300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/>
              <a:t>Preview in 2002, first release in 2004</a:t>
            </a:r>
          </a:p>
          <a:p>
            <a:pPr marL="1257300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endParaRPr lang="en-GB" dirty="0"/>
          </a:p>
          <a:p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ARC </a:t>
            </a:r>
            <a:r>
              <a:rPr lang="hu-HU" dirty="0" smtClean="0"/>
              <a:t>major release</a:t>
            </a:r>
            <a:r>
              <a:rPr lang="en-GB" dirty="0" smtClean="0"/>
              <a:t>s</a:t>
            </a:r>
            <a:r>
              <a:rPr lang="hu-HU" dirty="0" smtClean="0"/>
              <a:t> 2004-</a:t>
            </a:r>
            <a:r>
              <a:rPr lang="en-GB" dirty="0" smtClean="0"/>
              <a:t>20</a:t>
            </a:r>
            <a:r>
              <a:rPr lang="hu-HU" dirty="0" smtClean="0"/>
              <a:t>18</a:t>
            </a: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27/02/2019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" y="1222375"/>
            <a:ext cx="4070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http://www.nordugrid.org/arc/releases/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979939"/>
              </p:ext>
            </p:extLst>
          </p:nvPr>
        </p:nvGraphicFramePr>
        <p:xfrm>
          <a:off x="700088" y="1591707"/>
          <a:ext cx="8139111" cy="4953000"/>
        </p:xfrm>
        <a:graphic>
          <a:graphicData uri="http://schemas.openxmlformats.org/drawingml/2006/table">
            <a:tbl>
              <a:tblPr/>
              <a:tblGrid>
                <a:gridCol w="2043112"/>
                <a:gridCol w="2438400"/>
                <a:gridCol w="3657599"/>
              </a:tblGrid>
              <a:tr h="0">
                <a:tc>
                  <a:txBody>
                    <a:bodyPr/>
                    <a:lstStyle/>
                    <a:p>
                      <a:r>
                        <a:rPr lang="hu-HU" u="sng" dirty="0" smtClean="0"/>
                        <a:t>Release nr</a:t>
                      </a:r>
                      <a:endParaRPr lang="hu-HU" u="sng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u="sng" dirty="0" smtClean="0"/>
                        <a:t>Release Date</a:t>
                      </a:r>
                      <a:endParaRPr lang="hu-HU" u="sng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u="sng" dirty="0" smtClean="0"/>
                        <a:t>Major Change</a:t>
                      </a:r>
                      <a:endParaRPr lang="hu-HU" u="sng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dirty="0" smtClean="0"/>
                        <a:t>Version</a:t>
                      </a:r>
                      <a:r>
                        <a:rPr lang="hu-HU" baseline="0" dirty="0" smtClean="0"/>
                        <a:t> 0.4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April13</a:t>
                      </a:r>
                      <a:r>
                        <a:rPr lang="hu-HU" dirty="0"/>
                        <a:t>, </a:t>
                      </a:r>
                      <a:r>
                        <a:rPr lang="hu-HU" dirty="0" smtClean="0"/>
                        <a:t>2004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100" dirty="0" smtClean="0"/>
                        <a:t>First official release of ARC after two-year of development</a:t>
                      </a:r>
                      <a:endParaRPr lang="hu-HU" sz="11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dirty="0" smtClean="0"/>
                        <a:t>Version</a:t>
                      </a:r>
                      <a:r>
                        <a:rPr lang="hu-HU" baseline="0" dirty="0" smtClean="0"/>
                        <a:t> 0.6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May 22, 2007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000" dirty="0" smtClean="0"/>
                        <a:t>Same protocols nevertheless minimal backward compatibility with v04</a:t>
                      </a:r>
                      <a:endParaRPr lang="hu-HU" sz="16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dirty="0" smtClean="0"/>
                        <a:t>Version</a:t>
                      </a:r>
                      <a:r>
                        <a:rPr lang="hu-HU" baseline="0" dirty="0" smtClean="0"/>
                        <a:t> 0.8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Sept 30, 2009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050" dirty="0" smtClean="0"/>
                        <a:t>Contains technology preview of SOA ARC</a:t>
                      </a:r>
                      <a:endParaRPr lang="hu-HU" sz="105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dirty="0" smtClean="0"/>
                        <a:t>NOX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Nov</a:t>
                      </a:r>
                      <a:r>
                        <a:rPr lang="hu-HU" baseline="0" dirty="0" smtClean="0"/>
                        <a:t> 30, 2009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050" dirty="0" smtClean="0"/>
                        <a:t>Separate release of SOA ARC</a:t>
                      </a:r>
                      <a:endParaRPr lang="hu-HU" sz="105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dirty="0" smtClean="0">
                          <a:solidFill>
                            <a:srgbClr val="FF0000"/>
                          </a:solidFill>
                        </a:rPr>
                        <a:t>11.05</a:t>
                      </a:r>
                      <a:r>
                        <a:rPr lang="hu-HU" baseline="0" dirty="0" smtClean="0">
                          <a:solidFill>
                            <a:srgbClr val="FF0000"/>
                          </a:solidFill>
                        </a:rPr>
                        <a:t> (v1.0)</a:t>
                      </a:r>
                      <a:endParaRPr lang="hu-HU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dirty="0">
                          <a:solidFill>
                            <a:srgbClr val="FF0000"/>
                          </a:solidFill>
                        </a:rPr>
                        <a:t>May </a:t>
                      </a:r>
                      <a:r>
                        <a:rPr lang="hu-HU" dirty="0" smtClean="0">
                          <a:solidFill>
                            <a:srgbClr val="FF0000"/>
                          </a:solidFill>
                        </a:rPr>
                        <a:t>10, 2011</a:t>
                      </a:r>
                      <a:endParaRPr lang="hu-HU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050" dirty="0" smtClean="0"/>
                        <a:t>Very substantially re-enginered CE &amp; clients</a:t>
                      </a:r>
                      <a:endParaRPr lang="hu-HU" sz="105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dirty="0" smtClean="0"/>
                        <a:t>12.05 (v2.0)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May</a:t>
                      </a:r>
                      <a:r>
                        <a:rPr lang="hu-HU" baseline="0" dirty="0" smtClean="0"/>
                        <a:t> 21</a:t>
                      </a:r>
                      <a:r>
                        <a:rPr lang="hu-HU" dirty="0" smtClean="0"/>
                        <a:t>, 2012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050" smtClean="0"/>
                        <a:t>Further</a:t>
                      </a:r>
                      <a:r>
                        <a:rPr lang="hu-HU" sz="1050" baseline="0" smtClean="0"/>
                        <a:t> </a:t>
                      </a:r>
                      <a:r>
                        <a:rPr lang="hu-HU" sz="1050" smtClean="0"/>
                        <a:t>client-side </a:t>
                      </a:r>
                      <a:r>
                        <a:rPr lang="hu-HU" sz="1050" dirty="0" smtClean="0"/>
                        <a:t>changes, libarcclient </a:t>
                      </a:r>
                      <a:endParaRPr lang="hu-HU" sz="105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dirty="0" smtClean="0"/>
                        <a:t>13.02 (v3.0)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February 28, 2013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sz="1050" dirty="0" smtClean="0"/>
                        <a:t>Several obsoleted components, numerous library name</a:t>
                      </a:r>
                      <a:r>
                        <a:rPr lang="hu-HU" sz="1050" baseline="0" dirty="0" smtClean="0"/>
                        <a:t> changes (libarcdata2 -&gt; libarcdata)</a:t>
                      </a:r>
                      <a:endParaRPr lang="hu-HU" sz="105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dirty="0" smtClean="0"/>
                        <a:t>13.11 (v4.0)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November 27, 2013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new client-side job </a:t>
                      </a:r>
                      <a:r>
                        <a:rPr lang="hu-HU" sz="1100" dirty="0" smtClean="0"/>
                        <a:t>database</a:t>
                      </a:r>
                      <a:endParaRPr lang="en-GB" sz="1100" dirty="0" smtClean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dirty="0" smtClean="0"/>
                        <a:t>15.03 (v5.0)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March 27, 2015</a:t>
                      </a:r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arc-</a:t>
                      </a:r>
                      <a:r>
                        <a:rPr lang="en-GB" sz="1100" dirty="0" err="1" smtClean="0"/>
                        <a:t>ur</a:t>
                      </a:r>
                      <a:r>
                        <a:rPr lang="en-GB" sz="1100" dirty="0" smtClean="0"/>
                        <a:t>-logger got replaced by JURA,  removed several components, modules (old data staging)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hu-HU" i="1" dirty="0" smtClean="0">
                          <a:solidFill>
                            <a:srgbClr val="FFC000"/>
                          </a:solidFill>
                        </a:rPr>
                        <a:t>VERSION</a:t>
                      </a:r>
                      <a:r>
                        <a:rPr lang="hu-HU" i="1" baseline="0" dirty="0" smtClean="0">
                          <a:solidFill>
                            <a:srgbClr val="FFC000"/>
                          </a:solidFill>
                        </a:rPr>
                        <a:t> 6.0</a:t>
                      </a:r>
                      <a:endParaRPr lang="hu-HU" i="1" dirty="0">
                        <a:solidFill>
                          <a:srgbClr val="FFC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hu-HU" i="1" dirty="0" smtClean="0">
                          <a:solidFill>
                            <a:srgbClr val="FFC000"/>
                          </a:solidFill>
                        </a:rPr>
                        <a:t>2019 (!)</a:t>
                      </a:r>
                      <a:endParaRPr lang="hu-HU" i="1" dirty="0">
                        <a:solidFill>
                          <a:srgbClr val="FFC00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i="1" dirty="0" smtClean="0"/>
                        <a:t>see</a:t>
                      </a:r>
                      <a:r>
                        <a:rPr lang="en-GB" sz="1100" i="1" baseline="0" dirty="0" smtClean="0"/>
                        <a:t> </a:t>
                      </a:r>
                      <a:r>
                        <a:rPr lang="hu-HU" sz="1100" i="1" baseline="0" dirty="0" smtClean="0"/>
                        <a:t>a dedicated</a:t>
                      </a:r>
                      <a:r>
                        <a:rPr lang="en-GB" sz="1100" i="1" baseline="0" dirty="0" smtClean="0"/>
                        <a:t> slide</a:t>
                      </a:r>
                      <a:r>
                        <a:rPr lang="hu-HU" sz="1100" i="1" baseline="0" dirty="0" smtClean="0"/>
                        <a:t> later</a:t>
                      </a:r>
                      <a:endParaRPr lang="hu-HU" sz="1100" i="1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237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ARC 6: major release soon out...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688" y="1219200"/>
            <a:ext cx="8153400" cy="4876800"/>
          </a:xfrm>
        </p:spPr>
        <p:txBody>
          <a:bodyPr/>
          <a:lstStyle/>
          <a:p>
            <a:r>
              <a:rPr lang="hu-HU" sz="2400" dirty="0" smtClean="0"/>
              <a:t>ARC6 content:</a:t>
            </a:r>
          </a:p>
          <a:p>
            <a:pPr lvl="1"/>
            <a:r>
              <a:rPr lang="en-GB" sz="2000" dirty="0" smtClean="0"/>
              <a:t>Internal </a:t>
            </a:r>
            <a:r>
              <a:rPr lang="en-GB" sz="2000" dirty="0" smtClean="0"/>
              <a:t>scalability improvements</a:t>
            </a:r>
            <a:endParaRPr lang="en-GB" sz="2000" dirty="0" smtClean="0"/>
          </a:p>
          <a:p>
            <a:pPr lvl="1"/>
            <a:r>
              <a:rPr lang="en-GB" sz="2000" dirty="0" smtClean="0"/>
              <a:t>Much better manageability </a:t>
            </a:r>
            <a:r>
              <a:rPr lang="en-GB" sz="2000" dirty="0" smtClean="0"/>
              <a:t>(</a:t>
            </a:r>
            <a:r>
              <a:rPr lang="hu-HU" sz="2000" dirty="0" smtClean="0"/>
              <a:t>c</a:t>
            </a:r>
            <a:r>
              <a:rPr lang="en-GB" sz="2000" dirty="0" err="1" smtClean="0"/>
              <a:t>onfiguration</a:t>
            </a:r>
            <a:r>
              <a:rPr lang="hu-HU" sz="2000" dirty="0" smtClean="0"/>
              <a:t> redesign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/>
              <a:t>Interface </a:t>
            </a:r>
            <a:r>
              <a:rPr lang="en-GB" sz="2000" dirty="0" smtClean="0"/>
              <a:t>consolidation</a:t>
            </a:r>
          </a:p>
          <a:p>
            <a:pPr lvl="1"/>
            <a:r>
              <a:rPr lang="en-GB" sz="2000" dirty="0" smtClean="0"/>
              <a:t>New Infosys indexing layer, new RTE framework</a:t>
            </a:r>
            <a:endParaRPr lang="en-GB" sz="2000" dirty="0" smtClean="0"/>
          </a:p>
          <a:p>
            <a:pPr lvl="1"/>
            <a:r>
              <a:rPr lang="en-GB" sz="2000" dirty="0" smtClean="0"/>
              <a:t>Major clean-up</a:t>
            </a:r>
            <a:r>
              <a:rPr lang="en-GB" sz="2000" dirty="0"/>
              <a:t> </a:t>
            </a:r>
            <a:r>
              <a:rPr lang="en-GB" sz="2000" dirty="0" smtClean="0"/>
              <a:t>and</a:t>
            </a:r>
            <a:r>
              <a:rPr lang="en-GB" sz="2000" dirty="0" smtClean="0"/>
              <a:t> retirement</a:t>
            </a:r>
            <a:r>
              <a:rPr lang="en-GB" sz="2000" dirty="0" smtClean="0"/>
              <a:t> of unused parts</a:t>
            </a:r>
            <a:endParaRPr lang="en-GB" sz="2000" dirty="0" smtClean="0"/>
          </a:p>
          <a:p>
            <a:pPr lvl="1"/>
            <a:r>
              <a:rPr lang="en-GB" sz="2000" dirty="0" smtClean="0"/>
              <a:t>Some backward </a:t>
            </a:r>
            <a:r>
              <a:rPr lang="en-GB" sz="2000" dirty="0"/>
              <a:t>incompatible </a:t>
            </a:r>
            <a:r>
              <a:rPr lang="en-GB" sz="2000" dirty="0" smtClean="0"/>
              <a:t>changes</a:t>
            </a:r>
            <a:endParaRPr lang="en-GB" dirty="0" smtClean="0"/>
          </a:p>
          <a:p>
            <a:r>
              <a:rPr lang="hu-HU" sz="2400" dirty="0" smtClean="0"/>
              <a:t>Stay tuned:  </a:t>
            </a:r>
            <a:r>
              <a:rPr lang="en-GB" sz="2400" dirty="0" smtClean="0"/>
              <a:t>http</a:t>
            </a:r>
            <a:r>
              <a:rPr lang="en-GB" sz="2400" dirty="0"/>
              <a:t>://www.nordugrid.org/arc/arc6/</a:t>
            </a:r>
            <a:endParaRPr lang="en-GB" sz="2400" dirty="0" smtClean="0"/>
          </a:p>
          <a:p>
            <a:pPr marL="0" indent="0">
              <a:buNone/>
            </a:pPr>
            <a:endParaRPr lang="hu-HU" sz="2000" dirty="0"/>
          </a:p>
          <a:p>
            <a:r>
              <a:rPr lang="hu-HU" sz="2400" dirty="0" smtClean="0"/>
              <a:t>ARC 7 plans:  </a:t>
            </a:r>
          </a:p>
          <a:p>
            <a:pPr lvl="1"/>
            <a:r>
              <a:rPr lang="hu-HU" sz="2000" dirty="0" smtClean="0"/>
              <a:t>rework </a:t>
            </a:r>
            <a:r>
              <a:rPr lang="hu-HU" sz="2000" dirty="0" smtClean="0"/>
              <a:t>security</a:t>
            </a:r>
            <a:r>
              <a:rPr lang="en-GB" sz="2000" dirty="0" smtClean="0"/>
              <a:t> layer</a:t>
            </a:r>
            <a:endParaRPr lang="hu-HU" sz="2000" dirty="0" smtClean="0"/>
          </a:p>
          <a:p>
            <a:pPr lvl="1"/>
            <a:r>
              <a:rPr lang="hu-HU" sz="2000" dirty="0" smtClean="0"/>
              <a:t>Data, Data, DATA</a:t>
            </a: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8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762000" y="1524000"/>
            <a:ext cx="7924800" cy="213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Key ARC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92D050"/>
            </a:solidFill>
          </a:ln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/>
              <a:t>Key </a:t>
            </a:r>
            <a:r>
              <a:rPr lang="en-GB" dirty="0" smtClean="0"/>
              <a:t>components:</a:t>
            </a:r>
          </a:p>
          <a:p>
            <a:pPr marL="642938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b="1" dirty="0" smtClean="0"/>
              <a:t>ARC </a:t>
            </a:r>
            <a:r>
              <a:rPr lang="en-GB" b="1" dirty="0"/>
              <a:t>CE </a:t>
            </a:r>
            <a:r>
              <a:rPr lang="en-GB" dirty="0"/>
              <a:t>– a Compute Element, providing interfaces to computing </a:t>
            </a:r>
            <a:r>
              <a:rPr lang="en-GB" dirty="0" smtClean="0"/>
              <a:t>resources</a:t>
            </a:r>
          </a:p>
          <a:p>
            <a:pPr marL="942975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Modular, consists of several sub-components (services and utilities)</a:t>
            </a:r>
          </a:p>
          <a:p>
            <a:pPr marL="942975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Interface for job control</a:t>
            </a:r>
          </a:p>
          <a:p>
            <a:pPr marL="942975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Interface for exposing resource and job status info</a:t>
            </a:r>
          </a:p>
          <a:p>
            <a:pPr marL="942975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Data staging </a:t>
            </a:r>
            <a:r>
              <a:rPr lang="en-GB" dirty="0"/>
              <a:t>and shared cache </a:t>
            </a:r>
            <a:r>
              <a:rPr lang="en-GB" dirty="0" smtClean="0"/>
              <a:t>management utilities</a:t>
            </a:r>
          </a:p>
          <a:p>
            <a:pPr marL="1285875"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Jobs do not need to stage data in or out</a:t>
            </a:r>
          </a:p>
          <a:p>
            <a:pPr marL="642938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b="1" dirty="0" smtClean="0"/>
              <a:t>CLI</a:t>
            </a:r>
            <a:r>
              <a:rPr lang="en-GB" dirty="0" smtClean="0"/>
              <a:t> client tools </a:t>
            </a:r>
            <a:r>
              <a:rPr lang="hu-HU" dirty="0" smtClean="0"/>
              <a:t>to </a:t>
            </a:r>
            <a:r>
              <a:rPr lang="hu-HU" dirty="0"/>
              <a:t>interact with ARC CE and </a:t>
            </a:r>
            <a:r>
              <a:rPr lang="en-GB" dirty="0" smtClean="0"/>
              <a:t>relevant </a:t>
            </a:r>
            <a:r>
              <a:rPr lang="hu-HU" dirty="0" smtClean="0"/>
              <a:t>third-party services</a:t>
            </a:r>
            <a:endParaRPr lang="en-GB" dirty="0" smtClean="0"/>
          </a:p>
          <a:p>
            <a:pPr marL="942975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CLI for jobs management</a:t>
            </a:r>
          </a:p>
          <a:p>
            <a:pPr marL="942975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CLI for X509 proxy management (client to VOMS)</a:t>
            </a:r>
          </a:p>
          <a:p>
            <a:pPr marL="942975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CLI for file transfer (a wide range of protocols)</a:t>
            </a:r>
          </a:p>
          <a:p>
            <a:pPr marL="642938"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b="1" dirty="0" smtClean="0"/>
              <a:t>API</a:t>
            </a:r>
            <a:r>
              <a:rPr lang="en-GB" dirty="0"/>
              <a:t>: </a:t>
            </a:r>
            <a:r>
              <a:rPr lang="en-GB" dirty="0" smtClean="0"/>
              <a:t>C++ and Python, for interfacing </a:t>
            </a:r>
            <a:r>
              <a:rPr lang="en-GB" dirty="0"/>
              <a:t>to full software </a:t>
            </a:r>
            <a:r>
              <a:rPr lang="en-GB" dirty="0" smtClean="0"/>
              <a:t>stack</a:t>
            </a:r>
          </a:p>
          <a:p>
            <a:pPr marL="942975"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-GB" dirty="0" smtClean="0"/>
              <a:t>Enables custom services and clients</a:t>
            </a:r>
            <a:r>
              <a:rPr lang="en-GB" dirty="0"/>
              <a:t>, </a:t>
            </a:r>
            <a:r>
              <a:rPr lang="en-GB" dirty="0" smtClean="0"/>
              <a:t>including </a:t>
            </a:r>
            <a:r>
              <a:rPr lang="en-GB" dirty="0" err="1" smtClean="0"/>
              <a:t>arcControlTower</a:t>
            </a:r>
            <a:r>
              <a:rPr lang="en-GB" dirty="0" smtClean="0"/>
              <a:t> (</a:t>
            </a:r>
            <a:r>
              <a:rPr lang="en-GB" dirty="0" err="1" smtClean="0"/>
              <a:t>aCT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www.nordugrid.org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7369-A205-4AC3-ACD4-F0E40A62FC88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875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fr-FR" dirty="0" smtClean="0"/>
              <a:t>ARC-CE instances in GOCDB</a:t>
            </a:r>
            <a:endParaRPr lang="fr-FR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/>
          </p:nvPr>
        </p:nvGraphicFramePr>
        <p:xfrm>
          <a:off x="1817695" y="1970838"/>
          <a:ext cx="5258850" cy="3189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25" name="Date Placeholder 7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18859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2288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25717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29146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altLang="en-US" smtClean="0"/>
              <a:t>27/02/2019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5126" name="Slide Number Placeholder 8"/>
          <p:cNvSpPr>
            <a:spLocks noGrp="1"/>
          </p:cNvSpPr>
          <p:nvPr>
            <p:ph type="sldNum" sz="quarter" idx="12"/>
          </p:nvPr>
        </p:nvSpPr>
        <p:spPr>
          <a:prstGeom prst="roundRect">
            <a:avLst>
              <a:gd name="adj" fmla="val 16667"/>
            </a:avLst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18859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2288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25717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29146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fld id="{2CFD3A76-7620-4E69-93E1-E701A9792703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5103186"/>
            <a:ext cx="3510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cf</a:t>
            </a:r>
            <a:r>
              <a:rPr lang="en-GB" i="1" dirty="0"/>
              <a:t>.</a:t>
            </a:r>
            <a:r>
              <a:rPr lang="en-GB" i="1" dirty="0" smtClean="0"/>
              <a:t> CREAM-CE: 371 instances as of today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48455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ARC-CE geography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762" y="1771650"/>
            <a:ext cx="4637627" cy="3657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27/02/2019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7369-A205-4AC3-ACD4-F0E40A62FC88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48382"/>
            <a:ext cx="6054718" cy="36234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2894" y="5198418"/>
            <a:ext cx="18902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/>
              <a:t>Data as of end-2018</a:t>
            </a:r>
          </a:p>
        </p:txBody>
      </p:sp>
    </p:spTree>
    <p:extLst>
      <p:ext uri="{BB962C8B-B14F-4D97-AF65-F5344CB8AC3E}">
        <p14:creationId xmlns:p14="http://schemas.microsoft.com/office/powerpoint/2010/main" val="393533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 CE </a:t>
            </a:r>
            <a:r>
              <a:rPr lang="hu-HU" dirty="0" smtClean="0"/>
              <a:t>internals &amp; </a:t>
            </a:r>
            <a:r>
              <a:rPr lang="en-GB" dirty="0" smtClean="0"/>
              <a:t>interfaces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90" y="1771650"/>
            <a:ext cx="7678821" cy="3657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u-HU" smtClean="0"/>
              <a:t>27/02/2019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17369-A205-4AC3-ACD4-F0E40A62FC88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10" name="Explosion 1 9"/>
          <p:cNvSpPr/>
          <p:nvPr/>
        </p:nvSpPr>
        <p:spPr>
          <a:xfrm>
            <a:off x="5676900" y="4343400"/>
            <a:ext cx="685800" cy="7620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xplosion 1 10"/>
          <p:cNvSpPr/>
          <p:nvPr/>
        </p:nvSpPr>
        <p:spPr>
          <a:xfrm>
            <a:off x="4572000" y="2743200"/>
            <a:ext cx="914400" cy="874712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703854" y="3026667"/>
            <a:ext cx="637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DATA</a:t>
            </a:r>
            <a:endParaRPr lang="hu-H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658966" y="4570511"/>
            <a:ext cx="637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DATA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51874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Advanced Resource Connector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Connects computing resources in a streamlined standard manner</a:t>
            </a:r>
          </a:p>
          <a:p>
            <a:endParaRPr lang="hu-HU" dirty="0" smtClean="0"/>
          </a:p>
          <a:p>
            <a:endParaRPr lang="hu-HU" dirty="0"/>
          </a:p>
          <a:p>
            <a:pPr marL="0" indent="0">
              <a:buNone/>
            </a:pPr>
            <a:endParaRPr lang="hu-HU" dirty="0"/>
          </a:p>
          <a:p>
            <a:r>
              <a:rPr lang="hu-HU" dirty="0" smtClean="0"/>
              <a:t>By delivering, storing and advertising data</a:t>
            </a: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27/02/2019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D7C4-BBDA-42E5-A351-02649964184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0" y="4394517"/>
            <a:ext cx="3238500" cy="20888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044" y="2171613"/>
            <a:ext cx="1943100" cy="125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14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g-template">
  <a:themeElements>
    <a:clrScheme name="1_nordugrid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1_nordugrid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nordugri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ng-template</Template>
  <TotalTime>19232</TotalTime>
  <Words>1164</Words>
  <Application>Microsoft Office PowerPoint</Application>
  <PresentationFormat>On-screen Show (4:3)</PresentationFormat>
  <Paragraphs>220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Lucida Sans Unicode</vt:lpstr>
      <vt:lpstr>Nunito</vt:lpstr>
      <vt:lpstr>Open Sans</vt:lpstr>
      <vt:lpstr>Times New Roman</vt:lpstr>
      <vt:lpstr>Wingdings</vt:lpstr>
      <vt:lpstr>ng-template</vt:lpstr>
      <vt:lpstr>ARC: a data-centric overview Oslo Nordic Data Workshop, 27 February 2019</vt:lpstr>
      <vt:lpstr>What is ARC?</vt:lpstr>
      <vt:lpstr>ARC major releases 2004-2018</vt:lpstr>
      <vt:lpstr>ARC 6: major release soon out...</vt:lpstr>
      <vt:lpstr>Key ARC components</vt:lpstr>
      <vt:lpstr>ARC-CE instances in GOCDB</vt:lpstr>
      <vt:lpstr>ARC-CE geography</vt:lpstr>
      <vt:lpstr>ARC CE internals &amp; interfaces</vt:lpstr>
      <vt:lpstr>Advanced Resource Connector</vt:lpstr>
      <vt:lpstr>Data in ARC.CONF</vt:lpstr>
      <vt:lpstr>Powerfull data staging with CACHE</vt:lpstr>
      <vt:lpstr>Data staging protocols</vt:lpstr>
      <vt:lpstr>Datadelivery-service:  scaling up data staging</vt:lpstr>
      <vt:lpstr>More on cache, ACIX and Candypond</vt:lpstr>
      <vt:lpstr>ARC as of Today: summary</vt:lpstr>
      <vt:lpstr>Documentation, support, availability</vt:lpstr>
    </vt:vector>
  </TitlesOfParts>
  <Company>Acer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 status</dc:title>
  <dc:creator>Balazs Konya</dc:creator>
  <cp:lastModifiedBy>balazs</cp:lastModifiedBy>
  <cp:revision>960</cp:revision>
  <dcterms:created xsi:type="dcterms:W3CDTF">2010-04-30T12:57:51Z</dcterms:created>
  <dcterms:modified xsi:type="dcterms:W3CDTF">2019-02-27T05:55:23Z</dcterms:modified>
</cp:coreProperties>
</file>