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87" r:id="rId3"/>
    <p:sldId id="258" r:id="rId4"/>
    <p:sldId id="290" r:id="rId5"/>
    <p:sldId id="278" r:id="rId6"/>
    <p:sldId id="286" r:id="rId7"/>
    <p:sldId id="289" r:id="rId8"/>
    <p:sldId id="285" r:id="rId9"/>
    <p:sldId id="28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FF00"/>
    <a:srgbClr val="000000"/>
    <a:srgbClr val="2326A5"/>
    <a:srgbClr val="5B9BD5"/>
    <a:srgbClr val="171A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866" autoAdjust="0"/>
  </p:normalViewPr>
  <p:slideViewPr>
    <p:cSldViewPr snapToGrid="0">
      <p:cViewPr>
        <p:scale>
          <a:sx n="150" d="100"/>
          <a:sy n="150" d="100"/>
        </p:scale>
        <p:origin x="432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13/01/2019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662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417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6890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14 January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no.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noProof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en-GB" sz="2700" b="0" baseline="0" noProof="0" dirty="0" smtClean="0">
                <a:solidFill>
                  <a:schemeClr val="bg1"/>
                </a:solidFill>
                <a:latin typeface="+mn-lt"/>
              </a:rPr>
              <a:t> European Infrastructures</a:t>
            </a:r>
          </a:p>
          <a:p>
            <a:pPr algn="r"/>
            <a:r>
              <a:rPr lang="en-GB" sz="2700" b="0" baseline="0" noProof="0" dirty="0" smtClean="0">
                <a:solidFill>
                  <a:schemeClr val="bg1"/>
                </a:solidFill>
                <a:latin typeface="+mn-lt"/>
              </a:rPr>
              <a:t>for Detectors at Accelerators</a:t>
            </a:r>
            <a:endParaRPr lang="en-GB" sz="2700" b="0" noProof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88203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14 January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13 January 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 smtClean="0"/>
              <a:t>14 January 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14 January 2019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13 January 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14 January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13 January 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14 January 2019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13 January 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14 January 2019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13 January 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14 January 2019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13 January 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310400"/>
            <a:ext cx="2949178" cy="7470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0400"/>
            <a:ext cx="4629150" cy="455065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14 January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13 January 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0000"/>
            <a:ext cx="2949178" cy="797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60000"/>
            <a:ext cx="4629150" cy="4601059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14 January 2019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13 January 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93" y="258908"/>
            <a:ext cx="2483842" cy="65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780067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ida2020.web.cern.ch/content/newslette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ida2020.web.cern.ch/content/submit-your-publication" TargetMode="External"/><Relationship Id="rId2" Type="http://schemas.openxmlformats.org/officeDocument/2006/relationships/hyperlink" Target="http://cds.cern.ch/collection/AIDA-2020?ln=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ida2020.web.cern.ch/science/publication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144693"/>
            <a:ext cx="6280643" cy="2966720"/>
          </a:xfrm>
        </p:spPr>
        <p:txBody>
          <a:bodyPr>
            <a:normAutofit fontScale="90000"/>
          </a:bodyPr>
          <a:lstStyle/>
          <a:p>
            <a:pPr algn="l"/>
            <a:r>
              <a:rPr lang="en-GB" sz="7200" dirty="0" smtClean="0"/>
              <a:t>AIDA-2020 WP15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5300" dirty="0" smtClean="0"/>
              <a:t>Upgrade </a:t>
            </a:r>
            <a:r>
              <a:rPr lang="en-GB" sz="5300" dirty="0"/>
              <a:t>of </a:t>
            </a:r>
            <a:r>
              <a:rPr lang="en-GB" sz="5300" dirty="0" smtClean="0"/>
              <a:t>beam and </a:t>
            </a:r>
            <a:r>
              <a:rPr lang="en-GB" sz="5300" dirty="0"/>
              <a:t>irradiation test </a:t>
            </a:r>
            <a:r>
              <a:rPr lang="en-GB" sz="5300" dirty="0" smtClean="0"/>
              <a:t>infrastructure</a:t>
            </a:r>
            <a:endParaRPr lang="en-GB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4094203"/>
            <a:ext cx="5626756" cy="1845545"/>
          </a:xfrm>
        </p:spPr>
        <p:txBody>
          <a:bodyPr/>
          <a:lstStyle/>
          <a:p>
            <a:r>
              <a:rPr lang="it-IT" u="sng" dirty="0"/>
              <a:t>Federico Ravotti</a:t>
            </a:r>
            <a:r>
              <a:rPr lang="it-IT" dirty="0"/>
              <a:t> (CERN) </a:t>
            </a:r>
            <a:r>
              <a:rPr lang="it-IT" dirty="0" smtClean="0"/>
              <a:t>&amp; Marcel </a:t>
            </a:r>
            <a:r>
              <a:rPr lang="it-IT" dirty="0"/>
              <a:t>Stanitzki (DESY</a:t>
            </a:r>
            <a:r>
              <a:rPr lang="it-IT" dirty="0" smtClean="0"/>
              <a:t>)</a:t>
            </a:r>
          </a:p>
          <a:p>
            <a:endParaRPr lang="it-IT" dirty="0"/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WP15 Satellite Meeting @ 7</a:t>
            </a:r>
            <a:r>
              <a:rPr lang="en-US" b="1" baseline="30000" dirty="0" smtClean="0">
                <a:solidFill>
                  <a:srgbClr val="FF0000"/>
                </a:solidFill>
              </a:rPr>
              <a:t>th</a:t>
            </a:r>
            <a:r>
              <a:rPr lang="en-US" b="1" dirty="0" smtClean="0">
                <a:solidFill>
                  <a:srgbClr val="FF0000"/>
                </a:solidFill>
              </a:rPr>
              <a:t> BTTB Workshop</a:t>
            </a:r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January 14</a:t>
            </a:r>
            <a:r>
              <a:rPr lang="en-US" b="1" baseline="30000" dirty="0" smtClean="0">
                <a:solidFill>
                  <a:srgbClr val="FF0000"/>
                </a:solidFill>
              </a:rPr>
              <a:t>th</a:t>
            </a:r>
            <a:r>
              <a:rPr lang="en-US" b="1" dirty="0" smtClean="0">
                <a:solidFill>
                  <a:srgbClr val="FF0000"/>
                </a:solidFill>
              </a:rPr>
              <a:t>, 2019</a:t>
            </a:r>
            <a:endParaRPr lang="en-US" b="1" dirty="0">
              <a:solidFill>
                <a:srgbClr val="FF0000"/>
              </a:solidFill>
            </a:endParaRPr>
          </a:p>
          <a:p>
            <a:pPr algn="l"/>
            <a:r>
              <a:rPr lang="en-US" sz="1600" dirty="0" smtClean="0">
                <a:hlinkClick r:id="rId2"/>
              </a:rPr>
              <a:t>https</a:t>
            </a:r>
            <a:r>
              <a:rPr lang="en-US" sz="1600" dirty="0">
                <a:hlinkClick r:id="rId2"/>
              </a:rPr>
              <a:t>://indico.cern.ch/event/780067</a:t>
            </a:r>
            <a:r>
              <a:rPr lang="en-US" sz="1600" dirty="0" smtClean="0">
                <a:hlinkClick r:id="rId2"/>
              </a:rPr>
              <a:t>/</a:t>
            </a:r>
            <a:endParaRPr lang="en-US" sz="1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032" y="1953137"/>
            <a:ext cx="2818357" cy="398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184933"/>
            <a:ext cx="8666018" cy="5171416"/>
          </a:xfrm>
        </p:spPr>
        <p:txBody>
          <a:bodyPr>
            <a:noAutofit/>
          </a:bodyPr>
          <a:lstStyle/>
          <a:p>
            <a:r>
              <a:rPr lang="en-GB" sz="2400" b="1" dirty="0"/>
              <a:t>The BTTB series has been a very successful </a:t>
            </a:r>
            <a:r>
              <a:rPr lang="en-GB" sz="2400" b="1" dirty="0" smtClean="0"/>
              <a:t>forum for:</a:t>
            </a:r>
            <a:endParaRPr lang="en-GB" sz="2400" b="1" dirty="0"/>
          </a:p>
          <a:p>
            <a:pPr lvl="1"/>
            <a:r>
              <a:rPr lang="en-GB" sz="2000" dirty="0" smtClean="0"/>
              <a:t>test beam </a:t>
            </a:r>
            <a:r>
              <a:rPr lang="en-GB" sz="2000" dirty="0"/>
              <a:t>&amp; </a:t>
            </a:r>
            <a:r>
              <a:rPr lang="en-GB" sz="2000" dirty="0" smtClean="0"/>
              <a:t>irradiation facilities users (and coordinators)</a:t>
            </a:r>
            <a:endParaRPr lang="en-GB" sz="2000" dirty="0"/>
          </a:p>
          <a:p>
            <a:pPr lvl="1"/>
            <a:r>
              <a:rPr lang="en-GB" sz="2000" dirty="0" smtClean="0"/>
              <a:t>beam telescope users</a:t>
            </a:r>
          </a:p>
          <a:p>
            <a:pPr lvl="1"/>
            <a:endParaRPr lang="en-GB" dirty="0"/>
          </a:p>
          <a:p>
            <a:r>
              <a:rPr lang="en-GB" sz="2400" b="1" dirty="0" smtClean="0"/>
              <a:t>AIDA-2020 </a:t>
            </a:r>
            <a:r>
              <a:rPr lang="en-GB" sz="2400" b="1" dirty="0"/>
              <a:t>WP15 </a:t>
            </a:r>
            <a:r>
              <a:rPr lang="en-GB" sz="2400" b="1" dirty="0" smtClean="0"/>
              <a:t>has </a:t>
            </a:r>
            <a:r>
              <a:rPr lang="en-GB" sz="2400" b="1" dirty="0"/>
              <a:t>a large overlap of activities </a:t>
            </a:r>
            <a:r>
              <a:rPr lang="en-GB" sz="2400" b="1" dirty="0" smtClean="0"/>
              <a:t>and participants </a:t>
            </a:r>
            <a:r>
              <a:rPr lang="en-GB" sz="2400" dirty="0" smtClean="0"/>
              <a:t>(Tasks 15.2, 15.3, 15.4) …</a:t>
            </a:r>
          </a:p>
          <a:p>
            <a:pPr lvl="1"/>
            <a:endParaRPr lang="en-US" sz="2500" dirty="0" smtClean="0"/>
          </a:p>
          <a:p>
            <a:r>
              <a:rPr lang="en-US" sz="2400" b="1" dirty="0" smtClean="0"/>
              <a:t>Upgrade activities in test-beams and irradiation facilities </a:t>
            </a:r>
            <a:r>
              <a:rPr lang="en-US" sz="2400" dirty="0" smtClean="0"/>
              <a:t>(Task 15.5)</a:t>
            </a:r>
            <a:r>
              <a:rPr lang="en-US" sz="2400" b="1" dirty="0" smtClean="0"/>
              <a:t> are driven by users requirements …</a:t>
            </a:r>
          </a:p>
          <a:p>
            <a:pPr lvl="1"/>
            <a:endParaRPr lang="en-GB" dirty="0" smtClean="0"/>
          </a:p>
          <a:p>
            <a:pPr marL="0" indent="0" algn="ctr">
              <a:buNone/>
            </a:pPr>
            <a:r>
              <a:rPr lang="en-GB" sz="2200" dirty="0" smtClean="0">
                <a:solidFill>
                  <a:srgbClr val="FF0000"/>
                </a:solidFill>
              </a:rPr>
              <a:t>… natural to take </a:t>
            </a:r>
            <a:r>
              <a:rPr lang="en-GB" sz="2200" dirty="0">
                <a:solidFill>
                  <a:srgbClr val="FF0000"/>
                </a:solidFill>
              </a:rPr>
              <a:t>the opportunity </a:t>
            </a:r>
            <a:r>
              <a:rPr lang="en-GB" sz="2200" dirty="0" smtClean="0">
                <a:solidFill>
                  <a:srgbClr val="FF0000"/>
                </a:solidFill>
              </a:rPr>
              <a:t>to meet and discuss </a:t>
            </a:r>
            <a:r>
              <a:rPr lang="en-GB" sz="2200" dirty="0">
                <a:solidFill>
                  <a:srgbClr val="FF0000"/>
                </a:solidFill>
              </a:rPr>
              <a:t>WP15 </a:t>
            </a:r>
            <a:r>
              <a:rPr lang="en-GB" sz="2200" dirty="0" smtClean="0">
                <a:solidFill>
                  <a:srgbClr val="FF0000"/>
                </a:solidFill>
              </a:rPr>
              <a:t>matters!</a:t>
            </a:r>
            <a:endParaRPr lang="en-US" sz="2200" b="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sz="2400" b="1" dirty="0" smtClean="0"/>
              <a:t>Ideas for extension and follow-up of some of the </a:t>
            </a:r>
            <a:r>
              <a:rPr lang="en-US" sz="2400" b="1" dirty="0" smtClean="0"/>
              <a:t>AIDA-2020 WP15 activities, beyond </a:t>
            </a:r>
            <a:r>
              <a:rPr lang="en-US" sz="2400" b="1" dirty="0" smtClean="0"/>
              <a:t>2019, were born @ BTTB!</a:t>
            </a:r>
            <a:endParaRPr lang="en-GB" sz="1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z="1100" smtClean="0"/>
              <a:t>14 January 2019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952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580" y="1179063"/>
            <a:ext cx="4402819" cy="4886789"/>
          </a:xfrm>
        </p:spPr>
        <p:txBody>
          <a:bodyPr>
            <a:noAutofit/>
          </a:bodyPr>
          <a:lstStyle/>
          <a:p>
            <a:pPr>
              <a:spcAft>
                <a:spcPts val="1500"/>
              </a:spcAft>
            </a:pPr>
            <a:r>
              <a:rPr lang="en-GB" b="1" dirty="0"/>
              <a:t>Task 15.1</a:t>
            </a:r>
            <a:r>
              <a:rPr lang="en-GB" dirty="0"/>
              <a:t>: Scientific coordination (CERN, DESY</a:t>
            </a:r>
            <a:r>
              <a:rPr lang="en-GB" dirty="0" smtClean="0"/>
              <a:t>)</a:t>
            </a:r>
            <a:endParaRPr lang="en-GB" dirty="0"/>
          </a:p>
          <a:p>
            <a:pPr>
              <a:spcAft>
                <a:spcPts val="1500"/>
              </a:spcAft>
            </a:pPr>
            <a:r>
              <a:rPr lang="en-GB" b="1" dirty="0"/>
              <a:t>Task 15.2</a:t>
            </a:r>
            <a:r>
              <a:rPr lang="en-GB" dirty="0"/>
              <a:t>: Improvements of </a:t>
            </a:r>
            <a:r>
              <a:rPr lang="en-GB" b="1" u="sng" dirty="0" smtClean="0">
                <a:solidFill>
                  <a:srgbClr val="FF0000"/>
                </a:solidFill>
              </a:rPr>
              <a:t>test-beam</a:t>
            </a:r>
            <a:r>
              <a:rPr lang="en-GB" dirty="0" smtClean="0"/>
              <a:t> </a:t>
            </a:r>
            <a:r>
              <a:rPr lang="en-GB" dirty="0"/>
              <a:t>infrastructure for high </a:t>
            </a:r>
            <a:r>
              <a:rPr lang="en-GB" dirty="0" smtClean="0"/>
              <a:t>precision tracking (CERN, DESY)</a:t>
            </a:r>
            <a:endParaRPr lang="en-GB" dirty="0"/>
          </a:p>
          <a:p>
            <a:pPr>
              <a:spcAft>
                <a:spcPts val="1500"/>
              </a:spcAft>
            </a:pPr>
            <a:r>
              <a:rPr lang="en-GB" b="1" dirty="0"/>
              <a:t>Task 15.3</a:t>
            </a:r>
            <a:r>
              <a:rPr lang="en-GB" dirty="0"/>
              <a:t>: Improvements of the DESY </a:t>
            </a:r>
            <a:r>
              <a:rPr lang="en-GB" b="1" u="sng" dirty="0" smtClean="0">
                <a:solidFill>
                  <a:srgbClr val="FF0000"/>
                </a:solidFill>
              </a:rPr>
              <a:t>test-beam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dirty="0"/>
              <a:t>infrastructure (DESY</a:t>
            </a:r>
            <a:r>
              <a:rPr lang="en-GB" dirty="0" smtClean="0"/>
              <a:t>)</a:t>
            </a:r>
            <a:endParaRPr lang="en-GB" dirty="0"/>
          </a:p>
          <a:p>
            <a:pPr>
              <a:spcAft>
                <a:spcPts val="1500"/>
              </a:spcAft>
            </a:pPr>
            <a:r>
              <a:rPr lang="en-GB" b="1" dirty="0"/>
              <a:t>Task 15.4</a:t>
            </a:r>
            <a:r>
              <a:rPr lang="en-GB" dirty="0"/>
              <a:t>: Improvements of the </a:t>
            </a:r>
            <a:r>
              <a:rPr lang="en-GB" b="1" u="sng" dirty="0" smtClean="0">
                <a:solidFill>
                  <a:srgbClr val="FF0000"/>
                </a:solidFill>
              </a:rPr>
              <a:t>test-beam</a:t>
            </a:r>
            <a:r>
              <a:rPr lang="en-GB" dirty="0" smtClean="0"/>
              <a:t> </a:t>
            </a:r>
            <a:r>
              <a:rPr lang="en-GB" dirty="0"/>
              <a:t>infrastructure at LNF (INFN</a:t>
            </a:r>
            <a:r>
              <a:rPr lang="en-GB" dirty="0" smtClean="0"/>
              <a:t>)</a:t>
            </a:r>
            <a:endParaRPr lang="en-GB" dirty="0"/>
          </a:p>
          <a:p>
            <a:pPr>
              <a:spcAft>
                <a:spcPts val="1500"/>
              </a:spcAft>
            </a:pPr>
            <a:r>
              <a:rPr lang="en-GB" b="1" dirty="0"/>
              <a:t>Task 15.5</a:t>
            </a:r>
            <a:r>
              <a:rPr lang="en-GB" dirty="0"/>
              <a:t>: Improvements of the infrastructure for </a:t>
            </a:r>
            <a:r>
              <a:rPr lang="en-GB" b="1" u="sng" dirty="0">
                <a:solidFill>
                  <a:srgbClr val="008000"/>
                </a:solidFill>
              </a:rPr>
              <a:t>irradiation </a:t>
            </a:r>
            <a:r>
              <a:rPr lang="en-GB" b="1" u="sng" dirty="0" smtClean="0">
                <a:solidFill>
                  <a:srgbClr val="008000"/>
                </a:solidFill>
              </a:rPr>
              <a:t>tests</a:t>
            </a:r>
            <a:r>
              <a:rPr lang="en-GB" b="1" dirty="0" smtClean="0">
                <a:solidFill>
                  <a:srgbClr val="008000"/>
                </a:solidFill>
              </a:rPr>
              <a:t> </a:t>
            </a:r>
            <a:r>
              <a:rPr lang="en-GB" dirty="0" smtClean="0"/>
              <a:t>(CERN</a:t>
            </a:r>
            <a:r>
              <a:rPr lang="en-GB" dirty="0"/>
              <a:t>, INFN, VU, INRNE, JSI, USFD</a:t>
            </a:r>
            <a:r>
              <a:rPr lang="en-GB" dirty="0" smtClean="0"/>
              <a:t>*)</a:t>
            </a:r>
          </a:p>
          <a:p>
            <a:pPr marL="0" indent="0">
              <a:buNone/>
            </a:pPr>
            <a:r>
              <a:rPr lang="fr-CH" sz="1200" baseline="30000" dirty="0" smtClean="0"/>
              <a:t>*</a:t>
            </a:r>
            <a:r>
              <a:rPr lang="en-GB" sz="1200" dirty="0" smtClean="0"/>
              <a:t>associated </a:t>
            </a:r>
            <a:r>
              <a:rPr lang="en-GB" sz="1200" dirty="0"/>
              <a:t>partner linked to </a:t>
            </a:r>
            <a:r>
              <a:rPr lang="en-GB" sz="1200" dirty="0" smtClean="0"/>
              <a:t>CERN</a:t>
            </a:r>
            <a:endParaRPr lang="en-GB" sz="1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 15 Structure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z="1100" smtClean="0"/>
              <a:t>14 January 2019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0080" y="1666744"/>
            <a:ext cx="4639733" cy="400893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285872" y="5677627"/>
            <a:ext cx="1762897" cy="553998"/>
            <a:chOff x="-395417" y="5545368"/>
            <a:chExt cx="1762897" cy="553998"/>
          </a:xfrm>
        </p:grpSpPr>
        <p:sp>
          <p:nvSpPr>
            <p:cNvPr id="9" name="TextBox 8"/>
            <p:cNvSpPr txBox="1"/>
            <p:nvPr/>
          </p:nvSpPr>
          <p:spPr>
            <a:xfrm>
              <a:off x="-395417" y="5545368"/>
              <a:ext cx="176289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60000">
                <a:lnSpc>
                  <a:spcPct val="150000"/>
                </a:lnSpc>
              </a:pPr>
              <a:r>
                <a:rPr lang="en-US" sz="1200" dirty="0" smtClean="0"/>
                <a:t>Test Beam Facility</a:t>
              </a:r>
            </a:p>
            <a:p>
              <a:pPr marL="360000"/>
              <a:r>
                <a:rPr lang="en-US" sz="1200" dirty="0" smtClean="0"/>
                <a:t>Irradiation Facility</a:t>
              </a:r>
              <a:endParaRPr lang="de-DE" sz="1200" dirty="0"/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-157520" y="5882086"/>
              <a:ext cx="142042" cy="14400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>
              <a:spLocks noChangeAspect="1"/>
            </p:cNvSpPr>
            <p:nvPr/>
          </p:nvSpPr>
          <p:spPr>
            <a:xfrm>
              <a:off x="-157520" y="5680420"/>
              <a:ext cx="142042" cy="144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184933"/>
            <a:ext cx="4843086" cy="5171416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Fourth Annual Meeting:</a:t>
            </a:r>
            <a:endParaRPr lang="en-GB" sz="2400" b="1" dirty="0"/>
          </a:p>
          <a:p>
            <a:pPr lvl="1"/>
            <a:r>
              <a:rPr lang="en-GB" sz="2000" dirty="0" smtClean="0"/>
              <a:t>will </a:t>
            </a:r>
            <a:r>
              <a:rPr lang="en-GB" sz="2000" dirty="0"/>
              <a:t>be held in </a:t>
            </a:r>
            <a:r>
              <a:rPr lang="en-GB" sz="2000" b="1" dirty="0" smtClean="0">
                <a:solidFill>
                  <a:srgbClr val="FF0000"/>
                </a:solidFill>
              </a:rPr>
              <a:t>Oxford, UK</a:t>
            </a:r>
          </a:p>
          <a:p>
            <a:pPr lvl="1"/>
            <a:r>
              <a:rPr lang="en-GB" sz="2000" dirty="0" smtClean="0"/>
              <a:t>on </a:t>
            </a:r>
            <a:r>
              <a:rPr lang="en-GB" sz="2000" b="1" dirty="0" smtClean="0">
                <a:solidFill>
                  <a:srgbClr val="FF0000"/>
                </a:solidFill>
              </a:rPr>
              <a:t>April 1</a:t>
            </a:r>
            <a:r>
              <a:rPr lang="en-GB" sz="2000" b="1" baseline="30000" dirty="0" smtClean="0">
                <a:solidFill>
                  <a:srgbClr val="FF0000"/>
                </a:solidFill>
              </a:rPr>
              <a:t>st</a:t>
            </a:r>
            <a:r>
              <a:rPr lang="en-GB" sz="2000" b="1" dirty="0" smtClean="0">
                <a:solidFill>
                  <a:srgbClr val="FF0000"/>
                </a:solidFill>
              </a:rPr>
              <a:t>-5</a:t>
            </a:r>
            <a:r>
              <a:rPr lang="en-GB" sz="2000" b="1" baseline="30000" dirty="0" smtClean="0">
                <a:solidFill>
                  <a:srgbClr val="FF0000"/>
                </a:solidFill>
              </a:rPr>
              <a:t>th</a:t>
            </a:r>
            <a:r>
              <a:rPr lang="en-GB" sz="2000" b="1" dirty="0" smtClean="0">
                <a:solidFill>
                  <a:srgbClr val="FF0000"/>
                </a:solidFill>
              </a:rPr>
              <a:t>, 2019</a:t>
            </a:r>
          </a:p>
          <a:p>
            <a:pPr lvl="1"/>
            <a:r>
              <a:rPr lang="en-US" sz="2000" dirty="0" smtClean="0"/>
              <a:t>Workshop </a:t>
            </a:r>
            <a:r>
              <a:rPr lang="en-US" sz="2000" b="1" i="1" dirty="0" smtClean="0"/>
              <a:t>“Future of Tracking” </a:t>
            </a:r>
            <a:r>
              <a:rPr lang="en-US" sz="2000" dirty="0" smtClean="0"/>
              <a:t>(1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-2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)</a:t>
            </a:r>
          </a:p>
          <a:p>
            <a:pPr marL="342891" lvl="1" indent="0">
              <a:buNone/>
            </a:pPr>
            <a:endParaRPr lang="en-US" sz="800" dirty="0"/>
          </a:p>
          <a:p>
            <a:pPr marL="171446" lvl="1">
              <a:spcBef>
                <a:spcPts val="750"/>
              </a:spcBef>
            </a:pPr>
            <a:r>
              <a:rPr lang="en-US" sz="2400" b="1" dirty="0" smtClean="0"/>
              <a:t>AIDA-2020 extended of 1Y</a:t>
            </a:r>
            <a:endParaRPr lang="en-US" sz="2400" b="1" dirty="0"/>
          </a:p>
          <a:p>
            <a:pPr lvl="1"/>
            <a:r>
              <a:rPr lang="en-US" sz="2000" dirty="0" smtClean="0"/>
              <a:t>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reporting period: M48 </a:t>
            </a:r>
            <a:r>
              <a:rPr lang="en-US" sz="2000" dirty="0" smtClean="0">
                <a:sym typeface="Wingdings" panose="05000000000000000000" pitchFamily="2" charset="2"/>
              </a:rPr>
              <a:t> M60</a:t>
            </a:r>
            <a:endParaRPr lang="en-GB" sz="2000" dirty="0" smtClean="0"/>
          </a:p>
          <a:p>
            <a:pPr lvl="1"/>
            <a:r>
              <a:rPr lang="en-US" sz="2000" dirty="0" smtClean="0"/>
              <a:t>call for </a:t>
            </a:r>
            <a:r>
              <a:rPr lang="en-US" sz="2000" b="1" dirty="0" smtClean="0">
                <a:solidFill>
                  <a:srgbClr val="FF0000"/>
                </a:solidFill>
              </a:rPr>
              <a:t>new EU proposal</a:t>
            </a:r>
            <a:r>
              <a:rPr lang="en-US" sz="2000" dirty="0" smtClean="0"/>
              <a:t> beyond AIDA-2020 in the period </a:t>
            </a:r>
            <a:r>
              <a:rPr lang="en-US" sz="2000" b="1" dirty="0" smtClean="0"/>
              <a:t>Nov. ’19 – Mar. ‘20 </a:t>
            </a:r>
            <a:r>
              <a:rPr lang="en-US" sz="2000" dirty="0" smtClean="0"/>
              <a:t>(news Dec. 2018)  </a:t>
            </a:r>
            <a:endParaRPr lang="en-US" sz="2000" dirty="0" smtClean="0"/>
          </a:p>
          <a:p>
            <a:pPr lvl="1"/>
            <a:endParaRPr lang="en-GB" sz="800" dirty="0" smtClean="0"/>
          </a:p>
          <a:p>
            <a:pPr marL="171446" lvl="1">
              <a:spcBef>
                <a:spcPts val="750"/>
              </a:spcBef>
            </a:pPr>
            <a:r>
              <a:rPr lang="en-US" sz="2400" b="1" dirty="0"/>
              <a:t>On Track </a:t>
            </a:r>
            <a:r>
              <a:rPr lang="en-US" sz="2400" b="1" dirty="0" smtClean="0"/>
              <a:t>newsletter:</a:t>
            </a:r>
            <a:endParaRPr lang="en-US" sz="2400" b="1" dirty="0"/>
          </a:p>
          <a:p>
            <a:pPr lvl="1"/>
            <a:r>
              <a:rPr lang="en-GB" sz="1600" dirty="0">
                <a:hlinkClick r:id="rId3"/>
              </a:rPr>
              <a:t>http://</a:t>
            </a:r>
            <a:r>
              <a:rPr lang="en-GB" sz="1600" dirty="0" smtClean="0">
                <a:hlinkClick r:id="rId3"/>
              </a:rPr>
              <a:t>aida2020.web.cern.ch/content/newsletter</a:t>
            </a:r>
            <a:endParaRPr lang="en-GB" sz="1600" dirty="0" smtClean="0"/>
          </a:p>
          <a:p>
            <a:pPr lvl="1"/>
            <a:r>
              <a:rPr lang="en-US" sz="2000" dirty="0" smtClean="0"/>
              <a:t>articles about WP15 activities were prepared in </a:t>
            </a:r>
            <a:r>
              <a:rPr lang="en-US" sz="2000" dirty="0" smtClean="0"/>
              <a:t>2018</a:t>
            </a:r>
            <a:endParaRPr lang="en-US" sz="2000" dirty="0" smtClean="0"/>
          </a:p>
          <a:p>
            <a:pPr lvl="1"/>
            <a:r>
              <a:rPr lang="en-US" sz="2000" dirty="0" smtClean="0"/>
              <a:t>watch out issues #9 and #10!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AIDA-2020 News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z="1100" smtClean="0"/>
              <a:t>14 January 2019</a:t>
            </a:r>
            <a:endParaRPr lang="en-GB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3022" t="1792" b="3727"/>
          <a:stretch/>
        </p:blipFill>
        <p:spPr>
          <a:xfrm>
            <a:off x="5350393" y="3633391"/>
            <a:ext cx="3382629" cy="27186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1793" r="4606" b="14217"/>
          <a:stretch/>
        </p:blipFill>
        <p:spPr>
          <a:xfrm>
            <a:off x="5476362" y="1184933"/>
            <a:ext cx="3130690" cy="237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1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62" t="7270" r="1693" b="1454"/>
          <a:stretch/>
        </p:blipFill>
        <p:spPr>
          <a:xfrm>
            <a:off x="4" y="1191679"/>
            <a:ext cx="6668568" cy="513054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January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sp>
        <p:nvSpPr>
          <p:cNvPr id="9" name="TextBox 8"/>
          <p:cNvSpPr txBox="1">
            <a:spLocks/>
          </p:cNvSpPr>
          <p:nvPr/>
        </p:nvSpPr>
        <p:spPr>
          <a:xfrm>
            <a:off x="86241" y="5267025"/>
            <a:ext cx="5095357" cy="1008000"/>
          </a:xfrm>
          <a:prstGeom prst="rect">
            <a:avLst/>
          </a:prstGeom>
          <a:solidFill>
            <a:srgbClr val="00FF00">
              <a:alpha val="40000"/>
            </a:srgbClr>
          </a:solidFill>
          <a:effectLst/>
        </p:spPr>
        <p:txBody>
          <a:bodyPr wrap="square" lIns="0" tIns="0" rIns="0" bIns="0" rtlCol="0">
            <a:spAutoFit/>
          </a:bodyPr>
          <a:lstStyle/>
          <a:p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54810" y="2825634"/>
            <a:ext cx="21731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z="2800" b="1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ALL MILESTONES ARE NOW ACHIEVED!</a:t>
            </a:r>
            <a:endParaRPr lang="en-US" sz="2800" b="1" spc="-1" dirty="0">
              <a:solidFill>
                <a:srgbClr val="008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241" y="3252845"/>
            <a:ext cx="5095357" cy="252000"/>
          </a:xfrm>
          <a:prstGeom prst="rect">
            <a:avLst/>
          </a:prstGeom>
          <a:solidFill>
            <a:srgbClr val="FFFF00">
              <a:alpha val="40000"/>
            </a:srgb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3828082" y="3227846"/>
            <a:ext cx="7439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z="1200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 </a:t>
            </a:r>
            <a:r>
              <a:rPr lang="en-US" sz="1200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M41</a:t>
            </a:r>
            <a:endParaRPr lang="en-US" sz="1200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40152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" y="1186042"/>
            <a:ext cx="8265038" cy="516480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January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1930" y="4271342"/>
            <a:ext cx="5321849" cy="338554"/>
          </a:xfrm>
          <a:prstGeom prst="rect">
            <a:avLst/>
          </a:prstGeom>
          <a:solidFill>
            <a:srgbClr val="FFFF00">
              <a:alpha val="40000"/>
            </a:srgb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1930" y="6036351"/>
            <a:ext cx="5321849" cy="324000"/>
          </a:xfrm>
          <a:prstGeom prst="rect">
            <a:avLst/>
          </a:prstGeom>
          <a:solidFill>
            <a:srgbClr val="FFC000">
              <a:alpha val="40000"/>
            </a:srgb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1930" y="5153094"/>
            <a:ext cx="5321849" cy="504000"/>
          </a:xfrm>
          <a:prstGeom prst="rect">
            <a:avLst/>
          </a:prstGeom>
          <a:solidFill>
            <a:srgbClr val="00FF00">
              <a:alpha val="40000"/>
            </a:srgb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5403779" y="6020962"/>
            <a:ext cx="3414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 moved to Y5 (</a:t>
            </a: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linked to D15.4)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403779" y="5643656"/>
            <a:ext cx="2031923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82800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 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end of 4</a:t>
            </a:r>
            <a:r>
              <a:rPr lang="en-US" spc="-1" baseline="30000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th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 year</a:t>
            </a:r>
            <a:endParaRPr lang="en-US" spc="-1" dirty="0">
              <a:solidFill>
                <a:srgbClr val="008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03780" y="5214947"/>
            <a:ext cx="2662788" cy="36933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82800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</a:t>
            </a: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 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  <a:sym typeface="Wingdings" panose="05000000000000000000" pitchFamily="2" charset="2"/>
              </a:rPr>
              <a:t>report being prepared</a:t>
            </a:r>
            <a:endParaRPr lang="en-US" spc="-1" dirty="0">
              <a:solidFill>
                <a:srgbClr val="008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930" y="3652118"/>
            <a:ext cx="5321849" cy="338554"/>
          </a:xfrm>
          <a:prstGeom prst="rect">
            <a:avLst/>
          </a:prstGeom>
          <a:solidFill>
            <a:srgbClr val="FFC000">
              <a:alpha val="40000"/>
            </a:srgb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05989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Becoming </a:t>
            </a:r>
            <a:r>
              <a:rPr lang="en-GB" sz="2400" dirty="0"/>
              <a:t>more and more </a:t>
            </a:r>
            <a:r>
              <a:rPr lang="en-GB" sz="2400" dirty="0" smtClean="0"/>
              <a:t>important!</a:t>
            </a:r>
            <a:endParaRPr lang="en-GB" sz="2400" dirty="0"/>
          </a:p>
          <a:p>
            <a:pPr lvl="1"/>
            <a:r>
              <a:rPr lang="en-GB" sz="2000" dirty="0" smtClean="0"/>
              <a:t>frequently asked/reminded </a:t>
            </a:r>
            <a:r>
              <a:rPr lang="en-GB" sz="2000" dirty="0"/>
              <a:t>by </a:t>
            </a:r>
            <a:r>
              <a:rPr lang="en-GB" sz="2000" dirty="0" smtClean="0"/>
              <a:t>AIDA-2020 coordination</a:t>
            </a:r>
          </a:p>
          <a:p>
            <a:pPr marL="342891" lvl="1" indent="0">
              <a:buNone/>
            </a:pPr>
            <a:endParaRPr lang="en-US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54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(+2) </a:t>
            </a:r>
            <a:r>
              <a:rPr lang="en-US" sz="2400" b="1" dirty="0" smtClean="0">
                <a:solidFill>
                  <a:srgbClr val="FF0000"/>
                </a:solidFill>
              </a:rPr>
              <a:t>records for WP15 in CDS </a:t>
            </a:r>
            <a:r>
              <a:rPr lang="en-US" sz="2400" dirty="0" smtClean="0"/>
              <a:t>so far (including official reports)</a:t>
            </a:r>
          </a:p>
          <a:p>
            <a:pPr lvl="1"/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cds.cern.ch/collection/AIDA-2020?ln=en</a:t>
            </a:r>
            <a:endParaRPr lang="en-US" sz="2000" dirty="0" smtClean="0"/>
          </a:p>
          <a:p>
            <a:pPr marL="342891" lvl="1" indent="0">
              <a:buNone/>
            </a:pPr>
            <a:endParaRPr lang="en-GB" sz="2000" dirty="0" smtClean="0"/>
          </a:p>
          <a:p>
            <a:r>
              <a:rPr lang="en-GB" sz="2400" dirty="0" smtClean="0"/>
              <a:t>Please, </a:t>
            </a:r>
            <a:r>
              <a:rPr lang="en-GB" sz="2400" b="1" u="sng" dirty="0" smtClean="0">
                <a:solidFill>
                  <a:srgbClr val="FF0000"/>
                </a:solidFill>
              </a:rPr>
              <a:t>submit your publications</a:t>
            </a:r>
            <a:r>
              <a:rPr lang="en-GB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/>
              <a:t>related to </a:t>
            </a:r>
            <a:r>
              <a:rPr lang="en-GB" sz="2400" dirty="0"/>
              <a:t>WP15 </a:t>
            </a:r>
            <a:r>
              <a:rPr lang="en-GB" sz="2400" dirty="0" smtClean="0"/>
              <a:t>activities:</a:t>
            </a:r>
          </a:p>
          <a:p>
            <a:pPr lvl="1"/>
            <a:r>
              <a:rPr lang="en-GB" sz="2000" dirty="0">
                <a:hlinkClick r:id="rId3"/>
              </a:rPr>
              <a:t>http://</a:t>
            </a:r>
            <a:r>
              <a:rPr lang="en-GB" sz="2000" dirty="0" smtClean="0">
                <a:hlinkClick r:id="rId3"/>
              </a:rPr>
              <a:t>aida2020.web.cern.ch/content/submit-your-publication</a:t>
            </a:r>
            <a:endParaRPr lang="en-GB" sz="2000" dirty="0" smtClean="0"/>
          </a:p>
          <a:p>
            <a:pPr lvl="1"/>
            <a:r>
              <a:rPr lang="en-GB" sz="2000" i="1" dirty="0" smtClean="0"/>
              <a:t>journal </a:t>
            </a:r>
            <a:r>
              <a:rPr lang="en-GB" sz="2000" i="1" dirty="0"/>
              <a:t>publications, conference/workshop papers, scientific/technical notes, academic dissertations, posters, presentations and handouts, press </a:t>
            </a:r>
            <a:r>
              <a:rPr lang="en-GB" sz="2000" i="1" dirty="0" smtClean="0"/>
              <a:t>articles</a:t>
            </a:r>
            <a:r>
              <a:rPr lang="en-GB" sz="2000" dirty="0" smtClean="0"/>
              <a:t>, </a:t>
            </a:r>
            <a:r>
              <a:rPr lang="en-GB" sz="2000" dirty="0" smtClean="0"/>
              <a:t>etc. </a:t>
            </a:r>
            <a:r>
              <a:rPr lang="en-GB" sz="2000" dirty="0" smtClean="0"/>
              <a:t>…</a:t>
            </a:r>
          </a:p>
          <a:p>
            <a:pPr lvl="1"/>
            <a:endParaRPr lang="en-GB" sz="2000" dirty="0" smtClean="0"/>
          </a:p>
          <a:p>
            <a:r>
              <a:rPr lang="en-GB" sz="2400" dirty="0" smtClean="0"/>
              <a:t>and, please, remember the </a:t>
            </a:r>
            <a:r>
              <a:rPr lang="en-GB" sz="2400" b="1" dirty="0" smtClean="0"/>
              <a:t>AIDA-2020 acknowledgement </a:t>
            </a:r>
            <a:r>
              <a:rPr lang="en-GB" sz="2400" dirty="0" smtClean="0"/>
              <a:t>text!</a:t>
            </a:r>
          </a:p>
          <a:p>
            <a:pPr lvl="1"/>
            <a:r>
              <a:rPr lang="en-GB" sz="2000" dirty="0">
                <a:hlinkClick r:id="rId4"/>
              </a:rPr>
              <a:t>http://</a:t>
            </a:r>
            <a:r>
              <a:rPr lang="en-GB" sz="2000" dirty="0" smtClean="0">
                <a:hlinkClick r:id="rId4"/>
              </a:rPr>
              <a:t>aida2020.web.cern.ch/science/publications</a:t>
            </a:r>
            <a:endParaRPr lang="en-GB" sz="2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January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20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0" y="1618633"/>
            <a:ext cx="9048960" cy="422988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January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</a:t>
            </a:r>
            <a:r>
              <a:rPr lang="en-US" dirty="0" smtClean="0"/>
              <a:t>Program …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 rot="21057166">
            <a:off x="5810221" y="1897991"/>
            <a:ext cx="25392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GB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PART 1:</a:t>
            </a:r>
          </a:p>
          <a:p>
            <a:pPr marL="82800" algn="ctr">
              <a:buClr>
                <a:srgbClr val="000000"/>
              </a:buClr>
              <a:buSzPct val="75000"/>
            </a:pPr>
            <a:r>
              <a:rPr lang="en-GB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reports (15 min) about deliverables/tasks to </a:t>
            </a:r>
            <a:r>
              <a:rPr lang="en-GB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be completed, delayed or </a:t>
            </a:r>
            <a:r>
              <a:rPr lang="en-GB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extended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283627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7" y="1348952"/>
            <a:ext cx="9074746" cy="4898601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Meeting @ 7th BTTB,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 January 2019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</a:t>
            </a:r>
            <a:r>
              <a:rPr lang="en-US" dirty="0" smtClean="0"/>
              <a:t>Program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 rot="21060000">
            <a:off x="5426507" y="4077487"/>
            <a:ext cx="206530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b="1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PART 2:</a:t>
            </a:r>
          </a:p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News, updates and follow-up about completed deliverables/tasks (10 min)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98045" y="2955814"/>
            <a:ext cx="1805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n</a:t>
            </a:r>
            <a:r>
              <a:rPr lang="en-US" spc="-1" dirty="0" smtClean="0">
                <a:solidFill>
                  <a:srgbClr val="008000"/>
                </a:solidFill>
                <a:uFill>
                  <a:solidFill>
                    <a:srgbClr val="FFFFFF"/>
                  </a:solidFill>
                </a:uFill>
              </a:rPr>
              <a:t>ot confirmed</a:t>
            </a:r>
            <a:endParaRPr lang="en-US" spc="-1" dirty="0">
              <a:solidFill>
                <a:srgbClr val="008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4572000" y="2642461"/>
            <a:ext cx="240223" cy="996039"/>
          </a:xfrm>
          <a:prstGeom prst="rightBrace">
            <a:avLst/>
          </a:prstGeom>
          <a:ln w="158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60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2645</TotalTime>
  <Words>517</Words>
  <Application>Microsoft Office PowerPoint</Application>
  <PresentationFormat>On-screen Show (4:3)</PresentationFormat>
  <Paragraphs>95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Office Theme</vt:lpstr>
      <vt:lpstr>AIDA-2020 WP15 Upgrade of beam and irradiation test infrastructure</vt:lpstr>
      <vt:lpstr>Welcome!</vt:lpstr>
      <vt:lpstr>WP 15 Structure</vt:lpstr>
      <vt:lpstr>AIDA-2020 News</vt:lpstr>
      <vt:lpstr>Milestones</vt:lpstr>
      <vt:lpstr>Deliverables</vt:lpstr>
      <vt:lpstr>Outreach</vt:lpstr>
      <vt:lpstr>Today’s Program …</vt:lpstr>
      <vt:lpstr>Today’s Program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Federico Ravotti</cp:lastModifiedBy>
  <cp:revision>217</cp:revision>
  <dcterms:created xsi:type="dcterms:W3CDTF">2015-04-17T13:06:14Z</dcterms:created>
  <dcterms:modified xsi:type="dcterms:W3CDTF">2019-01-13T13:26:50Z</dcterms:modified>
</cp:coreProperties>
</file>