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J:\AIDA2020\2019\Copy%20of%20&#1058;&#1077;&#1089;&#1090;%20Hamamatsu%20SiPM%20S13360-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910135807548137E-2"/>
          <c:y val="3.3807558392009676E-2"/>
          <c:w val="0.86584176883433961"/>
          <c:h val="0.79024796624178872"/>
        </c:manualLayout>
      </c:layout>
      <c:scatterChart>
        <c:scatterStyle val="lineMarker"/>
        <c:varyColors val="0"/>
        <c:ser>
          <c:idx val="0"/>
          <c:order val="0"/>
          <c:tx>
            <c:v>Counts vs Doserate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rgbClr val="FF0000"/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percentage"/>
            <c:noEndCap val="0"/>
            <c:val val="1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Sheet1!$C$10:$C$17</c:f>
              <c:numCache>
                <c:formatCode>General</c:formatCode>
                <c:ptCount val="8"/>
                <c:pt idx="0">
                  <c:v>0.1</c:v>
                </c:pt>
                <c:pt idx="1">
                  <c:v>0.3</c:v>
                </c:pt>
                <c:pt idx="2">
                  <c:v>2.5</c:v>
                </c:pt>
                <c:pt idx="3">
                  <c:v>5</c:v>
                </c:pt>
                <c:pt idx="4">
                  <c:v>10</c:v>
                </c:pt>
                <c:pt idx="5">
                  <c:v>15</c:v>
                </c:pt>
                <c:pt idx="6">
                  <c:v>20</c:v>
                </c:pt>
                <c:pt idx="7">
                  <c:v>25</c:v>
                </c:pt>
              </c:numCache>
            </c:numRef>
          </c:xVal>
          <c:yVal>
            <c:numRef>
              <c:f>Sheet1!$D$10:$D$17</c:f>
              <c:numCache>
                <c:formatCode>General</c:formatCode>
                <c:ptCount val="8"/>
                <c:pt idx="0">
                  <c:v>3.55</c:v>
                </c:pt>
                <c:pt idx="1">
                  <c:v>10.91</c:v>
                </c:pt>
                <c:pt idx="2">
                  <c:v>123.6</c:v>
                </c:pt>
                <c:pt idx="3">
                  <c:v>184.4</c:v>
                </c:pt>
                <c:pt idx="4">
                  <c:v>366.5</c:v>
                </c:pt>
                <c:pt idx="5">
                  <c:v>510.4</c:v>
                </c:pt>
                <c:pt idx="6">
                  <c:v>700.3</c:v>
                </c:pt>
                <c:pt idx="7">
                  <c:v>1001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529536"/>
        <c:axId val="24539520"/>
      </c:scatterChart>
      <c:valAx>
        <c:axId val="24529536"/>
        <c:scaling>
          <c:orientation val="minMax"/>
          <c:max val="25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39520"/>
        <c:crosses val="autoZero"/>
        <c:crossBetween val="midCat"/>
      </c:valAx>
      <c:valAx>
        <c:axId val="24539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29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10401112536074941"/>
          <c:y val="3.1764538641388347E-2"/>
          <c:w val="0.33222368604102226"/>
          <c:h val="0.110897535512216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848149416105591E-2"/>
          <c:y val="3.5552855653656401E-2"/>
          <c:w val="0.88249001483510214"/>
          <c:h val="0.7409921976178887"/>
        </c:manualLayout>
      </c:layout>
      <c:scatterChart>
        <c:scatterStyle val="smoothMarker"/>
        <c:varyColors val="0"/>
        <c:ser>
          <c:idx val="0"/>
          <c:order val="0"/>
          <c:tx>
            <c:v>57.15V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317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Sheet4!$B$4:$B$16</c:f>
              <c:numCache>
                <c:formatCode>General</c:formatCode>
                <c:ptCount val="13"/>
                <c:pt idx="1">
                  <c:v>18.96</c:v>
                </c:pt>
                <c:pt idx="2">
                  <c:v>19.04</c:v>
                </c:pt>
                <c:pt idx="3">
                  <c:v>19.899999999999999</c:v>
                </c:pt>
                <c:pt idx="4">
                  <c:v>20.66</c:v>
                </c:pt>
                <c:pt idx="5">
                  <c:v>21.72</c:v>
                </c:pt>
                <c:pt idx="6">
                  <c:v>22.36</c:v>
                </c:pt>
                <c:pt idx="7">
                  <c:v>22.67</c:v>
                </c:pt>
                <c:pt idx="8">
                  <c:v>24</c:v>
                </c:pt>
                <c:pt idx="9">
                  <c:v>25.62</c:v>
                </c:pt>
                <c:pt idx="10">
                  <c:v>26.23</c:v>
                </c:pt>
                <c:pt idx="11">
                  <c:v>26.66</c:v>
                </c:pt>
                <c:pt idx="12">
                  <c:v>28.45</c:v>
                </c:pt>
              </c:numCache>
            </c:numRef>
          </c:xVal>
          <c:yVal>
            <c:numRef>
              <c:f>Sheet4!$C$4:$C$16</c:f>
              <c:numCache>
                <c:formatCode>General</c:formatCode>
                <c:ptCount val="13"/>
                <c:pt idx="1">
                  <c:v>2761</c:v>
                </c:pt>
                <c:pt idx="6">
                  <c:v>2652</c:v>
                </c:pt>
                <c:pt idx="8">
                  <c:v>2413</c:v>
                </c:pt>
                <c:pt idx="9">
                  <c:v>2240</c:v>
                </c:pt>
                <c:pt idx="10">
                  <c:v>2253</c:v>
                </c:pt>
              </c:numCache>
            </c:numRef>
          </c:yVal>
          <c:smooth val="1"/>
        </c:ser>
        <c:ser>
          <c:idx val="1"/>
          <c:order val="1"/>
          <c:tx>
            <c:v>57.43V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Sheet4!$B$4:$B$16</c:f>
              <c:numCache>
                <c:formatCode>General</c:formatCode>
                <c:ptCount val="13"/>
                <c:pt idx="1">
                  <c:v>18.96</c:v>
                </c:pt>
                <c:pt idx="2">
                  <c:v>19.04</c:v>
                </c:pt>
                <c:pt idx="3">
                  <c:v>19.899999999999999</c:v>
                </c:pt>
                <c:pt idx="4">
                  <c:v>20.66</c:v>
                </c:pt>
                <c:pt idx="5">
                  <c:v>21.72</c:v>
                </c:pt>
                <c:pt idx="6">
                  <c:v>22.36</c:v>
                </c:pt>
                <c:pt idx="7">
                  <c:v>22.67</c:v>
                </c:pt>
                <c:pt idx="8">
                  <c:v>24</c:v>
                </c:pt>
                <c:pt idx="9">
                  <c:v>25.62</c:v>
                </c:pt>
                <c:pt idx="10">
                  <c:v>26.23</c:v>
                </c:pt>
                <c:pt idx="11">
                  <c:v>26.66</c:v>
                </c:pt>
                <c:pt idx="12">
                  <c:v>28.45</c:v>
                </c:pt>
              </c:numCache>
            </c:numRef>
          </c:xVal>
          <c:yVal>
            <c:numRef>
              <c:f>Sheet4!$D$4:$D$16</c:f>
              <c:numCache>
                <c:formatCode>General</c:formatCode>
                <c:ptCount val="13"/>
                <c:pt idx="2">
                  <c:v>3868</c:v>
                </c:pt>
                <c:pt idx="3">
                  <c:v>3493</c:v>
                </c:pt>
                <c:pt idx="4">
                  <c:v>3161</c:v>
                </c:pt>
                <c:pt idx="5">
                  <c:v>3069</c:v>
                </c:pt>
                <c:pt idx="7">
                  <c:v>3056</c:v>
                </c:pt>
                <c:pt idx="8">
                  <c:v>2926</c:v>
                </c:pt>
                <c:pt idx="11">
                  <c:v>2559</c:v>
                </c:pt>
                <c:pt idx="12">
                  <c:v>2263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323776"/>
        <c:axId val="28713344"/>
      </c:scatterChart>
      <c:valAx>
        <c:axId val="27323776"/>
        <c:scaling>
          <c:orientation val="minMax"/>
          <c:max val="29"/>
          <c:min val="18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713344"/>
        <c:crosses val="autoZero"/>
        <c:crossBetween val="midCat"/>
      </c:valAx>
      <c:valAx>
        <c:axId val="28713344"/>
        <c:scaling>
          <c:orientation val="minMax"/>
          <c:max val="4000"/>
          <c:min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3237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35315074746091524"/>
          <c:y val="0.14498216583377568"/>
          <c:w val="0.26994814944000073"/>
          <c:h val="8.7842210773924165E-2"/>
        </c:manualLayout>
      </c:layout>
      <c:overlay val="0"/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0.78535</cdr:x>
      <cdr:y>0.74308</cdr:y>
    </cdr:from>
    <cdr:to>
      <cdr:x>0.98467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391025" y="1790700"/>
          <a:ext cx="1114425" cy="619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0.86031</cdr:x>
      <cdr:y>0.87747</cdr:y>
    </cdr:from>
    <cdr:to>
      <cdr:x>0.99319</cdr:x>
      <cdr:y>0.97233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810125" y="2114550"/>
          <a:ext cx="74295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3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2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9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0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1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5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8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84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9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1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D9BEC-B81D-4CFE-92CC-88124F525DE2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247F3-E5B0-430C-9EA5-406D42002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9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cds.cern.ch/record/231123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635" y="910147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Instantaneous dose-rate monitor (DRM) for GIF++</a:t>
            </a:r>
          </a:p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 test of 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scintillator as a DRM for Gif++</a:t>
            </a:r>
          </a:p>
        </p:txBody>
      </p:sp>
      <p:sp>
        <p:nvSpPr>
          <p:cNvPr id="4" name="Rectangle 3"/>
          <p:cNvSpPr/>
          <p:nvPr/>
        </p:nvSpPr>
        <p:spPr>
          <a:xfrm>
            <a:off x="2977845" y="2636912"/>
            <a:ext cx="568863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requirements for the instantaneous dose rate monitoring were satisfied with the design and test of the new online dose-rate monitor based on Berthold LB 6500 Geiger-Mueller Dose Rate Probes. The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eight-channel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monitor with the  data transmission via an RS422/485 serial port is a simple and flexible device for measuring the instantaneous dose rate at several positions in GIF++. This work was performed  within the framework of  AIDA-2020 WP 15.5.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697940"/>
              </p:ext>
            </p:extLst>
          </p:nvPr>
        </p:nvGraphicFramePr>
        <p:xfrm>
          <a:off x="3055717" y="4364091"/>
          <a:ext cx="5861061" cy="19498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09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501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8169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Berthold GM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LB6500–3–H10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Technical Data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084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Dose Rate Range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µ</a:t>
                      </a:r>
                      <a:r>
                        <a:rPr lang="en-US" sz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 – 1 </a:t>
                      </a:r>
                      <a:r>
                        <a:rPr lang="en-US" sz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560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Range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 MeV (+/-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40%) with regard to Cs-137 at 0</a:t>
                      </a:r>
                      <a:r>
                        <a:rPr lang="en-US" sz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084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Intrinsic Background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approx. 0.015 cps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084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Calibration Factor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7.05 </a:t>
                      </a:r>
                      <a:r>
                        <a:rPr lang="el-G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 per cps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" name="Picture 3" descr="E:\WORK\Plamen\AIDA\2015\AIDA2020\Berthold\20160119_1528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64" y="3063372"/>
            <a:ext cx="2134479" cy="3794628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854447" y="6488668"/>
            <a:ext cx="1973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Plamen</a:t>
            </a:r>
            <a:r>
              <a:rPr lang="en-US" sz="1100" dirty="0" smtClean="0"/>
              <a:t> </a:t>
            </a:r>
            <a:r>
              <a:rPr lang="en-US" sz="1100" dirty="0" err="1" smtClean="0"/>
              <a:t>Iaydjiev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sp>
        <p:nvSpPr>
          <p:cNvPr id="11" name="Rectangle 10"/>
          <p:cNvSpPr/>
          <p:nvPr/>
        </p:nvSpPr>
        <p:spPr>
          <a:xfrm>
            <a:off x="1801371" y="120533"/>
            <a:ext cx="5829288" cy="338554"/>
          </a:xfrm>
          <a:prstGeom prst="rect">
            <a:avLst/>
          </a:prstGeom>
          <a:solidFill>
            <a:schemeClr val="accent1">
              <a:alpha val="78000"/>
            </a:schemeClr>
          </a:solidFill>
        </p:spPr>
        <p:txBody>
          <a:bodyPr wrap="none">
            <a:spAutoFit/>
          </a:bodyPr>
          <a:lstStyle/>
          <a:p>
            <a:r>
              <a:rPr lang="en-US" sz="1600" b="1" dirty="0" smtClean="0"/>
              <a:t>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AIDA-2020 WP15 satellite meeting during 7th BTTB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Workshop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51720" y="542884"/>
            <a:ext cx="5149852" cy="307777"/>
          </a:xfrm>
          <a:prstGeom prst="rect">
            <a:avLst/>
          </a:prstGeom>
          <a:solidFill>
            <a:schemeClr val="accent1">
              <a:alpha val="74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Monitoring Systems at GIF++ -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INRNE,Sofia,Bulgaria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3358"/>
            <a:ext cx="1411625" cy="3695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392383" y="6327308"/>
            <a:ext cx="41406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AIDA-2020-MS85 (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cds.cern.ch/record/2311230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5" y="114055"/>
            <a:ext cx="756086" cy="6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612001" y="2073935"/>
            <a:ext cx="4392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P.Iaydjiev</a:t>
            </a:r>
            <a:r>
              <a:rPr lang="en-US" sz="1100" dirty="0" smtClean="0"/>
              <a:t>, </a:t>
            </a:r>
            <a:r>
              <a:rPr lang="en-US" sz="1100" dirty="0" err="1" smtClean="0"/>
              <a:t>L.Dimitrov</a:t>
            </a:r>
            <a:r>
              <a:rPr lang="en-US" sz="1100" dirty="0" smtClean="0"/>
              <a:t>, </a:t>
            </a:r>
            <a:r>
              <a:rPr lang="en-US" sz="1100" dirty="0" err="1" smtClean="0"/>
              <a:t>I.Vankov</a:t>
            </a:r>
            <a:r>
              <a:rPr lang="en-US" sz="1100" dirty="0" smtClean="0"/>
              <a:t>,  </a:t>
            </a:r>
            <a:r>
              <a:rPr lang="en-US" sz="1100" dirty="0" err="1" smtClean="0"/>
              <a:t>G.Mitev</a:t>
            </a:r>
            <a:r>
              <a:rPr lang="en-US" sz="1100" dirty="0" smtClean="0"/>
              <a:t>, L. </a:t>
            </a:r>
            <a:r>
              <a:rPr lang="en-US" sz="1100" dirty="0" err="1" smtClean="0"/>
              <a:t>Ratchev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046" y="1772816"/>
            <a:ext cx="4267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663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321" t="12595" r="46736" b="8458"/>
          <a:stretch/>
        </p:blipFill>
        <p:spPr bwMode="auto">
          <a:xfrm>
            <a:off x="429326" y="3224098"/>
            <a:ext cx="2528830" cy="33274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329" y="3204095"/>
            <a:ext cx="2429662" cy="323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04094"/>
            <a:ext cx="1440160" cy="3289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6923" y="912302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block diagram and the view of the eight-channel monitoring board and a picture of the installed at GIF++</a:t>
            </a:r>
          </a:p>
          <a:p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/>
              <a:t>The board is built around a 16-bit PIC24HJ32GP304 microcontroller (MCU). The block LOGIC includes complex programmable logic device (CPLD) XC9536XL and integrated circuits 74HC165 ( parallel in/ serial out shift register, used for reading 6-bit board address and 2-bit mode set from 8-bit DIP switch), 74HC595 (serial in/ parallel out shift register, used to enable power supply to the dose probes), 74HC541 ( eight stage buffer for input pulses</a:t>
            </a:r>
            <a:r>
              <a:rPr lang="en-GB" sz="1400" dirty="0" smtClean="0"/>
              <a:t>).</a:t>
            </a:r>
            <a:r>
              <a:rPr lang="en-GB" sz="1400" dirty="0"/>
              <a:t> The </a:t>
            </a:r>
            <a:r>
              <a:rPr lang="en-GB" sz="1400" b="1" dirty="0"/>
              <a:t>self-adapting method of measurement allows automatically selecting of pre-set time </a:t>
            </a:r>
            <a:r>
              <a:rPr lang="en-GB" sz="1400" dirty="0"/>
              <a:t>depending of input pulse rate. The pre-set time is changing from 1 s to 128 s in steps of the power of two. The pre-set time can be different for each individual </a:t>
            </a:r>
            <a:r>
              <a:rPr lang="en-GB" sz="1400" dirty="0" smtClean="0"/>
              <a:t>channel.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58156" y="648866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Plamen</a:t>
            </a:r>
            <a:r>
              <a:rPr lang="en-US" sz="1100" dirty="0" smtClean="0"/>
              <a:t> </a:t>
            </a:r>
            <a:r>
              <a:rPr lang="en-US" sz="1100" dirty="0" err="1" smtClean="0"/>
              <a:t>Iaydjiev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5" y="114055"/>
            <a:ext cx="756086" cy="6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051719" y="264946"/>
            <a:ext cx="54574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1.Instantaneous dose-rate monitor (DRM) for GIF++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3358"/>
            <a:ext cx="1411625" cy="36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4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86472" y="1035093"/>
            <a:ext cx="50960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OF THE INSTANTANEOUS DOSE-RATE MONITOR AT GIF++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330900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 eight-channel version was tested in 2017 at GIF++ in parallel with a RADMON accumulated dose sensor. The Berthold LB 6500 Geiger-Mueller Dose Rate Probe was tested and compared with RADMON measurements at the same position in GIF++. The result shows good agreement in the limit of precision for the RADMON and Berthold probe: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166 mGy/h for the RADMON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178 mGy/h for the Berthold probe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161" y="2396688"/>
            <a:ext cx="6316663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70406"/>
            <a:ext cx="3491016" cy="261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490" y="3870406"/>
            <a:ext cx="3493955" cy="261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val 14"/>
          <p:cNvSpPr/>
          <p:nvPr/>
        </p:nvSpPr>
        <p:spPr>
          <a:xfrm rot="505174">
            <a:off x="945627" y="4643830"/>
            <a:ext cx="2024237" cy="84496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092280" y="4827205"/>
            <a:ext cx="1152128" cy="364413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958156" y="648866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Plamen</a:t>
            </a:r>
            <a:r>
              <a:rPr lang="en-US" sz="1100" dirty="0" smtClean="0"/>
              <a:t> </a:t>
            </a:r>
            <a:r>
              <a:rPr lang="en-US" sz="1100" dirty="0" err="1" smtClean="0"/>
              <a:t>Iaydjiev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sp>
        <p:nvSpPr>
          <p:cNvPr id="2" name="Rectangle 1"/>
          <p:cNvSpPr/>
          <p:nvPr/>
        </p:nvSpPr>
        <p:spPr>
          <a:xfrm>
            <a:off x="3767042" y="4764038"/>
            <a:ext cx="15949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position of 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RADMON+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Berthold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 Upstream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Downstream at Gif++ 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5" y="114055"/>
            <a:ext cx="756086" cy="6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2051719" y="264946"/>
            <a:ext cx="54574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1.Instantaneous dose-rate monitor (DRM) for GIF++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3358"/>
            <a:ext cx="1411625" cy="36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4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" t="118"/>
          <a:stretch/>
        </p:blipFill>
        <p:spPr bwMode="auto">
          <a:xfrm>
            <a:off x="1043608" y="907987"/>
            <a:ext cx="7351739" cy="590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96136" y="1844824"/>
            <a:ext cx="2520280" cy="43396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version of the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counter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board designed at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INRNE, and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tested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++ in June 2016 (2 channels), is being used to integrate the Berthold probes readout the DCS (EP-DT)</a:t>
            </a:r>
          </a:p>
          <a:p>
            <a:pPr algn="ctr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via RS485</a:t>
            </a:r>
          </a:p>
          <a:p>
            <a:pPr algn="ctr"/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Available in the GIF++ Control system</a:t>
            </a:r>
          </a:p>
          <a:p>
            <a:pPr algn="ctr"/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final integration of the signals in the control system is expected to be carried out during LS2 </a:t>
            </a:r>
            <a:endParaRPr lang="en-GB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860033" y="3140968"/>
            <a:ext cx="1224135" cy="50405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5" y="114055"/>
            <a:ext cx="756086" cy="6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051719" y="264946"/>
            <a:ext cx="54574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Instantaneous dose-rate monitor (DRM) for GIF++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3358"/>
            <a:ext cx="1411625" cy="36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54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5753" y="404384"/>
            <a:ext cx="63172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TEST at INRNE of the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Plastic scintillator as a dose rate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first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1628800"/>
            <a:ext cx="3096344" cy="3908762"/>
          </a:xfrm>
          <a:prstGeom prst="rect">
            <a:avLst/>
          </a:prstGeom>
          <a:effectLst>
            <a:softEdge rad="12700"/>
          </a:effectLst>
        </p:spPr>
        <p:txBody>
          <a:bodyPr wrap="square">
            <a:spAutoFit/>
          </a:bodyPr>
          <a:lstStyle/>
          <a:p>
            <a:r>
              <a:rPr lang="en-US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</a:t>
            </a:r>
            <a:r>
              <a:rPr lang="en-US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</a:t>
            </a:r>
          </a:p>
          <a:p>
            <a:endParaRPr lang="en-US" sz="1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Hamamatsu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S13360-1325CS (57.28V)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Photosensitive area: 1.3 x 1.3 mm, Pixel pitch: 25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smtClean="0"/>
              <a:t>reduced </a:t>
            </a:r>
            <a:r>
              <a:rPr lang="en-US" sz="1200" dirty="0"/>
              <a:t>crosstalk and dark </a:t>
            </a:r>
            <a:r>
              <a:rPr lang="en-US" sz="1200" dirty="0" smtClean="0"/>
              <a:t>count,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Gain (typ</a:t>
            </a:r>
            <a:r>
              <a:rPr lang="en-US" sz="1200" dirty="0" smtClean="0"/>
              <a:t>.) - 7.0×10</a:t>
            </a:r>
            <a:r>
              <a:rPr lang="en-US" sz="1200" baseline="30000" dirty="0" smtClean="0"/>
              <a:t>5</a:t>
            </a:r>
            <a:r>
              <a:rPr lang="en-US" sz="1200" dirty="0" smtClean="0"/>
              <a:t>  </a:t>
            </a:r>
            <a:r>
              <a:rPr lang="en-US" sz="1200" baseline="30000" dirty="0" smtClean="0"/>
              <a:t>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Scintillator 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- 250x10x7 mm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en-US" sz="1200" dirty="0" smtClean="0"/>
              <a:t>extruded </a:t>
            </a:r>
            <a:r>
              <a:rPr lang="en-US" sz="1200" dirty="0"/>
              <a:t>polystyrene </a:t>
            </a:r>
            <a:r>
              <a:rPr lang="en-US" sz="1200" dirty="0" smtClean="0"/>
              <a:t>bar supplemented  with </a:t>
            </a:r>
            <a:r>
              <a:rPr lang="en-US" sz="1200" dirty="0"/>
              <a:t>1.5% </a:t>
            </a:r>
            <a:r>
              <a:rPr lang="en-US" sz="1200" dirty="0" err="1"/>
              <a:t>paraterphenyl</a:t>
            </a:r>
            <a:r>
              <a:rPr lang="en-US" sz="1200" dirty="0"/>
              <a:t> (PTP) and </a:t>
            </a:r>
            <a:r>
              <a:rPr lang="en-US" sz="1200" dirty="0" smtClean="0"/>
              <a:t>POPOP 0.01</a:t>
            </a:r>
            <a:r>
              <a:rPr lang="en-US" sz="1200" dirty="0"/>
              <a:t>%;</a:t>
            </a:r>
          </a:p>
          <a:p>
            <a:r>
              <a:rPr lang="en-US" sz="1200" dirty="0" smtClean="0"/>
              <a:t>- 30-100 </a:t>
            </a:r>
            <a:r>
              <a:rPr lang="en-US" sz="1200" dirty="0"/>
              <a:t>micron layer </a:t>
            </a:r>
            <a:r>
              <a:rPr lang="en-US" sz="1200" dirty="0" err="1"/>
              <a:t>Uniplast</a:t>
            </a:r>
            <a:r>
              <a:rPr lang="en-US" sz="1200" dirty="0"/>
              <a:t> </a:t>
            </a:r>
            <a:r>
              <a:rPr lang="en-US" sz="1200" dirty="0" err="1" smtClean="0"/>
              <a:t>actng</a:t>
            </a:r>
            <a:r>
              <a:rPr lang="en-US" sz="1200" dirty="0" smtClean="0"/>
              <a:t> </a:t>
            </a:r>
            <a:r>
              <a:rPr lang="en-US" sz="1200" dirty="0"/>
              <a:t>as a</a:t>
            </a:r>
          </a:p>
          <a:p>
            <a:r>
              <a:rPr lang="en-US" sz="1200" dirty="0"/>
              <a:t>diffusive reflector;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Light shifter WLS </a:t>
            </a:r>
            <a:r>
              <a:rPr lang="en-US" sz="1200" dirty="0"/>
              <a:t>Y11 </a:t>
            </a:r>
            <a:r>
              <a:rPr lang="en-US" sz="1200" dirty="0" smtClean="0"/>
              <a:t>KURARAY </a:t>
            </a:r>
            <a:r>
              <a:rPr lang="el-GR" sz="1200" dirty="0" smtClean="0"/>
              <a:t>Φ</a:t>
            </a:r>
            <a:r>
              <a:rPr lang="en-US" sz="1200" dirty="0" smtClean="0"/>
              <a:t> 1 mm</a:t>
            </a:r>
          </a:p>
          <a:p>
            <a:pPr marL="171450" indent="-171450">
              <a:buFontTx/>
              <a:buChar char="-"/>
            </a:pPr>
            <a:endParaRPr lang="en-US" sz="1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Preamp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simple 2 transistors charge sensitive (RC = 22µs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Amplifier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Canberra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2024, shaping time 2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µs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4k, custom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58156" y="648866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Plamen</a:t>
            </a:r>
            <a:r>
              <a:rPr lang="en-US" sz="1100" dirty="0" smtClean="0"/>
              <a:t> </a:t>
            </a:r>
            <a:r>
              <a:rPr lang="en-US" sz="1100" dirty="0" err="1" smtClean="0"/>
              <a:t>Iaydjiev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5" y="114055"/>
            <a:ext cx="756086" cy="6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3358"/>
            <a:ext cx="1411625" cy="3695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721170" y="908228"/>
            <a:ext cx="32352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 vs Dose rate measurements</a:t>
            </a:r>
          </a:p>
        </p:txBody>
      </p:sp>
      <p:sp>
        <p:nvSpPr>
          <p:cNvPr id="6" name="Rectangle 5"/>
          <p:cNvSpPr/>
          <p:nvPr/>
        </p:nvSpPr>
        <p:spPr>
          <a:xfrm>
            <a:off x="4470619" y="3350763"/>
            <a:ext cx="37695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dependences for two </a:t>
            </a:r>
            <a:r>
              <a:rPr lang="en-US" sz="1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voltages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29408" y="5733256"/>
            <a:ext cx="2779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calibration factor for </a:t>
            </a:r>
            <a:r>
              <a:rPr lang="en-US" sz="1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probe with 250 mm scintillator is 0.027 (mean value) 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3846697"/>
              </p:ext>
            </p:extLst>
          </p:nvPr>
        </p:nvGraphicFramePr>
        <p:xfrm>
          <a:off x="5148064" y="1340768"/>
          <a:ext cx="3915909" cy="206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335585"/>
              </p:ext>
            </p:extLst>
          </p:nvPr>
        </p:nvGraphicFramePr>
        <p:xfrm>
          <a:off x="3288432" y="1340768"/>
          <a:ext cx="1777999" cy="1815465"/>
        </p:xfrm>
        <a:graphic>
          <a:graphicData uri="http://schemas.openxmlformats.org/drawingml/2006/table">
            <a:tbl>
              <a:tblPr/>
              <a:tblGrid>
                <a:gridCol w="484046"/>
                <a:gridCol w="408117"/>
                <a:gridCol w="442918"/>
                <a:gridCol w="442918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°C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µSv/h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22.28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22.26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184.4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366.5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22.54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22.42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22.74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8832597"/>
              </p:ext>
            </p:extLst>
          </p:nvPr>
        </p:nvGraphicFramePr>
        <p:xfrm>
          <a:off x="3743662" y="3843659"/>
          <a:ext cx="5223485" cy="253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4924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4080" y="219621"/>
            <a:ext cx="56106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TEST of the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Plastic scintillator as a dose rate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first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58156" y="648866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1100" dirty="0" err="1" smtClean="0"/>
              <a:t>Plamen</a:t>
            </a:r>
            <a:r>
              <a:rPr lang="en-US" sz="1100" dirty="0" smtClean="0"/>
              <a:t> </a:t>
            </a:r>
            <a:r>
              <a:rPr lang="en-US" sz="1100" dirty="0" err="1" smtClean="0"/>
              <a:t>Iaydjiev</a:t>
            </a:r>
            <a:r>
              <a:rPr lang="en-US" sz="1100" dirty="0" smtClean="0"/>
              <a:t> (INRNE-Sofia)</a:t>
            </a:r>
            <a:endParaRPr lang="en-US" sz="11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5" y="114055"/>
            <a:ext cx="756086" cy="6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3358"/>
            <a:ext cx="1411625" cy="36952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7504" y="882793"/>
            <a:ext cx="29113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Samples of CS137  and background spectra </a:t>
            </a:r>
          </a:p>
        </p:txBody>
      </p:sp>
      <p:pic>
        <p:nvPicPr>
          <p:cNvPr id="14" name="Picture 13"/>
          <p:cNvPicPr/>
          <p:nvPr/>
        </p:nvPicPr>
        <p:blipFill rotWithShape="1">
          <a:blip r:embed="rId4"/>
          <a:srcRect l="1376" t="10161" r="936" b="6013"/>
          <a:stretch/>
        </p:blipFill>
        <p:spPr bwMode="auto">
          <a:xfrm>
            <a:off x="157088" y="1268760"/>
            <a:ext cx="3081176" cy="22322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7088" y="3496090"/>
            <a:ext cx="1781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= 1 min; n = 123.6 cps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2.5 µ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Sv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/h</a:t>
            </a:r>
          </a:p>
        </p:txBody>
      </p:sp>
      <p:pic>
        <p:nvPicPr>
          <p:cNvPr id="15" name="Picture 14"/>
          <p:cNvPicPr/>
          <p:nvPr/>
        </p:nvPicPr>
        <p:blipFill rotWithShape="1">
          <a:blip r:embed="rId5"/>
          <a:srcRect l="1376" t="10161" r="937" b="6013"/>
          <a:stretch/>
        </p:blipFill>
        <p:spPr bwMode="auto">
          <a:xfrm>
            <a:off x="157088" y="3915875"/>
            <a:ext cx="3081176" cy="23362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7504" y="6252173"/>
            <a:ext cx="1709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= 10 min; n = 3.55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cps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ackground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84243" y="928959"/>
            <a:ext cx="30532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Dose rate and energy ranges of the currently available Berthold gamma probes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612667"/>
              </p:ext>
            </p:extLst>
          </p:nvPr>
        </p:nvGraphicFramePr>
        <p:xfrm>
          <a:off x="3709605" y="1467604"/>
          <a:ext cx="4602537" cy="24482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49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642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03324"/>
              </a:tblGrid>
              <a:tr h="1108189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Berthold GM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LB6500–3–H10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Technical Data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LB6500–3 - H10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LB6500–4 - H10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63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Dose Rate Range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µ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nSv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 – 3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mSv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</a:t>
                      </a:r>
                      <a:endParaRPr lang="en-US" sz="10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418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Range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1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 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 MeV (+/-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40%) with regard to Cs-137 at 0</a:t>
                      </a:r>
                      <a:r>
                        <a:rPr lang="en-US" sz="1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1.3 MeV (+/-40%) with regard to Cs-137 at 0</a:t>
                      </a:r>
                      <a:r>
                        <a:rPr lang="en-US" sz="10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863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Intrinsic Background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approx. 0.015 cps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approx. 0.08cps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863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Calibration Factor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7.05 </a:t>
                      </a:r>
                      <a:r>
                        <a:rPr lang="el-GR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 per cps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0.617 </a:t>
                      </a:r>
                      <a:r>
                        <a:rPr lang="el-GR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</a:t>
                      </a:r>
                      <a:r>
                        <a:rPr lang="en-US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 per cps</a:t>
                      </a:r>
                      <a:endParaRPr lang="en-US" sz="10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3799582" y="4077072"/>
            <a:ext cx="48429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2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Conclusions:</a:t>
            </a:r>
            <a:endParaRPr lang="en-US" sz="1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Plastic scintillator +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could be used as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Instantaneous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dose-rate monitor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(DRM) for GIF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</a:p>
          <a:p>
            <a:pPr marL="171450" indent="-171450">
              <a:buFontTx/>
              <a:buChar char="-"/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ith the small amount of the scintillator (250x10x10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mm, the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calibration factor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0.027 (mean value) -  shorter than for the Berthold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probes.</a:t>
            </a:r>
          </a:p>
          <a:p>
            <a:pPr marL="171450" indent="-171450">
              <a:buFontTx/>
              <a:buChar char="-"/>
            </a:pP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peak from the Cs-137 photons is not seen because photons could not transfer all energy in the scintillator.</a:t>
            </a: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Test at Gif++ could be made with the larger amount of the present 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scintillator, or, with another type of scintillator (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NaI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(Tl), </a:t>
            </a:r>
            <a:r>
              <a:rPr lang="en-US" sz="1200" b="1" dirty="0" smtClean="0"/>
              <a:t>BaF</a:t>
            </a:r>
            <a:r>
              <a:rPr lang="en-US" sz="1200" b="1" baseline="30000" dirty="0" smtClean="0"/>
              <a:t>2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for better  understanding of the multiple scattering spectra.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43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894</Words>
  <Application>Microsoft Office PowerPoint</Application>
  <PresentationFormat>On-screen Show (4:3)</PresentationFormat>
  <Paragraphs>135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pcadmin</dc:creator>
  <cp:lastModifiedBy>E-Learning 17</cp:lastModifiedBy>
  <cp:revision>49</cp:revision>
  <dcterms:created xsi:type="dcterms:W3CDTF">2018-09-28T08:10:57Z</dcterms:created>
  <dcterms:modified xsi:type="dcterms:W3CDTF">2019-01-13T09:23:10Z</dcterms:modified>
</cp:coreProperties>
</file>