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91" r:id="rId2"/>
    <p:sldId id="304" r:id="rId3"/>
    <p:sldId id="353" r:id="rId4"/>
    <p:sldId id="342" r:id="rId5"/>
    <p:sldId id="388" r:id="rId6"/>
    <p:sldId id="389" r:id="rId7"/>
    <p:sldId id="392" r:id="rId8"/>
    <p:sldId id="381" r:id="rId9"/>
    <p:sldId id="383" r:id="rId10"/>
    <p:sldId id="390" r:id="rId11"/>
    <p:sldId id="263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993" y="2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5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EB3D9C-ADDE-46E1-954D-C780EADE7E2A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77F0A9-4DA9-4DAB-AFB9-847900D5DB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9171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D284A-C9FF-462A-9236-0EF3C7CB6646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C7DBD-2DCF-40F9-BF43-2C69DA8B4A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851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0504D3-12CE-4627-8768-7BA9A2D01E4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948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C7DBD-2DCF-40F9-BF43-2C69DA8B4AF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43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22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186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128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1445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541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786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50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439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724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708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58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14/01/2019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R. Guida CERN EP-DT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BDEBB-A696-481F-BA87-4295073E0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717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guidar\Documents\IEEE2012\CERN LogoOutline-Blue-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4"/>
          <p:cNvSpPr txBox="1">
            <a:spLocks noChangeArrowheads="1"/>
          </p:cNvSpPr>
          <p:nvPr/>
        </p:nvSpPr>
        <p:spPr>
          <a:xfrm>
            <a:off x="287561" y="1506305"/>
            <a:ext cx="8568878" cy="2853764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r>
              <a:rPr lang="en-GB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The </a:t>
            </a:r>
            <a:r>
              <a:rPr lang="en-GB" sz="320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gas systems </a:t>
            </a:r>
            <a:r>
              <a:rPr lang="en-GB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infrastructure for </a:t>
            </a:r>
          </a:p>
          <a:p>
            <a:r>
              <a:rPr lang="en-GB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the CERN Gamma Irradiation Facility </a:t>
            </a:r>
            <a:br>
              <a:rPr lang="en-GB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</a:br>
            <a:endParaRPr lang="en-GB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486000" y="3861048"/>
            <a:ext cx="8172000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4"/>
          <p:cNvSpPr>
            <a:spLocks noGrp="1" noChangeArrowheads="1"/>
          </p:cNvSpPr>
          <p:nvPr>
            <p:ph type="title"/>
          </p:nvPr>
        </p:nvSpPr>
        <p:spPr>
          <a:xfrm>
            <a:off x="287561" y="3975791"/>
            <a:ext cx="8568878" cy="2417903"/>
          </a:xfrm>
          <a:noFill/>
          <a:ln w="12700">
            <a:noFill/>
          </a:ln>
          <a:effectLst/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R. Guida </a:t>
            </a:r>
            <a:b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</a:b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on behalf of the </a:t>
            </a:r>
            <a:r>
              <a:rPr lang="fr-CH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CERN Gas Service Team (EP-DT-FS)</a:t>
            </a:r>
            <a:br>
              <a:rPr lang="fr-CH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</a:br>
            <a:br>
              <a:rPr lang="fr-CH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</a:br>
            <a:br>
              <a:rPr lang="fr-CH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</a:br>
            <a:br>
              <a:rPr lang="fr-CH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</a:br>
            <a:br>
              <a:rPr lang="fr-CH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</a:b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AIDA-2020 WP15 satellite meeting during 7th BTTB Workshop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27803" y="827420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dirty="0">
                <a:solidFill>
                  <a:schemeClr val="accent1">
                    <a:lumMod val="50000"/>
                  </a:schemeClr>
                </a:solidFill>
              </a:rPr>
              <a:t>EP-DT</a:t>
            </a:r>
          </a:p>
          <a:p>
            <a:r>
              <a:rPr lang="fr-CH" sz="900" dirty="0">
                <a:solidFill>
                  <a:schemeClr val="accent1">
                    <a:lumMod val="50000"/>
                  </a:schemeClr>
                </a:solidFill>
              </a:rPr>
              <a:t>Detector Technologies</a:t>
            </a:r>
            <a:endParaRPr lang="en-GB" sz="9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6176" y="116632"/>
            <a:ext cx="2884823" cy="96027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2DAA54-ABA5-4168-831F-32EBB298D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14/01/2019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1E3F29-14FA-4EBD-BD61-CA038FD15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E5F8DE-5E72-4A42-A0B3-92DF50C82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120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</a:t>
            </a:r>
            <a:endParaRPr lang="en-GB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1341165" y="25574"/>
            <a:ext cx="6480720" cy="649287"/>
          </a:xfrm>
          <a:solidFill>
            <a:srgbClr val="FFFFFF"/>
          </a:solidFill>
          <a:ln w="12700">
            <a:noFill/>
          </a:ln>
          <a:effectLst/>
        </p:spPr>
        <p:txBody>
          <a:bodyPr/>
          <a:lstStyle/>
          <a:p>
            <a:pPr eaLnBrk="1" hangingPunct="1"/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Gas analysis</a:t>
            </a:r>
          </a:p>
        </p:txBody>
      </p:sp>
      <p:sp>
        <p:nvSpPr>
          <p:cNvPr id="2" name="Rectangle 1"/>
          <p:cNvSpPr/>
          <p:nvPr/>
        </p:nvSpPr>
        <p:spPr>
          <a:xfrm>
            <a:off x="12892" y="828737"/>
            <a:ext cx="9118215" cy="814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 chromatographic analysis: allows monitoring gas mixture composition and presence of impurities on return from detectors under test – </a:t>
            </a:r>
            <a:r>
              <a:rPr lang="en-GB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by all detectors under test</a:t>
            </a:r>
          </a:p>
        </p:txBody>
      </p:sp>
      <p:pic>
        <p:nvPicPr>
          <p:cNvPr id="8" name="Picture 2" descr="C:\Users\guidar\Documents\gas system project\students 2013\summer student 2013\logo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476" y="57279"/>
            <a:ext cx="824066" cy="80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792488" y="692696"/>
            <a:ext cx="8172000" cy="37824"/>
            <a:chOff x="179512" y="582864"/>
            <a:chExt cx="8820000" cy="3782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07961" y="2990000"/>
            <a:ext cx="3659817" cy="2745417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3419872" y="3020726"/>
            <a:ext cx="5652120" cy="3288594"/>
            <a:chOff x="3419872" y="3020726"/>
            <a:chExt cx="5652120" cy="328859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19872" y="3324888"/>
              <a:ext cx="5652120" cy="2984432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5306635" y="3020726"/>
              <a:ext cx="18785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Gas chromatogram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27984" y="3468904"/>
              <a:ext cx="7200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Argon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810838" y="5564322"/>
              <a:ext cx="7200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CF4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660232" y="5053080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CO2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444208" y="3978149"/>
              <a:ext cx="23794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Signal area is proportional to gas concentration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907705" y="1702943"/>
            <a:ext cx="3096343" cy="1942082"/>
            <a:chOff x="762310" y="4280249"/>
            <a:chExt cx="3172331" cy="1601465"/>
          </a:xfrm>
        </p:grpSpPr>
        <p:sp>
          <p:nvSpPr>
            <p:cNvPr id="23" name="TextBox 22"/>
            <p:cNvSpPr txBox="1"/>
            <p:nvPr/>
          </p:nvSpPr>
          <p:spPr>
            <a:xfrm>
              <a:off x="2108469" y="4280249"/>
              <a:ext cx="1826172" cy="279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Sampling manifold</a:t>
              </a:r>
            </a:p>
          </p:txBody>
        </p:sp>
        <p:cxnSp>
          <p:nvCxnSpPr>
            <p:cNvPr id="24" name="Straight Arrow Connector 23"/>
            <p:cNvCxnSpPr>
              <a:cxnSpLocks/>
              <a:stCxn id="23" idx="1"/>
            </p:cNvCxnSpPr>
            <p:nvPr/>
          </p:nvCxnSpPr>
          <p:spPr>
            <a:xfrm flipH="1">
              <a:off x="762310" y="4419837"/>
              <a:ext cx="1346159" cy="1461877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1907705" y="2204864"/>
            <a:ext cx="3888431" cy="1942082"/>
            <a:chOff x="762310" y="4280249"/>
            <a:chExt cx="3983858" cy="1601465"/>
          </a:xfrm>
        </p:grpSpPr>
        <p:sp>
          <p:nvSpPr>
            <p:cNvPr id="31" name="TextBox 30"/>
            <p:cNvSpPr txBox="1"/>
            <p:nvPr/>
          </p:nvSpPr>
          <p:spPr>
            <a:xfrm>
              <a:off x="2108469" y="4280249"/>
              <a:ext cx="2637699" cy="279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PC for GC software controls</a:t>
              </a:r>
            </a:p>
          </p:txBody>
        </p:sp>
        <p:cxnSp>
          <p:nvCxnSpPr>
            <p:cNvPr id="32" name="Straight Arrow Connector 31"/>
            <p:cNvCxnSpPr>
              <a:cxnSpLocks/>
              <a:stCxn id="31" idx="1"/>
            </p:cNvCxnSpPr>
            <p:nvPr/>
          </p:nvCxnSpPr>
          <p:spPr>
            <a:xfrm flipH="1">
              <a:off x="762310" y="4419837"/>
              <a:ext cx="1346159" cy="1461877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2195736" y="2636911"/>
            <a:ext cx="5904656" cy="2927410"/>
            <a:chOff x="1057411" y="4280249"/>
            <a:chExt cx="6049563" cy="2413979"/>
          </a:xfrm>
        </p:grpSpPr>
        <p:sp>
          <p:nvSpPr>
            <p:cNvPr id="35" name="TextBox 34"/>
            <p:cNvSpPr txBox="1"/>
            <p:nvPr/>
          </p:nvSpPr>
          <p:spPr>
            <a:xfrm>
              <a:off x="2108469" y="4280249"/>
              <a:ext cx="4998505" cy="279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GC analyser (3 modules for large spectra gas separation)</a:t>
              </a:r>
            </a:p>
          </p:txBody>
        </p:sp>
        <p:cxnSp>
          <p:nvCxnSpPr>
            <p:cNvPr id="36" name="Straight Arrow Connector 35"/>
            <p:cNvCxnSpPr>
              <a:cxnSpLocks/>
              <a:stCxn id="35" idx="1"/>
            </p:cNvCxnSpPr>
            <p:nvPr/>
          </p:nvCxnSpPr>
          <p:spPr>
            <a:xfrm flipH="1">
              <a:off x="1057411" y="4419837"/>
              <a:ext cx="1051058" cy="2274391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462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</a:t>
            </a:r>
            <a:endParaRPr lang="en-GB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1331640" y="21382"/>
            <a:ext cx="6480720" cy="649287"/>
          </a:xfrm>
          <a:solidFill>
            <a:srgbClr val="FFFFFF"/>
          </a:solidFill>
          <a:ln w="12700">
            <a:noFill/>
          </a:ln>
          <a:effectLst/>
        </p:spPr>
        <p:txBody>
          <a:bodyPr/>
          <a:lstStyle/>
          <a:p>
            <a:pPr eaLnBrk="1" hangingPunct="1"/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Conclusions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4368" y="908720"/>
            <a:ext cx="8568952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gas systems infrastructure is a key element of the successful R&amp;D programs performed at GIF++</a:t>
            </a:r>
          </a:p>
          <a:p>
            <a:pPr marL="800100" lvl="1" indent="-342900">
              <a:spcBef>
                <a:spcPts val="1200"/>
              </a:spcBef>
              <a:buFont typeface="Times New Roman" panose="02020603050405020304" pitchFamily="18" charset="0"/>
              <a:buChar char="▫"/>
            </a:pPr>
            <a:r>
              <a:rPr lang="en-GB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Gas distribution panels most of the lines are already used </a:t>
            </a:r>
          </a:p>
          <a:p>
            <a:pPr marL="800100" lvl="1" indent="-342900">
              <a:spcBef>
                <a:spcPts val="1200"/>
              </a:spcBef>
              <a:buFont typeface="Times New Roman" panose="02020603050405020304" pitchFamily="18" charset="0"/>
              <a:buChar char="▫"/>
            </a:pPr>
            <a:r>
              <a:rPr lang="en-GB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Mixing units (originally built for cosmic and beam triggers) are now used by many other users</a:t>
            </a:r>
          </a:p>
          <a:p>
            <a:pPr marL="800100" lvl="1" indent="-342900">
              <a:spcBef>
                <a:spcPts val="1200"/>
              </a:spcBef>
              <a:buFont typeface="Times New Roman" panose="02020603050405020304" pitchFamily="18" charset="0"/>
              <a:buChar char="▫"/>
            </a:pPr>
            <a:r>
              <a:rPr lang="en-GB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 recirculation systems and gas analysis modules are used for detector R&amp;D studies</a:t>
            </a:r>
          </a:p>
          <a:p>
            <a:pPr lvl="1">
              <a:spcBef>
                <a:spcPts val="1200"/>
              </a:spcBef>
            </a:pPr>
            <a:endParaRPr lang="fr-CH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 systems infrastructure is extensively used. Some resource problem:</a:t>
            </a:r>
          </a:p>
          <a:p>
            <a:pPr marL="800100" lvl="1" indent="-342900">
              <a:spcBef>
                <a:spcPts val="1200"/>
              </a:spcBef>
              <a:buFont typeface="Times New Roman" panose="02020603050405020304" pitchFamily="18" charset="0"/>
              <a:buChar char="▫"/>
            </a:pPr>
            <a:r>
              <a:rPr lang="en-GB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complete commissioning of new gas recirculation unit (really not AIDA but ATL&amp;CMS-RPC)</a:t>
            </a:r>
          </a:p>
          <a:p>
            <a:pPr marL="800100" lvl="1" indent="-342900">
              <a:spcBef>
                <a:spcPts val="1200"/>
              </a:spcBef>
              <a:buFont typeface="Times New Roman" panose="02020603050405020304" pitchFamily="18" charset="0"/>
              <a:buChar char="▫"/>
            </a:pPr>
            <a:r>
              <a:rPr lang="fr-CH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peration</a:t>
            </a:r>
            <a:r>
              <a:rPr lang="en-GB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rely on EP-DT gas team already fully booked for LHC gas system activities</a:t>
            </a:r>
          </a:p>
          <a:p>
            <a:pPr lvl="1">
              <a:spcBef>
                <a:spcPts val="1200"/>
              </a:spcBef>
            </a:pPr>
            <a:endParaRPr lang="en-GB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C:\Users\guidar\Documents\gas system project\students 2013\summer student 2013\logo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476" y="57279"/>
            <a:ext cx="824066" cy="80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792488" y="692696"/>
            <a:ext cx="8172000" cy="37824"/>
            <a:chOff x="179512" y="582864"/>
            <a:chExt cx="8820000" cy="3782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270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</a:t>
            </a:r>
            <a:endParaRPr lang="en-GB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1259632" y="25574"/>
            <a:ext cx="6480720" cy="649287"/>
          </a:xfrm>
          <a:solidFill>
            <a:srgbClr val="FFFFFF"/>
          </a:solidFill>
          <a:ln w="12700">
            <a:solidFill>
              <a:schemeClr val="bg1"/>
            </a:solidFill>
          </a:ln>
          <a:effectLst/>
        </p:spPr>
        <p:txBody>
          <a:bodyPr/>
          <a:lstStyle/>
          <a:p>
            <a:pPr eaLnBrk="1" hangingPunct="1"/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Outline</a:t>
            </a:r>
          </a:p>
        </p:txBody>
      </p:sp>
      <p:sp>
        <p:nvSpPr>
          <p:cNvPr id="2" name="Rectangle 1"/>
          <p:cNvSpPr/>
          <p:nvPr/>
        </p:nvSpPr>
        <p:spPr>
          <a:xfrm>
            <a:off x="287016" y="1882627"/>
            <a:ext cx="885698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GIF++</a:t>
            </a:r>
          </a:p>
          <a:p>
            <a:pPr marL="8001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 systems infrastructure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57300" lvl="2" indent="-342900">
              <a:spcBef>
                <a:spcPts val="1200"/>
              </a:spcBef>
              <a:buFont typeface="Times New Roman" panose="02020603050405020304" pitchFamily="18" charset="0"/>
              <a:buChar char="▫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panels </a:t>
            </a:r>
          </a:p>
          <a:p>
            <a:pPr marL="1257300" lvl="2" indent="-342900">
              <a:spcBef>
                <a:spcPts val="1200"/>
              </a:spcBef>
              <a:buFont typeface="Times New Roman" panose="02020603050405020304" pitchFamily="18" charset="0"/>
              <a:buChar char="▫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Mixers </a:t>
            </a:r>
          </a:p>
          <a:p>
            <a:pPr marL="1257300" lvl="2" indent="-342900">
              <a:spcBef>
                <a:spcPts val="1200"/>
              </a:spcBef>
              <a:buFont typeface="Times New Roman" panose="02020603050405020304" pitchFamily="18" charset="0"/>
              <a:buChar char="▫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 recirculation units</a:t>
            </a:r>
          </a:p>
          <a:p>
            <a:pPr marL="1257300" lvl="2" indent="-342900">
              <a:spcBef>
                <a:spcPts val="1200"/>
              </a:spcBef>
              <a:buFont typeface="Times New Roman" panose="02020603050405020304" pitchFamily="18" charset="0"/>
              <a:buChar char="▫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 analysis modules</a:t>
            </a:r>
          </a:p>
          <a:p>
            <a:pPr marL="8001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pic>
        <p:nvPicPr>
          <p:cNvPr id="7" name="Picture 2" descr="C:\Users\guidar\Documents\gas system project\students 2013\summer student 2013\logo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476" y="57279"/>
            <a:ext cx="824066" cy="80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792488" y="692696"/>
            <a:ext cx="8172000" cy="37824"/>
            <a:chOff x="179512" y="582864"/>
            <a:chExt cx="8820000" cy="37824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41E5F29-BAC3-4CEB-B653-7325D2137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187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guidar\Dropbox\GasSystems\GIF++\20150506_1814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0" y="768344"/>
            <a:ext cx="9141486" cy="6089656"/>
          </a:xfrm>
          <a:prstGeom prst="rect">
            <a:avLst/>
          </a:prstGeom>
          <a:blipFill dpi="0" rotWithShape="1">
            <a:blip r:embed="rId3">
              <a:alphaModFix am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ex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</a:t>
            </a:r>
            <a:endParaRPr lang="en-GB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1350690" y="25574"/>
            <a:ext cx="6480720" cy="649287"/>
          </a:xfrm>
          <a:solidFill>
            <a:srgbClr val="FFFFFF"/>
          </a:solidFill>
          <a:ln w="12700">
            <a:noFill/>
          </a:ln>
          <a:effectLst/>
        </p:spPr>
        <p:txBody>
          <a:bodyPr/>
          <a:lstStyle/>
          <a:p>
            <a:pPr eaLnBrk="1" hangingPunct="1"/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The new CERN - GIF++</a:t>
            </a:r>
          </a:p>
        </p:txBody>
      </p:sp>
      <p:sp>
        <p:nvSpPr>
          <p:cNvPr id="2" name="Rectangle 1"/>
          <p:cNvSpPr/>
          <p:nvPr/>
        </p:nvSpPr>
        <p:spPr>
          <a:xfrm>
            <a:off x="-396552" y="764704"/>
            <a:ext cx="9537558" cy="630942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pPr marL="8001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1200"/>
              </a:spcBef>
            </a:pPr>
            <a:r>
              <a:rPr lang="en-US" sz="24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GIF++ is a unique place for detector R&amp;D tests:</a:t>
            </a:r>
          </a:p>
          <a:p>
            <a:pPr marL="1257300" lvl="2" indent="-342900">
              <a:spcBef>
                <a:spcPts val="1200"/>
              </a:spcBef>
              <a:buFont typeface="Times New Roman" panose="02020603050405020304" pitchFamily="18" charset="0"/>
              <a:buChar char="▫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Strong gamma source</a:t>
            </a:r>
          </a:p>
          <a:p>
            <a:pPr marL="1257300" lvl="2" indent="-342900">
              <a:spcBef>
                <a:spcPts val="1200"/>
              </a:spcBef>
              <a:buFont typeface="Times New Roman" panose="02020603050405020304" pitchFamily="18" charset="0"/>
              <a:buChar char="▫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Particle beam available</a:t>
            </a:r>
          </a:p>
          <a:p>
            <a:pPr marL="1257300" lvl="2" indent="-342900">
              <a:spcBef>
                <a:spcPts val="1200"/>
              </a:spcBef>
              <a:buFont typeface="Times New Roman" panose="02020603050405020304" pitchFamily="18" charset="0"/>
              <a:buChar char="▫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Excellent gas and electronic infrastructures</a:t>
            </a:r>
          </a:p>
          <a:p>
            <a:pPr marL="1257300" lvl="2" indent="-342900">
              <a:spcBef>
                <a:spcPts val="1200"/>
              </a:spcBef>
              <a:buFont typeface="Times New Roman" panose="02020603050405020304" pitchFamily="18" charset="0"/>
              <a:buChar char="▫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Unified control/monitoring system</a:t>
            </a:r>
          </a:p>
          <a:p>
            <a:pPr marL="1257300" lvl="2" indent="-342900">
              <a:spcBef>
                <a:spcPts val="1200"/>
              </a:spcBef>
              <a:buFont typeface="Times New Roman" panose="02020603050405020304" pitchFamily="18" charset="0"/>
              <a:buChar char="▫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Setups for beam &amp; cosmic trigger, radiation monitoring, environmental monitoring, DAQ, …</a:t>
            </a:r>
          </a:p>
          <a:p>
            <a:pPr marL="1257300" lvl="2" indent="-342900">
              <a:spcBef>
                <a:spcPts val="1200"/>
              </a:spcBef>
              <a:buFont typeface="Times New Roman" panose="02020603050405020304" pitchFamily="18" charset="0"/>
              <a:buChar char="▫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57300" lvl="2" indent="-342900">
              <a:spcBef>
                <a:spcPts val="1200"/>
              </a:spcBef>
              <a:buFont typeface="Times New Roman" panose="02020603050405020304" pitchFamily="18" charset="0"/>
              <a:buChar char="▫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57300" lvl="2" indent="-342900">
              <a:spcBef>
                <a:spcPts val="1200"/>
              </a:spcBef>
              <a:buFont typeface="Times New Roman" panose="02020603050405020304" pitchFamily="18" charset="0"/>
              <a:buChar char="▫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57300" lvl="2" indent="-342900">
              <a:spcBef>
                <a:spcPts val="1200"/>
              </a:spcBef>
              <a:buFont typeface="Times New Roman" panose="02020603050405020304" pitchFamily="18" charset="0"/>
              <a:buChar char="▫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57300" lvl="2" indent="-342900">
              <a:spcBef>
                <a:spcPts val="1200"/>
              </a:spcBef>
              <a:buFont typeface="Times New Roman" panose="02020603050405020304" pitchFamily="18" charset="0"/>
              <a:buChar char="▫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57300" lvl="2" indent="-342900">
              <a:spcBef>
                <a:spcPts val="1200"/>
              </a:spcBef>
              <a:buFont typeface="Times New Roman" panose="02020603050405020304" pitchFamily="18" charset="0"/>
              <a:buChar char="▫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C:\Users\guidar\Documents\gas system project\students 2013\summer student 2013\logo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476" y="57279"/>
            <a:ext cx="824066" cy="80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792488" y="692696"/>
            <a:ext cx="8172000" cy="37824"/>
            <a:chOff x="179512" y="582864"/>
            <a:chExt cx="8820000" cy="37824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2" descr="\\cern.ch\dfs\Users\f\fravotti\Documents\MyDocs\Irradiation Facilities\GIF++\Logo\GIF++.gi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11657" y="861095"/>
            <a:ext cx="1106632" cy="648000"/>
          </a:xfrm>
          <a:prstGeom prst="rect">
            <a:avLst/>
          </a:prstGeom>
          <a:noFill/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53DA0C-9C10-433A-BEE1-2A509E6C1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678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</a:t>
            </a:r>
            <a:endParaRPr lang="en-GB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1331640" y="24359"/>
            <a:ext cx="6480720" cy="649287"/>
          </a:xfrm>
          <a:solidFill>
            <a:srgbClr val="FFFFFF"/>
          </a:solidFill>
          <a:ln w="12700">
            <a:noFill/>
          </a:ln>
          <a:effectLst/>
        </p:spPr>
        <p:txBody>
          <a:bodyPr>
            <a:normAutofit fontScale="90000"/>
          </a:bodyPr>
          <a:lstStyle/>
          <a:p>
            <a:pPr eaLnBrk="1" hangingPunct="1"/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A large variety of tests on gaseous detectors</a:t>
            </a:r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35496" y="908719"/>
            <a:ext cx="5976664" cy="27497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Detector validation up to new HL-LHC expected dose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Detector and electronic development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of «recent» detector developments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on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 size detectors (&gt;&gt; m</a:t>
            </a:r>
            <a:r>
              <a:rPr lang="en-GB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prototype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Studies with new environmentally friendly gases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gas systems and operation for new detector upgrades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Large detector productions at high rate before installation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</a:pP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5979822" y="856363"/>
            <a:ext cx="3056674" cy="2788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detector technologies: </a:t>
            </a:r>
          </a:p>
          <a:p>
            <a:pPr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DT, MDT </a:t>
            </a:r>
          </a:p>
          <a:p>
            <a:pPr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CSC </a:t>
            </a:r>
          </a:p>
          <a:p>
            <a:pPr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RPC, </a:t>
            </a:r>
            <a:r>
              <a:rPr lang="en-GB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iRPC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GRPC </a:t>
            </a:r>
          </a:p>
          <a:p>
            <a:pPr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MM</a:t>
            </a:r>
          </a:p>
          <a:p>
            <a:pPr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GEM </a:t>
            </a:r>
          </a:p>
          <a:p>
            <a:pPr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GB" sz="18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sTGC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5122" name="Picture 2" descr="C:\Users\guidar\Dropbox\GasSystems\GIF++\20150505_15533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279361" y="4247914"/>
            <a:ext cx="2520973" cy="1603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guidar\Documents\gas system project\students 2013\summer student 2013\logo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476" y="57279"/>
            <a:ext cx="824066" cy="80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792488" y="692696"/>
            <a:ext cx="8172000" cy="37824"/>
            <a:chOff x="179512" y="582864"/>
            <a:chExt cx="8820000" cy="37824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asted-image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9388" y="3789040"/>
            <a:ext cx="2713784" cy="250874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3780" y="3789039"/>
            <a:ext cx="1878742" cy="250498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4288" y="3789039"/>
            <a:ext cx="1793928" cy="250498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E5D220-943A-451C-BF9D-D95ABAEC9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611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</a:t>
            </a:r>
            <a:endParaRPr lang="en-GB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1341165" y="25574"/>
            <a:ext cx="6480720" cy="649287"/>
          </a:xfrm>
          <a:solidFill>
            <a:srgbClr val="FFFFFF"/>
          </a:solidFill>
          <a:ln w="12700">
            <a:noFill/>
          </a:ln>
          <a:effectLst/>
        </p:spPr>
        <p:txBody>
          <a:bodyPr/>
          <a:lstStyle/>
          <a:p>
            <a:pPr eaLnBrk="1" hangingPunct="1"/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Gas mixture distribution panels</a:t>
            </a:r>
          </a:p>
        </p:txBody>
      </p:sp>
      <p:sp>
        <p:nvSpPr>
          <p:cNvPr id="2" name="Rectangle 1"/>
          <p:cNvSpPr/>
          <p:nvPr/>
        </p:nvSpPr>
        <p:spPr>
          <a:xfrm>
            <a:off x="35724" y="705070"/>
            <a:ext cx="9118215" cy="85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 distribution panels (6 lines each)</a:t>
            </a:r>
          </a:p>
          <a:p>
            <a:pPr marL="800100" lvl="1" indent="-342900">
              <a:lnSpc>
                <a:spcPct val="130000"/>
              </a:lnSpc>
              <a:buFont typeface="Times New Roman" panose="02020603050405020304" pitchFamily="18" charset="0"/>
              <a:buChar char="₋"/>
            </a:pPr>
            <a:r>
              <a:rPr lang="fr-CH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 types:</a:t>
            </a:r>
          </a:p>
        </p:txBody>
      </p:sp>
      <p:pic>
        <p:nvPicPr>
          <p:cNvPr id="8" name="Picture 2" descr="C:\Users\guidar\Documents\gas system project\students 2013\summer student 2013\logo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476" y="57279"/>
            <a:ext cx="824066" cy="80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792488" y="692696"/>
            <a:ext cx="8172000" cy="37824"/>
            <a:chOff x="179512" y="582864"/>
            <a:chExt cx="8820000" cy="3782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2340" y="3657753"/>
            <a:ext cx="2601813" cy="1951360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2649062" y="1596323"/>
            <a:ext cx="2909771" cy="2066746"/>
            <a:chOff x="263345" y="2288240"/>
            <a:chExt cx="2909771" cy="206674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4114" y="2626794"/>
              <a:ext cx="2088232" cy="1728192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263345" y="2288240"/>
              <a:ext cx="29097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From service area to bunker only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770072" y="849086"/>
            <a:ext cx="4224233" cy="2470215"/>
            <a:chOff x="4944159" y="1872401"/>
            <a:chExt cx="4224233" cy="247021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30262" y="2210955"/>
              <a:ext cx="1914145" cy="213166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944159" y="1872401"/>
              <a:ext cx="42242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From service area to bunker and preparation area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747866" y="4410306"/>
            <a:ext cx="3877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Corresponding gas panels in the GIF bunker </a:t>
            </a:r>
          </a:p>
        </p:txBody>
      </p:sp>
      <p:cxnSp>
        <p:nvCxnSpPr>
          <p:cNvPr id="20" name="Straight Arrow Connector 19"/>
          <p:cNvCxnSpPr>
            <a:cxnSpLocks/>
          </p:cNvCxnSpPr>
          <p:nvPr/>
        </p:nvCxnSpPr>
        <p:spPr>
          <a:xfrm>
            <a:off x="1763688" y="1484784"/>
            <a:ext cx="1152128" cy="717525"/>
          </a:xfrm>
          <a:prstGeom prst="straightConnector1">
            <a:avLst/>
          </a:prstGeom>
          <a:ln w="38100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cxnSpLocks/>
          </p:cNvCxnSpPr>
          <p:nvPr/>
        </p:nvCxnSpPr>
        <p:spPr>
          <a:xfrm>
            <a:off x="2153672" y="1340768"/>
            <a:ext cx="3866128" cy="143008"/>
          </a:xfrm>
          <a:prstGeom prst="straightConnector1">
            <a:avLst/>
          </a:prstGeom>
          <a:ln w="38100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D90FF08C-7E21-4F91-BA6A-14CC3A1A1BEE}"/>
              </a:ext>
            </a:extLst>
          </p:cNvPr>
          <p:cNvSpPr/>
          <p:nvPr/>
        </p:nvSpPr>
        <p:spPr>
          <a:xfrm>
            <a:off x="56476" y="5802769"/>
            <a:ext cx="9118215" cy="434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fr-CH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 of the </a:t>
            </a:r>
            <a:r>
              <a:rPr lang="fr-CH" sz="19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</a:t>
            </a:r>
            <a:r>
              <a:rPr lang="fr-CH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channels </a:t>
            </a:r>
            <a:r>
              <a:rPr lang="fr-CH" sz="19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already</a:t>
            </a:r>
            <a:r>
              <a:rPr lang="fr-CH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use.</a:t>
            </a:r>
            <a:endParaRPr lang="en-GB" sz="19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521E5E6C-C99D-467D-BE90-629F75260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637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R. Guida CERN EP-DT</a:t>
            </a:r>
            <a:endParaRPr lang="en-GB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1341165" y="25574"/>
            <a:ext cx="6480720" cy="649287"/>
          </a:xfrm>
          <a:solidFill>
            <a:srgbClr val="FFFFFF"/>
          </a:solidFill>
          <a:ln w="12700">
            <a:noFill/>
          </a:ln>
          <a:effectLst/>
        </p:spPr>
        <p:txBody>
          <a:bodyPr/>
          <a:lstStyle/>
          <a:p>
            <a:pPr eaLnBrk="1" hangingPunct="1"/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Gas mixers</a:t>
            </a:r>
          </a:p>
        </p:txBody>
      </p:sp>
      <p:sp>
        <p:nvSpPr>
          <p:cNvPr id="2" name="Rectangle 1"/>
          <p:cNvSpPr/>
          <p:nvPr/>
        </p:nvSpPr>
        <p:spPr>
          <a:xfrm>
            <a:off x="25785" y="836712"/>
            <a:ext cx="9118215" cy="434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and cosmic triggers continue to be used</a:t>
            </a:r>
          </a:p>
        </p:txBody>
      </p:sp>
      <p:pic>
        <p:nvPicPr>
          <p:cNvPr id="8" name="Picture 2" descr="C:\Users\guidar\Documents\gas system project\students 2013\summer student 2013\logo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476" y="57279"/>
            <a:ext cx="824066" cy="80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792488" y="692696"/>
            <a:ext cx="8172000" cy="37824"/>
            <a:chOff x="179512" y="582864"/>
            <a:chExt cx="8820000" cy="3782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46330" y="2483781"/>
            <a:ext cx="3796633" cy="344223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7504" y="1363533"/>
            <a:ext cx="22991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Beam and cosmic mixers: ATEX components</a:t>
            </a:r>
          </a:p>
        </p:txBody>
      </p:sp>
      <p:cxnSp>
        <p:nvCxnSpPr>
          <p:cNvPr id="18" name="Straight Arrow Connector 17"/>
          <p:cNvCxnSpPr>
            <a:cxnSpLocks/>
          </p:cNvCxnSpPr>
          <p:nvPr/>
        </p:nvCxnSpPr>
        <p:spPr>
          <a:xfrm>
            <a:off x="880542" y="1932618"/>
            <a:ext cx="1243186" cy="1712406"/>
          </a:xfrm>
          <a:prstGeom prst="straightConnector1">
            <a:avLst/>
          </a:prstGeom>
          <a:ln w="38100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795150" y="1943828"/>
            <a:ext cx="22991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 ATEX components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Straight Arrow Connector 19"/>
          <p:cNvCxnSpPr>
            <a:cxnSpLocks/>
          </p:cNvCxnSpPr>
          <p:nvPr/>
        </p:nvCxnSpPr>
        <p:spPr>
          <a:xfrm>
            <a:off x="2843808" y="2201442"/>
            <a:ext cx="280392" cy="1443582"/>
          </a:xfrm>
          <a:prstGeom prst="straightConnector1">
            <a:avLst/>
          </a:prstGeom>
          <a:ln w="38100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796136" y="1932618"/>
            <a:ext cx="1368152" cy="349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P&amp;I diagram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667026" y="1651628"/>
            <a:ext cx="3822019" cy="513192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164288" y="2524381"/>
            <a:ext cx="19764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RPC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(cosmic trigger)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308304" y="4332767"/>
            <a:ext cx="1896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TGC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(beam trigger)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567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R. Guida CERN EP-DT</a:t>
            </a:r>
            <a:endParaRPr lang="en-GB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1341165" y="25574"/>
            <a:ext cx="6480720" cy="649287"/>
          </a:xfrm>
          <a:solidFill>
            <a:srgbClr val="FFFFFF"/>
          </a:solidFill>
          <a:ln w="12700">
            <a:noFill/>
          </a:ln>
          <a:effectLst/>
        </p:spPr>
        <p:txBody>
          <a:bodyPr/>
          <a:lstStyle/>
          <a:p>
            <a:pPr eaLnBrk="1" hangingPunct="1"/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Gas mixers</a:t>
            </a:r>
          </a:p>
        </p:txBody>
      </p:sp>
      <p:sp>
        <p:nvSpPr>
          <p:cNvPr id="2" name="Rectangle 1"/>
          <p:cNvSpPr/>
          <p:nvPr/>
        </p:nvSpPr>
        <p:spPr>
          <a:xfrm>
            <a:off x="39844" y="1124744"/>
            <a:ext cx="9118215" cy="27151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GB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users connected. Originally foreseen only for cosmic and beam trigger. Today used by: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fr-CH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osmic trigger</a:t>
            </a:r>
          </a:p>
          <a:p>
            <a:pPr marL="800100" lvl="1" indent="-342900">
              <a:lnSpc>
                <a:spcPct val="130000"/>
              </a:lnSpc>
              <a:buFont typeface="Calibri" panose="020F0502020204030204" pitchFamily="34" charset="0"/>
              <a:buChar char="-"/>
            </a:pPr>
            <a:r>
              <a:rPr lang="fr-CH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RPC </a:t>
            </a:r>
            <a:r>
              <a:rPr lang="fr-CH" sz="19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community</a:t>
            </a:r>
            <a:r>
              <a:rPr lang="fr-CH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(ATLAS, CMS, RPC R&amp;D </a:t>
            </a:r>
            <a:r>
              <a:rPr lang="fr-CH" sz="19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r>
              <a:rPr lang="fr-CH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Glass RPC, …)</a:t>
            </a:r>
          </a:p>
          <a:p>
            <a:pPr>
              <a:lnSpc>
                <a:spcPct val="130000"/>
              </a:lnSpc>
            </a:pPr>
            <a:endParaRPr lang="en-GB" sz="19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fr-CH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trigger</a:t>
            </a:r>
          </a:p>
          <a:p>
            <a:pPr marL="800100" lvl="1" indent="-342900">
              <a:lnSpc>
                <a:spcPct val="130000"/>
              </a:lnSpc>
              <a:buFont typeface="Calibri" panose="020F0502020204030204" pitchFamily="34" charset="0"/>
              <a:buChar char="-"/>
            </a:pPr>
            <a:r>
              <a:rPr lang="fr-CH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ATLAS TGC (R&amp;D and NSW)</a:t>
            </a:r>
            <a:endParaRPr lang="en-GB" sz="19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C:\Users\guidar\Documents\gas system project\students 2013\summer student 2013\logo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476" y="57279"/>
            <a:ext cx="824066" cy="80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792488" y="692696"/>
            <a:ext cx="8172000" cy="37824"/>
            <a:chOff x="179512" y="582864"/>
            <a:chExt cx="8820000" cy="3782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726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</a:t>
            </a:r>
            <a:endParaRPr lang="en-GB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1341165" y="25574"/>
            <a:ext cx="6480720" cy="649287"/>
          </a:xfrm>
          <a:solidFill>
            <a:srgbClr val="FFFFFF"/>
          </a:solidFill>
          <a:ln w="12700">
            <a:noFill/>
          </a:ln>
          <a:effectLst/>
        </p:spPr>
        <p:txBody>
          <a:bodyPr/>
          <a:lstStyle/>
          <a:p>
            <a:pPr eaLnBrk="1" hangingPunct="1"/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Gas recirculation systems</a:t>
            </a:r>
          </a:p>
        </p:txBody>
      </p:sp>
      <p:sp>
        <p:nvSpPr>
          <p:cNvPr id="2" name="Rectangle 1"/>
          <p:cNvSpPr/>
          <p:nvPr/>
        </p:nvSpPr>
        <p:spPr>
          <a:xfrm>
            <a:off x="25785" y="976071"/>
            <a:ext cx="9118215" cy="1516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 gas recirculation systems are used for</a:t>
            </a:r>
          </a:p>
          <a:p>
            <a:pPr marL="800100" lvl="1" indent="-342900">
              <a:lnSpc>
                <a:spcPct val="130000"/>
              </a:lnSpc>
              <a:buFont typeface="Times New Roman" panose="02020603050405020304" pitchFamily="18" charset="0"/>
              <a:buChar char="‐"/>
            </a:pP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CMS-CSC detector ageing studies </a:t>
            </a:r>
          </a:p>
          <a:p>
            <a:pPr marL="800100" lvl="1" indent="-342900">
              <a:lnSpc>
                <a:spcPct val="130000"/>
              </a:lnSpc>
              <a:buFont typeface="Times New Roman" panose="02020603050405020304" pitchFamily="18" charset="0"/>
              <a:buChar char="‐"/>
            </a:pP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Generic R&amp;D on gas systems for GEM detectors</a:t>
            </a:r>
          </a:p>
          <a:p>
            <a:pPr marL="800100" lvl="1" indent="-342900">
              <a:lnSpc>
                <a:spcPct val="130000"/>
              </a:lnSpc>
              <a:buFont typeface="Times New Roman" panose="02020603050405020304" pitchFamily="18" charset="0"/>
              <a:buChar char="‐"/>
            </a:pP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Eco-gas mixtures for RPC  </a:t>
            </a:r>
            <a:endParaRPr lang="en-GB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C:\Users\guidar\Documents\gas system project\students 2013\summer student 2013\logo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476" y="57279"/>
            <a:ext cx="824066" cy="80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792488" y="692696"/>
            <a:ext cx="8172000" cy="37824"/>
            <a:chOff x="179512" y="582864"/>
            <a:chExt cx="8820000" cy="3782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77372" y="3475309"/>
            <a:ext cx="2744863" cy="2059063"/>
          </a:xfrm>
          <a:prstGeom prst="rect">
            <a:avLst/>
          </a:prstGeom>
        </p:spPr>
      </p:pic>
      <p:grpSp>
        <p:nvGrpSpPr>
          <p:cNvPr id="39" name="Group 38"/>
          <p:cNvGrpSpPr/>
          <p:nvPr/>
        </p:nvGrpSpPr>
        <p:grpSpPr>
          <a:xfrm>
            <a:off x="179512" y="2695393"/>
            <a:ext cx="4904359" cy="2773606"/>
            <a:chOff x="531737" y="3645024"/>
            <a:chExt cx="4904359" cy="277360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88837" y="4016667"/>
              <a:ext cx="2744863" cy="2059063"/>
            </a:xfrm>
            <a:prstGeom prst="rect">
              <a:avLst/>
            </a:prstGeom>
          </p:spPr>
        </p:pic>
        <p:grpSp>
          <p:nvGrpSpPr>
            <p:cNvPr id="13" name="Group 12"/>
            <p:cNvGrpSpPr/>
            <p:nvPr/>
          </p:nvGrpSpPr>
          <p:grpSpPr>
            <a:xfrm>
              <a:off x="1763688" y="3645024"/>
              <a:ext cx="2737326" cy="648072"/>
              <a:chOff x="2069389" y="4170566"/>
              <a:chExt cx="2804502" cy="534407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2978300" y="4170566"/>
                <a:ext cx="1895591" cy="2791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Mixture distribution</a:t>
                </a:r>
              </a:p>
            </p:txBody>
          </p:sp>
          <p:cxnSp>
            <p:nvCxnSpPr>
              <p:cNvPr id="20" name="Straight Arrow Connector 19"/>
              <p:cNvCxnSpPr>
                <a:cxnSpLocks/>
              </p:cNvCxnSpPr>
              <p:nvPr/>
            </p:nvCxnSpPr>
            <p:spPr>
              <a:xfrm flipH="1">
                <a:off x="2069389" y="4368743"/>
                <a:ext cx="908909" cy="33623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/>
            <p:cNvGrpSpPr/>
            <p:nvPr/>
          </p:nvGrpSpPr>
          <p:grpSpPr>
            <a:xfrm>
              <a:off x="1763688" y="3983577"/>
              <a:ext cx="3456384" cy="830997"/>
              <a:chOff x="2077740" y="4170566"/>
              <a:chExt cx="3541209" cy="685249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2978301" y="4170566"/>
                <a:ext cx="2640648" cy="685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Monitoring of pressure, O2/H2O, temperature, atmospheric pressure</a:t>
                </a:r>
              </a:p>
            </p:txBody>
          </p:sp>
          <p:cxnSp>
            <p:nvCxnSpPr>
              <p:cNvPr id="24" name="Straight Arrow Connector 23"/>
              <p:cNvCxnSpPr>
                <a:cxnSpLocks/>
                <a:stCxn id="23" idx="1"/>
              </p:cNvCxnSpPr>
              <p:nvPr/>
            </p:nvCxnSpPr>
            <p:spPr>
              <a:xfrm flipH="1">
                <a:off x="2077740" y="4513191"/>
                <a:ext cx="900561" cy="209501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/>
            <p:cNvGrpSpPr/>
            <p:nvPr/>
          </p:nvGrpSpPr>
          <p:grpSpPr>
            <a:xfrm>
              <a:off x="1763689" y="4797152"/>
              <a:ext cx="3672407" cy="830997"/>
              <a:chOff x="2077741" y="4170566"/>
              <a:chExt cx="3762534" cy="685249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2978301" y="4170566"/>
                <a:ext cx="2861974" cy="685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Additional software controlled pressure regulation for very low flow regimes</a:t>
                </a:r>
              </a:p>
            </p:txBody>
          </p:sp>
          <p:cxnSp>
            <p:nvCxnSpPr>
              <p:cNvPr id="30" name="Straight Arrow Connector 29"/>
              <p:cNvCxnSpPr>
                <a:cxnSpLocks/>
                <a:stCxn id="29" idx="1"/>
              </p:cNvCxnSpPr>
              <p:nvPr/>
            </p:nvCxnSpPr>
            <p:spPr>
              <a:xfrm flipH="1">
                <a:off x="2077741" y="4513191"/>
                <a:ext cx="900560" cy="209501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/>
            <p:cNvGrpSpPr/>
            <p:nvPr/>
          </p:nvGrpSpPr>
          <p:grpSpPr>
            <a:xfrm>
              <a:off x="1691680" y="5876350"/>
              <a:ext cx="3744416" cy="338553"/>
              <a:chOff x="2003966" y="4380035"/>
              <a:chExt cx="3836310" cy="279175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2978302" y="4380035"/>
                <a:ext cx="2861974" cy="2791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Gas mixing unit</a:t>
                </a:r>
              </a:p>
            </p:txBody>
          </p:sp>
          <p:cxnSp>
            <p:nvCxnSpPr>
              <p:cNvPr id="34" name="Straight Arrow Connector 33"/>
              <p:cNvCxnSpPr>
                <a:cxnSpLocks/>
                <a:stCxn id="33" idx="1"/>
              </p:cNvCxnSpPr>
              <p:nvPr/>
            </p:nvCxnSpPr>
            <p:spPr>
              <a:xfrm flipH="1" flipV="1">
                <a:off x="2003966" y="4478950"/>
                <a:ext cx="974336" cy="40672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35"/>
          <p:cNvGrpSpPr/>
          <p:nvPr/>
        </p:nvGrpSpPr>
        <p:grpSpPr>
          <a:xfrm>
            <a:off x="5477657" y="2734017"/>
            <a:ext cx="2380780" cy="2059489"/>
            <a:chOff x="2108469" y="4280250"/>
            <a:chExt cx="2439206" cy="1698277"/>
          </a:xfrm>
        </p:grpSpPr>
        <p:sp>
          <p:nvSpPr>
            <p:cNvPr id="37" name="TextBox 36"/>
            <p:cNvSpPr txBox="1"/>
            <p:nvPr/>
          </p:nvSpPr>
          <p:spPr>
            <a:xfrm>
              <a:off x="2108469" y="4280250"/>
              <a:ext cx="2439206" cy="2791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Gas purification cartridges</a:t>
              </a:r>
            </a:p>
          </p:txBody>
        </p:sp>
        <p:cxnSp>
          <p:nvCxnSpPr>
            <p:cNvPr id="38" name="Straight Arrow Connector 37"/>
            <p:cNvCxnSpPr>
              <a:cxnSpLocks/>
              <a:stCxn id="37" idx="2"/>
            </p:cNvCxnSpPr>
            <p:nvPr/>
          </p:nvCxnSpPr>
          <p:spPr>
            <a:xfrm>
              <a:off x="3328072" y="4559425"/>
              <a:ext cx="1098620" cy="1419102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8</a:t>
            </a:fld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3C83906-A9C0-4E28-874B-63185E5DDBAA}"/>
              </a:ext>
            </a:extLst>
          </p:cNvPr>
          <p:cNvSpPr/>
          <p:nvPr/>
        </p:nvSpPr>
        <p:spPr>
          <a:xfrm>
            <a:off x="539552" y="6073646"/>
            <a:ext cx="84792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Mandelli et al., A new portable gas recirculation unit for gaseous detector R&amp;D, 2017 JINST 12 T10002 </a:t>
            </a:r>
          </a:p>
        </p:txBody>
      </p:sp>
    </p:spTree>
    <p:extLst>
      <p:ext uri="{BB962C8B-B14F-4D97-AF65-F5344CB8AC3E}">
        <p14:creationId xmlns:p14="http://schemas.microsoft.com/office/powerpoint/2010/main" val="3688848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14/01/2019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R. Guida CERN EP-DT</a:t>
            </a:r>
            <a:endParaRPr lang="en-GB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1341165" y="25574"/>
            <a:ext cx="6480720" cy="649287"/>
          </a:xfrm>
          <a:solidFill>
            <a:srgbClr val="FFFFFF"/>
          </a:solidFill>
          <a:ln w="12700">
            <a:noFill/>
          </a:ln>
          <a:effectLst/>
        </p:spPr>
        <p:txBody>
          <a:bodyPr/>
          <a:lstStyle/>
          <a:p>
            <a:pPr eaLnBrk="1" hangingPunct="1"/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Gas recirculation systems</a:t>
            </a:r>
          </a:p>
        </p:txBody>
      </p:sp>
      <p:sp>
        <p:nvSpPr>
          <p:cNvPr id="2" name="Rectangle 1"/>
          <p:cNvSpPr/>
          <p:nvPr/>
        </p:nvSpPr>
        <p:spPr>
          <a:xfrm>
            <a:off x="22417" y="776426"/>
            <a:ext cx="9118215" cy="1465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generation of new gas recirculation system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Installation completed; 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Commissioned at GIF will start asap (</a:t>
            </a:r>
            <a:r>
              <a:rPr lang="en-GB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resource problem to be solved</a:t>
            </a:r>
            <a:r>
              <a:rPr lang="en-GB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fr-CH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be used by RPC community (today high R134a consumption – cost and </a:t>
            </a:r>
            <a:r>
              <a:rPr lang="en-GB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ghg</a:t>
            </a:r>
            <a:r>
              <a:rPr lang="en-GB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issue) </a:t>
            </a:r>
          </a:p>
        </p:txBody>
      </p:sp>
      <p:pic>
        <p:nvPicPr>
          <p:cNvPr id="8" name="Picture 2" descr="C:\Users\guidar\Documents\gas system project\students 2013\summer student 2013\logo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476" y="57279"/>
            <a:ext cx="824066" cy="80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792488" y="692696"/>
            <a:ext cx="8172000" cy="37824"/>
            <a:chOff x="179512" y="582864"/>
            <a:chExt cx="8820000" cy="3782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488744" y="3471376"/>
            <a:ext cx="3659817" cy="20985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2416" y="3521781"/>
            <a:ext cx="3656492" cy="27420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38434" y="3615315"/>
            <a:ext cx="3659817" cy="244827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08482" y="2350581"/>
            <a:ext cx="2265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 recirculation module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07904" y="2252168"/>
            <a:ext cx="28777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 mixture purification module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31806" y="3170934"/>
            <a:ext cx="26821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Monitoring and controls panel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6323767" y="2488661"/>
            <a:ext cx="2784737" cy="2164475"/>
            <a:chOff x="2108469" y="4280250"/>
            <a:chExt cx="2853076" cy="1784849"/>
          </a:xfrm>
        </p:grpSpPr>
        <p:sp>
          <p:nvSpPr>
            <p:cNvPr id="19" name="TextBox 18"/>
            <p:cNvSpPr txBox="1"/>
            <p:nvPr/>
          </p:nvSpPr>
          <p:spPr>
            <a:xfrm>
              <a:off x="2108469" y="4280250"/>
              <a:ext cx="2853076" cy="2791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Cartridges with cleaning agents</a:t>
              </a:r>
            </a:p>
          </p:txBody>
        </p:sp>
        <p:cxnSp>
          <p:nvCxnSpPr>
            <p:cNvPr id="20" name="Straight Arrow Connector 19"/>
            <p:cNvCxnSpPr>
              <a:cxnSpLocks/>
              <a:stCxn id="19" idx="2"/>
            </p:cNvCxnSpPr>
            <p:nvPr/>
          </p:nvCxnSpPr>
          <p:spPr>
            <a:xfrm>
              <a:off x="3535008" y="4559425"/>
              <a:ext cx="714278" cy="1505674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DEBB-A696-481F-BA87-4295073E003E}" type="slidenum">
              <a:rPr lang="en-GB" smtClean="0"/>
              <a:t>9</a:t>
            </a:fld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01E9A6-F4AB-4B81-9EA4-16A91929A843}"/>
              </a:ext>
            </a:extLst>
          </p:cNvPr>
          <p:cNvSpPr txBox="1"/>
          <p:nvPr/>
        </p:nvSpPr>
        <p:spPr>
          <a:xfrm rot="1264899">
            <a:off x="7283750" y="1094167"/>
            <a:ext cx="1819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/>
              <a:t>Not </a:t>
            </a:r>
            <a:r>
              <a:rPr lang="fr-CH" i="1" dirty="0" err="1"/>
              <a:t>really</a:t>
            </a:r>
            <a:r>
              <a:rPr lang="fr-CH" i="1" dirty="0"/>
              <a:t> AIDA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299387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21347</TotalTime>
  <Words>678</Words>
  <Application>Microsoft Office PowerPoint</Application>
  <PresentationFormat>On-screen Show (4:3)</PresentationFormat>
  <Paragraphs>137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Office Theme</vt:lpstr>
      <vt:lpstr>R. Guida  on behalf of the CERN Gas Service Team (EP-DT-FS)     AIDA-2020 WP15 satellite meeting during 7th BTTB Workshop</vt:lpstr>
      <vt:lpstr>Outline</vt:lpstr>
      <vt:lpstr>The new CERN - GIF++</vt:lpstr>
      <vt:lpstr>A large variety of tests on gaseous detectors</vt:lpstr>
      <vt:lpstr>Gas mixture distribution panels</vt:lpstr>
      <vt:lpstr>Gas mixers</vt:lpstr>
      <vt:lpstr>Gas mixers</vt:lpstr>
      <vt:lpstr>Gas recirculation systems</vt:lpstr>
      <vt:lpstr>Gas recirculation systems</vt:lpstr>
      <vt:lpstr>Gas analysis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Roberto Guida</dc:creator>
  <cp:lastModifiedBy>Roberto Guida</cp:lastModifiedBy>
  <cp:revision>283</cp:revision>
  <cp:lastPrinted>2016-08-01T15:42:53Z</cp:lastPrinted>
  <dcterms:created xsi:type="dcterms:W3CDTF">2013-10-02T19:40:11Z</dcterms:created>
  <dcterms:modified xsi:type="dcterms:W3CDTF">2019-01-14T11:11:57Z</dcterms:modified>
</cp:coreProperties>
</file>