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98" r:id="rId2"/>
    <p:sldId id="300" r:id="rId3"/>
    <p:sldId id="30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A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>
      <p:cViewPr varScale="1">
        <p:scale>
          <a:sx n="106" d="100"/>
          <a:sy n="106" d="100"/>
        </p:scale>
        <p:origin x="8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DAD5F-B46E-448C-BE0D-1E1E5EB94966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10C48-2B5F-4F40-88FA-5336A7909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309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 Column With Log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523" y="1330855"/>
            <a:ext cx="8514954" cy="46844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X:\EMERSON\_BRAND_RESOURCES\BRAND_STANDARDS\Logos\Logos-Corporate\Logos-Corporate-PNG\CORP_2C_Standar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8046" y="6015303"/>
            <a:ext cx="695159" cy="43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4524" y="6552406"/>
            <a:ext cx="5211366" cy="203729"/>
          </a:xfrm>
          <a:prstGeom prst="rect">
            <a:avLst/>
          </a:prstGeom>
        </p:spPr>
        <p:txBody>
          <a:bodyPr vert="horz" lIns="64008" tIns="32004" rIns="64008" bIns="32004" rtlCol="0" anchor="t" anchorCtr="0">
            <a:normAutofit/>
          </a:bodyPr>
          <a:lstStyle>
            <a:lvl1pPr marL="0" algn="l" defTabSz="64008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7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77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Sid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24" y="274638"/>
            <a:ext cx="8514953" cy="8469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114477" y="1330854"/>
            <a:ext cx="5715000" cy="46844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078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02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867833"/>
            <a:ext cx="9144000" cy="1111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" tIns="32004" rIns="64008" bIns="32004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29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Angle 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" y="0"/>
            <a:ext cx="9144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" tIns="32004" rIns="64008" bIns="3200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1461" y="941798"/>
            <a:ext cx="5078016" cy="2073670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80200" y="6552406"/>
            <a:ext cx="5211366" cy="203729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pic>
        <p:nvPicPr>
          <p:cNvPr id="5" name="Picture 2" descr="X:\EMERSON\_BRAND_RESOURCES\BRAND_STANDARDS\Logos\Logos-Corporate\Logos-Corporate-PNG\CORP_2C_Standar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265" y="5942540"/>
            <a:ext cx="1031578" cy="64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8"/>
          <p:cNvSpPr/>
          <p:nvPr/>
        </p:nvSpPr>
        <p:spPr bwMode="auto">
          <a:xfrm>
            <a:off x="-1" y="2151386"/>
            <a:ext cx="1880201" cy="4706614"/>
          </a:xfrm>
          <a:custGeom>
            <a:avLst/>
            <a:gdLst/>
            <a:ahLst/>
            <a:cxnLst/>
            <a:rect l="l" t="t" r="r" b="b"/>
            <a:pathLst>
              <a:path w="2277752" h="4276339">
                <a:moveTo>
                  <a:pt x="0" y="0"/>
                </a:moveTo>
                <a:lnTo>
                  <a:pt x="2277752" y="4276339"/>
                </a:lnTo>
                <a:lnTo>
                  <a:pt x="0" y="4276339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4008" tIns="32004" rIns="64008" bIns="32004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700" dirty="0">
              <a:solidFill>
                <a:srgbClr val="004B8D"/>
              </a:solidFill>
              <a:latin typeface="Times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667125" y="3082298"/>
            <a:ext cx="5476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751461" y="3140210"/>
            <a:ext cx="5078016" cy="2005431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833969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Emer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X:\EMERSON\_BRAND_RESOURCES\BRAND_STANDARDS\Logos\Logos-Corporate\Logos-Corporate-PNG\CORP_2C_Standar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265" y="5942540"/>
            <a:ext cx="1031578" cy="64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1"/>
            <a:ext cx="9144000" cy="5767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8" tIns="32004" rIns="64008" bIns="32004"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341937" y="3082298"/>
            <a:ext cx="38020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1937" y="1513417"/>
            <a:ext cx="3487539" cy="1470846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267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>
            <a:grpSpLocks/>
          </p:cNvGrpSpPr>
          <p:nvPr userDrawn="1"/>
        </p:nvGrpSpPr>
        <p:grpSpPr bwMode="auto">
          <a:xfrm>
            <a:off x="0" y="6015303"/>
            <a:ext cx="9144000" cy="842698"/>
            <a:chOff x="0" y="5686691"/>
            <a:chExt cx="8306602" cy="731521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5686691"/>
              <a:ext cx="8306602" cy="731521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/>
          </p:spPr>
          <p:txBody>
            <a:bodyPr lIns="457200" tIns="0" rIns="365760" bIns="0" anchor="ctr"/>
            <a:lstStyle>
              <a:lvl1pPr>
                <a:defRPr sz="29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9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9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9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9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9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9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9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71500">
                <a:defRPr/>
              </a:pPr>
              <a:endParaRPr lang="en-US" sz="1125" b="1">
                <a:solidFill>
                  <a:srgbClr val="FFFFFF"/>
                </a:solidFill>
              </a:endParaRPr>
            </a:p>
          </p:txBody>
        </p:sp>
        <p:cxnSp>
          <p:nvCxnSpPr>
            <p:cNvPr id="7" name="Straight Connector 7"/>
            <p:cNvCxnSpPr>
              <a:cxnSpLocks noChangeShapeType="1"/>
            </p:cNvCxnSpPr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noFill/>
            <a:ln w="57150" algn="ctr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24" y="274638"/>
            <a:ext cx="8514953" cy="84695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14524" y="6148917"/>
            <a:ext cx="8514953" cy="400844"/>
          </a:xfrm>
        </p:spPr>
        <p:txBody>
          <a:bodyPr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314523" y="1322917"/>
            <a:ext cx="8514954" cy="4445001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DCBCF-DB55-410B-934D-13C32E721B6A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181535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5767918"/>
            <a:ext cx="9144000" cy="1090083"/>
            <a:chOff x="0" y="5686691"/>
            <a:chExt cx="8306602" cy="731521"/>
          </a:xfrm>
        </p:grpSpPr>
        <p:sp>
          <p:nvSpPr>
            <p:cNvPr id="6" name="Rectangle 5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 dirty="0">
                <a:solidFill>
                  <a:srgbClr val="FFFFF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4523" y="1330855"/>
            <a:ext cx="8514954" cy="42253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14524" y="5894917"/>
            <a:ext cx="8514953" cy="654844"/>
          </a:xfrm>
        </p:spPr>
        <p:txBody>
          <a:bodyPr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1536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 Column 1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24" y="274638"/>
            <a:ext cx="8514953" cy="8469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5767918"/>
            <a:ext cx="9144000" cy="1090083"/>
            <a:chOff x="0" y="5686691"/>
            <a:chExt cx="8306602" cy="731521"/>
          </a:xfrm>
        </p:grpSpPr>
        <p:sp>
          <p:nvSpPr>
            <p:cNvPr id="11" name="Rectangle 10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lvl="0" defTabSz="64008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300" b="1" dirty="0">
                <a:solidFill>
                  <a:srgbClr val="FFFFFF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748514" y="6550395"/>
            <a:ext cx="314524" cy="20574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524" y="6552406"/>
            <a:ext cx="5211366" cy="203729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14524" y="5894917"/>
            <a:ext cx="8514953" cy="654844"/>
          </a:xfrm>
        </p:spPr>
        <p:txBody>
          <a:bodyPr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14523" y="1322918"/>
            <a:ext cx="8514954" cy="42333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227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314524" y="1322917"/>
            <a:ext cx="4143375" cy="4692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4675188" y="1322917"/>
            <a:ext cx="4143375" cy="4692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2" descr="X:\EMERSON\_BRAND_RESOURCES\BRAND_STANDARDS\Logos\Logos-Corporate\Logos-Corporate-PNG\CORP_2C_Standar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8046" y="6015303"/>
            <a:ext cx="695159" cy="43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49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Heading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24" y="274638"/>
            <a:ext cx="8514953" cy="8469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314524" y="1322917"/>
            <a:ext cx="4143375" cy="635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4675188" y="1322917"/>
            <a:ext cx="4143375" cy="635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16"/>
          <p:cNvSpPr>
            <a:spLocks noGrp="1"/>
          </p:cNvSpPr>
          <p:nvPr>
            <p:ph sz="quarter" idx="17"/>
          </p:nvPr>
        </p:nvSpPr>
        <p:spPr>
          <a:xfrm>
            <a:off x="314524" y="2159000"/>
            <a:ext cx="4143375" cy="3672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Content Placeholder 16"/>
          <p:cNvSpPr>
            <a:spLocks noGrp="1"/>
          </p:cNvSpPr>
          <p:nvPr>
            <p:ph sz="quarter" idx="18"/>
          </p:nvPr>
        </p:nvSpPr>
        <p:spPr>
          <a:xfrm>
            <a:off x="4675188" y="2159000"/>
            <a:ext cx="4143375" cy="3672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3" name="Picture 2" descr="X:\EMERSON\_BRAND_RESOURCES\BRAND_STANDARDS\Logos\Logos-Corporate\Logos-Corporate-PNG\CORP_2C_Standar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8046" y="6015303"/>
            <a:ext cx="695159" cy="43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189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2 Line Ex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5767918"/>
            <a:ext cx="9144000" cy="1090083"/>
            <a:chOff x="0" y="5686691"/>
            <a:chExt cx="8306602" cy="731521"/>
          </a:xfrm>
        </p:grpSpPr>
        <p:sp>
          <p:nvSpPr>
            <p:cNvPr id="6" name="Rectangle 5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lvl="0" defTabSz="64008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300" b="1" dirty="0">
                <a:solidFill>
                  <a:srgbClr val="FFFFF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14524" y="5894917"/>
            <a:ext cx="8514953" cy="654844"/>
          </a:xfrm>
        </p:spPr>
        <p:txBody>
          <a:bodyPr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314524" y="1322917"/>
            <a:ext cx="4143375" cy="635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4675188" y="1322917"/>
            <a:ext cx="4143375" cy="635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7"/>
          </p:nvPr>
        </p:nvSpPr>
        <p:spPr>
          <a:xfrm>
            <a:off x="314524" y="2159000"/>
            <a:ext cx="4143375" cy="2995083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16"/>
          <p:cNvSpPr>
            <a:spLocks noGrp="1"/>
          </p:cNvSpPr>
          <p:nvPr>
            <p:ph sz="quarter" idx="18"/>
          </p:nvPr>
        </p:nvSpPr>
        <p:spPr>
          <a:xfrm>
            <a:off x="4675188" y="2159000"/>
            <a:ext cx="4143375" cy="2995083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385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 Column 2 Line Internal Tomb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5767918"/>
            <a:ext cx="9144000" cy="1090083"/>
            <a:chOff x="0" y="5686691"/>
            <a:chExt cx="8306602" cy="731521"/>
          </a:xfrm>
        </p:grpSpPr>
        <p:sp>
          <p:nvSpPr>
            <p:cNvPr id="6" name="Rectangle 5"/>
            <p:cNvSpPr/>
            <p:nvPr/>
          </p:nvSpPr>
          <p:spPr bwMode="auto">
            <a:xfrm>
              <a:off x="0" y="5686692"/>
              <a:ext cx="8306602" cy="731520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0" tIns="0" rIns="365760" bIns="0" numCol="1" rtlCol="0" anchor="ctr" anchorCtr="0" compatLnSpc="1">
              <a:prstTxWarp prst="textNoShape">
                <a:avLst/>
              </a:prstTxWarp>
            </a:bodyPr>
            <a:lstStyle/>
            <a:p>
              <a:pPr lvl="0" defTabSz="64008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300" b="1" dirty="0">
                <a:solidFill>
                  <a:srgbClr val="FFFFFF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0" y="5686691"/>
              <a:ext cx="8306602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14524" y="5894917"/>
            <a:ext cx="8514953" cy="654844"/>
          </a:xfrm>
        </p:spPr>
        <p:txBody>
          <a:bodyPr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314524" y="1322917"/>
            <a:ext cx="4143375" cy="635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4675188" y="1322917"/>
            <a:ext cx="4143375" cy="63500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7"/>
          </p:nvPr>
        </p:nvSpPr>
        <p:spPr>
          <a:xfrm>
            <a:off x="314524" y="2159000"/>
            <a:ext cx="4143375" cy="2995083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16"/>
          <p:cNvSpPr>
            <a:spLocks noGrp="1"/>
          </p:cNvSpPr>
          <p:nvPr>
            <p:ph sz="quarter" idx="18"/>
          </p:nvPr>
        </p:nvSpPr>
        <p:spPr>
          <a:xfrm>
            <a:off x="4675188" y="2159000"/>
            <a:ext cx="4143375" cy="2995083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162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24" y="274638"/>
            <a:ext cx="8514953" cy="8469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14524" y="1330854"/>
            <a:ext cx="2628900" cy="63246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57551" y="1330854"/>
            <a:ext cx="2628900" cy="63246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6200577" y="1330854"/>
            <a:ext cx="2628900" cy="632460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5"/>
          </p:nvPr>
        </p:nvSpPr>
        <p:spPr>
          <a:xfrm>
            <a:off x="314524" y="2169584"/>
            <a:ext cx="2628900" cy="4169833"/>
          </a:xfrm>
        </p:spPr>
        <p:txBody>
          <a:bodyPr>
            <a:noAutofit/>
          </a:bodyPr>
          <a:lstStyle>
            <a:lvl1pPr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15"/>
          <p:cNvSpPr>
            <a:spLocks noGrp="1"/>
          </p:cNvSpPr>
          <p:nvPr>
            <p:ph sz="quarter" idx="16"/>
          </p:nvPr>
        </p:nvSpPr>
        <p:spPr>
          <a:xfrm>
            <a:off x="3257451" y="2169584"/>
            <a:ext cx="2628900" cy="4169833"/>
          </a:xfrm>
        </p:spPr>
        <p:txBody>
          <a:bodyPr>
            <a:noAutofit/>
          </a:bodyPr>
          <a:lstStyle>
            <a:lvl1pPr marL="157798" indent="-157798">
              <a:def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157798" lvl="0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Click to edit Master text styles</a:t>
            </a:r>
          </a:p>
          <a:p>
            <a:pPr marL="157798" lvl="1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Second level</a:t>
            </a:r>
          </a:p>
          <a:p>
            <a:pPr marL="157798" lvl="2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Third level</a:t>
            </a:r>
          </a:p>
          <a:p>
            <a:pPr marL="157798" lvl="3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Fourth level</a:t>
            </a:r>
          </a:p>
          <a:p>
            <a:pPr marL="157798" lvl="4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7"/>
          </p:nvPr>
        </p:nvSpPr>
        <p:spPr>
          <a:xfrm>
            <a:off x="6200379" y="2169584"/>
            <a:ext cx="2628900" cy="4169833"/>
          </a:xfrm>
        </p:spPr>
        <p:txBody>
          <a:bodyPr>
            <a:noAutofit/>
          </a:bodyPr>
          <a:lstStyle>
            <a:lvl1pPr marL="157798" indent="-157798">
              <a:def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157798" lvl="0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Click to edit Master text styles</a:t>
            </a:r>
          </a:p>
          <a:p>
            <a:pPr marL="157798" lvl="1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Second level</a:t>
            </a:r>
          </a:p>
          <a:p>
            <a:pPr marL="157798" lvl="2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Third level</a:t>
            </a:r>
          </a:p>
          <a:p>
            <a:pPr marL="157798" lvl="3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Fourth level</a:t>
            </a:r>
          </a:p>
          <a:p>
            <a:pPr marL="157798" lvl="4" indent="-157798" algn="l" defTabSz="1024128" rtl="0" eaLnBrk="1" latinLnBrk="0" hangingPunct="1">
              <a:lnSpc>
                <a:spcPct val="90000"/>
              </a:lnSpc>
              <a:spcBef>
                <a:spcPts val="210"/>
              </a:spcBef>
              <a:spcAft>
                <a:spcPts val="210"/>
              </a:spcAft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tabLst>
                <a:tab pos="157798" algn="l"/>
              </a:tabLst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18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2 Column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314524" y="1322916"/>
            <a:ext cx="4143375" cy="444263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4675188" y="1322916"/>
            <a:ext cx="4143375" cy="444263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16"/>
          <p:cNvSpPr>
            <a:spLocks noGrp="1"/>
          </p:cNvSpPr>
          <p:nvPr>
            <p:ph sz="quarter" idx="17"/>
          </p:nvPr>
        </p:nvSpPr>
        <p:spPr>
          <a:xfrm>
            <a:off x="314524" y="1968263"/>
            <a:ext cx="4143375" cy="16089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16"/>
          <p:cNvSpPr>
            <a:spLocks noGrp="1"/>
          </p:cNvSpPr>
          <p:nvPr>
            <p:ph sz="quarter" idx="18"/>
          </p:nvPr>
        </p:nvSpPr>
        <p:spPr>
          <a:xfrm>
            <a:off x="4675188" y="1968263"/>
            <a:ext cx="4143375" cy="16089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314524" y="3750230"/>
            <a:ext cx="4143375" cy="444263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4675188" y="3750230"/>
            <a:ext cx="4143375" cy="444263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Content Placeholder 16"/>
          <p:cNvSpPr>
            <a:spLocks noGrp="1"/>
          </p:cNvSpPr>
          <p:nvPr>
            <p:ph sz="quarter" idx="21"/>
          </p:nvPr>
        </p:nvSpPr>
        <p:spPr>
          <a:xfrm>
            <a:off x="314524" y="4395577"/>
            <a:ext cx="4143375" cy="16089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0" name="Content Placeholder 16"/>
          <p:cNvSpPr>
            <a:spLocks noGrp="1"/>
          </p:cNvSpPr>
          <p:nvPr>
            <p:ph sz="quarter" idx="22"/>
          </p:nvPr>
        </p:nvSpPr>
        <p:spPr>
          <a:xfrm>
            <a:off x="4675188" y="4395577"/>
            <a:ext cx="4143375" cy="16089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05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524" y="274638"/>
            <a:ext cx="8514953" cy="846958"/>
          </a:xfrm>
          <a:prstGeom prst="rect">
            <a:avLst/>
          </a:prstGeom>
        </p:spPr>
        <p:txBody>
          <a:bodyPr vert="horz" lIns="102413" tIns="51206" rIns="102413" bIns="51206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23" y="1330855"/>
            <a:ext cx="8514954" cy="4684448"/>
          </a:xfrm>
          <a:prstGeom prst="rect">
            <a:avLst/>
          </a:prstGeom>
        </p:spPr>
        <p:txBody>
          <a:bodyPr vert="horz" lIns="64008" tIns="64008" rIns="64008" bIns="320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514" y="6550395"/>
            <a:ext cx="314524" cy="205740"/>
          </a:xfrm>
          <a:prstGeom prst="rect">
            <a:avLst/>
          </a:prstGeom>
        </p:spPr>
        <p:txBody>
          <a:bodyPr vert="horz" lIns="64008" tIns="32004" rIns="64008" bIns="32004" rtlCol="0" anchor="ctr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D09F345F-93FD-4195-9F1B-79AA58698615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47281"/>
            <a:ext cx="882947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4524" y="6552406"/>
            <a:ext cx="5211366" cy="203729"/>
          </a:xfrm>
          <a:prstGeom prst="rect">
            <a:avLst/>
          </a:prstGeom>
        </p:spPr>
        <p:txBody>
          <a:bodyPr vert="horz" lIns="64008" tIns="32004" rIns="64008" bIns="32004" rtlCol="0" anchor="t" anchorCtr="0">
            <a:normAutofit/>
          </a:bodyPr>
          <a:lstStyle>
            <a:lvl1pPr marL="0" algn="l" defTabSz="640080" rtl="0" eaLnBrk="0" fontAlgn="base" latinLnBrk="0" hangingPunct="0">
              <a:spcBef>
                <a:spcPct val="0"/>
              </a:spcBef>
              <a:spcAft>
                <a:spcPct val="0"/>
              </a:spcAft>
              <a:defRPr lang="en-US" sz="7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491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defTabSz="1024128" rtl="0" eaLnBrk="1" latinLnBrk="0" hangingPunct="1">
        <a:spcBef>
          <a:spcPct val="0"/>
        </a:spcBef>
        <a:buNone/>
        <a:defRPr sz="2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57798" indent="-157798" algn="l" defTabSz="1024128" rtl="0" eaLnBrk="1" latinLnBrk="0" hangingPunct="1">
        <a:lnSpc>
          <a:spcPct val="90000"/>
        </a:lnSpc>
        <a:spcBef>
          <a:spcPts val="210"/>
        </a:spcBef>
        <a:spcAft>
          <a:spcPts val="210"/>
        </a:spcAft>
        <a:buClr>
          <a:schemeClr val="bg1">
            <a:lumMod val="50000"/>
          </a:schemeClr>
        </a:buClr>
        <a:buFont typeface="Arial" panose="020B0604020202020204" pitchFamily="34" charset="0"/>
        <a:buChar char="•"/>
        <a:tabLst>
          <a:tab pos="157798" algn="l"/>
        </a:tabLst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44" indent="-201137" algn="l" defTabSz="1024128" rtl="0" eaLnBrk="1" latinLnBrk="0" hangingPunct="1">
        <a:lnSpc>
          <a:spcPct val="90000"/>
        </a:lnSpc>
        <a:spcBef>
          <a:spcPts val="210"/>
        </a:spcBef>
        <a:spcAft>
          <a:spcPts val="210"/>
        </a:spcAft>
        <a:buClr>
          <a:schemeClr val="bg1">
            <a:lumMod val="50000"/>
          </a:schemeClr>
        </a:buClr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57798" algn="l" defTabSz="1024128" rtl="0" eaLnBrk="1" latinLnBrk="0" hangingPunct="1">
        <a:lnSpc>
          <a:spcPct val="90000"/>
        </a:lnSpc>
        <a:spcBef>
          <a:spcPts val="210"/>
        </a:spcBef>
        <a:spcAft>
          <a:spcPts val="210"/>
        </a:spcAft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77888" indent="-194469" algn="l" defTabSz="1024128" rtl="0" eaLnBrk="1" latinLnBrk="0" hangingPunct="1">
        <a:lnSpc>
          <a:spcPct val="90000"/>
        </a:lnSpc>
        <a:spcBef>
          <a:spcPts val="210"/>
        </a:spcBef>
        <a:spcAft>
          <a:spcPts val="210"/>
        </a:spcAft>
        <a:buClr>
          <a:schemeClr val="bg1">
            <a:lumMod val="50000"/>
          </a:schemeClr>
        </a:buClr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79024" indent="-158909" algn="l" defTabSz="1024128" rtl="0" eaLnBrk="1" latinLnBrk="0" hangingPunct="1">
        <a:lnSpc>
          <a:spcPct val="90000"/>
        </a:lnSpc>
        <a:spcBef>
          <a:spcPts val="210"/>
        </a:spcBef>
        <a:spcAft>
          <a:spcPts val="210"/>
        </a:spcAft>
        <a:buClr>
          <a:schemeClr val="bg1">
            <a:lumMod val="50000"/>
          </a:schemeClr>
        </a:buClr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816352" indent="-256032" algn="l" defTabSz="1024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28416" indent="-256032" algn="l" defTabSz="1024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indent="-256032" algn="l" defTabSz="1024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2544" indent="-256032" algn="l" defTabSz="1024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412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2064" algn="l" defTabSz="102412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4128" algn="l" defTabSz="102412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6192" algn="l" defTabSz="102412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8256" algn="l" defTabSz="102412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60320" algn="l" defTabSz="102412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384" algn="l" defTabSz="102412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4448" algn="l" defTabSz="102412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6512" algn="l" defTabSz="102412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Massimiliano PINDO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Sales Manager France – Isolation Valves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14524" y="6083708"/>
            <a:ext cx="8514953" cy="369628"/>
          </a:xfrm>
        </p:spPr>
        <p:txBody>
          <a:bodyPr/>
          <a:lstStyle/>
          <a:p>
            <a:r>
              <a:rPr lang="en-US" dirty="0" smtClean="0"/>
              <a:t>My motto: “Per </a:t>
            </a:r>
            <a:r>
              <a:rPr lang="en-US" dirty="0" err="1" smtClean="0"/>
              <a:t>aspera</a:t>
            </a:r>
            <a:r>
              <a:rPr lang="en-US" dirty="0" smtClean="0"/>
              <a:t> ad </a:t>
            </a:r>
            <a:r>
              <a:rPr lang="en-US" dirty="0" err="1" smtClean="0"/>
              <a:t>astra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(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hardships</a:t>
            </a:r>
            <a:r>
              <a:rPr lang="fr-FR" dirty="0" smtClean="0"/>
              <a:t> to the stars)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flipH="1">
            <a:off x="452438" y="1373040"/>
            <a:ext cx="4166900" cy="343759"/>
            <a:chOff x="4789713" y="1156893"/>
            <a:chExt cx="3966554" cy="458346"/>
          </a:xfrm>
          <a:solidFill>
            <a:schemeClr val="accent1"/>
          </a:solidFill>
        </p:grpSpPr>
        <p:sp>
          <p:nvSpPr>
            <p:cNvPr id="12" name="Parallelogram 11"/>
            <p:cNvSpPr/>
            <p:nvPr/>
          </p:nvSpPr>
          <p:spPr bwMode="auto">
            <a:xfrm flipH="1">
              <a:off x="4789713" y="1156893"/>
              <a:ext cx="1464268" cy="458346"/>
            </a:xfrm>
            <a:prstGeom prst="parallelogram">
              <a:avLst>
                <a:gd name="adj" fmla="val 61054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3F4040"/>
                </a:solidFill>
                <a:latin typeface="Times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5822830" y="1156893"/>
              <a:ext cx="2933437" cy="45834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3F4040"/>
                </a:solidFill>
                <a:latin typeface="Times" charset="0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 bwMode="auto">
          <a:xfrm>
            <a:off x="452438" y="1361992"/>
            <a:ext cx="41669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 bwMode="white">
          <a:xfrm>
            <a:off x="473473" y="1359938"/>
            <a:ext cx="3489960" cy="41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2175" b="1" dirty="0" smtClean="0">
                <a:solidFill>
                  <a:srgbClr val="FFFFFF"/>
                </a:solidFill>
              </a:rPr>
              <a:t>Personal Information</a:t>
            </a:r>
            <a:endParaRPr lang="en-US" sz="2175" b="1" dirty="0">
              <a:solidFill>
                <a:srgbClr val="FFFFFF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 flipH="1">
            <a:off x="452438" y="3166708"/>
            <a:ext cx="4166900" cy="396064"/>
            <a:chOff x="4789713" y="1156893"/>
            <a:chExt cx="3966554" cy="458346"/>
          </a:xfrm>
          <a:solidFill>
            <a:schemeClr val="accent1"/>
          </a:solidFill>
        </p:grpSpPr>
        <p:sp>
          <p:nvSpPr>
            <p:cNvPr id="20" name="Parallelogram 19"/>
            <p:cNvSpPr/>
            <p:nvPr/>
          </p:nvSpPr>
          <p:spPr bwMode="auto">
            <a:xfrm flipH="1">
              <a:off x="4789713" y="1156893"/>
              <a:ext cx="1464268" cy="458346"/>
            </a:xfrm>
            <a:prstGeom prst="parallelogram">
              <a:avLst>
                <a:gd name="adj" fmla="val 61054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3F4040"/>
                </a:solidFill>
                <a:latin typeface="Times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5822830" y="1156893"/>
              <a:ext cx="2933437" cy="45834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3F4040"/>
                </a:solidFill>
                <a:latin typeface="Times" charset="0"/>
              </a:endParaRPr>
            </a:p>
          </p:txBody>
        </p:sp>
      </p:grpSp>
      <p:cxnSp>
        <p:nvCxnSpPr>
          <p:cNvPr id="22" name="Straight Connector 21"/>
          <p:cNvCxnSpPr/>
          <p:nvPr/>
        </p:nvCxnSpPr>
        <p:spPr bwMode="auto">
          <a:xfrm>
            <a:off x="444273" y="3155660"/>
            <a:ext cx="4175065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 bwMode="white">
          <a:xfrm>
            <a:off x="452438" y="3153606"/>
            <a:ext cx="3489960" cy="41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2175" b="1" dirty="0" smtClean="0">
                <a:solidFill>
                  <a:srgbClr val="FFFFFF"/>
                </a:solidFill>
              </a:rPr>
              <a:t>Experience</a:t>
            </a:r>
            <a:endParaRPr lang="en-US" sz="2175" b="1" dirty="0">
              <a:solidFill>
                <a:srgbClr val="FFFFFF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473473" y="3567749"/>
            <a:ext cx="6724185" cy="187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68580" rIns="68580" bIns="34290" numCol="1" anchor="t" anchorCtr="0" compatLnSpc="1">
            <a:prstTxWarp prst="textNoShape">
              <a:avLst/>
            </a:prstTxWarp>
            <a:noAutofit/>
          </a:bodyPr>
          <a:lstStyle>
            <a:lvl1pPr marL="174625" indent="-174625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defRPr/>
            </a:pPr>
            <a:r>
              <a:rPr lang="en-US" sz="1200" b="1" dirty="0" smtClean="0"/>
              <a:t>23 years of experience in several industries:</a:t>
            </a:r>
            <a:endParaRPr lang="en-US" sz="1200" b="1" dirty="0"/>
          </a:p>
          <a:p>
            <a:pPr lvl="1"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tabLst>
                <a:tab pos="1119188" algn="l"/>
              </a:tabLst>
              <a:defRPr/>
            </a:pPr>
            <a:r>
              <a:rPr lang="en-US" sz="1200" b="1" dirty="0"/>
              <a:t>1996 – 2000	</a:t>
            </a:r>
            <a:r>
              <a:rPr lang="en-US" sz="1200" b="1" dirty="0" smtClean="0"/>
              <a:t>STMicroelectronics	Device </a:t>
            </a:r>
            <a:r>
              <a:rPr lang="en-US" sz="1200" b="1" dirty="0"/>
              <a:t>Engineer		</a:t>
            </a:r>
            <a:endParaRPr lang="en-US" sz="1200" b="1" dirty="0" smtClean="0"/>
          </a:p>
          <a:p>
            <a:pPr lvl="1"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tabLst>
                <a:tab pos="1119188" algn="l"/>
              </a:tabLst>
              <a:defRPr/>
            </a:pPr>
            <a:r>
              <a:rPr lang="en-US" sz="1200" b="1" dirty="0" smtClean="0"/>
              <a:t>2000 </a:t>
            </a:r>
            <a:r>
              <a:rPr lang="en-US" sz="1200" b="1" dirty="0"/>
              <a:t>– 2007	</a:t>
            </a:r>
            <a:r>
              <a:rPr lang="en-US" sz="1200" b="1" dirty="0" smtClean="0"/>
              <a:t>DuPont		Acc</a:t>
            </a:r>
            <a:r>
              <a:rPr lang="en-US" sz="1200" b="1" dirty="0"/>
              <a:t>. </a:t>
            </a:r>
            <a:r>
              <a:rPr lang="en-US" sz="1200" b="1" dirty="0" err="1"/>
              <a:t>Mngr</a:t>
            </a:r>
            <a:r>
              <a:rPr lang="en-US" sz="1200" b="1" dirty="0">
                <a:sym typeface="Wingdings" panose="05000000000000000000" pitchFamily="2" charset="2"/>
              </a:rPr>
              <a:t> </a:t>
            </a:r>
            <a:r>
              <a:rPr lang="en-US" sz="1200" b="1" dirty="0" smtClean="0">
                <a:sym typeface="Wingdings" panose="05000000000000000000" pitchFamily="2" charset="2"/>
              </a:rPr>
              <a:t> </a:t>
            </a:r>
            <a:r>
              <a:rPr lang="en-US" sz="1200" b="1" dirty="0" smtClean="0"/>
              <a:t>EU </a:t>
            </a:r>
            <a:r>
              <a:rPr lang="en-US" sz="1200" b="1" dirty="0"/>
              <a:t>RSM		</a:t>
            </a:r>
            <a:endParaRPr lang="en-US" sz="1200" b="1" dirty="0" smtClean="0"/>
          </a:p>
          <a:p>
            <a:pPr lvl="1"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tabLst>
                <a:tab pos="1119188" algn="l"/>
              </a:tabLst>
              <a:defRPr/>
            </a:pPr>
            <a:r>
              <a:rPr lang="en-US" sz="1200" b="1" dirty="0" smtClean="0"/>
              <a:t>2007 </a:t>
            </a:r>
            <a:r>
              <a:rPr lang="en-US" sz="1200" b="1" dirty="0"/>
              <a:t>– 2015	</a:t>
            </a:r>
            <a:r>
              <a:rPr lang="en-US" sz="1200" b="1" dirty="0" smtClean="0"/>
              <a:t>Toppan		Glob. Acc. </a:t>
            </a:r>
            <a:r>
              <a:rPr lang="en-US" sz="1200" b="1" dirty="0" err="1" smtClean="0"/>
              <a:t>Mngr</a:t>
            </a:r>
            <a:r>
              <a:rPr lang="en-US" sz="1200" b="1" dirty="0"/>
              <a:t>		</a:t>
            </a:r>
            <a:endParaRPr lang="en-US" sz="1200" b="1" dirty="0" smtClean="0"/>
          </a:p>
          <a:p>
            <a:pPr lvl="1"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tabLst>
                <a:tab pos="1119188" algn="l"/>
              </a:tabLst>
              <a:defRPr/>
            </a:pPr>
            <a:r>
              <a:rPr lang="en-US" sz="1200" b="1" dirty="0" smtClean="0"/>
              <a:t>2015 </a:t>
            </a:r>
            <a:r>
              <a:rPr lang="en-US" sz="1200" b="1" dirty="0"/>
              <a:t>– 2017	Pentair </a:t>
            </a:r>
            <a:r>
              <a:rPr lang="en-US" sz="1200" b="1" dirty="0" smtClean="0"/>
              <a:t>V&amp;C		Site Sales </a:t>
            </a:r>
            <a:r>
              <a:rPr lang="en-US" sz="1200" b="1" dirty="0" err="1" smtClean="0"/>
              <a:t>Mngr</a:t>
            </a:r>
            <a:r>
              <a:rPr lang="en-US" sz="1200" b="1" dirty="0" smtClean="0"/>
              <a:t>  </a:t>
            </a:r>
            <a:r>
              <a:rPr lang="en-US" sz="1200" b="1" dirty="0"/>
              <a:t>	</a:t>
            </a:r>
            <a:r>
              <a:rPr lang="en-US" sz="1200" b="1" dirty="0" smtClean="0"/>
              <a:t>	</a:t>
            </a:r>
          </a:p>
          <a:p>
            <a:pPr lvl="1"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tabLst>
                <a:tab pos="1119188" algn="l"/>
              </a:tabLst>
              <a:defRPr/>
            </a:pPr>
            <a:r>
              <a:rPr lang="en-US" sz="1200" b="1" dirty="0" smtClean="0"/>
              <a:t>2017 </a:t>
            </a:r>
            <a:r>
              <a:rPr lang="en-US" sz="1200" b="1" dirty="0"/>
              <a:t>– 	</a:t>
            </a:r>
            <a:r>
              <a:rPr lang="en-US" sz="1200" b="1" dirty="0" smtClean="0"/>
              <a:t>?	Emerson		France Sales Manager ISV</a:t>
            </a:r>
            <a:r>
              <a:rPr lang="en-US" sz="1075" b="1" dirty="0" smtClean="0"/>
              <a:t>	</a:t>
            </a:r>
            <a:endParaRPr lang="en-US" sz="1075" b="1" dirty="0"/>
          </a:p>
          <a:p>
            <a:pPr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tabLst>
                <a:tab pos="1119188" algn="l"/>
              </a:tabLst>
              <a:defRPr/>
            </a:pPr>
            <a:endParaRPr lang="en-US" sz="1200" b="1" dirty="0" smtClean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473473" y="1723756"/>
            <a:ext cx="5519951" cy="70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68580" rIns="68580" bIns="34290" numCol="1" anchor="t" anchorCtr="0" compatLnSpc="1">
            <a:prstTxWarp prst="textNoShape">
              <a:avLst/>
            </a:prstTxWarp>
            <a:noAutofit/>
          </a:bodyPr>
          <a:lstStyle>
            <a:lvl1pPr marL="174625" indent="-174625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31775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685800" indent="-169863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914400" indent="-169863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201738" indent="-168275" algn="l" rtl="0" eaLnBrk="1" fontAlgn="base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bg1">
                  <a:lumMod val="50000"/>
                </a:schemeClr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00300" indent="-22860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6pPr>
            <a:lvl7pPr marL="2857500" indent="-22860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7pPr>
            <a:lvl8pPr marL="3314700" indent="-22860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8pPr>
            <a:lvl9pPr marL="3771900" indent="-22860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Char char="»"/>
              <a:defRPr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defRPr/>
            </a:pPr>
            <a:r>
              <a:rPr lang="en-US" sz="1100" b="1" dirty="0"/>
              <a:t>Age: </a:t>
            </a:r>
            <a:r>
              <a:rPr lang="en-US" sz="1100" b="1" dirty="0" smtClean="0"/>
              <a:t>51</a:t>
            </a:r>
            <a:endParaRPr lang="en-US" sz="1100" b="1" dirty="0"/>
          </a:p>
          <a:p>
            <a:pPr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defRPr/>
            </a:pPr>
            <a:r>
              <a:rPr lang="en-US" sz="1100" b="1" dirty="0" smtClean="0"/>
              <a:t>Italian and French citizen, living in Paris</a:t>
            </a:r>
          </a:p>
          <a:p>
            <a:pPr marL="174625" lvl="1" indent="-174625"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buSzPct val="85000"/>
              <a:buFont typeface="Arial" panose="020B0604020202020204" pitchFamily="34" charset="0"/>
              <a:buChar char="•"/>
              <a:tabLst>
                <a:tab pos="1119188" algn="l"/>
              </a:tabLst>
              <a:defRPr/>
            </a:pPr>
            <a:r>
              <a:rPr lang="en-US" sz="1100" b="1" dirty="0"/>
              <a:t>PhD in Physics (Univ. Milan &amp; CERN Geneva, 1996)</a:t>
            </a:r>
          </a:p>
          <a:p>
            <a:pPr marL="174625" lvl="1" indent="-174625"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buSzPct val="85000"/>
              <a:buFont typeface="Arial" panose="020B0604020202020204" pitchFamily="34" charset="0"/>
              <a:buChar char="•"/>
              <a:tabLst>
                <a:tab pos="1119188" algn="l"/>
              </a:tabLst>
              <a:defRPr/>
            </a:pPr>
            <a:r>
              <a:rPr lang="en-US" sz="1100" b="1" dirty="0"/>
              <a:t>MBA (Sorbonne Business School, 2010)</a:t>
            </a:r>
          </a:p>
          <a:p>
            <a:pPr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defRPr/>
            </a:pPr>
            <a:endParaRPr lang="en-US" sz="1050" dirty="0"/>
          </a:p>
          <a:p>
            <a:pPr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defRPr/>
            </a:pPr>
            <a:endParaRPr lang="en-US" sz="1050" dirty="0"/>
          </a:p>
          <a:p>
            <a:pPr>
              <a:lnSpc>
                <a:spcPct val="100000"/>
              </a:lnSpc>
              <a:spcBef>
                <a:spcPts val="450"/>
              </a:spcBef>
              <a:buClr>
                <a:srgbClr val="FFFFFF">
                  <a:lumMod val="50000"/>
                </a:srgbClr>
              </a:buClr>
              <a:defRPr/>
            </a:pPr>
            <a:endParaRPr lang="en-US" sz="105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623" y="6177815"/>
            <a:ext cx="619734" cy="5128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842" y="1317577"/>
            <a:ext cx="2081695" cy="2775593"/>
          </a:xfrm>
          <a:prstGeom prst="rect">
            <a:avLst/>
          </a:prstGeom>
        </p:spPr>
      </p:pic>
      <p:pic>
        <p:nvPicPr>
          <p:cNvPr id="26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220056"/>
            <a:ext cx="1022861" cy="42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59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CERN and </a:t>
            </a:r>
            <a:r>
              <a:rPr lang="fr-FR" dirty="0"/>
              <a:t>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345F-93FD-4195-9F1B-79AA58698615}" type="slidenum">
              <a:rPr lang="en-GB" smtClean="0"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14523" y="1264832"/>
            <a:ext cx="8514954" cy="4684448"/>
          </a:xfrm>
        </p:spPr>
        <p:txBody>
          <a:bodyPr/>
          <a:lstStyle/>
          <a:p>
            <a:r>
              <a:rPr lang="fr-FR" sz="1600" dirty="0" err="1" smtClean="0"/>
              <a:t>Visited</a:t>
            </a:r>
            <a:r>
              <a:rPr lang="fr-FR" sz="1600" dirty="0" smtClean="0"/>
              <a:t> in 1986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my</a:t>
            </a:r>
            <a:r>
              <a:rPr lang="fr-FR" sz="1600" dirty="0" smtClean="0"/>
              <a:t> High </a:t>
            </a:r>
            <a:r>
              <a:rPr lang="fr-FR" sz="1600" dirty="0" err="1" smtClean="0"/>
              <a:t>School</a:t>
            </a:r>
            <a:r>
              <a:rPr lang="fr-FR" sz="1600" dirty="0" smtClean="0"/>
              <a:t> class. Lot of </a:t>
            </a:r>
            <a:r>
              <a:rPr lang="fr-FR" sz="1600" dirty="0" err="1" smtClean="0"/>
              <a:t>excitement</a:t>
            </a:r>
            <a:r>
              <a:rPr lang="fr-FR" sz="1600" dirty="0" smtClean="0"/>
              <a:t> at </a:t>
            </a:r>
            <a:r>
              <a:rPr lang="fr-FR" sz="1600" dirty="0" err="1" smtClean="0"/>
              <a:t>that</a:t>
            </a:r>
            <a:r>
              <a:rPr lang="fr-FR" sz="1600" dirty="0" smtClean="0"/>
              <a:t> time </a:t>
            </a:r>
            <a:r>
              <a:rPr lang="fr-FR" sz="1600" dirty="0" err="1" smtClean="0"/>
              <a:t>around</a:t>
            </a:r>
            <a:r>
              <a:rPr lang="fr-FR" sz="1600" dirty="0" smtClean="0"/>
              <a:t> CERN </a:t>
            </a:r>
            <a:r>
              <a:rPr lang="fr-FR" sz="1600" dirty="0" err="1" smtClean="0"/>
              <a:t>after</a:t>
            </a:r>
            <a:r>
              <a:rPr lang="fr-FR" sz="1600" dirty="0" smtClean="0"/>
              <a:t> the W</a:t>
            </a:r>
            <a:r>
              <a:rPr lang="fr-FR" sz="1600" baseline="30000" dirty="0" smtClean="0"/>
              <a:t>±</a:t>
            </a:r>
            <a:r>
              <a:rPr lang="fr-FR" sz="1600" dirty="0" smtClean="0"/>
              <a:t> and Z</a:t>
            </a:r>
            <a:r>
              <a:rPr lang="fr-FR" sz="1600" baseline="30000" dirty="0" smtClean="0"/>
              <a:t>0</a:t>
            </a:r>
            <a:r>
              <a:rPr lang="fr-FR" sz="1600" dirty="0" smtClean="0"/>
              <a:t> bosons </a:t>
            </a:r>
            <a:r>
              <a:rPr lang="fr-FR" sz="1600" dirty="0" err="1" smtClean="0"/>
              <a:t>discovery</a:t>
            </a:r>
            <a:r>
              <a:rPr lang="fr-FR" sz="1600" dirty="0" smtClean="0"/>
              <a:t>! (</a:t>
            </a:r>
            <a:r>
              <a:rPr lang="fr-FR" sz="1600" dirty="0" err="1" smtClean="0"/>
              <a:t>Physics</a:t>
            </a:r>
            <a:r>
              <a:rPr lang="fr-FR" sz="1600" dirty="0" smtClean="0"/>
              <a:t> Nobel </a:t>
            </a:r>
            <a:r>
              <a:rPr lang="fr-FR" sz="1600" dirty="0" err="1" smtClean="0"/>
              <a:t>prize</a:t>
            </a:r>
            <a:r>
              <a:rPr lang="fr-FR" sz="1600" dirty="0" smtClean="0"/>
              <a:t> 1984)</a:t>
            </a:r>
          </a:p>
          <a:p>
            <a:endParaRPr lang="fr-FR" sz="800" dirty="0" smtClean="0"/>
          </a:p>
          <a:p>
            <a:r>
              <a:rPr lang="fr-FR" sz="1600" dirty="0" smtClean="0"/>
              <a:t>CERN </a:t>
            </a:r>
            <a:r>
              <a:rPr lang="fr-FR" sz="1600" dirty="0" err="1" smtClean="0"/>
              <a:t>Summer</a:t>
            </a:r>
            <a:r>
              <a:rPr lang="fr-FR" sz="1600" dirty="0" smtClean="0"/>
              <a:t> </a:t>
            </a:r>
            <a:r>
              <a:rPr lang="fr-FR" sz="1600" dirty="0" err="1" smtClean="0"/>
              <a:t>Student</a:t>
            </a:r>
            <a:r>
              <a:rPr lang="fr-FR" sz="1600" dirty="0" smtClean="0"/>
              <a:t> 1990</a:t>
            </a:r>
          </a:p>
          <a:p>
            <a:pPr lvl="1"/>
            <a:r>
              <a:rPr lang="fr-FR" sz="1200" dirty="0" err="1"/>
              <a:t>W</a:t>
            </a:r>
            <a:r>
              <a:rPr lang="fr-FR" sz="1200" dirty="0" err="1" smtClean="0"/>
              <a:t>orked</a:t>
            </a:r>
            <a:r>
              <a:rPr lang="fr-FR" sz="1200" dirty="0" smtClean="0"/>
              <a:t> 13 </a:t>
            </a:r>
            <a:r>
              <a:rPr lang="fr-FR" sz="1200" dirty="0" err="1" smtClean="0"/>
              <a:t>weeks</a:t>
            </a:r>
            <a:r>
              <a:rPr lang="fr-FR" sz="1200" dirty="0" smtClean="0"/>
              <a:t> </a:t>
            </a:r>
            <a:r>
              <a:rPr lang="fr-FR" sz="1200" dirty="0" err="1" smtClean="0"/>
              <a:t>under</a:t>
            </a:r>
            <a:r>
              <a:rPr lang="fr-FR" sz="1200" dirty="0" smtClean="0"/>
              <a:t> the supervision of Emanuele </a:t>
            </a:r>
            <a:r>
              <a:rPr lang="fr-FR" sz="1200" dirty="0" err="1" smtClean="0"/>
              <a:t>Quercigh</a:t>
            </a:r>
            <a:r>
              <a:rPr lang="fr-FR" sz="1200" dirty="0" smtClean="0"/>
              <a:t> for the WA85 </a:t>
            </a:r>
            <a:r>
              <a:rPr lang="fr-FR" sz="1200" dirty="0" err="1" smtClean="0"/>
              <a:t>experiment</a:t>
            </a:r>
            <a:endParaRPr lang="fr-FR" sz="1200" dirty="0" smtClean="0"/>
          </a:p>
          <a:p>
            <a:pPr lvl="1"/>
            <a:r>
              <a:rPr lang="fr-FR" sz="1200" dirty="0" err="1"/>
              <a:t>S</a:t>
            </a:r>
            <a:r>
              <a:rPr lang="fr-FR" sz="1200" dirty="0" err="1" smtClean="0"/>
              <a:t>trangeness</a:t>
            </a:r>
            <a:r>
              <a:rPr lang="fr-FR" sz="1200" dirty="0" smtClean="0"/>
              <a:t> </a:t>
            </a:r>
            <a:r>
              <a:rPr lang="fr-FR" sz="1200" dirty="0" err="1" smtClean="0"/>
              <a:t>enhancement</a:t>
            </a:r>
            <a:r>
              <a:rPr lang="fr-FR" sz="1200" dirty="0" smtClean="0"/>
              <a:t> as possible signature of Quark Gluon Plasma in </a:t>
            </a:r>
            <a:r>
              <a:rPr lang="fr-FR" sz="1200" dirty="0" err="1" smtClean="0"/>
              <a:t>heavy</a:t>
            </a:r>
            <a:r>
              <a:rPr lang="fr-FR" sz="1200" dirty="0" smtClean="0"/>
              <a:t> ion collisions</a:t>
            </a:r>
          </a:p>
          <a:p>
            <a:pPr lvl="1"/>
            <a:r>
              <a:rPr lang="fr-FR" sz="1200" dirty="0" err="1"/>
              <a:t>S</a:t>
            </a:r>
            <a:r>
              <a:rPr lang="fr-FR" sz="1200" dirty="0" err="1" smtClean="0"/>
              <a:t>ilicon</a:t>
            </a:r>
            <a:r>
              <a:rPr lang="fr-FR" sz="1200" dirty="0" smtClean="0"/>
              <a:t> pixel detectors </a:t>
            </a:r>
            <a:r>
              <a:rPr lang="fr-FR" sz="1200" dirty="0" err="1" smtClean="0"/>
              <a:t>used</a:t>
            </a:r>
            <a:r>
              <a:rPr lang="fr-FR" sz="1200" dirty="0" smtClean="0"/>
              <a:t> for high </a:t>
            </a:r>
            <a:r>
              <a:rPr lang="fr-FR" sz="1200" dirty="0" err="1" smtClean="0"/>
              <a:t>precision</a:t>
            </a:r>
            <a:r>
              <a:rPr lang="fr-FR" sz="1200" dirty="0" smtClean="0"/>
              <a:t> vertex </a:t>
            </a:r>
            <a:r>
              <a:rPr lang="fr-FR" sz="1200" dirty="0" err="1" smtClean="0"/>
              <a:t>resolution</a:t>
            </a:r>
            <a:r>
              <a:rPr lang="fr-FR" sz="1200" dirty="0" smtClean="0"/>
              <a:t> of </a:t>
            </a:r>
            <a:r>
              <a:rPr lang="fr-FR" sz="1200" dirty="0" err="1" smtClean="0"/>
              <a:t>heavy</a:t>
            </a:r>
            <a:r>
              <a:rPr lang="fr-FR" sz="1200" dirty="0" smtClean="0"/>
              <a:t> quark </a:t>
            </a:r>
            <a:r>
              <a:rPr lang="fr-FR" sz="1200" dirty="0" err="1" smtClean="0"/>
              <a:t>particle</a:t>
            </a:r>
            <a:r>
              <a:rPr lang="fr-FR" sz="1200" dirty="0" smtClean="0"/>
              <a:t> </a:t>
            </a:r>
            <a:r>
              <a:rPr lang="fr-FR" sz="1200" dirty="0" err="1" smtClean="0"/>
              <a:t>decay</a:t>
            </a:r>
            <a:r>
              <a:rPr lang="fr-FR" sz="1200" dirty="0" smtClean="0"/>
              <a:t> </a:t>
            </a:r>
            <a:r>
              <a:rPr lang="fr-FR" sz="1200" dirty="0" err="1" smtClean="0"/>
              <a:t>tracks</a:t>
            </a:r>
            <a:endParaRPr lang="fr-FR" sz="1200" dirty="0" smtClean="0"/>
          </a:p>
          <a:p>
            <a:pPr marL="237807" lvl="1" indent="0">
              <a:buNone/>
            </a:pPr>
            <a:endParaRPr lang="fr-FR" sz="800" dirty="0" smtClean="0"/>
          </a:p>
          <a:p>
            <a:r>
              <a:rPr lang="fr-FR" sz="1600" dirty="0" err="1" smtClean="0"/>
              <a:t>Pursued</a:t>
            </a:r>
            <a:r>
              <a:rPr lang="fr-FR" sz="1600" dirty="0" smtClean="0"/>
              <a:t> </a:t>
            </a:r>
            <a:r>
              <a:rPr lang="fr-FR" sz="1600" dirty="0" err="1"/>
              <a:t>with</a:t>
            </a:r>
            <a:r>
              <a:rPr lang="fr-FR" sz="1600" dirty="0"/>
              <a:t> a PhD </a:t>
            </a:r>
            <a:r>
              <a:rPr lang="fr-FR" sz="1600" dirty="0" err="1"/>
              <a:t>thesis</a:t>
            </a:r>
            <a:r>
              <a:rPr lang="fr-FR" sz="1600" dirty="0"/>
              <a:t> on the </a:t>
            </a:r>
            <a:r>
              <a:rPr lang="fr-FR" sz="1600" dirty="0" err="1"/>
              <a:t>development</a:t>
            </a:r>
            <a:r>
              <a:rPr lang="fr-FR" sz="1600" dirty="0"/>
              <a:t> </a:t>
            </a:r>
            <a:r>
              <a:rPr lang="fr-FR" sz="1600" dirty="0" smtClean="0"/>
              <a:t>of the DELPHI </a:t>
            </a:r>
            <a:r>
              <a:rPr lang="fr-FR" sz="1600" dirty="0" err="1" smtClean="0"/>
              <a:t>Forward</a:t>
            </a:r>
            <a:r>
              <a:rPr lang="fr-FR" sz="1600" dirty="0" smtClean="0"/>
              <a:t> </a:t>
            </a:r>
            <a:r>
              <a:rPr lang="fr-FR" sz="1600" dirty="0" err="1" smtClean="0"/>
              <a:t>Tracker</a:t>
            </a:r>
            <a:r>
              <a:rPr lang="fr-FR" sz="1600" dirty="0" smtClean="0"/>
              <a:t>, one of the first large </a:t>
            </a:r>
            <a:r>
              <a:rPr lang="fr-FR" sz="1600" dirty="0" err="1" smtClean="0"/>
              <a:t>scale</a:t>
            </a:r>
            <a:r>
              <a:rPr lang="fr-FR" sz="1600" dirty="0" smtClean="0"/>
              <a:t> application of pixel detectors </a:t>
            </a:r>
            <a:r>
              <a:rPr lang="fr-FR" sz="1600" dirty="0" err="1" smtClean="0"/>
              <a:t>now</a:t>
            </a:r>
            <a:r>
              <a:rPr lang="fr-FR" sz="1600" dirty="0" smtClean="0"/>
              <a:t> </a:t>
            </a:r>
            <a:r>
              <a:rPr lang="fr-FR" sz="1600" dirty="0" err="1" smtClean="0"/>
              <a:t>commonly</a:t>
            </a:r>
            <a:r>
              <a:rPr lang="fr-FR" sz="1600" dirty="0" smtClean="0"/>
              <a:t> </a:t>
            </a:r>
            <a:r>
              <a:rPr lang="fr-FR" sz="1600" dirty="0" err="1" smtClean="0"/>
              <a:t>used</a:t>
            </a:r>
            <a:r>
              <a:rPr lang="fr-FR" sz="1600" dirty="0" smtClean="0"/>
              <a:t> at the LHC</a:t>
            </a:r>
          </a:p>
          <a:p>
            <a:endParaRPr lang="fr-FR" dirty="0" smtClean="0"/>
          </a:p>
          <a:p>
            <a:pPr lvl="1"/>
            <a:endParaRPr lang="fr-FR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8" y="3792562"/>
            <a:ext cx="2688895" cy="21567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262" y="3878733"/>
            <a:ext cx="3022848" cy="18726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324" y="3792561"/>
            <a:ext cx="3096344" cy="21446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5536" y="616530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Late</a:t>
            </a:r>
            <a:r>
              <a:rPr lang="fr-FR" sz="1400" dirty="0" smtClean="0"/>
              <a:t> 80s - </a:t>
            </a:r>
            <a:r>
              <a:rPr lang="fr-FR" sz="1400" dirty="0" err="1"/>
              <a:t>E</a:t>
            </a:r>
            <a:r>
              <a:rPr lang="fr-FR" sz="1400" dirty="0" err="1" smtClean="0"/>
              <a:t>arly</a:t>
            </a:r>
            <a:r>
              <a:rPr lang="fr-FR" sz="1400" dirty="0" smtClean="0"/>
              <a:t> 90s</a:t>
            </a:r>
          </a:p>
          <a:p>
            <a:pPr algn="ctr"/>
            <a:r>
              <a:rPr lang="fr-FR" sz="1400" dirty="0" smtClean="0"/>
              <a:t>(SPS NA/WA)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19922" y="6165304"/>
            <a:ext cx="2016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Late</a:t>
            </a:r>
            <a:r>
              <a:rPr lang="fr-FR" sz="1400" dirty="0"/>
              <a:t> </a:t>
            </a:r>
            <a:r>
              <a:rPr lang="fr-FR" sz="1400" dirty="0" smtClean="0"/>
              <a:t>90s – </a:t>
            </a:r>
            <a:r>
              <a:rPr lang="fr-FR" sz="1400" dirty="0" err="1" smtClean="0"/>
              <a:t>Early</a:t>
            </a:r>
            <a:r>
              <a:rPr lang="fr-FR" sz="1400" dirty="0" smtClean="0"/>
              <a:t> 2000s</a:t>
            </a:r>
          </a:p>
          <a:p>
            <a:pPr algn="ctr"/>
            <a:r>
              <a:rPr lang="fr-FR" sz="1400" dirty="0" smtClean="0"/>
              <a:t>(LEP)</a:t>
            </a:r>
            <a:endParaRPr lang="fr-FR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372200" y="6165304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&gt; 2010</a:t>
            </a:r>
          </a:p>
          <a:p>
            <a:pPr algn="ctr"/>
            <a:r>
              <a:rPr lang="fr-FR" sz="1400" dirty="0" smtClean="0"/>
              <a:t>(LHC/HL-LHC)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93096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lang="fr-FR" b="1" dirty="0" err="1" smtClean="0"/>
              <a:t>Doing</a:t>
            </a:r>
            <a:endParaRPr lang="fr-FR" b="1" dirty="0" smtClean="0"/>
          </a:p>
          <a:p>
            <a:endParaRPr lang="fr-FR" dirty="0" smtClean="0"/>
          </a:p>
          <a:p>
            <a:pPr lvl="1">
              <a:spcBef>
                <a:spcPts val="0"/>
              </a:spcBef>
            </a:pPr>
            <a:r>
              <a:rPr lang="fr-FR" dirty="0" smtClean="0"/>
              <a:t>Leads </a:t>
            </a:r>
            <a:r>
              <a:rPr lang="fr-FR" dirty="0"/>
              <a:t>a team of </a:t>
            </a:r>
            <a:r>
              <a:rPr lang="fr-FR" dirty="0" err="1"/>
              <a:t>account</a:t>
            </a:r>
            <a:r>
              <a:rPr lang="fr-FR" dirty="0"/>
              <a:t> </a:t>
            </a:r>
            <a:r>
              <a:rPr lang="fr-FR" dirty="0" smtClean="0"/>
              <a:t>managers</a:t>
            </a:r>
          </a:p>
          <a:p>
            <a:pPr marL="237807" lvl="1" indent="0">
              <a:spcBef>
                <a:spcPts val="0"/>
              </a:spcBef>
              <a:buNone/>
            </a:pPr>
            <a:r>
              <a:rPr lang="fr-FR" dirty="0" smtClean="0"/>
              <a:t>    (</a:t>
            </a:r>
            <a:r>
              <a:rPr lang="fr-FR" dirty="0" err="1" smtClean="0"/>
              <a:t>a.k.a</a:t>
            </a:r>
            <a:r>
              <a:rPr lang="fr-FR" dirty="0" smtClean="0"/>
              <a:t>. sales </a:t>
            </a:r>
            <a:r>
              <a:rPr lang="fr-FR" dirty="0" err="1" smtClean="0"/>
              <a:t>representatives</a:t>
            </a:r>
            <a:r>
              <a:rPr lang="fr-FR" dirty="0" smtClean="0"/>
              <a:t>)</a:t>
            </a:r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Involves</a:t>
            </a:r>
            <a:r>
              <a:rPr lang="fr-FR" dirty="0" smtClean="0"/>
              <a:t> </a:t>
            </a:r>
            <a:r>
              <a:rPr lang="fr-FR" dirty="0"/>
              <a:t>in </a:t>
            </a:r>
            <a:r>
              <a:rPr lang="fr-FR" dirty="0" smtClean="0"/>
              <a:t>high </a:t>
            </a:r>
            <a:r>
              <a:rPr lang="fr-FR" dirty="0" err="1" smtClean="0"/>
              <a:t>level</a:t>
            </a:r>
            <a:r>
              <a:rPr lang="fr-FR" dirty="0" smtClean="0"/>
              <a:t> discussions and </a:t>
            </a:r>
            <a:r>
              <a:rPr lang="fr-FR" dirty="0" err="1" smtClean="0"/>
              <a:t>negotiations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customers</a:t>
            </a:r>
            <a:r>
              <a:rPr lang="fr-FR" dirty="0" smtClean="0"/>
              <a:t>, closes deals</a:t>
            </a:r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Removes</a:t>
            </a:r>
            <a:r>
              <a:rPr lang="fr-FR" dirty="0" smtClean="0"/>
              <a:t>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roadblocks</a:t>
            </a:r>
            <a:r>
              <a:rPr lang="fr-FR" dirty="0" smtClean="0"/>
              <a:t> to </a:t>
            </a:r>
            <a:r>
              <a:rPr lang="fr-FR" dirty="0" err="1" smtClean="0"/>
              <a:t>foster</a:t>
            </a:r>
            <a:r>
              <a:rPr lang="fr-FR" dirty="0" smtClean="0"/>
              <a:t> business </a:t>
            </a:r>
            <a:r>
              <a:rPr lang="fr-FR" dirty="0" err="1" smtClean="0"/>
              <a:t>growth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r>
              <a:rPr lang="fr-FR" dirty="0"/>
              <a:t>Manages </a:t>
            </a:r>
            <a:r>
              <a:rPr lang="fr-FR" dirty="0" err="1"/>
              <a:t>internal</a:t>
            </a:r>
            <a:r>
              <a:rPr lang="fr-FR" dirty="0"/>
              <a:t> </a:t>
            </a:r>
            <a:r>
              <a:rPr lang="fr-FR" dirty="0" err="1"/>
              <a:t>politics</a:t>
            </a:r>
            <a:r>
              <a:rPr lang="fr-FR" dirty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execute</a:t>
            </a:r>
            <a:r>
              <a:rPr lang="fr-FR" dirty="0" smtClean="0"/>
              <a:t> the commercial </a:t>
            </a:r>
            <a:r>
              <a:rPr lang="fr-FR" dirty="0" err="1" smtClean="0"/>
              <a:t>strategy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Ensures</a:t>
            </a:r>
            <a:r>
              <a:rPr lang="fr-FR" dirty="0" smtClean="0"/>
              <a:t> motivation, training and </a:t>
            </a:r>
            <a:r>
              <a:rPr lang="fr-FR" dirty="0" err="1" smtClean="0"/>
              <a:t>employability</a:t>
            </a:r>
            <a:r>
              <a:rPr lang="fr-FR" dirty="0" smtClean="0"/>
              <a:t> of the sales force</a:t>
            </a:r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Evaluates</a:t>
            </a:r>
            <a:r>
              <a:rPr lang="fr-FR" dirty="0" smtClean="0"/>
              <a:t> </a:t>
            </a:r>
            <a:r>
              <a:rPr lang="fr-FR" dirty="0" err="1" smtClean="0"/>
              <a:t>individual</a:t>
            </a:r>
            <a:r>
              <a:rPr lang="fr-FR" dirty="0" smtClean="0"/>
              <a:t> </a:t>
            </a:r>
            <a:r>
              <a:rPr lang="fr-FR" smtClean="0"/>
              <a:t>performance, matches </a:t>
            </a:r>
            <a:r>
              <a:rPr lang="fr-FR" dirty="0" smtClean="0"/>
              <a:t>team </a:t>
            </a:r>
            <a:r>
              <a:rPr lang="fr-FR" dirty="0"/>
              <a:t>composition to </a:t>
            </a:r>
            <a:r>
              <a:rPr lang="fr-FR" dirty="0" err="1" smtClean="0"/>
              <a:t>company</a:t>
            </a:r>
            <a:r>
              <a:rPr lang="fr-FR" dirty="0" smtClean="0"/>
              <a:t> </a:t>
            </a:r>
            <a:r>
              <a:rPr lang="fr-FR" dirty="0" err="1" smtClean="0"/>
              <a:t>needs</a:t>
            </a:r>
            <a:endParaRPr lang="fr-FR" dirty="0" smtClean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Sales Manager?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does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mean</a:t>
            </a:r>
            <a:r>
              <a:rPr lang="fr-FR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F345F-93FD-4195-9F1B-79AA58698615}" type="slidenum">
              <a:rPr lang="en-GB" smtClean="0"/>
              <a:t>3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4675188" y="1322915"/>
            <a:ext cx="4143375" cy="4692388"/>
          </a:xfrm>
        </p:spPr>
        <p:txBody>
          <a:bodyPr>
            <a:normAutofit/>
          </a:bodyPr>
          <a:lstStyle/>
          <a:p>
            <a:r>
              <a:rPr lang="fr-FR" b="1" dirty="0" err="1" smtClean="0"/>
              <a:t>Being</a:t>
            </a:r>
            <a:endParaRPr lang="fr-FR" b="1" dirty="0" smtClean="0"/>
          </a:p>
          <a:p>
            <a:endParaRPr lang="fr-FR" dirty="0" smtClean="0"/>
          </a:p>
          <a:p>
            <a:pPr lvl="1"/>
            <a:r>
              <a:rPr lang="fr-FR" dirty="0" err="1"/>
              <a:t>A</a:t>
            </a:r>
            <a:r>
              <a:rPr lang="fr-FR" dirty="0" err="1" smtClean="0"/>
              <a:t>ccountable</a:t>
            </a:r>
            <a:r>
              <a:rPr lang="fr-FR" dirty="0" smtClean="0"/>
              <a:t> for the business performance of </a:t>
            </a:r>
            <a:r>
              <a:rPr lang="fr-FR" dirty="0" err="1" smtClean="0"/>
              <a:t>predefined</a:t>
            </a:r>
            <a:r>
              <a:rPr lang="fr-FR" dirty="0" smtClean="0"/>
              <a:t> </a:t>
            </a:r>
            <a:r>
              <a:rPr lang="fr-FR" dirty="0" err="1" smtClean="0"/>
              <a:t>product</a:t>
            </a:r>
            <a:r>
              <a:rPr lang="fr-FR" dirty="0" smtClean="0"/>
              <a:t>(s) and </a:t>
            </a:r>
            <a:r>
              <a:rPr lang="fr-FR" dirty="0" err="1" smtClean="0"/>
              <a:t>region</a:t>
            </a:r>
            <a:r>
              <a:rPr lang="fr-FR" dirty="0" smtClean="0"/>
              <a:t>(s)</a:t>
            </a:r>
          </a:p>
          <a:p>
            <a:pPr lvl="1"/>
            <a:endParaRPr lang="fr-FR" dirty="0"/>
          </a:p>
          <a:p>
            <a:pPr lvl="1"/>
            <a:r>
              <a:rPr lang="fr-FR" dirty="0" err="1" smtClean="0"/>
              <a:t>Focused</a:t>
            </a:r>
            <a:r>
              <a:rPr lang="fr-FR" dirty="0" smtClean="0"/>
              <a:t> </a:t>
            </a:r>
            <a:r>
              <a:rPr lang="fr-FR" dirty="0"/>
              <a:t>on </a:t>
            </a:r>
            <a:r>
              <a:rPr lang="fr-FR" dirty="0" err="1"/>
              <a:t>customer</a:t>
            </a:r>
            <a:r>
              <a:rPr lang="fr-FR" dirty="0"/>
              <a:t> </a:t>
            </a:r>
            <a:r>
              <a:rPr lang="fr-FR" dirty="0" smtClean="0"/>
              <a:t>satisfaction</a:t>
            </a:r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Interpersonal</a:t>
            </a:r>
            <a:r>
              <a:rPr lang="fr-FR" dirty="0" smtClean="0"/>
              <a:t> </a:t>
            </a:r>
            <a:r>
              <a:rPr lang="fr-FR" dirty="0" err="1" smtClean="0"/>
              <a:t>savvy</a:t>
            </a:r>
            <a:r>
              <a:rPr lang="fr-FR" dirty="0" smtClean="0"/>
              <a:t> (</a:t>
            </a:r>
            <a:r>
              <a:rPr lang="fr-FR" dirty="0" err="1" smtClean="0"/>
              <a:t>empathy</a:t>
            </a:r>
            <a:r>
              <a:rPr lang="fr-FR" dirty="0" smtClean="0"/>
              <a:t>)</a:t>
            </a:r>
          </a:p>
          <a:p>
            <a:pPr lvl="1"/>
            <a:endParaRPr lang="fr-FR" b="1" dirty="0"/>
          </a:p>
          <a:p>
            <a:pPr lvl="1"/>
            <a:r>
              <a:rPr lang="fr-FR" dirty="0" err="1" smtClean="0"/>
              <a:t>Collaborates</a:t>
            </a:r>
            <a:r>
              <a:rPr lang="fr-FR" dirty="0" smtClean="0"/>
              <a:t> and engage</a:t>
            </a:r>
          </a:p>
          <a:p>
            <a:pPr lvl="1"/>
            <a:endParaRPr lang="fr-FR" dirty="0"/>
          </a:p>
          <a:p>
            <a:pPr lvl="1"/>
            <a:r>
              <a:rPr lang="fr-FR" dirty="0" err="1"/>
              <a:t>Nimble</a:t>
            </a:r>
            <a:r>
              <a:rPr lang="fr-FR" dirty="0"/>
              <a:t> </a:t>
            </a:r>
            <a:r>
              <a:rPr lang="fr-FR" dirty="0" err="1" smtClean="0"/>
              <a:t>learning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r>
              <a:rPr lang="fr-FR" dirty="0" smtClean="0"/>
              <a:t>Action </a:t>
            </a:r>
            <a:r>
              <a:rPr lang="fr-FR" dirty="0" err="1" smtClean="0"/>
              <a:t>oriented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r>
              <a:rPr lang="fr-FR" dirty="0" smtClean="0"/>
              <a:t>Drives </a:t>
            </a:r>
            <a:r>
              <a:rPr lang="fr-FR" dirty="0" err="1" smtClean="0"/>
              <a:t>results</a:t>
            </a:r>
            <a:endParaRPr lang="fr-FR" sz="1400" dirty="0" smtClean="0"/>
          </a:p>
          <a:p>
            <a:pPr marL="237807" lvl="1" indent="0">
              <a:buNone/>
            </a:pPr>
            <a:endParaRPr lang="fr-FR" dirty="0"/>
          </a:p>
          <a:p>
            <a:pPr lvl="1"/>
            <a:r>
              <a:rPr lang="fr-FR" dirty="0" err="1" smtClean="0"/>
              <a:t>R</a:t>
            </a:r>
            <a:r>
              <a:rPr lang="fr-FR" sz="1400" dirty="0" err="1" smtClean="0"/>
              <a:t>esilient</a:t>
            </a:r>
            <a:r>
              <a:rPr lang="fr-FR" sz="1800" b="1" dirty="0"/>
              <a:t>	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635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build="p"/>
    </p:bldLst>
  </p:timing>
</p:sld>
</file>

<file path=ppt/theme/theme1.xml><?xml version="1.0" encoding="utf-8"?>
<a:theme xmlns:a="http://schemas.openxmlformats.org/drawingml/2006/main" name="Default Theme">
  <a:themeElements>
    <a:clrScheme name="EMERSON">
      <a:dk1>
        <a:srgbClr val="3F4040"/>
      </a:dk1>
      <a:lt1>
        <a:srgbClr val="FFFFFF"/>
      </a:lt1>
      <a:dk2>
        <a:srgbClr val="004B8D"/>
      </a:dk2>
      <a:lt2>
        <a:srgbClr val="959797"/>
      </a:lt2>
      <a:accent1>
        <a:srgbClr val="004B8D"/>
      </a:accent1>
      <a:accent2>
        <a:srgbClr val="62BB46"/>
      </a:accent2>
      <a:accent3>
        <a:srgbClr val="00A4D2"/>
      </a:accent3>
      <a:accent4>
        <a:srgbClr val="FFCF22"/>
      </a:accent4>
      <a:accent5>
        <a:srgbClr val="F79428"/>
      </a:accent5>
      <a:accent6>
        <a:srgbClr val="6E298D"/>
      </a:accent6>
      <a:hlink>
        <a:srgbClr val="00AA7E"/>
      </a:hlink>
      <a:folHlink>
        <a:srgbClr val="D3124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  <a:effectLst/>
      </a:spPr>
      <a:bodyPr wrap="square" rtlCol="0" anchor="ctr"/>
      <a:lstStyle>
        <a:defPPr algn="ctr" eaLnBrk="0" fontAlgn="base" hangingPunct="0">
          <a:spcBef>
            <a:spcPct val="0"/>
          </a:spcBef>
          <a:spcAft>
            <a:spcPct val="0"/>
          </a:spcAft>
          <a:defRPr b="1" dirty="0">
            <a:solidFill>
              <a:srgbClr val="FFFFFF"/>
            </a:solidFill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2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226</TotalTime>
  <Words>299</Words>
  <Application>Microsoft Office PowerPoint</Application>
  <PresentationFormat>On-screen Show (4:3)</PresentationFormat>
  <Paragraphs>65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</vt:lpstr>
      <vt:lpstr>Wingdings</vt:lpstr>
      <vt:lpstr>Default Theme</vt:lpstr>
      <vt:lpstr>Massimiliano PINDO Sales Manager France – Isolation Valves</vt:lpstr>
      <vt:lpstr>CERN and I</vt:lpstr>
      <vt:lpstr>Sales Manager? What does it mean?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SOA – DMG Meeting Thursday 20th July 2017 - SOA</dc:title>
  <dc:creator>Nigel Petty</dc:creator>
  <cp:lastModifiedBy>Rachel Bray</cp:lastModifiedBy>
  <cp:revision>162</cp:revision>
  <dcterms:created xsi:type="dcterms:W3CDTF">2017-07-19T15:58:45Z</dcterms:created>
  <dcterms:modified xsi:type="dcterms:W3CDTF">2019-02-04T16:28:33Z</dcterms:modified>
</cp:coreProperties>
</file>