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  <p:sldMasterId id="2147483677" r:id="rId3"/>
  </p:sldMasterIdLst>
  <p:notesMasterIdLst>
    <p:notesMasterId r:id="rId38"/>
  </p:notesMasterIdLst>
  <p:handoutMasterIdLst>
    <p:handoutMasterId r:id="rId39"/>
  </p:handoutMasterIdLst>
  <p:sldIdLst>
    <p:sldId id="393" r:id="rId4"/>
    <p:sldId id="395" r:id="rId5"/>
    <p:sldId id="337" r:id="rId6"/>
    <p:sldId id="429" r:id="rId7"/>
    <p:sldId id="304" r:id="rId8"/>
    <p:sldId id="306" r:id="rId9"/>
    <p:sldId id="336" r:id="rId10"/>
    <p:sldId id="341" r:id="rId11"/>
    <p:sldId id="396" r:id="rId12"/>
    <p:sldId id="442" r:id="rId13"/>
    <p:sldId id="335" r:id="rId14"/>
    <p:sldId id="440" r:id="rId15"/>
    <p:sldId id="431" r:id="rId16"/>
    <p:sldId id="369" r:id="rId17"/>
    <p:sldId id="437" r:id="rId18"/>
    <p:sldId id="404" r:id="rId19"/>
    <p:sldId id="371" r:id="rId20"/>
    <p:sldId id="373" r:id="rId21"/>
    <p:sldId id="436" r:id="rId22"/>
    <p:sldId id="378" r:id="rId23"/>
    <p:sldId id="412" r:id="rId24"/>
    <p:sldId id="427" r:id="rId25"/>
    <p:sldId id="413" r:id="rId26"/>
    <p:sldId id="415" r:id="rId27"/>
    <p:sldId id="425" r:id="rId28"/>
    <p:sldId id="439" r:id="rId29"/>
    <p:sldId id="361" r:id="rId30"/>
    <p:sldId id="362" r:id="rId31"/>
    <p:sldId id="408" r:id="rId32"/>
    <p:sldId id="410" r:id="rId33"/>
    <p:sldId id="389" r:id="rId34"/>
    <p:sldId id="386" r:id="rId35"/>
    <p:sldId id="356" r:id="rId36"/>
    <p:sldId id="409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30" autoAdjust="0"/>
    <p:restoredTop sz="94629" autoAdjust="0"/>
  </p:normalViewPr>
  <p:slideViewPr>
    <p:cSldViewPr>
      <p:cViewPr varScale="1">
        <p:scale>
          <a:sx n="66" d="100"/>
          <a:sy n="66" d="100"/>
        </p:scale>
        <p:origin x="1304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910"/>
    </p:cViewPr>
  </p:sorterViewPr>
  <p:notesViewPr>
    <p:cSldViewPr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96046B-BFA1-4447-870E-DBCBDE54A3C7}" type="slidenum">
              <a:rPr lang="en-GB" smtClean="0"/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B20758-DE61-402F-9F8B-5B87B0F966AA}" type="datetimeFigureOut">
              <a:rPr lang="en-GB" smtClean="0"/>
              <a:t>12/02/2019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7666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11F9BD-C8CB-4580-92CA-2FD58E32F92F}" type="datetimeFigureOut">
              <a:rPr lang="en-GB" smtClean="0"/>
              <a:t>12/02/2019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68E8FE-D2CE-4E30-902B-280368447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77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8E8FE-D2CE-4E30-902B-28036844716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1444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8E8FE-D2CE-4E30-902B-28036844716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111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E68E8FE-D2CE-4E30-902B-28036844716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4661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69789-5E79-4241-AB4E-5301EB18BF9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845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69789-5E79-4241-AB4E-5301EB18BF9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7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8E8FE-D2CE-4E30-902B-28036844716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7061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8E8FE-D2CE-4E30-902B-28036844716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755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8E8FE-D2CE-4E30-902B-28036844716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3855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8E8FE-D2CE-4E30-902B-28036844716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5171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8E8FE-D2CE-4E30-902B-28036844716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4671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rgbClr val="0D52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rgbClr val="8174DE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rgbClr val="1A1058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28317CE1-71A8-488B-8AF8-03C522B2E869}" type="datetime1">
              <a:rPr lang="en-US" smtClean="0"/>
              <a:pPr/>
              <a:t>2/12/2019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Bregliozzi Giuseppe – TE-VSC</a:t>
            </a: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3541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13B5-3785-4A95-A28F-E9372F9883F5}" type="datetime1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419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>
            <a:lvl1pPr>
              <a:defRPr sz="2600" b="1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909F-1E32-4541-B16C-226152765961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376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9FE9F-5FBC-47D2-8EDF-7ADE812743AC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741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938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5072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8189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8032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0507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979856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31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B2E6-5040-4994-B64B-07ACE0933D76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i="1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3307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914400"/>
            <a:ext cx="8226854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17310"/>
            <a:ext cx="5220856" cy="365125"/>
          </a:xfrm>
        </p:spPr>
        <p:txBody>
          <a:bodyPr/>
          <a:lstStyle/>
          <a:p>
            <a:r>
              <a:rPr lang="en-GB" dirty="0"/>
              <a:t>LHC weekly status - 24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4634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17310"/>
            <a:ext cx="5220856" cy="365125"/>
          </a:xfrm>
        </p:spPr>
        <p:txBody>
          <a:bodyPr/>
          <a:lstStyle/>
          <a:p>
            <a:r>
              <a:rPr lang="en-GB" dirty="0"/>
              <a:t>M. Solfaroli </a:t>
            </a:r>
            <a:r>
              <a:rPr lang="mr-IN" dirty="0"/>
              <a:t>–</a:t>
            </a:r>
            <a:r>
              <a:rPr lang="en-GB" dirty="0"/>
              <a:t> LHCb week, Valencia - 7</a:t>
            </a:r>
            <a:r>
              <a:rPr lang="en-GB" baseline="30000" dirty="0"/>
              <a:t>th</a:t>
            </a:r>
            <a:r>
              <a:rPr lang="en-GB" dirty="0"/>
              <a:t> September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53284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17310"/>
            <a:ext cx="5220856" cy="365125"/>
          </a:xfrm>
        </p:spPr>
        <p:txBody>
          <a:bodyPr/>
          <a:lstStyle/>
          <a:p>
            <a:r>
              <a:rPr lang="en-GB" dirty="0"/>
              <a:t>M. Solfaroli </a:t>
            </a:r>
            <a:r>
              <a:rPr lang="mr-IN" dirty="0"/>
              <a:t>–</a:t>
            </a:r>
            <a:r>
              <a:rPr lang="en-GB" dirty="0"/>
              <a:t> LHCb week, Valencia - 7</a:t>
            </a:r>
            <a:r>
              <a:rPr lang="en-GB" baseline="30000" dirty="0"/>
              <a:t>th</a:t>
            </a:r>
            <a:r>
              <a:rPr lang="en-GB" dirty="0"/>
              <a:t> September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7790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17310"/>
            <a:ext cx="5220856" cy="365125"/>
          </a:xfrm>
        </p:spPr>
        <p:txBody>
          <a:bodyPr/>
          <a:lstStyle/>
          <a:p>
            <a:r>
              <a:rPr lang="en-GB" dirty="0"/>
              <a:t>M. Solfaroli </a:t>
            </a:r>
            <a:r>
              <a:rPr lang="mr-IN" dirty="0"/>
              <a:t>–</a:t>
            </a:r>
            <a:r>
              <a:rPr lang="en-GB" dirty="0"/>
              <a:t> LHCb week, Valencia - 7</a:t>
            </a:r>
            <a:r>
              <a:rPr lang="en-GB" baseline="30000" dirty="0"/>
              <a:t>th</a:t>
            </a:r>
            <a:r>
              <a:rPr lang="en-GB" dirty="0"/>
              <a:t> September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7917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17310"/>
            <a:ext cx="5220856" cy="365125"/>
          </a:xfrm>
        </p:spPr>
        <p:txBody>
          <a:bodyPr/>
          <a:lstStyle/>
          <a:p>
            <a:r>
              <a:rPr lang="en-GB" dirty="0"/>
              <a:t>M. Solfaroli </a:t>
            </a:r>
            <a:r>
              <a:rPr lang="mr-IN" dirty="0"/>
              <a:t>–</a:t>
            </a:r>
            <a:r>
              <a:rPr lang="en-GB" dirty="0"/>
              <a:t> LHCb week, Valencia - 7</a:t>
            </a:r>
            <a:r>
              <a:rPr lang="en-GB" baseline="30000" dirty="0"/>
              <a:t>th</a:t>
            </a:r>
            <a:r>
              <a:rPr lang="en-GB" dirty="0"/>
              <a:t> September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6056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7500" y="6417310"/>
            <a:ext cx="5220856" cy="365125"/>
          </a:xfrm>
        </p:spPr>
        <p:txBody>
          <a:bodyPr/>
          <a:lstStyle/>
          <a:p>
            <a:r>
              <a:rPr lang="en-GB" dirty="0"/>
              <a:t>M. Solfaroli </a:t>
            </a:r>
            <a:r>
              <a:rPr lang="mr-IN" dirty="0"/>
              <a:t>–</a:t>
            </a:r>
            <a:r>
              <a:rPr lang="en-GB" dirty="0"/>
              <a:t> LHCb week, Valencia - 7</a:t>
            </a:r>
            <a:r>
              <a:rPr lang="en-GB" baseline="30000" dirty="0"/>
              <a:t>th</a:t>
            </a:r>
            <a:r>
              <a:rPr lang="en-GB" dirty="0"/>
              <a:t> September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2051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459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90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0B2E6-5040-4994-B64B-07ACE0933D76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2442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FE29-83CB-43CE-BEDF-99E379A70467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Wave 6"/>
          <p:cNvSpPr/>
          <p:nvPr userDrawn="1"/>
        </p:nvSpPr>
        <p:spPr>
          <a:xfrm>
            <a:off x="539552" y="836712"/>
            <a:ext cx="8064896" cy="36000"/>
          </a:xfrm>
          <a:prstGeom prst="wav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632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5FE29-83CB-43CE-BEDF-99E379A70467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i="1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Wave 6"/>
          <p:cNvSpPr/>
          <p:nvPr userDrawn="1"/>
        </p:nvSpPr>
        <p:spPr>
          <a:xfrm>
            <a:off x="539552" y="836712"/>
            <a:ext cx="8064896" cy="36000"/>
          </a:xfrm>
          <a:prstGeom prst="wav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151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140B-BB82-4CA3-AC95-DCCEBD82C897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6771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2A56-6858-47CC-A484-15C22518D8E9}" type="datetime1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4755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5FCB-A82F-4844-9414-6361A0F8FAC2}" type="datetime1">
              <a:rPr lang="en-GB" smtClean="0"/>
              <a:t>12/02/2019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1401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>
              <a:defRPr sz="2600" b="1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B220A-6447-407C-BBC4-04504403CE8D}" type="datetime1">
              <a:rPr lang="en-GB" smtClean="0"/>
              <a:t>12/02/2019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1445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CC2D-A498-425D-8D54-62851AE33D78}" type="datetime1">
              <a:rPr lang="en-GB" smtClean="0"/>
              <a:t>12/02/2019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6709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FDC-D78D-49CE-84F9-BD72BC656604}" type="datetime1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694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13B5-3785-4A95-A28F-E9372F9883F5}" type="datetime1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6122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>
            <a:lvl1pPr>
              <a:defRPr sz="2600" b="1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4B909F-1E32-4541-B16C-226152765961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3483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9FE9F-5FBC-47D2-8EDF-7ADE812743AC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32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0140B-BB82-4CA3-AC95-DCCEBD82C897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09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32A56-6858-47CC-A484-15C22518D8E9}" type="datetime1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373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C5FCB-A82F-4844-9414-6361A0F8FAC2}" type="datetime1">
              <a:rPr lang="en-GB" smtClean="0"/>
              <a:t>12/02/2019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691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>
            <a:lvl1pPr>
              <a:defRPr sz="2600" b="1"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B220A-6447-407C-BBC4-04504403CE8D}" type="datetime1">
              <a:rPr lang="en-GB" smtClean="0"/>
              <a:t>12/02/2019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61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1CC2D-A498-425D-8D54-62851AE33D78}" type="datetime1">
              <a:rPr lang="en-GB" smtClean="0"/>
              <a:t>12/02/2019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5177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8FDC-D78D-49CE-84F9-BD72BC656604}" type="datetime1">
              <a:rPr lang="en-GB" smtClean="0"/>
              <a:t>12/02/2019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200" i="1" cap="none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805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87FF-8845-4DEC-9D5D-45435938C9E4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i="1" dirty="0" smtClean="0">
                <a:solidFill>
                  <a:schemeClr val="tx1"/>
                </a:solidFill>
              </a:rPr>
              <a:t>International review of the HL-LHC collimation system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995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6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4"/>
          <a:stretch/>
        </p:blipFill>
        <p:spPr>
          <a:xfrm>
            <a:off x="1" y="6364370"/>
            <a:ext cx="9144000" cy="50851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18582" y="6417310"/>
            <a:ext cx="24597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Matteo Solfaroli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41731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78" t="11393" r="92556"/>
          <a:stretch/>
        </p:blipFill>
        <p:spPr>
          <a:xfrm>
            <a:off x="-62230" y="6366509"/>
            <a:ext cx="601893" cy="501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394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A87FF-8845-4DEC-9D5D-45435938C9E4}" type="datetime1">
              <a:rPr lang="en-GB" smtClean="0"/>
              <a:t>12/02/2019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EAABF-18C5-4998-A1EC-6924B3CF9F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79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600" b="1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jpe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tiff"/><Relationship Id="rId3" Type="http://schemas.openxmlformats.org/officeDocument/2006/relationships/image" Target="../media/image37.tif"/><Relationship Id="rId7" Type="http://schemas.openxmlformats.org/officeDocument/2006/relationships/image" Target="../media/image41.tif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tiff"/><Relationship Id="rId5" Type="http://schemas.openxmlformats.org/officeDocument/2006/relationships/image" Target="../media/image39.tif"/><Relationship Id="rId4" Type="http://schemas.openxmlformats.org/officeDocument/2006/relationships/image" Target="../media/image38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628800"/>
            <a:ext cx="6477000" cy="2476872"/>
          </a:xfrm>
        </p:spPr>
        <p:txBody>
          <a:bodyPr anchor="ctr">
            <a:normAutofit fontScale="90000"/>
          </a:bodyPr>
          <a:lstStyle/>
          <a:p>
            <a:pPr algn="l"/>
            <a:r>
              <a:rPr lang="en-GB" sz="3200" dirty="0">
                <a:solidFill>
                  <a:schemeClr val="tx1"/>
                </a:solidFill>
              </a:rPr>
              <a:t>Review </a:t>
            </a:r>
            <a:r>
              <a:rPr lang="en-GB" sz="3200" dirty="0" smtClean="0">
                <a:solidFill>
                  <a:schemeClr val="tx1"/>
                </a:solidFill>
              </a:rPr>
              <a:t>of </a:t>
            </a:r>
            <a:r>
              <a:rPr lang="en-GB" sz="3200" dirty="0" smtClean="0">
                <a:solidFill>
                  <a:schemeClr val="tx1"/>
                </a:solidFill>
              </a:rPr>
              <a:t>collimator </a:t>
            </a:r>
            <a:r>
              <a:rPr lang="en-GB" sz="3200" dirty="0">
                <a:solidFill>
                  <a:schemeClr val="tx1"/>
                </a:solidFill>
              </a:rPr>
              <a:t>Vacuum </a:t>
            </a:r>
            <a:r>
              <a:rPr lang="en-GB" sz="3200" dirty="0" smtClean="0">
                <a:solidFill>
                  <a:schemeClr val="tx1"/>
                </a:solidFill>
              </a:rPr>
              <a:t>Performance</a:t>
            </a:r>
            <a:br>
              <a:rPr lang="en-GB" sz="3200" dirty="0" smtClean="0">
                <a:solidFill>
                  <a:schemeClr val="tx1"/>
                </a:solidFill>
              </a:rPr>
            </a:br>
            <a:r>
              <a:rPr lang="en-GB" sz="3200" dirty="0">
                <a:solidFill>
                  <a:schemeClr val="tx1"/>
                </a:solidFill>
              </a:rPr>
              <a:t/>
            </a:r>
            <a:br>
              <a:rPr lang="en-GB" sz="3200" dirty="0">
                <a:solidFill>
                  <a:schemeClr val="tx1"/>
                </a:solidFill>
              </a:rPr>
            </a:br>
            <a:r>
              <a:rPr lang="en-GB" sz="2200" i="1" cap="none" dirty="0" smtClean="0">
                <a:solidFill>
                  <a:schemeClr val="tx1"/>
                </a:solidFill>
              </a:rPr>
              <a:t>International review of the HL-LHC </a:t>
            </a:r>
            <a:r>
              <a:rPr lang="en-GB" sz="2200" i="1" cap="none" dirty="0">
                <a:solidFill>
                  <a:schemeClr val="tx1"/>
                </a:solidFill>
              </a:rPr>
              <a:t>collimation system</a:t>
            </a:r>
            <a:br>
              <a:rPr lang="en-GB" sz="2200" i="1" cap="none" dirty="0">
                <a:solidFill>
                  <a:schemeClr val="tx1"/>
                </a:solidFill>
              </a:rPr>
            </a:br>
            <a:r>
              <a:rPr lang="en-GB" sz="2200" i="1" cap="none" dirty="0">
                <a:solidFill>
                  <a:schemeClr val="tx1"/>
                </a:solidFill>
              </a:rPr>
              <a:t>11th – 12th February 2019 </a:t>
            </a:r>
            <a:r>
              <a:rPr lang="en-GB" sz="2200" i="1" cap="none" dirty="0" smtClean="0">
                <a:solidFill>
                  <a:schemeClr val="tx1"/>
                </a:solidFill>
              </a:rPr>
              <a:t/>
            </a:r>
            <a:br>
              <a:rPr lang="en-GB" sz="2200" i="1" cap="none" dirty="0" smtClean="0">
                <a:solidFill>
                  <a:schemeClr val="tx1"/>
                </a:solidFill>
              </a:rPr>
            </a:br>
            <a:endParaRPr lang="en-GB" sz="2000" i="1" cap="none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Giuseppe Bregliozzi  </a:t>
            </a:r>
          </a:p>
          <a:p>
            <a:r>
              <a:rPr lang="en-GB" dirty="0" smtClean="0"/>
              <a:t>TE-VSC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8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628800"/>
            <a:ext cx="7711224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59884" cy="908720"/>
          </a:xfrm>
        </p:spPr>
        <p:txBody>
          <a:bodyPr>
            <a:normAutofit/>
          </a:bodyPr>
          <a:lstStyle/>
          <a:p>
            <a:r>
              <a:rPr lang="en-GB" dirty="0" smtClean="0"/>
              <a:t>LS1 to present: Case of TCSPM prototype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10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23528" y="899428"/>
            <a:ext cx="819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Averaged outgassing </a:t>
            </a:r>
            <a:r>
              <a:rPr lang="en-GB" dirty="0"/>
              <a:t>rate of </a:t>
            </a:r>
            <a:r>
              <a:rPr lang="en-GB" dirty="0" smtClean="0"/>
              <a:t>about 70 fully assembly: </a:t>
            </a:r>
            <a:r>
              <a:rPr lang="en-GB" b="1" dirty="0" smtClean="0">
                <a:solidFill>
                  <a:srgbClr val="FF0000"/>
                </a:solidFill>
              </a:rPr>
              <a:t>Performed in Bldg.113 &amp; 867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2081745" y="4538835"/>
            <a:ext cx="5943600" cy="513348"/>
            <a:chOff x="1973400" y="4677752"/>
            <a:chExt cx="5943600" cy="51334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973400" y="5191100"/>
              <a:ext cx="59436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086717" y="4677752"/>
              <a:ext cx="3610027" cy="369332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Acceptance limit of 1</a:t>
              </a:r>
              <a:r>
                <a:rPr lang="en-GB" dirty="0" smtClean="0">
                  <a:sym typeface="Symbol" panose="05050102010706020507" pitchFamily="18" charset="2"/>
                </a:rPr>
                <a:t></a:t>
              </a:r>
              <a:r>
                <a:rPr lang="en-GB" dirty="0" smtClean="0"/>
                <a:t>10</a:t>
              </a:r>
              <a:r>
                <a:rPr lang="en-GB" baseline="30000" dirty="0" smtClean="0"/>
                <a:t>-7</a:t>
              </a:r>
              <a:r>
                <a:rPr lang="en-GB" dirty="0" smtClean="0"/>
                <a:t> [</a:t>
              </a:r>
              <a:r>
                <a:rPr lang="en-GB" dirty="0" err="1" smtClean="0"/>
                <a:t>mbar∙l</a:t>
              </a:r>
              <a:r>
                <a:rPr lang="en-GB" dirty="0" smtClean="0"/>
                <a:t>/s]</a:t>
              </a:r>
              <a:endParaRPr lang="en-GB" dirty="0"/>
            </a:p>
          </p:txBody>
        </p:sp>
      </p:grpSp>
      <p:sp>
        <p:nvSpPr>
          <p:cNvPr id="3" name="TextBox 2"/>
          <p:cNvSpPr txBox="1"/>
          <p:nvPr/>
        </p:nvSpPr>
        <p:spPr>
          <a:xfrm flipH="1">
            <a:off x="5854440" y="6030028"/>
            <a:ext cx="319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*  Degassing rate: Average value</a:t>
            </a:r>
            <a:endParaRPr lang="en-GB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2085" y="2582879"/>
            <a:ext cx="749714" cy="749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96942" y="1816960"/>
            <a:ext cx="158417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NEG Cartridges Integration</a:t>
            </a:r>
            <a:endParaRPr lang="en-GB" sz="14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3158" y="1386101"/>
            <a:ext cx="1978161" cy="250024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/>
          <a:srcRect l="2660" t="19804" r="39012" b="13712"/>
          <a:stretch/>
        </p:blipFill>
        <p:spPr>
          <a:xfrm>
            <a:off x="1293493" y="1447192"/>
            <a:ext cx="5328592" cy="33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48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640960" cy="2160240"/>
          </a:xfrm>
        </p:spPr>
        <p:txBody>
          <a:bodyPr>
            <a:normAutofit/>
          </a:bodyPr>
          <a:lstStyle/>
          <a:p>
            <a:r>
              <a:rPr lang="en-GB" dirty="0" smtClean="0"/>
              <a:t>Vacuum measurements for the TCSPM </a:t>
            </a:r>
            <a:r>
              <a:rPr lang="en-GB" dirty="0" smtClean="0"/>
              <a:t>&amp; TCPPM</a:t>
            </a:r>
            <a:br>
              <a:rPr lang="en-GB" dirty="0" smtClean="0"/>
            </a:br>
            <a:r>
              <a:rPr lang="en-GB" dirty="0" smtClean="0"/>
              <a:t>with molybdenum carbide-graphite (</a:t>
            </a:r>
            <a:r>
              <a:rPr lang="en-GB" dirty="0" err="1" smtClean="0"/>
              <a:t>MoGr</a:t>
            </a:r>
            <a:r>
              <a:rPr lang="en-GB" dirty="0" smtClean="0"/>
              <a:t>) jaws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11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9494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408861" y="3680124"/>
            <a:ext cx="8226425" cy="28785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sz="1800" dirty="0" smtClean="0">
              <a:sym typeface="Wingdings" panose="05000000000000000000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UHV test on </a:t>
            </a:r>
            <a:r>
              <a:rPr lang="en-GB" dirty="0" err="1"/>
              <a:t>MoGr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34007" y="1177060"/>
            <a:ext cx="8226425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 smtClean="0">
                <a:solidFill>
                  <a:srgbClr val="00B050"/>
                </a:solidFill>
              </a:rPr>
              <a:t>2016-2018:</a:t>
            </a:r>
            <a:r>
              <a:rPr lang="en-GB" sz="2000" dirty="0" smtClean="0"/>
              <a:t> Single block optimization -&gt; </a:t>
            </a:r>
            <a:r>
              <a:rPr lang="en-GB" sz="2000" dirty="0" err="1" smtClean="0"/>
              <a:t>C.Accettura</a:t>
            </a:r>
            <a:r>
              <a:rPr lang="en-GB" sz="2000" dirty="0" smtClean="0"/>
              <a:t> Master degree</a:t>
            </a:r>
          </a:p>
          <a:p>
            <a:pPr lvl="1"/>
            <a:r>
              <a:rPr lang="en-GB" sz="2000" dirty="0" smtClean="0"/>
              <a:t>Validation of production process -&gt; Vacuum tests, TDS, FIB, SEM, …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First half of 2018: Not compliant first pre-series</a:t>
            </a:r>
          </a:p>
          <a:p>
            <a:r>
              <a:rPr lang="en-GB" sz="2000" b="1" dirty="0" smtClean="0">
                <a:solidFill>
                  <a:srgbClr val="00B050"/>
                </a:solidFill>
              </a:rPr>
              <a:t>Up to June 2018: Series of test on samples to reassess production cycle</a:t>
            </a:r>
          </a:p>
          <a:p>
            <a:r>
              <a:rPr lang="en-GB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Second half of 2018: Start production and test of each full batch</a:t>
            </a:r>
            <a:endParaRPr lang="en-GB" sz="2000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lvl="1"/>
            <a:r>
              <a:rPr lang="en-GB" sz="1600" dirty="0" smtClean="0"/>
              <a:t>Partial revision </a:t>
            </a:r>
            <a:r>
              <a:rPr lang="en-GB" sz="1600" dirty="0"/>
              <a:t>of  acceptance criteria</a:t>
            </a:r>
            <a:endParaRPr lang="en-GB" sz="1600" dirty="0">
              <a:sym typeface="Wingdings" panose="05000000000000000000" pitchFamily="2" charset="2"/>
            </a:endParaRP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Pre-series </a:t>
            </a:r>
            <a:r>
              <a:rPr lang="en-GB" sz="1600" dirty="0">
                <a:sym typeface="Wingdings" panose="05000000000000000000" pitchFamily="2" charset="2"/>
              </a:rPr>
              <a:t>2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3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4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4.5 (1 jaw for coating pre-series, test ongoing)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5 -&gt; Ongoing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6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…</a:t>
            </a:r>
            <a:endParaRPr lang="en-GB" sz="1600" dirty="0">
              <a:sym typeface="Wingdings" panose="05000000000000000000" pitchFamily="2" charset="2"/>
            </a:endParaRPr>
          </a:p>
          <a:p>
            <a:r>
              <a:rPr lang="en-GB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Second half of 2018: </a:t>
            </a:r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Coating process optimization</a:t>
            </a:r>
          </a:p>
          <a:p>
            <a:endParaRPr lang="en-GB" sz="2000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59632" y="6381328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/>
          <p:nvPr/>
        </p:nvSpPr>
        <p:spPr>
          <a:xfrm rot="5400000">
            <a:off x="8455266" y="2024844"/>
            <a:ext cx="360040" cy="864096"/>
          </a:xfrm>
          <a:prstGeom prst="downArrow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391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492"/>
            <a:ext cx="9144000" cy="634082"/>
          </a:xfrm>
        </p:spPr>
        <p:txBody>
          <a:bodyPr>
            <a:normAutofit/>
          </a:bodyPr>
          <a:lstStyle/>
          <a:p>
            <a:r>
              <a:rPr lang="en-GB" dirty="0" smtClean="0"/>
              <a:t>Optimization of the production cycle: Reproducibility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980728"/>
            <a:ext cx="4358258" cy="26730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85" y="3851291"/>
            <a:ext cx="4320480" cy="261954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303019" y="1196752"/>
            <a:ext cx="4781078" cy="5062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Series of tests were performed to asses a new production cycle: More than 44 blocks.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Total H</a:t>
            </a:r>
            <a:r>
              <a:rPr lang="en-US" sz="1700" baseline="-25000" dirty="0" smtClean="0"/>
              <a:t>2</a:t>
            </a:r>
            <a:r>
              <a:rPr lang="en-US" sz="1700" dirty="0" smtClean="0"/>
              <a:t> outgassing rate lower than the detection limit of the test bench &lt; 2</a:t>
            </a:r>
            <a:r>
              <a:rPr lang="en-US" sz="1700" dirty="0" smtClean="0">
                <a:sym typeface="Symbol" panose="05050102010706020507" pitchFamily="18" charset="2"/>
              </a:rPr>
              <a:t></a:t>
            </a:r>
            <a:r>
              <a:rPr lang="en-US" sz="1700" dirty="0" smtClean="0"/>
              <a:t>10</a:t>
            </a:r>
            <a:r>
              <a:rPr lang="en-US" sz="1700" baseline="30000" dirty="0" smtClean="0"/>
              <a:t>-10</a:t>
            </a:r>
            <a:r>
              <a:rPr lang="en-US" sz="1700" dirty="0" smtClean="0"/>
              <a:t> [</a:t>
            </a:r>
            <a:r>
              <a:rPr lang="en-US" sz="1700" dirty="0" err="1" smtClean="0"/>
              <a:t>mbar</a:t>
            </a:r>
            <a:r>
              <a:rPr lang="en-US" sz="1700" dirty="0" err="1" smtClean="0">
                <a:sym typeface="Symbol" panose="05050102010706020507" pitchFamily="18" charset="2"/>
              </a:rPr>
              <a:t></a:t>
            </a:r>
            <a:r>
              <a:rPr lang="en-US" sz="1700" dirty="0" err="1" smtClean="0"/>
              <a:t>l</a:t>
            </a:r>
            <a:r>
              <a:rPr lang="en-US" sz="1700" dirty="0" smtClean="0"/>
              <a:t>/s];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/>
              <a:t>Total </a:t>
            </a:r>
            <a:r>
              <a:rPr lang="en-US" sz="1700" dirty="0" smtClean="0"/>
              <a:t>CO</a:t>
            </a:r>
            <a:r>
              <a:rPr lang="en-US" sz="1700" baseline="-25000" dirty="0" smtClean="0"/>
              <a:t>2</a:t>
            </a:r>
            <a:r>
              <a:rPr lang="en-US" sz="1700" dirty="0" smtClean="0"/>
              <a:t> </a:t>
            </a:r>
            <a:r>
              <a:rPr lang="en-US" sz="1700" dirty="0"/>
              <a:t>outgassing rate lower than the detection </a:t>
            </a:r>
            <a:r>
              <a:rPr lang="en-US" sz="1700" dirty="0" smtClean="0"/>
              <a:t>limit </a:t>
            </a:r>
            <a:r>
              <a:rPr lang="en-US" sz="1700" dirty="0"/>
              <a:t>of the test bench &lt; 2</a:t>
            </a:r>
            <a:r>
              <a:rPr lang="en-US" sz="1700" dirty="0">
                <a:sym typeface="Symbol" panose="05050102010706020507" pitchFamily="18" charset="2"/>
              </a:rPr>
              <a:t></a:t>
            </a:r>
            <a:r>
              <a:rPr lang="en-US" sz="1700" dirty="0" smtClean="0"/>
              <a:t>10</a:t>
            </a:r>
            <a:r>
              <a:rPr lang="en-US" sz="1700" baseline="30000" dirty="0" smtClean="0"/>
              <a:t>-12</a:t>
            </a:r>
            <a:r>
              <a:rPr lang="en-US" sz="1700" dirty="0" smtClean="0"/>
              <a:t> </a:t>
            </a:r>
            <a:r>
              <a:rPr lang="en-US" sz="1700" dirty="0"/>
              <a:t>[</a:t>
            </a:r>
            <a:r>
              <a:rPr lang="en-US" sz="1700" dirty="0" err="1"/>
              <a:t>mbar</a:t>
            </a:r>
            <a:r>
              <a:rPr lang="en-US" sz="1700" dirty="0" err="1">
                <a:sym typeface="Symbol" panose="05050102010706020507" pitchFamily="18" charset="2"/>
              </a:rPr>
              <a:t></a:t>
            </a:r>
            <a:r>
              <a:rPr lang="en-US" sz="1700" dirty="0" err="1"/>
              <a:t>l</a:t>
            </a:r>
            <a:r>
              <a:rPr lang="en-US" sz="1700" dirty="0"/>
              <a:t>/s</a:t>
            </a:r>
            <a:r>
              <a:rPr lang="en-US" sz="1700" dirty="0" smtClean="0"/>
              <a:t>];</a:t>
            </a: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High </a:t>
            </a:r>
            <a:r>
              <a:rPr lang="en-US" sz="1700" b="1" dirty="0">
                <a:solidFill>
                  <a:srgbClr val="FF0000"/>
                </a:solidFill>
              </a:rPr>
              <a:t>outgassing rate of CH</a:t>
            </a:r>
            <a:r>
              <a:rPr lang="en-US" sz="1700" b="1" baseline="-25000" dirty="0">
                <a:solidFill>
                  <a:srgbClr val="FF0000"/>
                </a:solidFill>
              </a:rPr>
              <a:t>4 </a:t>
            </a:r>
            <a:r>
              <a:rPr lang="en-US" sz="1700" b="1" dirty="0">
                <a:solidFill>
                  <a:srgbClr val="FF0000"/>
                </a:solidFill>
              </a:rPr>
              <a:t>is detected on all the different blocks</a:t>
            </a:r>
            <a:r>
              <a:rPr lang="en-US" sz="1700" b="1" dirty="0" smtClean="0">
                <a:solidFill>
                  <a:srgbClr val="FF0000"/>
                </a:solidFill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b="1" dirty="0" smtClean="0">
                <a:solidFill>
                  <a:srgbClr val="FF0000"/>
                </a:solidFill>
              </a:rPr>
              <a:t>Traces </a:t>
            </a:r>
            <a:r>
              <a:rPr lang="en-US" sz="1700" b="1" dirty="0">
                <a:solidFill>
                  <a:srgbClr val="FF0000"/>
                </a:solidFill>
              </a:rPr>
              <a:t>of </a:t>
            </a:r>
            <a:r>
              <a:rPr lang="en-US" sz="1700" b="1" dirty="0" err="1">
                <a:solidFill>
                  <a:srgbClr val="FF0000"/>
                </a:solidFill>
              </a:rPr>
              <a:t>Ar</a:t>
            </a:r>
            <a:r>
              <a:rPr lang="en-US" sz="1700" b="1" dirty="0">
                <a:solidFill>
                  <a:srgbClr val="FF0000"/>
                </a:solidFill>
              </a:rPr>
              <a:t> indication </a:t>
            </a:r>
            <a:r>
              <a:rPr lang="en-US" sz="1700" b="1" dirty="0" smtClean="0">
                <a:solidFill>
                  <a:srgbClr val="FF0000"/>
                </a:solidFill>
              </a:rPr>
              <a:t>of ‘closed’ porosity </a:t>
            </a:r>
            <a:r>
              <a:rPr lang="en-US" sz="1700" b="1" dirty="0">
                <a:solidFill>
                  <a:srgbClr val="FF0000"/>
                </a:solidFill>
              </a:rPr>
              <a:t>of the </a:t>
            </a:r>
            <a:r>
              <a:rPr lang="en-US" sz="1700" b="1" dirty="0" smtClean="0">
                <a:solidFill>
                  <a:srgbClr val="FF0000"/>
                </a:solidFill>
              </a:rPr>
              <a:t>material; </a:t>
            </a: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Clear </a:t>
            </a:r>
            <a:r>
              <a:rPr lang="en-US" sz="1700" dirty="0"/>
              <a:t>traces of Ne coming from the venting after vacuum </a:t>
            </a:r>
            <a:r>
              <a:rPr lang="en-US" sz="1700" dirty="0" smtClean="0"/>
              <a:t>firing;</a:t>
            </a: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The </a:t>
            </a:r>
            <a:r>
              <a:rPr lang="en-US" sz="1700" dirty="0"/>
              <a:t>scans are clean and no traces of heavy masses higher than 50 </a:t>
            </a:r>
            <a:r>
              <a:rPr lang="en-US" sz="1700" dirty="0" err="1"/>
              <a:t>amu</a:t>
            </a:r>
            <a:r>
              <a:rPr lang="en-US" sz="1700" dirty="0"/>
              <a:t> are detected;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 smtClean="0"/>
              <a:t>The </a:t>
            </a:r>
            <a:r>
              <a:rPr lang="en-US" sz="1700" dirty="0"/>
              <a:t>absolute total outgassing of the blocks is very close to the acceptance limit, </a:t>
            </a:r>
            <a:r>
              <a:rPr lang="en-US" sz="1700" dirty="0" smtClean="0"/>
              <a:t>however, </a:t>
            </a:r>
            <a:r>
              <a:rPr lang="en-US" sz="1700" dirty="0"/>
              <a:t>the dominant </a:t>
            </a:r>
            <a:r>
              <a:rPr lang="en-US" sz="1700" dirty="0" smtClean="0"/>
              <a:t>gases </a:t>
            </a:r>
            <a:r>
              <a:rPr lang="en-US" sz="1700" dirty="0"/>
              <a:t>are CH</a:t>
            </a:r>
            <a:r>
              <a:rPr lang="en-US" sz="1700" baseline="-25000" dirty="0"/>
              <a:t>4</a:t>
            </a:r>
            <a:r>
              <a:rPr lang="en-US" sz="1700" dirty="0"/>
              <a:t> and N</a:t>
            </a:r>
            <a:r>
              <a:rPr lang="en-US" sz="1700" baseline="-25000" dirty="0"/>
              <a:t>2</a:t>
            </a:r>
            <a:r>
              <a:rPr lang="en-US" sz="1700" dirty="0"/>
              <a:t>, not H</a:t>
            </a:r>
            <a:r>
              <a:rPr lang="en-US" sz="1700" baseline="-25000" dirty="0"/>
              <a:t>2</a:t>
            </a:r>
            <a:r>
              <a:rPr lang="en-US" sz="1700" dirty="0"/>
              <a:t> as </a:t>
            </a:r>
            <a:r>
              <a:rPr lang="en-US" sz="1700" dirty="0" smtClean="0"/>
              <a:t>usually expected </a:t>
            </a:r>
            <a:r>
              <a:rPr lang="en-US" sz="1700" dirty="0"/>
              <a:t>for baked metallic materials.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92608" y="1052229"/>
            <a:ext cx="4140553" cy="224676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endParaRPr lang="en-US" sz="2000" b="1" dirty="0" smtClean="0">
              <a:solidFill>
                <a:srgbClr val="00B050"/>
              </a:solidFill>
            </a:endParaRPr>
          </a:p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Production cycle was validated and material outgassing was reproducible and no apparent variations among different </a:t>
            </a:r>
            <a:r>
              <a:rPr lang="en-US" sz="2000" b="1" dirty="0">
                <a:solidFill>
                  <a:srgbClr val="00B050"/>
                </a:solidFill>
              </a:rPr>
              <a:t>batches and pieces </a:t>
            </a:r>
            <a:r>
              <a:rPr lang="en-US" sz="2000" b="1" dirty="0" smtClean="0">
                <a:solidFill>
                  <a:srgbClr val="00B050"/>
                </a:solidFill>
              </a:rPr>
              <a:t>were detected</a:t>
            </a:r>
          </a:p>
          <a:p>
            <a:pPr algn="ctr"/>
            <a:endParaRPr lang="en-US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64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228" y="0"/>
            <a:ext cx="7886700" cy="812491"/>
          </a:xfrm>
        </p:spPr>
        <p:txBody>
          <a:bodyPr/>
          <a:lstStyle/>
          <a:p>
            <a:r>
              <a:rPr lang="en-GB" dirty="0" smtClean="0"/>
              <a:t>Estimation of internal air leak rate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96472" y="1037824"/>
            <a:ext cx="50951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Accumulation tests were performed and internal leak rate could be estimated by </a:t>
            </a:r>
            <a:r>
              <a:rPr lang="en-GB" sz="1350" dirty="0">
                <a:latin typeface="Symbol" panose="05050102010706020507" pitchFamily="18" charset="2"/>
              </a:rPr>
              <a:t>D</a:t>
            </a:r>
            <a:r>
              <a:rPr lang="en-GB" sz="1350" dirty="0"/>
              <a:t>P increase over time and/or by an Ar calibrated leak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1596" y="115995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350" dirty="0"/>
              <a:t>Ion pump in the system is switched off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350" dirty="0"/>
              <a:t>Active NEG is still pumping the system -&gt; H</a:t>
            </a:r>
            <a:r>
              <a:rPr lang="en-GB" sz="1350" baseline="-25000" dirty="0"/>
              <a:t>2</a:t>
            </a:r>
            <a:r>
              <a:rPr lang="en-GB" sz="1350" dirty="0"/>
              <a:t>, CO/N</a:t>
            </a:r>
            <a:r>
              <a:rPr lang="en-GB" sz="1350" baseline="-25000" dirty="0"/>
              <a:t>2</a:t>
            </a:r>
            <a:r>
              <a:rPr lang="en-GB" sz="1350" dirty="0"/>
              <a:t>, CO</a:t>
            </a:r>
            <a:r>
              <a:rPr lang="en-GB" sz="1350" baseline="-25000" dirty="0"/>
              <a:t>2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350" dirty="0"/>
              <a:t>All species not pumped by the NEG should increase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350" dirty="0"/>
              <a:t>On a metallic not porous materials the pressure increase is due to CH</a:t>
            </a:r>
            <a:r>
              <a:rPr lang="en-GB" sz="1350" baseline="-25000" dirty="0"/>
              <a:t>4</a:t>
            </a:r>
            <a:r>
              <a:rPr lang="en-GB" sz="1350" dirty="0"/>
              <a:t> thermal outgassing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1596" y="2944410"/>
            <a:ext cx="35814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350" dirty="0"/>
              <a:t>CH</a:t>
            </a:r>
            <a:r>
              <a:rPr lang="en-GB" sz="1350" baseline="-25000" dirty="0"/>
              <a:t>4 </a:t>
            </a:r>
            <a:r>
              <a:rPr lang="en-GB" sz="1350" dirty="0"/>
              <a:t>increase -&gt; As expected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350" dirty="0"/>
              <a:t>Ne increase -&gt; Neon is used as venting gas after vacuum firing thermal treatments and it fills the porosity present in the materials</a:t>
            </a:r>
          </a:p>
          <a:p>
            <a:pPr marL="214313" indent="-214313">
              <a:buFont typeface="Wingdings" panose="05000000000000000000" pitchFamily="2" charset="2"/>
              <a:buChar char="§"/>
            </a:pPr>
            <a:r>
              <a:rPr lang="en-GB" sz="1350" dirty="0"/>
              <a:t>Ar -&gt; Constitute 1% of air. Its increase is due to trapped air on pores of the bare material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5378393" y="4437242"/>
            <a:ext cx="3705225" cy="4441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/>
              <a:t>LHC Acceptance limit: 5</a:t>
            </a:r>
            <a:r>
              <a:rPr lang="en-GB" sz="1800" b="1" dirty="0">
                <a:sym typeface="Symbol" panose="05050102010706020507" pitchFamily="18" charset="2"/>
              </a:rPr>
              <a:t></a:t>
            </a:r>
            <a:r>
              <a:rPr lang="en-GB" sz="1800" b="1" dirty="0"/>
              <a:t>10</a:t>
            </a:r>
            <a:r>
              <a:rPr lang="en-GB" sz="1800" b="1" baseline="30000" dirty="0"/>
              <a:t>-9</a:t>
            </a:r>
            <a:r>
              <a:rPr lang="en-GB" sz="1800" b="1" dirty="0"/>
              <a:t> </a:t>
            </a:r>
            <a:r>
              <a:rPr lang="en-GB" sz="1800" b="1" dirty="0" err="1"/>
              <a:t>mbar</a:t>
            </a:r>
            <a:r>
              <a:rPr lang="en-GB" sz="1800" b="1" dirty="0" err="1">
                <a:sym typeface="Symbol" panose="05050102010706020507" pitchFamily="18" charset="2"/>
              </a:rPr>
              <a:t></a:t>
            </a:r>
            <a:r>
              <a:rPr lang="en-GB" sz="1800" b="1" dirty="0" err="1"/>
              <a:t>l</a:t>
            </a:r>
            <a:r>
              <a:rPr lang="en-GB" sz="1800" b="1" dirty="0"/>
              <a:t>/s </a:t>
            </a:r>
          </a:p>
        </p:txBody>
      </p:sp>
      <p:sp>
        <p:nvSpPr>
          <p:cNvPr id="9" name="Rectangle 8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373569" y="5221282"/>
            <a:ext cx="8599427" cy="8309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B050"/>
                </a:solidFill>
              </a:rPr>
              <a:t>Internal air leak needs to be mitigated by the installation of localized remote controlled NEG cartridges</a:t>
            </a:r>
            <a:endParaRPr lang="en-US" sz="2400" b="1" dirty="0">
              <a:solidFill>
                <a:srgbClr val="00B05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320" y="1604009"/>
            <a:ext cx="5010600" cy="3570467"/>
          </a:xfrm>
          <a:prstGeom prst="rect">
            <a:avLst/>
          </a:prstGeom>
        </p:spPr>
      </p:pic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en-GB" dirty="0" smtClean="0"/>
              <a:t>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018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408861" y="3680124"/>
            <a:ext cx="8226425" cy="28785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n-GB" sz="1800" dirty="0" smtClean="0">
              <a:sym typeface="Wingdings" panose="05000000000000000000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UHV test on </a:t>
            </a:r>
            <a:r>
              <a:rPr lang="en-GB" dirty="0" err="1"/>
              <a:t>MoGr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15</a:t>
            </a:fld>
            <a:endParaRPr lang="en-GB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34007" y="1177060"/>
            <a:ext cx="8226425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2016-2018: Single block test to optimize -&gt; </a:t>
            </a:r>
            <a:r>
              <a:rPr lang="en-GB" sz="2000" dirty="0" err="1" smtClean="0"/>
              <a:t>C.Accettura</a:t>
            </a:r>
            <a:r>
              <a:rPr lang="en-GB" sz="2000" dirty="0" smtClean="0"/>
              <a:t> Master degree</a:t>
            </a:r>
          </a:p>
          <a:p>
            <a:pPr lvl="1"/>
            <a:r>
              <a:rPr lang="en-GB" sz="2000" dirty="0" smtClean="0"/>
              <a:t>Production process -&gt; Vacuum tests, TDS, FIB, SEM, …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First half of 2018: Not compliant pre-series</a:t>
            </a:r>
          </a:p>
          <a:p>
            <a:r>
              <a:rPr lang="en-GB" sz="2000" b="1" dirty="0" smtClean="0">
                <a:solidFill>
                  <a:srgbClr val="00B050"/>
                </a:solidFill>
              </a:rPr>
              <a:t>Up to June 2018: Series of test on samples to reassess production cycle</a:t>
            </a:r>
          </a:p>
          <a:p>
            <a:r>
              <a:rPr lang="en-GB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Second half of 2018: Test on each full batch</a:t>
            </a:r>
            <a:endParaRPr lang="en-GB" sz="2000" b="1" dirty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lvl="1"/>
            <a:r>
              <a:rPr lang="en-GB" sz="1600" dirty="0" smtClean="0"/>
              <a:t>Partial revision </a:t>
            </a:r>
            <a:r>
              <a:rPr lang="en-GB" sz="1600" dirty="0"/>
              <a:t>of  acceptance criteria</a:t>
            </a:r>
            <a:endParaRPr lang="en-GB" sz="1600" dirty="0">
              <a:sym typeface="Wingdings" panose="05000000000000000000" pitchFamily="2" charset="2"/>
            </a:endParaRP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Pre-series </a:t>
            </a:r>
            <a:r>
              <a:rPr lang="en-GB" sz="1600" dirty="0">
                <a:sym typeface="Wingdings" panose="05000000000000000000" pitchFamily="2" charset="2"/>
              </a:rPr>
              <a:t>2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3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4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4.5 (1 jaw for coating pre-series, test ongoing)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5 -&gt; Ongoing</a:t>
            </a:r>
          </a:p>
          <a:p>
            <a:pPr lvl="1"/>
            <a:r>
              <a:rPr lang="en-GB" sz="1600" dirty="0">
                <a:sym typeface="Wingdings" panose="05000000000000000000" pitchFamily="2" charset="2"/>
              </a:rPr>
              <a:t>Batch 6</a:t>
            </a:r>
          </a:p>
          <a:p>
            <a:pPr lvl="1"/>
            <a:r>
              <a:rPr lang="en-GB" sz="1600" dirty="0" smtClean="0">
                <a:sym typeface="Wingdings" panose="05000000000000000000" pitchFamily="2" charset="2"/>
              </a:rPr>
              <a:t>…</a:t>
            </a:r>
            <a:endParaRPr lang="en-GB" sz="1600" dirty="0">
              <a:sym typeface="Wingdings" panose="05000000000000000000" pitchFamily="2" charset="2"/>
            </a:endParaRPr>
          </a:p>
          <a:p>
            <a:r>
              <a:rPr lang="en-GB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Second half of 2018: </a:t>
            </a:r>
            <a:r>
              <a:rPr lang="en-GB" sz="2000" b="1" dirty="0">
                <a:solidFill>
                  <a:srgbClr val="00B050"/>
                </a:solidFill>
                <a:sym typeface="Wingdings" panose="05000000000000000000" pitchFamily="2" charset="2"/>
              </a:rPr>
              <a:t>Coating process optimization</a:t>
            </a:r>
          </a:p>
          <a:p>
            <a:endParaRPr lang="en-GB" sz="2000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259632" y="6381328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/>
          <p:nvPr/>
        </p:nvSpPr>
        <p:spPr>
          <a:xfrm rot="5400000">
            <a:off x="5616116" y="2393797"/>
            <a:ext cx="360040" cy="864096"/>
          </a:xfrm>
          <a:prstGeom prst="downArrow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979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25" y="180330"/>
            <a:ext cx="8229600" cy="634082"/>
          </a:xfrm>
        </p:spPr>
        <p:txBody>
          <a:bodyPr/>
          <a:lstStyle/>
          <a:p>
            <a:r>
              <a:rPr lang="en-GB" dirty="0"/>
              <a:t>Production </a:t>
            </a:r>
            <a:r>
              <a:rPr lang="en-GB" dirty="0" smtClean="0"/>
              <a:t>batches: Repeatability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08106"/>
            <a:ext cx="2133600" cy="365125"/>
          </a:xfrm>
        </p:spPr>
        <p:txBody>
          <a:bodyPr/>
          <a:lstStyle/>
          <a:p>
            <a:fld id="{716EAABF-18C5-4998-A1EC-6924B3CF9F61}" type="slidenum">
              <a:rPr lang="en-GB" smtClean="0"/>
              <a:t>16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547664" y="6463487"/>
            <a:ext cx="6948264" cy="2543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0008458"/>
              </p:ext>
            </p:extLst>
          </p:nvPr>
        </p:nvGraphicFramePr>
        <p:xfrm>
          <a:off x="457200" y="980728"/>
          <a:ext cx="861365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2730">
                  <a:extLst>
                    <a:ext uri="{9D8B030D-6E8A-4147-A177-3AD203B41FA5}">
                      <a16:colId xmlns:a16="http://schemas.microsoft.com/office/drawing/2014/main" val="3715690297"/>
                    </a:ext>
                  </a:extLst>
                </a:gridCol>
                <a:gridCol w="1097280">
                  <a:extLst>
                    <a:ext uri="{9D8B030D-6E8A-4147-A177-3AD203B41FA5}">
                      <a16:colId xmlns:a16="http://schemas.microsoft.com/office/drawing/2014/main" val="1934417665"/>
                    </a:ext>
                  </a:extLst>
                </a:gridCol>
                <a:gridCol w="2348180">
                  <a:extLst>
                    <a:ext uri="{9D8B030D-6E8A-4147-A177-3AD203B41FA5}">
                      <a16:colId xmlns:a16="http://schemas.microsoft.com/office/drawing/2014/main" val="1066966115"/>
                    </a:ext>
                  </a:extLst>
                </a:gridCol>
                <a:gridCol w="1722730">
                  <a:extLst>
                    <a:ext uri="{9D8B030D-6E8A-4147-A177-3AD203B41FA5}">
                      <a16:colId xmlns:a16="http://schemas.microsoft.com/office/drawing/2014/main" val="927956682"/>
                    </a:ext>
                  </a:extLst>
                </a:gridCol>
                <a:gridCol w="1722730">
                  <a:extLst>
                    <a:ext uri="{9D8B030D-6E8A-4147-A177-3AD203B41FA5}">
                      <a16:colId xmlns:a16="http://schemas.microsoft.com/office/drawing/2014/main" val="4142426160"/>
                    </a:ext>
                  </a:extLst>
                </a:gridCol>
              </a:tblGrid>
              <a:tr h="38005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Date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Batch #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Thermal</a:t>
                      </a:r>
                      <a:r>
                        <a:rPr lang="en-GB" sz="1200" baseline="0" dirty="0" smtClean="0"/>
                        <a:t> treatment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Q [mbar*l/s]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Qlimit= 5·10</a:t>
                      </a:r>
                      <a:r>
                        <a:rPr lang="en-GB" sz="1200" baseline="30000" dirty="0" smtClean="0"/>
                        <a:t>-8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Int. leak [mbar*l/s]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Qlimit= 5·10</a:t>
                      </a:r>
                      <a:r>
                        <a:rPr lang="en-GB" sz="1200" baseline="30000" dirty="0" smtClean="0"/>
                        <a:t>-9</a:t>
                      </a:r>
                      <a:r>
                        <a:rPr lang="en-GB" sz="1200" dirty="0" smtClean="0"/>
                        <a:t>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4114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August 2018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72h, 950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r>
                        <a:rPr lang="en-GB" sz="1200" dirty="0" smtClean="0"/>
                        <a:t>C vacuum firing +Ne venting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GB" sz="1200" dirty="0" smtClean="0"/>
                        <a:t>4.0·10</a:t>
                      </a:r>
                      <a:r>
                        <a:rPr lang="en-GB" sz="1200" baseline="30000" dirty="0" smtClean="0"/>
                        <a:t>-8</a:t>
                      </a:r>
                      <a:endParaRPr lang="en-GB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GB" sz="1200" dirty="0" smtClean="0"/>
                        <a:t>2.0·10</a:t>
                      </a:r>
                      <a:r>
                        <a:rPr lang="en-GB" sz="1200" baseline="30000" dirty="0" smtClean="0"/>
                        <a:t>-8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937258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October 2018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3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72h, 950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r>
                        <a:rPr lang="en-GB" sz="1200" dirty="0" smtClean="0"/>
                        <a:t>C vacuum firing +Ne venting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6.5·10</a:t>
                      </a:r>
                      <a:r>
                        <a:rPr lang="en-GB" sz="1200" baseline="30000" dirty="0" smtClean="0"/>
                        <a:t>-9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ym typeface="Symbol" panose="05050102010706020507" pitchFamily="18" charset="2"/>
                        </a:rPr>
                        <a:t>4.0</a:t>
                      </a:r>
                      <a:r>
                        <a:rPr lang="en-GB" sz="1200" dirty="0" smtClean="0"/>
                        <a:t>·10</a:t>
                      </a:r>
                      <a:r>
                        <a:rPr lang="en-GB" sz="1200" baseline="30000" dirty="0" smtClean="0"/>
                        <a:t>-9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309375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December 2018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4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72h, 950</a:t>
                      </a:r>
                      <a:r>
                        <a:rPr lang="en-GB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r>
                        <a:rPr lang="en-GB" sz="1200" dirty="0" smtClean="0"/>
                        <a:t>C vacuum firing +Ne venting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GB" sz="1200" dirty="0" smtClean="0"/>
                        <a:t>2.0·10</a:t>
                      </a:r>
                      <a:r>
                        <a:rPr lang="en-GB" sz="1200" baseline="30000" dirty="0" smtClean="0"/>
                        <a:t>-8</a:t>
                      </a:r>
                      <a:endParaRPr lang="en-GB" sz="12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aseline="30000" dirty="0" smtClean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97582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868143" y="2780928"/>
            <a:ext cx="2981593" cy="523220"/>
          </a:xfrm>
          <a:prstGeom prst="rect">
            <a:avLst/>
          </a:prstGeom>
          <a:solidFill>
            <a:srgbClr val="92D050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Kept under night in Ne atmosphere after vacuum firing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364088" y="3524472"/>
            <a:ext cx="3688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Total outgassing rate below acceptance limits;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Hydrogen outgassing lower with respect to the detection limits;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CH</a:t>
            </a:r>
            <a:r>
              <a:rPr lang="en-GB" baseline="-25000" dirty="0" smtClean="0"/>
              <a:t>4</a:t>
            </a:r>
            <a:r>
              <a:rPr lang="en-GB" dirty="0" smtClean="0"/>
              <a:t> and internal leak outgassing rates dominants;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Clear presence of Ne coming from the venting after vacuum firing.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11" y="2878678"/>
            <a:ext cx="5023560" cy="328223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652120" y="1772816"/>
            <a:ext cx="3413641" cy="959568"/>
          </a:xfrm>
          <a:prstGeom prst="rect">
            <a:avLst/>
          </a:prstGeom>
          <a:solidFill>
            <a:srgbClr val="92D05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712714" y="3137412"/>
            <a:ext cx="130587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200" dirty="0" smtClean="0"/>
              <a:t>Total of 59 blocks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51873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9092"/>
            <a:ext cx="7886700" cy="735806"/>
          </a:xfrm>
        </p:spPr>
        <p:txBody>
          <a:bodyPr>
            <a:normAutofit/>
          </a:bodyPr>
          <a:lstStyle/>
          <a:p>
            <a:r>
              <a:rPr lang="en-GB" dirty="0" smtClean="0"/>
              <a:t>Partial revision of the acceptance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0"/>
            <a:ext cx="8372475" cy="3724275"/>
          </a:xfrm>
        </p:spPr>
        <p:txBody>
          <a:bodyPr>
            <a:normAutofit fontScale="92500" lnSpcReduction="20000"/>
          </a:bodyPr>
          <a:lstStyle/>
          <a:p>
            <a:r>
              <a:rPr lang="en-GB" sz="2400" dirty="0"/>
              <a:t>Difficult to apply ‘standard’ acceptance criteria due to the </a:t>
            </a:r>
            <a:r>
              <a:rPr lang="en-GB" sz="2400" dirty="0" smtClean="0"/>
              <a:t>undetectable H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level: Not possible to normalised to H</a:t>
            </a:r>
            <a:r>
              <a:rPr lang="en-GB" sz="2400" baseline="-25000" dirty="0" smtClean="0"/>
              <a:t>2</a:t>
            </a:r>
            <a:r>
              <a:rPr lang="en-GB" sz="2400" dirty="0" smtClean="0"/>
              <a:t> content. </a:t>
            </a:r>
          </a:p>
          <a:p>
            <a:endParaRPr lang="en-GB" sz="2400" dirty="0"/>
          </a:p>
          <a:p>
            <a:r>
              <a:rPr lang="en-GB" sz="2400" dirty="0"/>
              <a:t>The material is considered non conform </a:t>
            </a:r>
            <a:r>
              <a:rPr lang="en-GB" sz="2400" b="1" dirty="0">
                <a:solidFill>
                  <a:srgbClr val="FF0000"/>
                </a:solidFill>
              </a:rPr>
              <a:t>due to the high level of internal air leak</a:t>
            </a:r>
          </a:p>
          <a:p>
            <a:endParaRPr lang="en-GB" sz="2400" dirty="0"/>
          </a:p>
          <a:p>
            <a:r>
              <a:rPr lang="en-GB" sz="2400" dirty="0" smtClean="0"/>
              <a:t>Simulations </a:t>
            </a:r>
            <a:r>
              <a:rPr lang="en-GB" sz="2400" dirty="0"/>
              <a:t>are used to analyse the impact of:</a:t>
            </a:r>
          </a:p>
          <a:p>
            <a:endParaRPr lang="en-GB" sz="2400" dirty="0"/>
          </a:p>
          <a:p>
            <a:pPr lvl="1"/>
            <a:r>
              <a:rPr lang="en-GB" sz="2100" dirty="0"/>
              <a:t>Total CH</a:t>
            </a:r>
            <a:r>
              <a:rPr lang="en-GB" sz="2100" baseline="-25000" dirty="0"/>
              <a:t>4</a:t>
            </a:r>
            <a:r>
              <a:rPr lang="en-GB" sz="2100" dirty="0"/>
              <a:t> outgassing  rate -&gt; Inelastic nuclear  ionization cross section</a:t>
            </a:r>
          </a:p>
          <a:p>
            <a:pPr lvl="1"/>
            <a:endParaRPr lang="en-GB" sz="2100" dirty="0"/>
          </a:p>
          <a:p>
            <a:pPr lvl="1"/>
            <a:r>
              <a:rPr lang="en-GB" sz="2100" dirty="0"/>
              <a:t>Internal leak rate -&gt; Possible remedies by </a:t>
            </a:r>
            <a:r>
              <a:rPr lang="en-GB" sz="2100" dirty="0" smtClean="0"/>
              <a:t>the installation </a:t>
            </a:r>
            <a:r>
              <a:rPr lang="en-GB" sz="2100" dirty="0"/>
              <a:t>of NEG cartridges</a:t>
            </a:r>
          </a:p>
        </p:txBody>
      </p:sp>
      <p:sp>
        <p:nvSpPr>
          <p:cNvPr id="4" name="Rectangle 3"/>
          <p:cNvSpPr/>
          <p:nvPr/>
        </p:nvSpPr>
        <p:spPr>
          <a:xfrm>
            <a:off x="1547664" y="6453336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08106"/>
            <a:ext cx="2133600" cy="365125"/>
          </a:xfrm>
        </p:spPr>
        <p:txBody>
          <a:bodyPr/>
          <a:lstStyle/>
          <a:p>
            <a:r>
              <a:rPr lang="en-GB" dirty="0" smtClean="0"/>
              <a:t>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924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499" y="2136625"/>
            <a:ext cx="6153829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05" y="47035"/>
            <a:ext cx="7886700" cy="733425"/>
          </a:xfrm>
        </p:spPr>
        <p:txBody>
          <a:bodyPr/>
          <a:lstStyle/>
          <a:p>
            <a:r>
              <a:rPr lang="en-GB" dirty="0" smtClean="0"/>
              <a:t>Vacuum simulation: Pressure distribution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8107" y="4065943"/>
            <a:ext cx="1530614" cy="9435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72200" y="5938200"/>
            <a:ext cx="2416687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tx1"/>
                </a:solidFill>
              </a:rPr>
              <a:t>Example of vacuum sector A5L7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564736" y="5146806"/>
            <a:ext cx="788677" cy="300082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 smtClean="0"/>
              <a:t>2 x TCSG</a:t>
            </a:r>
            <a:endParaRPr lang="en-GB" sz="135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746067" y="4509120"/>
            <a:ext cx="216022" cy="576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995935" y="4523107"/>
            <a:ext cx="357478" cy="576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26896" y="922616"/>
            <a:ext cx="67608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Inelastic nuclear cross-section for a specific atom at rest with an LHC beam proton.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8797" y="1211190"/>
            <a:ext cx="1982391" cy="11364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Right Arrow 22"/>
          <p:cNvSpPr/>
          <p:nvPr/>
        </p:nvSpPr>
        <p:spPr>
          <a:xfrm>
            <a:off x="4145381" y="1412776"/>
            <a:ext cx="523875" cy="36195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/>
          <a:srcRect b="18502"/>
          <a:stretch/>
        </p:blipFill>
        <p:spPr>
          <a:xfrm>
            <a:off x="4883771" y="1298272"/>
            <a:ext cx="1953889" cy="9497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r>
              <a:rPr lang="en-GB" dirty="0" smtClean="0"/>
              <a:t>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25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421" y="2441791"/>
            <a:ext cx="6123983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1605" y="47035"/>
            <a:ext cx="7886700" cy="733425"/>
          </a:xfrm>
        </p:spPr>
        <p:txBody>
          <a:bodyPr/>
          <a:lstStyle/>
          <a:p>
            <a:r>
              <a:rPr lang="en-GB" dirty="0" smtClean="0"/>
              <a:t>Total impact of CH</a:t>
            </a:r>
            <a:r>
              <a:rPr lang="en-GB" baseline="-25000" dirty="0" smtClean="0"/>
              <a:t>4</a:t>
            </a:r>
            <a:r>
              <a:rPr lang="en-GB" dirty="0" smtClean="0"/>
              <a:t> outgassing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2200" y="4385124"/>
            <a:ext cx="1530614" cy="9435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372200" y="5938200"/>
            <a:ext cx="2416687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>
                <a:solidFill>
                  <a:schemeClr val="tx1"/>
                </a:solidFill>
              </a:rPr>
              <a:t>Example of vacuum sector A5L7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3546849" y="5556948"/>
            <a:ext cx="788677" cy="300082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 smtClean="0"/>
              <a:t>2 x TCSG</a:t>
            </a:r>
            <a:endParaRPr lang="en-GB" sz="1350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 flipV="1">
            <a:off x="3728180" y="4919262"/>
            <a:ext cx="216022" cy="576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978048" y="4933249"/>
            <a:ext cx="357478" cy="5760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382081" y="2813647"/>
            <a:ext cx="4486275" cy="7144"/>
          </a:xfrm>
          <a:prstGeom prst="line">
            <a:avLst/>
          </a:prstGeom>
          <a:ln w="5715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26896" y="922616"/>
            <a:ext cx="67608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Inelastic nuclear cross-section for a specific atom at rest with an LHC beam proton. 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8797" y="1211190"/>
            <a:ext cx="1982391" cy="113647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3" name="Right Arrow 22"/>
          <p:cNvSpPr/>
          <p:nvPr/>
        </p:nvSpPr>
        <p:spPr>
          <a:xfrm>
            <a:off x="4145381" y="1412776"/>
            <a:ext cx="523875" cy="361950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6"/>
          <a:srcRect b="18502"/>
          <a:stretch/>
        </p:blipFill>
        <p:spPr>
          <a:xfrm>
            <a:off x="4883771" y="1298272"/>
            <a:ext cx="1953889" cy="9497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6" name="Down Arrow 25"/>
          <p:cNvSpPr/>
          <p:nvPr/>
        </p:nvSpPr>
        <p:spPr>
          <a:xfrm>
            <a:off x="3706125" y="3777256"/>
            <a:ext cx="214313" cy="271463"/>
          </a:xfrm>
          <a:prstGeom prst="downArrow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7" name="TextBox 26"/>
          <p:cNvSpPr txBox="1"/>
          <p:nvPr/>
        </p:nvSpPr>
        <p:spPr>
          <a:xfrm>
            <a:off x="3411728" y="3415678"/>
            <a:ext cx="803105" cy="30008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1 TCSPM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141029" y="3839173"/>
            <a:ext cx="788677" cy="300082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 smtClean="0"/>
              <a:t>1 x TCSG</a:t>
            </a:r>
            <a:endParaRPr lang="en-GB" sz="1350" dirty="0"/>
          </a:p>
        </p:txBody>
      </p:sp>
      <p:cxnSp>
        <p:nvCxnSpPr>
          <p:cNvPr id="29" name="Straight Arrow Connector 28"/>
          <p:cNvCxnSpPr/>
          <p:nvPr/>
        </p:nvCxnSpPr>
        <p:spPr>
          <a:xfrm flipH="1">
            <a:off x="4474954" y="4062584"/>
            <a:ext cx="731635" cy="2512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278877" y="4319233"/>
            <a:ext cx="1905970" cy="101566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CH</a:t>
            </a:r>
            <a:r>
              <a:rPr lang="en-US" sz="2000" b="1" baseline="-25000" dirty="0" smtClean="0">
                <a:solidFill>
                  <a:srgbClr val="00B050"/>
                </a:solidFill>
              </a:rPr>
              <a:t>4</a:t>
            </a:r>
            <a:r>
              <a:rPr lang="en-US" sz="2000" b="1" dirty="0" smtClean="0">
                <a:solidFill>
                  <a:srgbClr val="00B050"/>
                </a:solidFill>
              </a:rPr>
              <a:t> outgassing is within the limit</a:t>
            </a:r>
            <a:endParaRPr lang="en-GB" sz="2000" b="1" dirty="0">
              <a:solidFill>
                <a:srgbClr val="00B050"/>
              </a:solidFill>
            </a:endParaRPr>
          </a:p>
        </p:txBody>
      </p:sp>
      <p:pic>
        <p:nvPicPr>
          <p:cNvPr id="31" name="Picture 2" descr="Image result for ok icon"/>
          <p:cNvPicPr>
            <a:picLocks noChangeAspect="1" noChangeArrowheads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8305" y="4438392"/>
            <a:ext cx="612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160097" y="2598013"/>
            <a:ext cx="2135828" cy="5078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350" dirty="0"/>
              <a:t>Limit for H</a:t>
            </a:r>
            <a:r>
              <a:rPr lang="en-GB" sz="1350" baseline="-25000" dirty="0"/>
              <a:t>2</a:t>
            </a:r>
            <a:r>
              <a:rPr lang="en-GB" sz="1350" dirty="0"/>
              <a:t> gas density for a 100h beam lifetime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2437680" y="2440195"/>
            <a:ext cx="797013" cy="3000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9.8</a:t>
            </a:r>
            <a:r>
              <a:rPr lang="en-GB" sz="1350" dirty="0">
                <a:sym typeface="Symbol" panose="05050102010706020507" pitchFamily="18" charset="2"/>
              </a:rPr>
              <a:t></a:t>
            </a:r>
            <a:r>
              <a:rPr lang="en-GB" sz="1350" dirty="0"/>
              <a:t>10</a:t>
            </a:r>
            <a:r>
              <a:rPr lang="en-GB" sz="1350" baseline="30000" dirty="0"/>
              <a:t>+14</a:t>
            </a:r>
          </a:p>
        </p:txBody>
      </p:sp>
      <p:sp>
        <p:nvSpPr>
          <p:cNvPr id="3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09320"/>
            <a:ext cx="2133600" cy="365125"/>
          </a:xfrm>
        </p:spPr>
        <p:txBody>
          <a:bodyPr/>
          <a:lstStyle/>
          <a:p>
            <a:r>
              <a:rPr lang="en-GB" dirty="0" smtClean="0"/>
              <a:t>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66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2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Outline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367240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70C0"/>
                </a:solidFill>
              </a:rPr>
              <a:t> LHC Room temperature vacuum acceptance requirements</a:t>
            </a:r>
            <a:endParaRPr lang="en-GB" sz="2400" b="1" dirty="0">
              <a:solidFill>
                <a:srgbClr val="0070C0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0070C0"/>
                </a:solidFill>
              </a:rPr>
              <a:t> Overview of collimators acceptance test: From LHC installation phase to present-day</a:t>
            </a:r>
            <a:endParaRPr lang="en-GB" sz="2000" b="1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70C0"/>
                </a:solidFill>
              </a:rPr>
              <a:t> New </a:t>
            </a:r>
            <a:r>
              <a:rPr lang="en-GB" sz="2400" b="1" dirty="0" err="1">
                <a:solidFill>
                  <a:srgbClr val="0070C0"/>
                </a:solidFill>
              </a:rPr>
              <a:t>MoGr</a:t>
            </a:r>
            <a:r>
              <a:rPr lang="en-GB" sz="2400" b="1" dirty="0">
                <a:solidFill>
                  <a:srgbClr val="0070C0"/>
                </a:solidFill>
              </a:rPr>
              <a:t> based </a:t>
            </a:r>
            <a:r>
              <a:rPr lang="en-GB" sz="2400" b="1" dirty="0" smtClean="0">
                <a:solidFill>
                  <a:srgbClr val="0070C0"/>
                </a:solidFill>
              </a:rPr>
              <a:t>collimators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0070C0"/>
                </a:solidFill>
              </a:rPr>
              <a:t>Production process optimization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0070C0"/>
                </a:solidFill>
              </a:rPr>
              <a:t>Series vacuum validation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000" b="1" dirty="0" smtClean="0">
                <a:solidFill>
                  <a:srgbClr val="0070C0"/>
                </a:solidFill>
              </a:rPr>
              <a:t>New vacuum acceptance criteria &amp; simulations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70C0"/>
                </a:solidFill>
              </a:rPr>
              <a:t>Molybdenum coating optimization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400" b="1" dirty="0" smtClean="0">
                <a:solidFill>
                  <a:srgbClr val="0070C0"/>
                </a:solidFill>
              </a:rPr>
              <a:t>Summary &amp; Conclusion</a:t>
            </a:r>
            <a:endParaRPr lang="en-GB" sz="2400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2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373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714" y="956872"/>
            <a:ext cx="8029916" cy="5284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-26268"/>
            <a:ext cx="8388424" cy="994172"/>
          </a:xfrm>
        </p:spPr>
        <p:txBody>
          <a:bodyPr>
            <a:normAutofit/>
          </a:bodyPr>
          <a:lstStyle/>
          <a:p>
            <a:r>
              <a:rPr lang="en-GB" dirty="0"/>
              <a:t>Total impact of </a:t>
            </a:r>
            <a:r>
              <a:rPr lang="en-GB" dirty="0" smtClean="0"/>
              <a:t>internal air leak: NEG saturation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564641" y="1544180"/>
            <a:ext cx="2074158" cy="3231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500" dirty="0"/>
              <a:t>Air leak 2</a:t>
            </a:r>
            <a:r>
              <a:rPr lang="en-GB" sz="1500" dirty="0">
                <a:sym typeface="Symbol" panose="05050102010706020507" pitchFamily="18" charset="2"/>
              </a:rPr>
              <a:t></a:t>
            </a:r>
            <a:r>
              <a:rPr lang="en-GB" sz="1500" dirty="0"/>
              <a:t>10</a:t>
            </a:r>
            <a:r>
              <a:rPr lang="en-GB" sz="1500" baseline="30000" dirty="0"/>
              <a:t>-8</a:t>
            </a:r>
            <a:r>
              <a:rPr lang="en-GB" sz="1500" dirty="0"/>
              <a:t> [</a:t>
            </a:r>
            <a:r>
              <a:rPr lang="en-GB" sz="1500" dirty="0" err="1"/>
              <a:t>mbar</a:t>
            </a:r>
            <a:r>
              <a:rPr lang="en-GB" sz="1500" dirty="0" err="1">
                <a:sym typeface="Symbol" panose="05050102010706020507" pitchFamily="18" charset="2"/>
              </a:rPr>
              <a:t></a:t>
            </a:r>
            <a:r>
              <a:rPr lang="en-GB" sz="1500" dirty="0" err="1"/>
              <a:t>l</a:t>
            </a:r>
            <a:r>
              <a:rPr lang="en-GB" sz="1500" dirty="0"/>
              <a:t>/s]</a:t>
            </a:r>
          </a:p>
        </p:txBody>
      </p:sp>
      <p:sp>
        <p:nvSpPr>
          <p:cNvPr id="6" name="Rectangle 5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0977" y="2497837"/>
            <a:ext cx="858302" cy="85830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38750" y="3482999"/>
            <a:ext cx="1629458" cy="92333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NEG saturation evolution uncontrolled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26572"/>
            <a:ext cx="2133600" cy="365125"/>
          </a:xfrm>
        </p:spPr>
        <p:txBody>
          <a:bodyPr/>
          <a:lstStyle/>
          <a:p>
            <a:r>
              <a:rPr lang="en-GB" dirty="0" smtClean="0"/>
              <a:t>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0872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774" y="1125361"/>
            <a:ext cx="7870641" cy="50857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7035"/>
            <a:ext cx="8784976" cy="73342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Mitigation of internal leak: NEG cartridge installation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524119" y="5941561"/>
            <a:ext cx="2416687" cy="30008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Example of vacuum sector A5L7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804248" y="3534623"/>
            <a:ext cx="2281325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NEG saturation under control</a:t>
            </a:r>
          </a:p>
        </p:txBody>
      </p:sp>
      <p:pic>
        <p:nvPicPr>
          <p:cNvPr id="16" name="Picture 2" descr="Image result for ok icon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241" y="3535438"/>
            <a:ext cx="612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Down Arrow 16"/>
          <p:cNvSpPr/>
          <p:nvPr/>
        </p:nvSpPr>
        <p:spPr>
          <a:xfrm>
            <a:off x="3835266" y="2960719"/>
            <a:ext cx="214313" cy="271463"/>
          </a:xfrm>
          <a:prstGeom prst="downArrow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8" name="TextBox 17"/>
          <p:cNvSpPr txBox="1"/>
          <p:nvPr/>
        </p:nvSpPr>
        <p:spPr>
          <a:xfrm>
            <a:off x="3540869" y="2599141"/>
            <a:ext cx="803105" cy="30008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/>
              <a:t>1 TCSPM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270170" y="3022636"/>
            <a:ext cx="788677" cy="300082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350" dirty="0" smtClean="0"/>
              <a:t>1 x TCSG</a:t>
            </a:r>
            <a:endParaRPr lang="en-GB" sz="135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4659334" y="3409021"/>
            <a:ext cx="731635" cy="2512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35198"/>
            <a:ext cx="2133600" cy="365125"/>
          </a:xfrm>
        </p:spPr>
        <p:txBody>
          <a:bodyPr/>
          <a:lstStyle/>
          <a:p>
            <a:r>
              <a:rPr lang="en-GB" dirty="0" smtClean="0"/>
              <a:t>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95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7" grpId="0" animBg="1"/>
      <p:bldP spid="18" grpId="0" animBg="1"/>
      <p:bldP spid="1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165" y="-34255"/>
            <a:ext cx="7886700" cy="870967"/>
          </a:xfrm>
        </p:spPr>
        <p:txBody>
          <a:bodyPr/>
          <a:lstStyle/>
          <a:p>
            <a:r>
              <a:rPr lang="en-US" dirty="0" smtClean="0"/>
              <a:t>Final Summary: Uncoated </a:t>
            </a:r>
            <a:r>
              <a:rPr lang="en-US" dirty="0" err="1" smtClean="0"/>
              <a:t>MoGr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48463" cy="4536504"/>
          </a:xfrm>
        </p:spPr>
        <p:txBody>
          <a:bodyPr>
            <a:noAutofit/>
          </a:bodyPr>
          <a:lstStyle/>
          <a:p>
            <a:r>
              <a:rPr lang="en-US" sz="2800" dirty="0" smtClean="0"/>
              <a:t>CH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 impact on the total outgassing rate:</a:t>
            </a:r>
          </a:p>
          <a:p>
            <a:pPr lvl="1"/>
            <a:r>
              <a:rPr lang="en-US" sz="2000" dirty="0" smtClean="0"/>
              <a:t>The impact of CH</a:t>
            </a:r>
            <a:r>
              <a:rPr lang="en-US" sz="2000" baseline="-25000" dirty="0" smtClean="0"/>
              <a:t>4</a:t>
            </a:r>
            <a:r>
              <a:rPr lang="en-US" sz="2000" dirty="0" smtClean="0"/>
              <a:t> molecules considering the </a:t>
            </a:r>
            <a:r>
              <a:rPr lang="en-GB" sz="2000" dirty="0" smtClean="0"/>
              <a:t>inelastic </a:t>
            </a:r>
            <a:r>
              <a:rPr lang="en-GB" sz="2000" dirty="0"/>
              <a:t>nuclear cross-section </a:t>
            </a:r>
            <a:r>
              <a:rPr lang="en-US" sz="2000" dirty="0" smtClean="0"/>
              <a:t>is about factor 5 and </a:t>
            </a:r>
            <a:r>
              <a:rPr lang="en-US" sz="2000" dirty="0"/>
              <a:t>within the acceptance limits.</a:t>
            </a:r>
          </a:p>
          <a:p>
            <a:r>
              <a:rPr lang="en-US" sz="2800" dirty="0" smtClean="0"/>
              <a:t>High internal air leak rate:</a:t>
            </a:r>
          </a:p>
          <a:p>
            <a:pPr lvl="1"/>
            <a:r>
              <a:rPr lang="en-US" sz="2000" dirty="0" smtClean="0"/>
              <a:t>The measured internal leak rate would saturate 3m on NEG-coated beam pipe in less than a months inducing a further pressure increase: dominated by N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;</a:t>
            </a:r>
          </a:p>
          <a:p>
            <a:pPr lvl="1"/>
            <a:r>
              <a:rPr lang="en-US" sz="2000" dirty="0" smtClean="0"/>
              <a:t>The use of NEG cartridges allows to keep N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level under control and within the acceptance limits;</a:t>
            </a:r>
          </a:p>
        </p:txBody>
      </p:sp>
      <p:sp>
        <p:nvSpPr>
          <p:cNvPr id="7" name="Rectangle 6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0615" y="4460314"/>
            <a:ext cx="8892479" cy="1077218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Can we accept higher outgassing rate?</a:t>
            </a:r>
          </a:p>
          <a:p>
            <a:pPr algn="ctr"/>
            <a:r>
              <a:rPr lang="en-US" sz="3200" b="1" dirty="0" smtClean="0">
                <a:solidFill>
                  <a:srgbClr val="00B050"/>
                </a:solidFill>
              </a:rPr>
              <a:t> What’s the impact on the machine performance?</a:t>
            </a:r>
            <a:endParaRPr lang="en-GB" sz="3200" b="1" dirty="0">
              <a:solidFill>
                <a:srgbClr val="00B050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43824"/>
            <a:ext cx="2133600" cy="365125"/>
          </a:xfrm>
        </p:spPr>
        <p:txBody>
          <a:bodyPr/>
          <a:lstStyle/>
          <a:p>
            <a:r>
              <a:rPr lang="en-GB" dirty="0" smtClean="0"/>
              <a:t>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989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LSS7 MD4828: Vacuum bump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080" y="1000681"/>
            <a:ext cx="8229600" cy="2788359"/>
          </a:xfrm>
        </p:spPr>
        <p:txBody>
          <a:bodyPr>
            <a:normAutofit fontScale="92500"/>
          </a:bodyPr>
          <a:lstStyle/>
          <a:p>
            <a:pPr algn="just"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400" b="1" u="sng" dirty="0">
                <a:solidFill>
                  <a:srgbClr val="00B0F0"/>
                </a:solidFill>
              </a:rPr>
              <a:t>Motivation</a:t>
            </a:r>
            <a:r>
              <a:rPr lang="en-GB" sz="2400" dirty="0"/>
              <a:t>: </a:t>
            </a:r>
            <a:r>
              <a:rPr lang="en-GB" sz="2400" dirty="0" smtClean="0"/>
              <a:t>Testing </a:t>
            </a:r>
            <a:r>
              <a:rPr lang="en-GB" sz="2400" dirty="0"/>
              <a:t>the effect of pressure bumps </a:t>
            </a:r>
            <a:r>
              <a:rPr lang="en-GB" sz="2400" dirty="0" smtClean="0"/>
              <a:t>in LSS7 </a:t>
            </a:r>
            <a:r>
              <a:rPr lang="en-GB" sz="2400" dirty="0"/>
              <a:t>on beam losses and beam </a:t>
            </a:r>
            <a:r>
              <a:rPr lang="en-GB" sz="2400" dirty="0" smtClean="0"/>
              <a:t>lifetime. This test could allow reviewing the vacuum </a:t>
            </a:r>
            <a:r>
              <a:rPr lang="en-GB" sz="2400" dirty="0"/>
              <a:t>specifications for new equipment in </a:t>
            </a:r>
            <a:r>
              <a:rPr lang="en-GB" sz="2400" dirty="0" smtClean="0"/>
              <a:t>the LSS7 (Just in the LSS7) and could be of input for the future collimator production.</a:t>
            </a:r>
            <a:endParaRPr lang="en-GB" sz="2400" dirty="0"/>
          </a:p>
          <a:p>
            <a:pPr>
              <a:buClr>
                <a:schemeClr val="tx2">
                  <a:lumMod val="75000"/>
                </a:schemeClr>
              </a:buClr>
              <a:buFont typeface="Wingdings" panose="05000000000000000000" pitchFamily="2" charset="2"/>
              <a:buChar char="Ø"/>
            </a:pPr>
            <a:r>
              <a:rPr lang="en-GB" sz="2400" b="1" u="sng" dirty="0">
                <a:solidFill>
                  <a:srgbClr val="00B0F0"/>
                </a:solidFill>
              </a:rPr>
              <a:t>Principle</a:t>
            </a:r>
            <a:r>
              <a:rPr lang="en-GB" sz="2400" b="1" dirty="0"/>
              <a:t>:</a:t>
            </a:r>
            <a:r>
              <a:rPr lang="en-GB" sz="2400" dirty="0"/>
              <a:t> </a:t>
            </a:r>
            <a:r>
              <a:rPr lang="en-GB" sz="2400" dirty="0" smtClean="0"/>
              <a:t>Heating up all NEG </a:t>
            </a:r>
            <a:r>
              <a:rPr lang="en-GB" sz="2400" dirty="0"/>
              <a:t>getters </a:t>
            </a:r>
            <a:r>
              <a:rPr lang="en-GB" sz="2400" dirty="0" smtClean="0"/>
              <a:t>cartridges in both lines of vacuum sector A5L7 (about 20 m in length). </a:t>
            </a:r>
            <a:r>
              <a:rPr lang="en-GB" sz="2400" b="1" dirty="0" smtClean="0">
                <a:solidFill>
                  <a:srgbClr val="FF0000"/>
                </a:solidFill>
              </a:rPr>
              <a:t>100% of H</a:t>
            </a:r>
            <a:r>
              <a:rPr lang="en-GB" sz="2400" b="1" baseline="-25000" dirty="0" smtClean="0">
                <a:solidFill>
                  <a:srgbClr val="FF0000"/>
                </a:solidFill>
              </a:rPr>
              <a:t>2</a:t>
            </a:r>
            <a:r>
              <a:rPr lang="en-GB" sz="2400" dirty="0" smtClean="0"/>
              <a:t> is released up to a maximum pressure of about </a:t>
            </a:r>
            <a:r>
              <a:rPr lang="en-GB" sz="2400" b="1" dirty="0" smtClean="0">
                <a:solidFill>
                  <a:srgbClr val="FF0000"/>
                </a:solidFill>
              </a:rPr>
              <a:t>1</a:t>
            </a:r>
            <a:r>
              <a:rPr lang="en-GB" sz="2400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</a:t>
            </a:r>
            <a:r>
              <a:rPr lang="en-GB" sz="2400" b="1" dirty="0" smtClean="0">
                <a:solidFill>
                  <a:srgbClr val="FF0000"/>
                </a:solidFill>
              </a:rPr>
              <a:t>10</a:t>
            </a:r>
            <a:r>
              <a:rPr lang="en-GB" sz="2400" b="1" baseline="30000" dirty="0" smtClean="0">
                <a:solidFill>
                  <a:srgbClr val="FF0000"/>
                </a:solidFill>
              </a:rPr>
              <a:t>-6</a:t>
            </a:r>
            <a:r>
              <a:rPr lang="en-GB" sz="2400" b="1" dirty="0" smtClean="0">
                <a:solidFill>
                  <a:srgbClr val="FF0000"/>
                </a:solidFill>
              </a:rPr>
              <a:t> mbar</a:t>
            </a:r>
            <a:r>
              <a:rPr lang="en-GB" sz="2400" dirty="0" smtClean="0"/>
              <a:t>. </a:t>
            </a: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23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547664" y="6448310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184354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080" y="3591982"/>
            <a:ext cx="4392488" cy="22431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6036" y="3489883"/>
            <a:ext cx="3562524" cy="27571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25517" y="5877698"/>
            <a:ext cx="197041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300 BCMs Bunches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20120" y="3933056"/>
            <a:ext cx="1800000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416408" y="4058488"/>
            <a:ext cx="1440160" cy="738664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Increase of bunch </a:t>
            </a:r>
            <a:r>
              <a:rPr lang="en-US" sz="1400" dirty="0"/>
              <a:t>intensity losses </a:t>
            </a:r>
            <a:r>
              <a:rPr lang="en-US" sz="1400" dirty="0" smtClean="0">
                <a:sym typeface="Symbol" panose="05050102010706020507" pitchFamily="18" charset="2"/>
              </a:rPr>
              <a:t></a:t>
            </a:r>
            <a:r>
              <a:rPr lang="en-US" sz="1400" dirty="0" smtClean="0"/>
              <a:t> 0.05%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69447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557360"/>
            <a:ext cx="7933517" cy="5112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Pressure profile simulation: H</a:t>
            </a:r>
            <a:r>
              <a:rPr lang="en-GB" baseline="-25000" dirty="0" smtClean="0"/>
              <a:t>2</a:t>
            </a:r>
            <a:r>
              <a:rPr lang="en-GB" dirty="0" smtClean="0"/>
              <a:t> gas density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24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08087" y="1077625"/>
            <a:ext cx="4870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Localized </a:t>
            </a:r>
            <a:r>
              <a:rPr lang="en-US" dirty="0" smtClean="0"/>
              <a:t>H</a:t>
            </a:r>
            <a:r>
              <a:rPr lang="en-US" baseline="-25000" dirty="0" smtClean="0"/>
              <a:t>2 </a:t>
            </a:r>
            <a:r>
              <a:rPr lang="en-GB" dirty="0" smtClean="0"/>
              <a:t>outgassing rate of </a:t>
            </a:r>
            <a:r>
              <a:rPr lang="en-GB" dirty="0" smtClean="0">
                <a:sym typeface="Symbol" panose="05050102010706020507" pitchFamily="18" charset="2"/>
              </a:rPr>
              <a:t> 6 x 510</a:t>
            </a:r>
            <a:r>
              <a:rPr lang="en-GB" baseline="30000" dirty="0" smtClean="0">
                <a:sym typeface="Symbol" panose="05050102010706020507" pitchFamily="18" charset="2"/>
              </a:rPr>
              <a:t>-5 </a:t>
            </a:r>
            <a:r>
              <a:rPr lang="en-GB" dirty="0" err="1" smtClean="0">
                <a:sym typeface="Symbol" panose="05050102010706020507" pitchFamily="18" charset="2"/>
              </a:rPr>
              <a:t>mbarl</a:t>
            </a:r>
            <a:r>
              <a:rPr lang="en-GB" dirty="0" smtClean="0">
                <a:sym typeface="Symbol" panose="05050102010706020507" pitchFamily="18" charset="2"/>
              </a:rPr>
              <a:t>/s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1547664" y="6448310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184354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928878" y="4108857"/>
            <a:ext cx="3503025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B050"/>
                </a:solidFill>
              </a:rPr>
              <a:t>No important impact on beam lifetime and beam losses</a:t>
            </a:r>
            <a:endParaRPr lang="en-GB" sz="2000" b="1" dirty="0">
              <a:solidFill>
                <a:srgbClr val="00B050"/>
              </a:solidFill>
            </a:endParaRPr>
          </a:p>
        </p:txBody>
      </p:sp>
      <p:pic>
        <p:nvPicPr>
          <p:cNvPr id="10" name="Picture 2" descr="Image result for ok icon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355" y="4055819"/>
            <a:ext cx="612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928878" y="4980655"/>
            <a:ext cx="3503025" cy="70788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At the limits of embrittlement for the NEG coating!</a:t>
            </a:r>
            <a:endParaRPr lang="en-GB" sz="2000" b="1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485" y="5031749"/>
            <a:ext cx="605698" cy="60569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1187624" y="1890557"/>
            <a:ext cx="7056785" cy="1569660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50"/>
                </a:solidFill>
              </a:rPr>
              <a:t>It is clear that in LSS7 we could have the margin to increase the vacuum acceptance criteria</a:t>
            </a:r>
          </a:p>
          <a:p>
            <a:pPr algn="ctr"/>
            <a:r>
              <a:rPr lang="en-US" sz="2400" dirty="0" smtClean="0">
                <a:solidFill>
                  <a:srgbClr val="00B050"/>
                </a:solidFill>
              </a:rPr>
              <a:t>However, the total H</a:t>
            </a:r>
            <a:r>
              <a:rPr lang="en-US" sz="2400" baseline="-25000" dirty="0" smtClean="0">
                <a:solidFill>
                  <a:srgbClr val="00B050"/>
                </a:solidFill>
              </a:rPr>
              <a:t>2</a:t>
            </a:r>
            <a:r>
              <a:rPr lang="en-US" sz="2400" dirty="0" smtClean="0">
                <a:solidFill>
                  <a:srgbClr val="00B050"/>
                </a:solidFill>
              </a:rPr>
              <a:t> outgassing rate and equivalent </a:t>
            </a:r>
            <a:r>
              <a:rPr lang="en-US" sz="2400" dirty="0">
                <a:solidFill>
                  <a:srgbClr val="00B050"/>
                </a:solidFill>
              </a:rPr>
              <a:t>CH</a:t>
            </a:r>
            <a:r>
              <a:rPr lang="en-US" sz="2400" baseline="-25000" dirty="0">
                <a:solidFill>
                  <a:srgbClr val="00B050"/>
                </a:solidFill>
              </a:rPr>
              <a:t>4</a:t>
            </a:r>
            <a:r>
              <a:rPr lang="en-US" sz="2400" dirty="0">
                <a:solidFill>
                  <a:srgbClr val="00B050"/>
                </a:solidFill>
              </a:rPr>
              <a:t> and N</a:t>
            </a:r>
            <a:r>
              <a:rPr lang="en-US" sz="2400" baseline="-25000" dirty="0">
                <a:solidFill>
                  <a:srgbClr val="00B050"/>
                </a:solidFill>
              </a:rPr>
              <a:t>2</a:t>
            </a:r>
            <a:r>
              <a:rPr lang="en-US" sz="2400" dirty="0">
                <a:solidFill>
                  <a:srgbClr val="00B050"/>
                </a:solidFill>
              </a:rPr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should </a:t>
            </a:r>
            <a:r>
              <a:rPr lang="en-US" sz="2400" dirty="0">
                <a:solidFill>
                  <a:srgbClr val="00B050"/>
                </a:solidFill>
              </a:rPr>
              <a:t>be carefully analyzed.</a:t>
            </a:r>
            <a:endParaRPr lang="en-GB" sz="2400" dirty="0">
              <a:solidFill>
                <a:srgbClr val="00B050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5102122" y="1152758"/>
            <a:ext cx="61226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868145" y="968906"/>
            <a:ext cx="31232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 order of magnitudes than the acceptance criteria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3880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5" grpId="0" uiExpand="1" build="allAtOnce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CE91491-4375-AA41-8137-3861025BA0D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Form 364</a:t>
            </a:r>
            <a:r>
              <a:rPr kumimoji="0" lang="en-GB" sz="1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LMC Meeting: LHC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weekly status - 24</a:t>
            </a:r>
            <a:r>
              <a:rPr kumimoji="0" lang="en-GB" sz="1200" b="0" i="0" u="none" strike="noStrike" kern="1200" cap="none" spc="0" normalizeH="0" baseline="3000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tint val="7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October 2018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55A0">
                  <a:tint val="7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646176-215A-1C4E-9E9D-9126D5636D8E}"/>
              </a:ext>
            </a:extLst>
          </p:cNvPr>
          <p:cNvSpPr txBox="1">
            <a:spLocks/>
          </p:cNvSpPr>
          <p:nvPr/>
        </p:nvSpPr>
        <p:spPr>
          <a:xfrm>
            <a:off x="47843" y="117722"/>
            <a:ext cx="8226854" cy="558988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sz="3200" b="1" dirty="0" smtClean="0">
                <a:solidFill>
                  <a:srgbClr val="FF0000"/>
                </a:solidFill>
              </a:rPr>
              <a:t>Reminder: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IP4 </a:t>
            </a:r>
            <a:r>
              <a:rPr kumimoji="0" lang="en-GB" sz="3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gas injection</a:t>
            </a:r>
          </a:p>
        </p:txBody>
      </p:sp>
      <p:pic>
        <p:nvPicPr>
          <p:cNvPr id="6146" name="Picture 2" descr="page7image710471360">
            <a:extLst>
              <a:ext uri="{FF2B5EF4-FFF2-40B4-BE49-F238E27FC236}">
                <a16:creationId xmlns:a16="http://schemas.microsoft.com/office/drawing/2014/main" id="{AAAB1065-FE94-2E49-9EF8-9309EF5C3A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684" y="3632466"/>
            <a:ext cx="3622652" cy="1938436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F2CA821-1885-B047-A7D9-80D471F877C7}"/>
              </a:ext>
            </a:extLst>
          </p:cNvPr>
          <p:cNvSpPr txBox="1"/>
          <p:nvPr/>
        </p:nvSpPr>
        <p:spPr>
          <a:xfrm>
            <a:off x="47843" y="3255833"/>
            <a:ext cx="535784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Gas injection in IP4 for 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fluorescence studies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Pressure 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was increased to 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~4E</a:t>
            </a:r>
            <a:r>
              <a:rPr kumimoji="0" lang="en-US" sz="21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-7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mbar </a:t>
            </a: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Neon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(~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 times higher than what in the BGVs)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Losses on TCTPH.4L5.B1 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slowly rising up over minutes, which eventually led to </a:t>
            </a:r>
            <a:r>
              <a: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rgbClr val="0055A0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dump</a:t>
            </a: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at ~5 TeV</a:t>
            </a:r>
          </a:p>
        </p:txBody>
      </p:sp>
      <p:pic>
        <p:nvPicPr>
          <p:cNvPr id="1025" name="Picture 1" descr="page7image1146308672">
            <a:extLst>
              <a:ext uri="{FF2B5EF4-FFF2-40B4-BE49-F238E27FC236}">
                <a16:creationId xmlns:a16="http://schemas.microsoft.com/office/drawing/2014/main" id="{C6ECDB48-2B59-F14D-AE29-B3599F719B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90" y="961074"/>
            <a:ext cx="6997700" cy="222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Picture 1" descr="page7image751266896">
            <a:extLst>
              <a:ext uri="{FF2B5EF4-FFF2-40B4-BE49-F238E27FC236}">
                <a16:creationId xmlns:a16="http://schemas.microsoft.com/office/drawing/2014/main" id="{3FF6970B-050C-424A-A921-A4595E74D5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3614" y="658061"/>
            <a:ext cx="3306791" cy="1961655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D8FE5035-AB5F-9348-9461-BE842E3CA2BD}"/>
              </a:ext>
            </a:extLst>
          </p:cNvPr>
          <p:cNvSpPr/>
          <p:nvPr/>
        </p:nvSpPr>
        <p:spPr>
          <a:xfrm>
            <a:off x="2981195" y="1565755"/>
            <a:ext cx="1748132" cy="1529634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456304-4E19-5D40-90A7-2D558EE212BD}"/>
              </a:ext>
            </a:extLst>
          </p:cNvPr>
          <p:cNvSpPr txBox="1"/>
          <p:nvPr/>
        </p:nvSpPr>
        <p:spPr>
          <a:xfrm>
            <a:off x="7056103" y="158015"/>
            <a:ext cx="1973617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Friday @2:35pm</a:t>
            </a:r>
          </a:p>
        </p:txBody>
      </p:sp>
    </p:spTree>
    <p:extLst>
      <p:ext uri="{BB962C8B-B14F-4D97-AF65-F5344CB8AC3E}">
        <p14:creationId xmlns:p14="http://schemas.microsoft.com/office/powerpoint/2010/main" val="402014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408861" y="3680124"/>
            <a:ext cx="8226425" cy="287854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of UHV test on </a:t>
            </a:r>
            <a:r>
              <a:rPr lang="en-GB" dirty="0" err="1"/>
              <a:t>MoGr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6EAABF-18C5-4998-A1EC-6924B3CF9F6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34007" y="1177060"/>
            <a:ext cx="8226425" cy="468052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2016-2018: Single block test to optimize -&gt;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C.Accettura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Master degree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Production process -&gt; Vacuum tests, TDS, FIB, SEM, 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First half of 2018: Not compliant pre-series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Up to June 2018: Series of test on samples to reassess production cycle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Revision of  acceptance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criteria</a:t>
            </a: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Second half of 2018: Test on each full batch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Pre-series 2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Batch 3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Batch 4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Batch 4.5 (1 jaw for coating pre-series, test ongoing)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Batch 5 -&gt; Ongoing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Batch 6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…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Second half of 2018: Coating process optimization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259632" y="6381328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G.Bregliozzi - International </a:t>
            </a:r>
            <a:r>
              <a:rPr kumimoji="0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review of the HL-LHC collimation </a:t>
            </a:r>
            <a:r>
              <a:rPr kumimoji="0" lang="en-GB" sz="14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system – 11-12/02/2019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own Arrow 2"/>
          <p:cNvSpPr/>
          <p:nvPr/>
        </p:nvSpPr>
        <p:spPr>
          <a:xfrm rot="5400000">
            <a:off x="6373180" y="5121188"/>
            <a:ext cx="360040" cy="864096"/>
          </a:xfrm>
          <a:prstGeom prst="downArrow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595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Coating producer evaluation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28863981"/>
              </p:ext>
            </p:extLst>
          </p:nvPr>
        </p:nvGraphicFramePr>
        <p:xfrm>
          <a:off x="405994" y="942018"/>
          <a:ext cx="8226428" cy="2368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6607">
                  <a:extLst>
                    <a:ext uri="{9D8B030D-6E8A-4147-A177-3AD203B41FA5}">
                      <a16:colId xmlns:a16="http://schemas.microsoft.com/office/drawing/2014/main" val="868224042"/>
                    </a:ext>
                  </a:extLst>
                </a:gridCol>
                <a:gridCol w="2614148">
                  <a:extLst>
                    <a:ext uri="{9D8B030D-6E8A-4147-A177-3AD203B41FA5}">
                      <a16:colId xmlns:a16="http://schemas.microsoft.com/office/drawing/2014/main" val="567931955"/>
                    </a:ext>
                  </a:extLst>
                </a:gridCol>
                <a:gridCol w="1499066">
                  <a:extLst>
                    <a:ext uri="{9D8B030D-6E8A-4147-A177-3AD203B41FA5}">
                      <a16:colId xmlns:a16="http://schemas.microsoft.com/office/drawing/2014/main" val="2063897706"/>
                    </a:ext>
                  </a:extLst>
                </a:gridCol>
                <a:gridCol w="2056607">
                  <a:extLst>
                    <a:ext uri="{9D8B030D-6E8A-4147-A177-3AD203B41FA5}">
                      <a16:colId xmlns:a16="http://schemas.microsoft.com/office/drawing/2014/main" val="1650686841"/>
                    </a:ext>
                  </a:extLst>
                </a:gridCol>
              </a:tblGrid>
              <a:tr h="382054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Surface + Thermal</a:t>
                      </a:r>
                      <a:r>
                        <a:rPr lang="en-GB" sz="1400" baseline="0" dirty="0" smtClean="0"/>
                        <a:t> treatment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Q [mbar*l/s]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Int. leak [mbar*l/s] 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371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Uncoated samples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US+72h, 950</a:t>
                      </a: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r>
                        <a:rPr lang="en-GB" sz="1400" dirty="0" smtClean="0"/>
                        <a:t>C vacuum firing +Ne venting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ym typeface="Symbol" panose="05050102010706020507" pitchFamily="18" charset="2"/>
                        </a:rPr>
                        <a:t>2.0</a:t>
                      </a:r>
                      <a:r>
                        <a:rPr lang="en-GB" sz="1400" dirty="0" smtClean="0"/>
                        <a:t>·10</a:t>
                      </a:r>
                      <a:r>
                        <a:rPr lang="en-GB" sz="1400" baseline="30000" dirty="0" smtClean="0"/>
                        <a:t>-8</a:t>
                      </a: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ym typeface="Symbol" panose="05050102010706020507" pitchFamily="18" charset="2"/>
                        </a:rPr>
                        <a:t>2.0</a:t>
                      </a:r>
                      <a:r>
                        <a:rPr lang="en-GB" sz="1400" dirty="0" smtClean="0"/>
                        <a:t>·10</a:t>
                      </a:r>
                      <a:r>
                        <a:rPr lang="en-GB" sz="1400" baseline="30000" dirty="0" smtClean="0"/>
                        <a:t>-8</a:t>
                      </a:r>
                    </a:p>
                  </a:txBody>
                  <a:tcPr marL="5432" marR="5432" marT="5432" marB="0" anchor="ctr"/>
                </a:tc>
                <a:extLst>
                  <a:ext uri="{0D108BD9-81ED-4DB2-BD59-A6C34878D82A}">
                    <a16:rowId xmlns:a16="http://schemas.microsoft.com/office/drawing/2014/main" val="513976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CERN Coating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US+72h, 950</a:t>
                      </a: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r>
                        <a:rPr lang="en-GB" sz="1400" dirty="0" smtClean="0"/>
                        <a:t>C vacuum firing +Ne venting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ym typeface="Symbol" panose="05050102010706020507" pitchFamily="18" charset="2"/>
                        </a:rPr>
                        <a:t>1.0</a:t>
                      </a:r>
                      <a:r>
                        <a:rPr lang="en-GB" sz="1400" dirty="0" smtClean="0"/>
                        <a:t>·10</a:t>
                      </a:r>
                      <a:r>
                        <a:rPr lang="en-GB" sz="1400" baseline="30000" dirty="0" smtClean="0"/>
                        <a:t>-7</a:t>
                      </a: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ym typeface="Symbol" panose="05050102010706020507" pitchFamily="18" charset="2"/>
                        </a:rPr>
                        <a:t>4.0</a:t>
                      </a:r>
                      <a:r>
                        <a:rPr lang="en-GB" sz="1400" dirty="0" smtClean="0"/>
                        <a:t>·10</a:t>
                      </a:r>
                      <a:r>
                        <a:rPr lang="en-GB" sz="1400" baseline="30000" dirty="0" smtClean="0"/>
                        <a:t>-8</a:t>
                      </a:r>
                    </a:p>
                  </a:txBody>
                  <a:tcPr marL="5432" marR="5432" marT="5432" marB="0" anchor="ctr"/>
                </a:tc>
                <a:extLst>
                  <a:ext uri="{0D108BD9-81ED-4DB2-BD59-A6C34878D82A}">
                    <a16:rowId xmlns:a16="http://schemas.microsoft.com/office/drawing/2014/main" val="1509208496"/>
                  </a:ext>
                </a:extLst>
              </a:tr>
              <a:tr h="44908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DTI Coating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US+72h, 950</a:t>
                      </a: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r>
                        <a:rPr lang="en-GB" sz="1400" dirty="0" smtClean="0"/>
                        <a:t>C vacuum firing +Ne venting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ym typeface="Symbol" panose="05050102010706020507" pitchFamily="18" charset="2"/>
                        </a:rPr>
                        <a:t>5.0</a:t>
                      </a:r>
                      <a:r>
                        <a:rPr lang="en-GB" sz="1400" dirty="0" smtClean="0"/>
                        <a:t>·10</a:t>
                      </a:r>
                      <a:r>
                        <a:rPr lang="en-GB" sz="1400" baseline="30000" dirty="0" smtClean="0"/>
                        <a:t>-8</a:t>
                      </a: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ym typeface="Symbol" panose="05050102010706020507" pitchFamily="18" charset="2"/>
                        </a:rPr>
                        <a:t>2.0</a:t>
                      </a:r>
                      <a:r>
                        <a:rPr lang="en-GB" sz="1400" dirty="0" smtClean="0"/>
                        <a:t>·10</a:t>
                      </a:r>
                      <a:r>
                        <a:rPr lang="en-GB" sz="1400" baseline="30000" dirty="0" smtClean="0"/>
                        <a:t>-8</a:t>
                      </a:r>
                    </a:p>
                  </a:txBody>
                  <a:tcPr marL="5432" marR="5432" marT="5432" marB="0" anchor="ctr"/>
                </a:tc>
                <a:extLst>
                  <a:ext uri="{0D108BD9-81ED-4DB2-BD59-A6C34878D82A}">
                    <a16:rowId xmlns:a16="http://schemas.microsoft.com/office/drawing/2014/main" val="38424075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u="none" strike="noStrike" dirty="0" smtClean="0">
                          <a:effectLst/>
                        </a:rPr>
                        <a:t>Polytechnic Coating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US+72h, 950</a:t>
                      </a:r>
                      <a:r>
                        <a:rPr lang="en-GB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°</a:t>
                      </a:r>
                      <a:r>
                        <a:rPr lang="en-GB" sz="1400" dirty="0" smtClean="0"/>
                        <a:t>C vacuum firing +Ne venting</a:t>
                      </a: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          </a:t>
                      </a:r>
                      <a:r>
                        <a:rPr lang="en-GB" sz="1400" dirty="0" smtClean="0"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GB" sz="1400" dirty="0" smtClean="0"/>
                        <a:t>1.0·10</a:t>
                      </a:r>
                      <a:r>
                        <a:rPr lang="en-GB" sz="1400" baseline="30000" dirty="0" smtClean="0"/>
                        <a:t>-7</a:t>
                      </a:r>
                      <a:endParaRPr lang="en-GB" sz="1400" baseline="30000" dirty="0"/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ym typeface="Symbol" panose="05050102010706020507" pitchFamily="18" charset="2"/>
                        </a:rPr>
                        <a:t>3.0</a:t>
                      </a:r>
                      <a:r>
                        <a:rPr lang="en-GB" sz="1400" dirty="0" smtClean="0"/>
                        <a:t>·10</a:t>
                      </a:r>
                      <a:r>
                        <a:rPr lang="en-GB" sz="1400" baseline="30000" dirty="0" smtClean="0"/>
                        <a:t>-8</a:t>
                      </a:r>
                    </a:p>
                  </a:txBody>
                  <a:tcPr marL="5432" marR="5432" marT="5432" marB="0" anchor="ctr"/>
                </a:tc>
                <a:extLst>
                  <a:ext uri="{0D108BD9-81ED-4DB2-BD59-A6C34878D82A}">
                    <a16:rowId xmlns:a16="http://schemas.microsoft.com/office/drawing/2014/main" val="1191955362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490207"/>
              </p:ext>
            </p:extLst>
          </p:nvPr>
        </p:nvGraphicFramePr>
        <p:xfrm>
          <a:off x="4400892" y="3683002"/>
          <a:ext cx="4311804" cy="1489602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996175">
                  <a:extLst>
                    <a:ext uri="{9D8B030D-6E8A-4147-A177-3AD203B41FA5}">
                      <a16:colId xmlns:a16="http://schemas.microsoft.com/office/drawing/2014/main" val="1551698206"/>
                    </a:ext>
                  </a:extLst>
                </a:gridCol>
                <a:gridCol w="959184">
                  <a:extLst>
                    <a:ext uri="{9D8B030D-6E8A-4147-A177-3AD203B41FA5}">
                      <a16:colId xmlns:a16="http://schemas.microsoft.com/office/drawing/2014/main" val="2276863947"/>
                    </a:ext>
                  </a:extLst>
                </a:gridCol>
                <a:gridCol w="1308231">
                  <a:extLst>
                    <a:ext uri="{9D8B030D-6E8A-4147-A177-3AD203B41FA5}">
                      <a16:colId xmlns:a16="http://schemas.microsoft.com/office/drawing/2014/main" val="480201650"/>
                    </a:ext>
                  </a:extLst>
                </a:gridCol>
                <a:gridCol w="1048214">
                  <a:extLst>
                    <a:ext uri="{9D8B030D-6E8A-4147-A177-3AD203B41FA5}">
                      <a16:colId xmlns:a16="http://schemas.microsoft.com/office/drawing/2014/main" val="1768772977"/>
                    </a:ext>
                  </a:extLst>
                </a:gridCol>
              </a:tblGrid>
              <a:tr h="377082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Company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Technique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Sputtering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Venting gas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780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DTI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PVD-</a:t>
                      </a:r>
                      <a:r>
                        <a:rPr lang="en-GB" sz="1200" dirty="0" err="1" smtClean="0"/>
                        <a:t>HiPIMS</a:t>
                      </a:r>
                      <a:endParaRPr lang="en-GB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Krypton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 info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1134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Polyteknik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PVD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Argon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No info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87884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CERN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PVD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/>
                        <a:t>Krypton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Argon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1069848"/>
                  </a:ext>
                </a:extLst>
              </a:tr>
            </a:tbl>
          </a:graphicData>
        </a:graphic>
      </p:graphicFrame>
      <p:sp>
        <p:nvSpPr>
          <p:cNvPr id="15" name="Rounded Rectangle 14"/>
          <p:cNvSpPr/>
          <p:nvPr/>
        </p:nvSpPr>
        <p:spPr>
          <a:xfrm>
            <a:off x="548640" y="2326995"/>
            <a:ext cx="7629754" cy="512064"/>
          </a:xfrm>
          <a:prstGeom prst="roundRect">
            <a:avLst/>
          </a:prstGeom>
          <a:noFill/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548640" y="3645024"/>
            <a:ext cx="3600857" cy="1662549"/>
          </a:xfrm>
          <a:prstGeom prst="roundRect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DTI sample individuated as the best </a:t>
            </a:r>
            <a:r>
              <a:rPr lang="en-GB" dirty="0" smtClean="0"/>
              <a:t>one</a:t>
            </a:r>
          </a:p>
          <a:p>
            <a:pPr algn="ctr"/>
            <a:r>
              <a:rPr lang="en-GB" dirty="0" smtClean="0"/>
              <a:t>Compliant </a:t>
            </a:r>
            <a:r>
              <a:rPr lang="en-GB" dirty="0"/>
              <a:t>for electrical resistivity and adhesion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93968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DTI sample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41" y="2556227"/>
            <a:ext cx="5841187" cy="371757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82189" y="2808912"/>
            <a:ext cx="1613001" cy="26854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As before coating</a:t>
            </a:r>
            <a:endParaRPr lang="en-GB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483768" y="2943183"/>
            <a:ext cx="314553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547299"/>
              </p:ext>
            </p:extLst>
          </p:nvPr>
        </p:nvGraphicFramePr>
        <p:xfrm>
          <a:off x="457628" y="882214"/>
          <a:ext cx="8226426" cy="17324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142">
                  <a:extLst>
                    <a:ext uri="{9D8B030D-6E8A-4147-A177-3AD203B41FA5}">
                      <a16:colId xmlns:a16="http://schemas.microsoft.com/office/drawing/2014/main" val="3544703236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1964723736"/>
                    </a:ext>
                  </a:extLst>
                </a:gridCol>
                <a:gridCol w="2742142">
                  <a:extLst>
                    <a:ext uri="{9D8B030D-6E8A-4147-A177-3AD203B41FA5}">
                      <a16:colId xmlns:a16="http://schemas.microsoft.com/office/drawing/2014/main" val="736599546"/>
                    </a:ext>
                  </a:extLst>
                </a:gridCol>
              </a:tblGrid>
              <a:tr h="436675">
                <a:tc>
                  <a:txBody>
                    <a:bodyPr/>
                    <a:lstStyle/>
                    <a:p>
                      <a:pPr algn="ctr" fontAlgn="b"/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Q [mbar*l/s]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Int. leak [mbar*l/s]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365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</a:rPr>
                        <a:t>Uncoated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2.0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·10</a:t>
                      </a:r>
                      <a:r>
                        <a:rPr lang="en-GB" sz="1800" baseline="30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-8</a:t>
                      </a: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2.0</a:t>
                      </a:r>
                      <a:r>
                        <a:rPr lang="en-GB" sz="1800" dirty="0" smtClean="0">
                          <a:solidFill>
                            <a:schemeClr val="tx1"/>
                          </a:solidFill>
                          <a:latin typeface="+mj-lt"/>
                        </a:rPr>
                        <a:t>·10</a:t>
                      </a:r>
                      <a:r>
                        <a:rPr lang="en-GB" sz="1800" baseline="30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-8</a:t>
                      </a:r>
                    </a:p>
                  </a:txBody>
                  <a:tcPr marL="5432" marR="5432" marT="5432" marB="0" anchor="ctr"/>
                </a:tc>
                <a:extLst>
                  <a:ext uri="{0D108BD9-81ED-4DB2-BD59-A6C34878D82A}">
                    <a16:rowId xmlns:a16="http://schemas.microsoft.com/office/drawing/2014/main" val="8769624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</a:rPr>
                        <a:t>DTI Coating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5.0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latin typeface="+mj-lt"/>
                        </a:rPr>
                        <a:t>·10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-8</a:t>
                      </a: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2.0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latin typeface="+mj-lt"/>
                        </a:rPr>
                        <a:t>·10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-8</a:t>
                      </a:r>
                    </a:p>
                  </a:txBody>
                  <a:tcPr marL="5432" marR="5432" marT="5432" marB="0" anchor="ctr"/>
                </a:tc>
                <a:extLst>
                  <a:ext uri="{0D108BD9-81ED-4DB2-BD59-A6C34878D82A}">
                    <a16:rowId xmlns:a16="http://schemas.microsoft.com/office/drawing/2014/main" val="31184633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u="none" strike="noStrike" dirty="0" smtClean="0">
                          <a:effectLst/>
                        </a:rPr>
                        <a:t>DTI Coating after 400C thermal treatment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cs typeface="Arial" panose="020B0604020202020204" pitchFamily="34" charset="0"/>
                        </a:rPr>
                        <a:t>2.0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latin typeface="+mj-lt"/>
                        </a:rPr>
                        <a:t>·10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-8</a:t>
                      </a:r>
                    </a:p>
                  </a:txBody>
                  <a:tcPr marL="5432" marR="5432" marT="5432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sym typeface="Symbol" panose="05050102010706020507" pitchFamily="18" charset="2"/>
                        </a:rPr>
                        <a:t></a:t>
                      </a:r>
                      <a:r>
                        <a:rPr lang="en-GB" sz="1800" b="0" u="none" strike="noStrike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2.0</a:t>
                      </a:r>
                      <a:r>
                        <a:rPr lang="en-GB" dirty="0" smtClean="0">
                          <a:solidFill>
                            <a:schemeClr val="tx1"/>
                          </a:solidFill>
                          <a:latin typeface="+mj-lt"/>
                        </a:rPr>
                        <a:t>·10</a:t>
                      </a:r>
                      <a:r>
                        <a:rPr lang="en-GB" baseline="30000" dirty="0" smtClean="0">
                          <a:solidFill>
                            <a:schemeClr val="tx1"/>
                          </a:solidFill>
                          <a:latin typeface="+mj-lt"/>
                        </a:rPr>
                        <a:t>-8</a:t>
                      </a:r>
                    </a:p>
                  </a:txBody>
                  <a:tcPr marL="5432" marR="5432" marT="5432" marB="0" anchor="ctr"/>
                </a:tc>
                <a:extLst>
                  <a:ext uri="{0D108BD9-81ED-4DB2-BD59-A6C34878D82A}">
                    <a16:rowId xmlns:a16="http://schemas.microsoft.com/office/drawing/2014/main" val="3301784637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51773" y="3496267"/>
            <a:ext cx="29333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Total outgassing within acceptance limits after the coating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Thermal treatment at 400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°</a:t>
            </a:r>
            <a:r>
              <a:rPr lang="en-GB" dirty="0" smtClean="0"/>
              <a:t>C for 6h and Neon venting overnight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After thermal treatment back to pre-coating values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18/01/2019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C. Accettura-ColUSM 111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05532" y="2839233"/>
            <a:ext cx="416967" cy="20790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CH</a:t>
            </a:r>
            <a:r>
              <a:rPr lang="en-GB" sz="1000" baseline="-25000" dirty="0" smtClean="0"/>
              <a:t>4</a:t>
            </a:r>
            <a:endParaRPr lang="en-GB" sz="1000" baseline="-25000" dirty="0"/>
          </a:p>
        </p:txBody>
      </p:sp>
    </p:spTree>
    <p:extLst>
      <p:ext uri="{BB962C8B-B14F-4D97-AF65-F5344CB8AC3E}">
        <p14:creationId xmlns:p14="http://schemas.microsoft.com/office/powerpoint/2010/main" val="163621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30" y="0"/>
            <a:ext cx="7886700" cy="764704"/>
          </a:xfrm>
        </p:spPr>
        <p:txBody>
          <a:bodyPr/>
          <a:lstStyle/>
          <a:p>
            <a:r>
              <a:rPr lang="en-GB" dirty="0"/>
              <a:t>Coating </a:t>
            </a:r>
            <a:r>
              <a:rPr lang="en-GB" dirty="0" smtClean="0"/>
              <a:t>validation: </a:t>
            </a:r>
            <a:r>
              <a:rPr lang="en-GB" dirty="0"/>
              <a:t>Pat-Handy Pull-test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457200" y="1260000"/>
            <a:ext cx="8226425" cy="501606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2800" dirty="0" smtClean="0"/>
              <a:t>Adhesion test: Rupture at 5.2 MPa in the bulk</a:t>
            </a:r>
            <a:endParaRPr lang="en-GB" sz="2800" dirty="0" smtClean="0">
              <a:sym typeface="Wingdings" panose="05000000000000000000" pitchFamily="2" charset="2"/>
            </a:endParaRPr>
          </a:p>
          <a:p>
            <a:pPr algn="ctr"/>
            <a:endParaRPr lang="en-GB" sz="2800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GB" sz="2800" dirty="0" smtClean="0">
                <a:sym typeface="Wingdings" panose="05000000000000000000" pitchFamily="2" charset="2"/>
              </a:rPr>
              <a:t>No delamination between coating and substrate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2996952"/>
            <a:ext cx="8231290" cy="17495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527119" y="4703416"/>
            <a:ext cx="57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Poly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240977" y="4687853"/>
            <a:ext cx="494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DTI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153899" y="4646776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827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504" y="173487"/>
            <a:ext cx="8229600" cy="634082"/>
          </a:xfrm>
        </p:spPr>
        <p:txBody>
          <a:bodyPr/>
          <a:lstStyle/>
          <a:p>
            <a:r>
              <a:rPr lang="en-GB" dirty="0"/>
              <a:t>Vacuum Requirements for Collimators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07504" y="849506"/>
            <a:ext cx="88569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en-GB" dirty="0" smtClean="0"/>
              <a:t>Materials used in the collimators: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GB" dirty="0"/>
              <a:t> </a:t>
            </a:r>
            <a:r>
              <a:rPr lang="en-GB" dirty="0" smtClean="0"/>
              <a:t>All materials shall be qualified regarding their outgassing: </a:t>
            </a:r>
            <a:r>
              <a:rPr lang="en-GB" b="1" dirty="0" smtClean="0">
                <a:solidFill>
                  <a:srgbClr val="FF0000"/>
                </a:solidFill>
              </a:rPr>
              <a:t>&lt; 10</a:t>
            </a:r>
            <a:r>
              <a:rPr lang="en-GB" b="1" baseline="30000" dirty="0" smtClean="0">
                <a:solidFill>
                  <a:srgbClr val="FF0000"/>
                </a:solidFill>
              </a:rPr>
              <a:t>-12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mbar∙l</a:t>
            </a:r>
            <a:r>
              <a:rPr lang="en-GB" b="1" dirty="0" smtClean="0">
                <a:solidFill>
                  <a:srgbClr val="FF0000"/>
                </a:solidFill>
              </a:rPr>
              <a:t>/s∙cm</a:t>
            </a:r>
            <a:r>
              <a:rPr lang="en-GB" b="1" baseline="30000" dirty="0" smtClean="0">
                <a:solidFill>
                  <a:srgbClr val="FF0000"/>
                </a:solidFill>
              </a:rPr>
              <a:t>2</a:t>
            </a:r>
          </a:p>
          <a:p>
            <a:pPr marL="1257300" lvl="2" indent="-342900">
              <a:buFont typeface="+mj-lt"/>
              <a:buAutoNum type="alphaLcParenR"/>
            </a:pPr>
            <a:endParaRPr lang="en-GB" baseline="30000" dirty="0"/>
          </a:p>
          <a:p>
            <a:pPr marL="1257300" lvl="2" indent="-342900">
              <a:buFont typeface="+mj-lt"/>
              <a:buAutoNum type="alphaLcParenR"/>
            </a:pPr>
            <a:r>
              <a:rPr lang="en-GB" dirty="0" smtClean="0"/>
              <a:t>All trapped volumes shall be avoided as well as contact between large surfaces: Insert outgassing channels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740352" y="32979"/>
            <a:ext cx="1321196" cy="26161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100" b="1" dirty="0" smtClean="0"/>
              <a:t>From </a:t>
            </a:r>
            <a:r>
              <a:rPr lang="en-GB" sz="1100" b="1" dirty="0" err="1" smtClean="0"/>
              <a:t>EDMS</a:t>
            </a:r>
            <a:r>
              <a:rPr lang="en-GB" sz="1100" b="1" dirty="0" smtClean="0"/>
              <a:t> 428155</a:t>
            </a:r>
            <a:endParaRPr lang="en-GB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9992" y="2271910"/>
            <a:ext cx="8712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2"/>
            </a:pPr>
            <a:r>
              <a:rPr lang="en-GB" dirty="0" smtClean="0"/>
              <a:t>Pumping Speed: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GB" dirty="0" smtClean="0"/>
              <a:t>Effective pumping speed is limited at 20 </a:t>
            </a:r>
            <a:r>
              <a:rPr lang="en-GB" dirty="0" err="1" smtClean="0"/>
              <a:t>l∙s</a:t>
            </a:r>
            <a:r>
              <a:rPr lang="en-GB" dirty="0" smtClean="0"/>
              <a:t> by the space available or the conductance of the surrounding vacuum chambers</a:t>
            </a:r>
          </a:p>
          <a:p>
            <a:pPr marL="1257300" lvl="2" indent="-342900">
              <a:buFont typeface="+mj-lt"/>
              <a:buAutoNum type="alphaLcParenR"/>
            </a:pPr>
            <a:r>
              <a:rPr lang="en-GB" dirty="0" smtClean="0"/>
              <a:t>In order to be able to achieve the required static pressure of 5∙10</a:t>
            </a:r>
            <a:r>
              <a:rPr lang="en-GB" baseline="30000" dirty="0" smtClean="0"/>
              <a:t>-9</a:t>
            </a:r>
            <a:r>
              <a:rPr lang="en-GB" dirty="0" smtClean="0"/>
              <a:t> mbar the total flux of the collimator should not exceed 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≈ 1</a:t>
            </a:r>
            <a:r>
              <a:rPr lang="en-GB" b="1" dirty="0" smtClean="0">
                <a:solidFill>
                  <a:srgbClr val="FF0000"/>
                </a:solidFill>
              </a:rPr>
              <a:t>∙10</a:t>
            </a:r>
            <a:r>
              <a:rPr lang="en-GB" b="1" baseline="30000" dirty="0" smtClean="0">
                <a:solidFill>
                  <a:srgbClr val="FF0000"/>
                </a:solidFill>
              </a:rPr>
              <a:t>-7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</a:rPr>
              <a:t>mbar∙l</a:t>
            </a:r>
            <a:r>
              <a:rPr lang="en-GB" b="1" dirty="0">
                <a:solidFill>
                  <a:srgbClr val="FF0000"/>
                </a:solidFill>
              </a:rPr>
              <a:t>/s</a:t>
            </a:r>
            <a:endParaRPr lang="en-GB" b="1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2611" y="3933056"/>
            <a:ext cx="869078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“As an indication, the allowed outgassing flux of the secondary collimator (based on the existing draft design) will be exceeded if assuming an operating temperature below 50</a:t>
            </a:r>
            <a:r>
              <a:rPr lang="en-GB" dirty="0" smtClean="0">
                <a:sym typeface="Symbol"/>
              </a:rPr>
              <a:t></a:t>
            </a:r>
            <a:r>
              <a:rPr lang="en-GB" dirty="0" smtClean="0"/>
              <a:t>C and 200 cm</a:t>
            </a:r>
            <a:r>
              <a:rPr lang="en-GB" baseline="30000" dirty="0" smtClean="0"/>
              <a:t>2</a:t>
            </a:r>
            <a:r>
              <a:rPr lang="en-GB" dirty="0" smtClean="0"/>
              <a:t> of graphite jaws with a local overheating (</a:t>
            </a:r>
            <a:r>
              <a:rPr lang="en-GB" dirty="0"/>
              <a:t>50</a:t>
            </a:r>
            <a:r>
              <a:rPr lang="en-GB" dirty="0">
                <a:sym typeface="Symbol"/>
              </a:rPr>
              <a:t></a:t>
            </a:r>
            <a:r>
              <a:rPr lang="en-GB" dirty="0" smtClean="0"/>
              <a:t>C &lt; T &lt; 100</a:t>
            </a:r>
            <a:r>
              <a:rPr lang="en-GB" dirty="0">
                <a:sym typeface="Symbol"/>
              </a:rPr>
              <a:t></a:t>
            </a:r>
            <a:r>
              <a:rPr lang="en-GB" dirty="0" smtClean="0"/>
              <a:t>C)”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62611" y="5169966"/>
            <a:ext cx="8690785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“Any deviation from this total outgassing flux or from the operating temperature,….,imply an additional pumping speed to ensure the required gas density profile and the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FF0000"/>
                </a:solidFill>
              </a:rPr>
              <a:t>vacuum stability</a:t>
            </a:r>
            <a:r>
              <a:rPr lang="en-GB" dirty="0" smtClean="0"/>
              <a:t>”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69352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70673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Coating </a:t>
            </a:r>
            <a:r>
              <a:rPr lang="en-GB" dirty="0" smtClean="0"/>
              <a:t>validation: bake-out in degraded </a:t>
            </a:r>
            <a:r>
              <a:rPr lang="en-GB" dirty="0"/>
              <a:t>vacuum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30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308793" y="995458"/>
            <a:ext cx="8526413" cy="250555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2000" dirty="0" smtClean="0"/>
              <a:t>Following the 8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HL-LHC collaboration meeting (</a:t>
            </a:r>
            <a:r>
              <a:rPr lang="en-GB" sz="2000" dirty="0" err="1" smtClean="0"/>
              <a:t>S.Gilardoni</a:t>
            </a:r>
            <a:r>
              <a:rPr lang="en-GB" sz="2000" dirty="0" smtClean="0"/>
              <a:t> presentation), further investigation in coating adhesion after thermal treatment in a vacuum degraded environment were assessed: </a:t>
            </a:r>
          </a:p>
          <a:p>
            <a:pPr lvl="1"/>
            <a:r>
              <a:rPr lang="en-GB" sz="2000" dirty="0" smtClean="0"/>
              <a:t>1</a:t>
            </a:r>
            <a:r>
              <a:rPr lang="en-GB" sz="2000" baseline="30000" dirty="0" smtClean="0"/>
              <a:t>st</a:t>
            </a:r>
            <a:r>
              <a:rPr lang="en-GB" sz="2000" dirty="0" smtClean="0"/>
              <a:t> Bake-out</a:t>
            </a:r>
            <a:r>
              <a:rPr lang="en-GB" sz="2000" dirty="0"/>
              <a:t>: </a:t>
            </a:r>
            <a:r>
              <a:rPr lang="en-GB" sz="2000" dirty="0" smtClean="0"/>
              <a:t>24h @ 250 </a:t>
            </a:r>
            <a:r>
              <a:rPr lang="en-GB" sz="2000" dirty="0"/>
              <a:t>ºC with </a:t>
            </a:r>
            <a:r>
              <a:rPr lang="en-GB" sz="2000" dirty="0" smtClean="0"/>
              <a:t>air-leak @ P </a:t>
            </a:r>
            <a:r>
              <a:rPr lang="en-GB" sz="2000" dirty="0"/>
              <a:t>= 2*10</a:t>
            </a:r>
            <a:r>
              <a:rPr lang="en-GB" sz="2000" baseline="30000" dirty="0"/>
              <a:t>-3</a:t>
            </a:r>
            <a:r>
              <a:rPr lang="en-GB" sz="2000" dirty="0"/>
              <a:t> </a:t>
            </a:r>
            <a:r>
              <a:rPr lang="en-GB" sz="2000" dirty="0" smtClean="0"/>
              <a:t>mbar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/>
              <a:t>No peel-off </a:t>
            </a:r>
            <a:r>
              <a:rPr lang="en-GB" sz="2000" dirty="0"/>
              <a:t>observed with cross-hatch scotch test. </a:t>
            </a:r>
          </a:p>
          <a:p>
            <a:pPr lvl="1"/>
            <a:r>
              <a:rPr lang="en-GB" sz="2000" dirty="0" smtClean="0"/>
              <a:t>2</a:t>
            </a:r>
            <a:r>
              <a:rPr lang="en-GB" sz="2000" baseline="30000" dirty="0" smtClean="0"/>
              <a:t>nd</a:t>
            </a:r>
            <a:r>
              <a:rPr lang="en-GB" sz="2000" dirty="0" smtClean="0"/>
              <a:t> Bake-out</a:t>
            </a:r>
            <a:r>
              <a:rPr lang="en-GB" sz="2000" dirty="0"/>
              <a:t>: </a:t>
            </a:r>
            <a:r>
              <a:rPr lang="en-GB" sz="2000" dirty="0" smtClean="0"/>
              <a:t>24h @ 250 </a:t>
            </a:r>
            <a:r>
              <a:rPr lang="en-GB" sz="2000" dirty="0"/>
              <a:t>ºC with </a:t>
            </a:r>
            <a:r>
              <a:rPr lang="en-GB" sz="2000" dirty="0" smtClean="0"/>
              <a:t>air-leak @ P </a:t>
            </a:r>
            <a:r>
              <a:rPr lang="en-GB" sz="2000" dirty="0"/>
              <a:t>= 1*10</a:t>
            </a:r>
            <a:r>
              <a:rPr lang="en-GB" sz="2000" baseline="30000" dirty="0"/>
              <a:t>-2</a:t>
            </a:r>
            <a:r>
              <a:rPr lang="en-GB" sz="2000" dirty="0"/>
              <a:t> </a:t>
            </a:r>
            <a:r>
              <a:rPr lang="en-GB" sz="2000" dirty="0" smtClean="0"/>
              <a:t>mbar</a:t>
            </a:r>
            <a:r>
              <a:rPr lang="en-GB" sz="2000" dirty="0" smtClean="0">
                <a:sym typeface="Wingdings" panose="05000000000000000000" pitchFamily="2" charset="2"/>
              </a:rPr>
              <a:t> </a:t>
            </a:r>
            <a:r>
              <a:rPr lang="en-GB" sz="2000" dirty="0" smtClean="0"/>
              <a:t>No peel-off </a:t>
            </a:r>
            <a:r>
              <a:rPr lang="en-GB" sz="2000" dirty="0"/>
              <a:t>observed with cross-hatch scotch test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282108"/>
            <a:ext cx="4104456" cy="27285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24128" y="4005064"/>
            <a:ext cx="30390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 coated block has already undergone 6h @ 400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°</a:t>
            </a:r>
            <a:r>
              <a:rPr lang="en-GB" dirty="0" smtClean="0"/>
              <a:t>C thermal treatment.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77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&amp; Conclusion </a:t>
            </a:r>
            <a:r>
              <a:rPr lang="en-GB" sz="2000" dirty="0" smtClean="0"/>
              <a:t>(1/2)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31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512" y="1124744"/>
            <a:ext cx="8964488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Vacuum acceptance tests: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628650" lvl="1" indent="-180975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Since the LHC installation </a:t>
            </a:r>
            <a:r>
              <a:rPr lang="en-GB" sz="2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phase, about 230 </a:t>
            </a:r>
            <a:r>
              <a:rPr lang="en-GB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fully </a:t>
            </a:r>
            <a:r>
              <a:rPr lang="en-GB" sz="2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assembled collimators </a:t>
            </a:r>
            <a:r>
              <a:rPr lang="en-GB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were tested </a:t>
            </a:r>
            <a:r>
              <a:rPr lang="en-GB" sz="2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and just a </a:t>
            </a:r>
            <a:r>
              <a:rPr lang="en-GB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few of them resulted non conform </a:t>
            </a:r>
            <a:r>
              <a:rPr lang="en-GB" sz="2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from </a:t>
            </a:r>
            <a:r>
              <a:rPr lang="en-GB" sz="20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the vacuum point of view</a:t>
            </a:r>
            <a:r>
              <a:rPr lang="en-GB" sz="2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;</a:t>
            </a:r>
          </a:p>
          <a:p>
            <a:pPr marL="628650" lvl="1" indent="-180975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Quality check allows detecting non-conformities during all these years;</a:t>
            </a:r>
          </a:p>
          <a:p>
            <a:pPr marL="628650" indent="-180975" algn="l">
              <a:buFont typeface="Arial" panose="020B0604020202020204" pitchFamily="34" charset="0"/>
              <a:buChar char="•"/>
            </a:pPr>
            <a:r>
              <a:rPr lang="en-GB" sz="2000" dirty="0"/>
              <a:t>For the LS2 collimators upgrade, a close collaboration between WP12 and WP5 allow having overcome problems and better understand this new </a:t>
            </a:r>
            <a:r>
              <a:rPr lang="en-GB" sz="2000" dirty="0" smtClean="0"/>
              <a:t>material </a:t>
            </a:r>
            <a:r>
              <a:rPr lang="en-GB" sz="2000" dirty="0"/>
              <a:t>for low impedance </a:t>
            </a:r>
            <a:r>
              <a:rPr lang="en-GB" sz="2000" dirty="0" smtClean="0"/>
              <a:t>collimators.</a:t>
            </a:r>
          </a:p>
          <a:p>
            <a:pPr marL="628650" indent="-180975" algn="l">
              <a:buFont typeface="Arial" panose="020B0604020202020204" pitchFamily="34" charset="0"/>
              <a:buChar char="•"/>
            </a:pPr>
            <a:endParaRPr lang="en-GB" sz="1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B050"/>
                </a:solidFill>
              </a:rPr>
              <a:t>Vacuum simulations &amp; Pressure bump MD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800" dirty="0" smtClean="0"/>
          </a:p>
          <a:p>
            <a:pPr marL="628650" indent="-180975" algn="l">
              <a:buFont typeface="Arial" panose="020B0604020202020204" pitchFamily="34" charset="0"/>
              <a:buChar char="•"/>
            </a:pPr>
            <a:r>
              <a:rPr lang="en-GB" sz="2000" dirty="0" smtClean="0"/>
              <a:t>Simulations have shown that a high CH</a:t>
            </a:r>
            <a:r>
              <a:rPr lang="en-GB" sz="2000" baseline="-25000" dirty="0" smtClean="0"/>
              <a:t>4</a:t>
            </a:r>
            <a:r>
              <a:rPr lang="en-GB" sz="2000" dirty="0" smtClean="0"/>
              <a:t> outgassing rate is within the acceptance criteria and does not have an impact on beam lifetime;</a:t>
            </a:r>
          </a:p>
          <a:p>
            <a:pPr marL="628650" indent="-180975" algn="l">
              <a:buFont typeface="Arial" panose="020B0604020202020204" pitchFamily="34" charset="0"/>
              <a:buChar char="•"/>
            </a:pPr>
            <a:r>
              <a:rPr lang="en-US" sz="2000" dirty="0" smtClean="0"/>
              <a:t>Pressure bump machine development has shown that we could potentially increase the existing vacuum acceptance criteria in LSS7, but a careful and detailed analysis should be performed to address embrittlement, beam losses, impact on radiation and possible NEG saturation mitigations.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252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315888" y="980728"/>
            <a:ext cx="8370912" cy="37444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200" dirty="0" smtClean="0">
                <a:solidFill>
                  <a:srgbClr val="00B050"/>
                </a:solidFill>
              </a:rPr>
              <a:t>Molybdenum carbide-graphite bulk material: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GB" sz="2200" dirty="0" smtClean="0"/>
          </a:p>
          <a:p>
            <a:pPr marL="628650" indent="-180975" algn="l">
              <a:buFont typeface="Arial" panose="020B0604020202020204" pitchFamily="34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/>
              <a:t>total outgassing rate is close to the acceptance </a:t>
            </a:r>
            <a:r>
              <a:rPr lang="en-GB" sz="2000" dirty="0" smtClean="0"/>
              <a:t>limit 5x10</a:t>
            </a:r>
            <a:r>
              <a:rPr lang="en-GB" sz="2000" baseline="30000" dirty="0" smtClean="0"/>
              <a:t>-8</a:t>
            </a:r>
            <a:r>
              <a:rPr lang="en-GB" sz="2000" dirty="0" smtClean="0"/>
              <a:t> [mbar</a:t>
            </a:r>
            <a:r>
              <a:rPr lang="en-GB" sz="2000" dirty="0" smtClean="0">
                <a:sym typeface="Symbol" panose="05050102010706020507" pitchFamily="18" charset="2"/>
              </a:rPr>
              <a:t></a:t>
            </a:r>
            <a:r>
              <a:rPr lang="en-GB" sz="2000" dirty="0" smtClean="0"/>
              <a:t>l/s] </a:t>
            </a:r>
            <a:r>
              <a:rPr lang="en-GB" sz="2000" dirty="0"/>
              <a:t>when scaled to the whole </a:t>
            </a:r>
            <a:r>
              <a:rPr lang="en-GB" sz="2000" dirty="0" smtClean="0"/>
              <a:t>collimator</a:t>
            </a:r>
            <a:r>
              <a:rPr lang="en-GB" sz="2000" dirty="0"/>
              <a:t>;</a:t>
            </a:r>
          </a:p>
          <a:p>
            <a:pPr marL="628650" indent="-180975" algn="l">
              <a:buFont typeface="Arial" panose="020B0604020202020204" pitchFamily="34" charset="0"/>
              <a:buChar char="•"/>
            </a:pPr>
            <a:r>
              <a:rPr lang="en-GB" sz="2000" dirty="0" smtClean="0"/>
              <a:t>Despite the fact that the total outgassing rate is dominated by methane, the effect on the beam lifetime will be negligible</a:t>
            </a:r>
            <a:r>
              <a:rPr lang="en-GB" sz="2000" dirty="0"/>
              <a:t>;</a:t>
            </a:r>
            <a:endParaRPr lang="en-GB" sz="2000" dirty="0" smtClean="0"/>
          </a:p>
          <a:p>
            <a:pPr marL="628650" indent="-180975" algn="l">
              <a:buFont typeface="Arial" panose="020B0604020202020204" pitchFamily="34" charset="0"/>
              <a:buChar char="•"/>
            </a:pPr>
            <a:r>
              <a:rPr lang="en-GB" sz="2000" dirty="0"/>
              <a:t>The virtual leak rate in some cases is higher than the acceptance threshold by at least a factor of 2: This negative effect could be mitigated by </a:t>
            </a:r>
            <a:r>
              <a:rPr lang="en-GB" sz="2000" dirty="0" smtClean="0"/>
              <a:t>the installation of remote-controlled </a:t>
            </a:r>
            <a:r>
              <a:rPr lang="en-GB" sz="2000" dirty="0"/>
              <a:t>NEG cartridges.</a:t>
            </a:r>
            <a:endParaRPr lang="en-GB" sz="2000" dirty="0" smtClean="0"/>
          </a:p>
          <a:p>
            <a:pPr marL="628650" indent="-180975" algn="l">
              <a:buFont typeface="Arial" panose="020B0604020202020204" pitchFamily="34" charset="0"/>
              <a:buChar char="•"/>
            </a:pPr>
            <a:r>
              <a:rPr lang="en-GB" sz="2000" b="1" dirty="0" smtClean="0">
                <a:solidFill>
                  <a:srgbClr val="0070C0"/>
                </a:solidFill>
              </a:rPr>
              <a:t>The </a:t>
            </a:r>
            <a:r>
              <a:rPr lang="en-GB" sz="2000" b="1" dirty="0">
                <a:solidFill>
                  <a:srgbClr val="0070C0"/>
                </a:solidFill>
              </a:rPr>
              <a:t>Mo coating provided by </a:t>
            </a:r>
            <a:r>
              <a:rPr lang="en-GB" sz="2000" b="1" dirty="0" smtClean="0">
                <a:solidFill>
                  <a:srgbClr val="0070C0"/>
                </a:solidFill>
              </a:rPr>
              <a:t>DTI company </a:t>
            </a:r>
            <a:r>
              <a:rPr lang="en-GB" sz="2000" b="1" dirty="0">
                <a:solidFill>
                  <a:srgbClr val="0070C0"/>
                </a:solidFill>
              </a:rPr>
              <a:t>complies with our standard of adherence and total outgassing </a:t>
            </a:r>
            <a:r>
              <a:rPr lang="en-GB" sz="2000" b="1" dirty="0" smtClean="0">
                <a:solidFill>
                  <a:srgbClr val="0070C0"/>
                </a:solidFill>
              </a:rPr>
              <a:t>rate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&amp; </a:t>
            </a:r>
            <a:r>
              <a:rPr lang="en-GB" dirty="0" smtClean="0"/>
              <a:t>Conclusion </a:t>
            </a:r>
            <a:r>
              <a:rPr lang="en-GB" sz="2000" dirty="0" smtClean="0"/>
              <a:t>(2/2)</a:t>
            </a:r>
            <a:endParaRPr lang="en-GB" sz="2000" dirty="0"/>
          </a:p>
        </p:txBody>
      </p:sp>
      <p:sp>
        <p:nvSpPr>
          <p:cNvPr id="5" name="Rectangle 4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284287" y="4942373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B050"/>
                </a:solidFill>
              </a:rPr>
              <a:t>At present and from a vacuum requirement point of view, TE-VSC does not see any obstacle to the continuation of the production of such collimators</a:t>
            </a:r>
          </a:p>
        </p:txBody>
      </p:sp>
    </p:spTree>
    <p:extLst>
      <p:ext uri="{BB962C8B-B14F-4D97-AF65-F5344CB8AC3E}">
        <p14:creationId xmlns:p14="http://schemas.microsoft.com/office/powerpoint/2010/main" val="343728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634082"/>
          </a:xfrm>
        </p:spPr>
        <p:txBody>
          <a:bodyPr/>
          <a:lstStyle/>
          <a:p>
            <a:r>
              <a:rPr lang="en-GB" dirty="0" smtClean="0"/>
              <a:t>Thanks you for your attention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79512" y="3356992"/>
            <a:ext cx="8712968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rgbClr val="0070C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Special thanks to the VSC-BVO teams </a:t>
            </a:r>
            <a:r>
              <a:rPr lang="en-GB" dirty="0" smtClean="0"/>
              <a:t>for all </a:t>
            </a:r>
            <a:r>
              <a:rPr lang="en-GB" dirty="0"/>
              <a:t>the acceptance </a:t>
            </a:r>
            <a:r>
              <a:rPr lang="en-GB" dirty="0" smtClean="0"/>
              <a:t>tests, </a:t>
            </a:r>
            <a:r>
              <a:rPr lang="en-GB" dirty="0"/>
              <a:t>the VSC-SSC teams for all the CERN </a:t>
            </a:r>
            <a:r>
              <a:rPr lang="en-GB" dirty="0" smtClean="0"/>
              <a:t>coatings, adherence </a:t>
            </a:r>
            <a:r>
              <a:rPr lang="en-GB" dirty="0"/>
              <a:t>tests and TDS measurements, </a:t>
            </a:r>
            <a:r>
              <a:rPr lang="en-GB" dirty="0" err="1"/>
              <a:t>C.Accettura</a:t>
            </a:r>
            <a:r>
              <a:rPr lang="en-GB" dirty="0"/>
              <a:t> and </a:t>
            </a:r>
            <a:r>
              <a:rPr lang="en-GB" dirty="0" err="1"/>
              <a:t>F.Carra</a:t>
            </a:r>
            <a:r>
              <a:rPr lang="en-GB" dirty="0"/>
              <a:t> for </a:t>
            </a:r>
            <a:r>
              <a:rPr lang="en-GB" dirty="0" smtClean="0"/>
              <a:t>some slides</a:t>
            </a:r>
            <a:r>
              <a:rPr lang="en-GB" dirty="0"/>
              <a:t>, the fruitful discussion and support for the acceptance tests and a better understanding of the </a:t>
            </a:r>
            <a:r>
              <a:rPr lang="en-GB" dirty="0" smtClean="0"/>
              <a:t>materials.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484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430" y="0"/>
            <a:ext cx="7886700" cy="764704"/>
          </a:xfrm>
        </p:spPr>
        <p:txBody>
          <a:bodyPr>
            <a:normAutofit/>
          </a:bodyPr>
          <a:lstStyle/>
          <a:p>
            <a:r>
              <a:rPr lang="en-GB" dirty="0"/>
              <a:t>Coating </a:t>
            </a:r>
            <a:r>
              <a:rPr lang="en-GB" dirty="0" smtClean="0"/>
              <a:t>validation: Focus ion beam imaging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Content Placeholder 3"/>
          <p:cNvPicPr>
            <a:picLocks noGrp="1"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11" y="2132856"/>
            <a:ext cx="2858433" cy="21438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132856"/>
            <a:ext cx="2858433" cy="214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944" y="2150516"/>
            <a:ext cx="2834887" cy="2126165"/>
          </a:xfrm>
          <a:prstGeom prst="rect">
            <a:avLst/>
          </a:prstGeom>
        </p:spPr>
      </p:pic>
      <p:sp>
        <p:nvSpPr>
          <p:cNvPr id="12" name="TextBox 6"/>
          <p:cNvSpPr txBox="1"/>
          <p:nvPr/>
        </p:nvSpPr>
        <p:spPr>
          <a:xfrm>
            <a:off x="6989258" y="1791120"/>
            <a:ext cx="57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Poly</a:t>
            </a:r>
            <a:endParaRPr lang="en-GB" dirty="0"/>
          </a:p>
        </p:txBody>
      </p:sp>
      <p:sp>
        <p:nvSpPr>
          <p:cNvPr id="13" name="TextBox 7"/>
          <p:cNvSpPr txBox="1"/>
          <p:nvPr/>
        </p:nvSpPr>
        <p:spPr>
          <a:xfrm>
            <a:off x="4303528" y="1746134"/>
            <a:ext cx="494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DTI</a:t>
            </a:r>
            <a:endParaRPr lang="en-GB" dirty="0"/>
          </a:p>
        </p:txBody>
      </p:sp>
      <p:sp>
        <p:nvSpPr>
          <p:cNvPr id="14" name="TextBox 8"/>
          <p:cNvSpPr txBox="1"/>
          <p:nvPr/>
        </p:nvSpPr>
        <p:spPr>
          <a:xfrm>
            <a:off x="1418065" y="1763524"/>
            <a:ext cx="694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CERN</a:t>
            </a:r>
            <a:endParaRPr lang="en-GB" dirty="0"/>
          </a:p>
        </p:txBody>
      </p:sp>
      <p:sp>
        <p:nvSpPr>
          <p:cNvPr id="15" name="TextBox 9"/>
          <p:cNvSpPr txBox="1"/>
          <p:nvPr/>
        </p:nvSpPr>
        <p:spPr>
          <a:xfrm>
            <a:off x="241621" y="2525179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677" y="4370623"/>
            <a:ext cx="2365248" cy="177393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095" y="4370622"/>
            <a:ext cx="2282342" cy="171175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719" y="4370622"/>
            <a:ext cx="2365248" cy="17739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81410" y="985455"/>
            <a:ext cx="85550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>
                <a:solidFill>
                  <a:srgbClr val="0070C0"/>
                </a:solidFill>
              </a:rPr>
              <a:t>Bulk-coating </a:t>
            </a:r>
            <a:r>
              <a:rPr lang="en-GB" sz="2800" b="1" dirty="0" smtClean="0">
                <a:solidFill>
                  <a:srgbClr val="0070C0"/>
                </a:solidFill>
              </a:rPr>
              <a:t>interface: No apparent local defect and significant interface at the interface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988886" y="6127412"/>
            <a:ext cx="219162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b="1" dirty="0" smtClean="0"/>
              <a:t>Pictures from E</a:t>
            </a:r>
            <a:r>
              <a:rPr lang="en-GB" sz="1050" b="1" dirty="0"/>
              <a:t>. Garcia (MME/MM) </a:t>
            </a:r>
          </a:p>
        </p:txBody>
      </p:sp>
    </p:spTree>
    <p:extLst>
      <p:ext uri="{BB962C8B-B14F-4D97-AF65-F5344CB8AC3E}">
        <p14:creationId xmlns:p14="http://schemas.microsoft.com/office/powerpoint/2010/main" val="4183672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5" t="19901" r="16869" b="6646"/>
          <a:stretch/>
        </p:blipFill>
        <p:spPr bwMode="auto">
          <a:xfrm>
            <a:off x="251520" y="1412776"/>
            <a:ext cx="8476690" cy="50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11" t="23807" r="16771" b="7308"/>
          <a:stretch/>
        </p:blipFill>
        <p:spPr bwMode="auto">
          <a:xfrm>
            <a:off x="141663" y="1628800"/>
            <a:ext cx="8780599" cy="48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81328"/>
            <a:ext cx="21336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16EAABF-18C5-4998-A1EC-6924B3CF9F6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8928992" cy="836712"/>
          </a:xfrm>
        </p:spPr>
        <p:txBody>
          <a:bodyPr>
            <a:noAutofit/>
          </a:bodyPr>
          <a:lstStyle/>
          <a:p>
            <a:r>
              <a:rPr lang="en-GB" sz="2800" b="1" dirty="0" smtClean="0">
                <a:solidFill>
                  <a:srgbClr val="0070C0"/>
                </a:solidFill>
              </a:rPr>
              <a:t>Vacuum Requirements for Collimators</a:t>
            </a:r>
            <a:br>
              <a:rPr lang="en-GB" sz="2800" b="1" dirty="0" smtClean="0">
                <a:solidFill>
                  <a:srgbClr val="0070C0"/>
                </a:solidFill>
              </a:rPr>
            </a:br>
            <a:r>
              <a:rPr lang="en-GB" sz="2800" b="1" dirty="0" smtClean="0">
                <a:solidFill>
                  <a:srgbClr val="0070C0"/>
                </a:solidFill>
              </a:rPr>
              <a:t>Accepted </a:t>
            </a:r>
            <a:r>
              <a:rPr lang="en-GB" sz="2800" dirty="0"/>
              <a:t>G</a:t>
            </a:r>
            <a:r>
              <a:rPr lang="en-GB" sz="2800" b="1" dirty="0" smtClean="0">
                <a:solidFill>
                  <a:srgbClr val="0070C0"/>
                </a:solidFill>
              </a:rPr>
              <a:t>ases Species</a:t>
            </a:r>
            <a:endParaRPr lang="en-GB" sz="28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4712" y="1366620"/>
            <a:ext cx="407484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27192" y="1944004"/>
            <a:ext cx="530915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CH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53819" y="1988964"/>
            <a:ext cx="458331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23202" y="2253615"/>
            <a:ext cx="536878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</a:t>
            </a:r>
            <a:r>
              <a:rPr kumimoji="0" lang="en-GB" sz="1800" b="0" i="0" u="none" strike="noStrike" kern="1200" cap="none" spc="0" normalizeH="0" baseline="-25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r>
            <a:endParaRPr kumimoji="0" lang="en-GB" sz="1800" b="0" i="0" u="none" strike="noStrike" kern="1200" cap="none" spc="0" normalizeH="0" baseline="-2500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27784" y="980728"/>
            <a:ext cx="43476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Maximum total outgassing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Symbol"/>
              </a:rPr>
              <a:t>≈ 1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∙10</a:t>
            </a:r>
            <a:r>
              <a:rPr kumimoji="0" lang="en-GB" sz="1800" b="1" i="0" u="none" strike="noStrike" kern="1200" cap="none" spc="0" normalizeH="0" baseline="3000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-7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GB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mbar</a:t>
            </a:r>
            <a:r>
              <a:rPr kumimoji="0" lang="en-GB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∙l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/s</a:t>
            </a: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716016" y="2622947"/>
            <a:ext cx="2880320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Affect the saturation level of NEG coating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val 2"/>
          <p:cNvSpPr/>
          <p:nvPr/>
        </p:nvSpPr>
        <p:spPr>
          <a:xfrm>
            <a:off x="2555776" y="1700808"/>
            <a:ext cx="2245808" cy="1152128"/>
          </a:xfrm>
          <a:prstGeom prst="ellipse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6269352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220072" y="5534339"/>
            <a:ext cx="288032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Sign of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contaminations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00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10" grpId="0" animBg="1"/>
      <p:bldP spid="2" grpId="0" animBg="1"/>
      <p:bldP spid="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7"/>
          <p:cNvSpPr>
            <a:spLocks noChangeArrowheads="1"/>
          </p:cNvSpPr>
          <p:nvPr/>
        </p:nvSpPr>
        <p:spPr bwMode="auto">
          <a:xfrm>
            <a:off x="179388" y="908720"/>
            <a:ext cx="8856662" cy="4464050"/>
          </a:xfrm>
          <a:prstGeom prst="rect">
            <a:avLst/>
          </a:prstGeom>
          <a:solidFill>
            <a:schemeClr val="bg1">
              <a:alpha val="45882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1" name="Text Box 39"/>
          <p:cNvSpPr txBox="1">
            <a:spLocks noChangeArrowheads="1"/>
          </p:cNvSpPr>
          <p:nvPr/>
        </p:nvSpPr>
        <p:spPr bwMode="auto">
          <a:xfrm>
            <a:off x="239713" y="914851"/>
            <a:ext cx="8569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GB" altLang="en-US" dirty="0">
                <a:latin typeface="Tw Cen MT" pitchFamily="34" charset="0"/>
              </a:rPr>
              <a:t>A NEG material is a metallic alloy that can pump most of the gases present in a vacuum system after</a:t>
            </a:r>
            <a:r>
              <a:rPr lang="en-US" altLang="en-US" dirty="0">
                <a:latin typeface="Tw Cen MT" pitchFamily="34" charset="0"/>
              </a:rPr>
              <a:t> thermal dissolution of its native oxide layer (activation process).</a:t>
            </a:r>
            <a:endParaRPr lang="en-US" dirty="0">
              <a:latin typeface="Tw Cen MT" pitchFamily="34" charset="0"/>
            </a:endParaRPr>
          </a:p>
        </p:txBody>
      </p:sp>
      <p:sp>
        <p:nvSpPr>
          <p:cNvPr id="18472" name="Text Box 40"/>
          <p:cNvSpPr txBox="1">
            <a:spLocks noChangeArrowheads="1"/>
          </p:cNvSpPr>
          <p:nvPr/>
        </p:nvSpPr>
        <p:spPr bwMode="auto">
          <a:xfrm>
            <a:off x="2543175" y="4398045"/>
            <a:ext cx="404495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GB" altLang="en-US" sz="1600">
                <a:solidFill>
                  <a:schemeClr val="tx1"/>
                </a:solidFill>
                <a:latin typeface="Tahoma" pitchFamily="34" charset="0"/>
              </a:rPr>
              <a:t>Heating in vacuum </a:t>
            </a:r>
          </a:p>
          <a:p>
            <a:pPr algn="ctr" eaLnBrk="0" hangingPunct="0">
              <a:lnSpc>
                <a:spcPct val="10000"/>
              </a:lnSpc>
              <a:spcBef>
                <a:spcPct val="50000"/>
              </a:spcBef>
            </a:pPr>
            <a:r>
              <a:rPr lang="en-GB" altLang="en-US" sz="1600">
                <a:solidFill>
                  <a:schemeClr val="tx1"/>
                </a:solidFill>
                <a:latin typeface="Tahoma" pitchFamily="34" charset="0"/>
              </a:rPr>
              <a:t>Oxide dissolution -&gt; activation</a:t>
            </a:r>
          </a:p>
        </p:txBody>
      </p:sp>
      <p:sp>
        <p:nvSpPr>
          <p:cNvPr id="18473" name="Oval 41"/>
          <p:cNvSpPr>
            <a:spLocks noChangeArrowheads="1"/>
          </p:cNvSpPr>
          <p:nvPr/>
        </p:nvSpPr>
        <p:spPr bwMode="auto">
          <a:xfrm>
            <a:off x="577850" y="2721645"/>
            <a:ext cx="1651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74" name="Oval 42"/>
          <p:cNvSpPr>
            <a:spLocks noChangeArrowheads="1"/>
          </p:cNvSpPr>
          <p:nvPr/>
        </p:nvSpPr>
        <p:spPr bwMode="auto">
          <a:xfrm>
            <a:off x="6759575" y="2829595"/>
            <a:ext cx="1651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2879725" y="1578645"/>
            <a:ext cx="3302000" cy="1022350"/>
            <a:chOff x="1814" y="1872"/>
            <a:chExt cx="2080" cy="644"/>
          </a:xfrm>
        </p:grpSpPr>
        <p:sp>
          <p:nvSpPr>
            <p:cNvPr id="25712" name="Text Box 44"/>
            <p:cNvSpPr txBox="1">
              <a:spLocks noChangeArrowheads="1"/>
            </p:cNvSpPr>
            <p:nvPr/>
          </p:nvSpPr>
          <p:spPr bwMode="auto">
            <a:xfrm>
              <a:off x="2973" y="1872"/>
              <a:ext cx="883" cy="1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lnSpc>
                  <a:spcPct val="80000"/>
                </a:lnSpc>
                <a:spcBef>
                  <a:spcPct val="50000"/>
                </a:spcBef>
              </a:pPr>
              <a:r>
                <a:rPr lang="en-GB" altLang="en-US" sz="1800">
                  <a:solidFill>
                    <a:schemeClr val="tx1"/>
                  </a:solidFill>
                  <a:latin typeface="Tahoma" pitchFamily="34" charset="0"/>
                </a:rPr>
                <a:t>T = T</a:t>
              </a:r>
              <a:r>
                <a:rPr lang="en-GB" altLang="en-US" sz="1800" baseline="-25000">
                  <a:solidFill>
                    <a:schemeClr val="tx1"/>
                  </a:solidFill>
                  <a:latin typeface="Tahoma" pitchFamily="34" charset="0"/>
                </a:rPr>
                <a:t>a</a:t>
              </a:r>
              <a:endParaRPr lang="en-GB" altLang="en-US" sz="2000">
                <a:solidFill>
                  <a:schemeClr val="tx1"/>
                </a:solidFill>
                <a:latin typeface="Tahoma" pitchFamily="34" charset="0"/>
              </a:endParaRPr>
            </a:p>
          </p:txBody>
        </p:sp>
        <p:sp>
          <p:nvSpPr>
            <p:cNvPr id="25713" name="Line 45"/>
            <p:cNvSpPr>
              <a:spLocks noChangeShapeType="1"/>
            </p:cNvSpPr>
            <p:nvPr/>
          </p:nvSpPr>
          <p:spPr bwMode="auto">
            <a:xfrm flipV="1">
              <a:off x="1814" y="2132"/>
              <a:ext cx="780" cy="384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14" name="Line 46"/>
            <p:cNvSpPr>
              <a:spLocks noChangeShapeType="1"/>
            </p:cNvSpPr>
            <p:nvPr/>
          </p:nvSpPr>
          <p:spPr bwMode="auto">
            <a:xfrm>
              <a:off x="2594" y="2132"/>
              <a:ext cx="1300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47"/>
          <p:cNvGrpSpPr>
            <a:grpSpLocks/>
          </p:cNvGrpSpPr>
          <p:nvPr/>
        </p:nvGrpSpPr>
        <p:grpSpPr bwMode="auto">
          <a:xfrm>
            <a:off x="239713" y="2231107"/>
            <a:ext cx="2640012" cy="2503488"/>
            <a:chOff x="151" y="2283"/>
            <a:chExt cx="1663" cy="1577"/>
          </a:xfrm>
        </p:grpSpPr>
        <p:sp>
          <p:nvSpPr>
            <p:cNvPr id="25676" name="Rectangle 48"/>
            <p:cNvSpPr>
              <a:spLocks noChangeArrowheads="1"/>
            </p:cNvSpPr>
            <p:nvPr/>
          </p:nvSpPr>
          <p:spPr bwMode="auto">
            <a:xfrm>
              <a:off x="151" y="3236"/>
              <a:ext cx="1663" cy="432"/>
            </a:xfrm>
            <a:prstGeom prst="rect">
              <a:avLst/>
            </a:prstGeom>
            <a:solidFill>
              <a:srgbClr val="96969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7" name="Oval 49"/>
            <p:cNvSpPr>
              <a:spLocks noChangeArrowheads="1"/>
            </p:cNvSpPr>
            <p:nvPr/>
          </p:nvSpPr>
          <p:spPr bwMode="auto">
            <a:xfrm>
              <a:off x="151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8" name="Oval 50"/>
            <p:cNvSpPr>
              <a:spLocks noChangeArrowheads="1"/>
            </p:cNvSpPr>
            <p:nvPr/>
          </p:nvSpPr>
          <p:spPr bwMode="auto">
            <a:xfrm>
              <a:off x="255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9" name="Oval 51"/>
            <p:cNvSpPr>
              <a:spLocks noChangeArrowheads="1"/>
            </p:cNvSpPr>
            <p:nvPr/>
          </p:nvSpPr>
          <p:spPr bwMode="auto">
            <a:xfrm>
              <a:off x="463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0" name="Oval 52"/>
            <p:cNvSpPr>
              <a:spLocks noChangeArrowheads="1"/>
            </p:cNvSpPr>
            <p:nvPr/>
          </p:nvSpPr>
          <p:spPr bwMode="auto">
            <a:xfrm>
              <a:off x="359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1" name="Oval 53"/>
            <p:cNvSpPr>
              <a:spLocks noChangeArrowheads="1"/>
            </p:cNvSpPr>
            <p:nvPr/>
          </p:nvSpPr>
          <p:spPr bwMode="auto">
            <a:xfrm>
              <a:off x="567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2" name="Oval 54"/>
            <p:cNvSpPr>
              <a:spLocks noChangeArrowheads="1"/>
            </p:cNvSpPr>
            <p:nvPr/>
          </p:nvSpPr>
          <p:spPr bwMode="auto">
            <a:xfrm>
              <a:off x="671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3" name="Oval 55"/>
            <p:cNvSpPr>
              <a:spLocks noChangeArrowheads="1"/>
            </p:cNvSpPr>
            <p:nvPr/>
          </p:nvSpPr>
          <p:spPr bwMode="auto">
            <a:xfrm>
              <a:off x="879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4" name="Oval 56"/>
            <p:cNvSpPr>
              <a:spLocks noChangeArrowheads="1"/>
            </p:cNvSpPr>
            <p:nvPr/>
          </p:nvSpPr>
          <p:spPr bwMode="auto">
            <a:xfrm>
              <a:off x="775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5" name="Oval 57"/>
            <p:cNvSpPr>
              <a:spLocks noChangeArrowheads="1"/>
            </p:cNvSpPr>
            <p:nvPr/>
          </p:nvSpPr>
          <p:spPr bwMode="auto">
            <a:xfrm>
              <a:off x="983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6" name="Oval 58"/>
            <p:cNvSpPr>
              <a:spLocks noChangeArrowheads="1"/>
            </p:cNvSpPr>
            <p:nvPr/>
          </p:nvSpPr>
          <p:spPr bwMode="auto">
            <a:xfrm>
              <a:off x="1087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7" name="Oval 59"/>
            <p:cNvSpPr>
              <a:spLocks noChangeArrowheads="1"/>
            </p:cNvSpPr>
            <p:nvPr/>
          </p:nvSpPr>
          <p:spPr bwMode="auto">
            <a:xfrm>
              <a:off x="1295" y="3140"/>
              <a:ext cx="103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8" name="Oval 60"/>
            <p:cNvSpPr>
              <a:spLocks noChangeArrowheads="1"/>
            </p:cNvSpPr>
            <p:nvPr/>
          </p:nvSpPr>
          <p:spPr bwMode="auto">
            <a:xfrm>
              <a:off x="1191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9" name="Oval 61"/>
            <p:cNvSpPr>
              <a:spLocks noChangeArrowheads="1"/>
            </p:cNvSpPr>
            <p:nvPr/>
          </p:nvSpPr>
          <p:spPr bwMode="auto">
            <a:xfrm>
              <a:off x="1398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0" name="Oval 62"/>
            <p:cNvSpPr>
              <a:spLocks noChangeArrowheads="1"/>
            </p:cNvSpPr>
            <p:nvPr/>
          </p:nvSpPr>
          <p:spPr bwMode="auto">
            <a:xfrm>
              <a:off x="1502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1" name="Oval 63"/>
            <p:cNvSpPr>
              <a:spLocks noChangeArrowheads="1"/>
            </p:cNvSpPr>
            <p:nvPr/>
          </p:nvSpPr>
          <p:spPr bwMode="auto">
            <a:xfrm>
              <a:off x="1710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2" name="Oval 64"/>
            <p:cNvSpPr>
              <a:spLocks noChangeArrowheads="1"/>
            </p:cNvSpPr>
            <p:nvPr/>
          </p:nvSpPr>
          <p:spPr bwMode="auto">
            <a:xfrm>
              <a:off x="1606" y="3140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3" name="Oval 65"/>
            <p:cNvSpPr>
              <a:spLocks noChangeArrowheads="1"/>
            </p:cNvSpPr>
            <p:nvPr/>
          </p:nvSpPr>
          <p:spPr bwMode="auto">
            <a:xfrm>
              <a:off x="151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4" name="Oval 66"/>
            <p:cNvSpPr>
              <a:spLocks noChangeArrowheads="1"/>
            </p:cNvSpPr>
            <p:nvPr/>
          </p:nvSpPr>
          <p:spPr bwMode="auto">
            <a:xfrm>
              <a:off x="255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5" name="Oval 67"/>
            <p:cNvSpPr>
              <a:spLocks noChangeArrowheads="1"/>
            </p:cNvSpPr>
            <p:nvPr/>
          </p:nvSpPr>
          <p:spPr bwMode="auto">
            <a:xfrm>
              <a:off x="463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6" name="Oval 68"/>
            <p:cNvSpPr>
              <a:spLocks noChangeArrowheads="1"/>
            </p:cNvSpPr>
            <p:nvPr/>
          </p:nvSpPr>
          <p:spPr bwMode="auto">
            <a:xfrm>
              <a:off x="359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7" name="Oval 69"/>
            <p:cNvSpPr>
              <a:spLocks noChangeArrowheads="1"/>
            </p:cNvSpPr>
            <p:nvPr/>
          </p:nvSpPr>
          <p:spPr bwMode="auto">
            <a:xfrm>
              <a:off x="567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8" name="Oval 70"/>
            <p:cNvSpPr>
              <a:spLocks noChangeArrowheads="1"/>
            </p:cNvSpPr>
            <p:nvPr/>
          </p:nvSpPr>
          <p:spPr bwMode="auto">
            <a:xfrm>
              <a:off x="671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99" name="Oval 71"/>
            <p:cNvSpPr>
              <a:spLocks noChangeArrowheads="1"/>
            </p:cNvSpPr>
            <p:nvPr/>
          </p:nvSpPr>
          <p:spPr bwMode="auto">
            <a:xfrm>
              <a:off x="879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0" name="Oval 72"/>
            <p:cNvSpPr>
              <a:spLocks noChangeArrowheads="1"/>
            </p:cNvSpPr>
            <p:nvPr/>
          </p:nvSpPr>
          <p:spPr bwMode="auto">
            <a:xfrm>
              <a:off x="775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1" name="Oval 73"/>
            <p:cNvSpPr>
              <a:spLocks noChangeArrowheads="1"/>
            </p:cNvSpPr>
            <p:nvPr/>
          </p:nvSpPr>
          <p:spPr bwMode="auto">
            <a:xfrm>
              <a:off x="983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2" name="Oval 74"/>
            <p:cNvSpPr>
              <a:spLocks noChangeArrowheads="1"/>
            </p:cNvSpPr>
            <p:nvPr/>
          </p:nvSpPr>
          <p:spPr bwMode="auto">
            <a:xfrm>
              <a:off x="1087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3" name="Oval 75"/>
            <p:cNvSpPr>
              <a:spLocks noChangeArrowheads="1"/>
            </p:cNvSpPr>
            <p:nvPr/>
          </p:nvSpPr>
          <p:spPr bwMode="auto">
            <a:xfrm>
              <a:off x="1295" y="3044"/>
              <a:ext cx="103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4" name="Oval 76"/>
            <p:cNvSpPr>
              <a:spLocks noChangeArrowheads="1"/>
            </p:cNvSpPr>
            <p:nvPr/>
          </p:nvSpPr>
          <p:spPr bwMode="auto">
            <a:xfrm>
              <a:off x="1191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5" name="Oval 77"/>
            <p:cNvSpPr>
              <a:spLocks noChangeArrowheads="1"/>
            </p:cNvSpPr>
            <p:nvPr/>
          </p:nvSpPr>
          <p:spPr bwMode="auto">
            <a:xfrm>
              <a:off x="1398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6" name="Oval 78"/>
            <p:cNvSpPr>
              <a:spLocks noChangeArrowheads="1"/>
            </p:cNvSpPr>
            <p:nvPr/>
          </p:nvSpPr>
          <p:spPr bwMode="auto">
            <a:xfrm>
              <a:off x="1502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7" name="Oval 79"/>
            <p:cNvSpPr>
              <a:spLocks noChangeArrowheads="1"/>
            </p:cNvSpPr>
            <p:nvPr/>
          </p:nvSpPr>
          <p:spPr bwMode="auto">
            <a:xfrm>
              <a:off x="1710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8" name="Oval 80"/>
            <p:cNvSpPr>
              <a:spLocks noChangeArrowheads="1"/>
            </p:cNvSpPr>
            <p:nvPr/>
          </p:nvSpPr>
          <p:spPr bwMode="auto">
            <a:xfrm>
              <a:off x="1606" y="3044"/>
              <a:ext cx="104" cy="96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09" name="Text Box 81"/>
            <p:cNvSpPr txBox="1">
              <a:spLocks noChangeArrowheads="1"/>
            </p:cNvSpPr>
            <p:nvPr/>
          </p:nvSpPr>
          <p:spPr bwMode="auto">
            <a:xfrm>
              <a:off x="671" y="2283"/>
              <a:ext cx="883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GB" altLang="en-US" sz="1800">
                  <a:solidFill>
                    <a:schemeClr val="tx1"/>
                  </a:solidFill>
                  <a:latin typeface="Tahoma" pitchFamily="34" charset="0"/>
                </a:rPr>
                <a:t>T = RT</a:t>
              </a:r>
              <a:endParaRPr lang="en-GB" altLang="en-US" sz="2000">
                <a:solidFill>
                  <a:schemeClr val="tx1"/>
                </a:solidFill>
                <a:latin typeface="Tahoma" pitchFamily="34" charset="0"/>
              </a:endParaRPr>
            </a:p>
          </p:txBody>
        </p:sp>
        <p:sp>
          <p:nvSpPr>
            <p:cNvPr id="25710" name="Line 82"/>
            <p:cNvSpPr>
              <a:spLocks noChangeShapeType="1"/>
            </p:cNvSpPr>
            <p:nvPr/>
          </p:nvSpPr>
          <p:spPr bwMode="auto">
            <a:xfrm>
              <a:off x="307" y="2516"/>
              <a:ext cx="1507" cy="0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11" name="Text Box 83"/>
            <p:cNvSpPr txBox="1">
              <a:spLocks noChangeArrowheads="1"/>
            </p:cNvSpPr>
            <p:nvPr/>
          </p:nvSpPr>
          <p:spPr bwMode="auto">
            <a:xfrm>
              <a:off x="266" y="3648"/>
              <a:ext cx="141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en-GB" altLang="en-US" sz="1600">
                  <a:solidFill>
                    <a:schemeClr val="tx1"/>
                  </a:solidFill>
                  <a:latin typeface="Tahoma" pitchFamily="34" charset="0"/>
                </a:rPr>
                <a:t>Native oxide layer</a:t>
              </a:r>
            </a:p>
          </p:txBody>
        </p:sp>
      </p:grpSp>
      <p:sp>
        <p:nvSpPr>
          <p:cNvPr id="18516" name="Text Box 84"/>
          <p:cNvSpPr txBox="1">
            <a:spLocks noChangeArrowheads="1"/>
          </p:cNvSpPr>
          <p:nvPr/>
        </p:nvSpPr>
        <p:spPr bwMode="auto">
          <a:xfrm>
            <a:off x="6324600" y="4480595"/>
            <a:ext cx="259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1600">
                <a:solidFill>
                  <a:schemeClr val="tx1"/>
                </a:solidFill>
                <a:latin typeface="Tahoma" pitchFamily="34" charset="0"/>
              </a:rPr>
              <a:t>Reactive metallic surface</a:t>
            </a:r>
          </a:p>
        </p:txBody>
      </p:sp>
      <p:sp>
        <p:nvSpPr>
          <p:cNvPr id="18517" name="Rectangle 85"/>
          <p:cNvSpPr>
            <a:spLocks noChangeArrowheads="1"/>
          </p:cNvSpPr>
          <p:nvPr/>
        </p:nvSpPr>
        <p:spPr bwMode="auto">
          <a:xfrm>
            <a:off x="3200400" y="3777332"/>
            <a:ext cx="2640013" cy="685800"/>
          </a:xfrm>
          <a:prstGeom prst="rect">
            <a:avLst/>
          </a:prstGeom>
          <a:solidFill>
            <a:srgbClr val="96969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18" name="Oval 86"/>
          <p:cNvSpPr>
            <a:spLocks noChangeArrowheads="1"/>
          </p:cNvSpPr>
          <p:nvPr/>
        </p:nvSpPr>
        <p:spPr bwMode="auto">
          <a:xfrm>
            <a:off x="32004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19" name="Oval 87"/>
          <p:cNvSpPr>
            <a:spLocks noChangeArrowheads="1"/>
          </p:cNvSpPr>
          <p:nvPr/>
        </p:nvSpPr>
        <p:spPr bwMode="auto">
          <a:xfrm>
            <a:off x="33655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0" name="Oval 88"/>
          <p:cNvSpPr>
            <a:spLocks noChangeArrowheads="1"/>
          </p:cNvSpPr>
          <p:nvPr/>
        </p:nvSpPr>
        <p:spPr bwMode="auto">
          <a:xfrm>
            <a:off x="36957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1" name="Oval 89"/>
          <p:cNvSpPr>
            <a:spLocks noChangeArrowheads="1"/>
          </p:cNvSpPr>
          <p:nvPr/>
        </p:nvSpPr>
        <p:spPr bwMode="auto">
          <a:xfrm>
            <a:off x="35306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2" name="Oval 90"/>
          <p:cNvSpPr>
            <a:spLocks noChangeArrowheads="1"/>
          </p:cNvSpPr>
          <p:nvPr/>
        </p:nvSpPr>
        <p:spPr bwMode="auto">
          <a:xfrm>
            <a:off x="38608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3" name="Oval 91"/>
          <p:cNvSpPr>
            <a:spLocks noChangeArrowheads="1"/>
          </p:cNvSpPr>
          <p:nvPr/>
        </p:nvSpPr>
        <p:spPr bwMode="auto">
          <a:xfrm>
            <a:off x="40259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4" name="Oval 92"/>
          <p:cNvSpPr>
            <a:spLocks noChangeArrowheads="1"/>
          </p:cNvSpPr>
          <p:nvPr/>
        </p:nvSpPr>
        <p:spPr bwMode="auto">
          <a:xfrm>
            <a:off x="43561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5" name="Oval 93"/>
          <p:cNvSpPr>
            <a:spLocks noChangeArrowheads="1"/>
          </p:cNvSpPr>
          <p:nvPr/>
        </p:nvSpPr>
        <p:spPr bwMode="auto">
          <a:xfrm>
            <a:off x="41910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6" name="Oval 94"/>
          <p:cNvSpPr>
            <a:spLocks noChangeArrowheads="1"/>
          </p:cNvSpPr>
          <p:nvPr/>
        </p:nvSpPr>
        <p:spPr bwMode="auto">
          <a:xfrm>
            <a:off x="45212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7" name="Oval 95"/>
          <p:cNvSpPr>
            <a:spLocks noChangeArrowheads="1"/>
          </p:cNvSpPr>
          <p:nvPr/>
        </p:nvSpPr>
        <p:spPr bwMode="auto">
          <a:xfrm>
            <a:off x="46863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8" name="Oval 96"/>
          <p:cNvSpPr>
            <a:spLocks noChangeArrowheads="1"/>
          </p:cNvSpPr>
          <p:nvPr/>
        </p:nvSpPr>
        <p:spPr bwMode="auto">
          <a:xfrm>
            <a:off x="5016500" y="3624932"/>
            <a:ext cx="163513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29" name="Oval 97"/>
          <p:cNvSpPr>
            <a:spLocks noChangeArrowheads="1"/>
          </p:cNvSpPr>
          <p:nvPr/>
        </p:nvSpPr>
        <p:spPr bwMode="auto">
          <a:xfrm>
            <a:off x="4851400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0" name="Oval 98"/>
          <p:cNvSpPr>
            <a:spLocks noChangeArrowheads="1"/>
          </p:cNvSpPr>
          <p:nvPr/>
        </p:nvSpPr>
        <p:spPr bwMode="auto">
          <a:xfrm>
            <a:off x="5180013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1" name="Oval 99"/>
          <p:cNvSpPr>
            <a:spLocks noChangeArrowheads="1"/>
          </p:cNvSpPr>
          <p:nvPr/>
        </p:nvSpPr>
        <p:spPr bwMode="auto">
          <a:xfrm>
            <a:off x="5345113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2" name="Oval 100"/>
          <p:cNvSpPr>
            <a:spLocks noChangeArrowheads="1"/>
          </p:cNvSpPr>
          <p:nvPr/>
        </p:nvSpPr>
        <p:spPr bwMode="auto">
          <a:xfrm>
            <a:off x="5675313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3" name="Oval 101"/>
          <p:cNvSpPr>
            <a:spLocks noChangeArrowheads="1"/>
          </p:cNvSpPr>
          <p:nvPr/>
        </p:nvSpPr>
        <p:spPr bwMode="auto">
          <a:xfrm>
            <a:off x="5510213" y="36249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4" name="Oval 102"/>
          <p:cNvSpPr>
            <a:spLocks noChangeArrowheads="1"/>
          </p:cNvSpPr>
          <p:nvPr/>
        </p:nvSpPr>
        <p:spPr bwMode="auto">
          <a:xfrm>
            <a:off x="32004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5" name="Oval 103"/>
          <p:cNvSpPr>
            <a:spLocks noChangeArrowheads="1"/>
          </p:cNvSpPr>
          <p:nvPr/>
        </p:nvSpPr>
        <p:spPr bwMode="auto">
          <a:xfrm>
            <a:off x="33655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6" name="Oval 104"/>
          <p:cNvSpPr>
            <a:spLocks noChangeArrowheads="1"/>
          </p:cNvSpPr>
          <p:nvPr/>
        </p:nvSpPr>
        <p:spPr bwMode="auto">
          <a:xfrm>
            <a:off x="36957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7" name="Oval 105"/>
          <p:cNvSpPr>
            <a:spLocks noChangeArrowheads="1"/>
          </p:cNvSpPr>
          <p:nvPr/>
        </p:nvSpPr>
        <p:spPr bwMode="auto">
          <a:xfrm>
            <a:off x="35306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8" name="Oval 106"/>
          <p:cNvSpPr>
            <a:spLocks noChangeArrowheads="1"/>
          </p:cNvSpPr>
          <p:nvPr/>
        </p:nvSpPr>
        <p:spPr bwMode="auto">
          <a:xfrm>
            <a:off x="38608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39" name="Oval 107"/>
          <p:cNvSpPr>
            <a:spLocks noChangeArrowheads="1"/>
          </p:cNvSpPr>
          <p:nvPr/>
        </p:nvSpPr>
        <p:spPr bwMode="auto">
          <a:xfrm>
            <a:off x="40259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0" name="Oval 108"/>
          <p:cNvSpPr>
            <a:spLocks noChangeArrowheads="1"/>
          </p:cNvSpPr>
          <p:nvPr/>
        </p:nvSpPr>
        <p:spPr bwMode="auto">
          <a:xfrm>
            <a:off x="43561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1" name="Oval 109"/>
          <p:cNvSpPr>
            <a:spLocks noChangeArrowheads="1"/>
          </p:cNvSpPr>
          <p:nvPr/>
        </p:nvSpPr>
        <p:spPr bwMode="auto">
          <a:xfrm>
            <a:off x="41910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2" name="Oval 110"/>
          <p:cNvSpPr>
            <a:spLocks noChangeArrowheads="1"/>
          </p:cNvSpPr>
          <p:nvPr/>
        </p:nvSpPr>
        <p:spPr bwMode="auto">
          <a:xfrm>
            <a:off x="45212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3" name="Oval 111"/>
          <p:cNvSpPr>
            <a:spLocks noChangeArrowheads="1"/>
          </p:cNvSpPr>
          <p:nvPr/>
        </p:nvSpPr>
        <p:spPr bwMode="auto">
          <a:xfrm>
            <a:off x="46863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4" name="Oval 112"/>
          <p:cNvSpPr>
            <a:spLocks noChangeArrowheads="1"/>
          </p:cNvSpPr>
          <p:nvPr/>
        </p:nvSpPr>
        <p:spPr bwMode="auto">
          <a:xfrm>
            <a:off x="5016500" y="3472532"/>
            <a:ext cx="163513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5" name="Oval 113"/>
          <p:cNvSpPr>
            <a:spLocks noChangeArrowheads="1"/>
          </p:cNvSpPr>
          <p:nvPr/>
        </p:nvSpPr>
        <p:spPr bwMode="auto">
          <a:xfrm>
            <a:off x="4851400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6" name="Oval 114"/>
          <p:cNvSpPr>
            <a:spLocks noChangeArrowheads="1"/>
          </p:cNvSpPr>
          <p:nvPr/>
        </p:nvSpPr>
        <p:spPr bwMode="auto">
          <a:xfrm>
            <a:off x="5180013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7" name="Oval 115"/>
          <p:cNvSpPr>
            <a:spLocks noChangeArrowheads="1"/>
          </p:cNvSpPr>
          <p:nvPr/>
        </p:nvSpPr>
        <p:spPr bwMode="auto">
          <a:xfrm>
            <a:off x="5345113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8" name="Oval 116"/>
          <p:cNvSpPr>
            <a:spLocks noChangeArrowheads="1"/>
          </p:cNvSpPr>
          <p:nvPr/>
        </p:nvSpPr>
        <p:spPr bwMode="auto">
          <a:xfrm>
            <a:off x="5675313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549" name="Oval 117"/>
          <p:cNvSpPr>
            <a:spLocks noChangeArrowheads="1"/>
          </p:cNvSpPr>
          <p:nvPr/>
        </p:nvSpPr>
        <p:spPr bwMode="auto">
          <a:xfrm>
            <a:off x="5510213" y="3472532"/>
            <a:ext cx="165100" cy="1524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118"/>
          <p:cNvGrpSpPr>
            <a:grpSpLocks/>
          </p:cNvGrpSpPr>
          <p:nvPr/>
        </p:nvGrpSpPr>
        <p:grpSpPr bwMode="auto">
          <a:xfrm>
            <a:off x="6181725" y="1991396"/>
            <a:ext cx="2782888" cy="2471738"/>
            <a:chOff x="3894" y="2132"/>
            <a:chExt cx="1753" cy="1557"/>
          </a:xfrm>
        </p:grpSpPr>
        <p:sp>
          <p:nvSpPr>
            <p:cNvPr id="25649" name="Line 119"/>
            <p:cNvSpPr>
              <a:spLocks noChangeShapeType="1"/>
            </p:cNvSpPr>
            <p:nvPr/>
          </p:nvSpPr>
          <p:spPr bwMode="auto">
            <a:xfrm>
              <a:off x="3894" y="2132"/>
              <a:ext cx="95" cy="432"/>
            </a:xfrm>
            <a:prstGeom prst="line">
              <a:avLst/>
            </a:prstGeom>
            <a:noFill/>
            <a:ln w="1905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" name="Group 120"/>
            <p:cNvGrpSpPr>
              <a:grpSpLocks/>
            </p:cNvGrpSpPr>
            <p:nvPr/>
          </p:nvGrpSpPr>
          <p:grpSpPr bwMode="auto">
            <a:xfrm>
              <a:off x="3984" y="2313"/>
              <a:ext cx="1663" cy="1376"/>
              <a:chOff x="3984" y="2313"/>
              <a:chExt cx="1663" cy="1376"/>
            </a:xfrm>
          </p:grpSpPr>
          <p:sp>
            <p:nvSpPr>
              <p:cNvPr id="25651" name="Text Box 121"/>
              <p:cNvSpPr txBox="1">
                <a:spLocks noChangeArrowheads="1"/>
              </p:cNvSpPr>
              <p:nvPr/>
            </p:nvSpPr>
            <p:spPr bwMode="auto">
              <a:xfrm>
                <a:off x="4569" y="2313"/>
                <a:ext cx="884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GB" altLang="en-US" sz="1800">
                    <a:solidFill>
                      <a:schemeClr val="tx1"/>
                    </a:solidFill>
                    <a:latin typeface="Tahoma" pitchFamily="34" charset="0"/>
                  </a:rPr>
                  <a:t>T = RT</a:t>
                </a:r>
                <a:endParaRPr lang="en-GB" altLang="en-US" sz="2000">
                  <a:solidFill>
                    <a:schemeClr val="tx1"/>
                  </a:solidFill>
                  <a:latin typeface="Tahoma" pitchFamily="34" charset="0"/>
                </a:endParaRPr>
              </a:p>
            </p:txBody>
          </p:sp>
          <p:sp>
            <p:nvSpPr>
              <p:cNvPr id="25652" name="Line 122"/>
              <p:cNvSpPr>
                <a:spLocks noChangeShapeType="1"/>
              </p:cNvSpPr>
              <p:nvPr/>
            </p:nvSpPr>
            <p:spPr bwMode="auto">
              <a:xfrm>
                <a:off x="3989" y="2564"/>
                <a:ext cx="1456" cy="0"/>
              </a:xfrm>
              <a:prstGeom prst="line">
                <a:avLst/>
              </a:prstGeom>
              <a:noFill/>
              <a:ln w="19050">
                <a:solidFill>
                  <a:srgbClr val="008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3" name="Rectangle 123"/>
              <p:cNvSpPr>
                <a:spLocks noChangeArrowheads="1"/>
              </p:cNvSpPr>
              <p:nvPr/>
            </p:nvSpPr>
            <p:spPr bwMode="auto">
              <a:xfrm>
                <a:off x="3984" y="3257"/>
                <a:ext cx="1663" cy="432"/>
              </a:xfrm>
              <a:prstGeom prst="rect">
                <a:avLst/>
              </a:prstGeom>
              <a:solidFill>
                <a:srgbClr val="96969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4" name="Oval 124"/>
              <p:cNvSpPr>
                <a:spLocks noChangeArrowheads="1"/>
              </p:cNvSpPr>
              <p:nvPr/>
            </p:nvSpPr>
            <p:spPr bwMode="auto">
              <a:xfrm>
                <a:off x="4032" y="3504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5" name="Oval 125"/>
              <p:cNvSpPr>
                <a:spLocks noChangeArrowheads="1"/>
              </p:cNvSpPr>
              <p:nvPr/>
            </p:nvSpPr>
            <p:spPr bwMode="auto">
              <a:xfrm>
                <a:off x="3984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6" name="Oval 126"/>
              <p:cNvSpPr>
                <a:spLocks noChangeArrowheads="1"/>
              </p:cNvSpPr>
              <p:nvPr/>
            </p:nvSpPr>
            <p:spPr bwMode="auto">
              <a:xfrm>
                <a:off x="4792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7" name="Oval 127"/>
              <p:cNvSpPr>
                <a:spLocks noChangeArrowheads="1"/>
              </p:cNvSpPr>
              <p:nvPr/>
            </p:nvSpPr>
            <p:spPr bwMode="auto">
              <a:xfrm>
                <a:off x="4696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8" name="Oval 128"/>
              <p:cNvSpPr>
                <a:spLocks noChangeArrowheads="1"/>
              </p:cNvSpPr>
              <p:nvPr/>
            </p:nvSpPr>
            <p:spPr bwMode="auto">
              <a:xfrm>
                <a:off x="4848" y="3552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9" name="Oval 129"/>
              <p:cNvSpPr>
                <a:spLocks noChangeArrowheads="1"/>
              </p:cNvSpPr>
              <p:nvPr/>
            </p:nvSpPr>
            <p:spPr bwMode="auto">
              <a:xfrm>
                <a:off x="4464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0" name="Oval 130"/>
              <p:cNvSpPr>
                <a:spLocks noChangeArrowheads="1"/>
              </p:cNvSpPr>
              <p:nvPr/>
            </p:nvSpPr>
            <p:spPr bwMode="auto">
              <a:xfrm>
                <a:off x="4101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1" name="Oval 131"/>
              <p:cNvSpPr>
                <a:spLocks noChangeArrowheads="1"/>
              </p:cNvSpPr>
              <p:nvPr/>
            </p:nvSpPr>
            <p:spPr bwMode="auto">
              <a:xfrm>
                <a:off x="4180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3" name="Oval 133"/>
              <p:cNvSpPr>
                <a:spLocks noChangeArrowheads="1"/>
              </p:cNvSpPr>
              <p:nvPr/>
            </p:nvSpPr>
            <p:spPr bwMode="auto">
              <a:xfrm>
                <a:off x="4272" y="3504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4" name="Oval 134"/>
              <p:cNvSpPr>
                <a:spLocks noChangeArrowheads="1"/>
              </p:cNvSpPr>
              <p:nvPr/>
            </p:nvSpPr>
            <p:spPr bwMode="auto">
              <a:xfrm>
                <a:off x="4368" y="3493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5" name="Oval 135"/>
              <p:cNvSpPr>
                <a:spLocks noChangeArrowheads="1"/>
              </p:cNvSpPr>
              <p:nvPr/>
            </p:nvSpPr>
            <p:spPr bwMode="auto">
              <a:xfrm>
                <a:off x="4368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6" name="Oval 136"/>
              <p:cNvSpPr>
                <a:spLocks noChangeArrowheads="1"/>
              </p:cNvSpPr>
              <p:nvPr/>
            </p:nvSpPr>
            <p:spPr bwMode="auto">
              <a:xfrm>
                <a:off x="4656" y="3504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7" name="Oval 137"/>
              <p:cNvSpPr>
                <a:spLocks noChangeArrowheads="1"/>
              </p:cNvSpPr>
              <p:nvPr/>
            </p:nvSpPr>
            <p:spPr bwMode="auto">
              <a:xfrm>
                <a:off x="4560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8" name="Oval 138"/>
              <p:cNvSpPr>
                <a:spLocks noChangeArrowheads="1"/>
              </p:cNvSpPr>
              <p:nvPr/>
            </p:nvSpPr>
            <p:spPr bwMode="auto">
              <a:xfrm>
                <a:off x="5128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69" name="Oval 139"/>
              <p:cNvSpPr>
                <a:spLocks noChangeArrowheads="1"/>
              </p:cNvSpPr>
              <p:nvPr/>
            </p:nvSpPr>
            <p:spPr bwMode="auto">
              <a:xfrm>
                <a:off x="5184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70" name="Oval 140"/>
              <p:cNvSpPr>
                <a:spLocks noChangeArrowheads="1"/>
              </p:cNvSpPr>
              <p:nvPr/>
            </p:nvSpPr>
            <p:spPr bwMode="auto">
              <a:xfrm>
                <a:off x="4944" y="3504"/>
                <a:ext cx="103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71" name="Oval 141"/>
              <p:cNvSpPr>
                <a:spLocks noChangeArrowheads="1"/>
              </p:cNvSpPr>
              <p:nvPr/>
            </p:nvSpPr>
            <p:spPr bwMode="auto">
              <a:xfrm>
                <a:off x="5040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72" name="Oval 142"/>
              <p:cNvSpPr>
                <a:spLocks noChangeArrowheads="1"/>
              </p:cNvSpPr>
              <p:nvPr/>
            </p:nvSpPr>
            <p:spPr bwMode="auto">
              <a:xfrm>
                <a:off x="5328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73" name="Oval 143"/>
              <p:cNvSpPr>
                <a:spLocks noChangeArrowheads="1"/>
              </p:cNvSpPr>
              <p:nvPr/>
            </p:nvSpPr>
            <p:spPr bwMode="auto">
              <a:xfrm>
                <a:off x="5280" y="3552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74" name="Oval 144"/>
              <p:cNvSpPr>
                <a:spLocks noChangeArrowheads="1"/>
              </p:cNvSpPr>
              <p:nvPr/>
            </p:nvSpPr>
            <p:spPr bwMode="auto">
              <a:xfrm>
                <a:off x="5424" y="3541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75" name="Oval 145"/>
              <p:cNvSpPr>
                <a:spLocks noChangeArrowheads="1"/>
              </p:cNvSpPr>
              <p:nvPr/>
            </p:nvSpPr>
            <p:spPr bwMode="auto">
              <a:xfrm>
                <a:off x="5520" y="3552"/>
                <a:ext cx="104" cy="9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578" name="Text Box 146"/>
          <p:cNvSpPr txBox="1">
            <a:spLocks noChangeArrowheads="1"/>
          </p:cNvSpPr>
          <p:nvPr/>
        </p:nvSpPr>
        <p:spPr bwMode="auto">
          <a:xfrm>
            <a:off x="830263" y="4796507"/>
            <a:ext cx="15097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latin typeface="Tahoma" pitchFamily="34" charset="0"/>
              </a:rPr>
              <a:t>No pumping</a:t>
            </a:r>
          </a:p>
        </p:txBody>
      </p:sp>
      <p:sp>
        <p:nvSpPr>
          <p:cNvPr id="18579" name="Text Box 147"/>
          <p:cNvSpPr txBox="1">
            <a:spLocks noChangeArrowheads="1"/>
          </p:cNvSpPr>
          <p:nvPr/>
        </p:nvSpPr>
        <p:spPr bwMode="auto">
          <a:xfrm>
            <a:off x="7081838" y="4796507"/>
            <a:ext cx="10906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latin typeface="Tahoma" pitchFamily="34" charset="0"/>
              </a:rPr>
              <a:t>Pumping</a:t>
            </a:r>
          </a:p>
        </p:txBody>
      </p:sp>
      <p:sp>
        <p:nvSpPr>
          <p:cNvPr id="18580" name="Text Box 148"/>
          <p:cNvSpPr txBox="1">
            <a:spLocks noChangeArrowheads="1"/>
          </p:cNvSpPr>
          <p:nvPr/>
        </p:nvSpPr>
        <p:spPr bwMode="auto">
          <a:xfrm>
            <a:off x="850106" y="5487580"/>
            <a:ext cx="76723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altLang="en-US" sz="2000" b="1" dirty="0">
                <a:solidFill>
                  <a:srgbClr val="FF0000"/>
                </a:solidFill>
              </a:rPr>
              <a:t>NEGs do not pump </a:t>
            </a:r>
            <a:r>
              <a:rPr lang="en-GB" altLang="en-US" sz="2000" b="1" dirty="0" smtClean="0">
                <a:solidFill>
                  <a:srgbClr val="FF0000"/>
                </a:solidFill>
              </a:rPr>
              <a:t>hydrocarbon </a:t>
            </a:r>
            <a:r>
              <a:rPr lang="en-GB" altLang="en-US" sz="2000" b="1" dirty="0">
                <a:solidFill>
                  <a:srgbClr val="FF0000"/>
                </a:solidFill>
              </a:rPr>
              <a:t>at room temperature and rare gases. </a:t>
            </a:r>
          </a:p>
        </p:txBody>
      </p:sp>
      <p:sp>
        <p:nvSpPr>
          <p:cNvPr id="116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153400" cy="990600"/>
          </a:xfrm>
        </p:spPr>
        <p:txBody>
          <a:bodyPr/>
          <a:lstStyle/>
          <a:p>
            <a:r>
              <a:rPr lang="en-US" dirty="0" smtClean="0"/>
              <a:t>NEG Alloy: Pumping Mechanism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5</a:t>
            </a:fld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440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0.00116 C 0.02691 0.04398 0.054 0.08704 0.08889 0.08542 C 0.12379 0.0838 0.16667 0.0375 0.20955 -0.00856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69" y="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0.03264 0.11273 " pathEditMode="relative" rAng="0" ptsTypes="AA">
                                      <p:cBhvr>
                                        <p:cTn id="94" dur="10000" fill="hold"/>
                                        <p:tgtEl>
                                          <p:spTgt spid="18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2" y="5625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-1.11111E-6 L -0.01458 0.11273 " pathEditMode="relative" rAng="0" ptsTypes="AA">
                                      <p:cBhvr>
                                        <p:cTn id="96" dur="8000" fill="hold"/>
                                        <p:tgtEl>
                                          <p:spTgt spid="185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" y="5625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-1.11111E-6 L -0.03333 0.11111 " pathEditMode="relative" rAng="0" ptsTypes="AA">
                                      <p:cBhvr>
                                        <p:cTn id="98" dur="7000" fill="hold"/>
                                        <p:tgtEl>
                                          <p:spTgt spid="18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555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4444E-6 -1.11111E-6 L 0.01806 0.11273 " pathEditMode="relative" rAng="0" ptsTypes="AA">
                                      <p:cBhvr>
                                        <p:cTn id="100" dur="5000" fill="hold"/>
                                        <p:tgtEl>
                                          <p:spTgt spid="185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5625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0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72222E-6 -1.11111E-6 L 0.01666 0.11111 " pathEditMode="relative" rAng="0" ptsTypes="AA">
                                      <p:cBhvr>
                                        <p:cTn id="102" dur="5000" fill="hold"/>
                                        <p:tgtEl>
                                          <p:spTgt spid="18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556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111E-6 -1.11111E-6 L 0.025 0.11111 " pathEditMode="relative" rAng="0" ptsTypes="AA">
                                      <p:cBhvr>
                                        <p:cTn id="104" dur="5000" fill="hold"/>
                                        <p:tgtEl>
                                          <p:spTgt spid="18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5556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33333E-6 -1.11111E-6 L -0.025 0.11111 " pathEditMode="relative" rAng="0" ptsTypes="AA">
                                      <p:cBhvr>
                                        <p:cTn id="106" dur="4000" fill="hold"/>
                                        <p:tgtEl>
                                          <p:spTgt spid="18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5556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44444E-6 -1.11111E-6 L -0.00834 0.11111 " pathEditMode="relative" rAng="0" ptsTypes="AA">
                                      <p:cBhvr>
                                        <p:cTn id="108" dur="4000" fill="hold"/>
                                        <p:tgtEl>
                                          <p:spTgt spid="18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5556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5E-6 -1.11111E-6 L -0.02917 0.11273 " pathEditMode="relative" rAng="0" ptsTypes="AA">
                                      <p:cBhvr>
                                        <p:cTn id="110" dur="5000" fill="hold"/>
                                        <p:tgtEl>
                                          <p:spTgt spid="185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5625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2222E-6 -1.11111E-6 L 0.01805 0.11111 " pathEditMode="relative" rAng="0" ptsTypes="AA">
                                      <p:cBhvr>
                                        <p:cTn id="112" dur="4000" fill="hold"/>
                                        <p:tgtEl>
                                          <p:spTgt spid="185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3" y="5556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0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33333E-6 -1.11111E-6 L -0.01666 0.11111 " pathEditMode="relative" rAng="0" ptsTypes="AA">
                                      <p:cBhvr>
                                        <p:cTn id="114" dur="4000" fill="hold"/>
                                        <p:tgtEl>
                                          <p:spTgt spid="18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3" y="5556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0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-3.33333E-6 L -0.02291 0.08889 " pathEditMode="relative" rAng="0" ptsTypes="AA">
                                      <p:cBhvr>
                                        <p:cTn id="116" dur="3000" fill="hold"/>
                                        <p:tgtEl>
                                          <p:spTgt spid="185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4444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0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22222E-6 -1.11111E-6 L -2.22222E-6 0.11111 " pathEditMode="relative" rAng="0" ptsTypes="AA">
                                      <p:cBhvr>
                                        <p:cTn id="118" dur="4000" fill="hold"/>
                                        <p:tgtEl>
                                          <p:spTgt spid="18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56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0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-3.33333E-6 L -3.33333E-6 0.08889 " pathEditMode="relative" rAng="0" ptsTypes="AA">
                                      <p:cBhvr>
                                        <p:cTn id="120" dur="3000" fill="hold"/>
                                        <p:tgtEl>
                                          <p:spTgt spid="18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0" presetClass="path" presetSubtype="0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1.11111E-6 -1.11111E-6 L 0.01667 0.11273 " pathEditMode="relative" rAng="0" ptsTypes="AA">
                                      <p:cBhvr>
                                        <p:cTn id="122" dur="3000" fill="hold"/>
                                        <p:tgtEl>
                                          <p:spTgt spid="185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3" y="5625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0" presetClass="path" presetSubtype="0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-3.33333E-6 L 0 0.08889 " pathEditMode="relative" rAng="0" ptsTypes="AA">
                                      <p:cBhvr>
                                        <p:cTn id="124" dur="5000" fill="hold"/>
                                        <p:tgtEl>
                                          <p:spTgt spid="18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0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8.33333E-7 -1.11111E-6 L 0.025 0.11273 " pathEditMode="relative" rAng="0" ptsTypes="AA">
                                      <p:cBhvr>
                                        <p:cTn id="126" dur="3000" fill="hold"/>
                                        <p:tgtEl>
                                          <p:spTgt spid="18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" y="5625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0" presetClass="path" presetSubtype="0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4.44444E-6 -3.33333E-6 L 0.00069 0.08889 " pathEditMode="relative" rAng="0" ptsTypes="AA">
                                      <p:cBhvr>
                                        <p:cTn id="128" dur="3000" fill="hold"/>
                                        <p:tgtEl>
                                          <p:spTgt spid="185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4444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44444E-6 -1.11111E-6 L -0.00486 0.11111 " pathEditMode="relative" rAng="0" ptsTypes="AA">
                                      <p:cBhvr>
                                        <p:cTn id="130" dur="5000" fill="hold"/>
                                        <p:tgtEl>
                                          <p:spTgt spid="18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" y="5556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0" presetClass="path" presetSubtype="0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61111E-6 -1.11111E-6 L -0.00834 0.11273 " pathEditMode="relative" rAng="0" ptsTypes="AA">
                                      <p:cBhvr>
                                        <p:cTn id="132" dur="3000" fill="hold"/>
                                        <p:tgtEl>
                                          <p:spTgt spid="185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5625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0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2.22222E-6 -3.33333E-6 L -0.00833 0.08889 " pathEditMode="relative" rAng="0" ptsTypes="AA">
                                      <p:cBhvr>
                                        <p:cTn id="134" dur="3000" fill="hold"/>
                                        <p:tgtEl>
                                          <p:spTgt spid="185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4444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0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2.5E-6 -3.33333E-6 L -0.01806 0.08889 " pathEditMode="relative" rAng="0" ptsTypes="AA">
                                      <p:cBhvr>
                                        <p:cTn id="136" dur="4000" fill="hold"/>
                                        <p:tgtEl>
                                          <p:spTgt spid="18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3" y="4444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0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4.72222E-6 -3.33333E-6 L -0.00834 0.08889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85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7" y="4444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0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11111E-6 -3.33333E-6 L 0.00764 0.09051 " pathEditMode="relative" rAng="0" ptsTypes="AA">
                                      <p:cBhvr>
                                        <p:cTn id="140" dur="3000" fill="hold"/>
                                        <p:tgtEl>
                                          <p:spTgt spid="185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4514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0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1.11111E-6 -3.33333E-6 L 1.11111E-6 0.08889 " pathEditMode="relative" rAng="0" ptsTypes="AA">
                                      <p:cBhvr>
                                        <p:cTn id="142" dur="3000" fill="hold"/>
                                        <p:tgtEl>
                                          <p:spTgt spid="18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61111E-6 -3.33333E-6 L 3.61111E-6 0.09051 " pathEditMode="relative" rAng="0" ptsTypes="AA">
                                      <p:cBhvr>
                                        <p:cTn id="144" dur="3000" fill="hold"/>
                                        <p:tgtEl>
                                          <p:spTgt spid="18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14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1.94444E-6 -3.33333E-6 L -1.94444E-6 0.09051 " pathEditMode="relative" rAng="0" ptsTypes="AA">
                                      <p:cBhvr>
                                        <p:cTn id="146" dur="3000" fill="hold"/>
                                        <p:tgtEl>
                                          <p:spTgt spid="18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14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8.33333E-7 -3.33333E-6 L -8.33333E-7 0.08889 " pathEditMode="relative" rAng="0" ptsTypes="AA">
                                      <p:cBhvr>
                                        <p:cTn id="148" dur="3000" fill="hold"/>
                                        <p:tgtEl>
                                          <p:spTgt spid="18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44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22222E-6 -3.33333E-6 L 2.22222E-6 0.09051 " pathEditMode="relative" rAng="0" ptsTypes="AA">
                                      <p:cBhvr>
                                        <p:cTn id="150" dur="3000" fill="hold"/>
                                        <p:tgtEl>
                                          <p:spTgt spid="185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14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33333E-6 -3.33333E-6 L 3.33333E-6 0.09051 " pathEditMode="relative" rAng="0" ptsTypes="AA">
                                      <p:cBhvr>
                                        <p:cTn id="152" dur="3000" fill="hold"/>
                                        <p:tgtEl>
                                          <p:spTgt spid="185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14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44444E-6 -3.33333E-6 L -4.44444E-6 0.09051 " pathEditMode="relative" rAng="0" ptsTypes="AA">
                                      <p:cBhvr>
                                        <p:cTn id="154" dur="3000" fill="hold"/>
                                        <p:tgtEl>
                                          <p:spTgt spid="18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14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42" presetClass="path" presetSubtype="0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22222E-6 -3.33333E-6 L 2.22222E-6 0.09051 " pathEditMode="relative" rAng="0" ptsTypes="AA">
                                      <p:cBhvr>
                                        <p:cTn id="156" dur="3000" fill="hold"/>
                                        <p:tgtEl>
                                          <p:spTgt spid="18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0" presetClass="path" presetSubtype="0" ac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L 0.10174 0.11759 " pathEditMode="relative" rAng="0" ptsTypes="AA">
                                      <p:cBhvr>
                                        <p:cTn id="166" dur="10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5880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000"/>
                            </p:stCondLst>
                            <p:childTnLst>
                              <p:par>
                                <p:cTn id="17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5" dur="200"/>
                                        <p:tgtEl>
                                          <p:spTgt spid="185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8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8" dur="200"/>
                                        <p:tgtEl>
                                          <p:spTgt spid="18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1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00"/>
                            </p:stCondLst>
                            <p:childTnLst>
                              <p:par>
                                <p:cTn id="1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71" grpId="0"/>
      <p:bldP spid="18472" grpId="0"/>
      <p:bldP spid="18473" grpId="0" animBg="1"/>
      <p:bldP spid="18473" grpId="1" animBg="1"/>
      <p:bldP spid="18474" grpId="0" animBg="1"/>
      <p:bldP spid="18474" grpId="1" animBg="1"/>
      <p:bldP spid="18516" grpId="0"/>
      <p:bldP spid="18517" grpId="0" animBg="1"/>
      <p:bldP spid="18518" grpId="0" animBg="1"/>
      <p:bldP spid="18518" grpId="1" animBg="1"/>
      <p:bldP spid="18519" grpId="0" animBg="1"/>
      <p:bldP spid="18519" grpId="1" animBg="1"/>
      <p:bldP spid="18520" grpId="0" animBg="1"/>
      <p:bldP spid="18520" grpId="1" animBg="1"/>
      <p:bldP spid="18521" grpId="0" animBg="1"/>
      <p:bldP spid="18521" grpId="1" animBg="1"/>
      <p:bldP spid="18522" grpId="0" animBg="1"/>
      <p:bldP spid="18522" grpId="1" animBg="1"/>
      <p:bldP spid="18523" grpId="0" animBg="1"/>
      <p:bldP spid="18523" grpId="1" animBg="1"/>
      <p:bldP spid="18524" grpId="0" animBg="1"/>
      <p:bldP spid="18524" grpId="1" animBg="1"/>
      <p:bldP spid="18525" grpId="0" animBg="1"/>
      <p:bldP spid="18525" grpId="1" animBg="1"/>
      <p:bldP spid="18526" grpId="0" animBg="1"/>
      <p:bldP spid="18526" grpId="1" animBg="1"/>
      <p:bldP spid="18527" grpId="0" animBg="1"/>
      <p:bldP spid="18527" grpId="1" animBg="1"/>
      <p:bldP spid="18528" grpId="0" animBg="1"/>
      <p:bldP spid="18528" grpId="1" animBg="1"/>
      <p:bldP spid="18529" grpId="0" animBg="1"/>
      <p:bldP spid="18529" grpId="1" animBg="1"/>
      <p:bldP spid="18530" grpId="0" animBg="1"/>
      <p:bldP spid="18530" grpId="1" animBg="1"/>
      <p:bldP spid="18531" grpId="0" animBg="1"/>
      <p:bldP spid="18531" grpId="1" animBg="1"/>
      <p:bldP spid="18532" grpId="0" animBg="1"/>
      <p:bldP spid="18532" grpId="1" animBg="1"/>
      <p:bldP spid="18533" grpId="0" animBg="1"/>
      <p:bldP spid="18533" grpId="1" animBg="1"/>
      <p:bldP spid="18534" grpId="0" animBg="1"/>
      <p:bldP spid="18534" grpId="1" animBg="1"/>
      <p:bldP spid="18535" grpId="0" animBg="1"/>
      <p:bldP spid="18535" grpId="1" animBg="1"/>
      <p:bldP spid="18536" grpId="0" animBg="1"/>
      <p:bldP spid="18536" grpId="1" animBg="1"/>
      <p:bldP spid="18537" grpId="0" animBg="1"/>
      <p:bldP spid="18537" grpId="1" animBg="1"/>
      <p:bldP spid="18538" grpId="0" animBg="1"/>
      <p:bldP spid="18538" grpId="1" animBg="1"/>
      <p:bldP spid="18539" grpId="0" animBg="1"/>
      <p:bldP spid="18539" grpId="1" animBg="1"/>
      <p:bldP spid="18540" grpId="0" animBg="1"/>
      <p:bldP spid="18540" grpId="1" animBg="1"/>
      <p:bldP spid="18541" grpId="0" animBg="1"/>
      <p:bldP spid="18541" grpId="1" animBg="1"/>
      <p:bldP spid="18542" grpId="0" animBg="1"/>
      <p:bldP spid="18542" grpId="1" animBg="1"/>
      <p:bldP spid="18543" grpId="0" animBg="1"/>
      <p:bldP spid="18543" grpId="1" animBg="1"/>
      <p:bldP spid="18544" grpId="0" animBg="1"/>
      <p:bldP spid="18544" grpId="1" animBg="1"/>
      <p:bldP spid="18545" grpId="0" animBg="1"/>
      <p:bldP spid="18545" grpId="1" animBg="1"/>
      <p:bldP spid="18546" grpId="0" animBg="1"/>
      <p:bldP spid="18546" grpId="1" animBg="1"/>
      <p:bldP spid="18547" grpId="0" animBg="1"/>
      <p:bldP spid="18547" grpId="1" animBg="1"/>
      <p:bldP spid="18548" grpId="0" animBg="1"/>
      <p:bldP spid="18548" grpId="1" animBg="1"/>
      <p:bldP spid="18549" grpId="0" animBg="1"/>
      <p:bldP spid="18549" grpId="1" animBg="1"/>
      <p:bldP spid="18578" grpId="0"/>
      <p:bldP spid="18578" grpId="1"/>
      <p:bldP spid="18579" grpId="0"/>
      <p:bldP spid="18579" grpId="1"/>
      <p:bldP spid="185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1534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NEG Pumping Mechanism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6B309E-18C3-4106-BB29-A5192702D4DE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330200" y="620713"/>
            <a:ext cx="8418513" cy="552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223838" indent="-223838">
              <a:spcBef>
                <a:spcPct val="20000"/>
              </a:spcBef>
              <a:buClr>
                <a:srgbClr val="FF3300"/>
              </a:buClr>
              <a:buFont typeface="Wingdings" pitchFamily="2" charset="2"/>
              <a:buChar char="Ø"/>
            </a:pPr>
            <a:endParaRPr lang="en-US"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5219" y="908720"/>
            <a:ext cx="8528304" cy="12926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2400" u="sng" dirty="0" smtClean="0"/>
              <a:t>H</a:t>
            </a:r>
            <a:r>
              <a:rPr lang="en-US" sz="2400" u="sng" baseline="-25000" dirty="0" smtClean="0"/>
              <a:t>2</a:t>
            </a:r>
            <a:r>
              <a:rPr lang="en-US" sz="2400" u="sng" dirty="0" smtClean="0"/>
              <a:t>: </a:t>
            </a:r>
            <a:r>
              <a:rPr lang="en-US" sz="2400" dirty="0" smtClean="0"/>
              <a:t>	</a:t>
            </a:r>
          </a:p>
          <a:p>
            <a:pPr marL="914400" indent="-115888" algn="just">
              <a:buFont typeface="Arial" pitchFamily="34" charset="0"/>
              <a:buChar char="•"/>
            </a:pPr>
            <a:r>
              <a:rPr lang="en-US" dirty="0" smtClean="0"/>
              <a:t>Diffuses into the getter bulk even at room temperature,</a:t>
            </a:r>
          </a:p>
          <a:p>
            <a:pPr marL="914400" indent="-115888" algn="just">
              <a:buFont typeface="Arial" pitchFamily="34" charset="0"/>
              <a:buChar char="•"/>
            </a:pPr>
            <a:r>
              <a:rPr lang="en-US" dirty="0" smtClean="0"/>
              <a:t>Small quantities of H</a:t>
            </a:r>
            <a:r>
              <a:rPr lang="en-US" baseline="-25000" dirty="0" smtClean="0"/>
              <a:t>2 </a:t>
            </a:r>
            <a:r>
              <a:rPr lang="en-US" dirty="0" smtClean="0"/>
              <a:t>do not affect the pumping of other gases. High quantity could induce embrittlement and consequently peel-off of the coating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15219" y="3575997"/>
            <a:ext cx="8531352" cy="184665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u="sng" dirty="0" smtClean="0"/>
              <a:t>N</a:t>
            </a:r>
            <a:r>
              <a:rPr lang="en-US" sz="2400" u="sng" baseline="-25000" dirty="0" smtClean="0"/>
              <a:t>2</a:t>
            </a:r>
            <a:r>
              <a:rPr lang="en-US" sz="2400" u="sng" dirty="0" smtClean="0"/>
              <a:t>:</a:t>
            </a:r>
          </a:p>
          <a:p>
            <a:pPr marL="973138" indent="-174625">
              <a:buFont typeface="Arial" pitchFamily="34" charset="0"/>
              <a:buChar char="•"/>
            </a:pPr>
            <a:r>
              <a:rPr lang="en-US" dirty="0" smtClean="0"/>
              <a:t>No Diffusion in the bulk and the absorption takes place underneath the first monolayer of the surface,</a:t>
            </a:r>
          </a:p>
          <a:p>
            <a:pPr marL="973138" indent="-174625">
              <a:buFont typeface="Arial" pitchFamily="34" charset="0"/>
              <a:buChar char="•"/>
            </a:pPr>
            <a:r>
              <a:rPr lang="en-US" dirty="0" smtClean="0"/>
              <a:t>Six adsorption sites to pump a single N</a:t>
            </a:r>
            <a:r>
              <a:rPr lang="en-US" baseline="-25000" dirty="0" smtClean="0"/>
              <a:t>2</a:t>
            </a:r>
            <a:r>
              <a:rPr lang="en-US" dirty="0" smtClean="0"/>
              <a:t> molecule -&gt; </a:t>
            </a:r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 capacity </a:t>
            </a:r>
            <a:r>
              <a:rPr lang="en-US" dirty="0" smtClean="0"/>
              <a:t>≈ </a:t>
            </a:r>
            <a:r>
              <a:rPr lang="en-GB" dirty="0" smtClean="0"/>
              <a:t>about 7 times lower than for CO</a:t>
            </a:r>
            <a:endParaRPr lang="en-US" dirty="0" smtClean="0"/>
          </a:p>
          <a:p>
            <a:pPr marL="973138" indent="-174625">
              <a:buFont typeface="Arial" pitchFamily="34" charset="0"/>
              <a:buChar char="•"/>
            </a:pPr>
            <a:r>
              <a:rPr lang="en-US" dirty="0" smtClean="0"/>
              <a:t>Do not affect the pumping speed of CO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15219" y="2237562"/>
            <a:ext cx="8531352" cy="12926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u="sng" dirty="0" smtClean="0"/>
              <a:t>CO &amp; CO</a:t>
            </a:r>
            <a:r>
              <a:rPr lang="en-US" sz="2400" u="sng" baseline="-25000" dirty="0" smtClean="0"/>
              <a:t>2</a:t>
            </a:r>
            <a:r>
              <a:rPr lang="en-US" sz="2400" u="sng" dirty="0" smtClean="0"/>
              <a:t>:</a:t>
            </a:r>
          </a:p>
          <a:p>
            <a:pPr marL="973138" indent="-174625">
              <a:buFont typeface="Arial" pitchFamily="34" charset="0"/>
              <a:buChar char="•"/>
            </a:pPr>
            <a:r>
              <a:rPr lang="en-US" dirty="0" smtClean="0"/>
              <a:t>Molecules chemically absorbed on the getter surface</a:t>
            </a:r>
          </a:p>
          <a:p>
            <a:pPr marL="973138" indent="-174625">
              <a:buFont typeface="Arial" pitchFamily="34" charset="0"/>
              <a:buChar char="•"/>
            </a:pPr>
            <a:r>
              <a:rPr lang="en-US" dirty="0" smtClean="0"/>
              <a:t>No Diffusion in the bulk and affect the pumping speed of all the other gases,</a:t>
            </a:r>
          </a:p>
          <a:p>
            <a:pPr marL="973138" indent="-174625">
              <a:buFont typeface="Arial" pitchFamily="34" charset="0"/>
              <a:buChar char="•"/>
            </a:pPr>
            <a:r>
              <a:rPr lang="en-GB" dirty="0" smtClean="0"/>
              <a:t>CO capacity </a:t>
            </a:r>
            <a:r>
              <a:rPr lang="en-US" dirty="0" smtClean="0"/>
              <a:t>≈ </a:t>
            </a:r>
            <a:r>
              <a:rPr lang="en-GB" dirty="0" smtClean="0"/>
              <a:t> 5·10</a:t>
            </a:r>
            <a:r>
              <a:rPr lang="en-GB" baseline="30000" dirty="0" smtClean="0"/>
              <a:t>14</a:t>
            </a:r>
            <a:r>
              <a:rPr lang="en-GB" dirty="0" smtClean="0"/>
              <a:t> molecules/cm</a:t>
            </a:r>
            <a:r>
              <a:rPr lang="en-GB" baseline="30000" dirty="0" smtClean="0"/>
              <a:t>2</a:t>
            </a:r>
            <a:r>
              <a:rPr lang="en-GB" dirty="0" smtClean="0"/>
              <a:t> </a:t>
            </a:r>
            <a:endParaRPr lang="en-US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412171" y="5468429"/>
            <a:ext cx="8531352" cy="7386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u="sng" dirty="0" smtClean="0"/>
              <a:t>O</a:t>
            </a:r>
            <a:r>
              <a:rPr lang="en-US" sz="2400" u="sng" baseline="-25000" dirty="0" smtClean="0"/>
              <a:t>2</a:t>
            </a:r>
            <a:r>
              <a:rPr lang="en-US" sz="2400" u="sng" dirty="0" smtClean="0"/>
              <a:t> &amp; H</a:t>
            </a:r>
            <a:r>
              <a:rPr lang="en-US" sz="2400" u="sng" baseline="-25000" dirty="0" smtClean="0"/>
              <a:t>2</a:t>
            </a:r>
            <a:r>
              <a:rPr lang="en-US" sz="2400" u="sng" dirty="0" smtClean="0"/>
              <a:t>O:</a:t>
            </a:r>
          </a:p>
          <a:p>
            <a:pPr marL="973138" indent="-174625">
              <a:buFont typeface="Arial" pitchFamily="34" charset="0"/>
              <a:buChar char="•"/>
            </a:pPr>
            <a:r>
              <a:rPr lang="en-GB" dirty="0" smtClean="0"/>
              <a:t>The capacity of NEG for O</a:t>
            </a:r>
            <a:r>
              <a:rPr lang="en-GB" baseline="-25000" dirty="0" smtClean="0"/>
              <a:t>2</a:t>
            </a:r>
            <a:r>
              <a:rPr lang="en-GB" dirty="0" smtClean="0"/>
              <a:t> and H</a:t>
            </a:r>
            <a:r>
              <a:rPr lang="en-GB" baseline="-25000" dirty="0" smtClean="0"/>
              <a:t>2</a:t>
            </a:r>
            <a:r>
              <a:rPr lang="en-GB" dirty="0" smtClean="0"/>
              <a:t>O is about 10 times larger than for CO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6</a:t>
            </a:fld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34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136904" cy="2952328"/>
          </a:xfrm>
        </p:spPr>
        <p:txBody>
          <a:bodyPr>
            <a:normAutofit/>
          </a:bodyPr>
          <a:lstStyle/>
          <a:p>
            <a:r>
              <a:rPr lang="en-GB" dirty="0" smtClean="0"/>
              <a:t>A small overview of the outgassing measurements for the collimators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From the LHC installation phase to present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7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280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3" t="31154" r="24896" b="10192"/>
          <a:stretch/>
        </p:blipFill>
        <p:spPr bwMode="auto">
          <a:xfrm>
            <a:off x="953844" y="1124744"/>
            <a:ext cx="7416824" cy="466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Installation phase: 2007-2009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8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179512" y="899428"/>
            <a:ext cx="83351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/>
              <a:t>Averaged outgassing </a:t>
            </a:r>
            <a:r>
              <a:rPr lang="en-GB" dirty="0"/>
              <a:t>rate of </a:t>
            </a:r>
            <a:r>
              <a:rPr lang="en-GB" dirty="0" smtClean="0"/>
              <a:t>about 160 fully assemblies: </a:t>
            </a:r>
            <a:r>
              <a:rPr lang="en-GB" b="1" dirty="0">
                <a:solidFill>
                  <a:srgbClr val="FF0000"/>
                </a:solidFill>
              </a:rPr>
              <a:t>Tests </a:t>
            </a:r>
            <a:r>
              <a:rPr lang="en-GB" b="1" dirty="0" smtClean="0">
                <a:solidFill>
                  <a:srgbClr val="FF0000"/>
                </a:solidFill>
              </a:rPr>
              <a:t>performed in Bldg.252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763688" y="4869160"/>
            <a:ext cx="6480720" cy="457790"/>
            <a:chOff x="1763688" y="5119092"/>
            <a:chExt cx="6480720" cy="45779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763688" y="5119092"/>
              <a:ext cx="648072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>
              <a:off x="3249107" y="5207550"/>
              <a:ext cx="3610027" cy="369332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Acceptance limit of 1</a:t>
              </a:r>
              <a:r>
                <a:rPr lang="en-GB" dirty="0" smtClean="0">
                  <a:sym typeface="Symbol" panose="05050102010706020507" pitchFamily="18" charset="2"/>
                </a:rPr>
                <a:t></a:t>
              </a:r>
              <a:r>
                <a:rPr lang="en-GB" dirty="0" smtClean="0"/>
                <a:t>10</a:t>
              </a:r>
              <a:r>
                <a:rPr lang="en-GB" baseline="30000" dirty="0" smtClean="0"/>
                <a:t>-7</a:t>
              </a:r>
              <a:r>
                <a:rPr lang="en-GB" dirty="0" smtClean="0"/>
                <a:t> [</a:t>
              </a:r>
              <a:r>
                <a:rPr lang="en-GB" dirty="0" err="1" smtClean="0"/>
                <a:t>mbar∙l</a:t>
              </a:r>
              <a:r>
                <a:rPr lang="en-GB" dirty="0" smtClean="0"/>
                <a:t>/s]</a:t>
              </a:r>
              <a:endParaRPr lang="en-GB" dirty="0"/>
            </a:p>
          </p:txBody>
        </p:sp>
      </p:grpSp>
      <p:cxnSp>
        <p:nvCxnSpPr>
          <p:cNvPr id="10" name="Straight Connector 9"/>
          <p:cNvCxnSpPr/>
          <p:nvPr/>
        </p:nvCxnSpPr>
        <p:spPr>
          <a:xfrm>
            <a:off x="1763688" y="4149080"/>
            <a:ext cx="6480720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302622" y="3643254"/>
            <a:ext cx="3402855" cy="369332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Tolerated limit of 2</a:t>
            </a:r>
            <a:r>
              <a:rPr lang="en-GB" dirty="0" smtClean="0">
                <a:sym typeface="Symbol" panose="05050102010706020507" pitchFamily="18" charset="2"/>
              </a:rPr>
              <a:t></a:t>
            </a:r>
            <a:r>
              <a:rPr lang="en-GB" dirty="0" smtClean="0"/>
              <a:t>10</a:t>
            </a:r>
            <a:r>
              <a:rPr lang="en-GB" baseline="30000" dirty="0" smtClean="0"/>
              <a:t>-7</a:t>
            </a:r>
            <a:r>
              <a:rPr lang="en-GB" dirty="0" smtClean="0"/>
              <a:t> [</a:t>
            </a:r>
            <a:r>
              <a:rPr lang="en-GB" dirty="0" err="1" smtClean="0"/>
              <a:t>mbar∙l</a:t>
            </a:r>
            <a:r>
              <a:rPr lang="en-GB" dirty="0" smtClean="0"/>
              <a:t>/s]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Image result for danger ico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823" y="1393874"/>
            <a:ext cx="690296" cy="69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27784" y="1477412"/>
            <a:ext cx="5385296" cy="7386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At that time an overestimation of the effective pumping speed was done implying an overestimation of the degassing </a:t>
            </a:r>
            <a:r>
              <a:rPr lang="en-GB" sz="1400" dirty="0" smtClean="0"/>
              <a:t>rate</a:t>
            </a:r>
          </a:p>
          <a:p>
            <a:pPr algn="ctr"/>
            <a:r>
              <a:rPr lang="en-US" sz="1400" dirty="0" smtClean="0"/>
              <a:t>Further improvement of the bake-out cycles and installation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7693961" y="5949280"/>
            <a:ext cx="1471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*  Degassing rate: Average value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1772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142" y="1884380"/>
            <a:ext cx="6984605" cy="432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From LS1 to present-day: Overview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EAABF-18C5-4998-A1EC-6924B3CF9F61}" type="slidenum">
              <a:rPr lang="en-GB" smtClean="0"/>
              <a:t>9</a:t>
            </a:fld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323528" y="899428"/>
            <a:ext cx="81911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/>
              <a:t>Averaged outgassing rate of about 70 fully </a:t>
            </a:r>
            <a:r>
              <a:rPr lang="en-GB" dirty="0" smtClean="0"/>
              <a:t>assemblies: </a:t>
            </a:r>
            <a:r>
              <a:rPr lang="en-GB" b="1" dirty="0">
                <a:solidFill>
                  <a:srgbClr val="FF0000"/>
                </a:solidFill>
              </a:rPr>
              <a:t>Performed in Bldg.113 &amp; 867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547664" y="6385023"/>
            <a:ext cx="69482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G.Bregliozzi - International </a:t>
            </a:r>
            <a:r>
              <a:rPr lang="en-GB" sz="14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review of the HL-LHC collimation </a:t>
            </a:r>
            <a:r>
              <a:rPr lang="en-GB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system – 11-12/02/2019</a:t>
            </a:r>
            <a:endParaRPr lang="en-GB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6241643"/>
            <a:ext cx="847384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1979712" y="1725774"/>
            <a:ext cx="5544000" cy="513348"/>
            <a:chOff x="2109125" y="4677752"/>
            <a:chExt cx="5544000" cy="51334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109125" y="5191100"/>
              <a:ext cx="5544000" cy="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086717" y="4677752"/>
              <a:ext cx="3610027" cy="369332"/>
            </a:xfrm>
            <a:prstGeom prst="rect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Acceptance limit of 1</a:t>
              </a:r>
              <a:r>
                <a:rPr lang="en-GB" dirty="0" smtClean="0">
                  <a:sym typeface="Symbol" panose="05050102010706020507" pitchFamily="18" charset="2"/>
                </a:rPr>
                <a:t></a:t>
              </a:r>
              <a:r>
                <a:rPr lang="en-GB" dirty="0" smtClean="0"/>
                <a:t>10</a:t>
              </a:r>
              <a:r>
                <a:rPr lang="en-GB" baseline="30000" dirty="0" smtClean="0"/>
                <a:t>-7</a:t>
              </a:r>
              <a:r>
                <a:rPr lang="en-GB" dirty="0" smtClean="0"/>
                <a:t> [</a:t>
              </a:r>
              <a:r>
                <a:rPr lang="en-GB" dirty="0" err="1" smtClean="0"/>
                <a:t>mbar∙l</a:t>
              </a:r>
              <a:r>
                <a:rPr lang="en-GB" dirty="0" smtClean="0"/>
                <a:t>/s]</a:t>
              </a:r>
              <a:endParaRPr lang="en-GB" dirty="0"/>
            </a:p>
          </p:txBody>
        </p:sp>
      </p:grpSp>
      <p:pic>
        <p:nvPicPr>
          <p:cNvPr id="17" name="Picture 2" descr="Image result for ok icon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151" y="1524340"/>
            <a:ext cx="612000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 flipH="1">
            <a:off x="5868144" y="6093296"/>
            <a:ext cx="3199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*  Degassing rate: Average value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3807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5.2|1.4|6.5|11.2|5.7|11.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17607</TotalTime>
  <Words>2956</Words>
  <Application>Microsoft Office PowerPoint</Application>
  <PresentationFormat>On-screen Show (4:3)</PresentationFormat>
  <Paragraphs>397</Paragraphs>
  <Slides>34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44" baseType="lpstr">
      <vt:lpstr>Arial</vt:lpstr>
      <vt:lpstr>Calibri</vt:lpstr>
      <vt:lpstr>Mangal</vt:lpstr>
      <vt:lpstr>Symbol</vt:lpstr>
      <vt:lpstr>Tahoma</vt:lpstr>
      <vt:lpstr>Tw Cen MT</vt:lpstr>
      <vt:lpstr>Wingdings</vt:lpstr>
      <vt:lpstr>Office Theme</vt:lpstr>
      <vt:lpstr>CERNCorporate4-3</vt:lpstr>
      <vt:lpstr>1_Office Theme</vt:lpstr>
      <vt:lpstr>Review of collimator Vacuum Performance  International review of the HL-LHC collimation system 11th – 12th February 2019  </vt:lpstr>
      <vt:lpstr>Outline</vt:lpstr>
      <vt:lpstr>Vacuum Requirements for Collimators</vt:lpstr>
      <vt:lpstr>Vacuum Requirements for Collimators Accepted Gases Species</vt:lpstr>
      <vt:lpstr>NEG Alloy: Pumping Mechanism</vt:lpstr>
      <vt:lpstr>NEG Pumping Mechanism</vt:lpstr>
      <vt:lpstr>A small overview of the outgassing measurements for the collimators  From the LHC installation phase to present</vt:lpstr>
      <vt:lpstr>LHC Installation phase: 2007-2009</vt:lpstr>
      <vt:lpstr>From LS1 to present-day: Overview</vt:lpstr>
      <vt:lpstr>LS1 to present: Case of TCSPM prototype</vt:lpstr>
      <vt:lpstr>Vacuum measurements for the TCSPM &amp; TCPPM with molybdenum carbide-graphite (MoGr) jaws</vt:lpstr>
      <vt:lpstr>Summary of UHV test on MoGr</vt:lpstr>
      <vt:lpstr>Optimization of the production cycle: Reproducibility</vt:lpstr>
      <vt:lpstr>Estimation of internal air leak rate</vt:lpstr>
      <vt:lpstr>Summary of UHV test on MoGr</vt:lpstr>
      <vt:lpstr>Production batches: Repeatability</vt:lpstr>
      <vt:lpstr>Partial revision of the acceptance criteria</vt:lpstr>
      <vt:lpstr>Vacuum simulation: Pressure distribution</vt:lpstr>
      <vt:lpstr>Total impact of CH4 outgassing</vt:lpstr>
      <vt:lpstr>Total impact of internal air leak: NEG saturation</vt:lpstr>
      <vt:lpstr>Mitigation of internal leak: NEG cartridge installation</vt:lpstr>
      <vt:lpstr>Final Summary: Uncoated MoGr </vt:lpstr>
      <vt:lpstr>LSS7 MD4828: Vacuum bump</vt:lpstr>
      <vt:lpstr>Pressure profile simulation: H2 gas density</vt:lpstr>
      <vt:lpstr>PowerPoint Presentation</vt:lpstr>
      <vt:lpstr>Summary of UHV test on MoGr</vt:lpstr>
      <vt:lpstr>Coating producer evaluation</vt:lpstr>
      <vt:lpstr>DTI sample</vt:lpstr>
      <vt:lpstr>Coating validation: Pat-Handy Pull-test</vt:lpstr>
      <vt:lpstr>Coating validation: bake-out in degraded vacuum</vt:lpstr>
      <vt:lpstr>Summary &amp; Conclusion (1/2)</vt:lpstr>
      <vt:lpstr>Summary &amp; Conclusion (2/2)</vt:lpstr>
      <vt:lpstr>Thanks you for your attention</vt:lpstr>
      <vt:lpstr>Coating validation: Focus ion beam imaging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Giuseppe Bregliozzi</dc:creator>
  <cp:lastModifiedBy>Giuseppe Bregliozzi</cp:lastModifiedBy>
  <cp:revision>272</cp:revision>
  <dcterms:created xsi:type="dcterms:W3CDTF">2013-04-23T06:26:21Z</dcterms:created>
  <dcterms:modified xsi:type="dcterms:W3CDTF">2019-02-12T07:54:31Z</dcterms:modified>
</cp:coreProperties>
</file>