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diagrams/data3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67"/>
  </p:notesMasterIdLst>
  <p:sldIdLst>
    <p:sldId id="303" r:id="rId2"/>
    <p:sldId id="257" r:id="rId3"/>
    <p:sldId id="352" r:id="rId4"/>
    <p:sldId id="309" r:id="rId5"/>
    <p:sldId id="358" r:id="rId6"/>
    <p:sldId id="312" r:id="rId7"/>
    <p:sldId id="313" r:id="rId8"/>
    <p:sldId id="314" r:id="rId9"/>
    <p:sldId id="315" r:id="rId10"/>
    <p:sldId id="354" r:id="rId11"/>
    <p:sldId id="353" r:id="rId12"/>
    <p:sldId id="316" r:id="rId13"/>
    <p:sldId id="357" r:id="rId14"/>
    <p:sldId id="317" r:id="rId15"/>
    <p:sldId id="339" r:id="rId16"/>
    <p:sldId id="327" r:id="rId17"/>
    <p:sldId id="359" r:id="rId18"/>
    <p:sldId id="328" r:id="rId19"/>
    <p:sldId id="330" r:id="rId20"/>
    <p:sldId id="331" r:id="rId21"/>
    <p:sldId id="333" r:id="rId22"/>
    <p:sldId id="345" r:id="rId23"/>
    <p:sldId id="346" r:id="rId24"/>
    <p:sldId id="356" r:id="rId25"/>
    <p:sldId id="334" r:id="rId26"/>
    <p:sldId id="355" r:id="rId27"/>
    <p:sldId id="340" r:id="rId28"/>
    <p:sldId id="336" r:id="rId29"/>
    <p:sldId id="337" r:id="rId30"/>
    <p:sldId id="344" r:id="rId31"/>
    <p:sldId id="360" r:id="rId32"/>
    <p:sldId id="361" r:id="rId33"/>
    <p:sldId id="362" r:id="rId34"/>
    <p:sldId id="363" r:id="rId35"/>
    <p:sldId id="329" r:id="rId36"/>
    <p:sldId id="332" r:id="rId37"/>
    <p:sldId id="364" r:id="rId38"/>
    <p:sldId id="365" r:id="rId39"/>
    <p:sldId id="347" r:id="rId40"/>
    <p:sldId id="348" r:id="rId41"/>
    <p:sldId id="349" r:id="rId42"/>
    <p:sldId id="350" r:id="rId43"/>
    <p:sldId id="351" r:id="rId44"/>
    <p:sldId id="342" r:id="rId45"/>
    <p:sldId id="335" r:id="rId46"/>
    <p:sldId id="343" r:id="rId47"/>
    <p:sldId id="338" r:id="rId48"/>
    <p:sldId id="318" r:id="rId49"/>
    <p:sldId id="319" r:id="rId50"/>
    <p:sldId id="320" r:id="rId51"/>
    <p:sldId id="321" r:id="rId52"/>
    <p:sldId id="322" r:id="rId53"/>
    <p:sldId id="323" r:id="rId54"/>
    <p:sldId id="324" r:id="rId55"/>
    <p:sldId id="325" r:id="rId56"/>
    <p:sldId id="341" r:id="rId57"/>
    <p:sldId id="326" r:id="rId58"/>
    <p:sldId id="310" r:id="rId59"/>
    <p:sldId id="311" r:id="rId60"/>
    <p:sldId id="258" r:id="rId61"/>
    <p:sldId id="260" r:id="rId62"/>
    <p:sldId id="259" r:id="rId63"/>
    <p:sldId id="292" r:id="rId64"/>
    <p:sldId id="295" r:id="rId65"/>
    <p:sldId id="297" r:id="rId66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4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04282"/>
    <a:srgbClr val="0B387C"/>
    <a:srgbClr val="0055A0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3163" autoAdjust="0"/>
  </p:normalViewPr>
  <p:slideViewPr>
    <p:cSldViewPr snapToGrid="0" snapToObjects="1">
      <p:cViewPr varScale="1">
        <p:scale>
          <a:sx n="139" d="100"/>
          <a:sy n="139" d="100"/>
        </p:scale>
        <p:origin x="126" y="336"/>
      </p:cViewPr>
      <p:guideLst>
        <p:guide orient="horz" pos="1620"/>
        <p:guide pos="2884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napToObjects="1">
      <p:cViewPr varScale="1">
        <p:scale>
          <a:sx n="100" d="100"/>
          <a:sy n="100" d="100"/>
        </p:scale>
        <p:origin x="3552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presProps" Target="presProps.xml"/><Relationship Id="rId7" Type="http://schemas.openxmlformats.org/officeDocument/2006/relationships/slide" Target="slides/slide6.xml"/><Relationship Id="rId71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notesMaster" Target="notesMasters/notesMaster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theme" Target="theme/theme1.xml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image" Target="../media/image16.png"/><Relationship Id="rId4" Type="http://schemas.openxmlformats.org/officeDocument/2006/relationships/image" Target="../media/image19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44F472F-2846-45E2-B074-B3E5C16D055B}" type="doc">
      <dgm:prSet loTypeId="urn:microsoft.com/office/officeart/2005/8/layout/process1" loCatId="process" qsTypeId="urn:microsoft.com/office/officeart/2005/8/quickstyle/simple1" qsCatId="simple" csTypeId="urn:microsoft.com/office/officeart/2005/8/colors/accent0_1" csCatId="mainScheme" phldr="1"/>
      <dgm:spPr/>
    </dgm:pt>
    <mc:AlternateContent xmlns:mc="http://schemas.openxmlformats.org/markup-compatibility/2006">
      <mc:Choice xmlns:a14="http://schemas.microsoft.com/office/drawing/2010/main" Requires="a14">
        <dgm:pt modelId="{7E3A873F-14B1-44E6-B962-1A9078041098}">
          <dgm:prSet phldrT="[Text]" custT="1"/>
          <dgm:spPr/>
          <dgm:t>
            <a:bodyPr/>
            <a:lstStyle/>
            <a:p>
              <a:r>
                <a:rPr lang="en-US" sz="1000" dirty="0" smtClean="0">
                  <a:latin typeface="+mn-lt"/>
                  <a:cs typeface="Times New Roman" panose="02020603050405020304" pitchFamily="18" charset="0"/>
                </a:rPr>
                <a:t>System Load:</a:t>
              </a:r>
            </a:p>
            <a:p>
              <a:pPr/>
              <a14:m>
                <m:oMathPara xmlns:m="http://schemas.openxmlformats.org/officeDocument/2006/math">
                  <m:oMathParaPr>
                    <m:jc m:val="centerGroup"/>
                  </m:oMathParaPr>
                  <m:oMath xmlns:m="http://schemas.openxmlformats.org/officeDocument/2006/math">
                    <m:acc>
                      <m:accPr>
                        <m:chr m:val="̃"/>
                        <m:ctrlPr>
                          <a:rPr lang="en-US" sz="1000" b="0" i="1" smtClean="0">
                            <a:latin typeface="+mn-lt"/>
                            <a:cs typeface="Times New Roman" panose="02020603050405020304" pitchFamily="18" charset="0"/>
                          </a:rPr>
                        </m:ctrlPr>
                      </m:accPr>
                      <m:e>
                        <m:r>
                          <a:rPr lang="en-US" sz="1000" b="0" i="1" smtClean="0">
                            <a:latin typeface="+mn-lt"/>
                            <a:cs typeface="Times New Roman" panose="02020603050405020304" pitchFamily="18" charset="0"/>
                          </a:rPr>
                          <m:t>𝐿</m:t>
                        </m:r>
                      </m:e>
                    </m:acc>
                  </m:oMath>
                </m:oMathPara>
              </a14:m>
              <a:endParaRPr lang="en-US" sz="1000" dirty="0">
                <a:latin typeface="+mn-lt"/>
                <a:cs typeface="Times New Roman" panose="02020603050405020304" pitchFamily="18" charset="0"/>
              </a:endParaRPr>
            </a:p>
          </dgm:t>
        </dgm:pt>
      </mc:Choice>
      <mc:Fallback>
        <dgm:pt modelId="{7E3A873F-14B1-44E6-B962-1A9078041098}">
          <dgm:prSet phldrT="[Text]" custT="1"/>
          <dgm:spPr/>
          <dgm:t>
            <a:bodyPr/>
            <a:lstStyle/>
            <a:p>
              <a:r>
                <a:rPr lang="en-US" sz="1000" dirty="0" smtClean="0">
                  <a:latin typeface="+mn-lt"/>
                  <a:cs typeface="Times New Roman" panose="02020603050405020304" pitchFamily="18" charset="0"/>
                </a:rPr>
                <a:t>System Load:</a:t>
              </a:r>
            </a:p>
            <a:p>
              <a:pPr/>
              <a:r>
                <a:rPr lang="en-US" sz="1000" b="0" i="0" smtClean="0">
                  <a:latin typeface="+mn-lt"/>
                  <a:cs typeface="Times New Roman" panose="02020603050405020304" pitchFamily="18" charset="0"/>
                </a:rPr>
                <a:t>𝐿 ̃</a:t>
              </a:r>
              <a:endParaRPr lang="en-US" sz="1000" dirty="0">
                <a:latin typeface="+mn-lt"/>
                <a:cs typeface="Times New Roman" panose="02020603050405020304" pitchFamily="18" charset="0"/>
              </a:endParaRPr>
            </a:p>
          </dgm:t>
        </dgm:pt>
      </mc:Fallback>
    </mc:AlternateContent>
    <dgm:pt modelId="{B7F28F28-9B52-44BB-BEFE-8C215E10A11A}" type="parTrans" cxnId="{513219B2-EB8D-40D1-AE05-F0153FE60BEF}">
      <dgm:prSet/>
      <dgm:spPr/>
      <dgm:t>
        <a:bodyPr/>
        <a:lstStyle/>
        <a:p>
          <a:endParaRPr lang="en-US" sz="1000">
            <a:latin typeface="+mn-lt"/>
            <a:cs typeface="Times New Roman" panose="02020603050405020304" pitchFamily="18" charset="0"/>
          </a:endParaRPr>
        </a:p>
      </dgm:t>
    </dgm:pt>
    <dgm:pt modelId="{6C36576E-4BBB-47AD-B3E2-FDE54DCA181B}" type="sibTrans" cxnId="{513219B2-EB8D-40D1-AE05-F0153FE60BEF}">
      <dgm:prSet custT="1"/>
      <dgm:spPr/>
      <dgm:t>
        <a:bodyPr/>
        <a:lstStyle/>
        <a:p>
          <a:endParaRPr lang="en-US" sz="800">
            <a:latin typeface="+mn-lt"/>
            <a:cs typeface="Times New Roman" panose="02020603050405020304" pitchFamily="18" charset="0"/>
          </a:endParaRPr>
        </a:p>
      </dgm:t>
    </dgm:pt>
    <mc:AlternateContent xmlns:mc="http://schemas.openxmlformats.org/markup-compatibility/2006">
      <mc:Choice xmlns:a14="http://schemas.microsoft.com/office/drawing/2010/main" Requires="a14">
        <dgm:pt modelId="{0AAF844C-FAE3-409F-96F7-EB0F710A6118}">
          <dgm:prSet phldrT="[Text]" custT="1"/>
          <dgm:spPr/>
          <dgm:t>
            <a:bodyPr/>
            <a:lstStyle/>
            <a:p>
              <a:r>
                <a:rPr lang="en-US" sz="1000" dirty="0" smtClean="0">
                  <a:latin typeface="+mn-lt"/>
                  <a:cs typeface="Times New Roman" panose="02020603050405020304" pitchFamily="18" charset="0"/>
                </a:rPr>
                <a:t>Load on unit </a:t>
              </a:r>
              <a14:m>
                <m:oMath xmlns:m="http://schemas.openxmlformats.org/officeDocument/2006/math">
                  <m:sSub>
                    <m:sSubPr>
                      <m:ctrlPr>
                        <a:rPr lang="en-US" sz="1000" b="0" i="1" smtClean="0">
                          <a:latin typeface="+mn-lt"/>
                        </a:rPr>
                      </m:ctrlPr>
                    </m:sSubPr>
                    <m:e>
                      <m:r>
                        <m:rPr>
                          <m:sty m:val="p"/>
                        </m:rPr>
                        <a:rPr lang="en-US" sz="1000" b="0" i="0" smtClean="0">
                          <a:latin typeface="+mn-lt"/>
                        </a:rPr>
                        <m:t>U</m:t>
                      </m:r>
                    </m:e>
                    <m:sub>
                      <m:r>
                        <m:rPr>
                          <m:sty m:val="p"/>
                        </m:rPr>
                        <a:rPr lang="en-US" sz="1000" b="0" i="0" smtClean="0">
                          <a:latin typeface="+mn-lt"/>
                        </a:rPr>
                        <m:t>i</m:t>
                      </m:r>
                    </m:sub>
                  </m:sSub>
                </m:oMath>
              </a14:m>
              <a:r>
                <a:rPr lang="en-US" sz="1000" dirty="0" smtClean="0">
                  <a:latin typeface="+mn-lt"/>
                  <a:cs typeface="Times New Roman" panose="02020603050405020304" pitchFamily="18" charset="0"/>
                </a:rPr>
                <a:t> under Load Sharing Policy </a:t>
              </a:r>
              <a14:m>
                <m:oMath xmlns:m="http://schemas.openxmlformats.org/officeDocument/2006/math">
                  <m:r>
                    <a:rPr lang="en-US" sz="1000" b="0" i="1" smtClean="0">
                      <a:latin typeface="+mn-lt"/>
                    </a:rPr>
                    <m:t>𝐿𝑆𝑃</m:t>
                  </m:r>
                </m:oMath>
              </a14:m>
              <a:r>
                <a:rPr lang="en-US" sz="1000" dirty="0" smtClean="0">
                  <a:latin typeface="+mn-lt"/>
                  <a:cs typeface="Times New Roman" panose="02020603050405020304" pitchFamily="18" charset="0"/>
                </a:rPr>
                <a:t>:</a:t>
              </a:r>
            </a:p>
            <a:p>
              <a:pPr/>
              <a14:m>
                <m:oMathPara xmlns:m="http://schemas.openxmlformats.org/officeDocument/2006/math">
                  <m:oMathParaPr>
                    <m:jc m:val="centerGroup"/>
                  </m:oMathParaPr>
                  <m:oMath xmlns:m="http://schemas.openxmlformats.org/officeDocument/2006/math">
                    <m:sSub>
                      <m:sSubPr>
                        <m:ctrlPr>
                          <a:rPr lang="en-US" sz="1000" b="0" i="1" smtClean="0">
                            <a:latin typeface="+mn-lt"/>
                          </a:rPr>
                        </m:ctrlPr>
                      </m:sSubPr>
                      <m:e>
                        <m:r>
                          <a:rPr lang="en-US" sz="1000" b="0" i="1" smtClean="0">
                            <a:latin typeface="+mn-lt"/>
                          </a:rPr>
                          <m:t>𝐿</m:t>
                        </m:r>
                      </m:e>
                      <m:sub>
                        <m:r>
                          <a:rPr lang="en-US" sz="1000" b="0" i="1" smtClean="0">
                            <a:latin typeface="+mn-lt"/>
                          </a:rPr>
                          <m:t>𝑖</m:t>
                        </m:r>
                      </m:sub>
                    </m:sSub>
                    <m:r>
                      <a:rPr lang="en-US" sz="1000" b="0" i="1" smtClean="0">
                        <a:latin typeface="+mn-lt"/>
                      </a:rPr>
                      <m:t>=</m:t>
                    </m:r>
                    <m:r>
                      <a:rPr lang="en-US" sz="1000" b="0" i="1" smtClean="0">
                        <a:latin typeface="+mn-lt"/>
                      </a:rPr>
                      <m:t>𝐿𝑆</m:t>
                    </m:r>
                    <m:sSub>
                      <m:sSubPr>
                        <m:ctrlPr>
                          <a:rPr lang="en-US" sz="1000" b="0" i="1" smtClean="0">
                            <a:latin typeface="+mn-lt"/>
                          </a:rPr>
                        </m:ctrlPr>
                      </m:sSubPr>
                      <m:e>
                        <m:r>
                          <a:rPr lang="en-US" sz="1000" b="0" i="1" smtClean="0">
                            <a:latin typeface="+mn-lt"/>
                          </a:rPr>
                          <m:t>𝑃</m:t>
                        </m:r>
                      </m:e>
                      <m:sub>
                        <m:r>
                          <a:rPr lang="en-US" sz="1000" b="0" i="1" smtClean="0">
                            <a:latin typeface="+mn-lt"/>
                          </a:rPr>
                          <m:t>𝑖</m:t>
                        </m:r>
                      </m:sub>
                    </m:sSub>
                    <m:r>
                      <a:rPr lang="en-US" sz="1000" b="0" i="1" smtClean="0">
                        <a:latin typeface="+mn-lt"/>
                      </a:rPr>
                      <m:t>(</m:t>
                    </m:r>
                    <m:acc>
                      <m:accPr>
                        <m:chr m:val="̃"/>
                        <m:ctrlPr>
                          <a:rPr lang="en-US" sz="1000" b="0" i="1" smtClean="0">
                            <a:latin typeface="+mn-lt"/>
                          </a:rPr>
                        </m:ctrlPr>
                      </m:accPr>
                      <m:e>
                        <m:r>
                          <a:rPr lang="en-US" sz="1000" b="0" i="1" smtClean="0">
                            <a:latin typeface="+mn-lt"/>
                          </a:rPr>
                          <m:t>𝐿</m:t>
                        </m:r>
                      </m:e>
                    </m:acc>
                    <m:r>
                      <a:rPr lang="en-US" sz="1000" b="0" i="1" smtClean="0">
                        <a:latin typeface="+mn-lt"/>
                      </a:rPr>
                      <m:t>)</m:t>
                    </m:r>
                  </m:oMath>
                </m:oMathPara>
              </a14:m>
              <a:endParaRPr lang="en-US" sz="1000" dirty="0">
                <a:latin typeface="+mn-lt"/>
                <a:cs typeface="Times New Roman" panose="02020603050405020304" pitchFamily="18" charset="0"/>
              </a:endParaRPr>
            </a:p>
          </dgm:t>
        </dgm:pt>
      </mc:Choice>
      <mc:Fallback>
        <dgm:pt modelId="{0AAF844C-FAE3-409F-96F7-EB0F710A6118}">
          <dgm:prSet phldrT="[Text]" custT="1"/>
          <dgm:spPr/>
          <dgm:t>
            <a:bodyPr/>
            <a:lstStyle/>
            <a:p>
              <a:r>
                <a:rPr lang="en-US" sz="1000" dirty="0" smtClean="0">
                  <a:latin typeface="+mn-lt"/>
                  <a:cs typeface="Times New Roman" panose="02020603050405020304" pitchFamily="18" charset="0"/>
                </a:rPr>
                <a:t>Load on unit </a:t>
              </a:r>
              <a:r>
                <a:rPr lang="en-US" sz="1000" b="0" i="0" smtClean="0">
                  <a:latin typeface="+mn-lt"/>
                </a:rPr>
                <a:t>U_i</a:t>
              </a:r>
              <a:r>
                <a:rPr lang="en-US" sz="1000" dirty="0" smtClean="0">
                  <a:latin typeface="+mn-lt"/>
                  <a:cs typeface="Times New Roman" panose="02020603050405020304" pitchFamily="18" charset="0"/>
                </a:rPr>
                <a:t> under Load Sharing Policy </a:t>
              </a:r>
              <a:r>
                <a:rPr lang="en-US" sz="1000" b="0" i="0" smtClean="0">
                  <a:latin typeface="+mn-lt"/>
                </a:rPr>
                <a:t>𝐿𝑆𝑃</a:t>
              </a:r>
              <a:r>
                <a:rPr lang="en-US" sz="1000" dirty="0" smtClean="0">
                  <a:latin typeface="+mn-lt"/>
                  <a:cs typeface="Times New Roman" panose="02020603050405020304" pitchFamily="18" charset="0"/>
                </a:rPr>
                <a:t>:</a:t>
              </a:r>
            </a:p>
            <a:p>
              <a:pPr/>
              <a:r>
                <a:rPr lang="en-US" sz="1000" b="0" i="0" smtClean="0">
                  <a:latin typeface="+mn-lt"/>
                </a:rPr>
                <a:t>𝐿_𝑖=𝐿𝑆𝑃_𝑖 (𝐿 ̃)</a:t>
              </a:r>
              <a:endParaRPr lang="en-US" sz="1000" dirty="0">
                <a:latin typeface="+mn-lt"/>
                <a:cs typeface="Times New Roman" panose="02020603050405020304" pitchFamily="18" charset="0"/>
              </a:endParaRPr>
            </a:p>
          </dgm:t>
        </dgm:pt>
      </mc:Fallback>
    </mc:AlternateContent>
    <dgm:pt modelId="{3F1F3275-92E8-452B-AF83-979D189D2563}" type="parTrans" cxnId="{F75C2AD0-2FED-4995-A141-5F6ABAAA1CEB}">
      <dgm:prSet/>
      <dgm:spPr/>
      <dgm:t>
        <a:bodyPr/>
        <a:lstStyle/>
        <a:p>
          <a:endParaRPr lang="en-US" sz="1000">
            <a:latin typeface="+mn-lt"/>
            <a:cs typeface="Times New Roman" panose="02020603050405020304" pitchFamily="18" charset="0"/>
          </a:endParaRPr>
        </a:p>
      </dgm:t>
    </dgm:pt>
    <dgm:pt modelId="{C29EB682-91A0-4E9F-B9ED-B53EEA7AF74F}" type="sibTrans" cxnId="{F75C2AD0-2FED-4995-A141-5F6ABAAA1CEB}">
      <dgm:prSet custT="1"/>
      <dgm:spPr/>
      <dgm:t>
        <a:bodyPr/>
        <a:lstStyle/>
        <a:p>
          <a:endParaRPr lang="en-US" sz="800">
            <a:latin typeface="+mn-lt"/>
            <a:cs typeface="Times New Roman" panose="02020603050405020304" pitchFamily="18" charset="0"/>
          </a:endParaRPr>
        </a:p>
      </dgm:t>
    </dgm:pt>
    <mc:AlternateContent xmlns:mc="http://schemas.openxmlformats.org/markup-compatibility/2006">
      <mc:Choice xmlns:a14="http://schemas.microsoft.com/office/drawing/2010/main" Requires="a14">
        <dgm:pt modelId="{40F536AA-A69B-439C-9A73-46AB11731E53}">
          <dgm:prSet phldrT="[Text]" custT="1"/>
          <dgm:spPr/>
          <dgm:t>
            <a:bodyPr/>
            <a:lstStyle/>
            <a:p>
              <a:r>
                <a:rPr lang="en-US" sz="1000" dirty="0" smtClean="0">
                  <a:latin typeface="+mn-lt"/>
                  <a:cs typeface="Times New Roman" panose="02020603050405020304" pitchFamily="18" charset="0"/>
                </a:rPr>
                <a:t>Stress for failure mode </a:t>
              </a:r>
              <a14:m>
                <m:oMath xmlns:m="http://schemas.openxmlformats.org/officeDocument/2006/math">
                  <m:r>
                    <a:rPr lang="en-US" sz="1000" b="0" i="1" smtClean="0">
                      <a:latin typeface="+mn-lt"/>
                    </a:rPr>
                    <m:t>𝑗</m:t>
                  </m:r>
                </m:oMath>
              </a14:m>
              <a:r>
                <a:rPr lang="en-US" sz="1000" b="0" dirty="0" smtClean="0">
                  <a:latin typeface="+mn-lt"/>
                  <a:cs typeface="Times New Roman" panose="02020603050405020304" pitchFamily="18" charset="0"/>
                </a:rPr>
                <a:t> on unit </a:t>
              </a:r>
              <a14:m>
                <m:oMath xmlns:m="http://schemas.openxmlformats.org/officeDocument/2006/math">
                  <m:r>
                    <a:rPr lang="en-US" sz="1000" b="0" i="1" smtClean="0">
                      <a:latin typeface="+mn-lt"/>
                    </a:rPr>
                    <m:t>𝑖</m:t>
                  </m:r>
                </m:oMath>
              </a14:m>
              <a:r>
                <a:rPr lang="en-US" sz="1000" b="0" dirty="0" smtClean="0">
                  <a:latin typeface="+mn-lt"/>
                  <a:cs typeface="Times New Roman" panose="02020603050405020304" pitchFamily="18" charset="0"/>
                </a:rPr>
                <a:t>:</a:t>
              </a:r>
            </a:p>
            <a:p>
              <a:pPr/>
              <a14:m>
                <m:oMathPara xmlns:m="http://schemas.openxmlformats.org/officeDocument/2006/math">
                  <m:oMathParaPr>
                    <m:jc m:val="centerGroup"/>
                  </m:oMathParaPr>
                  <m:oMath xmlns:m="http://schemas.openxmlformats.org/officeDocument/2006/math">
                    <m:sSub>
                      <m:sSubPr>
                        <m:ctrlPr>
                          <a:rPr lang="en-US" sz="1000" b="1" i="1" smtClean="0">
                            <a:latin typeface="+mn-lt"/>
                          </a:rPr>
                        </m:ctrlPr>
                      </m:sSubPr>
                      <m:e>
                        <m:r>
                          <a:rPr lang="en-US" sz="1000" b="1" i="1" smtClean="0">
                            <a:latin typeface="+mn-lt"/>
                          </a:rPr>
                          <m:t>𝝃</m:t>
                        </m:r>
                      </m:e>
                      <m:sub>
                        <m:r>
                          <a:rPr lang="en-US" sz="1000" b="1" i="1" smtClean="0">
                            <a:latin typeface="Cambria Math" panose="02040503050406030204" pitchFamily="18" charset="0"/>
                          </a:rPr>
                          <m:t>𝒊</m:t>
                        </m:r>
                        <m:r>
                          <a:rPr lang="en-US" sz="1000" b="1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1000" b="1" i="1" smtClean="0">
                            <a:latin typeface="+mn-lt"/>
                          </a:rPr>
                          <m:t>𝒋</m:t>
                        </m:r>
                      </m:sub>
                    </m:sSub>
                    <m:d>
                      <m:dPr>
                        <m:ctrlPr>
                          <a:rPr lang="en-US" sz="1000" b="0" i="1" smtClean="0">
                            <a:latin typeface="+mn-lt"/>
                          </a:rPr>
                        </m:ctrlPr>
                      </m:dPr>
                      <m:e>
                        <m:r>
                          <a:rPr lang="en-US" sz="1000" b="0" i="1" smtClean="0">
                            <a:latin typeface="Cambria Math" panose="02040503050406030204" pitchFamily="18" charset="0"/>
                          </a:rPr>
                          <m:t>𝐿𝑆</m:t>
                        </m:r>
                        <m:sSub>
                          <m:sSubPr>
                            <m:ctrlPr>
                              <a:rPr lang="en-US" sz="10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000" b="0" i="1" smtClean="0">
                                <a:latin typeface="Cambria Math" panose="02040503050406030204" pitchFamily="18" charset="0"/>
                              </a:rPr>
                              <m:t>𝑃</m:t>
                            </m:r>
                          </m:e>
                          <m:sub>
                            <m:r>
                              <a:rPr lang="en-US" sz="1000" b="0" i="1" smtClean="0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  <m:r>
                          <a:rPr lang="en-US" sz="1000" b="0" i="1" smtClean="0">
                            <a:latin typeface="Cambria Math" panose="02040503050406030204" pitchFamily="18" charset="0"/>
                          </a:rPr>
                          <m:t>(</m:t>
                        </m:r>
                        <m:acc>
                          <m:accPr>
                            <m:chr m:val="̃"/>
                            <m:ctrlPr>
                              <a:rPr lang="en-US" sz="1000" b="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1000" b="0" i="1" smtClean="0">
                                <a:latin typeface="Cambria Math" panose="02040503050406030204" pitchFamily="18" charset="0"/>
                              </a:rPr>
                              <m:t>𝐿</m:t>
                            </m:r>
                          </m:e>
                        </m:acc>
                        <m:r>
                          <a:rPr lang="en-US" sz="1000" b="0" i="1" smtClean="0">
                            <a:latin typeface="Cambria Math" panose="02040503050406030204" pitchFamily="18" charset="0"/>
                          </a:rPr>
                          <m:t>)</m:t>
                        </m:r>
                      </m:e>
                    </m:d>
                  </m:oMath>
                </m:oMathPara>
              </a14:m>
              <a:endParaRPr lang="en-US" sz="1000" b="1" dirty="0">
                <a:latin typeface="+mn-lt"/>
                <a:cs typeface="Times New Roman" panose="02020603050405020304" pitchFamily="18" charset="0"/>
              </a:endParaRPr>
            </a:p>
          </dgm:t>
        </dgm:pt>
      </mc:Choice>
      <mc:Fallback>
        <dgm:pt modelId="{40F536AA-A69B-439C-9A73-46AB11731E53}">
          <dgm:prSet phldrT="[Text]" custT="1"/>
          <dgm:spPr/>
          <dgm:t>
            <a:bodyPr/>
            <a:lstStyle/>
            <a:p>
              <a:r>
                <a:rPr lang="en-US" sz="1000" dirty="0" smtClean="0">
                  <a:latin typeface="+mn-lt"/>
                  <a:cs typeface="Times New Roman" panose="02020603050405020304" pitchFamily="18" charset="0"/>
                </a:rPr>
                <a:t>Stress for failure mode </a:t>
              </a:r>
              <a:r>
                <a:rPr lang="en-US" sz="1000" b="0" i="0" smtClean="0">
                  <a:latin typeface="+mn-lt"/>
                </a:rPr>
                <a:t>𝑗</a:t>
              </a:r>
              <a:r>
                <a:rPr lang="en-US" sz="1000" b="0" dirty="0" smtClean="0">
                  <a:latin typeface="+mn-lt"/>
                  <a:cs typeface="Times New Roman" panose="02020603050405020304" pitchFamily="18" charset="0"/>
                </a:rPr>
                <a:t> on unit </a:t>
              </a:r>
              <a:r>
                <a:rPr lang="en-US" sz="1000" b="0" i="0" smtClean="0">
                  <a:latin typeface="+mn-lt"/>
                </a:rPr>
                <a:t>𝑖</a:t>
              </a:r>
              <a:r>
                <a:rPr lang="en-US" sz="1000" b="0" dirty="0" smtClean="0">
                  <a:latin typeface="+mn-lt"/>
                  <a:cs typeface="Times New Roman" panose="02020603050405020304" pitchFamily="18" charset="0"/>
                </a:rPr>
                <a:t>:</a:t>
              </a:r>
            </a:p>
            <a:p>
              <a:pPr/>
              <a:r>
                <a:rPr lang="en-US" sz="1000" b="1" i="0" smtClean="0">
                  <a:latin typeface="+mn-lt"/>
                </a:rPr>
                <a:t>𝝃_(</a:t>
              </a:r>
              <a:r>
                <a:rPr lang="en-US" sz="1000" b="1" i="0" smtClean="0">
                  <a:latin typeface="Cambria Math" panose="02040503050406030204" pitchFamily="18" charset="0"/>
                </a:rPr>
                <a:t>𝒊,</a:t>
              </a:r>
              <a:r>
                <a:rPr lang="en-US" sz="1000" b="1" i="0" smtClean="0">
                  <a:latin typeface="+mn-lt"/>
                </a:rPr>
                <a:t>𝒋)</a:t>
              </a:r>
              <a:r>
                <a:rPr lang="en-US" sz="1000" b="0" i="0" smtClean="0">
                  <a:latin typeface="+mn-lt"/>
                </a:rPr>
                <a:t> (</a:t>
              </a:r>
              <a:r>
                <a:rPr lang="en-US" sz="1000" b="0" i="0" smtClean="0">
                  <a:latin typeface="Cambria Math" panose="02040503050406030204" pitchFamily="18" charset="0"/>
                </a:rPr>
                <a:t>𝐿𝑆</a:t>
              </a:r>
              <a:r>
                <a:rPr lang="en-US" sz="1000" b="0" i="0" smtClean="0">
                  <a:latin typeface="Cambria Math" panose="02040503050406030204" pitchFamily="18" charset="0"/>
                </a:rPr>
                <a:t>𝑃_𝑖 (𝐿 ̃)</a:t>
              </a:r>
              <a:r>
                <a:rPr lang="en-US" sz="1000" b="0" i="0" smtClean="0">
                  <a:latin typeface="+mn-lt"/>
                </a:rPr>
                <a:t>)</a:t>
              </a:r>
              <a:endParaRPr lang="en-US" sz="1000" b="1" dirty="0">
                <a:latin typeface="+mn-lt"/>
                <a:cs typeface="Times New Roman" panose="02020603050405020304" pitchFamily="18" charset="0"/>
              </a:endParaRPr>
            </a:p>
          </dgm:t>
        </dgm:pt>
      </mc:Fallback>
    </mc:AlternateContent>
    <dgm:pt modelId="{BC6175B3-74BA-434A-B9B2-F7A8EA35DE9D}" type="parTrans" cxnId="{14594B8F-BFA9-49E6-A44D-8D5E89FC482F}">
      <dgm:prSet/>
      <dgm:spPr/>
      <dgm:t>
        <a:bodyPr/>
        <a:lstStyle/>
        <a:p>
          <a:endParaRPr lang="en-US" sz="1000">
            <a:latin typeface="+mn-lt"/>
            <a:cs typeface="Times New Roman" panose="02020603050405020304" pitchFamily="18" charset="0"/>
          </a:endParaRPr>
        </a:p>
      </dgm:t>
    </dgm:pt>
    <dgm:pt modelId="{2A740E85-3713-49A9-A7E3-C3240BEA0EA6}" type="sibTrans" cxnId="{14594B8F-BFA9-49E6-A44D-8D5E89FC482F}">
      <dgm:prSet custT="1"/>
      <dgm:spPr/>
      <dgm:t>
        <a:bodyPr/>
        <a:lstStyle/>
        <a:p>
          <a:endParaRPr lang="en-US" sz="800">
            <a:latin typeface="+mn-lt"/>
            <a:cs typeface="Times New Roman" panose="02020603050405020304" pitchFamily="18" charset="0"/>
          </a:endParaRPr>
        </a:p>
      </dgm:t>
    </dgm:pt>
    <mc:AlternateContent xmlns:mc="http://schemas.openxmlformats.org/markup-compatibility/2006">
      <mc:Choice xmlns:a14="http://schemas.microsoft.com/office/drawing/2010/main" Requires="a14">
        <dgm:pt modelId="{0175A918-1E97-4DEC-8766-1859C4425EDB}">
          <dgm:prSet custT="1"/>
          <dgm:spPr/>
          <dgm:t>
            <a:bodyPr/>
            <a:lstStyle/>
            <a:p>
              <a:r>
                <a:rPr lang="en-US" sz="1000" dirty="0" smtClean="0">
                  <a:latin typeface="+mn-lt"/>
                  <a:cs typeface="Times New Roman" panose="02020603050405020304" pitchFamily="18" charset="0"/>
                </a:rPr>
                <a:t>Acceleration factor for failure mode </a:t>
              </a:r>
              <a14:m>
                <m:oMath xmlns:m="http://schemas.openxmlformats.org/officeDocument/2006/math">
                  <m:r>
                    <a:rPr lang="en-US" sz="1000" b="0" i="1" smtClean="0">
                      <a:latin typeface="+mn-lt"/>
                    </a:rPr>
                    <m:t>𝑗</m:t>
                  </m:r>
                </m:oMath>
              </a14:m>
              <a:r>
                <a:rPr lang="en-US" sz="1000" dirty="0" smtClean="0">
                  <a:latin typeface="+mn-lt"/>
                  <a:cs typeface="Times New Roman" panose="02020603050405020304" pitchFamily="18" charset="0"/>
                </a:rPr>
                <a:t> on unit </a:t>
              </a:r>
              <a14:m>
                <m:oMath xmlns:m="http://schemas.openxmlformats.org/officeDocument/2006/math">
                  <m:sSub>
                    <m:sSubPr>
                      <m:ctrlPr>
                        <a:rPr lang="en-US" sz="1000" b="0" i="1" smtClean="0">
                          <a:latin typeface="+mn-lt"/>
                        </a:rPr>
                      </m:ctrlPr>
                    </m:sSubPr>
                    <m:e>
                      <m:r>
                        <m:rPr>
                          <m:sty m:val="p"/>
                        </m:rPr>
                        <a:rPr lang="en-US" sz="1000" b="0" i="0" smtClean="0">
                          <a:latin typeface="+mn-lt"/>
                        </a:rPr>
                        <m:t>U</m:t>
                      </m:r>
                    </m:e>
                    <m:sub>
                      <m:r>
                        <m:rPr>
                          <m:sty m:val="p"/>
                        </m:rPr>
                        <a:rPr lang="en-US" sz="1000" b="0" i="0" smtClean="0">
                          <a:latin typeface="+mn-lt"/>
                        </a:rPr>
                        <m:t>i</m:t>
                      </m:r>
                    </m:sub>
                  </m:sSub>
                </m:oMath>
              </a14:m>
              <a:r>
                <a:rPr lang="en-US" sz="1000" dirty="0" smtClean="0">
                  <a:latin typeface="+mn-lt"/>
                  <a:cs typeface="Times New Roman" panose="02020603050405020304" pitchFamily="18" charset="0"/>
                </a:rPr>
                <a:t>:</a:t>
              </a:r>
            </a:p>
            <a:p>
              <a:pPr/>
              <a14:m>
                <m:oMathPara xmlns:m="http://schemas.openxmlformats.org/officeDocument/2006/math">
                  <m:oMathParaPr>
                    <m:jc m:val="centerGroup"/>
                  </m:oMathParaPr>
                  <m:oMath xmlns:m="http://schemas.openxmlformats.org/officeDocument/2006/math">
                    <m:r>
                      <a:rPr lang="en-US" sz="1000" b="0" i="1" smtClean="0">
                        <a:latin typeface="+mn-lt"/>
                      </a:rPr>
                      <m:t>𝐴</m:t>
                    </m:r>
                    <m:sSub>
                      <m:sSubPr>
                        <m:ctrlPr>
                          <a:rPr lang="en-US" sz="1000" b="0" i="1" smtClean="0">
                            <a:latin typeface="+mn-lt"/>
                          </a:rPr>
                        </m:ctrlPr>
                      </m:sSubPr>
                      <m:e>
                        <m:r>
                          <a:rPr lang="en-US" sz="1000" b="0" i="1" smtClean="0">
                            <a:latin typeface="+mn-lt"/>
                          </a:rPr>
                          <m:t>𝐹</m:t>
                        </m:r>
                      </m:e>
                      <m:sub>
                        <m:r>
                          <a:rPr lang="en-US" sz="1000" b="0" i="1" smtClean="0">
                            <a:latin typeface="+mn-lt"/>
                          </a:rPr>
                          <m:t>𝑖</m:t>
                        </m:r>
                        <m:r>
                          <a:rPr lang="en-US" sz="1000" b="0" i="1" smtClean="0">
                            <a:latin typeface="+mn-lt"/>
                          </a:rPr>
                          <m:t>,</m:t>
                        </m:r>
                        <m:r>
                          <a:rPr lang="en-US" sz="1000" b="0" i="1" smtClean="0">
                            <a:latin typeface="+mn-lt"/>
                          </a:rPr>
                          <m:t>𝑗</m:t>
                        </m:r>
                      </m:sub>
                    </m:sSub>
                    <m:r>
                      <a:rPr lang="en-US" sz="1000" b="0" i="1" smtClean="0">
                        <a:latin typeface="+mn-lt"/>
                      </a:rPr>
                      <m:t>(</m:t>
                    </m:r>
                    <m:sSub>
                      <m:sSubPr>
                        <m:ctrlPr>
                          <a:rPr lang="en-US" sz="1000" b="1" i="1" smtClean="0">
                            <a:latin typeface="+mn-lt"/>
                          </a:rPr>
                        </m:ctrlPr>
                      </m:sSubPr>
                      <m:e>
                        <m:r>
                          <a:rPr lang="en-US" sz="1000" b="1" i="1" smtClean="0">
                            <a:latin typeface="+mn-lt"/>
                          </a:rPr>
                          <m:t>𝝃</m:t>
                        </m:r>
                      </m:e>
                      <m:sub>
                        <m:r>
                          <a:rPr lang="en-US" sz="1000" b="1" i="1" smtClean="0">
                            <a:latin typeface="Cambria Math" panose="02040503050406030204" pitchFamily="18" charset="0"/>
                          </a:rPr>
                          <m:t>𝒊</m:t>
                        </m:r>
                        <m:r>
                          <a:rPr lang="en-US" sz="1000" b="1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1000" b="1" i="1" smtClean="0">
                            <a:latin typeface="+mn-lt"/>
                          </a:rPr>
                          <m:t>𝒋</m:t>
                        </m:r>
                      </m:sub>
                    </m:sSub>
                    <m:r>
                      <a:rPr lang="en-US" sz="1000" b="0" i="1" smtClean="0">
                        <a:latin typeface="+mn-lt"/>
                      </a:rPr>
                      <m:t>,</m:t>
                    </m:r>
                    <m:sSub>
                      <m:sSubPr>
                        <m:ctrlPr>
                          <a:rPr lang="en-US" sz="1000" b="1" i="1" smtClean="0">
                            <a:latin typeface="+mn-lt"/>
                          </a:rPr>
                        </m:ctrlPr>
                      </m:sSubPr>
                      <m:e>
                        <m:r>
                          <a:rPr lang="en-US" sz="1000" b="1" i="1" smtClean="0">
                            <a:latin typeface="+mn-lt"/>
                          </a:rPr>
                          <m:t>𝝃</m:t>
                        </m:r>
                      </m:e>
                      <m:sub>
                        <m:r>
                          <a:rPr lang="en-US" sz="1000" b="1" i="1" smtClean="0">
                            <a:latin typeface="+mn-lt"/>
                          </a:rPr>
                          <m:t>𝒓𝒆𝒇</m:t>
                        </m:r>
                      </m:sub>
                    </m:sSub>
                    <m:r>
                      <a:rPr lang="en-US" sz="1000" b="0" i="1" smtClean="0">
                        <a:latin typeface="+mn-lt"/>
                      </a:rPr>
                      <m:t>)</m:t>
                    </m:r>
                  </m:oMath>
                </m:oMathPara>
              </a14:m>
              <a:endParaRPr lang="en-US" sz="1000" dirty="0">
                <a:latin typeface="+mn-lt"/>
                <a:cs typeface="Times New Roman" panose="02020603050405020304" pitchFamily="18" charset="0"/>
              </a:endParaRPr>
            </a:p>
          </dgm:t>
        </dgm:pt>
      </mc:Choice>
      <mc:Fallback>
        <dgm:pt modelId="{0175A918-1E97-4DEC-8766-1859C4425EDB}">
          <dgm:prSet custT="1"/>
          <dgm:spPr/>
          <dgm:t>
            <a:bodyPr/>
            <a:lstStyle/>
            <a:p>
              <a:r>
                <a:rPr lang="en-US" sz="1000" dirty="0" smtClean="0">
                  <a:latin typeface="+mn-lt"/>
                  <a:cs typeface="Times New Roman" panose="02020603050405020304" pitchFamily="18" charset="0"/>
                </a:rPr>
                <a:t>Acceleration factor for failure mode </a:t>
              </a:r>
              <a:r>
                <a:rPr lang="en-US" sz="1000" b="0" i="0" smtClean="0">
                  <a:latin typeface="+mn-lt"/>
                </a:rPr>
                <a:t>𝑗</a:t>
              </a:r>
              <a:r>
                <a:rPr lang="en-US" sz="1000" dirty="0" smtClean="0">
                  <a:latin typeface="+mn-lt"/>
                  <a:cs typeface="Times New Roman" panose="02020603050405020304" pitchFamily="18" charset="0"/>
                </a:rPr>
                <a:t> on unit </a:t>
              </a:r>
              <a:r>
                <a:rPr lang="en-US" sz="1000" b="0" i="0" smtClean="0">
                  <a:latin typeface="+mn-lt"/>
                </a:rPr>
                <a:t>U_i</a:t>
              </a:r>
              <a:r>
                <a:rPr lang="en-US" sz="1000" dirty="0" smtClean="0">
                  <a:latin typeface="+mn-lt"/>
                  <a:cs typeface="Times New Roman" panose="02020603050405020304" pitchFamily="18" charset="0"/>
                </a:rPr>
                <a:t>:</a:t>
              </a:r>
            </a:p>
            <a:p>
              <a:pPr/>
              <a:r>
                <a:rPr lang="en-US" sz="1000" b="0" i="0" smtClean="0">
                  <a:latin typeface="+mn-lt"/>
                </a:rPr>
                <a:t>𝐴𝐹_(𝑖,𝑗) (</a:t>
              </a:r>
              <a:r>
                <a:rPr lang="en-US" sz="1000" b="1" i="0" smtClean="0">
                  <a:latin typeface="+mn-lt"/>
                </a:rPr>
                <a:t>𝝃_(</a:t>
              </a:r>
              <a:r>
                <a:rPr lang="en-US" sz="1000" b="1" i="0" smtClean="0">
                  <a:latin typeface="Cambria Math" panose="02040503050406030204" pitchFamily="18" charset="0"/>
                </a:rPr>
                <a:t>𝒊,</a:t>
              </a:r>
              <a:r>
                <a:rPr lang="en-US" sz="1000" b="1" i="0" smtClean="0">
                  <a:latin typeface="+mn-lt"/>
                </a:rPr>
                <a:t>𝒋)</a:t>
              </a:r>
              <a:r>
                <a:rPr lang="en-US" sz="1000" b="0" i="0" smtClean="0">
                  <a:latin typeface="+mn-lt"/>
                </a:rPr>
                <a:t>,</a:t>
              </a:r>
              <a:r>
                <a:rPr lang="en-US" sz="1000" b="1" i="0" smtClean="0">
                  <a:latin typeface="+mn-lt"/>
                </a:rPr>
                <a:t>𝝃_𝒓𝒆𝒇</a:t>
              </a:r>
              <a:r>
                <a:rPr lang="en-US" sz="1000" b="0" i="0" smtClean="0">
                  <a:latin typeface="+mn-lt"/>
                </a:rPr>
                <a:t>)</a:t>
              </a:r>
              <a:endParaRPr lang="en-US" sz="1000" dirty="0">
                <a:latin typeface="+mn-lt"/>
                <a:cs typeface="Times New Roman" panose="02020603050405020304" pitchFamily="18" charset="0"/>
              </a:endParaRPr>
            </a:p>
          </dgm:t>
        </dgm:pt>
      </mc:Fallback>
    </mc:AlternateContent>
    <dgm:pt modelId="{3E160728-6986-4D3A-AE84-4FE63A199A9F}" type="parTrans" cxnId="{56389A97-F564-48F6-AD2C-10021CF37F8F}">
      <dgm:prSet/>
      <dgm:spPr/>
      <dgm:t>
        <a:bodyPr/>
        <a:lstStyle/>
        <a:p>
          <a:endParaRPr lang="en-US" sz="1000">
            <a:latin typeface="+mn-lt"/>
            <a:cs typeface="Times New Roman" panose="02020603050405020304" pitchFamily="18" charset="0"/>
          </a:endParaRPr>
        </a:p>
      </dgm:t>
    </dgm:pt>
    <dgm:pt modelId="{2596A213-EFFE-4B40-A061-D8EB600BD095}" type="sibTrans" cxnId="{56389A97-F564-48F6-AD2C-10021CF37F8F}">
      <dgm:prSet/>
      <dgm:spPr/>
      <dgm:t>
        <a:bodyPr/>
        <a:lstStyle/>
        <a:p>
          <a:endParaRPr lang="en-US" sz="1000">
            <a:latin typeface="+mn-lt"/>
            <a:cs typeface="Times New Roman" panose="02020603050405020304" pitchFamily="18" charset="0"/>
          </a:endParaRPr>
        </a:p>
      </dgm:t>
    </dgm:pt>
    <dgm:pt modelId="{FD67D26A-1096-4CE7-BEC9-C5BB9B3193E2}" type="pres">
      <dgm:prSet presAssocID="{C44F472F-2846-45E2-B074-B3E5C16D055B}" presName="Name0" presStyleCnt="0">
        <dgm:presLayoutVars>
          <dgm:dir/>
          <dgm:resizeHandles val="exact"/>
        </dgm:presLayoutVars>
      </dgm:prSet>
      <dgm:spPr/>
    </dgm:pt>
    <dgm:pt modelId="{D70B8564-4A59-481B-90EC-D87DD6DDB612}" type="pres">
      <dgm:prSet presAssocID="{7E3A873F-14B1-44E6-B962-1A9078041098}" presName="node" presStyleLbl="node1" presStyleIdx="0" presStyleCnt="4" custScaleY="6548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4C0BDFE-0E76-469B-B57E-FF52730F85E3}" type="pres">
      <dgm:prSet presAssocID="{6C36576E-4BBB-47AD-B3E2-FDE54DCA181B}" presName="sibTrans" presStyleLbl="sibTrans2D1" presStyleIdx="0" presStyleCnt="3"/>
      <dgm:spPr/>
      <dgm:t>
        <a:bodyPr/>
        <a:lstStyle/>
        <a:p>
          <a:endParaRPr lang="en-US"/>
        </a:p>
      </dgm:t>
    </dgm:pt>
    <dgm:pt modelId="{27210D62-B394-4D5A-9B3E-4E0EB52E2691}" type="pres">
      <dgm:prSet presAssocID="{6C36576E-4BBB-47AD-B3E2-FDE54DCA181B}" presName="connectorText" presStyleLbl="sibTrans2D1" presStyleIdx="0" presStyleCnt="3"/>
      <dgm:spPr/>
      <dgm:t>
        <a:bodyPr/>
        <a:lstStyle/>
        <a:p>
          <a:endParaRPr lang="en-US"/>
        </a:p>
      </dgm:t>
    </dgm:pt>
    <dgm:pt modelId="{FC112F9F-F543-452F-9E44-D21DFC6555E4}" type="pres">
      <dgm:prSet presAssocID="{0AAF844C-FAE3-409F-96F7-EB0F710A6118}" presName="node" presStyleLbl="node1" presStyleIdx="1" presStyleCnt="4" custScaleY="6548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DC4F5BD-2D21-4F1D-96B9-BD5EF4848502}" type="pres">
      <dgm:prSet presAssocID="{C29EB682-91A0-4E9F-B9ED-B53EEA7AF74F}" presName="sibTrans" presStyleLbl="sibTrans2D1" presStyleIdx="1" presStyleCnt="3"/>
      <dgm:spPr/>
      <dgm:t>
        <a:bodyPr/>
        <a:lstStyle/>
        <a:p>
          <a:endParaRPr lang="en-US"/>
        </a:p>
      </dgm:t>
    </dgm:pt>
    <dgm:pt modelId="{56753D3A-C1F8-4D38-A81D-6A7437264A43}" type="pres">
      <dgm:prSet presAssocID="{C29EB682-91A0-4E9F-B9ED-B53EEA7AF74F}" presName="connectorText" presStyleLbl="sibTrans2D1" presStyleIdx="1" presStyleCnt="3"/>
      <dgm:spPr/>
      <dgm:t>
        <a:bodyPr/>
        <a:lstStyle/>
        <a:p>
          <a:endParaRPr lang="en-US"/>
        </a:p>
      </dgm:t>
    </dgm:pt>
    <dgm:pt modelId="{18143CC7-F56E-4BA5-8F54-994504F2FD05}" type="pres">
      <dgm:prSet presAssocID="{40F536AA-A69B-439C-9A73-46AB11731E53}" presName="node" presStyleLbl="node1" presStyleIdx="2" presStyleCnt="4" custScaleY="6548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70D2068-394C-4979-B4AA-E48EB22949C2}" type="pres">
      <dgm:prSet presAssocID="{2A740E85-3713-49A9-A7E3-C3240BEA0EA6}" presName="sibTrans" presStyleLbl="sibTrans2D1" presStyleIdx="2" presStyleCnt="3"/>
      <dgm:spPr/>
      <dgm:t>
        <a:bodyPr/>
        <a:lstStyle/>
        <a:p>
          <a:endParaRPr lang="en-US"/>
        </a:p>
      </dgm:t>
    </dgm:pt>
    <dgm:pt modelId="{B8B07B21-F0B0-4017-943F-1BB6F90622F7}" type="pres">
      <dgm:prSet presAssocID="{2A740E85-3713-49A9-A7E3-C3240BEA0EA6}" presName="connectorText" presStyleLbl="sibTrans2D1" presStyleIdx="2" presStyleCnt="3"/>
      <dgm:spPr/>
      <dgm:t>
        <a:bodyPr/>
        <a:lstStyle/>
        <a:p>
          <a:endParaRPr lang="en-US"/>
        </a:p>
      </dgm:t>
    </dgm:pt>
    <dgm:pt modelId="{67D1C788-971F-466D-A396-F065D7F37546}" type="pres">
      <dgm:prSet presAssocID="{0175A918-1E97-4DEC-8766-1859C4425EDB}" presName="node" presStyleLbl="node1" presStyleIdx="3" presStyleCnt="4" custScaleY="6548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6A2D3457-3B58-4067-9DB2-BC4BB4B16711}" type="presOf" srcId="{0AAF844C-FAE3-409F-96F7-EB0F710A6118}" destId="{FC112F9F-F543-452F-9E44-D21DFC6555E4}" srcOrd="0" destOrd="0" presId="urn:microsoft.com/office/officeart/2005/8/layout/process1"/>
    <dgm:cxn modelId="{CD0D26CE-5BA6-4748-9080-DE0823ABBBF3}" type="presOf" srcId="{2A740E85-3713-49A9-A7E3-C3240BEA0EA6}" destId="{270D2068-394C-4979-B4AA-E48EB22949C2}" srcOrd="0" destOrd="0" presId="urn:microsoft.com/office/officeart/2005/8/layout/process1"/>
    <dgm:cxn modelId="{9130C147-BEE9-4AB5-BDEB-200AB1F8D4F0}" type="presOf" srcId="{C29EB682-91A0-4E9F-B9ED-B53EEA7AF74F}" destId="{56753D3A-C1F8-4D38-A81D-6A7437264A43}" srcOrd="1" destOrd="0" presId="urn:microsoft.com/office/officeart/2005/8/layout/process1"/>
    <dgm:cxn modelId="{4E6C1BFE-B6A3-4EBD-93AD-5A63635F0C40}" type="presOf" srcId="{2A740E85-3713-49A9-A7E3-C3240BEA0EA6}" destId="{B8B07B21-F0B0-4017-943F-1BB6F90622F7}" srcOrd="1" destOrd="0" presId="urn:microsoft.com/office/officeart/2005/8/layout/process1"/>
    <dgm:cxn modelId="{DCDC8C07-C8D6-4281-B88F-A9E2E8A97798}" type="presOf" srcId="{40F536AA-A69B-439C-9A73-46AB11731E53}" destId="{18143CC7-F56E-4BA5-8F54-994504F2FD05}" srcOrd="0" destOrd="0" presId="urn:microsoft.com/office/officeart/2005/8/layout/process1"/>
    <dgm:cxn modelId="{14594B8F-BFA9-49E6-A44D-8D5E89FC482F}" srcId="{C44F472F-2846-45E2-B074-B3E5C16D055B}" destId="{40F536AA-A69B-439C-9A73-46AB11731E53}" srcOrd="2" destOrd="0" parTransId="{BC6175B3-74BA-434A-B9B2-F7A8EA35DE9D}" sibTransId="{2A740E85-3713-49A9-A7E3-C3240BEA0EA6}"/>
    <dgm:cxn modelId="{F75C2AD0-2FED-4995-A141-5F6ABAAA1CEB}" srcId="{C44F472F-2846-45E2-B074-B3E5C16D055B}" destId="{0AAF844C-FAE3-409F-96F7-EB0F710A6118}" srcOrd="1" destOrd="0" parTransId="{3F1F3275-92E8-452B-AF83-979D189D2563}" sibTransId="{C29EB682-91A0-4E9F-B9ED-B53EEA7AF74F}"/>
    <dgm:cxn modelId="{56389A97-F564-48F6-AD2C-10021CF37F8F}" srcId="{C44F472F-2846-45E2-B074-B3E5C16D055B}" destId="{0175A918-1E97-4DEC-8766-1859C4425EDB}" srcOrd="3" destOrd="0" parTransId="{3E160728-6986-4D3A-AE84-4FE63A199A9F}" sibTransId="{2596A213-EFFE-4B40-A061-D8EB600BD095}"/>
    <dgm:cxn modelId="{513219B2-EB8D-40D1-AE05-F0153FE60BEF}" srcId="{C44F472F-2846-45E2-B074-B3E5C16D055B}" destId="{7E3A873F-14B1-44E6-B962-1A9078041098}" srcOrd="0" destOrd="0" parTransId="{B7F28F28-9B52-44BB-BEFE-8C215E10A11A}" sibTransId="{6C36576E-4BBB-47AD-B3E2-FDE54DCA181B}"/>
    <dgm:cxn modelId="{6D1E644A-05B2-40A0-B351-B0BBDF4EF9E0}" type="presOf" srcId="{6C36576E-4BBB-47AD-B3E2-FDE54DCA181B}" destId="{27210D62-B394-4D5A-9B3E-4E0EB52E2691}" srcOrd="1" destOrd="0" presId="urn:microsoft.com/office/officeart/2005/8/layout/process1"/>
    <dgm:cxn modelId="{623181E5-4723-4CC8-8F3C-D4A78511CBD2}" type="presOf" srcId="{C29EB682-91A0-4E9F-B9ED-B53EEA7AF74F}" destId="{7DC4F5BD-2D21-4F1D-96B9-BD5EF4848502}" srcOrd="0" destOrd="0" presId="urn:microsoft.com/office/officeart/2005/8/layout/process1"/>
    <dgm:cxn modelId="{DD9DCCA0-69D9-4466-9DAC-21AC9FE3C5B8}" type="presOf" srcId="{0175A918-1E97-4DEC-8766-1859C4425EDB}" destId="{67D1C788-971F-466D-A396-F065D7F37546}" srcOrd="0" destOrd="0" presId="urn:microsoft.com/office/officeart/2005/8/layout/process1"/>
    <dgm:cxn modelId="{1730143F-08D6-449E-8F6C-C9FD7D336CD6}" type="presOf" srcId="{7E3A873F-14B1-44E6-B962-1A9078041098}" destId="{D70B8564-4A59-481B-90EC-D87DD6DDB612}" srcOrd="0" destOrd="0" presId="urn:microsoft.com/office/officeart/2005/8/layout/process1"/>
    <dgm:cxn modelId="{B3C291A2-84A6-45C2-913C-80209D0045C1}" type="presOf" srcId="{C44F472F-2846-45E2-B074-B3E5C16D055B}" destId="{FD67D26A-1096-4CE7-BEC9-C5BB9B3193E2}" srcOrd="0" destOrd="0" presId="urn:microsoft.com/office/officeart/2005/8/layout/process1"/>
    <dgm:cxn modelId="{B670777B-F4E8-4BA8-B135-3E8E9D13E525}" type="presOf" srcId="{6C36576E-4BBB-47AD-B3E2-FDE54DCA181B}" destId="{54C0BDFE-0E76-469B-B57E-FF52730F85E3}" srcOrd="0" destOrd="0" presId="urn:microsoft.com/office/officeart/2005/8/layout/process1"/>
    <dgm:cxn modelId="{F0AADC37-320F-48D0-9501-619DE6D9426E}" type="presParOf" srcId="{FD67D26A-1096-4CE7-BEC9-C5BB9B3193E2}" destId="{D70B8564-4A59-481B-90EC-D87DD6DDB612}" srcOrd="0" destOrd="0" presId="urn:microsoft.com/office/officeart/2005/8/layout/process1"/>
    <dgm:cxn modelId="{70528BEC-72D5-465B-9C1A-2B77A818FFAE}" type="presParOf" srcId="{FD67D26A-1096-4CE7-BEC9-C5BB9B3193E2}" destId="{54C0BDFE-0E76-469B-B57E-FF52730F85E3}" srcOrd="1" destOrd="0" presId="urn:microsoft.com/office/officeart/2005/8/layout/process1"/>
    <dgm:cxn modelId="{50E7F43F-D94D-4DCC-865F-4348A77712A4}" type="presParOf" srcId="{54C0BDFE-0E76-469B-B57E-FF52730F85E3}" destId="{27210D62-B394-4D5A-9B3E-4E0EB52E2691}" srcOrd="0" destOrd="0" presId="urn:microsoft.com/office/officeart/2005/8/layout/process1"/>
    <dgm:cxn modelId="{0AC613CF-EC46-40BA-A4BC-EC93EFB2295D}" type="presParOf" srcId="{FD67D26A-1096-4CE7-BEC9-C5BB9B3193E2}" destId="{FC112F9F-F543-452F-9E44-D21DFC6555E4}" srcOrd="2" destOrd="0" presId="urn:microsoft.com/office/officeart/2005/8/layout/process1"/>
    <dgm:cxn modelId="{54B819B9-9759-4AD3-90AD-F169C687A771}" type="presParOf" srcId="{FD67D26A-1096-4CE7-BEC9-C5BB9B3193E2}" destId="{7DC4F5BD-2D21-4F1D-96B9-BD5EF4848502}" srcOrd="3" destOrd="0" presId="urn:microsoft.com/office/officeart/2005/8/layout/process1"/>
    <dgm:cxn modelId="{29F2F425-9856-428B-818B-5D25B238B610}" type="presParOf" srcId="{7DC4F5BD-2D21-4F1D-96B9-BD5EF4848502}" destId="{56753D3A-C1F8-4D38-A81D-6A7437264A43}" srcOrd="0" destOrd="0" presId="urn:microsoft.com/office/officeart/2005/8/layout/process1"/>
    <dgm:cxn modelId="{B060D38C-58A3-4586-BAFF-98E2B9D11201}" type="presParOf" srcId="{FD67D26A-1096-4CE7-BEC9-C5BB9B3193E2}" destId="{18143CC7-F56E-4BA5-8F54-994504F2FD05}" srcOrd="4" destOrd="0" presId="urn:microsoft.com/office/officeart/2005/8/layout/process1"/>
    <dgm:cxn modelId="{F8B90ED8-085D-4026-A3E3-59984998CCF2}" type="presParOf" srcId="{FD67D26A-1096-4CE7-BEC9-C5BB9B3193E2}" destId="{270D2068-394C-4979-B4AA-E48EB22949C2}" srcOrd="5" destOrd="0" presId="urn:microsoft.com/office/officeart/2005/8/layout/process1"/>
    <dgm:cxn modelId="{F15CFA9D-0408-4DF3-99A8-B756BB88D2B1}" type="presParOf" srcId="{270D2068-394C-4979-B4AA-E48EB22949C2}" destId="{B8B07B21-F0B0-4017-943F-1BB6F90622F7}" srcOrd="0" destOrd="0" presId="urn:microsoft.com/office/officeart/2005/8/layout/process1"/>
    <dgm:cxn modelId="{7EC89A46-0DD1-49B4-A074-0C8C00FEFD24}" type="presParOf" srcId="{FD67D26A-1096-4CE7-BEC9-C5BB9B3193E2}" destId="{67D1C788-971F-466D-A396-F065D7F37546}" srcOrd="6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44F472F-2846-45E2-B074-B3E5C16D055B}" type="doc">
      <dgm:prSet loTypeId="urn:microsoft.com/office/officeart/2005/8/layout/process1" loCatId="process" qsTypeId="urn:microsoft.com/office/officeart/2005/8/quickstyle/simple1" qsCatId="simple" csTypeId="urn:microsoft.com/office/officeart/2005/8/colors/accent0_1" csCatId="mainScheme" phldr="1"/>
      <dgm:spPr/>
    </dgm:pt>
    <dgm:pt modelId="{7E3A873F-14B1-44E6-B962-1A9078041098}">
      <dgm:prSet phldrT="[Text]" custT="1"/>
      <dgm:spPr>
        <a:blipFill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r>
            <a:rPr lang="en-GB">
              <a:noFill/>
            </a:rPr>
            <a:t> </a:t>
          </a:r>
        </a:p>
      </dgm:t>
    </dgm:pt>
    <dgm:pt modelId="{B7F28F28-9B52-44BB-BEFE-8C215E10A11A}" type="parTrans" cxnId="{513219B2-EB8D-40D1-AE05-F0153FE60BEF}">
      <dgm:prSet/>
      <dgm:spPr/>
      <dgm:t>
        <a:bodyPr/>
        <a:lstStyle/>
        <a:p>
          <a:endParaRPr lang="en-US" sz="1000">
            <a:latin typeface="+mn-lt"/>
            <a:cs typeface="Times New Roman" panose="02020603050405020304" pitchFamily="18" charset="0"/>
          </a:endParaRPr>
        </a:p>
      </dgm:t>
    </dgm:pt>
    <dgm:pt modelId="{6C36576E-4BBB-47AD-B3E2-FDE54DCA181B}" type="sibTrans" cxnId="{513219B2-EB8D-40D1-AE05-F0153FE60BEF}">
      <dgm:prSet custT="1"/>
      <dgm:spPr/>
      <dgm:t>
        <a:bodyPr/>
        <a:lstStyle/>
        <a:p>
          <a:endParaRPr lang="en-US" sz="800">
            <a:latin typeface="+mn-lt"/>
            <a:cs typeface="Times New Roman" panose="02020603050405020304" pitchFamily="18" charset="0"/>
          </a:endParaRPr>
        </a:p>
      </dgm:t>
    </dgm:pt>
    <dgm:pt modelId="{0AAF844C-FAE3-409F-96F7-EB0F710A6118}">
      <dgm:prSet phldrT="[Text]" custT="1"/>
      <dgm:spPr>
        <a:blipFill>
          <a:blip xmlns:r="http://schemas.openxmlformats.org/officeDocument/2006/relationships" r:embed="rId2"/>
          <a:stretch>
            <a:fillRect/>
          </a:stretch>
        </a:blipFill>
      </dgm:spPr>
      <dgm:t>
        <a:bodyPr/>
        <a:lstStyle/>
        <a:p>
          <a:r>
            <a:rPr lang="en-GB">
              <a:noFill/>
            </a:rPr>
            <a:t> </a:t>
          </a:r>
        </a:p>
      </dgm:t>
    </dgm:pt>
    <dgm:pt modelId="{3F1F3275-92E8-452B-AF83-979D189D2563}" type="parTrans" cxnId="{F75C2AD0-2FED-4995-A141-5F6ABAAA1CEB}">
      <dgm:prSet/>
      <dgm:spPr/>
      <dgm:t>
        <a:bodyPr/>
        <a:lstStyle/>
        <a:p>
          <a:endParaRPr lang="en-US" sz="1000">
            <a:latin typeface="+mn-lt"/>
            <a:cs typeface="Times New Roman" panose="02020603050405020304" pitchFamily="18" charset="0"/>
          </a:endParaRPr>
        </a:p>
      </dgm:t>
    </dgm:pt>
    <dgm:pt modelId="{C29EB682-91A0-4E9F-B9ED-B53EEA7AF74F}" type="sibTrans" cxnId="{F75C2AD0-2FED-4995-A141-5F6ABAAA1CEB}">
      <dgm:prSet custT="1"/>
      <dgm:spPr/>
      <dgm:t>
        <a:bodyPr/>
        <a:lstStyle/>
        <a:p>
          <a:endParaRPr lang="en-US" sz="800">
            <a:latin typeface="+mn-lt"/>
            <a:cs typeface="Times New Roman" panose="02020603050405020304" pitchFamily="18" charset="0"/>
          </a:endParaRPr>
        </a:p>
      </dgm:t>
    </dgm:pt>
    <dgm:pt modelId="{40F536AA-A69B-439C-9A73-46AB11731E53}">
      <dgm:prSet phldrT="[Text]" custT="1"/>
      <dgm:spPr>
        <a:blipFill>
          <a:blip xmlns:r="http://schemas.openxmlformats.org/officeDocument/2006/relationships" r:embed="rId3"/>
          <a:stretch>
            <a:fillRect/>
          </a:stretch>
        </a:blipFill>
      </dgm:spPr>
      <dgm:t>
        <a:bodyPr/>
        <a:lstStyle/>
        <a:p>
          <a:r>
            <a:rPr lang="en-GB">
              <a:noFill/>
            </a:rPr>
            <a:t> </a:t>
          </a:r>
        </a:p>
      </dgm:t>
    </dgm:pt>
    <dgm:pt modelId="{BC6175B3-74BA-434A-B9B2-F7A8EA35DE9D}" type="parTrans" cxnId="{14594B8F-BFA9-49E6-A44D-8D5E89FC482F}">
      <dgm:prSet/>
      <dgm:spPr/>
      <dgm:t>
        <a:bodyPr/>
        <a:lstStyle/>
        <a:p>
          <a:endParaRPr lang="en-US" sz="1000">
            <a:latin typeface="+mn-lt"/>
            <a:cs typeface="Times New Roman" panose="02020603050405020304" pitchFamily="18" charset="0"/>
          </a:endParaRPr>
        </a:p>
      </dgm:t>
    </dgm:pt>
    <dgm:pt modelId="{2A740E85-3713-49A9-A7E3-C3240BEA0EA6}" type="sibTrans" cxnId="{14594B8F-BFA9-49E6-A44D-8D5E89FC482F}">
      <dgm:prSet custT="1"/>
      <dgm:spPr/>
      <dgm:t>
        <a:bodyPr/>
        <a:lstStyle/>
        <a:p>
          <a:endParaRPr lang="en-US" sz="800">
            <a:latin typeface="+mn-lt"/>
            <a:cs typeface="Times New Roman" panose="02020603050405020304" pitchFamily="18" charset="0"/>
          </a:endParaRPr>
        </a:p>
      </dgm:t>
    </dgm:pt>
    <dgm:pt modelId="{0175A918-1E97-4DEC-8766-1859C4425EDB}">
      <dgm:prSet custT="1"/>
      <dgm:spPr>
        <a:blipFill>
          <a:blip xmlns:r="http://schemas.openxmlformats.org/officeDocument/2006/relationships" r:embed="rId4"/>
          <a:stretch>
            <a:fillRect/>
          </a:stretch>
        </a:blipFill>
      </dgm:spPr>
      <dgm:t>
        <a:bodyPr/>
        <a:lstStyle/>
        <a:p>
          <a:r>
            <a:rPr lang="en-GB">
              <a:noFill/>
            </a:rPr>
            <a:t> </a:t>
          </a:r>
        </a:p>
      </dgm:t>
    </dgm:pt>
    <dgm:pt modelId="{3E160728-6986-4D3A-AE84-4FE63A199A9F}" type="parTrans" cxnId="{56389A97-F564-48F6-AD2C-10021CF37F8F}">
      <dgm:prSet/>
      <dgm:spPr/>
      <dgm:t>
        <a:bodyPr/>
        <a:lstStyle/>
        <a:p>
          <a:endParaRPr lang="en-US" sz="1000">
            <a:latin typeface="+mn-lt"/>
            <a:cs typeface="Times New Roman" panose="02020603050405020304" pitchFamily="18" charset="0"/>
          </a:endParaRPr>
        </a:p>
      </dgm:t>
    </dgm:pt>
    <dgm:pt modelId="{2596A213-EFFE-4B40-A061-D8EB600BD095}" type="sibTrans" cxnId="{56389A97-F564-48F6-AD2C-10021CF37F8F}">
      <dgm:prSet/>
      <dgm:spPr/>
      <dgm:t>
        <a:bodyPr/>
        <a:lstStyle/>
        <a:p>
          <a:endParaRPr lang="en-US" sz="1000">
            <a:latin typeface="+mn-lt"/>
            <a:cs typeface="Times New Roman" panose="02020603050405020304" pitchFamily="18" charset="0"/>
          </a:endParaRPr>
        </a:p>
      </dgm:t>
    </dgm:pt>
    <dgm:pt modelId="{FD67D26A-1096-4CE7-BEC9-C5BB9B3193E2}" type="pres">
      <dgm:prSet presAssocID="{C44F472F-2846-45E2-B074-B3E5C16D055B}" presName="Name0" presStyleCnt="0">
        <dgm:presLayoutVars>
          <dgm:dir/>
          <dgm:resizeHandles val="exact"/>
        </dgm:presLayoutVars>
      </dgm:prSet>
      <dgm:spPr/>
    </dgm:pt>
    <dgm:pt modelId="{D70B8564-4A59-481B-90EC-D87DD6DDB612}" type="pres">
      <dgm:prSet presAssocID="{7E3A873F-14B1-44E6-B962-1A9078041098}" presName="node" presStyleLbl="node1" presStyleIdx="0" presStyleCnt="4" custScaleY="6548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4C0BDFE-0E76-469B-B57E-FF52730F85E3}" type="pres">
      <dgm:prSet presAssocID="{6C36576E-4BBB-47AD-B3E2-FDE54DCA181B}" presName="sibTrans" presStyleLbl="sibTrans2D1" presStyleIdx="0" presStyleCnt="3"/>
      <dgm:spPr/>
      <dgm:t>
        <a:bodyPr/>
        <a:lstStyle/>
        <a:p>
          <a:endParaRPr lang="en-US"/>
        </a:p>
      </dgm:t>
    </dgm:pt>
    <dgm:pt modelId="{27210D62-B394-4D5A-9B3E-4E0EB52E2691}" type="pres">
      <dgm:prSet presAssocID="{6C36576E-4BBB-47AD-B3E2-FDE54DCA181B}" presName="connectorText" presStyleLbl="sibTrans2D1" presStyleIdx="0" presStyleCnt="3"/>
      <dgm:spPr/>
      <dgm:t>
        <a:bodyPr/>
        <a:lstStyle/>
        <a:p>
          <a:endParaRPr lang="en-US"/>
        </a:p>
      </dgm:t>
    </dgm:pt>
    <dgm:pt modelId="{FC112F9F-F543-452F-9E44-D21DFC6555E4}" type="pres">
      <dgm:prSet presAssocID="{0AAF844C-FAE3-409F-96F7-EB0F710A6118}" presName="node" presStyleLbl="node1" presStyleIdx="1" presStyleCnt="4" custScaleY="6548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DC4F5BD-2D21-4F1D-96B9-BD5EF4848502}" type="pres">
      <dgm:prSet presAssocID="{C29EB682-91A0-4E9F-B9ED-B53EEA7AF74F}" presName="sibTrans" presStyleLbl="sibTrans2D1" presStyleIdx="1" presStyleCnt="3"/>
      <dgm:spPr/>
      <dgm:t>
        <a:bodyPr/>
        <a:lstStyle/>
        <a:p>
          <a:endParaRPr lang="en-US"/>
        </a:p>
      </dgm:t>
    </dgm:pt>
    <dgm:pt modelId="{56753D3A-C1F8-4D38-A81D-6A7437264A43}" type="pres">
      <dgm:prSet presAssocID="{C29EB682-91A0-4E9F-B9ED-B53EEA7AF74F}" presName="connectorText" presStyleLbl="sibTrans2D1" presStyleIdx="1" presStyleCnt="3"/>
      <dgm:spPr/>
      <dgm:t>
        <a:bodyPr/>
        <a:lstStyle/>
        <a:p>
          <a:endParaRPr lang="en-US"/>
        </a:p>
      </dgm:t>
    </dgm:pt>
    <dgm:pt modelId="{18143CC7-F56E-4BA5-8F54-994504F2FD05}" type="pres">
      <dgm:prSet presAssocID="{40F536AA-A69B-439C-9A73-46AB11731E53}" presName="node" presStyleLbl="node1" presStyleIdx="2" presStyleCnt="4" custScaleY="6548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70D2068-394C-4979-B4AA-E48EB22949C2}" type="pres">
      <dgm:prSet presAssocID="{2A740E85-3713-49A9-A7E3-C3240BEA0EA6}" presName="sibTrans" presStyleLbl="sibTrans2D1" presStyleIdx="2" presStyleCnt="3"/>
      <dgm:spPr/>
      <dgm:t>
        <a:bodyPr/>
        <a:lstStyle/>
        <a:p>
          <a:endParaRPr lang="en-US"/>
        </a:p>
      </dgm:t>
    </dgm:pt>
    <dgm:pt modelId="{B8B07B21-F0B0-4017-943F-1BB6F90622F7}" type="pres">
      <dgm:prSet presAssocID="{2A740E85-3713-49A9-A7E3-C3240BEA0EA6}" presName="connectorText" presStyleLbl="sibTrans2D1" presStyleIdx="2" presStyleCnt="3"/>
      <dgm:spPr/>
      <dgm:t>
        <a:bodyPr/>
        <a:lstStyle/>
        <a:p>
          <a:endParaRPr lang="en-US"/>
        </a:p>
      </dgm:t>
    </dgm:pt>
    <dgm:pt modelId="{67D1C788-971F-466D-A396-F065D7F37546}" type="pres">
      <dgm:prSet presAssocID="{0175A918-1E97-4DEC-8766-1859C4425EDB}" presName="node" presStyleLbl="node1" presStyleIdx="3" presStyleCnt="4" custScaleY="6548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6A2D3457-3B58-4067-9DB2-BC4BB4B16711}" type="presOf" srcId="{0AAF844C-FAE3-409F-96F7-EB0F710A6118}" destId="{FC112F9F-F543-452F-9E44-D21DFC6555E4}" srcOrd="0" destOrd="0" presId="urn:microsoft.com/office/officeart/2005/8/layout/process1"/>
    <dgm:cxn modelId="{CD0D26CE-5BA6-4748-9080-DE0823ABBBF3}" type="presOf" srcId="{2A740E85-3713-49A9-A7E3-C3240BEA0EA6}" destId="{270D2068-394C-4979-B4AA-E48EB22949C2}" srcOrd="0" destOrd="0" presId="urn:microsoft.com/office/officeart/2005/8/layout/process1"/>
    <dgm:cxn modelId="{9130C147-BEE9-4AB5-BDEB-200AB1F8D4F0}" type="presOf" srcId="{C29EB682-91A0-4E9F-B9ED-B53EEA7AF74F}" destId="{56753D3A-C1F8-4D38-A81D-6A7437264A43}" srcOrd="1" destOrd="0" presId="urn:microsoft.com/office/officeart/2005/8/layout/process1"/>
    <dgm:cxn modelId="{4E6C1BFE-B6A3-4EBD-93AD-5A63635F0C40}" type="presOf" srcId="{2A740E85-3713-49A9-A7E3-C3240BEA0EA6}" destId="{B8B07B21-F0B0-4017-943F-1BB6F90622F7}" srcOrd="1" destOrd="0" presId="urn:microsoft.com/office/officeart/2005/8/layout/process1"/>
    <dgm:cxn modelId="{DCDC8C07-C8D6-4281-B88F-A9E2E8A97798}" type="presOf" srcId="{40F536AA-A69B-439C-9A73-46AB11731E53}" destId="{18143CC7-F56E-4BA5-8F54-994504F2FD05}" srcOrd="0" destOrd="0" presId="urn:microsoft.com/office/officeart/2005/8/layout/process1"/>
    <dgm:cxn modelId="{14594B8F-BFA9-49E6-A44D-8D5E89FC482F}" srcId="{C44F472F-2846-45E2-B074-B3E5C16D055B}" destId="{40F536AA-A69B-439C-9A73-46AB11731E53}" srcOrd="2" destOrd="0" parTransId="{BC6175B3-74BA-434A-B9B2-F7A8EA35DE9D}" sibTransId="{2A740E85-3713-49A9-A7E3-C3240BEA0EA6}"/>
    <dgm:cxn modelId="{F75C2AD0-2FED-4995-A141-5F6ABAAA1CEB}" srcId="{C44F472F-2846-45E2-B074-B3E5C16D055B}" destId="{0AAF844C-FAE3-409F-96F7-EB0F710A6118}" srcOrd="1" destOrd="0" parTransId="{3F1F3275-92E8-452B-AF83-979D189D2563}" sibTransId="{C29EB682-91A0-4E9F-B9ED-B53EEA7AF74F}"/>
    <dgm:cxn modelId="{56389A97-F564-48F6-AD2C-10021CF37F8F}" srcId="{C44F472F-2846-45E2-B074-B3E5C16D055B}" destId="{0175A918-1E97-4DEC-8766-1859C4425EDB}" srcOrd="3" destOrd="0" parTransId="{3E160728-6986-4D3A-AE84-4FE63A199A9F}" sibTransId="{2596A213-EFFE-4B40-A061-D8EB600BD095}"/>
    <dgm:cxn modelId="{513219B2-EB8D-40D1-AE05-F0153FE60BEF}" srcId="{C44F472F-2846-45E2-B074-B3E5C16D055B}" destId="{7E3A873F-14B1-44E6-B962-1A9078041098}" srcOrd="0" destOrd="0" parTransId="{B7F28F28-9B52-44BB-BEFE-8C215E10A11A}" sibTransId="{6C36576E-4BBB-47AD-B3E2-FDE54DCA181B}"/>
    <dgm:cxn modelId="{6D1E644A-05B2-40A0-B351-B0BBDF4EF9E0}" type="presOf" srcId="{6C36576E-4BBB-47AD-B3E2-FDE54DCA181B}" destId="{27210D62-B394-4D5A-9B3E-4E0EB52E2691}" srcOrd="1" destOrd="0" presId="urn:microsoft.com/office/officeart/2005/8/layout/process1"/>
    <dgm:cxn modelId="{623181E5-4723-4CC8-8F3C-D4A78511CBD2}" type="presOf" srcId="{C29EB682-91A0-4E9F-B9ED-B53EEA7AF74F}" destId="{7DC4F5BD-2D21-4F1D-96B9-BD5EF4848502}" srcOrd="0" destOrd="0" presId="urn:microsoft.com/office/officeart/2005/8/layout/process1"/>
    <dgm:cxn modelId="{DD9DCCA0-69D9-4466-9DAC-21AC9FE3C5B8}" type="presOf" srcId="{0175A918-1E97-4DEC-8766-1859C4425EDB}" destId="{67D1C788-971F-466D-A396-F065D7F37546}" srcOrd="0" destOrd="0" presId="urn:microsoft.com/office/officeart/2005/8/layout/process1"/>
    <dgm:cxn modelId="{1730143F-08D6-449E-8F6C-C9FD7D336CD6}" type="presOf" srcId="{7E3A873F-14B1-44E6-B962-1A9078041098}" destId="{D70B8564-4A59-481B-90EC-D87DD6DDB612}" srcOrd="0" destOrd="0" presId="urn:microsoft.com/office/officeart/2005/8/layout/process1"/>
    <dgm:cxn modelId="{B3C291A2-84A6-45C2-913C-80209D0045C1}" type="presOf" srcId="{C44F472F-2846-45E2-B074-B3E5C16D055B}" destId="{FD67D26A-1096-4CE7-BEC9-C5BB9B3193E2}" srcOrd="0" destOrd="0" presId="urn:microsoft.com/office/officeart/2005/8/layout/process1"/>
    <dgm:cxn modelId="{B670777B-F4E8-4BA8-B135-3E8E9D13E525}" type="presOf" srcId="{6C36576E-4BBB-47AD-B3E2-FDE54DCA181B}" destId="{54C0BDFE-0E76-469B-B57E-FF52730F85E3}" srcOrd="0" destOrd="0" presId="urn:microsoft.com/office/officeart/2005/8/layout/process1"/>
    <dgm:cxn modelId="{F0AADC37-320F-48D0-9501-619DE6D9426E}" type="presParOf" srcId="{FD67D26A-1096-4CE7-BEC9-C5BB9B3193E2}" destId="{D70B8564-4A59-481B-90EC-D87DD6DDB612}" srcOrd="0" destOrd="0" presId="urn:microsoft.com/office/officeart/2005/8/layout/process1"/>
    <dgm:cxn modelId="{70528BEC-72D5-465B-9C1A-2B77A818FFAE}" type="presParOf" srcId="{FD67D26A-1096-4CE7-BEC9-C5BB9B3193E2}" destId="{54C0BDFE-0E76-469B-B57E-FF52730F85E3}" srcOrd="1" destOrd="0" presId="urn:microsoft.com/office/officeart/2005/8/layout/process1"/>
    <dgm:cxn modelId="{50E7F43F-D94D-4DCC-865F-4348A77712A4}" type="presParOf" srcId="{54C0BDFE-0E76-469B-B57E-FF52730F85E3}" destId="{27210D62-B394-4D5A-9B3E-4E0EB52E2691}" srcOrd="0" destOrd="0" presId="urn:microsoft.com/office/officeart/2005/8/layout/process1"/>
    <dgm:cxn modelId="{0AC613CF-EC46-40BA-A4BC-EC93EFB2295D}" type="presParOf" srcId="{FD67D26A-1096-4CE7-BEC9-C5BB9B3193E2}" destId="{FC112F9F-F543-452F-9E44-D21DFC6555E4}" srcOrd="2" destOrd="0" presId="urn:microsoft.com/office/officeart/2005/8/layout/process1"/>
    <dgm:cxn modelId="{54B819B9-9759-4AD3-90AD-F169C687A771}" type="presParOf" srcId="{FD67D26A-1096-4CE7-BEC9-C5BB9B3193E2}" destId="{7DC4F5BD-2D21-4F1D-96B9-BD5EF4848502}" srcOrd="3" destOrd="0" presId="urn:microsoft.com/office/officeart/2005/8/layout/process1"/>
    <dgm:cxn modelId="{29F2F425-9856-428B-818B-5D25B238B610}" type="presParOf" srcId="{7DC4F5BD-2D21-4F1D-96B9-BD5EF4848502}" destId="{56753D3A-C1F8-4D38-A81D-6A7437264A43}" srcOrd="0" destOrd="0" presId="urn:microsoft.com/office/officeart/2005/8/layout/process1"/>
    <dgm:cxn modelId="{B060D38C-58A3-4586-BAFF-98E2B9D11201}" type="presParOf" srcId="{FD67D26A-1096-4CE7-BEC9-C5BB9B3193E2}" destId="{18143CC7-F56E-4BA5-8F54-994504F2FD05}" srcOrd="4" destOrd="0" presId="urn:microsoft.com/office/officeart/2005/8/layout/process1"/>
    <dgm:cxn modelId="{F8B90ED8-085D-4026-A3E3-59984998CCF2}" type="presParOf" srcId="{FD67D26A-1096-4CE7-BEC9-C5BB9B3193E2}" destId="{270D2068-394C-4979-B4AA-E48EB22949C2}" srcOrd="5" destOrd="0" presId="urn:microsoft.com/office/officeart/2005/8/layout/process1"/>
    <dgm:cxn modelId="{F15CFA9D-0408-4DF3-99A8-B756BB88D2B1}" type="presParOf" srcId="{270D2068-394C-4979-B4AA-E48EB22949C2}" destId="{B8B07B21-F0B0-4017-943F-1BB6F90622F7}" srcOrd="0" destOrd="0" presId="urn:microsoft.com/office/officeart/2005/8/layout/process1"/>
    <dgm:cxn modelId="{7EC89A46-0DD1-49B4-A074-0C8C00FEFD24}" type="presParOf" srcId="{FD67D26A-1096-4CE7-BEC9-C5BB9B3193E2}" destId="{67D1C788-971F-466D-A396-F065D7F37546}" srcOrd="6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4AB39D67-6605-4719-91F5-3307A8D11245}" type="doc">
      <dgm:prSet loTypeId="urn:microsoft.com/office/officeart/2005/8/layout/h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B80FCC3E-D4C1-4A40-8B06-34B3CBA03E94}">
      <dgm:prSet phldrT="[Text]"/>
      <dgm:spPr/>
      <dgm:t>
        <a:bodyPr/>
        <a:lstStyle/>
        <a:p>
          <a:pPr>
            <a:lnSpc>
              <a:spcPct val="150000"/>
            </a:lnSpc>
          </a:pPr>
          <a:r>
            <a:rPr lang="en-US" dirty="0" smtClean="0"/>
            <a:t>Physics of Failure</a:t>
          </a:r>
          <a:endParaRPr lang="en-US" dirty="0"/>
        </a:p>
      </dgm:t>
    </dgm:pt>
    <dgm:pt modelId="{888CA8B7-6355-48BC-804F-FBCA93A06AF1}" type="parTrans" cxnId="{4A209136-D36A-4301-853D-AE6733FA4A62}">
      <dgm:prSet/>
      <dgm:spPr/>
      <dgm:t>
        <a:bodyPr/>
        <a:lstStyle/>
        <a:p>
          <a:endParaRPr lang="en-US"/>
        </a:p>
      </dgm:t>
    </dgm:pt>
    <dgm:pt modelId="{F2C6700C-F9A5-4144-BDD7-3010BD309647}" type="sibTrans" cxnId="{4A209136-D36A-4301-853D-AE6733FA4A62}">
      <dgm:prSet/>
      <dgm:spPr/>
      <dgm:t>
        <a:bodyPr/>
        <a:lstStyle/>
        <a:p>
          <a:endParaRPr lang="en-US"/>
        </a:p>
      </dgm:t>
    </dgm:pt>
    <dgm:pt modelId="{97F65B0E-9AAC-455E-B283-8C5B127559CE}">
      <dgm:prSet phldrT="[Text]"/>
      <dgm:spPr/>
      <dgm:t>
        <a:bodyPr/>
        <a:lstStyle/>
        <a:p>
          <a:pPr>
            <a:lnSpc>
              <a:spcPct val="150000"/>
            </a:lnSpc>
          </a:pPr>
          <a:r>
            <a:rPr lang="en-US" dirty="0" smtClean="0"/>
            <a:t>Studies failure mechanisms</a:t>
          </a:r>
          <a:endParaRPr lang="en-US" dirty="0"/>
        </a:p>
      </dgm:t>
    </dgm:pt>
    <dgm:pt modelId="{3FB17E6E-B66B-4A08-A251-FD58B2C2CCAB}" type="parTrans" cxnId="{5563B11C-6ED8-4BFE-A610-6609D2907934}">
      <dgm:prSet/>
      <dgm:spPr/>
      <dgm:t>
        <a:bodyPr/>
        <a:lstStyle/>
        <a:p>
          <a:endParaRPr lang="en-US"/>
        </a:p>
      </dgm:t>
    </dgm:pt>
    <dgm:pt modelId="{54DA31EB-BDA2-4CB3-A9FF-2578C5C5F6C1}" type="sibTrans" cxnId="{5563B11C-6ED8-4BFE-A610-6609D2907934}">
      <dgm:prSet/>
      <dgm:spPr/>
      <dgm:t>
        <a:bodyPr/>
        <a:lstStyle/>
        <a:p>
          <a:endParaRPr lang="en-US"/>
        </a:p>
      </dgm:t>
    </dgm:pt>
    <dgm:pt modelId="{16586292-AFAD-498D-97C0-5A71665D03E8}">
      <dgm:prSet phldrT="[Text]"/>
      <dgm:spPr/>
      <dgm:t>
        <a:bodyPr/>
        <a:lstStyle/>
        <a:p>
          <a:pPr>
            <a:lnSpc>
              <a:spcPct val="150000"/>
            </a:lnSpc>
          </a:pPr>
          <a:r>
            <a:rPr lang="en-US" dirty="0" smtClean="0"/>
            <a:t>Power supplies</a:t>
          </a:r>
          <a:endParaRPr lang="en-US" dirty="0"/>
        </a:p>
      </dgm:t>
    </dgm:pt>
    <dgm:pt modelId="{9F8A2138-908A-4EDC-853E-89101D325ED9}" type="parTrans" cxnId="{910F9A84-8F41-460F-8903-5EE48FBE6FB9}">
      <dgm:prSet/>
      <dgm:spPr/>
      <dgm:t>
        <a:bodyPr/>
        <a:lstStyle/>
        <a:p>
          <a:endParaRPr lang="en-US"/>
        </a:p>
      </dgm:t>
    </dgm:pt>
    <dgm:pt modelId="{5FE8BA09-16D2-471E-BB38-0E2A494ED18E}" type="sibTrans" cxnId="{910F9A84-8F41-460F-8903-5EE48FBE6FB9}">
      <dgm:prSet/>
      <dgm:spPr/>
      <dgm:t>
        <a:bodyPr/>
        <a:lstStyle/>
        <a:p>
          <a:endParaRPr lang="en-US"/>
        </a:p>
      </dgm:t>
    </dgm:pt>
    <dgm:pt modelId="{84B6B248-459E-4E50-B61C-353CC91CD2C2}">
      <dgm:prSet phldrT="[Text]"/>
      <dgm:spPr/>
      <dgm:t>
        <a:bodyPr/>
        <a:lstStyle/>
        <a:p>
          <a:pPr>
            <a:lnSpc>
              <a:spcPct val="150000"/>
            </a:lnSpc>
          </a:pPr>
          <a:r>
            <a:rPr lang="en-US" dirty="0" smtClean="0"/>
            <a:t>Somewhere in between</a:t>
          </a:r>
          <a:endParaRPr lang="en-US" dirty="0"/>
        </a:p>
      </dgm:t>
    </dgm:pt>
    <dgm:pt modelId="{473789D0-B398-4113-BC8C-5A39AD8A229F}" type="parTrans" cxnId="{04F6B5C4-9EEC-4D93-AD13-70CAD47AECC5}">
      <dgm:prSet/>
      <dgm:spPr/>
      <dgm:t>
        <a:bodyPr/>
        <a:lstStyle/>
        <a:p>
          <a:endParaRPr lang="en-US"/>
        </a:p>
      </dgm:t>
    </dgm:pt>
    <dgm:pt modelId="{CB5836FD-5A89-4CE1-A024-407FA134D157}" type="sibTrans" cxnId="{04F6B5C4-9EEC-4D93-AD13-70CAD47AECC5}">
      <dgm:prSet/>
      <dgm:spPr/>
      <dgm:t>
        <a:bodyPr/>
        <a:lstStyle/>
        <a:p>
          <a:endParaRPr lang="en-US"/>
        </a:p>
      </dgm:t>
    </dgm:pt>
    <dgm:pt modelId="{3F2B1A4C-B657-47C2-B16A-F7B9D103B0F6}">
      <dgm:prSet phldrT="[Text]"/>
      <dgm:spPr/>
      <dgm:t>
        <a:bodyPr/>
        <a:lstStyle/>
        <a:p>
          <a:pPr>
            <a:lnSpc>
              <a:spcPct val="150000"/>
            </a:lnSpc>
          </a:pPr>
          <a:r>
            <a:rPr lang="en-US" dirty="0" smtClean="0"/>
            <a:t>Reliability statistics</a:t>
          </a:r>
          <a:endParaRPr lang="en-US" dirty="0"/>
        </a:p>
      </dgm:t>
    </dgm:pt>
    <dgm:pt modelId="{D31651F0-2575-4C90-A2D6-95FE8B511AE8}" type="parTrans" cxnId="{291C50B2-C34A-42A9-9F59-D5A3494BFAAB}">
      <dgm:prSet/>
      <dgm:spPr/>
      <dgm:t>
        <a:bodyPr/>
        <a:lstStyle/>
        <a:p>
          <a:endParaRPr lang="en-US"/>
        </a:p>
      </dgm:t>
    </dgm:pt>
    <dgm:pt modelId="{BB155BF8-561A-4502-9B38-409E4ABEFDF6}" type="sibTrans" cxnId="{291C50B2-C34A-42A9-9F59-D5A3494BFAAB}">
      <dgm:prSet/>
      <dgm:spPr/>
      <dgm:t>
        <a:bodyPr/>
        <a:lstStyle/>
        <a:p>
          <a:endParaRPr lang="en-US"/>
        </a:p>
      </dgm:t>
    </dgm:pt>
    <dgm:pt modelId="{E3F68007-4396-4F51-9EAC-B48512450EA1}">
      <dgm:prSet phldrT="[Text]"/>
      <dgm:spPr/>
      <dgm:t>
        <a:bodyPr/>
        <a:lstStyle/>
        <a:p>
          <a:pPr>
            <a:lnSpc>
              <a:spcPct val="150000"/>
            </a:lnSpc>
          </a:pPr>
          <a:r>
            <a:rPr lang="en-US" dirty="0" smtClean="0"/>
            <a:t>Studies failure probabilities of systems</a:t>
          </a:r>
          <a:endParaRPr lang="en-US" dirty="0"/>
        </a:p>
      </dgm:t>
    </dgm:pt>
    <dgm:pt modelId="{9E824CD8-5C5D-49B1-8C11-4F33E55D1837}" type="parTrans" cxnId="{D84EF709-4CBB-4906-BD36-553438FF88A7}">
      <dgm:prSet/>
      <dgm:spPr/>
      <dgm:t>
        <a:bodyPr/>
        <a:lstStyle/>
        <a:p>
          <a:endParaRPr lang="en-US"/>
        </a:p>
      </dgm:t>
    </dgm:pt>
    <dgm:pt modelId="{C1F3F54D-BB9E-4EF7-8F9C-C03641D888FE}" type="sibTrans" cxnId="{D84EF709-4CBB-4906-BD36-553438FF88A7}">
      <dgm:prSet/>
      <dgm:spPr/>
      <dgm:t>
        <a:bodyPr/>
        <a:lstStyle/>
        <a:p>
          <a:endParaRPr lang="en-US"/>
        </a:p>
      </dgm:t>
    </dgm:pt>
    <dgm:pt modelId="{4DA7EA25-FB37-467D-8A91-F542D8083447}">
      <dgm:prSet phldrT="[Text]"/>
      <dgm:spPr/>
      <dgm:t>
        <a:bodyPr/>
        <a:lstStyle/>
        <a:p>
          <a:pPr>
            <a:lnSpc>
              <a:spcPct val="150000"/>
            </a:lnSpc>
          </a:pPr>
          <a:r>
            <a:rPr lang="en-US" dirty="0" smtClean="0"/>
            <a:t>Mathematics/Statistics</a:t>
          </a:r>
          <a:endParaRPr lang="en-US" dirty="0"/>
        </a:p>
      </dgm:t>
    </dgm:pt>
    <dgm:pt modelId="{D97A11BD-C2D7-46EB-A019-4037E4646639}" type="parTrans" cxnId="{DC240506-FD9E-46C9-87E5-679D37533229}">
      <dgm:prSet/>
      <dgm:spPr/>
      <dgm:t>
        <a:bodyPr/>
        <a:lstStyle/>
        <a:p>
          <a:endParaRPr lang="en-US"/>
        </a:p>
      </dgm:t>
    </dgm:pt>
    <dgm:pt modelId="{38AB494D-F12C-42FF-8F0D-20D8154E7696}" type="sibTrans" cxnId="{DC240506-FD9E-46C9-87E5-679D37533229}">
      <dgm:prSet/>
      <dgm:spPr/>
      <dgm:t>
        <a:bodyPr/>
        <a:lstStyle/>
        <a:p>
          <a:endParaRPr lang="en-US"/>
        </a:p>
      </dgm:t>
    </dgm:pt>
    <dgm:pt modelId="{91033D22-6495-455F-8C73-2059A309C2B8}">
      <dgm:prSet phldrT="[Text]"/>
      <dgm:spPr/>
      <dgm:t>
        <a:bodyPr/>
        <a:lstStyle/>
        <a:p>
          <a:pPr>
            <a:lnSpc>
              <a:spcPct val="150000"/>
            </a:lnSpc>
          </a:pPr>
          <a:r>
            <a:rPr lang="en-US" dirty="0" smtClean="0"/>
            <a:t>Relevant for e.g. semiconductor industry</a:t>
          </a:r>
          <a:endParaRPr lang="en-US" dirty="0"/>
        </a:p>
      </dgm:t>
    </dgm:pt>
    <dgm:pt modelId="{BBF979B1-6DAC-48EB-8170-36AF2B122667}" type="parTrans" cxnId="{FE86F6F4-A08F-492E-8DE1-E37D75F4866F}">
      <dgm:prSet/>
      <dgm:spPr/>
      <dgm:t>
        <a:bodyPr/>
        <a:lstStyle/>
        <a:p>
          <a:endParaRPr lang="en-US"/>
        </a:p>
      </dgm:t>
    </dgm:pt>
    <dgm:pt modelId="{D14DECBC-116C-41C5-AB28-C786A2E6A960}" type="sibTrans" cxnId="{FE86F6F4-A08F-492E-8DE1-E37D75F4866F}">
      <dgm:prSet/>
      <dgm:spPr/>
      <dgm:t>
        <a:bodyPr/>
        <a:lstStyle/>
        <a:p>
          <a:endParaRPr lang="en-US"/>
        </a:p>
      </dgm:t>
    </dgm:pt>
    <dgm:pt modelId="{84F890F5-1CDB-46FF-BFF8-22FC1DE78560}">
      <dgm:prSet phldrT="[Text]"/>
      <dgm:spPr/>
      <dgm:t>
        <a:bodyPr/>
        <a:lstStyle/>
        <a:p>
          <a:pPr>
            <a:lnSpc>
              <a:spcPct val="150000"/>
            </a:lnSpc>
          </a:pPr>
          <a:r>
            <a:rPr lang="en-US" dirty="0" smtClean="0"/>
            <a:t>Physics, Materials Science,…</a:t>
          </a:r>
          <a:endParaRPr lang="en-US" dirty="0"/>
        </a:p>
      </dgm:t>
    </dgm:pt>
    <dgm:pt modelId="{335F202F-194B-4369-98B4-73631DB9C707}" type="parTrans" cxnId="{2E0EE93F-6FB7-431A-BA3B-3DCA30C8D8D4}">
      <dgm:prSet/>
      <dgm:spPr/>
      <dgm:t>
        <a:bodyPr/>
        <a:lstStyle/>
        <a:p>
          <a:endParaRPr lang="en-US"/>
        </a:p>
      </dgm:t>
    </dgm:pt>
    <dgm:pt modelId="{4862551A-EF9D-4288-A244-D344DE05D49A}" type="sibTrans" cxnId="{2E0EE93F-6FB7-431A-BA3B-3DCA30C8D8D4}">
      <dgm:prSet/>
      <dgm:spPr/>
      <dgm:t>
        <a:bodyPr/>
        <a:lstStyle/>
        <a:p>
          <a:endParaRPr lang="en-US"/>
        </a:p>
      </dgm:t>
    </dgm:pt>
    <dgm:pt modelId="{D75B0994-F44F-41CB-89E7-A96260358B6E}">
      <dgm:prSet phldrT="[Text]"/>
      <dgm:spPr/>
      <dgm:t>
        <a:bodyPr/>
        <a:lstStyle/>
        <a:p>
          <a:pPr>
            <a:lnSpc>
              <a:spcPct val="150000"/>
            </a:lnSpc>
          </a:pPr>
          <a:endParaRPr lang="en-US" dirty="0"/>
        </a:p>
      </dgm:t>
    </dgm:pt>
    <dgm:pt modelId="{5F5959E2-EE2B-404C-96AA-EAF747C9D52D}" type="parTrans" cxnId="{EE70DC43-4C4F-408C-A911-E8ECE69F8454}">
      <dgm:prSet/>
      <dgm:spPr/>
      <dgm:t>
        <a:bodyPr/>
        <a:lstStyle/>
        <a:p>
          <a:endParaRPr lang="en-US"/>
        </a:p>
      </dgm:t>
    </dgm:pt>
    <dgm:pt modelId="{13BCAF60-A285-4464-8FA8-539BD27E9EAC}" type="sibTrans" cxnId="{EE70DC43-4C4F-408C-A911-E8ECE69F8454}">
      <dgm:prSet/>
      <dgm:spPr/>
      <dgm:t>
        <a:bodyPr/>
        <a:lstStyle/>
        <a:p>
          <a:endParaRPr lang="en-US"/>
        </a:p>
      </dgm:t>
    </dgm:pt>
    <dgm:pt modelId="{CF23961D-0E02-43CB-9C30-EDD878CECE45}">
      <dgm:prSet phldrT="[Text]"/>
      <dgm:spPr/>
      <dgm:t>
        <a:bodyPr/>
        <a:lstStyle/>
        <a:p>
          <a:pPr>
            <a:lnSpc>
              <a:spcPct val="150000"/>
            </a:lnSpc>
          </a:pPr>
          <a:r>
            <a:rPr lang="en-US" dirty="0" smtClean="0"/>
            <a:t>Relevant for e.g. reliability study of large projects</a:t>
          </a:r>
          <a:endParaRPr lang="en-US" dirty="0"/>
        </a:p>
      </dgm:t>
    </dgm:pt>
    <dgm:pt modelId="{1701FAC2-8DE4-436D-B67E-2038A23926CC}" type="parTrans" cxnId="{D1A177CB-2EE9-417D-A4B1-5D82EC3DC9A4}">
      <dgm:prSet/>
      <dgm:spPr/>
      <dgm:t>
        <a:bodyPr/>
        <a:lstStyle/>
        <a:p>
          <a:endParaRPr lang="en-US"/>
        </a:p>
      </dgm:t>
    </dgm:pt>
    <dgm:pt modelId="{049D8580-D3F4-47AE-B203-CDFE32D7B235}" type="sibTrans" cxnId="{D1A177CB-2EE9-417D-A4B1-5D82EC3DC9A4}">
      <dgm:prSet/>
      <dgm:spPr/>
      <dgm:t>
        <a:bodyPr/>
        <a:lstStyle/>
        <a:p>
          <a:endParaRPr lang="en-US"/>
        </a:p>
      </dgm:t>
    </dgm:pt>
    <dgm:pt modelId="{1187C764-2C33-4E6C-848F-ADD7DEDCE8E1}">
      <dgm:prSet phldrT="[Text]"/>
      <dgm:spPr/>
      <dgm:t>
        <a:bodyPr/>
        <a:lstStyle/>
        <a:p>
          <a:pPr>
            <a:lnSpc>
              <a:spcPct val="150000"/>
            </a:lnSpc>
          </a:pPr>
          <a:r>
            <a:rPr lang="en-US" dirty="0" smtClean="0"/>
            <a:t>For some problems it is sufficient to look at failure rates, for others we need to fully understand the failure mechanism and physics </a:t>
          </a:r>
          <a:endParaRPr lang="en-US" dirty="0"/>
        </a:p>
      </dgm:t>
    </dgm:pt>
    <dgm:pt modelId="{7E11732A-F6FA-4023-8615-D37598CA9B53}" type="parTrans" cxnId="{EC582AD3-961F-417D-A71F-64AE2807B1BE}">
      <dgm:prSet/>
      <dgm:spPr/>
      <dgm:t>
        <a:bodyPr/>
        <a:lstStyle/>
        <a:p>
          <a:endParaRPr lang="en-US"/>
        </a:p>
      </dgm:t>
    </dgm:pt>
    <dgm:pt modelId="{1A43A92C-088D-48B9-93EC-47786394B2E0}" type="sibTrans" cxnId="{EC582AD3-961F-417D-A71F-64AE2807B1BE}">
      <dgm:prSet/>
      <dgm:spPr/>
      <dgm:t>
        <a:bodyPr/>
        <a:lstStyle/>
        <a:p>
          <a:endParaRPr lang="en-US"/>
        </a:p>
      </dgm:t>
    </dgm:pt>
    <dgm:pt modelId="{5F33CB74-2D6C-4C1A-8E39-BA25D7BC416E}">
      <dgm:prSet phldrT="[Text]"/>
      <dgm:spPr/>
      <dgm:t>
        <a:bodyPr/>
        <a:lstStyle/>
        <a:p>
          <a:pPr>
            <a:lnSpc>
              <a:spcPct val="150000"/>
            </a:lnSpc>
          </a:pPr>
          <a:r>
            <a:rPr lang="en-US" dirty="0" smtClean="0"/>
            <a:t>Failure mode thinking</a:t>
          </a:r>
          <a:endParaRPr lang="en-US" dirty="0"/>
        </a:p>
      </dgm:t>
    </dgm:pt>
    <dgm:pt modelId="{0F891100-6BF7-40C9-9CB7-B75EC06C9C9F}" type="parTrans" cxnId="{D11A53F6-672A-455B-9968-2B2F56C3439E}">
      <dgm:prSet/>
      <dgm:spPr/>
      <dgm:t>
        <a:bodyPr/>
        <a:lstStyle/>
        <a:p>
          <a:endParaRPr lang="en-US"/>
        </a:p>
      </dgm:t>
    </dgm:pt>
    <dgm:pt modelId="{2F4E0ADD-E503-40D1-92D2-15BD72C6DB00}" type="sibTrans" cxnId="{D11A53F6-672A-455B-9968-2B2F56C3439E}">
      <dgm:prSet/>
      <dgm:spPr/>
      <dgm:t>
        <a:bodyPr/>
        <a:lstStyle/>
        <a:p>
          <a:endParaRPr lang="en-US"/>
        </a:p>
      </dgm:t>
    </dgm:pt>
    <dgm:pt modelId="{61218DD9-74AE-4D59-8BD4-3D2C050DBCEB}">
      <dgm:prSet phldrT="[Text]"/>
      <dgm:spPr/>
      <dgm:t>
        <a:bodyPr/>
        <a:lstStyle/>
        <a:p>
          <a:pPr>
            <a:lnSpc>
              <a:spcPct val="150000"/>
            </a:lnSpc>
          </a:pPr>
          <a:r>
            <a:rPr lang="en-US" dirty="0" smtClean="0"/>
            <a:t>System component thinking</a:t>
          </a:r>
          <a:endParaRPr lang="en-US" dirty="0"/>
        </a:p>
      </dgm:t>
    </dgm:pt>
    <dgm:pt modelId="{8A825556-3160-4DB8-9263-712FD5DABC4C}" type="parTrans" cxnId="{EF84AB47-D3B2-468F-8D7E-8FF02465F080}">
      <dgm:prSet/>
      <dgm:spPr/>
      <dgm:t>
        <a:bodyPr/>
        <a:lstStyle/>
        <a:p>
          <a:endParaRPr lang="en-US"/>
        </a:p>
      </dgm:t>
    </dgm:pt>
    <dgm:pt modelId="{FA7E0472-F5F9-4E16-9B9E-878C98FABBB2}" type="sibTrans" cxnId="{EF84AB47-D3B2-468F-8D7E-8FF02465F080}">
      <dgm:prSet/>
      <dgm:spPr/>
      <dgm:t>
        <a:bodyPr/>
        <a:lstStyle/>
        <a:p>
          <a:endParaRPr lang="en-US"/>
        </a:p>
      </dgm:t>
    </dgm:pt>
    <dgm:pt modelId="{EAD544C6-3B0B-4139-8275-5F0EC8D79B34}" type="pres">
      <dgm:prSet presAssocID="{4AB39D67-6605-4719-91F5-3307A8D11245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6B1F4916-E965-4970-859E-264FBE1E727E}" type="pres">
      <dgm:prSet presAssocID="{B80FCC3E-D4C1-4A40-8B06-34B3CBA03E94}" presName="composite" presStyleCnt="0"/>
      <dgm:spPr/>
    </dgm:pt>
    <dgm:pt modelId="{53A005C6-2D10-4D80-A9E6-E215ABEB51C1}" type="pres">
      <dgm:prSet presAssocID="{B80FCC3E-D4C1-4A40-8B06-34B3CBA03E94}" presName="parTx" presStyleLbl="align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EBA2125-9232-4331-8B37-2F20612E5DB2}" type="pres">
      <dgm:prSet presAssocID="{B80FCC3E-D4C1-4A40-8B06-34B3CBA03E94}" presName="desTx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584EA42-D3D3-4957-908A-81DFB943EDED}" type="pres">
      <dgm:prSet presAssocID="{F2C6700C-F9A5-4144-BDD7-3010BD309647}" presName="space" presStyleCnt="0"/>
      <dgm:spPr/>
    </dgm:pt>
    <dgm:pt modelId="{BBE23CE5-A300-4512-B010-11572E701E39}" type="pres">
      <dgm:prSet presAssocID="{16586292-AFAD-498D-97C0-5A71665D03E8}" presName="composite" presStyleCnt="0"/>
      <dgm:spPr/>
    </dgm:pt>
    <dgm:pt modelId="{1A42006C-BCC7-4AED-8A37-69F40C947306}" type="pres">
      <dgm:prSet presAssocID="{16586292-AFAD-498D-97C0-5A71665D03E8}" presName="parTx" presStyleLbl="align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FB9FF30-9FAA-4CCC-9C1C-09103FB65BB4}" type="pres">
      <dgm:prSet presAssocID="{16586292-AFAD-498D-97C0-5A71665D03E8}" presName="desTx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A78E306-EBA5-49AD-90C9-333C9FA9E825}" type="pres">
      <dgm:prSet presAssocID="{5FE8BA09-16D2-471E-BB38-0E2A494ED18E}" presName="space" presStyleCnt="0"/>
      <dgm:spPr/>
    </dgm:pt>
    <dgm:pt modelId="{EEB870FF-757A-4154-86CE-D885AEB8171F}" type="pres">
      <dgm:prSet presAssocID="{3F2B1A4C-B657-47C2-B16A-F7B9D103B0F6}" presName="composite" presStyleCnt="0"/>
      <dgm:spPr/>
    </dgm:pt>
    <dgm:pt modelId="{A0B8FFC1-EFA2-4500-A9F6-F7741CCBCF5A}" type="pres">
      <dgm:prSet presAssocID="{3F2B1A4C-B657-47C2-B16A-F7B9D103B0F6}" presName="parTx" presStyleLbl="align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9476134-DC35-4BFA-B7A5-53A974887B34}" type="pres">
      <dgm:prSet presAssocID="{3F2B1A4C-B657-47C2-B16A-F7B9D103B0F6}" presName="desTx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AF41A8E8-B8FF-4984-A5AE-29DCD8A79D0C}" type="presOf" srcId="{B80FCC3E-D4C1-4A40-8B06-34B3CBA03E94}" destId="{53A005C6-2D10-4D80-A9E6-E215ABEB51C1}" srcOrd="0" destOrd="0" presId="urn:microsoft.com/office/officeart/2005/8/layout/hList1"/>
    <dgm:cxn modelId="{3CB7B549-47FD-44D8-99BD-74D3199F5C89}" type="presOf" srcId="{5F33CB74-2D6C-4C1A-8E39-BA25D7BC416E}" destId="{3EBA2125-9232-4331-8B37-2F20612E5DB2}" srcOrd="0" destOrd="1" presId="urn:microsoft.com/office/officeart/2005/8/layout/hList1"/>
    <dgm:cxn modelId="{60D7EE86-B049-432C-849F-9B2E3E67459E}" type="presOf" srcId="{CF23961D-0E02-43CB-9C30-EDD878CECE45}" destId="{79476134-DC35-4BFA-B7A5-53A974887B34}" srcOrd="0" destOrd="3" presId="urn:microsoft.com/office/officeart/2005/8/layout/hList1"/>
    <dgm:cxn modelId="{EC582AD3-961F-417D-A71F-64AE2807B1BE}" srcId="{16586292-AFAD-498D-97C0-5A71665D03E8}" destId="{1187C764-2C33-4E6C-848F-ADD7DEDCE8E1}" srcOrd="1" destOrd="0" parTransId="{7E11732A-F6FA-4023-8615-D37598CA9B53}" sibTransId="{1A43A92C-088D-48B9-93EC-47786394B2E0}"/>
    <dgm:cxn modelId="{7ACA7ED8-796B-406E-ADFE-1C6CEB3BCD8B}" type="presOf" srcId="{4AB39D67-6605-4719-91F5-3307A8D11245}" destId="{EAD544C6-3B0B-4139-8275-5F0EC8D79B34}" srcOrd="0" destOrd="0" presId="urn:microsoft.com/office/officeart/2005/8/layout/hList1"/>
    <dgm:cxn modelId="{73DEFD4C-CF9A-4CC2-880B-3C38CB64A8D1}" type="presOf" srcId="{16586292-AFAD-498D-97C0-5A71665D03E8}" destId="{1A42006C-BCC7-4AED-8A37-69F40C947306}" srcOrd="0" destOrd="0" presId="urn:microsoft.com/office/officeart/2005/8/layout/hList1"/>
    <dgm:cxn modelId="{B4513777-90B3-4F7C-B2DC-F7B8B42CBC88}" type="presOf" srcId="{E3F68007-4396-4F51-9EAC-B48512450EA1}" destId="{79476134-DC35-4BFA-B7A5-53A974887B34}" srcOrd="0" destOrd="0" presId="urn:microsoft.com/office/officeart/2005/8/layout/hList1"/>
    <dgm:cxn modelId="{3D94B7E6-4BAC-4FC8-97A0-68AA33B2BB08}" type="presOf" srcId="{97F65B0E-9AAC-455E-B283-8C5B127559CE}" destId="{3EBA2125-9232-4331-8B37-2F20612E5DB2}" srcOrd="0" destOrd="0" presId="urn:microsoft.com/office/officeart/2005/8/layout/hList1"/>
    <dgm:cxn modelId="{04F6B5C4-9EEC-4D93-AD13-70CAD47AECC5}" srcId="{16586292-AFAD-498D-97C0-5A71665D03E8}" destId="{84B6B248-459E-4E50-B61C-353CC91CD2C2}" srcOrd="0" destOrd="0" parTransId="{473789D0-B398-4113-BC8C-5A39AD8A229F}" sibTransId="{CB5836FD-5A89-4CE1-A024-407FA134D157}"/>
    <dgm:cxn modelId="{D1A177CB-2EE9-417D-A4B1-5D82EC3DC9A4}" srcId="{3F2B1A4C-B657-47C2-B16A-F7B9D103B0F6}" destId="{CF23961D-0E02-43CB-9C30-EDD878CECE45}" srcOrd="3" destOrd="0" parTransId="{1701FAC2-8DE4-436D-B67E-2038A23926CC}" sibTransId="{049D8580-D3F4-47AE-B203-CDFE32D7B235}"/>
    <dgm:cxn modelId="{E036B1B4-4229-4BCB-9926-3A3E0E21F5ED}" type="presOf" srcId="{3F2B1A4C-B657-47C2-B16A-F7B9D103B0F6}" destId="{A0B8FFC1-EFA2-4500-A9F6-F7741CCBCF5A}" srcOrd="0" destOrd="0" presId="urn:microsoft.com/office/officeart/2005/8/layout/hList1"/>
    <dgm:cxn modelId="{DC240506-FD9E-46C9-87E5-679D37533229}" srcId="{3F2B1A4C-B657-47C2-B16A-F7B9D103B0F6}" destId="{4DA7EA25-FB37-467D-8A91-F542D8083447}" srcOrd="2" destOrd="0" parTransId="{D97A11BD-C2D7-46EB-A019-4037E4646639}" sibTransId="{38AB494D-F12C-42FF-8F0D-20D8154E7696}"/>
    <dgm:cxn modelId="{910F9A84-8F41-460F-8903-5EE48FBE6FB9}" srcId="{4AB39D67-6605-4719-91F5-3307A8D11245}" destId="{16586292-AFAD-498D-97C0-5A71665D03E8}" srcOrd="1" destOrd="0" parTransId="{9F8A2138-908A-4EDC-853E-89101D325ED9}" sibTransId="{5FE8BA09-16D2-471E-BB38-0E2A494ED18E}"/>
    <dgm:cxn modelId="{2E0EE93F-6FB7-431A-BA3B-3DCA30C8D8D4}" srcId="{B80FCC3E-D4C1-4A40-8B06-34B3CBA03E94}" destId="{84F890F5-1CDB-46FF-BFF8-22FC1DE78560}" srcOrd="2" destOrd="0" parTransId="{335F202F-194B-4369-98B4-73631DB9C707}" sibTransId="{4862551A-EF9D-4288-A244-D344DE05D49A}"/>
    <dgm:cxn modelId="{D11A53F6-672A-455B-9968-2B2F56C3439E}" srcId="{B80FCC3E-D4C1-4A40-8B06-34B3CBA03E94}" destId="{5F33CB74-2D6C-4C1A-8E39-BA25D7BC416E}" srcOrd="1" destOrd="0" parTransId="{0F891100-6BF7-40C9-9CB7-B75EC06C9C9F}" sibTransId="{2F4E0ADD-E503-40D1-92D2-15BD72C6DB00}"/>
    <dgm:cxn modelId="{291C50B2-C34A-42A9-9F59-D5A3494BFAAB}" srcId="{4AB39D67-6605-4719-91F5-3307A8D11245}" destId="{3F2B1A4C-B657-47C2-B16A-F7B9D103B0F6}" srcOrd="2" destOrd="0" parTransId="{D31651F0-2575-4C90-A2D6-95FE8B511AE8}" sibTransId="{BB155BF8-561A-4502-9B38-409E4ABEFDF6}"/>
    <dgm:cxn modelId="{FE86F6F4-A08F-492E-8DE1-E37D75F4866F}" srcId="{B80FCC3E-D4C1-4A40-8B06-34B3CBA03E94}" destId="{91033D22-6495-455F-8C73-2059A309C2B8}" srcOrd="3" destOrd="0" parTransId="{BBF979B1-6DAC-48EB-8170-36AF2B122667}" sibTransId="{D14DECBC-116C-41C5-AB28-C786A2E6A960}"/>
    <dgm:cxn modelId="{EE70DC43-4C4F-408C-A911-E8ECE69F8454}" srcId="{3F2B1A4C-B657-47C2-B16A-F7B9D103B0F6}" destId="{D75B0994-F44F-41CB-89E7-A96260358B6E}" srcOrd="4" destOrd="0" parTransId="{5F5959E2-EE2B-404C-96AA-EAF747C9D52D}" sibTransId="{13BCAF60-A285-4464-8FA8-539BD27E9EAC}"/>
    <dgm:cxn modelId="{EF84AB47-D3B2-468F-8D7E-8FF02465F080}" srcId="{3F2B1A4C-B657-47C2-B16A-F7B9D103B0F6}" destId="{61218DD9-74AE-4D59-8BD4-3D2C050DBCEB}" srcOrd="1" destOrd="0" parTransId="{8A825556-3160-4DB8-9263-712FD5DABC4C}" sibTransId="{FA7E0472-F5F9-4E16-9B9E-878C98FABBB2}"/>
    <dgm:cxn modelId="{C7E28D5A-C4D5-4E47-B245-BA53D2DB2487}" type="presOf" srcId="{84B6B248-459E-4E50-B61C-353CC91CD2C2}" destId="{BFB9FF30-9FAA-4CCC-9C1C-09103FB65BB4}" srcOrd="0" destOrd="0" presId="urn:microsoft.com/office/officeart/2005/8/layout/hList1"/>
    <dgm:cxn modelId="{2DB57F58-F0F2-402A-8483-8C9E6DE4E176}" type="presOf" srcId="{91033D22-6495-455F-8C73-2059A309C2B8}" destId="{3EBA2125-9232-4331-8B37-2F20612E5DB2}" srcOrd="0" destOrd="3" presId="urn:microsoft.com/office/officeart/2005/8/layout/hList1"/>
    <dgm:cxn modelId="{8341909C-819A-41AD-8194-157382B7330A}" type="presOf" srcId="{1187C764-2C33-4E6C-848F-ADD7DEDCE8E1}" destId="{BFB9FF30-9FAA-4CCC-9C1C-09103FB65BB4}" srcOrd="0" destOrd="1" presId="urn:microsoft.com/office/officeart/2005/8/layout/hList1"/>
    <dgm:cxn modelId="{4A209136-D36A-4301-853D-AE6733FA4A62}" srcId="{4AB39D67-6605-4719-91F5-3307A8D11245}" destId="{B80FCC3E-D4C1-4A40-8B06-34B3CBA03E94}" srcOrd="0" destOrd="0" parTransId="{888CA8B7-6355-48BC-804F-FBCA93A06AF1}" sibTransId="{F2C6700C-F9A5-4144-BDD7-3010BD309647}"/>
    <dgm:cxn modelId="{B97F7D08-39DA-49FE-BFC7-95FA00A043B0}" type="presOf" srcId="{4DA7EA25-FB37-467D-8A91-F542D8083447}" destId="{79476134-DC35-4BFA-B7A5-53A974887B34}" srcOrd="0" destOrd="2" presId="urn:microsoft.com/office/officeart/2005/8/layout/hList1"/>
    <dgm:cxn modelId="{D84EF709-4CBB-4906-BD36-553438FF88A7}" srcId="{3F2B1A4C-B657-47C2-B16A-F7B9D103B0F6}" destId="{E3F68007-4396-4F51-9EAC-B48512450EA1}" srcOrd="0" destOrd="0" parTransId="{9E824CD8-5C5D-49B1-8C11-4F33E55D1837}" sibTransId="{C1F3F54D-BB9E-4EF7-8F9C-C03641D888FE}"/>
    <dgm:cxn modelId="{5563B11C-6ED8-4BFE-A610-6609D2907934}" srcId="{B80FCC3E-D4C1-4A40-8B06-34B3CBA03E94}" destId="{97F65B0E-9AAC-455E-B283-8C5B127559CE}" srcOrd="0" destOrd="0" parTransId="{3FB17E6E-B66B-4A08-A251-FD58B2C2CCAB}" sibTransId="{54DA31EB-BDA2-4CB3-A9FF-2578C5C5F6C1}"/>
    <dgm:cxn modelId="{33116E50-E70E-41B4-8FC9-EB421FD9037F}" type="presOf" srcId="{84F890F5-1CDB-46FF-BFF8-22FC1DE78560}" destId="{3EBA2125-9232-4331-8B37-2F20612E5DB2}" srcOrd="0" destOrd="2" presId="urn:microsoft.com/office/officeart/2005/8/layout/hList1"/>
    <dgm:cxn modelId="{D9ECCFD2-24EB-49CA-B672-361BD4540604}" type="presOf" srcId="{D75B0994-F44F-41CB-89E7-A96260358B6E}" destId="{79476134-DC35-4BFA-B7A5-53A974887B34}" srcOrd="0" destOrd="4" presId="urn:microsoft.com/office/officeart/2005/8/layout/hList1"/>
    <dgm:cxn modelId="{C5C884B1-E9B1-46CC-8E30-CC9C6C2E81B7}" type="presOf" srcId="{61218DD9-74AE-4D59-8BD4-3D2C050DBCEB}" destId="{79476134-DC35-4BFA-B7A5-53A974887B34}" srcOrd="0" destOrd="1" presId="urn:microsoft.com/office/officeart/2005/8/layout/hList1"/>
    <dgm:cxn modelId="{D9A5C73C-A6F3-4340-889D-06A8D195C73F}" type="presParOf" srcId="{EAD544C6-3B0B-4139-8275-5F0EC8D79B34}" destId="{6B1F4916-E965-4970-859E-264FBE1E727E}" srcOrd="0" destOrd="0" presId="urn:microsoft.com/office/officeart/2005/8/layout/hList1"/>
    <dgm:cxn modelId="{B8D2E183-B7CA-448A-BB6E-07C4DDBB3A8C}" type="presParOf" srcId="{6B1F4916-E965-4970-859E-264FBE1E727E}" destId="{53A005C6-2D10-4D80-A9E6-E215ABEB51C1}" srcOrd="0" destOrd="0" presId="urn:microsoft.com/office/officeart/2005/8/layout/hList1"/>
    <dgm:cxn modelId="{0D233307-EF9E-4F4F-BAB1-8DD81B1F1152}" type="presParOf" srcId="{6B1F4916-E965-4970-859E-264FBE1E727E}" destId="{3EBA2125-9232-4331-8B37-2F20612E5DB2}" srcOrd="1" destOrd="0" presId="urn:microsoft.com/office/officeart/2005/8/layout/hList1"/>
    <dgm:cxn modelId="{7573B0E8-251E-427F-BCEE-7137AF5299A5}" type="presParOf" srcId="{EAD544C6-3B0B-4139-8275-5F0EC8D79B34}" destId="{7584EA42-D3D3-4957-908A-81DFB943EDED}" srcOrd="1" destOrd="0" presId="urn:microsoft.com/office/officeart/2005/8/layout/hList1"/>
    <dgm:cxn modelId="{2F0B4F22-D765-4F69-9CD5-ACD8C5E447B2}" type="presParOf" srcId="{EAD544C6-3B0B-4139-8275-5F0EC8D79B34}" destId="{BBE23CE5-A300-4512-B010-11572E701E39}" srcOrd="2" destOrd="0" presId="urn:microsoft.com/office/officeart/2005/8/layout/hList1"/>
    <dgm:cxn modelId="{D25EFE2C-0266-4931-B31B-CABF8E2E4CB5}" type="presParOf" srcId="{BBE23CE5-A300-4512-B010-11572E701E39}" destId="{1A42006C-BCC7-4AED-8A37-69F40C947306}" srcOrd="0" destOrd="0" presId="urn:microsoft.com/office/officeart/2005/8/layout/hList1"/>
    <dgm:cxn modelId="{8401ED11-B272-45BD-A34C-A2940DD98DC6}" type="presParOf" srcId="{BBE23CE5-A300-4512-B010-11572E701E39}" destId="{BFB9FF30-9FAA-4CCC-9C1C-09103FB65BB4}" srcOrd="1" destOrd="0" presId="urn:microsoft.com/office/officeart/2005/8/layout/hList1"/>
    <dgm:cxn modelId="{CF3E04C2-F033-4233-BBE0-62AD450A42D9}" type="presParOf" srcId="{EAD544C6-3B0B-4139-8275-5F0EC8D79B34}" destId="{7A78E306-EBA5-49AD-90C9-333C9FA9E825}" srcOrd="3" destOrd="0" presId="urn:microsoft.com/office/officeart/2005/8/layout/hList1"/>
    <dgm:cxn modelId="{26D6C6A2-C97D-4F19-B637-044E719E2245}" type="presParOf" srcId="{EAD544C6-3B0B-4139-8275-5F0EC8D79B34}" destId="{EEB870FF-757A-4154-86CE-D885AEB8171F}" srcOrd="4" destOrd="0" presId="urn:microsoft.com/office/officeart/2005/8/layout/hList1"/>
    <dgm:cxn modelId="{ED12524F-0226-4F47-AD3C-BA942AA154E7}" type="presParOf" srcId="{EEB870FF-757A-4154-86CE-D885AEB8171F}" destId="{A0B8FFC1-EFA2-4500-A9F6-F7741CCBCF5A}" srcOrd="0" destOrd="0" presId="urn:microsoft.com/office/officeart/2005/8/layout/hList1"/>
    <dgm:cxn modelId="{A91074B7-56BB-459E-8ADC-1B23C978C161}" type="presParOf" srcId="{EEB870FF-757A-4154-86CE-D885AEB8171F}" destId="{79476134-DC35-4BFA-B7A5-53A974887B34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70B8564-4A59-481B-90EC-D87DD6DDB612}">
      <dsp:nvSpPr>
        <dsp:cNvPr id="0" name=""/>
        <dsp:cNvSpPr/>
      </dsp:nvSpPr>
      <dsp:spPr>
        <a:xfrm>
          <a:off x="3615" y="779427"/>
          <a:ext cx="1580696" cy="678376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dirty="0" smtClean="0">
              <a:latin typeface="+mn-lt"/>
              <a:cs typeface="Times New Roman" panose="02020603050405020304" pitchFamily="18" charset="0"/>
            </a:rPr>
            <a:t>System Load:</a:t>
          </a:r>
        </a:p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14:m xmlns:a14="http://schemas.microsoft.com/office/drawing/2010/main">
            <m:oMathPara xmlns:m="http://schemas.openxmlformats.org/officeDocument/2006/math">
              <m:oMathParaPr>
                <m:jc m:val="centerGroup"/>
              </m:oMathParaPr>
              <m:oMath xmlns:m="http://schemas.openxmlformats.org/officeDocument/2006/math">
                <m:acc>
                  <m:accPr>
                    <m:chr m:val="̃"/>
                    <m:ctrlPr>
                      <a:rPr lang="en-US" sz="1000" b="0" i="1" kern="1200" smtClean="0">
                        <a:latin typeface="+mn-lt"/>
                        <a:cs typeface="Times New Roman" panose="02020603050405020304" pitchFamily="18" charset="0"/>
                      </a:rPr>
                    </m:ctrlPr>
                  </m:accPr>
                  <m:e>
                    <m:r>
                      <a:rPr lang="en-US" sz="1000" b="0" i="1" kern="1200" smtClean="0">
                        <a:latin typeface="+mn-lt"/>
                        <a:cs typeface="Times New Roman" panose="02020603050405020304" pitchFamily="18" charset="0"/>
                      </a:rPr>
                      <m:t>𝐿</m:t>
                    </m:r>
                  </m:e>
                </m:acc>
              </m:oMath>
            </m:oMathPara>
          </a14:m>
          <a:endParaRPr lang="en-US" sz="1000" kern="1200" dirty="0">
            <a:latin typeface="+mn-lt"/>
            <a:cs typeface="Times New Roman" panose="02020603050405020304" pitchFamily="18" charset="0"/>
          </a:endParaRPr>
        </a:p>
      </dsp:txBody>
      <dsp:txXfrm>
        <a:off x="23484" y="799296"/>
        <a:ext cx="1540958" cy="638638"/>
      </dsp:txXfrm>
    </dsp:sp>
    <dsp:sp modelId="{54C0BDFE-0E76-469B-B57E-FF52730F85E3}">
      <dsp:nvSpPr>
        <dsp:cNvPr id="0" name=""/>
        <dsp:cNvSpPr/>
      </dsp:nvSpPr>
      <dsp:spPr>
        <a:xfrm>
          <a:off x="1742381" y="922609"/>
          <a:ext cx="335107" cy="392012"/>
        </a:xfrm>
        <a:prstGeom prst="rightArrow">
          <a:avLst>
            <a:gd name="adj1" fmla="val 60000"/>
            <a:gd name="adj2" fmla="val 50000"/>
          </a:avLst>
        </a:prstGeom>
        <a:solidFill>
          <a:schemeClr val="dk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800" kern="1200">
            <a:latin typeface="+mn-lt"/>
            <a:cs typeface="Times New Roman" panose="02020603050405020304" pitchFamily="18" charset="0"/>
          </a:endParaRPr>
        </a:p>
      </dsp:txBody>
      <dsp:txXfrm>
        <a:off x="1742381" y="1001011"/>
        <a:ext cx="234575" cy="235208"/>
      </dsp:txXfrm>
    </dsp:sp>
    <dsp:sp modelId="{FC112F9F-F543-452F-9E44-D21DFC6555E4}">
      <dsp:nvSpPr>
        <dsp:cNvPr id="0" name=""/>
        <dsp:cNvSpPr/>
      </dsp:nvSpPr>
      <dsp:spPr>
        <a:xfrm>
          <a:off x="2216590" y="779427"/>
          <a:ext cx="1580696" cy="678376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dirty="0" smtClean="0">
              <a:latin typeface="+mn-lt"/>
              <a:cs typeface="Times New Roman" panose="02020603050405020304" pitchFamily="18" charset="0"/>
            </a:rPr>
            <a:t>Load on unit </a:t>
          </a:r>
          <a14:m xmlns:a14="http://schemas.microsoft.com/office/drawing/2010/main">
            <m:oMath xmlns:m="http://schemas.openxmlformats.org/officeDocument/2006/math">
              <m:sSub>
                <m:sSubPr>
                  <m:ctrlPr>
                    <a:rPr lang="en-US" sz="1000" b="0" i="1" kern="1200" smtClean="0">
                      <a:latin typeface="+mn-lt"/>
                    </a:rPr>
                  </m:ctrlPr>
                </m:sSubPr>
                <m:e>
                  <m:r>
                    <m:rPr>
                      <m:sty m:val="p"/>
                    </m:rPr>
                    <a:rPr lang="en-US" sz="1000" b="0" i="0" kern="1200" smtClean="0">
                      <a:latin typeface="+mn-lt"/>
                    </a:rPr>
                    <m:t>U</m:t>
                  </m:r>
                </m:e>
                <m:sub>
                  <m:r>
                    <m:rPr>
                      <m:sty m:val="p"/>
                    </m:rPr>
                    <a:rPr lang="en-US" sz="1000" b="0" i="0" kern="1200" smtClean="0">
                      <a:latin typeface="+mn-lt"/>
                    </a:rPr>
                    <m:t>i</m:t>
                  </m:r>
                </m:sub>
              </m:sSub>
            </m:oMath>
          </a14:m>
          <a:r>
            <a:rPr lang="en-US" sz="1000" kern="1200" dirty="0" smtClean="0">
              <a:latin typeface="+mn-lt"/>
              <a:cs typeface="Times New Roman" panose="02020603050405020304" pitchFamily="18" charset="0"/>
            </a:rPr>
            <a:t> under Load Sharing Policy </a:t>
          </a:r>
          <a14:m xmlns:a14="http://schemas.microsoft.com/office/drawing/2010/main">
            <m:oMath xmlns:m="http://schemas.openxmlformats.org/officeDocument/2006/math">
              <m:r>
                <a:rPr lang="en-US" sz="1000" b="0" i="1" kern="1200" smtClean="0">
                  <a:latin typeface="+mn-lt"/>
                </a:rPr>
                <m:t>𝐿𝑆𝑃</m:t>
              </m:r>
            </m:oMath>
          </a14:m>
          <a:r>
            <a:rPr lang="en-US" sz="1000" kern="1200" dirty="0" smtClean="0">
              <a:latin typeface="+mn-lt"/>
              <a:cs typeface="Times New Roman" panose="02020603050405020304" pitchFamily="18" charset="0"/>
            </a:rPr>
            <a:t>:</a:t>
          </a:r>
        </a:p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14:m xmlns:a14="http://schemas.microsoft.com/office/drawing/2010/main">
            <m:oMathPara xmlns:m="http://schemas.openxmlformats.org/officeDocument/2006/math">
              <m:oMathParaPr>
                <m:jc m:val="centerGroup"/>
              </m:oMathParaPr>
              <m:oMath xmlns:m="http://schemas.openxmlformats.org/officeDocument/2006/math">
                <m:sSub>
                  <m:sSubPr>
                    <m:ctrlPr>
                      <a:rPr lang="en-US" sz="1000" b="0" i="1" kern="1200" smtClean="0">
                        <a:latin typeface="+mn-lt"/>
                      </a:rPr>
                    </m:ctrlPr>
                  </m:sSubPr>
                  <m:e>
                    <m:r>
                      <a:rPr lang="en-US" sz="1000" b="0" i="1" kern="1200" smtClean="0">
                        <a:latin typeface="+mn-lt"/>
                      </a:rPr>
                      <m:t>𝐿</m:t>
                    </m:r>
                  </m:e>
                  <m:sub>
                    <m:r>
                      <a:rPr lang="en-US" sz="1000" b="0" i="1" kern="1200" smtClean="0">
                        <a:latin typeface="+mn-lt"/>
                      </a:rPr>
                      <m:t>𝑖</m:t>
                    </m:r>
                  </m:sub>
                </m:sSub>
                <m:r>
                  <a:rPr lang="en-US" sz="1000" b="0" i="1" kern="1200" smtClean="0">
                    <a:latin typeface="+mn-lt"/>
                  </a:rPr>
                  <m:t>=</m:t>
                </m:r>
                <m:r>
                  <a:rPr lang="en-US" sz="1000" b="0" i="1" kern="1200" smtClean="0">
                    <a:latin typeface="+mn-lt"/>
                  </a:rPr>
                  <m:t>𝐿𝑆</m:t>
                </m:r>
                <m:sSub>
                  <m:sSubPr>
                    <m:ctrlPr>
                      <a:rPr lang="en-US" sz="1000" b="0" i="1" kern="1200" smtClean="0">
                        <a:latin typeface="+mn-lt"/>
                      </a:rPr>
                    </m:ctrlPr>
                  </m:sSubPr>
                  <m:e>
                    <m:r>
                      <a:rPr lang="en-US" sz="1000" b="0" i="1" kern="1200" smtClean="0">
                        <a:latin typeface="+mn-lt"/>
                      </a:rPr>
                      <m:t>𝑃</m:t>
                    </m:r>
                  </m:e>
                  <m:sub>
                    <m:r>
                      <a:rPr lang="en-US" sz="1000" b="0" i="1" kern="1200" smtClean="0">
                        <a:latin typeface="+mn-lt"/>
                      </a:rPr>
                      <m:t>𝑖</m:t>
                    </m:r>
                  </m:sub>
                </m:sSub>
                <m:r>
                  <a:rPr lang="en-US" sz="1000" b="0" i="1" kern="1200" smtClean="0">
                    <a:latin typeface="+mn-lt"/>
                  </a:rPr>
                  <m:t>(</m:t>
                </m:r>
                <m:acc>
                  <m:accPr>
                    <m:chr m:val="̃"/>
                    <m:ctrlPr>
                      <a:rPr lang="en-US" sz="1000" b="0" i="1" kern="1200" smtClean="0">
                        <a:latin typeface="+mn-lt"/>
                      </a:rPr>
                    </m:ctrlPr>
                  </m:accPr>
                  <m:e>
                    <m:r>
                      <a:rPr lang="en-US" sz="1000" b="0" i="1" kern="1200" smtClean="0">
                        <a:latin typeface="+mn-lt"/>
                      </a:rPr>
                      <m:t>𝐿</m:t>
                    </m:r>
                  </m:e>
                </m:acc>
                <m:r>
                  <a:rPr lang="en-US" sz="1000" b="0" i="1" kern="1200" smtClean="0">
                    <a:latin typeface="+mn-lt"/>
                  </a:rPr>
                  <m:t>)</m:t>
                </m:r>
              </m:oMath>
            </m:oMathPara>
          </a14:m>
          <a:endParaRPr lang="en-US" sz="1000" kern="1200" dirty="0">
            <a:latin typeface="+mn-lt"/>
            <a:cs typeface="Times New Roman" panose="02020603050405020304" pitchFamily="18" charset="0"/>
          </a:endParaRPr>
        </a:p>
      </dsp:txBody>
      <dsp:txXfrm>
        <a:off x="2236459" y="799296"/>
        <a:ext cx="1540958" cy="638638"/>
      </dsp:txXfrm>
    </dsp:sp>
    <dsp:sp modelId="{7DC4F5BD-2D21-4F1D-96B9-BD5EF4848502}">
      <dsp:nvSpPr>
        <dsp:cNvPr id="0" name=""/>
        <dsp:cNvSpPr/>
      </dsp:nvSpPr>
      <dsp:spPr>
        <a:xfrm>
          <a:off x="3955357" y="922609"/>
          <a:ext cx="335107" cy="392012"/>
        </a:xfrm>
        <a:prstGeom prst="rightArrow">
          <a:avLst>
            <a:gd name="adj1" fmla="val 60000"/>
            <a:gd name="adj2" fmla="val 50000"/>
          </a:avLst>
        </a:prstGeom>
        <a:solidFill>
          <a:schemeClr val="dk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800" kern="1200">
            <a:latin typeface="+mn-lt"/>
            <a:cs typeface="Times New Roman" panose="02020603050405020304" pitchFamily="18" charset="0"/>
          </a:endParaRPr>
        </a:p>
      </dsp:txBody>
      <dsp:txXfrm>
        <a:off x="3955357" y="1001011"/>
        <a:ext cx="234575" cy="235208"/>
      </dsp:txXfrm>
    </dsp:sp>
    <dsp:sp modelId="{18143CC7-F56E-4BA5-8F54-994504F2FD05}">
      <dsp:nvSpPr>
        <dsp:cNvPr id="0" name=""/>
        <dsp:cNvSpPr/>
      </dsp:nvSpPr>
      <dsp:spPr>
        <a:xfrm>
          <a:off x="4429566" y="779427"/>
          <a:ext cx="1580696" cy="678376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dirty="0" smtClean="0">
              <a:latin typeface="+mn-lt"/>
              <a:cs typeface="Times New Roman" panose="02020603050405020304" pitchFamily="18" charset="0"/>
            </a:rPr>
            <a:t>Stress for failure mode </a:t>
          </a:r>
          <a14:m xmlns:a14="http://schemas.microsoft.com/office/drawing/2010/main">
            <m:oMath xmlns:m="http://schemas.openxmlformats.org/officeDocument/2006/math">
              <m:r>
                <a:rPr lang="en-US" sz="1000" b="0" i="1" kern="1200" smtClean="0">
                  <a:latin typeface="+mn-lt"/>
                </a:rPr>
                <m:t>𝑗</m:t>
              </m:r>
            </m:oMath>
          </a14:m>
          <a:r>
            <a:rPr lang="en-US" sz="1000" b="0" kern="1200" dirty="0" smtClean="0">
              <a:latin typeface="+mn-lt"/>
              <a:cs typeface="Times New Roman" panose="02020603050405020304" pitchFamily="18" charset="0"/>
            </a:rPr>
            <a:t> on unit </a:t>
          </a:r>
          <a14:m xmlns:a14="http://schemas.microsoft.com/office/drawing/2010/main">
            <m:oMath xmlns:m="http://schemas.openxmlformats.org/officeDocument/2006/math">
              <m:r>
                <a:rPr lang="en-US" sz="1000" b="0" i="1" kern="1200" smtClean="0">
                  <a:latin typeface="+mn-lt"/>
                </a:rPr>
                <m:t>𝑖</m:t>
              </m:r>
            </m:oMath>
          </a14:m>
          <a:r>
            <a:rPr lang="en-US" sz="1000" b="0" kern="1200" dirty="0" smtClean="0">
              <a:latin typeface="+mn-lt"/>
              <a:cs typeface="Times New Roman" panose="02020603050405020304" pitchFamily="18" charset="0"/>
            </a:rPr>
            <a:t>:</a:t>
          </a:r>
        </a:p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14:m xmlns:a14="http://schemas.microsoft.com/office/drawing/2010/main">
            <m:oMathPara xmlns:m="http://schemas.openxmlformats.org/officeDocument/2006/math">
              <m:oMathParaPr>
                <m:jc m:val="centerGroup"/>
              </m:oMathParaPr>
              <m:oMath xmlns:m="http://schemas.openxmlformats.org/officeDocument/2006/math">
                <m:sSub>
                  <m:sSubPr>
                    <m:ctrlPr>
                      <a:rPr lang="en-US" sz="1000" b="1" i="1" kern="1200" smtClean="0">
                        <a:latin typeface="+mn-lt"/>
                      </a:rPr>
                    </m:ctrlPr>
                  </m:sSubPr>
                  <m:e>
                    <m:r>
                      <a:rPr lang="en-US" sz="1000" b="1" i="1" kern="1200" smtClean="0">
                        <a:latin typeface="+mn-lt"/>
                      </a:rPr>
                      <m:t>𝝃</m:t>
                    </m:r>
                  </m:e>
                  <m:sub>
                    <m:r>
                      <a:rPr lang="en-US" sz="1000" b="1" i="1" kern="1200" smtClean="0">
                        <a:latin typeface="Cambria Math" panose="02040503050406030204" pitchFamily="18" charset="0"/>
                      </a:rPr>
                      <m:t>𝒊</m:t>
                    </m:r>
                    <m:r>
                      <a:rPr lang="en-US" sz="1000" b="1" i="1" kern="1200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sz="1000" b="1" i="1" kern="1200" smtClean="0">
                        <a:latin typeface="+mn-lt"/>
                      </a:rPr>
                      <m:t>𝒋</m:t>
                    </m:r>
                  </m:sub>
                </m:sSub>
                <m:d>
                  <m:dPr>
                    <m:ctrlPr>
                      <a:rPr lang="en-US" sz="1000" b="0" i="1" kern="1200" smtClean="0">
                        <a:latin typeface="+mn-lt"/>
                      </a:rPr>
                    </m:ctrlPr>
                  </m:dPr>
                  <m:e>
                    <m:r>
                      <a:rPr lang="en-US" sz="1000" b="0" i="1" kern="1200" smtClean="0">
                        <a:latin typeface="Cambria Math" panose="02040503050406030204" pitchFamily="18" charset="0"/>
                      </a:rPr>
                      <m:t>𝐿𝑆</m:t>
                    </m:r>
                    <m:sSub>
                      <m:sSubPr>
                        <m:ctrlPr>
                          <a:rPr lang="en-US" sz="1000" b="0" i="1" kern="120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000" b="0" i="1" kern="1200" smtClean="0"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US" sz="1000" b="0" i="1" kern="1200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US" sz="1000" b="0" i="1" kern="1200" smtClean="0">
                        <a:latin typeface="Cambria Math" panose="02040503050406030204" pitchFamily="18" charset="0"/>
                      </a:rPr>
                      <m:t>(</m:t>
                    </m:r>
                    <m:acc>
                      <m:accPr>
                        <m:chr m:val="̃"/>
                        <m:ctrlPr>
                          <a:rPr lang="en-US" sz="1000" b="0" i="1" kern="1200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1000" b="0" i="1" kern="1200" smtClean="0">
                            <a:latin typeface="Cambria Math" panose="02040503050406030204" pitchFamily="18" charset="0"/>
                          </a:rPr>
                          <m:t>𝐿</m:t>
                        </m:r>
                      </m:e>
                    </m:acc>
                    <m:r>
                      <a:rPr lang="en-US" sz="1000" b="0" i="1" kern="1200" smtClean="0">
                        <a:latin typeface="Cambria Math" panose="02040503050406030204" pitchFamily="18" charset="0"/>
                      </a:rPr>
                      <m:t>)</m:t>
                    </m:r>
                  </m:e>
                </m:d>
              </m:oMath>
            </m:oMathPara>
          </a14:m>
          <a:endParaRPr lang="en-US" sz="1000" b="1" kern="1200" dirty="0">
            <a:latin typeface="+mn-lt"/>
            <a:cs typeface="Times New Roman" panose="02020603050405020304" pitchFamily="18" charset="0"/>
          </a:endParaRPr>
        </a:p>
      </dsp:txBody>
      <dsp:txXfrm>
        <a:off x="4449435" y="799296"/>
        <a:ext cx="1540958" cy="638638"/>
      </dsp:txXfrm>
    </dsp:sp>
    <dsp:sp modelId="{270D2068-394C-4979-B4AA-E48EB22949C2}">
      <dsp:nvSpPr>
        <dsp:cNvPr id="0" name=""/>
        <dsp:cNvSpPr/>
      </dsp:nvSpPr>
      <dsp:spPr>
        <a:xfrm>
          <a:off x="6168332" y="922609"/>
          <a:ext cx="335107" cy="392012"/>
        </a:xfrm>
        <a:prstGeom prst="rightArrow">
          <a:avLst>
            <a:gd name="adj1" fmla="val 60000"/>
            <a:gd name="adj2" fmla="val 50000"/>
          </a:avLst>
        </a:prstGeom>
        <a:solidFill>
          <a:schemeClr val="dk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800" kern="1200">
            <a:latin typeface="+mn-lt"/>
            <a:cs typeface="Times New Roman" panose="02020603050405020304" pitchFamily="18" charset="0"/>
          </a:endParaRPr>
        </a:p>
      </dsp:txBody>
      <dsp:txXfrm>
        <a:off x="6168332" y="1001011"/>
        <a:ext cx="234575" cy="235208"/>
      </dsp:txXfrm>
    </dsp:sp>
    <dsp:sp modelId="{67D1C788-971F-466D-A396-F065D7F37546}">
      <dsp:nvSpPr>
        <dsp:cNvPr id="0" name=""/>
        <dsp:cNvSpPr/>
      </dsp:nvSpPr>
      <dsp:spPr>
        <a:xfrm>
          <a:off x="6642541" y="779427"/>
          <a:ext cx="1580696" cy="678376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dirty="0" smtClean="0">
              <a:latin typeface="+mn-lt"/>
              <a:cs typeface="Times New Roman" panose="02020603050405020304" pitchFamily="18" charset="0"/>
            </a:rPr>
            <a:t>Acceleration factor for failure mode </a:t>
          </a:r>
          <a14:m xmlns:a14="http://schemas.microsoft.com/office/drawing/2010/main">
            <m:oMath xmlns:m="http://schemas.openxmlformats.org/officeDocument/2006/math">
              <m:r>
                <a:rPr lang="en-US" sz="1000" b="0" i="1" kern="1200" smtClean="0">
                  <a:latin typeface="+mn-lt"/>
                </a:rPr>
                <m:t>𝑗</m:t>
              </m:r>
            </m:oMath>
          </a14:m>
          <a:r>
            <a:rPr lang="en-US" sz="1000" kern="1200" dirty="0" smtClean="0">
              <a:latin typeface="+mn-lt"/>
              <a:cs typeface="Times New Roman" panose="02020603050405020304" pitchFamily="18" charset="0"/>
            </a:rPr>
            <a:t> on unit </a:t>
          </a:r>
          <a14:m xmlns:a14="http://schemas.microsoft.com/office/drawing/2010/main">
            <m:oMath xmlns:m="http://schemas.openxmlformats.org/officeDocument/2006/math">
              <m:sSub>
                <m:sSubPr>
                  <m:ctrlPr>
                    <a:rPr lang="en-US" sz="1000" b="0" i="1" kern="1200" smtClean="0">
                      <a:latin typeface="+mn-lt"/>
                    </a:rPr>
                  </m:ctrlPr>
                </m:sSubPr>
                <m:e>
                  <m:r>
                    <m:rPr>
                      <m:sty m:val="p"/>
                    </m:rPr>
                    <a:rPr lang="en-US" sz="1000" b="0" i="0" kern="1200" smtClean="0">
                      <a:latin typeface="+mn-lt"/>
                    </a:rPr>
                    <m:t>U</m:t>
                  </m:r>
                </m:e>
                <m:sub>
                  <m:r>
                    <m:rPr>
                      <m:sty m:val="p"/>
                    </m:rPr>
                    <a:rPr lang="en-US" sz="1000" b="0" i="0" kern="1200" smtClean="0">
                      <a:latin typeface="+mn-lt"/>
                    </a:rPr>
                    <m:t>i</m:t>
                  </m:r>
                </m:sub>
              </m:sSub>
            </m:oMath>
          </a14:m>
          <a:r>
            <a:rPr lang="en-US" sz="1000" kern="1200" dirty="0" smtClean="0">
              <a:latin typeface="+mn-lt"/>
              <a:cs typeface="Times New Roman" panose="02020603050405020304" pitchFamily="18" charset="0"/>
            </a:rPr>
            <a:t>:</a:t>
          </a:r>
        </a:p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14:m xmlns:a14="http://schemas.microsoft.com/office/drawing/2010/main">
            <m:oMathPara xmlns:m="http://schemas.openxmlformats.org/officeDocument/2006/math">
              <m:oMathParaPr>
                <m:jc m:val="centerGroup"/>
              </m:oMathParaPr>
              <m:oMath xmlns:m="http://schemas.openxmlformats.org/officeDocument/2006/math">
                <m:r>
                  <a:rPr lang="en-US" sz="1000" b="0" i="1" kern="1200" smtClean="0">
                    <a:latin typeface="+mn-lt"/>
                  </a:rPr>
                  <m:t>𝐴</m:t>
                </m:r>
                <m:sSub>
                  <m:sSubPr>
                    <m:ctrlPr>
                      <a:rPr lang="en-US" sz="1000" b="0" i="1" kern="1200" smtClean="0">
                        <a:latin typeface="+mn-lt"/>
                      </a:rPr>
                    </m:ctrlPr>
                  </m:sSubPr>
                  <m:e>
                    <m:r>
                      <a:rPr lang="en-US" sz="1000" b="0" i="1" kern="1200" smtClean="0">
                        <a:latin typeface="+mn-lt"/>
                      </a:rPr>
                      <m:t>𝐹</m:t>
                    </m:r>
                  </m:e>
                  <m:sub>
                    <m:r>
                      <a:rPr lang="en-US" sz="1000" b="0" i="1" kern="1200" smtClean="0">
                        <a:latin typeface="+mn-lt"/>
                      </a:rPr>
                      <m:t>𝑖</m:t>
                    </m:r>
                    <m:r>
                      <a:rPr lang="en-US" sz="1000" b="0" i="1" kern="1200" smtClean="0">
                        <a:latin typeface="+mn-lt"/>
                      </a:rPr>
                      <m:t>,</m:t>
                    </m:r>
                    <m:r>
                      <a:rPr lang="en-US" sz="1000" b="0" i="1" kern="1200" smtClean="0">
                        <a:latin typeface="+mn-lt"/>
                      </a:rPr>
                      <m:t>𝑗</m:t>
                    </m:r>
                  </m:sub>
                </m:sSub>
                <m:r>
                  <a:rPr lang="en-US" sz="1000" b="0" i="1" kern="1200" smtClean="0">
                    <a:latin typeface="+mn-lt"/>
                  </a:rPr>
                  <m:t>(</m:t>
                </m:r>
                <m:sSub>
                  <m:sSubPr>
                    <m:ctrlPr>
                      <a:rPr lang="en-US" sz="1000" b="1" i="1" kern="1200" smtClean="0">
                        <a:latin typeface="+mn-lt"/>
                      </a:rPr>
                    </m:ctrlPr>
                  </m:sSubPr>
                  <m:e>
                    <m:r>
                      <a:rPr lang="en-US" sz="1000" b="1" i="1" kern="1200" smtClean="0">
                        <a:latin typeface="+mn-lt"/>
                      </a:rPr>
                      <m:t>𝝃</m:t>
                    </m:r>
                  </m:e>
                  <m:sub>
                    <m:r>
                      <a:rPr lang="en-US" sz="1000" b="1" i="1" kern="1200" smtClean="0">
                        <a:latin typeface="Cambria Math" panose="02040503050406030204" pitchFamily="18" charset="0"/>
                      </a:rPr>
                      <m:t>𝒊</m:t>
                    </m:r>
                    <m:r>
                      <a:rPr lang="en-US" sz="1000" b="1" i="1" kern="1200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sz="1000" b="1" i="1" kern="1200" smtClean="0">
                        <a:latin typeface="+mn-lt"/>
                      </a:rPr>
                      <m:t>𝒋</m:t>
                    </m:r>
                  </m:sub>
                </m:sSub>
                <m:r>
                  <a:rPr lang="en-US" sz="1000" b="0" i="1" kern="1200" smtClean="0">
                    <a:latin typeface="+mn-lt"/>
                  </a:rPr>
                  <m:t>,</m:t>
                </m:r>
                <m:sSub>
                  <m:sSubPr>
                    <m:ctrlPr>
                      <a:rPr lang="en-US" sz="1000" b="1" i="1" kern="1200" smtClean="0">
                        <a:latin typeface="+mn-lt"/>
                      </a:rPr>
                    </m:ctrlPr>
                  </m:sSubPr>
                  <m:e>
                    <m:r>
                      <a:rPr lang="en-US" sz="1000" b="1" i="1" kern="1200" smtClean="0">
                        <a:latin typeface="+mn-lt"/>
                      </a:rPr>
                      <m:t>𝝃</m:t>
                    </m:r>
                  </m:e>
                  <m:sub>
                    <m:r>
                      <a:rPr lang="en-US" sz="1000" b="1" i="1" kern="1200" smtClean="0">
                        <a:latin typeface="+mn-lt"/>
                      </a:rPr>
                      <m:t>𝒓𝒆𝒇</m:t>
                    </m:r>
                  </m:sub>
                </m:sSub>
                <m:r>
                  <a:rPr lang="en-US" sz="1000" b="0" i="1" kern="1200" smtClean="0">
                    <a:latin typeface="+mn-lt"/>
                  </a:rPr>
                  <m:t>)</m:t>
                </m:r>
              </m:oMath>
            </m:oMathPara>
          </a14:m>
          <a:endParaRPr lang="en-US" sz="1000" kern="1200" dirty="0">
            <a:latin typeface="+mn-lt"/>
            <a:cs typeface="Times New Roman" panose="02020603050405020304" pitchFamily="18" charset="0"/>
          </a:endParaRPr>
        </a:p>
      </dsp:txBody>
      <dsp:txXfrm>
        <a:off x="6662410" y="799296"/>
        <a:ext cx="1540958" cy="63863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3A005C6-2D10-4D80-A9E6-E215ABEB51C1}">
      <dsp:nvSpPr>
        <dsp:cNvPr id="0" name=""/>
        <dsp:cNvSpPr/>
      </dsp:nvSpPr>
      <dsp:spPr>
        <a:xfrm>
          <a:off x="2571" y="70667"/>
          <a:ext cx="2507456" cy="34560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5344" tIns="48768" rIns="85344" bIns="48768" numCol="1" spcCol="1270" anchor="ctr" anchorCtr="0">
          <a:noAutofit/>
        </a:bodyPr>
        <a:lstStyle/>
        <a:p>
          <a:pPr lvl="0" algn="ctr" defTabSz="533400">
            <a:lnSpc>
              <a:spcPct val="15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Physics of Failure</a:t>
          </a:r>
          <a:endParaRPr lang="en-US" sz="1200" kern="1200" dirty="0"/>
        </a:p>
      </dsp:txBody>
      <dsp:txXfrm>
        <a:off x="2571" y="70667"/>
        <a:ext cx="2507456" cy="345600"/>
      </dsp:txXfrm>
    </dsp:sp>
    <dsp:sp modelId="{3EBA2125-9232-4331-8B37-2F20612E5DB2}">
      <dsp:nvSpPr>
        <dsp:cNvPr id="0" name=""/>
        <dsp:cNvSpPr/>
      </dsp:nvSpPr>
      <dsp:spPr>
        <a:xfrm>
          <a:off x="2571" y="416267"/>
          <a:ext cx="2507456" cy="212463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008" tIns="64008" rIns="85344" bIns="96012" numCol="1" spcCol="1270" anchor="t" anchorCtr="0">
          <a:noAutofit/>
        </a:bodyPr>
        <a:lstStyle/>
        <a:p>
          <a:pPr marL="114300" lvl="1" indent="-114300" algn="l" defTabSz="533400">
            <a:lnSpc>
              <a:spcPct val="15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200" kern="1200" dirty="0" smtClean="0"/>
            <a:t>Studies failure mechanisms</a:t>
          </a:r>
          <a:endParaRPr lang="en-US" sz="1200" kern="1200" dirty="0"/>
        </a:p>
        <a:p>
          <a:pPr marL="114300" lvl="1" indent="-114300" algn="l" defTabSz="533400">
            <a:lnSpc>
              <a:spcPct val="15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200" kern="1200" dirty="0" smtClean="0"/>
            <a:t>Failure mode thinking</a:t>
          </a:r>
          <a:endParaRPr lang="en-US" sz="1200" kern="1200" dirty="0"/>
        </a:p>
        <a:p>
          <a:pPr marL="114300" lvl="1" indent="-114300" algn="l" defTabSz="533400">
            <a:lnSpc>
              <a:spcPct val="15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200" kern="1200" dirty="0" smtClean="0"/>
            <a:t>Physics, Materials Science,…</a:t>
          </a:r>
          <a:endParaRPr lang="en-US" sz="1200" kern="1200" dirty="0"/>
        </a:p>
        <a:p>
          <a:pPr marL="114300" lvl="1" indent="-114300" algn="l" defTabSz="533400">
            <a:lnSpc>
              <a:spcPct val="15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200" kern="1200" dirty="0" smtClean="0"/>
            <a:t>Relevant for e.g. semiconductor industry</a:t>
          </a:r>
          <a:endParaRPr lang="en-US" sz="1200" kern="1200" dirty="0"/>
        </a:p>
      </dsp:txBody>
      <dsp:txXfrm>
        <a:off x="2571" y="416267"/>
        <a:ext cx="2507456" cy="2124630"/>
      </dsp:txXfrm>
    </dsp:sp>
    <dsp:sp modelId="{1A42006C-BCC7-4AED-8A37-69F40C947306}">
      <dsp:nvSpPr>
        <dsp:cNvPr id="0" name=""/>
        <dsp:cNvSpPr/>
      </dsp:nvSpPr>
      <dsp:spPr>
        <a:xfrm>
          <a:off x="2861071" y="70667"/>
          <a:ext cx="2507456" cy="34560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5344" tIns="48768" rIns="85344" bIns="48768" numCol="1" spcCol="1270" anchor="ctr" anchorCtr="0">
          <a:noAutofit/>
        </a:bodyPr>
        <a:lstStyle/>
        <a:p>
          <a:pPr lvl="0" algn="ctr" defTabSz="533400">
            <a:lnSpc>
              <a:spcPct val="15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Power supplies</a:t>
          </a:r>
          <a:endParaRPr lang="en-US" sz="1200" kern="1200" dirty="0"/>
        </a:p>
      </dsp:txBody>
      <dsp:txXfrm>
        <a:off x="2861071" y="70667"/>
        <a:ext cx="2507456" cy="345600"/>
      </dsp:txXfrm>
    </dsp:sp>
    <dsp:sp modelId="{BFB9FF30-9FAA-4CCC-9C1C-09103FB65BB4}">
      <dsp:nvSpPr>
        <dsp:cNvPr id="0" name=""/>
        <dsp:cNvSpPr/>
      </dsp:nvSpPr>
      <dsp:spPr>
        <a:xfrm>
          <a:off x="2861071" y="416267"/>
          <a:ext cx="2507456" cy="212463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008" tIns="64008" rIns="85344" bIns="96012" numCol="1" spcCol="1270" anchor="t" anchorCtr="0">
          <a:noAutofit/>
        </a:bodyPr>
        <a:lstStyle/>
        <a:p>
          <a:pPr marL="114300" lvl="1" indent="-114300" algn="l" defTabSz="533400">
            <a:lnSpc>
              <a:spcPct val="15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200" kern="1200" dirty="0" smtClean="0"/>
            <a:t>Somewhere in between</a:t>
          </a:r>
          <a:endParaRPr lang="en-US" sz="1200" kern="1200" dirty="0"/>
        </a:p>
        <a:p>
          <a:pPr marL="114300" lvl="1" indent="-114300" algn="l" defTabSz="533400">
            <a:lnSpc>
              <a:spcPct val="15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200" kern="1200" dirty="0" smtClean="0"/>
            <a:t>For some problems it is sufficient to look at failure rates, for others we need to fully understand the failure mechanism and physics </a:t>
          </a:r>
          <a:endParaRPr lang="en-US" sz="1200" kern="1200" dirty="0"/>
        </a:p>
      </dsp:txBody>
      <dsp:txXfrm>
        <a:off x="2861071" y="416267"/>
        <a:ext cx="2507456" cy="2124630"/>
      </dsp:txXfrm>
    </dsp:sp>
    <dsp:sp modelId="{A0B8FFC1-EFA2-4500-A9F6-F7741CCBCF5A}">
      <dsp:nvSpPr>
        <dsp:cNvPr id="0" name=""/>
        <dsp:cNvSpPr/>
      </dsp:nvSpPr>
      <dsp:spPr>
        <a:xfrm>
          <a:off x="5719571" y="70667"/>
          <a:ext cx="2507456" cy="34560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5344" tIns="48768" rIns="85344" bIns="48768" numCol="1" spcCol="1270" anchor="ctr" anchorCtr="0">
          <a:noAutofit/>
        </a:bodyPr>
        <a:lstStyle/>
        <a:p>
          <a:pPr lvl="0" algn="ctr" defTabSz="533400">
            <a:lnSpc>
              <a:spcPct val="15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Reliability statistics</a:t>
          </a:r>
          <a:endParaRPr lang="en-US" sz="1200" kern="1200" dirty="0"/>
        </a:p>
      </dsp:txBody>
      <dsp:txXfrm>
        <a:off x="5719571" y="70667"/>
        <a:ext cx="2507456" cy="345600"/>
      </dsp:txXfrm>
    </dsp:sp>
    <dsp:sp modelId="{79476134-DC35-4BFA-B7A5-53A974887B34}">
      <dsp:nvSpPr>
        <dsp:cNvPr id="0" name=""/>
        <dsp:cNvSpPr/>
      </dsp:nvSpPr>
      <dsp:spPr>
        <a:xfrm>
          <a:off x="5719571" y="416267"/>
          <a:ext cx="2507456" cy="212463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008" tIns="64008" rIns="85344" bIns="96012" numCol="1" spcCol="1270" anchor="t" anchorCtr="0">
          <a:noAutofit/>
        </a:bodyPr>
        <a:lstStyle/>
        <a:p>
          <a:pPr marL="114300" lvl="1" indent="-114300" algn="l" defTabSz="533400">
            <a:lnSpc>
              <a:spcPct val="15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200" kern="1200" dirty="0" smtClean="0"/>
            <a:t>Studies failure probabilities of systems</a:t>
          </a:r>
          <a:endParaRPr lang="en-US" sz="1200" kern="1200" dirty="0"/>
        </a:p>
        <a:p>
          <a:pPr marL="114300" lvl="1" indent="-114300" algn="l" defTabSz="533400">
            <a:lnSpc>
              <a:spcPct val="15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200" kern="1200" dirty="0" smtClean="0"/>
            <a:t>System component thinking</a:t>
          </a:r>
          <a:endParaRPr lang="en-US" sz="1200" kern="1200" dirty="0"/>
        </a:p>
        <a:p>
          <a:pPr marL="114300" lvl="1" indent="-114300" algn="l" defTabSz="533400">
            <a:lnSpc>
              <a:spcPct val="15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200" kern="1200" dirty="0" smtClean="0"/>
            <a:t>Mathematics/Statistics</a:t>
          </a:r>
          <a:endParaRPr lang="en-US" sz="1200" kern="1200" dirty="0"/>
        </a:p>
        <a:p>
          <a:pPr marL="114300" lvl="1" indent="-114300" algn="l" defTabSz="533400">
            <a:lnSpc>
              <a:spcPct val="15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200" kern="1200" dirty="0" smtClean="0"/>
            <a:t>Relevant for e.g. reliability study of large projects</a:t>
          </a:r>
          <a:endParaRPr lang="en-US" sz="1200" kern="1200" dirty="0"/>
        </a:p>
        <a:p>
          <a:pPr marL="114300" lvl="1" indent="-114300" algn="l" defTabSz="533400">
            <a:lnSpc>
              <a:spcPct val="15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1200" kern="1200" dirty="0"/>
        </a:p>
      </dsp:txBody>
      <dsp:txXfrm>
        <a:off x="5719571" y="416267"/>
        <a:ext cx="2507456" cy="212463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F5C0EE2-1712-4982-B52D-AAB7DCFCE4F3}" type="datetimeFigureOut">
              <a:rPr lang="en-GB" smtClean="0"/>
              <a:t>10/12/2018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4B8482C-0723-4488-B8E0-BE81678470C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198475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TTF models</a:t>
            </a:r>
            <a:r>
              <a:rPr lang="en-US" baseline="0" dirty="0" smtClean="0"/>
              <a:t> usually follow power law or exponential model </a:t>
            </a:r>
            <a:r>
              <a:rPr lang="en-US" baseline="0" dirty="0" smtClean="0">
                <a:sym typeface="Wingdings" panose="05000000000000000000" pitchFamily="2" charset="2"/>
              </a:rPr>
              <a:t> same for acceleration factor</a:t>
            </a:r>
          </a:p>
          <a:p>
            <a:r>
              <a:rPr lang="en-US" baseline="0" dirty="0" smtClean="0">
                <a:sym typeface="Wingdings" panose="05000000000000000000" pitchFamily="2" charset="2"/>
              </a:rPr>
              <a:t>If acceleration is carried out properly  beta does not change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B8482C-0723-4488-B8E0-BE81678470C1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2844937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TTF models</a:t>
            </a:r>
            <a:r>
              <a:rPr lang="en-US" baseline="0" dirty="0" smtClean="0"/>
              <a:t> usually follow power law or exponential model </a:t>
            </a:r>
            <a:r>
              <a:rPr lang="en-US" baseline="0" dirty="0" smtClean="0">
                <a:sym typeface="Wingdings" panose="05000000000000000000" pitchFamily="2" charset="2"/>
              </a:rPr>
              <a:t> same for acceleration factor</a:t>
            </a:r>
          </a:p>
          <a:p>
            <a:r>
              <a:rPr lang="en-US" baseline="0" dirty="0" smtClean="0">
                <a:sym typeface="Wingdings" panose="05000000000000000000" pitchFamily="2" charset="2"/>
              </a:rPr>
              <a:t>If acceleration is carried out properly  beta does not change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B8482C-0723-4488-B8E0-BE81678470C1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77303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Would also work for fewer systems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B8482C-0723-4488-B8E0-BE81678470C1}" type="slidenum">
              <a:rPr lang="en-GB" smtClean="0"/>
              <a:t>40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4391884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Would also work for fewer systems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B8482C-0723-4488-B8E0-BE81678470C1}" type="slidenum">
              <a:rPr lang="en-GB" smtClean="0"/>
              <a:t>51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546418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Model might not</a:t>
            </a:r>
            <a:r>
              <a:rPr lang="en-US" baseline="0" dirty="0" smtClean="0"/>
              <a:t> be valid all the way to 4.8A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B8482C-0723-4488-B8E0-BE81678470C1}" type="slidenum">
              <a:rPr lang="en-GB" smtClean="0"/>
              <a:t>55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9067666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Model might not</a:t>
            </a:r>
            <a:r>
              <a:rPr lang="en-US" baseline="0" dirty="0" smtClean="0"/>
              <a:t> be valid all the way to 4.8A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B8482C-0723-4488-B8E0-BE81678470C1}" type="slidenum">
              <a:rPr lang="en-GB" smtClean="0"/>
              <a:t>56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831146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9355" y="1327799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12/10/2018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889146"/>
            <a:ext cx="3200400" cy="547688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160818"/>
            <a:ext cx="2743200" cy="6858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485900"/>
            <a:ext cx="7086600" cy="2762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12/10/2018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279282"/>
            <a:ext cx="3053868" cy="940356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601648"/>
            <a:ext cx="4759514" cy="3569636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CH" smtClean="0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249074"/>
            <a:ext cx="3053866" cy="199761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12/10/2018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4616450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  <p:pic>
        <p:nvPicPr>
          <p:cNvPr id="5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180668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4616450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  <p:pic>
        <p:nvPicPr>
          <p:cNvPr id="6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180668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13154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835"/>
          <a:stretch/>
        </p:blipFill>
        <p:spPr>
          <a:xfrm>
            <a:off x="3959440" y="1940784"/>
            <a:ext cx="1221946" cy="1261931"/>
          </a:xfrm>
          <a:prstGeom prst="rect">
            <a:avLst/>
          </a:prstGeom>
        </p:spPr>
      </p:pic>
      <p:sp>
        <p:nvSpPr>
          <p:cNvPr id="4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4616450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12/10/2018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12/10/2018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7467600" cy="857250"/>
          </a:xfrm>
        </p:spPr>
        <p:txBody>
          <a:bodyPr/>
          <a:lstStyle/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3657600" cy="3262788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200150"/>
            <a:ext cx="3657600" cy="3262789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12/10/2018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8229600" cy="670483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55613" y="3826475"/>
            <a:ext cx="8231187" cy="447075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952333"/>
            <a:ext cx="4040188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6" y="952333"/>
            <a:ext cx="4041775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12/10/2018</a:t>
            </a:fld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bande-01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442648"/>
            <a:ext cx="9144000" cy="707202"/>
          </a:xfrm>
          <a:prstGeom prst="rect">
            <a:avLst/>
          </a:prstGeom>
        </p:spPr>
      </p:pic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994205"/>
            <a:ext cx="8229600" cy="3203145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12/10/2018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lnSpc>
          <a:spcPct val="150000"/>
        </a:lnSpc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lnSpc>
          <a:spcPct val="150000"/>
        </a:lnSpc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lnSpc>
          <a:spcPct val="150000"/>
        </a:lnSpc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lnSpc>
          <a:spcPct val="150000"/>
        </a:lnSpc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lnSpc>
          <a:spcPct val="150000"/>
        </a:lnSpc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0.png"/><Relationship Id="rId7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0.png"/><Relationship Id="rId5" Type="http://schemas.openxmlformats.org/officeDocument/2006/relationships/image" Target="../media/image190.png"/><Relationship Id="rId4" Type="http://schemas.openxmlformats.org/officeDocument/2006/relationships/image" Target="../media/image180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8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8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8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hyperlink" Target="https://cernbox.cern.ch/index.php/s/tItP1TR0RrSKML1" TargetMode="Externa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8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8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8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8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20.png"/><Relationship Id="rId1" Type="http://schemas.openxmlformats.org/officeDocument/2006/relationships/slideLayout" Target="../slideLayouts/slideLayout8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0.png"/><Relationship Id="rId1" Type="http://schemas.openxmlformats.org/officeDocument/2006/relationships/slideLayout" Target="../slideLayouts/slideLayout8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8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8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0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270.pn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300.png"/><Relationship Id="rId4" Type="http://schemas.openxmlformats.org/officeDocument/2006/relationships/image" Target="../media/image290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310.png"/><Relationship Id="rId1" Type="http://schemas.openxmlformats.org/officeDocument/2006/relationships/slideLayout" Target="../slideLayouts/slideLayout8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330.png"/><Relationship Id="rId1" Type="http://schemas.openxmlformats.org/officeDocument/2006/relationships/slideLayout" Target="../slideLayouts/slideLayout8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8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40.png"/><Relationship Id="rId1" Type="http://schemas.openxmlformats.org/officeDocument/2006/relationships/slideLayout" Target="../slideLayouts/slideLayout8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0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0.png"/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270.pn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300.png"/><Relationship Id="rId4" Type="http://schemas.openxmlformats.org/officeDocument/2006/relationships/image" Target="../media/image290.png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310.png"/><Relationship Id="rId1" Type="http://schemas.openxmlformats.org/officeDocument/2006/relationships/slideLayout" Target="../slideLayouts/slideLayout8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330.png"/><Relationship Id="rId1" Type="http://schemas.openxmlformats.org/officeDocument/2006/relationships/slideLayout" Target="../slideLayouts/slideLayout8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360.png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0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8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7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57200" y="1828800"/>
            <a:ext cx="8226854" cy="710143"/>
          </a:xfrm>
        </p:spPr>
        <p:txBody>
          <a:bodyPr/>
          <a:lstStyle/>
          <a:p>
            <a:r>
              <a:rPr lang="en-GB" sz="2000" dirty="0"/>
              <a:t>Combining Reliability Statistics with Physics of Failure to Study and Simulate the Operational Availability of Redundant Power Converters</a:t>
            </a:r>
            <a:endParaRPr lang="en-GB" sz="1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12/10/2018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idx="10"/>
          </p:nvPr>
        </p:nvSpPr>
        <p:spPr>
          <a:xfrm>
            <a:off x="457200" y="2600492"/>
            <a:ext cx="7522464" cy="803108"/>
          </a:xfrm>
        </p:spPr>
        <p:txBody>
          <a:bodyPr>
            <a:normAutofit/>
          </a:bodyPr>
          <a:lstStyle/>
          <a:p>
            <a:r>
              <a:rPr lang="en-US" dirty="0" smtClean="0"/>
              <a:t>Lukas Felsberger</a:t>
            </a:r>
          </a:p>
          <a:p>
            <a:r>
              <a:rPr lang="en-US" dirty="0" smtClean="0"/>
              <a:t>With helpful discussions and inputs from </a:t>
            </a:r>
            <a:r>
              <a:rPr lang="en-US" dirty="0" smtClean="0"/>
              <a:t>Benjamin Todd</a:t>
            </a:r>
            <a:r>
              <a:rPr lang="en-GB" dirty="0" smtClean="0"/>
              <a:t>, </a:t>
            </a:r>
            <a:r>
              <a:rPr lang="en-GB" dirty="0"/>
              <a:t>Yves </a:t>
            </a:r>
            <a:r>
              <a:rPr lang="en-GB" dirty="0" err="1" smtClean="0"/>
              <a:t>Thurel</a:t>
            </a:r>
            <a:r>
              <a:rPr lang="en-GB" dirty="0"/>
              <a:t> </a:t>
            </a:r>
            <a:r>
              <a:rPr lang="en-GB" dirty="0" smtClean="0"/>
              <a:t>and </a:t>
            </a:r>
            <a:r>
              <a:rPr lang="en-GB" dirty="0"/>
              <a:t>Christophe </a:t>
            </a:r>
            <a:r>
              <a:rPr lang="en-GB" dirty="0" smtClean="0"/>
              <a:t>Martin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217923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Method – </a:t>
            </a:r>
            <a:r>
              <a:rPr lang="en-US" dirty="0" smtClean="0"/>
              <a:t>Load Sharing Modeling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4206"/>
            <a:ext cx="8229600" cy="1374921"/>
          </a:xfrm>
        </p:spPr>
        <p:txBody>
          <a:bodyPr>
            <a:normAutofit fontScale="47500" lnSpcReduction="20000"/>
          </a:bodyPr>
          <a:lstStyle/>
          <a:p>
            <a:pPr marL="36576" indent="0">
              <a:buNone/>
            </a:pPr>
            <a:r>
              <a:rPr lang="en-US" dirty="0" smtClean="0"/>
              <a:t>The deceleration of a failure due to redundancy depends on its mechanism</a:t>
            </a:r>
          </a:p>
          <a:p>
            <a:r>
              <a:rPr lang="en-US" dirty="0" smtClean="0"/>
              <a:t>Temperature driven?</a:t>
            </a:r>
          </a:p>
          <a:p>
            <a:r>
              <a:rPr lang="en-US" dirty="0" smtClean="0"/>
              <a:t>Humidity driven?</a:t>
            </a:r>
          </a:p>
          <a:p>
            <a:r>
              <a:rPr lang="en-US" dirty="0" smtClean="0"/>
              <a:t>Voltage driven?</a:t>
            </a:r>
          </a:p>
          <a:p>
            <a:r>
              <a:rPr lang="en-US" dirty="0" smtClean="0"/>
              <a:t>Combined drivers?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12/12/2018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14" name="Content Placeholder 3"/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4212432502"/>
                  </p:ext>
                </p:extLst>
              </p:nvPr>
            </p:nvGraphicFramePr>
            <p:xfrm>
              <a:off x="457200" y="2206752"/>
              <a:ext cx="8226854" cy="2237232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2" r:lo="rId3" r:qs="rId4" r:cs="rId5"/>
              </a:graphicData>
            </a:graphic>
          </p:graphicFrame>
        </mc:Choice>
        <mc:Fallback>
          <p:graphicFrame>
            <p:nvGraphicFramePr>
              <p:cNvPr id="14" name="Content Placeholder 3"/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4212432502"/>
                  </p:ext>
                </p:extLst>
              </p:nvPr>
            </p:nvGraphicFramePr>
            <p:xfrm>
              <a:off x="457200" y="2206752"/>
              <a:ext cx="8226854" cy="2237232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7" r:lo="rId3" r:qs="rId4" r:cs="rId5"/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36782772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graphicEl>
                                              <a:dgm id="{D70B8564-4A59-481B-90EC-D87DD6DDB61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graphicEl>
                                              <a:dgm id="{54C0BDFE-0E76-469B-B57E-FF52730F85E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graphicEl>
                                              <a:dgm id="{FC112F9F-F543-452F-9E44-D21DFC6555E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graphicEl>
                                              <a:dgm id="{7DC4F5BD-2D21-4F1D-96B9-BD5EF484850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graphicEl>
                                              <a:dgm id="{18143CC7-F56E-4BA5-8F54-994504F2FD0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graphicEl>
                                              <a:dgm id="{270D2068-394C-4979-B4AA-E48EB22949C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graphicEl>
                                              <a:dgm id="{67D1C788-971F-466D-A396-F065D7F3754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4" grpId="0">
        <p:bldSub>
          <a:bldDgm bld="one"/>
        </p:bldSub>
      </p:bldGraphic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Method – </a:t>
            </a:r>
            <a:r>
              <a:rPr lang="en-US" dirty="0" smtClean="0"/>
              <a:t>Cumulative Damage Model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12/11/2018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1145" y="1781415"/>
            <a:ext cx="7459789" cy="17889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3411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Method – Simulation</a:t>
            </a:r>
            <a:endParaRPr lang="en-GB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994206"/>
                <a:ext cx="8229600" cy="1374921"/>
              </a:xfrm>
            </p:spPr>
            <p:txBody>
              <a:bodyPr>
                <a:normAutofit fontScale="62500" lnSpcReduction="20000"/>
              </a:bodyPr>
              <a:lstStyle/>
              <a:p>
                <a:pPr marL="36576" indent="0">
                  <a:buNone/>
                </a:pPr>
                <a:r>
                  <a:rPr lang="en-US" dirty="0" smtClean="0"/>
                  <a:t>Having a system with known</a:t>
                </a:r>
              </a:p>
              <a:p>
                <a:pPr lvl="1"/>
                <a:r>
                  <a:rPr lang="en-US" dirty="0" smtClean="0"/>
                  <a:t>Failure modes 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}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d>
                              <m:d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𝜂</m:t>
                                </m:r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,</m:t>
                                </m:r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𝛽</m:t>
                                </m:r>
                              </m:e>
                            </m:d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</m:e>
                    </m:d>
                  </m:oMath>
                </a14:m>
                <a:endParaRPr lang="en-US" dirty="0" smtClean="0"/>
              </a:p>
              <a:p>
                <a:pPr lvl="1"/>
                <a:r>
                  <a:rPr lang="en-US" dirty="0" smtClean="0"/>
                  <a:t>Their load dependent a</a:t>
                </a:r>
                <a:r>
                  <a:rPr lang="en-US" dirty="0" smtClean="0"/>
                  <a:t>cceleration </a:t>
                </a:r>
                <a:r>
                  <a:rPr lang="en-US" dirty="0" smtClean="0"/>
                  <a:t>factors</a:t>
                </a:r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𝐴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𝐹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𝑗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(</m:t>
                    </m:r>
                    <m:sSub>
                      <m:sSubPr>
                        <m:ctrlPr>
                          <a:rPr lang="en-US" b="1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>
                            <a:latin typeface="Cambria Math" panose="02040503050406030204" pitchFamily="18" charset="0"/>
                          </a:rPr>
                          <m:t>𝝃</m:t>
                        </m:r>
                      </m:e>
                      <m:sub>
                        <m:r>
                          <a:rPr lang="en-US" b="1" i="1">
                            <a:latin typeface="Cambria Math" panose="02040503050406030204" pitchFamily="18" charset="0"/>
                          </a:rPr>
                          <m:t>𝒊</m:t>
                        </m:r>
                        <m:r>
                          <a:rPr lang="en-US" b="1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b="1" i="1">
                            <a:latin typeface="Cambria Math" panose="02040503050406030204" pitchFamily="18" charset="0"/>
                          </a:rPr>
                          <m:t>𝒋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en-US" b="1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>
                            <a:latin typeface="Cambria Math" panose="02040503050406030204" pitchFamily="18" charset="0"/>
                          </a:rPr>
                          <m:t>𝝃</m:t>
                        </m:r>
                      </m:e>
                      <m:sub>
                        <m:r>
                          <a:rPr lang="en-US" b="1" i="1">
                            <a:latin typeface="Cambria Math" panose="02040503050406030204" pitchFamily="18" charset="0"/>
                          </a:rPr>
                          <m:t>𝒓𝒆𝒇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GB" dirty="0" smtClean="0"/>
              </a:p>
              <a:p>
                <a:pPr marL="36576" indent="0">
                  <a:buNone/>
                </a:pPr>
                <a:r>
                  <a:rPr lang="en-US" dirty="0" smtClean="0"/>
                  <a:t>the system operation can be simulated:</a:t>
                </a:r>
                <a:endParaRPr lang="en-GB" dirty="0"/>
              </a:p>
              <a:p>
                <a:pPr lvl="1"/>
                <a:endParaRPr lang="en-US" dirty="0" smtClean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994206"/>
                <a:ext cx="8229600" cy="1374921"/>
              </a:xfrm>
              <a:blipFill>
                <a:blip r:embed="rId2"/>
                <a:stretch>
                  <a:fillRect b="-132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12/12/2018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13" name="Arc 12"/>
          <p:cNvSpPr/>
          <p:nvPr/>
        </p:nvSpPr>
        <p:spPr>
          <a:xfrm>
            <a:off x="-990235" y="2737124"/>
            <a:ext cx="4821385" cy="691252"/>
          </a:xfrm>
          <a:prstGeom prst="arc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4" name="Group 13"/>
          <p:cNvGrpSpPr/>
          <p:nvPr/>
        </p:nvGrpSpPr>
        <p:grpSpPr>
          <a:xfrm>
            <a:off x="-498764" y="2358510"/>
            <a:ext cx="10120746" cy="982365"/>
            <a:chOff x="1908007" y="696102"/>
            <a:chExt cx="5120713" cy="3832506"/>
          </a:xfrm>
        </p:grpSpPr>
        <p:cxnSp>
          <p:nvCxnSpPr>
            <p:cNvPr id="15" name="Straight Arrow Connector 14"/>
            <p:cNvCxnSpPr/>
            <p:nvPr/>
          </p:nvCxnSpPr>
          <p:spPr>
            <a:xfrm flipV="1">
              <a:off x="2879058" y="1417141"/>
              <a:ext cx="0" cy="2111969"/>
            </a:xfrm>
            <a:prstGeom prst="straightConnector1">
              <a:avLst/>
            </a:prstGeom>
            <a:ln w="9525" cap="flat" cmpd="sng" algn="ctr">
              <a:solidFill>
                <a:schemeClr val="dk1"/>
              </a:solidFill>
              <a:prstDash val="solid"/>
              <a:round/>
              <a:headEnd type="none" w="med" len="med"/>
              <a:tailEnd type="arrow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cxnSp>
          <p:nvCxnSpPr>
            <p:cNvPr id="16" name="Straight Arrow Connector 15"/>
            <p:cNvCxnSpPr/>
            <p:nvPr/>
          </p:nvCxnSpPr>
          <p:spPr>
            <a:xfrm flipV="1">
              <a:off x="2879058" y="3529112"/>
              <a:ext cx="3318390" cy="13943"/>
            </a:xfrm>
            <a:prstGeom prst="straightConnector1">
              <a:avLst/>
            </a:prstGeom>
            <a:ln w="9525" cap="flat" cmpd="sng" algn="ctr">
              <a:solidFill>
                <a:schemeClr val="dk1"/>
              </a:solidFill>
              <a:prstDash val="solid"/>
              <a:round/>
              <a:headEnd type="none" w="med" len="med"/>
              <a:tailEnd type="arrow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7" name="TextBox 16"/>
                <p:cNvSpPr txBox="1"/>
                <p:nvPr/>
              </p:nvSpPr>
              <p:spPr>
                <a:xfrm>
                  <a:off x="5366175" y="3635374"/>
                  <a:ext cx="1662545" cy="89323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200" b="0" i="1" smtClean="0">
                            <a:latin typeface="Cambria Math" panose="02040503050406030204" pitchFamily="18" charset="0"/>
                          </a:rPr>
                          <m:t>𝑡𝑖𝑚𝑒</m:t>
                        </m:r>
                      </m:oMath>
                    </m:oMathPara>
                  </a14:m>
                  <a:endParaRPr lang="en-GB" sz="1200" dirty="0"/>
                </a:p>
              </p:txBody>
            </p:sp>
          </mc:Choice>
          <mc:Fallback xmlns="">
            <p:sp>
              <p:nvSpPr>
                <p:cNvPr id="17" name="TextBox 16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366175" y="3635374"/>
                  <a:ext cx="1662545" cy="893234"/>
                </a:xfrm>
                <a:prstGeom prst="rect">
                  <a:avLst/>
                </a:prstGeom>
                <a:blipFill>
                  <a:blip r:embed="rId3"/>
                  <a:stretch>
                    <a:fillRect b="-5263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8" name="TextBox 17"/>
                <p:cNvSpPr txBox="1"/>
                <p:nvPr/>
              </p:nvSpPr>
              <p:spPr>
                <a:xfrm>
                  <a:off x="1908007" y="696102"/>
                  <a:ext cx="1942102" cy="84051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800" b="0" i="1" smtClean="0">
                            <a:latin typeface="Cambria Math" panose="02040503050406030204" pitchFamily="18" charset="0"/>
                          </a:rPr>
                          <m:t>𝑆𝑡𝑟𝑒𝑛𝑔𝑡h</m:t>
                        </m:r>
                      </m:oMath>
                    </m:oMathPara>
                  </a14:m>
                  <a:endParaRPr lang="en-GB" sz="800" dirty="0"/>
                </a:p>
              </p:txBody>
            </p:sp>
          </mc:Choice>
          <mc:Fallback xmlns="">
            <p:sp>
              <p:nvSpPr>
                <p:cNvPr id="18" name="TextBox 17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908007" y="696102"/>
                  <a:ext cx="1942102" cy="840513"/>
                </a:xfrm>
                <a:prstGeom prst="rect">
                  <a:avLst/>
                </a:prstGeom>
                <a:blipFill>
                  <a:blip r:embed="rId4"/>
                  <a:stretch>
                    <a:fillRect b="-2857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19" name="Group 18"/>
          <p:cNvGrpSpPr/>
          <p:nvPr/>
        </p:nvGrpSpPr>
        <p:grpSpPr>
          <a:xfrm>
            <a:off x="-498759" y="3328328"/>
            <a:ext cx="10120746" cy="982365"/>
            <a:chOff x="1908007" y="696102"/>
            <a:chExt cx="5120713" cy="3832506"/>
          </a:xfrm>
        </p:grpSpPr>
        <p:cxnSp>
          <p:nvCxnSpPr>
            <p:cNvPr id="20" name="Straight Arrow Connector 19"/>
            <p:cNvCxnSpPr/>
            <p:nvPr/>
          </p:nvCxnSpPr>
          <p:spPr>
            <a:xfrm flipV="1">
              <a:off x="2879058" y="1417141"/>
              <a:ext cx="0" cy="2111969"/>
            </a:xfrm>
            <a:prstGeom prst="straightConnector1">
              <a:avLst/>
            </a:prstGeom>
            <a:ln w="9525" cap="flat" cmpd="sng" algn="ctr">
              <a:solidFill>
                <a:schemeClr val="dk1"/>
              </a:solidFill>
              <a:prstDash val="solid"/>
              <a:round/>
              <a:headEnd type="none" w="med" len="med"/>
              <a:tailEnd type="arrow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cxnSp>
          <p:nvCxnSpPr>
            <p:cNvPr id="21" name="Straight Arrow Connector 20"/>
            <p:cNvCxnSpPr/>
            <p:nvPr/>
          </p:nvCxnSpPr>
          <p:spPr>
            <a:xfrm flipV="1">
              <a:off x="2879058" y="3529112"/>
              <a:ext cx="3318390" cy="13943"/>
            </a:xfrm>
            <a:prstGeom prst="straightConnector1">
              <a:avLst/>
            </a:prstGeom>
            <a:ln w="9525" cap="flat" cmpd="sng" algn="ctr">
              <a:solidFill>
                <a:schemeClr val="dk1"/>
              </a:solidFill>
              <a:prstDash val="solid"/>
              <a:round/>
              <a:headEnd type="none" w="med" len="med"/>
              <a:tailEnd type="arrow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2" name="TextBox 21"/>
                <p:cNvSpPr txBox="1"/>
                <p:nvPr/>
              </p:nvSpPr>
              <p:spPr>
                <a:xfrm>
                  <a:off x="5366175" y="3635374"/>
                  <a:ext cx="1662545" cy="89323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200" b="0" i="1" smtClean="0">
                            <a:latin typeface="Cambria Math" panose="02040503050406030204" pitchFamily="18" charset="0"/>
                          </a:rPr>
                          <m:t>𝑡𝑖𝑚𝑒</m:t>
                        </m:r>
                      </m:oMath>
                    </m:oMathPara>
                  </a14:m>
                  <a:endParaRPr lang="en-GB" sz="1200" dirty="0"/>
                </a:p>
              </p:txBody>
            </p:sp>
          </mc:Choice>
          <mc:Fallback xmlns="">
            <p:sp>
              <p:nvSpPr>
                <p:cNvPr id="22" name="TextBox 21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366175" y="3635374"/>
                  <a:ext cx="1662545" cy="893234"/>
                </a:xfrm>
                <a:prstGeom prst="rect">
                  <a:avLst/>
                </a:prstGeom>
                <a:blipFill>
                  <a:blip r:embed="rId5"/>
                  <a:stretch>
                    <a:fillRect b="-8108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3" name="TextBox 22"/>
                <p:cNvSpPr txBox="1"/>
                <p:nvPr/>
              </p:nvSpPr>
              <p:spPr>
                <a:xfrm>
                  <a:off x="1908007" y="696102"/>
                  <a:ext cx="1942102" cy="84051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800" b="0" i="1" smtClean="0">
                            <a:latin typeface="Cambria Math" panose="02040503050406030204" pitchFamily="18" charset="0"/>
                          </a:rPr>
                          <m:t>𝑆𝑡𝑟𝑒𝑛𝑔𝑡h</m:t>
                        </m:r>
                      </m:oMath>
                    </m:oMathPara>
                  </a14:m>
                  <a:endParaRPr lang="en-GB" sz="800" dirty="0"/>
                </a:p>
              </p:txBody>
            </p:sp>
          </mc:Choice>
          <mc:Fallback xmlns="">
            <p:sp>
              <p:nvSpPr>
                <p:cNvPr id="23" name="TextBox 2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908007" y="696102"/>
                  <a:ext cx="1942102" cy="840513"/>
                </a:xfrm>
                <a:prstGeom prst="rect">
                  <a:avLst/>
                </a:prstGeom>
                <a:blipFill>
                  <a:blip r:embed="rId6"/>
                  <a:stretch>
                    <a:fillRect b="-2857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24" name="TextBox 23"/>
          <p:cNvSpPr txBox="1"/>
          <p:nvPr/>
        </p:nvSpPr>
        <p:spPr>
          <a:xfrm>
            <a:off x="0" y="2655458"/>
            <a:ext cx="137606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System 1</a:t>
            </a:r>
            <a:endParaRPr lang="en-GB" sz="1200" dirty="0"/>
          </a:p>
        </p:txBody>
      </p:sp>
      <p:sp>
        <p:nvSpPr>
          <p:cNvPr id="25" name="TextBox 24"/>
          <p:cNvSpPr txBox="1"/>
          <p:nvPr/>
        </p:nvSpPr>
        <p:spPr>
          <a:xfrm>
            <a:off x="0" y="3606265"/>
            <a:ext cx="137606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System 2</a:t>
            </a:r>
            <a:endParaRPr lang="en-GB" sz="1200" dirty="0"/>
          </a:p>
        </p:txBody>
      </p:sp>
      <p:cxnSp>
        <p:nvCxnSpPr>
          <p:cNvPr id="28" name="Straight Connector 27"/>
          <p:cNvCxnSpPr/>
          <p:nvPr/>
        </p:nvCxnSpPr>
        <p:spPr>
          <a:xfrm>
            <a:off x="3831150" y="2737124"/>
            <a:ext cx="0" cy="1459090"/>
          </a:xfrm>
          <a:prstGeom prst="line">
            <a:avLst/>
          </a:prstGeom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pic>
        <p:nvPicPr>
          <p:cNvPr id="32" name="Picture 31"/>
          <p:cNvPicPr>
            <a:picLocks noChangeAspect="1"/>
          </p:cNvPicPr>
          <p:nvPr/>
        </p:nvPicPr>
        <p:blipFill rotWithShape="1"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22215"/>
          <a:stretch/>
        </p:blipFill>
        <p:spPr>
          <a:xfrm>
            <a:off x="1420459" y="3703221"/>
            <a:ext cx="2410324" cy="369892"/>
          </a:xfrm>
          <a:prstGeom prst="rect">
            <a:avLst/>
          </a:prstGeom>
        </p:spPr>
      </p:pic>
      <p:pic>
        <p:nvPicPr>
          <p:cNvPr id="33" name="Picture 32"/>
          <p:cNvPicPr>
            <a:picLocks noChangeAspect="1"/>
          </p:cNvPicPr>
          <p:nvPr/>
        </p:nvPicPr>
        <p:blipFill rotWithShape="1"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77953" r="11024"/>
          <a:stretch/>
        </p:blipFill>
        <p:spPr>
          <a:xfrm>
            <a:off x="3837710" y="3705196"/>
            <a:ext cx="145472" cy="369892"/>
          </a:xfrm>
          <a:prstGeom prst="rect">
            <a:avLst/>
          </a:prstGeom>
        </p:spPr>
      </p:pic>
      <p:pic>
        <p:nvPicPr>
          <p:cNvPr id="34" name="Picture 33"/>
          <p:cNvPicPr>
            <a:picLocks noChangeAspect="1"/>
          </p:cNvPicPr>
          <p:nvPr/>
        </p:nvPicPr>
        <p:blipFill rotWithShape="1"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90430"/>
          <a:stretch/>
        </p:blipFill>
        <p:spPr>
          <a:xfrm>
            <a:off x="3983182" y="3697275"/>
            <a:ext cx="296542" cy="369892"/>
          </a:xfrm>
          <a:prstGeom prst="rect">
            <a:avLst/>
          </a:prstGeom>
        </p:spPr>
      </p:pic>
      <p:cxnSp>
        <p:nvCxnSpPr>
          <p:cNvPr id="35" name="Straight Connector 34"/>
          <p:cNvCxnSpPr/>
          <p:nvPr/>
        </p:nvCxnSpPr>
        <p:spPr>
          <a:xfrm>
            <a:off x="3983550" y="2743429"/>
            <a:ext cx="0" cy="1459090"/>
          </a:xfrm>
          <a:prstGeom prst="line">
            <a:avLst/>
          </a:prstGeom>
          <a:ln w="9525" cap="flat" cmpd="sng" algn="ctr">
            <a:solidFill>
              <a:schemeClr val="accent6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pic>
        <p:nvPicPr>
          <p:cNvPr id="39" name="Picture 38"/>
          <p:cNvPicPr>
            <a:picLocks noChangeAspect="1"/>
          </p:cNvPicPr>
          <p:nvPr/>
        </p:nvPicPr>
        <p:blipFill rotWithShape="1"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1568" r="7787"/>
          <a:stretch/>
        </p:blipFill>
        <p:spPr>
          <a:xfrm>
            <a:off x="4578349" y="3688561"/>
            <a:ext cx="2224233" cy="369892"/>
          </a:xfrm>
          <a:prstGeom prst="rect">
            <a:avLst/>
          </a:prstGeom>
        </p:spPr>
      </p:pic>
      <p:pic>
        <p:nvPicPr>
          <p:cNvPr id="40" name="Picture 39"/>
          <p:cNvPicPr>
            <a:picLocks noChangeAspect="1"/>
          </p:cNvPicPr>
          <p:nvPr/>
        </p:nvPicPr>
        <p:blipFill rotWithShape="1"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83345"/>
          <a:stretch/>
        </p:blipFill>
        <p:spPr>
          <a:xfrm>
            <a:off x="3983551" y="2726350"/>
            <a:ext cx="275760" cy="369892"/>
          </a:xfrm>
          <a:prstGeom prst="rect">
            <a:avLst/>
          </a:prstGeom>
        </p:spPr>
      </p:pic>
      <p:cxnSp>
        <p:nvCxnSpPr>
          <p:cNvPr id="41" name="Straight Connector 40"/>
          <p:cNvCxnSpPr/>
          <p:nvPr/>
        </p:nvCxnSpPr>
        <p:spPr>
          <a:xfrm>
            <a:off x="4259310" y="2743429"/>
            <a:ext cx="0" cy="1459090"/>
          </a:xfrm>
          <a:prstGeom prst="line">
            <a:avLst/>
          </a:prstGeom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pic>
        <p:nvPicPr>
          <p:cNvPr id="42" name="Picture 41"/>
          <p:cNvPicPr>
            <a:picLocks noChangeAspect="1"/>
          </p:cNvPicPr>
          <p:nvPr/>
        </p:nvPicPr>
        <p:blipFill rotWithShape="1"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3592" r="66342"/>
          <a:stretch/>
        </p:blipFill>
        <p:spPr>
          <a:xfrm>
            <a:off x="4260272" y="2726350"/>
            <a:ext cx="305378" cy="369892"/>
          </a:xfrm>
          <a:prstGeom prst="rect">
            <a:avLst/>
          </a:prstGeom>
        </p:spPr>
      </p:pic>
      <p:cxnSp>
        <p:nvCxnSpPr>
          <p:cNvPr id="44" name="Straight Connector 43"/>
          <p:cNvCxnSpPr/>
          <p:nvPr/>
        </p:nvCxnSpPr>
        <p:spPr>
          <a:xfrm>
            <a:off x="6801627" y="2726350"/>
            <a:ext cx="0" cy="1459090"/>
          </a:xfrm>
          <a:prstGeom prst="line">
            <a:avLst/>
          </a:prstGeom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pic>
        <p:nvPicPr>
          <p:cNvPr id="45" name="Picture 44"/>
          <p:cNvPicPr>
            <a:picLocks noChangeAspect="1"/>
          </p:cNvPicPr>
          <p:nvPr/>
        </p:nvPicPr>
        <p:blipFill rotWithShape="1"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91246"/>
          <a:stretch/>
        </p:blipFill>
        <p:spPr>
          <a:xfrm>
            <a:off x="6802582" y="3696294"/>
            <a:ext cx="121784" cy="369892"/>
          </a:xfrm>
          <a:prstGeom prst="rect">
            <a:avLst/>
          </a:prstGeom>
        </p:spPr>
      </p:pic>
      <p:cxnSp>
        <p:nvCxnSpPr>
          <p:cNvPr id="46" name="Straight Connector 45"/>
          <p:cNvCxnSpPr/>
          <p:nvPr/>
        </p:nvCxnSpPr>
        <p:spPr>
          <a:xfrm>
            <a:off x="6910512" y="2726350"/>
            <a:ext cx="0" cy="1459090"/>
          </a:xfrm>
          <a:prstGeom prst="line">
            <a:avLst/>
          </a:prstGeom>
          <a:ln w="12700" cap="flat" cmpd="sng" algn="ctr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47" name="Straight Connector 46"/>
          <p:cNvCxnSpPr/>
          <p:nvPr/>
        </p:nvCxnSpPr>
        <p:spPr>
          <a:xfrm>
            <a:off x="6963297" y="2726350"/>
            <a:ext cx="0" cy="1459090"/>
          </a:xfrm>
          <a:prstGeom prst="line">
            <a:avLst/>
          </a:prstGeom>
          <a:ln w="9525" cap="flat" cmpd="sng" algn="ctr">
            <a:solidFill>
              <a:schemeClr val="accent6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pic>
        <p:nvPicPr>
          <p:cNvPr id="48" name="Picture 47"/>
          <p:cNvPicPr>
            <a:picLocks noChangeAspect="1"/>
          </p:cNvPicPr>
          <p:nvPr/>
        </p:nvPicPr>
        <p:blipFill rotWithShape="1"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74811"/>
          <a:stretch/>
        </p:blipFill>
        <p:spPr>
          <a:xfrm>
            <a:off x="6964172" y="3696294"/>
            <a:ext cx="780519" cy="369892"/>
          </a:xfrm>
          <a:prstGeom prst="rect">
            <a:avLst/>
          </a:prstGeom>
        </p:spPr>
      </p:pic>
      <p:pic>
        <p:nvPicPr>
          <p:cNvPr id="49" name="Picture 48"/>
          <p:cNvPicPr>
            <a:picLocks noChangeAspect="1"/>
          </p:cNvPicPr>
          <p:nvPr/>
        </p:nvPicPr>
        <p:blipFill rotWithShape="1"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74811"/>
          <a:stretch/>
        </p:blipFill>
        <p:spPr>
          <a:xfrm>
            <a:off x="6956002" y="2732930"/>
            <a:ext cx="780519" cy="369892"/>
          </a:xfrm>
          <a:prstGeom prst="rect">
            <a:avLst/>
          </a:prstGeom>
        </p:spPr>
      </p:pic>
      <p:cxnSp>
        <p:nvCxnSpPr>
          <p:cNvPr id="50" name="Straight Connector 49"/>
          <p:cNvCxnSpPr/>
          <p:nvPr/>
        </p:nvCxnSpPr>
        <p:spPr>
          <a:xfrm>
            <a:off x="4574100" y="2709351"/>
            <a:ext cx="0" cy="1459090"/>
          </a:xfrm>
          <a:prstGeom prst="line">
            <a:avLst/>
          </a:prstGeom>
          <a:ln w="9525" cap="flat" cmpd="sng" algn="ctr">
            <a:solidFill>
              <a:schemeClr val="accent6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pic>
        <p:nvPicPr>
          <p:cNvPr id="51" name="Picture 50"/>
          <p:cNvPicPr>
            <a:picLocks noChangeAspect="1"/>
          </p:cNvPicPr>
          <p:nvPr/>
        </p:nvPicPr>
        <p:blipFill rotWithShape="1"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4390"/>
          <a:stretch/>
        </p:blipFill>
        <p:spPr>
          <a:xfrm>
            <a:off x="4571999" y="2737124"/>
            <a:ext cx="2241959" cy="3518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67471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Method - Simulation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12/11/2018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 dirty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7200" y="1047420"/>
            <a:ext cx="8229600" cy="30962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4863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Method - Simulation</a:t>
            </a:r>
            <a:endParaRPr lang="en-GB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318240" y="993775"/>
            <a:ext cx="4507519" cy="3203575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12/10/2018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8040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Contents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Problem statement</a:t>
            </a:r>
          </a:p>
          <a:p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Method</a:t>
            </a:r>
          </a:p>
          <a:p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Example</a:t>
            </a:r>
          </a:p>
          <a:p>
            <a:pPr lvl="1"/>
            <a:r>
              <a:rPr lang="en-US" dirty="0" smtClean="0"/>
              <a:t>CIBD </a:t>
            </a:r>
            <a:r>
              <a:rPr lang="en-US" dirty="0" smtClean="0"/>
              <a:t>simulation</a:t>
            </a:r>
          </a:p>
          <a:p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Summary and Conclusions</a:t>
            </a:r>
            <a:endParaRPr lang="en-GB" dirty="0">
              <a:solidFill>
                <a:schemeClr val="bg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2078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- CIBD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82756" y="1200151"/>
            <a:ext cx="3638110" cy="2773708"/>
          </a:xfrm>
        </p:spPr>
        <p:txBody>
          <a:bodyPr>
            <a:normAutofit fontScale="62500" lnSpcReduction="20000"/>
          </a:bodyPr>
          <a:lstStyle/>
          <a:p>
            <a:pPr marL="36576" indent="0">
              <a:buNone/>
            </a:pPr>
            <a:r>
              <a:rPr lang="en-US" dirty="0" smtClean="0"/>
              <a:t>Three failure modes</a:t>
            </a:r>
          </a:p>
          <a:p>
            <a:pPr marL="550926" indent="-514350">
              <a:buFont typeface="+mj-lt"/>
              <a:buAutoNum type="arabicPeriod"/>
            </a:pPr>
            <a:r>
              <a:rPr lang="en-US" dirty="0" smtClean="0"/>
              <a:t>Fuse</a:t>
            </a:r>
          </a:p>
          <a:p>
            <a:pPr marL="550926" indent="-514350">
              <a:buFont typeface="+mj-lt"/>
              <a:buAutoNum type="arabicPeriod"/>
            </a:pPr>
            <a:r>
              <a:rPr lang="en-US" dirty="0" smtClean="0"/>
              <a:t>Other (not closer studied)</a:t>
            </a:r>
          </a:p>
          <a:p>
            <a:pPr marL="550926" indent="-514350">
              <a:buFont typeface="+mj-lt"/>
              <a:buAutoNum type="arabicPeriod"/>
            </a:pPr>
            <a:r>
              <a:rPr lang="en-US" dirty="0" smtClean="0"/>
              <a:t>Capacitor </a:t>
            </a:r>
            <a:r>
              <a:rPr lang="en-US" dirty="0" smtClean="0"/>
              <a:t>wear-out</a:t>
            </a:r>
          </a:p>
          <a:p>
            <a:pPr marL="550926" indent="-514350">
              <a:buFont typeface="+mj-lt"/>
              <a:buAutoNum type="arabicPeriod"/>
            </a:pPr>
            <a:endParaRPr lang="en-US" dirty="0"/>
          </a:p>
          <a:p>
            <a:pPr marL="36576" indent="0">
              <a:buNone/>
            </a:pPr>
            <a:r>
              <a:rPr lang="en-US" dirty="0" smtClean="0"/>
              <a:t>Operated at three load levels</a:t>
            </a:r>
          </a:p>
          <a:p>
            <a:pPr marL="36576" indent="0">
              <a:buNone/>
            </a:pPr>
            <a:r>
              <a:rPr lang="en-US" dirty="0" smtClean="0">
                <a:sym typeface="Wingdings" panose="05000000000000000000" pitchFamily="2" charset="2"/>
              </a:rPr>
              <a:t> Consider as accelerated testing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12/10/2018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16</a:t>
            </a:fld>
            <a:endParaRPr lang="en-US" dirty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234698"/>
            <a:ext cx="3657600" cy="1508109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30497" y="2219287"/>
            <a:ext cx="2107002" cy="809211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8988" y="1061123"/>
            <a:ext cx="2107002" cy="8092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40082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- CIBD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82756" y="1200151"/>
            <a:ext cx="3638110" cy="1828348"/>
          </a:xfrm>
        </p:spPr>
        <p:txBody>
          <a:bodyPr>
            <a:normAutofit fontScale="62500" lnSpcReduction="20000"/>
          </a:bodyPr>
          <a:lstStyle/>
          <a:p>
            <a:pPr marL="36576" indent="0">
              <a:buNone/>
            </a:pPr>
            <a:r>
              <a:rPr lang="en-US" dirty="0" smtClean="0"/>
              <a:t>For each failure mode</a:t>
            </a:r>
          </a:p>
          <a:p>
            <a:pPr marL="550926" indent="-514350">
              <a:buFont typeface="+mj-lt"/>
              <a:buAutoNum type="arabicPeriod"/>
            </a:pPr>
            <a:r>
              <a:rPr lang="en-US" dirty="0" smtClean="0"/>
              <a:t>Determine failure mechanism</a:t>
            </a:r>
          </a:p>
          <a:p>
            <a:pPr marL="550926" indent="-514350">
              <a:buFont typeface="+mj-lt"/>
              <a:buAutoNum type="arabicPeriod"/>
            </a:pPr>
            <a:r>
              <a:rPr lang="en-US" dirty="0" smtClean="0"/>
              <a:t>Determine acceleration factor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12/12/2018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17</a:t>
            </a:fld>
            <a:endParaRPr lang="en-US" dirty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234698"/>
            <a:ext cx="3657600" cy="1508109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30497" y="2219287"/>
            <a:ext cx="2107002" cy="809211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8988" y="1061123"/>
            <a:ext cx="2107002" cy="8092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66327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 </a:t>
            </a:r>
            <a:r>
              <a:rPr lang="en-US" dirty="0" smtClean="0"/>
              <a:t>– CIBD – Fuse failure mode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85000" lnSpcReduction="10000"/>
              </a:bodyPr>
              <a:lstStyle/>
              <a:p>
                <a:pPr marL="36576" indent="0">
                  <a:buNone/>
                </a:pPr>
                <a:r>
                  <a:rPr lang="en-US" dirty="0" smtClean="0"/>
                  <a:t>Literature:</a:t>
                </a:r>
              </a:p>
              <a:p>
                <a:r>
                  <a:rPr lang="en-US" dirty="0" smtClean="0"/>
                  <a:t>Mechanical wear out due to thermal cycling</a:t>
                </a:r>
              </a:p>
              <a:p>
                <a:pPr lvl="1"/>
                <a:r>
                  <a:rPr lang="en-US" dirty="0" smtClean="0"/>
                  <a:t>Switching ON/OFF (low frequency)</a:t>
                </a:r>
              </a:p>
              <a:p>
                <a:pPr lvl="1"/>
                <a:r>
                  <a:rPr lang="en-US" dirty="0" smtClean="0"/>
                  <a:t>AC (high frequency)</a:t>
                </a:r>
              </a:p>
              <a:p>
                <a:r>
                  <a:rPr lang="en-US" dirty="0" smtClean="0"/>
                  <a:t>Critical stressor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Δ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𝑇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∝</m:t>
                    </m:r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Δ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𝐼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en-GB" dirty="0" smtClean="0"/>
              </a:p>
              <a:p>
                <a:r>
                  <a:rPr lang="en-US" dirty="0" smtClean="0"/>
                  <a:t>Acceleration factor: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>
                        <a:latin typeface="Cambria Math" panose="02040503050406030204" pitchFamily="18" charset="0"/>
                      </a:rPr>
                      <m:t>AF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𝐼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,</m:t>
                        </m:r>
                        <m:sSup>
                          <m:s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𝐼</m:t>
                            </m:r>
                          </m:e>
                          <m:sup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∗</m:t>
                            </m:r>
                          </m:sup>
                        </m:sSup>
                      </m:e>
                    </m:d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sSup>
                                  <m:sSup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𝐼</m:t>
                                    </m:r>
                                  </m:e>
                                  <m:sup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∗</m:t>
                                    </m:r>
                                  </m:sup>
                                </m:sSup>
                              </m:num>
                              <m:den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𝐼</m:t>
                                </m:r>
                              </m:den>
                            </m:f>
                          </m:e>
                        </m:d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𝑏</m:t>
                        </m:r>
                      </m:sup>
                    </m:sSup>
                  </m:oMath>
                </a14:m>
                <a:endParaRPr lang="en-GB" dirty="0" smtClean="0"/>
              </a:p>
              <a:p>
                <a:endParaRPr lang="en-GB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29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4294967295"/>
          </p:nvPr>
        </p:nvSpPr>
        <p:spPr>
          <a:xfrm>
            <a:off x="0" y="4772025"/>
            <a:ext cx="2133600" cy="273050"/>
          </a:xfrm>
        </p:spPr>
        <p:txBody>
          <a:bodyPr/>
          <a:lstStyle/>
          <a:p>
            <a:fld id="{B4BFD808-6B56-4447-9401-2398D08EE3C0}" type="datetime1">
              <a:rPr lang="en-US" smtClean="0"/>
              <a:pPr/>
              <a:t>12/10/2018</a:t>
            </a:fld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7474527" y="994205"/>
            <a:ext cx="1316182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600" dirty="0" err="1"/>
              <a:t>Meng</a:t>
            </a:r>
            <a:r>
              <a:rPr lang="en-GB" sz="600" dirty="0"/>
              <a:t>, X. Z., and J. G. J. </a:t>
            </a:r>
            <a:r>
              <a:rPr lang="en-GB" sz="600" dirty="0" err="1"/>
              <a:t>Sloot</a:t>
            </a:r>
            <a:r>
              <a:rPr lang="en-GB" sz="600" dirty="0"/>
              <a:t>. "Reliability concept for electric fuses." </a:t>
            </a:r>
            <a:r>
              <a:rPr lang="en-GB" sz="600" i="1" dirty="0"/>
              <a:t>IEE Proceedings-Science, Measurement and Technology</a:t>
            </a:r>
            <a:r>
              <a:rPr lang="en-GB" sz="600" dirty="0"/>
              <a:t> 144.2 (1997): 87-92.</a:t>
            </a:r>
          </a:p>
        </p:txBody>
      </p:sp>
    </p:spTree>
    <p:extLst>
      <p:ext uri="{BB962C8B-B14F-4D97-AF65-F5344CB8AC3E}">
        <p14:creationId xmlns:p14="http://schemas.microsoft.com/office/powerpoint/2010/main" val="22538389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 </a:t>
            </a:r>
            <a:r>
              <a:rPr lang="en-US" dirty="0" smtClean="0"/>
              <a:t>– CIBD – Fuse failure mode</a:t>
            </a:r>
            <a:endParaRPr lang="en-GB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3" name="Content Placeholder 11"/>
              <p:cNvSpPr txBox="1">
                <a:spLocks noGrp="1"/>
              </p:cNvSpPr>
              <p:nvPr>
                <p:ph sz="half" idx="1"/>
              </p:nvPr>
            </p:nvSpPr>
            <p:spPr>
              <a:xfrm>
                <a:off x="457199" y="1200151"/>
                <a:ext cx="4725557" cy="3262788"/>
              </a:xfrm>
              <a:prstGeom prst="rect">
                <a:avLst/>
              </a:prstGeom>
            </p:spPr>
            <p:txBody>
              <a:bodyPr vert="horz">
                <a:normAutofit fontScale="77500" lnSpcReduction="20000"/>
              </a:bodyPr>
              <a:lstStyle>
                <a:lvl1pPr marL="493776" indent="-457200" algn="l" rtl="0" eaLnBrk="1" latinLnBrk="0" hangingPunct="1">
                  <a:lnSpc>
                    <a:spcPct val="150000"/>
                  </a:lnSpc>
                  <a:spcBef>
                    <a:spcPct val="20000"/>
                  </a:spcBef>
                  <a:buClr>
                    <a:schemeClr val="tx1"/>
                  </a:buClr>
                  <a:buSzPct val="80000"/>
                  <a:buFont typeface="Arial"/>
                  <a:buChar char="•"/>
                  <a:defRPr kumimoji="0" sz="2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905256" indent="-457200" algn="l" rtl="0" eaLnBrk="1" latinLnBrk="0" hangingPunct="1">
                  <a:lnSpc>
                    <a:spcPct val="150000"/>
                  </a:lnSpc>
                  <a:spcBef>
                    <a:spcPct val="20000"/>
                  </a:spcBef>
                  <a:buClr>
                    <a:schemeClr val="tx1"/>
                  </a:buClr>
                  <a:buSzPct val="90000"/>
                  <a:buFont typeface="Arial"/>
                  <a:buChar char="•"/>
                  <a:defRPr kumimoji="0" sz="2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92708" indent="-342900" algn="l" rtl="0" eaLnBrk="1" latinLnBrk="0" hangingPunct="1">
                  <a:lnSpc>
                    <a:spcPct val="150000"/>
                  </a:lnSpc>
                  <a:spcBef>
                    <a:spcPct val="20000"/>
                  </a:spcBef>
                  <a:buClr>
                    <a:schemeClr val="tx1"/>
                  </a:buClr>
                  <a:buSzPct val="85000"/>
                  <a:buFont typeface="Arial"/>
                  <a:buChar char="•"/>
                  <a:defRPr kumimoji="0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85316" indent="-342900" algn="l" rtl="0" eaLnBrk="1" latinLnBrk="0" hangingPunct="1">
                  <a:lnSpc>
                    <a:spcPct val="150000"/>
                  </a:lnSpc>
                  <a:spcBef>
                    <a:spcPct val="20000"/>
                  </a:spcBef>
                  <a:buClr>
                    <a:schemeClr val="tx1"/>
                  </a:buClr>
                  <a:buSzPct val="90000"/>
                  <a:buFont typeface="Arial"/>
                  <a:buChar char="•"/>
                  <a:defRPr kumimoji="0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650492" indent="-342900" algn="l" rtl="0" eaLnBrk="1" latinLnBrk="0" hangingPunct="1">
                  <a:lnSpc>
                    <a:spcPct val="150000"/>
                  </a:lnSpc>
                  <a:spcBef>
                    <a:spcPct val="20000"/>
                  </a:spcBef>
                  <a:buClr>
                    <a:schemeClr val="tx1"/>
                  </a:buClr>
                  <a:buSzPct val="100000"/>
                  <a:buFont typeface="Arial"/>
                  <a:buChar char="•"/>
                  <a:defRPr kumimoji="0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700784" indent="-182880" algn="l" rtl="0" eaLnBrk="1" latinLnBrk="0" hangingPunct="1">
                  <a:spcBef>
                    <a:spcPct val="20000"/>
                  </a:spcBef>
                  <a:buClr>
                    <a:schemeClr val="accent5"/>
                  </a:buClr>
                  <a:buFont typeface="Arial"/>
                  <a:buChar char="-"/>
                  <a:defRPr kumimoji="0" sz="2000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1920240" indent="-182880" algn="l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SzPct val="100000"/>
                  <a:buFont typeface="Arial"/>
                  <a:buChar char="•"/>
                  <a:defRPr kumimoji="0" sz="1800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139696" indent="-182880" algn="l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Font typeface="Arial"/>
                  <a:buChar char="▪"/>
                  <a:defRPr kumimoji="0"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331720" indent="-182880" algn="l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Font typeface="Arial"/>
                  <a:buChar char="•"/>
                  <a:defRPr kumimoji="0"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36576" indent="0">
                  <a:buNone/>
                </a:pPr>
                <a:r>
                  <a:rPr lang="en-US" dirty="0" smtClean="0"/>
                  <a:t>Fitting (weight according to #fail) power law model gives:</a:t>
                </a:r>
              </a:p>
              <a:p>
                <a:pPr marL="36576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 panose="02040503050406030204" pitchFamily="18" charset="0"/>
                        </a:rPr>
                        <m:t>𝑏</m:t>
                      </m:r>
                      <m:r>
                        <a:rPr lang="en-US">
                          <a:latin typeface="Cambria Math" panose="02040503050406030204" pitchFamily="18" charset="0"/>
                        </a:rPr>
                        <m:t>~</m:t>
                      </m:r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𝒩</m:t>
                          </m:r>
                        </m:e>
                        <m: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𝑅</m:t>
                          </m:r>
                        </m:sup>
                      </m:sSup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−1.0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.5</m:t>
                          </m:r>
                        </m:e>
                      </m:d>
                    </m:oMath>
                  </m:oMathPara>
                </a14:m>
                <a:endParaRPr lang="en-US" dirty="0" smtClean="0"/>
              </a:p>
              <a:p>
                <a:pPr marL="36576" indent="0">
                  <a:buNone/>
                </a:pPr>
                <a:r>
                  <a:rPr lang="en-US" dirty="0"/>
                  <a:t>Acceleration factor: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>
                        <a:latin typeface="Cambria Math" panose="02040503050406030204" pitchFamily="18" charset="0"/>
                      </a:rPr>
                      <m:t>AF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𝐼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,</m:t>
                        </m:r>
                        <m:sSup>
                          <m:s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𝐼</m:t>
                            </m:r>
                          </m:e>
                          <m:sup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∗</m:t>
                            </m:r>
                          </m:sup>
                        </m:sSup>
                      </m:e>
                    </m:d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sSup>
                                  <m:sSup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𝐼</m:t>
                                    </m:r>
                                  </m:e>
                                  <m:sup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∗</m:t>
                                    </m:r>
                                  </m:sup>
                                </m:sSup>
                              </m:num>
                              <m:den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𝐼</m:t>
                                </m:r>
                              </m:den>
                            </m:f>
                          </m:e>
                        </m:d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𝑏</m:t>
                        </m:r>
                      </m:sup>
                    </m:sSup>
                  </m:oMath>
                </a14:m>
                <a:endParaRPr lang="en-US" dirty="0" smtClean="0"/>
              </a:p>
              <a:p>
                <a:pPr marL="36576" indent="0">
                  <a:buNone/>
                </a:pPr>
                <a:r>
                  <a:rPr lang="en-US" dirty="0" smtClean="0"/>
                  <a:t>(Comment: Data hints at multiple failure modes.) </a:t>
                </a:r>
              </a:p>
              <a:p>
                <a:endParaRPr lang="en-US" dirty="0" smtClean="0"/>
              </a:p>
              <a:p>
                <a:pPr marL="36576" indent="0">
                  <a:buNone/>
                </a:pPr>
                <a:endParaRPr lang="en-US" dirty="0" smtClean="0"/>
              </a:p>
            </p:txBody>
          </p:sp>
        </mc:Choice>
        <mc:Fallback>
          <p:sp>
            <p:nvSpPr>
              <p:cNvPr id="13" name="Content Placeholder 11"/>
              <p:cNvSpPr txBox="1"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xfrm>
                <a:off x="457199" y="1200151"/>
                <a:ext cx="4725557" cy="3262788"/>
              </a:xfrm>
              <a:prstGeom prst="rect">
                <a:avLst/>
              </a:prstGeom>
              <a:blipFill>
                <a:blip r:embed="rId2"/>
                <a:stretch>
                  <a:fillRect l="-516" r="-167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Content Placeholder 7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5523364" y="842272"/>
            <a:ext cx="3218853" cy="2218173"/>
          </a:xfrm>
          <a:prstGeom prst="rect">
            <a:avLst/>
          </a:prstGeom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12/11/2018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19</a:t>
            </a:fld>
            <a:endParaRPr lang="en-US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32406844"/>
              </p:ext>
            </p:extLst>
          </p:nvPr>
        </p:nvGraphicFramePr>
        <p:xfrm>
          <a:off x="6614450" y="3248619"/>
          <a:ext cx="1463906" cy="107587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78160">
                  <a:extLst>
                    <a:ext uri="{9D8B030D-6E8A-4147-A177-3AD203B41FA5}">
                      <a16:colId xmlns:a16="http://schemas.microsoft.com/office/drawing/2014/main" val="169475160"/>
                    </a:ext>
                  </a:extLst>
                </a:gridCol>
                <a:gridCol w="441378">
                  <a:extLst>
                    <a:ext uri="{9D8B030D-6E8A-4147-A177-3AD203B41FA5}">
                      <a16:colId xmlns:a16="http://schemas.microsoft.com/office/drawing/2014/main" val="1234093823"/>
                    </a:ext>
                  </a:extLst>
                </a:gridCol>
                <a:gridCol w="544368">
                  <a:extLst>
                    <a:ext uri="{9D8B030D-6E8A-4147-A177-3AD203B41FA5}">
                      <a16:colId xmlns:a16="http://schemas.microsoft.com/office/drawing/2014/main" val="3536975029"/>
                    </a:ext>
                  </a:extLst>
                </a:gridCol>
              </a:tblGrid>
              <a:tr h="268969">
                <a:tc>
                  <a:txBody>
                    <a:bodyPr/>
                    <a:lstStyle/>
                    <a:p>
                      <a:pPr algn="ctr"/>
                      <a:endParaRPr lang="en-GB" sz="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 smtClean="0"/>
                        <a:t>I [A]</a:t>
                      </a:r>
                      <a:endParaRPr lang="en-GB" sz="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 smtClean="0"/>
                        <a:t>#fail</a:t>
                      </a:r>
                      <a:endParaRPr lang="en-GB" sz="8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146829125"/>
                  </a:ext>
                </a:extLst>
              </a:tr>
              <a:tr h="268969">
                <a:tc>
                  <a:txBody>
                    <a:bodyPr/>
                    <a:lstStyle/>
                    <a:p>
                      <a:pPr algn="ctr"/>
                      <a:r>
                        <a:rPr lang="en-US" sz="800" dirty="0" smtClean="0">
                          <a:solidFill>
                            <a:srgbClr val="FF0000"/>
                          </a:solidFill>
                        </a:rPr>
                        <a:t>Dev 1</a:t>
                      </a:r>
                      <a:endParaRPr lang="en-GB" sz="800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 smtClean="0">
                          <a:solidFill>
                            <a:srgbClr val="FF0000"/>
                          </a:solidFill>
                        </a:rPr>
                        <a:t>0.2</a:t>
                      </a:r>
                      <a:endParaRPr lang="en-GB" sz="800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 smtClean="0">
                          <a:solidFill>
                            <a:srgbClr val="FF0000"/>
                          </a:solidFill>
                        </a:rPr>
                        <a:t>2/95</a:t>
                      </a:r>
                      <a:endParaRPr lang="en-GB" sz="800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923837163"/>
                  </a:ext>
                </a:extLst>
              </a:tr>
              <a:tr h="268969">
                <a:tc>
                  <a:txBody>
                    <a:bodyPr/>
                    <a:lstStyle/>
                    <a:p>
                      <a:pPr algn="ctr"/>
                      <a:r>
                        <a:rPr lang="en-US" sz="800" dirty="0" smtClean="0">
                          <a:solidFill>
                            <a:schemeClr val="accent6"/>
                          </a:solidFill>
                        </a:rPr>
                        <a:t>Dev 2</a:t>
                      </a:r>
                      <a:endParaRPr lang="en-GB" sz="800" dirty="0">
                        <a:solidFill>
                          <a:schemeClr val="accent6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 smtClean="0">
                          <a:solidFill>
                            <a:schemeClr val="accent6"/>
                          </a:solidFill>
                        </a:rPr>
                        <a:t>0.45</a:t>
                      </a:r>
                      <a:endParaRPr lang="en-GB" sz="800" dirty="0">
                        <a:solidFill>
                          <a:schemeClr val="accent6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 smtClean="0">
                          <a:solidFill>
                            <a:schemeClr val="accent6"/>
                          </a:solidFill>
                        </a:rPr>
                        <a:t>22/605</a:t>
                      </a:r>
                      <a:endParaRPr lang="en-GB" sz="800" dirty="0">
                        <a:solidFill>
                          <a:schemeClr val="accent6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7861847"/>
                  </a:ext>
                </a:extLst>
              </a:tr>
              <a:tr h="268969">
                <a:tc>
                  <a:txBody>
                    <a:bodyPr/>
                    <a:lstStyle/>
                    <a:p>
                      <a:pPr algn="ctr"/>
                      <a:r>
                        <a:rPr lang="en-US" sz="800" dirty="0" smtClean="0">
                          <a:solidFill>
                            <a:schemeClr val="accent5"/>
                          </a:solidFill>
                        </a:rPr>
                        <a:t>Dev 3</a:t>
                      </a:r>
                      <a:endParaRPr lang="en-GB" sz="800" dirty="0">
                        <a:solidFill>
                          <a:schemeClr val="accent5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 smtClean="0">
                          <a:solidFill>
                            <a:schemeClr val="accent5"/>
                          </a:solidFill>
                        </a:rPr>
                        <a:t>1.2</a:t>
                      </a:r>
                      <a:endParaRPr lang="en-GB" sz="800" dirty="0">
                        <a:solidFill>
                          <a:schemeClr val="accent5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 smtClean="0">
                          <a:solidFill>
                            <a:schemeClr val="accent5"/>
                          </a:solidFill>
                        </a:rPr>
                        <a:t>15/145</a:t>
                      </a:r>
                      <a:endParaRPr lang="en-GB" sz="800" dirty="0">
                        <a:solidFill>
                          <a:schemeClr val="accent5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91297958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65643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Contents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Problem statement</a:t>
            </a:r>
          </a:p>
          <a:p>
            <a:r>
              <a:rPr lang="en-US" dirty="0" smtClean="0"/>
              <a:t>Method</a:t>
            </a:r>
          </a:p>
          <a:p>
            <a:r>
              <a:rPr lang="en-US" dirty="0" smtClean="0"/>
              <a:t>Example</a:t>
            </a:r>
          </a:p>
          <a:p>
            <a:pPr lvl="1"/>
            <a:r>
              <a:rPr lang="en-US" dirty="0" smtClean="0"/>
              <a:t>CIBD </a:t>
            </a:r>
            <a:r>
              <a:rPr lang="en-US" dirty="0" smtClean="0"/>
              <a:t>simulation</a:t>
            </a:r>
          </a:p>
          <a:p>
            <a:r>
              <a:rPr lang="en-US" dirty="0" smtClean="0"/>
              <a:t>Summary and Conclusions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357480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 </a:t>
            </a:r>
            <a:r>
              <a:rPr lang="en-US" dirty="0" smtClean="0"/>
              <a:t>– CIBD – Failure mode 2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en-US" dirty="0" smtClean="0"/>
                  <a:t>Mix of failure modes suspected</a:t>
                </a:r>
              </a:p>
              <a:p>
                <a:pPr lvl="1"/>
                <a:r>
                  <a:rPr lang="en-US" dirty="0" smtClean="0"/>
                  <a:t>Acceleration factor model in principle not recommended</a:t>
                </a:r>
              </a:p>
              <a:p>
                <a:r>
                  <a:rPr lang="en-US" dirty="0" smtClean="0"/>
                  <a:t>Critical stressor is chosen to be the current</a:t>
                </a:r>
                <a:endParaRPr lang="en-GB" dirty="0" smtClean="0"/>
              </a:p>
              <a:p>
                <a:r>
                  <a:rPr lang="en-US" dirty="0" smtClean="0"/>
                  <a:t>Acceleration factor: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>
                        <a:latin typeface="Cambria Math" panose="02040503050406030204" pitchFamily="18" charset="0"/>
                      </a:rPr>
                      <m:t>AF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𝐼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,</m:t>
                        </m:r>
                        <m:sSup>
                          <m:s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𝐼</m:t>
                            </m:r>
                          </m:e>
                          <m:sup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∗</m:t>
                            </m:r>
                          </m:sup>
                        </m:sSup>
                      </m:e>
                    </m:d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sSup>
                                  <m:sSup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𝐼</m:t>
                                    </m:r>
                                  </m:e>
                                  <m:sup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∗</m:t>
                                    </m:r>
                                  </m:sup>
                                </m:sSup>
                              </m:num>
                              <m:den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𝐼</m:t>
                                </m:r>
                              </m:den>
                            </m:f>
                          </m:e>
                        </m:d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𝑏</m:t>
                        </m:r>
                      </m:sup>
                    </m:sSup>
                  </m:oMath>
                </a14:m>
                <a:endParaRPr lang="en-GB" dirty="0" smtClean="0"/>
              </a:p>
              <a:p>
                <a:endParaRPr lang="en-GB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7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4294967295"/>
          </p:nvPr>
        </p:nvSpPr>
        <p:spPr>
          <a:xfrm>
            <a:off x="0" y="4772025"/>
            <a:ext cx="2133600" cy="273050"/>
          </a:xfrm>
        </p:spPr>
        <p:txBody>
          <a:bodyPr/>
          <a:lstStyle/>
          <a:p>
            <a:fld id="{B4BFD808-6B56-4447-9401-2398D08EE3C0}" type="datetime1">
              <a:rPr lang="en-US" smtClean="0"/>
              <a:pPr/>
              <a:t>12/10/2018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53020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 </a:t>
            </a:r>
            <a:r>
              <a:rPr lang="en-US" dirty="0" smtClean="0"/>
              <a:t>– CIBD – Failure mode 2</a:t>
            </a:r>
            <a:endParaRPr lang="en-GB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3" name="Content Placeholder 11"/>
              <p:cNvSpPr txBox="1">
                <a:spLocks noGrp="1"/>
              </p:cNvSpPr>
              <p:nvPr>
                <p:ph sz="half" idx="1"/>
              </p:nvPr>
            </p:nvSpPr>
            <p:spPr>
              <a:xfrm>
                <a:off x="457199" y="1200151"/>
                <a:ext cx="5091546" cy="3262788"/>
              </a:xfrm>
              <a:prstGeom prst="rect">
                <a:avLst/>
              </a:prstGeom>
            </p:spPr>
            <p:txBody>
              <a:bodyPr vert="horz">
                <a:normAutofit fontScale="92500"/>
              </a:bodyPr>
              <a:lstStyle>
                <a:lvl1pPr marL="493776" indent="-457200" algn="l" rtl="0" eaLnBrk="1" latinLnBrk="0" hangingPunct="1">
                  <a:lnSpc>
                    <a:spcPct val="150000"/>
                  </a:lnSpc>
                  <a:spcBef>
                    <a:spcPct val="20000"/>
                  </a:spcBef>
                  <a:buClr>
                    <a:schemeClr val="tx1"/>
                  </a:buClr>
                  <a:buSzPct val="80000"/>
                  <a:buFont typeface="Arial"/>
                  <a:buChar char="•"/>
                  <a:defRPr kumimoji="0" sz="2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905256" indent="-457200" algn="l" rtl="0" eaLnBrk="1" latinLnBrk="0" hangingPunct="1">
                  <a:lnSpc>
                    <a:spcPct val="150000"/>
                  </a:lnSpc>
                  <a:spcBef>
                    <a:spcPct val="20000"/>
                  </a:spcBef>
                  <a:buClr>
                    <a:schemeClr val="tx1"/>
                  </a:buClr>
                  <a:buSzPct val="90000"/>
                  <a:buFont typeface="Arial"/>
                  <a:buChar char="•"/>
                  <a:defRPr kumimoji="0" sz="2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92708" indent="-342900" algn="l" rtl="0" eaLnBrk="1" latinLnBrk="0" hangingPunct="1">
                  <a:lnSpc>
                    <a:spcPct val="150000"/>
                  </a:lnSpc>
                  <a:spcBef>
                    <a:spcPct val="20000"/>
                  </a:spcBef>
                  <a:buClr>
                    <a:schemeClr val="tx1"/>
                  </a:buClr>
                  <a:buSzPct val="85000"/>
                  <a:buFont typeface="Arial"/>
                  <a:buChar char="•"/>
                  <a:defRPr kumimoji="0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85316" indent="-342900" algn="l" rtl="0" eaLnBrk="1" latinLnBrk="0" hangingPunct="1">
                  <a:lnSpc>
                    <a:spcPct val="150000"/>
                  </a:lnSpc>
                  <a:spcBef>
                    <a:spcPct val="20000"/>
                  </a:spcBef>
                  <a:buClr>
                    <a:schemeClr val="tx1"/>
                  </a:buClr>
                  <a:buSzPct val="90000"/>
                  <a:buFont typeface="Arial"/>
                  <a:buChar char="•"/>
                  <a:defRPr kumimoji="0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650492" indent="-342900" algn="l" rtl="0" eaLnBrk="1" latinLnBrk="0" hangingPunct="1">
                  <a:lnSpc>
                    <a:spcPct val="150000"/>
                  </a:lnSpc>
                  <a:spcBef>
                    <a:spcPct val="20000"/>
                  </a:spcBef>
                  <a:buClr>
                    <a:schemeClr val="tx1"/>
                  </a:buClr>
                  <a:buSzPct val="100000"/>
                  <a:buFont typeface="Arial"/>
                  <a:buChar char="•"/>
                  <a:defRPr kumimoji="0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700784" indent="-182880" algn="l" rtl="0" eaLnBrk="1" latinLnBrk="0" hangingPunct="1">
                  <a:spcBef>
                    <a:spcPct val="20000"/>
                  </a:spcBef>
                  <a:buClr>
                    <a:schemeClr val="accent5"/>
                  </a:buClr>
                  <a:buFont typeface="Arial"/>
                  <a:buChar char="-"/>
                  <a:defRPr kumimoji="0" sz="2000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1920240" indent="-182880" algn="l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SzPct val="100000"/>
                  <a:buFont typeface="Arial"/>
                  <a:buChar char="•"/>
                  <a:defRPr kumimoji="0" sz="1800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139696" indent="-182880" algn="l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Font typeface="Arial"/>
                  <a:buChar char="▪"/>
                  <a:defRPr kumimoji="0"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331720" indent="-182880" algn="l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Font typeface="Arial"/>
                  <a:buChar char="•"/>
                  <a:defRPr kumimoji="0"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36576" indent="0">
                  <a:buNone/>
                </a:pPr>
                <a:r>
                  <a:rPr lang="en-US" dirty="0" smtClean="0"/>
                  <a:t>Fitting (weight according to #fail) power law model gives:</a:t>
                </a:r>
              </a:p>
              <a:p>
                <a:pPr marL="36576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 panose="02040503050406030204" pitchFamily="18" charset="0"/>
                        </a:rPr>
                        <m:t>𝑏</m:t>
                      </m:r>
                      <m:r>
                        <a:rPr lang="en-US">
                          <a:latin typeface="Cambria Math" panose="02040503050406030204" pitchFamily="18" charset="0"/>
                        </a:rPr>
                        <m:t>~</m:t>
                      </m:r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𝒩</m:t>
                          </m:r>
                        </m:e>
                        <m: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𝑅</m:t>
                          </m:r>
                        </m:sup>
                      </m:sSup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−0.6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0.1</m:t>
                          </m:r>
                        </m:e>
                      </m:d>
                    </m:oMath>
                  </m:oMathPara>
                </a14:m>
                <a:endParaRPr lang="en-US" b="0" dirty="0" smtClean="0"/>
              </a:p>
              <a:p>
                <a:pPr marL="36576" indent="0">
                  <a:buNone/>
                </a:pPr>
                <a:r>
                  <a:rPr lang="en-US" dirty="0"/>
                  <a:t>Acceleration factor: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>
                        <a:latin typeface="Cambria Math" panose="02040503050406030204" pitchFamily="18" charset="0"/>
                      </a:rPr>
                      <m:t>AF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𝐼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,</m:t>
                        </m:r>
                        <m:sSup>
                          <m:s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𝐼</m:t>
                            </m:r>
                          </m:e>
                          <m:sup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∗</m:t>
                            </m:r>
                          </m:sup>
                        </m:sSup>
                      </m:e>
                    </m:d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sSup>
                                  <m:sSup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𝐼</m:t>
                                    </m:r>
                                  </m:e>
                                  <m:sup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∗</m:t>
                                    </m:r>
                                  </m:sup>
                                </m:sSup>
                              </m:num>
                              <m:den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𝐼</m:t>
                                </m:r>
                              </m:den>
                            </m:f>
                          </m:e>
                        </m:d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𝑏</m:t>
                        </m:r>
                      </m:sup>
                    </m:sSup>
                  </m:oMath>
                </a14:m>
                <a:endParaRPr lang="en-US" dirty="0"/>
              </a:p>
              <a:p>
                <a:endParaRPr lang="en-US" dirty="0" smtClean="0"/>
              </a:p>
              <a:p>
                <a:pPr marL="36576" indent="0">
                  <a:buNone/>
                </a:pPr>
                <a:endParaRPr lang="en-US" dirty="0" smtClean="0"/>
              </a:p>
            </p:txBody>
          </p:sp>
        </mc:Choice>
        <mc:Fallback>
          <p:sp>
            <p:nvSpPr>
              <p:cNvPr id="13" name="Content Placeholder 11"/>
              <p:cNvSpPr txBox="1"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xfrm>
                <a:off x="457199" y="1200151"/>
                <a:ext cx="5091546" cy="3262788"/>
              </a:xfrm>
              <a:prstGeom prst="rect">
                <a:avLst/>
              </a:prstGeom>
              <a:blipFill>
                <a:blip r:embed="rId2"/>
                <a:stretch>
                  <a:fillRect l="-107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12/11/2018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21</a:t>
            </a:fld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5686549" y="963478"/>
            <a:ext cx="2749539" cy="1846912"/>
          </a:xfrm>
          <a:prstGeom prst="rect">
            <a:avLst/>
          </a:prstGeom>
        </p:spPr>
      </p:pic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08423596"/>
              </p:ext>
            </p:extLst>
          </p:nvPr>
        </p:nvGraphicFramePr>
        <p:xfrm>
          <a:off x="6239855" y="3057561"/>
          <a:ext cx="1838501" cy="102065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0515">
                  <a:extLst>
                    <a:ext uri="{9D8B030D-6E8A-4147-A177-3AD203B41FA5}">
                      <a16:colId xmlns:a16="http://schemas.microsoft.com/office/drawing/2014/main" val="1163108445"/>
                    </a:ext>
                  </a:extLst>
                </a:gridCol>
                <a:gridCol w="554321">
                  <a:extLst>
                    <a:ext uri="{9D8B030D-6E8A-4147-A177-3AD203B41FA5}">
                      <a16:colId xmlns:a16="http://schemas.microsoft.com/office/drawing/2014/main" val="1752702759"/>
                    </a:ext>
                  </a:extLst>
                </a:gridCol>
                <a:gridCol w="683665">
                  <a:extLst>
                    <a:ext uri="{9D8B030D-6E8A-4147-A177-3AD203B41FA5}">
                      <a16:colId xmlns:a16="http://schemas.microsoft.com/office/drawing/2014/main" val="4119848694"/>
                    </a:ext>
                  </a:extLst>
                </a:gridCol>
              </a:tblGrid>
              <a:tr h="255164">
                <a:tc>
                  <a:txBody>
                    <a:bodyPr/>
                    <a:lstStyle/>
                    <a:p>
                      <a:pPr algn="ctr"/>
                      <a:endParaRPr lang="en-GB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I [A]</a:t>
                      </a:r>
                      <a:endParaRPr lang="en-GB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#fail</a:t>
                      </a:r>
                      <a:endParaRPr lang="en-GB" sz="1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95947797"/>
                  </a:ext>
                </a:extLst>
              </a:tr>
              <a:tr h="255164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rgbClr val="FF0000"/>
                          </a:solidFill>
                        </a:rPr>
                        <a:t>Dev 1</a:t>
                      </a:r>
                      <a:endParaRPr lang="en-GB" sz="1000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rgbClr val="FF0000"/>
                          </a:solidFill>
                        </a:rPr>
                        <a:t>0.2</a:t>
                      </a:r>
                      <a:endParaRPr lang="en-GB" sz="1000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rgbClr val="FF0000"/>
                          </a:solidFill>
                        </a:rPr>
                        <a:t>3/95</a:t>
                      </a:r>
                      <a:endParaRPr lang="en-GB" sz="1000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29606103"/>
                  </a:ext>
                </a:extLst>
              </a:tr>
              <a:tr h="255164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chemeClr val="accent6"/>
                          </a:solidFill>
                        </a:rPr>
                        <a:t>Dev 2</a:t>
                      </a:r>
                      <a:endParaRPr lang="en-GB" sz="1000" dirty="0">
                        <a:solidFill>
                          <a:schemeClr val="accent6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chemeClr val="accent6"/>
                          </a:solidFill>
                        </a:rPr>
                        <a:t>0.45</a:t>
                      </a:r>
                      <a:endParaRPr lang="en-GB" sz="1000" dirty="0">
                        <a:solidFill>
                          <a:schemeClr val="accent6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chemeClr val="accent6"/>
                          </a:solidFill>
                        </a:rPr>
                        <a:t>2/605</a:t>
                      </a:r>
                      <a:endParaRPr lang="en-GB" sz="1000" dirty="0">
                        <a:solidFill>
                          <a:schemeClr val="accent6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33773291"/>
                  </a:ext>
                </a:extLst>
              </a:tr>
              <a:tr h="255164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chemeClr val="accent5"/>
                          </a:solidFill>
                        </a:rPr>
                        <a:t>Dev 3</a:t>
                      </a:r>
                      <a:endParaRPr lang="en-GB" sz="1000" dirty="0">
                        <a:solidFill>
                          <a:schemeClr val="accent5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chemeClr val="accent5"/>
                          </a:solidFill>
                        </a:rPr>
                        <a:t>1.2</a:t>
                      </a:r>
                      <a:endParaRPr lang="en-GB" sz="1000" dirty="0">
                        <a:solidFill>
                          <a:schemeClr val="accent5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chemeClr val="accent5"/>
                          </a:solidFill>
                        </a:rPr>
                        <a:t>7/145</a:t>
                      </a:r>
                      <a:endParaRPr lang="en-GB" sz="1000" dirty="0">
                        <a:solidFill>
                          <a:schemeClr val="accent5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12219086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18626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 – CIBD – Failure mode </a:t>
            </a:r>
            <a:r>
              <a:rPr lang="en-US" dirty="0" smtClean="0"/>
              <a:t>3</a:t>
            </a:r>
            <a:endParaRPr lang="en-GB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34842" y="880452"/>
            <a:ext cx="4706085" cy="3519744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12/10/2018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22</a:t>
            </a:fld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61664" y="1543792"/>
            <a:ext cx="2617590" cy="18852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82922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 – CIBD – Failure mode 3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12/11/2018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23</a:t>
            </a:fld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8" name="Content Placeholder 2"/>
              <p:cNvSpPr txBox="1">
                <a:spLocks/>
              </p:cNvSpPr>
              <p:nvPr/>
            </p:nvSpPr>
            <p:spPr>
              <a:xfrm>
                <a:off x="457200" y="994205"/>
                <a:ext cx="8229600" cy="3203145"/>
              </a:xfrm>
              <a:prstGeom prst="rect">
                <a:avLst/>
              </a:prstGeom>
            </p:spPr>
            <p:txBody>
              <a:bodyPr vert="horz">
                <a:normAutofit fontScale="85000" lnSpcReduction="20000"/>
              </a:bodyPr>
              <a:lstStyle>
                <a:lvl1pPr marL="493776" indent="-457200" algn="l" rtl="0" eaLnBrk="1" latinLnBrk="0" hangingPunct="1">
                  <a:lnSpc>
                    <a:spcPct val="150000"/>
                  </a:lnSpc>
                  <a:spcBef>
                    <a:spcPct val="20000"/>
                  </a:spcBef>
                  <a:buClr>
                    <a:schemeClr val="tx1"/>
                  </a:buClr>
                  <a:buSzPct val="80000"/>
                  <a:buFont typeface="Arial"/>
                  <a:buChar char="•"/>
                  <a:defRPr kumimoji="0"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905256" indent="-457200" algn="l" rtl="0" eaLnBrk="1" latinLnBrk="0" hangingPunct="1">
                  <a:lnSpc>
                    <a:spcPct val="150000"/>
                  </a:lnSpc>
                  <a:spcBef>
                    <a:spcPct val="20000"/>
                  </a:spcBef>
                  <a:buClr>
                    <a:schemeClr val="tx1"/>
                  </a:buClr>
                  <a:buSzPct val="90000"/>
                  <a:buFont typeface="Arial"/>
                  <a:buChar char="•"/>
                  <a:defRPr kumimoji="0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92708" indent="-342900" algn="l" rtl="0" eaLnBrk="1" latinLnBrk="0" hangingPunct="1">
                  <a:lnSpc>
                    <a:spcPct val="150000"/>
                  </a:lnSpc>
                  <a:spcBef>
                    <a:spcPct val="20000"/>
                  </a:spcBef>
                  <a:buClr>
                    <a:schemeClr val="tx1"/>
                  </a:buClr>
                  <a:buSzPct val="85000"/>
                  <a:buFont typeface="Arial"/>
                  <a:buChar char="•"/>
                  <a:defRPr kumimoji="0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85316" indent="-342900" algn="l" rtl="0" eaLnBrk="1" latinLnBrk="0" hangingPunct="1">
                  <a:lnSpc>
                    <a:spcPct val="150000"/>
                  </a:lnSpc>
                  <a:spcBef>
                    <a:spcPct val="20000"/>
                  </a:spcBef>
                  <a:buClr>
                    <a:schemeClr val="tx1"/>
                  </a:buClr>
                  <a:buSzPct val="90000"/>
                  <a:buFont typeface="Arial"/>
                  <a:buChar char="•"/>
                  <a:defRPr kumimoji="0"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650492" indent="-342900" algn="l" rtl="0" eaLnBrk="1" latinLnBrk="0" hangingPunct="1">
                  <a:lnSpc>
                    <a:spcPct val="150000"/>
                  </a:lnSpc>
                  <a:spcBef>
                    <a:spcPct val="20000"/>
                  </a:spcBef>
                  <a:buClr>
                    <a:schemeClr val="tx1"/>
                  </a:buClr>
                  <a:buSzPct val="100000"/>
                  <a:buFont typeface="Arial"/>
                  <a:buChar char="•"/>
                  <a:defRPr kumimoji="0"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700784" indent="-182880" algn="l" rtl="0" eaLnBrk="1" latinLnBrk="0" hangingPunct="1">
                  <a:spcBef>
                    <a:spcPct val="20000"/>
                  </a:spcBef>
                  <a:buClr>
                    <a:schemeClr val="accent5"/>
                  </a:buClr>
                  <a:buFont typeface="Arial"/>
                  <a:buChar char="-"/>
                  <a:defRPr kumimoji="0" sz="2000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1920240" indent="-182880" algn="l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SzPct val="100000"/>
                  <a:buFont typeface="Arial"/>
                  <a:buChar char="•"/>
                  <a:defRPr kumimoji="0" sz="1800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139696" indent="-182880" algn="l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Font typeface="Arial"/>
                  <a:buChar char="▪"/>
                  <a:defRPr kumimoji="0"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331720" indent="-182880" algn="l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Font typeface="Arial"/>
                  <a:buChar char="•"/>
                  <a:defRPr kumimoji="0"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36576" indent="0">
                  <a:buNone/>
                </a:pPr>
                <a:r>
                  <a:rPr lang="en-US" dirty="0" smtClean="0"/>
                  <a:t>Electrolytic capacitor aging:</a:t>
                </a:r>
              </a:p>
              <a:p>
                <a:r>
                  <a:rPr lang="en-US" dirty="0" smtClean="0"/>
                  <a:t>Lifetime model: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𝐿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𝐿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⋅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𝑉</m:t>
                                </m:r>
                              </m:num>
                              <m:den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𝑉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</m:sub>
                                </m:sSub>
                              </m:den>
                            </m:f>
                          </m:e>
                        </m:d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⋅</m:t>
                    </m:r>
                    <m:func>
                      <m:func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exp</m:t>
                        </m:r>
                      </m:fName>
                      <m:e>
                        <m:d>
                          <m:dPr>
                            <m:begChr m:val="["/>
                            <m:endChr m:val="]"/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d>
                              <m:d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f>
                                  <m:f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sSub>
                                      <m:sSubPr>
                                        <m:ctrlP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  <m:t>𝐸</m:t>
                                        </m:r>
                                      </m:e>
                                      <m:sub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  <m:t>𝑎</m:t>
                                        </m:r>
                                      </m:sub>
                                    </m:sSub>
                                  </m:num>
                                  <m:den>
                                    <m:sSub>
                                      <m:sSubPr>
                                        <m:ctrlP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  <m:t>𝑘</m:t>
                                        </m:r>
                                      </m:e>
                                      <m:sub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  <m:t>𝑏</m:t>
                                        </m:r>
                                      </m:sub>
                                    </m:sSub>
                                  </m:den>
                                </m:f>
                              </m:e>
                            </m:d>
                            <m:d>
                              <m:d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f>
                                  <m:f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num>
                                  <m:den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𝑇</m:t>
                                    </m:r>
                                  </m:den>
                                </m:f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f>
                                  <m:f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num>
                                  <m:den>
                                    <m:sSub>
                                      <m:sSubPr>
                                        <m:ctrlP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  <m:t>𝑇</m:t>
                                        </m:r>
                                      </m:e>
                                      <m:sub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  <m:t>0</m:t>
                                        </m:r>
                                      </m:sub>
                                    </m:sSub>
                                  </m:den>
                                </m:f>
                              </m:e>
                            </m:d>
                          </m:e>
                        </m:d>
                      </m:e>
                    </m:func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sSubSup>
                      <m:sSub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𝐿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bSup>
                    <m:r>
                      <a:rPr lang="en-US" b="0" i="1" smtClean="0">
                        <a:latin typeface="Cambria Math" panose="02040503050406030204" pitchFamily="18" charset="0"/>
                      </a:rPr>
                      <m:t>⋅</m:t>
                    </m:r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exp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⁡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𝐸</m:t>
                                </m:r>
                              </m:e>
                              <m:sub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𝑎</m:t>
                                </m:r>
                              </m:sub>
                            </m:sSub>
                          </m:num>
                          <m:den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𝑘</m:t>
                                </m:r>
                              </m:e>
                              <m:sub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𝑏</m:t>
                                </m:r>
                              </m:sub>
                            </m:s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𝑇</m:t>
                            </m:r>
                          </m:den>
                        </m:f>
                      </m:e>
                    </m:d>
                  </m:oMath>
                </a14:m>
                <a:endParaRPr lang="en-US" dirty="0" smtClean="0"/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𝑘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𝑏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=8.62⋅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−5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𝑒𝑉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𝐾</m:t>
                    </m:r>
                  </m:oMath>
                </a14:m>
                <a:r>
                  <a:rPr lang="en-US" dirty="0" smtClean="0"/>
                  <a:t> Boltzmann constant</a:t>
                </a: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=0.94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𝑒𝑉</m:t>
                    </m:r>
                  </m:oMath>
                </a14:m>
                <a:r>
                  <a:rPr lang="en-US" dirty="0" smtClean="0"/>
                  <a:t> effective activation energy for AL electrolytic capacitor aging</a:t>
                </a:r>
              </a:p>
              <a:p>
                <a:r>
                  <a:rPr lang="en-US" dirty="0" smtClean="0"/>
                  <a:t>Acceleration Factor: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𝐴𝐹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sSup>
                          <m:sSup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𝑇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∗</m:t>
                            </m:r>
                          </m:sup>
                        </m:sSup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func>
                      <m:func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</a:rPr>
                          <m:t>exp</m:t>
                        </m:r>
                      </m:fName>
                      <m:e>
                        <m:d>
                          <m:dPr>
                            <m:begChr m:val="["/>
                            <m:endChr m:val="]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d>
                              <m:d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f>
                                  <m:f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sSub>
                                      <m:sSubPr>
                                        <m:ctrlP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  <m:t>𝐸</m:t>
                                        </m:r>
                                      </m:e>
                                      <m:sub>
                                        <m: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  <m:t>𝑎</m:t>
                                        </m:r>
                                      </m:sub>
                                    </m:sSub>
                                  </m:num>
                                  <m:den>
                                    <m:sSub>
                                      <m:sSubPr>
                                        <m:ctrlP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  <m:t>𝑘</m:t>
                                        </m:r>
                                      </m:e>
                                      <m:sub>
                                        <m: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  <m:t>𝑏</m:t>
                                        </m:r>
                                      </m:sub>
                                    </m:sSub>
                                  </m:den>
                                </m:f>
                              </m:e>
                            </m:d>
                            <m:d>
                              <m:d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f>
                                  <m:f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num>
                                  <m:den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𝑇</m:t>
                                    </m:r>
                                  </m:den>
                                </m:f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f>
                                  <m:f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num>
                                  <m:den>
                                    <m:sSup>
                                      <m:sSupPr>
                                        <m:ctrlP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  <m:t>𝑇</m:t>
                                        </m:r>
                                      </m:e>
                                      <m:sup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  <m:t>∗</m:t>
                                        </m:r>
                                      </m:sup>
                                    </m:sSup>
                                  </m:den>
                                </m:f>
                              </m:e>
                            </m:d>
                          </m:e>
                        </m:d>
                      </m:e>
                    </m:func>
                  </m:oMath>
                </a14:m>
                <a:endParaRPr lang="en-US" dirty="0" smtClean="0"/>
              </a:p>
              <a:p>
                <a:pPr lvl="1"/>
                <a:r>
                  <a:rPr lang="en-US" dirty="0" smtClean="0"/>
                  <a:t>Chosen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𝑎</m:t>
                        </m:r>
                      </m:sub>
                    </m:sSub>
                    <m:r>
                      <a:rPr lang="en-US">
                        <a:latin typeface="Cambria Math" panose="02040503050406030204" pitchFamily="18" charset="0"/>
                      </a:rPr>
                      <m:t>~</m:t>
                    </m:r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𝒩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𝑅</m:t>
                        </m:r>
                      </m:sup>
                    </m:sSup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0.94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0.1</m:t>
                        </m:r>
                      </m:e>
                    </m:d>
                  </m:oMath>
                </a14:m>
                <a:endParaRPr lang="en-US" dirty="0" smtClean="0"/>
              </a:p>
              <a:p>
                <a:pPr lvl="1"/>
                <a:endParaRPr lang="en-GB" dirty="0"/>
              </a:p>
            </p:txBody>
          </p:sp>
        </mc:Choice>
        <mc:Fallback>
          <p:sp>
            <p:nvSpPr>
              <p:cNvPr id="8" name="Content Placeholder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200" y="994205"/>
                <a:ext cx="8229600" cy="3203145"/>
              </a:xfrm>
              <a:prstGeom prst="rect">
                <a:avLst/>
              </a:prstGeom>
              <a:blipFill>
                <a:blip r:embed="rId2"/>
                <a:stretch>
                  <a:fillRect l="-296" b="-57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0599201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 – </a:t>
            </a:r>
            <a:r>
              <a:rPr lang="en-US" dirty="0" smtClean="0"/>
              <a:t>CIBD – Failure mode summary</a:t>
            </a:r>
            <a:endParaRPr lang="en-GB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7200" y="1781971"/>
            <a:ext cx="8229600" cy="1627182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12/11/2018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7496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 – CIBD</a:t>
            </a:r>
            <a:r>
              <a:rPr lang="en-US" dirty="0" smtClean="0"/>
              <a:t>– Simulate operation</a:t>
            </a:r>
            <a:endParaRPr lang="en-GB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sz="half" idx="1"/>
              </p:nvPr>
            </p:nvSpPr>
            <p:spPr/>
            <p:txBody>
              <a:bodyPr>
                <a:normAutofit fontScale="62500" lnSpcReduction="20000"/>
              </a:bodyPr>
              <a:lstStyle/>
              <a:p>
                <a:r>
                  <a:rPr lang="en-US" dirty="0" smtClean="0"/>
                  <a:t>Three failure modes</a:t>
                </a:r>
              </a:p>
              <a:p>
                <a:r>
                  <a:rPr lang="en-US" dirty="0" smtClean="0"/>
                  <a:t>Operational lifetime 5000 days</a:t>
                </a:r>
              </a:p>
              <a:p>
                <a:r>
                  <a:rPr lang="en-US" dirty="0" smtClean="0"/>
                  <a:t>Repair duration </a:t>
                </a:r>
                <a14:m>
                  <m:oMath xmlns:m="http://schemas.openxmlformats.org/officeDocument/2006/math">
                    <m:r>
                      <a:rPr lang="en-US" b="0" i="0" smtClean="0">
                        <a:latin typeface="Cambria Math" panose="02040503050406030204" pitchFamily="18" charset="0"/>
                      </a:rPr>
                      <m:t>~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𝒩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𝑅</m:t>
                        </m:r>
                      </m:sup>
                    </m:sSup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5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.1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1.5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e>
                    </m:d>
                  </m:oMath>
                </a14:m>
                <a:endParaRPr lang="en-US" dirty="0" smtClean="0"/>
              </a:p>
              <a:p>
                <a:r>
                  <a:rPr lang="en-US" dirty="0" smtClean="0"/>
                  <a:t>Operational modes</a:t>
                </a:r>
              </a:p>
              <a:p>
                <a:pPr lvl="1"/>
                <a:r>
                  <a:rPr lang="en-US" dirty="0" smtClean="0"/>
                  <a:t>1:1 (load sharing)</a:t>
                </a:r>
              </a:p>
              <a:p>
                <a:pPr lvl="1"/>
                <a:r>
                  <a:rPr lang="en-US" dirty="0" smtClean="0"/>
                  <a:t>1:0 (hot spare)</a:t>
                </a:r>
              </a:p>
              <a:p>
                <a:pPr lvl="1"/>
                <a:r>
                  <a:rPr lang="en-US" dirty="0" smtClean="0"/>
                  <a:t>1:2 (asymmetric sharing)</a:t>
                </a:r>
              </a:p>
              <a:p>
                <a:r>
                  <a:rPr lang="en-US" dirty="0" smtClean="0"/>
                  <a:t>Cost of repair 150 CHF</a:t>
                </a:r>
              </a:p>
              <a:p>
                <a:r>
                  <a:rPr lang="en-US" dirty="0" smtClean="0"/>
                  <a:t>Cost of beam abort 200 </a:t>
                </a:r>
                <a:r>
                  <a:rPr lang="en-US" dirty="0" err="1" smtClean="0"/>
                  <a:t>kCHF</a:t>
                </a:r>
                <a:endParaRPr lang="en-US" dirty="0" smtClean="0"/>
              </a:p>
              <a:p>
                <a:endParaRPr lang="en-US" dirty="0" smtClean="0"/>
              </a:p>
              <a:p>
                <a:endParaRPr lang="en-GB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" name="Content Placeholder 7"/>
              <p:cNvSpPr>
                <a:spLocks noGrp="1"/>
              </p:cNvSpPr>
              <p:nvPr>
                <p:ph sz="half" idx="2"/>
              </p:nvPr>
            </p:nvSpPr>
            <p:spPr>
              <a:xfrm>
                <a:off x="4267200" y="1200150"/>
                <a:ext cx="4574292" cy="3262789"/>
              </a:xfrm>
            </p:spPr>
            <p:txBody>
              <a:bodyPr>
                <a:normAutofit fontScale="62500" lnSpcReduction="20000"/>
              </a:bodyPr>
              <a:lstStyle/>
              <a:p>
                <a:r>
                  <a:rPr lang="en-US" dirty="0" smtClean="0"/>
                  <a:t>N=10</a:t>
                </a:r>
                <a:r>
                  <a:rPr lang="en-US" baseline="30000" dirty="0"/>
                  <a:t>6</a:t>
                </a:r>
                <a:r>
                  <a:rPr lang="en-US" dirty="0"/>
                  <a:t>-10</a:t>
                </a:r>
                <a:r>
                  <a:rPr lang="en-US" baseline="30000" dirty="0"/>
                  <a:t>4</a:t>
                </a:r>
                <a:r>
                  <a:rPr lang="en-US" dirty="0"/>
                  <a:t> simulations @core level</a:t>
                </a:r>
              </a:p>
              <a:p>
                <a:r>
                  <a:rPr lang="en-US" dirty="0" smtClean="0"/>
                  <a:t>0.4-3.7A system load @dependency level</a:t>
                </a:r>
              </a:p>
              <a:p>
                <a:r>
                  <a:rPr lang="en-US" dirty="0"/>
                  <a:t>100 simulations @UQ </a:t>
                </a:r>
                <a:r>
                  <a:rPr lang="en-US" dirty="0" smtClean="0"/>
                  <a:t>level</a:t>
                </a:r>
              </a:p>
              <a:p>
                <a:pPr lvl="1"/>
                <a:r>
                  <a:rPr lang="en-US" dirty="0" smtClean="0"/>
                  <a:t>Fm1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𝛽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=0.1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𝜇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𝛽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𝜂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=0.1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𝜇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𝜂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𝑏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=0.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5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𝜇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𝑏</m:t>
                        </m:r>
                      </m:sub>
                    </m:sSub>
                  </m:oMath>
                </a14:m>
                <a:endParaRPr lang="en-GB" dirty="0" smtClean="0"/>
              </a:p>
              <a:p>
                <a:pPr lvl="1"/>
                <a:r>
                  <a:rPr lang="en-US" dirty="0" smtClean="0"/>
                  <a:t>Fm2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𝛽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=0.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1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𝜇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𝛽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𝜂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=0.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3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𝜇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𝜂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𝑏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=0.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1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𝜇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𝑏</m:t>
                        </m:r>
                      </m:sub>
                    </m:sSub>
                  </m:oMath>
                </a14:m>
                <a:endParaRPr lang="en-GB" dirty="0" smtClean="0"/>
              </a:p>
              <a:p>
                <a:pPr lvl="1"/>
                <a:r>
                  <a:rPr lang="en-US" dirty="0" smtClean="0"/>
                  <a:t>Fm3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𝛽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=0.1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𝜇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𝛽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𝜂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=0.1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𝜇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𝜂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𝐸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𝑎</m:t>
                            </m:r>
                          </m:sub>
                        </m:sSub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=0.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1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𝜇</m:t>
                        </m:r>
                      </m:e>
                      <m:sub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𝐸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𝑎</m:t>
                            </m:r>
                          </m:sub>
                        </m:sSub>
                      </m:sub>
                    </m:sSub>
                  </m:oMath>
                </a14:m>
                <a:endParaRPr lang="en-GB" dirty="0"/>
              </a:p>
            </p:txBody>
          </p:sp>
        </mc:Choice>
        <mc:Fallback>
          <p:sp>
            <p:nvSpPr>
              <p:cNvPr id="8" name="Content Placeholder 7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2"/>
              </p:nvPr>
            </p:nvSpPr>
            <p:spPr>
              <a:xfrm>
                <a:off x="4267200" y="1200150"/>
                <a:ext cx="4574292" cy="3262789"/>
              </a:xfr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12/11/2018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20018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8" grpId="0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Simulation results</a:t>
            </a:r>
            <a:endParaRPr lang="en-GB" dirty="0"/>
          </a:p>
        </p:txBody>
      </p:sp>
      <p:pic>
        <p:nvPicPr>
          <p:cNvPr id="14" name="Content Placeholder 13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457200" y="1403663"/>
            <a:ext cx="3657600" cy="2855287"/>
          </a:xfrm>
          <a:prstGeom prst="rect">
            <a:avLst/>
          </a:prstGeom>
        </p:spPr>
      </p:pic>
      <p:pic>
        <p:nvPicPr>
          <p:cNvPr id="13" name="Content Placeholder 12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4906592" y="1410995"/>
            <a:ext cx="3657600" cy="2840622"/>
          </a:xfrm>
          <a:prstGeom prst="rect">
            <a:avLst/>
          </a:prstGeom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12/11/2018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5382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Contents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Problem statement</a:t>
            </a:r>
          </a:p>
          <a:p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Method</a:t>
            </a:r>
          </a:p>
          <a:p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Example</a:t>
            </a:r>
          </a:p>
          <a:p>
            <a:pPr lvl="1"/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Synthetic example</a:t>
            </a:r>
          </a:p>
          <a:p>
            <a:pPr lvl="1"/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CIBD simulation</a:t>
            </a:r>
          </a:p>
          <a:p>
            <a:r>
              <a:rPr lang="en-US" dirty="0" smtClean="0"/>
              <a:t>Summary and Conclusions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72436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  <a:endParaRPr lang="en-GB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r>
              <a:rPr lang="en-US" dirty="0" smtClean="0"/>
              <a:t>There is no general answer for optimal operational mode</a:t>
            </a:r>
          </a:p>
          <a:p>
            <a:pPr lvl="1"/>
            <a:r>
              <a:rPr lang="en-US" dirty="0"/>
              <a:t>Optimal mode can be determined when</a:t>
            </a:r>
          </a:p>
          <a:p>
            <a:pPr lvl="2"/>
            <a:r>
              <a:rPr lang="en-US" dirty="0"/>
              <a:t>Failure modes are understood and quantified</a:t>
            </a:r>
          </a:p>
          <a:p>
            <a:pPr lvl="2"/>
            <a:r>
              <a:rPr lang="en-US" dirty="0"/>
              <a:t>Failure mode acceleration modeling can be applied</a:t>
            </a:r>
          </a:p>
          <a:p>
            <a:r>
              <a:rPr lang="en-US" dirty="0" smtClean="0"/>
              <a:t>Requires data and analysis obtained from </a:t>
            </a:r>
          </a:p>
          <a:p>
            <a:pPr lvl="1"/>
            <a:r>
              <a:rPr lang="en-US" dirty="0" smtClean="0"/>
              <a:t>Accelerated testing or</a:t>
            </a:r>
          </a:p>
          <a:p>
            <a:pPr lvl="1"/>
            <a:r>
              <a:rPr lang="en-US" dirty="0" smtClean="0"/>
              <a:t>Operations and/or</a:t>
            </a:r>
          </a:p>
          <a:p>
            <a:pPr lvl="1"/>
            <a:r>
              <a:rPr lang="en-US" dirty="0" err="1" smtClean="0"/>
              <a:t>PoF</a:t>
            </a:r>
            <a:r>
              <a:rPr lang="en-US" dirty="0" smtClean="0"/>
              <a:t> references</a:t>
            </a:r>
          </a:p>
          <a:p>
            <a:r>
              <a:rPr lang="en-US" dirty="0" smtClean="0"/>
              <a:t>The results shown in this presentation are based on very limited data</a:t>
            </a:r>
          </a:p>
          <a:p>
            <a:pPr lvl="1"/>
            <a:r>
              <a:rPr lang="en-US" dirty="0" smtClean="0"/>
              <a:t>Partially addressed by uncertainty quantification layer</a:t>
            </a:r>
          </a:p>
          <a:p>
            <a:pPr lvl="1"/>
            <a:r>
              <a:rPr lang="en-US" dirty="0" smtClean="0"/>
              <a:t>Further verification necessary</a:t>
            </a:r>
            <a:endParaRPr lang="en-US" dirty="0" smtClean="0"/>
          </a:p>
          <a:p>
            <a:r>
              <a:rPr lang="en-US" dirty="0" smtClean="0"/>
              <a:t>The results are unique for CIBD and not transferable to other power supplies</a:t>
            </a:r>
            <a:endParaRPr lang="en-US" dirty="0" smtClean="0"/>
          </a:p>
          <a:p>
            <a:r>
              <a:rPr lang="en-US" dirty="0" smtClean="0"/>
              <a:t>More details – </a:t>
            </a:r>
            <a:r>
              <a:rPr lang="en-US" dirty="0">
                <a:hlinkClick r:id="rId2"/>
              </a:rPr>
              <a:t>https://</a:t>
            </a:r>
            <a:r>
              <a:rPr lang="en-US" dirty="0" smtClean="0">
                <a:hlinkClick r:id="rId2"/>
              </a:rPr>
              <a:t>cernbox.cern.ch/index.php/s/tItP1TR0RrSKML1</a:t>
            </a:r>
            <a:endParaRPr lang="en-US" dirty="0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28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4294967295"/>
          </p:nvPr>
        </p:nvSpPr>
        <p:spPr>
          <a:xfrm>
            <a:off x="0" y="4772025"/>
            <a:ext cx="2133600" cy="273050"/>
          </a:xfrm>
        </p:spPr>
        <p:txBody>
          <a:bodyPr/>
          <a:lstStyle/>
          <a:p>
            <a:fld id="{B4BFD808-6B56-4447-9401-2398D08EE3C0}" type="datetime1">
              <a:rPr lang="en-US" smtClean="0"/>
              <a:pPr/>
              <a:t>12/10/2018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93169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Backup slides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12/10/2018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6862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Last time…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36576" indent="0">
              <a:buNone/>
            </a:pPr>
            <a:r>
              <a:rPr lang="en-US" sz="1600" i="1" dirty="0"/>
              <a:t>Three rules to achieve fault tolerance</a:t>
            </a:r>
          </a:p>
          <a:p>
            <a:r>
              <a:rPr lang="en-US" sz="1600" dirty="0"/>
              <a:t>Redundancy and fault isolation </a:t>
            </a:r>
          </a:p>
          <a:p>
            <a:pPr lvl="1"/>
            <a:r>
              <a:rPr lang="en-US" sz="1200" dirty="0"/>
              <a:t>Avoid single point, common or cascading failures</a:t>
            </a:r>
          </a:p>
          <a:p>
            <a:pPr lvl="1"/>
            <a:r>
              <a:rPr lang="en-US" sz="1200" dirty="0"/>
              <a:t>By separation, variation, protection ….</a:t>
            </a:r>
          </a:p>
          <a:p>
            <a:r>
              <a:rPr lang="en-US" sz="1600" dirty="0"/>
              <a:t>Fault localization and diagnosis</a:t>
            </a:r>
          </a:p>
          <a:p>
            <a:r>
              <a:rPr lang="en-US" sz="1600" dirty="0"/>
              <a:t>Fault notification and on-line repair</a:t>
            </a:r>
          </a:p>
          <a:p>
            <a:endParaRPr lang="en-GB" dirty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267200" y="1701018"/>
            <a:ext cx="3657600" cy="2260576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4294967295"/>
          </p:nvPr>
        </p:nvSpPr>
        <p:spPr>
          <a:xfrm>
            <a:off x="0" y="4772025"/>
            <a:ext cx="2133600" cy="273050"/>
          </a:xfrm>
        </p:spPr>
        <p:txBody>
          <a:bodyPr/>
          <a:lstStyle/>
          <a:p>
            <a:fld id="{B4BFD808-6B56-4447-9401-2398D08EE3C0}" type="datetime1">
              <a:rPr lang="en-US" smtClean="0"/>
              <a:pPr/>
              <a:t>12/10/2018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8194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Cost of Beam Abort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CERN budget =1B CHF</a:t>
            </a:r>
          </a:p>
          <a:p>
            <a:pPr lvl="1"/>
            <a:r>
              <a:rPr lang="en-US" dirty="0" smtClean="0"/>
              <a:t>LHC physics is main output</a:t>
            </a:r>
            <a:endParaRPr lang="en-GB" dirty="0"/>
          </a:p>
          <a:p>
            <a:r>
              <a:rPr lang="en-GB" dirty="0"/>
              <a:t>3840 – 4800h </a:t>
            </a:r>
            <a:r>
              <a:rPr lang="en-GB" dirty="0" smtClean="0"/>
              <a:t>physics</a:t>
            </a:r>
            <a:r>
              <a:rPr lang="en-GB" dirty="0"/>
              <a:t> </a:t>
            </a:r>
            <a:r>
              <a:rPr lang="en-GB" dirty="0" smtClean="0">
                <a:sym typeface="Wingdings" panose="05000000000000000000" pitchFamily="2" charset="2"/>
              </a:rPr>
              <a:t></a:t>
            </a:r>
            <a:r>
              <a:rPr lang="en-GB" dirty="0" smtClean="0"/>
              <a:t> </a:t>
            </a:r>
            <a:r>
              <a:rPr lang="en-GB" dirty="0"/>
              <a:t>200-250k CHF per hour</a:t>
            </a:r>
            <a:r>
              <a:rPr lang="en-GB" dirty="0" smtClean="0"/>
              <a:t>…</a:t>
            </a:r>
            <a:endParaRPr lang="en-GB" dirty="0"/>
          </a:p>
          <a:p>
            <a:r>
              <a:rPr lang="en-GB" dirty="0"/>
              <a:t>assume 50% in stable beams </a:t>
            </a:r>
            <a:r>
              <a:rPr lang="en-GB" dirty="0" smtClean="0">
                <a:sym typeface="Wingdings" panose="05000000000000000000" pitchFamily="2" charset="2"/>
              </a:rPr>
              <a:t></a:t>
            </a:r>
            <a:r>
              <a:rPr lang="en-GB" dirty="0" smtClean="0"/>
              <a:t> 100kCHF/h</a:t>
            </a:r>
          </a:p>
          <a:p>
            <a:r>
              <a:rPr lang="en-US" dirty="0" smtClean="0"/>
              <a:t>Average turnaround-time: ~2h </a:t>
            </a:r>
            <a:r>
              <a:rPr lang="en-US" dirty="0" smtClean="0">
                <a:sym typeface="Wingdings" panose="05000000000000000000" pitchFamily="2" charset="2"/>
              </a:rPr>
              <a:t> 200kCHF</a:t>
            </a:r>
            <a:endParaRPr lang="en-GB" dirty="0"/>
          </a:p>
          <a:p>
            <a:pPr marL="36576" indent="0">
              <a:buNone/>
            </a:pP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12/10/2018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6715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 – CIBD</a:t>
            </a:r>
            <a:r>
              <a:rPr lang="en-US" dirty="0" smtClean="0"/>
              <a:t>– Simulate operation</a:t>
            </a:r>
            <a:endParaRPr lang="en-GB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sz="half" idx="1"/>
              </p:nvPr>
            </p:nvSpPr>
            <p:spPr/>
            <p:txBody>
              <a:bodyPr>
                <a:normAutofit fontScale="55000" lnSpcReduction="20000"/>
              </a:bodyPr>
              <a:lstStyle/>
              <a:p>
                <a:r>
                  <a:rPr lang="en-US" dirty="0" smtClean="0"/>
                  <a:t>Three failure modes (</a:t>
                </a:r>
                <a:r>
                  <a:rPr lang="en-US" dirty="0" smtClean="0"/>
                  <a:t>Y</a:t>
                </a:r>
                <a:r>
                  <a:rPr lang="en-US" dirty="0" smtClean="0"/>
                  <a:t>ves results)</a:t>
                </a:r>
              </a:p>
              <a:p>
                <a:r>
                  <a:rPr lang="en-US" dirty="0" smtClean="0"/>
                  <a:t>Operational lifetime 5000 days</a:t>
                </a:r>
              </a:p>
              <a:p>
                <a:r>
                  <a:rPr lang="en-US" dirty="0" smtClean="0"/>
                  <a:t>Repair duration </a:t>
                </a:r>
                <a14:m>
                  <m:oMath xmlns:m="http://schemas.openxmlformats.org/officeDocument/2006/math">
                    <m:r>
                      <a:rPr lang="en-US" b="0" i="0" smtClean="0">
                        <a:latin typeface="Cambria Math" panose="02040503050406030204" pitchFamily="18" charset="0"/>
                      </a:rPr>
                      <m:t>~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𝒩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𝑅</m:t>
                        </m:r>
                      </m:sup>
                    </m:sSup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5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.1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1.5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e>
                    </m:d>
                  </m:oMath>
                </a14:m>
                <a:endParaRPr lang="en-US" dirty="0" smtClean="0"/>
              </a:p>
              <a:p>
                <a:r>
                  <a:rPr lang="en-US" dirty="0" smtClean="0"/>
                  <a:t>Operational modes</a:t>
                </a:r>
              </a:p>
              <a:p>
                <a:pPr lvl="1"/>
                <a:r>
                  <a:rPr lang="en-US" dirty="0" smtClean="0"/>
                  <a:t>1:1 (load sharing)</a:t>
                </a:r>
              </a:p>
              <a:p>
                <a:pPr lvl="1"/>
                <a:r>
                  <a:rPr lang="en-US" dirty="0" smtClean="0"/>
                  <a:t>1:0 (hot spare)</a:t>
                </a:r>
              </a:p>
              <a:p>
                <a:pPr lvl="1"/>
                <a:r>
                  <a:rPr lang="en-US" dirty="0" smtClean="0"/>
                  <a:t>1:2 (asymmetric sharing)</a:t>
                </a:r>
              </a:p>
              <a:p>
                <a:r>
                  <a:rPr lang="en-US" dirty="0" smtClean="0"/>
                  <a:t>Cost of repair 150 CHF</a:t>
                </a:r>
              </a:p>
              <a:p>
                <a:r>
                  <a:rPr lang="en-US" dirty="0" smtClean="0"/>
                  <a:t>Cost of beam abort 200 </a:t>
                </a:r>
                <a:r>
                  <a:rPr lang="en-US" dirty="0" err="1" smtClean="0"/>
                  <a:t>kCHF</a:t>
                </a:r>
                <a:endParaRPr lang="en-US" dirty="0" smtClean="0"/>
              </a:p>
              <a:p>
                <a:endParaRPr lang="en-US" dirty="0" smtClean="0"/>
              </a:p>
              <a:p>
                <a:endParaRPr lang="en-GB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" name="Content Placeholder 7"/>
              <p:cNvSpPr>
                <a:spLocks noGrp="1"/>
              </p:cNvSpPr>
              <p:nvPr>
                <p:ph sz="half" idx="2"/>
              </p:nvPr>
            </p:nvSpPr>
            <p:spPr>
              <a:xfrm>
                <a:off x="4267200" y="1200150"/>
                <a:ext cx="4574292" cy="3262789"/>
              </a:xfrm>
            </p:spPr>
            <p:txBody>
              <a:bodyPr>
                <a:normAutofit fontScale="55000" lnSpcReduction="20000"/>
              </a:bodyPr>
              <a:lstStyle/>
              <a:p>
                <a:r>
                  <a:rPr lang="en-US" dirty="0" smtClean="0"/>
                  <a:t>N=10</a:t>
                </a:r>
                <a:r>
                  <a:rPr lang="en-US" baseline="30000" dirty="0"/>
                  <a:t>6</a:t>
                </a:r>
                <a:r>
                  <a:rPr lang="en-US" dirty="0"/>
                  <a:t>-10</a:t>
                </a:r>
                <a:r>
                  <a:rPr lang="en-US" baseline="30000" dirty="0"/>
                  <a:t>4</a:t>
                </a:r>
                <a:r>
                  <a:rPr lang="en-US" dirty="0"/>
                  <a:t> simulations @core level</a:t>
                </a:r>
              </a:p>
              <a:p>
                <a:r>
                  <a:rPr lang="en-US" dirty="0" smtClean="0"/>
                  <a:t>0.4-3.7A system load @dependency level</a:t>
                </a:r>
              </a:p>
              <a:p>
                <a:r>
                  <a:rPr lang="en-US" dirty="0"/>
                  <a:t>100 simulations @UQ </a:t>
                </a:r>
                <a:r>
                  <a:rPr lang="en-US" dirty="0" smtClean="0"/>
                  <a:t>level</a:t>
                </a:r>
              </a:p>
              <a:p>
                <a:pPr lvl="1"/>
                <a:r>
                  <a:rPr lang="en-US" dirty="0" smtClean="0"/>
                  <a:t>Fm1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𝛽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=0.1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𝜇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𝛽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𝜂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=0.1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𝜇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𝜂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𝑏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=0.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5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𝜇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𝑏</m:t>
                        </m:r>
                      </m:sub>
                    </m:sSub>
                  </m:oMath>
                </a14:m>
                <a:endParaRPr lang="en-GB" dirty="0" smtClean="0"/>
              </a:p>
              <a:p>
                <a:pPr lvl="1"/>
                <a:r>
                  <a:rPr lang="en-US" dirty="0" smtClean="0"/>
                  <a:t>Fm2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𝛽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=0.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1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𝜇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𝛽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𝜂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=0.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3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𝜇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𝜂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𝑏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=0.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1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𝜇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𝑏</m:t>
                        </m:r>
                      </m:sub>
                    </m:sSub>
                  </m:oMath>
                </a14:m>
                <a:endParaRPr lang="en-GB" dirty="0" smtClean="0"/>
              </a:p>
              <a:p>
                <a:pPr lvl="1"/>
                <a:r>
                  <a:rPr lang="en-US" dirty="0" smtClean="0"/>
                  <a:t>Fm3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𝛽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=0.1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𝜇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𝛽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𝜂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=0.1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𝜇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𝜂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𝐸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𝑎</m:t>
                            </m:r>
                          </m:sub>
                        </m:sSub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=0.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1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𝜇</m:t>
                        </m:r>
                      </m:e>
                      <m:sub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𝐸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𝑎</m:t>
                            </m:r>
                          </m:sub>
                        </m:sSub>
                      </m:sub>
                    </m:sSub>
                  </m:oMath>
                </a14:m>
                <a:endParaRPr lang="en-GB" dirty="0"/>
              </a:p>
            </p:txBody>
          </p:sp>
        </mc:Choice>
        <mc:Fallback>
          <p:sp>
            <p:nvSpPr>
              <p:cNvPr id="8" name="Content Placeholder 7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2"/>
              </p:nvPr>
            </p:nvSpPr>
            <p:spPr>
              <a:xfrm>
                <a:off x="4267200" y="1200150"/>
                <a:ext cx="4574292" cy="3262789"/>
              </a:xfr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12/13/2018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65437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8" grpId="0" build="p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Simulation results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12/13/2018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32</a:t>
            </a:fld>
            <a:endParaRPr lang="en-US" dirty="0"/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457200" y="1404141"/>
            <a:ext cx="3657600" cy="2854331"/>
          </a:xfrm>
          <a:prstGeom prst="rect">
            <a:avLst/>
          </a:prstGeom>
        </p:spPr>
      </p:pic>
      <p:pic>
        <p:nvPicPr>
          <p:cNvPr id="8" name="Content Placeholder 7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4267200" y="1392443"/>
            <a:ext cx="3657600" cy="28777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0952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 – CIBD</a:t>
            </a:r>
            <a:r>
              <a:rPr lang="en-US" dirty="0" smtClean="0"/>
              <a:t>– Simulate operation</a:t>
            </a:r>
            <a:endParaRPr lang="en-GB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sz="half" idx="1"/>
              </p:nvPr>
            </p:nvSpPr>
            <p:spPr/>
            <p:txBody>
              <a:bodyPr>
                <a:normAutofit fontScale="62500" lnSpcReduction="20000"/>
              </a:bodyPr>
              <a:lstStyle/>
              <a:p>
                <a:r>
                  <a:rPr lang="en-US" dirty="0" smtClean="0"/>
                  <a:t>Three failure modes </a:t>
                </a:r>
              </a:p>
              <a:p>
                <a:r>
                  <a:rPr lang="en-US" dirty="0" smtClean="0"/>
                  <a:t>Operational </a:t>
                </a:r>
                <a:r>
                  <a:rPr lang="en-US" dirty="0" smtClean="0"/>
                  <a:t>lifetime 5000 days</a:t>
                </a:r>
              </a:p>
              <a:p>
                <a:r>
                  <a:rPr lang="en-US" dirty="0" smtClean="0"/>
                  <a:t>Repair duration </a:t>
                </a:r>
                <a14:m>
                  <m:oMath xmlns:m="http://schemas.openxmlformats.org/officeDocument/2006/math">
                    <m:r>
                      <a:rPr lang="en-US" b="0" i="0" smtClean="0">
                        <a:latin typeface="Cambria Math" panose="02040503050406030204" pitchFamily="18" charset="0"/>
                      </a:rPr>
                      <m:t>~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𝒩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𝑅</m:t>
                        </m:r>
                      </m:sup>
                    </m:sSup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5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.1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1.5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e>
                    </m:d>
                  </m:oMath>
                </a14:m>
                <a:endParaRPr lang="en-US" dirty="0" smtClean="0"/>
              </a:p>
              <a:p>
                <a:r>
                  <a:rPr lang="en-US" dirty="0" smtClean="0"/>
                  <a:t>Operational modes</a:t>
                </a:r>
              </a:p>
              <a:p>
                <a:pPr lvl="1"/>
                <a:r>
                  <a:rPr lang="en-US" dirty="0" smtClean="0"/>
                  <a:t>1:1 (load sharing)</a:t>
                </a:r>
              </a:p>
              <a:p>
                <a:pPr lvl="1"/>
                <a:r>
                  <a:rPr lang="en-US" dirty="0" smtClean="0"/>
                  <a:t>1:0 (hot spare)</a:t>
                </a:r>
              </a:p>
              <a:p>
                <a:pPr lvl="1"/>
                <a:r>
                  <a:rPr lang="en-US" dirty="0" smtClean="0"/>
                  <a:t>1:2 (asymmetric sharing)</a:t>
                </a:r>
              </a:p>
              <a:p>
                <a:r>
                  <a:rPr lang="en-US" dirty="0" smtClean="0"/>
                  <a:t>Cost of repair 150 CHF</a:t>
                </a:r>
              </a:p>
              <a:p>
                <a:r>
                  <a:rPr lang="en-US" dirty="0" smtClean="0"/>
                  <a:t>Cost of beam abort 200 </a:t>
                </a:r>
                <a:r>
                  <a:rPr lang="en-US" dirty="0" err="1" smtClean="0"/>
                  <a:t>kCHF</a:t>
                </a:r>
                <a:endParaRPr lang="en-US" dirty="0" smtClean="0"/>
              </a:p>
              <a:p>
                <a:endParaRPr lang="en-US" dirty="0" smtClean="0"/>
              </a:p>
              <a:p>
                <a:endParaRPr lang="en-GB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" name="Content Placeholder 7"/>
              <p:cNvSpPr>
                <a:spLocks noGrp="1"/>
              </p:cNvSpPr>
              <p:nvPr>
                <p:ph sz="half" idx="2"/>
              </p:nvPr>
            </p:nvSpPr>
            <p:spPr>
              <a:xfrm>
                <a:off x="4267200" y="1200150"/>
                <a:ext cx="4574292" cy="3262789"/>
              </a:xfrm>
            </p:spPr>
            <p:txBody>
              <a:bodyPr>
                <a:normAutofit fontScale="62500" lnSpcReduction="20000"/>
              </a:bodyPr>
              <a:lstStyle/>
              <a:p>
                <a:r>
                  <a:rPr lang="en-US" dirty="0" smtClean="0"/>
                  <a:t>N=10</a:t>
                </a:r>
                <a:r>
                  <a:rPr lang="en-US" baseline="30000" dirty="0"/>
                  <a:t>6</a:t>
                </a:r>
                <a:r>
                  <a:rPr lang="en-US" dirty="0"/>
                  <a:t>-10</a:t>
                </a:r>
                <a:r>
                  <a:rPr lang="en-US" baseline="30000" dirty="0"/>
                  <a:t>4</a:t>
                </a:r>
                <a:r>
                  <a:rPr lang="en-US" dirty="0"/>
                  <a:t> simulations @core level</a:t>
                </a:r>
              </a:p>
              <a:p>
                <a:r>
                  <a:rPr lang="en-US" dirty="0" smtClean="0"/>
                  <a:t>0.4-3.7A system load @dependency level</a:t>
                </a:r>
              </a:p>
              <a:p>
                <a:r>
                  <a:rPr lang="en-US" dirty="0"/>
                  <a:t>100 simulations @UQ </a:t>
                </a:r>
                <a:r>
                  <a:rPr lang="en-US" dirty="0" smtClean="0"/>
                  <a:t>level</a:t>
                </a:r>
              </a:p>
              <a:p>
                <a:pPr lvl="1"/>
                <a:r>
                  <a:rPr lang="en-US" dirty="0" smtClean="0"/>
                  <a:t>Fm1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𝛽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=0.1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𝜇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𝛽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𝜂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=0.1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𝜇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𝜂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𝑏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=0.</m:t>
                    </m:r>
                    <m:r>
                      <a:rPr lang="de-DE" b="0" i="1" smtClean="0">
                        <a:latin typeface="Cambria Math" panose="02040503050406030204" pitchFamily="18" charset="0"/>
                      </a:rPr>
                      <m:t>1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𝜇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𝑏</m:t>
                        </m:r>
                      </m:sub>
                    </m:sSub>
                  </m:oMath>
                </a14:m>
                <a:endParaRPr lang="en-GB" dirty="0" smtClean="0"/>
              </a:p>
              <a:p>
                <a:pPr lvl="1"/>
                <a:r>
                  <a:rPr lang="en-US" dirty="0" smtClean="0"/>
                  <a:t>Fm2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𝛽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=0.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1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𝜇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𝛽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𝜂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=0.</m:t>
                    </m:r>
                    <m:r>
                      <a:rPr lang="de-DE" b="0" i="1" smtClean="0">
                        <a:latin typeface="Cambria Math" panose="02040503050406030204" pitchFamily="18" charset="0"/>
                      </a:rPr>
                      <m:t>1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𝜇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𝜂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𝑏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=0.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1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𝜇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𝑏</m:t>
                        </m:r>
                      </m:sub>
                    </m:sSub>
                  </m:oMath>
                </a14:m>
                <a:endParaRPr lang="en-GB" dirty="0" smtClean="0"/>
              </a:p>
              <a:p>
                <a:pPr lvl="1"/>
                <a:r>
                  <a:rPr lang="en-US" dirty="0" smtClean="0"/>
                  <a:t>Fm3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𝛽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=0.1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𝜇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𝛽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𝜂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=0.1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𝜇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𝜂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𝐸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𝑎</m:t>
                            </m:r>
                          </m:sub>
                        </m:sSub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=0.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1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𝜇</m:t>
                        </m:r>
                      </m:e>
                      <m:sub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𝐸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𝑎</m:t>
                            </m:r>
                          </m:sub>
                        </m:sSub>
                      </m:sub>
                    </m:sSub>
                  </m:oMath>
                </a14:m>
                <a:endParaRPr lang="en-GB" dirty="0"/>
              </a:p>
            </p:txBody>
          </p:sp>
        </mc:Choice>
        <mc:Fallback>
          <p:sp>
            <p:nvSpPr>
              <p:cNvPr id="8" name="Content Placeholder 7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2"/>
              </p:nvPr>
            </p:nvSpPr>
            <p:spPr>
              <a:xfrm>
                <a:off x="4267200" y="1200150"/>
                <a:ext cx="4574292" cy="3262789"/>
              </a:xfr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12/13/2018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15471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8" grpId="0" build="p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Simulation results</a:t>
            </a:r>
            <a:endParaRPr lang="en-GB" dirty="0"/>
          </a:p>
        </p:txBody>
      </p:sp>
      <p:pic>
        <p:nvPicPr>
          <p:cNvPr id="11" name="Content Placeholder 10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7200" y="1049110"/>
            <a:ext cx="8229600" cy="3092904"/>
          </a:xfrm>
          <a:prstGeom prst="rect">
            <a:avLst/>
          </a:prstGeom>
        </p:spPr>
      </p:pic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34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4294967295"/>
          </p:nvPr>
        </p:nvSpPr>
        <p:spPr>
          <a:xfrm>
            <a:off x="0" y="4772025"/>
            <a:ext cx="2133600" cy="273050"/>
          </a:xfrm>
        </p:spPr>
        <p:txBody>
          <a:bodyPr/>
          <a:lstStyle/>
          <a:p>
            <a:fld id="{B4BFD808-6B56-4447-9401-2398D08EE3C0}" type="datetime1">
              <a:rPr lang="en-US" smtClean="0"/>
              <a:pPr/>
              <a:t>12/13/2018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02576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 </a:t>
            </a:r>
            <a:r>
              <a:rPr lang="en-US" dirty="0" smtClean="0"/>
              <a:t>– CIBD – Fuse failure mode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12/10/2018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35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9" name="Content Placeholder 11"/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3556027397"/>
                  </p:ext>
                </p:extLst>
              </p:nvPr>
            </p:nvGraphicFramePr>
            <p:xfrm>
              <a:off x="457200" y="1200150"/>
              <a:ext cx="4869872" cy="148336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478160">
                      <a:extLst>
                        <a:ext uri="{9D8B030D-6E8A-4147-A177-3AD203B41FA5}">
                          <a16:colId xmlns:a16="http://schemas.microsoft.com/office/drawing/2014/main" val="3318372022"/>
                        </a:ext>
                      </a:extLst>
                    </a:gridCol>
                    <a:gridCol w="441378">
                      <a:extLst>
                        <a:ext uri="{9D8B030D-6E8A-4147-A177-3AD203B41FA5}">
                          <a16:colId xmlns:a16="http://schemas.microsoft.com/office/drawing/2014/main" val="2149674589"/>
                        </a:ext>
                      </a:extLst>
                    </a:gridCol>
                    <a:gridCol w="544368">
                      <a:extLst>
                        <a:ext uri="{9D8B030D-6E8A-4147-A177-3AD203B41FA5}">
                          <a16:colId xmlns:a16="http://schemas.microsoft.com/office/drawing/2014/main" val="928009790"/>
                        </a:ext>
                      </a:extLst>
                    </a:gridCol>
                    <a:gridCol w="559081">
                      <a:extLst>
                        <a:ext uri="{9D8B030D-6E8A-4147-A177-3AD203B41FA5}">
                          <a16:colId xmlns:a16="http://schemas.microsoft.com/office/drawing/2014/main" val="563100284"/>
                        </a:ext>
                      </a:extLst>
                    </a:gridCol>
                    <a:gridCol w="772413">
                      <a:extLst>
                        <a:ext uri="{9D8B030D-6E8A-4147-A177-3AD203B41FA5}">
                          <a16:colId xmlns:a16="http://schemas.microsoft.com/office/drawing/2014/main" val="153053301"/>
                        </a:ext>
                      </a:extLst>
                    </a:gridCol>
                    <a:gridCol w="474273">
                      <a:extLst>
                        <a:ext uri="{9D8B030D-6E8A-4147-A177-3AD203B41FA5}">
                          <a16:colId xmlns:a16="http://schemas.microsoft.com/office/drawing/2014/main" val="2916343137"/>
                        </a:ext>
                      </a:extLst>
                    </a:gridCol>
                    <a:gridCol w="429491">
                      <a:extLst>
                        <a:ext uri="{9D8B030D-6E8A-4147-A177-3AD203B41FA5}">
                          <a16:colId xmlns:a16="http://schemas.microsoft.com/office/drawing/2014/main" val="3847347526"/>
                        </a:ext>
                      </a:extLst>
                    </a:gridCol>
                    <a:gridCol w="394854">
                      <a:extLst>
                        <a:ext uri="{9D8B030D-6E8A-4147-A177-3AD203B41FA5}">
                          <a16:colId xmlns:a16="http://schemas.microsoft.com/office/drawing/2014/main" val="833384150"/>
                        </a:ext>
                      </a:extLst>
                    </a:gridCol>
                    <a:gridCol w="775854">
                      <a:extLst>
                        <a:ext uri="{9D8B030D-6E8A-4147-A177-3AD203B41FA5}">
                          <a16:colId xmlns:a16="http://schemas.microsoft.com/office/drawing/2014/main" val="2364079260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 algn="ctr"/>
                          <a:endParaRPr lang="en-GB" sz="8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800" dirty="0" smtClean="0"/>
                            <a:t>I [A]</a:t>
                          </a:r>
                          <a:endParaRPr lang="en-GB" sz="8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800" dirty="0" smtClean="0"/>
                            <a:t>#fail</a:t>
                          </a:r>
                          <a:endParaRPr lang="en-GB" sz="8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r>
                                <a:rPr lang="en-US" sz="800" b="0" i="1" smtClean="0">
                                  <a:latin typeface="Cambria Math" panose="02040503050406030204" pitchFamily="18" charset="0"/>
                                </a:rPr>
                                <m:t>𝜂</m:t>
                              </m:r>
                            </m:oMath>
                          </a14:m>
                          <a:r>
                            <a:rPr lang="en-GB" sz="800" dirty="0" smtClean="0"/>
                            <a:t> [d]</a:t>
                          </a:r>
                          <a:endParaRPr lang="en-GB" sz="8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800" b="0" i="1" smtClean="0">
                                    <a:latin typeface="Cambria Math" panose="02040503050406030204" pitchFamily="18" charset="0"/>
                                  </a:rPr>
                                  <m:t>𝛽</m:t>
                                </m:r>
                              </m:oMath>
                            </m:oMathPara>
                          </a14:m>
                          <a:endParaRPr lang="en-GB" sz="8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r>
                                <a:rPr lang="en-US" sz="800" b="0" i="1" smtClean="0">
                                  <a:latin typeface="Cambria Math" panose="02040503050406030204" pitchFamily="18" charset="0"/>
                                </a:rPr>
                                <m:t>𝜂</m:t>
                              </m:r>
                            </m:oMath>
                          </a14:m>
                          <a:r>
                            <a:rPr lang="en-GB" sz="800" dirty="0" smtClean="0"/>
                            <a:t> [d]</a:t>
                          </a:r>
                          <a:endParaRPr lang="en-GB" sz="8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800" b="0" i="1" smtClean="0">
                                    <a:latin typeface="Cambria Math" panose="02040503050406030204" pitchFamily="18" charset="0"/>
                                  </a:rPr>
                                  <m:t>𝛽</m:t>
                                </m:r>
                              </m:oMath>
                            </m:oMathPara>
                          </a14:m>
                          <a:endParaRPr lang="en-GB" sz="8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r>
                                <a:rPr lang="en-US" sz="800" b="0" i="1" smtClean="0">
                                  <a:latin typeface="Cambria Math" panose="02040503050406030204" pitchFamily="18" charset="0"/>
                                </a:rPr>
                                <m:t>𝜂</m:t>
                              </m:r>
                            </m:oMath>
                          </a14:m>
                          <a:r>
                            <a:rPr lang="en-GB" sz="800" dirty="0" smtClean="0"/>
                            <a:t> [d]</a:t>
                          </a:r>
                          <a:endParaRPr lang="en-GB" sz="8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800" b="0" i="1" smtClean="0">
                                    <a:latin typeface="Cambria Math" panose="02040503050406030204" pitchFamily="18" charset="0"/>
                                  </a:rPr>
                                  <m:t>𝛽</m:t>
                                </m:r>
                              </m:oMath>
                            </m:oMathPara>
                          </a14:m>
                          <a:endParaRPr lang="en-GB" sz="800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547582814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800" dirty="0" smtClean="0">
                              <a:solidFill>
                                <a:srgbClr val="FF0000"/>
                              </a:solidFill>
                            </a:rPr>
                            <a:t>Dev 1</a:t>
                          </a:r>
                          <a:endParaRPr lang="en-GB" sz="800" dirty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800" dirty="0" smtClean="0">
                              <a:solidFill>
                                <a:srgbClr val="FF0000"/>
                              </a:solidFill>
                            </a:rPr>
                            <a:t>0.2</a:t>
                          </a:r>
                          <a:endParaRPr lang="en-GB" sz="800" dirty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800" dirty="0" smtClean="0">
                              <a:solidFill>
                                <a:srgbClr val="FF0000"/>
                              </a:solidFill>
                            </a:rPr>
                            <a:t>2/95</a:t>
                          </a:r>
                          <a:endParaRPr lang="en-GB" sz="800" dirty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800" dirty="0" smtClean="0">
                              <a:solidFill>
                                <a:srgbClr val="FF0000"/>
                              </a:solidFill>
                            </a:rPr>
                            <a:t>147k</a:t>
                          </a:r>
                          <a:endParaRPr lang="en-GB" sz="800" dirty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800" dirty="0" smtClean="0">
                              <a:solidFill>
                                <a:srgbClr val="FF0000"/>
                              </a:solidFill>
                            </a:rPr>
                            <a:t>1 (</a:t>
                          </a:r>
                          <a:r>
                            <a:rPr lang="en-US" sz="800" dirty="0" err="1" smtClean="0">
                              <a:solidFill>
                                <a:srgbClr val="FF0000"/>
                              </a:solidFill>
                            </a:rPr>
                            <a:t>Weibayes</a:t>
                          </a:r>
                          <a:r>
                            <a:rPr lang="en-US" sz="800" dirty="0" smtClean="0">
                              <a:solidFill>
                                <a:srgbClr val="FF0000"/>
                              </a:solidFill>
                            </a:rPr>
                            <a:t>)</a:t>
                          </a:r>
                          <a:endParaRPr lang="en-GB" sz="800" dirty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800" i="1" dirty="0" smtClean="0">
                              <a:solidFill>
                                <a:srgbClr val="FF0000"/>
                              </a:solidFill>
                            </a:rPr>
                            <a:t>87k</a:t>
                          </a:r>
                          <a:endParaRPr lang="en-GB" sz="800" i="1" dirty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800" i="1" dirty="0" smtClean="0">
                              <a:solidFill>
                                <a:srgbClr val="FF0000"/>
                              </a:solidFill>
                            </a:rPr>
                            <a:t>1.16</a:t>
                          </a:r>
                          <a:endParaRPr lang="en-GB" sz="800" i="1" dirty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800" i="1" dirty="0" smtClean="0">
                              <a:solidFill>
                                <a:srgbClr val="FF0000"/>
                              </a:solidFill>
                            </a:rPr>
                            <a:t>35k</a:t>
                          </a:r>
                          <a:endParaRPr lang="en-GB" sz="800" i="1" dirty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800" i="1" dirty="0" smtClean="0">
                              <a:solidFill>
                                <a:srgbClr val="FF0000"/>
                              </a:solidFill>
                            </a:rPr>
                            <a:t>1.6</a:t>
                          </a:r>
                        </a:p>
                        <a:p>
                          <a:pPr algn="ctr"/>
                          <a:r>
                            <a:rPr lang="en-US" sz="800" i="1" dirty="0" smtClean="0">
                              <a:solidFill>
                                <a:srgbClr val="FF0000"/>
                              </a:solidFill>
                            </a:rPr>
                            <a:t>(</a:t>
                          </a:r>
                          <a:r>
                            <a:rPr lang="en-US" sz="800" i="1" dirty="0" err="1" smtClean="0">
                              <a:solidFill>
                                <a:srgbClr val="FF0000"/>
                              </a:solidFill>
                            </a:rPr>
                            <a:t>Weibayes</a:t>
                          </a:r>
                          <a:r>
                            <a:rPr lang="en-US" sz="800" i="1" dirty="0" smtClean="0">
                              <a:solidFill>
                                <a:srgbClr val="FF0000"/>
                              </a:solidFill>
                            </a:rPr>
                            <a:t>)</a:t>
                          </a:r>
                          <a:endParaRPr lang="en-GB" sz="800" i="1" dirty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840753478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800" dirty="0" smtClean="0">
                              <a:solidFill>
                                <a:schemeClr val="accent6"/>
                              </a:solidFill>
                            </a:rPr>
                            <a:t>Dev 2</a:t>
                          </a:r>
                          <a:endParaRPr lang="en-GB" sz="800" dirty="0">
                            <a:solidFill>
                              <a:schemeClr val="accent6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800" dirty="0" smtClean="0">
                              <a:solidFill>
                                <a:schemeClr val="accent6"/>
                              </a:solidFill>
                            </a:rPr>
                            <a:t>0.45</a:t>
                          </a:r>
                          <a:endParaRPr lang="en-GB" sz="800" dirty="0">
                            <a:solidFill>
                              <a:schemeClr val="accent6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800" dirty="0" smtClean="0">
                              <a:solidFill>
                                <a:schemeClr val="accent6"/>
                              </a:solidFill>
                            </a:rPr>
                            <a:t>22/605</a:t>
                          </a:r>
                          <a:endParaRPr lang="en-GB" sz="800" dirty="0">
                            <a:solidFill>
                              <a:schemeClr val="accent6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800" dirty="0" smtClean="0">
                              <a:solidFill>
                                <a:schemeClr val="accent6"/>
                              </a:solidFill>
                            </a:rPr>
                            <a:t>105k</a:t>
                          </a:r>
                          <a:endParaRPr lang="en-GB" sz="800" dirty="0">
                            <a:solidFill>
                              <a:schemeClr val="accent6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800" dirty="0" smtClean="0">
                              <a:solidFill>
                                <a:schemeClr val="accent6"/>
                              </a:solidFill>
                            </a:rPr>
                            <a:t>0.92</a:t>
                          </a:r>
                          <a:endParaRPr lang="en-GB" sz="800" dirty="0">
                            <a:solidFill>
                              <a:schemeClr val="accent6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800" i="1" dirty="0" smtClean="0">
                              <a:solidFill>
                                <a:schemeClr val="accent6"/>
                              </a:solidFill>
                            </a:rPr>
                            <a:t>50k</a:t>
                          </a:r>
                          <a:endParaRPr lang="en-GB" sz="800" i="1" dirty="0">
                            <a:solidFill>
                              <a:schemeClr val="accent6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800" i="1" dirty="0" smtClean="0">
                              <a:solidFill>
                                <a:schemeClr val="accent6"/>
                              </a:solidFill>
                            </a:rPr>
                            <a:t>1.16</a:t>
                          </a:r>
                          <a:endParaRPr lang="en-GB" sz="800" i="1" dirty="0" smtClean="0">
                            <a:solidFill>
                              <a:schemeClr val="accent6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800" i="1" dirty="0" smtClean="0">
                              <a:solidFill>
                                <a:schemeClr val="accent6"/>
                              </a:solidFill>
                            </a:rPr>
                            <a:t>23k</a:t>
                          </a:r>
                          <a:endParaRPr lang="en-GB" sz="800" i="1" dirty="0">
                            <a:solidFill>
                              <a:schemeClr val="accent6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800" i="1" dirty="0" smtClean="0">
                              <a:solidFill>
                                <a:schemeClr val="accent6"/>
                              </a:solidFill>
                            </a:rPr>
                            <a:t>1.6</a:t>
                          </a:r>
                        </a:p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800" i="1" dirty="0" smtClean="0">
                              <a:solidFill>
                                <a:schemeClr val="accent6"/>
                              </a:solidFill>
                            </a:rPr>
                            <a:t>(</a:t>
                          </a:r>
                          <a:r>
                            <a:rPr lang="en-US" sz="800" i="1" dirty="0" err="1" smtClean="0">
                              <a:solidFill>
                                <a:schemeClr val="accent6"/>
                              </a:solidFill>
                            </a:rPr>
                            <a:t>Weibayes</a:t>
                          </a:r>
                          <a:r>
                            <a:rPr lang="en-US" sz="800" i="1" dirty="0" smtClean="0">
                              <a:solidFill>
                                <a:schemeClr val="accent6"/>
                              </a:solidFill>
                            </a:rPr>
                            <a:t>)</a:t>
                          </a:r>
                          <a:endParaRPr lang="en-GB" sz="800" i="1" dirty="0" smtClean="0">
                            <a:solidFill>
                              <a:schemeClr val="accent6"/>
                            </a:solidFill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4263404666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800" dirty="0" smtClean="0">
                              <a:solidFill>
                                <a:schemeClr val="accent5"/>
                              </a:solidFill>
                            </a:rPr>
                            <a:t>Dev 3</a:t>
                          </a:r>
                          <a:endParaRPr lang="en-GB" sz="800" dirty="0">
                            <a:solidFill>
                              <a:schemeClr val="accent5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800" dirty="0" smtClean="0">
                              <a:solidFill>
                                <a:schemeClr val="accent5"/>
                              </a:solidFill>
                            </a:rPr>
                            <a:t>1.2</a:t>
                          </a:r>
                          <a:endParaRPr lang="en-GB" sz="800" dirty="0">
                            <a:solidFill>
                              <a:schemeClr val="accent5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800" dirty="0" smtClean="0">
                              <a:solidFill>
                                <a:schemeClr val="accent5"/>
                              </a:solidFill>
                            </a:rPr>
                            <a:t>15/145</a:t>
                          </a:r>
                          <a:endParaRPr lang="en-GB" sz="800" dirty="0">
                            <a:solidFill>
                              <a:schemeClr val="accent5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800" dirty="0" smtClean="0">
                              <a:solidFill>
                                <a:schemeClr val="accent5"/>
                              </a:solidFill>
                            </a:rPr>
                            <a:t>9830</a:t>
                          </a:r>
                          <a:endParaRPr lang="en-GB" sz="800" dirty="0">
                            <a:solidFill>
                              <a:schemeClr val="accent5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800" dirty="0" smtClean="0">
                              <a:solidFill>
                                <a:schemeClr val="accent5"/>
                              </a:solidFill>
                            </a:rPr>
                            <a:t>1.8</a:t>
                          </a:r>
                          <a:endParaRPr lang="en-GB" sz="800" dirty="0">
                            <a:solidFill>
                              <a:schemeClr val="accent5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800" i="1" dirty="0" smtClean="0">
                              <a:solidFill>
                                <a:schemeClr val="accent5"/>
                              </a:solidFill>
                            </a:rPr>
                            <a:t>19k</a:t>
                          </a:r>
                          <a:endParaRPr lang="en-GB" sz="800" i="1" dirty="0">
                            <a:solidFill>
                              <a:schemeClr val="accent5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800" i="1" dirty="0" smtClean="0">
                              <a:solidFill>
                                <a:schemeClr val="accent5"/>
                              </a:solidFill>
                            </a:rPr>
                            <a:t>1.16</a:t>
                          </a:r>
                          <a:endParaRPr lang="en-GB" sz="800" i="1" dirty="0" smtClean="0">
                            <a:solidFill>
                              <a:schemeClr val="accent5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800" i="1" dirty="0" smtClean="0">
                              <a:solidFill>
                                <a:schemeClr val="accent5"/>
                              </a:solidFill>
                            </a:rPr>
                            <a:t>11k</a:t>
                          </a:r>
                          <a:endParaRPr lang="en-GB" sz="800" i="1" dirty="0">
                            <a:solidFill>
                              <a:schemeClr val="accent5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800" dirty="0" smtClean="0">
                              <a:solidFill>
                                <a:schemeClr val="accent5"/>
                              </a:solidFill>
                            </a:rPr>
                            <a:t>1.6</a:t>
                          </a:r>
                        </a:p>
                        <a:p>
                          <a:pPr algn="ctr"/>
                          <a:r>
                            <a:rPr lang="en-US" sz="800" dirty="0" smtClean="0">
                              <a:solidFill>
                                <a:schemeClr val="accent5"/>
                              </a:solidFill>
                            </a:rPr>
                            <a:t>(</a:t>
                          </a:r>
                          <a:r>
                            <a:rPr lang="en-US" sz="800" dirty="0" err="1" smtClean="0">
                              <a:solidFill>
                                <a:schemeClr val="accent5"/>
                              </a:solidFill>
                            </a:rPr>
                            <a:t>Weibayes</a:t>
                          </a:r>
                          <a:r>
                            <a:rPr lang="en-US" sz="800" dirty="0" smtClean="0">
                              <a:solidFill>
                                <a:schemeClr val="accent5"/>
                              </a:solidFill>
                            </a:rPr>
                            <a:t>)</a:t>
                          </a:r>
                          <a:endParaRPr lang="en-GB" sz="800" dirty="0">
                            <a:solidFill>
                              <a:schemeClr val="accent5"/>
                            </a:solidFill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432318202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9" name="Content Placeholder 11"/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3556027397"/>
                  </p:ext>
                </p:extLst>
              </p:nvPr>
            </p:nvGraphicFramePr>
            <p:xfrm>
              <a:off x="457200" y="1200150"/>
              <a:ext cx="4869872" cy="148336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478160">
                      <a:extLst>
                        <a:ext uri="{9D8B030D-6E8A-4147-A177-3AD203B41FA5}">
                          <a16:colId xmlns:a16="http://schemas.microsoft.com/office/drawing/2014/main" val="3318372022"/>
                        </a:ext>
                      </a:extLst>
                    </a:gridCol>
                    <a:gridCol w="441378">
                      <a:extLst>
                        <a:ext uri="{9D8B030D-6E8A-4147-A177-3AD203B41FA5}">
                          <a16:colId xmlns:a16="http://schemas.microsoft.com/office/drawing/2014/main" val="2149674589"/>
                        </a:ext>
                      </a:extLst>
                    </a:gridCol>
                    <a:gridCol w="544368">
                      <a:extLst>
                        <a:ext uri="{9D8B030D-6E8A-4147-A177-3AD203B41FA5}">
                          <a16:colId xmlns:a16="http://schemas.microsoft.com/office/drawing/2014/main" val="928009790"/>
                        </a:ext>
                      </a:extLst>
                    </a:gridCol>
                    <a:gridCol w="559081">
                      <a:extLst>
                        <a:ext uri="{9D8B030D-6E8A-4147-A177-3AD203B41FA5}">
                          <a16:colId xmlns:a16="http://schemas.microsoft.com/office/drawing/2014/main" val="563100284"/>
                        </a:ext>
                      </a:extLst>
                    </a:gridCol>
                    <a:gridCol w="772413">
                      <a:extLst>
                        <a:ext uri="{9D8B030D-6E8A-4147-A177-3AD203B41FA5}">
                          <a16:colId xmlns:a16="http://schemas.microsoft.com/office/drawing/2014/main" val="153053301"/>
                        </a:ext>
                      </a:extLst>
                    </a:gridCol>
                    <a:gridCol w="474273">
                      <a:extLst>
                        <a:ext uri="{9D8B030D-6E8A-4147-A177-3AD203B41FA5}">
                          <a16:colId xmlns:a16="http://schemas.microsoft.com/office/drawing/2014/main" val="2916343137"/>
                        </a:ext>
                      </a:extLst>
                    </a:gridCol>
                    <a:gridCol w="429491">
                      <a:extLst>
                        <a:ext uri="{9D8B030D-6E8A-4147-A177-3AD203B41FA5}">
                          <a16:colId xmlns:a16="http://schemas.microsoft.com/office/drawing/2014/main" val="3847347526"/>
                        </a:ext>
                      </a:extLst>
                    </a:gridCol>
                    <a:gridCol w="394854">
                      <a:extLst>
                        <a:ext uri="{9D8B030D-6E8A-4147-A177-3AD203B41FA5}">
                          <a16:colId xmlns:a16="http://schemas.microsoft.com/office/drawing/2014/main" val="833384150"/>
                        </a:ext>
                      </a:extLst>
                    </a:gridCol>
                    <a:gridCol w="775854">
                      <a:extLst>
                        <a:ext uri="{9D8B030D-6E8A-4147-A177-3AD203B41FA5}">
                          <a16:colId xmlns:a16="http://schemas.microsoft.com/office/drawing/2014/main" val="2364079260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 algn="ctr"/>
                          <a:endParaRPr lang="en-GB" sz="8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800" dirty="0" smtClean="0"/>
                            <a:t>I [A]</a:t>
                          </a:r>
                          <a:endParaRPr lang="en-GB" sz="8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800" dirty="0" smtClean="0"/>
                            <a:t>#fail</a:t>
                          </a:r>
                          <a:endParaRPr lang="en-GB" sz="8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>
                          <a:blip r:embed="rId2"/>
                          <a:stretch>
                            <a:fillRect l="-263043" t="-1639" r="-513043" b="-30491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>
                          <a:blip r:embed="rId2"/>
                          <a:stretch>
                            <a:fillRect l="-262992" t="-1639" r="-271654" b="-30491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>
                          <a:blip r:embed="rId2"/>
                          <a:stretch>
                            <a:fillRect l="-598701" t="-1639" r="-348052" b="-30491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>
                          <a:blip r:embed="rId2"/>
                          <a:stretch>
                            <a:fillRect l="-757746" t="-1639" r="-277465" b="-30491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>
                          <a:blip r:embed="rId2"/>
                          <a:stretch>
                            <a:fillRect l="-936923" t="-1639" r="-203077" b="-30491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>
                          <a:blip r:embed="rId2"/>
                          <a:stretch>
                            <a:fillRect l="-530709" t="-1639" r="-3937" b="-304918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547582814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800" dirty="0" smtClean="0">
                              <a:solidFill>
                                <a:srgbClr val="FF0000"/>
                              </a:solidFill>
                            </a:rPr>
                            <a:t>Dev 1</a:t>
                          </a:r>
                          <a:endParaRPr lang="en-GB" sz="800" dirty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800" dirty="0" smtClean="0">
                              <a:solidFill>
                                <a:srgbClr val="FF0000"/>
                              </a:solidFill>
                            </a:rPr>
                            <a:t>0.2</a:t>
                          </a:r>
                          <a:endParaRPr lang="en-GB" sz="800" dirty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800" dirty="0" smtClean="0">
                              <a:solidFill>
                                <a:srgbClr val="FF0000"/>
                              </a:solidFill>
                            </a:rPr>
                            <a:t>2/95</a:t>
                          </a:r>
                          <a:endParaRPr lang="en-GB" sz="800" dirty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800" dirty="0" smtClean="0">
                              <a:solidFill>
                                <a:srgbClr val="FF0000"/>
                              </a:solidFill>
                            </a:rPr>
                            <a:t>147k</a:t>
                          </a:r>
                          <a:endParaRPr lang="en-GB" sz="800" dirty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800" dirty="0" smtClean="0">
                              <a:solidFill>
                                <a:srgbClr val="FF0000"/>
                              </a:solidFill>
                            </a:rPr>
                            <a:t>1 (</a:t>
                          </a:r>
                          <a:r>
                            <a:rPr lang="en-US" sz="800" dirty="0" err="1" smtClean="0">
                              <a:solidFill>
                                <a:srgbClr val="FF0000"/>
                              </a:solidFill>
                            </a:rPr>
                            <a:t>Weibayes</a:t>
                          </a:r>
                          <a:r>
                            <a:rPr lang="en-US" sz="800" dirty="0" smtClean="0">
                              <a:solidFill>
                                <a:srgbClr val="FF0000"/>
                              </a:solidFill>
                            </a:rPr>
                            <a:t>)</a:t>
                          </a:r>
                          <a:endParaRPr lang="en-GB" sz="800" dirty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800" i="1" dirty="0" smtClean="0">
                              <a:solidFill>
                                <a:srgbClr val="FF0000"/>
                              </a:solidFill>
                            </a:rPr>
                            <a:t>87k</a:t>
                          </a:r>
                          <a:endParaRPr lang="en-GB" sz="800" i="1" dirty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800" i="1" dirty="0" smtClean="0">
                              <a:solidFill>
                                <a:srgbClr val="FF0000"/>
                              </a:solidFill>
                            </a:rPr>
                            <a:t>1.16</a:t>
                          </a:r>
                          <a:endParaRPr lang="en-GB" sz="800" i="1" dirty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800" i="1" dirty="0" smtClean="0">
                              <a:solidFill>
                                <a:srgbClr val="FF0000"/>
                              </a:solidFill>
                            </a:rPr>
                            <a:t>35k</a:t>
                          </a:r>
                          <a:endParaRPr lang="en-GB" sz="800" i="1" dirty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800" i="1" dirty="0" smtClean="0">
                              <a:solidFill>
                                <a:srgbClr val="FF0000"/>
                              </a:solidFill>
                            </a:rPr>
                            <a:t>1.6</a:t>
                          </a:r>
                        </a:p>
                        <a:p>
                          <a:pPr algn="ctr"/>
                          <a:r>
                            <a:rPr lang="en-US" sz="800" i="1" dirty="0" smtClean="0">
                              <a:solidFill>
                                <a:srgbClr val="FF0000"/>
                              </a:solidFill>
                            </a:rPr>
                            <a:t>(</a:t>
                          </a:r>
                          <a:r>
                            <a:rPr lang="en-US" sz="800" i="1" dirty="0" err="1" smtClean="0">
                              <a:solidFill>
                                <a:srgbClr val="FF0000"/>
                              </a:solidFill>
                            </a:rPr>
                            <a:t>Weibayes</a:t>
                          </a:r>
                          <a:r>
                            <a:rPr lang="en-US" sz="800" i="1" dirty="0" smtClean="0">
                              <a:solidFill>
                                <a:srgbClr val="FF0000"/>
                              </a:solidFill>
                            </a:rPr>
                            <a:t>)</a:t>
                          </a:r>
                          <a:endParaRPr lang="en-GB" sz="800" i="1" dirty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840753478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800" dirty="0" smtClean="0">
                              <a:solidFill>
                                <a:schemeClr val="accent6"/>
                              </a:solidFill>
                            </a:rPr>
                            <a:t>Dev 2</a:t>
                          </a:r>
                          <a:endParaRPr lang="en-GB" sz="800" dirty="0">
                            <a:solidFill>
                              <a:schemeClr val="accent6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800" dirty="0" smtClean="0">
                              <a:solidFill>
                                <a:schemeClr val="accent6"/>
                              </a:solidFill>
                            </a:rPr>
                            <a:t>0.45</a:t>
                          </a:r>
                          <a:endParaRPr lang="en-GB" sz="800" dirty="0">
                            <a:solidFill>
                              <a:schemeClr val="accent6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800" dirty="0" smtClean="0">
                              <a:solidFill>
                                <a:schemeClr val="accent6"/>
                              </a:solidFill>
                            </a:rPr>
                            <a:t>22/605</a:t>
                          </a:r>
                          <a:endParaRPr lang="en-GB" sz="800" dirty="0">
                            <a:solidFill>
                              <a:schemeClr val="accent6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800" dirty="0" smtClean="0">
                              <a:solidFill>
                                <a:schemeClr val="accent6"/>
                              </a:solidFill>
                            </a:rPr>
                            <a:t>105k</a:t>
                          </a:r>
                          <a:endParaRPr lang="en-GB" sz="800" dirty="0">
                            <a:solidFill>
                              <a:schemeClr val="accent6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800" dirty="0" smtClean="0">
                              <a:solidFill>
                                <a:schemeClr val="accent6"/>
                              </a:solidFill>
                            </a:rPr>
                            <a:t>0.92</a:t>
                          </a:r>
                          <a:endParaRPr lang="en-GB" sz="800" dirty="0">
                            <a:solidFill>
                              <a:schemeClr val="accent6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800" i="1" dirty="0" smtClean="0">
                              <a:solidFill>
                                <a:schemeClr val="accent6"/>
                              </a:solidFill>
                            </a:rPr>
                            <a:t>50k</a:t>
                          </a:r>
                          <a:endParaRPr lang="en-GB" sz="800" i="1" dirty="0">
                            <a:solidFill>
                              <a:schemeClr val="accent6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800" i="1" dirty="0" smtClean="0">
                              <a:solidFill>
                                <a:schemeClr val="accent6"/>
                              </a:solidFill>
                            </a:rPr>
                            <a:t>1.16</a:t>
                          </a:r>
                          <a:endParaRPr lang="en-GB" sz="800" i="1" dirty="0" smtClean="0">
                            <a:solidFill>
                              <a:schemeClr val="accent6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800" i="1" dirty="0" smtClean="0">
                              <a:solidFill>
                                <a:schemeClr val="accent6"/>
                              </a:solidFill>
                            </a:rPr>
                            <a:t>23k</a:t>
                          </a:r>
                          <a:endParaRPr lang="en-GB" sz="800" i="1" dirty="0">
                            <a:solidFill>
                              <a:schemeClr val="accent6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800" i="1" dirty="0" smtClean="0">
                              <a:solidFill>
                                <a:schemeClr val="accent6"/>
                              </a:solidFill>
                            </a:rPr>
                            <a:t>1.6</a:t>
                          </a:r>
                        </a:p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800" i="1" dirty="0" smtClean="0">
                              <a:solidFill>
                                <a:schemeClr val="accent6"/>
                              </a:solidFill>
                            </a:rPr>
                            <a:t>(</a:t>
                          </a:r>
                          <a:r>
                            <a:rPr lang="en-US" sz="800" i="1" dirty="0" err="1" smtClean="0">
                              <a:solidFill>
                                <a:schemeClr val="accent6"/>
                              </a:solidFill>
                            </a:rPr>
                            <a:t>Weibayes</a:t>
                          </a:r>
                          <a:r>
                            <a:rPr lang="en-US" sz="800" i="1" dirty="0" smtClean="0">
                              <a:solidFill>
                                <a:schemeClr val="accent6"/>
                              </a:solidFill>
                            </a:rPr>
                            <a:t>)</a:t>
                          </a:r>
                          <a:endParaRPr lang="en-GB" sz="800" i="1" dirty="0" smtClean="0">
                            <a:solidFill>
                              <a:schemeClr val="accent6"/>
                            </a:solidFill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4263404666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800" dirty="0" smtClean="0">
                              <a:solidFill>
                                <a:schemeClr val="accent5"/>
                              </a:solidFill>
                            </a:rPr>
                            <a:t>Dev 3</a:t>
                          </a:r>
                          <a:endParaRPr lang="en-GB" sz="800" dirty="0">
                            <a:solidFill>
                              <a:schemeClr val="accent5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800" dirty="0" smtClean="0">
                              <a:solidFill>
                                <a:schemeClr val="accent5"/>
                              </a:solidFill>
                            </a:rPr>
                            <a:t>1.2</a:t>
                          </a:r>
                          <a:endParaRPr lang="en-GB" sz="800" dirty="0">
                            <a:solidFill>
                              <a:schemeClr val="accent5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800" dirty="0" smtClean="0">
                              <a:solidFill>
                                <a:schemeClr val="accent5"/>
                              </a:solidFill>
                            </a:rPr>
                            <a:t>15/145</a:t>
                          </a:r>
                          <a:endParaRPr lang="en-GB" sz="800" dirty="0">
                            <a:solidFill>
                              <a:schemeClr val="accent5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800" dirty="0" smtClean="0">
                              <a:solidFill>
                                <a:schemeClr val="accent5"/>
                              </a:solidFill>
                            </a:rPr>
                            <a:t>9830</a:t>
                          </a:r>
                          <a:endParaRPr lang="en-GB" sz="800" dirty="0">
                            <a:solidFill>
                              <a:schemeClr val="accent5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800" dirty="0" smtClean="0">
                              <a:solidFill>
                                <a:schemeClr val="accent5"/>
                              </a:solidFill>
                            </a:rPr>
                            <a:t>1.8</a:t>
                          </a:r>
                          <a:endParaRPr lang="en-GB" sz="800" dirty="0">
                            <a:solidFill>
                              <a:schemeClr val="accent5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800" i="1" dirty="0" smtClean="0">
                              <a:solidFill>
                                <a:schemeClr val="accent5"/>
                              </a:solidFill>
                            </a:rPr>
                            <a:t>19k</a:t>
                          </a:r>
                          <a:endParaRPr lang="en-GB" sz="800" i="1" dirty="0">
                            <a:solidFill>
                              <a:schemeClr val="accent5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800" i="1" dirty="0" smtClean="0">
                              <a:solidFill>
                                <a:schemeClr val="accent5"/>
                              </a:solidFill>
                            </a:rPr>
                            <a:t>1.16</a:t>
                          </a:r>
                          <a:endParaRPr lang="en-GB" sz="800" i="1" dirty="0" smtClean="0">
                            <a:solidFill>
                              <a:schemeClr val="accent5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800" i="1" dirty="0" smtClean="0">
                              <a:solidFill>
                                <a:schemeClr val="accent5"/>
                              </a:solidFill>
                            </a:rPr>
                            <a:t>11k</a:t>
                          </a:r>
                          <a:endParaRPr lang="en-GB" sz="800" i="1" dirty="0">
                            <a:solidFill>
                              <a:schemeClr val="accent5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800" dirty="0" smtClean="0">
                              <a:solidFill>
                                <a:schemeClr val="accent5"/>
                              </a:solidFill>
                            </a:rPr>
                            <a:t>1.6</a:t>
                          </a:r>
                        </a:p>
                        <a:p>
                          <a:pPr algn="ctr"/>
                          <a:r>
                            <a:rPr lang="en-US" sz="800" dirty="0" smtClean="0">
                              <a:solidFill>
                                <a:schemeClr val="accent5"/>
                              </a:solidFill>
                            </a:rPr>
                            <a:t>(</a:t>
                          </a:r>
                          <a:r>
                            <a:rPr lang="en-US" sz="800" dirty="0" err="1" smtClean="0">
                              <a:solidFill>
                                <a:schemeClr val="accent5"/>
                              </a:solidFill>
                            </a:rPr>
                            <a:t>Weibayes</a:t>
                          </a:r>
                          <a:r>
                            <a:rPr lang="en-US" sz="800" dirty="0" smtClean="0">
                              <a:solidFill>
                                <a:schemeClr val="accent5"/>
                              </a:solidFill>
                            </a:rPr>
                            <a:t>)</a:t>
                          </a:r>
                          <a:endParaRPr lang="en-GB" sz="800" dirty="0">
                            <a:solidFill>
                              <a:schemeClr val="accent5"/>
                            </a:solidFill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432318202"/>
                      </a:ext>
                    </a:extLst>
                  </a:tr>
                </a:tbl>
              </a:graphicData>
            </a:graphic>
          </p:graphicFrame>
        </mc:Fallback>
      </mc:AlternateContent>
      <p:pic>
        <p:nvPicPr>
          <p:cNvPr id="14" name="Content Placeholder 13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5677253" y="1449441"/>
            <a:ext cx="3156176" cy="2158207"/>
          </a:xfrm>
          <a:prstGeom prst="rect">
            <a:avLst/>
          </a:prstGeom>
        </p:spPr>
      </p:pic>
      <p:sp>
        <p:nvSpPr>
          <p:cNvPr id="13" name="Content Placeholder 11"/>
          <p:cNvSpPr txBox="1">
            <a:spLocks noGrp="1"/>
          </p:cNvSpPr>
          <p:nvPr>
            <p:ph sz="half" idx="1"/>
          </p:nvPr>
        </p:nvSpPr>
        <p:spPr>
          <a:xfrm>
            <a:off x="457200" y="3151502"/>
            <a:ext cx="4113427" cy="855291"/>
          </a:xfrm>
          <a:prstGeom prst="rect">
            <a:avLst/>
          </a:prstGeom>
        </p:spPr>
        <p:txBody>
          <a:bodyPr vert="horz">
            <a:normAutofit fontScale="62500" lnSpcReduction="20000"/>
          </a:bodyPr>
          <a:lstStyle>
            <a:lvl1pPr marL="493776" indent="-457200" algn="l" rtl="0" eaLnBrk="1" latinLnBrk="0" hangingPunct="1">
              <a:lnSpc>
                <a:spcPct val="150000"/>
              </a:lnSpc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lnSpc>
                <a:spcPct val="150000"/>
              </a:lnSpc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lnSpc>
                <a:spcPct val="150000"/>
              </a:lnSpc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lnSpc>
                <a:spcPct val="150000"/>
              </a:lnSpc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lnSpc>
                <a:spcPct val="150000"/>
              </a:lnSpc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None/>
            </a:pPr>
            <a:r>
              <a:rPr lang="en-US" dirty="0" smtClean="0"/>
              <a:t>Less than 10% of the population failed</a:t>
            </a:r>
          </a:p>
          <a:p>
            <a:pPr marL="36576" indent="0">
              <a:buNone/>
            </a:pPr>
            <a:r>
              <a:rPr lang="en-US" dirty="0" smtClean="0">
                <a:sym typeface="Wingdings" panose="05000000000000000000" pitchFamily="2" charset="2"/>
              </a:rPr>
              <a:t> Estimation quite uncertain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3833444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build="p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 </a:t>
            </a:r>
            <a:r>
              <a:rPr lang="en-US" dirty="0" smtClean="0"/>
              <a:t>– CIBD – Failure mode 2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12/10/2018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36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9" name="Content Placeholder 11"/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3827212902"/>
                  </p:ext>
                </p:extLst>
              </p:nvPr>
            </p:nvGraphicFramePr>
            <p:xfrm>
              <a:off x="457199" y="1200150"/>
              <a:ext cx="4645735" cy="148336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600515">
                      <a:extLst>
                        <a:ext uri="{9D8B030D-6E8A-4147-A177-3AD203B41FA5}">
                          <a16:colId xmlns:a16="http://schemas.microsoft.com/office/drawing/2014/main" val="3318372022"/>
                        </a:ext>
                      </a:extLst>
                    </a:gridCol>
                    <a:gridCol w="554321">
                      <a:extLst>
                        <a:ext uri="{9D8B030D-6E8A-4147-A177-3AD203B41FA5}">
                          <a16:colId xmlns:a16="http://schemas.microsoft.com/office/drawing/2014/main" val="2149674589"/>
                        </a:ext>
                      </a:extLst>
                    </a:gridCol>
                    <a:gridCol w="683665">
                      <a:extLst>
                        <a:ext uri="{9D8B030D-6E8A-4147-A177-3AD203B41FA5}">
                          <a16:colId xmlns:a16="http://schemas.microsoft.com/office/drawing/2014/main" val="928009790"/>
                        </a:ext>
                      </a:extLst>
                    </a:gridCol>
                    <a:gridCol w="702143">
                      <a:extLst>
                        <a:ext uri="{9D8B030D-6E8A-4147-A177-3AD203B41FA5}">
                          <a16:colId xmlns:a16="http://schemas.microsoft.com/office/drawing/2014/main" val="563100284"/>
                        </a:ext>
                      </a:extLst>
                    </a:gridCol>
                    <a:gridCol w="970064">
                      <a:extLst>
                        <a:ext uri="{9D8B030D-6E8A-4147-A177-3AD203B41FA5}">
                          <a16:colId xmlns:a16="http://schemas.microsoft.com/office/drawing/2014/main" val="153053301"/>
                        </a:ext>
                      </a:extLst>
                    </a:gridCol>
                    <a:gridCol w="595634">
                      <a:extLst>
                        <a:ext uri="{9D8B030D-6E8A-4147-A177-3AD203B41FA5}">
                          <a16:colId xmlns:a16="http://schemas.microsoft.com/office/drawing/2014/main" val="2916343137"/>
                        </a:ext>
                      </a:extLst>
                    </a:gridCol>
                    <a:gridCol w="539393">
                      <a:extLst>
                        <a:ext uri="{9D8B030D-6E8A-4147-A177-3AD203B41FA5}">
                          <a16:colId xmlns:a16="http://schemas.microsoft.com/office/drawing/2014/main" val="3847347526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 algn="ctr"/>
                          <a:endParaRPr lang="en-GB" sz="10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dirty="0" smtClean="0"/>
                            <a:t>I [A]</a:t>
                          </a:r>
                          <a:endParaRPr lang="en-GB" sz="10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dirty="0" smtClean="0"/>
                            <a:t>#fail</a:t>
                          </a:r>
                          <a:endParaRPr lang="en-GB" sz="10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r>
                                <a:rPr lang="en-US" sz="1000" b="0" i="1" smtClean="0">
                                  <a:latin typeface="Cambria Math" panose="02040503050406030204" pitchFamily="18" charset="0"/>
                                </a:rPr>
                                <m:t>𝜂</m:t>
                              </m:r>
                            </m:oMath>
                          </a14:m>
                          <a:r>
                            <a:rPr lang="en-GB" sz="1000" dirty="0" smtClean="0"/>
                            <a:t> [d]</a:t>
                          </a:r>
                          <a:endParaRPr lang="en-GB" sz="10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000" b="0" i="1" smtClean="0">
                                    <a:latin typeface="Cambria Math" panose="02040503050406030204" pitchFamily="18" charset="0"/>
                                  </a:rPr>
                                  <m:t>𝛽</m:t>
                                </m:r>
                              </m:oMath>
                            </m:oMathPara>
                          </a14:m>
                          <a:endParaRPr lang="en-GB" sz="10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r>
                                <a:rPr lang="en-US" sz="1000" b="0" i="1" smtClean="0">
                                  <a:latin typeface="Cambria Math" panose="02040503050406030204" pitchFamily="18" charset="0"/>
                                </a:rPr>
                                <m:t>𝜂</m:t>
                              </m:r>
                            </m:oMath>
                          </a14:m>
                          <a:r>
                            <a:rPr lang="en-GB" sz="1000" dirty="0" smtClean="0"/>
                            <a:t> [d]</a:t>
                          </a:r>
                          <a:endParaRPr lang="en-GB" sz="10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000" b="0" i="1" smtClean="0">
                                    <a:latin typeface="Cambria Math" panose="02040503050406030204" pitchFamily="18" charset="0"/>
                                  </a:rPr>
                                  <m:t>𝛽</m:t>
                                </m:r>
                              </m:oMath>
                            </m:oMathPara>
                          </a14:m>
                          <a:endParaRPr lang="en-GB" sz="1000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547582814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dirty="0" smtClean="0">
                              <a:solidFill>
                                <a:srgbClr val="FF0000"/>
                              </a:solidFill>
                            </a:rPr>
                            <a:t>Dev 1</a:t>
                          </a:r>
                          <a:endParaRPr lang="en-GB" sz="1000" dirty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dirty="0" smtClean="0">
                              <a:solidFill>
                                <a:srgbClr val="FF0000"/>
                              </a:solidFill>
                            </a:rPr>
                            <a:t>0.2</a:t>
                          </a:r>
                          <a:endParaRPr lang="en-GB" sz="1000" dirty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dirty="0" smtClean="0">
                              <a:solidFill>
                                <a:srgbClr val="FF0000"/>
                              </a:solidFill>
                            </a:rPr>
                            <a:t>3/95</a:t>
                          </a:r>
                          <a:endParaRPr lang="en-GB" sz="1000" dirty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dirty="0" smtClean="0">
                              <a:solidFill>
                                <a:srgbClr val="FF0000"/>
                              </a:solidFill>
                            </a:rPr>
                            <a:t>98k</a:t>
                          </a:r>
                          <a:endParaRPr lang="en-GB" sz="1000" dirty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dirty="0" smtClean="0">
                              <a:solidFill>
                                <a:srgbClr val="FF0000"/>
                              </a:solidFill>
                            </a:rPr>
                            <a:t>1 (</a:t>
                          </a:r>
                          <a:r>
                            <a:rPr lang="en-US" sz="1000" dirty="0" err="1" smtClean="0">
                              <a:solidFill>
                                <a:srgbClr val="FF0000"/>
                              </a:solidFill>
                            </a:rPr>
                            <a:t>Weibayes</a:t>
                          </a:r>
                          <a:r>
                            <a:rPr lang="en-US" sz="1000" dirty="0" smtClean="0">
                              <a:solidFill>
                                <a:srgbClr val="FF0000"/>
                              </a:solidFill>
                            </a:rPr>
                            <a:t>)</a:t>
                          </a:r>
                          <a:endParaRPr lang="en-GB" sz="1000" dirty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i="1" dirty="0" smtClean="0">
                              <a:solidFill>
                                <a:srgbClr val="FF0000"/>
                              </a:solidFill>
                            </a:rPr>
                            <a:t>140k</a:t>
                          </a:r>
                          <a:endParaRPr lang="en-GB" sz="1000" i="1" dirty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i="1" dirty="0" smtClean="0">
                              <a:solidFill>
                                <a:srgbClr val="FF0000"/>
                              </a:solidFill>
                            </a:rPr>
                            <a:t>1.16</a:t>
                          </a:r>
                          <a:endParaRPr lang="en-GB" sz="1000" i="1" dirty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840753478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dirty="0" smtClean="0">
                              <a:solidFill>
                                <a:schemeClr val="accent6"/>
                              </a:solidFill>
                            </a:rPr>
                            <a:t>Dev 2</a:t>
                          </a:r>
                          <a:endParaRPr lang="en-GB" sz="1000" dirty="0">
                            <a:solidFill>
                              <a:schemeClr val="accent6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dirty="0" smtClean="0">
                              <a:solidFill>
                                <a:schemeClr val="accent6"/>
                              </a:solidFill>
                            </a:rPr>
                            <a:t>0.45</a:t>
                          </a:r>
                          <a:endParaRPr lang="en-GB" sz="1000" dirty="0">
                            <a:solidFill>
                              <a:schemeClr val="accent6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dirty="0" smtClean="0">
                              <a:solidFill>
                                <a:schemeClr val="accent6"/>
                              </a:solidFill>
                            </a:rPr>
                            <a:t>2/605</a:t>
                          </a:r>
                          <a:endParaRPr lang="en-GB" sz="1000" dirty="0">
                            <a:solidFill>
                              <a:schemeClr val="accent6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dirty="0" smtClean="0">
                              <a:solidFill>
                                <a:schemeClr val="accent6"/>
                              </a:solidFill>
                            </a:rPr>
                            <a:t>868k</a:t>
                          </a:r>
                          <a:endParaRPr lang="en-GB" sz="1000" dirty="0">
                            <a:solidFill>
                              <a:schemeClr val="accent6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dirty="0" smtClean="0">
                              <a:solidFill>
                                <a:schemeClr val="accent6"/>
                              </a:solidFill>
                            </a:rPr>
                            <a:t>1</a:t>
                          </a:r>
                          <a:r>
                            <a:rPr lang="en-US" sz="1000" baseline="0" dirty="0" smtClean="0">
                              <a:solidFill>
                                <a:schemeClr val="accent6"/>
                              </a:solidFill>
                            </a:rPr>
                            <a:t> (</a:t>
                          </a:r>
                          <a:r>
                            <a:rPr lang="en-US" sz="1000" baseline="0" dirty="0" err="1" smtClean="0">
                              <a:solidFill>
                                <a:schemeClr val="accent6"/>
                              </a:solidFill>
                            </a:rPr>
                            <a:t>Weibayes</a:t>
                          </a:r>
                          <a:r>
                            <a:rPr lang="en-US" sz="1000" baseline="0" dirty="0" smtClean="0">
                              <a:solidFill>
                                <a:schemeClr val="accent6"/>
                              </a:solidFill>
                            </a:rPr>
                            <a:t>)</a:t>
                          </a:r>
                          <a:endParaRPr lang="en-GB" sz="1000" dirty="0">
                            <a:solidFill>
                              <a:schemeClr val="accent6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i="1" dirty="0" smtClean="0">
                              <a:solidFill>
                                <a:schemeClr val="accent6"/>
                              </a:solidFill>
                            </a:rPr>
                            <a:t>1577k</a:t>
                          </a:r>
                          <a:endParaRPr lang="en-GB" sz="1000" i="1" dirty="0">
                            <a:solidFill>
                              <a:schemeClr val="accent6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000" i="1" dirty="0" smtClean="0">
                              <a:solidFill>
                                <a:schemeClr val="accent6"/>
                              </a:solidFill>
                            </a:rPr>
                            <a:t>1.16</a:t>
                          </a:r>
                          <a:endParaRPr lang="en-GB" sz="1000" i="1" dirty="0" smtClean="0">
                            <a:solidFill>
                              <a:schemeClr val="accent6"/>
                            </a:solidFill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4263404666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dirty="0" smtClean="0">
                              <a:solidFill>
                                <a:schemeClr val="accent5"/>
                              </a:solidFill>
                            </a:rPr>
                            <a:t>Dev 3</a:t>
                          </a:r>
                          <a:endParaRPr lang="en-GB" sz="1000" dirty="0">
                            <a:solidFill>
                              <a:schemeClr val="accent5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dirty="0" smtClean="0">
                              <a:solidFill>
                                <a:schemeClr val="accent5"/>
                              </a:solidFill>
                            </a:rPr>
                            <a:t>1.2</a:t>
                          </a:r>
                          <a:endParaRPr lang="en-GB" sz="1000" dirty="0">
                            <a:solidFill>
                              <a:schemeClr val="accent5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dirty="0" smtClean="0">
                              <a:solidFill>
                                <a:schemeClr val="accent5"/>
                              </a:solidFill>
                            </a:rPr>
                            <a:t>7/145</a:t>
                          </a:r>
                          <a:endParaRPr lang="en-GB" sz="1000" dirty="0">
                            <a:solidFill>
                              <a:schemeClr val="accent5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dirty="0" smtClean="0">
                              <a:solidFill>
                                <a:schemeClr val="accent5"/>
                              </a:solidFill>
                            </a:rPr>
                            <a:t>55k</a:t>
                          </a:r>
                          <a:endParaRPr lang="en-GB" sz="1000" dirty="0">
                            <a:solidFill>
                              <a:schemeClr val="accent5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dirty="0" smtClean="0">
                              <a:solidFill>
                                <a:schemeClr val="accent5"/>
                              </a:solidFill>
                            </a:rPr>
                            <a:t>1.0</a:t>
                          </a:r>
                          <a:endParaRPr lang="en-GB" sz="1000" dirty="0">
                            <a:solidFill>
                              <a:schemeClr val="accent5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i="1" dirty="0" smtClean="0">
                              <a:solidFill>
                                <a:schemeClr val="accent5"/>
                              </a:solidFill>
                            </a:rPr>
                            <a:t>76k</a:t>
                          </a:r>
                          <a:endParaRPr lang="en-GB" sz="1000" i="1" dirty="0">
                            <a:solidFill>
                              <a:schemeClr val="accent5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000" i="1" dirty="0" smtClean="0">
                              <a:solidFill>
                                <a:schemeClr val="accent5"/>
                              </a:solidFill>
                            </a:rPr>
                            <a:t>1.16</a:t>
                          </a:r>
                          <a:endParaRPr lang="en-GB" sz="1000" i="1" dirty="0" smtClean="0">
                            <a:solidFill>
                              <a:schemeClr val="accent5"/>
                            </a:solidFill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432318202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9" name="Content Placeholder 11"/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3827212902"/>
                  </p:ext>
                </p:extLst>
              </p:nvPr>
            </p:nvGraphicFramePr>
            <p:xfrm>
              <a:off x="457199" y="1200150"/>
              <a:ext cx="4645735" cy="148336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600515">
                      <a:extLst>
                        <a:ext uri="{9D8B030D-6E8A-4147-A177-3AD203B41FA5}">
                          <a16:colId xmlns:a16="http://schemas.microsoft.com/office/drawing/2014/main" val="3318372022"/>
                        </a:ext>
                      </a:extLst>
                    </a:gridCol>
                    <a:gridCol w="554321">
                      <a:extLst>
                        <a:ext uri="{9D8B030D-6E8A-4147-A177-3AD203B41FA5}">
                          <a16:colId xmlns:a16="http://schemas.microsoft.com/office/drawing/2014/main" val="2149674589"/>
                        </a:ext>
                      </a:extLst>
                    </a:gridCol>
                    <a:gridCol w="683665">
                      <a:extLst>
                        <a:ext uri="{9D8B030D-6E8A-4147-A177-3AD203B41FA5}">
                          <a16:colId xmlns:a16="http://schemas.microsoft.com/office/drawing/2014/main" val="928009790"/>
                        </a:ext>
                      </a:extLst>
                    </a:gridCol>
                    <a:gridCol w="702143">
                      <a:extLst>
                        <a:ext uri="{9D8B030D-6E8A-4147-A177-3AD203B41FA5}">
                          <a16:colId xmlns:a16="http://schemas.microsoft.com/office/drawing/2014/main" val="563100284"/>
                        </a:ext>
                      </a:extLst>
                    </a:gridCol>
                    <a:gridCol w="970064">
                      <a:extLst>
                        <a:ext uri="{9D8B030D-6E8A-4147-A177-3AD203B41FA5}">
                          <a16:colId xmlns:a16="http://schemas.microsoft.com/office/drawing/2014/main" val="153053301"/>
                        </a:ext>
                      </a:extLst>
                    </a:gridCol>
                    <a:gridCol w="595634">
                      <a:extLst>
                        <a:ext uri="{9D8B030D-6E8A-4147-A177-3AD203B41FA5}">
                          <a16:colId xmlns:a16="http://schemas.microsoft.com/office/drawing/2014/main" val="2916343137"/>
                        </a:ext>
                      </a:extLst>
                    </a:gridCol>
                    <a:gridCol w="539393">
                      <a:extLst>
                        <a:ext uri="{9D8B030D-6E8A-4147-A177-3AD203B41FA5}">
                          <a16:colId xmlns:a16="http://schemas.microsoft.com/office/drawing/2014/main" val="3847347526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 algn="ctr"/>
                          <a:endParaRPr lang="en-GB" sz="10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dirty="0" smtClean="0"/>
                            <a:t>I [A]</a:t>
                          </a:r>
                          <a:endParaRPr lang="en-GB" sz="10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dirty="0" smtClean="0"/>
                            <a:t>#fail</a:t>
                          </a:r>
                          <a:endParaRPr lang="en-GB" sz="10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>
                          <a:blip r:embed="rId2"/>
                          <a:stretch>
                            <a:fillRect l="-261207" t="-1639" r="-301724" b="-30491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>
                          <a:blip r:embed="rId2"/>
                          <a:stretch>
                            <a:fillRect l="-263522" t="-1639" r="-120126" b="-30491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>
                          <a:blip r:embed="rId2"/>
                          <a:stretch>
                            <a:fillRect l="-589796" t="-1639" r="-94898" b="-30491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>
                          <a:blip r:embed="rId2"/>
                          <a:stretch>
                            <a:fillRect l="-759551" t="-1639" r="-4494" b="-304918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547582814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dirty="0" smtClean="0">
                              <a:solidFill>
                                <a:srgbClr val="FF0000"/>
                              </a:solidFill>
                            </a:rPr>
                            <a:t>Dev 1</a:t>
                          </a:r>
                          <a:endParaRPr lang="en-GB" sz="1000" dirty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dirty="0" smtClean="0">
                              <a:solidFill>
                                <a:srgbClr val="FF0000"/>
                              </a:solidFill>
                            </a:rPr>
                            <a:t>0.2</a:t>
                          </a:r>
                          <a:endParaRPr lang="en-GB" sz="1000" dirty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dirty="0" smtClean="0">
                              <a:solidFill>
                                <a:srgbClr val="FF0000"/>
                              </a:solidFill>
                            </a:rPr>
                            <a:t>3/95</a:t>
                          </a:r>
                          <a:endParaRPr lang="en-GB" sz="1000" dirty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dirty="0" smtClean="0">
                              <a:solidFill>
                                <a:srgbClr val="FF0000"/>
                              </a:solidFill>
                            </a:rPr>
                            <a:t>98k</a:t>
                          </a:r>
                          <a:endParaRPr lang="en-GB" sz="1000" dirty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dirty="0" smtClean="0">
                              <a:solidFill>
                                <a:srgbClr val="FF0000"/>
                              </a:solidFill>
                            </a:rPr>
                            <a:t>1 (</a:t>
                          </a:r>
                          <a:r>
                            <a:rPr lang="en-US" sz="1000" dirty="0" err="1" smtClean="0">
                              <a:solidFill>
                                <a:srgbClr val="FF0000"/>
                              </a:solidFill>
                            </a:rPr>
                            <a:t>Weibayes</a:t>
                          </a:r>
                          <a:r>
                            <a:rPr lang="en-US" sz="1000" dirty="0" smtClean="0">
                              <a:solidFill>
                                <a:srgbClr val="FF0000"/>
                              </a:solidFill>
                            </a:rPr>
                            <a:t>)</a:t>
                          </a:r>
                          <a:endParaRPr lang="en-GB" sz="1000" dirty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i="1" dirty="0" smtClean="0">
                              <a:solidFill>
                                <a:srgbClr val="FF0000"/>
                              </a:solidFill>
                            </a:rPr>
                            <a:t>140k</a:t>
                          </a:r>
                          <a:endParaRPr lang="en-GB" sz="1000" i="1" dirty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i="1" dirty="0" smtClean="0">
                              <a:solidFill>
                                <a:srgbClr val="FF0000"/>
                              </a:solidFill>
                            </a:rPr>
                            <a:t>1.16</a:t>
                          </a:r>
                          <a:endParaRPr lang="en-GB" sz="1000" i="1" dirty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840753478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dirty="0" smtClean="0">
                              <a:solidFill>
                                <a:schemeClr val="accent6"/>
                              </a:solidFill>
                            </a:rPr>
                            <a:t>Dev 2</a:t>
                          </a:r>
                          <a:endParaRPr lang="en-GB" sz="1000" dirty="0">
                            <a:solidFill>
                              <a:schemeClr val="accent6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dirty="0" smtClean="0">
                              <a:solidFill>
                                <a:schemeClr val="accent6"/>
                              </a:solidFill>
                            </a:rPr>
                            <a:t>0.45</a:t>
                          </a:r>
                          <a:endParaRPr lang="en-GB" sz="1000" dirty="0">
                            <a:solidFill>
                              <a:schemeClr val="accent6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dirty="0" smtClean="0">
                              <a:solidFill>
                                <a:schemeClr val="accent6"/>
                              </a:solidFill>
                            </a:rPr>
                            <a:t>2/605</a:t>
                          </a:r>
                          <a:endParaRPr lang="en-GB" sz="1000" dirty="0">
                            <a:solidFill>
                              <a:schemeClr val="accent6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dirty="0" smtClean="0">
                              <a:solidFill>
                                <a:schemeClr val="accent6"/>
                              </a:solidFill>
                            </a:rPr>
                            <a:t>868k</a:t>
                          </a:r>
                          <a:endParaRPr lang="en-GB" sz="1000" dirty="0">
                            <a:solidFill>
                              <a:schemeClr val="accent6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dirty="0" smtClean="0">
                              <a:solidFill>
                                <a:schemeClr val="accent6"/>
                              </a:solidFill>
                            </a:rPr>
                            <a:t>1</a:t>
                          </a:r>
                          <a:r>
                            <a:rPr lang="en-US" sz="1000" baseline="0" dirty="0" smtClean="0">
                              <a:solidFill>
                                <a:schemeClr val="accent6"/>
                              </a:solidFill>
                            </a:rPr>
                            <a:t> (</a:t>
                          </a:r>
                          <a:r>
                            <a:rPr lang="en-US" sz="1000" baseline="0" dirty="0" err="1" smtClean="0">
                              <a:solidFill>
                                <a:schemeClr val="accent6"/>
                              </a:solidFill>
                            </a:rPr>
                            <a:t>Weibayes</a:t>
                          </a:r>
                          <a:r>
                            <a:rPr lang="en-US" sz="1000" baseline="0" dirty="0" smtClean="0">
                              <a:solidFill>
                                <a:schemeClr val="accent6"/>
                              </a:solidFill>
                            </a:rPr>
                            <a:t>)</a:t>
                          </a:r>
                          <a:endParaRPr lang="en-GB" sz="1000" dirty="0">
                            <a:solidFill>
                              <a:schemeClr val="accent6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i="1" dirty="0" smtClean="0">
                              <a:solidFill>
                                <a:schemeClr val="accent6"/>
                              </a:solidFill>
                            </a:rPr>
                            <a:t>1577k</a:t>
                          </a:r>
                          <a:endParaRPr lang="en-GB" sz="1000" i="1" dirty="0">
                            <a:solidFill>
                              <a:schemeClr val="accent6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000" i="1" dirty="0" smtClean="0">
                              <a:solidFill>
                                <a:schemeClr val="accent6"/>
                              </a:solidFill>
                            </a:rPr>
                            <a:t>1.16</a:t>
                          </a:r>
                          <a:endParaRPr lang="en-GB" sz="1000" i="1" dirty="0" smtClean="0">
                            <a:solidFill>
                              <a:schemeClr val="accent6"/>
                            </a:solidFill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4263404666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dirty="0" smtClean="0">
                              <a:solidFill>
                                <a:schemeClr val="accent5"/>
                              </a:solidFill>
                            </a:rPr>
                            <a:t>Dev 3</a:t>
                          </a:r>
                          <a:endParaRPr lang="en-GB" sz="1000" dirty="0">
                            <a:solidFill>
                              <a:schemeClr val="accent5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dirty="0" smtClean="0">
                              <a:solidFill>
                                <a:schemeClr val="accent5"/>
                              </a:solidFill>
                            </a:rPr>
                            <a:t>1.2</a:t>
                          </a:r>
                          <a:endParaRPr lang="en-GB" sz="1000" dirty="0">
                            <a:solidFill>
                              <a:schemeClr val="accent5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dirty="0" smtClean="0">
                              <a:solidFill>
                                <a:schemeClr val="accent5"/>
                              </a:solidFill>
                            </a:rPr>
                            <a:t>7/145</a:t>
                          </a:r>
                          <a:endParaRPr lang="en-GB" sz="1000" dirty="0">
                            <a:solidFill>
                              <a:schemeClr val="accent5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dirty="0" smtClean="0">
                              <a:solidFill>
                                <a:schemeClr val="accent5"/>
                              </a:solidFill>
                            </a:rPr>
                            <a:t>55k</a:t>
                          </a:r>
                          <a:endParaRPr lang="en-GB" sz="1000" dirty="0">
                            <a:solidFill>
                              <a:schemeClr val="accent5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dirty="0" smtClean="0">
                              <a:solidFill>
                                <a:schemeClr val="accent5"/>
                              </a:solidFill>
                            </a:rPr>
                            <a:t>1.0</a:t>
                          </a:r>
                          <a:endParaRPr lang="en-GB" sz="1000" dirty="0">
                            <a:solidFill>
                              <a:schemeClr val="accent5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i="1" dirty="0" smtClean="0">
                              <a:solidFill>
                                <a:schemeClr val="accent5"/>
                              </a:solidFill>
                            </a:rPr>
                            <a:t>76k</a:t>
                          </a:r>
                          <a:endParaRPr lang="en-GB" sz="1000" i="1" dirty="0">
                            <a:solidFill>
                              <a:schemeClr val="accent5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000" i="1" dirty="0" smtClean="0">
                              <a:solidFill>
                                <a:schemeClr val="accent5"/>
                              </a:solidFill>
                            </a:rPr>
                            <a:t>1.16</a:t>
                          </a:r>
                          <a:endParaRPr lang="en-GB" sz="1000" i="1" dirty="0" smtClean="0">
                            <a:solidFill>
                              <a:schemeClr val="accent5"/>
                            </a:solidFill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432318202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13" name="Content Placeholder 11"/>
          <p:cNvSpPr txBox="1">
            <a:spLocks noGrp="1"/>
          </p:cNvSpPr>
          <p:nvPr>
            <p:ph sz="half" idx="1"/>
          </p:nvPr>
        </p:nvSpPr>
        <p:spPr>
          <a:xfrm>
            <a:off x="457200" y="3151502"/>
            <a:ext cx="4113427" cy="855291"/>
          </a:xfrm>
          <a:prstGeom prst="rect">
            <a:avLst/>
          </a:prstGeom>
        </p:spPr>
        <p:txBody>
          <a:bodyPr vert="horz">
            <a:normAutofit fontScale="62500" lnSpcReduction="20000"/>
          </a:bodyPr>
          <a:lstStyle>
            <a:lvl1pPr marL="493776" indent="-457200" algn="l" rtl="0" eaLnBrk="1" latinLnBrk="0" hangingPunct="1">
              <a:lnSpc>
                <a:spcPct val="150000"/>
              </a:lnSpc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lnSpc>
                <a:spcPct val="150000"/>
              </a:lnSpc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lnSpc>
                <a:spcPct val="150000"/>
              </a:lnSpc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lnSpc>
                <a:spcPct val="150000"/>
              </a:lnSpc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lnSpc>
                <a:spcPct val="150000"/>
              </a:lnSpc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None/>
            </a:pPr>
            <a:r>
              <a:rPr lang="en-US" dirty="0" smtClean="0"/>
              <a:t>Less than 5% of the population failed</a:t>
            </a:r>
          </a:p>
          <a:p>
            <a:pPr marL="36576" indent="0">
              <a:buNone/>
            </a:pPr>
            <a:r>
              <a:rPr lang="en-US" dirty="0" smtClean="0">
                <a:sym typeface="Wingdings" panose="05000000000000000000" pitchFamily="2" charset="2"/>
              </a:rPr>
              <a:t> Estimation very uncertain</a:t>
            </a:r>
            <a:endParaRPr lang="en-US" dirty="0" smtClean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5725822" y="1502312"/>
            <a:ext cx="3037177" cy="20768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03234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build="p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 </a:t>
            </a:r>
            <a:r>
              <a:rPr lang="en-US" dirty="0" smtClean="0"/>
              <a:t>– CIBD – Fuse failure mode</a:t>
            </a:r>
            <a:endParaRPr lang="en-GB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3" name="Content Placeholder 11"/>
              <p:cNvSpPr txBox="1">
                <a:spLocks noGrp="1"/>
              </p:cNvSpPr>
              <p:nvPr>
                <p:ph sz="half" idx="1"/>
              </p:nvPr>
            </p:nvSpPr>
            <p:spPr>
              <a:xfrm>
                <a:off x="457199" y="1200151"/>
                <a:ext cx="4725557" cy="3262788"/>
              </a:xfrm>
              <a:prstGeom prst="rect">
                <a:avLst/>
              </a:prstGeom>
            </p:spPr>
            <p:txBody>
              <a:bodyPr vert="horz">
                <a:normAutofit fontScale="62500" lnSpcReduction="20000"/>
              </a:bodyPr>
              <a:lstStyle>
                <a:lvl1pPr marL="493776" indent="-457200" algn="l" rtl="0" eaLnBrk="1" latinLnBrk="0" hangingPunct="1">
                  <a:lnSpc>
                    <a:spcPct val="150000"/>
                  </a:lnSpc>
                  <a:spcBef>
                    <a:spcPct val="20000"/>
                  </a:spcBef>
                  <a:buClr>
                    <a:schemeClr val="tx1"/>
                  </a:buClr>
                  <a:buSzPct val="80000"/>
                  <a:buFont typeface="Arial"/>
                  <a:buChar char="•"/>
                  <a:defRPr kumimoji="0" sz="2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905256" indent="-457200" algn="l" rtl="0" eaLnBrk="1" latinLnBrk="0" hangingPunct="1">
                  <a:lnSpc>
                    <a:spcPct val="150000"/>
                  </a:lnSpc>
                  <a:spcBef>
                    <a:spcPct val="20000"/>
                  </a:spcBef>
                  <a:buClr>
                    <a:schemeClr val="tx1"/>
                  </a:buClr>
                  <a:buSzPct val="90000"/>
                  <a:buFont typeface="Arial"/>
                  <a:buChar char="•"/>
                  <a:defRPr kumimoji="0" sz="2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92708" indent="-342900" algn="l" rtl="0" eaLnBrk="1" latinLnBrk="0" hangingPunct="1">
                  <a:lnSpc>
                    <a:spcPct val="150000"/>
                  </a:lnSpc>
                  <a:spcBef>
                    <a:spcPct val="20000"/>
                  </a:spcBef>
                  <a:buClr>
                    <a:schemeClr val="tx1"/>
                  </a:buClr>
                  <a:buSzPct val="85000"/>
                  <a:buFont typeface="Arial"/>
                  <a:buChar char="•"/>
                  <a:defRPr kumimoji="0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85316" indent="-342900" algn="l" rtl="0" eaLnBrk="1" latinLnBrk="0" hangingPunct="1">
                  <a:lnSpc>
                    <a:spcPct val="150000"/>
                  </a:lnSpc>
                  <a:spcBef>
                    <a:spcPct val="20000"/>
                  </a:spcBef>
                  <a:buClr>
                    <a:schemeClr val="tx1"/>
                  </a:buClr>
                  <a:buSzPct val="90000"/>
                  <a:buFont typeface="Arial"/>
                  <a:buChar char="•"/>
                  <a:defRPr kumimoji="0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650492" indent="-342900" algn="l" rtl="0" eaLnBrk="1" latinLnBrk="0" hangingPunct="1">
                  <a:lnSpc>
                    <a:spcPct val="150000"/>
                  </a:lnSpc>
                  <a:spcBef>
                    <a:spcPct val="20000"/>
                  </a:spcBef>
                  <a:buClr>
                    <a:schemeClr val="tx1"/>
                  </a:buClr>
                  <a:buSzPct val="100000"/>
                  <a:buFont typeface="Arial"/>
                  <a:buChar char="•"/>
                  <a:defRPr kumimoji="0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700784" indent="-182880" algn="l" rtl="0" eaLnBrk="1" latinLnBrk="0" hangingPunct="1">
                  <a:spcBef>
                    <a:spcPct val="20000"/>
                  </a:spcBef>
                  <a:buClr>
                    <a:schemeClr val="accent5"/>
                  </a:buClr>
                  <a:buFont typeface="Arial"/>
                  <a:buChar char="-"/>
                  <a:defRPr kumimoji="0" sz="2000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1920240" indent="-182880" algn="l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SzPct val="100000"/>
                  <a:buFont typeface="Arial"/>
                  <a:buChar char="•"/>
                  <a:defRPr kumimoji="0" sz="1800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139696" indent="-182880" algn="l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Font typeface="Arial"/>
                  <a:buChar char="▪"/>
                  <a:defRPr kumimoji="0"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331720" indent="-182880" algn="l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Font typeface="Arial"/>
                  <a:buChar char="•"/>
                  <a:defRPr kumimoji="0"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36576" indent="0">
                  <a:buNone/>
                </a:pPr>
                <a:r>
                  <a:rPr lang="en-US" dirty="0" smtClean="0"/>
                  <a:t>Fitting (weight according to #fail) power law model gives:</a:t>
                </a:r>
              </a:p>
              <a:p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</a:rPr>
                      <m:t>𝑏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=−2.1</m:t>
                    </m:r>
                  </m:oMath>
                </a14:m>
                <a:r>
                  <a:rPr lang="en-US" dirty="0" smtClean="0"/>
                  <a:t> for separate Weibull fit</a:t>
                </a:r>
              </a:p>
              <a:p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𝑏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=−0.9</m:t>
                    </m:r>
                  </m:oMath>
                </a14:m>
                <a:r>
                  <a:rPr lang="en-US" dirty="0" smtClean="0"/>
                  <a:t> for common Weibull fit</a:t>
                </a:r>
              </a:p>
              <a:p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𝑏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=−0.7</m:t>
                    </m:r>
                  </m:oMath>
                </a14:m>
                <a:r>
                  <a:rPr lang="en-US" dirty="0"/>
                  <a:t> for </a:t>
                </a:r>
                <a:r>
                  <a:rPr lang="en-US" dirty="0" err="1" smtClean="0"/>
                  <a:t>Weibayes</a:t>
                </a:r>
                <a:r>
                  <a:rPr lang="en-US" dirty="0" smtClean="0"/>
                  <a:t> fit</a:t>
                </a:r>
              </a:p>
              <a:p>
                <a:pPr marL="36576" indent="0">
                  <a:buNone/>
                </a:pPr>
                <a:r>
                  <a:rPr lang="en-US" dirty="0" smtClean="0"/>
                  <a:t>Chosen: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𝑏</m:t>
                    </m:r>
                    <m:r>
                      <a:rPr lang="en-US">
                        <a:latin typeface="Cambria Math" panose="02040503050406030204" pitchFamily="18" charset="0"/>
                      </a:rPr>
                      <m:t>~</m:t>
                    </m:r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𝒩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𝑅</m:t>
                        </m:r>
                      </m:sup>
                    </m:sSup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−1.0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0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.5</m:t>
                        </m:r>
                      </m:e>
                    </m:d>
                  </m:oMath>
                </a14:m>
                <a:endParaRPr lang="en-US" dirty="0" smtClean="0"/>
              </a:p>
              <a:p>
                <a:pPr marL="36576" indent="0">
                  <a:buNone/>
                </a:pPr>
                <a:r>
                  <a:rPr lang="en-US" dirty="0"/>
                  <a:t>Acceleration factor: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>
                        <a:latin typeface="Cambria Math" panose="02040503050406030204" pitchFamily="18" charset="0"/>
                      </a:rPr>
                      <m:t>AF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𝐼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,</m:t>
                        </m:r>
                        <m:sSup>
                          <m:s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𝐼</m:t>
                            </m:r>
                          </m:e>
                          <m:sup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∗</m:t>
                            </m:r>
                          </m:sup>
                        </m:sSup>
                      </m:e>
                    </m:d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sSup>
                                  <m:sSup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𝐼</m:t>
                                    </m:r>
                                  </m:e>
                                  <m:sup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∗</m:t>
                                    </m:r>
                                  </m:sup>
                                </m:sSup>
                              </m:num>
                              <m:den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𝐼</m:t>
                                </m:r>
                              </m:den>
                            </m:f>
                          </m:e>
                        </m:d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𝑏</m:t>
                        </m:r>
                      </m:sup>
                    </m:sSup>
                  </m:oMath>
                </a14:m>
                <a:endParaRPr lang="en-US" dirty="0" smtClean="0"/>
              </a:p>
              <a:p>
                <a:pPr marL="36576" indent="0">
                  <a:buNone/>
                </a:pPr>
                <a:r>
                  <a:rPr lang="en-US" dirty="0" smtClean="0"/>
                  <a:t>(Comment: Data hints at multiple failure modes.) </a:t>
                </a:r>
              </a:p>
              <a:p>
                <a:endParaRPr lang="en-US" dirty="0" smtClean="0"/>
              </a:p>
              <a:p>
                <a:pPr marL="36576" indent="0">
                  <a:buNone/>
                </a:pPr>
                <a:endParaRPr lang="en-US" dirty="0" smtClean="0"/>
              </a:p>
            </p:txBody>
          </p:sp>
        </mc:Choice>
        <mc:Fallback>
          <p:sp>
            <p:nvSpPr>
              <p:cNvPr id="13" name="Content Placeholder 11"/>
              <p:cNvSpPr txBox="1"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xfrm>
                <a:off x="457199" y="1200151"/>
                <a:ext cx="4725557" cy="3262788"/>
              </a:xfrm>
              <a:prstGeom prst="rect">
                <a:avLst/>
              </a:prstGeom>
              <a:blipFill>
                <a:blip r:embed="rId2"/>
                <a:stretch>
                  <a:fillRect r="-180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Content Placeholder 7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5523364" y="1571045"/>
            <a:ext cx="3218853" cy="2218173"/>
          </a:xfrm>
          <a:prstGeom prst="rect">
            <a:avLst/>
          </a:prstGeom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12/13/2018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08429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build="p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 </a:t>
            </a:r>
            <a:r>
              <a:rPr lang="en-US" dirty="0" smtClean="0"/>
              <a:t>– CIBD – Failure mode 2</a:t>
            </a:r>
            <a:endParaRPr lang="en-GB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3" name="Content Placeholder 11"/>
              <p:cNvSpPr txBox="1">
                <a:spLocks noGrp="1"/>
              </p:cNvSpPr>
              <p:nvPr>
                <p:ph sz="half" idx="1"/>
              </p:nvPr>
            </p:nvSpPr>
            <p:spPr>
              <a:xfrm>
                <a:off x="457199" y="1200151"/>
                <a:ext cx="5091546" cy="3262788"/>
              </a:xfrm>
              <a:prstGeom prst="rect">
                <a:avLst/>
              </a:prstGeom>
            </p:spPr>
            <p:txBody>
              <a:bodyPr vert="horz">
                <a:normAutofit fontScale="77500" lnSpcReduction="20000"/>
              </a:bodyPr>
              <a:lstStyle>
                <a:lvl1pPr marL="493776" indent="-457200" algn="l" rtl="0" eaLnBrk="1" latinLnBrk="0" hangingPunct="1">
                  <a:lnSpc>
                    <a:spcPct val="150000"/>
                  </a:lnSpc>
                  <a:spcBef>
                    <a:spcPct val="20000"/>
                  </a:spcBef>
                  <a:buClr>
                    <a:schemeClr val="tx1"/>
                  </a:buClr>
                  <a:buSzPct val="80000"/>
                  <a:buFont typeface="Arial"/>
                  <a:buChar char="•"/>
                  <a:defRPr kumimoji="0" sz="2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905256" indent="-457200" algn="l" rtl="0" eaLnBrk="1" latinLnBrk="0" hangingPunct="1">
                  <a:lnSpc>
                    <a:spcPct val="150000"/>
                  </a:lnSpc>
                  <a:spcBef>
                    <a:spcPct val="20000"/>
                  </a:spcBef>
                  <a:buClr>
                    <a:schemeClr val="tx1"/>
                  </a:buClr>
                  <a:buSzPct val="90000"/>
                  <a:buFont typeface="Arial"/>
                  <a:buChar char="•"/>
                  <a:defRPr kumimoji="0" sz="2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92708" indent="-342900" algn="l" rtl="0" eaLnBrk="1" latinLnBrk="0" hangingPunct="1">
                  <a:lnSpc>
                    <a:spcPct val="150000"/>
                  </a:lnSpc>
                  <a:spcBef>
                    <a:spcPct val="20000"/>
                  </a:spcBef>
                  <a:buClr>
                    <a:schemeClr val="tx1"/>
                  </a:buClr>
                  <a:buSzPct val="85000"/>
                  <a:buFont typeface="Arial"/>
                  <a:buChar char="•"/>
                  <a:defRPr kumimoji="0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85316" indent="-342900" algn="l" rtl="0" eaLnBrk="1" latinLnBrk="0" hangingPunct="1">
                  <a:lnSpc>
                    <a:spcPct val="150000"/>
                  </a:lnSpc>
                  <a:spcBef>
                    <a:spcPct val="20000"/>
                  </a:spcBef>
                  <a:buClr>
                    <a:schemeClr val="tx1"/>
                  </a:buClr>
                  <a:buSzPct val="90000"/>
                  <a:buFont typeface="Arial"/>
                  <a:buChar char="•"/>
                  <a:defRPr kumimoji="0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650492" indent="-342900" algn="l" rtl="0" eaLnBrk="1" latinLnBrk="0" hangingPunct="1">
                  <a:lnSpc>
                    <a:spcPct val="150000"/>
                  </a:lnSpc>
                  <a:spcBef>
                    <a:spcPct val="20000"/>
                  </a:spcBef>
                  <a:buClr>
                    <a:schemeClr val="tx1"/>
                  </a:buClr>
                  <a:buSzPct val="100000"/>
                  <a:buFont typeface="Arial"/>
                  <a:buChar char="•"/>
                  <a:defRPr kumimoji="0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700784" indent="-182880" algn="l" rtl="0" eaLnBrk="1" latinLnBrk="0" hangingPunct="1">
                  <a:spcBef>
                    <a:spcPct val="20000"/>
                  </a:spcBef>
                  <a:buClr>
                    <a:schemeClr val="accent5"/>
                  </a:buClr>
                  <a:buFont typeface="Arial"/>
                  <a:buChar char="-"/>
                  <a:defRPr kumimoji="0" sz="2000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1920240" indent="-182880" algn="l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SzPct val="100000"/>
                  <a:buFont typeface="Arial"/>
                  <a:buChar char="•"/>
                  <a:defRPr kumimoji="0" sz="1800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139696" indent="-182880" algn="l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Font typeface="Arial"/>
                  <a:buChar char="▪"/>
                  <a:defRPr kumimoji="0"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331720" indent="-182880" algn="l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Font typeface="Arial"/>
                  <a:buChar char="•"/>
                  <a:defRPr kumimoji="0"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36576" indent="0">
                  <a:buNone/>
                </a:pPr>
                <a:r>
                  <a:rPr lang="en-US" dirty="0" smtClean="0"/>
                  <a:t>Fitting (weight according to #fail) power law model gives:</a:t>
                </a:r>
              </a:p>
              <a:p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𝑏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=−0.6</m:t>
                    </m:r>
                  </m:oMath>
                </a14:m>
                <a:r>
                  <a:rPr lang="en-US" dirty="0" smtClean="0"/>
                  <a:t> for separate Weibull fit</a:t>
                </a:r>
              </a:p>
              <a:p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𝑏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=−0.6</m:t>
                    </m:r>
                  </m:oMath>
                </a14:m>
                <a:r>
                  <a:rPr lang="en-US" dirty="0" smtClean="0"/>
                  <a:t> for common Weibull fit</a:t>
                </a:r>
              </a:p>
              <a:p>
                <a:pPr marL="36576" indent="0">
                  <a:buNone/>
                </a:pPr>
                <a:r>
                  <a:rPr lang="en-US" dirty="0" smtClean="0"/>
                  <a:t>Chosen: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𝑏</m:t>
                    </m:r>
                    <m:r>
                      <a:rPr lang="en-US">
                        <a:latin typeface="Cambria Math" panose="02040503050406030204" pitchFamily="18" charset="0"/>
                      </a:rPr>
                      <m:t>~</m:t>
                    </m:r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𝒩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𝑅</m:t>
                        </m:r>
                      </m:sup>
                    </m:sSup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−0.6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0.1</m:t>
                        </m:r>
                      </m:e>
                    </m:d>
                  </m:oMath>
                </a14:m>
                <a:endParaRPr lang="en-US" b="0" dirty="0" smtClean="0"/>
              </a:p>
              <a:p>
                <a:pPr marL="36576" indent="0">
                  <a:buNone/>
                </a:pPr>
                <a:r>
                  <a:rPr lang="en-US" dirty="0"/>
                  <a:t>Acceleration factor: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>
                        <a:latin typeface="Cambria Math" panose="02040503050406030204" pitchFamily="18" charset="0"/>
                      </a:rPr>
                      <m:t>AF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𝐼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,</m:t>
                        </m:r>
                        <m:sSup>
                          <m:s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𝐼</m:t>
                            </m:r>
                          </m:e>
                          <m:sup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∗</m:t>
                            </m:r>
                          </m:sup>
                        </m:sSup>
                      </m:e>
                    </m:d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sSup>
                                  <m:sSup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𝐼</m:t>
                                    </m:r>
                                  </m:e>
                                  <m:sup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∗</m:t>
                                    </m:r>
                                  </m:sup>
                                </m:sSup>
                              </m:num>
                              <m:den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𝐼</m:t>
                                </m:r>
                              </m:den>
                            </m:f>
                          </m:e>
                        </m:d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𝑏</m:t>
                        </m:r>
                      </m:sup>
                    </m:sSup>
                  </m:oMath>
                </a14:m>
                <a:endParaRPr lang="en-US" dirty="0"/>
              </a:p>
              <a:p>
                <a:endParaRPr lang="en-US" dirty="0" smtClean="0"/>
              </a:p>
              <a:p>
                <a:pPr marL="36576" indent="0">
                  <a:buNone/>
                </a:pPr>
                <a:endParaRPr lang="en-US" dirty="0" smtClean="0"/>
              </a:p>
            </p:txBody>
          </p:sp>
        </mc:Choice>
        <mc:Fallback>
          <p:sp>
            <p:nvSpPr>
              <p:cNvPr id="13" name="Content Placeholder 11"/>
              <p:cNvSpPr txBox="1"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xfrm>
                <a:off x="457199" y="1200151"/>
                <a:ext cx="5091546" cy="3262788"/>
              </a:xfrm>
              <a:prstGeom prst="rect">
                <a:avLst/>
              </a:prstGeom>
              <a:blipFill>
                <a:blip r:embed="rId2"/>
                <a:stretch>
                  <a:fillRect l="-479" r="-251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12/13/2018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38</a:t>
            </a:fld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5686549" y="1602870"/>
            <a:ext cx="2749539" cy="18469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5781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build="p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Failure mode 3 – Generating Failure data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12/10/2018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39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Content Placeholder 2"/>
              <p:cNvSpPr txBox="1">
                <a:spLocks/>
              </p:cNvSpPr>
              <p:nvPr/>
            </p:nvSpPr>
            <p:spPr>
              <a:xfrm>
                <a:off x="457200" y="994205"/>
                <a:ext cx="8229600" cy="3203145"/>
              </a:xfrm>
              <a:prstGeom prst="rect">
                <a:avLst/>
              </a:prstGeom>
            </p:spPr>
            <p:txBody>
              <a:bodyPr vert="horz">
                <a:normAutofit fontScale="92500" lnSpcReduction="10000"/>
              </a:bodyPr>
              <a:lstStyle>
                <a:lvl1pPr marL="493776" indent="-457200" algn="l" rtl="0" eaLnBrk="1" latinLnBrk="0" hangingPunct="1">
                  <a:lnSpc>
                    <a:spcPct val="150000"/>
                  </a:lnSpc>
                  <a:spcBef>
                    <a:spcPct val="20000"/>
                  </a:spcBef>
                  <a:buClr>
                    <a:schemeClr val="tx1"/>
                  </a:buClr>
                  <a:buSzPct val="80000"/>
                  <a:buFont typeface="Arial"/>
                  <a:buChar char="•"/>
                  <a:defRPr kumimoji="0"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905256" indent="-457200" algn="l" rtl="0" eaLnBrk="1" latinLnBrk="0" hangingPunct="1">
                  <a:lnSpc>
                    <a:spcPct val="150000"/>
                  </a:lnSpc>
                  <a:spcBef>
                    <a:spcPct val="20000"/>
                  </a:spcBef>
                  <a:buClr>
                    <a:schemeClr val="tx1"/>
                  </a:buClr>
                  <a:buSzPct val="90000"/>
                  <a:buFont typeface="Arial"/>
                  <a:buChar char="•"/>
                  <a:defRPr kumimoji="0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92708" indent="-342900" algn="l" rtl="0" eaLnBrk="1" latinLnBrk="0" hangingPunct="1">
                  <a:lnSpc>
                    <a:spcPct val="150000"/>
                  </a:lnSpc>
                  <a:spcBef>
                    <a:spcPct val="20000"/>
                  </a:spcBef>
                  <a:buClr>
                    <a:schemeClr val="tx1"/>
                  </a:buClr>
                  <a:buSzPct val="85000"/>
                  <a:buFont typeface="Arial"/>
                  <a:buChar char="•"/>
                  <a:defRPr kumimoji="0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85316" indent="-342900" algn="l" rtl="0" eaLnBrk="1" latinLnBrk="0" hangingPunct="1">
                  <a:lnSpc>
                    <a:spcPct val="150000"/>
                  </a:lnSpc>
                  <a:spcBef>
                    <a:spcPct val="20000"/>
                  </a:spcBef>
                  <a:buClr>
                    <a:schemeClr val="tx1"/>
                  </a:buClr>
                  <a:buSzPct val="90000"/>
                  <a:buFont typeface="Arial"/>
                  <a:buChar char="•"/>
                  <a:defRPr kumimoji="0"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650492" indent="-342900" algn="l" rtl="0" eaLnBrk="1" latinLnBrk="0" hangingPunct="1">
                  <a:lnSpc>
                    <a:spcPct val="150000"/>
                  </a:lnSpc>
                  <a:spcBef>
                    <a:spcPct val="20000"/>
                  </a:spcBef>
                  <a:buClr>
                    <a:schemeClr val="tx1"/>
                  </a:buClr>
                  <a:buSzPct val="100000"/>
                  <a:buFont typeface="Arial"/>
                  <a:buChar char="•"/>
                  <a:defRPr kumimoji="0"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700784" indent="-182880" algn="l" rtl="0" eaLnBrk="1" latinLnBrk="0" hangingPunct="1">
                  <a:spcBef>
                    <a:spcPct val="20000"/>
                  </a:spcBef>
                  <a:buClr>
                    <a:schemeClr val="accent5"/>
                  </a:buClr>
                  <a:buFont typeface="Arial"/>
                  <a:buChar char="-"/>
                  <a:defRPr kumimoji="0" sz="2000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1920240" indent="-182880" algn="l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SzPct val="100000"/>
                  <a:buFont typeface="Arial"/>
                  <a:buChar char="•"/>
                  <a:defRPr kumimoji="0" sz="1800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139696" indent="-182880" algn="l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Font typeface="Arial"/>
                  <a:buChar char="▪"/>
                  <a:defRPr kumimoji="0"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331720" indent="-182880" algn="l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Font typeface="Arial"/>
                  <a:buChar char="•"/>
                  <a:defRPr kumimoji="0"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36576" indent="0">
                  <a:buNone/>
                </a:pPr>
                <a:r>
                  <a:rPr lang="en-US" dirty="0" smtClean="0"/>
                  <a:t>Draw lifetimes from probabilistic TTF model:</a:t>
                </a:r>
              </a:p>
              <a:p>
                <a:r>
                  <a:rPr lang="en-US" dirty="0" smtClean="0"/>
                  <a:t>TTF model: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𝐿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sSubSup>
                      <m:sSub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𝐿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bSup>
                    <m:r>
                      <a:rPr lang="en-US" b="0" i="1" smtClean="0">
                        <a:latin typeface="Cambria Math" panose="02040503050406030204" pitchFamily="18" charset="0"/>
                      </a:rPr>
                      <m:t>⋅</m:t>
                    </m:r>
                    <m:func>
                      <m:func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exp</m:t>
                        </m:r>
                      </m:fName>
                      <m:e>
                        <m:d>
                          <m:d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sSub>
                                  <m:sSub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𝐸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𝑎</m:t>
                                    </m:r>
                                  </m:sub>
                                </m:sSub>
                              </m:num>
                              <m:den>
                                <m:sSub>
                                  <m:sSub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𝑘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𝑏</m:t>
                                    </m:r>
                                  </m:sub>
                                </m:s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𝑇</m:t>
                                </m:r>
                              </m:den>
                            </m:f>
                          </m:e>
                        </m:d>
                      </m:e>
                    </m:func>
                    <m:r>
                      <a:rPr lang="en-US" b="0" i="0" smtClean="0">
                        <a:latin typeface="Cambria Math" panose="02040503050406030204" pitchFamily="18" charset="0"/>
                      </a:rPr>
                      <m:t>;</m:t>
                    </m:r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T</m:t>
                    </m:r>
                    <m:r>
                      <a:rPr lang="en-US" b="0" i="0" smtClean="0">
                        <a:latin typeface="Cambria Math" panose="02040503050406030204" pitchFamily="18" charset="0"/>
                      </a:rPr>
                      <m:t>~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𝒩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𝜇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US" dirty="0" smtClean="0"/>
              </a:p>
              <a:p>
                <a:pPr lvl="1"/>
                <a:r>
                  <a:rPr lang="en-US" dirty="0" smtClean="0"/>
                  <a:t>@2.4, 1.2, 0.9, 0.6A 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𝜇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𝑇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={343, 330, 324, 317}(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𝐾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 smtClean="0"/>
                  <a:t>) </a:t>
                </a:r>
              </a:p>
              <a:p>
                <a:pPr lvl="1"/>
                <a14:m>
                  <m:oMath xmlns:m="http://schemas.openxmlformats.org/officeDocument/2006/math">
                    <m:sSubSup>
                      <m:sSub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𝐿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bSup>
                    <m:r>
                      <a:rPr lang="en-US" b="0" i="1" smtClean="0"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𝑇</m:t>
                        </m:r>
                      </m:sub>
                    </m:sSub>
                  </m:oMath>
                </a14:m>
                <a:r>
                  <a:rPr lang="en-US" dirty="0" smtClean="0"/>
                  <a:t> so that a TTF</a:t>
                </a:r>
                <a:r>
                  <a:rPr lang="en-US" dirty="0"/>
                  <a:t> </a:t>
                </a:r>
                <a14:m>
                  <m:oMath xmlns:m="http://schemas.openxmlformats.org/officeDocument/2006/math">
                    <m:r>
                      <a:rPr lang="en-US">
                        <a:latin typeface="Cambria Math" panose="02040503050406030204" pitchFamily="18" charset="0"/>
                      </a:rPr>
                      <m:t>~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𝑊𝑒𝑖𝑏𝑢𝑙𝑙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𝜂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≈4225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𝑑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𝛽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≈8.57)</m:t>
                    </m:r>
                  </m:oMath>
                </a14:m>
                <a:r>
                  <a:rPr lang="en-US" dirty="0" smtClean="0"/>
                  <a:t> @ 1.2A</a:t>
                </a:r>
              </a:p>
              <a:p>
                <a:r>
                  <a:rPr lang="en-US" dirty="0" smtClean="0"/>
                  <a:t>Acceleration Factor: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𝐴𝐹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sSup>
                          <m:sSup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𝑇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∗</m:t>
                            </m:r>
                          </m:sup>
                        </m:sSup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func>
                      <m:func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</a:rPr>
                          <m:t>exp</m:t>
                        </m:r>
                      </m:fName>
                      <m:e>
                        <m:d>
                          <m:dPr>
                            <m:begChr m:val="["/>
                            <m:endChr m:val="]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d>
                              <m:d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f>
                                  <m:f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sSub>
                                      <m:sSubPr>
                                        <m:ctrlP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  <m:t>𝐸</m:t>
                                        </m:r>
                                      </m:e>
                                      <m:sub>
                                        <m: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  <m:t>𝑎</m:t>
                                        </m:r>
                                      </m:sub>
                                    </m:sSub>
                                  </m:num>
                                  <m:den>
                                    <m:sSub>
                                      <m:sSubPr>
                                        <m:ctrlP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  <m:t>𝑘</m:t>
                                        </m:r>
                                      </m:e>
                                      <m:sub>
                                        <m: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  <m:t>𝑏</m:t>
                                        </m:r>
                                      </m:sub>
                                    </m:sSub>
                                  </m:den>
                                </m:f>
                              </m:e>
                            </m:d>
                            <m:d>
                              <m:d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f>
                                  <m:f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num>
                                  <m:den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𝑇</m:t>
                                    </m:r>
                                  </m:den>
                                </m:f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f>
                                  <m:f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num>
                                  <m:den>
                                    <m:sSup>
                                      <m:sSupPr>
                                        <m:ctrlP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  <m:t>𝑇</m:t>
                                        </m:r>
                                      </m:e>
                                      <m:sup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  <m:t>∗</m:t>
                                        </m:r>
                                      </m:sup>
                                    </m:sSup>
                                  </m:den>
                                </m:f>
                              </m:e>
                            </m:d>
                          </m:e>
                        </m:d>
                      </m:e>
                    </m:func>
                  </m:oMath>
                </a14:m>
                <a:endParaRPr lang="en-US" dirty="0" smtClean="0"/>
              </a:p>
              <a:p>
                <a:pPr lvl="1"/>
                <a:endParaRPr lang="en-GB" dirty="0"/>
              </a:p>
            </p:txBody>
          </p:sp>
        </mc:Choice>
        <mc:Fallback xmlns="">
          <p:sp>
            <p:nvSpPr>
              <p:cNvPr id="8" name="Content Placeholder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200" y="994205"/>
                <a:ext cx="8229600" cy="3203145"/>
              </a:xfrm>
              <a:prstGeom prst="rect">
                <a:avLst/>
              </a:prstGeom>
              <a:blipFill>
                <a:blip r:embed="rId2"/>
                <a:stretch>
                  <a:fillRect l="-51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Rectangle 2"/>
          <p:cNvSpPr/>
          <p:nvPr/>
        </p:nvSpPr>
        <p:spPr>
          <a:xfrm>
            <a:off x="7408148" y="994205"/>
            <a:ext cx="1554455" cy="646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600" dirty="0"/>
              <a:t>Hall, P. L., and J. E. </a:t>
            </a:r>
            <a:r>
              <a:rPr lang="en-GB" sz="600" dirty="0" err="1"/>
              <a:t>Strutt</a:t>
            </a:r>
            <a:r>
              <a:rPr lang="en-GB" sz="600" dirty="0"/>
              <a:t>. "Probabilistic physics-of-failure models for component reliabilities using Monte Carlo simulation and Weibull analysis: a parametric study." </a:t>
            </a:r>
            <a:r>
              <a:rPr lang="en-GB" sz="600" i="1" dirty="0"/>
              <a:t>Reliability Engineering &amp; System Safety</a:t>
            </a:r>
            <a:r>
              <a:rPr lang="en-GB" sz="600" dirty="0"/>
              <a:t> 80.3 (2003): 233-242.</a:t>
            </a:r>
          </a:p>
        </p:txBody>
      </p:sp>
    </p:spTree>
    <p:extLst>
      <p:ext uri="{BB962C8B-B14F-4D97-AF65-F5344CB8AC3E}">
        <p14:creationId xmlns:p14="http://schemas.microsoft.com/office/powerpoint/2010/main" val="28084508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Problem statement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4205"/>
            <a:ext cx="8226854" cy="3203145"/>
          </a:xfrm>
        </p:spPr>
        <p:txBody>
          <a:bodyPr>
            <a:normAutofit fontScale="85000" lnSpcReduction="10000"/>
          </a:bodyPr>
          <a:lstStyle/>
          <a:p>
            <a:pPr marL="36576" indent="0">
              <a:buNone/>
            </a:pPr>
            <a:r>
              <a:rPr lang="en-US" sz="1800" dirty="0" smtClean="0"/>
              <a:t>Given a redundant </a:t>
            </a:r>
            <a:r>
              <a:rPr lang="en-US" sz="1800" dirty="0" smtClean="0"/>
              <a:t>system and its inherent failure modes:</a:t>
            </a:r>
            <a:endParaRPr lang="en-US" sz="1800" dirty="0"/>
          </a:p>
          <a:p>
            <a:r>
              <a:rPr lang="en-US" sz="2000" dirty="0"/>
              <a:t>What’s the chance of simultaneous failure within a certain repair duration?</a:t>
            </a:r>
          </a:p>
          <a:p>
            <a:r>
              <a:rPr lang="en-US" sz="2000" dirty="0"/>
              <a:t>What’s the cost of ownership?</a:t>
            </a:r>
          </a:p>
          <a:p>
            <a:r>
              <a:rPr lang="en-US" sz="2000" dirty="0"/>
              <a:t>What’s the cost to the organization due to </a:t>
            </a:r>
            <a:r>
              <a:rPr lang="en-US" sz="2000" dirty="0" smtClean="0"/>
              <a:t>system downtime (due </a:t>
            </a:r>
            <a:r>
              <a:rPr lang="en-US" sz="2000" dirty="0"/>
              <a:t>to simultaneous failures</a:t>
            </a:r>
            <a:r>
              <a:rPr lang="en-US" sz="2000" dirty="0" smtClean="0"/>
              <a:t>)?</a:t>
            </a:r>
          </a:p>
          <a:p>
            <a:pPr marL="36576" indent="0">
              <a:buNone/>
            </a:pPr>
            <a:r>
              <a:rPr lang="en-US" sz="2000" dirty="0" smtClean="0"/>
              <a:t>For different </a:t>
            </a:r>
            <a:r>
              <a:rPr lang="en-US" sz="2000" dirty="0"/>
              <a:t>possible operational modes – </a:t>
            </a:r>
            <a:br>
              <a:rPr lang="en-US" sz="2000" dirty="0"/>
            </a:br>
            <a:r>
              <a:rPr lang="en-US" sz="2000" dirty="0"/>
              <a:t>Load sharing (50:50) vs hot-spare (100:0) vs something in-between (</a:t>
            </a:r>
            <a:r>
              <a:rPr lang="en-US" sz="2000" dirty="0" err="1"/>
              <a:t>x:y</a:t>
            </a:r>
            <a:r>
              <a:rPr lang="en-US" sz="2000" dirty="0"/>
              <a:t>):</a:t>
            </a:r>
            <a:endParaRPr lang="en-US" sz="2000" dirty="0"/>
          </a:p>
          <a:p>
            <a:endParaRPr lang="en-GB" sz="1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12/12/2018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59347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Failure mode 3– </a:t>
            </a:r>
            <a:r>
              <a:rPr lang="en-US" dirty="0" smtClean="0"/>
              <a:t>Generating Failure data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40</a:t>
            </a:fld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4294967295"/>
          </p:nvPr>
        </p:nvSpPr>
        <p:spPr>
          <a:xfrm>
            <a:off x="0" y="4772025"/>
            <a:ext cx="2133600" cy="273050"/>
          </a:xfrm>
        </p:spPr>
        <p:txBody>
          <a:bodyPr/>
          <a:lstStyle/>
          <a:p>
            <a:fld id="{B4BFD808-6B56-4447-9401-2398D08EE3C0}" type="datetime1">
              <a:rPr lang="en-US" smtClean="0"/>
              <a:pPr/>
              <a:t>12/10/2018</a:t>
            </a:fld>
            <a:endParaRPr lang="en-US" dirty="0"/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457200" y="3601854"/>
            <a:ext cx="3810000" cy="595496"/>
          </a:xfrm>
          <a:prstGeom prst="rect">
            <a:avLst/>
          </a:prstGeom>
        </p:spPr>
        <p:txBody>
          <a:bodyPr vert="horz">
            <a:normAutofit fontScale="92500"/>
          </a:bodyPr>
          <a:lstStyle>
            <a:lvl1pPr marL="493776" indent="-457200" algn="l" rtl="0" eaLnBrk="1" latinLnBrk="0" hangingPunct="1">
              <a:lnSpc>
                <a:spcPct val="150000"/>
              </a:lnSpc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lnSpc>
                <a:spcPct val="150000"/>
              </a:lnSpc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lnSpc>
                <a:spcPct val="150000"/>
              </a:lnSpc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lnSpc>
                <a:spcPct val="150000"/>
              </a:lnSpc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lnSpc>
                <a:spcPct val="150000"/>
              </a:lnSpc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None/>
            </a:pPr>
            <a:endParaRPr lang="en-US" dirty="0" smtClean="0"/>
          </a:p>
        </p:txBody>
      </p:sp>
      <p:sp>
        <p:nvSpPr>
          <p:cNvPr id="12" name="Content Placeholder 11"/>
          <p:cNvSpPr>
            <a:spLocks noGrp="1"/>
          </p:cNvSpPr>
          <p:nvPr>
            <p:ph sz="half" idx="1"/>
          </p:nvPr>
        </p:nvSpPr>
        <p:spPr>
          <a:xfrm>
            <a:off x="457199" y="1200151"/>
            <a:ext cx="4329545" cy="995794"/>
          </a:xfrm>
        </p:spPr>
        <p:txBody>
          <a:bodyPr>
            <a:normAutofit/>
          </a:bodyPr>
          <a:lstStyle/>
          <a:p>
            <a:r>
              <a:rPr lang="en-US" sz="1400" dirty="0" smtClean="0"/>
              <a:t>N=145 systems</a:t>
            </a:r>
          </a:p>
          <a:p>
            <a:r>
              <a:rPr lang="en-US" sz="1400" dirty="0" smtClean="0"/>
              <a:t>Failure onset for 1.2A as observed for CIBD</a:t>
            </a:r>
          </a:p>
        </p:txBody>
      </p:sp>
      <p:pic>
        <p:nvPicPr>
          <p:cNvPr id="13" name="Content Placeholder 8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2647442" y="2119745"/>
            <a:ext cx="3448557" cy="22818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5866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Failure mode 3 – </a:t>
            </a:r>
            <a:r>
              <a:rPr lang="en-US" dirty="0" smtClean="0"/>
              <a:t>Obtaining AF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41</a:t>
            </a:fld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4294967295"/>
          </p:nvPr>
        </p:nvSpPr>
        <p:spPr>
          <a:xfrm>
            <a:off x="0" y="4772025"/>
            <a:ext cx="2133600" cy="273050"/>
          </a:xfrm>
        </p:spPr>
        <p:txBody>
          <a:bodyPr/>
          <a:lstStyle/>
          <a:p>
            <a:fld id="{B4BFD808-6B56-4447-9401-2398D08EE3C0}" type="datetime1">
              <a:rPr lang="en-US" smtClean="0"/>
              <a:pPr/>
              <a:t>12/10/2018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2" name="Content Placeholder 11"/>
              <p:cNvGraphicFramePr>
                <a:graphicFrameLocks noGrp="1"/>
              </p:cNvGraphicFramePr>
              <p:nvPr>
                <p:ph sz="half" idx="1"/>
                <p:extLst/>
              </p:nvPr>
            </p:nvGraphicFramePr>
            <p:xfrm>
              <a:off x="457200" y="1200150"/>
              <a:ext cx="3657598" cy="185420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522514">
                      <a:extLst>
                        <a:ext uri="{9D8B030D-6E8A-4147-A177-3AD203B41FA5}">
                          <a16:colId xmlns:a16="http://schemas.microsoft.com/office/drawing/2014/main" val="3318372022"/>
                        </a:ext>
                      </a:extLst>
                    </a:gridCol>
                    <a:gridCol w="522514">
                      <a:extLst>
                        <a:ext uri="{9D8B030D-6E8A-4147-A177-3AD203B41FA5}">
                          <a16:colId xmlns:a16="http://schemas.microsoft.com/office/drawing/2014/main" val="2149674589"/>
                        </a:ext>
                      </a:extLst>
                    </a:gridCol>
                    <a:gridCol w="522514">
                      <a:extLst>
                        <a:ext uri="{9D8B030D-6E8A-4147-A177-3AD203B41FA5}">
                          <a16:colId xmlns:a16="http://schemas.microsoft.com/office/drawing/2014/main" val="928009790"/>
                        </a:ext>
                      </a:extLst>
                    </a:gridCol>
                    <a:gridCol w="566058">
                      <a:extLst>
                        <a:ext uri="{9D8B030D-6E8A-4147-A177-3AD203B41FA5}">
                          <a16:colId xmlns:a16="http://schemas.microsoft.com/office/drawing/2014/main" val="563100284"/>
                        </a:ext>
                      </a:extLst>
                    </a:gridCol>
                    <a:gridCol w="477982">
                      <a:extLst>
                        <a:ext uri="{9D8B030D-6E8A-4147-A177-3AD203B41FA5}">
                          <a16:colId xmlns:a16="http://schemas.microsoft.com/office/drawing/2014/main" val="153053301"/>
                        </a:ext>
                      </a:extLst>
                    </a:gridCol>
                    <a:gridCol w="581891">
                      <a:extLst>
                        <a:ext uri="{9D8B030D-6E8A-4147-A177-3AD203B41FA5}">
                          <a16:colId xmlns:a16="http://schemas.microsoft.com/office/drawing/2014/main" val="2916343137"/>
                        </a:ext>
                      </a:extLst>
                    </a:gridCol>
                    <a:gridCol w="464125">
                      <a:extLst>
                        <a:ext uri="{9D8B030D-6E8A-4147-A177-3AD203B41FA5}">
                          <a16:colId xmlns:a16="http://schemas.microsoft.com/office/drawing/2014/main" val="3847347526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 algn="ctr"/>
                          <a:endParaRPr lang="en-GB" sz="10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dirty="0" smtClean="0"/>
                            <a:t>I [A]</a:t>
                          </a:r>
                          <a:endParaRPr lang="en-GB" sz="10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dirty="0" smtClean="0"/>
                            <a:t>T</a:t>
                          </a:r>
                          <a:r>
                            <a:rPr lang="en-US" sz="1000" baseline="0" dirty="0" smtClean="0"/>
                            <a:t> [K]</a:t>
                          </a:r>
                          <a:endParaRPr lang="en-GB" sz="10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r>
                                <a:rPr lang="en-US" sz="1000" b="0" i="1" smtClean="0">
                                  <a:latin typeface="Cambria Math" panose="02040503050406030204" pitchFamily="18" charset="0"/>
                                </a:rPr>
                                <m:t>𝜂</m:t>
                              </m:r>
                            </m:oMath>
                          </a14:m>
                          <a:r>
                            <a:rPr lang="en-GB" sz="1000" dirty="0" smtClean="0"/>
                            <a:t> [d]</a:t>
                          </a:r>
                          <a:endParaRPr lang="en-GB" sz="10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000" b="0" i="1" smtClean="0">
                                    <a:latin typeface="Cambria Math" panose="02040503050406030204" pitchFamily="18" charset="0"/>
                                  </a:rPr>
                                  <m:t>𝛽</m:t>
                                </m:r>
                              </m:oMath>
                            </m:oMathPara>
                          </a14:m>
                          <a:endParaRPr lang="en-GB" sz="10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r>
                                <a:rPr lang="en-US" sz="1000" b="0" i="1" smtClean="0">
                                  <a:latin typeface="Cambria Math" panose="02040503050406030204" pitchFamily="18" charset="0"/>
                                </a:rPr>
                                <m:t>𝜂</m:t>
                              </m:r>
                            </m:oMath>
                          </a14:m>
                          <a:r>
                            <a:rPr lang="en-GB" sz="1000" dirty="0" smtClean="0"/>
                            <a:t> [d]</a:t>
                          </a:r>
                          <a:endParaRPr lang="en-GB" sz="10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000" b="0" i="1" smtClean="0">
                                    <a:latin typeface="Cambria Math" panose="02040503050406030204" pitchFamily="18" charset="0"/>
                                  </a:rPr>
                                  <m:t>𝛽</m:t>
                                </m:r>
                              </m:oMath>
                            </m:oMathPara>
                          </a14:m>
                          <a:endParaRPr lang="en-GB" sz="1000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547582814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dirty="0" smtClean="0">
                              <a:solidFill>
                                <a:srgbClr val="FF0000"/>
                              </a:solidFill>
                            </a:rPr>
                            <a:t>Dev 1</a:t>
                          </a:r>
                          <a:endParaRPr lang="en-GB" sz="1000" dirty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dirty="0" smtClean="0">
                              <a:solidFill>
                                <a:srgbClr val="FF0000"/>
                              </a:solidFill>
                            </a:rPr>
                            <a:t>2.4</a:t>
                          </a:r>
                          <a:endParaRPr lang="en-GB" sz="1000" dirty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dirty="0" smtClean="0">
                              <a:solidFill>
                                <a:srgbClr val="FF0000"/>
                              </a:solidFill>
                            </a:rPr>
                            <a:t>343</a:t>
                          </a:r>
                          <a:endParaRPr lang="en-GB" sz="1000" dirty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dirty="0" smtClean="0">
                              <a:solidFill>
                                <a:srgbClr val="FF0000"/>
                              </a:solidFill>
                            </a:rPr>
                            <a:t>1148</a:t>
                          </a:r>
                          <a:endParaRPr lang="en-GB" sz="1000" dirty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dirty="0" smtClean="0">
                              <a:solidFill>
                                <a:srgbClr val="FF0000"/>
                              </a:solidFill>
                            </a:rPr>
                            <a:t>7.7</a:t>
                          </a:r>
                          <a:endParaRPr lang="en-GB" sz="1000" dirty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i="1" dirty="0" smtClean="0">
                              <a:solidFill>
                                <a:srgbClr val="FF0000"/>
                              </a:solidFill>
                            </a:rPr>
                            <a:t>1143</a:t>
                          </a:r>
                          <a:endParaRPr lang="en-GB" sz="1000" i="1" dirty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i="1" dirty="0" smtClean="0">
                              <a:solidFill>
                                <a:srgbClr val="FF0000"/>
                              </a:solidFill>
                            </a:rPr>
                            <a:t>7.24</a:t>
                          </a:r>
                          <a:endParaRPr lang="en-GB" sz="1000" i="1" dirty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840753478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dirty="0" smtClean="0">
                              <a:solidFill>
                                <a:schemeClr val="accent6"/>
                              </a:solidFill>
                            </a:rPr>
                            <a:t>Dev 2</a:t>
                          </a:r>
                          <a:endParaRPr lang="en-GB" sz="1000" dirty="0">
                            <a:solidFill>
                              <a:schemeClr val="accent6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dirty="0" smtClean="0">
                              <a:solidFill>
                                <a:schemeClr val="accent6"/>
                              </a:solidFill>
                            </a:rPr>
                            <a:t>1.2</a:t>
                          </a:r>
                          <a:endParaRPr lang="en-GB" sz="1000" dirty="0">
                            <a:solidFill>
                              <a:schemeClr val="accent6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dirty="0" smtClean="0">
                              <a:solidFill>
                                <a:schemeClr val="accent6"/>
                              </a:solidFill>
                            </a:rPr>
                            <a:t>330</a:t>
                          </a:r>
                          <a:endParaRPr lang="en-GB" sz="1000" dirty="0">
                            <a:solidFill>
                              <a:schemeClr val="accent6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dirty="0" smtClean="0">
                              <a:solidFill>
                                <a:schemeClr val="accent6"/>
                              </a:solidFill>
                            </a:rPr>
                            <a:t>4178</a:t>
                          </a:r>
                          <a:endParaRPr lang="en-GB" sz="1000" dirty="0">
                            <a:solidFill>
                              <a:schemeClr val="accent6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dirty="0" smtClean="0">
                              <a:solidFill>
                                <a:schemeClr val="accent6"/>
                              </a:solidFill>
                            </a:rPr>
                            <a:t>7.1</a:t>
                          </a:r>
                          <a:endParaRPr lang="en-GB" sz="1000" dirty="0">
                            <a:solidFill>
                              <a:schemeClr val="accent6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i="1" dirty="0" smtClean="0">
                              <a:solidFill>
                                <a:schemeClr val="accent6"/>
                              </a:solidFill>
                            </a:rPr>
                            <a:t>4183</a:t>
                          </a:r>
                          <a:endParaRPr lang="en-GB" sz="1000" i="1" dirty="0">
                            <a:solidFill>
                              <a:schemeClr val="accent6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000" i="1" dirty="0" smtClean="0">
                              <a:solidFill>
                                <a:schemeClr val="accent6"/>
                              </a:solidFill>
                            </a:rPr>
                            <a:t>7.24</a:t>
                          </a:r>
                          <a:endParaRPr lang="en-GB" sz="1000" i="1" dirty="0" smtClean="0">
                            <a:solidFill>
                              <a:schemeClr val="accent6"/>
                            </a:solidFill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4263404666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dirty="0" smtClean="0">
                              <a:solidFill>
                                <a:schemeClr val="accent5"/>
                              </a:solidFill>
                            </a:rPr>
                            <a:t>Dev 3</a:t>
                          </a:r>
                          <a:endParaRPr lang="en-GB" sz="1000" dirty="0">
                            <a:solidFill>
                              <a:schemeClr val="accent5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dirty="0" smtClean="0">
                              <a:solidFill>
                                <a:schemeClr val="accent5"/>
                              </a:solidFill>
                            </a:rPr>
                            <a:t>0.9</a:t>
                          </a:r>
                          <a:endParaRPr lang="en-GB" sz="1000" dirty="0">
                            <a:solidFill>
                              <a:schemeClr val="accent5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dirty="0" smtClean="0">
                              <a:solidFill>
                                <a:schemeClr val="accent5"/>
                              </a:solidFill>
                            </a:rPr>
                            <a:t>324</a:t>
                          </a:r>
                          <a:endParaRPr lang="en-GB" sz="1000" dirty="0">
                            <a:solidFill>
                              <a:schemeClr val="accent5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dirty="0" smtClean="0">
                              <a:solidFill>
                                <a:schemeClr val="accent5"/>
                              </a:solidFill>
                            </a:rPr>
                            <a:t>7363</a:t>
                          </a:r>
                          <a:endParaRPr lang="en-GB" sz="1000" dirty="0">
                            <a:solidFill>
                              <a:schemeClr val="accent5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dirty="0" smtClean="0">
                              <a:solidFill>
                                <a:schemeClr val="accent5"/>
                              </a:solidFill>
                            </a:rPr>
                            <a:t>6.9</a:t>
                          </a:r>
                          <a:endParaRPr lang="en-GB" sz="1000" dirty="0">
                            <a:solidFill>
                              <a:schemeClr val="accent5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i="1" dirty="0" smtClean="0">
                              <a:solidFill>
                                <a:schemeClr val="accent5"/>
                              </a:solidFill>
                            </a:rPr>
                            <a:t>7393</a:t>
                          </a:r>
                          <a:endParaRPr lang="en-GB" sz="1000" i="1" dirty="0">
                            <a:solidFill>
                              <a:schemeClr val="accent5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000" i="1" dirty="0" smtClean="0">
                              <a:solidFill>
                                <a:schemeClr val="accent5"/>
                              </a:solidFill>
                            </a:rPr>
                            <a:t>7.24</a:t>
                          </a:r>
                          <a:endParaRPr lang="en-GB" sz="1000" i="1" dirty="0" smtClean="0">
                            <a:solidFill>
                              <a:schemeClr val="accent5"/>
                            </a:solidFill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432318202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dirty="0" smtClean="0"/>
                            <a:t>Dev 4</a:t>
                          </a:r>
                          <a:endParaRPr lang="en-GB" sz="10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dirty="0" smtClean="0"/>
                            <a:t>0.6</a:t>
                          </a:r>
                          <a:endParaRPr lang="en-GB" sz="10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dirty="0" smtClean="0"/>
                            <a:t>317</a:t>
                          </a:r>
                          <a:endParaRPr lang="en-GB" sz="10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dirty="0" smtClean="0"/>
                            <a:t>15275</a:t>
                          </a:r>
                          <a:endParaRPr lang="en-GB" sz="10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dirty="0" smtClean="0"/>
                            <a:t>7.4</a:t>
                          </a:r>
                          <a:endParaRPr lang="en-GB" sz="10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i="1" dirty="0" smtClean="0"/>
                            <a:t>15259</a:t>
                          </a:r>
                          <a:endParaRPr lang="en-GB" sz="1000" i="1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000" i="1" dirty="0" smtClean="0"/>
                            <a:t>7.24</a:t>
                          </a:r>
                          <a:endParaRPr lang="en-GB" sz="1000" i="1" dirty="0" smtClean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783017721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2" name="Content Placeholder 11"/>
              <p:cNvGraphicFramePr>
                <a:graphicFrameLocks noGrp="1"/>
              </p:cNvGraphicFramePr>
              <p:nvPr>
                <p:ph sz="half" idx="1"/>
                <p:extLst>
                  <p:ext uri="{D42A27DB-BD31-4B8C-83A1-F6EECF244321}">
                    <p14:modId xmlns:p14="http://schemas.microsoft.com/office/powerpoint/2010/main" val="1667183195"/>
                  </p:ext>
                </p:extLst>
              </p:nvPr>
            </p:nvGraphicFramePr>
            <p:xfrm>
              <a:off x="457200" y="1200150"/>
              <a:ext cx="3657598" cy="185420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522514">
                      <a:extLst>
                        <a:ext uri="{9D8B030D-6E8A-4147-A177-3AD203B41FA5}">
                          <a16:colId xmlns:a16="http://schemas.microsoft.com/office/drawing/2014/main" val="3318372022"/>
                        </a:ext>
                      </a:extLst>
                    </a:gridCol>
                    <a:gridCol w="522514">
                      <a:extLst>
                        <a:ext uri="{9D8B030D-6E8A-4147-A177-3AD203B41FA5}">
                          <a16:colId xmlns:a16="http://schemas.microsoft.com/office/drawing/2014/main" val="2149674589"/>
                        </a:ext>
                      </a:extLst>
                    </a:gridCol>
                    <a:gridCol w="522514">
                      <a:extLst>
                        <a:ext uri="{9D8B030D-6E8A-4147-A177-3AD203B41FA5}">
                          <a16:colId xmlns:a16="http://schemas.microsoft.com/office/drawing/2014/main" val="928009790"/>
                        </a:ext>
                      </a:extLst>
                    </a:gridCol>
                    <a:gridCol w="566058">
                      <a:extLst>
                        <a:ext uri="{9D8B030D-6E8A-4147-A177-3AD203B41FA5}">
                          <a16:colId xmlns:a16="http://schemas.microsoft.com/office/drawing/2014/main" val="563100284"/>
                        </a:ext>
                      </a:extLst>
                    </a:gridCol>
                    <a:gridCol w="477982">
                      <a:extLst>
                        <a:ext uri="{9D8B030D-6E8A-4147-A177-3AD203B41FA5}">
                          <a16:colId xmlns:a16="http://schemas.microsoft.com/office/drawing/2014/main" val="153053301"/>
                        </a:ext>
                      </a:extLst>
                    </a:gridCol>
                    <a:gridCol w="581891">
                      <a:extLst>
                        <a:ext uri="{9D8B030D-6E8A-4147-A177-3AD203B41FA5}">
                          <a16:colId xmlns:a16="http://schemas.microsoft.com/office/drawing/2014/main" val="2916343137"/>
                        </a:ext>
                      </a:extLst>
                    </a:gridCol>
                    <a:gridCol w="464125">
                      <a:extLst>
                        <a:ext uri="{9D8B030D-6E8A-4147-A177-3AD203B41FA5}">
                          <a16:colId xmlns:a16="http://schemas.microsoft.com/office/drawing/2014/main" val="3847347526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 algn="ctr"/>
                          <a:endParaRPr lang="en-GB" sz="10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dirty="0" smtClean="0"/>
                            <a:t>I [A]</a:t>
                          </a:r>
                          <a:endParaRPr lang="en-GB" sz="10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dirty="0" smtClean="0"/>
                            <a:t>T</a:t>
                          </a:r>
                          <a:r>
                            <a:rPr lang="en-US" sz="1000" baseline="0" dirty="0" smtClean="0"/>
                            <a:t> [K]</a:t>
                          </a:r>
                          <a:endParaRPr lang="en-GB" sz="10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>
                          <a:blip r:embed="rId2"/>
                          <a:stretch>
                            <a:fillRect l="-278495" t="-1639" r="-274194" b="-40491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>
                          <a:blip r:embed="rId2"/>
                          <a:stretch>
                            <a:fillRect l="-451282" t="-1639" r="-226923" b="-40491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>
                          <a:blip r:embed="rId2"/>
                          <a:stretch>
                            <a:fillRect l="-447917" t="-1639" r="-84375" b="-40491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>
                          <a:blip r:embed="rId2"/>
                          <a:stretch>
                            <a:fillRect l="-692105" t="-1639" r="-6579" b="-404918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547582814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dirty="0" smtClean="0">
                              <a:solidFill>
                                <a:srgbClr val="FF0000"/>
                              </a:solidFill>
                            </a:rPr>
                            <a:t>Dev 1</a:t>
                          </a:r>
                          <a:endParaRPr lang="en-GB" sz="1000" dirty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dirty="0" smtClean="0">
                              <a:solidFill>
                                <a:srgbClr val="FF0000"/>
                              </a:solidFill>
                            </a:rPr>
                            <a:t>2.4</a:t>
                          </a:r>
                          <a:endParaRPr lang="en-GB" sz="1000" dirty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dirty="0" smtClean="0">
                              <a:solidFill>
                                <a:srgbClr val="FF0000"/>
                              </a:solidFill>
                            </a:rPr>
                            <a:t>343</a:t>
                          </a:r>
                          <a:endParaRPr lang="en-GB" sz="1000" dirty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dirty="0" smtClean="0">
                              <a:solidFill>
                                <a:srgbClr val="FF0000"/>
                              </a:solidFill>
                            </a:rPr>
                            <a:t>1148</a:t>
                          </a:r>
                          <a:endParaRPr lang="en-GB" sz="1000" dirty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dirty="0" smtClean="0">
                              <a:solidFill>
                                <a:srgbClr val="FF0000"/>
                              </a:solidFill>
                            </a:rPr>
                            <a:t>7.7</a:t>
                          </a:r>
                          <a:endParaRPr lang="en-GB" sz="1000" dirty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i="1" dirty="0" smtClean="0">
                              <a:solidFill>
                                <a:srgbClr val="FF0000"/>
                              </a:solidFill>
                            </a:rPr>
                            <a:t>1143</a:t>
                          </a:r>
                          <a:endParaRPr lang="en-GB" sz="1000" i="1" dirty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i="1" dirty="0" smtClean="0">
                              <a:solidFill>
                                <a:srgbClr val="FF0000"/>
                              </a:solidFill>
                            </a:rPr>
                            <a:t>7.24</a:t>
                          </a:r>
                          <a:endParaRPr lang="en-GB" sz="1000" i="1" dirty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840753478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dirty="0" smtClean="0">
                              <a:solidFill>
                                <a:schemeClr val="accent6"/>
                              </a:solidFill>
                            </a:rPr>
                            <a:t>Dev 2</a:t>
                          </a:r>
                          <a:endParaRPr lang="en-GB" sz="1000" dirty="0">
                            <a:solidFill>
                              <a:schemeClr val="accent6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dirty="0" smtClean="0">
                              <a:solidFill>
                                <a:schemeClr val="accent6"/>
                              </a:solidFill>
                            </a:rPr>
                            <a:t>1.2</a:t>
                          </a:r>
                          <a:endParaRPr lang="en-GB" sz="1000" dirty="0">
                            <a:solidFill>
                              <a:schemeClr val="accent6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dirty="0" smtClean="0">
                              <a:solidFill>
                                <a:schemeClr val="accent6"/>
                              </a:solidFill>
                            </a:rPr>
                            <a:t>330</a:t>
                          </a:r>
                          <a:endParaRPr lang="en-GB" sz="1000" dirty="0">
                            <a:solidFill>
                              <a:schemeClr val="accent6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dirty="0" smtClean="0">
                              <a:solidFill>
                                <a:schemeClr val="accent6"/>
                              </a:solidFill>
                            </a:rPr>
                            <a:t>4178</a:t>
                          </a:r>
                          <a:endParaRPr lang="en-GB" sz="1000" dirty="0">
                            <a:solidFill>
                              <a:schemeClr val="accent6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dirty="0" smtClean="0">
                              <a:solidFill>
                                <a:schemeClr val="accent6"/>
                              </a:solidFill>
                            </a:rPr>
                            <a:t>7.1</a:t>
                          </a:r>
                          <a:endParaRPr lang="en-GB" sz="1000" dirty="0">
                            <a:solidFill>
                              <a:schemeClr val="accent6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i="1" dirty="0" smtClean="0">
                              <a:solidFill>
                                <a:schemeClr val="accent6"/>
                              </a:solidFill>
                            </a:rPr>
                            <a:t>4183</a:t>
                          </a:r>
                          <a:endParaRPr lang="en-GB" sz="1000" i="1" dirty="0">
                            <a:solidFill>
                              <a:schemeClr val="accent6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000" i="1" dirty="0" smtClean="0">
                              <a:solidFill>
                                <a:schemeClr val="accent6"/>
                              </a:solidFill>
                            </a:rPr>
                            <a:t>7.24</a:t>
                          </a:r>
                          <a:endParaRPr lang="en-GB" sz="1000" i="1" dirty="0" smtClean="0">
                            <a:solidFill>
                              <a:schemeClr val="accent6"/>
                            </a:solidFill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4263404666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dirty="0" smtClean="0">
                              <a:solidFill>
                                <a:schemeClr val="accent5"/>
                              </a:solidFill>
                            </a:rPr>
                            <a:t>Dev 3</a:t>
                          </a:r>
                          <a:endParaRPr lang="en-GB" sz="1000" dirty="0">
                            <a:solidFill>
                              <a:schemeClr val="accent5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dirty="0" smtClean="0">
                              <a:solidFill>
                                <a:schemeClr val="accent5"/>
                              </a:solidFill>
                            </a:rPr>
                            <a:t>0.9</a:t>
                          </a:r>
                          <a:endParaRPr lang="en-GB" sz="1000" dirty="0">
                            <a:solidFill>
                              <a:schemeClr val="accent5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dirty="0" smtClean="0">
                              <a:solidFill>
                                <a:schemeClr val="accent5"/>
                              </a:solidFill>
                            </a:rPr>
                            <a:t>324</a:t>
                          </a:r>
                          <a:endParaRPr lang="en-GB" sz="1000" dirty="0">
                            <a:solidFill>
                              <a:schemeClr val="accent5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dirty="0" smtClean="0">
                              <a:solidFill>
                                <a:schemeClr val="accent5"/>
                              </a:solidFill>
                            </a:rPr>
                            <a:t>7363</a:t>
                          </a:r>
                          <a:endParaRPr lang="en-GB" sz="1000" dirty="0">
                            <a:solidFill>
                              <a:schemeClr val="accent5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dirty="0" smtClean="0">
                              <a:solidFill>
                                <a:schemeClr val="accent5"/>
                              </a:solidFill>
                            </a:rPr>
                            <a:t>6.9</a:t>
                          </a:r>
                          <a:endParaRPr lang="en-GB" sz="1000" dirty="0">
                            <a:solidFill>
                              <a:schemeClr val="accent5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i="1" dirty="0" smtClean="0">
                              <a:solidFill>
                                <a:schemeClr val="accent5"/>
                              </a:solidFill>
                            </a:rPr>
                            <a:t>7393</a:t>
                          </a:r>
                          <a:endParaRPr lang="en-GB" sz="1000" i="1" dirty="0">
                            <a:solidFill>
                              <a:schemeClr val="accent5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000" i="1" dirty="0" smtClean="0">
                              <a:solidFill>
                                <a:schemeClr val="accent5"/>
                              </a:solidFill>
                            </a:rPr>
                            <a:t>7.24</a:t>
                          </a:r>
                          <a:endParaRPr lang="en-GB" sz="1000" i="1" dirty="0" smtClean="0">
                            <a:solidFill>
                              <a:schemeClr val="accent5"/>
                            </a:solidFill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432318202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dirty="0" smtClean="0"/>
                            <a:t>Dev 4</a:t>
                          </a:r>
                          <a:endParaRPr lang="en-GB" sz="10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dirty="0" smtClean="0"/>
                            <a:t>0.6</a:t>
                          </a:r>
                          <a:endParaRPr lang="en-GB" sz="10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dirty="0" smtClean="0"/>
                            <a:t>317</a:t>
                          </a:r>
                          <a:endParaRPr lang="en-GB" sz="10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dirty="0" smtClean="0"/>
                            <a:t>15275</a:t>
                          </a:r>
                          <a:endParaRPr lang="en-GB" sz="10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dirty="0" smtClean="0"/>
                            <a:t>7.4</a:t>
                          </a:r>
                          <a:endParaRPr lang="en-GB" sz="10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i="1" dirty="0" smtClean="0"/>
                            <a:t>15259</a:t>
                          </a:r>
                          <a:endParaRPr lang="en-GB" sz="1000" i="1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000" i="1" dirty="0" smtClean="0"/>
                            <a:t>7.24</a:t>
                          </a:r>
                          <a:endParaRPr lang="en-GB" sz="1000" i="1" dirty="0" smtClean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783017721"/>
                      </a:ext>
                    </a:extLst>
                  </a:tr>
                </a:tbl>
              </a:graphicData>
            </a:graphic>
          </p:graphicFrame>
        </mc:Fallback>
      </mc:AlternateContent>
      <p:pic>
        <p:nvPicPr>
          <p:cNvPr id="14" name="Content Placeholder 13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4934880" y="1200151"/>
            <a:ext cx="3370920" cy="2305050"/>
          </a:xfrm>
          <a:prstGeom prst="rect">
            <a:avLst/>
          </a:prstGeom>
        </p:spPr>
      </p:pic>
      <p:sp>
        <p:nvSpPr>
          <p:cNvPr id="15" name="Right Brace 14"/>
          <p:cNvSpPr/>
          <p:nvPr/>
        </p:nvSpPr>
        <p:spPr>
          <a:xfrm rot="5400000">
            <a:off x="3534943" y="2964756"/>
            <a:ext cx="197271" cy="528023"/>
          </a:xfrm>
          <a:prstGeom prst="rightBrace">
            <a:avLst/>
          </a:prstGeom>
          <a:ln w="9525" cap="flat" cmpd="sng" algn="ctr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/>
              <p:cNvSpPr txBox="1"/>
              <p:nvPr/>
            </p:nvSpPr>
            <p:spPr>
              <a:xfrm>
                <a:off x="2729344" y="3281221"/>
                <a:ext cx="1841283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dirty="0" smtClean="0"/>
                  <a:t>Same </a:t>
                </a:r>
                <a14:m>
                  <m:oMath xmlns:m="http://schemas.openxmlformats.org/officeDocument/2006/math">
                    <m:r>
                      <a:rPr lang="en-US" sz="1200" i="1">
                        <a:latin typeface="Cambria Math" panose="02040503050406030204" pitchFamily="18" charset="0"/>
                      </a:rPr>
                      <m:t>𝛽</m:t>
                    </m:r>
                  </m:oMath>
                </a14:m>
                <a:endParaRPr lang="en-GB" sz="1200" dirty="0"/>
              </a:p>
              <a:p>
                <a:pPr algn="ctr"/>
                <a:r>
                  <a:rPr lang="en-US" sz="1200" dirty="0" smtClean="0"/>
                  <a:t> for all distributions</a:t>
                </a:r>
                <a:endParaRPr lang="en-GB" sz="1200" dirty="0"/>
              </a:p>
            </p:txBody>
          </p:sp>
        </mc:Choice>
        <mc:Fallback xmlns="">
          <p:sp>
            <p:nvSpPr>
              <p:cNvPr id="16" name="TextBox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29344" y="3281221"/>
                <a:ext cx="1841283" cy="461665"/>
              </a:xfrm>
              <a:prstGeom prst="rect">
                <a:avLst/>
              </a:prstGeom>
              <a:blipFill>
                <a:blip r:embed="rId4"/>
                <a:stretch>
                  <a:fillRect t="-1316" b="-789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Content Placeholder 11"/>
              <p:cNvSpPr txBox="1">
                <a:spLocks/>
              </p:cNvSpPr>
              <p:nvPr/>
            </p:nvSpPr>
            <p:spPr>
              <a:xfrm>
                <a:off x="457200" y="3699595"/>
                <a:ext cx="8229600" cy="733859"/>
              </a:xfrm>
              <a:prstGeom prst="rect">
                <a:avLst/>
              </a:prstGeom>
            </p:spPr>
            <p:txBody>
              <a:bodyPr vert="horz">
                <a:normAutofit fontScale="47500" lnSpcReduction="20000"/>
              </a:bodyPr>
              <a:lstStyle>
                <a:lvl1pPr marL="493776" indent="-457200" algn="l" rtl="0" eaLnBrk="1" latinLnBrk="0" hangingPunct="1">
                  <a:lnSpc>
                    <a:spcPct val="150000"/>
                  </a:lnSpc>
                  <a:spcBef>
                    <a:spcPct val="20000"/>
                  </a:spcBef>
                  <a:buClr>
                    <a:schemeClr val="tx1"/>
                  </a:buClr>
                  <a:buSzPct val="80000"/>
                  <a:buFont typeface="Arial"/>
                  <a:buChar char="•"/>
                  <a:defRPr kumimoji="0" sz="2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905256" indent="-457200" algn="l" rtl="0" eaLnBrk="1" latinLnBrk="0" hangingPunct="1">
                  <a:lnSpc>
                    <a:spcPct val="150000"/>
                  </a:lnSpc>
                  <a:spcBef>
                    <a:spcPct val="20000"/>
                  </a:spcBef>
                  <a:buClr>
                    <a:schemeClr val="tx1"/>
                  </a:buClr>
                  <a:buSzPct val="90000"/>
                  <a:buFont typeface="Arial"/>
                  <a:buChar char="•"/>
                  <a:defRPr kumimoji="0" sz="2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92708" indent="-342900" algn="l" rtl="0" eaLnBrk="1" latinLnBrk="0" hangingPunct="1">
                  <a:lnSpc>
                    <a:spcPct val="150000"/>
                  </a:lnSpc>
                  <a:spcBef>
                    <a:spcPct val="20000"/>
                  </a:spcBef>
                  <a:buClr>
                    <a:schemeClr val="tx1"/>
                  </a:buClr>
                  <a:buSzPct val="85000"/>
                  <a:buFont typeface="Arial"/>
                  <a:buChar char="•"/>
                  <a:defRPr kumimoji="0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85316" indent="-342900" algn="l" rtl="0" eaLnBrk="1" latinLnBrk="0" hangingPunct="1">
                  <a:lnSpc>
                    <a:spcPct val="150000"/>
                  </a:lnSpc>
                  <a:spcBef>
                    <a:spcPct val="20000"/>
                  </a:spcBef>
                  <a:buClr>
                    <a:schemeClr val="tx1"/>
                  </a:buClr>
                  <a:buSzPct val="90000"/>
                  <a:buFont typeface="Arial"/>
                  <a:buChar char="•"/>
                  <a:defRPr kumimoji="0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650492" indent="-342900" algn="l" rtl="0" eaLnBrk="1" latinLnBrk="0" hangingPunct="1">
                  <a:lnSpc>
                    <a:spcPct val="150000"/>
                  </a:lnSpc>
                  <a:spcBef>
                    <a:spcPct val="20000"/>
                  </a:spcBef>
                  <a:buClr>
                    <a:schemeClr val="tx1"/>
                  </a:buClr>
                  <a:buSzPct val="100000"/>
                  <a:buFont typeface="Arial"/>
                  <a:buChar char="•"/>
                  <a:defRPr kumimoji="0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700784" indent="-182880" algn="l" rtl="0" eaLnBrk="1" latinLnBrk="0" hangingPunct="1">
                  <a:spcBef>
                    <a:spcPct val="20000"/>
                  </a:spcBef>
                  <a:buClr>
                    <a:schemeClr val="accent5"/>
                  </a:buClr>
                  <a:buFont typeface="Arial"/>
                  <a:buChar char="-"/>
                  <a:defRPr kumimoji="0" sz="2000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1920240" indent="-182880" algn="l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SzPct val="100000"/>
                  <a:buFont typeface="Arial"/>
                  <a:buChar char="•"/>
                  <a:defRPr kumimoji="0" sz="1800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139696" indent="-182880" algn="l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Font typeface="Arial"/>
                  <a:buChar char="▪"/>
                  <a:defRPr kumimoji="0"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331720" indent="-182880" algn="l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Font typeface="Arial"/>
                  <a:buChar char="•"/>
                  <a:defRPr kumimoji="0"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36576" indent="0">
                  <a:buNone/>
                </a:pPr>
                <a:r>
                  <a:rPr lang="en-US" dirty="0" smtClean="0"/>
                  <a:t>Accelerating the failure mode should leave the </a:t>
                </a:r>
                <a14:m>
                  <m:oMath xmlns:m="http://schemas.openxmlformats.org/officeDocument/2006/math">
                    <m:r>
                      <a:rPr lang="en-US" sz="2800" i="1">
                        <a:latin typeface="Cambria Math" panose="02040503050406030204" pitchFamily="18" charset="0"/>
                      </a:rPr>
                      <m:t>𝛽</m:t>
                    </m:r>
                  </m:oMath>
                </a14:m>
                <a:r>
                  <a:rPr lang="en-US" dirty="0" smtClean="0"/>
                  <a:t> (shape) of the Weibull untouched!</a:t>
                </a:r>
              </a:p>
              <a:p>
                <a:pPr marL="36576" indent="0">
                  <a:buNone/>
                </a:pPr>
                <a:r>
                  <a:rPr lang="en-US" dirty="0"/>
                  <a:t>	</a:t>
                </a:r>
                <a:r>
                  <a:rPr lang="en-US" dirty="0" smtClean="0">
                    <a:sym typeface="Wingdings" panose="05000000000000000000" pitchFamily="2" charset="2"/>
                  </a:rPr>
                  <a:t> Otherwise we change the failure mechanism and acceleration factor modeling is not possible.</a:t>
                </a:r>
                <a:r>
                  <a:rPr lang="en-US" dirty="0" smtClean="0"/>
                  <a:t> </a:t>
                </a:r>
              </a:p>
            </p:txBody>
          </p:sp>
        </mc:Choice>
        <mc:Fallback xmlns="">
          <p:sp>
            <p:nvSpPr>
              <p:cNvPr id="17" name="Content Placeholder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200" y="3699595"/>
                <a:ext cx="8229600" cy="733859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996574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/>
      <p:bldP spid="17" grpId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half" idx="1"/>
              </p:nvPr>
            </p:nvSpPr>
            <p:spPr>
              <a:xfrm>
                <a:off x="457199" y="1200151"/>
                <a:ext cx="4281055" cy="3262788"/>
              </a:xfrm>
            </p:spPr>
            <p:txBody>
              <a:bodyPr>
                <a:normAutofit fontScale="55000" lnSpcReduction="20000"/>
              </a:bodyPr>
              <a:lstStyle/>
              <a:p>
                <a:pPr marL="36576" indent="0">
                  <a:buNone/>
                </a:pPr>
                <a:r>
                  <a:rPr lang="en-US" dirty="0" smtClean="0"/>
                  <a:t>Acceleration factor could be obtained from TTF model. </a:t>
                </a:r>
              </a:p>
              <a:p>
                <a:pPr lvl="1"/>
                <a:r>
                  <a:rPr lang="en-US" dirty="0" smtClean="0"/>
                  <a:t>Let’s pretend it is unknown</a:t>
                </a:r>
              </a:p>
              <a:p>
                <a:pPr marL="36576" indent="0">
                  <a:buNone/>
                </a:pPr>
                <a:r>
                  <a:rPr lang="en-US" dirty="0" smtClean="0">
                    <a:sym typeface="Wingdings" panose="05000000000000000000" pitchFamily="2" charset="2"/>
                  </a:rPr>
                  <a:t> Fit exponential TTF model: </a:t>
                </a:r>
                <a:r>
                  <a:rPr lang="en-US" i="1" dirty="0" smtClean="0">
                    <a:latin typeface="Cambria Math" panose="02040503050406030204" pitchFamily="18" charset="0"/>
                  </a:rPr>
                  <a:t/>
                </a:r>
                <a:br>
                  <a:rPr lang="en-US" i="1" dirty="0" smtClean="0">
                    <a:latin typeface="Cambria Math" panose="02040503050406030204" pitchFamily="18" charset="0"/>
                  </a:rPr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 panose="02040503050406030204" pitchFamily="18" charset="0"/>
                        </a:rPr>
                        <m:t>𝐿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=</m:t>
                      </m:r>
                      <m:sSubSup>
                        <m:sSub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𝐿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  <m: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∗</m:t>
                          </m:r>
                        </m:sup>
                      </m:sSubSup>
                      <m:r>
                        <a:rPr lang="en-US" i="1">
                          <a:latin typeface="Cambria Math" panose="02040503050406030204" pitchFamily="18" charset="0"/>
                        </a:rPr>
                        <m:t>⋅</m:t>
                      </m:r>
                      <m:func>
                        <m:func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>
                              <a:latin typeface="Cambria Math" panose="02040503050406030204" pitchFamily="18" charset="0"/>
                            </a:rPr>
                            <m:t>exp</m:t>
                          </m:r>
                        </m:fName>
                        <m:e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𝑎</m:t>
                                  </m:r>
                                </m:num>
                                <m:den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𝑇</m:t>
                                  </m:r>
                                </m:den>
                              </m:f>
                            </m:e>
                          </m:d>
                        </m:e>
                      </m:func>
                    </m:oMath>
                  </m:oMathPara>
                </a14:m>
                <a:endParaRPr lang="en-GB" dirty="0" smtClean="0"/>
              </a:p>
              <a:p>
                <a:pPr marL="448056" lvl="1" indent="0">
                  <a:buNone/>
                </a:pPr>
                <a:r>
                  <a:rPr lang="en-US" dirty="0" smtClean="0">
                    <a:sym typeface="Wingdings" panose="05000000000000000000" pitchFamily="2" charset="2"/>
                  </a:rPr>
                  <a:t> obtain: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𝑎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=10932 (≈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𝐸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𝑎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𝑘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𝑏</m:t>
                            </m:r>
                          </m:sub>
                        </m:sSub>
                      </m:den>
                    </m:f>
                  </m:oMath>
                </a14:m>
                <a:r>
                  <a:rPr lang="en-GB" dirty="0" smtClean="0"/>
                  <a:t>)</a:t>
                </a:r>
              </a:p>
              <a:p>
                <a:pPr marL="36576" indent="0">
                  <a:buNone/>
                </a:pPr>
                <a:r>
                  <a:rPr lang="en-US" dirty="0" smtClean="0">
                    <a:sym typeface="Wingdings" panose="05000000000000000000" pitchFamily="2" charset="2"/>
                  </a:rPr>
                  <a:t> Acceleration model: </a:t>
                </a:r>
                <a:r>
                  <a:rPr lang="en-US" dirty="0" smtClean="0">
                    <a:latin typeface="Cambria Math" panose="02040503050406030204" pitchFamily="18" charset="0"/>
                  </a:rPr>
                  <a:t/>
                </a:r>
                <a:br>
                  <a:rPr lang="en-US" dirty="0" smtClean="0">
                    <a:latin typeface="Cambria Math" panose="02040503050406030204" pitchFamily="18" charset="0"/>
                  </a:rPr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>
                          <a:latin typeface="Cambria Math" panose="02040503050406030204" pitchFamily="18" charset="0"/>
                        </a:rPr>
                        <m:t>AF</m:t>
                      </m:r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𝑇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,</m:t>
                          </m:r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e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∗</m:t>
                              </m:r>
                            </m:sup>
                          </m:sSup>
                        </m:e>
                      </m:d>
                      <m:r>
                        <a:rPr lang="en-US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m:rPr>
                          <m:sty m:val="p"/>
                        </m:rPr>
                        <a:rPr lang="en-US" b="0" i="0" smtClean="0">
                          <a:latin typeface="Cambria Math" panose="02040503050406030204" pitchFamily="18" charset="0"/>
                        </a:rPr>
                        <m:t>exp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⁡[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𝑎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den>
                          </m:f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f>
                            <m:f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sSup>
                                <m:sSup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𝑇</m:t>
                                  </m:r>
                                </m:e>
                                <m:sup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∗</m:t>
                                  </m:r>
                                </m:sup>
                              </m:sSup>
                            </m:den>
                          </m:f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]</m:t>
                      </m:r>
                    </m:oMath>
                  </m:oMathPara>
                </a14:m>
                <a:endParaRPr lang="en-GB" dirty="0" smtClean="0"/>
              </a:p>
              <a:p>
                <a:endParaRPr lang="en-GB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xfrm>
                <a:off x="457199" y="1200151"/>
                <a:ext cx="4281055" cy="3262788"/>
              </a:xfr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Failure mode 3 – </a:t>
            </a:r>
            <a:r>
              <a:rPr lang="en-US" dirty="0" smtClean="0"/>
              <a:t>Obtaining AF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42</a:t>
            </a:fld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4294967295"/>
          </p:nvPr>
        </p:nvSpPr>
        <p:spPr>
          <a:xfrm>
            <a:off x="0" y="4772025"/>
            <a:ext cx="2133600" cy="273050"/>
          </a:xfrm>
        </p:spPr>
        <p:txBody>
          <a:bodyPr/>
          <a:lstStyle/>
          <a:p>
            <a:fld id="{B4BFD808-6B56-4447-9401-2398D08EE3C0}" type="datetime1">
              <a:rPr lang="en-US" smtClean="0"/>
              <a:pPr/>
              <a:t>12/10/2018</a:t>
            </a:fld>
            <a:endParaRPr lang="en-US" dirty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4900608" y="1514191"/>
            <a:ext cx="3024192" cy="21780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60009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half" idx="1"/>
              </p:nvPr>
            </p:nvSpPr>
            <p:spPr>
              <a:xfrm>
                <a:off x="457199" y="1200151"/>
                <a:ext cx="8229601" cy="1473776"/>
              </a:xfrm>
            </p:spPr>
            <p:txBody>
              <a:bodyPr>
                <a:normAutofit fontScale="77500" lnSpcReduction="20000"/>
              </a:bodyPr>
              <a:lstStyle/>
              <a:p>
                <a:pPr marL="36576" indent="0">
                  <a:buNone/>
                </a:pPr>
                <a:r>
                  <a:rPr lang="en-US" dirty="0" smtClean="0"/>
                  <a:t>Using current based acceleration model would be misleading</a:t>
                </a:r>
              </a:p>
              <a:p>
                <a:r>
                  <a:rPr lang="en-US" dirty="0" smtClean="0"/>
                  <a:t>For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𝐼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→0⇒ 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𝑇𝑇𝐹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→∞</m:t>
                    </m:r>
                  </m:oMath>
                </a14:m>
                <a:endParaRPr lang="en-US" b="0" dirty="0" smtClean="0"/>
              </a:p>
              <a:p>
                <a:r>
                  <a:rPr lang="en-US" dirty="0" smtClean="0">
                    <a:sym typeface="Wingdings" panose="05000000000000000000" pitchFamily="2" charset="2"/>
                  </a:rPr>
                  <a:t> </a:t>
                </a:r>
                <a:r>
                  <a:rPr lang="en-US" dirty="0" smtClean="0"/>
                  <a:t>Necessary to know physics of failure</a:t>
                </a:r>
                <a:endParaRPr lang="en-GB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xfrm>
                <a:off x="457199" y="1200151"/>
                <a:ext cx="8229601" cy="1473776"/>
              </a:xfrm>
              <a:blipFill>
                <a:blip r:embed="rId2"/>
                <a:stretch>
                  <a:fillRect l="-29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Failure mode 3 – </a:t>
            </a:r>
            <a:r>
              <a:rPr lang="en-US" dirty="0" smtClean="0"/>
              <a:t>AF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43</a:t>
            </a:fld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4294967295"/>
          </p:nvPr>
        </p:nvSpPr>
        <p:spPr>
          <a:xfrm>
            <a:off x="0" y="4772025"/>
            <a:ext cx="2133600" cy="273050"/>
          </a:xfrm>
        </p:spPr>
        <p:txBody>
          <a:bodyPr/>
          <a:lstStyle/>
          <a:p>
            <a:fld id="{B4BFD808-6B56-4447-9401-2398D08EE3C0}" type="datetime1">
              <a:rPr lang="en-US" smtClean="0"/>
              <a:pPr/>
              <a:t>12/10/2018</a:t>
            </a:fld>
            <a:endParaRPr lang="en-US" dirty="0"/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5762495" y="2006027"/>
            <a:ext cx="3033811" cy="21849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06934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Content Placeholder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67200" y="1429226"/>
            <a:ext cx="3657600" cy="280416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 – CIBD</a:t>
            </a:r>
            <a:r>
              <a:rPr lang="en-US" dirty="0" smtClean="0"/>
              <a:t>– Simulate operation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55000" lnSpcReduction="20000"/>
          </a:bodyPr>
          <a:lstStyle/>
          <a:p>
            <a:pPr marL="36576" indent="0">
              <a:buNone/>
            </a:pPr>
            <a:r>
              <a:rPr lang="en-US" dirty="0"/>
              <a:t>Comments:</a:t>
            </a:r>
          </a:p>
          <a:p>
            <a:r>
              <a:rPr lang="en-US" dirty="0"/>
              <a:t>Expected beam aborts are opposite to expected number of replacements</a:t>
            </a:r>
          </a:p>
          <a:p>
            <a:pPr lvl="1"/>
            <a:r>
              <a:rPr lang="en-US" dirty="0"/>
              <a:t>1:1 has the most beam aborts but the least replacements</a:t>
            </a:r>
          </a:p>
          <a:p>
            <a:pPr lvl="1"/>
            <a:r>
              <a:rPr lang="en-US" dirty="0"/>
              <a:t>Opposite for 1:0</a:t>
            </a:r>
          </a:p>
          <a:p>
            <a:r>
              <a:rPr lang="en-US" dirty="0"/>
              <a:t>Failure mode </a:t>
            </a:r>
            <a:r>
              <a:rPr lang="en-US" dirty="0" smtClean="0"/>
              <a:t>three only </a:t>
            </a:r>
            <a:r>
              <a:rPr lang="en-US" dirty="0"/>
              <a:t>“kicks in” for output currents of ~1A</a:t>
            </a:r>
          </a:p>
          <a:p>
            <a:r>
              <a:rPr lang="en-US" dirty="0"/>
              <a:t>Total cost mostly depends on chosen ratio of cost for replacements vs cost of beam </a:t>
            </a:r>
            <a:r>
              <a:rPr lang="en-US" dirty="0" smtClean="0"/>
              <a:t>abort</a:t>
            </a:r>
            <a:endParaRPr lang="en-GB" dirty="0"/>
          </a:p>
          <a:p>
            <a:pPr marL="448056" lvl="1" indent="0">
              <a:buNone/>
            </a:pPr>
            <a:endParaRPr lang="en-GB" dirty="0"/>
          </a:p>
          <a:p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12/10/2018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44</a:t>
            </a:fld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7419108" y="1662544"/>
            <a:ext cx="401782" cy="2237513"/>
          </a:xfrm>
          <a:prstGeom prst="rect">
            <a:avLst/>
          </a:prstGeom>
          <a:gradFill>
            <a:gsLst>
              <a:gs pos="0">
                <a:schemeClr val="accent1">
                  <a:tint val="73000"/>
                  <a:satMod val="150000"/>
                  <a:alpha val="52000"/>
                </a:schemeClr>
              </a:gs>
              <a:gs pos="25000">
                <a:schemeClr val="accent1">
                  <a:tint val="96000"/>
                  <a:shade val="80000"/>
                  <a:satMod val="105000"/>
                </a:schemeClr>
              </a:gs>
              <a:gs pos="38000">
                <a:schemeClr val="accent1">
                  <a:tint val="96000"/>
                  <a:shade val="59000"/>
                  <a:satMod val="120000"/>
                  <a:alpha val="33000"/>
                </a:schemeClr>
              </a:gs>
              <a:gs pos="55000">
                <a:schemeClr val="accent1">
                  <a:shade val="57000"/>
                  <a:satMod val="120000"/>
                  <a:alpha val="42000"/>
                </a:schemeClr>
              </a:gs>
              <a:gs pos="80000">
                <a:schemeClr val="accent1">
                  <a:shade val="56000"/>
                  <a:satMod val="145000"/>
                </a:schemeClr>
              </a:gs>
              <a:gs pos="88000">
                <a:schemeClr val="accent1">
                  <a:shade val="63000"/>
                  <a:satMod val="160000"/>
                </a:schemeClr>
              </a:gs>
              <a:gs pos="100000">
                <a:schemeClr val="accent1">
                  <a:tint val="99555"/>
                  <a:satMod val="155000"/>
                </a:schemeClr>
              </a:gs>
            </a:gsLst>
          </a:gradFill>
          <a:ln>
            <a:solidFill>
              <a:schemeClr val="accent1">
                <a:shade val="60000"/>
                <a:satMod val="30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26653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 – </a:t>
            </a:r>
            <a:r>
              <a:rPr lang="en-US" dirty="0" smtClean="0"/>
              <a:t>CIBD – Simulate operation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half" idx="1"/>
              </p:nvPr>
            </p:nvSpPr>
            <p:spPr/>
            <p:txBody>
              <a:bodyPr>
                <a:normAutofit fontScale="55000" lnSpcReduction="20000"/>
              </a:bodyPr>
              <a:lstStyle/>
              <a:p>
                <a:r>
                  <a:rPr lang="en-US" dirty="0" smtClean="0"/>
                  <a:t>Three failure modes</a:t>
                </a:r>
              </a:p>
              <a:p>
                <a:r>
                  <a:rPr lang="en-US" dirty="0" smtClean="0"/>
                  <a:t>Operational lifetime 10000 days</a:t>
                </a:r>
              </a:p>
              <a:p>
                <a:r>
                  <a:rPr lang="en-US" dirty="0" smtClean="0"/>
                  <a:t>Repair duration </a:t>
                </a:r>
                <a14:m>
                  <m:oMath xmlns:m="http://schemas.openxmlformats.org/officeDocument/2006/math">
                    <m:r>
                      <a:rPr lang="en-US" b="0" i="0" smtClean="0">
                        <a:latin typeface="Cambria Math" panose="02040503050406030204" pitchFamily="18" charset="0"/>
                      </a:rPr>
                      <m:t>~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𝒩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5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1.5</m:t>
                        </m:r>
                      </m:e>
                    </m:d>
                  </m:oMath>
                </a14:m>
                <a:endParaRPr lang="en-US" dirty="0" smtClean="0"/>
              </a:p>
              <a:p>
                <a:r>
                  <a:rPr lang="en-US" dirty="0" smtClean="0"/>
                  <a:t>Operational modes</a:t>
                </a:r>
              </a:p>
              <a:p>
                <a:pPr lvl="1"/>
                <a:r>
                  <a:rPr lang="en-US" dirty="0" smtClean="0"/>
                  <a:t>1:1 (load sharing)</a:t>
                </a:r>
              </a:p>
              <a:p>
                <a:pPr lvl="1"/>
                <a:r>
                  <a:rPr lang="en-US" dirty="0" smtClean="0"/>
                  <a:t>1:0 (hot spare)</a:t>
                </a:r>
              </a:p>
              <a:p>
                <a:pPr lvl="1"/>
                <a:r>
                  <a:rPr lang="en-US" dirty="0" smtClean="0"/>
                  <a:t>1:2 (asymmetric sharing)</a:t>
                </a:r>
              </a:p>
              <a:p>
                <a:r>
                  <a:rPr lang="en-US" dirty="0" smtClean="0"/>
                  <a:t>Cost of repair 150 CHF</a:t>
                </a:r>
              </a:p>
              <a:p>
                <a:r>
                  <a:rPr lang="en-US" dirty="0" smtClean="0"/>
                  <a:t>Cost of beam abort 200 </a:t>
                </a:r>
                <a:r>
                  <a:rPr lang="en-US" dirty="0" err="1" smtClean="0"/>
                  <a:t>kCHF</a:t>
                </a:r>
                <a:endParaRPr lang="en-US" dirty="0" smtClean="0"/>
              </a:p>
              <a:p>
                <a:r>
                  <a:rPr lang="en-US" dirty="0"/>
                  <a:t>N=10</a:t>
                </a:r>
                <a:r>
                  <a:rPr lang="en-US" baseline="30000" dirty="0"/>
                  <a:t>6</a:t>
                </a:r>
                <a:r>
                  <a:rPr lang="en-US" dirty="0"/>
                  <a:t>-10</a:t>
                </a:r>
                <a:r>
                  <a:rPr lang="en-US" baseline="30000" dirty="0"/>
                  <a:t>4</a:t>
                </a:r>
                <a:r>
                  <a:rPr lang="en-US" dirty="0" smtClean="0"/>
                  <a:t> simulations</a:t>
                </a:r>
              </a:p>
              <a:p>
                <a:endParaRPr lang="en-GB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12/10/2018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45</a:t>
            </a:fld>
            <a:endParaRPr lang="en-US" dirty="0"/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4267200" y="1429226"/>
            <a:ext cx="3657600" cy="280416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7419108" y="1662544"/>
            <a:ext cx="401782" cy="2237513"/>
          </a:xfrm>
          <a:prstGeom prst="rect">
            <a:avLst/>
          </a:prstGeom>
          <a:gradFill>
            <a:gsLst>
              <a:gs pos="0">
                <a:schemeClr val="accent1">
                  <a:tint val="73000"/>
                  <a:satMod val="150000"/>
                  <a:alpha val="52000"/>
                </a:schemeClr>
              </a:gs>
              <a:gs pos="25000">
                <a:schemeClr val="accent1">
                  <a:tint val="96000"/>
                  <a:shade val="80000"/>
                  <a:satMod val="105000"/>
                </a:schemeClr>
              </a:gs>
              <a:gs pos="38000">
                <a:schemeClr val="accent1">
                  <a:tint val="96000"/>
                  <a:shade val="59000"/>
                  <a:satMod val="120000"/>
                  <a:alpha val="33000"/>
                </a:schemeClr>
              </a:gs>
              <a:gs pos="55000">
                <a:schemeClr val="accent1">
                  <a:shade val="57000"/>
                  <a:satMod val="120000"/>
                  <a:alpha val="42000"/>
                </a:schemeClr>
              </a:gs>
              <a:gs pos="80000">
                <a:schemeClr val="accent1">
                  <a:shade val="56000"/>
                  <a:satMod val="145000"/>
                </a:schemeClr>
              </a:gs>
              <a:gs pos="88000">
                <a:schemeClr val="accent1">
                  <a:shade val="63000"/>
                  <a:satMod val="160000"/>
                </a:schemeClr>
              </a:gs>
              <a:gs pos="100000">
                <a:schemeClr val="accent1">
                  <a:tint val="99555"/>
                  <a:satMod val="155000"/>
                </a:schemeClr>
              </a:gs>
            </a:gsLst>
          </a:gradFill>
          <a:ln>
            <a:solidFill>
              <a:schemeClr val="accent1">
                <a:shade val="60000"/>
                <a:satMod val="30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76266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Outlook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dirty="0" smtClean="0"/>
              <a:t>Current Limitations</a:t>
            </a:r>
          </a:p>
          <a:p>
            <a:pPr lvl="1"/>
            <a:r>
              <a:rPr lang="en-US" dirty="0" smtClean="0"/>
              <a:t>Same </a:t>
            </a:r>
            <a:r>
              <a:rPr lang="en-US" dirty="0" smtClean="0"/>
              <a:t>cost for all failure modes</a:t>
            </a:r>
          </a:p>
          <a:p>
            <a:pPr lvl="1"/>
            <a:r>
              <a:rPr lang="en-US" dirty="0" smtClean="0"/>
              <a:t>Only </a:t>
            </a:r>
            <a:r>
              <a:rPr lang="en-US" dirty="0" smtClean="0"/>
              <a:t>two </a:t>
            </a:r>
            <a:r>
              <a:rPr lang="en-US" dirty="0" smtClean="0"/>
              <a:t>devices</a:t>
            </a:r>
          </a:p>
          <a:p>
            <a:pPr lvl="1"/>
            <a:r>
              <a:rPr lang="en-US" dirty="0" smtClean="0"/>
              <a:t>Stressor dependent only on load of its unit, not other units (e.g. heating from external unit is not considered)</a:t>
            </a:r>
            <a:endParaRPr lang="en-US" dirty="0" smtClean="0"/>
          </a:p>
          <a:p>
            <a:pPr lvl="1"/>
            <a:r>
              <a:rPr lang="en-US" dirty="0" smtClean="0"/>
              <a:t>No switching effects</a:t>
            </a:r>
          </a:p>
          <a:p>
            <a:pPr lvl="1"/>
            <a:r>
              <a:rPr lang="en-US" dirty="0" smtClean="0"/>
              <a:t>No repair efficiency</a:t>
            </a:r>
          </a:p>
          <a:p>
            <a:pPr lvl="1"/>
            <a:r>
              <a:rPr lang="en-US" dirty="0" smtClean="0"/>
              <a:t>No acceleration </a:t>
            </a:r>
            <a:r>
              <a:rPr lang="en-US" dirty="0" smtClean="0"/>
              <a:t>by multiple factors</a:t>
            </a:r>
          </a:p>
          <a:p>
            <a:r>
              <a:rPr lang="en-US" dirty="0" smtClean="0"/>
              <a:t>Can all be added to the simulation</a:t>
            </a:r>
          </a:p>
          <a:p>
            <a:pPr lvl="1"/>
            <a:r>
              <a:rPr lang="en-US" dirty="0" smtClean="0"/>
              <a:t>But: data and models need to be available</a:t>
            </a:r>
          </a:p>
          <a:p>
            <a:pPr lvl="1"/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12/10/2018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1949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Contents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Problem statement</a:t>
            </a:r>
          </a:p>
          <a:p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Method</a:t>
            </a:r>
          </a:p>
          <a:p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Example</a:t>
            </a:r>
          </a:p>
          <a:p>
            <a:pPr lvl="1"/>
            <a:r>
              <a:rPr lang="en-US" dirty="0" smtClean="0"/>
              <a:t>Synthetic example</a:t>
            </a:r>
          </a:p>
          <a:p>
            <a:pPr lvl="1"/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CIBD simulation</a:t>
            </a:r>
          </a:p>
          <a:p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Summary and Conclusions</a:t>
            </a:r>
            <a:endParaRPr lang="en-GB" dirty="0">
              <a:solidFill>
                <a:schemeClr val="bg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3170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Synthetic Example (inspired by CIBD)</a:t>
            </a:r>
            <a:endParaRPr lang="en-GB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34842" y="880452"/>
            <a:ext cx="4706085" cy="3519744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12/10/2018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48</a:t>
            </a:fld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61664" y="1543792"/>
            <a:ext cx="2617590" cy="18852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86587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Synthetic Example (inspired by CIBD)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12/10/2018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49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Content Placeholder 2"/>
              <p:cNvSpPr txBox="1">
                <a:spLocks/>
              </p:cNvSpPr>
              <p:nvPr/>
            </p:nvSpPr>
            <p:spPr>
              <a:xfrm>
                <a:off x="457200" y="994205"/>
                <a:ext cx="8229600" cy="3203145"/>
              </a:xfrm>
              <a:prstGeom prst="rect">
                <a:avLst/>
              </a:prstGeom>
            </p:spPr>
            <p:txBody>
              <a:bodyPr vert="horz">
                <a:normAutofit fontScale="85000" lnSpcReduction="10000"/>
              </a:bodyPr>
              <a:lstStyle>
                <a:lvl1pPr marL="493776" indent="-457200" algn="l" rtl="0" eaLnBrk="1" latinLnBrk="0" hangingPunct="1">
                  <a:lnSpc>
                    <a:spcPct val="150000"/>
                  </a:lnSpc>
                  <a:spcBef>
                    <a:spcPct val="20000"/>
                  </a:spcBef>
                  <a:buClr>
                    <a:schemeClr val="tx1"/>
                  </a:buClr>
                  <a:buSzPct val="80000"/>
                  <a:buFont typeface="Arial"/>
                  <a:buChar char="•"/>
                  <a:defRPr kumimoji="0"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905256" indent="-457200" algn="l" rtl="0" eaLnBrk="1" latinLnBrk="0" hangingPunct="1">
                  <a:lnSpc>
                    <a:spcPct val="150000"/>
                  </a:lnSpc>
                  <a:spcBef>
                    <a:spcPct val="20000"/>
                  </a:spcBef>
                  <a:buClr>
                    <a:schemeClr val="tx1"/>
                  </a:buClr>
                  <a:buSzPct val="90000"/>
                  <a:buFont typeface="Arial"/>
                  <a:buChar char="•"/>
                  <a:defRPr kumimoji="0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92708" indent="-342900" algn="l" rtl="0" eaLnBrk="1" latinLnBrk="0" hangingPunct="1">
                  <a:lnSpc>
                    <a:spcPct val="150000"/>
                  </a:lnSpc>
                  <a:spcBef>
                    <a:spcPct val="20000"/>
                  </a:spcBef>
                  <a:buClr>
                    <a:schemeClr val="tx1"/>
                  </a:buClr>
                  <a:buSzPct val="85000"/>
                  <a:buFont typeface="Arial"/>
                  <a:buChar char="•"/>
                  <a:defRPr kumimoji="0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85316" indent="-342900" algn="l" rtl="0" eaLnBrk="1" latinLnBrk="0" hangingPunct="1">
                  <a:lnSpc>
                    <a:spcPct val="150000"/>
                  </a:lnSpc>
                  <a:spcBef>
                    <a:spcPct val="20000"/>
                  </a:spcBef>
                  <a:buClr>
                    <a:schemeClr val="tx1"/>
                  </a:buClr>
                  <a:buSzPct val="90000"/>
                  <a:buFont typeface="Arial"/>
                  <a:buChar char="•"/>
                  <a:defRPr kumimoji="0"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650492" indent="-342900" algn="l" rtl="0" eaLnBrk="1" latinLnBrk="0" hangingPunct="1">
                  <a:lnSpc>
                    <a:spcPct val="150000"/>
                  </a:lnSpc>
                  <a:spcBef>
                    <a:spcPct val="20000"/>
                  </a:spcBef>
                  <a:buClr>
                    <a:schemeClr val="tx1"/>
                  </a:buClr>
                  <a:buSzPct val="100000"/>
                  <a:buFont typeface="Arial"/>
                  <a:buChar char="•"/>
                  <a:defRPr kumimoji="0"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700784" indent="-182880" algn="l" rtl="0" eaLnBrk="1" latinLnBrk="0" hangingPunct="1">
                  <a:spcBef>
                    <a:spcPct val="20000"/>
                  </a:spcBef>
                  <a:buClr>
                    <a:schemeClr val="accent5"/>
                  </a:buClr>
                  <a:buFont typeface="Arial"/>
                  <a:buChar char="-"/>
                  <a:defRPr kumimoji="0" sz="2000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1920240" indent="-182880" algn="l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SzPct val="100000"/>
                  <a:buFont typeface="Arial"/>
                  <a:buChar char="•"/>
                  <a:defRPr kumimoji="0" sz="1800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139696" indent="-182880" algn="l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Font typeface="Arial"/>
                  <a:buChar char="▪"/>
                  <a:defRPr kumimoji="0"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331720" indent="-182880" algn="l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Font typeface="Arial"/>
                  <a:buChar char="•"/>
                  <a:defRPr kumimoji="0"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36576" indent="0">
                  <a:buNone/>
                </a:pPr>
                <a:r>
                  <a:rPr lang="en-US" dirty="0" smtClean="0"/>
                  <a:t>Electrolytic capacitor aging:</a:t>
                </a:r>
              </a:p>
              <a:p>
                <a:r>
                  <a:rPr lang="en-US" dirty="0" smtClean="0"/>
                  <a:t>Lifetime model: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𝐿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𝐿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⋅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𝑉</m:t>
                                </m:r>
                              </m:num>
                              <m:den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𝑉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</m:sub>
                                </m:sSub>
                              </m:den>
                            </m:f>
                          </m:e>
                        </m:d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⋅</m:t>
                    </m:r>
                    <m:func>
                      <m:func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exp</m:t>
                        </m:r>
                      </m:fName>
                      <m:e>
                        <m:d>
                          <m:dPr>
                            <m:begChr m:val="["/>
                            <m:endChr m:val="]"/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d>
                              <m:d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f>
                                  <m:f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sSub>
                                      <m:sSubPr>
                                        <m:ctrlP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  <m:t>𝐸</m:t>
                                        </m:r>
                                      </m:e>
                                      <m:sub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  <m:t>𝑎</m:t>
                                        </m:r>
                                      </m:sub>
                                    </m:sSub>
                                  </m:num>
                                  <m:den>
                                    <m:sSub>
                                      <m:sSubPr>
                                        <m:ctrlP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  <m:t>𝑘</m:t>
                                        </m:r>
                                      </m:e>
                                      <m:sub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  <m:t>𝑏</m:t>
                                        </m:r>
                                      </m:sub>
                                    </m:sSub>
                                  </m:den>
                                </m:f>
                              </m:e>
                            </m:d>
                            <m:d>
                              <m:d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f>
                                  <m:f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num>
                                  <m:den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𝑇</m:t>
                                    </m:r>
                                  </m:den>
                                </m:f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f>
                                  <m:f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num>
                                  <m:den>
                                    <m:sSub>
                                      <m:sSubPr>
                                        <m:ctrlP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  <m:t>𝑇</m:t>
                                        </m:r>
                                      </m:e>
                                      <m:sub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  <m:t>0</m:t>
                                        </m:r>
                                      </m:sub>
                                    </m:sSub>
                                  </m:den>
                                </m:f>
                              </m:e>
                            </m:d>
                          </m:e>
                        </m:d>
                      </m:e>
                    </m:func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sSubSup>
                      <m:sSub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𝐿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bSup>
                    <m:r>
                      <a:rPr lang="en-US" b="0" i="1" smtClean="0">
                        <a:latin typeface="Cambria Math" panose="02040503050406030204" pitchFamily="18" charset="0"/>
                      </a:rPr>
                      <m:t>⋅</m:t>
                    </m:r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exp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⁡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𝐸</m:t>
                                </m:r>
                              </m:e>
                              <m:sub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𝑎</m:t>
                                </m:r>
                              </m:sub>
                            </m:sSub>
                          </m:num>
                          <m:den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𝑘</m:t>
                                </m:r>
                              </m:e>
                              <m:sub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𝑏</m:t>
                                </m:r>
                              </m:sub>
                            </m:s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𝑇</m:t>
                            </m:r>
                          </m:den>
                        </m:f>
                      </m:e>
                    </m:d>
                  </m:oMath>
                </a14:m>
                <a:endParaRPr lang="en-US" dirty="0" smtClean="0"/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𝑘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𝑏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=8.62⋅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−5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𝑒𝑉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𝐾</m:t>
                    </m:r>
                  </m:oMath>
                </a14:m>
                <a:r>
                  <a:rPr lang="en-US" dirty="0" smtClean="0"/>
                  <a:t> Boltzmann constant</a:t>
                </a: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=0.94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𝑒𝑉</m:t>
                    </m:r>
                  </m:oMath>
                </a14:m>
                <a:r>
                  <a:rPr lang="en-US" dirty="0" smtClean="0"/>
                  <a:t> effective activation energy for AL electrolytic capacitor aging</a:t>
                </a:r>
              </a:p>
              <a:p>
                <a:r>
                  <a:rPr lang="en-US" dirty="0" smtClean="0"/>
                  <a:t>Acceleration Factor: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𝐴𝐹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sSup>
                          <m:sSup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𝑇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∗</m:t>
                            </m:r>
                          </m:sup>
                        </m:sSup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func>
                      <m:func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</a:rPr>
                          <m:t>exp</m:t>
                        </m:r>
                      </m:fName>
                      <m:e>
                        <m:d>
                          <m:dPr>
                            <m:begChr m:val="["/>
                            <m:endChr m:val="]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d>
                              <m:d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f>
                                  <m:f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sSub>
                                      <m:sSubPr>
                                        <m:ctrlP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  <m:t>𝐸</m:t>
                                        </m:r>
                                      </m:e>
                                      <m:sub>
                                        <m: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  <m:t>𝑎</m:t>
                                        </m:r>
                                      </m:sub>
                                    </m:sSub>
                                  </m:num>
                                  <m:den>
                                    <m:sSub>
                                      <m:sSubPr>
                                        <m:ctrlP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  <m:t>𝑘</m:t>
                                        </m:r>
                                      </m:e>
                                      <m:sub>
                                        <m: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  <m:t>𝑏</m:t>
                                        </m:r>
                                      </m:sub>
                                    </m:sSub>
                                  </m:den>
                                </m:f>
                              </m:e>
                            </m:d>
                            <m:d>
                              <m:d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f>
                                  <m:f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num>
                                  <m:den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𝑇</m:t>
                                    </m:r>
                                  </m:den>
                                </m:f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f>
                                  <m:f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num>
                                  <m:den>
                                    <m:sSup>
                                      <m:sSupPr>
                                        <m:ctrlP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  <m:t>𝑇</m:t>
                                        </m:r>
                                      </m:e>
                                      <m:sup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  <m:t>∗</m:t>
                                        </m:r>
                                      </m:sup>
                                    </m:sSup>
                                  </m:den>
                                </m:f>
                              </m:e>
                            </m:d>
                          </m:e>
                        </m:d>
                      </m:e>
                    </m:func>
                  </m:oMath>
                </a14:m>
                <a:endParaRPr lang="en-US" dirty="0" smtClean="0"/>
              </a:p>
              <a:p>
                <a:pPr lvl="1"/>
                <a:endParaRPr lang="en-GB" dirty="0"/>
              </a:p>
            </p:txBody>
          </p:sp>
        </mc:Choice>
        <mc:Fallback xmlns="">
          <p:sp>
            <p:nvSpPr>
              <p:cNvPr id="8" name="Content Placeholder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200" y="994205"/>
                <a:ext cx="8229600" cy="3203145"/>
              </a:xfrm>
              <a:prstGeom prst="rect">
                <a:avLst/>
              </a:prstGeom>
              <a:blipFill>
                <a:blip r:embed="rId2"/>
                <a:stretch>
                  <a:fillRect l="-29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6024951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 the literature…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Simple analytic models based on constant failure rates</a:t>
            </a:r>
          </a:p>
          <a:p>
            <a:r>
              <a:rPr lang="en-US" dirty="0" smtClean="0"/>
              <a:t>Methods for non-constant failure modes with simple load sharing assumptions and no consideration of multiple failure modes or failure mechanisms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12/11/2018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844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Synthetic Example – Generating Failure data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12/10/2018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50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Content Placeholder 2"/>
              <p:cNvSpPr txBox="1">
                <a:spLocks/>
              </p:cNvSpPr>
              <p:nvPr/>
            </p:nvSpPr>
            <p:spPr>
              <a:xfrm>
                <a:off x="457200" y="994205"/>
                <a:ext cx="8229600" cy="3203145"/>
              </a:xfrm>
              <a:prstGeom prst="rect">
                <a:avLst/>
              </a:prstGeom>
            </p:spPr>
            <p:txBody>
              <a:bodyPr vert="horz">
                <a:normAutofit fontScale="92500" lnSpcReduction="10000"/>
              </a:bodyPr>
              <a:lstStyle>
                <a:lvl1pPr marL="493776" indent="-457200" algn="l" rtl="0" eaLnBrk="1" latinLnBrk="0" hangingPunct="1">
                  <a:lnSpc>
                    <a:spcPct val="150000"/>
                  </a:lnSpc>
                  <a:spcBef>
                    <a:spcPct val="20000"/>
                  </a:spcBef>
                  <a:buClr>
                    <a:schemeClr val="tx1"/>
                  </a:buClr>
                  <a:buSzPct val="80000"/>
                  <a:buFont typeface="Arial"/>
                  <a:buChar char="•"/>
                  <a:defRPr kumimoji="0"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905256" indent="-457200" algn="l" rtl="0" eaLnBrk="1" latinLnBrk="0" hangingPunct="1">
                  <a:lnSpc>
                    <a:spcPct val="150000"/>
                  </a:lnSpc>
                  <a:spcBef>
                    <a:spcPct val="20000"/>
                  </a:spcBef>
                  <a:buClr>
                    <a:schemeClr val="tx1"/>
                  </a:buClr>
                  <a:buSzPct val="90000"/>
                  <a:buFont typeface="Arial"/>
                  <a:buChar char="•"/>
                  <a:defRPr kumimoji="0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92708" indent="-342900" algn="l" rtl="0" eaLnBrk="1" latinLnBrk="0" hangingPunct="1">
                  <a:lnSpc>
                    <a:spcPct val="150000"/>
                  </a:lnSpc>
                  <a:spcBef>
                    <a:spcPct val="20000"/>
                  </a:spcBef>
                  <a:buClr>
                    <a:schemeClr val="tx1"/>
                  </a:buClr>
                  <a:buSzPct val="85000"/>
                  <a:buFont typeface="Arial"/>
                  <a:buChar char="•"/>
                  <a:defRPr kumimoji="0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85316" indent="-342900" algn="l" rtl="0" eaLnBrk="1" latinLnBrk="0" hangingPunct="1">
                  <a:lnSpc>
                    <a:spcPct val="150000"/>
                  </a:lnSpc>
                  <a:spcBef>
                    <a:spcPct val="20000"/>
                  </a:spcBef>
                  <a:buClr>
                    <a:schemeClr val="tx1"/>
                  </a:buClr>
                  <a:buSzPct val="90000"/>
                  <a:buFont typeface="Arial"/>
                  <a:buChar char="•"/>
                  <a:defRPr kumimoji="0"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650492" indent="-342900" algn="l" rtl="0" eaLnBrk="1" latinLnBrk="0" hangingPunct="1">
                  <a:lnSpc>
                    <a:spcPct val="150000"/>
                  </a:lnSpc>
                  <a:spcBef>
                    <a:spcPct val="20000"/>
                  </a:spcBef>
                  <a:buClr>
                    <a:schemeClr val="tx1"/>
                  </a:buClr>
                  <a:buSzPct val="100000"/>
                  <a:buFont typeface="Arial"/>
                  <a:buChar char="•"/>
                  <a:defRPr kumimoji="0"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700784" indent="-182880" algn="l" rtl="0" eaLnBrk="1" latinLnBrk="0" hangingPunct="1">
                  <a:spcBef>
                    <a:spcPct val="20000"/>
                  </a:spcBef>
                  <a:buClr>
                    <a:schemeClr val="accent5"/>
                  </a:buClr>
                  <a:buFont typeface="Arial"/>
                  <a:buChar char="-"/>
                  <a:defRPr kumimoji="0" sz="2000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1920240" indent="-182880" algn="l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SzPct val="100000"/>
                  <a:buFont typeface="Arial"/>
                  <a:buChar char="•"/>
                  <a:defRPr kumimoji="0" sz="1800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139696" indent="-182880" algn="l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Font typeface="Arial"/>
                  <a:buChar char="▪"/>
                  <a:defRPr kumimoji="0"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331720" indent="-182880" algn="l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Font typeface="Arial"/>
                  <a:buChar char="•"/>
                  <a:defRPr kumimoji="0"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36576" indent="0">
                  <a:buNone/>
                </a:pPr>
                <a:r>
                  <a:rPr lang="en-US" dirty="0" smtClean="0"/>
                  <a:t>Draw lifetimes from probabilistic TTF model:</a:t>
                </a:r>
              </a:p>
              <a:p>
                <a:r>
                  <a:rPr lang="en-US" dirty="0" smtClean="0"/>
                  <a:t>TTF model: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𝐿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sSubSup>
                      <m:sSub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𝐿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bSup>
                    <m:r>
                      <a:rPr lang="en-US" b="0" i="1" smtClean="0">
                        <a:latin typeface="Cambria Math" panose="02040503050406030204" pitchFamily="18" charset="0"/>
                      </a:rPr>
                      <m:t>⋅</m:t>
                    </m:r>
                    <m:func>
                      <m:func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exp</m:t>
                        </m:r>
                      </m:fName>
                      <m:e>
                        <m:d>
                          <m:d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sSub>
                                  <m:sSub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𝐸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𝑎</m:t>
                                    </m:r>
                                  </m:sub>
                                </m:sSub>
                              </m:num>
                              <m:den>
                                <m:sSub>
                                  <m:sSub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𝑘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𝑏</m:t>
                                    </m:r>
                                  </m:sub>
                                </m:s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𝑇</m:t>
                                </m:r>
                              </m:den>
                            </m:f>
                          </m:e>
                        </m:d>
                      </m:e>
                    </m:func>
                    <m:r>
                      <a:rPr lang="en-US" b="0" i="0" smtClean="0">
                        <a:latin typeface="Cambria Math" panose="02040503050406030204" pitchFamily="18" charset="0"/>
                      </a:rPr>
                      <m:t>;</m:t>
                    </m:r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T</m:t>
                    </m:r>
                    <m:r>
                      <a:rPr lang="en-US" b="0" i="0" smtClean="0">
                        <a:latin typeface="Cambria Math" panose="02040503050406030204" pitchFamily="18" charset="0"/>
                      </a:rPr>
                      <m:t>~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𝒩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𝜇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US" dirty="0" smtClean="0"/>
              </a:p>
              <a:p>
                <a:pPr lvl="1"/>
                <a:r>
                  <a:rPr lang="en-US" dirty="0" smtClean="0"/>
                  <a:t>@2.4, 1.2, 0.9, 0.6A 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𝜇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𝑇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={343, 330, 324, 317}(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𝐾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 smtClean="0"/>
                  <a:t>) </a:t>
                </a:r>
              </a:p>
              <a:p>
                <a:pPr lvl="1"/>
                <a14:m>
                  <m:oMath xmlns:m="http://schemas.openxmlformats.org/officeDocument/2006/math">
                    <m:sSubSup>
                      <m:sSub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𝐿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bSup>
                    <m:r>
                      <a:rPr lang="en-US" b="0" i="1" smtClean="0"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𝑇</m:t>
                        </m:r>
                      </m:sub>
                    </m:sSub>
                  </m:oMath>
                </a14:m>
                <a:r>
                  <a:rPr lang="en-US" dirty="0" smtClean="0"/>
                  <a:t> so that a TTF</a:t>
                </a:r>
                <a:r>
                  <a:rPr lang="en-US" dirty="0"/>
                  <a:t> </a:t>
                </a:r>
                <a14:m>
                  <m:oMath xmlns:m="http://schemas.openxmlformats.org/officeDocument/2006/math">
                    <m:r>
                      <a:rPr lang="en-US">
                        <a:latin typeface="Cambria Math" panose="02040503050406030204" pitchFamily="18" charset="0"/>
                      </a:rPr>
                      <m:t>~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𝑊𝑒𝑖𝑏𝑢𝑙𝑙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𝜂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≈4225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𝑑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𝛽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≈8.57)</m:t>
                    </m:r>
                  </m:oMath>
                </a14:m>
                <a:r>
                  <a:rPr lang="en-US" dirty="0" smtClean="0"/>
                  <a:t> @ 1.2A</a:t>
                </a:r>
              </a:p>
              <a:p>
                <a:r>
                  <a:rPr lang="en-US" dirty="0" smtClean="0"/>
                  <a:t>Acceleration Factor: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𝐴𝐹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sSup>
                          <m:sSup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𝑇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∗</m:t>
                            </m:r>
                          </m:sup>
                        </m:sSup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func>
                      <m:func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</a:rPr>
                          <m:t>exp</m:t>
                        </m:r>
                      </m:fName>
                      <m:e>
                        <m:d>
                          <m:dPr>
                            <m:begChr m:val="["/>
                            <m:endChr m:val="]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d>
                              <m:d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f>
                                  <m:f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sSub>
                                      <m:sSubPr>
                                        <m:ctrlP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  <m:t>𝐸</m:t>
                                        </m:r>
                                      </m:e>
                                      <m:sub>
                                        <m: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  <m:t>𝑎</m:t>
                                        </m:r>
                                      </m:sub>
                                    </m:sSub>
                                  </m:num>
                                  <m:den>
                                    <m:sSub>
                                      <m:sSubPr>
                                        <m:ctrlP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  <m:t>𝑘</m:t>
                                        </m:r>
                                      </m:e>
                                      <m:sub>
                                        <m: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  <m:t>𝑏</m:t>
                                        </m:r>
                                      </m:sub>
                                    </m:sSub>
                                  </m:den>
                                </m:f>
                              </m:e>
                            </m:d>
                            <m:d>
                              <m:d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f>
                                  <m:f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num>
                                  <m:den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𝑇</m:t>
                                    </m:r>
                                  </m:den>
                                </m:f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f>
                                  <m:f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num>
                                  <m:den>
                                    <m:sSup>
                                      <m:sSupPr>
                                        <m:ctrlP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  <m:t>𝑇</m:t>
                                        </m:r>
                                      </m:e>
                                      <m:sup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  <m:t>∗</m:t>
                                        </m:r>
                                      </m:sup>
                                    </m:sSup>
                                  </m:den>
                                </m:f>
                              </m:e>
                            </m:d>
                          </m:e>
                        </m:d>
                      </m:e>
                    </m:func>
                  </m:oMath>
                </a14:m>
                <a:endParaRPr lang="en-US" dirty="0" smtClean="0"/>
              </a:p>
              <a:p>
                <a:pPr lvl="1"/>
                <a:endParaRPr lang="en-GB" dirty="0"/>
              </a:p>
            </p:txBody>
          </p:sp>
        </mc:Choice>
        <mc:Fallback xmlns="">
          <p:sp>
            <p:nvSpPr>
              <p:cNvPr id="8" name="Content Placeholder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200" y="994205"/>
                <a:ext cx="8229600" cy="3203145"/>
              </a:xfrm>
              <a:prstGeom prst="rect">
                <a:avLst/>
              </a:prstGeom>
              <a:blipFill>
                <a:blip r:embed="rId2"/>
                <a:stretch>
                  <a:fillRect l="-51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Rectangle 2"/>
          <p:cNvSpPr/>
          <p:nvPr/>
        </p:nvSpPr>
        <p:spPr>
          <a:xfrm>
            <a:off x="7408148" y="994205"/>
            <a:ext cx="1554455" cy="646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600" dirty="0"/>
              <a:t>Hall, P. L., and J. E. </a:t>
            </a:r>
            <a:r>
              <a:rPr lang="en-GB" sz="600" dirty="0" err="1"/>
              <a:t>Strutt</a:t>
            </a:r>
            <a:r>
              <a:rPr lang="en-GB" sz="600" dirty="0"/>
              <a:t>. "Probabilistic physics-of-failure models for component reliabilities using Monte Carlo simulation and Weibull analysis: a parametric study." </a:t>
            </a:r>
            <a:r>
              <a:rPr lang="en-GB" sz="600" i="1" dirty="0"/>
              <a:t>Reliability Engineering &amp; System Safety</a:t>
            </a:r>
            <a:r>
              <a:rPr lang="en-GB" sz="600" dirty="0"/>
              <a:t> 80.3 (2003): 233-242.</a:t>
            </a:r>
          </a:p>
        </p:txBody>
      </p:sp>
    </p:spTree>
    <p:extLst>
      <p:ext uri="{BB962C8B-B14F-4D97-AF65-F5344CB8AC3E}">
        <p14:creationId xmlns:p14="http://schemas.microsoft.com/office/powerpoint/2010/main" val="3368897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Synthetic Example – Generating Failure data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51</a:t>
            </a:fld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4294967295"/>
          </p:nvPr>
        </p:nvSpPr>
        <p:spPr>
          <a:xfrm>
            <a:off x="0" y="4772025"/>
            <a:ext cx="2133600" cy="273050"/>
          </a:xfrm>
        </p:spPr>
        <p:txBody>
          <a:bodyPr/>
          <a:lstStyle/>
          <a:p>
            <a:fld id="{B4BFD808-6B56-4447-9401-2398D08EE3C0}" type="datetime1">
              <a:rPr lang="en-US" smtClean="0"/>
              <a:pPr/>
              <a:t>12/10/2018</a:t>
            </a:fld>
            <a:endParaRPr lang="en-US" dirty="0"/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457200" y="3601854"/>
            <a:ext cx="3810000" cy="595496"/>
          </a:xfrm>
          <a:prstGeom prst="rect">
            <a:avLst/>
          </a:prstGeom>
        </p:spPr>
        <p:txBody>
          <a:bodyPr vert="horz">
            <a:normAutofit fontScale="92500"/>
          </a:bodyPr>
          <a:lstStyle>
            <a:lvl1pPr marL="493776" indent="-457200" algn="l" rtl="0" eaLnBrk="1" latinLnBrk="0" hangingPunct="1">
              <a:lnSpc>
                <a:spcPct val="150000"/>
              </a:lnSpc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lnSpc>
                <a:spcPct val="150000"/>
              </a:lnSpc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lnSpc>
                <a:spcPct val="150000"/>
              </a:lnSpc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lnSpc>
                <a:spcPct val="150000"/>
              </a:lnSpc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lnSpc>
                <a:spcPct val="150000"/>
              </a:lnSpc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None/>
            </a:pPr>
            <a:endParaRPr lang="en-US" dirty="0" smtClean="0"/>
          </a:p>
        </p:txBody>
      </p:sp>
      <p:sp>
        <p:nvSpPr>
          <p:cNvPr id="12" name="Content Placeholder 11"/>
          <p:cNvSpPr>
            <a:spLocks noGrp="1"/>
          </p:cNvSpPr>
          <p:nvPr>
            <p:ph sz="half" idx="1"/>
          </p:nvPr>
        </p:nvSpPr>
        <p:spPr>
          <a:xfrm>
            <a:off x="457199" y="1200151"/>
            <a:ext cx="4329545" cy="995794"/>
          </a:xfrm>
        </p:spPr>
        <p:txBody>
          <a:bodyPr>
            <a:normAutofit/>
          </a:bodyPr>
          <a:lstStyle/>
          <a:p>
            <a:r>
              <a:rPr lang="en-US" sz="1400" dirty="0" smtClean="0"/>
              <a:t>N=145 systems</a:t>
            </a:r>
          </a:p>
          <a:p>
            <a:r>
              <a:rPr lang="en-US" sz="1400" dirty="0" smtClean="0"/>
              <a:t>Failure onset for 1.2A as observed for CIBD</a:t>
            </a:r>
          </a:p>
        </p:txBody>
      </p:sp>
      <p:pic>
        <p:nvPicPr>
          <p:cNvPr id="13" name="Content Placeholder 8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2647442" y="2119745"/>
            <a:ext cx="3448557" cy="22818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1226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Synthetic Example – Obtaining AF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52</a:t>
            </a:fld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4294967295"/>
          </p:nvPr>
        </p:nvSpPr>
        <p:spPr>
          <a:xfrm>
            <a:off x="0" y="4772025"/>
            <a:ext cx="2133600" cy="273050"/>
          </a:xfrm>
        </p:spPr>
        <p:txBody>
          <a:bodyPr/>
          <a:lstStyle/>
          <a:p>
            <a:fld id="{B4BFD808-6B56-4447-9401-2398D08EE3C0}" type="datetime1">
              <a:rPr lang="en-US" smtClean="0"/>
              <a:pPr/>
              <a:t>12/10/2018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2" name="Content Placeholder 11"/>
              <p:cNvGraphicFramePr>
                <a:graphicFrameLocks noGrp="1"/>
              </p:cNvGraphicFramePr>
              <p:nvPr>
                <p:ph sz="half" idx="1"/>
                <p:extLst>
                  <p:ext uri="{D42A27DB-BD31-4B8C-83A1-F6EECF244321}">
                    <p14:modId xmlns:p14="http://schemas.microsoft.com/office/powerpoint/2010/main" val="1667183195"/>
                  </p:ext>
                </p:extLst>
              </p:nvPr>
            </p:nvGraphicFramePr>
            <p:xfrm>
              <a:off x="457200" y="1200150"/>
              <a:ext cx="3657598" cy="185420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522514">
                      <a:extLst>
                        <a:ext uri="{9D8B030D-6E8A-4147-A177-3AD203B41FA5}">
                          <a16:colId xmlns:a16="http://schemas.microsoft.com/office/drawing/2014/main" val="3318372022"/>
                        </a:ext>
                      </a:extLst>
                    </a:gridCol>
                    <a:gridCol w="522514">
                      <a:extLst>
                        <a:ext uri="{9D8B030D-6E8A-4147-A177-3AD203B41FA5}">
                          <a16:colId xmlns:a16="http://schemas.microsoft.com/office/drawing/2014/main" val="2149674589"/>
                        </a:ext>
                      </a:extLst>
                    </a:gridCol>
                    <a:gridCol w="522514">
                      <a:extLst>
                        <a:ext uri="{9D8B030D-6E8A-4147-A177-3AD203B41FA5}">
                          <a16:colId xmlns:a16="http://schemas.microsoft.com/office/drawing/2014/main" val="928009790"/>
                        </a:ext>
                      </a:extLst>
                    </a:gridCol>
                    <a:gridCol w="566058">
                      <a:extLst>
                        <a:ext uri="{9D8B030D-6E8A-4147-A177-3AD203B41FA5}">
                          <a16:colId xmlns:a16="http://schemas.microsoft.com/office/drawing/2014/main" val="563100284"/>
                        </a:ext>
                      </a:extLst>
                    </a:gridCol>
                    <a:gridCol w="477982">
                      <a:extLst>
                        <a:ext uri="{9D8B030D-6E8A-4147-A177-3AD203B41FA5}">
                          <a16:colId xmlns:a16="http://schemas.microsoft.com/office/drawing/2014/main" val="153053301"/>
                        </a:ext>
                      </a:extLst>
                    </a:gridCol>
                    <a:gridCol w="581891">
                      <a:extLst>
                        <a:ext uri="{9D8B030D-6E8A-4147-A177-3AD203B41FA5}">
                          <a16:colId xmlns:a16="http://schemas.microsoft.com/office/drawing/2014/main" val="2916343137"/>
                        </a:ext>
                      </a:extLst>
                    </a:gridCol>
                    <a:gridCol w="464125">
                      <a:extLst>
                        <a:ext uri="{9D8B030D-6E8A-4147-A177-3AD203B41FA5}">
                          <a16:colId xmlns:a16="http://schemas.microsoft.com/office/drawing/2014/main" val="3847347526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 algn="ctr"/>
                          <a:endParaRPr lang="en-GB" sz="10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dirty="0" smtClean="0"/>
                            <a:t>I [A]</a:t>
                          </a:r>
                          <a:endParaRPr lang="en-GB" sz="10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dirty="0" smtClean="0"/>
                            <a:t>T</a:t>
                          </a:r>
                          <a:r>
                            <a:rPr lang="en-US" sz="1000" baseline="0" dirty="0" smtClean="0"/>
                            <a:t> [K]</a:t>
                          </a:r>
                          <a:endParaRPr lang="en-GB" sz="10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r>
                                <a:rPr lang="en-US" sz="1000" b="0" i="1" smtClean="0">
                                  <a:latin typeface="Cambria Math" panose="02040503050406030204" pitchFamily="18" charset="0"/>
                                </a:rPr>
                                <m:t>𝜂</m:t>
                              </m:r>
                            </m:oMath>
                          </a14:m>
                          <a:r>
                            <a:rPr lang="en-GB" sz="1000" dirty="0" smtClean="0"/>
                            <a:t> [d]</a:t>
                          </a:r>
                          <a:endParaRPr lang="en-GB" sz="10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000" b="0" i="1" smtClean="0">
                                    <a:latin typeface="Cambria Math" panose="02040503050406030204" pitchFamily="18" charset="0"/>
                                  </a:rPr>
                                  <m:t>𝛽</m:t>
                                </m:r>
                              </m:oMath>
                            </m:oMathPara>
                          </a14:m>
                          <a:endParaRPr lang="en-GB" sz="10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r>
                                <a:rPr lang="en-US" sz="1000" b="0" i="1" smtClean="0">
                                  <a:latin typeface="Cambria Math" panose="02040503050406030204" pitchFamily="18" charset="0"/>
                                </a:rPr>
                                <m:t>𝜂</m:t>
                              </m:r>
                            </m:oMath>
                          </a14:m>
                          <a:r>
                            <a:rPr lang="en-GB" sz="1000" dirty="0" smtClean="0"/>
                            <a:t> [d]</a:t>
                          </a:r>
                          <a:endParaRPr lang="en-GB" sz="10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000" b="0" i="1" smtClean="0">
                                    <a:latin typeface="Cambria Math" panose="02040503050406030204" pitchFamily="18" charset="0"/>
                                  </a:rPr>
                                  <m:t>𝛽</m:t>
                                </m:r>
                              </m:oMath>
                            </m:oMathPara>
                          </a14:m>
                          <a:endParaRPr lang="en-GB" sz="1000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547582814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dirty="0" smtClean="0">
                              <a:solidFill>
                                <a:srgbClr val="FF0000"/>
                              </a:solidFill>
                            </a:rPr>
                            <a:t>Dev 1</a:t>
                          </a:r>
                          <a:endParaRPr lang="en-GB" sz="1000" dirty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dirty="0" smtClean="0">
                              <a:solidFill>
                                <a:srgbClr val="FF0000"/>
                              </a:solidFill>
                            </a:rPr>
                            <a:t>2.4</a:t>
                          </a:r>
                          <a:endParaRPr lang="en-GB" sz="1000" dirty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dirty="0" smtClean="0">
                              <a:solidFill>
                                <a:srgbClr val="FF0000"/>
                              </a:solidFill>
                            </a:rPr>
                            <a:t>343</a:t>
                          </a:r>
                          <a:endParaRPr lang="en-GB" sz="1000" dirty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dirty="0" smtClean="0">
                              <a:solidFill>
                                <a:srgbClr val="FF0000"/>
                              </a:solidFill>
                            </a:rPr>
                            <a:t>1148</a:t>
                          </a:r>
                          <a:endParaRPr lang="en-GB" sz="1000" dirty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dirty="0" smtClean="0">
                              <a:solidFill>
                                <a:srgbClr val="FF0000"/>
                              </a:solidFill>
                            </a:rPr>
                            <a:t>7.7</a:t>
                          </a:r>
                          <a:endParaRPr lang="en-GB" sz="1000" dirty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i="1" dirty="0" smtClean="0">
                              <a:solidFill>
                                <a:srgbClr val="FF0000"/>
                              </a:solidFill>
                            </a:rPr>
                            <a:t>1143</a:t>
                          </a:r>
                          <a:endParaRPr lang="en-GB" sz="1000" i="1" dirty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i="1" dirty="0" smtClean="0">
                              <a:solidFill>
                                <a:srgbClr val="FF0000"/>
                              </a:solidFill>
                            </a:rPr>
                            <a:t>7.24</a:t>
                          </a:r>
                          <a:endParaRPr lang="en-GB" sz="1000" i="1" dirty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840753478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dirty="0" smtClean="0">
                              <a:solidFill>
                                <a:schemeClr val="accent6"/>
                              </a:solidFill>
                            </a:rPr>
                            <a:t>Dev 2</a:t>
                          </a:r>
                          <a:endParaRPr lang="en-GB" sz="1000" dirty="0">
                            <a:solidFill>
                              <a:schemeClr val="accent6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dirty="0" smtClean="0">
                              <a:solidFill>
                                <a:schemeClr val="accent6"/>
                              </a:solidFill>
                            </a:rPr>
                            <a:t>1.2</a:t>
                          </a:r>
                          <a:endParaRPr lang="en-GB" sz="1000" dirty="0">
                            <a:solidFill>
                              <a:schemeClr val="accent6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dirty="0" smtClean="0">
                              <a:solidFill>
                                <a:schemeClr val="accent6"/>
                              </a:solidFill>
                            </a:rPr>
                            <a:t>330</a:t>
                          </a:r>
                          <a:endParaRPr lang="en-GB" sz="1000" dirty="0">
                            <a:solidFill>
                              <a:schemeClr val="accent6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dirty="0" smtClean="0">
                              <a:solidFill>
                                <a:schemeClr val="accent6"/>
                              </a:solidFill>
                            </a:rPr>
                            <a:t>4178</a:t>
                          </a:r>
                          <a:endParaRPr lang="en-GB" sz="1000" dirty="0">
                            <a:solidFill>
                              <a:schemeClr val="accent6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dirty="0" smtClean="0">
                              <a:solidFill>
                                <a:schemeClr val="accent6"/>
                              </a:solidFill>
                            </a:rPr>
                            <a:t>7.1</a:t>
                          </a:r>
                          <a:endParaRPr lang="en-GB" sz="1000" dirty="0">
                            <a:solidFill>
                              <a:schemeClr val="accent6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i="1" dirty="0" smtClean="0">
                              <a:solidFill>
                                <a:schemeClr val="accent6"/>
                              </a:solidFill>
                            </a:rPr>
                            <a:t>4183</a:t>
                          </a:r>
                          <a:endParaRPr lang="en-GB" sz="1000" i="1" dirty="0">
                            <a:solidFill>
                              <a:schemeClr val="accent6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000" i="1" dirty="0" smtClean="0">
                              <a:solidFill>
                                <a:schemeClr val="accent6"/>
                              </a:solidFill>
                            </a:rPr>
                            <a:t>7.24</a:t>
                          </a:r>
                          <a:endParaRPr lang="en-GB" sz="1000" i="1" dirty="0" smtClean="0">
                            <a:solidFill>
                              <a:schemeClr val="accent6"/>
                            </a:solidFill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4263404666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dirty="0" smtClean="0">
                              <a:solidFill>
                                <a:schemeClr val="accent5"/>
                              </a:solidFill>
                            </a:rPr>
                            <a:t>Dev 3</a:t>
                          </a:r>
                          <a:endParaRPr lang="en-GB" sz="1000" dirty="0">
                            <a:solidFill>
                              <a:schemeClr val="accent5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dirty="0" smtClean="0">
                              <a:solidFill>
                                <a:schemeClr val="accent5"/>
                              </a:solidFill>
                            </a:rPr>
                            <a:t>0.9</a:t>
                          </a:r>
                          <a:endParaRPr lang="en-GB" sz="1000" dirty="0">
                            <a:solidFill>
                              <a:schemeClr val="accent5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dirty="0" smtClean="0">
                              <a:solidFill>
                                <a:schemeClr val="accent5"/>
                              </a:solidFill>
                            </a:rPr>
                            <a:t>324</a:t>
                          </a:r>
                          <a:endParaRPr lang="en-GB" sz="1000" dirty="0">
                            <a:solidFill>
                              <a:schemeClr val="accent5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dirty="0" smtClean="0">
                              <a:solidFill>
                                <a:schemeClr val="accent5"/>
                              </a:solidFill>
                            </a:rPr>
                            <a:t>7363</a:t>
                          </a:r>
                          <a:endParaRPr lang="en-GB" sz="1000" dirty="0">
                            <a:solidFill>
                              <a:schemeClr val="accent5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dirty="0" smtClean="0">
                              <a:solidFill>
                                <a:schemeClr val="accent5"/>
                              </a:solidFill>
                            </a:rPr>
                            <a:t>6.9</a:t>
                          </a:r>
                          <a:endParaRPr lang="en-GB" sz="1000" dirty="0">
                            <a:solidFill>
                              <a:schemeClr val="accent5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i="1" dirty="0" smtClean="0">
                              <a:solidFill>
                                <a:schemeClr val="accent5"/>
                              </a:solidFill>
                            </a:rPr>
                            <a:t>7393</a:t>
                          </a:r>
                          <a:endParaRPr lang="en-GB" sz="1000" i="1" dirty="0">
                            <a:solidFill>
                              <a:schemeClr val="accent5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000" i="1" dirty="0" smtClean="0">
                              <a:solidFill>
                                <a:schemeClr val="accent5"/>
                              </a:solidFill>
                            </a:rPr>
                            <a:t>7.24</a:t>
                          </a:r>
                          <a:endParaRPr lang="en-GB" sz="1000" i="1" dirty="0" smtClean="0">
                            <a:solidFill>
                              <a:schemeClr val="accent5"/>
                            </a:solidFill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432318202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dirty="0" smtClean="0"/>
                            <a:t>Dev 4</a:t>
                          </a:r>
                          <a:endParaRPr lang="en-GB" sz="10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dirty="0" smtClean="0"/>
                            <a:t>0.6</a:t>
                          </a:r>
                          <a:endParaRPr lang="en-GB" sz="10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dirty="0" smtClean="0"/>
                            <a:t>317</a:t>
                          </a:r>
                          <a:endParaRPr lang="en-GB" sz="10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dirty="0" smtClean="0"/>
                            <a:t>15275</a:t>
                          </a:r>
                          <a:endParaRPr lang="en-GB" sz="10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dirty="0" smtClean="0"/>
                            <a:t>7.4</a:t>
                          </a:r>
                          <a:endParaRPr lang="en-GB" sz="10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i="1" dirty="0" smtClean="0"/>
                            <a:t>15259</a:t>
                          </a:r>
                          <a:endParaRPr lang="en-GB" sz="1000" i="1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000" i="1" dirty="0" smtClean="0"/>
                            <a:t>7.24</a:t>
                          </a:r>
                          <a:endParaRPr lang="en-GB" sz="1000" i="1" dirty="0" smtClean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783017721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2" name="Content Placeholder 11"/>
              <p:cNvGraphicFramePr>
                <a:graphicFrameLocks noGrp="1"/>
              </p:cNvGraphicFramePr>
              <p:nvPr>
                <p:ph sz="half" idx="1"/>
                <p:extLst>
                  <p:ext uri="{D42A27DB-BD31-4B8C-83A1-F6EECF244321}">
                    <p14:modId xmlns:p14="http://schemas.microsoft.com/office/powerpoint/2010/main" val="1667183195"/>
                  </p:ext>
                </p:extLst>
              </p:nvPr>
            </p:nvGraphicFramePr>
            <p:xfrm>
              <a:off x="457200" y="1200150"/>
              <a:ext cx="3657598" cy="185420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522514">
                      <a:extLst>
                        <a:ext uri="{9D8B030D-6E8A-4147-A177-3AD203B41FA5}">
                          <a16:colId xmlns:a16="http://schemas.microsoft.com/office/drawing/2014/main" val="3318372022"/>
                        </a:ext>
                      </a:extLst>
                    </a:gridCol>
                    <a:gridCol w="522514">
                      <a:extLst>
                        <a:ext uri="{9D8B030D-6E8A-4147-A177-3AD203B41FA5}">
                          <a16:colId xmlns:a16="http://schemas.microsoft.com/office/drawing/2014/main" val="2149674589"/>
                        </a:ext>
                      </a:extLst>
                    </a:gridCol>
                    <a:gridCol w="522514">
                      <a:extLst>
                        <a:ext uri="{9D8B030D-6E8A-4147-A177-3AD203B41FA5}">
                          <a16:colId xmlns:a16="http://schemas.microsoft.com/office/drawing/2014/main" val="928009790"/>
                        </a:ext>
                      </a:extLst>
                    </a:gridCol>
                    <a:gridCol w="566058">
                      <a:extLst>
                        <a:ext uri="{9D8B030D-6E8A-4147-A177-3AD203B41FA5}">
                          <a16:colId xmlns:a16="http://schemas.microsoft.com/office/drawing/2014/main" val="563100284"/>
                        </a:ext>
                      </a:extLst>
                    </a:gridCol>
                    <a:gridCol w="477982">
                      <a:extLst>
                        <a:ext uri="{9D8B030D-6E8A-4147-A177-3AD203B41FA5}">
                          <a16:colId xmlns:a16="http://schemas.microsoft.com/office/drawing/2014/main" val="153053301"/>
                        </a:ext>
                      </a:extLst>
                    </a:gridCol>
                    <a:gridCol w="581891">
                      <a:extLst>
                        <a:ext uri="{9D8B030D-6E8A-4147-A177-3AD203B41FA5}">
                          <a16:colId xmlns:a16="http://schemas.microsoft.com/office/drawing/2014/main" val="2916343137"/>
                        </a:ext>
                      </a:extLst>
                    </a:gridCol>
                    <a:gridCol w="464125">
                      <a:extLst>
                        <a:ext uri="{9D8B030D-6E8A-4147-A177-3AD203B41FA5}">
                          <a16:colId xmlns:a16="http://schemas.microsoft.com/office/drawing/2014/main" val="3847347526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 algn="ctr"/>
                          <a:endParaRPr lang="en-GB" sz="10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dirty="0" smtClean="0"/>
                            <a:t>I [A]</a:t>
                          </a:r>
                          <a:endParaRPr lang="en-GB" sz="10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dirty="0" smtClean="0"/>
                            <a:t>T</a:t>
                          </a:r>
                          <a:r>
                            <a:rPr lang="en-US" sz="1000" baseline="0" dirty="0" smtClean="0"/>
                            <a:t> [K]</a:t>
                          </a:r>
                          <a:endParaRPr lang="en-GB" sz="10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>
                          <a:blip r:embed="rId2"/>
                          <a:stretch>
                            <a:fillRect l="-278495" t="-1639" r="-274194" b="-40491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>
                          <a:blip r:embed="rId2"/>
                          <a:stretch>
                            <a:fillRect l="-451282" t="-1639" r="-226923" b="-40491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>
                          <a:blip r:embed="rId2"/>
                          <a:stretch>
                            <a:fillRect l="-447917" t="-1639" r="-84375" b="-40491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>
                          <a:blip r:embed="rId2"/>
                          <a:stretch>
                            <a:fillRect l="-692105" t="-1639" r="-6579" b="-404918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547582814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dirty="0" smtClean="0">
                              <a:solidFill>
                                <a:srgbClr val="FF0000"/>
                              </a:solidFill>
                            </a:rPr>
                            <a:t>Dev 1</a:t>
                          </a:r>
                          <a:endParaRPr lang="en-GB" sz="1000" dirty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dirty="0" smtClean="0">
                              <a:solidFill>
                                <a:srgbClr val="FF0000"/>
                              </a:solidFill>
                            </a:rPr>
                            <a:t>2.4</a:t>
                          </a:r>
                          <a:endParaRPr lang="en-GB" sz="1000" dirty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dirty="0" smtClean="0">
                              <a:solidFill>
                                <a:srgbClr val="FF0000"/>
                              </a:solidFill>
                            </a:rPr>
                            <a:t>343</a:t>
                          </a:r>
                          <a:endParaRPr lang="en-GB" sz="1000" dirty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dirty="0" smtClean="0">
                              <a:solidFill>
                                <a:srgbClr val="FF0000"/>
                              </a:solidFill>
                            </a:rPr>
                            <a:t>1148</a:t>
                          </a:r>
                          <a:endParaRPr lang="en-GB" sz="1000" dirty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dirty="0" smtClean="0">
                              <a:solidFill>
                                <a:srgbClr val="FF0000"/>
                              </a:solidFill>
                            </a:rPr>
                            <a:t>7.7</a:t>
                          </a:r>
                          <a:endParaRPr lang="en-GB" sz="1000" dirty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i="1" dirty="0" smtClean="0">
                              <a:solidFill>
                                <a:srgbClr val="FF0000"/>
                              </a:solidFill>
                            </a:rPr>
                            <a:t>1143</a:t>
                          </a:r>
                          <a:endParaRPr lang="en-GB" sz="1000" i="1" dirty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i="1" dirty="0" smtClean="0">
                              <a:solidFill>
                                <a:srgbClr val="FF0000"/>
                              </a:solidFill>
                            </a:rPr>
                            <a:t>7.24</a:t>
                          </a:r>
                          <a:endParaRPr lang="en-GB" sz="1000" i="1" dirty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840753478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dirty="0" smtClean="0">
                              <a:solidFill>
                                <a:schemeClr val="accent6"/>
                              </a:solidFill>
                            </a:rPr>
                            <a:t>Dev 2</a:t>
                          </a:r>
                          <a:endParaRPr lang="en-GB" sz="1000" dirty="0">
                            <a:solidFill>
                              <a:schemeClr val="accent6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dirty="0" smtClean="0">
                              <a:solidFill>
                                <a:schemeClr val="accent6"/>
                              </a:solidFill>
                            </a:rPr>
                            <a:t>1.2</a:t>
                          </a:r>
                          <a:endParaRPr lang="en-GB" sz="1000" dirty="0">
                            <a:solidFill>
                              <a:schemeClr val="accent6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dirty="0" smtClean="0">
                              <a:solidFill>
                                <a:schemeClr val="accent6"/>
                              </a:solidFill>
                            </a:rPr>
                            <a:t>330</a:t>
                          </a:r>
                          <a:endParaRPr lang="en-GB" sz="1000" dirty="0">
                            <a:solidFill>
                              <a:schemeClr val="accent6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dirty="0" smtClean="0">
                              <a:solidFill>
                                <a:schemeClr val="accent6"/>
                              </a:solidFill>
                            </a:rPr>
                            <a:t>4178</a:t>
                          </a:r>
                          <a:endParaRPr lang="en-GB" sz="1000" dirty="0">
                            <a:solidFill>
                              <a:schemeClr val="accent6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dirty="0" smtClean="0">
                              <a:solidFill>
                                <a:schemeClr val="accent6"/>
                              </a:solidFill>
                            </a:rPr>
                            <a:t>7.1</a:t>
                          </a:r>
                          <a:endParaRPr lang="en-GB" sz="1000" dirty="0">
                            <a:solidFill>
                              <a:schemeClr val="accent6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i="1" dirty="0" smtClean="0">
                              <a:solidFill>
                                <a:schemeClr val="accent6"/>
                              </a:solidFill>
                            </a:rPr>
                            <a:t>4183</a:t>
                          </a:r>
                          <a:endParaRPr lang="en-GB" sz="1000" i="1" dirty="0">
                            <a:solidFill>
                              <a:schemeClr val="accent6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000" i="1" dirty="0" smtClean="0">
                              <a:solidFill>
                                <a:schemeClr val="accent6"/>
                              </a:solidFill>
                            </a:rPr>
                            <a:t>7.24</a:t>
                          </a:r>
                          <a:endParaRPr lang="en-GB" sz="1000" i="1" dirty="0" smtClean="0">
                            <a:solidFill>
                              <a:schemeClr val="accent6"/>
                            </a:solidFill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4263404666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dirty="0" smtClean="0">
                              <a:solidFill>
                                <a:schemeClr val="accent5"/>
                              </a:solidFill>
                            </a:rPr>
                            <a:t>Dev 3</a:t>
                          </a:r>
                          <a:endParaRPr lang="en-GB" sz="1000" dirty="0">
                            <a:solidFill>
                              <a:schemeClr val="accent5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dirty="0" smtClean="0">
                              <a:solidFill>
                                <a:schemeClr val="accent5"/>
                              </a:solidFill>
                            </a:rPr>
                            <a:t>0.9</a:t>
                          </a:r>
                          <a:endParaRPr lang="en-GB" sz="1000" dirty="0">
                            <a:solidFill>
                              <a:schemeClr val="accent5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dirty="0" smtClean="0">
                              <a:solidFill>
                                <a:schemeClr val="accent5"/>
                              </a:solidFill>
                            </a:rPr>
                            <a:t>324</a:t>
                          </a:r>
                          <a:endParaRPr lang="en-GB" sz="1000" dirty="0">
                            <a:solidFill>
                              <a:schemeClr val="accent5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dirty="0" smtClean="0">
                              <a:solidFill>
                                <a:schemeClr val="accent5"/>
                              </a:solidFill>
                            </a:rPr>
                            <a:t>7363</a:t>
                          </a:r>
                          <a:endParaRPr lang="en-GB" sz="1000" dirty="0">
                            <a:solidFill>
                              <a:schemeClr val="accent5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dirty="0" smtClean="0">
                              <a:solidFill>
                                <a:schemeClr val="accent5"/>
                              </a:solidFill>
                            </a:rPr>
                            <a:t>6.9</a:t>
                          </a:r>
                          <a:endParaRPr lang="en-GB" sz="1000" dirty="0">
                            <a:solidFill>
                              <a:schemeClr val="accent5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i="1" dirty="0" smtClean="0">
                              <a:solidFill>
                                <a:schemeClr val="accent5"/>
                              </a:solidFill>
                            </a:rPr>
                            <a:t>7393</a:t>
                          </a:r>
                          <a:endParaRPr lang="en-GB" sz="1000" i="1" dirty="0">
                            <a:solidFill>
                              <a:schemeClr val="accent5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000" i="1" dirty="0" smtClean="0">
                              <a:solidFill>
                                <a:schemeClr val="accent5"/>
                              </a:solidFill>
                            </a:rPr>
                            <a:t>7.24</a:t>
                          </a:r>
                          <a:endParaRPr lang="en-GB" sz="1000" i="1" dirty="0" smtClean="0">
                            <a:solidFill>
                              <a:schemeClr val="accent5"/>
                            </a:solidFill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432318202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dirty="0" smtClean="0"/>
                            <a:t>Dev 4</a:t>
                          </a:r>
                          <a:endParaRPr lang="en-GB" sz="10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dirty="0" smtClean="0"/>
                            <a:t>0.6</a:t>
                          </a:r>
                          <a:endParaRPr lang="en-GB" sz="10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dirty="0" smtClean="0"/>
                            <a:t>317</a:t>
                          </a:r>
                          <a:endParaRPr lang="en-GB" sz="10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dirty="0" smtClean="0"/>
                            <a:t>15275</a:t>
                          </a:r>
                          <a:endParaRPr lang="en-GB" sz="10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dirty="0" smtClean="0"/>
                            <a:t>7.4</a:t>
                          </a:r>
                          <a:endParaRPr lang="en-GB" sz="10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i="1" dirty="0" smtClean="0"/>
                            <a:t>15259</a:t>
                          </a:r>
                          <a:endParaRPr lang="en-GB" sz="1000" i="1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000" i="1" dirty="0" smtClean="0"/>
                            <a:t>7.24</a:t>
                          </a:r>
                          <a:endParaRPr lang="en-GB" sz="1000" i="1" dirty="0" smtClean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783017721"/>
                      </a:ext>
                    </a:extLst>
                  </a:tr>
                </a:tbl>
              </a:graphicData>
            </a:graphic>
          </p:graphicFrame>
        </mc:Fallback>
      </mc:AlternateContent>
      <p:pic>
        <p:nvPicPr>
          <p:cNvPr id="14" name="Content Placeholder 13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4934880" y="1200151"/>
            <a:ext cx="3370920" cy="2305050"/>
          </a:xfrm>
          <a:prstGeom prst="rect">
            <a:avLst/>
          </a:prstGeom>
        </p:spPr>
      </p:pic>
      <p:sp>
        <p:nvSpPr>
          <p:cNvPr id="15" name="Right Brace 14"/>
          <p:cNvSpPr/>
          <p:nvPr/>
        </p:nvSpPr>
        <p:spPr>
          <a:xfrm rot="5400000">
            <a:off x="3534943" y="2964756"/>
            <a:ext cx="197271" cy="528023"/>
          </a:xfrm>
          <a:prstGeom prst="rightBrace">
            <a:avLst/>
          </a:prstGeom>
          <a:ln w="9525" cap="flat" cmpd="sng" algn="ctr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/>
              <p:cNvSpPr txBox="1"/>
              <p:nvPr/>
            </p:nvSpPr>
            <p:spPr>
              <a:xfrm>
                <a:off x="2729344" y="3281221"/>
                <a:ext cx="1841283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dirty="0" smtClean="0"/>
                  <a:t>Same </a:t>
                </a:r>
                <a14:m>
                  <m:oMath xmlns:m="http://schemas.openxmlformats.org/officeDocument/2006/math">
                    <m:r>
                      <a:rPr lang="en-US" sz="1200" i="1">
                        <a:latin typeface="Cambria Math" panose="02040503050406030204" pitchFamily="18" charset="0"/>
                      </a:rPr>
                      <m:t>𝛽</m:t>
                    </m:r>
                  </m:oMath>
                </a14:m>
                <a:endParaRPr lang="en-GB" sz="1200" dirty="0"/>
              </a:p>
              <a:p>
                <a:pPr algn="ctr"/>
                <a:r>
                  <a:rPr lang="en-US" sz="1200" dirty="0" smtClean="0"/>
                  <a:t> for all distributions</a:t>
                </a:r>
                <a:endParaRPr lang="en-GB" sz="1200" dirty="0"/>
              </a:p>
            </p:txBody>
          </p:sp>
        </mc:Choice>
        <mc:Fallback xmlns="">
          <p:sp>
            <p:nvSpPr>
              <p:cNvPr id="16" name="TextBox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29344" y="3281221"/>
                <a:ext cx="1841283" cy="461665"/>
              </a:xfrm>
              <a:prstGeom prst="rect">
                <a:avLst/>
              </a:prstGeom>
              <a:blipFill>
                <a:blip r:embed="rId4"/>
                <a:stretch>
                  <a:fillRect t="-1316" b="-789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Content Placeholder 11"/>
              <p:cNvSpPr txBox="1">
                <a:spLocks/>
              </p:cNvSpPr>
              <p:nvPr/>
            </p:nvSpPr>
            <p:spPr>
              <a:xfrm>
                <a:off x="457200" y="3699595"/>
                <a:ext cx="8229600" cy="733859"/>
              </a:xfrm>
              <a:prstGeom prst="rect">
                <a:avLst/>
              </a:prstGeom>
            </p:spPr>
            <p:txBody>
              <a:bodyPr vert="horz">
                <a:normAutofit fontScale="47500" lnSpcReduction="20000"/>
              </a:bodyPr>
              <a:lstStyle>
                <a:lvl1pPr marL="493776" indent="-457200" algn="l" rtl="0" eaLnBrk="1" latinLnBrk="0" hangingPunct="1">
                  <a:lnSpc>
                    <a:spcPct val="150000"/>
                  </a:lnSpc>
                  <a:spcBef>
                    <a:spcPct val="20000"/>
                  </a:spcBef>
                  <a:buClr>
                    <a:schemeClr val="tx1"/>
                  </a:buClr>
                  <a:buSzPct val="80000"/>
                  <a:buFont typeface="Arial"/>
                  <a:buChar char="•"/>
                  <a:defRPr kumimoji="0" sz="2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905256" indent="-457200" algn="l" rtl="0" eaLnBrk="1" latinLnBrk="0" hangingPunct="1">
                  <a:lnSpc>
                    <a:spcPct val="150000"/>
                  </a:lnSpc>
                  <a:spcBef>
                    <a:spcPct val="20000"/>
                  </a:spcBef>
                  <a:buClr>
                    <a:schemeClr val="tx1"/>
                  </a:buClr>
                  <a:buSzPct val="90000"/>
                  <a:buFont typeface="Arial"/>
                  <a:buChar char="•"/>
                  <a:defRPr kumimoji="0" sz="2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92708" indent="-342900" algn="l" rtl="0" eaLnBrk="1" latinLnBrk="0" hangingPunct="1">
                  <a:lnSpc>
                    <a:spcPct val="150000"/>
                  </a:lnSpc>
                  <a:spcBef>
                    <a:spcPct val="20000"/>
                  </a:spcBef>
                  <a:buClr>
                    <a:schemeClr val="tx1"/>
                  </a:buClr>
                  <a:buSzPct val="85000"/>
                  <a:buFont typeface="Arial"/>
                  <a:buChar char="•"/>
                  <a:defRPr kumimoji="0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85316" indent="-342900" algn="l" rtl="0" eaLnBrk="1" latinLnBrk="0" hangingPunct="1">
                  <a:lnSpc>
                    <a:spcPct val="150000"/>
                  </a:lnSpc>
                  <a:spcBef>
                    <a:spcPct val="20000"/>
                  </a:spcBef>
                  <a:buClr>
                    <a:schemeClr val="tx1"/>
                  </a:buClr>
                  <a:buSzPct val="90000"/>
                  <a:buFont typeface="Arial"/>
                  <a:buChar char="•"/>
                  <a:defRPr kumimoji="0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650492" indent="-342900" algn="l" rtl="0" eaLnBrk="1" latinLnBrk="0" hangingPunct="1">
                  <a:lnSpc>
                    <a:spcPct val="150000"/>
                  </a:lnSpc>
                  <a:spcBef>
                    <a:spcPct val="20000"/>
                  </a:spcBef>
                  <a:buClr>
                    <a:schemeClr val="tx1"/>
                  </a:buClr>
                  <a:buSzPct val="100000"/>
                  <a:buFont typeface="Arial"/>
                  <a:buChar char="•"/>
                  <a:defRPr kumimoji="0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700784" indent="-182880" algn="l" rtl="0" eaLnBrk="1" latinLnBrk="0" hangingPunct="1">
                  <a:spcBef>
                    <a:spcPct val="20000"/>
                  </a:spcBef>
                  <a:buClr>
                    <a:schemeClr val="accent5"/>
                  </a:buClr>
                  <a:buFont typeface="Arial"/>
                  <a:buChar char="-"/>
                  <a:defRPr kumimoji="0" sz="2000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1920240" indent="-182880" algn="l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SzPct val="100000"/>
                  <a:buFont typeface="Arial"/>
                  <a:buChar char="•"/>
                  <a:defRPr kumimoji="0" sz="1800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139696" indent="-182880" algn="l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Font typeface="Arial"/>
                  <a:buChar char="▪"/>
                  <a:defRPr kumimoji="0"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331720" indent="-182880" algn="l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Font typeface="Arial"/>
                  <a:buChar char="•"/>
                  <a:defRPr kumimoji="0"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36576" indent="0">
                  <a:buNone/>
                </a:pPr>
                <a:r>
                  <a:rPr lang="en-US" dirty="0" smtClean="0"/>
                  <a:t>Accelerating the failure mode should leave the </a:t>
                </a:r>
                <a14:m>
                  <m:oMath xmlns:m="http://schemas.openxmlformats.org/officeDocument/2006/math">
                    <m:r>
                      <a:rPr lang="en-US" sz="2800" i="1">
                        <a:latin typeface="Cambria Math" panose="02040503050406030204" pitchFamily="18" charset="0"/>
                      </a:rPr>
                      <m:t>𝛽</m:t>
                    </m:r>
                  </m:oMath>
                </a14:m>
                <a:r>
                  <a:rPr lang="en-US" dirty="0" smtClean="0"/>
                  <a:t> (shape) of the Weibull untouched!</a:t>
                </a:r>
              </a:p>
              <a:p>
                <a:pPr marL="36576" indent="0">
                  <a:buNone/>
                </a:pPr>
                <a:r>
                  <a:rPr lang="en-US" dirty="0"/>
                  <a:t>	</a:t>
                </a:r>
                <a:r>
                  <a:rPr lang="en-US" dirty="0" smtClean="0">
                    <a:sym typeface="Wingdings" panose="05000000000000000000" pitchFamily="2" charset="2"/>
                  </a:rPr>
                  <a:t> Otherwise we change the failure mechanism and acceleration factor modeling is not possible.</a:t>
                </a:r>
                <a:r>
                  <a:rPr lang="en-US" dirty="0" smtClean="0"/>
                  <a:t> </a:t>
                </a:r>
              </a:p>
            </p:txBody>
          </p:sp>
        </mc:Choice>
        <mc:Fallback xmlns="">
          <p:sp>
            <p:nvSpPr>
              <p:cNvPr id="17" name="Content Placeholder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200" y="3699595"/>
                <a:ext cx="8229600" cy="733859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1040842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/>
      <p:bldP spid="17" grpId="0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half" idx="1"/>
              </p:nvPr>
            </p:nvSpPr>
            <p:spPr>
              <a:xfrm>
                <a:off x="457199" y="1200151"/>
                <a:ext cx="4281055" cy="3262788"/>
              </a:xfrm>
            </p:spPr>
            <p:txBody>
              <a:bodyPr>
                <a:normAutofit fontScale="55000" lnSpcReduction="20000"/>
              </a:bodyPr>
              <a:lstStyle/>
              <a:p>
                <a:pPr marL="36576" indent="0">
                  <a:buNone/>
                </a:pPr>
                <a:r>
                  <a:rPr lang="en-US" dirty="0" smtClean="0"/>
                  <a:t>Acceleration factor could be obtained from TTF model. </a:t>
                </a:r>
              </a:p>
              <a:p>
                <a:pPr lvl="1"/>
                <a:r>
                  <a:rPr lang="en-US" dirty="0" smtClean="0"/>
                  <a:t>Let’s pretend it is unknown</a:t>
                </a:r>
              </a:p>
              <a:p>
                <a:pPr marL="36576" indent="0">
                  <a:buNone/>
                </a:pPr>
                <a:r>
                  <a:rPr lang="en-US" dirty="0" smtClean="0">
                    <a:sym typeface="Wingdings" panose="05000000000000000000" pitchFamily="2" charset="2"/>
                  </a:rPr>
                  <a:t> Fit exponential TTF model: </a:t>
                </a:r>
                <a:r>
                  <a:rPr lang="en-US" i="1" dirty="0" smtClean="0">
                    <a:latin typeface="Cambria Math" panose="02040503050406030204" pitchFamily="18" charset="0"/>
                  </a:rPr>
                  <a:t/>
                </a:r>
                <a:br>
                  <a:rPr lang="en-US" i="1" dirty="0" smtClean="0">
                    <a:latin typeface="Cambria Math" panose="02040503050406030204" pitchFamily="18" charset="0"/>
                  </a:rPr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 panose="02040503050406030204" pitchFamily="18" charset="0"/>
                        </a:rPr>
                        <m:t>𝐿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=</m:t>
                      </m:r>
                      <m:sSubSup>
                        <m:sSub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𝐿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  <m: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∗</m:t>
                          </m:r>
                        </m:sup>
                      </m:sSubSup>
                      <m:r>
                        <a:rPr lang="en-US" i="1">
                          <a:latin typeface="Cambria Math" panose="02040503050406030204" pitchFamily="18" charset="0"/>
                        </a:rPr>
                        <m:t>⋅</m:t>
                      </m:r>
                      <m:func>
                        <m:func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>
                              <a:latin typeface="Cambria Math" panose="02040503050406030204" pitchFamily="18" charset="0"/>
                            </a:rPr>
                            <m:t>exp</m:t>
                          </m:r>
                        </m:fName>
                        <m:e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𝑎</m:t>
                                  </m:r>
                                </m:num>
                                <m:den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𝑇</m:t>
                                  </m:r>
                                </m:den>
                              </m:f>
                            </m:e>
                          </m:d>
                        </m:e>
                      </m:func>
                    </m:oMath>
                  </m:oMathPara>
                </a14:m>
                <a:endParaRPr lang="en-GB" dirty="0" smtClean="0"/>
              </a:p>
              <a:p>
                <a:pPr marL="448056" lvl="1" indent="0">
                  <a:buNone/>
                </a:pPr>
                <a:r>
                  <a:rPr lang="en-US" dirty="0" smtClean="0">
                    <a:sym typeface="Wingdings" panose="05000000000000000000" pitchFamily="2" charset="2"/>
                  </a:rPr>
                  <a:t> obtain: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𝑎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=10932 (≈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𝐸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𝑎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𝑘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𝑏</m:t>
                            </m:r>
                          </m:sub>
                        </m:sSub>
                      </m:den>
                    </m:f>
                  </m:oMath>
                </a14:m>
                <a:r>
                  <a:rPr lang="en-GB" dirty="0" smtClean="0"/>
                  <a:t>)</a:t>
                </a:r>
              </a:p>
              <a:p>
                <a:pPr marL="36576" indent="0">
                  <a:buNone/>
                </a:pPr>
                <a:r>
                  <a:rPr lang="en-US" dirty="0" smtClean="0">
                    <a:sym typeface="Wingdings" panose="05000000000000000000" pitchFamily="2" charset="2"/>
                  </a:rPr>
                  <a:t> Acceleration model: </a:t>
                </a:r>
                <a:r>
                  <a:rPr lang="en-US" dirty="0" smtClean="0">
                    <a:latin typeface="Cambria Math" panose="02040503050406030204" pitchFamily="18" charset="0"/>
                  </a:rPr>
                  <a:t/>
                </a:r>
                <a:br>
                  <a:rPr lang="en-US" dirty="0" smtClean="0">
                    <a:latin typeface="Cambria Math" panose="02040503050406030204" pitchFamily="18" charset="0"/>
                  </a:rPr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>
                          <a:latin typeface="Cambria Math" panose="02040503050406030204" pitchFamily="18" charset="0"/>
                        </a:rPr>
                        <m:t>AF</m:t>
                      </m:r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𝑇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,</m:t>
                          </m:r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e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∗</m:t>
                              </m:r>
                            </m:sup>
                          </m:sSup>
                        </m:e>
                      </m:d>
                      <m:r>
                        <a:rPr lang="en-US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m:rPr>
                          <m:sty m:val="p"/>
                        </m:rPr>
                        <a:rPr lang="en-US" b="0" i="0" smtClean="0">
                          <a:latin typeface="Cambria Math" panose="02040503050406030204" pitchFamily="18" charset="0"/>
                        </a:rPr>
                        <m:t>exp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⁡[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𝑎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den>
                          </m:f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f>
                            <m:f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sSup>
                                <m:sSup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𝑇</m:t>
                                  </m:r>
                                </m:e>
                                <m:sup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∗</m:t>
                                  </m:r>
                                </m:sup>
                              </m:sSup>
                            </m:den>
                          </m:f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]</m:t>
                      </m:r>
                    </m:oMath>
                  </m:oMathPara>
                </a14:m>
                <a:endParaRPr lang="en-GB" dirty="0" smtClean="0"/>
              </a:p>
              <a:p>
                <a:endParaRPr lang="en-GB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xfrm>
                <a:off x="457199" y="1200151"/>
                <a:ext cx="4281055" cy="3262788"/>
              </a:xfr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Synthetic Example – Obtaining AF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53</a:t>
            </a:fld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4294967295"/>
          </p:nvPr>
        </p:nvSpPr>
        <p:spPr>
          <a:xfrm>
            <a:off x="0" y="4772025"/>
            <a:ext cx="2133600" cy="273050"/>
          </a:xfrm>
        </p:spPr>
        <p:txBody>
          <a:bodyPr/>
          <a:lstStyle/>
          <a:p>
            <a:fld id="{B4BFD808-6B56-4447-9401-2398D08EE3C0}" type="datetime1">
              <a:rPr lang="en-US" smtClean="0"/>
              <a:pPr/>
              <a:t>12/10/2018</a:t>
            </a:fld>
            <a:endParaRPr lang="en-US" dirty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4900608" y="1514191"/>
            <a:ext cx="3024192" cy="21780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60233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half" idx="1"/>
              </p:nvPr>
            </p:nvSpPr>
            <p:spPr>
              <a:xfrm>
                <a:off x="457199" y="1200151"/>
                <a:ext cx="8229601" cy="1473776"/>
              </a:xfrm>
            </p:spPr>
            <p:txBody>
              <a:bodyPr>
                <a:normAutofit fontScale="77500" lnSpcReduction="20000"/>
              </a:bodyPr>
              <a:lstStyle/>
              <a:p>
                <a:pPr marL="36576" indent="0">
                  <a:buNone/>
                </a:pPr>
                <a:r>
                  <a:rPr lang="en-US" dirty="0" smtClean="0"/>
                  <a:t>Using current based acceleration model would be misleading</a:t>
                </a:r>
              </a:p>
              <a:p>
                <a:r>
                  <a:rPr lang="en-US" dirty="0" smtClean="0"/>
                  <a:t>For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𝐼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→0⇒ 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𝑇𝑇𝐹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→∞</m:t>
                    </m:r>
                  </m:oMath>
                </a14:m>
                <a:endParaRPr lang="en-US" b="0" dirty="0" smtClean="0"/>
              </a:p>
              <a:p>
                <a:r>
                  <a:rPr lang="en-US" dirty="0" smtClean="0">
                    <a:sym typeface="Wingdings" panose="05000000000000000000" pitchFamily="2" charset="2"/>
                  </a:rPr>
                  <a:t> </a:t>
                </a:r>
                <a:r>
                  <a:rPr lang="en-US" dirty="0" smtClean="0"/>
                  <a:t>Necessary to know physics of failure</a:t>
                </a:r>
                <a:endParaRPr lang="en-GB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xfrm>
                <a:off x="457199" y="1200151"/>
                <a:ext cx="8229601" cy="1473776"/>
              </a:xfrm>
              <a:blipFill>
                <a:blip r:embed="rId2"/>
                <a:stretch>
                  <a:fillRect l="-29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Synthetic Example – AF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54</a:t>
            </a:fld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4294967295"/>
          </p:nvPr>
        </p:nvSpPr>
        <p:spPr>
          <a:xfrm>
            <a:off x="0" y="4772025"/>
            <a:ext cx="2133600" cy="273050"/>
          </a:xfrm>
        </p:spPr>
        <p:txBody>
          <a:bodyPr/>
          <a:lstStyle/>
          <a:p>
            <a:fld id="{B4BFD808-6B56-4447-9401-2398D08EE3C0}" type="datetime1">
              <a:rPr lang="en-US" smtClean="0"/>
              <a:pPr/>
              <a:t>12/10/2018</a:t>
            </a:fld>
            <a:endParaRPr lang="en-US" dirty="0"/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5762495" y="2006027"/>
            <a:ext cx="3033811" cy="21849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06980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4267200" y="1426472"/>
            <a:ext cx="3657600" cy="280966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Synthetic Example – </a:t>
            </a:r>
            <a:r>
              <a:rPr lang="en-US" dirty="0" smtClean="0"/>
              <a:t>Simulate operation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half" idx="1"/>
              </p:nvPr>
            </p:nvSpPr>
            <p:spPr/>
            <p:txBody>
              <a:bodyPr>
                <a:normAutofit fontScale="55000" lnSpcReduction="20000"/>
              </a:bodyPr>
              <a:lstStyle/>
              <a:p>
                <a:r>
                  <a:rPr lang="en-US" dirty="0" smtClean="0"/>
                  <a:t>One failure mode</a:t>
                </a:r>
              </a:p>
              <a:p>
                <a:r>
                  <a:rPr lang="en-US" dirty="0" smtClean="0"/>
                  <a:t>Operational lifetime 5000 days</a:t>
                </a:r>
              </a:p>
              <a:p>
                <a:r>
                  <a:rPr lang="en-US" dirty="0" smtClean="0"/>
                  <a:t>Repair duration </a:t>
                </a:r>
                <a14:m>
                  <m:oMath xmlns:m="http://schemas.openxmlformats.org/officeDocument/2006/math">
                    <m:r>
                      <a:rPr lang="en-US" b="0" i="0" smtClean="0">
                        <a:latin typeface="Cambria Math" panose="02040503050406030204" pitchFamily="18" charset="0"/>
                      </a:rPr>
                      <m:t>~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𝒩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5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1.5</m:t>
                        </m:r>
                      </m:e>
                    </m:d>
                  </m:oMath>
                </a14:m>
                <a:endParaRPr lang="en-US" dirty="0" smtClean="0"/>
              </a:p>
              <a:p>
                <a:r>
                  <a:rPr lang="en-US" dirty="0" smtClean="0"/>
                  <a:t>Operational modes</a:t>
                </a:r>
              </a:p>
              <a:p>
                <a:pPr lvl="1"/>
                <a:r>
                  <a:rPr lang="en-US" dirty="0" smtClean="0"/>
                  <a:t>1:1 (load sharing) -</a:t>
                </a:r>
              </a:p>
              <a:p>
                <a:pPr lvl="1"/>
                <a:r>
                  <a:rPr lang="en-US" dirty="0" smtClean="0"/>
                  <a:t>1:0 (hot spare) -.</a:t>
                </a:r>
              </a:p>
              <a:p>
                <a:pPr lvl="1"/>
                <a:r>
                  <a:rPr lang="en-US" dirty="0" smtClean="0"/>
                  <a:t>1:2 (asymmetric sharing) --</a:t>
                </a:r>
              </a:p>
              <a:p>
                <a:r>
                  <a:rPr lang="en-US" dirty="0" smtClean="0"/>
                  <a:t>Cost of repair 150 CHF</a:t>
                </a:r>
              </a:p>
              <a:p>
                <a:r>
                  <a:rPr lang="en-US" dirty="0" smtClean="0"/>
                  <a:t>Cost of beam abort 200 </a:t>
                </a:r>
                <a:r>
                  <a:rPr lang="en-US" dirty="0" err="1" smtClean="0"/>
                  <a:t>kCHF</a:t>
                </a:r>
                <a:endParaRPr lang="en-US" dirty="0" smtClean="0"/>
              </a:p>
              <a:p>
                <a:r>
                  <a:rPr lang="en-US" dirty="0" smtClean="0"/>
                  <a:t>N=100000 simulations</a:t>
                </a:r>
              </a:p>
              <a:p>
                <a:endParaRPr lang="en-GB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12/10/2018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55</a:t>
            </a:fld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7419108" y="1662544"/>
            <a:ext cx="401782" cy="2237513"/>
          </a:xfrm>
          <a:prstGeom prst="rect">
            <a:avLst/>
          </a:prstGeom>
          <a:gradFill>
            <a:gsLst>
              <a:gs pos="0">
                <a:schemeClr val="accent1">
                  <a:tint val="73000"/>
                  <a:satMod val="150000"/>
                  <a:alpha val="52000"/>
                </a:schemeClr>
              </a:gs>
              <a:gs pos="25000">
                <a:schemeClr val="accent1">
                  <a:tint val="96000"/>
                  <a:shade val="80000"/>
                  <a:satMod val="105000"/>
                </a:schemeClr>
              </a:gs>
              <a:gs pos="38000">
                <a:schemeClr val="accent1">
                  <a:tint val="96000"/>
                  <a:shade val="59000"/>
                  <a:satMod val="120000"/>
                  <a:alpha val="33000"/>
                </a:schemeClr>
              </a:gs>
              <a:gs pos="55000">
                <a:schemeClr val="accent1">
                  <a:shade val="57000"/>
                  <a:satMod val="120000"/>
                  <a:alpha val="42000"/>
                </a:schemeClr>
              </a:gs>
              <a:gs pos="80000">
                <a:schemeClr val="accent1">
                  <a:shade val="56000"/>
                  <a:satMod val="145000"/>
                </a:schemeClr>
              </a:gs>
              <a:gs pos="88000">
                <a:schemeClr val="accent1">
                  <a:shade val="63000"/>
                  <a:satMod val="160000"/>
                </a:schemeClr>
              </a:gs>
              <a:gs pos="100000">
                <a:schemeClr val="accent1">
                  <a:tint val="99555"/>
                  <a:satMod val="155000"/>
                </a:schemeClr>
              </a:gs>
            </a:gsLst>
          </a:gradFill>
          <a:ln>
            <a:solidFill>
              <a:schemeClr val="accent1">
                <a:shade val="60000"/>
                <a:satMod val="30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096000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1" grpId="0" animBg="1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4267200" y="1426472"/>
            <a:ext cx="3657600" cy="280966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Synthetic Example – </a:t>
            </a:r>
            <a:r>
              <a:rPr lang="en-US" dirty="0" smtClean="0"/>
              <a:t>Simulate operation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47500" lnSpcReduction="20000"/>
          </a:bodyPr>
          <a:lstStyle/>
          <a:p>
            <a:pPr marL="36576" indent="0">
              <a:buNone/>
            </a:pPr>
            <a:r>
              <a:rPr lang="en-US" dirty="0" smtClean="0"/>
              <a:t>Comments:</a:t>
            </a:r>
          </a:p>
          <a:p>
            <a:r>
              <a:rPr lang="en-US" dirty="0" smtClean="0"/>
              <a:t>Expected beam aborts are opposite to expected number of replacements</a:t>
            </a:r>
          </a:p>
          <a:p>
            <a:pPr lvl="1"/>
            <a:r>
              <a:rPr lang="en-US" dirty="0" smtClean="0"/>
              <a:t>1:1 has the most beam aborts but the least replacements</a:t>
            </a:r>
          </a:p>
          <a:p>
            <a:pPr lvl="1"/>
            <a:r>
              <a:rPr lang="en-US" dirty="0" smtClean="0"/>
              <a:t>Opposite for 1:0</a:t>
            </a:r>
          </a:p>
          <a:p>
            <a:r>
              <a:rPr lang="en-US" dirty="0" smtClean="0"/>
              <a:t>Failure mode only “kicks in” for output currents of ~1A</a:t>
            </a:r>
          </a:p>
          <a:p>
            <a:r>
              <a:rPr lang="en-US" dirty="0" smtClean="0"/>
              <a:t>Total cost mostly depends on chosen ratio of cost for replacements vs cost of beam abort</a:t>
            </a:r>
          </a:p>
          <a:p>
            <a:pPr lvl="1"/>
            <a:r>
              <a:rPr lang="en-US" dirty="0" smtClean="0"/>
              <a:t>Depending on output current each mode can be the most economic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12/10/2018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56</a:t>
            </a:fld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7419108" y="1662544"/>
            <a:ext cx="401782" cy="2237513"/>
          </a:xfrm>
          <a:prstGeom prst="rect">
            <a:avLst/>
          </a:prstGeom>
          <a:gradFill>
            <a:gsLst>
              <a:gs pos="0">
                <a:schemeClr val="accent1">
                  <a:tint val="73000"/>
                  <a:satMod val="150000"/>
                  <a:alpha val="52000"/>
                </a:schemeClr>
              </a:gs>
              <a:gs pos="25000">
                <a:schemeClr val="accent1">
                  <a:tint val="96000"/>
                  <a:shade val="80000"/>
                  <a:satMod val="105000"/>
                </a:schemeClr>
              </a:gs>
              <a:gs pos="38000">
                <a:schemeClr val="accent1">
                  <a:tint val="96000"/>
                  <a:shade val="59000"/>
                  <a:satMod val="120000"/>
                  <a:alpha val="33000"/>
                </a:schemeClr>
              </a:gs>
              <a:gs pos="55000">
                <a:schemeClr val="accent1">
                  <a:shade val="57000"/>
                  <a:satMod val="120000"/>
                  <a:alpha val="42000"/>
                </a:schemeClr>
              </a:gs>
              <a:gs pos="80000">
                <a:schemeClr val="accent1">
                  <a:shade val="56000"/>
                  <a:satMod val="145000"/>
                </a:schemeClr>
              </a:gs>
              <a:gs pos="88000">
                <a:schemeClr val="accent1">
                  <a:shade val="63000"/>
                  <a:satMod val="160000"/>
                </a:schemeClr>
              </a:gs>
              <a:gs pos="100000">
                <a:schemeClr val="accent1">
                  <a:tint val="99555"/>
                  <a:satMod val="155000"/>
                </a:schemeClr>
              </a:gs>
            </a:gsLst>
          </a:gradFill>
          <a:ln>
            <a:solidFill>
              <a:schemeClr val="accent1">
                <a:shade val="60000"/>
                <a:satMod val="30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93135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1" grpId="0" animBg="1"/>
    </p:bld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267200" y="1426472"/>
            <a:ext cx="3657600" cy="280966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Synthetic Example – </a:t>
            </a:r>
            <a:r>
              <a:rPr lang="en-US" dirty="0" smtClean="0"/>
              <a:t>Simulate operation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half" idx="1"/>
              </p:nvPr>
            </p:nvSpPr>
            <p:spPr/>
            <p:txBody>
              <a:bodyPr>
                <a:normAutofit fontScale="55000" lnSpcReduction="20000"/>
              </a:bodyPr>
              <a:lstStyle/>
              <a:p>
                <a:r>
                  <a:rPr lang="en-US" dirty="0" smtClean="0"/>
                  <a:t>One failure mode</a:t>
                </a:r>
              </a:p>
              <a:p>
                <a:r>
                  <a:rPr lang="en-US" dirty="0" smtClean="0"/>
                  <a:t>Operational lifetime 10000 days</a:t>
                </a:r>
              </a:p>
              <a:p>
                <a:r>
                  <a:rPr lang="en-US" dirty="0" smtClean="0"/>
                  <a:t>Repair duration </a:t>
                </a:r>
                <a14:m>
                  <m:oMath xmlns:m="http://schemas.openxmlformats.org/officeDocument/2006/math">
                    <m:r>
                      <a:rPr lang="en-US" b="0" i="0" smtClean="0">
                        <a:latin typeface="Cambria Math" panose="02040503050406030204" pitchFamily="18" charset="0"/>
                      </a:rPr>
                      <m:t>~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𝒩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5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1.5</m:t>
                        </m:r>
                      </m:e>
                    </m:d>
                  </m:oMath>
                </a14:m>
                <a:endParaRPr lang="en-US" dirty="0" smtClean="0"/>
              </a:p>
              <a:p>
                <a:r>
                  <a:rPr lang="en-US" dirty="0" smtClean="0"/>
                  <a:t>Operational modes</a:t>
                </a:r>
              </a:p>
              <a:p>
                <a:pPr lvl="1"/>
                <a:r>
                  <a:rPr lang="en-US" dirty="0" smtClean="0"/>
                  <a:t>1:1 (load sharing)</a:t>
                </a:r>
              </a:p>
              <a:p>
                <a:pPr lvl="1"/>
                <a:r>
                  <a:rPr lang="en-US" dirty="0" smtClean="0"/>
                  <a:t>1:0 (hot spare)</a:t>
                </a:r>
              </a:p>
              <a:p>
                <a:pPr lvl="1"/>
                <a:r>
                  <a:rPr lang="en-US" dirty="0" smtClean="0"/>
                  <a:t>1:2 (asymmetric sharing)</a:t>
                </a:r>
              </a:p>
              <a:p>
                <a:r>
                  <a:rPr lang="en-US" dirty="0" smtClean="0"/>
                  <a:t>Cost of repair 150 CHF</a:t>
                </a:r>
              </a:p>
              <a:p>
                <a:r>
                  <a:rPr lang="en-US" dirty="0" smtClean="0"/>
                  <a:t>Cost of beam abort 200 </a:t>
                </a:r>
                <a:r>
                  <a:rPr lang="en-US" dirty="0" err="1" smtClean="0"/>
                  <a:t>kCHF</a:t>
                </a:r>
                <a:endParaRPr lang="en-US" dirty="0" smtClean="0"/>
              </a:p>
              <a:p>
                <a:r>
                  <a:rPr lang="en-US" dirty="0"/>
                  <a:t>N=100000 simulations</a:t>
                </a:r>
              </a:p>
              <a:p>
                <a:endParaRPr lang="en-US" dirty="0" smtClean="0"/>
              </a:p>
              <a:p>
                <a:endParaRPr lang="en-GB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12/10/2018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57</a:t>
            </a:fld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7419108" y="1662544"/>
            <a:ext cx="401782" cy="2237513"/>
          </a:xfrm>
          <a:prstGeom prst="rect">
            <a:avLst/>
          </a:prstGeom>
          <a:gradFill>
            <a:gsLst>
              <a:gs pos="0">
                <a:schemeClr val="accent1">
                  <a:tint val="73000"/>
                  <a:satMod val="150000"/>
                  <a:alpha val="52000"/>
                </a:schemeClr>
              </a:gs>
              <a:gs pos="25000">
                <a:schemeClr val="accent1">
                  <a:tint val="96000"/>
                  <a:shade val="80000"/>
                  <a:satMod val="105000"/>
                </a:schemeClr>
              </a:gs>
              <a:gs pos="38000">
                <a:schemeClr val="accent1">
                  <a:tint val="96000"/>
                  <a:shade val="59000"/>
                  <a:satMod val="120000"/>
                  <a:alpha val="33000"/>
                </a:schemeClr>
              </a:gs>
              <a:gs pos="55000">
                <a:schemeClr val="accent1">
                  <a:shade val="57000"/>
                  <a:satMod val="120000"/>
                  <a:alpha val="42000"/>
                </a:schemeClr>
              </a:gs>
              <a:gs pos="80000">
                <a:schemeClr val="accent1">
                  <a:shade val="56000"/>
                  <a:satMod val="145000"/>
                </a:schemeClr>
              </a:gs>
              <a:gs pos="88000">
                <a:schemeClr val="accent1">
                  <a:shade val="63000"/>
                  <a:satMod val="160000"/>
                </a:schemeClr>
              </a:gs>
              <a:gs pos="100000">
                <a:schemeClr val="accent1">
                  <a:tint val="99555"/>
                  <a:satMod val="155000"/>
                </a:schemeClr>
              </a:gs>
            </a:gsLst>
          </a:gradFill>
          <a:ln>
            <a:solidFill>
              <a:schemeClr val="accent1">
                <a:shade val="60000"/>
                <a:satMod val="30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41552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Redundancy – Load distribution</a:t>
            </a:r>
            <a:endParaRPr lang="en-GB" dirty="0"/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36576" indent="0">
              <a:buNone/>
            </a:pPr>
            <a:r>
              <a:rPr lang="en-US" dirty="0" smtClean="0"/>
              <a:t>Thought experiment</a:t>
            </a:r>
          </a:p>
          <a:p>
            <a:r>
              <a:rPr lang="en-US" dirty="0" smtClean="0"/>
              <a:t>Imagine two sub systems. Both have one wear out failure mode</a:t>
            </a:r>
          </a:p>
          <a:p>
            <a:pPr lvl="1"/>
            <a:r>
              <a:rPr lang="en-US" dirty="0" smtClean="0"/>
              <a:t>Load sharing (50:50) operation: At the time that device #1 fails, device #2 is likely to fail as well</a:t>
            </a:r>
          </a:p>
          <a:p>
            <a:pPr lvl="1"/>
            <a:r>
              <a:rPr lang="en-US" dirty="0" smtClean="0"/>
              <a:t>Hot spare operation (100:0): At the time that device #1 fails, device #2 is unlikely to fail (as good as new)</a:t>
            </a:r>
          </a:p>
          <a:p>
            <a:pPr marL="36576" indent="0">
              <a:buNone/>
            </a:pPr>
            <a:endParaRPr lang="en-US" dirty="0"/>
          </a:p>
          <a:p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58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4294967295"/>
          </p:nvPr>
        </p:nvSpPr>
        <p:spPr>
          <a:xfrm>
            <a:off x="0" y="4772025"/>
            <a:ext cx="2133600" cy="273050"/>
          </a:xfrm>
        </p:spPr>
        <p:txBody>
          <a:bodyPr/>
          <a:lstStyle/>
          <a:p>
            <a:fld id="{B4BFD808-6B56-4447-9401-2398D08EE3C0}" type="datetime1">
              <a:rPr lang="en-US" smtClean="0"/>
              <a:pPr/>
              <a:t>12/10/2018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1339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Redundancy – Load distribution</a:t>
            </a:r>
            <a:endParaRPr lang="en-GB" dirty="0"/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36576" indent="0">
              <a:buNone/>
            </a:pPr>
            <a:r>
              <a:rPr lang="en-US" dirty="0" smtClean="0"/>
              <a:t>Considering wear-out the load distribution does affect the chance of simultaneous failure:</a:t>
            </a:r>
          </a:p>
          <a:p>
            <a:r>
              <a:rPr lang="en-US" dirty="0" smtClean="0"/>
              <a:t>Simple to give qualitative answer for a single failure mode</a:t>
            </a:r>
          </a:p>
          <a:p>
            <a:pPr lvl="1"/>
            <a:r>
              <a:rPr lang="en-US" dirty="0" smtClean="0"/>
              <a:t>In reality we have a mix of failure modes, different wear-out “drivers” and need quantitative answers</a:t>
            </a:r>
          </a:p>
          <a:p>
            <a:r>
              <a:rPr lang="en-US" dirty="0" smtClean="0">
                <a:sym typeface="Wingdings" panose="05000000000000000000" pitchFamily="2" charset="2"/>
              </a:rPr>
              <a:t> This calls for a simulation</a:t>
            </a:r>
            <a:endParaRPr lang="en-US" dirty="0" smtClean="0"/>
          </a:p>
          <a:p>
            <a:pPr marL="36576" indent="0">
              <a:buNone/>
            </a:pPr>
            <a:endParaRPr lang="en-US" dirty="0"/>
          </a:p>
          <a:p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59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4294967295"/>
          </p:nvPr>
        </p:nvSpPr>
        <p:spPr>
          <a:xfrm>
            <a:off x="0" y="4772025"/>
            <a:ext cx="2133600" cy="273050"/>
          </a:xfrm>
        </p:spPr>
        <p:txBody>
          <a:bodyPr/>
          <a:lstStyle/>
          <a:p>
            <a:fld id="{B4BFD808-6B56-4447-9401-2398D08EE3C0}" type="datetime1">
              <a:rPr lang="en-US" smtClean="0"/>
              <a:pPr/>
              <a:t>12/10/2018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6186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Method</a:t>
            </a:r>
            <a:endParaRPr lang="en-GB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994205"/>
                <a:ext cx="8479536" cy="1852123"/>
              </a:xfrm>
            </p:spPr>
            <p:txBody>
              <a:bodyPr>
                <a:normAutofit fontScale="92500" lnSpcReduction="20000"/>
              </a:bodyPr>
              <a:lstStyle/>
              <a:p>
                <a:r>
                  <a:rPr lang="en-US" dirty="0" smtClean="0"/>
                  <a:t>Starting point:</a:t>
                </a:r>
              </a:p>
              <a:p>
                <a:pPr lvl="1"/>
                <a:r>
                  <a:rPr lang="en-US" dirty="0" smtClean="0"/>
                  <a:t>k</a:t>
                </a:r>
                <a:r>
                  <a:rPr lang="en-US" dirty="0" smtClean="0"/>
                  <a:t> </a:t>
                </a:r>
                <a:r>
                  <a:rPr lang="en-US" dirty="0" err="1" smtClean="0"/>
                  <a:t>oo</a:t>
                </a:r>
                <a:r>
                  <a:rPr lang="en-US" dirty="0" smtClean="0"/>
                  <a:t> n Redundant system composed of units (here 1 </a:t>
                </a:r>
                <a:r>
                  <a:rPr lang="en-US" dirty="0" err="1" smtClean="0"/>
                  <a:t>oo</a:t>
                </a:r>
                <a:r>
                  <a:rPr lang="en-US" dirty="0" smtClean="0"/>
                  <a:t> 2)</a:t>
                </a:r>
              </a:p>
              <a:p>
                <a:pPr lvl="1"/>
                <a:r>
                  <a:rPr lang="en-US" dirty="0" smtClean="0"/>
                  <a:t>Each unit has </a:t>
                </a:r>
                <a:r>
                  <a:rPr lang="en-US" dirty="0" smtClean="0"/>
                  <a:t>set of </a:t>
                </a:r>
                <a:r>
                  <a:rPr lang="en-US" dirty="0" smtClean="0"/>
                  <a:t>competing </a:t>
                </a:r>
                <a:r>
                  <a:rPr lang="en-US" dirty="0" smtClean="0"/>
                  <a:t>failure modes 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}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d>
                              <m:d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𝜂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,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𝛽</m:t>
                                </m:r>
                              </m:e>
                            </m:d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𝑗</m:t>
                            </m:r>
                          </m:sub>
                        </m:sSub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𝑗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=1,…,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𝑀</m:t>
                    </m:r>
                  </m:oMath>
                </a14:m>
                <a:endParaRPr lang="en-US" b="0" dirty="0" smtClean="0"/>
              </a:p>
              <a:p>
                <a:pPr lvl="2"/>
                <a:r>
                  <a:rPr lang="en-US" dirty="0" smtClean="0"/>
                  <a:t>We have an idea of each failure mechanism (</a:t>
                </a:r>
                <a:r>
                  <a:rPr lang="en-US" dirty="0" err="1" smtClean="0"/>
                  <a:t>PoF</a:t>
                </a:r>
                <a:r>
                  <a:rPr lang="en-US" dirty="0" smtClean="0"/>
                  <a:t>)</a:t>
                </a:r>
                <a:endParaRPr lang="en-US" b="0" dirty="0" smtClean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994205"/>
                <a:ext cx="8479536" cy="1852123"/>
              </a:xfrm>
              <a:blipFill>
                <a:blip r:embed="rId2"/>
                <a:stretch>
                  <a:fillRect b="-263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12/10/2018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68531" y="2944066"/>
            <a:ext cx="2558415" cy="109733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394754" y="3011122"/>
            <a:ext cx="505968" cy="230832"/>
          </a:xfrm>
          <a:prstGeom prst="rect">
            <a:avLst/>
          </a:prstGeom>
          <a:solidFill>
            <a:schemeClr val="bg1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en-US" sz="900" dirty="0" smtClean="0"/>
              <a:t>Unit 1</a:t>
            </a:r>
            <a:endParaRPr lang="en-GB" sz="900" dirty="0"/>
          </a:p>
        </p:txBody>
      </p:sp>
      <p:sp>
        <p:nvSpPr>
          <p:cNvPr id="9" name="TextBox 8"/>
          <p:cNvSpPr txBox="1"/>
          <p:nvPr/>
        </p:nvSpPr>
        <p:spPr>
          <a:xfrm>
            <a:off x="4394754" y="3765911"/>
            <a:ext cx="505968" cy="230832"/>
          </a:xfrm>
          <a:prstGeom prst="rect">
            <a:avLst/>
          </a:prstGeom>
          <a:solidFill>
            <a:schemeClr val="bg1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en-US" sz="900" dirty="0" smtClean="0"/>
              <a:t>Unit 2</a:t>
            </a:r>
            <a:endParaRPr lang="en-GB" sz="900" dirty="0"/>
          </a:p>
        </p:txBody>
      </p:sp>
    </p:spTree>
    <p:extLst>
      <p:ext uri="{BB962C8B-B14F-4D97-AF65-F5344CB8AC3E}">
        <p14:creationId xmlns:p14="http://schemas.microsoft.com/office/powerpoint/2010/main" val="5300167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Reliability concepts</a:t>
            </a:r>
            <a:endParaRPr lang="en-GB" dirty="0"/>
          </a:p>
        </p:txBody>
      </p:sp>
      <p:graphicFrame>
        <p:nvGraphicFramePr>
          <p:cNvPr id="9" name="Content Placeholder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25797149"/>
              </p:ext>
            </p:extLst>
          </p:nvPr>
        </p:nvGraphicFramePr>
        <p:xfrm>
          <a:off x="457200" y="1585784"/>
          <a:ext cx="8229600" cy="261156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0" name="Left-Right Arrow 9"/>
          <p:cNvSpPr/>
          <p:nvPr/>
        </p:nvSpPr>
        <p:spPr>
          <a:xfrm>
            <a:off x="1592826" y="915846"/>
            <a:ext cx="5922952" cy="423305"/>
          </a:xfrm>
          <a:prstGeom prst="leftRightArrow">
            <a:avLst>
              <a:gd name="adj1" fmla="val 50000"/>
              <a:gd name="adj2" fmla="val 129438"/>
            </a:avLst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48320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75120"/>
            <a:ext cx="2722552" cy="705332"/>
          </a:xfrm>
        </p:spPr>
        <p:txBody>
          <a:bodyPr/>
          <a:lstStyle/>
          <a:p>
            <a:r>
              <a:rPr lang="en-US" dirty="0" smtClean="0"/>
              <a:t>Failure mode “thinking”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12/10/2018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61</a:t>
            </a:fld>
            <a:endParaRPr lang="en-US" dirty="0"/>
          </a:p>
        </p:txBody>
      </p:sp>
      <p:sp>
        <p:nvSpPr>
          <p:cNvPr id="8" name="Content Placeholder 3"/>
          <p:cNvSpPr txBox="1">
            <a:spLocks/>
          </p:cNvSpPr>
          <p:nvPr/>
        </p:nvSpPr>
        <p:spPr>
          <a:xfrm>
            <a:off x="457200" y="1262462"/>
            <a:ext cx="2512135" cy="2934888"/>
          </a:xfrm>
          <a:prstGeom prst="rect">
            <a:avLst/>
          </a:prstGeom>
        </p:spPr>
        <p:txBody>
          <a:bodyPr vert="horz">
            <a:normAutofit fontScale="55000" lnSpcReduction="20000"/>
          </a:bodyPr>
          <a:lstStyle>
            <a:lvl1pPr marL="493776" indent="-457200" algn="l" rtl="0" eaLnBrk="1" latinLnBrk="0" hangingPunct="1">
              <a:lnSpc>
                <a:spcPct val="150000"/>
              </a:lnSpc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lnSpc>
                <a:spcPct val="150000"/>
              </a:lnSpc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lnSpc>
                <a:spcPct val="150000"/>
              </a:lnSpc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lnSpc>
                <a:spcPct val="150000"/>
              </a:lnSpc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lnSpc>
                <a:spcPct val="150000"/>
              </a:lnSpc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Flowchart depicts the cycle of failure modes in systems</a:t>
            </a:r>
          </a:p>
          <a:p>
            <a:r>
              <a:rPr lang="en-US" dirty="0" smtClean="0"/>
              <a:t>Reliability block diagrams can be misleading</a:t>
            </a:r>
          </a:p>
          <a:p>
            <a:pPr lvl="1"/>
            <a:r>
              <a:rPr lang="en-US" dirty="0" smtClean="0"/>
              <a:t>Failure modes do not stay within one “block”</a:t>
            </a:r>
          </a:p>
          <a:p>
            <a:pPr lvl="1"/>
            <a:r>
              <a:rPr lang="en-US" dirty="0" smtClean="0"/>
              <a:t>FTA is more intuitive in certain cases</a:t>
            </a:r>
            <a:endParaRPr lang="en-GB" dirty="0"/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33126" y="159562"/>
            <a:ext cx="5568133" cy="3990593"/>
          </a:xfrm>
        </p:spPr>
      </p:pic>
    </p:spTree>
    <p:extLst>
      <p:ext uri="{BB962C8B-B14F-4D97-AF65-F5344CB8AC3E}">
        <p14:creationId xmlns:p14="http://schemas.microsoft.com/office/powerpoint/2010/main" val="201103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Situation at TE-EPC</a:t>
            </a:r>
            <a:endParaRPr lang="en-GB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dirty="0" smtClean="0"/>
              <a:t>Budget and time limitations (obviously)</a:t>
            </a:r>
          </a:p>
          <a:p>
            <a:r>
              <a:rPr lang="en-US" dirty="0" smtClean="0"/>
              <a:t>Most systems are built with externally fabricated components (COTS)</a:t>
            </a:r>
          </a:p>
          <a:p>
            <a:pPr lvl="1"/>
            <a:r>
              <a:rPr lang="en-GB" dirty="0" smtClean="0"/>
              <a:t>Coming </a:t>
            </a:r>
            <a:r>
              <a:rPr lang="en-GB" dirty="0"/>
              <a:t>without accurate reliability </a:t>
            </a:r>
            <a:r>
              <a:rPr lang="en-GB" dirty="0" smtClean="0"/>
              <a:t>specification</a:t>
            </a:r>
          </a:p>
          <a:p>
            <a:pPr lvl="1"/>
            <a:r>
              <a:rPr lang="en-US" dirty="0" smtClean="0"/>
              <a:t>Source of uncertainty</a:t>
            </a:r>
          </a:p>
          <a:p>
            <a:r>
              <a:rPr lang="en-US" dirty="0" smtClean="0"/>
              <a:t>Systems are designed (or reviewed) by experienced engineers</a:t>
            </a:r>
          </a:p>
          <a:p>
            <a:pPr lvl="1"/>
            <a:r>
              <a:rPr lang="en-US" dirty="0" smtClean="0"/>
              <a:t>Reliability data shows little evidence for major design flaws</a:t>
            </a:r>
          </a:p>
          <a:p>
            <a:r>
              <a:rPr lang="en-US" dirty="0" smtClean="0"/>
              <a:t>Many efforts are already invested in increasing the reliability and availability</a:t>
            </a:r>
          </a:p>
          <a:p>
            <a:pPr lvl="1"/>
            <a:r>
              <a:rPr lang="en-US" dirty="0"/>
              <a:t>E</a:t>
            </a:r>
            <a:r>
              <a:rPr lang="en-US" dirty="0" smtClean="0"/>
              <a:t>xperience in designing, manufacturing and operating power converters </a:t>
            </a:r>
          </a:p>
          <a:p>
            <a:pPr lvl="1"/>
            <a:r>
              <a:rPr lang="en-US" dirty="0" smtClean="0"/>
              <a:t>Redundancy</a:t>
            </a:r>
          </a:p>
          <a:p>
            <a:pPr lvl="1"/>
            <a:r>
              <a:rPr lang="en-US" dirty="0" smtClean="0"/>
              <a:t>Equipment monitoring and “smart” maintenance</a:t>
            </a:r>
          </a:p>
          <a:p>
            <a:pPr lvl="1"/>
            <a:r>
              <a:rPr lang="en-US" dirty="0" smtClean="0"/>
              <a:t>…</a:t>
            </a:r>
          </a:p>
          <a:p>
            <a:pPr lv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93133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Redundancy – Load distribution</a:t>
            </a:r>
            <a:endParaRPr lang="en-GB" dirty="0"/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36576" indent="0">
              <a:buNone/>
            </a:pPr>
            <a:r>
              <a:rPr lang="en-US" dirty="0" smtClean="0"/>
              <a:t>What’s </a:t>
            </a:r>
            <a:r>
              <a:rPr lang="en-US" dirty="0"/>
              <a:t>the chance of simultaneous failure within a certain repair duration</a:t>
            </a:r>
            <a:r>
              <a:rPr lang="en-US" dirty="0" smtClean="0"/>
              <a:t>?</a:t>
            </a:r>
          </a:p>
          <a:p>
            <a:r>
              <a:rPr lang="en-US" dirty="0" smtClean="0"/>
              <a:t>Assuming constant failure rates the load distribution does not affect the chance of simultaneous failure</a:t>
            </a:r>
          </a:p>
          <a:p>
            <a:r>
              <a:rPr lang="en-US" dirty="0" smtClean="0"/>
              <a:t>Considering wear-out the load distribution does affect the chance of simultaneous failure</a:t>
            </a:r>
            <a:endParaRPr lang="en-US" dirty="0"/>
          </a:p>
          <a:p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63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4294967295"/>
          </p:nvPr>
        </p:nvSpPr>
        <p:spPr>
          <a:xfrm>
            <a:off x="0" y="4772025"/>
            <a:ext cx="2133600" cy="273050"/>
          </a:xfrm>
        </p:spPr>
        <p:txBody>
          <a:bodyPr/>
          <a:lstStyle/>
          <a:p>
            <a:fld id="{B4BFD808-6B56-4447-9401-2398D08EE3C0}" type="datetime1">
              <a:rPr lang="en-US" smtClean="0"/>
              <a:pPr/>
              <a:t>12/10/2018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3342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Redundancy – Load distribution</a:t>
            </a:r>
            <a:endParaRPr lang="en-GB" dirty="0"/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6576" indent="0">
              <a:buNone/>
            </a:pPr>
            <a:r>
              <a:rPr lang="en-US" dirty="0" smtClean="0"/>
              <a:t>Simulation study</a:t>
            </a:r>
          </a:p>
          <a:p>
            <a:pPr marL="36576" indent="0">
              <a:buNone/>
            </a:pPr>
            <a:endParaRPr lang="en-US" dirty="0"/>
          </a:p>
          <a:p>
            <a:pPr marL="36576" indent="0">
              <a:buNone/>
            </a:pPr>
            <a:r>
              <a:rPr lang="en-US" dirty="0" smtClean="0"/>
              <a:t>Will put a super short explanation</a:t>
            </a:r>
          </a:p>
          <a:p>
            <a:pPr marL="36576" indent="0">
              <a:buNone/>
            </a:pPr>
            <a:endParaRPr lang="en-US" dirty="0"/>
          </a:p>
          <a:p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64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4294967295"/>
          </p:nvPr>
        </p:nvSpPr>
        <p:spPr>
          <a:xfrm>
            <a:off x="0" y="4772025"/>
            <a:ext cx="2133600" cy="273050"/>
          </a:xfrm>
        </p:spPr>
        <p:txBody>
          <a:bodyPr/>
          <a:lstStyle/>
          <a:p>
            <a:fld id="{B4BFD808-6B56-4447-9401-2398D08EE3C0}" type="datetime1">
              <a:rPr lang="en-US" smtClean="0"/>
              <a:pPr/>
              <a:t>12/10/2018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4842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Simulation study - discussion</a:t>
            </a:r>
            <a:endParaRPr lang="en-GB" dirty="0"/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Depending on failure modes and operational parameters one load-sharing scheme is optimal</a:t>
            </a:r>
          </a:p>
          <a:p>
            <a:pPr lvl="1"/>
            <a:r>
              <a:rPr lang="en-US" dirty="0" smtClean="0"/>
              <a:t>Can be determined with data from</a:t>
            </a:r>
          </a:p>
          <a:p>
            <a:pPr lvl="2"/>
            <a:r>
              <a:rPr lang="en-US" dirty="0" smtClean="0"/>
              <a:t>Accelerated testing</a:t>
            </a:r>
          </a:p>
          <a:p>
            <a:pPr lvl="2"/>
            <a:r>
              <a:rPr lang="en-US" dirty="0" smtClean="0"/>
              <a:t>Past operation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65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4294967295"/>
          </p:nvPr>
        </p:nvSpPr>
        <p:spPr>
          <a:xfrm>
            <a:off x="0" y="4772025"/>
            <a:ext cx="2133600" cy="273050"/>
          </a:xfrm>
        </p:spPr>
        <p:txBody>
          <a:bodyPr/>
          <a:lstStyle/>
          <a:p>
            <a:fld id="{B4BFD808-6B56-4447-9401-2398D08EE3C0}" type="datetime1">
              <a:rPr lang="en-US" smtClean="0"/>
              <a:pPr/>
              <a:t>12/10/2018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9801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Method – Modeling degradation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12/10/2018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12" name="Arc 11"/>
          <p:cNvSpPr/>
          <p:nvPr/>
        </p:nvSpPr>
        <p:spPr>
          <a:xfrm>
            <a:off x="558642" y="1927295"/>
            <a:ext cx="4821385" cy="2229069"/>
          </a:xfrm>
          <a:prstGeom prst="arc">
            <a:avLst/>
          </a:prstGeom>
          <a:ln w="228600">
            <a:headEnd type="none" w="med" len="med"/>
            <a:tailEnd type="none" w="med" len="med"/>
          </a:ln>
          <a:effectLst>
            <a:glow rad="70000">
              <a:schemeClr val="accent2">
                <a:tint val="30000"/>
                <a:shade val="95000"/>
                <a:satMod val="300000"/>
                <a:alpha val="50000"/>
              </a:schemeClr>
            </a:glow>
            <a:softEdge rad="88900"/>
          </a:effectLst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4" name="Straight Connector 13"/>
          <p:cNvCxnSpPr/>
          <p:nvPr/>
        </p:nvCxnSpPr>
        <p:spPr>
          <a:xfrm>
            <a:off x="2986654" y="3004485"/>
            <a:ext cx="3037609" cy="0"/>
          </a:xfrm>
          <a:prstGeom prst="line">
            <a:avLst/>
          </a:prstGeom>
          <a:ln w="2857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grpSp>
        <p:nvGrpSpPr>
          <p:cNvPr id="21" name="Group 20"/>
          <p:cNvGrpSpPr/>
          <p:nvPr/>
        </p:nvGrpSpPr>
        <p:grpSpPr>
          <a:xfrm>
            <a:off x="1306789" y="1093973"/>
            <a:ext cx="5721931" cy="3003066"/>
            <a:chOff x="1306789" y="1093973"/>
            <a:chExt cx="5721931" cy="3003066"/>
          </a:xfrm>
        </p:grpSpPr>
        <p:cxnSp>
          <p:nvCxnSpPr>
            <p:cNvPr id="9" name="Straight Arrow Connector 8"/>
            <p:cNvCxnSpPr/>
            <p:nvPr/>
          </p:nvCxnSpPr>
          <p:spPr>
            <a:xfrm flipV="1">
              <a:off x="2879058" y="1417141"/>
              <a:ext cx="0" cy="2111969"/>
            </a:xfrm>
            <a:prstGeom prst="straightConnector1">
              <a:avLst/>
            </a:prstGeom>
            <a:ln w="9525" cap="flat" cmpd="sng" algn="ctr">
              <a:solidFill>
                <a:schemeClr val="dk1"/>
              </a:solidFill>
              <a:prstDash val="solid"/>
              <a:round/>
              <a:headEnd type="none" w="med" len="med"/>
              <a:tailEnd type="arrow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cxnSp>
          <p:nvCxnSpPr>
            <p:cNvPr id="10" name="Straight Arrow Connector 9"/>
            <p:cNvCxnSpPr/>
            <p:nvPr/>
          </p:nvCxnSpPr>
          <p:spPr>
            <a:xfrm flipV="1">
              <a:off x="2879058" y="3529112"/>
              <a:ext cx="3318390" cy="13943"/>
            </a:xfrm>
            <a:prstGeom prst="straightConnector1">
              <a:avLst/>
            </a:prstGeom>
            <a:ln w="9525" cap="flat" cmpd="sng" algn="ctr">
              <a:solidFill>
                <a:schemeClr val="dk1"/>
              </a:solidFill>
              <a:prstDash val="solid"/>
              <a:round/>
              <a:headEnd type="none" w="med" len="med"/>
              <a:tailEnd type="arrow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sp>
          <p:nvSpPr>
            <p:cNvPr id="16" name="TextBox 15"/>
            <p:cNvSpPr txBox="1"/>
            <p:nvPr/>
          </p:nvSpPr>
          <p:spPr>
            <a:xfrm>
              <a:off x="5366175" y="3635374"/>
              <a:ext cx="166254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Operational time/cycles</a:t>
              </a:r>
              <a:endParaRPr lang="en-GB" sz="1200" dirty="0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1306789" y="1093973"/>
              <a:ext cx="166254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Material strength -/</a:t>
              </a:r>
            </a:p>
            <a:p>
              <a:pPr algn="ctr"/>
              <a:r>
                <a:rPr lang="en-US" sz="1200" dirty="0" smtClean="0"/>
                <a:t>Stress - </a:t>
              </a:r>
              <a:r>
                <a:rPr lang="en-US" sz="1200" dirty="0" smtClean="0"/>
                <a:t>-</a:t>
              </a:r>
              <a:endParaRPr lang="en-GB" sz="1200" dirty="0"/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4570627" y="3051619"/>
            <a:ext cx="1662545" cy="428090"/>
            <a:chOff x="4570627" y="3051619"/>
            <a:chExt cx="1662545" cy="428090"/>
          </a:xfrm>
        </p:grpSpPr>
        <p:sp>
          <p:nvSpPr>
            <p:cNvPr id="18" name="Right Brace 17"/>
            <p:cNvSpPr/>
            <p:nvPr/>
          </p:nvSpPr>
          <p:spPr>
            <a:xfrm rot="5400000">
              <a:off x="5281391" y="2970146"/>
              <a:ext cx="197271" cy="360218"/>
            </a:xfrm>
            <a:prstGeom prst="rightBrace">
              <a:avLst/>
            </a:prstGeom>
            <a:ln w="9525" cap="flat" cmpd="sng" algn="ctr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4570627" y="3202710"/>
              <a:ext cx="166254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Failures</a:t>
              </a:r>
              <a:endParaRPr lang="en-GB" sz="1200" dirty="0"/>
            </a:p>
          </p:txBody>
        </p:sp>
      </p:grpSp>
      <p:cxnSp>
        <p:nvCxnSpPr>
          <p:cNvPr id="23" name="Straight Connector 22"/>
          <p:cNvCxnSpPr>
            <a:stCxn id="12" idx="2"/>
          </p:cNvCxnSpPr>
          <p:nvPr/>
        </p:nvCxnSpPr>
        <p:spPr>
          <a:xfrm flipH="1" flipV="1">
            <a:off x="5366175" y="2105891"/>
            <a:ext cx="13852" cy="935939"/>
          </a:xfrm>
          <a:prstGeom prst="line">
            <a:avLst/>
          </a:prstGeom>
          <a:ln w="9525" cap="flat" cmpd="sng" algn="ctr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 flipV="1">
            <a:off x="2879058" y="2218891"/>
            <a:ext cx="2487117" cy="10449"/>
          </a:xfrm>
          <a:prstGeom prst="straightConnector1">
            <a:avLst/>
          </a:prstGeom>
          <a:ln w="9525" cap="flat" cmpd="sng" algn="ctr">
            <a:solidFill>
              <a:schemeClr val="dk1"/>
            </a:solidFill>
            <a:prstDash val="solid"/>
            <a:round/>
            <a:headEnd type="arrow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Box 27"/>
              <p:cNvSpPr txBox="1"/>
              <p:nvPr/>
            </p:nvSpPr>
            <p:spPr>
              <a:xfrm>
                <a:off x="3281068" y="1949380"/>
                <a:ext cx="1662545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1200" b="0" i="0" smtClean="0">
                        <a:latin typeface="Cambria Math" panose="02040503050406030204" pitchFamily="18" charset="0"/>
                      </a:rPr>
                      <m:t>TTF</m:t>
                    </m:r>
                    <m:r>
                      <a:rPr lang="en-US" sz="1200" b="0" i="1" smtClean="0">
                        <a:latin typeface="Cambria Math" panose="02040503050406030204" pitchFamily="18" charset="0"/>
                      </a:rPr>
                      <m:t>∝</m:t>
                    </m:r>
                    <m:r>
                      <a:rPr lang="en-US" sz="1200" b="0" i="1" smtClean="0">
                        <a:latin typeface="Cambria Math" panose="02040503050406030204" pitchFamily="18" charset="0"/>
                      </a:rPr>
                      <m:t>𝑊𝑒𝑖𝑏𝑢𝑙𝑙</m:t>
                    </m:r>
                    <m:d>
                      <m:dPr>
                        <m:ctrlPr>
                          <a:rPr lang="en-US" sz="12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200" i="1">
                            <a:latin typeface="Cambria Math" panose="02040503050406030204" pitchFamily="18" charset="0"/>
                          </a:rPr>
                          <m:t>𝜂</m:t>
                        </m:r>
                        <m:r>
                          <a:rPr lang="en-US" sz="1200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1200" i="1">
                            <a:latin typeface="Cambria Math" panose="02040503050406030204" pitchFamily="18" charset="0"/>
                          </a:rPr>
                          <m:t>𝛽</m:t>
                        </m:r>
                      </m:e>
                    </m:d>
                  </m:oMath>
                </a14:m>
                <a:r>
                  <a:rPr lang="en-US" sz="1200" dirty="0" smtClean="0"/>
                  <a:t> </a:t>
                </a:r>
                <a:endParaRPr lang="en-GB" sz="1200" dirty="0"/>
              </a:p>
            </p:txBody>
          </p:sp>
        </mc:Choice>
        <mc:Fallback xmlns="">
          <p:sp>
            <p:nvSpPr>
              <p:cNvPr id="28" name="TextBox 2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81068" y="1949380"/>
                <a:ext cx="1662545" cy="276999"/>
              </a:xfrm>
              <a:prstGeom prst="rect">
                <a:avLst/>
              </a:prstGeom>
              <a:blipFill>
                <a:blip r:embed="rId2"/>
                <a:stretch>
                  <a:fillRect b="-666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9" name="Rectangle 28"/>
          <p:cNvSpPr/>
          <p:nvPr/>
        </p:nvSpPr>
        <p:spPr>
          <a:xfrm>
            <a:off x="7807035" y="972770"/>
            <a:ext cx="1303217" cy="3780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600" dirty="0"/>
              <a:t>McPherson, Joe W. </a:t>
            </a:r>
            <a:r>
              <a:rPr lang="en-GB" sz="600" i="1" dirty="0"/>
              <a:t>Reliability physics and engineering</a:t>
            </a:r>
            <a:r>
              <a:rPr lang="en-GB" sz="600" dirty="0"/>
              <a:t>. New York: Springer, 2010.</a:t>
            </a:r>
          </a:p>
        </p:txBody>
      </p:sp>
    </p:spTree>
    <p:extLst>
      <p:ext uri="{BB962C8B-B14F-4D97-AF65-F5344CB8AC3E}">
        <p14:creationId xmlns:p14="http://schemas.microsoft.com/office/powerpoint/2010/main" val="11699864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2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Method – Modeling degradation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12/12/2018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2969334" y="3004485"/>
            <a:ext cx="3054929" cy="0"/>
          </a:xfrm>
          <a:prstGeom prst="line">
            <a:avLst/>
          </a:prstGeom>
          <a:ln w="2857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2" name="Arc 11"/>
          <p:cNvSpPr/>
          <p:nvPr/>
        </p:nvSpPr>
        <p:spPr>
          <a:xfrm>
            <a:off x="558642" y="1927295"/>
            <a:ext cx="4821385" cy="2229069"/>
          </a:xfrm>
          <a:prstGeom prst="arc">
            <a:avLst/>
          </a:prstGeom>
          <a:ln w="228600">
            <a:headEnd type="none" w="med" len="med"/>
            <a:tailEnd type="none" w="med" len="med"/>
          </a:ln>
          <a:effectLst>
            <a:glow rad="70000">
              <a:schemeClr val="accent2">
                <a:tint val="30000"/>
                <a:shade val="95000"/>
                <a:satMod val="300000"/>
                <a:alpha val="50000"/>
              </a:schemeClr>
            </a:glow>
            <a:softEdge rad="88900"/>
          </a:effectLst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21" name="Group 20"/>
          <p:cNvGrpSpPr/>
          <p:nvPr/>
        </p:nvGrpSpPr>
        <p:grpSpPr>
          <a:xfrm>
            <a:off x="1306789" y="1093973"/>
            <a:ext cx="5721931" cy="3003066"/>
            <a:chOff x="1306789" y="1093973"/>
            <a:chExt cx="5721931" cy="3003066"/>
          </a:xfrm>
        </p:grpSpPr>
        <p:cxnSp>
          <p:nvCxnSpPr>
            <p:cNvPr id="9" name="Straight Arrow Connector 8"/>
            <p:cNvCxnSpPr/>
            <p:nvPr/>
          </p:nvCxnSpPr>
          <p:spPr>
            <a:xfrm flipV="1">
              <a:off x="2879058" y="1417141"/>
              <a:ext cx="0" cy="2111969"/>
            </a:xfrm>
            <a:prstGeom prst="straightConnector1">
              <a:avLst/>
            </a:prstGeom>
            <a:ln w="9525" cap="flat" cmpd="sng" algn="ctr">
              <a:solidFill>
                <a:schemeClr val="dk1"/>
              </a:solidFill>
              <a:prstDash val="solid"/>
              <a:round/>
              <a:headEnd type="none" w="med" len="med"/>
              <a:tailEnd type="arrow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cxnSp>
          <p:nvCxnSpPr>
            <p:cNvPr id="10" name="Straight Arrow Connector 9"/>
            <p:cNvCxnSpPr/>
            <p:nvPr/>
          </p:nvCxnSpPr>
          <p:spPr>
            <a:xfrm flipV="1">
              <a:off x="2879058" y="3529112"/>
              <a:ext cx="3318390" cy="13943"/>
            </a:xfrm>
            <a:prstGeom prst="straightConnector1">
              <a:avLst/>
            </a:prstGeom>
            <a:ln w="9525" cap="flat" cmpd="sng" algn="ctr">
              <a:solidFill>
                <a:schemeClr val="dk1"/>
              </a:solidFill>
              <a:prstDash val="solid"/>
              <a:round/>
              <a:headEnd type="none" w="med" len="med"/>
              <a:tailEnd type="arrow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sp>
          <p:nvSpPr>
            <p:cNvPr id="16" name="TextBox 15"/>
            <p:cNvSpPr txBox="1"/>
            <p:nvPr/>
          </p:nvSpPr>
          <p:spPr>
            <a:xfrm>
              <a:off x="5366175" y="3635374"/>
              <a:ext cx="166254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Operational time/cycles</a:t>
              </a:r>
              <a:endParaRPr lang="en-GB" sz="1200" dirty="0"/>
            </a:p>
          </p:txBody>
        </p: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17" name="TextBox 16"/>
                <p:cNvSpPr txBox="1"/>
                <p:nvPr/>
              </p:nvSpPr>
              <p:spPr>
                <a:xfrm>
                  <a:off x="1306789" y="1093973"/>
                  <a:ext cx="1662545" cy="47750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200" dirty="0" smtClean="0"/>
                    <a:t>Material strength -/</a:t>
                  </a:r>
                </a:p>
                <a:p>
                  <a:pPr algn="ctr"/>
                  <a:r>
                    <a:rPr lang="en-US" sz="1200" dirty="0" smtClean="0"/>
                    <a:t>Stress </a:t>
                  </a:r>
                  <a14:m>
                    <m:oMath xmlns:m="http://schemas.openxmlformats.org/officeDocument/2006/math">
                      <m:r>
                        <a:rPr lang="en-US" sz="1200" b="0" i="1" smtClean="0">
                          <a:latin typeface="Cambria Math" panose="02040503050406030204" pitchFamily="18" charset="0"/>
                        </a:rPr>
                        <m:t>𝜉</m:t>
                      </m:r>
                    </m:oMath>
                  </a14:m>
                  <a:r>
                    <a:rPr lang="en-US" sz="1200" dirty="0" smtClean="0"/>
                    <a:t> - </a:t>
                  </a:r>
                  <a:r>
                    <a:rPr lang="en-US" sz="1200" dirty="0" smtClean="0"/>
                    <a:t>-</a:t>
                  </a:r>
                  <a:endParaRPr lang="en-GB" sz="1200" dirty="0"/>
                </a:p>
              </p:txBody>
            </p:sp>
          </mc:Choice>
          <mc:Fallback>
            <p:sp>
              <p:nvSpPr>
                <p:cNvPr id="17" name="TextBox 16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306789" y="1093973"/>
                  <a:ext cx="1662545" cy="477503"/>
                </a:xfrm>
                <a:prstGeom prst="rect">
                  <a:avLst/>
                </a:prstGeom>
                <a:blipFill>
                  <a:blip r:embed="rId3"/>
                  <a:stretch>
                    <a:fillRect t="-1266" b="-3797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22" name="Arc 21"/>
          <p:cNvSpPr/>
          <p:nvPr/>
        </p:nvSpPr>
        <p:spPr>
          <a:xfrm>
            <a:off x="1133611" y="1927296"/>
            <a:ext cx="3521522" cy="1615760"/>
          </a:xfrm>
          <a:prstGeom prst="arc">
            <a:avLst/>
          </a:prstGeom>
          <a:ln w="228600">
            <a:solidFill>
              <a:schemeClr val="accent1"/>
            </a:solidFill>
            <a:headEnd type="none" w="med" len="med"/>
            <a:tailEnd type="none" w="med" len="med"/>
          </a:ln>
          <a:effectLst>
            <a:glow rad="70000">
              <a:schemeClr val="accent2">
                <a:tint val="30000"/>
                <a:shade val="95000"/>
                <a:satMod val="300000"/>
                <a:alpha val="50000"/>
              </a:schemeClr>
            </a:glow>
            <a:softEdge rad="88900"/>
          </a:effectLst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4" name="Straight Connector 23"/>
          <p:cNvCxnSpPr/>
          <p:nvPr/>
        </p:nvCxnSpPr>
        <p:spPr>
          <a:xfrm>
            <a:off x="2969334" y="2671977"/>
            <a:ext cx="3054929" cy="0"/>
          </a:xfrm>
          <a:prstGeom prst="line">
            <a:avLst/>
          </a:prstGeom>
          <a:ln w="28575" cap="flat" cmpd="sng" algn="ctr">
            <a:solidFill>
              <a:schemeClr val="accent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25" name="Arc 24"/>
          <p:cNvSpPr/>
          <p:nvPr/>
        </p:nvSpPr>
        <p:spPr>
          <a:xfrm>
            <a:off x="-225480" y="1927295"/>
            <a:ext cx="6216200" cy="2526941"/>
          </a:xfrm>
          <a:prstGeom prst="arc">
            <a:avLst/>
          </a:prstGeom>
          <a:ln w="228600">
            <a:solidFill>
              <a:schemeClr val="accent6"/>
            </a:solidFill>
            <a:headEnd type="none" w="med" len="med"/>
            <a:tailEnd type="none" w="med" len="med"/>
          </a:ln>
          <a:effectLst>
            <a:glow rad="70000">
              <a:schemeClr val="accent2">
                <a:tint val="30000"/>
                <a:shade val="95000"/>
                <a:satMod val="300000"/>
                <a:alpha val="50000"/>
              </a:schemeClr>
            </a:glow>
            <a:softEdge rad="88900"/>
          </a:effectLst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7" name="Straight Connector 26"/>
          <p:cNvCxnSpPr>
            <a:endCxn id="25" idx="2"/>
          </p:cNvCxnSpPr>
          <p:nvPr/>
        </p:nvCxnSpPr>
        <p:spPr>
          <a:xfrm>
            <a:off x="2969335" y="3163813"/>
            <a:ext cx="3021385" cy="26953"/>
          </a:xfrm>
          <a:prstGeom prst="line">
            <a:avLst/>
          </a:prstGeom>
          <a:ln w="28575" cap="flat" cmpd="sng" algn="ctr">
            <a:solidFill>
              <a:schemeClr val="accent6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grpSp>
        <p:nvGrpSpPr>
          <p:cNvPr id="33" name="Group 32"/>
          <p:cNvGrpSpPr/>
          <p:nvPr/>
        </p:nvGrpSpPr>
        <p:grpSpPr>
          <a:xfrm>
            <a:off x="2879058" y="1949380"/>
            <a:ext cx="2500969" cy="1092450"/>
            <a:chOff x="2879058" y="1949380"/>
            <a:chExt cx="2500969" cy="1092450"/>
          </a:xfrm>
        </p:grpSpPr>
        <p:cxnSp>
          <p:nvCxnSpPr>
            <p:cNvPr id="23" name="Straight Connector 22"/>
            <p:cNvCxnSpPr>
              <a:stCxn id="12" idx="2"/>
            </p:cNvCxnSpPr>
            <p:nvPr/>
          </p:nvCxnSpPr>
          <p:spPr>
            <a:xfrm flipH="1" flipV="1">
              <a:off x="5366175" y="2105891"/>
              <a:ext cx="13852" cy="935939"/>
            </a:xfrm>
            <a:prstGeom prst="line">
              <a:avLst/>
            </a:prstGeom>
            <a:ln w="9525" cap="flat" cmpd="sng" algn="ctr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cxnSp>
          <p:nvCxnSpPr>
            <p:cNvPr id="26" name="Straight Arrow Connector 25"/>
            <p:cNvCxnSpPr/>
            <p:nvPr/>
          </p:nvCxnSpPr>
          <p:spPr>
            <a:xfrm flipV="1">
              <a:off x="2879058" y="2218891"/>
              <a:ext cx="2487117" cy="10449"/>
            </a:xfrm>
            <a:prstGeom prst="straightConnector1">
              <a:avLst/>
            </a:prstGeom>
            <a:ln w="9525" cap="flat" cmpd="sng" algn="ctr">
              <a:solidFill>
                <a:schemeClr val="dk1"/>
              </a:solidFill>
              <a:prstDash val="solid"/>
              <a:round/>
              <a:headEnd type="arrow" w="med" len="med"/>
              <a:tailEnd type="arrow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8" name="TextBox 27"/>
                <p:cNvSpPr txBox="1"/>
                <p:nvPr/>
              </p:nvSpPr>
              <p:spPr>
                <a:xfrm>
                  <a:off x="3281068" y="1949380"/>
                  <a:ext cx="1662545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14:m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1200" b="0" i="0" smtClean="0">
                          <a:latin typeface="Cambria Math" panose="02040503050406030204" pitchFamily="18" charset="0"/>
                        </a:rPr>
                        <m:t>TTF</m:t>
                      </m:r>
                      <m:r>
                        <a:rPr lang="en-US" sz="1200" b="0" i="1" smtClean="0">
                          <a:latin typeface="Cambria Math" panose="02040503050406030204" pitchFamily="18" charset="0"/>
                        </a:rPr>
                        <m:t>∝</m:t>
                      </m:r>
                      <m:r>
                        <a:rPr lang="en-US" sz="1200" b="0" i="1" smtClean="0">
                          <a:latin typeface="Cambria Math" panose="02040503050406030204" pitchFamily="18" charset="0"/>
                        </a:rPr>
                        <m:t>𝑊𝑒𝑖𝑏𝑢𝑙𝑙</m:t>
                      </m:r>
                      <m:d>
                        <m:dPr>
                          <m:ctrlPr>
                            <a:rPr lang="en-US" sz="12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200" i="1">
                              <a:latin typeface="Cambria Math" panose="02040503050406030204" pitchFamily="18" charset="0"/>
                            </a:rPr>
                            <m:t>𝜂</m:t>
                          </m:r>
                          <m:r>
                            <a:rPr lang="en-US" sz="1200" i="1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1200" b="1" i="1">
                              <a:latin typeface="Cambria Math" panose="02040503050406030204" pitchFamily="18" charset="0"/>
                            </a:rPr>
                            <m:t>𝜷</m:t>
                          </m:r>
                        </m:e>
                      </m:d>
                    </m:oMath>
                  </a14:m>
                  <a:r>
                    <a:rPr lang="en-US" sz="1200" dirty="0" smtClean="0"/>
                    <a:t> </a:t>
                  </a:r>
                  <a:endParaRPr lang="en-GB" sz="1200" dirty="0"/>
                </a:p>
              </p:txBody>
            </p:sp>
          </mc:Choice>
          <mc:Fallback xmlns="">
            <p:sp>
              <p:nvSpPr>
                <p:cNvPr id="28" name="TextBox 27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281068" y="1949380"/>
                  <a:ext cx="1662545" cy="276999"/>
                </a:xfrm>
                <a:prstGeom prst="rect">
                  <a:avLst/>
                </a:prstGeom>
                <a:blipFill>
                  <a:blip r:embed="rId4"/>
                  <a:stretch>
                    <a:fillRect b="-6667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34" name="Group 33"/>
          <p:cNvGrpSpPr/>
          <p:nvPr/>
        </p:nvGrpSpPr>
        <p:grpSpPr>
          <a:xfrm>
            <a:off x="2872130" y="1445475"/>
            <a:ext cx="3118589" cy="1745291"/>
            <a:chOff x="2879058" y="1949380"/>
            <a:chExt cx="2510632" cy="1745291"/>
          </a:xfrm>
        </p:grpSpPr>
        <p:cxnSp>
          <p:nvCxnSpPr>
            <p:cNvPr id="35" name="Straight Connector 34"/>
            <p:cNvCxnSpPr/>
            <p:nvPr/>
          </p:nvCxnSpPr>
          <p:spPr>
            <a:xfrm flipH="1" flipV="1">
              <a:off x="5366175" y="2105892"/>
              <a:ext cx="23515" cy="1588779"/>
            </a:xfrm>
            <a:prstGeom prst="line">
              <a:avLst/>
            </a:prstGeom>
            <a:ln w="9525" cap="flat" cmpd="sng" algn="ctr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cxnSp>
          <p:nvCxnSpPr>
            <p:cNvPr id="36" name="Straight Arrow Connector 35"/>
            <p:cNvCxnSpPr/>
            <p:nvPr/>
          </p:nvCxnSpPr>
          <p:spPr>
            <a:xfrm flipV="1">
              <a:off x="2879058" y="2218891"/>
              <a:ext cx="2487117" cy="10449"/>
            </a:xfrm>
            <a:prstGeom prst="straightConnector1">
              <a:avLst/>
            </a:prstGeom>
            <a:ln w="9525" cap="flat" cmpd="sng" algn="ctr">
              <a:solidFill>
                <a:schemeClr val="dk1"/>
              </a:solidFill>
              <a:prstDash val="solid"/>
              <a:round/>
              <a:headEnd type="arrow" w="med" len="med"/>
              <a:tailEnd type="arrow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7" name="TextBox 36"/>
                <p:cNvSpPr txBox="1"/>
                <p:nvPr/>
              </p:nvSpPr>
              <p:spPr>
                <a:xfrm>
                  <a:off x="3281068" y="1949380"/>
                  <a:ext cx="1662545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14:m>
                    <m:oMath xmlns:m="http://schemas.openxmlformats.org/officeDocument/2006/math">
                      <m:sSup>
                        <m:sSupPr>
                          <m:ctrlPr>
                            <a:rPr lang="en-US" sz="12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sz="1200" b="0" i="0" smtClean="0">
                              <a:latin typeface="Cambria Math" panose="02040503050406030204" pitchFamily="18" charset="0"/>
                            </a:rPr>
                            <m:t>TTF</m:t>
                          </m:r>
                        </m:e>
                        <m:sup>
                          <m:r>
                            <a:rPr lang="en-US" sz="1200" b="0" i="0" smtClean="0">
                              <a:latin typeface="Cambria Math" panose="02040503050406030204" pitchFamily="18" charset="0"/>
                            </a:rPr>
                            <m:t>∗</m:t>
                          </m:r>
                        </m:sup>
                      </m:sSup>
                      <m:r>
                        <a:rPr lang="en-US" sz="1200" b="0" i="1" smtClean="0">
                          <a:latin typeface="Cambria Math" panose="02040503050406030204" pitchFamily="18" charset="0"/>
                        </a:rPr>
                        <m:t>∝</m:t>
                      </m:r>
                      <m:r>
                        <a:rPr lang="en-US" sz="1200" b="0" i="1" smtClean="0">
                          <a:latin typeface="Cambria Math" panose="02040503050406030204" pitchFamily="18" charset="0"/>
                        </a:rPr>
                        <m:t>𝑊𝑒𝑖𝑏𝑢𝑙𝑙</m:t>
                      </m:r>
                      <m:d>
                        <m:dPr>
                          <m:ctrlPr>
                            <a:rPr lang="en-US" sz="12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sz="12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200" i="1">
                                  <a:latin typeface="Cambria Math" panose="02040503050406030204" pitchFamily="18" charset="0"/>
                                </a:rPr>
                                <m:t>𝜂</m:t>
                              </m:r>
                            </m:e>
                            <m:sup>
                              <m:r>
                                <a:rPr lang="en-US" sz="1200" b="0" i="1" smtClean="0">
                                  <a:latin typeface="Cambria Math" panose="02040503050406030204" pitchFamily="18" charset="0"/>
                                </a:rPr>
                                <m:t>∗</m:t>
                              </m:r>
                            </m:sup>
                          </m:sSup>
                          <m:r>
                            <a:rPr lang="en-US" sz="1200" i="1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1200" b="1" i="1" smtClean="0">
                              <a:latin typeface="Cambria Math" panose="02040503050406030204" pitchFamily="18" charset="0"/>
                            </a:rPr>
                            <m:t>𝜷</m:t>
                          </m:r>
                          <m:r>
                            <a:rPr lang="en-US" sz="12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</m:e>
                      </m:d>
                    </m:oMath>
                  </a14:m>
                  <a:r>
                    <a:rPr lang="en-US" sz="1200" dirty="0" smtClean="0"/>
                    <a:t> </a:t>
                  </a:r>
                  <a:endParaRPr lang="en-GB" sz="1200" dirty="0"/>
                </a:p>
              </p:txBody>
            </p:sp>
          </mc:Choice>
          <mc:Fallback xmlns="">
            <p:sp>
              <p:nvSpPr>
                <p:cNvPr id="37" name="TextBox 36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281068" y="1949380"/>
                  <a:ext cx="1662545" cy="276999"/>
                </a:xfrm>
                <a:prstGeom prst="rect">
                  <a:avLst/>
                </a:prstGeom>
                <a:blipFill>
                  <a:blip r:embed="rId5"/>
                  <a:stretch>
                    <a:fillRect b="-6522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p:cxnSp>
        <p:nvCxnSpPr>
          <p:cNvPr id="40" name="Straight Connector 39"/>
          <p:cNvCxnSpPr/>
          <p:nvPr/>
        </p:nvCxnSpPr>
        <p:spPr>
          <a:xfrm>
            <a:off x="3560618" y="2671977"/>
            <a:ext cx="0" cy="518789"/>
          </a:xfrm>
          <a:prstGeom prst="line">
            <a:avLst/>
          </a:prstGeom>
          <a:ln w="9525" cap="flat" cmpd="sng" algn="ctr">
            <a:solidFill>
              <a:schemeClr val="dk1"/>
            </a:solidFill>
            <a:prstDash val="solid"/>
            <a:round/>
            <a:headEnd type="arrow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41" name="TextBox 40"/>
          <p:cNvSpPr txBox="1"/>
          <p:nvPr/>
        </p:nvSpPr>
        <p:spPr>
          <a:xfrm>
            <a:off x="2660073" y="2720287"/>
            <a:ext cx="137606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Load</a:t>
            </a:r>
            <a:endParaRPr lang="en-GB" sz="12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2" name="Rectangle 41"/>
              <p:cNvSpPr/>
              <p:nvPr/>
            </p:nvSpPr>
            <p:spPr>
              <a:xfrm>
                <a:off x="6347213" y="2254833"/>
                <a:ext cx="2880981" cy="66999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𝐴𝐹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𝜉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,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𝜉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∗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)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en-US">
                                  <a:latin typeface="Cambria Math" panose="02040503050406030204" pitchFamily="18" charset="0"/>
                                </a:rPr>
                                <m:t>TTF</m:t>
                              </m:r>
                            </m:e>
                            <m:sup>
                              <m:r>
                                <a:rPr lang="en-US">
                                  <a:latin typeface="Cambria Math" panose="02040503050406030204" pitchFamily="18" charset="0"/>
                                </a:rPr>
                                <m:t>∗</m:t>
                              </m:r>
                            </m:sup>
                          </m:s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𝜉</m:t>
                              </m:r>
                            </m:e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∗</m:t>
                              </m:r>
                            </m:sup>
                          </m:s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)</m:t>
                          </m:r>
                        </m:num>
                        <m:den>
                          <m:r>
                            <m:rPr>
                              <m:sty m:val="p"/>
                            </m:rPr>
                            <a:rPr lang="en-US">
                              <a:latin typeface="Cambria Math" panose="02040503050406030204" pitchFamily="18" charset="0"/>
                            </a:rPr>
                            <m:t>TTF</m:t>
                          </m:r>
                          <m:r>
                            <a:rPr lang="en-US" b="0" i="0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𝜉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)</m:t>
                          </m:r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𝜂</m:t>
                              </m:r>
                            </m:e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∗</m:t>
                              </m:r>
                            </m:sup>
                          </m:sSup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𝜂</m:t>
                          </m:r>
                        </m:den>
                      </m:f>
                    </m:oMath>
                  </m:oMathPara>
                </a14:m>
                <a:endParaRPr lang="en-GB" dirty="0"/>
              </a:p>
            </p:txBody>
          </p:sp>
        </mc:Choice>
        <mc:Fallback>
          <p:sp>
            <p:nvSpPr>
              <p:cNvPr id="42" name="Rectangle 4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47213" y="2254833"/>
                <a:ext cx="2880981" cy="669992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3" name="Rectangle 42"/>
          <p:cNvSpPr/>
          <p:nvPr/>
        </p:nvSpPr>
        <p:spPr>
          <a:xfrm>
            <a:off x="7807035" y="972770"/>
            <a:ext cx="1303217" cy="3780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600" dirty="0"/>
              <a:t>McPherson, Joe W. </a:t>
            </a:r>
            <a:r>
              <a:rPr lang="en-GB" sz="600" i="1" dirty="0"/>
              <a:t>Reliability physics and engineering</a:t>
            </a:r>
            <a:r>
              <a:rPr lang="en-GB" sz="600" dirty="0"/>
              <a:t>. New York: Springer, 2010.</a:t>
            </a:r>
          </a:p>
        </p:txBody>
      </p:sp>
    </p:spTree>
    <p:extLst>
      <p:ext uri="{BB962C8B-B14F-4D97-AF65-F5344CB8AC3E}">
        <p14:creationId xmlns:p14="http://schemas.microsoft.com/office/powerpoint/2010/main" val="19319435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5" grpId="0" animBg="1"/>
      <p:bldP spid="41" grpId="0"/>
      <p:bldP spid="4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Method – Acceleration factors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4206"/>
            <a:ext cx="8229600" cy="1374921"/>
          </a:xfrm>
        </p:spPr>
        <p:txBody>
          <a:bodyPr>
            <a:normAutofit fontScale="47500" lnSpcReduction="20000"/>
          </a:bodyPr>
          <a:lstStyle/>
          <a:p>
            <a:pPr marL="36576" indent="0">
              <a:buNone/>
            </a:pPr>
            <a:r>
              <a:rPr lang="en-US" dirty="0" smtClean="0"/>
              <a:t>The </a:t>
            </a:r>
            <a:r>
              <a:rPr lang="en-US" dirty="0" smtClean="0"/>
              <a:t>acceleration of a failure depends </a:t>
            </a:r>
            <a:r>
              <a:rPr lang="en-US" dirty="0" smtClean="0"/>
              <a:t>on its mechanism</a:t>
            </a:r>
          </a:p>
          <a:p>
            <a:r>
              <a:rPr lang="en-US" dirty="0" smtClean="0"/>
              <a:t>Temperature driven?</a:t>
            </a:r>
          </a:p>
          <a:p>
            <a:r>
              <a:rPr lang="en-US" dirty="0" smtClean="0"/>
              <a:t>Humidity driven?</a:t>
            </a:r>
          </a:p>
          <a:p>
            <a:r>
              <a:rPr lang="en-US" dirty="0" smtClean="0"/>
              <a:t>Voltage driven?</a:t>
            </a:r>
          </a:p>
          <a:p>
            <a:r>
              <a:rPr lang="en-US" dirty="0" smtClean="0"/>
              <a:t>Combined drivers?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12/10/2018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56357" y="2774962"/>
            <a:ext cx="2348397" cy="100725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7942" y="3054728"/>
            <a:ext cx="1245788" cy="342311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1278490" y="2702409"/>
                <a:ext cx="184469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dirty="0" smtClean="0"/>
                  <a:t>Failure drivers: </a:t>
                </a:r>
                <a14:m>
                  <m:oMath xmlns:m="http://schemas.openxmlformats.org/officeDocument/2006/math">
                    <m:r>
                      <a:rPr lang="en-US" sz="1200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1200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sz="1200" b="0" i="1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sz="1200" b="0" i="1" smtClean="0">
                        <a:latin typeface="Cambria Math" panose="02040503050406030204" pitchFamily="18" charset="0"/>
                      </a:rPr>
                      <m:t>𝑦</m:t>
                    </m:r>
                    <m:r>
                      <a:rPr lang="en-US" sz="1200" b="0" i="1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sz="1200" b="0" i="1" smtClean="0">
                        <a:latin typeface="Cambria Math" panose="02040503050406030204" pitchFamily="18" charset="0"/>
                      </a:rPr>
                      <m:t>𝑧</m:t>
                    </m:r>
                    <m:r>
                      <a:rPr lang="en-US" sz="1200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GB" sz="1200" dirty="0"/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78490" y="2702409"/>
                <a:ext cx="1844692" cy="276999"/>
              </a:xfrm>
              <a:prstGeom prst="rect">
                <a:avLst/>
              </a:prstGeom>
              <a:blipFill>
                <a:blip r:embed="rId4"/>
                <a:stretch>
                  <a:fillRect t="-2174" b="-1304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5351963" y="2436536"/>
                <a:ext cx="2557184" cy="33842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dirty="0" smtClean="0"/>
                  <a:t>Failure drivers: </a:t>
                </a:r>
                <a14:m>
                  <m:oMath xmlns:m="http://schemas.openxmlformats.org/officeDocument/2006/math">
                    <m:r>
                      <a:rPr lang="en-US" sz="1200" i="1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1200" i="1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sz="1200" i="1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sz="1200" i="1">
                        <a:latin typeface="Cambria Math" panose="02040503050406030204" pitchFamily="18" charset="0"/>
                      </a:rPr>
                      <m:t>𝑦</m:t>
                    </m:r>
                    <m:r>
                      <a:rPr lang="en-US" sz="1200" b="0" i="1" smtClean="0">
                        <a:latin typeface="Cambria Math" panose="02040503050406030204" pitchFamily="18" charset="0"/>
                      </a:rPr>
                      <m:t>/2</m:t>
                    </m:r>
                    <m:r>
                      <a:rPr lang="en-US" sz="1200" i="1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sz="1200" i="1">
                        <a:latin typeface="Cambria Math" panose="02040503050406030204" pitchFamily="18" charset="0"/>
                      </a:rPr>
                      <m:t>𝑧</m:t>
                    </m:r>
                    <m:r>
                      <a:rPr lang="en-US" sz="1200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1200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sz="1200" b="0" i="1" smtClean="0">
                        <a:latin typeface="Cambria Math" panose="02040503050406030204" pitchFamily="18" charset="0"/>
                      </a:rPr>
                      <m:t>,</m:t>
                    </m:r>
                    <m:f>
                      <m:fPr>
                        <m:ctrlPr>
                          <a:rPr lang="en-US" sz="12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1200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num>
                      <m:den>
                        <m:r>
                          <a:rPr lang="en-US" sz="12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  <m:r>
                      <a:rPr lang="en-US" sz="1200" b="0" i="1" smtClean="0">
                        <a:latin typeface="Cambria Math" panose="02040503050406030204" pitchFamily="18" charset="0"/>
                      </a:rPr>
                      <m:t>)</m:t>
                    </m:r>
                    <m:r>
                      <a:rPr lang="en-US" sz="1200" i="1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GB" sz="1200" dirty="0"/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51963" y="2436536"/>
                <a:ext cx="2557184" cy="338426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>
                <a:off x="1303602" y="3505214"/>
                <a:ext cx="184469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dirty="0" smtClean="0"/>
                  <a:t>Failure drivers: </a:t>
                </a:r>
                <a14:m>
                  <m:oMath xmlns:m="http://schemas.openxmlformats.org/officeDocument/2006/math">
                    <m:r>
                      <a:rPr lang="en-US" sz="1200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1200" b="0" i="1" smtClean="0">
                        <a:latin typeface="Cambria Math" panose="02040503050406030204" pitchFamily="18" charset="0"/>
                      </a:rPr>
                      <m:t>𝑈</m:t>
                    </m:r>
                    <m:r>
                      <a:rPr lang="en-US" sz="1200" b="0" i="1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sz="1200" b="0" i="1" smtClean="0">
                        <a:latin typeface="Cambria Math" panose="02040503050406030204" pitchFamily="18" charset="0"/>
                      </a:rPr>
                      <m:t>𝐼</m:t>
                    </m:r>
                    <m:r>
                      <a:rPr lang="en-US" sz="1200" b="0" i="1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sz="1200" b="0" i="1" smtClean="0">
                        <a:latin typeface="Cambria Math" panose="02040503050406030204" pitchFamily="18" charset="0"/>
                      </a:rPr>
                      <m:t>𝑇</m:t>
                    </m:r>
                    <m:r>
                      <a:rPr lang="en-US" sz="1200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GB" sz="1200" dirty="0"/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03602" y="3505214"/>
                <a:ext cx="1844692" cy="276999"/>
              </a:xfrm>
              <a:prstGeom prst="rect">
                <a:avLst/>
              </a:prstGeom>
              <a:blipFill>
                <a:blip r:embed="rId6"/>
                <a:stretch>
                  <a:fillRect t="-2222" b="-1555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/>
              <p:cNvSpPr txBox="1"/>
              <p:nvPr/>
            </p:nvSpPr>
            <p:spPr>
              <a:xfrm>
                <a:off x="5456357" y="3934613"/>
                <a:ext cx="2452790" cy="36875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dirty="0" smtClean="0"/>
                  <a:t>Failure drivers: </a:t>
                </a:r>
                <a14:m>
                  <m:oMath xmlns:m="http://schemas.openxmlformats.org/officeDocument/2006/math">
                    <m:r>
                      <a:rPr lang="en-US" sz="1200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1200" b="0" i="1" smtClean="0">
                        <a:latin typeface="Cambria Math" panose="02040503050406030204" pitchFamily="18" charset="0"/>
                      </a:rPr>
                      <m:t>𝑈</m:t>
                    </m:r>
                    <m:r>
                      <a:rPr lang="en-US" sz="1200" b="0" i="1" smtClean="0">
                        <a:latin typeface="Cambria Math" panose="02040503050406030204" pitchFamily="18" charset="0"/>
                      </a:rPr>
                      <m:t>,</m:t>
                    </m:r>
                    <m:f>
                      <m:fPr>
                        <m:ctrlPr>
                          <a:rPr lang="en-US" sz="12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1200" b="0" i="1" smtClean="0">
                            <a:latin typeface="Cambria Math" panose="02040503050406030204" pitchFamily="18" charset="0"/>
                          </a:rPr>
                          <m:t>𝐼</m:t>
                        </m:r>
                      </m:num>
                      <m:den>
                        <m:r>
                          <a:rPr lang="en-US" sz="12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  <m:r>
                      <a:rPr lang="en-US" sz="1200" b="0" i="1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sz="1200" b="0" i="1" smtClean="0">
                        <a:latin typeface="Cambria Math" panose="02040503050406030204" pitchFamily="18" charset="0"/>
                      </a:rPr>
                      <m:t>𝑇</m:t>
                    </m:r>
                    <m:d>
                      <m:dPr>
                        <m:ctrlPr>
                          <a:rPr lang="en-US" sz="12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sz="1200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1200" b="0" i="1" smtClean="0">
                                <a:latin typeface="Cambria Math" panose="02040503050406030204" pitchFamily="18" charset="0"/>
                              </a:rPr>
                              <m:t>𝐼</m:t>
                            </m:r>
                          </m:num>
                          <m:den>
                            <m:r>
                              <a:rPr lang="en-US" sz="12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den>
                        </m:f>
                      </m:e>
                    </m:d>
                    <m:r>
                      <a:rPr lang="en-US" sz="1200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GB" sz="1200" dirty="0"/>
              </a:p>
            </p:txBody>
          </p:sp>
        </mc:Choice>
        <mc:Fallback xmlns=""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56357" y="3934613"/>
                <a:ext cx="2452790" cy="368755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Right Arrow 12"/>
          <p:cNvSpPr/>
          <p:nvPr/>
        </p:nvSpPr>
        <p:spPr>
          <a:xfrm>
            <a:off x="3844636" y="2979408"/>
            <a:ext cx="1025237" cy="525806"/>
          </a:xfrm>
          <a:prstGeom prst="rightArrow">
            <a:avLst/>
          </a:prstGeom>
          <a:noFill/>
          <a:ln w="9525" cap="flat" cmpd="sng" algn="ctr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410543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9" grpId="0"/>
      <p:bldP spid="10" grpId="0"/>
      <p:bldP spid="11" grpId="0"/>
      <p:bldP spid="12" grpId="0"/>
      <p:bldP spid="13" grpId="0" animBg="1"/>
    </p:bldLst>
  </p:timing>
</p:sld>
</file>

<file path=ppt/theme/theme1.xml><?xml version="1.0" encoding="utf-8"?>
<a:theme xmlns:a="http://schemas.openxmlformats.org/drawingml/2006/main" name="CERNCorporate16-9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CERNCorporate16-9.potx</Template>
  <TotalTime>38214</TotalTime>
  <Words>2581</Words>
  <Application>Microsoft Office PowerPoint</Application>
  <PresentationFormat>On-screen Show (16:9)</PresentationFormat>
  <Paragraphs>756</Paragraphs>
  <Slides>65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65</vt:i4>
      </vt:variant>
    </vt:vector>
  </HeadingPairs>
  <TitlesOfParts>
    <vt:vector size="72" baseType="lpstr">
      <vt:lpstr>Arial</vt:lpstr>
      <vt:lpstr>Calibri</vt:lpstr>
      <vt:lpstr>Cambria Math</vt:lpstr>
      <vt:lpstr>Optima</vt:lpstr>
      <vt:lpstr>Times New Roman</vt:lpstr>
      <vt:lpstr>Wingdings</vt:lpstr>
      <vt:lpstr>CERNCorporate16-9</vt:lpstr>
      <vt:lpstr>Combining Reliability Statistics with Physics of Failure to Study and Simulate the Operational Availability of Redundant Power Converters</vt:lpstr>
      <vt:lpstr>Contents</vt:lpstr>
      <vt:lpstr>Last time…</vt:lpstr>
      <vt:lpstr>Problem statement</vt:lpstr>
      <vt:lpstr>In the literature…</vt:lpstr>
      <vt:lpstr>Method</vt:lpstr>
      <vt:lpstr>Method – Modeling degradation</vt:lpstr>
      <vt:lpstr>Method – Modeling degradation</vt:lpstr>
      <vt:lpstr>Method – Acceleration factors</vt:lpstr>
      <vt:lpstr>Method – Load Sharing Modeling</vt:lpstr>
      <vt:lpstr>Method – Cumulative Damage Model</vt:lpstr>
      <vt:lpstr>Method – Simulation</vt:lpstr>
      <vt:lpstr>Method - Simulation</vt:lpstr>
      <vt:lpstr>Method - Simulation</vt:lpstr>
      <vt:lpstr>Contents</vt:lpstr>
      <vt:lpstr>Example - CIBD</vt:lpstr>
      <vt:lpstr>Example - CIBD</vt:lpstr>
      <vt:lpstr>Example – CIBD – Fuse failure mode</vt:lpstr>
      <vt:lpstr>Example – CIBD – Fuse failure mode</vt:lpstr>
      <vt:lpstr>Example – CIBD – Failure mode 2</vt:lpstr>
      <vt:lpstr>Example – CIBD – Failure mode 2</vt:lpstr>
      <vt:lpstr>Example – CIBD – Failure mode 3</vt:lpstr>
      <vt:lpstr>Example – CIBD – Failure mode 3</vt:lpstr>
      <vt:lpstr>Example – CIBD – Failure mode summary</vt:lpstr>
      <vt:lpstr>Example – CIBD– Simulate operation</vt:lpstr>
      <vt:lpstr>Simulation results</vt:lpstr>
      <vt:lpstr>Contents</vt:lpstr>
      <vt:lpstr>Conclusions</vt:lpstr>
      <vt:lpstr>Backup slides</vt:lpstr>
      <vt:lpstr>Cost of Beam Abort</vt:lpstr>
      <vt:lpstr>Example – CIBD– Simulate operation</vt:lpstr>
      <vt:lpstr>Simulation results</vt:lpstr>
      <vt:lpstr>Example – CIBD– Simulate operation</vt:lpstr>
      <vt:lpstr>Simulation results</vt:lpstr>
      <vt:lpstr>Example – CIBD – Fuse failure mode</vt:lpstr>
      <vt:lpstr>Example – CIBD – Failure mode 2</vt:lpstr>
      <vt:lpstr>Example – CIBD – Fuse failure mode</vt:lpstr>
      <vt:lpstr>Example – CIBD – Failure mode 2</vt:lpstr>
      <vt:lpstr>Failure mode 3 – Generating Failure data</vt:lpstr>
      <vt:lpstr>Failure mode 3– Generating Failure data</vt:lpstr>
      <vt:lpstr>Failure mode 3 – Obtaining AF</vt:lpstr>
      <vt:lpstr>Failure mode 3 – Obtaining AF</vt:lpstr>
      <vt:lpstr>Failure mode 3 – AF</vt:lpstr>
      <vt:lpstr>Example – CIBD– Simulate operation</vt:lpstr>
      <vt:lpstr>Example – CIBD – Simulate operation</vt:lpstr>
      <vt:lpstr>Outlook</vt:lpstr>
      <vt:lpstr>Contents</vt:lpstr>
      <vt:lpstr>Synthetic Example (inspired by CIBD)</vt:lpstr>
      <vt:lpstr>Synthetic Example (inspired by CIBD)</vt:lpstr>
      <vt:lpstr>Synthetic Example – Generating Failure data</vt:lpstr>
      <vt:lpstr>Synthetic Example – Generating Failure data</vt:lpstr>
      <vt:lpstr>Synthetic Example – Obtaining AF</vt:lpstr>
      <vt:lpstr>Synthetic Example – Obtaining AF</vt:lpstr>
      <vt:lpstr>Synthetic Example – AF</vt:lpstr>
      <vt:lpstr>Synthetic Example – Simulate operation</vt:lpstr>
      <vt:lpstr>Synthetic Example – Simulate operation</vt:lpstr>
      <vt:lpstr>Synthetic Example – Simulate operation</vt:lpstr>
      <vt:lpstr>Redundancy – Load distribution</vt:lpstr>
      <vt:lpstr>Redundancy – Load distribution</vt:lpstr>
      <vt:lpstr>Reliability concepts</vt:lpstr>
      <vt:lpstr>Failure mode “thinking”</vt:lpstr>
      <vt:lpstr>Situation at TE-EPC</vt:lpstr>
      <vt:lpstr>Redundancy – Load distribution</vt:lpstr>
      <vt:lpstr>Redundancy – Load distribution</vt:lpstr>
      <vt:lpstr>Simulation study - discussion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CERN User</dc:creator>
  <cp:lastModifiedBy>Lukas Felsberger</cp:lastModifiedBy>
  <cp:revision>178</cp:revision>
  <dcterms:created xsi:type="dcterms:W3CDTF">2012-11-30T11:04:26Z</dcterms:created>
  <dcterms:modified xsi:type="dcterms:W3CDTF">2018-12-13T08:12:00Z</dcterms:modified>
</cp:coreProperties>
</file>