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3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1" d="100"/>
          <a:sy n="151" d="100"/>
        </p:scale>
        <p:origin x="201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B4BFD808-6B56-4447-9401-2398D08EE3C0}" type="datetime1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&amp; 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i="1" dirty="0" smtClean="0"/>
              <a:t>Some</a:t>
            </a:r>
            <a:r>
              <a:rPr lang="en-US" sz="2000" dirty="0" smtClean="0"/>
              <a:t> signal found with </a:t>
            </a:r>
            <a:r>
              <a:rPr lang="en-US" sz="2000" dirty="0" err="1" smtClean="0"/>
              <a:t>Pb</a:t>
            </a:r>
            <a:r>
              <a:rPr lang="en-US" sz="2000" dirty="0" smtClean="0"/>
              <a:t>+ at injection only when both gas and beam are present</a:t>
            </a:r>
          </a:p>
          <a:p>
            <a:r>
              <a:rPr lang="en-US" sz="2000" dirty="0" smtClean="0"/>
              <a:t>Signal </a:t>
            </a:r>
            <a:r>
              <a:rPr lang="en-US" sz="2000" i="1" dirty="0" smtClean="0"/>
              <a:t>compatible</a:t>
            </a:r>
            <a:r>
              <a:rPr lang="en-US" sz="2000" dirty="0" smtClean="0"/>
              <a:t> with a 1.5 mm sigma streak. </a:t>
            </a:r>
          </a:p>
          <a:p>
            <a:r>
              <a:rPr lang="en-US" sz="2000" dirty="0" smtClean="0"/>
              <a:t>Apparent position is 5.5 mm off the BP </a:t>
            </a:r>
            <a:r>
              <a:rPr lang="en-US" sz="2000" dirty="0" err="1" smtClean="0"/>
              <a:t>centre</a:t>
            </a:r>
            <a:r>
              <a:rPr lang="en-US" sz="2000" dirty="0" smtClean="0"/>
              <a:t> in the H plane: excessive for LHC beam</a:t>
            </a:r>
          </a:p>
          <a:p>
            <a:endParaRPr lang="en-US" sz="2000" dirty="0"/>
          </a:p>
          <a:p>
            <a:pPr marL="36576" indent="0" algn="ctr">
              <a:buNone/>
            </a:pPr>
            <a:r>
              <a:rPr lang="en-US" sz="2000" dirty="0" smtClean="0"/>
              <a:t>TO BE CHECKED: </a:t>
            </a:r>
          </a:p>
          <a:p>
            <a:pPr marL="36576" indent="0" algn="ctr">
              <a:buNone/>
            </a:pPr>
            <a:endParaRPr lang="en-US" sz="2000" dirty="0" smtClean="0"/>
          </a:p>
          <a:p>
            <a:r>
              <a:rPr lang="en-US" sz="2000" dirty="0" smtClean="0"/>
              <a:t>Position of beam from BPMs during injection </a:t>
            </a:r>
          </a:p>
          <a:p>
            <a:r>
              <a:rPr lang="en-US" sz="2000" dirty="0" smtClean="0"/>
              <a:t>Beam jitter during injection (orbit feedback is off at injection)</a:t>
            </a:r>
          </a:p>
          <a:p>
            <a:r>
              <a:rPr lang="en-US" sz="2000" dirty="0" smtClean="0"/>
              <a:t>Alignment of chamber, lab tests to confirm (or not) the 5.5 mm offset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12/14/2018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63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BIF test setup - update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3391124"/>
            <a:ext cx="4449097" cy="419653"/>
          </a:xfrm>
        </p:spPr>
        <p:txBody>
          <a:bodyPr>
            <a:normAutofit/>
          </a:bodyPr>
          <a:lstStyle/>
          <a:p>
            <a:r>
              <a:rPr lang="en-US" dirty="0" smtClean="0"/>
              <a:t>S. Mazzoni, </a:t>
            </a:r>
            <a:r>
              <a:rPr lang="en-US" dirty="0" smtClean="0"/>
              <a:t>13/12/2018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848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from </a:t>
            </a:r>
            <a:r>
              <a:rPr lang="en-US" dirty="0" err="1" smtClean="0"/>
              <a:t>Pb</a:t>
            </a:r>
            <a:r>
              <a:rPr lang="en-US" dirty="0" smtClean="0"/>
              <a:t>+ at injection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210974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Fill 7481, 28/11/2018. Acquired data at injection:</a:t>
            </a:r>
          </a:p>
          <a:p>
            <a:pPr lvl="1"/>
            <a:r>
              <a:rPr lang="en-US" sz="1600" dirty="0" smtClean="0"/>
              <a:t>with / without gas and block filter, beam on</a:t>
            </a:r>
          </a:p>
          <a:p>
            <a:pPr lvl="1"/>
            <a:r>
              <a:rPr lang="en-US" sz="1600" dirty="0" smtClean="0"/>
              <a:t>with / without gas and 585 nm filter, beam on</a:t>
            </a:r>
          </a:p>
          <a:p>
            <a:r>
              <a:rPr lang="en-US" sz="2000" dirty="0" smtClean="0"/>
              <a:t>Fill 7487, 30/11/2018. Acquired data at injection:</a:t>
            </a:r>
          </a:p>
          <a:p>
            <a:pPr lvl="1"/>
            <a:r>
              <a:rPr lang="en-US" sz="1600" dirty="0" smtClean="0"/>
              <a:t>With gas, no beam, 585 nm filter</a:t>
            </a:r>
          </a:p>
          <a:p>
            <a:pPr lvl="1"/>
            <a:r>
              <a:rPr lang="en-US" sz="1600" dirty="0" smtClean="0"/>
              <a:t>With gas, with beam, 585 nm filter</a:t>
            </a:r>
          </a:p>
          <a:p>
            <a:pPr lvl="1"/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92" y="3435351"/>
            <a:ext cx="2880000" cy="21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142" y="3435351"/>
            <a:ext cx="2880000" cy="216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5328334"/>
            <a:ext cx="2185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585 nm, gas </a:t>
            </a:r>
            <a:r>
              <a:rPr lang="en-US" sz="12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ON</a:t>
            </a:r>
            <a:r>
              <a:rPr lang="en-US" sz="1200" dirty="0" smtClean="0">
                <a:latin typeface="Calibri" panose="020F0502020204030204" pitchFamily="34" charset="0"/>
              </a:rPr>
              <a:t>, beam </a:t>
            </a:r>
            <a:r>
              <a:rPr lang="en-US" sz="12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OFF</a:t>
            </a:r>
          </a:p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“photon counting” over 577.6 s </a:t>
            </a:r>
          </a:p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(1440 frames, 400 </a:t>
            </a:r>
            <a:r>
              <a:rPr lang="en-US" sz="1200" dirty="0" err="1" smtClean="0">
                <a:latin typeface="Calibri" panose="020F0502020204030204" pitchFamily="34" charset="0"/>
              </a:rPr>
              <a:t>ms</a:t>
            </a:r>
            <a:r>
              <a:rPr lang="en-US" sz="1200" dirty="0" smtClean="0">
                <a:latin typeface="Calibri" panose="020F0502020204030204" pitchFamily="34" charset="0"/>
              </a:rPr>
              <a:t> </a:t>
            </a:r>
            <a:r>
              <a:rPr lang="en-US" sz="1200" dirty="0" err="1" smtClean="0">
                <a:latin typeface="Calibri" panose="020F0502020204030204" pitchFamily="34" charset="0"/>
              </a:rPr>
              <a:t>exp</a:t>
            </a:r>
            <a:r>
              <a:rPr lang="en-US" sz="1200" dirty="0" smtClean="0">
                <a:latin typeface="Calibri" panose="020F0502020204030204" pitchFamily="34" charset="0"/>
              </a:rPr>
              <a:t> time)</a:t>
            </a:r>
            <a:endParaRPr lang="en-GB" sz="1200" dirty="0"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96426" y="5303618"/>
            <a:ext cx="2263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Calibri" panose="020F0502020204030204" pitchFamily="34" charset="0"/>
              </a:rPr>
              <a:t>585 nm, gas </a:t>
            </a:r>
            <a:r>
              <a:rPr lang="en-US" sz="12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ON</a:t>
            </a:r>
            <a:r>
              <a:rPr lang="en-US" sz="1200" b="1" dirty="0" smtClean="0">
                <a:latin typeface="Calibri" panose="020F0502020204030204" pitchFamily="34" charset="0"/>
              </a:rPr>
              <a:t>, beam </a:t>
            </a:r>
            <a:r>
              <a:rPr lang="en-US" sz="12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ON</a:t>
            </a:r>
          </a:p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“photon counting” over 1286.4 s </a:t>
            </a:r>
          </a:p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(3216 frames, 400 </a:t>
            </a:r>
            <a:r>
              <a:rPr lang="en-US" sz="1200" dirty="0" err="1" smtClean="0">
                <a:latin typeface="Calibri" panose="020F0502020204030204" pitchFamily="34" charset="0"/>
              </a:rPr>
              <a:t>ms</a:t>
            </a:r>
            <a:r>
              <a:rPr lang="en-US" sz="1200" dirty="0" smtClean="0">
                <a:latin typeface="Calibri" panose="020F0502020204030204" pitchFamily="34" charset="0"/>
              </a:rPr>
              <a:t> </a:t>
            </a:r>
            <a:r>
              <a:rPr lang="en-US" sz="1200" dirty="0" err="1" smtClean="0">
                <a:latin typeface="Calibri" panose="020F0502020204030204" pitchFamily="34" charset="0"/>
              </a:rPr>
              <a:t>exp</a:t>
            </a:r>
            <a:r>
              <a:rPr lang="en-US" sz="1200" dirty="0" smtClean="0">
                <a:latin typeface="Calibri" panose="020F0502020204030204" pitchFamily="34" charset="0"/>
              </a:rPr>
              <a:t> time)</a:t>
            </a:r>
            <a:endParaRPr lang="en-GB" sz="1200" dirty="0">
              <a:latin typeface="Calibri" panose="020F050202020403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142" y="3435351"/>
            <a:ext cx="2880000" cy="216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29000" y="5303618"/>
            <a:ext cx="2185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585 nm, gas </a:t>
            </a:r>
            <a:r>
              <a:rPr lang="en-US" sz="12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OFF</a:t>
            </a:r>
            <a:r>
              <a:rPr lang="en-US" sz="1200" dirty="0" smtClean="0">
                <a:latin typeface="Calibri" panose="020F0502020204030204" pitchFamily="34" charset="0"/>
              </a:rPr>
              <a:t>, beam </a:t>
            </a:r>
            <a:r>
              <a:rPr lang="en-US" sz="12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ON</a:t>
            </a:r>
          </a:p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“photon counting” over 210.8 s </a:t>
            </a:r>
          </a:p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(527 frames, 400 </a:t>
            </a:r>
            <a:r>
              <a:rPr lang="en-US" sz="1200" dirty="0" err="1" smtClean="0">
                <a:latin typeface="Calibri" panose="020F0502020204030204" pitchFamily="34" charset="0"/>
              </a:rPr>
              <a:t>ms</a:t>
            </a:r>
            <a:r>
              <a:rPr lang="en-US" sz="1200" dirty="0" smtClean="0">
                <a:latin typeface="Calibri" panose="020F0502020204030204" pitchFamily="34" charset="0"/>
              </a:rPr>
              <a:t> </a:t>
            </a:r>
            <a:r>
              <a:rPr lang="en-US" sz="1200" dirty="0" err="1" smtClean="0">
                <a:latin typeface="Calibri" panose="020F0502020204030204" pitchFamily="34" charset="0"/>
              </a:rPr>
              <a:t>exp</a:t>
            </a:r>
            <a:r>
              <a:rPr lang="en-US" sz="1200" dirty="0" smtClean="0">
                <a:latin typeface="Calibri" panose="020F0502020204030204" pitchFamily="34" charset="0"/>
              </a:rPr>
              <a:t> time)</a:t>
            </a:r>
            <a:endParaRPr lang="en-GB" sz="1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859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from </a:t>
            </a:r>
            <a:r>
              <a:rPr lang="en-US" dirty="0" err="1" smtClean="0"/>
              <a:t>Pb</a:t>
            </a:r>
            <a:r>
              <a:rPr lang="en-US" dirty="0" smtClean="0"/>
              <a:t>+ at injection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210974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Fill 7481, 28/11/2018. Acquired data at injection:</a:t>
            </a:r>
          </a:p>
          <a:p>
            <a:pPr lvl="1"/>
            <a:r>
              <a:rPr lang="en-US" sz="1600" dirty="0" smtClean="0"/>
              <a:t>with / without gas and block filter, beam on</a:t>
            </a:r>
          </a:p>
          <a:p>
            <a:pPr lvl="1"/>
            <a:r>
              <a:rPr lang="en-US" sz="1600" dirty="0" smtClean="0"/>
              <a:t>with / without gas and 585 nm filter, beam on</a:t>
            </a:r>
          </a:p>
          <a:p>
            <a:r>
              <a:rPr lang="en-US" sz="2000" dirty="0" smtClean="0"/>
              <a:t>Fill 7487, 30/11/2018. Acquired data at injection:</a:t>
            </a:r>
          </a:p>
          <a:p>
            <a:pPr lvl="1"/>
            <a:r>
              <a:rPr lang="en-US" sz="1600" dirty="0" smtClean="0"/>
              <a:t>With gas, no beam, 585 nm filter</a:t>
            </a:r>
          </a:p>
          <a:p>
            <a:pPr lvl="1"/>
            <a:r>
              <a:rPr lang="en-US" sz="1600" dirty="0" smtClean="0"/>
              <a:t>With gas, with beam, 585 nm filter</a:t>
            </a:r>
          </a:p>
          <a:p>
            <a:pPr lvl="1"/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12/14/2018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92" y="3435351"/>
            <a:ext cx="2880000" cy="21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142" y="3435351"/>
            <a:ext cx="2880000" cy="216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5328334"/>
            <a:ext cx="2185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585 nm, gas </a:t>
            </a:r>
            <a:r>
              <a:rPr lang="en-US" sz="12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ON</a:t>
            </a:r>
            <a:r>
              <a:rPr lang="en-US" sz="1200" dirty="0" smtClean="0">
                <a:latin typeface="Calibri" panose="020F0502020204030204" pitchFamily="34" charset="0"/>
              </a:rPr>
              <a:t>, beam </a:t>
            </a:r>
            <a:r>
              <a:rPr lang="en-US" sz="12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OFF</a:t>
            </a:r>
          </a:p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“photon counting” over 577.6 s </a:t>
            </a:r>
          </a:p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(1440 frames, 400 </a:t>
            </a:r>
            <a:r>
              <a:rPr lang="en-US" sz="1200" dirty="0" err="1" smtClean="0">
                <a:latin typeface="Calibri" panose="020F0502020204030204" pitchFamily="34" charset="0"/>
              </a:rPr>
              <a:t>ms</a:t>
            </a:r>
            <a:r>
              <a:rPr lang="en-US" sz="1200" dirty="0" smtClean="0">
                <a:latin typeface="Calibri" panose="020F0502020204030204" pitchFamily="34" charset="0"/>
              </a:rPr>
              <a:t> </a:t>
            </a:r>
            <a:r>
              <a:rPr lang="en-US" sz="1200" dirty="0" err="1" smtClean="0">
                <a:latin typeface="Calibri" panose="020F0502020204030204" pitchFamily="34" charset="0"/>
              </a:rPr>
              <a:t>exp</a:t>
            </a:r>
            <a:r>
              <a:rPr lang="en-US" sz="1200" dirty="0" smtClean="0">
                <a:latin typeface="Calibri" panose="020F0502020204030204" pitchFamily="34" charset="0"/>
              </a:rPr>
              <a:t> time)</a:t>
            </a:r>
            <a:endParaRPr lang="en-GB" sz="1200" dirty="0"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96426" y="5303618"/>
            <a:ext cx="2263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Calibri" panose="020F0502020204030204" pitchFamily="34" charset="0"/>
              </a:rPr>
              <a:t>585 nm, gas </a:t>
            </a:r>
            <a:r>
              <a:rPr lang="en-US" sz="12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ON</a:t>
            </a:r>
            <a:r>
              <a:rPr lang="en-US" sz="1200" b="1" dirty="0" smtClean="0">
                <a:latin typeface="Calibri" panose="020F0502020204030204" pitchFamily="34" charset="0"/>
              </a:rPr>
              <a:t>, beam </a:t>
            </a:r>
            <a:r>
              <a:rPr lang="en-US" sz="12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ON</a:t>
            </a:r>
          </a:p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“photon counting” over 1286.4 s </a:t>
            </a:r>
          </a:p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(3216 frames, 400 </a:t>
            </a:r>
            <a:r>
              <a:rPr lang="en-US" sz="1200" dirty="0" err="1" smtClean="0">
                <a:latin typeface="Calibri" panose="020F0502020204030204" pitchFamily="34" charset="0"/>
              </a:rPr>
              <a:t>ms</a:t>
            </a:r>
            <a:r>
              <a:rPr lang="en-US" sz="1200" dirty="0" smtClean="0">
                <a:latin typeface="Calibri" panose="020F0502020204030204" pitchFamily="34" charset="0"/>
              </a:rPr>
              <a:t> </a:t>
            </a:r>
            <a:r>
              <a:rPr lang="en-US" sz="1200" dirty="0" err="1" smtClean="0">
                <a:latin typeface="Calibri" panose="020F0502020204030204" pitchFamily="34" charset="0"/>
              </a:rPr>
              <a:t>exp</a:t>
            </a:r>
            <a:r>
              <a:rPr lang="en-US" sz="1200" dirty="0" smtClean="0">
                <a:latin typeface="Calibri" panose="020F0502020204030204" pitchFamily="34" charset="0"/>
              </a:rPr>
              <a:t> time)</a:t>
            </a:r>
            <a:endParaRPr lang="en-GB" sz="1200" dirty="0">
              <a:latin typeface="Calibri" panose="020F050202020403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142" y="3435351"/>
            <a:ext cx="2880000" cy="216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29000" y="5303618"/>
            <a:ext cx="2185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585 nm, gas </a:t>
            </a:r>
            <a:r>
              <a:rPr lang="en-US" sz="12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OFF</a:t>
            </a:r>
            <a:r>
              <a:rPr lang="en-US" sz="1200" dirty="0" smtClean="0">
                <a:latin typeface="Calibri" panose="020F0502020204030204" pitchFamily="34" charset="0"/>
              </a:rPr>
              <a:t>, beam </a:t>
            </a:r>
            <a:r>
              <a:rPr lang="en-US" sz="12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ON</a:t>
            </a:r>
          </a:p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“photon counting” over 210.8 s </a:t>
            </a:r>
          </a:p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(527 frames, 400 </a:t>
            </a:r>
            <a:r>
              <a:rPr lang="en-US" sz="1200" dirty="0" err="1" smtClean="0">
                <a:latin typeface="Calibri" panose="020F0502020204030204" pitchFamily="34" charset="0"/>
              </a:rPr>
              <a:t>ms</a:t>
            </a:r>
            <a:r>
              <a:rPr lang="en-US" sz="1200" dirty="0" smtClean="0">
                <a:latin typeface="Calibri" panose="020F0502020204030204" pitchFamily="34" charset="0"/>
              </a:rPr>
              <a:t> </a:t>
            </a:r>
            <a:r>
              <a:rPr lang="en-US" sz="1200" dirty="0" err="1" smtClean="0">
                <a:latin typeface="Calibri" panose="020F0502020204030204" pitchFamily="34" charset="0"/>
              </a:rPr>
              <a:t>exp</a:t>
            </a:r>
            <a:r>
              <a:rPr lang="en-US" sz="1200" dirty="0" smtClean="0">
                <a:latin typeface="Calibri" panose="020F0502020204030204" pitchFamily="34" charset="0"/>
              </a:rPr>
              <a:t> time)</a:t>
            </a:r>
            <a:endParaRPr lang="en-GB" sz="1200" dirty="0">
              <a:latin typeface="Calibri" panose="020F050202020403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858000" y="3714750"/>
            <a:ext cx="1708150" cy="3492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374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from </a:t>
            </a:r>
            <a:r>
              <a:rPr lang="en-US" dirty="0" err="1" smtClean="0"/>
              <a:t>Pb</a:t>
            </a:r>
            <a:r>
              <a:rPr lang="en-US" dirty="0" smtClean="0"/>
              <a:t>+ at injection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Background (beam off gas on, beam on gas off) subtracted from data. Different exposure times accounted for:</a:t>
            </a:r>
          </a:p>
          <a:p>
            <a:pPr marL="448056" lvl="1" indent="0" algn="ctr">
              <a:buNone/>
            </a:pPr>
            <a:r>
              <a:rPr lang="en-US" sz="1400" dirty="0" smtClean="0"/>
              <a:t>Result(</a:t>
            </a:r>
            <a:r>
              <a:rPr lang="en-US" sz="1400" dirty="0" err="1" smtClean="0"/>
              <a:t>x,y</a:t>
            </a:r>
            <a:r>
              <a:rPr lang="en-US" sz="1400" dirty="0" smtClean="0"/>
              <a:t>) = Signal(</a:t>
            </a:r>
            <a:r>
              <a:rPr lang="en-US" sz="1400" dirty="0" err="1"/>
              <a:t>x</a:t>
            </a:r>
            <a:r>
              <a:rPr lang="en-US" sz="1400" dirty="0" err="1" smtClean="0"/>
              <a:t>,y</a:t>
            </a:r>
            <a:r>
              <a:rPr lang="en-US" sz="1400" dirty="0" smtClean="0"/>
              <a:t>)-</a:t>
            </a:r>
            <a:r>
              <a:rPr lang="en-US" sz="1400" u="sng" dirty="0" smtClean="0"/>
              <a:t>(3216/1440)</a:t>
            </a:r>
            <a:r>
              <a:rPr lang="en-US" sz="1400" dirty="0" smtClean="0"/>
              <a:t>BG(gas ON, beam OFF)(</a:t>
            </a:r>
            <a:r>
              <a:rPr lang="en-US" sz="1400" dirty="0" err="1" smtClean="0"/>
              <a:t>x,y</a:t>
            </a:r>
            <a:r>
              <a:rPr lang="en-US" sz="1400" dirty="0" smtClean="0"/>
              <a:t>)- </a:t>
            </a:r>
            <a:r>
              <a:rPr lang="en-US" sz="1400" u="sng" dirty="0"/>
              <a:t>(</a:t>
            </a:r>
            <a:r>
              <a:rPr lang="en-US" sz="1400" u="sng" dirty="0" smtClean="0"/>
              <a:t>3216/527)</a:t>
            </a:r>
            <a:r>
              <a:rPr lang="en-US" sz="1400" dirty="0" smtClean="0"/>
              <a:t>BG(gas OFF, </a:t>
            </a:r>
            <a:r>
              <a:rPr lang="en-US" sz="1400" dirty="0"/>
              <a:t>beam </a:t>
            </a:r>
            <a:r>
              <a:rPr lang="en-US" sz="1400" dirty="0" smtClean="0"/>
              <a:t>ON)(</a:t>
            </a:r>
            <a:r>
              <a:rPr lang="en-US" sz="1400" dirty="0" err="1"/>
              <a:t>x,y</a:t>
            </a:r>
            <a:r>
              <a:rPr lang="en-US" sz="1400" dirty="0"/>
              <a:t>)</a:t>
            </a:r>
            <a:r>
              <a:rPr lang="en-US" sz="1400" dirty="0" smtClean="0"/>
              <a:t>  </a:t>
            </a:r>
          </a:p>
          <a:p>
            <a:pPr lvl="1"/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12/14/2018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17428" t="29408" r="60980" b="28556"/>
          <a:stretch/>
        </p:blipFill>
        <p:spPr>
          <a:xfrm>
            <a:off x="302335" y="2640889"/>
            <a:ext cx="5356714" cy="335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878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from </a:t>
            </a:r>
            <a:r>
              <a:rPr lang="en-US" dirty="0" err="1" smtClean="0"/>
              <a:t>Pb</a:t>
            </a:r>
            <a:r>
              <a:rPr lang="en-US" dirty="0" smtClean="0"/>
              <a:t>+ at injection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94819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Transverse size? Streak at the edge of image, difficult to </a:t>
            </a:r>
            <a:r>
              <a:rPr lang="en-US" sz="2000" dirty="0" err="1" smtClean="0"/>
              <a:t>analyse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From vertical projection, compatible with a line of </a:t>
            </a:r>
          </a:p>
          <a:p>
            <a:pPr marL="36576" indent="0" algn="ctr">
              <a:buNone/>
            </a:pPr>
            <a:r>
              <a:rPr lang="en-US" sz="1600" dirty="0" smtClean="0"/>
              <a:t>FWHM = 90x40 um = 3600 um +/- error to be estimated</a:t>
            </a:r>
          </a:p>
          <a:p>
            <a:pPr marL="36576" indent="0" algn="ctr">
              <a:buNone/>
            </a:pPr>
            <a:r>
              <a:rPr lang="en-US" sz="1600" dirty="0" smtClean="0">
                <a:latin typeface="Symbol" panose="05050102010706020507" pitchFamily="18" charset="2"/>
              </a:rPr>
              <a:t>s</a:t>
            </a:r>
            <a:r>
              <a:rPr lang="en-US" sz="1600" dirty="0" smtClean="0"/>
              <a:t> = 2.35 FHWM = </a:t>
            </a:r>
            <a:r>
              <a:rPr lang="en-US" sz="1600" b="1" dirty="0" smtClean="0"/>
              <a:t>1500 um </a:t>
            </a:r>
            <a:r>
              <a:rPr lang="en-US" sz="1600" dirty="0" smtClean="0"/>
              <a:t>+/- </a:t>
            </a:r>
            <a:r>
              <a:rPr lang="en-US" sz="1600" dirty="0"/>
              <a:t>error to be estimated</a:t>
            </a:r>
            <a:endParaRPr lang="en-US" sz="1600" dirty="0" smtClean="0"/>
          </a:p>
          <a:p>
            <a:pPr lvl="1"/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920" t="26734" r="74483" b="31160"/>
          <a:stretch/>
        </p:blipFill>
        <p:spPr>
          <a:xfrm>
            <a:off x="457200" y="2660472"/>
            <a:ext cx="4898115" cy="30693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8861" t="34286" r="58495" b="41669"/>
          <a:stretch/>
        </p:blipFill>
        <p:spPr>
          <a:xfrm>
            <a:off x="5645017" y="3187132"/>
            <a:ext cx="3098933" cy="189437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889251" y="2660472"/>
            <a:ext cx="641350" cy="1848028"/>
          </a:xfrm>
          <a:prstGeom prst="rect">
            <a:avLst/>
          </a:prstGeom>
          <a:noFill/>
          <a:ln w="1905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57200" y="5830668"/>
            <a:ext cx="833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libri" panose="020F0502020204030204" pitchFamily="34" charset="0"/>
              </a:rPr>
              <a:t>Within order of magnitude from expected </a:t>
            </a:r>
            <a:r>
              <a:rPr lang="en-US" sz="1200" dirty="0" smtClean="0">
                <a:latin typeface="Symbol" panose="05050102010706020507" pitchFamily="18" charset="2"/>
              </a:rPr>
              <a:t>s </a:t>
            </a:r>
            <a:r>
              <a:rPr lang="en-US" sz="1200" dirty="0" smtClean="0">
                <a:latin typeface="Calibri" panose="020F0502020204030204" pitchFamily="34" charset="0"/>
              </a:rPr>
              <a:t>(1 mm). Long </a:t>
            </a:r>
            <a:r>
              <a:rPr lang="en-US" sz="1200" dirty="0" err="1" smtClean="0">
                <a:latin typeface="Calibri" panose="020F0502020204030204" pitchFamily="34" charset="0"/>
              </a:rPr>
              <a:t>exp</a:t>
            </a:r>
            <a:r>
              <a:rPr lang="en-US" sz="1200" dirty="0" smtClean="0">
                <a:latin typeface="Calibri" panose="020F0502020204030204" pitchFamily="34" charset="0"/>
              </a:rPr>
              <a:t> time, no orbit feedback at injection</a:t>
            </a:r>
            <a:r>
              <a:rPr lang="en-US" sz="1200" b="1" dirty="0" smtClean="0">
                <a:latin typeface="Calibri" panose="020F0502020204030204" pitchFamily="34" charset="0"/>
              </a:rPr>
              <a:t>  </a:t>
            </a:r>
            <a:endParaRPr lang="en-GB" sz="1200" dirty="0"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0369605">
            <a:off x="6883306" y="2081084"/>
            <a:ext cx="2051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PRELIMINARY!</a:t>
            </a:r>
            <a:endParaRPr lang="en-GB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119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from </a:t>
            </a:r>
            <a:r>
              <a:rPr lang="en-US" dirty="0" err="1"/>
              <a:t>Pb</a:t>
            </a:r>
            <a:r>
              <a:rPr lang="en-US" dirty="0"/>
              <a:t>+ at injection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 algn="ctr">
              <a:buNone/>
            </a:pPr>
            <a:r>
              <a:rPr lang="en-US" u="sng" dirty="0" smtClean="0"/>
              <a:t>HOWEVER </a:t>
            </a:r>
            <a:r>
              <a:rPr lang="en-US" sz="2000" dirty="0" smtClean="0"/>
              <a:t>Horizontal position off by several mm.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18874" t="21414" r="59251" b="33119"/>
          <a:stretch/>
        </p:blipFill>
        <p:spPr>
          <a:xfrm>
            <a:off x="1022350" y="3926736"/>
            <a:ext cx="2950902" cy="19714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8789" t="21580" r="59168" b="33376"/>
          <a:stretch/>
        </p:blipFill>
        <p:spPr>
          <a:xfrm>
            <a:off x="1022350" y="1988569"/>
            <a:ext cx="2950902" cy="19381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21224" t="30476" r="64541" b="16428"/>
          <a:stretch/>
        </p:blipFill>
        <p:spPr>
          <a:xfrm flipV="1">
            <a:off x="6064250" y="1886969"/>
            <a:ext cx="3033995" cy="3637531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endCxn id="9" idx="3"/>
          </p:cNvCxnSpPr>
          <p:nvPr/>
        </p:nvCxnSpPr>
        <p:spPr>
          <a:xfrm flipH="1">
            <a:off x="3973252" y="4229100"/>
            <a:ext cx="3341948" cy="6833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3917950" y="2749550"/>
            <a:ext cx="3397250" cy="5778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/>
          <a:srcRect l="21667" t="10926" r="63854" b="42519"/>
          <a:stretch/>
        </p:blipFill>
        <p:spPr>
          <a:xfrm rot="5400000">
            <a:off x="4690302" y="2336049"/>
            <a:ext cx="1351339" cy="139655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4518838" y="4808399"/>
            <a:ext cx="1807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20 mm </a:t>
            </a:r>
            <a:r>
              <a:rPr lang="en-US" sz="1200" dirty="0" err="1" smtClean="0">
                <a:latin typeface="Calibri" panose="020F0502020204030204" pitchFamily="34" charset="0"/>
              </a:rPr>
              <a:t>dia</a:t>
            </a:r>
            <a:r>
              <a:rPr lang="en-US" sz="1200" dirty="0" smtClean="0">
                <a:latin typeface="Calibri" panose="020F0502020204030204" pitchFamily="34" charset="0"/>
              </a:rPr>
              <a:t> circular aperture</a:t>
            </a:r>
            <a:endParaRPr lang="en-GB" sz="1200" dirty="0">
              <a:latin typeface="Calibri" panose="020F05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94791" y="3695903"/>
            <a:ext cx="18075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DN40 port grid</a:t>
            </a:r>
            <a:endParaRPr lang="en-GB" sz="1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651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from </a:t>
            </a:r>
            <a:r>
              <a:rPr lang="en-US" dirty="0" err="1"/>
              <a:t>Pb</a:t>
            </a:r>
            <a:r>
              <a:rPr lang="en-US" dirty="0"/>
              <a:t>+ at injection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 algn="ctr">
              <a:buNone/>
            </a:pPr>
            <a:r>
              <a:rPr lang="en-US" u="sng" dirty="0" smtClean="0"/>
              <a:t>HOWEVER </a:t>
            </a:r>
            <a:r>
              <a:rPr lang="en-US" sz="2000" dirty="0" smtClean="0"/>
              <a:t>Horizontal position off by several mm.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12/14/2018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18874" t="21414" r="59251" b="33119"/>
          <a:stretch/>
        </p:blipFill>
        <p:spPr>
          <a:xfrm>
            <a:off x="1022350" y="3926736"/>
            <a:ext cx="2950902" cy="19714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8789" t="21580" r="59168" b="33376"/>
          <a:stretch/>
        </p:blipFill>
        <p:spPr>
          <a:xfrm>
            <a:off x="1022350" y="1988569"/>
            <a:ext cx="2950902" cy="19381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7923" t="19228" r="69865" b="33228"/>
          <a:stretch/>
        </p:blipFill>
        <p:spPr>
          <a:xfrm>
            <a:off x="5784850" y="2971135"/>
            <a:ext cx="2950902" cy="20303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4745184" y="3194050"/>
            <a:ext cx="2462644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745184" y="3600450"/>
            <a:ext cx="2462644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ight Arrow 13"/>
          <p:cNvSpPr/>
          <p:nvPr/>
        </p:nvSpPr>
        <p:spPr>
          <a:xfrm>
            <a:off x="4088194" y="3441700"/>
            <a:ext cx="826706" cy="11112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056445" y="3258999"/>
            <a:ext cx="165220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Vertical offset: 5.5 mm</a:t>
            </a:r>
            <a:endParaRPr lang="en-GB" sz="1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446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from </a:t>
            </a:r>
            <a:r>
              <a:rPr lang="en-US" dirty="0" err="1"/>
              <a:t>Pb</a:t>
            </a:r>
            <a:r>
              <a:rPr lang="en-US" dirty="0"/>
              <a:t>+ at injection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Orbit position during injection deviates of max 1.2 mm. (shown 30/11/2018, 18:30:59 </a:t>
            </a:r>
            <a:r>
              <a:rPr lang="en-US" sz="2000" dirty="0" err="1" smtClean="0"/>
              <a:t>hh:mm:ss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Will check with BPM team to find out exact absolute displacement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Vacuum chamber </a:t>
            </a:r>
            <a:r>
              <a:rPr lang="en-US" sz="2000" dirty="0" err="1" smtClean="0"/>
              <a:t>aligment</a:t>
            </a:r>
            <a:r>
              <a:rPr lang="en-US" sz="2000" dirty="0" smtClean="0"/>
              <a:t>? Check it tilted </a:t>
            </a:r>
            <a:r>
              <a:rPr lang="en-US" sz="2000" dirty="0" err="1" smtClean="0"/>
              <a:t>wrt</a:t>
            </a:r>
            <a:r>
              <a:rPr lang="en-US" sz="2000" dirty="0" smtClean="0"/>
              <a:t> vertical 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12/14/2018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25" y="2659780"/>
            <a:ext cx="7905750" cy="1236867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6350000" y="3352800"/>
            <a:ext cx="0" cy="8699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523897" y="4274999"/>
            <a:ext cx="165220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BPMYA.5L4.B1</a:t>
            </a:r>
          </a:p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BPMWI.5L4</a:t>
            </a:r>
          </a:p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BPMWA.5L4</a:t>
            </a:r>
            <a:endParaRPr lang="en-GB" sz="1200" dirty="0">
              <a:latin typeface="Calibri" panose="020F050202020403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286500" y="2876550"/>
            <a:ext cx="133350" cy="47625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59615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2894</TotalTime>
  <Words>599</Words>
  <Application>Microsoft Office PowerPoint</Application>
  <PresentationFormat>On-screen Show (4:3)</PresentationFormat>
  <Paragraphs>93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Optima</vt:lpstr>
      <vt:lpstr>Symbol</vt:lpstr>
      <vt:lpstr>CERNCorporate4-3</vt:lpstr>
      <vt:lpstr>PowerPoint Presentation</vt:lpstr>
      <vt:lpstr>LHC BIF test setup - update</vt:lpstr>
      <vt:lpstr>Data from Pb+ at injection</vt:lpstr>
      <vt:lpstr>Data from Pb+ at injection</vt:lpstr>
      <vt:lpstr>Data from Pb+ at injection</vt:lpstr>
      <vt:lpstr>Data from Pb+ at injection</vt:lpstr>
      <vt:lpstr>Data from Pb+ at injection</vt:lpstr>
      <vt:lpstr>Data from Pb+ at injection</vt:lpstr>
      <vt:lpstr>Data from Pb+ at injection</vt:lpstr>
      <vt:lpstr>Conclusions &amp; outlook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Stefano Mazzoni</cp:lastModifiedBy>
  <cp:revision>150</cp:revision>
  <dcterms:created xsi:type="dcterms:W3CDTF">2012-11-30T11:04:26Z</dcterms:created>
  <dcterms:modified xsi:type="dcterms:W3CDTF">2018-12-14T13:55:36Z</dcterms:modified>
</cp:coreProperties>
</file>