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381" r:id="rId2"/>
    <p:sldId id="382" r:id="rId3"/>
    <p:sldId id="383" r:id="rId4"/>
    <p:sldId id="384" r:id="rId5"/>
    <p:sldId id="385" r:id="rId6"/>
    <p:sldId id="409" r:id="rId7"/>
    <p:sldId id="386" r:id="rId8"/>
    <p:sldId id="410" r:id="rId9"/>
    <p:sldId id="387" r:id="rId10"/>
    <p:sldId id="408" r:id="rId11"/>
    <p:sldId id="388" r:id="rId12"/>
    <p:sldId id="390" r:id="rId13"/>
    <p:sldId id="401" r:id="rId14"/>
    <p:sldId id="402" r:id="rId15"/>
    <p:sldId id="391" r:id="rId16"/>
    <p:sldId id="393" r:id="rId17"/>
    <p:sldId id="394" r:id="rId18"/>
    <p:sldId id="395" r:id="rId19"/>
    <p:sldId id="360" r:id="rId20"/>
    <p:sldId id="396" r:id="rId21"/>
    <p:sldId id="351" r:id="rId22"/>
    <p:sldId id="398" r:id="rId23"/>
    <p:sldId id="411" r:id="rId24"/>
    <p:sldId id="399" r:id="rId25"/>
    <p:sldId id="405" r:id="rId26"/>
    <p:sldId id="407" r:id="rId27"/>
    <p:sldId id="406" r:id="rId28"/>
    <p:sldId id="397" r:id="rId29"/>
  </p:sldIdLst>
  <p:sldSz cx="9144000" cy="6858000" type="screen4x3"/>
  <p:notesSz cx="6400800" cy="8686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36">
          <p15:clr>
            <a:srgbClr val="A4A3A4"/>
          </p15:clr>
        </p15:guide>
        <p15:guide id="2" pos="20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DB3236"/>
    <a:srgbClr val="FF9933"/>
    <a:srgbClr val="4885ED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7112" autoAdjust="0"/>
  </p:normalViewPr>
  <p:slideViewPr>
    <p:cSldViewPr>
      <p:cViewPr varScale="1">
        <p:scale>
          <a:sx n="107" d="100"/>
          <a:sy n="107" d="100"/>
        </p:scale>
        <p:origin x="168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904" y="-77"/>
      </p:cViewPr>
      <p:guideLst>
        <p:guide orient="horz" pos="2736"/>
        <p:guide pos="20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680" cy="434340"/>
          </a:xfrm>
          <a:prstGeom prst="rect">
            <a:avLst/>
          </a:prstGeom>
        </p:spPr>
        <p:txBody>
          <a:bodyPr vert="horz" lIns="86182" tIns="43092" rIns="86182" bIns="4309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25639" y="0"/>
            <a:ext cx="2773680" cy="434340"/>
          </a:xfrm>
          <a:prstGeom prst="rect">
            <a:avLst/>
          </a:prstGeom>
        </p:spPr>
        <p:txBody>
          <a:bodyPr vert="horz" lIns="86182" tIns="43092" rIns="86182" bIns="43092" rtlCol="0"/>
          <a:lstStyle>
            <a:lvl1pPr algn="r">
              <a:defRPr sz="1200"/>
            </a:lvl1pPr>
          </a:lstStyle>
          <a:p>
            <a:fld id="{88973344-7148-4E78-ACCC-BB5871042131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52463"/>
            <a:ext cx="4343400" cy="3257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182" tIns="43092" rIns="86182" bIns="4309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40080" y="4126230"/>
            <a:ext cx="5120640" cy="3909060"/>
          </a:xfrm>
          <a:prstGeom prst="rect">
            <a:avLst/>
          </a:prstGeom>
        </p:spPr>
        <p:txBody>
          <a:bodyPr vert="horz" lIns="86182" tIns="43092" rIns="86182" bIns="4309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250953"/>
            <a:ext cx="2773680" cy="434340"/>
          </a:xfrm>
          <a:prstGeom prst="rect">
            <a:avLst/>
          </a:prstGeom>
        </p:spPr>
        <p:txBody>
          <a:bodyPr vert="horz" lIns="86182" tIns="43092" rIns="86182" bIns="4309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25639" y="8250953"/>
            <a:ext cx="2773680" cy="434340"/>
          </a:xfrm>
          <a:prstGeom prst="rect">
            <a:avLst/>
          </a:prstGeom>
        </p:spPr>
        <p:txBody>
          <a:bodyPr vert="horz" lIns="86182" tIns="43092" rIns="86182" bIns="43092" rtlCol="0" anchor="b"/>
          <a:lstStyle>
            <a:lvl1pPr algn="r">
              <a:defRPr sz="1200"/>
            </a:lvl1pPr>
          </a:lstStyle>
          <a:p>
            <a:fld id="{8E970125-D123-4190-A9A8-6B7798FBC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7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70125-D123-4190-A9A8-6B7798FBC64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419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70125-D123-4190-A9A8-6B7798FBC64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17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452F853-6E98-4DE4-986D-B654CBE1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9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CD24707A-E601-4208-A48C-81742F912842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452F853-6E98-4DE4-986D-B654CBE1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71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CD24707A-E601-4208-A48C-81742F912842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52F853-6E98-4DE4-986D-B654CBE1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335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CD24707A-E601-4208-A48C-81742F912842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452F853-6E98-4DE4-986D-B654CBE1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979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09471"/>
            <a:ext cx="2133600" cy="3319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CD24707A-E601-4208-A48C-81742F912842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452F853-6E98-4DE4-986D-B654CBE1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74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CD24707A-E601-4208-A48C-81742F912842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452F853-6E98-4DE4-986D-B654CBE1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85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CD24707A-E601-4208-A48C-81742F912842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452F853-6E98-4DE4-986D-B654CBE1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889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CD24707A-E601-4208-A48C-81742F912842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452F853-6E98-4DE4-986D-B654CBE1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9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CD24707A-E601-4208-A48C-81742F912842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452F853-6E98-4DE4-986D-B654CBE1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846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CD24707A-E601-4208-A48C-81742F912842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452F853-6E98-4DE4-986D-B654CBE1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048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CD24707A-E601-4208-A48C-81742F912842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452F853-6E98-4DE4-986D-B654CBE1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77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828" y="234406"/>
            <a:ext cx="2372372" cy="49377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29348"/>
            <a:ext cx="6096000" cy="7395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304800" y="862712"/>
            <a:ext cx="853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304800" y="129348"/>
            <a:ext cx="853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V="1">
            <a:off x="288792" y="6484364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TextBox 6"/>
          <p:cNvSpPr txBox="1"/>
          <p:nvPr userDrawn="1"/>
        </p:nvSpPr>
        <p:spPr>
          <a:xfrm>
            <a:off x="457200" y="6542278"/>
            <a:ext cx="5626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December 12</a:t>
            </a:r>
            <a:r>
              <a:rPr lang="en-US" sz="1200" baseline="30000" dirty="0" smtClean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 baseline="0" dirty="0" smtClean="0">
                <a:solidFill>
                  <a:schemeClr val="bg1">
                    <a:lumMod val="65000"/>
                  </a:schemeClr>
                </a:solidFill>
              </a:rPr>
              <a:t>, 2018			X. Sarasola</a:t>
            </a:r>
            <a:endParaRPr lang="de-CH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2000" y="6537324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0EC58-39CC-4788-B05D-CA00612A05B8}" type="slidenum">
              <a:rPr lang="en-US" sz="1200" smtClean="0">
                <a:solidFill>
                  <a:schemeClr val="bg1">
                    <a:lumMod val="65000"/>
                  </a:schemeClr>
                </a:solidFill>
              </a:rPr>
              <a:t>‹#›</a:t>
            </a:fld>
            <a:endParaRPr lang="de-CH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89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.png"/><Relationship Id="rId12" Type="http://schemas.openxmlformats.org/officeDocument/2006/relationships/image" Target="../media/image9.pd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492897"/>
            <a:ext cx="8134672" cy="2088231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en-US" sz="4000" dirty="0" smtClean="0"/>
              <a:t>EDIPO magnet assembly</a:t>
            </a:r>
            <a:r>
              <a:rPr lang="en-US" sz="5500" dirty="0" smtClean="0"/>
              <a:t/>
            </a:r>
            <a:br>
              <a:rPr lang="en-US" sz="5500" dirty="0" smtClean="0"/>
            </a:br>
            <a:r>
              <a:rPr lang="en-US" sz="3200" b="1" dirty="0" smtClean="0"/>
              <a:t>Flared-end block-coil designs</a:t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December 12</a:t>
            </a:r>
            <a:r>
              <a:rPr lang="en-US" sz="2400" baseline="30000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th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, 2018</a:t>
            </a:r>
            <a: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</a:br>
            <a:endParaRPr lang="en-GB" sz="3200" b="1" baseline="30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4221088"/>
            <a:ext cx="7200800" cy="16310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X. Sarasola</a:t>
            </a:r>
          </a:p>
          <a:p>
            <a:r>
              <a:rPr lang="it-IT" sz="2400" dirty="0" smtClean="0">
                <a:solidFill>
                  <a:schemeClr val="bg1"/>
                </a:solidFill>
              </a:rPr>
              <a:t>(EPFL </a:t>
            </a:r>
            <a:r>
              <a:rPr lang="it-IT" sz="2400" dirty="0">
                <a:solidFill>
                  <a:schemeClr val="bg1"/>
                </a:solidFill>
              </a:rPr>
              <a:t>- Swiss Plasma </a:t>
            </a:r>
            <a:r>
              <a:rPr lang="it-IT" sz="2400" dirty="0" smtClean="0">
                <a:solidFill>
                  <a:schemeClr val="bg1"/>
                </a:solidFill>
              </a:rPr>
              <a:t>Center)</a:t>
            </a:r>
            <a:endParaRPr lang="it-IT" sz="2400" dirty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9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Flared-ends coil-block designs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59688" cy="2002160"/>
          </a:xfrm>
        </p:spPr>
        <p:txBody>
          <a:bodyPr>
            <a:normAutofit/>
          </a:bodyPr>
          <a:lstStyle/>
          <a:p>
            <a:r>
              <a:rPr lang="en-US" sz="2200" dirty="0"/>
              <a:t>The former EDIPO </a:t>
            </a:r>
            <a:r>
              <a:rPr lang="en-US" sz="2200" dirty="0" smtClean="0"/>
              <a:t>was </a:t>
            </a:r>
            <a:r>
              <a:rPr lang="en-US" sz="2200" dirty="0"/>
              <a:t>a 12.35 T dipole based on a CICC </a:t>
            </a:r>
            <a:r>
              <a:rPr lang="en-US" sz="2200" dirty="0" smtClean="0"/>
              <a:t>design</a:t>
            </a:r>
            <a:endParaRPr lang="en-US" sz="2200" dirty="0"/>
          </a:p>
          <a:p>
            <a:r>
              <a:rPr lang="en-US" sz="2200" dirty="0"/>
              <a:t>The new dipole will look more like an accelerator-type </a:t>
            </a:r>
            <a:r>
              <a:rPr lang="en-US" sz="2200" dirty="0" smtClean="0"/>
              <a:t>magnet</a:t>
            </a:r>
            <a:endParaRPr lang="en-US" sz="2200" dirty="0"/>
          </a:p>
          <a:p>
            <a:r>
              <a:rPr lang="en-US" sz="2200" dirty="0" smtClean="0"/>
              <a:t>The </a:t>
            </a:r>
            <a:r>
              <a:rPr lang="en-US" sz="2200" dirty="0"/>
              <a:t>main features of the proposed </a:t>
            </a:r>
            <a:r>
              <a:rPr lang="en-US" sz="2200" dirty="0" smtClean="0"/>
              <a:t>flared-ends designs </a:t>
            </a:r>
            <a:r>
              <a:rPr lang="en-US" sz="2200" dirty="0"/>
              <a:t>have been validated in </a:t>
            </a:r>
            <a:r>
              <a:rPr lang="en-US" sz="2200" dirty="0" smtClean="0"/>
              <a:t>HD2 </a:t>
            </a:r>
            <a:r>
              <a:rPr lang="en-US" sz="2200" dirty="0"/>
              <a:t>and </a:t>
            </a:r>
            <a:r>
              <a:rPr lang="en-US" sz="2200" dirty="0" smtClean="0"/>
              <a:t>FRESCA2</a:t>
            </a:r>
            <a:endParaRPr lang="en-US" sz="2200" dirty="0"/>
          </a:p>
          <a:p>
            <a:r>
              <a:rPr lang="en-US" sz="2200" dirty="0"/>
              <a:t>The </a:t>
            </a:r>
            <a:r>
              <a:rPr lang="en-US" sz="2200" dirty="0" smtClean="0"/>
              <a:t>designs </a:t>
            </a:r>
            <a:r>
              <a:rPr lang="en-US" sz="2200" dirty="0"/>
              <a:t>also </a:t>
            </a:r>
            <a:r>
              <a:rPr lang="en-US" sz="2200" dirty="0" smtClean="0"/>
              <a:t>rely </a:t>
            </a:r>
            <a:r>
              <a:rPr lang="en-US" sz="2200" dirty="0"/>
              <a:t>on the conceptual design of </a:t>
            </a:r>
            <a:r>
              <a:rPr lang="en-US" sz="2200" dirty="0" smtClean="0"/>
              <a:t>LD1</a:t>
            </a:r>
            <a:endParaRPr lang="en-US" sz="2200" dirty="0"/>
          </a:p>
          <a:p>
            <a:endParaRPr lang="de-CH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776" y="3068960"/>
            <a:ext cx="3859735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57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design drivers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66800"/>
            <a:ext cx="8503920" cy="210312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Minimization of the stress in the coil windings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Test </a:t>
            </a:r>
            <a:r>
              <a:rPr lang="en-US" dirty="0"/>
              <a:t>samples of Nb</a:t>
            </a:r>
            <a:r>
              <a:rPr lang="en-US" baseline="-25000" dirty="0"/>
              <a:t>3</a:t>
            </a:r>
            <a:r>
              <a:rPr lang="en-US" dirty="0"/>
              <a:t>Sn Rutherford </a:t>
            </a:r>
            <a:r>
              <a:rPr lang="en-US" dirty="0" smtClean="0"/>
              <a:t>cables [1]:</a:t>
            </a:r>
          </a:p>
          <a:p>
            <a:pPr lvl="2"/>
            <a:r>
              <a:rPr lang="en-US" dirty="0" smtClean="0"/>
              <a:t>Up to 140 MPa, </a:t>
            </a:r>
            <a:r>
              <a:rPr lang="en-US" dirty="0"/>
              <a:t>the degradation </a:t>
            </a:r>
            <a:r>
              <a:rPr lang="en-US" dirty="0" smtClean="0"/>
              <a:t>is almost reversible</a:t>
            </a:r>
          </a:p>
          <a:p>
            <a:pPr lvl="2"/>
            <a:r>
              <a:rPr lang="en-US" dirty="0" smtClean="0"/>
              <a:t>Beyond 160 MPa, permanent </a:t>
            </a:r>
            <a:r>
              <a:rPr lang="en-US" dirty="0"/>
              <a:t>degradation </a:t>
            </a:r>
            <a:r>
              <a:rPr lang="en-US" dirty="0" smtClean="0"/>
              <a:t>observed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Particularly challenging given the shape of the aperture</a:t>
            </a:r>
          </a:p>
          <a:p>
            <a:endParaRPr lang="de-CH" dirty="0"/>
          </a:p>
        </p:txBody>
      </p:sp>
      <p:sp>
        <p:nvSpPr>
          <p:cNvPr id="4" name="Rectangle 3"/>
          <p:cNvSpPr/>
          <p:nvPr/>
        </p:nvSpPr>
        <p:spPr>
          <a:xfrm>
            <a:off x="518864" y="5857527"/>
            <a:ext cx="420624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R="0" lvl="0" algn="just"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[1] J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Duvauchelle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B. </a:t>
            </a:r>
            <a:r>
              <a:rPr lang="en-US" sz="1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Bordini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IEEE Trans. Appl. </a:t>
            </a:r>
            <a:r>
              <a:rPr lang="en-US" sz="1400" i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US" sz="1400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4802305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CH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688" y="3214623"/>
            <a:ext cx="4114800" cy="309469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23528" y="3284984"/>
            <a:ext cx="4572000" cy="256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 smtClean="0"/>
              <a:t>If the reluctance forces in the iron parts are included, the peak stress can exceed 300 MPa</a:t>
            </a:r>
          </a:p>
          <a:p>
            <a:endParaRPr lang="de-CH" sz="2500" dirty="0"/>
          </a:p>
        </p:txBody>
      </p:sp>
    </p:spTree>
    <p:extLst>
      <p:ext uri="{BB962C8B-B14F-4D97-AF65-F5344CB8AC3E}">
        <p14:creationId xmlns:p14="http://schemas.microsoft.com/office/powerpoint/2010/main" val="228177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 layout</a:t>
            </a:r>
            <a:endParaRPr lang="de-CH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2855471"/>
            <a:ext cx="4343400" cy="3413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1772816"/>
            <a:ext cx="381642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1.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W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indow frame design</a:t>
            </a:r>
          </a:p>
          <a:p>
            <a:pPr marL="511175" indent="-222250" algn="just">
              <a:buFontTx/>
              <a:buChar char="-"/>
            </a:pPr>
            <a:r>
              <a:rPr lang="en-US" dirty="0" smtClean="0">
                <a:latin typeface="Helvetica" pitchFamily="34" charset="0"/>
              </a:rPr>
              <a:t>2×38 </a:t>
            </a:r>
            <a:r>
              <a:rPr lang="en-US" dirty="0">
                <a:latin typeface="Helvetica" pitchFamily="34" charset="0"/>
              </a:rPr>
              <a:t>+ </a:t>
            </a:r>
            <a:r>
              <a:rPr lang="en-US" dirty="0" smtClean="0">
                <a:latin typeface="Helvetica" pitchFamily="34" charset="0"/>
              </a:rPr>
              <a:t>2×50 turns</a:t>
            </a:r>
          </a:p>
          <a:p>
            <a:pPr marL="511175" indent="-222250" algn="just">
              <a:buFontTx/>
              <a:buChar char="-"/>
            </a:pPr>
            <a:r>
              <a:rPr lang="en-US" dirty="0" smtClean="0">
                <a:latin typeface="Helvetica" pitchFamily="34" charset="0"/>
              </a:rPr>
              <a:t>Steel spacer between coils</a:t>
            </a:r>
          </a:p>
          <a:p>
            <a:pPr algn="ctr"/>
            <a:endParaRPr lang="de-CH" sz="2000" dirty="0">
              <a:latin typeface="Helvetica" pitchFamily="34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2791826"/>
            <a:ext cx="4572000" cy="3517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47213" y="1772816"/>
            <a:ext cx="443329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2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. High aspect ratio rect. coil pack</a:t>
            </a:r>
          </a:p>
          <a:p>
            <a:pPr marL="511175" indent="-222250" algn="just">
              <a:buFontTx/>
              <a:buChar char="-"/>
            </a:pPr>
            <a:r>
              <a:rPr lang="en-US" dirty="0" smtClean="0">
                <a:latin typeface="Helvetica" pitchFamily="34" charset="0"/>
              </a:rPr>
              <a:t>3×2×32 turns</a:t>
            </a:r>
          </a:p>
          <a:p>
            <a:pPr algn="ctr"/>
            <a:endParaRPr lang="de-CH" sz="2400" dirty="0">
              <a:latin typeface="Helvetica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0" y="980728"/>
            <a:ext cx="8659688" cy="792088"/>
          </a:xfrm>
        </p:spPr>
        <p:txBody>
          <a:bodyPr>
            <a:normAutofit lnSpcReduction="10000"/>
          </a:bodyPr>
          <a:lstStyle/>
          <a:p>
            <a:r>
              <a:rPr lang="en-US" sz="2100" dirty="0">
                <a:latin typeface="Helvetica" panose="020B0604020202020204" pitchFamily="34" charset="0"/>
                <a:cs typeface="Helvetica" panose="020B0604020202020204" pitchFamily="34" charset="0"/>
              </a:rPr>
              <a:t>Both </a:t>
            </a:r>
            <a:r>
              <a:rPr lang="en-US" sz="2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flared-ends designs are based in the conceptual design of LD1</a:t>
            </a:r>
          </a:p>
          <a:p>
            <a:r>
              <a:rPr lang="en-US" sz="2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Both are non-graded designs</a:t>
            </a:r>
            <a:endParaRPr lang="de-CH" sz="2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41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360" y="2800344"/>
            <a:ext cx="3562623" cy="36526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D</a:t>
            </a:r>
            <a:r>
              <a:rPr lang="en-US" sz="2800" dirty="0" smtClean="0"/>
              <a:t>esign 2: optimization cross-section</a:t>
            </a:r>
            <a:endParaRPr lang="de-CH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82" y="2800699"/>
            <a:ext cx="3562623" cy="3652637"/>
          </a:xfr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98140" y="2523093"/>
            <a:ext cx="4245868" cy="432048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/>
              <a:t>Aspect ratio = 1.05</a:t>
            </a: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4788024" y="1947029"/>
            <a:ext cx="4173860" cy="9996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Aspect ratio = 2.37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idx="1"/>
          </p:nvPr>
        </p:nvSpPr>
        <p:spPr>
          <a:xfrm>
            <a:off x="395536" y="980728"/>
            <a:ext cx="8280920" cy="1584176"/>
          </a:xfrm>
        </p:spPr>
        <p:txBody>
          <a:bodyPr>
            <a:noAutofit/>
          </a:bodyPr>
          <a:lstStyle/>
          <a:p>
            <a:pPr marL="512762" indent="-342900">
              <a:buFont typeface="Symbol" panose="05050102010706020507" pitchFamily="18" charset="2"/>
              <a:buChar char="-"/>
            </a:pPr>
            <a:r>
              <a:rPr lang="en-US" sz="1900" b="0" dirty="0"/>
              <a:t>A wide range of height-to-width aspect ratios (b/a) have been explored to generate the required field in the aperture, </a:t>
            </a:r>
            <a:r>
              <a:rPr lang="en-US" sz="1900" b="0" dirty="0" smtClean="0"/>
              <a:t>minimizing </a:t>
            </a:r>
            <a:r>
              <a:rPr lang="en-US" sz="1900" b="0" dirty="0"/>
              <a:t>the winding cross section and conductor peak </a:t>
            </a:r>
            <a:r>
              <a:rPr lang="en-US" sz="1900" b="0" dirty="0" smtClean="0"/>
              <a:t>field</a:t>
            </a:r>
          </a:p>
          <a:p>
            <a:pPr marL="512762" indent="-342900">
              <a:buFont typeface="Symbol" panose="05050102010706020507" pitchFamily="18" charset="2"/>
              <a:buChar char="-"/>
            </a:pPr>
            <a:r>
              <a:rPr lang="en-US" sz="1900" b="0" dirty="0" smtClean="0"/>
              <a:t>Optimal aspect ratio (b/a) is found between 3 and 4</a:t>
            </a:r>
          </a:p>
          <a:p>
            <a:pPr marL="512762" indent="-342900">
              <a:buFont typeface="Symbol" panose="05050102010706020507" pitchFamily="18" charset="2"/>
              <a:buChar char="-"/>
            </a:pPr>
            <a:r>
              <a:rPr lang="en-US" sz="1900" b="0" dirty="0" smtClean="0"/>
              <a:t>Trade-off found </a:t>
            </a:r>
            <a:r>
              <a:rPr lang="en-US" sz="1900" b="0" dirty="0"/>
              <a:t>at </a:t>
            </a:r>
            <a:r>
              <a:rPr lang="en-US" sz="1900" b="0" dirty="0" smtClean="0"/>
              <a:t>b/a = 2.37 (3 double pancakes of 32 turns)</a:t>
            </a:r>
          </a:p>
        </p:txBody>
      </p:sp>
    </p:spTree>
    <p:extLst>
      <p:ext uri="{BB962C8B-B14F-4D97-AF65-F5344CB8AC3E}">
        <p14:creationId xmlns:p14="http://schemas.microsoft.com/office/powerpoint/2010/main" val="421441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bore</a:t>
            </a:r>
            <a:r>
              <a:rPr lang="en-US" dirty="0" smtClean="0"/>
              <a:t> vs aspect ratio</a:t>
            </a:r>
            <a:endParaRPr lang="de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91" y="1066800"/>
            <a:ext cx="6870818" cy="5257800"/>
          </a:xfrm>
        </p:spPr>
      </p:pic>
    </p:spTree>
    <p:extLst>
      <p:ext uri="{BB962C8B-B14F-4D97-AF65-F5344CB8AC3E}">
        <p14:creationId xmlns:p14="http://schemas.microsoft.com/office/powerpoint/2010/main" val="210934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Magneto-static analysis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765694"/>
              </p:ext>
            </p:extLst>
          </p:nvPr>
        </p:nvGraphicFramePr>
        <p:xfrm>
          <a:off x="179511" y="1227544"/>
          <a:ext cx="6552729" cy="49377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216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0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04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31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5408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CH" sz="1600" b="1" kern="1200" dirty="0">
                        <a:solidFill>
                          <a:schemeClr val="tx1"/>
                        </a:solidFill>
                        <a:latin typeface="Helvetica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Design 1</a:t>
                      </a:r>
                      <a:endParaRPr lang="de-CH" sz="1600" b="1" kern="1200" dirty="0" smtClean="0">
                        <a:solidFill>
                          <a:schemeClr val="tx1"/>
                        </a:solidFill>
                        <a:latin typeface="Helvetica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Design 2</a:t>
                      </a:r>
                      <a:endParaRPr lang="de-CH" sz="1600" b="1" kern="1200" dirty="0" smtClean="0">
                        <a:solidFill>
                          <a:schemeClr val="tx1"/>
                        </a:solidFill>
                        <a:latin typeface="Helvetica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CH" sz="1600" b="1" kern="1200" dirty="0">
                        <a:solidFill>
                          <a:schemeClr val="tx1"/>
                        </a:solidFill>
                        <a:latin typeface="Helvetica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Number of turns / pole</a:t>
                      </a:r>
                      <a:endParaRPr lang="de-CH" sz="1600" baseline="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2×38+2×50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4120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3×2×32</a:t>
                      </a:r>
                      <a:endParaRPr lang="de-CH" sz="1600" b="1" kern="1200" dirty="0" smtClean="0">
                        <a:solidFill>
                          <a:schemeClr val="lt1"/>
                        </a:solidFill>
                        <a:latin typeface="Helvetica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600" baseline="30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conductor</a:t>
                      </a:r>
                      <a:r>
                        <a:rPr lang="en-US" sz="1600" baseline="-25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/ pole</a:t>
                      </a:r>
                      <a:endParaRPr lang="de-CH" sz="1600" baseline="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10494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11448</a:t>
                      </a:r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(+9%)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r>
                        <a:rPr lang="en-US" sz="1600" baseline="30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de-CH" sz="1600" baseline="30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op</a:t>
                      </a:r>
                      <a:r>
                        <a:rPr lang="en-US" sz="1600" baseline="-25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de-CH" sz="1600" dirty="0" smtClean="0"/>
                        <a:t>(0.85×I</a:t>
                      </a:r>
                      <a:r>
                        <a:rPr lang="de-CH" sz="1600" baseline="-25000" dirty="0" smtClean="0"/>
                        <a:t>ss</a:t>
                      </a:r>
                      <a:r>
                        <a:rPr lang="de-CH" sz="1600" dirty="0" smtClean="0"/>
                        <a:t>)</a:t>
                      </a:r>
                      <a:endParaRPr lang="de-CH" sz="1600" baseline="-25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14.43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14.11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kA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Current density</a:t>
                      </a:r>
                      <a:r>
                        <a:rPr lang="de-CH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(insulated cable)</a:t>
                      </a:r>
                      <a:endParaRPr lang="de-CH" sz="1600" baseline="0" dirty="0" smtClean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242.0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236.6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A/mm</a:t>
                      </a:r>
                      <a:r>
                        <a:rPr lang="en-US" sz="1600" baseline="30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bore</a:t>
                      </a:r>
                      <a:endParaRPr lang="de-CH" sz="1600" baseline="-25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15.03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15.00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Max </a:t>
                      </a:r>
                      <a:r>
                        <a:rPr lang="en-US" sz="16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cond</a:t>
                      </a:r>
                      <a:endParaRPr lang="de-CH" sz="1600" baseline="-25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15.34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15.42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Stored magnetic energy</a:t>
                      </a:r>
                      <a:endParaRPr lang="de-CH" sz="1600" baseline="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6.5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6.7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MJ/m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Homogeneous field length (1%)</a:t>
                      </a:r>
                      <a:endParaRPr lang="de-CH" sz="1600" baseline="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975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977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5408">
                <a:tc rowSpan="3"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Total</a:t>
                      </a:r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coil Lorentz force</a:t>
                      </a:r>
                      <a:endParaRPr lang="de-CH" sz="1600" baseline="-25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4120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x</a:t>
                      </a:r>
                      <a:endParaRPr lang="de-CH" sz="1600" baseline="-25000" dirty="0" smtClean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13.9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14.2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MN/m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5408">
                <a:tc vMerge="1">
                  <a:txBody>
                    <a:bodyPr/>
                    <a:lstStyle/>
                    <a:p>
                      <a:endParaRPr lang="de-CH" sz="2000" baseline="-25000" dirty="0">
                        <a:latin typeface="Helvetic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4120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y</a:t>
                      </a:r>
                      <a:endParaRPr lang="de-CH" sz="1600" baseline="-25000" dirty="0" smtClean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-7.6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-7.2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MN/m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5408">
                <a:tc vMerge="1">
                  <a:txBody>
                    <a:bodyPr/>
                    <a:lstStyle/>
                    <a:p>
                      <a:pPr marL="0" marR="0" indent="0" algn="l" defTabSz="44120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2000" baseline="-25000" dirty="0">
                        <a:latin typeface="Helvetic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4120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z</a:t>
                      </a:r>
                      <a:endParaRPr lang="de-CH" sz="1600" baseline="-25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1.5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</a:t>
                      </a:r>
                      <a:r>
                        <a:rPr lang="de-CH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</a:t>
                      </a:r>
                      <a:endParaRPr lang="en-US" sz="1600" dirty="0" smtClean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4120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MN</a:t>
                      </a:r>
                      <a:endParaRPr lang="de-CH" sz="1600" dirty="0" smtClean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5408">
                <a:tc rowSpan="2">
                  <a:txBody>
                    <a:bodyPr/>
                    <a:lstStyle/>
                    <a:p>
                      <a:pPr algn="l"/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Reluctance force</a:t>
                      </a:r>
                    </a:p>
                    <a:p>
                      <a:pPr algn="l"/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(Vertical pad+ pusher)</a:t>
                      </a:r>
                      <a:endParaRPr lang="de-CH" sz="1600" baseline="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4120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x</a:t>
                      </a:r>
                      <a:endParaRPr lang="de-CH" sz="1600" baseline="-25000" dirty="0" smtClean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-4.3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4120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MN/m</a:t>
                      </a:r>
                      <a:endParaRPr lang="de-CH" sz="1600" dirty="0" smtClean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5408">
                <a:tc vMerge="1">
                  <a:txBody>
                    <a:bodyPr/>
                    <a:lstStyle/>
                    <a:p>
                      <a:pPr algn="l"/>
                      <a:endParaRPr lang="de-CH" sz="2000" baseline="-25000" dirty="0">
                        <a:latin typeface="Helvetic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4120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y</a:t>
                      </a:r>
                      <a:endParaRPr lang="de-CH" sz="1600" baseline="-25000" dirty="0" smtClean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-2.3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4120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MN/m</a:t>
                      </a:r>
                      <a:endParaRPr lang="de-CH" sz="1600" dirty="0" smtClean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-2790338" y="2337088"/>
            <a:ext cx="861774" cy="2785378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/>
            <a:r>
              <a:rPr lang="en-US" sz="2200" dirty="0" smtClean="0">
                <a:latin typeface="Helvetica" pitchFamily="34" charset="0"/>
              </a:rPr>
              <a:t>Operational</a:t>
            </a:r>
          </a:p>
          <a:p>
            <a:pPr algn="ctr"/>
            <a:r>
              <a:rPr lang="en-US" sz="2200" dirty="0" smtClean="0">
                <a:latin typeface="Helvetica" pitchFamily="34" charset="0"/>
              </a:rPr>
              <a:t>(85</a:t>
            </a:r>
            <a:r>
              <a:rPr lang="en-US" sz="2200" dirty="0">
                <a:latin typeface="Helvetica" pitchFamily="34" charset="0"/>
              </a:rPr>
              <a:t>% × short </a:t>
            </a:r>
            <a:r>
              <a:rPr lang="en-US" sz="2200" dirty="0" smtClean="0">
                <a:latin typeface="Helvetica" pitchFamily="34" charset="0"/>
              </a:rPr>
              <a:t>sample)</a:t>
            </a:r>
            <a:endParaRPr lang="de-CH" sz="2200" dirty="0">
              <a:latin typeface="Helvetic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952" y="1219008"/>
            <a:ext cx="2286000" cy="519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61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2"/>
          <p:cNvSpPr txBox="1">
            <a:spLocks/>
          </p:cNvSpPr>
          <p:nvPr/>
        </p:nvSpPr>
        <p:spPr>
          <a:xfrm>
            <a:off x="323528" y="2564904"/>
            <a:ext cx="403244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Normalized B field along x axis</a:t>
            </a:r>
            <a:endParaRPr lang="de-CH" sz="1800" b="1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2919658"/>
            <a:ext cx="4297677" cy="32887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2916476"/>
            <a:ext cx="4297677" cy="32887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Magnetic field quality</a:t>
            </a:r>
            <a:endParaRPr lang="de-CH" sz="3200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5004048" y="2564904"/>
            <a:ext cx="403244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Normalized B field along y axis</a:t>
            </a:r>
            <a:endParaRPr lang="de-CH" sz="1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1" y="980728"/>
            <a:ext cx="8515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field quality of the design 1 has been optimized to accelerator quality levels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But </a:t>
            </a:r>
            <a:r>
              <a:rPr lang="en-US" sz="2000" b="1" dirty="0" smtClean="0"/>
              <a:t>EDIPO</a:t>
            </a:r>
            <a:r>
              <a:rPr lang="en-US" sz="2000" dirty="0" smtClean="0"/>
              <a:t> is a conductor </a:t>
            </a:r>
            <a:r>
              <a:rPr lang="en-US" sz="2000" b="1" dirty="0" smtClean="0"/>
              <a:t>test facility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</a:t>
            </a:r>
            <a:r>
              <a:rPr lang="en-US" sz="2000" dirty="0" smtClean="0"/>
              <a:t>ield homogeneity of ±1 % is acceptable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966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2"/>
          <p:cNvSpPr txBox="1">
            <a:spLocks/>
          </p:cNvSpPr>
          <p:nvPr/>
        </p:nvSpPr>
        <p:spPr>
          <a:xfrm>
            <a:off x="179512" y="2564904"/>
            <a:ext cx="403244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Field in the aperture (3×2×32)</a:t>
            </a:r>
            <a:endParaRPr lang="de-CH" sz="1800" b="1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3100272"/>
            <a:ext cx="4297677" cy="29275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2916476"/>
            <a:ext cx="4297677" cy="32887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Magnetic field quality</a:t>
            </a:r>
            <a:endParaRPr lang="de-CH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1" y="980728"/>
            <a:ext cx="8515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field quality of the design 1 has been optimized to accelerator quality levels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But </a:t>
            </a:r>
            <a:r>
              <a:rPr lang="en-US" sz="2000" b="1" dirty="0" smtClean="0"/>
              <a:t>EDIPO</a:t>
            </a:r>
            <a:r>
              <a:rPr lang="en-US" sz="2000" dirty="0" smtClean="0"/>
              <a:t> is a conductor </a:t>
            </a:r>
            <a:r>
              <a:rPr lang="en-US" sz="2000" b="1" dirty="0" smtClean="0"/>
              <a:t>test facility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</a:t>
            </a:r>
            <a:r>
              <a:rPr lang="en-US" sz="2000" dirty="0" smtClean="0"/>
              <a:t>ield homogeneity of ±1 % is acceptable</a:t>
            </a:r>
            <a:endParaRPr lang="en-US" sz="20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31388" y="4941168"/>
            <a:ext cx="1200394" cy="93610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9371301">
            <a:off x="158353" y="5131557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R</a:t>
            </a:r>
            <a:r>
              <a:rPr lang="en-US" sz="1400" baseline="-25000" dirty="0" err="1" smtClean="0"/>
              <a:t>ref</a:t>
            </a:r>
            <a:r>
              <a:rPr lang="en-US" sz="1400" dirty="0" smtClean="0"/>
              <a:t> = 40 mm</a:t>
            </a:r>
            <a:endParaRPr lang="de-CH" sz="1400" dirty="0"/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4572000" y="2564904"/>
            <a:ext cx="463131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Normalized B field around </a:t>
            </a:r>
            <a:r>
              <a:rPr lang="en-US" sz="1800" b="1" dirty="0" err="1" smtClean="0"/>
              <a:t>R</a:t>
            </a:r>
            <a:r>
              <a:rPr lang="en-US" sz="1800" b="1" baseline="-25000" dirty="0" err="1" smtClean="0"/>
              <a:t>ref</a:t>
            </a:r>
            <a:r>
              <a:rPr lang="en-US" sz="1800" b="1" dirty="0" smtClean="0"/>
              <a:t> = 40 mm</a:t>
            </a:r>
            <a:endParaRPr lang="de-CH" sz="1800" b="1" dirty="0"/>
          </a:p>
        </p:txBody>
      </p:sp>
    </p:spTree>
    <p:extLst>
      <p:ext uri="{BB962C8B-B14F-4D97-AF65-F5344CB8AC3E}">
        <p14:creationId xmlns:p14="http://schemas.microsoft.com/office/powerpoint/2010/main" val="143752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08" y="908720"/>
            <a:ext cx="4023360" cy="22418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Magnetic field quality</a:t>
            </a:r>
            <a:endParaRPr lang="de-CH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4572000" y="2708920"/>
            <a:ext cx="4631314" cy="3640310"/>
            <a:chOff x="4572000" y="2885034"/>
            <a:chExt cx="4631314" cy="364031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7" y="3236606"/>
              <a:ext cx="4297676" cy="3288738"/>
            </a:xfrm>
            <a:prstGeom prst="rect">
              <a:avLst/>
            </a:prstGeom>
          </p:spPr>
        </p:pic>
        <p:sp>
          <p:nvSpPr>
            <p:cNvPr id="12" name="Text Placeholder 2"/>
            <p:cNvSpPr txBox="1">
              <a:spLocks/>
            </p:cNvSpPr>
            <p:nvPr/>
          </p:nvSpPr>
          <p:spPr>
            <a:xfrm>
              <a:off x="4572000" y="2885034"/>
              <a:ext cx="4631314" cy="43204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/>
                <a:t>Normalized B field along </a:t>
              </a:r>
              <a:r>
                <a:rPr lang="en-US" sz="1800" b="1" dirty="0" smtClean="0"/>
                <a:t>z </a:t>
              </a:r>
              <a:r>
                <a:rPr lang="en-US" sz="1800" b="1" dirty="0"/>
                <a:t>axis</a:t>
              </a:r>
              <a:endParaRPr lang="de-CH" sz="1800" b="1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942" y="3140968"/>
            <a:ext cx="4206240" cy="316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20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</a:t>
            </a:r>
            <a:r>
              <a:rPr lang="en-US" dirty="0" smtClean="0"/>
              <a:t>2D model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38808"/>
            <a:ext cx="8892480" cy="4522440"/>
          </a:xfrm>
        </p:spPr>
        <p:txBody>
          <a:bodyPr>
            <a:normAutofit lnSpcReduction="10000"/>
          </a:bodyPr>
          <a:lstStyle/>
          <a:p>
            <a:r>
              <a:rPr lang="en-US" sz="2200" b="1" dirty="0"/>
              <a:t>Shell-based mechanical </a:t>
            </a:r>
            <a:r>
              <a:rPr lang="en-US" sz="2200" b="1" dirty="0" smtClean="0"/>
              <a:t>structure:</a:t>
            </a:r>
            <a:endParaRPr lang="en-US" sz="2200" b="1" dirty="0"/>
          </a:p>
          <a:p>
            <a:pPr lvl="1"/>
            <a:r>
              <a:rPr lang="en-US" sz="2000" dirty="0"/>
              <a:t>Al shell preloaded with pressurized bladders and locked with </a:t>
            </a:r>
            <a:r>
              <a:rPr lang="en-US" sz="2000" dirty="0" smtClean="0"/>
              <a:t>keys</a:t>
            </a:r>
            <a:endParaRPr lang="en-US" sz="2000" dirty="0"/>
          </a:p>
          <a:p>
            <a:pPr lvl="1"/>
            <a:r>
              <a:rPr lang="en-US" sz="2000" dirty="0"/>
              <a:t>Axial preload given by end-plates and </a:t>
            </a:r>
            <a:r>
              <a:rPr lang="en-US" sz="2000" dirty="0" smtClean="0"/>
              <a:t>rods</a:t>
            </a:r>
            <a:endParaRPr lang="en-US" sz="2000" dirty="0"/>
          </a:p>
          <a:p>
            <a:pPr lvl="1"/>
            <a:r>
              <a:rPr lang="en-US" sz="2000" dirty="0"/>
              <a:t>Coil pre-stress minimizes motion during coil </a:t>
            </a:r>
            <a:r>
              <a:rPr lang="en-US" sz="2000" dirty="0" smtClean="0"/>
              <a:t>powering</a:t>
            </a:r>
            <a:endParaRPr lang="en-US" sz="2000" dirty="0"/>
          </a:p>
          <a:p>
            <a:pPr>
              <a:spcBef>
                <a:spcPts val="1800"/>
              </a:spcBef>
            </a:pPr>
            <a:r>
              <a:rPr lang="en-US" sz="2200" b="1" dirty="0" smtClean="0"/>
              <a:t>Mechanical properties:</a:t>
            </a:r>
          </a:p>
          <a:p>
            <a:pPr lvl="1"/>
            <a:r>
              <a:rPr lang="en-US" sz="2000" i="1" dirty="0" smtClean="0"/>
              <a:t>Coil: </a:t>
            </a:r>
            <a:r>
              <a:rPr lang="en-US" sz="2000" dirty="0"/>
              <a:t>latest agreed properties for the design of the FCC </a:t>
            </a:r>
            <a:r>
              <a:rPr lang="en-US" sz="2000" dirty="0" smtClean="0"/>
              <a:t>dipoles [2]:</a:t>
            </a:r>
          </a:p>
          <a:p>
            <a:pPr lvl="2"/>
            <a:r>
              <a:rPr lang="en-US" sz="1800" dirty="0" smtClean="0"/>
              <a:t>E = 25 </a:t>
            </a:r>
            <a:r>
              <a:rPr lang="en-US" sz="1800" dirty="0" err="1" smtClean="0"/>
              <a:t>GPa</a:t>
            </a:r>
            <a:r>
              <a:rPr lang="en-US" sz="1800" dirty="0" smtClean="0"/>
              <a:t> (at 293 K and 4.2 K)</a:t>
            </a:r>
          </a:p>
          <a:p>
            <a:pPr lvl="2"/>
            <a:r>
              <a:rPr lang="en-US" sz="1800" dirty="0" smtClean="0"/>
              <a:t>α = 0.38 % (between 293 and 4.2 K) </a:t>
            </a:r>
          </a:p>
          <a:p>
            <a:pPr lvl="1"/>
            <a:r>
              <a:rPr lang="en-US" sz="2000" i="1" dirty="0" smtClean="0"/>
              <a:t>SS, aluminum, iron </a:t>
            </a:r>
            <a:r>
              <a:rPr lang="en-US" sz="2000" i="1" dirty="0"/>
              <a:t>and </a:t>
            </a:r>
            <a:r>
              <a:rPr lang="en-US" sz="2000" i="1" dirty="0" smtClean="0"/>
              <a:t>titanium:</a:t>
            </a:r>
            <a:r>
              <a:rPr lang="en-US" sz="2000" dirty="0" smtClean="0"/>
              <a:t> </a:t>
            </a:r>
            <a:r>
              <a:rPr lang="en-US" sz="2000" dirty="0"/>
              <a:t>specified for </a:t>
            </a:r>
            <a:r>
              <a:rPr lang="en-US" sz="2000" dirty="0" err="1"/>
              <a:t>EuroCirCol</a:t>
            </a:r>
            <a:r>
              <a:rPr lang="en-US" sz="2000" dirty="0"/>
              <a:t> magnets </a:t>
            </a:r>
            <a:r>
              <a:rPr lang="en-US" sz="2000" dirty="0" smtClean="0"/>
              <a:t>[</a:t>
            </a:r>
            <a:r>
              <a:rPr lang="en-US" sz="2000" dirty="0"/>
              <a:t>3</a:t>
            </a:r>
            <a:r>
              <a:rPr lang="en-US" sz="2000" dirty="0" smtClean="0"/>
              <a:t>]</a:t>
            </a:r>
          </a:p>
          <a:p>
            <a:pPr>
              <a:spcBef>
                <a:spcPts val="1800"/>
              </a:spcBef>
            </a:pPr>
            <a:r>
              <a:rPr lang="en-US" sz="2200" b="1" dirty="0" smtClean="0"/>
              <a:t>Contacts:</a:t>
            </a:r>
            <a:endParaRPr lang="en-US" sz="2200" b="1" dirty="0"/>
          </a:p>
          <a:p>
            <a:pPr lvl="1"/>
            <a:r>
              <a:rPr lang="en-US" sz="2000" b="1" dirty="0" smtClean="0"/>
              <a:t>Bonded</a:t>
            </a:r>
            <a:r>
              <a:rPr lang="en-US" sz="2000" dirty="0" smtClean="0"/>
              <a:t> between </a:t>
            </a:r>
            <a:r>
              <a:rPr lang="en-US" sz="2000" b="1" dirty="0" smtClean="0"/>
              <a:t>poles and coils </a:t>
            </a:r>
            <a:r>
              <a:rPr lang="en-US" sz="2000" dirty="0" smtClean="0"/>
              <a:t>(detachable poles also considered)</a:t>
            </a:r>
          </a:p>
          <a:p>
            <a:pPr lvl="1"/>
            <a:r>
              <a:rPr lang="en-US" sz="2000" dirty="0" smtClean="0"/>
              <a:t>Standard </a:t>
            </a:r>
            <a:r>
              <a:rPr lang="en-US" sz="2000" b="1" dirty="0" smtClean="0"/>
              <a:t>sliding</a:t>
            </a:r>
            <a:r>
              <a:rPr lang="en-US" sz="2000" dirty="0" smtClean="0"/>
              <a:t> contacts </a:t>
            </a:r>
            <a:r>
              <a:rPr lang="en-US" sz="2000" b="1" dirty="0" smtClean="0"/>
              <a:t>elsewhere</a:t>
            </a:r>
            <a:r>
              <a:rPr lang="en-US" sz="2000" dirty="0" smtClean="0"/>
              <a:t> (µ = 0.2)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67544" y="5661248"/>
            <a:ext cx="8280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87338" algn="l"/>
              </a:tabLst>
            </a:pPr>
            <a:r>
              <a:rPr lang="en-US" sz="1400" dirty="0" smtClean="0"/>
              <a:t>[2]</a:t>
            </a:r>
            <a:r>
              <a:rPr lang="en-US" sz="1400" dirty="0"/>
              <a:t>	D. </a:t>
            </a:r>
            <a:r>
              <a:rPr lang="en-US" sz="1400" dirty="0" err="1"/>
              <a:t>Schoerling</a:t>
            </a:r>
            <a:r>
              <a:rPr lang="en-US" sz="1400" dirty="0"/>
              <a:t>, </a:t>
            </a:r>
            <a:r>
              <a:rPr lang="en-US" sz="1400" dirty="0" smtClean="0"/>
              <a:t>Private email communication. 13 June 2018 </a:t>
            </a:r>
          </a:p>
          <a:p>
            <a:pPr>
              <a:tabLst>
                <a:tab pos="287338" algn="l"/>
              </a:tabLst>
            </a:pPr>
            <a:r>
              <a:rPr lang="en-US" sz="1400" dirty="0" smtClean="0"/>
              <a:t>[3]	D. </a:t>
            </a:r>
            <a:r>
              <a:rPr lang="de-CH" sz="1400" dirty="0" err="1" smtClean="0"/>
              <a:t>Tommasini</a:t>
            </a:r>
            <a:r>
              <a:rPr lang="en-US" sz="1400" dirty="0" smtClean="0"/>
              <a:t>, “Baseline specifications and assumptions for accelerator magnet: Milestone M5.2,”</a:t>
            </a:r>
          </a:p>
          <a:p>
            <a:pPr>
              <a:tabLst>
                <a:tab pos="287338" algn="l"/>
              </a:tabLst>
            </a:pPr>
            <a:r>
              <a:rPr lang="de-CH" sz="1400" dirty="0" smtClean="0"/>
              <a:t>	https</a:t>
            </a:r>
            <a:r>
              <a:rPr lang="de-CH" sz="1400" dirty="0"/>
              <a:t>://cds.cern.ch/record/2150689/files/CERN-ACC-2016-0030.pdf</a:t>
            </a:r>
          </a:p>
        </p:txBody>
      </p:sp>
    </p:spTree>
    <p:extLst>
      <p:ext uri="{BB962C8B-B14F-4D97-AF65-F5344CB8AC3E}">
        <p14:creationId xmlns:p14="http://schemas.microsoft.com/office/powerpoint/2010/main" val="178079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Goals and design constraints</a:t>
            </a:r>
          </a:p>
          <a:p>
            <a:r>
              <a:rPr lang="en-US" dirty="0"/>
              <a:t>Strand and cable</a:t>
            </a:r>
          </a:p>
          <a:p>
            <a:r>
              <a:rPr lang="en-US" dirty="0"/>
              <a:t>Flared-end block-coil designs</a:t>
            </a:r>
          </a:p>
          <a:p>
            <a:pPr lvl="1"/>
            <a:r>
              <a:rPr lang="en-US" dirty="0"/>
              <a:t>Magnet layout</a:t>
            </a:r>
          </a:p>
          <a:p>
            <a:pPr lvl="1"/>
            <a:r>
              <a:rPr lang="en-US" dirty="0"/>
              <a:t>Magneto-static analysis</a:t>
            </a:r>
          </a:p>
          <a:p>
            <a:pPr lvl="1"/>
            <a:r>
              <a:rPr lang="en-US" dirty="0"/>
              <a:t>Mechanical 2D model</a:t>
            </a:r>
          </a:p>
          <a:p>
            <a:r>
              <a:rPr lang="en-US" dirty="0"/>
              <a:t>Conclusions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0703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Mechanical 2D model</a:t>
            </a:r>
            <a:endParaRPr lang="de-CH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107504" y="1260293"/>
            <a:ext cx="8526615" cy="2609222"/>
            <a:chOff x="107504" y="1260293"/>
            <a:chExt cx="8526615" cy="260922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866" y="1263475"/>
              <a:ext cx="3465068" cy="260604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07504" y="1340768"/>
              <a:ext cx="400110" cy="2232342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 smtClean="0"/>
                <a:t>Displacement nominal field</a:t>
              </a:r>
              <a:endParaRPr lang="de-CH" sz="1400" dirty="0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9051" y="1260293"/>
              <a:ext cx="3465068" cy="260604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716016" y="1340768"/>
              <a:ext cx="400110" cy="2232342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/>
                <a:t>Displacement nominal field</a:t>
              </a:r>
              <a:endParaRPr lang="de-CH" sz="1400" dirty="0"/>
            </a:p>
          </p:txBody>
        </p:sp>
      </p:grpSp>
      <p:sp>
        <p:nvSpPr>
          <p:cNvPr id="18" name="Text Placeholder 2"/>
          <p:cNvSpPr txBox="1">
            <a:spLocks/>
          </p:cNvSpPr>
          <p:nvPr/>
        </p:nvSpPr>
        <p:spPr>
          <a:xfrm>
            <a:off x="251520" y="908720"/>
            <a:ext cx="404018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 smtClean="0"/>
              <a:t>Design </a:t>
            </a:r>
            <a:r>
              <a:rPr lang="en-US" sz="1600" b="1" dirty="0"/>
              <a:t>1 (</a:t>
            </a:r>
            <a:r>
              <a:rPr lang="en-US" sz="1600" b="1" dirty="0" smtClean="0"/>
              <a:t>2×38+2×50</a:t>
            </a:r>
            <a:r>
              <a:rPr lang="de-CH" sz="1600" b="1" dirty="0"/>
              <a:t> </a:t>
            </a:r>
            <a:r>
              <a:rPr lang="de-CH" sz="1600" b="1" dirty="0" err="1" smtClean="0"/>
              <a:t>turns</a:t>
            </a:r>
            <a:r>
              <a:rPr lang="de-CH" sz="1600" b="1" dirty="0" smtClean="0"/>
              <a:t>)</a:t>
            </a:r>
            <a:endParaRPr lang="en-US" sz="1600" b="1" dirty="0"/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4943852" y="908720"/>
            <a:ext cx="4176464" cy="4320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/>
              <a:t>Design </a:t>
            </a:r>
            <a:r>
              <a:rPr lang="en-US" sz="1600" b="1" dirty="0" smtClean="0"/>
              <a:t>2 (3×2×32</a:t>
            </a:r>
            <a:r>
              <a:rPr lang="de-CH" sz="1600" b="1" dirty="0" smtClean="0"/>
              <a:t> </a:t>
            </a:r>
            <a:r>
              <a:rPr lang="de-CH" sz="1600" b="1" dirty="0" err="1"/>
              <a:t>turns</a:t>
            </a:r>
            <a:r>
              <a:rPr lang="de-CH" sz="1600" b="1" dirty="0"/>
              <a:t>)</a:t>
            </a:r>
            <a:endParaRPr lang="en-US" sz="16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07504" y="3866333"/>
            <a:ext cx="8526615" cy="2612404"/>
            <a:chOff x="107504" y="3866333"/>
            <a:chExt cx="8526615" cy="26124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408" y="3872697"/>
              <a:ext cx="3465068" cy="260604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9051" y="3866333"/>
              <a:ext cx="3465068" cy="260604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07504" y="3871667"/>
              <a:ext cx="400110" cy="250966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 smtClean="0"/>
                <a:t>Contact pressure nominal field</a:t>
              </a:r>
              <a:endParaRPr lang="de-CH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16016" y="3871667"/>
              <a:ext cx="400110" cy="250966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/>
                <a:t>Contact pressure nominal field</a:t>
              </a:r>
              <a:endParaRPr lang="de-CH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32084" y="4082461"/>
              <a:ext cx="415498" cy="2088072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500" dirty="0" smtClean="0"/>
                <a:t>&lt;</a:t>
              </a:r>
              <a:r>
                <a:rPr lang="el-GR" sz="1500" dirty="0" smtClean="0"/>
                <a:t>σ</a:t>
              </a:r>
              <a:r>
                <a:rPr lang="en-US" sz="1500" baseline="-25000" dirty="0" smtClean="0"/>
                <a:t>pole-coil2</a:t>
              </a:r>
              <a:r>
                <a:rPr lang="en-US" sz="1500" dirty="0" smtClean="0"/>
                <a:t>&gt; = -19.8 </a:t>
              </a:r>
              <a:r>
                <a:rPr lang="en-US" sz="1500" dirty="0"/>
                <a:t>MPa</a:t>
              </a:r>
              <a:endParaRPr lang="de-CH" sz="15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5576" y="4185955"/>
              <a:ext cx="218040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&lt;</a:t>
              </a:r>
              <a:r>
                <a:rPr lang="el-GR" sz="1500" dirty="0" smtClean="0"/>
                <a:t>σ</a:t>
              </a:r>
              <a:r>
                <a:rPr lang="en-US" sz="1500" baseline="-25000" dirty="0" smtClean="0"/>
                <a:t>pole-coil2</a:t>
              </a:r>
              <a:r>
                <a:rPr lang="en-US" sz="1500" dirty="0" smtClean="0"/>
                <a:t>&gt; = -20.0 MPa</a:t>
              </a:r>
              <a:endParaRPr lang="de-CH" sz="15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5033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Equivalent stress in the coils</a:t>
            </a:r>
            <a:endParaRPr lang="de-CH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107504" y="1260293"/>
            <a:ext cx="8526615" cy="2609222"/>
            <a:chOff x="107504" y="1260293"/>
            <a:chExt cx="8526615" cy="260922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866" y="1263475"/>
              <a:ext cx="3465068" cy="260604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07504" y="2192631"/>
              <a:ext cx="400110" cy="948337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 smtClean="0"/>
                <a:t>Cool-down</a:t>
              </a:r>
              <a:endParaRPr lang="de-CH" sz="1400" dirty="0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9051" y="1260293"/>
              <a:ext cx="3465068" cy="260604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716016" y="2192631"/>
              <a:ext cx="400110" cy="948337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 smtClean="0"/>
                <a:t>Cool-down</a:t>
              </a:r>
              <a:endParaRPr lang="de-CH" sz="14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7504" y="3869515"/>
            <a:ext cx="8524157" cy="2609222"/>
            <a:chOff x="107504" y="3869515"/>
            <a:chExt cx="8524157" cy="2609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408" y="3872697"/>
              <a:ext cx="3465068" cy="260604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6593" y="3869515"/>
              <a:ext cx="3465068" cy="260604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07504" y="4677391"/>
              <a:ext cx="400110" cy="1127873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 smtClean="0"/>
                <a:t>Nominal field</a:t>
              </a:r>
              <a:endParaRPr lang="de-CH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16016" y="4627698"/>
              <a:ext cx="400110" cy="1177566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 smtClean="0"/>
                <a:t>Nominal field </a:t>
              </a:r>
              <a:endParaRPr lang="de-CH" sz="1400" dirty="0"/>
            </a:p>
          </p:txBody>
        </p:sp>
      </p:grpSp>
      <p:sp>
        <p:nvSpPr>
          <p:cNvPr id="18" name="Text Placeholder 2"/>
          <p:cNvSpPr txBox="1">
            <a:spLocks/>
          </p:cNvSpPr>
          <p:nvPr/>
        </p:nvSpPr>
        <p:spPr>
          <a:xfrm>
            <a:off x="251520" y="908720"/>
            <a:ext cx="404018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 smtClean="0"/>
              <a:t>Design </a:t>
            </a:r>
            <a:r>
              <a:rPr lang="en-US" sz="1600" b="1" dirty="0"/>
              <a:t>1 (</a:t>
            </a:r>
            <a:r>
              <a:rPr lang="en-US" sz="1600" b="1" dirty="0" smtClean="0"/>
              <a:t>2×38+2×50</a:t>
            </a:r>
            <a:r>
              <a:rPr lang="de-CH" sz="1600" b="1" dirty="0"/>
              <a:t> </a:t>
            </a:r>
            <a:r>
              <a:rPr lang="de-CH" sz="1600" b="1" dirty="0" err="1" smtClean="0"/>
              <a:t>turns</a:t>
            </a:r>
            <a:r>
              <a:rPr lang="de-CH" sz="1600" b="1" dirty="0" smtClean="0"/>
              <a:t>)</a:t>
            </a:r>
            <a:endParaRPr lang="en-US" sz="1600" b="1" dirty="0"/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4943852" y="908720"/>
            <a:ext cx="4176464" cy="4320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/>
              <a:t>Design </a:t>
            </a:r>
            <a:r>
              <a:rPr lang="en-US" sz="1600" b="1" dirty="0" smtClean="0"/>
              <a:t>2 (3×2×32</a:t>
            </a:r>
            <a:r>
              <a:rPr lang="de-CH" sz="1600" b="1" dirty="0" smtClean="0"/>
              <a:t> </a:t>
            </a:r>
            <a:r>
              <a:rPr lang="de-CH" sz="1600" b="1" dirty="0" err="1"/>
              <a:t>turns</a:t>
            </a:r>
            <a:r>
              <a:rPr lang="de-CH" sz="1600" b="1" dirty="0"/>
              <a:t>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46791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 equiv. </a:t>
            </a:r>
            <a:r>
              <a:rPr lang="en-US" dirty="0"/>
              <a:t>stress in the coils</a:t>
            </a:r>
            <a:endParaRPr lang="de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288" y="1123528"/>
            <a:ext cx="6869423" cy="5257800"/>
          </a:xfrm>
        </p:spPr>
      </p:pic>
    </p:spTree>
    <p:extLst>
      <p:ext uri="{BB962C8B-B14F-4D97-AF65-F5344CB8AC3E}">
        <p14:creationId xmlns:p14="http://schemas.microsoft.com/office/powerpoint/2010/main" val="405943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Goals and design constraints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Strand and cable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Flared-end block-coil designs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Magnet layout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Magneto-static analysis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Mechanical 2D model</a:t>
            </a:r>
          </a:p>
          <a:p>
            <a:r>
              <a:rPr lang="en-US" b="1" dirty="0"/>
              <a:t>Conclusions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1508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164212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Both flared-end designs satisfy </a:t>
            </a:r>
            <a:r>
              <a:rPr lang="en-US" dirty="0"/>
              <a:t>the stringent design </a:t>
            </a:r>
            <a:r>
              <a:rPr lang="en-US" dirty="0" smtClean="0"/>
              <a:t>requirements: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enerate </a:t>
            </a:r>
            <a:r>
              <a:rPr lang="en-US" dirty="0"/>
              <a:t>15 T at 4.2 K with the required field </a:t>
            </a:r>
            <a:r>
              <a:rPr lang="en-US" dirty="0" smtClean="0"/>
              <a:t>homogeneity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inimize </a:t>
            </a:r>
            <a:r>
              <a:rPr lang="en-US" dirty="0"/>
              <a:t>the stress in the coils </a:t>
            </a:r>
            <a:r>
              <a:rPr lang="en-US" dirty="0" smtClean="0"/>
              <a:t>below 160 MPa</a:t>
            </a:r>
          </a:p>
          <a:p>
            <a:r>
              <a:rPr lang="en-US" dirty="0" smtClean="0"/>
              <a:t>No </a:t>
            </a:r>
            <a:r>
              <a:rPr lang="en-US" dirty="0"/>
              <a:t>major drawbacks are found in either </a:t>
            </a:r>
            <a:r>
              <a:rPr lang="en-US" dirty="0" smtClean="0"/>
              <a:t>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708125" y="3730163"/>
            <a:ext cx="677108" cy="205120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/>
            <a:r>
              <a:rPr lang="en-US" sz="1600" dirty="0" smtClean="0"/>
              <a:t>Operational</a:t>
            </a:r>
          </a:p>
          <a:p>
            <a:pPr algn="ctr"/>
            <a:r>
              <a:rPr lang="en-US" sz="1600" dirty="0" smtClean="0"/>
              <a:t>(85</a:t>
            </a:r>
            <a:r>
              <a:rPr lang="en-US" sz="1600" dirty="0"/>
              <a:t>% × short sample)</a:t>
            </a:r>
            <a:endParaRPr lang="de-CH" sz="1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562584"/>
              </p:ext>
            </p:extLst>
          </p:nvPr>
        </p:nvGraphicFramePr>
        <p:xfrm>
          <a:off x="1403647" y="2780928"/>
          <a:ext cx="6552729" cy="35966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872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6513">
                  <a:extLst>
                    <a:ext uri="{9D8B030D-6E8A-4147-A177-3AD203B41FA5}">
                      <a16:colId xmlns:a16="http://schemas.microsoft.com/office/drawing/2014/main" val="1079203862"/>
                    </a:ext>
                  </a:extLst>
                </a:gridCol>
                <a:gridCol w="1290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04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31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5408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CH" sz="1600" b="1" kern="1200" dirty="0">
                        <a:solidFill>
                          <a:schemeClr val="tx1"/>
                        </a:solidFill>
                        <a:latin typeface="Helvetica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Design 1</a:t>
                      </a:r>
                      <a:endParaRPr lang="de-CH" sz="1600" b="1" kern="1200" dirty="0" smtClean="0">
                        <a:solidFill>
                          <a:schemeClr val="tx1"/>
                        </a:solidFill>
                        <a:latin typeface="Helvetica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Design 2</a:t>
                      </a:r>
                      <a:endParaRPr lang="de-CH" sz="1600" b="1" kern="1200" dirty="0" smtClean="0">
                        <a:solidFill>
                          <a:schemeClr val="tx1"/>
                        </a:solidFill>
                        <a:latin typeface="Helvetica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CH" sz="1600" b="1" kern="1200" dirty="0">
                        <a:solidFill>
                          <a:schemeClr val="tx1"/>
                        </a:solidFill>
                        <a:latin typeface="Helvetica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Number of turns / pole</a:t>
                      </a:r>
                      <a:endParaRPr lang="de-CH" sz="1600" baseline="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2×38+2×50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4120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3×2×32</a:t>
                      </a:r>
                      <a:endParaRPr lang="de-CH" sz="1600" b="1" kern="1200" dirty="0" smtClean="0">
                        <a:solidFill>
                          <a:schemeClr val="lt1"/>
                        </a:solidFill>
                        <a:latin typeface="Helvetica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600" baseline="30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conductor</a:t>
                      </a:r>
                      <a:r>
                        <a:rPr lang="en-US" sz="1600" baseline="-25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/ pole</a:t>
                      </a:r>
                      <a:endParaRPr lang="de-CH" sz="1600" baseline="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10494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11448</a:t>
                      </a:r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(+9%)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r>
                        <a:rPr lang="en-US" sz="1600" baseline="30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de-CH" sz="1600" baseline="30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op</a:t>
                      </a:r>
                      <a:r>
                        <a:rPr lang="en-US" sz="1600" baseline="-25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endParaRPr lang="de-CH" sz="1600" baseline="-25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14.43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14.11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kA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Current density</a:t>
                      </a:r>
                      <a:r>
                        <a:rPr lang="de-CH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(insulated cable)</a:t>
                      </a:r>
                      <a:endParaRPr lang="de-CH" sz="1600" baseline="0" dirty="0" smtClean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242.0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236.6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A/mm</a:t>
                      </a:r>
                      <a:r>
                        <a:rPr lang="en-US" sz="1600" baseline="30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bore</a:t>
                      </a:r>
                      <a:endParaRPr lang="de-CH" sz="1600" baseline="-25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15.03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15.00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408">
                <a:tc rowSpan="2"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Field homogeneity</a:t>
                      </a:r>
                      <a:endParaRPr lang="de-CH" sz="1600" baseline="-250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x/y axes</a:t>
                      </a:r>
                      <a:endParaRPr lang="de-CH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 smtClean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anose="020B0604020202020204" pitchFamily="34" charset="0"/>
                        </a:rPr>
                        <a:t>±0.2%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 smtClean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anose="020B0604020202020204" pitchFamily="34" charset="0"/>
                        </a:rPr>
                        <a:t>±1%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408">
                <a:tc vMerge="1">
                  <a:txBody>
                    <a:bodyPr/>
                    <a:lstStyle/>
                    <a:p>
                      <a:endParaRPr lang="de-CH" sz="1600" baseline="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</a:t>
                      </a:r>
                      <a:r>
                        <a:rPr lang="en-US" sz="1600" baseline="-250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ref</a:t>
                      </a:r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=40mm</a:t>
                      </a:r>
                      <a:endParaRPr lang="de-CH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 smtClean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anose="020B0604020202020204" pitchFamily="34" charset="0"/>
                        </a:rPr>
                        <a:t>±0.1%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 smtClean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anose="020B0604020202020204" pitchFamily="34" charset="0"/>
                        </a:rPr>
                        <a:t>±1%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Homogeneous field length (1%)</a:t>
                      </a:r>
                      <a:endParaRPr lang="de-CH" sz="1600" baseline="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975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977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5408">
                <a:tc gridSpan="2"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Helvetica" pitchFamily="34" charset="0"/>
                          <a:cs typeface="Helvetica" panose="020B0604020202020204" pitchFamily="34" charset="0"/>
                        </a:rPr>
                        <a:t>Peak stress</a:t>
                      </a:r>
                      <a:endParaRPr lang="de-CH" sz="1600" baseline="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anose="020B0604020202020204" pitchFamily="34" charset="0"/>
                        </a:rPr>
                        <a:t>143</a:t>
                      </a:r>
                      <a:endParaRPr lang="de-CH" sz="1600" dirty="0">
                        <a:solidFill>
                          <a:schemeClr val="tx1"/>
                        </a:solidFill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itchFamily="34" charset="0"/>
                          <a:cs typeface="Helvetica" panose="020B0604020202020204" pitchFamily="34" charset="0"/>
                        </a:rPr>
                        <a:t>131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Helvetica" pitchFamily="34" charset="0"/>
                          <a:cs typeface="Helvetica" panose="020B0604020202020204" pitchFamily="34" charset="0"/>
                        </a:rPr>
                        <a:t>MPa</a:t>
                      </a:r>
                      <a:endParaRPr lang="de-CH" sz="1600" dirty="0">
                        <a:latin typeface="Helvetica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6989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626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908720"/>
            <a:ext cx="4192588" cy="639762"/>
          </a:xfrm>
        </p:spPr>
        <p:txBody>
          <a:bodyPr>
            <a:normAutofit fontScale="92500"/>
          </a:bodyPr>
          <a:lstStyle/>
          <a:p>
            <a:r>
              <a:rPr lang="en-US" dirty="0"/>
              <a:t>Design 1: 2×38 + 2×50 </a:t>
            </a:r>
            <a:r>
              <a:rPr lang="en-US" dirty="0" smtClean="0"/>
              <a:t>turns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548481"/>
            <a:ext cx="4192588" cy="420645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More efficient</a:t>
            </a:r>
          </a:p>
          <a:p>
            <a:endParaRPr lang="en-US" sz="2000" dirty="0"/>
          </a:p>
          <a:p>
            <a:r>
              <a:rPr lang="en-US" sz="2000" dirty="0" smtClean="0"/>
              <a:t>Requires the use of a buffer plate between coils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Peak stress in high field region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Constrained </a:t>
            </a:r>
            <a:r>
              <a:rPr lang="en-US" sz="2000" dirty="0">
                <a:solidFill>
                  <a:srgbClr val="FF0000"/>
                </a:solidFill>
              </a:rPr>
              <a:t>to use a very wide </a:t>
            </a:r>
            <a:r>
              <a:rPr lang="en-US" sz="2000" dirty="0" smtClean="0">
                <a:solidFill>
                  <a:srgbClr val="FF0000"/>
                </a:solidFill>
              </a:rPr>
              <a:t>cable (given by aperture height)</a:t>
            </a:r>
          </a:p>
          <a:p>
            <a:r>
              <a:rPr lang="en-US" sz="2000" dirty="0" smtClean="0"/>
              <a:t>Has to be wound as 2 double pancakes</a:t>
            </a:r>
            <a:endParaRPr lang="en-US" sz="2000" dirty="0"/>
          </a:p>
          <a:p>
            <a:endParaRPr lang="de-CH" sz="2000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175447" cy="639762"/>
          </a:xfrm>
        </p:spPr>
        <p:txBody>
          <a:bodyPr>
            <a:normAutofit/>
          </a:bodyPr>
          <a:lstStyle/>
          <a:p>
            <a:r>
              <a:rPr lang="en-US" sz="2200" dirty="0"/>
              <a:t>Design 2: </a:t>
            </a:r>
            <a:r>
              <a:rPr lang="en-US" sz="2200" dirty="0" smtClean="0"/>
              <a:t>3×2×32</a:t>
            </a:r>
            <a:r>
              <a:rPr lang="de-CH" sz="2200" dirty="0" smtClean="0"/>
              <a:t> </a:t>
            </a:r>
            <a:r>
              <a:rPr lang="de-CH" sz="2200" dirty="0" err="1" smtClean="0"/>
              <a:t>turns</a:t>
            </a:r>
            <a:endParaRPr lang="en-US" sz="2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48481"/>
            <a:ext cx="4175447" cy="4832847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9% more conductor to generate the same field</a:t>
            </a:r>
          </a:p>
          <a:p>
            <a:r>
              <a:rPr lang="en-US" sz="2000" dirty="0" smtClean="0"/>
              <a:t>Intrinsically lower stress in the coils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Peak stress in low field region</a:t>
            </a:r>
          </a:p>
          <a:p>
            <a:r>
              <a:rPr lang="en-US" sz="2000" dirty="0">
                <a:solidFill>
                  <a:srgbClr val="00B050"/>
                </a:solidFill>
              </a:rPr>
              <a:t>Not constrained to use a wide cable</a:t>
            </a:r>
          </a:p>
          <a:p>
            <a:r>
              <a:rPr lang="en-US" sz="2000" dirty="0" smtClean="0"/>
              <a:t>More </a:t>
            </a:r>
            <a:r>
              <a:rPr lang="en-US" sz="2000" dirty="0" smtClean="0"/>
              <a:t>winding flexibility:</a:t>
            </a:r>
            <a:endParaRPr lang="en-US" sz="2000" dirty="0"/>
          </a:p>
          <a:p>
            <a:pPr lvl="1"/>
            <a:r>
              <a:rPr lang="en-US" sz="1600" dirty="0" smtClean="0"/>
              <a:t>Can </a:t>
            </a:r>
            <a:r>
              <a:rPr lang="en-US" sz="1600" dirty="0"/>
              <a:t>be wound as a set of double pancakes, but also…</a:t>
            </a:r>
          </a:p>
          <a:p>
            <a:pPr lvl="1"/>
            <a:r>
              <a:rPr lang="en-US" sz="1600" dirty="0"/>
              <a:t>Can be wound in layers (instead of pancakes</a:t>
            </a:r>
            <a:r>
              <a:rPr lang="en-US" sz="1600" dirty="0" smtClean="0"/>
              <a:t>)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Layer winding (1 coil/pole):</a:t>
            </a:r>
          </a:p>
          <a:p>
            <a:pPr lvl="1"/>
            <a:r>
              <a:rPr lang="en-US" sz="1600" dirty="0" smtClean="0">
                <a:solidFill>
                  <a:srgbClr val="00B050"/>
                </a:solidFill>
              </a:rPr>
              <a:t>Minimizes manufacturing effort</a:t>
            </a:r>
          </a:p>
          <a:p>
            <a:pPr lvl="1"/>
            <a:r>
              <a:rPr lang="en-US" sz="1600" dirty="0" smtClean="0">
                <a:solidFill>
                  <a:srgbClr val="00B050"/>
                </a:solidFill>
              </a:rPr>
              <a:t>Avoids joints &amp; interfaces btw coils</a:t>
            </a:r>
            <a:endParaRPr lang="en-US" sz="1600" dirty="0">
              <a:solidFill>
                <a:srgbClr val="00B050"/>
              </a:solidFill>
            </a:endParaRPr>
          </a:p>
          <a:p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425907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Pancake vs layer winding</a:t>
            </a:r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196752"/>
            <a:ext cx="2732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2000" b="1" dirty="0" smtClean="0">
                <a:latin typeface="Helvetica" charset="0"/>
                <a:cs typeface="Helvetica" charset="0"/>
              </a:rPr>
              <a:t>Winding in pancakes</a:t>
            </a:r>
            <a:endParaRPr lang="en-US" sz="2000" b="1" dirty="0" smtClean="0">
              <a:latin typeface="Helvetica" pitchFamily="34" charset="0"/>
            </a:endParaRPr>
          </a:p>
          <a:p>
            <a:pPr algn="ctr"/>
            <a:endParaRPr lang="de-CH" sz="2000" dirty="0">
              <a:latin typeface="Helvetic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7" y="1196752"/>
            <a:ext cx="482453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Alternative (pancake + layer winding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)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>
                <a:latin typeface="Helvetica" charset="0"/>
                <a:cs typeface="Helvetica" charset="0"/>
              </a:rPr>
              <a:t>1 coil per magnet pole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>
                <a:latin typeface="Helvetica" charset="0"/>
                <a:cs typeface="Helvetica" charset="0"/>
              </a:rPr>
              <a:t>Avoids joints and interfaces between coils</a:t>
            </a:r>
            <a:endParaRPr lang="en-US" sz="2000" dirty="0" smtClean="0">
              <a:latin typeface="Helvetica" pitchFamily="34" charset="0"/>
            </a:endParaRPr>
          </a:p>
          <a:p>
            <a:pPr algn="ctr"/>
            <a:endParaRPr lang="de-CH" sz="2400" dirty="0">
              <a:latin typeface="Helvetic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6912"/>
            <a:ext cx="3661732" cy="36575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6912"/>
            <a:ext cx="3661732" cy="3657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6912"/>
            <a:ext cx="3661732" cy="3657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6912"/>
            <a:ext cx="3661732" cy="3657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636912"/>
            <a:ext cx="3661732" cy="3657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636912"/>
            <a:ext cx="3661732" cy="3657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636912"/>
            <a:ext cx="3661732" cy="3657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636912"/>
            <a:ext cx="3661732" cy="3657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636912"/>
            <a:ext cx="3661732" cy="3657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636912"/>
            <a:ext cx="3661732" cy="36575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636912"/>
            <a:ext cx="3661732" cy="36576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71614" y="507605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+</a:t>
            </a:r>
            <a:endParaRPr lang="de-CH" dirty="0"/>
          </a:p>
        </p:txBody>
      </p:sp>
      <p:sp>
        <p:nvSpPr>
          <p:cNvPr id="19" name="TextBox 18"/>
          <p:cNvSpPr txBox="1"/>
          <p:nvPr/>
        </p:nvSpPr>
        <p:spPr>
          <a:xfrm>
            <a:off x="8415272" y="571483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-</a:t>
            </a:r>
            <a:endParaRPr lang="de-CH" dirty="0"/>
          </a:p>
        </p:txBody>
      </p:sp>
      <p:sp>
        <p:nvSpPr>
          <p:cNvPr id="20" name="TextBox 19"/>
          <p:cNvSpPr txBox="1"/>
          <p:nvPr/>
        </p:nvSpPr>
        <p:spPr>
          <a:xfrm>
            <a:off x="3828468" y="515843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+</a:t>
            </a:r>
            <a:endParaRPr lang="de-CH" dirty="0"/>
          </a:p>
        </p:txBody>
      </p:sp>
      <p:sp>
        <p:nvSpPr>
          <p:cNvPr id="21" name="TextBox 20"/>
          <p:cNvSpPr txBox="1"/>
          <p:nvPr/>
        </p:nvSpPr>
        <p:spPr>
          <a:xfrm>
            <a:off x="3868054" y="566359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-</a:t>
            </a:r>
            <a:endParaRPr lang="de-CH" dirty="0"/>
          </a:p>
        </p:txBody>
      </p:sp>
      <p:sp>
        <p:nvSpPr>
          <p:cNvPr id="22" name="TextBox 21"/>
          <p:cNvSpPr txBox="1"/>
          <p:nvPr/>
        </p:nvSpPr>
        <p:spPr>
          <a:xfrm>
            <a:off x="3820634" y="395687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+</a:t>
            </a:r>
            <a:endParaRPr lang="de-CH" dirty="0"/>
          </a:p>
        </p:txBody>
      </p:sp>
      <p:sp>
        <p:nvSpPr>
          <p:cNvPr id="23" name="TextBox 22"/>
          <p:cNvSpPr txBox="1"/>
          <p:nvPr/>
        </p:nvSpPr>
        <p:spPr>
          <a:xfrm>
            <a:off x="3847816" y="456270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-</a:t>
            </a:r>
            <a:endParaRPr lang="de-CH" dirty="0"/>
          </a:p>
        </p:txBody>
      </p:sp>
      <p:sp>
        <p:nvSpPr>
          <p:cNvPr id="24" name="TextBox 23"/>
          <p:cNvSpPr txBox="1"/>
          <p:nvPr/>
        </p:nvSpPr>
        <p:spPr>
          <a:xfrm>
            <a:off x="3800024" y="276142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+</a:t>
            </a:r>
            <a:endParaRPr lang="de-CH" dirty="0"/>
          </a:p>
        </p:txBody>
      </p:sp>
      <p:sp>
        <p:nvSpPr>
          <p:cNvPr id="25" name="TextBox 24"/>
          <p:cNvSpPr txBox="1"/>
          <p:nvPr/>
        </p:nvSpPr>
        <p:spPr>
          <a:xfrm>
            <a:off x="3827206" y="335078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-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419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784" y="2348881"/>
            <a:ext cx="8134672" cy="2088231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en-GB" sz="4000" dirty="0" smtClean="0"/>
              <a:t>Additional slides</a:t>
            </a:r>
            <a:r>
              <a:rPr lang="en-US" sz="5500" dirty="0" smtClean="0"/>
              <a:t/>
            </a:r>
            <a:br>
              <a:rPr lang="en-US" sz="5500" dirty="0" smtClean="0"/>
            </a:br>
            <a:endParaRPr lang="en-GB" sz="3200" b="1" baseline="30000" dirty="0"/>
          </a:p>
        </p:txBody>
      </p:sp>
    </p:spTree>
    <p:extLst>
      <p:ext uri="{BB962C8B-B14F-4D97-AF65-F5344CB8AC3E}">
        <p14:creationId xmlns:p14="http://schemas.microsoft.com/office/powerpoint/2010/main" val="209049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08" y="3872697"/>
            <a:ext cx="3465068" cy="26060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6" y="1263475"/>
            <a:ext cx="3465068" cy="26060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504" y="2192631"/>
            <a:ext cx="400110" cy="94833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Cool-down</a:t>
            </a:r>
            <a:endParaRPr lang="de-CH" sz="1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593" y="3869515"/>
            <a:ext cx="3465068" cy="26060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051" y="1260293"/>
            <a:ext cx="3465068" cy="2606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Max principal stress in iron poles</a:t>
            </a:r>
            <a:endParaRPr lang="de-CH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716016" y="2192631"/>
            <a:ext cx="400110" cy="94833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Cool-down</a:t>
            </a:r>
            <a:endParaRPr lang="de-CH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7504" y="4677391"/>
            <a:ext cx="400110" cy="112787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Nominal field</a:t>
            </a:r>
            <a:endParaRPr lang="de-CH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716016" y="4627698"/>
            <a:ext cx="400110" cy="117756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Nominal field </a:t>
            </a:r>
            <a:endParaRPr lang="de-CH" sz="1400" dirty="0"/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251520" y="908720"/>
            <a:ext cx="404018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 smtClean="0"/>
              <a:t>Design </a:t>
            </a:r>
            <a:r>
              <a:rPr lang="en-US" sz="1600" b="1" dirty="0"/>
              <a:t>1 (</a:t>
            </a:r>
            <a:r>
              <a:rPr lang="en-US" sz="1600" b="1" dirty="0" smtClean="0"/>
              <a:t>2×38+2×50</a:t>
            </a:r>
            <a:r>
              <a:rPr lang="de-CH" sz="1600" b="1" dirty="0"/>
              <a:t> </a:t>
            </a:r>
            <a:r>
              <a:rPr lang="de-CH" sz="1600" b="1" dirty="0" err="1" smtClean="0"/>
              <a:t>turns</a:t>
            </a:r>
            <a:r>
              <a:rPr lang="de-CH" sz="1600" b="1" dirty="0" smtClean="0"/>
              <a:t>)</a:t>
            </a:r>
            <a:endParaRPr lang="en-US" sz="1600" b="1" dirty="0"/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4943852" y="908720"/>
            <a:ext cx="4176464" cy="4320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/>
              <a:t>Design </a:t>
            </a:r>
            <a:r>
              <a:rPr lang="en-US" sz="1600" b="1" dirty="0" smtClean="0"/>
              <a:t>2 (3×2×32</a:t>
            </a:r>
            <a:r>
              <a:rPr lang="de-CH" sz="1600" b="1" dirty="0" smtClean="0"/>
              <a:t> </a:t>
            </a:r>
            <a:r>
              <a:rPr lang="de-CH" sz="1600" b="1" dirty="0" err="1"/>
              <a:t>turns</a:t>
            </a:r>
            <a:r>
              <a:rPr lang="de-CH" sz="1600" b="1" dirty="0"/>
              <a:t>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28361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3442320"/>
          </a:xfrm>
        </p:spPr>
        <p:txBody>
          <a:bodyPr>
            <a:normAutofit/>
          </a:bodyPr>
          <a:lstStyle/>
          <a:p>
            <a:r>
              <a:rPr lang="en-US" sz="2600" b="1" dirty="0"/>
              <a:t>Main targets </a:t>
            </a:r>
            <a:r>
              <a:rPr lang="en-US" sz="2600" dirty="0"/>
              <a:t>of the upgraded test facility:</a:t>
            </a:r>
          </a:p>
          <a:p>
            <a:pPr lvl="1"/>
            <a:r>
              <a:rPr lang="en-US" sz="2400" b="1" dirty="0"/>
              <a:t>15 T </a:t>
            </a:r>
            <a:r>
              <a:rPr lang="en-US" sz="2400" dirty="0"/>
              <a:t>in a </a:t>
            </a:r>
            <a:r>
              <a:rPr lang="en-US" sz="2400" b="1" dirty="0"/>
              <a:t>large </a:t>
            </a:r>
            <a:r>
              <a:rPr lang="en-US" sz="2400" b="1" dirty="0" smtClean="0"/>
              <a:t>aperture</a:t>
            </a:r>
            <a:endParaRPr lang="en-US" sz="2400" b="1" dirty="0"/>
          </a:p>
          <a:p>
            <a:pPr lvl="1"/>
            <a:r>
              <a:rPr lang="en-US" sz="2400" dirty="0"/>
              <a:t>Operation at </a:t>
            </a:r>
            <a:r>
              <a:rPr lang="en-US" sz="2400" b="1" dirty="0"/>
              <a:t>4.2K</a:t>
            </a:r>
            <a:r>
              <a:rPr lang="en-US" sz="2400" dirty="0"/>
              <a:t> and </a:t>
            </a:r>
            <a:r>
              <a:rPr lang="en-US" sz="2400" b="1" dirty="0"/>
              <a:t>85%</a:t>
            </a:r>
            <a:r>
              <a:rPr lang="en-US" sz="2400" dirty="0"/>
              <a:t> of </a:t>
            </a:r>
            <a:r>
              <a:rPr lang="en-US" sz="2400" b="1" dirty="0"/>
              <a:t>short sample </a:t>
            </a:r>
            <a:r>
              <a:rPr lang="en-US" sz="2400" b="1" dirty="0" smtClean="0"/>
              <a:t>limit</a:t>
            </a:r>
            <a:endParaRPr lang="en-US" sz="2400" b="1" dirty="0"/>
          </a:p>
          <a:p>
            <a:pPr lvl="1"/>
            <a:r>
              <a:rPr lang="en-US" sz="2400" dirty="0"/>
              <a:t>Homogeneous field length of 1000 </a:t>
            </a:r>
            <a:r>
              <a:rPr lang="en-US" sz="2400" dirty="0" smtClean="0"/>
              <a:t>mm</a:t>
            </a:r>
            <a:endParaRPr lang="en-US" sz="2400" dirty="0"/>
          </a:p>
          <a:p>
            <a:pPr lvl="1"/>
            <a:r>
              <a:rPr lang="en-US" sz="2400" b="1" dirty="0"/>
              <a:t>Wide range of temperature</a:t>
            </a:r>
            <a:r>
              <a:rPr lang="en-US" sz="2400" dirty="0"/>
              <a:t>: </a:t>
            </a:r>
            <a:r>
              <a:rPr lang="en-US" sz="2400" dirty="0" err="1"/>
              <a:t>T</a:t>
            </a:r>
            <a:r>
              <a:rPr lang="en-US" sz="2400" baseline="-25000" dirty="0" err="1"/>
              <a:t>sample</a:t>
            </a:r>
            <a:r>
              <a:rPr lang="en-US" sz="2400" dirty="0"/>
              <a:t> = 4.2 - 80 </a:t>
            </a:r>
            <a:r>
              <a:rPr lang="en-US" sz="2400" dirty="0" smtClean="0"/>
              <a:t>K</a:t>
            </a:r>
            <a:endParaRPr lang="en-US" sz="2400" dirty="0"/>
          </a:p>
          <a:p>
            <a:pPr lvl="1"/>
            <a:r>
              <a:rPr lang="en-US" sz="2400" b="1" dirty="0"/>
              <a:t>High-current</a:t>
            </a:r>
            <a:r>
              <a:rPr lang="en-US" sz="2400" dirty="0"/>
              <a:t>: </a:t>
            </a:r>
            <a:r>
              <a:rPr lang="en-US" sz="2400" dirty="0" err="1"/>
              <a:t>I</a:t>
            </a:r>
            <a:r>
              <a:rPr lang="en-US" sz="2400" baseline="-25000" dirty="0" err="1"/>
              <a:t>sample</a:t>
            </a:r>
            <a:r>
              <a:rPr lang="en-US" sz="2400" dirty="0"/>
              <a:t> ≤ 100 </a:t>
            </a:r>
            <a:r>
              <a:rPr lang="en-US" sz="2400" dirty="0" smtClean="0"/>
              <a:t>kA</a:t>
            </a:r>
            <a:endParaRPr lang="en-US" sz="2400" dirty="0"/>
          </a:p>
          <a:p>
            <a:endParaRPr lang="de-CH" sz="2600" dirty="0"/>
          </a:p>
        </p:txBody>
      </p:sp>
    </p:spTree>
    <p:extLst>
      <p:ext uri="{BB962C8B-B14F-4D97-AF65-F5344CB8AC3E}">
        <p14:creationId xmlns:p14="http://schemas.microsoft.com/office/powerpoint/2010/main" val="356071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constraints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2074168"/>
          </a:xfrm>
        </p:spPr>
        <p:txBody>
          <a:bodyPr>
            <a:normAutofit lnSpcReduction="10000"/>
          </a:bodyPr>
          <a:lstStyle/>
          <a:p>
            <a:r>
              <a:rPr lang="en-US" sz="2600" dirty="0"/>
              <a:t>The coil aperture shall fit a 3-mm-thick vacuum chamber able to host:</a:t>
            </a:r>
          </a:p>
          <a:p>
            <a:pPr lvl="1"/>
            <a:r>
              <a:rPr lang="de-CH" sz="2400" b="1" dirty="0"/>
              <a:t>SULTAN </a:t>
            </a:r>
            <a:r>
              <a:rPr lang="de-CH" sz="2400" b="1" dirty="0" err="1"/>
              <a:t>samples</a:t>
            </a:r>
            <a:r>
              <a:rPr lang="de-CH" sz="2400" b="1" dirty="0"/>
              <a:t> </a:t>
            </a:r>
            <a:r>
              <a:rPr lang="de-CH" sz="2400" dirty="0"/>
              <a:t>(94×144 mm </a:t>
            </a:r>
            <a:r>
              <a:rPr lang="de-CH" sz="2400" dirty="0" err="1"/>
              <a:t>aperture</a:t>
            </a:r>
            <a:r>
              <a:rPr lang="de-CH" sz="2400" dirty="0"/>
              <a:t>)</a:t>
            </a:r>
          </a:p>
          <a:p>
            <a:pPr lvl="1"/>
            <a:r>
              <a:rPr lang="de-CH" sz="2400" dirty="0"/>
              <a:t>A </a:t>
            </a:r>
            <a:r>
              <a:rPr lang="de-CH" sz="2400" b="1" dirty="0"/>
              <a:t>counter-</a:t>
            </a:r>
            <a:r>
              <a:rPr lang="de-CH" sz="2400" b="1" dirty="0" err="1"/>
              <a:t>cryostat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test</a:t>
            </a:r>
            <a:r>
              <a:rPr lang="de-CH" sz="2400" dirty="0"/>
              <a:t> 100-mm-OD </a:t>
            </a:r>
            <a:r>
              <a:rPr lang="de-CH" sz="2400" dirty="0" err="1"/>
              <a:t>dipole</a:t>
            </a:r>
            <a:r>
              <a:rPr lang="de-CH" sz="2400" dirty="0"/>
              <a:t> </a:t>
            </a:r>
            <a:r>
              <a:rPr lang="de-CH" sz="2400" dirty="0" err="1"/>
              <a:t>inserts</a:t>
            </a:r>
            <a:r>
              <a:rPr lang="de-CH" sz="2400" dirty="0"/>
              <a:t> at variable </a:t>
            </a:r>
            <a:r>
              <a:rPr lang="de-CH" sz="2400" dirty="0" err="1"/>
              <a:t>temperature</a:t>
            </a:r>
            <a:endParaRPr lang="de-CH" sz="2400" dirty="0"/>
          </a:p>
          <a:p>
            <a:endParaRPr lang="de-CH" sz="2400" dirty="0"/>
          </a:p>
        </p:txBody>
      </p:sp>
      <p:pic>
        <p:nvPicPr>
          <p:cNvPr id="6" name="Picture 5" descr="Testwell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2093396" y="2867744"/>
            <a:ext cx="461135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44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constraints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7800"/>
          </a:xfrm>
        </p:spPr>
        <p:txBody>
          <a:bodyPr>
            <a:noAutofit/>
          </a:bodyPr>
          <a:lstStyle/>
          <a:p>
            <a:r>
              <a:rPr lang="en-US" sz="2600" dirty="0"/>
              <a:t>The coil aperture shall fit a 3-mm-thick vacuum chamber able to host:</a:t>
            </a:r>
          </a:p>
          <a:p>
            <a:pPr lvl="1"/>
            <a:r>
              <a:rPr lang="de-CH" sz="2400" b="1" dirty="0"/>
              <a:t>SULTAN </a:t>
            </a:r>
            <a:r>
              <a:rPr lang="de-CH" sz="2400" b="1" dirty="0" err="1"/>
              <a:t>samples</a:t>
            </a:r>
            <a:r>
              <a:rPr lang="de-CH" sz="2400" b="1" dirty="0"/>
              <a:t> </a:t>
            </a:r>
            <a:r>
              <a:rPr lang="de-CH" sz="2400" dirty="0"/>
              <a:t>(94×144 mm </a:t>
            </a:r>
            <a:r>
              <a:rPr lang="de-CH" sz="2400" dirty="0" err="1"/>
              <a:t>aperture</a:t>
            </a:r>
            <a:r>
              <a:rPr lang="de-CH" sz="2400" dirty="0"/>
              <a:t>)</a:t>
            </a:r>
          </a:p>
          <a:p>
            <a:pPr lvl="1"/>
            <a:r>
              <a:rPr lang="de-CH" sz="2400" dirty="0"/>
              <a:t>A </a:t>
            </a:r>
            <a:r>
              <a:rPr lang="de-CH" sz="2400" b="1" dirty="0"/>
              <a:t>counter-</a:t>
            </a:r>
            <a:r>
              <a:rPr lang="de-CH" sz="2400" b="1" dirty="0" err="1"/>
              <a:t>cryostat</a:t>
            </a:r>
            <a:r>
              <a:rPr lang="de-CH" sz="2400" b="1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test</a:t>
            </a:r>
            <a:r>
              <a:rPr lang="de-CH" sz="2400" dirty="0"/>
              <a:t> 100-mm-OD </a:t>
            </a:r>
            <a:r>
              <a:rPr lang="de-CH" sz="2400" dirty="0" err="1"/>
              <a:t>dipole</a:t>
            </a:r>
            <a:r>
              <a:rPr lang="de-CH" sz="2400" dirty="0"/>
              <a:t> </a:t>
            </a:r>
            <a:r>
              <a:rPr lang="de-CH" sz="2400" dirty="0" err="1"/>
              <a:t>inserts</a:t>
            </a:r>
            <a:r>
              <a:rPr lang="de-CH" sz="2400" dirty="0"/>
              <a:t> at variable </a:t>
            </a:r>
            <a:r>
              <a:rPr lang="de-CH" sz="2400" dirty="0" err="1"/>
              <a:t>temperature</a:t>
            </a:r>
            <a:endParaRPr lang="de-CH" sz="2400" dirty="0"/>
          </a:p>
          <a:p>
            <a:r>
              <a:rPr lang="de-CH" sz="2600" dirty="0"/>
              <a:t>Overall </a:t>
            </a:r>
            <a:r>
              <a:rPr lang="de-CH" sz="2600" dirty="0" err="1"/>
              <a:t>assembly</a:t>
            </a:r>
            <a:r>
              <a:rPr lang="de-CH" sz="2600" dirty="0"/>
              <a:t> </a:t>
            </a:r>
            <a:r>
              <a:rPr lang="de-CH" sz="2600" dirty="0" err="1"/>
              <a:t>length</a:t>
            </a:r>
            <a:r>
              <a:rPr lang="de-CH" sz="2600" dirty="0"/>
              <a:t> ≤ 2500 mm</a:t>
            </a:r>
          </a:p>
          <a:p>
            <a:r>
              <a:rPr lang="de-CH" sz="2600" dirty="0"/>
              <a:t>Overall </a:t>
            </a:r>
            <a:r>
              <a:rPr lang="de-CH" sz="2600" dirty="0" err="1"/>
              <a:t>assembly</a:t>
            </a:r>
            <a:r>
              <a:rPr lang="de-CH" sz="2600" dirty="0"/>
              <a:t> </a:t>
            </a:r>
            <a:r>
              <a:rPr lang="de-CH" sz="2600" dirty="0" err="1"/>
              <a:t>diameter</a:t>
            </a:r>
            <a:r>
              <a:rPr lang="de-CH" sz="2600" dirty="0"/>
              <a:t> ≤ 1420 mm</a:t>
            </a:r>
          </a:p>
          <a:p>
            <a:r>
              <a:rPr lang="de-CH" sz="2600" dirty="0" smtClean="0"/>
              <a:t>Overall </a:t>
            </a:r>
            <a:r>
              <a:rPr lang="de-CH" sz="2600" dirty="0" err="1"/>
              <a:t>assembly</a:t>
            </a:r>
            <a:r>
              <a:rPr lang="de-CH" sz="2600" dirty="0"/>
              <a:t> </a:t>
            </a:r>
            <a:r>
              <a:rPr lang="de-CH" sz="2600" dirty="0" err="1"/>
              <a:t>weight</a:t>
            </a:r>
            <a:r>
              <a:rPr lang="de-CH" sz="2600" dirty="0"/>
              <a:t> ≤ 20 t</a:t>
            </a:r>
          </a:p>
          <a:p>
            <a:r>
              <a:rPr lang="de-CH" sz="2600" dirty="0" smtClean="0"/>
              <a:t>Operating </a:t>
            </a:r>
            <a:r>
              <a:rPr lang="de-CH" sz="2600" dirty="0" err="1"/>
              <a:t>temperature</a:t>
            </a:r>
            <a:r>
              <a:rPr lang="de-CH" sz="2600" dirty="0"/>
              <a:t>: 4.2 K</a:t>
            </a:r>
          </a:p>
          <a:p>
            <a:r>
              <a:rPr lang="de-CH" sz="2600" dirty="0"/>
              <a:t>Operating </a:t>
            </a:r>
            <a:r>
              <a:rPr lang="de-CH" sz="2600" dirty="0" err="1"/>
              <a:t>current</a:t>
            </a:r>
            <a:r>
              <a:rPr lang="de-CH" sz="2600" dirty="0"/>
              <a:t> ≤ 17 </a:t>
            </a:r>
            <a:r>
              <a:rPr lang="de-CH" sz="2600" dirty="0" err="1"/>
              <a:t>kA</a:t>
            </a:r>
            <a:endParaRPr lang="de-CH" sz="2600" dirty="0"/>
          </a:p>
          <a:p>
            <a:r>
              <a:rPr lang="de-CH" sz="2600" dirty="0" err="1"/>
              <a:t>Dump</a:t>
            </a:r>
            <a:r>
              <a:rPr lang="de-CH" sz="2600" dirty="0"/>
              <a:t> </a:t>
            </a:r>
            <a:r>
              <a:rPr lang="de-CH" sz="2600" dirty="0" err="1"/>
              <a:t>voltage</a:t>
            </a:r>
            <a:r>
              <a:rPr lang="de-CH" sz="2600" dirty="0"/>
              <a:t> </a:t>
            </a:r>
            <a:r>
              <a:rPr lang="de-CH" sz="2600" dirty="0" err="1"/>
              <a:t>to</a:t>
            </a:r>
            <a:r>
              <a:rPr lang="de-CH" sz="2600" dirty="0"/>
              <a:t> </a:t>
            </a:r>
            <a:r>
              <a:rPr lang="de-CH" sz="2600" dirty="0" err="1"/>
              <a:t>ground</a:t>
            </a:r>
            <a:r>
              <a:rPr lang="de-CH" sz="2600" dirty="0"/>
              <a:t> ≤ 1 kV (</a:t>
            </a:r>
            <a:r>
              <a:rPr lang="de-CH" sz="2600" dirty="0" err="1"/>
              <a:t>sym</a:t>
            </a:r>
            <a:r>
              <a:rPr lang="de-CH" sz="2600" dirty="0"/>
              <a:t> </a:t>
            </a:r>
            <a:r>
              <a:rPr lang="de-CH" sz="2600" dirty="0" err="1"/>
              <a:t>ground</a:t>
            </a:r>
            <a:r>
              <a:rPr lang="de-CH" sz="2600" dirty="0"/>
              <a:t>)</a:t>
            </a:r>
          </a:p>
          <a:p>
            <a:r>
              <a:rPr lang="de-CH" sz="2600" dirty="0" err="1"/>
              <a:t>Allowable</a:t>
            </a:r>
            <a:r>
              <a:rPr lang="de-CH" sz="2600" dirty="0"/>
              <a:t> </a:t>
            </a:r>
            <a:r>
              <a:rPr lang="de-CH" sz="2600" dirty="0" err="1"/>
              <a:t>coil</a:t>
            </a:r>
            <a:r>
              <a:rPr lang="de-CH" sz="2600" dirty="0"/>
              <a:t> </a:t>
            </a:r>
            <a:r>
              <a:rPr lang="de-CH" sz="2600" dirty="0" err="1"/>
              <a:t>hot</a:t>
            </a:r>
            <a:r>
              <a:rPr lang="de-CH" sz="2600" dirty="0"/>
              <a:t> </a:t>
            </a:r>
            <a:r>
              <a:rPr lang="de-CH" sz="2600" dirty="0" err="1"/>
              <a:t>spot</a:t>
            </a:r>
            <a:r>
              <a:rPr lang="de-CH" sz="2600" dirty="0"/>
              <a:t> </a:t>
            </a:r>
            <a:r>
              <a:rPr lang="de-CH" sz="2600" dirty="0" err="1"/>
              <a:t>temperature</a:t>
            </a:r>
            <a:r>
              <a:rPr lang="de-CH" sz="2600" dirty="0"/>
              <a:t>: 350 K</a:t>
            </a:r>
          </a:p>
          <a:p>
            <a:endParaRPr lang="de-CH" sz="2600" dirty="0"/>
          </a:p>
        </p:txBody>
      </p:sp>
    </p:spTree>
    <p:extLst>
      <p:ext uri="{BB962C8B-B14F-4D97-AF65-F5344CB8AC3E}">
        <p14:creationId xmlns:p14="http://schemas.microsoft.com/office/powerpoint/2010/main" val="404757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Goals and design constraints</a:t>
            </a:r>
          </a:p>
          <a:p>
            <a:r>
              <a:rPr lang="en-US" b="1" dirty="0"/>
              <a:t>Strand and cable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Flared-end block-coil designs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Magnet layout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Magneto-static analysis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Mechanical 2D model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5717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Strand and cable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47587" cy="1282080"/>
          </a:xfrm>
        </p:spPr>
        <p:txBody>
          <a:bodyPr>
            <a:no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2300" dirty="0">
                <a:latin typeface="+mj-lt"/>
              </a:rPr>
              <a:t>A 1.1 mm strand proposed for the magnets of the </a:t>
            </a:r>
            <a:r>
              <a:rPr lang="en-US" sz="2300" dirty="0" smtClean="0">
                <a:latin typeface="+mj-lt"/>
              </a:rPr>
              <a:t>FCC </a:t>
            </a:r>
            <a:r>
              <a:rPr lang="en-US" sz="2300" dirty="0">
                <a:latin typeface="+mj-lt"/>
              </a:rPr>
              <a:t>could be also appropriate </a:t>
            </a:r>
            <a:r>
              <a:rPr lang="en-US" sz="2300" dirty="0" smtClean="0">
                <a:latin typeface="+mj-lt"/>
              </a:rPr>
              <a:t>for EDIPO</a:t>
            </a:r>
            <a:endParaRPr lang="en-US" sz="2300" dirty="0">
              <a:latin typeface="+mj-lt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2300" dirty="0" smtClean="0">
                <a:latin typeface="+mj-lt"/>
              </a:rPr>
              <a:t>The proposed </a:t>
            </a:r>
            <a:r>
              <a:rPr lang="en-US" sz="2300" dirty="0">
                <a:latin typeface="+mj-lt"/>
              </a:rPr>
              <a:t>cable is a high aspect ratio Rutherford </a:t>
            </a:r>
            <a:r>
              <a:rPr lang="en-US" sz="2300" dirty="0" smtClean="0">
                <a:latin typeface="+mj-lt"/>
              </a:rPr>
              <a:t>cable</a:t>
            </a:r>
            <a:endParaRPr lang="en-US" sz="2300" dirty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314399"/>
              </p:ext>
            </p:extLst>
          </p:nvPr>
        </p:nvGraphicFramePr>
        <p:xfrm>
          <a:off x="440056" y="3009864"/>
          <a:ext cx="3771904" cy="3011424"/>
        </p:xfrm>
        <a:graphic>
          <a:graphicData uri="http://schemas.openxmlformats.org/drawingml/2006/table">
            <a:tbl>
              <a:tblPr firstCol="1" bandRow="1">
                <a:tableStyleId>{3B4B98B0-60AC-42C2-AFA5-B58CD77FA1E5}</a:tableStyleId>
              </a:tblPr>
              <a:tblGrid>
                <a:gridCol w="1533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5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06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Strand type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FCC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06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Diameter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1.1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06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Technology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RRP 108/127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06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Cu:non-Cu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6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RRR</a:t>
                      </a:r>
                      <a:endParaRPr lang="de-CH" sz="160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&gt;150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06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Min. </a:t>
                      </a:r>
                      <a:r>
                        <a:rPr lang="fr-CH" sz="16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J</a:t>
                      </a:r>
                      <a:r>
                        <a:rPr lang="fr-CH" sz="1600" baseline="-250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</a:t>
                      </a:r>
                      <a:r>
                        <a:rPr lang="fr-CH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@ 15 T </a:t>
                      </a:r>
                      <a:br>
                        <a:rPr lang="fr-CH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CH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(12 T), 4.2 K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1640</a:t>
                      </a:r>
                      <a:br>
                        <a:rPr lang="fr-CH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fr-CH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(3000)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A/mm</a:t>
                      </a:r>
                      <a:r>
                        <a:rPr lang="fr-CH" sz="1600" baseline="300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06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</a:t>
                      </a:r>
                      <a:r>
                        <a:rPr lang="en-US" sz="1600" baseline="-250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eff,max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µm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6186" y="2492896"/>
            <a:ext cx="2449710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Strand parameters</a:t>
            </a:r>
            <a:endParaRPr lang="de-CH" sz="2000" b="1" dirty="0"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067966"/>
              </p:ext>
            </p:extLst>
          </p:nvPr>
        </p:nvGraphicFramePr>
        <p:xfrm>
          <a:off x="4960500" y="3009864"/>
          <a:ext cx="3844287" cy="2088495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55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96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9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76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Number of strands</a:t>
                      </a:r>
                      <a:endParaRPr lang="de-CH" sz="16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cs typeface="Helvetica" panose="020B0604020202020204" pitchFamily="34" charset="0"/>
                        </a:rPr>
                        <a:t>44</a:t>
                      </a:r>
                      <a:endParaRPr lang="de-CH" sz="160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cs typeface="Helvetica" panose="020B0604020202020204" pitchFamily="34" charset="0"/>
                        </a:rPr>
                        <a:t> </a:t>
                      </a:r>
                      <a:endParaRPr lang="de-CH" sz="160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6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Bare width</a:t>
                      </a:r>
                      <a:r>
                        <a:rPr lang="en-US" sz="1600" baseline="300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*</a:t>
                      </a:r>
                      <a:endParaRPr lang="de-CH" sz="16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26.2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cs typeface="Helvetica" panose="020B0604020202020204" pitchFamily="34" charset="0"/>
                        </a:rPr>
                        <a:t>mm</a:t>
                      </a:r>
                      <a:endParaRPr lang="de-CH" sz="160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6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Bare thickness</a:t>
                      </a:r>
                      <a:r>
                        <a:rPr lang="en-US" sz="1600" baseline="300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*</a:t>
                      </a:r>
                      <a:endParaRPr lang="de-CH" sz="16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1.95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mm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6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Compaction</a:t>
                      </a:r>
                      <a:endParaRPr lang="de-CH" sz="16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81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%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6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Insulation thickness</a:t>
                      </a:r>
                      <a:endParaRPr lang="de-CH" sz="16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150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Helvetica" panose="020B0604020202020204" pitchFamily="34" charset="0"/>
                        </a:rPr>
                        <a:t>µm</a:t>
                      </a:r>
                      <a:endParaRPr lang="de-CH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985154" y="5128922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aseline="30000" dirty="0"/>
              <a:t>*</a:t>
            </a:r>
            <a:r>
              <a:rPr lang="en-US" sz="1600" dirty="0"/>
              <a:t>After reaction</a:t>
            </a:r>
            <a:endParaRPr lang="de-CH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2492896"/>
            <a:ext cx="2335896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2000" b="1" dirty="0" smtClean="0"/>
              <a:t>Cable parameters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11075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Goals and design constraints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Strand and cable</a:t>
            </a:r>
          </a:p>
          <a:p>
            <a:r>
              <a:rPr lang="en-US" b="1" dirty="0"/>
              <a:t>Flared-end block-coil designs</a:t>
            </a:r>
          </a:p>
          <a:p>
            <a:pPr lvl="1"/>
            <a:r>
              <a:rPr lang="en-US" b="1" dirty="0"/>
              <a:t>Magnet layout</a:t>
            </a:r>
          </a:p>
          <a:p>
            <a:pPr lvl="1"/>
            <a:r>
              <a:rPr lang="en-US" b="1" dirty="0"/>
              <a:t>Magneto-static analysis</a:t>
            </a:r>
          </a:p>
          <a:p>
            <a:pPr lvl="1"/>
            <a:r>
              <a:rPr lang="en-US" b="1" dirty="0"/>
              <a:t>Mechanical 2D model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8202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Flared-ends coil-block designs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59688" cy="2002160"/>
          </a:xfrm>
        </p:spPr>
        <p:txBody>
          <a:bodyPr>
            <a:normAutofit/>
          </a:bodyPr>
          <a:lstStyle/>
          <a:p>
            <a:r>
              <a:rPr lang="en-US" sz="2200" dirty="0"/>
              <a:t>The former EDIPO </a:t>
            </a:r>
            <a:r>
              <a:rPr lang="en-US" sz="2200" dirty="0" smtClean="0"/>
              <a:t>was </a:t>
            </a:r>
            <a:r>
              <a:rPr lang="en-US" sz="2200" dirty="0"/>
              <a:t>a 12.35 T dipole based on a CICC </a:t>
            </a:r>
            <a:r>
              <a:rPr lang="en-US" sz="2200" dirty="0" smtClean="0"/>
              <a:t>design</a:t>
            </a:r>
            <a:endParaRPr lang="en-US" sz="2200" dirty="0"/>
          </a:p>
          <a:p>
            <a:r>
              <a:rPr lang="en-US" sz="2200" dirty="0"/>
              <a:t>The new dipole will look more like an accelerator-type </a:t>
            </a:r>
            <a:r>
              <a:rPr lang="en-US" sz="2200" dirty="0" smtClean="0"/>
              <a:t>magnet</a:t>
            </a:r>
            <a:endParaRPr lang="en-US" sz="2200" dirty="0"/>
          </a:p>
          <a:p>
            <a:r>
              <a:rPr lang="en-US" sz="2200" dirty="0" smtClean="0"/>
              <a:t>The </a:t>
            </a:r>
            <a:r>
              <a:rPr lang="en-US" sz="2200" dirty="0"/>
              <a:t>main features of the proposed </a:t>
            </a:r>
            <a:r>
              <a:rPr lang="en-US" sz="2200" dirty="0" smtClean="0"/>
              <a:t>flared-ends designs </a:t>
            </a:r>
            <a:r>
              <a:rPr lang="en-US" sz="2200" dirty="0"/>
              <a:t>have been validated in </a:t>
            </a:r>
            <a:r>
              <a:rPr lang="en-US" sz="2200" dirty="0" smtClean="0"/>
              <a:t>HD2 </a:t>
            </a:r>
            <a:r>
              <a:rPr lang="en-US" sz="2200" dirty="0"/>
              <a:t>and </a:t>
            </a:r>
            <a:r>
              <a:rPr lang="en-US" sz="2200" dirty="0" smtClean="0"/>
              <a:t>FRESCA2</a:t>
            </a:r>
            <a:endParaRPr lang="en-US" sz="2200" dirty="0"/>
          </a:p>
          <a:p>
            <a:r>
              <a:rPr lang="en-US" sz="2200" dirty="0"/>
              <a:t>The </a:t>
            </a:r>
            <a:r>
              <a:rPr lang="en-US" sz="2200" dirty="0" smtClean="0"/>
              <a:t>designs </a:t>
            </a:r>
            <a:r>
              <a:rPr lang="en-US" sz="2200" dirty="0"/>
              <a:t>also </a:t>
            </a:r>
            <a:r>
              <a:rPr lang="en-US" sz="2200" dirty="0" smtClean="0"/>
              <a:t>rely </a:t>
            </a:r>
            <a:r>
              <a:rPr lang="en-US" sz="2200" dirty="0"/>
              <a:t>on the conceptual design of </a:t>
            </a:r>
            <a:r>
              <a:rPr lang="en-US" sz="2200" dirty="0" smtClean="0"/>
              <a:t>LD1</a:t>
            </a:r>
            <a:endParaRPr lang="en-US" sz="2200" dirty="0"/>
          </a:p>
          <a:p>
            <a:endParaRPr lang="de-CH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98542"/>
            <a:ext cx="9143997" cy="291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88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PFL_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EPFL_02</Template>
  <TotalTime>0</TotalTime>
  <Words>1266</Words>
  <Application>Microsoft Office PowerPoint</Application>
  <PresentationFormat>On-screen Show (4:3)</PresentationFormat>
  <Paragraphs>324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Helvetica</vt:lpstr>
      <vt:lpstr>Symbol</vt:lpstr>
      <vt:lpstr>Times</vt:lpstr>
      <vt:lpstr>Times New Roman</vt:lpstr>
      <vt:lpstr>EPFL_02</vt:lpstr>
      <vt:lpstr>EDIPO magnet assembly Flared-end block-coil designs  December 12th, 2018 </vt:lpstr>
      <vt:lpstr>Outline</vt:lpstr>
      <vt:lpstr>Goals</vt:lpstr>
      <vt:lpstr>Design constraints</vt:lpstr>
      <vt:lpstr>Design constraints</vt:lpstr>
      <vt:lpstr>Outline</vt:lpstr>
      <vt:lpstr>Strand and cable</vt:lpstr>
      <vt:lpstr>Outline</vt:lpstr>
      <vt:lpstr>Flared-ends coil-block designs</vt:lpstr>
      <vt:lpstr>Flared-ends coil-block designs</vt:lpstr>
      <vt:lpstr>Main design drivers</vt:lpstr>
      <vt:lpstr>Magnet layout</vt:lpstr>
      <vt:lpstr>Design 2: optimization cross-section</vt:lpstr>
      <vt:lpstr>Bbore vs aspect ratio</vt:lpstr>
      <vt:lpstr>Magneto-static analysis</vt:lpstr>
      <vt:lpstr>Magnetic field quality</vt:lpstr>
      <vt:lpstr>Magnetic field quality</vt:lpstr>
      <vt:lpstr>Magnetic field quality</vt:lpstr>
      <vt:lpstr>Mechanical 2D model</vt:lpstr>
      <vt:lpstr>Mechanical 2D model</vt:lpstr>
      <vt:lpstr>Equivalent stress in the coils</vt:lpstr>
      <vt:lpstr>Max equiv. stress in the coils</vt:lpstr>
      <vt:lpstr>Outline</vt:lpstr>
      <vt:lpstr>Conclusions</vt:lpstr>
      <vt:lpstr>Comparison</vt:lpstr>
      <vt:lpstr>Pancake vs layer winding</vt:lpstr>
      <vt:lpstr>Additional slides </vt:lpstr>
      <vt:lpstr>Max principal stress in iron poles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meeting</dc:title>
  <dc:creator>Xabier Sarasola</dc:creator>
  <cp:lastModifiedBy>Sarasola Xabier</cp:lastModifiedBy>
  <cp:revision>911</cp:revision>
  <cp:lastPrinted>2017-09-25T13:32:34Z</cp:lastPrinted>
  <dcterms:created xsi:type="dcterms:W3CDTF">2014-06-18T15:33:33Z</dcterms:created>
  <dcterms:modified xsi:type="dcterms:W3CDTF">2018-12-12T10:00:20Z</dcterms:modified>
</cp:coreProperties>
</file>