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91" r:id="rId3"/>
    <p:sldId id="292" r:id="rId4"/>
    <p:sldId id="258" r:id="rId5"/>
    <p:sldId id="284" r:id="rId6"/>
    <p:sldId id="259" r:id="rId7"/>
    <p:sldId id="260" r:id="rId8"/>
    <p:sldId id="261" r:id="rId9"/>
    <p:sldId id="282" r:id="rId10"/>
    <p:sldId id="262" r:id="rId11"/>
    <p:sldId id="278" r:id="rId12"/>
    <p:sldId id="264" r:id="rId13"/>
    <p:sldId id="283" r:id="rId14"/>
    <p:sldId id="279" r:id="rId15"/>
    <p:sldId id="289" r:id="rId16"/>
    <p:sldId id="273" r:id="rId17"/>
    <p:sldId id="293" r:id="rId18"/>
    <p:sldId id="280" r:id="rId19"/>
    <p:sldId id="299" r:id="rId20"/>
    <p:sldId id="304" r:id="rId21"/>
    <p:sldId id="306" r:id="rId22"/>
    <p:sldId id="307" r:id="rId23"/>
    <p:sldId id="308" r:id="rId24"/>
    <p:sldId id="309" r:id="rId25"/>
    <p:sldId id="294" r:id="rId26"/>
    <p:sldId id="300" r:id="rId27"/>
    <p:sldId id="301" r:id="rId28"/>
    <p:sldId id="302" r:id="rId29"/>
    <p:sldId id="30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8" autoAdjust="0"/>
  </p:normalViewPr>
  <p:slideViewPr>
    <p:cSldViewPr>
      <p:cViewPr>
        <p:scale>
          <a:sx n="90" d="100"/>
          <a:sy n="90" d="100"/>
        </p:scale>
        <p:origin x="-816" y="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F548F-5746-4F55-B1BC-4AD6B51B796A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C6570-6782-44F1-B5FE-0A77572927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51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8081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68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9380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938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9380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9380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Superconductor</a:t>
            </a:r>
            <a:r>
              <a:rPr lang="en-US" baseline="0" dirty="0" smtClean="0"/>
              <a:t> fractional area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9380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036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036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03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03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81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471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903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71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4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Superconductor</a:t>
            </a:r>
            <a:r>
              <a:rPr lang="en-US" baseline="0" dirty="0" smtClean="0"/>
              <a:t> fractional area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938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C6570-6782-44F1-B5FE-0A775729276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68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9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67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00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49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85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54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321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35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04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78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D233B-0C7A-4F70-BB95-23E9AA7884A2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1B1C3-1D52-4AEF-BBE5-231607BAE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1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586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STUDY ON HEPDIPO </a:t>
            </a:r>
            <a:br>
              <a:rPr lang="en-US" dirty="0" smtClean="0"/>
            </a:br>
            <a:r>
              <a:rPr lang="en-US" dirty="0" smtClean="0"/>
              <a:t>WP ASPECT RATIO</a:t>
            </a:r>
            <a:br>
              <a:rPr lang="en-US" dirty="0" smtClean="0"/>
            </a:br>
            <a:r>
              <a:rPr lang="en-US" dirty="0" smtClean="0"/>
              <a:t>single racetrack option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P. Testoni, A. </a:t>
            </a:r>
            <a:r>
              <a:rPr lang="en-US" dirty="0" smtClean="0"/>
              <a:t>Portone, X. </a:t>
            </a:r>
            <a:r>
              <a:rPr lang="en-US" dirty="0" err="1" smtClean="0"/>
              <a:t>Sarasola</a:t>
            </a:r>
            <a:endParaRPr lang="en-US" dirty="0" smtClean="0"/>
          </a:p>
          <a:p>
            <a:r>
              <a:rPr lang="en-US" dirty="0" smtClean="0"/>
              <a:t>12/12/2018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X coordinate @ max 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  <p:sp>
        <p:nvSpPr>
          <p:cNvPr id="7" name="Oval 6"/>
          <p:cNvSpPr>
            <a:spLocks noChangeAspect="1"/>
          </p:cNvSpPr>
          <p:nvPr/>
        </p:nvSpPr>
        <p:spPr>
          <a:xfrm>
            <a:off x="4211960" y="3645024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5181208" y="414908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3707904" y="3356992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508104" y="3863100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opt1</a:t>
            </a:r>
          </a:p>
        </p:txBody>
      </p:sp>
      <p:sp>
        <p:nvSpPr>
          <p:cNvPr id="9" name="Rectangle 8"/>
          <p:cNvSpPr/>
          <p:nvPr/>
        </p:nvSpPr>
        <p:spPr>
          <a:xfrm>
            <a:off x="4528509" y="3429000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21721" y="2852936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72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Y coordinate @ max B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  <p:sp>
        <p:nvSpPr>
          <p:cNvPr id="6" name="Oval 5"/>
          <p:cNvSpPr>
            <a:spLocks noChangeAspect="1"/>
          </p:cNvSpPr>
          <p:nvPr/>
        </p:nvSpPr>
        <p:spPr>
          <a:xfrm>
            <a:off x="4211960" y="3717032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4644008" y="414908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3707904" y="3356992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04048" y="3943128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opt1</a:t>
            </a:r>
          </a:p>
        </p:txBody>
      </p:sp>
      <p:sp>
        <p:nvSpPr>
          <p:cNvPr id="9" name="Rectangle 8"/>
          <p:cNvSpPr/>
          <p:nvPr/>
        </p:nvSpPr>
        <p:spPr>
          <a:xfrm>
            <a:off x="4275346" y="3440858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07904" y="2852936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74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Lorentz forces </a:t>
            </a:r>
            <a:r>
              <a:rPr lang="en-US" dirty="0" err="1" smtClean="0"/>
              <a:t>Fx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  <p:sp>
        <p:nvSpPr>
          <p:cNvPr id="6" name="Oval 5"/>
          <p:cNvSpPr>
            <a:spLocks noChangeAspect="1"/>
          </p:cNvSpPr>
          <p:nvPr/>
        </p:nvSpPr>
        <p:spPr>
          <a:xfrm>
            <a:off x="4245104" y="3645024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4677152" y="414908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3707904" y="3356992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64746" y="4055854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opt1</a:t>
            </a:r>
          </a:p>
        </p:txBody>
      </p:sp>
      <p:sp>
        <p:nvSpPr>
          <p:cNvPr id="9" name="Rectangle 8"/>
          <p:cNvSpPr/>
          <p:nvPr/>
        </p:nvSpPr>
        <p:spPr>
          <a:xfrm>
            <a:off x="4419362" y="3440858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51920" y="2852936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82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Magnetic pressure X direction</a:t>
            </a:r>
            <a:endParaRPr lang="en-US" dirty="0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11960" y="3678168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4677152" y="414908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3707904" y="3356992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57401" y="4055854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opt1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7354" y="3440858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79912" y="2987660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3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Lorentz forces </a:t>
            </a:r>
            <a:r>
              <a:rPr lang="en-US" dirty="0" err="1" smtClean="0"/>
              <a:t>Fy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  <p:sp>
        <p:nvSpPr>
          <p:cNvPr id="6" name="Oval 5"/>
          <p:cNvSpPr>
            <a:spLocks noChangeAspect="1"/>
          </p:cNvSpPr>
          <p:nvPr/>
        </p:nvSpPr>
        <p:spPr>
          <a:xfrm>
            <a:off x="4245104" y="3645024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644008" y="414908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3707904" y="3356992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949745" y="4055854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opt1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33903" y="3440858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66461" y="2852936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20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/>
              <a:t>Magnetic pressure </a:t>
            </a:r>
            <a:r>
              <a:rPr lang="en-US" dirty="0" smtClean="0"/>
              <a:t>Y </a:t>
            </a:r>
            <a:r>
              <a:rPr lang="en-US" dirty="0"/>
              <a:t>direction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4245104" y="3645024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4677152" y="414908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707904" y="3356992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76056" y="4147294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opt1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61895" y="3512866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38202" y="3133892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90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Magnetic energy per quadrant (MJ/m)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  <p:sp>
        <p:nvSpPr>
          <p:cNvPr id="5" name="Oval 4"/>
          <p:cNvSpPr>
            <a:spLocks noChangeAspect="1"/>
          </p:cNvSpPr>
          <p:nvPr/>
        </p:nvSpPr>
        <p:spPr>
          <a:xfrm>
            <a:off x="4245104" y="3645024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4644008" y="414908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707904" y="3356992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55163" y="4127794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opt1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33903" y="3440858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90439" y="2987660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3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6600" dirty="0"/>
          </a:p>
          <a:p>
            <a:pPr marL="0" indent="0" algn="ctr">
              <a:buNone/>
            </a:pPr>
            <a:r>
              <a:rPr lang="en-US" sz="6600" dirty="0" err="1" smtClean="0"/>
              <a:t>Emag</a:t>
            </a:r>
            <a:r>
              <a:rPr lang="en-US" sz="6600" dirty="0" smtClean="0"/>
              <a:t> analysis </a:t>
            </a:r>
            <a:r>
              <a:rPr lang="en-US" sz="6600" dirty="0" smtClean="0"/>
              <a:t>of optimized layout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24577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among options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4352053"/>
              </p:ext>
            </p:extLst>
          </p:nvPr>
        </p:nvGraphicFramePr>
        <p:xfrm>
          <a:off x="2195736" y="2132856"/>
          <a:ext cx="4811522" cy="409575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011172"/>
                <a:gridCol w="933450"/>
                <a:gridCol w="933450"/>
                <a:gridCol w="933450"/>
              </a:tblGrid>
              <a:tr h="3238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>
                          <a:effectLst/>
                        </a:rPr>
                        <a:t>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opt1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opt2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>
                          <a:effectLst/>
                        </a:rPr>
                        <a:t>opt3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en-US" sz="2000" u="none" strike="noStrike" dirty="0" smtClean="0">
                          <a:effectLst/>
                        </a:rPr>
                        <a:t>[m]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0.23525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0.15075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0.192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US" sz="2000" u="none" strike="noStrike" dirty="0" smtClean="0">
                          <a:effectLst/>
                        </a:rPr>
                        <a:t>[m]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6E-02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0.106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8.3E-02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>
                          <a:effectLst/>
                        </a:rPr>
                        <a:t>J [A/mm2]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237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212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210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Iop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[kA]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[s]*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>
                          <a:effectLst/>
                        </a:rPr>
                        <a:t>Bmax [T]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15.4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15.9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15.6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>
                          <a:effectLst/>
                        </a:rPr>
                        <a:t>F </a:t>
                      </a:r>
                      <a:r>
                        <a:rPr lang="en-US" sz="2000" u="none" strike="noStrike" dirty="0" err="1">
                          <a:effectLst/>
                        </a:rPr>
                        <a:t>Lor</a:t>
                      </a:r>
                      <a:r>
                        <a:rPr lang="en-US" sz="2000" u="none" strike="noStrike" dirty="0">
                          <a:effectLst/>
                        </a:rPr>
                        <a:t> x [MN/m]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15.3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17.8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16.5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Press X [</a:t>
                      </a:r>
                      <a:r>
                        <a:rPr lang="en-US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Mpa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167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198.5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>
                          <a:effectLst/>
                        </a:rPr>
                        <a:t>F </a:t>
                      </a:r>
                      <a:r>
                        <a:rPr lang="en-US" sz="2000" u="none" strike="noStrike" dirty="0" err="1">
                          <a:effectLst/>
                        </a:rPr>
                        <a:t>Lor</a:t>
                      </a:r>
                      <a:r>
                        <a:rPr lang="en-US" sz="2000" u="none" strike="noStrike" dirty="0">
                          <a:effectLst/>
                        </a:rPr>
                        <a:t> y [MN/m]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-7.4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-6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-6.7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Mag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Press Y [</a:t>
                      </a:r>
                      <a:r>
                        <a:rPr lang="en-US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Mpa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]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40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35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>
                          <a:effectLst/>
                        </a:rPr>
                        <a:t>Fract area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1.34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1.52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1.52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>
                          <a:effectLst/>
                        </a:rPr>
                        <a:t>Energy[MJ/m]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2.92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2.62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2.7</a:t>
                      </a:r>
                      <a:endParaRPr lang="en-US" sz="1800" dirty="0"/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195736" y="6381328"/>
            <a:ext cx="1286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*Vmax=1kV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10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uniformity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0" y="1322387"/>
            <a:ext cx="4584700" cy="553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51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Optimization of 2D cross section of the “racetrack coils option”</a:t>
            </a:r>
          </a:p>
          <a:p>
            <a:r>
              <a:rPr lang="en-US" dirty="0" smtClean="0"/>
              <a:t>2D </a:t>
            </a:r>
            <a:r>
              <a:rPr lang="en-US" dirty="0" err="1" smtClean="0"/>
              <a:t>emag</a:t>
            </a:r>
            <a:r>
              <a:rPr lang="en-US" dirty="0" smtClean="0"/>
              <a:t> detailed </a:t>
            </a:r>
            <a:r>
              <a:rPr lang="en-US" dirty="0" smtClean="0"/>
              <a:t>analysis of the optimized </a:t>
            </a:r>
            <a:r>
              <a:rPr lang="en-US" dirty="0" smtClean="0"/>
              <a:t>layouts</a:t>
            </a:r>
          </a:p>
          <a:p>
            <a:r>
              <a:rPr lang="en-US" dirty="0"/>
              <a:t>2D </a:t>
            </a:r>
            <a:r>
              <a:rPr lang="en-US" dirty="0" err="1" smtClean="0"/>
              <a:t>mech</a:t>
            </a:r>
            <a:r>
              <a:rPr lang="en-US" dirty="0" smtClean="0"/>
              <a:t> detailed </a:t>
            </a:r>
            <a:r>
              <a:rPr lang="en-US" dirty="0"/>
              <a:t>analysis of the optimized </a:t>
            </a:r>
            <a:r>
              <a:rPr lang="en-US" dirty="0" smtClean="0"/>
              <a:t>layouts</a:t>
            </a:r>
            <a:endParaRPr lang="en-US" dirty="0" smtClean="0"/>
          </a:p>
          <a:p>
            <a:r>
              <a:rPr lang="en-US" dirty="0" smtClean="0"/>
              <a:t>3D analyses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10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6600" dirty="0"/>
          </a:p>
          <a:p>
            <a:pPr marL="0" indent="0" algn="ctr">
              <a:buNone/>
            </a:pPr>
            <a:r>
              <a:rPr lang="en-US" sz="6600" dirty="0" err="1" smtClean="0"/>
              <a:t>Mech</a:t>
            </a:r>
            <a:r>
              <a:rPr lang="en-US" sz="6600" dirty="0" smtClean="0"/>
              <a:t> analysis </a:t>
            </a:r>
            <a:r>
              <a:rPr lang="en-US" sz="6600" dirty="0" smtClean="0"/>
              <a:t>of optimized layout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56274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6" y="3869515"/>
            <a:ext cx="3465068" cy="26060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6" y="1263475"/>
            <a:ext cx="3465068" cy="26060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504" y="2106494"/>
            <a:ext cx="400110" cy="94833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Cool-down</a:t>
            </a:r>
            <a:endParaRPr lang="de-CH" sz="1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593" y="3869515"/>
            <a:ext cx="3465068" cy="26060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051" y="1260293"/>
            <a:ext cx="3465068" cy="2606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Option 1: min coil area</a:t>
            </a:r>
            <a:endParaRPr lang="de-CH" sz="3200" dirty="0"/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459804" y="908720"/>
            <a:ext cx="404018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Deformation coil structure</a:t>
            </a:r>
            <a:endParaRPr lang="de-CH" sz="1800" b="1" dirty="0"/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4943852" y="908720"/>
            <a:ext cx="4176464" cy="4320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Stress in the coils</a:t>
            </a:r>
            <a:endParaRPr lang="de-CH" sz="1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16016" y="2106494"/>
            <a:ext cx="400110" cy="94833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Cool-down</a:t>
            </a:r>
            <a:endParaRPr lang="de-CH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7504" y="4605383"/>
            <a:ext cx="400110" cy="112787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Nominal field</a:t>
            </a:r>
            <a:endParaRPr lang="de-CH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716016" y="4605383"/>
            <a:ext cx="400110" cy="112787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/>
              <a:t>Nominal field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49849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6" y="3869515"/>
            <a:ext cx="3465068" cy="26060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6" y="1263475"/>
            <a:ext cx="3465068" cy="26060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504" y="2106494"/>
            <a:ext cx="400110" cy="94833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Cool-down</a:t>
            </a:r>
            <a:endParaRPr lang="de-CH" sz="1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593" y="3869515"/>
            <a:ext cx="3465068" cy="26060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051" y="1260293"/>
            <a:ext cx="3465068" cy="2606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Option 2: min coil stress</a:t>
            </a:r>
            <a:endParaRPr lang="de-CH" sz="3200" dirty="0"/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459804" y="908720"/>
            <a:ext cx="404018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Deformation coil structure</a:t>
            </a:r>
            <a:endParaRPr lang="de-CH" sz="1800" b="1" dirty="0"/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4943852" y="908720"/>
            <a:ext cx="4176464" cy="4320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Stress in the coils</a:t>
            </a:r>
            <a:endParaRPr lang="de-CH" sz="1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16016" y="2106494"/>
            <a:ext cx="400110" cy="94833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Cool-down</a:t>
            </a:r>
            <a:endParaRPr lang="de-CH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7504" y="4605383"/>
            <a:ext cx="400110" cy="112787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Nominal field</a:t>
            </a:r>
            <a:endParaRPr lang="de-CH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716016" y="4605383"/>
            <a:ext cx="400110" cy="112787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/>
              <a:t>Nominal field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97520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6" y="3869515"/>
            <a:ext cx="3465068" cy="26060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6" y="1263475"/>
            <a:ext cx="3465068" cy="26060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504" y="2106494"/>
            <a:ext cx="400110" cy="94833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Cool-down</a:t>
            </a:r>
            <a:endParaRPr lang="de-CH" sz="1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593" y="3869515"/>
            <a:ext cx="3465068" cy="26060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051" y="1260293"/>
            <a:ext cx="3465068" cy="2606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Option 3: Intermediate</a:t>
            </a:r>
            <a:endParaRPr lang="de-CH" sz="3200" dirty="0"/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459804" y="908720"/>
            <a:ext cx="404018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Deformation coil structure</a:t>
            </a:r>
            <a:endParaRPr lang="de-CH" sz="1800" b="1" dirty="0"/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4943852" y="908720"/>
            <a:ext cx="4176464" cy="4320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Stress in the coils</a:t>
            </a:r>
            <a:endParaRPr lang="de-CH" sz="1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16016" y="2106494"/>
            <a:ext cx="400110" cy="94833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Cool-down</a:t>
            </a:r>
            <a:endParaRPr lang="de-CH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7504" y="4605383"/>
            <a:ext cx="400110" cy="112787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Nominal field</a:t>
            </a:r>
            <a:endParaRPr lang="de-CH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716016" y="4605383"/>
            <a:ext cx="400110" cy="112787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/>
              <a:t>Nominal field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46670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3 options</a:t>
            </a:r>
            <a:endParaRPr lang="de-C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6861672" cy="525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90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6600" dirty="0"/>
          </a:p>
          <a:p>
            <a:pPr marL="0" indent="0" algn="ctr">
              <a:buNone/>
            </a:pPr>
            <a:r>
              <a:rPr lang="en-US" sz="6600" dirty="0" smtClean="0"/>
              <a:t>3D Analysis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92900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among options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3551936"/>
              </p:ext>
            </p:extLst>
          </p:nvPr>
        </p:nvGraphicFramePr>
        <p:xfrm>
          <a:off x="2195736" y="2132856"/>
          <a:ext cx="4803133" cy="158115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695909"/>
                <a:gridCol w="1065784"/>
                <a:gridCol w="694759"/>
                <a:gridCol w="694759"/>
                <a:gridCol w="651922"/>
              </a:tblGrid>
              <a:tr h="3238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>
                          <a:effectLst/>
                        </a:rPr>
                        <a:t>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opt1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 smtClean="0">
                          <a:effectLst/>
                        </a:rPr>
                        <a:t>opt2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>
                          <a:effectLst/>
                        </a:rPr>
                        <a:t>opt3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>
                          <a:effectLst/>
                        </a:rPr>
                        <a:t>J [A/mm2]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218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225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203.25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</a:t>
                      </a:r>
                      <a:endParaRPr lang="en-US" dirty="0"/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>
                          <a:effectLst/>
                        </a:rPr>
                        <a:t>Bmax [T]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15.5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18.26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18.34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18.17</a:t>
                      </a:r>
                      <a:endParaRPr lang="en-US" dirty="0"/>
                    </a:p>
                  </a:txBody>
                  <a:tcPr marL="9525" marR="9525" marT="9525" marB="0" anchor="b"/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2000" u="none" strike="noStrike" dirty="0" smtClean="0">
                          <a:effectLst/>
                        </a:rPr>
                        <a:t> volume 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marL="9525" marR="9525" marT="9525" marB="0" anchor="b"/>
                </a:tc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u="none" strike="noStrike" dirty="0" smtClean="0">
                          <a:effectLst/>
                        </a:rPr>
                        <a:t>Energy[MJ]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11.1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15.6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14.1</a:t>
                      </a:r>
                      <a:endParaRPr lang="en-US" dirty="0"/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87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uniformity along z axis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0" y="205105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614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uniformity optimization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5234"/>
            <a:ext cx="458470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934" y="1245234"/>
            <a:ext cx="4668018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50" y="4034245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657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“single racetrack option” has bee studied.</a:t>
            </a:r>
          </a:p>
          <a:p>
            <a:r>
              <a:rPr lang="en-US" dirty="0" smtClean="0"/>
              <a:t>It has been shown that:</a:t>
            </a:r>
          </a:p>
          <a:p>
            <a:pPr lvl="1"/>
            <a:r>
              <a:rPr lang="en-US" dirty="0" smtClean="0"/>
              <a:t>Target performances can be achieved</a:t>
            </a:r>
          </a:p>
          <a:p>
            <a:pPr lvl="1"/>
            <a:r>
              <a:rPr lang="en-US" dirty="0" smtClean="0"/>
              <a:t>Volume increase can be kept below 1.1</a:t>
            </a:r>
          </a:p>
          <a:p>
            <a:pPr lvl="1"/>
            <a:r>
              <a:rPr lang="en-US" dirty="0" smtClean="0"/>
              <a:t>Magnetic pressure can be lowered to safe values</a:t>
            </a:r>
          </a:p>
          <a:p>
            <a:pPr lvl="1"/>
            <a:r>
              <a:rPr lang="en-US" dirty="0" smtClean="0"/>
              <a:t>Field uniformity can be optimized to target values</a:t>
            </a:r>
          </a:p>
          <a:p>
            <a:pPr lvl="1"/>
            <a:r>
              <a:rPr lang="en-US" dirty="0" smtClean="0"/>
              <a:t>Magnetic field at the curved parts of the racetrack can be lowered by using spacers (at the expenses of a </a:t>
            </a:r>
            <a:r>
              <a:rPr lang="en-US" smtClean="0"/>
              <a:t>volume increase)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93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964488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6600" dirty="0"/>
          </a:p>
          <a:p>
            <a:pPr marL="0" indent="0" algn="ctr">
              <a:buNone/>
            </a:pPr>
            <a:r>
              <a:rPr lang="en-US" sz="6600" dirty="0" smtClean="0"/>
              <a:t>Optimization </a:t>
            </a:r>
            <a:r>
              <a:rPr lang="en-US" sz="6600" dirty="0"/>
              <a:t>of </a:t>
            </a:r>
            <a:r>
              <a:rPr lang="en-US" sz="6600" dirty="0" smtClean="0"/>
              <a:t>2D </a:t>
            </a:r>
            <a:r>
              <a:rPr lang="en-US" sz="6600" dirty="0"/>
              <a:t>cross section</a:t>
            </a:r>
          </a:p>
        </p:txBody>
      </p:sp>
    </p:spTree>
    <p:extLst>
      <p:ext uri="{BB962C8B-B14F-4D97-AF65-F5344CB8AC3E}">
        <p14:creationId xmlns:p14="http://schemas.microsoft.com/office/powerpoint/2010/main" val="279903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8" t="4014" r="21689" b="3826"/>
          <a:stretch/>
        </p:blipFill>
        <p:spPr>
          <a:xfrm>
            <a:off x="0" y="2678991"/>
            <a:ext cx="3732028" cy="36048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7" t="4285" r="22816" b="2862"/>
          <a:stretch/>
        </p:blipFill>
        <p:spPr>
          <a:xfrm>
            <a:off x="4715941" y="2768189"/>
            <a:ext cx="3636334" cy="36319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59150" cy="1180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For each layout, 20x10 non linear FEM solutions have been run by changing the WP dimensions. </a:t>
            </a:r>
          </a:p>
        </p:txBody>
      </p:sp>
      <p:sp>
        <p:nvSpPr>
          <p:cNvPr id="33" name="Content Placeholder 7"/>
          <p:cNvSpPr txBox="1">
            <a:spLocks/>
          </p:cNvSpPr>
          <p:nvPr/>
        </p:nvSpPr>
        <p:spPr>
          <a:xfrm>
            <a:off x="1403648" y="2228406"/>
            <a:ext cx="1370112" cy="474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 err="1" smtClean="0"/>
              <a:t>i</a:t>
            </a:r>
            <a:r>
              <a:rPr lang="en-US" sz="2400" dirty="0" smtClean="0"/>
              <a:t>=1, j=1</a:t>
            </a:r>
            <a:endParaRPr lang="en-US" sz="2400" dirty="0"/>
          </a:p>
        </p:txBody>
      </p:sp>
      <p:sp>
        <p:nvSpPr>
          <p:cNvPr id="35" name="Content Placeholder 7"/>
          <p:cNvSpPr txBox="1">
            <a:spLocks/>
          </p:cNvSpPr>
          <p:nvPr/>
        </p:nvSpPr>
        <p:spPr>
          <a:xfrm>
            <a:off x="5868144" y="2204864"/>
            <a:ext cx="1584176" cy="474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 err="1" smtClean="0"/>
              <a:t>i</a:t>
            </a:r>
            <a:r>
              <a:rPr lang="en-US" sz="2400" dirty="0" smtClean="0"/>
              <a:t>=20, j=10</a:t>
            </a:r>
            <a:endParaRPr lang="en-US" sz="2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29562" y="5877272"/>
            <a:ext cx="630070" cy="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11560" y="5085184"/>
            <a:ext cx="0" cy="783261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7"/>
          <p:cNvSpPr txBox="1">
            <a:spLocks/>
          </p:cNvSpPr>
          <p:nvPr/>
        </p:nvSpPr>
        <p:spPr>
          <a:xfrm>
            <a:off x="818093" y="5835192"/>
            <a:ext cx="541040" cy="474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X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3" name="Content Placeholder 7"/>
          <p:cNvSpPr txBox="1">
            <a:spLocks/>
          </p:cNvSpPr>
          <p:nvPr/>
        </p:nvSpPr>
        <p:spPr>
          <a:xfrm>
            <a:off x="251520" y="5166080"/>
            <a:ext cx="541040" cy="474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Y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806026" y="6237312"/>
            <a:ext cx="486054" cy="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4804848" y="5868445"/>
            <a:ext cx="0" cy="368868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7"/>
          <p:cNvSpPr txBox="1">
            <a:spLocks/>
          </p:cNvSpPr>
          <p:nvPr/>
        </p:nvSpPr>
        <p:spPr>
          <a:xfrm>
            <a:off x="4743508" y="6283842"/>
            <a:ext cx="2105406" cy="474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X0=75e-3 m</a:t>
            </a: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36" name="Content Placeholder 7"/>
          <p:cNvSpPr txBox="1">
            <a:spLocks/>
          </p:cNvSpPr>
          <p:nvPr/>
        </p:nvSpPr>
        <p:spPr>
          <a:xfrm>
            <a:off x="3707904" y="5403144"/>
            <a:ext cx="2105406" cy="474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Y0=50e-3 m</a:t>
            </a: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293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692696"/>
            <a:ext cx="8686800" cy="11668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An iterative procedure has been developed to obtain for each configuration (</a:t>
            </a:r>
            <a:r>
              <a:rPr lang="en-US" sz="2400" dirty="0" err="1" smtClean="0"/>
              <a:t>i,j</a:t>
            </a:r>
            <a:r>
              <a:rPr lang="en-US" sz="2400" dirty="0" smtClean="0"/>
              <a:t>) the engineering current density producing 15T in the bore center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The following post processing quantities have been computed for each configuration after convergence:</a:t>
            </a:r>
          </a:p>
          <a:p>
            <a:pPr marL="457200" indent="-457200">
              <a:buAutoNum type="arabicParenR"/>
            </a:pPr>
            <a:r>
              <a:rPr lang="en-US" sz="2400" dirty="0" smtClean="0"/>
              <a:t>Engineering current density</a:t>
            </a:r>
          </a:p>
          <a:p>
            <a:pPr marL="457200" indent="-457200">
              <a:buAutoNum type="arabicParenR"/>
            </a:pPr>
            <a:r>
              <a:rPr lang="en-US" sz="2400" dirty="0" smtClean="0"/>
              <a:t>max magnetic field in the conductor and its coordinates</a:t>
            </a:r>
          </a:p>
          <a:p>
            <a:pPr marL="457200" indent="-457200">
              <a:buAutoNum type="arabicParenR"/>
            </a:pPr>
            <a:r>
              <a:rPr lang="en-US" sz="2400" dirty="0" smtClean="0"/>
              <a:t>Fractional area of the WP with respect to reference design</a:t>
            </a:r>
          </a:p>
          <a:p>
            <a:pPr marL="457200" indent="-457200">
              <a:buFont typeface="Arial" panose="020B0604020202020204" pitchFamily="34" charset="0"/>
              <a:buAutoNum type="arabicParenR"/>
            </a:pPr>
            <a:r>
              <a:rPr lang="en-US" sz="2400" dirty="0"/>
              <a:t>Lorentz forces in the lower coil in X and Y direction</a:t>
            </a:r>
          </a:p>
          <a:p>
            <a:pPr marL="457200" indent="-457200">
              <a:buAutoNum type="arabicParenR"/>
            </a:pPr>
            <a:r>
              <a:rPr lang="en-US" sz="2400" dirty="0" smtClean="0"/>
              <a:t>Magnetic pressure</a:t>
            </a:r>
          </a:p>
          <a:p>
            <a:pPr marL="457200" indent="-457200">
              <a:buAutoNum type="arabicParenR"/>
            </a:pPr>
            <a:r>
              <a:rPr lang="en-US" sz="2400" dirty="0" smtClean="0"/>
              <a:t>Magnetic energy</a:t>
            </a:r>
          </a:p>
          <a:p>
            <a:pPr marL="457200" indent="-457200">
              <a:buAutoNum type="arabicParenR"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4" name="Content Placeholder 7"/>
          <p:cNvSpPr txBox="1">
            <a:spLocks/>
          </p:cNvSpPr>
          <p:nvPr/>
        </p:nvSpPr>
        <p:spPr>
          <a:xfrm>
            <a:off x="491818" y="5589240"/>
            <a:ext cx="8686800" cy="11668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4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/>
              <a:t>Finally the optimized configurations have been compared and analyzed</a:t>
            </a:r>
          </a:p>
        </p:txBody>
      </p:sp>
    </p:spTree>
    <p:extLst>
      <p:ext uri="{BB962C8B-B14F-4D97-AF65-F5344CB8AC3E}">
        <p14:creationId xmlns:p14="http://schemas.microsoft.com/office/powerpoint/2010/main" val="22408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1800" y="3068960"/>
            <a:ext cx="3826768" cy="19770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/>
              <a:t>RESULTS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99870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964" y="801517"/>
            <a:ext cx="7464350" cy="60564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Engineering current density</a:t>
            </a:r>
            <a:endParaRPr lang="en-US" dirty="0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4605144" y="4293096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5325224" y="5013176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4029080" y="3845707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652120" y="4919950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opt1</a:t>
            </a:r>
          </a:p>
        </p:txBody>
      </p:sp>
      <p:sp>
        <p:nvSpPr>
          <p:cNvPr id="8" name="Rectangle 7"/>
          <p:cNvSpPr/>
          <p:nvPr/>
        </p:nvSpPr>
        <p:spPr>
          <a:xfrm>
            <a:off x="4839139" y="4233014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71697" y="3645092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84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Maximum field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28750"/>
            <a:ext cx="5334000" cy="4000500"/>
          </a:xfrm>
          <a:prstGeom prst="rect">
            <a:avLst/>
          </a:prstGeom>
        </p:spPr>
      </p:pic>
      <p:sp>
        <p:nvSpPr>
          <p:cNvPr id="5" name="Oval 4"/>
          <p:cNvSpPr>
            <a:spLocks noChangeAspect="1"/>
          </p:cNvSpPr>
          <p:nvPr/>
        </p:nvSpPr>
        <p:spPr>
          <a:xfrm>
            <a:off x="4245104" y="3717032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4716016" y="4254232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813056" y="3390136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184638" y="4015136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opt1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421652" y="3495723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95936" y="2924944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17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12" y="257175"/>
            <a:ext cx="7572375" cy="6343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Fractional Area with respect to reference</a:t>
            </a:r>
            <a:endParaRPr lang="en-US" dirty="0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4355976" y="4038208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5037192" y="4725144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707904" y="3429000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04351" y="4283804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opt1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91370" y="3596868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23928" y="3008946"/>
            <a:ext cx="621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27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13075</TotalTime>
  <Words>545</Words>
  <Application>Microsoft Office PowerPoint</Application>
  <PresentationFormat>On-screen Show (4:3)</PresentationFormat>
  <Paragraphs>211</Paragraphs>
  <Slides>29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STUDY ON HEPDIPO  WP ASPECT RATIO single racetrack option</vt:lpstr>
      <vt:lpstr>Outline</vt:lpstr>
      <vt:lpstr>PowerPoint Presentation</vt:lpstr>
      <vt:lpstr>Methodology</vt:lpstr>
      <vt:lpstr>Methodology</vt:lpstr>
      <vt:lpstr>PowerPoint Presentation</vt:lpstr>
      <vt:lpstr>Engineering current density</vt:lpstr>
      <vt:lpstr>Maximum field</vt:lpstr>
      <vt:lpstr>Fractional Area with respect to reference</vt:lpstr>
      <vt:lpstr>X coordinate @ max B</vt:lpstr>
      <vt:lpstr>Y coordinate @ max B</vt:lpstr>
      <vt:lpstr>Lorentz forces Fx</vt:lpstr>
      <vt:lpstr>Magnetic pressure X direction</vt:lpstr>
      <vt:lpstr>Lorentz forces Fy</vt:lpstr>
      <vt:lpstr>Magnetic pressure Y direction</vt:lpstr>
      <vt:lpstr>Magnetic energy per quadrant (MJ/m)</vt:lpstr>
      <vt:lpstr>PowerPoint Presentation</vt:lpstr>
      <vt:lpstr>Comparison among options</vt:lpstr>
      <vt:lpstr>Field uniformity</vt:lpstr>
      <vt:lpstr>PowerPoint Presentation</vt:lpstr>
      <vt:lpstr>Option 1: min coil area</vt:lpstr>
      <vt:lpstr>Option 2: min coil stress</vt:lpstr>
      <vt:lpstr>Option 3: Intermediate</vt:lpstr>
      <vt:lpstr>Comparison 3 options</vt:lpstr>
      <vt:lpstr>PowerPoint Presentation</vt:lpstr>
      <vt:lpstr>Comparison among options</vt:lpstr>
      <vt:lpstr>Field uniformity along z axis</vt:lpstr>
      <vt:lpstr>Field uniformity optimization</vt:lpstr>
      <vt:lpstr>Conclusions</vt:lpstr>
    </vt:vector>
  </TitlesOfParts>
  <Company>F4E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ON HEPDIPO WP ASPECT RATIO</dc:title>
  <dc:creator>F4E</dc:creator>
  <cp:lastModifiedBy>Testoni Pietro (F4E)</cp:lastModifiedBy>
  <cp:revision>165</cp:revision>
  <dcterms:created xsi:type="dcterms:W3CDTF">2018-07-13T13:22:23Z</dcterms:created>
  <dcterms:modified xsi:type="dcterms:W3CDTF">2018-12-12T10:30:29Z</dcterms:modified>
</cp:coreProperties>
</file>