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7"/>
  </p:notesMasterIdLst>
  <p:handoutMasterIdLst>
    <p:handoutMasterId r:id="rId8"/>
  </p:handoutMasterIdLst>
  <p:sldIdLst>
    <p:sldId id="375" r:id="rId2"/>
    <p:sldId id="376" r:id="rId3"/>
    <p:sldId id="377" r:id="rId4"/>
    <p:sldId id="378" r:id="rId5"/>
    <p:sldId id="379" r:id="rId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DDDDDD"/>
    <a:srgbClr val="66FF33"/>
    <a:srgbClr val="FF0000"/>
    <a:srgbClr val="EAEAEA"/>
    <a:srgbClr val="FFFF00"/>
    <a:srgbClr val="33CCF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4586" autoAdjust="0"/>
  </p:normalViewPr>
  <p:slideViewPr>
    <p:cSldViewPr snapToGrid="0">
      <p:cViewPr varScale="1">
        <p:scale>
          <a:sx n="73" d="100"/>
          <a:sy n="73" d="100"/>
        </p:scale>
        <p:origin x="-3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-260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E3B73-1CD9-4E07-94A9-7756285799E1}" type="datetimeFigureOut">
              <a:rPr lang="en-US" smtClean="0"/>
              <a:pPr/>
              <a:t>6/15/2019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426E-6F28-4639-8ED1-3FC8A50B9B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29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BEE6378-D626-46D8-BEFF-27287070D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363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C37CD-FBF0-4849-9FF3-5A2F2FEFA1FF}" type="slidenum">
              <a:rPr lang="en-US"/>
              <a:pPr/>
              <a:t>1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94BB6-A87F-4F77-AE3F-24385C5A30AD}" type="slidenum">
              <a:rPr lang="en-US"/>
              <a:pPr/>
              <a:t>2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22086" y="719365"/>
            <a:ext cx="7772400" cy="15557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Date Placeholder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46425C3A-AEC0-4B6C-9556-BAADF136B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 descr="CERN_logo_400x400[1]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687" y="65316"/>
            <a:ext cx="729343" cy="7293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571" y="142649"/>
            <a:ext cx="8186057" cy="6628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056" y="157163"/>
            <a:ext cx="8229601" cy="620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348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348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42649"/>
            <a:ext cx="823685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6675"/>
            <a:ext cx="82296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  <p:sldLayoutId id="2147483709" r:id="rId4"/>
    <p:sldLayoutId id="2147483715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lr>
          <a:srgbClr val="FFCC00"/>
        </a:buClr>
        <a:buSzPct val="80000"/>
        <a:buFont typeface="Arial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CCFF"/>
        </a:buClr>
        <a:buSzPct val="80000"/>
        <a:buFont typeface="Arial" charset="0"/>
        <a:buChar char="●"/>
        <a:defRPr sz="2400">
          <a:solidFill>
            <a:srgbClr val="FFC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80000"/>
        <a:buFont typeface="Arial" charset="0"/>
        <a:buChar char="●"/>
        <a:defRPr sz="2000">
          <a:solidFill>
            <a:srgbClr val="33CC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charset="0"/>
        <a:buChar char="●"/>
        <a:defRPr>
          <a:solidFill>
            <a:srgbClr val="FF99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" y="1103870"/>
            <a:ext cx="9028670" cy="22818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Standard BPMs give intensity signals which need to be subtracted to obtain a difference which is then proportional to position</a:t>
            </a:r>
          </a:p>
          <a:p>
            <a:pPr lvl="1"/>
            <a:r>
              <a:rPr lang="en-US" dirty="0" smtClean="0"/>
              <a:t>Difficult to do electronically without some of the intensity information leaking through</a:t>
            </a:r>
          </a:p>
          <a:p>
            <a:pPr lvl="2"/>
            <a:r>
              <a:rPr lang="en-US" dirty="0" smtClean="0"/>
              <a:t>When looking for small differences this leakage can dominate the measurement</a:t>
            </a:r>
          </a:p>
          <a:p>
            <a:pPr lvl="2"/>
            <a:r>
              <a:rPr lang="en-US" dirty="0" smtClean="0"/>
              <a:t>Typically 40-80dB (100 to 10000 in V) rejection </a:t>
            </a:r>
            <a:r>
              <a:rPr lang="en-US" dirty="0" smtClean="0">
                <a:sym typeface="Symbol"/>
              </a:rPr>
              <a:t> tens </a:t>
            </a:r>
            <a:r>
              <a:rPr lang="en-US" dirty="0" smtClean="0"/>
              <a:t>micron resolution for typical apertures</a:t>
            </a:r>
          </a:p>
          <a:p>
            <a:r>
              <a:rPr lang="en-US" dirty="0" smtClean="0"/>
              <a:t>Solution – cavity BPMs allowing sub micron resolution</a:t>
            </a:r>
          </a:p>
          <a:p>
            <a:pPr lvl="1"/>
            <a:r>
              <a:rPr lang="en-US" dirty="0" smtClean="0"/>
              <a:t>Design the detector to collect only the difference signal</a:t>
            </a:r>
          </a:p>
          <a:p>
            <a:pPr lvl="2"/>
            <a:r>
              <a:rPr lang="en-US" dirty="0" smtClean="0"/>
              <a:t>Dipole Mode TM</a:t>
            </a:r>
            <a:r>
              <a:rPr lang="en-US" baseline="-25000" dirty="0" smtClean="0"/>
              <a:t>11</a:t>
            </a:r>
            <a:r>
              <a:rPr lang="en-US" dirty="0" smtClean="0"/>
              <a:t> proportional to position &amp; shifted in frequency with respect to monopole mode</a:t>
            </a:r>
          </a:p>
          <a:p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812801" y="35555"/>
            <a:ext cx="8232346" cy="944746"/>
          </a:xfrm>
        </p:spPr>
        <p:txBody>
          <a:bodyPr/>
          <a:lstStyle/>
          <a:p>
            <a:r>
              <a:rPr lang="en-US" dirty="0" smtClean="0"/>
              <a:t>Improving the Precision for Next Generation Accelerators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1432094" y="3287544"/>
            <a:ext cx="6410328" cy="3368693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7" name="Group 59"/>
          <p:cNvGrpSpPr>
            <a:grpSpLocks/>
          </p:cNvGrpSpPr>
          <p:nvPr/>
        </p:nvGrpSpPr>
        <p:grpSpPr bwMode="auto">
          <a:xfrm>
            <a:off x="1476779" y="3302759"/>
            <a:ext cx="6070433" cy="3276586"/>
            <a:chOff x="6055" y="1253"/>
            <a:chExt cx="4218" cy="2475"/>
          </a:xfrm>
        </p:grpSpPr>
        <p:grpSp>
          <p:nvGrpSpPr>
            <p:cNvPr id="39" name="Group 21"/>
            <p:cNvGrpSpPr>
              <a:grpSpLocks/>
            </p:cNvGrpSpPr>
            <p:nvPr/>
          </p:nvGrpSpPr>
          <p:grpSpPr bwMode="auto">
            <a:xfrm>
              <a:off x="6055" y="1253"/>
              <a:ext cx="4218" cy="2306"/>
              <a:chOff x="2960" y="1026"/>
              <a:chExt cx="2800" cy="1515"/>
            </a:xfrm>
          </p:grpSpPr>
          <p:pic>
            <p:nvPicPr>
              <p:cNvPr id="63" name="Picture 12" descr="resonator_movie_v2_voltage14_l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60" y="1026"/>
                <a:ext cx="2800" cy="1515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64" name="Rectangle 14"/>
              <p:cNvSpPr>
                <a:spLocks noChangeArrowheads="1"/>
              </p:cNvSpPr>
              <p:nvPr/>
            </p:nvSpPr>
            <p:spPr bwMode="auto">
              <a:xfrm>
                <a:off x="4105" y="2432"/>
                <a:ext cx="544" cy="9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5511" y="1162"/>
                <a:ext cx="182" cy="182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16"/>
              <p:cNvSpPr>
                <a:spLocks noChangeArrowheads="1"/>
              </p:cNvSpPr>
              <p:nvPr/>
            </p:nvSpPr>
            <p:spPr bwMode="auto">
              <a:xfrm>
                <a:off x="4014" y="1071"/>
                <a:ext cx="726" cy="1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Text Box 17"/>
              <p:cNvSpPr txBox="1">
                <a:spLocks noChangeArrowheads="1"/>
              </p:cNvSpPr>
              <p:nvPr/>
            </p:nvSpPr>
            <p:spPr bwMode="auto">
              <a:xfrm>
                <a:off x="5103" y="2387"/>
                <a:ext cx="265" cy="1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f / GHz</a:t>
                </a:r>
              </a:p>
            </p:txBody>
          </p:sp>
          <p:sp>
            <p:nvSpPr>
              <p:cNvPr id="68" name="Text Box 18"/>
              <p:cNvSpPr txBox="1">
                <a:spLocks noChangeArrowheads="1"/>
              </p:cNvSpPr>
              <p:nvPr/>
            </p:nvSpPr>
            <p:spPr bwMode="auto">
              <a:xfrm rot="-5400000">
                <a:off x="3009" y="1371"/>
                <a:ext cx="211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U / V</a:t>
                </a:r>
              </a:p>
            </p:txBody>
          </p:sp>
        </p:grp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7336" y="1267"/>
              <a:ext cx="1483" cy="27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Frequency Domain</a:t>
              </a:r>
            </a:p>
          </p:txBody>
        </p:sp>
        <p:grpSp>
          <p:nvGrpSpPr>
            <p:cNvPr id="53" name="Group 58"/>
            <p:cNvGrpSpPr>
              <a:grpSpLocks/>
            </p:cNvGrpSpPr>
            <p:nvPr/>
          </p:nvGrpSpPr>
          <p:grpSpPr bwMode="auto">
            <a:xfrm>
              <a:off x="6736" y="1525"/>
              <a:ext cx="3039" cy="2203"/>
              <a:chOff x="1066" y="1316"/>
              <a:chExt cx="3039" cy="2203"/>
            </a:xfrm>
          </p:grpSpPr>
          <p:sp>
            <p:nvSpPr>
              <p:cNvPr id="54" name="Text Box 42"/>
              <p:cNvSpPr txBox="1">
                <a:spLocks noChangeArrowheads="1"/>
              </p:cNvSpPr>
              <p:nvPr/>
            </p:nvSpPr>
            <p:spPr bwMode="auto">
              <a:xfrm>
                <a:off x="1906" y="1316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TM</a:t>
                </a:r>
                <a:r>
                  <a:rPr lang="en-US" sz="1600" baseline="-25000"/>
                  <a:t>01</a:t>
                </a:r>
              </a:p>
            </p:txBody>
          </p:sp>
          <p:sp>
            <p:nvSpPr>
              <p:cNvPr id="55" name="Text Box 43"/>
              <p:cNvSpPr txBox="1">
                <a:spLocks noChangeArrowheads="1"/>
              </p:cNvSpPr>
              <p:nvPr/>
            </p:nvSpPr>
            <p:spPr bwMode="auto">
              <a:xfrm>
                <a:off x="2472" y="2627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TM</a:t>
                </a:r>
                <a:r>
                  <a:rPr lang="en-US" sz="1600" baseline="-25000"/>
                  <a:t>11</a:t>
                </a:r>
              </a:p>
            </p:txBody>
          </p:sp>
          <p:sp>
            <p:nvSpPr>
              <p:cNvPr id="56" name="Text Box 44"/>
              <p:cNvSpPr txBox="1">
                <a:spLocks noChangeArrowheads="1"/>
              </p:cNvSpPr>
              <p:nvPr/>
            </p:nvSpPr>
            <p:spPr bwMode="auto">
              <a:xfrm>
                <a:off x="3559" y="2150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TM</a:t>
                </a:r>
                <a:r>
                  <a:rPr lang="en-US" sz="1600" baseline="-25000"/>
                  <a:t>02</a:t>
                </a:r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1814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i="1" dirty="0">
                    <a:solidFill>
                      <a:schemeClr val="bg2"/>
                    </a:solidFill>
                  </a:rPr>
                  <a:t>U~Q</a:t>
                </a: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2471" y="3263"/>
                <a:ext cx="474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solidFill>
                      <a:schemeClr val="bg2"/>
                    </a:solidFill>
                  </a:rPr>
                  <a:t>U~Qr</a:t>
                </a:r>
              </a:p>
            </p:txBody>
          </p:sp>
          <p:sp>
            <p:nvSpPr>
              <p:cNvPr id="59" name="Text Box 48"/>
              <p:cNvSpPr txBox="1">
                <a:spLocks noChangeArrowheads="1"/>
              </p:cNvSpPr>
              <p:nvPr/>
            </p:nvSpPr>
            <p:spPr bwMode="auto">
              <a:xfrm>
                <a:off x="3554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i="1" dirty="0">
                    <a:solidFill>
                      <a:schemeClr val="bg2"/>
                    </a:solidFill>
                  </a:rPr>
                  <a:t>U~Q</a:t>
                </a:r>
              </a:p>
            </p:txBody>
          </p:sp>
          <p:pic>
            <p:nvPicPr>
              <p:cNvPr id="60" name="Picture 55" descr="resonator_movie_v2_06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66" y="1661"/>
                <a:ext cx="873" cy="471"/>
              </a:xfrm>
              <a:prstGeom prst="rect">
                <a:avLst/>
              </a:prstGeom>
              <a:noFill/>
            </p:spPr>
          </p:pic>
          <p:pic>
            <p:nvPicPr>
              <p:cNvPr id="61" name="Picture 56" descr="resonator_movie_v2_09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200" y="1616"/>
                <a:ext cx="953" cy="516"/>
              </a:xfrm>
              <a:prstGeom prst="rect">
                <a:avLst/>
              </a:prstGeom>
              <a:noFill/>
            </p:spPr>
          </p:pic>
          <p:pic>
            <p:nvPicPr>
              <p:cNvPr id="62" name="Picture 57" descr="resonator_movie_v2_10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52" y="1661"/>
                <a:ext cx="953" cy="51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260389" y="6206533"/>
            <a:ext cx="2044110" cy="45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Courtesy of D. Lipka,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DESY, Hamburg</a:t>
            </a:r>
          </a:p>
        </p:txBody>
      </p:sp>
      <p:pic>
        <p:nvPicPr>
          <p:cNvPr id="44" name="Picture 56" descr="resonator_movie_v2_0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19174" y="3940696"/>
            <a:ext cx="1603706" cy="868323"/>
          </a:xfrm>
          <a:prstGeom prst="rect">
            <a:avLst/>
          </a:prstGeom>
          <a:noFill/>
        </p:spPr>
      </p:pic>
      <p:pic>
        <p:nvPicPr>
          <p:cNvPr id="29" name="Picture 55" descr="resonator_movie_v2_0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62081" y="3927975"/>
            <a:ext cx="1724925" cy="930630"/>
          </a:xfrm>
          <a:prstGeom prst="rect">
            <a:avLst/>
          </a:prstGeom>
          <a:noFill/>
        </p:spPr>
      </p:pic>
      <p:pic>
        <p:nvPicPr>
          <p:cNvPr id="31" name="Picture 57" descr="resonator_movie_v2_10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2041" y="3916911"/>
            <a:ext cx="1591062" cy="859808"/>
          </a:xfrm>
          <a:prstGeom prst="rect">
            <a:avLst/>
          </a:prstGeom>
          <a:noFill/>
        </p:spPr>
      </p:pic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3631872" y="3694212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TM</a:t>
            </a:r>
            <a:r>
              <a:rPr lang="en-US" sz="1600" baseline="-25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4603703" y="5420577"/>
            <a:ext cx="621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TM</a:t>
            </a:r>
            <a:r>
              <a:rPr lang="en-US" sz="1600" baseline="-25000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33" name="Text Box 44"/>
          <p:cNvSpPr txBox="1">
            <a:spLocks noChangeArrowheads="1"/>
          </p:cNvSpPr>
          <p:nvPr/>
        </p:nvSpPr>
        <p:spPr bwMode="auto">
          <a:xfrm>
            <a:off x="6187764" y="4827090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TM</a:t>
            </a:r>
            <a:r>
              <a:rPr lang="en-US" sz="1600" baseline="-25000" dirty="0">
                <a:solidFill>
                  <a:schemeClr val="bg1"/>
                </a:solidFill>
              </a:rPr>
              <a:t>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85981" y="980216"/>
            <a:ext cx="8772040" cy="4041235"/>
          </a:xfrm>
        </p:spPr>
        <p:txBody>
          <a:bodyPr>
            <a:normAutofit/>
          </a:bodyPr>
          <a:lstStyle/>
          <a:p>
            <a:r>
              <a:rPr lang="en-US" dirty="0" smtClean="0"/>
              <a:t>Obtain signal using waveguides that only couple to dipole mode</a:t>
            </a:r>
          </a:p>
          <a:p>
            <a:pPr lvl="1"/>
            <a:r>
              <a:rPr lang="en-US" dirty="0" smtClean="0"/>
              <a:t>Further suppression of monopole mode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State of the Art BPMs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5297" y="2568250"/>
            <a:ext cx="8121112" cy="2496921"/>
            <a:chOff x="-5305" y="3838092"/>
            <a:chExt cx="9149305" cy="2813050"/>
          </a:xfrm>
        </p:grpSpPr>
        <p:grpSp>
          <p:nvGrpSpPr>
            <p:cNvPr id="2" name="Group 8"/>
            <p:cNvGrpSpPr>
              <a:grpSpLocks/>
            </p:cNvGrpSpPr>
            <p:nvPr/>
          </p:nvGrpSpPr>
          <p:grpSpPr bwMode="auto">
            <a:xfrm>
              <a:off x="-5305" y="3838092"/>
              <a:ext cx="5051425" cy="2813050"/>
              <a:chOff x="83" y="1491"/>
              <a:chExt cx="2854" cy="1591"/>
            </a:xfrm>
          </p:grpSpPr>
          <p:pic>
            <p:nvPicPr>
              <p:cNvPr id="52229" name="Picture 5" descr="resonator_movie_v5_waveguide_04"/>
              <p:cNvPicPr>
                <a:picLocks noChangeAspect="1" noChangeArrowheads="1" noCrop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" y="1563"/>
                <a:ext cx="2809" cy="1519"/>
              </a:xfrm>
              <a:prstGeom prst="rect">
                <a:avLst/>
              </a:prstGeom>
              <a:noFill/>
            </p:spPr>
          </p:pic>
          <p:sp>
            <p:nvSpPr>
              <p:cNvPr id="52231" name="Rectangle 7"/>
              <p:cNvSpPr>
                <a:spLocks noChangeArrowheads="1"/>
              </p:cNvSpPr>
              <p:nvPr/>
            </p:nvSpPr>
            <p:spPr bwMode="auto">
              <a:xfrm>
                <a:off x="2519" y="1491"/>
                <a:ext cx="418" cy="9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52230" name="Picture 6" descr="resonator_movie_v5_waveguide_03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6560" y="3966788"/>
              <a:ext cx="4967440" cy="2682389"/>
            </a:xfrm>
            <a:prstGeom prst="rect">
              <a:avLst/>
            </a:prstGeom>
            <a:noFill/>
          </p:spPr>
        </p:pic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8388864" y="3983058"/>
              <a:ext cx="749831" cy="157779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5" name="Text Box 11"/>
            <p:cNvSpPr txBox="1">
              <a:spLocks noChangeArrowheads="1"/>
            </p:cNvSpPr>
            <p:nvPr/>
          </p:nvSpPr>
          <p:spPr bwMode="auto">
            <a:xfrm>
              <a:off x="64767" y="3990141"/>
              <a:ext cx="18389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Monopole Mode</a:t>
              </a:r>
            </a:p>
          </p:txBody>
        </p:sp>
        <p:sp>
          <p:nvSpPr>
            <p:cNvPr id="52236" name="Text Box 12"/>
            <p:cNvSpPr txBox="1">
              <a:spLocks noChangeArrowheads="1"/>
            </p:cNvSpPr>
            <p:nvPr/>
          </p:nvSpPr>
          <p:spPr bwMode="auto">
            <a:xfrm>
              <a:off x="7405767" y="4047373"/>
              <a:ext cx="14798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Dipole Mode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05112" y="3529634"/>
            <a:ext cx="205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Courtesy of D. Lipka,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DESY, Hamburg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" y="2018608"/>
            <a:ext cx="7612380" cy="484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50483"/>
            <a:ext cx="30861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42648"/>
            <a:ext cx="4606290" cy="1117509"/>
          </a:xfrm>
        </p:spPr>
        <p:txBody>
          <a:bodyPr/>
          <a:lstStyle/>
          <a:p>
            <a:pPr algn="l"/>
            <a:r>
              <a:rPr lang="en-US" dirty="0" smtClean="0"/>
              <a:t>Design of Cavity </a:t>
            </a:r>
            <a:br>
              <a:rPr lang="en-US" dirty="0" smtClean="0"/>
            </a:br>
            <a:r>
              <a:rPr lang="en-US" dirty="0" smtClean="0"/>
              <a:t>with waveguides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930" y="2983456"/>
            <a:ext cx="5132070" cy="387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05421" cy="356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93566" y="511278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Pillbox cavity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05421" y="27432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with waveguides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3737610" y="2011680"/>
            <a:ext cx="2840355" cy="857250"/>
          </a:xfrm>
          <a:prstGeom prst="straightConnector1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663690" y="2011680"/>
            <a:ext cx="320040" cy="971776"/>
          </a:xfrm>
          <a:prstGeom prst="straightConnector1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025601" y="1662237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to antenna (beam)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7889" y="4103370"/>
            <a:ext cx="2274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Response of cavity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598171" y="1148715"/>
            <a:ext cx="544829" cy="2954655"/>
          </a:xfrm>
          <a:prstGeom prst="straightConnector1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4" idx="3"/>
          </p:cNvCxnSpPr>
          <p:nvPr/>
        </p:nvCxnSpPr>
        <p:spPr bwMode="auto">
          <a:xfrm>
            <a:off x="2452872" y="4288036"/>
            <a:ext cx="2704915" cy="0"/>
          </a:xfrm>
          <a:prstGeom prst="straightConnector1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63068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010" y="198477"/>
            <a:ext cx="4293733" cy="613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451853"/>
      </p:ext>
    </p:extLst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200">
                <a:alpha val="46001"/>
              </a:srgbClr>
            </a:gs>
            <a:gs pos="45000">
              <a:srgbClr val="FF7A00">
                <a:alpha val="62201"/>
              </a:srgbClr>
            </a:gs>
            <a:gs pos="70000">
              <a:srgbClr val="FF0300">
                <a:alpha val="71201"/>
              </a:srgbClr>
            </a:gs>
            <a:gs pos="100000">
              <a:srgbClr val="4D0808">
                <a:alpha val="82001"/>
              </a:srgbClr>
            </a:gs>
          </a:gsLst>
          <a:lin ang="5400000" scaled="1"/>
        </a:gra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200">
                <a:alpha val="46001"/>
              </a:srgbClr>
            </a:gs>
            <a:gs pos="45000">
              <a:srgbClr val="FF7A00">
                <a:alpha val="62201"/>
              </a:srgbClr>
            </a:gs>
            <a:gs pos="70000">
              <a:srgbClr val="FF0300">
                <a:alpha val="71201"/>
              </a:srgbClr>
            </a:gs>
            <a:gs pos="100000">
              <a:srgbClr val="4D0808">
                <a:alpha val="82001"/>
              </a:srgbClr>
            </a:gs>
          </a:gsLst>
          <a:lin ang="5400000" scaled="1"/>
        </a:gra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0</TotalTime>
  <Words>178</Words>
  <Application>Microsoft Office PowerPoint</Application>
  <PresentationFormat>On-screen Show (4:3)</PresentationFormat>
  <Paragraphs>41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Orbit</vt:lpstr>
      <vt:lpstr>Improving the Precision for Next Generation Accelerators</vt:lpstr>
      <vt:lpstr>Today’s State of the Art BPMs</vt:lpstr>
      <vt:lpstr>Design of Cavity  with waveguides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ojones</dc:creator>
  <cp:lastModifiedBy>Wittenburg, Kay</cp:lastModifiedBy>
  <cp:revision>137</cp:revision>
  <dcterms:created xsi:type="dcterms:W3CDTF">2007-06-05T09:09:32Z</dcterms:created>
  <dcterms:modified xsi:type="dcterms:W3CDTF">2019-06-15T08:01:33Z</dcterms:modified>
</cp:coreProperties>
</file>