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mov" ContentType="video/quicktime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2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3.xml" ContentType="application/vnd.openxmlformats-officedocument.presentationml.tags+xml"/>
  <Override PartName="/ppt/notesSlides/notesSlide28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3"/>
  </p:notesMasterIdLst>
  <p:handoutMasterIdLst>
    <p:handoutMasterId r:id="rId104"/>
  </p:handoutMasterIdLst>
  <p:sldIdLst>
    <p:sldId id="258" r:id="rId2"/>
    <p:sldId id="256" r:id="rId3"/>
    <p:sldId id="1488" r:id="rId4"/>
    <p:sldId id="1678" r:id="rId5"/>
    <p:sldId id="1065" r:id="rId6"/>
    <p:sldId id="1069" r:id="rId7"/>
    <p:sldId id="1205" r:id="rId8"/>
    <p:sldId id="1357" r:id="rId9"/>
    <p:sldId id="1213" r:id="rId10"/>
    <p:sldId id="1358" r:id="rId11"/>
    <p:sldId id="1359" r:id="rId12"/>
    <p:sldId id="1661" r:id="rId13"/>
    <p:sldId id="1508" r:id="rId14"/>
    <p:sldId id="1699" r:id="rId15"/>
    <p:sldId id="1700" r:id="rId16"/>
    <p:sldId id="1708" r:id="rId17"/>
    <p:sldId id="1677" r:id="rId18"/>
    <p:sldId id="1701" r:id="rId19"/>
    <p:sldId id="1676" r:id="rId20"/>
    <p:sldId id="1639" r:id="rId21"/>
    <p:sldId id="1670" r:id="rId22"/>
    <p:sldId id="1685" r:id="rId23"/>
    <p:sldId id="1683" r:id="rId24"/>
    <p:sldId id="1682" r:id="rId25"/>
    <p:sldId id="1680" r:id="rId26"/>
    <p:sldId id="1686" r:id="rId27"/>
    <p:sldId id="1679" r:id="rId28"/>
    <p:sldId id="1373" r:id="rId29"/>
    <p:sldId id="1689" r:id="rId30"/>
    <p:sldId id="1690" r:id="rId31"/>
    <p:sldId id="1378" r:id="rId32"/>
    <p:sldId id="1379" r:id="rId33"/>
    <p:sldId id="1380" r:id="rId34"/>
    <p:sldId id="1692" r:id="rId35"/>
    <p:sldId id="1691" r:id="rId36"/>
    <p:sldId id="1693" r:id="rId37"/>
    <p:sldId id="1694" r:id="rId38"/>
    <p:sldId id="1695" r:id="rId39"/>
    <p:sldId id="1696" r:id="rId40"/>
    <p:sldId id="1697" r:id="rId41"/>
    <p:sldId id="1698" r:id="rId42"/>
    <p:sldId id="1640" r:id="rId43"/>
    <p:sldId id="1623" r:id="rId44"/>
    <p:sldId id="1703" r:id="rId45"/>
    <p:sldId id="1704" r:id="rId46"/>
    <p:sldId id="1702" r:id="rId47"/>
    <p:sldId id="1707" r:id="rId48"/>
    <p:sldId id="1665" r:id="rId49"/>
    <p:sldId id="1587" r:id="rId50"/>
    <p:sldId id="1705" r:id="rId51"/>
    <p:sldId id="1666" r:id="rId52"/>
    <p:sldId id="1588" r:id="rId53"/>
    <p:sldId id="1589" r:id="rId54"/>
    <p:sldId id="1654" r:id="rId55"/>
    <p:sldId id="1656" r:id="rId56"/>
    <p:sldId id="1570" r:id="rId57"/>
    <p:sldId id="1652" r:id="rId58"/>
    <p:sldId id="1624" r:id="rId59"/>
    <p:sldId id="1625" r:id="rId60"/>
    <p:sldId id="1626" r:id="rId61"/>
    <p:sldId id="1630" r:id="rId62"/>
    <p:sldId id="1629" r:id="rId63"/>
    <p:sldId id="1667" r:id="rId64"/>
    <p:sldId id="1633" r:id="rId65"/>
    <p:sldId id="1634" r:id="rId66"/>
    <p:sldId id="1635" r:id="rId67"/>
    <p:sldId id="1628" r:id="rId68"/>
    <p:sldId id="1668" r:id="rId69"/>
    <p:sldId id="1595" r:id="rId70"/>
    <p:sldId id="1596" r:id="rId71"/>
    <p:sldId id="1632" r:id="rId72"/>
    <p:sldId id="1681" r:id="rId73"/>
    <p:sldId id="1657" r:id="rId74"/>
    <p:sldId id="1658" r:id="rId75"/>
    <p:sldId id="1659" r:id="rId76"/>
    <p:sldId id="1389" r:id="rId77"/>
    <p:sldId id="1390" r:id="rId78"/>
    <p:sldId id="1391" r:id="rId79"/>
    <p:sldId id="1392" r:id="rId80"/>
    <p:sldId id="1393" r:id="rId81"/>
    <p:sldId id="1394" r:id="rId82"/>
    <p:sldId id="1395" r:id="rId83"/>
    <p:sldId id="1227" r:id="rId84"/>
    <p:sldId id="1228" r:id="rId85"/>
    <p:sldId id="1229" r:id="rId86"/>
    <p:sldId id="1230" r:id="rId87"/>
    <p:sldId id="1231" r:id="rId88"/>
    <p:sldId id="1232" r:id="rId89"/>
    <p:sldId id="1233" r:id="rId90"/>
    <p:sldId id="1234" r:id="rId91"/>
    <p:sldId id="1235" r:id="rId92"/>
    <p:sldId id="1236" r:id="rId93"/>
    <p:sldId id="1237" r:id="rId94"/>
    <p:sldId id="1048" r:id="rId95"/>
    <p:sldId id="1672" r:id="rId96"/>
    <p:sldId id="1673" r:id="rId97"/>
    <p:sldId id="1674" r:id="rId98"/>
    <p:sldId id="1675" r:id="rId99"/>
    <p:sldId id="1646" r:id="rId100"/>
    <p:sldId id="1592" r:id="rId101"/>
    <p:sldId id="1593" r:id="rId10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DD3E4"/>
    <a:srgbClr val="DFE5F2"/>
    <a:srgbClr val="ABA9AD"/>
    <a:srgbClr val="DBEAF4"/>
    <a:srgbClr val="DFEEF1"/>
    <a:srgbClr val="E3F2EF"/>
    <a:srgbClr val="ECF6EE"/>
    <a:srgbClr val="F7FBEE"/>
    <a:srgbClr val="FDFFF1"/>
    <a:srgbClr val="FFF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68" autoAdjust="0"/>
    <p:restoredTop sz="78628" autoAdjust="0"/>
  </p:normalViewPr>
  <p:slideViewPr>
    <p:cSldViewPr snapToGrid="0" showGuides="1">
      <p:cViewPr varScale="1">
        <p:scale>
          <a:sx n="101" d="100"/>
          <a:sy n="101" d="100"/>
        </p:scale>
        <p:origin x="296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07" Type="http://schemas.openxmlformats.org/officeDocument/2006/relationships/theme" Target="theme/theme1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notesMaster" Target="notesMasters/notesMaster1.xml"/><Relationship Id="rId108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904" tIns="46952" rIns="93904" bIns="4695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904" tIns="46952" rIns="93904" bIns="46952" rtlCol="0"/>
          <a:lstStyle>
            <a:lvl1pPr algn="r">
              <a:defRPr sz="1200"/>
            </a:lvl1pPr>
          </a:lstStyle>
          <a:p>
            <a:fld id="{5D447C37-F3CA-4D3C-AB06-42A379D8AAD0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3904" tIns="46952" rIns="93904" bIns="4695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3904" tIns="46952" rIns="93904" bIns="46952" rtlCol="0" anchor="b"/>
          <a:lstStyle>
            <a:lvl1pPr algn="r">
              <a:defRPr sz="1200"/>
            </a:lvl1pPr>
          </a:lstStyle>
          <a:p>
            <a:fld id="{EEA80465-AB5D-4FC7-B432-2FDADEF4CB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639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3904" tIns="46952" rIns="93904" bIns="46952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3904" tIns="46952" rIns="93904" bIns="46952" rtlCol="0"/>
          <a:lstStyle>
            <a:lvl1pPr algn="r">
              <a:defRPr sz="1200"/>
            </a:lvl1pPr>
          </a:lstStyle>
          <a:p>
            <a:fld id="{84D72CB5-BA9E-4169-B738-294668C4FB29}" type="datetimeFigureOut">
              <a:rPr lang="en-GB" smtClean="0"/>
              <a:t>12/06/2019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04" tIns="46952" rIns="93904" bIns="4695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3904" tIns="46952" rIns="93904" bIns="4695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3904" tIns="46952" rIns="93904" bIns="46952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3904" tIns="46952" rIns="93904" bIns="46952" rtlCol="0" anchor="b"/>
          <a:lstStyle>
            <a:lvl1pPr algn="r">
              <a:defRPr sz="1200"/>
            </a:lvl1pPr>
          </a:lstStyle>
          <a:p>
            <a:fld id="{D1C0567C-1BAA-43FC-B4E8-7C1C2D493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60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002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3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limit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132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125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2702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8172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79004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4889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427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8618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2378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93908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880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8088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0018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1582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924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8306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09933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78972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9304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3143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2085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45792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5246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15878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6452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70158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6581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Perhaps other way round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8378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FD4F3-8F99-454D-976F-3808A91DD5C3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97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53162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FD4F3-8F99-454D-976F-3808A91DD5C3}" type="slidenum">
              <a:rPr lang="en-US" smtClean="0"/>
              <a:pPr/>
              <a:t>98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14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0226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FD4F3-8F99-454D-976F-3808A91DD5C3}" type="slidenum">
              <a:rPr lang="en-US" smtClean="0"/>
              <a:pPr/>
              <a:t>99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518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FD4F3-8F99-454D-976F-3808A91DD5C3}" type="slidenum">
              <a:rPr lang="en-US" smtClean="0"/>
              <a:pPr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2139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FD4F3-8F99-454D-976F-3808A91DD5C3}" type="slidenum">
              <a:rPr lang="en-US" smtClean="0"/>
              <a:pPr/>
              <a:t>101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27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4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436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555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8748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C0567C-1BAA-43FC-B4E8-7C1C2D493EA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914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915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220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750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732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747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41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6262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081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726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72000" y="6138000"/>
            <a:ext cx="648000" cy="648000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 userDrawn="1"/>
        </p:nvCxnSpPr>
        <p:spPr>
          <a:xfrm>
            <a:off x="432000" y="6462000"/>
            <a:ext cx="8280000" cy="0"/>
          </a:xfrm>
          <a:prstGeom prst="straightConnector1">
            <a:avLst/>
          </a:prstGeom>
          <a:ln w="28575">
            <a:solidFill>
              <a:srgbClr val="104282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0"/>
            <a:ext cx="828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720000"/>
            <a:ext cx="8280000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000" y="6570000"/>
            <a:ext cx="18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07/09/2017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2000" y="6570000"/>
            <a:ext cx="36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Beam Instabilities II - Giovanni Rumolo and 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44000" y="6570000"/>
            <a:ext cx="1800000" cy="288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AA69-EDB9-4143-818B-2B18FE6932EA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2" descr="http://cas.web.cern.ch/cas/CASlogo.jp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4400" y="72000"/>
            <a:ext cx="957780" cy="612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0" y="6210000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23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90" r:id="rId3"/>
    <p:sldLayoutId id="2147483691" r:id="rId4"/>
    <p:sldLayoutId id="2147483696" r:id="rId5"/>
    <p:sldLayoutId id="2147483697" r:id="rId6"/>
    <p:sldLayoutId id="2147483698" r:id="rId7"/>
    <p:sldLayoutId id="2147483699" r:id="rId8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10428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205.png"/><Relationship Id="rId7" Type="http://schemas.openxmlformats.org/officeDocument/2006/relationships/image" Target="../media/image20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8.png"/><Relationship Id="rId5" Type="http://schemas.openxmlformats.org/officeDocument/2006/relationships/image" Target="../media/image207.png"/><Relationship Id="rId4" Type="http://schemas.openxmlformats.org/officeDocument/2006/relationships/image" Target="../media/image206.png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indico.cern.ch/event/287930/overview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29.png"/><Relationship Id="rId7" Type="http://schemas.openxmlformats.org/officeDocument/2006/relationships/image" Target="../media/image3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emf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6" Type="http://schemas.openxmlformats.org/officeDocument/2006/relationships/image" Target="../media/image44.png"/><Relationship Id="rId5" Type="http://schemas.openxmlformats.org/officeDocument/2006/relationships/image" Target="../media/image41.emf"/><Relationship Id="rId4" Type="http://schemas.openxmlformats.org/officeDocument/2006/relationships/notesSlide" Target="../notesSlides/notesSlide1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image" Target="../media/image43.png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8.emf"/><Relationship Id="rId7" Type="http://schemas.openxmlformats.org/officeDocument/2006/relationships/image" Target="../media/image40.emf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11" Type="http://schemas.openxmlformats.org/officeDocument/2006/relationships/image" Target="../media/image50.emf"/><Relationship Id="rId5" Type="http://schemas.openxmlformats.org/officeDocument/2006/relationships/image" Target="../media/image46.emf"/><Relationship Id="rId10" Type="http://schemas.openxmlformats.org/officeDocument/2006/relationships/image" Target="../media/image49.emf"/><Relationship Id="rId4" Type="http://schemas.openxmlformats.org/officeDocument/2006/relationships/image" Target="../media/image39.emf"/><Relationship Id="rId9" Type="http://schemas.openxmlformats.org/officeDocument/2006/relationships/image" Target="../media/image48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51.emf"/><Relationship Id="rId7" Type="http://schemas.openxmlformats.org/officeDocument/2006/relationships/image" Target="../media/image55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54.emf"/><Relationship Id="rId5" Type="http://schemas.openxmlformats.org/officeDocument/2006/relationships/image" Target="../media/image53.png"/><Relationship Id="rId4" Type="http://schemas.openxmlformats.org/officeDocument/2006/relationships/image" Target="../media/image52.emf"/><Relationship Id="rId9" Type="http://schemas.openxmlformats.org/officeDocument/2006/relationships/image" Target="../media/image5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emf"/><Relationship Id="rId5" Type="http://schemas.openxmlformats.org/officeDocument/2006/relationships/image" Target="../media/image58.emf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emf"/><Relationship Id="rId5" Type="http://schemas.openxmlformats.org/officeDocument/2006/relationships/image" Target="../media/image59.emf"/><Relationship Id="rId4" Type="http://schemas.openxmlformats.org/officeDocument/2006/relationships/image" Target="../media/image58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emf"/><Relationship Id="rId3" Type="http://schemas.openxmlformats.org/officeDocument/2006/relationships/image" Target="../media/image61.emf"/><Relationship Id="rId7" Type="http://schemas.openxmlformats.org/officeDocument/2006/relationships/image" Target="../media/image70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2.emf"/><Relationship Id="rId9" Type="http://schemas.openxmlformats.org/officeDocument/2006/relationships/image" Target="../media/image72.em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emf"/><Relationship Id="rId3" Type="http://schemas.openxmlformats.org/officeDocument/2006/relationships/image" Target="../media/image61.emf"/><Relationship Id="rId7" Type="http://schemas.openxmlformats.org/officeDocument/2006/relationships/image" Target="../media/image70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2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emf"/><Relationship Id="rId4" Type="http://schemas.openxmlformats.org/officeDocument/2006/relationships/image" Target="../media/image59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9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emf"/><Relationship Id="rId5" Type="http://schemas.openxmlformats.org/officeDocument/2006/relationships/image" Target="../media/image78.emf"/><Relationship Id="rId4" Type="http://schemas.openxmlformats.org/officeDocument/2006/relationships/image" Target="../media/image59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emf"/><Relationship Id="rId5" Type="http://schemas.openxmlformats.org/officeDocument/2006/relationships/image" Target="../media/image78.emf"/><Relationship Id="rId4" Type="http://schemas.openxmlformats.org/officeDocument/2006/relationships/image" Target="../media/image5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84.png"/><Relationship Id="rId5" Type="http://schemas.openxmlformats.org/officeDocument/2006/relationships/image" Target="../media/image83.emf"/><Relationship Id="rId4" Type="http://schemas.openxmlformats.org/officeDocument/2006/relationships/image" Target="../media/image8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tags" Target="../tags/tag16.xml"/><Relationship Id="rId7" Type="http://schemas.openxmlformats.org/officeDocument/2006/relationships/image" Target="../media/image86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85.png"/><Relationship Id="rId5" Type="http://schemas.openxmlformats.org/officeDocument/2006/relationships/notesSlide" Target="../notesSlides/notesSlide29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5.emf"/><Relationship Id="rId3" Type="http://schemas.openxmlformats.org/officeDocument/2006/relationships/image" Target="../media/image89.png"/><Relationship Id="rId7" Type="http://schemas.microsoft.com/office/2007/relationships/hdphoto" Target="../media/hdphoto2.wdp"/><Relationship Id="rId12" Type="http://schemas.openxmlformats.org/officeDocument/2006/relationships/image" Target="../media/image94.emf"/><Relationship Id="rId17" Type="http://schemas.openxmlformats.org/officeDocument/2006/relationships/image" Target="../media/image99.emf"/><Relationship Id="rId2" Type="http://schemas.openxmlformats.org/officeDocument/2006/relationships/notesSlide" Target="../notesSlides/notesSlide31.xml"/><Relationship Id="rId16" Type="http://schemas.openxmlformats.org/officeDocument/2006/relationships/image" Target="../media/image9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openxmlformats.org/officeDocument/2006/relationships/image" Target="../media/image97.emf"/><Relationship Id="rId10" Type="http://schemas.openxmlformats.org/officeDocument/2006/relationships/image" Target="../media/image93.png"/><Relationship Id="rId4" Type="http://schemas.openxmlformats.org/officeDocument/2006/relationships/image" Target="../media/image90.png"/><Relationship Id="rId9" Type="http://schemas.microsoft.com/office/2007/relationships/hdphoto" Target="../media/hdphoto3.wdp"/><Relationship Id="rId14" Type="http://schemas.openxmlformats.org/officeDocument/2006/relationships/image" Target="../media/image96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102.emf"/><Relationship Id="rId3" Type="http://schemas.openxmlformats.org/officeDocument/2006/relationships/image" Target="../media/image89.png"/><Relationship Id="rId7" Type="http://schemas.microsoft.com/office/2007/relationships/hdphoto" Target="../media/hdphoto2.wdp"/><Relationship Id="rId12" Type="http://schemas.openxmlformats.org/officeDocument/2006/relationships/image" Target="../media/image101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openxmlformats.org/officeDocument/2006/relationships/image" Target="../media/image104.emf"/><Relationship Id="rId10" Type="http://schemas.openxmlformats.org/officeDocument/2006/relationships/image" Target="../media/image100.png"/><Relationship Id="rId4" Type="http://schemas.openxmlformats.org/officeDocument/2006/relationships/image" Target="../media/image90.png"/><Relationship Id="rId9" Type="http://schemas.microsoft.com/office/2007/relationships/hdphoto" Target="../media/hdphoto3.wdp"/><Relationship Id="rId14" Type="http://schemas.openxmlformats.org/officeDocument/2006/relationships/image" Target="../media/image103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emf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tags" Target="../tags/tag19.xml"/><Relationship Id="rId7" Type="http://schemas.openxmlformats.org/officeDocument/2006/relationships/image" Target="../media/image108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10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0.xml"/><Relationship Id="rId9" Type="http://schemas.openxmlformats.org/officeDocument/2006/relationships/image" Target="../media/image11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112.png"/><Relationship Id="rId5" Type="http://schemas.openxmlformats.org/officeDocument/2006/relationships/image" Target="../media/image111.emf"/><Relationship Id="rId4" Type="http://schemas.openxmlformats.org/officeDocument/2006/relationships/image" Target="../media/image61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116.png"/><Relationship Id="rId4" Type="http://schemas.openxmlformats.org/officeDocument/2006/relationships/image" Target="../media/image11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png"/><Relationship Id="rId3" Type="http://schemas.openxmlformats.org/officeDocument/2006/relationships/tags" Target="../tags/tag27.xml"/><Relationship Id="rId7" Type="http://schemas.openxmlformats.org/officeDocument/2006/relationships/image" Target="../media/image121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120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8.xml"/><Relationship Id="rId9" Type="http://schemas.openxmlformats.org/officeDocument/2006/relationships/image" Target="../media/image12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126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tags" Target="../tags/tag34.xml"/><Relationship Id="rId7" Type="http://schemas.openxmlformats.org/officeDocument/2006/relationships/image" Target="../media/image129.emf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emf"/><Relationship Id="rId3" Type="http://schemas.openxmlformats.org/officeDocument/2006/relationships/tags" Target="../tags/tag37.xml"/><Relationship Id="rId7" Type="http://schemas.openxmlformats.org/officeDocument/2006/relationships/image" Target="../media/image132.emf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10" Type="http://schemas.openxmlformats.org/officeDocument/2006/relationships/image" Target="../media/image13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34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mp4"/><Relationship Id="rId1" Type="http://schemas.microsoft.com/office/2007/relationships/media" Target="../media/media6.mp4"/><Relationship Id="rId5" Type="http://schemas.openxmlformats.org/officeDocument/2006/relationships/image" Target="../media/image138.png"/><Relationship Id="rId4" Type="http://schemas.openxmlformats.org/officeDocument/2006/relationships/image" Target="../media/image136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7" Type="http://schemas.openxmlformats.org/officeDocument/2006/relationships/image" Target="../media/image41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38.emf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5.emf"/><Relationship Id="rId4" Type="http://schemas.openxmlformats.org/officeDocument/2006/relationships/image" Target="../media/image142.jp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emf"/><Relationship Id="rId3" Type="http://schemas.openxmlformats.org/officeDocument/2006/relationships/image" Target="../media/image69.emf"/><Relationship Id="rId7" Type="http://schemas.openxmlformats.org/officeDocument/2006/relationships/image" Target="../media/image14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8.emf"/><Relationship Id="rId5" Type="http://schemas.openxmlformats.org/officeDocument/2006/relationships/image" Target="../media/image147.emf"/><Relationship Id="rId4" Type="http://schemas.openxmlformats.org/officeDocument/2006/relationships/image" Target="../media/image146.emf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emf"/><Relationship Id="rId7" Type="http://schemas.openxmlformats.org/officeDocument/2006/relationships/image" Target="../media/image157.emf"/><Relationship Id="rId2" Type="http://schemas.openxmlformats.org/officeDocument/2006/relationships/image" Target="../media/image15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emf"/><Relationship Id="rId5" Type="http://schemas.openxmlformats.org/officeDocument/2006/relationships/image" Target="../media/image155.emf"/><Relationship Id="rId4" Type="http://schemas.openxmlformats.org/officeDocument/2006/relationships/image" Target="../media/image154.emf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emf"/><Relationship Id="rId3" Type="http://schemas.openxmlformats.org/officeDocument/2006/relationships/image" Target="../media/image153.emf"/><Relationship Id="rId7" Type="http://schemas.openxmlformats.org/officeDocument/2006/relationships/image" Target="../media/image161.emf"/><Relationship Id="rId2" Type="http://schemas.openxmlformats.org/officeDocument/2006/relationships/image" Target="../media/image15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emf"/><Relationship Id="rId5" Type="http://schemas.openxmlformats.org/officeDocument/2006/relationships/image" Target="../media/image159.emf"/><Relationship Id="rId4" Type="http://schemas.openxmlformats.org/officeDocument/2006/relationships/image" Target="../media/image15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6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emf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65.emf"/><Relationship Id="rId7" Type="http://schemas.microsoft.com/office/2007/relationships/hdphoto" Target="../media/hdphoto6.wdp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67.png"/><Relationship Id="rId4" Type="http://schemas.openxmlformats.org/officeDocument/2006/relationships/image" Target="../media/image166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172.emf"/><Relationship Id="rId2" Type="http://schemas.openxmlformats.org/officeDocument/2006/relationships/image" Target="../media/image1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1.emf"/><Relationship Id="rId5" Type="http://schemas.openxmlformats.org/officeDocument/2006/relationships/image" Target="../media/image170.emf"/><Relationship Id="rId4" Type="http://schemas.openxmlformats.org/officeDocument/2006/relationships/image" Target="../media/image169.emf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emf"/><Relationship Id="rId3" Type="http://schemas.openxmlformats.org/officeDocument/2006/relationships/image" Target="../media/image174.emf"/><Relationship Id="rId7" Type="http://schemas.openxmlformats.org/officeDocument/2006/relationships/image" Target="../media/image171.emf"/><Relationship Id="rId2" Type="http://schemas.openxmlformats.org/officeDocument/2006/relationships/image" Target="../media/image17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emf"/><Relationship Id="rId5" Type="http://schemas.openxmlformats.org/officeDocument/2006/relationships/image" Target="../media/image17.emf"/><Relationship Id="rId4" Type="http://schemas.openxmlformats.org/officeDocument/2006/relationships/image" Target="../media/image168.emf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emf"/><Relationship Id="rId2" Type="http://schemas.openxmlformats.org/officeDocument/2006/relationships/image" Target="../media/image176.emf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9.emf"/><Relationship Id="rId2" Type="http://schemas.openxmlformats.org/officeDocument/2006/relationships/image" Target="../media/image17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0.e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emf"/><Relationship Id="rId2" Type="http://schemas.openxmlformats.org/officeDocument/2006/relationships/image" Target="../media/image176.emf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emf"/><Relationship Id="rId2" Type="http://schemas.openxmlformats.org/officeDocument/2006/relationships/image" Target="../media/image18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14.png"/></Relationships>
</file>

<file path=ppt/slides/_rels/slide9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emf"/><Relationship Id="rId3" Type="http://schemas.openxmlformats.org/officeDocument/2006/relationships/image" Target="../media/image184.emf"/><Relationship Id="rId7" Type="http://schemas.openxmlformats.org/officeDocument/2006/relationships/image" Target="../media/image187.emf"/><Relationship Id="rId2" Type="http://schemas.openxmlformats.org/officeDocument/2006/relationships/image" Target="../media/image18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image" Target="../media/image186.emf"/><Relationship Id="rId4" Type="http://schemas.openxmlformats.org/officeDocument/2006/relationships/image" Target="../media/image185.emf"/></Relationships>
</file>

<file path=ppt/slides/_rels/slide9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8.emf"/><Relationship Id="rId3" Type="http://schemas.openxmlformats.org/officeDocument/2006/relationships/image" Target="../media/image184.emf"/><Relationship Id="rId7" Type="http://schemas.openxmlformats.org/officeDocument/2006/relationships/image" Target="../media/image187.emf"/><Relationship Id="rId2" Type="http://schemas.openxmlformats.org/officeDocument/2006/relationships/image" Target="../media/image18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image" Target="../media/image186.emf"/><Relationship Id="rId4" Type="http://schemas.openxmlformats.org/officeDocument/2006/relationships/image" Target="../media/image185.emf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7.emf"/><Relationship Id="rId2" Type="http://schemas.openxmlformats.org/officeDocument/2006/relationships/image" Target="../media/image176.emf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emf"/><Relationship Id="rId2" Type="http://schemas.openxmlformats.org/officeDocument/2006/relationships/image" Target="../media/image18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3.emf"/><Relationship Id="rId5" Type="http://schemas.openxmlformats.org/officeDocument/2006/relationships/image" Target="../media/image192.emf"/><Relationship Id="rId4" Type="http://schemas.openxmlformats.org/officeDocument/2006/relationships/image" Target="../media/image191.emf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image" Target="../media/image195.png"/><Relationship Id="rId4" Type="http://schemas.openxmlformats.org/officeDocument/2006/relationships/image" Target="../media/image194.png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image" Target="../media/image196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195.png"/><Relationship Id="rId5" Type="http://schemas.openxmlformats.org/officeDocument/2006/relationships/image" Target="../media/image194.png"/><Relationship Id="rId4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7.png"/><Relationship Id="rId3" Type="http://schemas.openxmlformats.org/officeDocument/2006/relationships/tags" Target="../tags/tag45.xml"/><Relationship Id="rId7" Type="http://schemas.openxmlformats.org/officeDocument/2006/relationships/image" Target="../media/image194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00.png"/><Relationship Id="rId5" Type="http://schemas.openxmlformats.org/officeDocument/2006/relationships/tags" Target="../tags/tag47.xml"/><Relationship Id="rId10" Type="http://schemas.openxmlformats.org/officeDocument/2006/relationships/image" Target="../media/image199.png"/><Relationship Id="rId4" Type="http://schemas.openxmlformats.org/officeDocument/2006/relationships/tags" Target="../tags/tag46.xml"/><Relationship Id="rId9" Type="http://schemas.openxmlformats.org/officeDocument/2006/relationships/image" Target="../media/image198.pn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2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5808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70"/>
    </mc:Choice>
    <mc:Fallback xmlns="">
      <p:transition spd="slow" advTm="1277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impedance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692000"/>
            <a:ext cx="8280000" cy="2160000"/>
          </a:xfrm>
        </p:spPr>
        <p:txBody>
          <a:bodyPr>
            <a:noAutofit/>
          </a:bodyPr>
          <a:lstStyle/>
          <a:p>
            <a:pPr marL="417150" lvl="1" indent="-342900" algn="just">
              <a:spcBef>
                <a:spcPct val="20000"/>
              </a:spcBef>
              <a:defRPr/>
            </a:pPr>
            <a:r>
              <a:rPr lang="en-US" dirty="0"/>
              <a:t>The </a:t>
            </a:r>
            <a:r>
              <a:rPr lang="en-US" b="1" dirty="0">
                <a:solidFill>
                  <a:srgbClr val="C00000"/>
                </a:solidFill>
              </a:rPr>
              <a:t>wake function</a:t>
            </a:r>
            <a:r>
              <a:rPr lang="en-US" dirty="0"/>
              <a:t> of an accelerator component is basically its </a:t>
            </a:r>
            <a:r>
              <a:rPr lang="en-US" b="1" dirty="0">
                <a:solidFill>
                  <a:srgbClr val="C00000"/>
                </a:solidFill>
              </a:rPr>
              <a:t>Green function in time domain</a:t>
            </a:r>
            <a:r>
              <a:rPr lang="en-US" dirty="0"/>
              <a:t> (i.e., its response to a pulse excitation)</a:t>
            </a:r>
          </a:p>
          <a:p>
            <a:pPr marL="874350" lvl="2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Very useful for </a:t>
            </a:r>
            <a:r>
              <a:rPr lang="en-US" sz="1600" dirty="0" err="1"/>
              <a:t>macroparticle</a:t>
            </a:r>
            <a:r>
              <a:rPr lang="en-US" sz="1600" dirty="0"/>
              <a:t> models and simulations, because it can be used to describe the driving terms in the single particle equations of motion!</a:t>
            </a:r>
            <a:endParaRPr lang="en-US" sz="1800" dirty="0"/>
          </a:p>
          <a:p>
            <a:pPr marL="417150" lvl="1" indent="-342900" algn="just" defTabSz="457200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dirty="0"/>
              <a:t>We can also describe it as a </a:t>
            </a:r>
            <a:r>
              <a:rPr lang="en-US" b="1" dirty="0">
                <a:solidFill>
                  <a:srgbClr val="C00000"/>
                </a:solidFill>
              </a:rPr>
              <a:t>transfer function in frequency domain</a:t>
            </a:r>
          </a:p>
          <a:p>
            <a:pPr marL="760050" lvl="2" indent="-342900" algn="just" defTabSz="457200">
              <a:lnSpc>
                <a:spcPct val="100000"/>
              </a:lnSpc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This is the definition of </a:t>
            </a:r>
            <a:r>
              <a:rPr lang="en-US" sz="1600" b="1" dirty="0">
                <a:solidFill>
                  <a:srgbClr val="C00000"/>
                </a:solidFill>
              </a:rPr>
              <a:t>longitudinal beam coupling impedance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dirty="0"/>
              <a:t>of the element under study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314" y="792000"/>
            <a:ext cx="5051373" cy="60044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803" y="4248000"/>
            <a:ext cx="4078431" cy="150340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448000" y="4248000"/>
            <a:ext cx="756000" cy="57600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032000" y="4248000"/>
            <a:ext cx="720000" cy="576000"/>
          </a:xfrm>
          <a:prstGeom prst="rect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795854" y="4824000"/>
            <a:ext cx="30146" cy="604735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37" idx="2"/>
          </p:cNvCxnSpPr>
          <p:nvPr/>
        </p:nvCxnSpPr>
        <p:spPr>
          <a:xfrm>
            <a:off x="4392000" y="4824000"/>
            <a:ext cx="360000" cy="604735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58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7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78"/>
            <a:ext cx="8229600" cy="944562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ial Rounded MT Bold"/>
                <a:cs typeface="Arial Rounded MT Bold"/>
              </a:rPr>
              <a:t>Examples of numerical simulations</a:t>
            </a:r>
            <a:br>
              <a:rPr lang="en-US" sz="2800" dirty="0">
                <a:latin typeface="Arial Rounded MT Bold"/>
                <a:cs typeface="Arial Rounded MT Bold"/>
              </a:rPr>
            </a:br>
            <a:r>
              <a:rPr lang="en-US" sz="2800" dirty="0" err="1">
                <a:latin typeface="Arial Rounded MT Bold"/>
                <a:cs typeface="Arial Rounded MT Bold"/>
              </a:rPr>
              <a:t>debunching</a:t>
            </a:r>
            <a:r>
              <a:rPr lang="en-US" sz="2800" dirty="0">
                <a:latin typeface="Arial Rounded MT Bold"/>
                <a:cs typeface="Arial Rounded MT Bold"/>
              </a:rPr>
              <a:t> bunch with SPS impedance model</a:t>
            </a:r>
            <a:endParaRPr lang="en-US" sz="2800" b="1" dirty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pic>
        <p:nvPicPr>
          <p:cNvPr id="9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55" y="2229392"/>
            <a:ext cx="2532904" cy="1905000"/>
          </a:xfrm>
        </p:spPr>
      </p:pic>
      <p:sp>
        <p:nvSpPr>
          <p:cNvPr id="3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081447-C3CE-9F4F-A689-9A72CAFF10CA}" type="slidenum">
              <a:rPr lang="en-US" smtClean="0"/>
              <a:pPr/>
              <a:t>100</a:t>
            </a:fld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100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1" name="TextBox 2"/>
          <p:cNvSpPr txBox="1">
            <a:spLocks noChangeArrowheads="1"/>
          </p:cNvSpPr>
          <p:nvPr/>
        </p:nvSpPr>
        <p:spPr bwMode="auto">
          <a:xfrm>
            <a:off x="457200" y="1028416"/>
            <a:ext cx="8369300" cy="1228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dirty="0">
                <a:latin typeface="Calibri" charset="0"/>
              </a:rPr>
              <a:t>Microwave instability on a </a:t>
            </a:r>
            <a:r>
              <a:rPr lang="en-US" sz="1600" dirty="0" err="1">
                <a:latin typeface="Calibri" charset="0"/>
              </a:rPr>
              <a:t>debunching</a:t>
            </a:r>
            <a:r>
              <a:rPr lang="en-US" sz="1600" dirty="0">
                <a:latin typeface="Calibri" charset="0"/>
              </a:rPr>
              <a:t> bunch is used at SPS for probing the machine impedance   (E. </a:t>
            </a:r>
            <a:r>
              <a:rPr lang="en-US" sz="1600" dirty="0" err="1">
                <a:latin typeface="Calibri" charset="0"/>
              </a:rPr>
              <a:t>Shaposhnikova</a:t>
            </a:r>
            <a:r>
              <a:rPr lang="en-US" sz="1600" dirty="0">
                <a:latin typeface="Calibri" charset="0"/>
              </a:rPr>
              <a:t>, T. Bohl, H. </a:t>
            </a:r>
            <a:r>
              <a:rPr lang="en-US" sz="1600" dirty="0" err="1">
                <a:latin typeface="Calibri" charset="0"/>
              </a:rPr>
              <a:t>Timkó</a:t>
            </a:r>
            <a:r>
              <a:rPr lang="en-US" sz="1600" dirty="0">
                <a:latin typeface="Calibri" charset="0"/>
              </a:rPr>
              <a:t>, et al.)</a:t>
            </a:r>
          </a:p>
          <a:p>
            <a:pPr lvl="1">
              <a:lnSpc>
                <a:spcPct val="110000"/>
              </a:lnSpc>
              <a:spcAft>
                <a:spcPts val="600"/>
              </a:spcAft>
              <a:buFont typeface="Lucida Grande" charset="0"/>
              <a:buChar char="⇒"/>
            </a:pPr>
            <a:r>
              <a:rPr lang="en-US" sz="1600" dirty="0">
                <a:latin typeface="Calibri" charset="0"/>
              </a:rPr>
              <a:t> Long bunch injected into SPS with RF off slowly </a:t>
            </a:r>
            <a:r>
              <a:rPr lang="en-US" sz="1600" dirty="0" err="1">
                <a:latin typeface="Calibri" charset="0"/>
              </a:rPr>
              <a:t>debunches</a:t>
            </a:r>
            <a:r>
              <a:rPr lang="en-US" sz="1600" dirty="0">
                <a:latin typeface="Calibri" charset="0"/>
              </a:rPr>
              <a:t> due to low momentum spread</a:t>
            </a:r>
          </a:p>
          <a:p>
            <a:pPr lvl="1">
              <a:spcAft>
                <a:spcPts val="600"/>
              </a:spcAft>
              <a:buFont typeface="Lucida Grande" charset="0"/>
              <a:buChar char="⇒"/>
            </a:pPr>
            <a:r>
              <a:rPr lang="en-US" sz="1600" dirty="0">
                <a:latin typeface="Calibri" charset="0"/>
              </a:rPr>
              <a:t> Spectrum of bunch profile reveals important components for the impedance</a:t>
            </a:r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047" y="2229392"/>
            <a:ext cx="2532904" cy="1904999"/>
          </a:xfrm>
          <a:prstGeom prst="rect">
            <a:avLst/>
          </a:prstGeom>
        </p:spPr>
      </p:pic>
      <p:pic>
        <p:nvPicPr>
          <p:cNvPr id="11" name="Content Placeholder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951" y="2229391"/>
            <a:ext cx="2532904" cy="1904999"/>
          </a:xfrm>
          <a:prstGeom prst="rect">
            <a:avLst/>
          </a:prstGeom>
        </p:spPr>
      </p:pic>
      <p:pic>
        <p:nvPicPr>
          <p:cNvPr id="12" name="Content Placeholder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55" y="4246103"/>
            <a:ext cx="2532904" cy="1904999"/>
          </a:xfrm>
          <a:prstGeom prst="rect">
            <a:avLst/>
          </a:prstGeom>
        </p:spPr>
      </p:pic>
      <p:pic>
        <p:nvPicPr>
          <p:cNvPr id="15" name="Content Placeholder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2047" y="4242228"/>
            <a:ext cx="2532904" cy="1904999"/>
          </a:xfrm>
          <a:prstGeom prst="rect">
            <a:avLst/>
          </a:prstGeom>
        </p:spPr>
      </p:pic>
      <p:pic>
        <p:nvPicPr>
          <p:cNvPr id="16" name="Content Placeholder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951" y="4242233"/>
            <a:ext cx="2532904" cy="190499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914677572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078"/>
            <a:ext cx="8229600" cy="944562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ial Rounded MT Bold"/>
                <a:cs typeface="Arial Rounded MT Bold"/>
              </a:rPr>
              <a:t>Examples of numerical simulations</a:t>
            </a:r>
            <a:br>
              <a:rPr lang="en-US" sz="2800" dirty="0">
                <a:latin typeface="Arial Rounded MT Bold"/>
                <a:cs typeface="Arial Rounded MT Bold"/>
              </a:rPr>
            </a:br>
            <a:r>
              <a:rPr lang="en-US" sz="2800" dirty="0" err="1">
                <a:latin typeface="Arial Rounded MT Bold"/>
                <a:cs typeface="Arial Rounded MT Bold"/>
              </a:rPr>
              <a:t>debunching</a:t>
            </a:r>
            <a:r>
              <a:rPr lang="en-US" sz="2800" dirty="0">
                <a:latin typeface="Arial Rounded MT Bold"/>
                <a:cs typeface="Arial Rounded MT Bold"/>
              </a:rPr>
              <a:t> bunch with SPS impedance model</a:t>
            </a:r>
            <a:endParaRPr lang="en-US" sz="2800" b="1" dirty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E081447-C3CE-9F4F-A689-9A72CAFF10CA}" type="slidenum">
              <a:rPr lang="en-US" smtClean="0"/>
              <a:pPr/>
              <a:t>101</a:t>
            </a:fld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101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95069" y="2591188"/>
            <a:ext cx="3787629" cy="2988851"/>
            <a:chOff x="3276600" y="4800600"/>
            <a:chExt cx="2628900" cy="1971675"/>
          </a:xfrm>
        </p:grpSpPr>
        <p:pic>
          <p:nvPicPr>
            <p:cNvPr id="17" name="Picture 5" descr="C:\MatlabFiles\MD_2012_07_27_analysis\analysis_plots\MD152_modeampProj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6600" y="4800600"/>
              <a:ext cx="2628900" cy="197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4789659" y="5074398"/>
              <a:ext cx="802092" cy="223336"/>
            </a:xfrm>
            <a:prstGeom prst="rect">
              <a:avLst/>
            </a:prstGeom>
            <a:noFill/>
            <a:ln>
              <a:solidFill>
                <a:srgbClr val="2D9D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tx1">
                      <a:lumMod val="75000"/>
                    </a:schemeClr>
                  </a:solidFill>
                </a:rPr>
                <a:t>Measured</a:t>
              </a:r>
            </a:p>
          </p:txBody>
        </p:sp>
      </p:grpSp>
      <p:pic>
        <p:nvPicPr>
          <p:cNvPr id="20" name="Content Placeholder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9" t="3652" r="5746" b="9757"/>
          <a:stretch/>
        </p:blipFill>
        <p:spPr>
          <a:xfrm>
            <a:off x="4438896" y="2732290"/>
            <a:ext cx="4195143" cy="3052989"/>
          </a:xfrm>
          <a:prstGeom prst="rect">
            <a:avLst/>
          </a:prstGeom>
        </p:spPr>
      </p:pic>
      <p:sp>
        <p:nvSpPr>
          <p:cNvPr id="19" name="Text Placeholder 8"/>
          <p:cNvSpPr txBox="1">
            <a:spLocks/>
          </p:cNvSpPr>
          <p:nvPr/>
        </p:nvSpPr>
        <p:spPr>
          <a:xfrm>
            <a:off x="6004056" y="3344791"/>
            <a:ext cx="3002030" cy="63976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>
                <a:solidFill>
                  <a:srgbClr val="004078"/>
                </a:solidFill>
              </a:rPr>
              <a:t>Simulated with impedance from cavities, kickers, BPMs &amp; (ZS)</a:t>
            </a:r>
          </a:p>
        </p:txBody>
      </p:sp>
      <p:sp>
        <p:nvSpPr>
          <p:cNvPr id="12" name="TextBox 2"/>
          <p:cNvSpPr txBox="1">
            <a:spLocks noChangeArrowheads="1"/>
          </p:cNvSpPr>
          <p:nvPr/>
        </p:nvSpPr>
        <p:spPr bwMode="auto">
          <a:xfrm>
            <a:off x="457200" y="1028416"/>
            <a:ext cx="8369300" cy="155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600" dirty="0">
                <a:latin typeface="Calibri" charset="0"/>
              </a:rPr>
              <a:t>Microwave instability on a </a:t>
            </a:r>
            <a:r>
              <a:rPr lang="en-US" sz="1600" dirty="0" err="1">
                <a:latin typeface="Calibri" charset="0"/>
              </a:rPr>
              <a:t>debunching</a:t>
            </a:r>
            <a:r>
              <a:rPr lang="en-US" sz="1600" dirty="0">
                <a:latin typeface="Calibri" charset="0"/>
              </a:rPr>
              <a:t> bunch is used at SPS for probing the machine impedance   (E. </a:t>
            </a:r>
            <a:r>
              <a:rPr lang="en-US" sz="1600" dirty="0" err="1">
                <a:latin typeface="Calibri" charset="0"/>
              </a:rPr>
              <a:t>Shaposhnikova</a:t>
            </a:r>
            <a:r>
              <a:rPr lang="en-US" sz="1600" dirty="0">
                <a:latin typeface="Calibri" charset="0"/>
              </a:rPr>
              <a:t>, T. Bohl, H. </a:t>
            </a:r>
            <a:r>
              <a:rPr lang="en-US" sz="1600" dirty="0" err="1">
                <a:latin typeface="Calibri" charset="0"/>
              </a:rPr>
              <a:t>Timkó</a:t>
            </a:r>
            <a:r>
              <a:rPr lang="en-US" sz="1600" dirty="0">
                <a:latin typeface="Calibri" charset="0"/>
              </a:rPr>
              <a:t>, et al.)</a:t>
            </a:r>
          </a:p>
          <a:p>
            <a:pPr lvl="1">
              <a:lnSpc>
                <a:spcPct val="110000"/>
              </a:lnSpc>
              <a:spcAft>
                <a:spcPts val="600"/>
              </a:spcAft>
              <a:buFont typeface="Lucida Grande" charset="0"/>
              <a:buChar char="⇒"/>
            </a:pPr>
            <a:r>
              <a:rPr lang="en-US" sz="1600" dirty="0">
                <a:latin typeface="Calibri" charset="0"/>
              </a:rPr>
              <a:t> Long bunch injected into SPS with RF off slowly </a:t>
            </a:r>
            <a:r>
              <a:rPr lang="en-US" sz="1600" dirty="0" err="1">
                <a:latin typeface="Calibri" charset="0"/>
              </a:rPr>
              <a:t>debunches</a:t>
            </a:r>
            <a:r>
              <a:rPr lang="en-US" sz="1600" dirty="0">
                <a:latin typeface="Calibri" charset="0"/>
              </a:rPr>
              <a:t> due to low momentum spread</a:t>
            </a:r>
          </a:p>
          <a:p>
            <a:pPr lvl="1">
              <a:spcAft>
                <a:spcPts val="600"/>
              </a:spcAft>
              <a:buFont typeface="Lucida Grande" charset="0"/>
              <a:buChar char="⇒"/>
            </a:pPr>
            <a:r>
              <a:rPr lang="en-US" sz="1600" dirty="0">
                <a:latin typeface="Calibri" charset="0"/>
              </a:rPr>
              <a:t> Spectrum of bunch profile reveals important components for the impedance</a:t>
            </a:r>
          </a:p>
          <a:p>
            <a:pPr lvl="1">
              <a:spcAft>
                <a:spcPts val="600"/>
              </a:spcAft>
              <a:buFont typeface="Lucida Grande" charset="0"/>
              <a:buChar char="⇒"/>
            </a:pPr>
            <a:r>
              <a:rPr lang="en-US" sz="1600" dirty="0">
                <a:latin typeface="Calibri" charset="0"/>
              </a:rPr>
              <a:t> Simulations with impedance model are used to match measured profile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3879949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energy balance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620000"/>
            <a:ext cx="8280000" cy="2880000"/>
          </a:xfrm>
        </p:spPr>
        <p:txBody>
          <a:bodyPr>
            <a:noAutofit/>
          </a:bodyPr>
          <a:lstStyle/>
          <a:p>
            <a:pPr marL="417150" lvl="1" indent="-342900" algn="just">
              <a:spcBef>
                <a:spcPct val="20000"/>
              </a:spcBef>
              <a:defRPr/>
            </a:pPr>
            <a:r>
              <a:rPr lang="en-US" sz="2000" dirty="0"/>
              <a:t>In the global energy balance, the energy lost by the source splits into: </a:t>
            </a:r>
          </a:p>
          <a:p>
            <a:pPr marL="7600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Electromagnetic energy of the 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modes that remain trapped</a:t>
            </a:r>
            <a:r>
              <a:rPr lang="en-US" sz="1800" dirty="0"/>
              <a:t> in the object</a:t>
            </a:r>
          </a:p>
          <a:p>
            <a:pPr marL="1102950" lvl="3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Partly dissipated on </a:t>
            </a:r>
            <a:r>
              <a:rPr lang="en-US" sz="1600" b="1" dirty="0" err="1">
                <a:solidFill>
                  <a:schemeClr val="accent1"/>
                </a:solidFill>
              </a:rPr>
              <a:t>lossy</a:t>
            </a:r>
            <a:r>
              <a:rPr lang="en-US" sz="1600" b="1" dirty="0">
                <a:solidFill>
                  <a:schemeClr val="accent1"/>
                </a:solidFill>
              </a:rPr>
              <a:t> walls</a:t>
            </a:r>
            <a:r>
              <a:rPr lang="en-US" sz="1600" dirty="0"/>
              <a:t> or into purposely designed inserts or HOM absorbers</a:t>
            </a:r>
          </a:p>
          <a:p>
            <a:pPr marL="1102950" lvl="3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Partly transferred to</a:t>
            </a:r>
            <a:r>
              <a:rPr lang="en-US" sz="1600" b="1" dirty="0">
                <a:solidFill>
                  <a:schemeClr val="accent2"/>
                </a:solidFill>
              </a:rPr>
              <a:t> following particles </a:t>
            </a:r>
            <a:r>
              <a:rPr lang="en-US" sz="1600" dirty="0"/>
              <a:t>(or the same particle over successive turns), possibly feeding into an instability! </a:t>
            </a:r>
          </a:p>
          <a:p>
            <a:pPr marL="7600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Electromagnetic energy of </a:t>
            </a:r>
            <a:r>
              <a:rPr lang="en-US" sz="1800" b="1" dirty="0">
                <a:solidFill>
                  <a:srgbClr val="7030A0"/>
                </a:solidFill>
              </a:rPr>
              <a:t>modes that propagate</a:t>
            </a:r>
            <a:r>
              <a:rPr lang="en-US" sz="1800" dirty="0"/>
              <a:t> down the beam chamber (above cut-off), eventually lost on surrounding </a:t>
            </a:r>
            <a:r>
              <a:rPr lang="en-US" sz="1800" dirty="0" err="1"/>
              <a:t>lossy</a:t>
            </a:r>
            <a:r>
              <a:rPr lang="en-US" sz="1800" dirty="0"/>
              <a:t> materials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792000"/>
            <a:ext cx="4457347" cy="6117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400000" y="792000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happens to the energy lost by the source?</a:t>
            </a:r>
          </a:p>
        </p:txBody>
      </p:sp>
      <p:grpSp>
        <p:nvGrpSpPr>
          <p:cNvPr id="18" name="Group 94"/>
          <p:cNvGrpSpPr>
            <a:grpSpLocks noChangeAspect="1"/>
          </p:cNvGrpSpPr>
          <p:nvPr/>
        </p:nvGrpSpPr>
        <p:grpSpPr>
          <a:xfrm>
            <a:off x="3962523" y="3963254"/>
            <a:ext cx="1207580" cy="2240022"/>
            <a:chOff x="2555534" y="1448897"/>
            <a:chExt cx="1312862" cy="2549525"/>
          </a:xfrm>
        </p:grpSpPr>
        <p:sp>
          <p:nvSpPr>
            <p:cNvPr id="19" name="Freeform 90"/>
            <p:cNvSpPr>
              <a:spLocks/>
            </p:cNvSpPr>
            <p:nvPr/>
          </p:nvSpPr>
          <p:spPr bwMode="auto">
            <a:xfrm>
              <a:off x="2631734" y="1644159"/>
              <a:ext cx="639763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1"/>
            <p:cNvSpPr>
              <a:spLocks/>
            </p:cNvSpPr>
            <p:nvPr/>
          </p:nvSpPr>
          <p:spPr bwMode="auto">
            <a:xfrm>
              <a:off x="2685709" y="15139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2"/>
            <p:cNvSpPr>
              <a:spLocks/>
            </p:cNvSpPr>
            <p:nvPr/>
          </p:nvSpPr>
          <p:spPr bwMode="auto">
            <a:xfrm>
              <a:off x="2815884" y="1448897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3"/>
            <p:cNvSpPr>
              <a:spLocks/>
            </p:cNvSpPr>
            <p:nvPr/>
          </p:nvSpPr>
          <p:spPr bwMode="auto">
            <a:xfrm rot="10800000" flipV="1">
              <a:off x="2555534" y="3141172"/>
              <a:ext cx="1299943" cy="215534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4"/>
            <p:cNvSpPr>
              <a:spLocks/>
            </p:cNvSpPr>
            <p:nvPr/>
          </p:nvSpPr>
          <p:spPr bwMode="auto">
            <a:xfrm flipV="1">
              <a:off x="2620622" y="3596784"/>
              <a:ext cx="650875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6"/>
            <p:cNvSpPr>
              <a:spLocks/>
            </p:cNvSpPr>
            <p:nvPr/>
          </p:nvSpPr>
          <p:spPr bwMode="auto">
            <a:xfrm flipV="1">
              <a:off x="2815884" y="3922222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2"/>
            <p:cNvSpPr>
              <a:spLocks/>
            </p:cNvSpPr>
            <p:nvPr/>
          </p:nvSpPr>
          <p:spPr bwMode="auto">
            <a:xfrm rot="10800000">
              <a:off x="2562757" y="2177322"/>
              <a:ext cx="1305639" cy="181443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5"/>
            <p:cNvSpPr>
              <a:spLocks/>
            </p:cNvSpPr>
            <p:nvPr/>
          </p:nvSpPr>
          <p:spPr bwMode="auto">
            <a:xfrm flipV="1">
              <a:off x="2685709" y="37491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107"/>
          <p:cNvGrpSpPr>
            <a:grpSpLocks noChangeAspect="1"/>
          </p:cNvGrpSpPr>
          <p:nvPr/>
        </p:nvGrpSpPr>
        <p:grpSpPr>
          <a:xfrm>
            <a:off x="1692000" y="3888001"/>
            <a:ext cx="5760000" cy="2391888"/>
            <a:chOff x="152400" y="1381418"/>
            <a:chExt cx="6138425" cy="2668586"/>
          </a:xfrm>
        </p:grpSpPr>
        <p:cxnSp>
          <p:nvCxnSpPr>
            <p:cNvPr id="29" name="Straight Connector 28"/>
            <p:cNvCxnSpPr/>
            <p:nvPr/>
          </p:nvCxnSpPr>
          <p:spPr>
            <a:xfrm flipH="1" flipV="1">
              <a:off x="152400" y="2356373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152400" y="3072335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3905205" y="2355017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3905205" y="3073015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2538020" y="3073691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12700">
              <a:solidFill>
                <a:srgbClr val="40404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 flipV="1">
              <a:off x="2538020" y="1381418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12700">
              <a:solidFill>
                <a:schemeClr val="accent4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123"/>
          <p:cNvGrpSpPr/>
          <p:nvPr/>
        </p:nvGrpSpPr>
        <p:grpSpPr>
          <a:xfrm>
            <a:off x="1731719" y="4964742"/>
            <a:ext cx="5667102" cy="282728"/>
            <a:chOff x="2305525" y="5833839"/>
            <a:chExt cx="4719820" cy="167881"/>
          </a:xfrm>
        </p:grpSpPr>
        <p:grpSp>
          <p:nvGrpSpPr>
            <p:cNvPr id="36" name="Group 116"/>
            <p:cNvGrpSpPr/>
            <p:nvPr/>
          </p:nvGrpSpPr>
          <p:grpSpPr>
            <a:xfrm>
              <a:off x="2305525" y="5833839"/>
              <a:ext cx="975192" cy="167881"/>
              <a:chOff x="2305525" y="5833839"/>
              <a:chExt cx="975192" cy="167881"/>
            </a:xfrm>
          </p:grpSpPr>
          <p:sp>
            <p:nvSpPr>
              <p:cNvPr id="41" name="Freeform 40"/>
              <p:cNvSpPr/>
              <p:nvPr/>
            </p:nvSpPr>
            <p:spPr>
              <a:xfrm flipH="1">
                <a:off x="2612913" y="5833839"/>
                <a:ext cx="667804" cy="167881"/>
              </a:xfrm>
              <a:custGeom>
                <a:avLst/>
                <a:gdLst>
                  <a:gd name="connsiteX0" fmla="*/ 0 w 667804"/>
                  <a:gd name="connsiteY0" fmla="*/ 155107 h 167881"/>
                  <a:gd name="connsiteX1" fmla="*/ 98528 w 667804"/>
                  <a:gd name="connsiteY1" fmla="*/ 1825 h 167881"/>
                  <a:gd name="connsiteX2" fmla="*/ 197057 w 667804"/>
                  <a:gd name="connsiteY2" fmla="*/ 144158 h 167881"/>
                  <a:gd name="connsiteX3" fmla="*/ 306533 w 667804"/>
                  <a:gd name="connsiteY3" fmla="*/ 12774 h 167881"/>
                  <a:gd name="connsiteX4" fmla="*/ 394114 w 667804"/>
                  <a:gd name="connsiteY4" fmla="*/ 155107 h 167881"/>
                  <a:gd name="connsiteX5" fmla="*/ 470747 w 667804"/>
                  <a:gd name="connsiteY5" fmla="*/ 89415 h 167881"/>
                  <a:gd name="connsiteX6" fmla="*/ 558328 w 667804"/>
                  <a:gd name="connsiteY6" fmla="*/ 56569 h 167881"/>
                  <a:gd name="connsiteX7" fmla="*/ 667804 w 667804"/>
                  <a:gd name="connsiteY7" fmla="*/ 45620 h 167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804" h="167881">
                    <a:moveTo>
                      <a:pt x="0" y="155107"/>
                    </a:moveTo>
                    <a:cubicBezTo>
                      <a:pt x="32842" y="79378"/>
                      <a:pt x="65685" y="3650"/>
                      <a:pt x="98528" y="1825"/>
                    </a:cubicBezTo>
                    <a:cubicBezTo>
                      <a:pt x="131371" y="0"/>
                      <a:pt x="162390" y="142333"/>
                      <a:pt x="197057" y="144158"/>
                    </a:cubicBezTo>
                    <a:cubicBezTo>
                      <a:pt x="231724" y="145983"/>
                      <a:pt x="273690" y="10949"/>
                      <a:pt x="306533" y="12774"/>
                    </a:cubicBezTo>
                    <a:cubicBezTo>
                      <a:pt x="339376" y="14599"/>
                      <a:pt x="366745" y="142334"/>
                      <a:pt x="394114" y="155107"/>
                    </a:cubicBezTo>
                    <a:cubicBezTo>
                      <a:pt x="421483" y="167881"/>
                      <a:pt x="443378" y="105838"/>
                      <a:pt x="470747" y="89415"/>
                    </a:cubicBezTo>
                    <a:cubicBezTo>
                      <a:pt x="498116" y="72992"/>
                      <a:pt x="525485" y="63868"/>
                      <a:pt x="558328" y="56569"/>
                    </a:cubicBezTo>
                    <a:cubicBezTo>
                      <a:pt x="591171" y="49270"/>
                      <a:pt x="629487" y="47445"/>
                      <a:pt x="667804" y="45620"/>
                    </a:cubicBezTo>
                  </a:path>
                </a:pathLst>
              </a:custGeom>
              <a:ln w="25400">
                <a:solidFill>
                  <a:srgbClr val="7030A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flipH="1">
                <a:off x="2305525" y="5876283"/>
                <a:ext cx="307388" cy="1588"/>
              </a:xfrm>
              <a:prstGeom prst="straightConnector1">
                <a:avLst/>
              </a:prstGeom>
              <a:ln w="25400"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117"/>
            <p:cNvGrpSpPr/>
            <p:nvPr/>
          </p:nvGrpSpPr>
          <p:grpSpPr>
            <a:xfrm flipH="1">
              <a:off x="6050153" y="5833839"/>
              <a:ext cx="975192" cy="167881"/>
              <a:chOff x="2189126" y="5833839"/>
              <a:chExt cx="975192" cy="167881"/>
            </a:xfrm>
          </p:grpSpPr>
          <p:sp>
            <p:nvSpPr>
              <p:cNvPr id="39" name="Freeform 38"/>
              <p:cNvSpPr/>
              <p:nvPr/>
            </p:nvSpPr>
            <p:spPr>
              <a:xfrm flipH="1">
                <a:off x="2496514" y="5833839"/>
                <a:ext cx="667804" cy="167881"/>
              </a:xfrm>
              <a:custGeom>
                <a:avLst/>
                <a:gdLst>
                  <a:gd name="connsiteX0" fmla="*/ 0 w 667804"/>
                  <a:gd name="connsiteY0" fmla="*/ 155107 h 167881"/>
                  <a:gd name="connsiteX1" fmla="*/ 98528 w 667804"/>
                  <a:gd name="connsiteY1" fmla="*/ 1825 h 167881"/>
                  <a:gd name="connsiteX2" fmla="*/ 197057 w 667804"/>
                  <a:gd name="connsiteY2" fmla="*/ 144158 h 167881"/>
                  <a:gd name="connsiteX3" fmla="*/ 306533 w 667804"/>
                  <a:gd name="connsiteY3" fmla="*/ 12774 h 167881"/>
                  <a:gd name="connsiteX4" fmla="*/ 394114 w 667804"/>
                  <a:gd name="connsiteY4" fmla="*/ 155107 h 167881"/>
                  <a:gd name="connsiteX5" fmla="*/ 470747 w 667804"/>
                  <a:gd name="connsiteY5" fmla="*/ 89415 h 167881"/>
                  <a:gd name="connsiteX6" fmla="*/ 558328 w 667804"/>
                  <a:gd name="connsiteY6" fmla="*/ 56569 h 167881"/>
                  <a:gd name="connsiteX7" fmla="*/ 667804 w 667804"/>
                  <a:gd name="connsiteY7" fmla="*/ 45620 h 167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804" h="167881">
                    <a:moveTo>
                      <a:pt x="0" y="155107"/>
                    </a:moveTo>
                    <a:cubicBezTo>
                      <a:pt x="32842" y="79378"/>
                      <a:pt x="65685" y="3650"/>
                      <a:pt x="98528" y="1825"/>
                    </a:cubicBezTo>
                    <a:cubicBezTo>
                      <a:pt x="131371" y="0"/>
                      <a:pt x="162390" y="142333"/>
                      <a:pt x="197057" y="144158"/>
                    </a:cubicBezTo>
                    <a:cubicBezTo>
                      <a:pt x="231724" y="145983"/>
                      <a:pt x="273690" y="10949"/>
                      <a:pt x="306533" y="12774"/>
                    </a:cubicBezTo>
                    <a:cubicBezTo>
                      <a:pt x="339376" y="14599"/>
                      <a:pt x="366745" y="142334"/>
                      <a:pt x="394114" y="155107"/>
                    </a:cubicBezTo>
                    <a:cubicBezTo>
                      <a:pt x="421483" y="167881"/>
                      <a:pt x="443378" y="105838"/>
                      <a:pt x="470747" y="89415"/>
                    </a:cubicBezTo>
                    <a:cubicBezTo>
                      <a:pt x="498116" y="72992"/>
                      <a:pt x="525485" y="63868"/>
                      <a:pt x="558328" y="56569"/>
                    </a:cubicBezTo>
                    <a:cubicBezTo>
                      <a:pt x="591171" y="49270"/>
                      <a:pt x="629487" y="47445"/>
                      <a:pt x="667804" y="45620"/>
                    </a:cubicBezTo>
                  </a:path>
                </a:pathLst>
              </a:custGeom>
              <a:ln w="25400">
                <a:solidFill>
                  <a:srgbClr val="7030A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 flipH="1">
                <a:off x="2189126" y="5876283"/>
                <a:ext cx="307388" cy="1588"/>
              </a:xfrm>
              <a:prstGeom prst="straightConnector1">
                <a:avLst/>
              </a:prstGeom>
              <a:ln w="25400"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oup 127"/>
          <p:cNvGrpSpPr/>
          <p:nvPr/>
        </p:nvGrpSpPr>
        <p:grpSpPr>
          <a:xfrm>
            <a:off x="3981463" y="5012187"/>
            <a:ext cx="742091" cy="129996"/>
            <a:chOff x="4050969" y="5857324"/>
            <a:chExt cx="703654" cy="123263"/>
          </a:xfrm>
        </p:grpSpPr>
        <p:sp>
          <p:nvSpPr>
            <p:cNvPr id="44" name="Oval 18"/>
            <p:cNvSpPr>
              <a:spLocks noChangeAspect="1" noChangeArrowheads="1"/>
            </p:cNvSpPr>
            <p:nvPr/>
          </p:nvSpPr>
          <p:spPr bwMode="auto">
            <a:xfrm>
              <a:off x="4050969" y="5857324"/>
              <a:ext cx="164392" cy="123263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rot="16200000" flipH="1">
              <a:off x="4485291" y="5653922"/>
              <a:ext cx="2496" cy="536169"/>
            </a:xfrm>
            <a:prstGeom prst="straightConnector1">
              <a:avLst/>
            </a:prstGeom>
            <a:ln w="25400" cap="flat" cmpd="sng" algn="ctr">
              <a:solidFill>
                <a:schemeClr val="accent2">
                  <a:lumMod val="75000"/>
                </a:schemeClr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122"/>
          <p:cNvGrpSpPr>
            <a:grpSpLocks noChangeAspect="1"/>
          </p:cNvGrpSpPr>
          <p:nvPr/>
        </p:nvGrpSpPr>
        <p:grpSpPr>
          <a:xfrm>
            <a:off x="3930542" y="3897039"/>
            <a:ext cx="1282903" cy="2391889"/>
            <a:chOff x="4299657" y="5309244"/>
            <a:chExt cx="835846" cy="1558383"/>
          </a:xfrm>
        </p:grpSpPr>
        <p:sp>
          <p:nvSpPr>
            <p:cNvPr id="50" name="Freeform 16"/>
            <p:cNvSpPr>
              <a:spLocks/>
            </p:cNvSpPr>
            <p:nvPr/>
          </p:nvSpPr>
          <p:spPr bwMode="auto">
            <a:xfrm flipV="1">
              <a:off x="4299657" y="5309244"/>
              <a:ext cx="835846" cy="570140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4299657" y="6297487"/>
              <a:ext cx="835846" cy="570140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828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energy balance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620000"/>
            <a:ext cx="8280000" cy="2880000"/>
          </a:xfrm>
        </p:spPr>
        <p:txBody>
          <a:bodyPr>
            <a:noAutofit/>
          </a:bodyPr>
          <a:lstStyle/>
          <a:p>
            <a:pPr marL="417150" lvl="1" indent="-342900" algn="just">
              <a:spcBef>
                <a:spcPct val="20000"/>
              </a:spcBef>
              <a:defRPr/>
            </a:pPr>
            <a:r>
              <a:rPr lang="en-US" sz="2000" dirty="0"/>
              <a:t>In the global energy balance, the energy lost by the source splits into </a:t>
            </a:r>
          </a:p>
          <a:p>
            <a:pPr marL="7600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Electromagnetic energy of the 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modes that remain trapped</a:t>
            </a:r>
            <a:r>
              <a:rPr lang="en-US" sz="1800" dirty="0"/>
              <a:t> in the object</a:t>
            </a:r>
          </a:p>
          <a:p>
            <a:pPr marL="1102950" lvl="3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Partly dissipated on </a:t>
            </a:r>
            <a:r>
              <a:rPr lang="en-US" sz="1600" b="1" dirty="0" err="1">
                <a:solidFill>
                  <a:schemeClr val="accent1"/>
                </a:solidFill>
              </a:rPr>
              <a:t>lossy</a:t>
            </a:r>
            <a:r>
              <a:rPr lang="en-US" sz="1600" b="1" dirty="0">
                <a:solidFill>
                  <a:schemeClr val="accent1"/>
                </a:solidFill>
              </a:rPr>
              <a:t> walls</a:t>
            </a:r>
            <a:r>
              <a:rPr lang="en-US" sz="1600" dirty="0"/>
              <a:t> or into purposely designed inserts or HOM absorbers</a:t>
            </a:r>
          </a:p>
          <a:p>
            <a:pPr marL="1102950" lvl="3" indent="-342900" algn="just">
              <a:spcBef>
                <a:spcPct val="20000"/>
              </a:spcBef>
              <a:buFont typeface="Calibri" panose="020F0502020204030204" pitchFamily="34" charset="0"/>
              <a:buChar char="→"/>
              <a:defRPr/>
            </a:pPr>
            <a:r>
              <a:rPr lang="en-US" sz="1600" dirty="0"/>
              <a:t>Partly transferred to</a:t>
            </a:r>
            <a:r>
              <a:rPr lang="en-US" sz="1600" b="1" dirty="0">
                <a:solidFill>
                  <a:schemeClr val="accent2"/>
                </a:solidFill>
              </a:rPr>
              <a:t> following particles </a:t>
            </a:r>
            <a:r>
              <a:rPr lang="en-US" sz="1600" dirty="0"/>
              <a:t>(or the same particle over successive turns), possibly feeding into an instability! </a:t>
            </a:r>
          </a:p>
          <a:p>
            <a:pPr marL="7600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Electromagnetic energy of </a:t>
            </a:r>
            <a:r>
              <a:rPr lang="en-US" sz="1800" b="1" dirty="0">
                <a:solidFill>
                  <a:srgbClr val="7030A0"/>
                </a:solidFill>
              </a:rPr>
              <a:t>modes that propagate</a:t>
            </a:r>
            <a:r>
              <a:rPr lang="en-US" sz="1800" dirty="0"/>
              <a:t> down the beam chamber (above cut-off), eventually lost on surrounding </a:t>
            </a:r>
            <a:r>
              <a:rPr lang="en-US" sz="1800" dirty="0" err="1"/>
              <a:t>lossy</a:t>
            </a:r>
            <a:r>
              <a:rPr lang="en-US" sz="1800" dirty="0"/>
              <a:t> materials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792000"/>
            <a:ext cx="4457347" cy="61179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400000" y="792000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happens to the energy lost by the source?</a:t>
            </a:r>
          </a:p>
        </p:txBody>
      </p:sp>
      <p:grpSp>
        <p:nvGrpSpPr>
          <p:cNvPr id="18" name="Group 94"/>
          <p:cNvGrpSpPr>
            <a:grpSpLocks noChangeAspect="1"/>
          </p:cNvGrpSpPr>
          <p:nvPr/>
        </p:nvGrpSpPr>
        <p:grpSpPr>
          <a:xfrm>
            <a:off x="3962523" y="3963254"/>
            <a:ext cx="1207580" cy="2240022"/>
            <a:chOff x="2555534" y="1448897"/>
            <a:chExt cx="1312862" cy="2549525"/>
          </a:xfrm>
        </p:grpSpPr>
        <p:sp>
          <p:nvSpPr>
            <p:cNvPr id="19" name="Freeform 90"/>
            <p:cNvSpPr>
              <a:spLocks/>
            </p:cNvSpPr>
            <p:nvPr/>
          </p:nvSpPr>
          <p:spPr bwMode="auto">
            <a:xfrm>
              <a:off x="2631734" y="1644159"/>
              <a:ext cx="639763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91"/>
            <p:cNvSpPr>
              <a:spLocks/>
            </p:cNvSpPr>
            <p:nvPr/>
          </p:nvSpPr>
          <p:spPr bwMode="auto">
            <a:xfrm>
              <a:off x="2685709" y="15139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92"/>
            <p:cNvSpPr>
              <a:spLocks/>
            </p:cNvSpPr>
            <p:nvPr/>
          </p:nvSpPr>
          <p:spPr bwMode="auto">
            <a:xfrm>
              <a:off x="2815884" y="1448897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3"/>
            <p:cNvSpPr>
              <a:spLocks/>
            </p:cNvSpPr>
            <p:nvPr/>
          </p:nvSpPr>
          <p:spPr bwMode="auto">
            <a:xfrm rot="10800000" flipV="1">
              <a:off x="2555534" y="3141172"/>
              <a:ext cx="1299943" cy="215534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4"/>
            <p:cNvSpPr>
              <a:spLocks/>
            </p:cNvSpPr>
            <p:nvPr/>
          </p:nvSpPr>
          <p:spPr bwMode="auto">
            <a:xfrm flipV="1">
              <a:off x="2620622" y="3596784"/>
              <a:ext cx="650875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6"/>
            <p:cNvSpPr>
              <a:spLocks/>
            </p:cNvSpPr>
            <p:nvPr/>
          </p:nvSpPr>
          <p:spPr bwMode="auto">
            <a:xfrm flipV="1">
              <a:off x="2815884" y="3922222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2"/>
            <p:cNvSpPr>
              <a:spLocks/>
            </p:cNvSpPr>
            <p:nvPr/>
          </p:nvSpPr>
          <p:spPr bwMode="auto">
            <a:xfrm rot="10800000">
              <a:off x="2562757" y="2177322"/>
              <a:ext cx="1305639" cy="181443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95"/>
            <p:cNvSpPr>
              <a:spLocks/>
            </p:cNvSpPr>
            <p:nvPr/>
          </p:nvSpPr>
          <p:spPr bwMode="auto">
            <a:xfrm flipV="1">
              <a:off x="2685709" y="37491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19050">
              <a:solidFill>
                <a:schemeClr val="accent4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107"/>
          <p:cNvGrpSpPr>
            <a:grpSpLocks noChangeAspect="1"/>
          </p:cNvGrpSpPr>
          <p:nvPr/>
        </p:nvGrpSpPr>
        <p:grpSpPr>
          <a:xfrm>
            <a:off x="1692000" y="3888001"/>
            <a:ext cx="5760000" cy="2391888"/>
            <a:chOff x="152400" y="1381418"/>
            <a:chExt cx="6138425" cy="2668586"/>
          </a:xfrm>
        </p:grpSpPr>
        <p:cxnSp>
          <p:nvCxnSpPr>
            <p:cNvPr id="29" name="Straight Connector 28"/>
            <p:cNvCxnSpPr/>
            <p:nvPr/>
          </p:nvCxnSpPr>
          <p:spPr>
            <a:xfrm flipH="1" flipV="1">
              <a:off x="152400" y="2356373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 flipV="1">
              <a:off x="152400" y="3072335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3905205" y="2355017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3905205" y="3073015"/>
              <a:ext cx="2385620" cy="1356"/>
            </a:xfrm>
            <a:prstGeom prst="line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Freeform 11"/>
            <p:cNvSpPr>
              <a:spLocks/>
            </p:cNvSpPr>
            <p:nvPr/>
          </p:nvSpPr>
          <p:spPr bwMode="auto">
            <a:xfrm>
              <a:off x="2538020" y="3073691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12700">
              <a:solidFill>
                <a:srgbClr val="40404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 flipV="1">
              <a:off x="2538020" y="1381418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12700">
              <a:solidFill>
                <a:schemeClr val="accent4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123"/>
          <p:cNvGrpSpPr/>
          <p:nvPr/>
        </p:nvGrpSpPr>
        <p:grpSpPr>
          <a:xfrm>
            <a:off x="1731719" y="4964742"/>
            <a:ext cx="5667102" cy="282728"/>
            <a:chOff x="2305525" y="5833839"/>
            <a:chExt cx="4719820" cy="167881"/>
          </a:xfrm>
        </p:grpSpPr>
        <p:grpSp>
          <p:nvGrpSpPr>
            <p:cNvPr id="36" name="Group 116"/>
            <p:cNvGrpSpPr/>
            <p:nvPr/>
          </p:nvGrpSpPr>
          <p:grpSpPr>
            <a:xfrm>
              <a:off x="2305525" y="5833839"/>
              <a:ext cx="975192" cy="167881"/>
              <a:chOff x="2305525" y="5833839"/>
              <a:chExt cx="975192" cy="167881"/>
            </a:xfrm>
          </p:grpSpPr>
          <p:sp>
            <p:nvSpPr>
              <p:cNvPr id="41" name="Freeform 40"/>
              <p:cNvSpPr/>
              <p:nvPr/>
            </p:nvSpPr>
            <p:spPr>
              <a:xfrm flipH="1">
                <a:off x="2612913" y="5833839"/>
                <a:ext cx="667804" cy="167881"/>
              </a:xfrm>
              <a:custGeom>
                <a:avLst/>
                <a:gdLst>
                  <a:gd name="connsiteX0" fmla="*/ 0 w 667804"/>
                  <a:gd name="connsiteY0" fmla="*/ 155107 h 167881"/>
                  <a:gd name="connsiteX1" fmla="*/ 98528 w 667804"/>
                  <a:gd name="connsiteY1" fmla="*/ 1825 h 167881"/>
                  <a:gd name="connsiteX2" fmla="*/ 197057 w 667804"/>
                  <a:gd name="connsiteY2" fmla="*/ 144158 h 167881"/>
                  <a:gd name="connsiteX3" fmla="*/ 306533 w 667804"/>
                  <a:gd name="connsiteY3" fmla="*/ 12774 h 167881"/>
                  <a:gd name="connsiteX4" fmla="*/ 394114 w 667804"/>
                  <a:gd name="connsiteY4" fmla="*/ 155107 h 167881"/>
                  <a:gd name="connsiteX5" fmla="*/ 470747 w 667804"/>
                  <a:gd name="connsiteY5" fmla="*/ 89415 h 167881"/>
                  <a:gd name="connsiteX6" fmla="*/ 558328 w 667804"/>
                  <a:gd name="connsiteY6" fmla="*/ 56569 h 167881"/>
                  <a:gd name="connsiteX7" fmla="*/ 667804 w 667804"/>
                  <a:gd name="connsiteY7" fmla="*/ 45620 h 167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804" h="167881">
                    <a:moveTo>
                      <a:pt x="0" y="155107"/>
                    </a:moveTo>
                    <a:cubicBezTo>
                      <a:pt x="32842" y="79378"/>
                      <a:pt x="65685" y="3650"/>
                      <a:pt x="98528" y="1825"/>
                    </a:cubicBezTo>
                    <a:cubicBezTo>
                      <a:pt x="131371" y="0"/>
                      <a:pt x="162390" y="142333"/>
                      <a:pt x="197057" y="144158"/>
                    </a:cubicBezTo>
                    <a:cubicBezTo>
                      <a:pt x="231724" y="145983"/>
                      <a:pt x="273690" y="10949"/>
                      <a:pt x="306533" y="12774"/>
                    </a:cubicBezTo>
                    <a:cubicBezTo>
                      <a:pt x="339376" y="14599"/>
                      <a:pt x="366745" y="142334"/>
                      <a:pt x="394114" y="155107"/>
                    </a:cubicBezTo>
                    <a:cubicBezTo>
                      <a:pt x="421483" y="167881"/>
                      <a:pt x="443378" y="105838"/>
                      <a:pt x="470747" y="89415"/>
                    </a:cubicBezTo>
                    <a:cubicBezTo>
                      <a:pt x="498116" y="72992"/>
                      <a:pt x="525485" y="63868"/>
                      <a:pt x="558328" y="56569"/>
                    </a:cubicBezTo>
                    <a:cubicBezTo>
                      <a:pt x="591171" y="49270"/>
                      <a:pt x="629487" y="47445"/>
                      <a:pt x="667804" y="45620"/>
                    </a:cubicBezTo>
                  </a:path>
                </a:pathLst>
              </a:custGeom>
              <a:ln w="25400">
                <a:solidFill>
                  <a:srgbClr val="7030A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flipH="1">
                <a:off x="2305525" y="5876283"/>
                <a:ext cx="307388" cy="1588"/>
              </a:xfrm>
              <a:prstGeom prst="straightConnector1">
                <a:avLst/>
              </a:prstGeom>
              <a:ln w="25400"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117"/>
            <p:cNvGrpSpPr/>
            <p:nvPr/>
          </p:nvGrpSpPr>
          <p:grpSpPr>
            <a:xfrm flipH="1">
              <a:off x="6050153" y="5833839"/>
              <a:ext cx="975192" cy="167881"/>
              <a:chOff x="2189126" y="5833839"/>
              <a:chExt cx="975192" cy="167881"/>
            </a:xfrm>
          </p:grpSpPr>
          <p:sp>
            <p:nvSpPr>
              <p:cNvPr id="39" name="Freeform 38"/>
              <p:cNvSpPr/>
              <p:nvPr/>
            </p:nvSpPr>
            <p:spPr>
              <a:xfrm flipH="1">
                <a:off x="2496514" y="5833839"/>
                <a:ext cx="667804" cy="167881"/>
              </a:xfrm>
              <a:custGeom>
                <a:avLst/>
                <a:gdLst>
                  <a:gd name="connsiteX0" fmla="*/ 0 w 667804"/>
                  <a:gd name="connsiteY0" fmla="*/ 155107 h 167881"/>
                  <a:gd name="connsiteX1" fmla="*/ 98528 w 667804"/>
                  <a:gd name="connsiteY1" fmla="*/ 1825 h 167881"/>
                  <a:gd name="connsiteX2" fmla="*/ 197057 w 667804"/>
                  <a:gd name="connsiteY2" fmla="*/ 144158 h 167881"/>
                  <a:gd name="connsiteX3" fmla="*/ 306533 w 667804"/>
                  <a:gd name="connsiteY3" fmla="*/ 12774 h 167881"/>
                  <a:gd name="connsiteX4" fmla="*/ 394114 w 667804"/>
                  <a:gd name="connsiteY4" fmla="*/ 155107 h 167881"/>
                  <a:gd name="connsiteX5" fmla="*/ 470747 w 667804"/>
                  <a:gd name="connsiteY5" fmla="*/ 89415 h 167881"/>
                  <a:gd name="connsiteX6" fmla="*/ 558328 w 667804"/>
                  <a:gd name="connsiteY6" fmla="*/ 56569 h 167881"/>
                  <a:gd name="connsiteX7" fmla="*/ 667804 w 667804"/>
                  <a:gd name="connsiteY7" fmla="*/ 45620 h 167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7804" h="167881">
                    <a:moveTo>
                      <a:pt x="0" y="155107"/>
                    </a:moveTo>
                    <a:cubicBezTo>
                      <a:pt x="32842" y="79378"/>
                      <a:pt x="65685" y="3650"/>
                      <a:pt x="98528" y="1825"/>
                    </a:cubicBezTo>
                    <a:cubicBezTo>
                      <a:pt x="131371" y="0"/>
                      <a:pt x="162390" y="142333"/>
                      <a:pt x="197057" y="144158"/>
                    </a:cubicBezTo>
                    <a:cubicBezTo>
                      <a:pt x="231724" y="145983"/>
                      <a:pt x="273690" y="10949"/>
                      <a:pt x="306533" y="12774"/>
                    </a:cubicBezTo>
                    <a:cubicBezTo>
                      <a:pt x="339376" y="14599"/>
                      <a:pt x="366745" y="142334"/>
                      <a:pt x="394114" y="155107"/>
                    </a:cubicBezTo>
                    <a:cubicBezTo>
                      <a:pt x="421483" y="167881"/>
                      <a:pt x="443378" y="105838"/>
                      <a:pt x="470747" y="89415"/>
                    </a:cubicBezTo>
                    <a:cubicBezTo>
                      <a:pt x="498116" y="72992"/>
                      <a:pt x="525485" y="63868"/>
                      <a:pt x="558328" y="56569"/>
                    </a:cubicBezTo>
                    <a:cubicBezTo>
                      <a:pt x="591171" y="49270"/>
                      <a:pt x="629487" y="47445"/>
                      <a:pt x="667804" y="45620"/>
                    </a:cubicBezTo>
                  </a:path>
                </a:pathLst>
              </a:custGeom>
              <a:ln w="25400">
                <a:solidFill>
                  <a:srgbClr val="7030A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" name="Straight Arrow Connector 39"/>
              <p:cNvCxnSpPr/>
              <p:nvPr/>
            </p:nvCxnSpPr>
            <p:spPr>
              <a:xfrm flipH="1">
                <a:off x="2189126" y="5876283"/>
                <a:ext cx="307388" cy="1588"/>
              </a:xfrm>
              <a:prstGeom prst="straightConnector1">
                <a:avLst/>
              </a:prstGeom>
              <a:ln w="25400">
                <a:solidFill>
                  <a:srgbClr val="7030A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oup 127"/>
          <p:cNvGrpSpPr/>
          <p:nvPr/>
        </p:nvGrpSpPr>
        <p:grpSpPr>
          <a:xfrm>
            <a:off x="3981463" y="5012187"/>
            <a:ext cx="742091" cy="129996"/>
            <a:chOff x="4050969" y="5857324"/>
            <a:chExt cx="703654" cy="123263"/>
          </a:xfrm>
        </p:grpSpPr>
        <p:sp>
          <p:nvSpPr>
            <p:cNvPr id="44" name="Oval 18"/>
            <p:cNvSpPr>
              <a:spLocks noChangeAspect="1" noChangeArrowheads="1"/>
            </p:cNvSpPr>
            <p:nvPr/>
          </p:nvSpPr>
          <p:spPr bwMode="auto">
            <a:xfrm>
              <a:off x="4050969" y="5857324"/>
              <a:ext cx="164392" cy="123263"/>
            </a:xfrm>
            <a:prstGeom prst="ellipse">
              <a:avLst/>
            </a:prstGeom>
            <a:solidFill>
              <a:schemeClr val="accent2">
                <a:alpha val="40000"/>
              </a:schemeClr>
            </a:solidFill>
            <a:ln w="28575">
              <a:solidFill>
                <a:schemeClr val="accent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rot="16200000" flipH="1">
              <a:off x="4485291" y="5653922"/>
              <a:ext cx="2496" cy="536169"/>
            </a:xfrm>
            <a:prstGeom prst="straightConnector1">
              <a:avLst/>
            </a:prstGeom>
            <a:ln w="25400" cap="flat" cmpd="sng" algn="ctr">
              <a:solidFill>
                <a:schemeClr val="accent2">
                  <a:lumMod val="75000"/>
                </a:schemeClr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122"/>
          <p:cNvGrpSpPr>
            <a:grpSpLocks noChangeAspect="1"/>
          </p:cNvGrpSpPr>
          <p:nvPr/>
        </p:nvGrpSpPr>
        <p:grpSpPr>
          <a:xfrm>
            <a:off x="3930542" y="3897039"/>
            <a:ext cx="1282903" cy="2391889"/>
            <a:chOff x="4299657" y="5309244"/>
            <a:chExt cx="835846" cy="1558383"/>
          </a:xfrm>
        </p:grpSpPr>
        <p:sp>
          <p:nvSpPr>
            <p:cNvPr id="50" name="Freeform 16"/>
            <p:cNvSpPr>
              <a:spLocks/>
            </p:cNvSpPr>
            <p:nvPr/>
          </p:nvSpPr>
          <p:spPr bwMode="auto">
            <a:xfrm flipV="1">
              <a:off x="4299657" y="5309244"/>
              <a:ext cx="835846" cy="570140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4299657" y="6297487"/>
              <a:ext cx="835846" cy="570140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08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Content Placeholder 2"/>
          <p:cNvSpPr txBox="1">
            <a:spLocks/>
          </p:cNvSpPr>
          <p:nvPr/>
        </p:nvSpPr>
        <p:spPr>
          <a:xfrm>
            <a:off x="1332000" y="1989000"/>
            <a:ext cx="6480000" cy="2880000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marL="74250" lvl="1">
              <a:spcBef>
                <a:spcPct val="20000"/>
              </a:spcBef>
              <a:defRPr/>
            </a:pPr>
            <a:r>
              <a:rPr lang="en-US" sz="2000" dirty="0"/>
              <a:t>The energy loss of a particle bunch</a:t>
            </a:r>
            <a:endParaRPr kumimoji="0" lang="en-US" b="0" i="0" u="none" strike="noStrike" kern="120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694800" lvl="2" indent="-342900">
              <a:spcBef>
                <a:spcPct val="20000"/>
              </a:spcBef>
              <a:buFont typeface="Arial"/>
              <a:buChar char="⇒"/>
              <a:defRPr/>
            </a:pPr>
            <a:r>
              <a:rPr lang="en-US" dirty="0"/>
              <a:t>causes </a:t>
            </a:r>
            <a:r>
              <a:rPr lang="en-US" b="1" dirty="0">
                <a:solidFill>
                  <a:srgbClr val="C00000"/>
                </a:solidFill>
              </a:rPr>
              <a:t>beam induced heating</a:t>
            </a:r>
            <a:r>
              <a:rPr lang="en-US" b="1" dirty="0"/>
              <a:t> </a:t>
            </a:r>
            <a:r>
              <a:rPr lang="en-US" dirty="0"/>
              <a:t>of the machine elements (damage, outgassing) or </a:t>
            </a:r>
            <a:r>
              <a:rPr lang="en-US" b="1" dirty="0">
                <a:solidFill>
                  <a:srgbClr val="C00000"/>
                </a:solidFill>
              </a:rPr>
              <a:t>sparking</a:t>
            </a:r>
            <a:r>
              <a:rPr lang="en-US" dirty="0"/>
              <a:t> due to high field</a:t>
            </a:r>
            <a:endParaRPr kumimoji="0" lang="en-US" b="1" i="0" u="none" strike="noStrike" kern="1200" cap="none" spc="0" normalizeH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  <a:p>
            <a:pPr marL="694800" lvl="2" indent="-342900">
              <a:spcBef>
                <a:spcPct val="20000"/>
              </a:spcBef>
              <a:buFont typeface="Arial"/>
              <a:buChar char="⇒"/>
              <a:defRPr/>
            </a:pPr>
            <a:r>
              <a:rPr lang="en-US" dirty="0"/>
              <a:t>f</a:t>
            </a:r>
            <a:r>
              <a:rPr lang="en-US" baseline="0" dirty="0"/>
              <a:t>eeds</a:t>
            </a:r>
            <a:r>
              <a:rPr lang="en-US" dirty="0"/>
              <a:t> into both </a:t>
            </a:r>
            <a:r>
              <a:rPr lang="en-US" b="1" dirty="0">
                <a:solidFill>
                  <a:srgbClr val="C00000"/>
                </a:solidFill>
              </a:rPr>
              <a:t>longitudinal and transverse instabilities</a:t>
            </a:r>
            <a:r>
              <a:rPr lang="en-US" b="1" dirty="0"/>
              <a:t> </a:t>
            </a:r>
            <a:r>
              <a:rPr lang="en-US" dirty="0"/>
              <a:t>through the associated EM fields</a:t>
            </a:r>
          </a:p>
          <a:p>
            <a:pPr marL="694800" lvl="2" indent="-342900">
              <a:spcBef>
                <a:spcPct val="20000"/>
              </a:spcBef>
              <a:buFont typeface="Arial"/>
              <a:buChar char="⇒"/>
              <a:defRPr/>
            </a:pPr>
            <a:r>
              <a:rPr lang="en-US" dirty="0"/>
              <a:t>is compensated by the RF system determining a </a:t>
            </a:r>
            <a:r>
              <a:rPr lang="en-US" b="1" dirty="0">
                <a:solidFill>
                  <a:srgbClr val="C00000"/>
                </a:solidFill>
              </a:rPr>
              <a:t>stable phase shift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9879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900000"/>
            <a:ext cx="8280000" cy="5040000"/>
          </a:xfrm>
        </p:spPr>
        <p:txBody>
          <a:bodyPr>
            <a:noAutofit/>
          </a:bodyPr>
          <a:lstStyle/>
          <a:p>
            <a:pPr algn="just"/>
            <a:r>
              <a:rPr lang="en-US" sz="1800" b="1" dirty="0">
                <a:solidFill>
                  <a:srgbClr val="C00000"/>
                </a:solidFill>
              </a:rPr>
              <a:t>Analytical or semi-analytical</a:t>
            </a:r>
            <a:r>
              <a:rPr lang="en-US" sz="1800" dirty="0"/>
              <a:t> approach, when geometry is simple (or simplified)</a:t>
            </a:r>
          </a:p>
          <a:p>
            <a:pPr lvl="1" algn="just"/>
            <a:r>
              <a:rPr lang="en-US" sz="1600" dirty="0"/>
              <a:t>Solve Maxwell’s equations with the correct source terms, geometries and boundary conditions up to an advanced stage</a:t>
            </a:r>
          </a:p>
          <a:p>
            <a:pPr lvl="1" algn="just"/>
            <a:r>
              <a:rPr lang="en-US" sz="1600" dirty="0"/>
              <a:t>Find closed expressions or execute the last steps numerically to derive wakes and impedances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13</a:t>
            </a:fld>
            <a:endParaRPr lang="en-GB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A1BB11C-5157-F647-B03B-063B73592771}"/>
              </a:ext>
            </a:extLst>
          </p:cNvPr>
          <p:cNvGrpSpPr/>
          <p:nvPr/>
        </p:nvGrpSpPr>
        <p:grpSpPr>
          <a:xfrm>
            <a:off x="424380" y="2594793"/>
            <a:ext cx="2378324" cy="2378324"/>
            <a:chOff x="424380" y="2594793"/>
            <a:chExt cx="2378324" cy="2378324"/>
          </a:xfrm>
        </p:grpSpPr>
        <p:sp>
          <p:nvSpPr>
            <p:cNvPr id="7" name="Donut 6">
              <a:extLst>
                <a:ext uri="{FF2B5EF4-FFF2-40B4-BE49-F238E27FC236}">
                  <a16:creationId xmlns:a16="http://schemas.microsoft.com/office/drawing/2014/main" id="{9AD6984D-12DA-2848-B717-492292E53F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24380" y="2594793"/>
              <a:ext cx="2378324" cy="2378324"/>
            </a:xfrm>
            <a:prstGeom prst="donut">
              <a:avLst>
                <a:gd name="adj" fmla="val 16311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1964035A-D274-DF46-A209-A46EC4D2714F}"/>
                </a:ext>
              </a:extLst>
            </p:cNvPr>
            <p:cNvCxnSpPr/>
            <p:nvPr/>
          </p:nvCxnSpPr>
          <p:spPr>
            <a:xfrm flipV="1">
              <a:off x="1664124" y="3489216"/>
              <a:ext cx="498128" cy="30554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BC77198-6A74-3149-A2D9-FEC82B6F1737}"/>
                </a:ext>
              </a:extLst>
            </p:cNvPr>
            <p:cNvSpPr txBox="1"/>
            <p:nvPr/>
          </p:nvSpPr>
          <p:spPr>
            <a:xfrm>
              <a:off x="1637236" y="3084973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b</a:t>
              </a:r>
              <a:endParaRPr lang="en-US" dirty="0"/>
            </a:p>
          </p:txBody>
        </p:sp>
        <p:sp>
          <p:nvSpPr>
            <p:cNvPr id="10" name="Donut 9">
              <a:extLst>
                <a:ext uri="{FF2B5EF4-FFF2-40B4-BE49-F238E27FC236}">
                  <a16:creationId xmlns:a16="http://schemas.microsoft.com/office/drawing/2014/main" id="{B522952A-1EF5-004B-8A4C-7DCA276F29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4277" y="3061802"/>
              <a:ext cx="1440000" cy="1440000"/>
            </a:xfrm>
            <a:prstGeom prst="donut">
              <a:avLst>
                <a:gd name="adj" fmla="val 6503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Donut 10">
              <a:extLst>
                <a:ext uri="{FF2B5EF4-FFF2-40B4-BE49-F238E27FC236}">
                  <a16:creationId xmlns:a16="http://schemas.microsoft.com/office/drawing/2014/main" id="{C33F3509-BD59-AA45-B8EE-D64C0EC1AA0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16047" y="2985240"/>
              <a:ext cx="1601105" cy="1610610"/>
            </a:xfrm>
            <a:prstGeom prst="donut">
              <a:avLst>
                <a:gd name="adj" fmla="val 6503"/>
              </a:avLst>
            </a:prstGeom>
            <a:solidFill>
              <a:srgbClr val="AC67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BFCEC27-F2B5-B445-8732-7119EFBC6E4A}"/>
              </a:ext>
            </a:extLst>
          </p:cNvPr>
          <p:cNvGrpSpPr/>
          <p:nvPr/>
        </p:nvGrpSpPr>
        <p:grpSpPr>
          <a:xfrm>
            <a:off x="3472454" y="2809571"/>
            <a:ext cx="4307887" cy="1743735"/>
            <a:chOff x="3472454" y="2809571"/>
            <a:chExt cx="4307887" cy="1743735"/>
          </a:xfrm>
        </p:grpSpPr>
        <p:pic>
          <p:nvPicPr>
            <p:cNvPr id="12" name="Picture 11" descr="latex-image-1.pdf">
              <a:extLst>
                <a:ext uri="{FF2B5EF4-FFF2-40B4-BE49-F238E27FC236}">
                  <a16:creationId xmlns:a16="http://schemas.microsoft.com/office/drawing/2014/main" id="{2B55B182-C7D6-7448-8843-B5636BBBD4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0251" y="4282201"/>
              <a:ext cx="1091749" cy="271105"/>
            </a:xfrm>
            <a:prstGeom prst="rect">
              <a:avLst/>
            </a:prstGeom>
          </p:spPr>
        </p:pic>
        <p:pic>
          <p:nvPicPr>
            <p:cNvPr id="13" name="Picture 12" descr="latex-image-1.pdf">
              <a:extLst>
                <a:ext uri="{FF2B5EF4-FFF2-40B4-BE49-F238E27FC236}">
                  <a16:creationId xmlns:a16="http://schemas.microsoft.com/office/drawing/2014/main" id="{8F848B5F-14A4-614D-8213-44A121EA4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7952" y="3619825"/>
              <a:ext cx="4137433" cy="541807"/>
            </a:xfrm>
            <a:prstGeom prst="rect">
              <a:avLst/>
            </a:prstGeom>
          </p:spPr>
        </p:pic>
        <p:pic>
          <p:nvPicPr>
            <p:cNvPr id="14" name="Picture 13" descr="latex-image-1.pdf">
              <a:extLst>
                <a:ext uri="{FF2B5EF4-FFF2-40B4-BE49-F238E27FC236}">
                  <a16:creationId xmlns:a16="http://schemas.microsoft.com/office/drawing/2014/main" id="{B5E5F4B1-38F1-2441-8BC8-273814DBB0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2454" y="2929232"/>
              <a:ext cx="1602153" cy="245974"/>
            </a:xfrm>
            <a:prstGeom prst="rect">
              <a:avLst/>
            </a:prstGeom>
          </p:spPr>
        </p:pic>
        <p:pic>
          <p:nvPicPr>
            <p:cNvPr id="15" name="Picture 14" descr="latex-image-1.pdf">
              <a:extLst>
                <a:ext uri="{FF2B5EF4-FFF2-40B4-BE49-F238E27FC236}">
                  <a16:creationId xmlns:a16="http://schemas.microsoft.com/office/drawing/2014/main" id="{56AC5120-2A06-BB4F-AE83-81FFAA1E3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9837" y="2809571"/>
              <a:ext cx="1720504" cy="575814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05C5F84-5309-5541-8587-8E0A29FD3EC8}"/>
              </a:ext>
            </a:extLst>
          </p:cNvPr>
          <p:cNvSpPr txBox="1"/>
          <p:nvPr/>
        </p:nvSpPr>
        <p:spPr>
          <a:xfrm>
            <a:off x="3457527" y="4808994"/>
            <a:ext cx="3994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 Boundary conditions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19CE324-896D-5647-9024-DBC296799979}"/>
              </a:ext>
            </a:extLst>
          </p:cNvPr>
          <p:cNvGrpSpPr/>
          <p:nvPr/>
        </p:nvGrpSpPr>
        <p:grpSpPr>
          <a:xfrm>
            <a:off x="3208149" y="2683538"/>
            <a:ext cx="4997346" cy="3475174"/>
            <a:chOff x="3208149" y="2683538"/>
            <a:chExt cx="4997346" cy="3475174"/>
          </a:xfrm>
        </p:grpSpPr>
        <p:pic>
          <p:nvPicPr>
            <p:cNvPr id="16" name="Picture 15" descr="latex-image-1.pdf">
              <a:extLst>
                <a:ext uri="{FF2B5EF4-FFF2-40B4-BE49-F238E27FC236}">
                  <a16:creationId xmlns:a16="http://schemas.microsoft.com/office/drawing/2014/main" id="{863092BE-3553-354C-8A4A-4F86DAED77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8679"/>
            <a:stretch/>
          </p:blipFill>
          <p:spPr>
            <a:xfrm>
              <a:off x="3208149" y="5173564"/>
              <a:ext cx="4997346" cy="706819"/>
            </a:xfrm>
            <a:prstGeom prst="rect">
              <a:avLst/>
            </a:prstGeom>
          </p:spPr>
        </p:pic>
        <p:pic>
          <p:nvPicPr>
            <p:cNvPr id="17" name="Picture 16" descr="latex-image-1.pdf">
              <a:extLst>
                <a:ext uri="{FF2B5EF4-FFF2-40B4-BE49-F238E27FC236}">
                  <a16:creationId xmlns:a16="http://schemas.microsoft.com/office/drawing/2014/main" id="{1E9435C0-0724-B245-A9F9-B4FD24310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8149" y="5882963"/>
              <a:ext cx="2500121" cy="275749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BF16F9A9-73EF-604B-87C2-A095EA17F75F}"/>
                </a:ext>
              </a:extLst>
            </p:cNvPr>
            <p:cNvSpPr/>
            <p:nvPr/>
          </p:nvSpPr>
          <p:spPr>
            <a:xfrm>
              <a:off x="7121471" y="2683538"/>
              <a:ext cx="513123" cy="4913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DA6F145-F437-4042-B0B5-2E000CA19B5A}"/>
                </a:ext>
              </a:extLst>
            </p:cNvPr>
            <p:cNvSpPr/>
            <p:nvPr/>
          </p:nvSpPr>
          <p:spPr>
            <a:xfrm>
              <a:off x="5354665" y="3637969"/>
              <a:ext cx="330358" cy="51777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30D38F2-DFE0-B743-A4B4-05FC01AB06CA}"/>
              </a:ext>
            </a:extLst>
          </p:cNvPr>
          <p:cNvSpPr txBox="1">
            <a:spLocks/>
          </p:cNvSpPr>
          <p:nvPr/>
        </p:nvSpPr>
        <p:spPr>
          <a:xfrm>
            <a:off x="3045449" y="2166594"/>
            <a:ext cx="5544000" cy="818128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60000" lvl="1" indent="-285750" algn="just">
              <a:spcBef>
                <a:spcPct val="20000"/>
              </a:spcBef>
              <a:buFont typeface="System Font Regular"/>
              <a:buChar char="→"/>
              <a:defRPr/>
            </a:pPr>
            <a:r>
              <a:rPr lang="en-US" sz="1600" dirty="0"/>
              <a:t>An example: </a:t>
            </a:r>
            <a:r>
              <a:rPr lang="en-US" sz="1600" b="1" dirty="0"/>
              <a:t>axisymmetric beam chamber </a:t>
            </a:r>
            <a:r>
              <a:rPr lang="en-US" sz="1600" dirty="0"/>
              <a:t>with several layers with different EM properties</a:t>
            </a:r>
          </a:p>
        </p:txBody>
      </p:sp>
    </p:spTree>
    <p:extLst>
      <p:ext uri="{BB962C8B-B14F-4D97-AF65-F5344CB8AC3E}">
        <p14:creationId xmlns:p14="http://schemas.microsoft.com/office/powerpoint/2010/main" val="410237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900000"/>
            <a:ext cx="8280000" cy="5040000"/>
          </a:xfrm>
        </p:spPr>
        <p:txBody>
          <a:bodyPr>
            <a:noAutofit/>
          </a:bodyPr>
          <a:lstStyle/>
          <a:p>
            <a:pPr algn="just"/>
            <a:r>
              <a:rPr lang="en-US" sz="1800" b="1" dirty="0">
                <a:solidFill>
                  <a:srgbClr val="C00000"/>
                </a:solidFill>
              </a:rPr>
              <a:t>Analytical or semi-analytical</a:t>
            </a:r>
            <a:r>
              <a:rPr lang="en-US" sz="1800" dirty="0"/>
              <a:t> approach, when geometry is simple (or simplified)</a:t>
            </a:r>
          </a:p>
          <a:p>
            <a:pPr lvl="1" algn="just"/>
            <a:r>
              <a:rPr lang="en-US" sz="1600" dirty="0"/>
              <a:t>Solve Maxwell’s equations with the correct source terms, geometries and boundary conditions up to an advanced stage</a:t>
            </a:r>
          </a:p>
          <a:p>
            <a:pPr lvl="1" algn="just"/>
            <a:r>
              <a:rPr lang="en-US" sz="1600" dirty="0"/>
              <a:t>Find closed expressions or execute the last steps numerically to derive wakes and impedances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14</a:t>
            </a:fld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5C5F84-5309-5541-8587-8E0A29FD3EC8}"/>
              </a:ext>
            </a:extLst>
          </p:cNvPr>
          <p:cNvSpPr txBox="1"/>
          <p:nvPr/>
        </p:nvSpPr>
        <p:spPr>
          <a:xfrm>
            <a:off x="306505" y="2233188"/>
            <a:ext cx="48310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16950" indent="-285750">
              <a:buFont typeface="System Font Regular"/>
              <a:buChar char="→"/>
            </a:pPr>
            <a:r>
              <a:rPr lang="en-US" sz="1600" dirty="0"/>
              <a:t>We are interested in the longitudinal force on a test charge q</a:t>
            </a:r>
            <a:r>
              <a:rPr lang="en-US" sz="1600" baseline="-25000" dirty="0"/>
              <a:t>2</a:t>
            </a:r>
            <a:r>
              <a:rPr lang="en-US" sz="1600" dirty="0"/>
              <a:t> following the source q</a:t>
            </a:r>
            <a:r>
              <a:rPr lang="en-US" sz="1600" baseline="-25000" dirty="0"/>
              <a:t>1</a:t>
            </a:r>
            <a:r>
              <a:rPr lang="en-US" sz="1600" dirty="0"/>
              <a:t> at a distance z (wake per unit length of chamber)</a:t>
            </a:r>
          </a:p>
        </p:txBody>
      </p:sp>
      <p:pic>
        <p:nvPicPr>
          <p:cNvPr id="23" name="Picture 22" descr="latex-image-1.pdf">
            <a:extLst>
              <a:ext uri="{FF2B5EF4-FFF2-40B4-BE49-F238E27FC236}">
                <a16:creationId xmlns:a16="http://schemas.microsoft.com/office/drawing/2014/main" id="{04641251-AD82-1E45-A971-7D36C40CF5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406" y="3208396"/>
            <a:ext cx="1065278" cy="218518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402EA1F6-C600-714C-871B-C9CC03DF747D}"/>
              </a:ext>
            </a:extLst>
          </p:cNvPr>
          <p:cNvGrpSpPr/>
          <p:nvPr/>
        </p:nvGrpSpPr>
        <p:grpSpPr>
          <a:xfrm>
            <a:off x="3346514" y="4901465"/>
            <a:ext cx="5532713" cy="1327592"/>
            <a:chOff x="3346514" y="4901465"/>
            <a:chExt cx="5532713" cy="1327592"/>
          </a:xfrm>
        </p:grpSpPr>
        <p:pic>
          <p:nvPicPr>
            <p:cNvPr id="24" name="Picture 23" descr="latex-image-1.pdf">
              <a:extLst>
                <a:ext uri="{FF2B5EF4-FFF2-40B4-BE49-F238E27FC236}">
                  <a16:creationId xmlns:a16="http://schemas.microsoft.com/office/drawing/2014/main" id="{479D3AB0-7EC8-F041-BB6C-891B7A21BC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657"/>
            <a:stretch/>
          </p:blipFill>
          <p:spPr>
            <a:xfrm>
              <a:off x="3346514" y="4901465"/>
              <a:ext cx="5532713" cy="583559"/>
            </a:xfrm>
            <a:prstGeom prst="rect">
              <a:avLst/>
            </a:prstGeom>
          </p:spPr>
        </p:pic>
        <p:pic>
          <p:nvPicPr>
            <p:cNvPr id="25" name="Picture 24" descr="latex-image-1.pdf">
              <a:extLst>
                <a:ext uri="{FF2B5EF4-FFF2-40B4-BE49-F238E27FC236}">
                  <a16:creationId xmlns:a16="http://schemas.microsoft.com/office/drawing/2014/main" id="{A5F27D9E-43ED-9A4B-8864-8B17EAD424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87"/>
            <a:stretch/>
          </p:blipFill>
          <p:spPr>
            <a:xfrm>
              <a:off x="5736627" y="5656642"/>
              <a:ext cx="2950577" cy="572415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8D13B2D-96BF-884D-9182-E0F676B5FBC7}"/>
              </a:ext>
            </a:extLst>
          </p:cNvPr>
          <p:cNvGrpSpPr>
            <a:grpSpLocks noChangeAspect="1"/>
          </p:cNvGrpSpPr>
          <p:nvPr/>
        </p:nvGrpSpPr>
        <p:grpSpPr>
          <a:xfrm rot="600000">
            <a:off x="1003434" y="1933145"/>
            <a:ext cx="7200000" cy="3858968"/>
            <a:chOff x="1101067" y="2132856"/>
            <a:chExt cx="7826997" cy="4195029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80B33D20-A843-CA43-A65A-FEED19B1B4A5}"/>
                </a:ext>
              </a:extLst>
            </p:cNvPr>
            <p:cNvCxnSpPr/>
            <p:nvPr/>
          </p:nvCxnSpPr>
          <p:spPr>
            <a:xfrm flipV="1">
              <a:off x="1323132" y="2679080"/>
              <a:ext cx="5726414" cy="2421980"/>
            </a:xfrm>
            <a:prstGeom prst="line">
              <a:avLst/>
            </a:prstGeom>
            <a:ln w="57150" cmpd="sng">
              <a:solidFill>
                <a:schemeClr val="accent4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B49655A-8AFD-0845-8E11-5B1278BE8E13}"/>
                </a:ext>
              </a:extLst>
            </p:cNvPr>
            <p:cNvCxnSpPr/>
            <p:nvPr/>
          </p:nvCxnSpPr>
          <p:spPr>
            <a:xfrm flipV="1">
              <a:off x="1702024" y="3829298"/>
              <a:ext cx="5606280" cy="2367757"/>
            </a:xfrm>
            <a:prstGeom prst="line">
              <a:avLst/>
            </a:prstGeom>
            <a:ln w="57150" cmpd="sng">
              <a:solidFill>
                <a:srgbClr val="40404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33BA64FF-AB7C-DF41-9461-3C13C9E7F1EC}"/>
                </a:ext>
              </a:extLst>
            </p:cNvPr>
            <p:cNvSpPr/>
            <p:nvPr/>
          </p:nvSpPr>
          <p:spPr>
            <a:xfrm rot="20944297">
              <a:off x="1101067" y="5091340"/>
              <a:ext cx="658416" cy="1187580"/>
            </a:xfrm>
            <a:prstGeom prst="ellipse">
              <a:avLst/>
            </a:prstGeom>
            <a:noFill/>
            <a:ln w="76200" cmpd="tri"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280E7F9-3283-7142-B980-79B2EA1E816B}"/>
                </a:ext>
              </a:extLst>
            </p:cNvPr>
            <p:cNvCxnSpPr/>
            <p:nvPr/>
          </p:nvCxnSpPr>
          <p:spPr>
            <a:xfrm flipV="1">
              <a:off x="6732240" y="2132856"/>
              <a:ext cx="1619760" cy="688330"/>
            </a:xfrm>
            <a:prstGeom prst="line">
              <a:avLst/>
            </a:prstGeom>
            <a:ln w="57150" cmpd="sng">
              <a:solidFill>
                <a:srgbClr val="404040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B40E2E9-053E-F34E-A12A-3766E15A21FF}"/>
                </a:ext>
              </a:extLst>
            </p:cNvPr>
            <p:cNvCxnSpPr/>
            <p:nvPr/>
          </p:nvCxnSpPr>
          <p:spPr>
            <a:xfrm flipV="1">
              <a:off x="7308304" y="3140968"/>
              <a:ext cx="1619760" cy="688330"/>
            </a:xfrm>
            <a:prstGeom prst="line">
              <a:avLst/>
            </a:prstGeom>
            <a:ln w="57150" cmpd="sng">
              <a:solidFill>
                <a:srgbClr val="404040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4B846EF1-B9E8-7640-A473-360BD6574362}"/>
                </a:ext>
              </a:extLst>
            </p:cNvPr>
            <p:cNvGrpSpPr/>
            <p:nvPr/>
          </p:nvGrpSpPr>
          <p:grpSpPr>
            <a:xfrm>
              <a:off x="1736179" y="3323442"/>
              <a:ext cx="7122474" cy="3004443"/>
              <a:chOff x="1736179" y="3323442"/>
              <a:chExt cx="7122474" cy="3004443"/>
            </a:xfrm>
          </p:grpSpPr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769CB98E-9011-6048-91C6-94AFC02BAE35}"/>
                  </a:ext>
                </a:extLst>
              </p:cNvPr>
              <p:cNvCxnSpPr/>
              <p:nvPr/>
            </p:nvCxnSpPr>
            <p:spPr>
              <a:xfrm flipV="1">
                <a:off x="1736179" y="3323442"/>
                <a:ext cx="7122474" cy="300444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26E095E-E6D1-DC41-9D06-A0E77B29E3CB}"/>
                  </a:ext>
                </a:extLst>
              </p:cNvPr>
              <p:cNvSpPr txBox="1"/>
              <p:nvPr/>
            </p:nvSpPr>
            <p:spPr>
              <a:xfrm rot="20243496">
                <a:off x="5310929" y="4555902"/>
                <a:ext cx="10081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 = 1 m</a:t>
                </a:r>
              </a:p>
            </p:txBody>
          </p:sp>
        </p:grp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96F6807F-2BAA-4D4A-8EAB-030F73AF8CAF}"/>
                </a:ext>
              </a:extLst>
            </p:cNvPr>
            <p:cNvCxnSpPr/>
            <p:nvPr/>
          </p:nvCxnSpPr>
          <p:spPr>
            <a:xfrm flipV="1">
              <a:off x="1541698" y="2651244"/>
              <a:ext cx="7122474" cy="3004443"/>
            </a:xfrm>
            <a:prstGeom prst="straightConnector1">
              <a:avLst/>
            </a:prstGeom>
            <a:ln>
              <a:solidFill>
                <a:srgbClr val="404040"/>
              </a:solidFill>
              <a:prstDash val="dash"/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18">
              <a:extLst>
                <a:ext uri="{FF2B5EF4-FFF2-40B4-BE49-F238E27FC236}">
                  <a16:creationId xmlns:a16="http://schemas.microsoft.com/office/drawing/2014/main" id="{E01E4EB8-4698-104E-8E15-CABF6EF75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5831" y="4270987"/>
              <a:ext cx="215999" cy="19526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8">
              <a:extLst>
                <a:ext uri="{FF2B5EF4-FFF2-40B4-BE49-F238E27FC236}">
                  <a16:creationId xmlns:a16="http://schemas.microsoft.com/office/drawing/2014/main" id="{AB80C82A-BDF1-5640-9375-92FB4F560A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229330">
              <a:off x="5962030" y="3641028"/>
              <a:ext cx="216000" cy="195263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9FB2D94-4333-344E-BB4E-DF092DEBE654}"/>
              </a:ext>
            </a:extLst>
          </p:cNvPr>
          <p:cNvSpPr txBox="1"/>
          <p:nvPr/>
        </p:nvSpPr>
        <p:spPr>
          <a:xfrm>
            <a:off x="8069219" y="2990317"/>
            <a:ext cx="17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68374ED-A026-D143-A81F-2F6E9A8510E9}"/>
              </a:ext>
            </a:extLst>
          </p:cNvPr>
          <p:cNvSpPr txBox="1"/>
          <p:nvPr/>
        </p:nvSpPr>
        <p:spPr>
          <a:xfrm>
            <a:off x="5576505" y="3106797"/>
            <a:ext cx="55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16334F4-927D-8B44-B1A8-A69DE157BD6B}"/>
              </a:ext>
            </a:extLst>
          </p:cNvPr>
          <p:cNvSpPr txBox="1"/>
          <p:nvPr/>
        </p:nvSpPr>
        <p:spPr>
          <a:xfrm>
            <a:off x="4059161" y="3428827"/>
            <a:ext cx="55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  <a:endParaRPr lang="en-US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48F2499-6FE6-E341-A07D-920E5310FFB8}"/>
              </a:ext>
            </a:extLst>
          </p:cNvPr>
          <p:cNvCxnSpPr>
            <a:cxnSpLocks/>
          </p:cNvCxnSpPr>
          <p:nvPr/>
        </p:nvCxnSpPr>
        <p:spPr>
          <a:xfrm flipH="1">
            <a:off x="3492012" y="3944104"/>
            <a:ext cx="585137" cy="13714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B057814-6690-CC40-B6A2-571548957180}"/>
              </a:ext>
            </a:extLst>
          </p:cNvPr>
          <p:cNvSpPr txBox="1"/>
          <p:nvPr/>
        </p:nvSpPr>
        <p:spPr>
          <a:xfrm>
            <a:off x="3594056" y="3643344"/>
            <a:ext cx="554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</a:t>
            </a:r>
            <a:r>
              <a:rPr lang="en-US" i="1" baseline="-25000" dirty="0"/>
              <a:t>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17025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900000"/>
            <a:ext cx="8280000" cy="5040000"/>
          </a:xfrm>
        </p:spPr>
        <p:txBody>
          <a:bodyPr>
            <a:noAutofit/>
          </a:bodyPr>
          <a:lstStyle/>
          <a:p>
            <a:pPr algn="just"/>
            <a:r>
              <a:rPr lang="en-US" sz="1800" b="1" dirty="0">
                <a:solidFill>
                  <a:srgbClr val="C00000"/>
                </a:solidFill>
              </a:rPr>
              <a:t>Analytical or semi-analytical</a:t>
            </a:r>
            <a:r>
              <a:rPr lang="en-US" sz="1800" dirty="0"/>
              <a:t> approach, when geometry is simple (or simplified)</a:t>
            </a:r>
          </a:p>
          <a:p>
            <a:pPr lvl="1" algn="just"/>
            <a:r>
              <a:rPr lang="en-US" sz="1600" dirty="0"/>
              <a:t>Solve Maxwell’s equations with the correct source terms, geometries and boundary conditions up to an advanced stage</a:t>
            </a:r>
          </a:p>
          <a:p>
            <a:pPr lvl="1" algn="just"/>
            <a:r>
              <a:rPr lang="en-US" sz="1600" dirty="0"/>
              <a:t>Find closed expressions or execute the last steps numerically to derive wakes and impedances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15</a:t>
            </a:fld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25E033-FB35-1A42-99E1-0CA63D7D0A2E}"/>
              </a:ext>
            </a:extLst>
          </p:cNvPr>
          <p:cNvGrpSpPr>
            <a:grpSpLocks noChangeAspect="1"/>
          </p:cNvGrpSpPr>
          <p:nvPr/>
        </p:nvGrpSpPr>
        <p:grpSpPr>
          <a:xfrm>
            <a:off x="913005" y="2703196"/>
            <a:ext cx="1440001" cy="1440000"/>
            <a:chOff x="393476" y="1238433"/>
            <a:chExt cx="2378324" cy="2378324"/>
          </a:xfrm>
        </p:grpSpPr>
        <p:sp>
          <p:nvSpPr>
            <p:cNvPr id="17" name="Donut 16">
              <a:extLst>
                <a:ext uri="{FF2B5EF4-FFF2-40B4-BE49-F238E27FC236}">
                  <a16:creationId xmlns:a16="http://schemas.microsoft.com/office/drawing/2014/main" id="{9F06569F-1570-4349-BD6D-ED8EF5865C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3476" y="1238433"/>
              <a:ext cx="2378324" cy="2378324"/>
            </a:xfrm>
            <a:prstGeom prst="donut">
              <a:avLst>
                <a:gd name="adj" fmla="val 16311"/>
              </a:avLst>
            </a:prstGeom>
            <a:solidFill>
              <a:srgbClr val="AC674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93FE362-0770-7F45-A1DB-447E3D71BB73}"/>
                </a:ext>
              </a:extLst>
            </p:cNvPr>
            <p:cNvCxnSpPr/>
            <p:nvPr/>
          </p:nvCxnSpPr>
          <p:spPr>
            <a:xfrm flipV="1">
              <a:off x="1625600" y="1828180"/>
              <a:ext cx="498128" cy="6102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DF527E1-B9B0-7D42-A5EE-AA1A9FAD6FFE}"/>
                </a:ext>
              </a:extLst>
            </p:cNvPr>
            <p:cNvSpPr txBox="1"/>
            <p:nvPr/>
          </p:nvSpPr>
          <p:spPr>
            <a:xfrm>
              <a:off x="1392925" y="1635073"/>
              <a:ext cx="381001" cy="380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b</a:t>
              </a:r>
              <a:endParaRPr lang="en-US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D7F581A-FDC6-BF4C-AE3C-1B5C9869C576}"/>
                </a:ext>
              </a:extLst>
            </p:cNvPr>
            <p:cNvCxnSpPr/>
            <p:nvPr/>
          </p:nvCxnSpPr>
          <p:spPr>
            <a:xfrm flipV="1">
              <a:off x="2373769" y="2399903"/>
              <a:ext cx="371613" cy="1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FE11E87-A0D3-D848-BC32-139513641849}"/>
                </a:ext>
              </a:extLst>
            </p:cNvPr>
            <p:cNvSpPr txBox="1"/>
            <p:nvPr/>
          </p:nvSpPr>
          <p:spPr>
            <a:xfrm>
              <a:off x="2382186" y="2349101"/>
              <a:ext cx="381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FFFF"/>
                  </a:solidFill>
                </a:rPr>
                <a:t>t</a:t>
              </a:r>
            </a:p>
          </p:txBody>
        </p:sp>
      </p:grp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F71F9D93-93F1-F842-96C1-47D9F91B3F12}"/>
              </a:ext>
            </a:extLst>
          </p:cNvPr>
          <p:cNvSpPr txBox="1">
            <a:spLocks/>
          </p:cNvSpPr>
          <p:nvPr/>
        </p:nvSpPr>
        <p:spPr>
          <a:xfrm>
            <a:off x="3384000" y="2259077"/>
            <a:ext cx="5544000" cy="818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60000" lvl="1" indent="-285750" algn="just">
              <a:spcBef>
                <a:spcPct val="20000"/>
              </a:spcBef>
              <a:buFont typeface="System Font Regular"/>
              <a:buChar char="→"/>
              <a:defRPr/>
            </a:pPr>
            <a:r>
              <a:rPr lang="en-US" sz="1600" dirty="0"/>
              <a:t>An example: a 1 m long Cu pipe with radius b=2 cm and thickness  t = 4 mm in vacuum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5F52E1D-CB46-0647-B67B-3B04DDEC23BA}"/>
              </a:ext>
            </a:extLst>
          </p:cNvPr>
          <p:cNvSpPr txBox="1"/>
          <p:nvPr/>
        </p:nvSpPr>
        <p:spPr>
          <a:xfrm>
            <a:off x="180000" y="4503196"/>
            <a:ext cx="3348000" cy="155372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Highlighted region shows the typical </a:t>
            </a:r>
            <a:r>
              <a:rPr lang="el-GR" sz="1600" dirty="0"/>
              <a:t>ω</a:t>
            </a:r>
            <a:r>
              <a:rPr lang="de-DE" sz="1600" baseline="30000" dirty="0"/>
              <a:t>1/2</a:t>
            </a:r>
            <a:r>
              <a:rPr lang="de-DE" sz="1600" dirty="0"/>
              <a:t> scaling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de-DE" sz="1600" dirty="0" err="1"/>
              <a:t>Scaling</a:t>
            </a:r>
            <a:r>
              <a:rPr lang="de-DE" sz="1600" dirty="0"/>
              <a:t> is with </a:t>
            </a:r>
            <a:r>
              <a:rPr lang="en-US" sz="1600" dirty="0"/>
              <a:t>respect</a:t>
            </a:r>
            <a:r>
              <a:rPr lang="de-DE" sz="1600" dirty="0"/>
              <a:t> </a:t>
            </a:r>
            <a:r>
              <a:rPr lang="de-DE" sz="1600" dirty="0" err="1"/>
              <a:t>to</a:t>
            </a:r>
            <a:r>
              <a:rPr lang="de-DE" sz="1600" dirty="0"/>
              <a:t> b: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de-DE" sz="1500" dirty="0"/>
              <a:t>Longitudinal </a:t>
            </a:r>
            <a:r>
              <a:rPr lang="de-DE" sz="1500" dirty="0" err="1"/>
              <a:t>impedance</a:t>
            </a:r>
            <a:r>
              <a:rPr lang="de-DE" sz="1500" dirty="0"/>
              <a:t> ∼b</a:t>
            </a:r>
            <a:r>
              <a:rPr lang="de-DE" sz="1500" baseline="30000" dirty="0"/>
              <a:t>-1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046C87-BDAE-6447-BB87-BF9B8B9B1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622" y="3004280"/>
            <a:ext cx="4598400" cy="344880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1C7DAF2B-980F-AC4E-A770-59FE51814C2A}"/>
              </a:ext>
            </a:extLst>
          </p:cNvPr>
          <p:cNvSpPr/>
          <p:nvPr/>
        </p:nvSpPr>
        <p:spPr>
          <a:xfrm>
            <a:off x="5658241" y="3417038"/>
            <a:ext cx="1664529" cy="2662121"/>
          </a:xfrm>
          <a:prstGeom prst="roundRect">
            <a:avLst>
              <a:gd name="adj" fmla="val 8882"/>
            </a:avLst>
          </a:prstGeom>
          <a:solidFill>
            <a:srgbClr val="FFC000">
              <a:alpha val="20000"/>
            </a:srgbClr>
          </a:solidFill>
          <a:ln>
            <a:solidFill>
              <a:schemeClr val="accent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776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900000"/>
            <a:ext cx="8280000" cy="5040000"/>
          </a:xfrm>
        </p:spPr>
        <p:txBody>
          <a:bodyPr>
            <a:noAutofit/>
          </a:bodyPr>
          <a:lstStyle/>
          <a:p>
            <a:pPr algn="just"/>
            <a:r>
              <a:rPr lang="en-US" sz="1800" b="1" dirty="0">
                <a:solidFill>
                  <a:srgbClr val="C00000"/>
                </a:solidFill>
              </a:rPr>
              <a:t>Analytical or semi-analytical</a:t>
            </a:r>
            <a:r>
              <a:rPr lang="en-US" sz="1800" dirty="0"/>
              <a:t> approach, when geometry is simple (or simplified)</a:t>
            </a:r>
          </a:p>
          <a:p>
            <a:pPr lvl="1" algn="just"/>
            <a:r>
              <a:rPr lang="en-US" sz="1600" dirty="0"/>
              <a:t>Solve Maxwell’s equations with the correct source terms, geometries and boundary conditions up to an advanced stage</a:t>
            </a:r>
          </a:p>
          <a:p>
            <a:pPr lvl="1" algn="just"/>
            <a:r>
              <a:rPr lang="en-US" sz="1600" dirty="0"/>
              <a:t>Find closed expressions or execute the last steps numerically to derive wakes and impedances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16</a:t>
            </a:fld>
            <a:endParaRPr lang="en-GB"/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F71F9D93-93F1-F842-96C1-47D9F91B3F12}"/>
              </a:ext>
            </a:extLst>
          </p:cNvPr>
          <p:cNvSpPr txBox="1">
            <a:spLocks/>
          </p:cNvSpPr>
          <p:nvPr/>
        </p:nvSpPr>
        <p:spPr>
          <a:xfrm>
            <a:off x="3384000" y="2259077"/>
            <a:ext cx="5544000" cy="818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marL="360000" lvl="1" indent="-285750" algn="just">
              <a:spcBef>
                <a:spcPct val="20000"/>
              </a:spcBef>
              <a:buFont typeface="System Font Regular"/>
              <a:buChar char="→"/>
              <a:defRPr/>
            </a:pPr>
            <a:r>
              <a:rPr lang="en-US" sz="1600" dirty="0"/>
              <a:t>An example: a 1 m long Cu pipe with radius b=2 cm and thickness  t = 4 mm in vacuum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7046C87-BDAE-6447-BB87-BF9B8B9B12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3373997"/>
            <a:ext cx="3878400" cy="29088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4093362-0ABB-AF42-BCCF-CB3990C16E04}"/>
              </a:ext>
            </a:extLst>
          </p:cNvPr>
          <p:cNvGrpSpPr/>
          <p:nvPr/>
        </p:nvGrpSpPr>
        <p:grpSpPr>
          <a:xfrm>
            <a:off x="3255945" y="2712511"/>
            <a:ext cx="2111586" cy="993639"/>
            <a:chOff x="2455025" y="2794869"/>
            <a:chExt cx="2111586" cy="993639"/>
          </a:xfrm>
        </p:grpSpPr>
        <p:sp>
          <p:nvSpPr>
            <p:cNvPr id="23" name="Curved Right Arrow 22">
              <a:extLst>
                <a:ext uri="{FF2B5EF4-FFF2-40B4-BE49-F238E27FC236}">
                  <a16:creationId xmlns:a16="http://schemas.microsoft.com/office/drawing/2014/main" id="{1A423F8A-7437-AD4B-A224-8550E4DD1DDE}"/>
                </a:ext>
              </a:extLst>
            </p:cNvPr>
            <p:cNvSpPr/>
            <p:nvPr/>
          </p:nvSpPr>
          <p:spPr>
            <a:xfrm rot="16200000" flipH="1">
              <a:off x="3196346" y="2418244"/>
              <a:ext cx="628943" cy="2111586"/>
            </a:xfrm>
            <a:prstGeom prst="curvedRightArrow">
              <a:avLst>
                <a:gd name="adj1" fmla="val 25000"/>
                <a:gd name="adj2" fmla="val 88159"/>
                <a:gd name="adj3" fmla="val 25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2BE8C63-2D87-4943-9358-CAFA35F701A7}"/>
                </a:ext>
              </a:extLst>
            </p:cNvPr>
            <p:cNvSpPr txBox="1"/>
            <p:nvPr/>
          </p:nvSpPr>
          <p:spPr>
            <a:xfrm>
              <a:off x="3261102" y="2794869"/>
              <a:ext cx="4940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𝔉</a:t>
              </a:r>
              <a:r>
                <a:rPr lang="en-US" sz="2000" baseline="30000" dirty="0"/>
                <a:t>-1</a:t>
              </a:r>
              <a:endParaRPr lang="en-US" sz="200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01F9753F-6F2D-CE46-9BC1-73C6704C13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568" y="3394600"/>
            <a:ext cx="3878400" cy="290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946FC0-81A1-B543-9C51-F382DB16E41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883" y="3855872"/>
            <a:ext cx="2966822" cy="222511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BFC37A66-E029-AC4B-AEA4-09325C2B3051}"/>
              </a:ext>
            </a:extLst>
          </p:cNvPr>
          <p:cNvGrpSpPr/>
          <p:nvPr/>
        </p:nvGrpSpPr>
        <p:grpSpPr>
          <a:xfrm>
            <a:off x="7125700" y="3727780"/>
            <a:ext cx="616698" cy="2266122"/>
            <a:chOff x="7502936" y="4766739"/>
            <a:chExt cx="616698" cy="226612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CAC57DA-6C83-1E48-9582-B2E216CF0D14}"/>
                </a:ext>
              </a:extLst>
            </p:cNvPr>
            <p:cNvSpPr/>
            <p:nvPr/>
          </p:nvSpPr>
          <p:spPr>
            <a:xfrm>
              <a:off x="7995490" y="4766739"/>
              <a:ext cx="124144" cy="2266122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B46E1A8-6A11-A640-A87A-B73D574112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02936" y="5737951"/>
              <a:ext cx="499911" cy="32369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77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900000"/>
            <a:ext cx="3877273" cy="5040000"/>
          </a:xfrm>
        </p:spPr>
        <p:txBody>
          <a:bodyPr>
            <a:noAutofit/>
          </a:bodyPr>
          <a:lstStyle/>
          <a:p>
            <a:pPr lvl="1" algn="just"/>
            <a:endParaRPr lang="en-US" sz="1600" dirty="0"/>
          </a:p>
          <a:p>
            <a:pPr algn="just"/>
            <a:r>
              <a:rPr lang="en-US" sz="1800" b="1" dirty="0">
                <a:solidFill>
                  <a:srgbClr val="C00000"/>
                </a:solidFill>
              </a:rPr>
              <a:t>Numerical approach</a:t>
            </a:r>
          </a:p>
          <a:p>
            <a:pPr lvl="1" algn="just"/>
            <a:r>
              <a:rPr lang="en-US" sz="1600" dirty="0"/>
              <a:t>Different codes have been developed over the years to solve numerically Maxwell’s equations in arbitrarily complicated structures</a:t>
            </a:r>
          </a:p>
          <a:p>
            <a:pPr lvl="1" algn="just"/>
            <a:r>
              <a:rPr lang="en-US" sz="1600" dirty="0"/>
              <a:t>Examples are CST Studio Suite (Particle Studio, Microwave Studio), ABCI, </a:t>
            </a:r>
            <a:r>
              <a:rPr lang="en-US" sz="1600" dirty="0" err="1"/>
              <a:t>GdFidL</a:t>
            </a:r>
            <a:r>
              <a:rPr lang="en-US" sz="1600" dirty="0"/>
              <a:t>, HFSS, ECHO2(3)D. Exhaustive list can be found from the program of the </a:t>
            </a:r>
            <a:r>
              <a:rPr lang="en-US" sz="1600" dirty="0">
                <a:hlinkClick r:id="rId2"/>
              </a:rPr>
              <a:t>ICFA mini-Workshop on “Electromagnetic wake fields and impedances in particle accelerators”</a:t>
            </a:r>
            <a:r>
              <a:rPr lang="en-US" sz="1600" dirty="0"/>
              <a:t>, </a:t>
            </a:r>
            <a:r>
              <a:rPr lang="en-US" sz="1600" dirty="0" err="1"/>
              <a:t>Erice</a:t>
            </a:r>
            <a:r>
              <a:rPr lang="en-US" sz="1600" dirty="0"/>
              <a:t>, Sicily, 23-28 April, 2014</a:t>
            </a:r>
          </a:p>
          <a:p>
            <a:pPr marL="342900" lvl="1" indent="0" algn="just">
              <a:buNone/>
            </a:pPr>
            <a:endParaRPr lang="en-US" sz="1600" dirty="0"/>
          </a:p>
          <a:p>
            <a:pPr lvl="1" algn="just"/>
            <a:r>
              <a:rPr lang="en-US" sz="1600" dirty="0"/>
              <a:t>Computations can become very </a:t>
            </a:r>
            <a:r>
              <a:rPr lang="en-US" sz="1600" b="1" dirty="0">
                <a:solidFill>
                  <a:srgbClr val="FF0000"/>
                </a:solidFill>
              </a:rPr>
              <a:t>challenging</a:t>
            </a:r>
            <a:r>
              <a:rPr lang="en-US" sz="1600" dirty="0"/>
              <a:t> if high frequency resolution (long wake) or knowledge of impedance spectrum at high frequency (short excitation) are required, especially for large/complicated geometries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17</a:t>
            </a:fld>
            <a:endParaRPr lang="en-GB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281593-3AE5-964C-ABB4-B62C61FAFE3A}"/>
              </a:ext>
            </a:extLst>
          </p:cNvPr>
          <p:cNvGrpSpPr/>
          <p:nvPr/>
        </p:nvGrpSpPr>
        <p:grpSpPr>
          <a:xfrm>
            <a:off x="4572000" y="2479238"/>
            <a:ext cx="4093122" cy="1881524"/>
            <a:chOff x="4572000" y="2479238"/>
            <a:chExt cx="4093122" cy="1881524"/>
          </a:xfrm>
        </p:grpSpPr>
        <p:pic>
          <p:nvPicPr>
            <p:cNvPr id="11" name="Picture 10" descr="sigma1000_Wz.png">
              <a:extLst>
                <a:ext uri="{FF2B5EF4-FFF2-40B4-BE49-F238E27FC236}">
                  <a16:creationId xmlns:a16="http://schemas.microsoft.com/office/drawing/2014/main" id="{C0396E7C-240C-0E41-9491-EDE7E8B7C80F}"/>
                </a:ext>
              </a:extLst>
            </p:cNvPr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0" y="2479238"/>
              <a:ext cx="4093122" cy="188152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7E5A7BA-90E7-CF48-9B44-92F7752B2936}"/>
                </a:ext>
              </a:extLst>
            </p:cNvPr>
            <p:cNvSpPr txBox="1"/>
            <p:nvPr/>
          </p:nvSpPr>
          <p:spPr>
            <a:xfrm>
              <a:off x="5867612" y="2498497"/>
              <a:ext cx="1728775" cy="3231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Longitudinal wake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0B6AC2-F57D-D642-B9EE-C29E929276A9}"/>
              </a:ext>
            </a:extLst>
          </p:cNvPr>
          <p:cNvGrpSpPr/>
          <p:nvPr/>
        </p:nvGrpSpPr>
        <p:grpSpPr>
          <a:xfrm>
            <a:off x="4512281" y="4380198"/>
            <a:ext cx="3989110" cy="1919802"/>
            <a:chOff x="4512281" y="4380198"/>
            <a:chExt cx="3989110" cy="1919802"/>
          </a:xfrm>
        </p:grpSpPr>
        <p:pic>
          <p:nvPicPr>
            <p:cNvPr id="8" name="Picture 7" descr="sigma1000_Z_ReIm.png">
              <a:extLst>
                <a:ext uri="{FF2B5EF4-FFF2-40B4-BE49-F238E27FC236}">
                  <a16:creationId xmlns:a16="http://schemas.microsoft.com/office/drawing/2014/main" id="{54163501-2330-864C-B263-A7D5D82FCE79}"/>
                </a:ext>
              </a:extLst>
            </p:cNvPr>
            <p:cNvPicPr>
              <a:picLocks/>
            </p:cNvPicPr>
            <p:nvPr/>
          </p:nvPicPr>
          <p:blipFill>
            <a:blip r:embed="rId4"/>
            <a:srcRect r="12186"/>
            <a:stretch>
              <a:fillRect/>
            </a:stretch>
          </p:blipFill>
          <p:spPr>
            <a:xfrm>
              <a:off x="4512281" y="4439124"/>
              <a:ext cx="3989110" cy="186087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D93ABC9-9078-9A49-82E0-19502CF5F72E}"/>
                </a:ext>
              </a:extLst>
            </p:cNvPr>
            <p:cNvSpPr txBox="1"/>
            <p:nvPr/>
          </p:nvSpPr>
          <p:spPr>
            <a:xfrm>
              <a:off x="7572023" y="4897595"/>
              <a:ext cx="92936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err="1">
                  <a:solidFill>
                    <a:srgbClr val="000090"/>
                  </a:solidFill>
                </a:rPr>
                <a:t>Re[Z</a:t>
              </a:r>
              <a:r>
                <a:rPr lang="en-US" sz="1500" b="1" baseline="-25000" dirty="0">
                  <a:solidFill>
                    <a:srgbClr val="000090"/>
                  </a:solidFill>
                </a:rPr>
                <a:t>||</a:t>
              </a:r>
              <a:r>
                <a:rPr lang="en-US" sz="1500" b="1" dirty="0">
                  <a:solidFill>
                    <a:srgbClr val="000090"/>
                  </a:solidFill>
                </a:rPr>
                <a:t>]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78EC670-AE4E-8D48-B851-6DE6CA77C80D}"/>
                </a:ext>
              </a:extLst>
            </p:cNvPr>
            <p:cNvSpPr txBox="1"/>
            <p:nvPr/>
          </p:nvSpPr>
          <p:spPr>
            <a:xfrm>
              <a:off x="5124159" y="5207979"/>
              <a:ext cx="7294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err="1">
                  <a:solidFill>
                    <a:srgbClr val="FF0000"/>
                  </a:solidFill>
                </a:rPr>
                <a:t>Im[Z</a:t>
              </a:r>
              <a:r>
                <a:rPr lang="en-US" sz="1500" b="1" baseline="-25000" dirty="0">
                  <a:solidFill>
                    <a:srgbClr val="FF0000"/>
                  </a:solidFill>
                </a:rPr>
                <a:t>||</a:t>
              </a:r>
              <a:r>
                <a:rPr lang="en-US" sz="1500" b="1" dirty="0">
                  <a:solidFill>
                    <a:srgbClr val="FF0000"/>
                  </a:solidFill>
                </a:rPr>
                <a:t>]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532D903-380E-AD4F-8652-B4383FB6072F}"/>
                </a:ext>
              </a:extLst>
            </p:cNvPr>
            <p:cNvSpPr txBox="1"/>
            <p:nvPr/>
          </p:nvSpPr>
          <p:spPr>
            <a:xfrm>
              <a:off x="5675437" y="4380198"/>
              <a:ext cx="2092917" cy="3231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Longitudinal impedance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B3503AC-8D2A-7B46-81C3-C7354CCCD9E3}"/>
              </a:ext>
            </a:extLst>
          </p:cNvPr>
          <p:cNvGrpSpPr/>
          <p:nvPr/>
        </p:nvGrpSpPr>
        <p:grpSpPr>
          <a:xfrm>
            <a:off x="5488859" y="583638"/>
            <a:ext cx="3517577" cy="1851962"/>
            <a:chOff x="5488859" y="583638"/>
            <a:chExt cx="3517577" cy="1851962"/>
          </a:xfrm>
        </p:grpSpPr>
        <p:pic>
          <p:nvPicPr>
            <p:cNvPr id="7" name="Picture 6" descr="3D_cutx_cavity.png">
              <a:extLst>
                <a:ext uri="{FF2B5EF4-FFF2-40B4-BE49-F238E27FC236}">
                  <a16:creationId xmlns:a16="http://schemas.microsoft.com/office/drawing/2014/main" id="{2DA4A16E-2D49-7646-ADC5-1E1D81024C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0698" r="24962"/>
            <a:stretch>
              <a:fillRect/>
            </a:stretch>
          </p:blipFill>
          <p:spPr>
            <a:xfrm>
              <a:off x="5488859" y="583638"/>
              <a:ext cx="2486282" cy="185196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14064DC-EDA9-5C45-989C-91CAE6B19C13}"/>
                </a:ext>
              </a:extLst>
            </p:cNvPr>
            <p:cNvSpPr txBox="1"/>
            <p:nvPr/>
          </p:nvSpPr>
          <p:spPr>
            <a:xfrm>
              <a:off x="7206436" y="1755966"/>
              <a:ext cx="1800000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Example of a cavity definition in CST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6FD1DC3-B79E-2D43-8183-EF242C54EF50}"/>
              </a:ext>
            </a:extLst>
          </p:cNvPr>
          <p:cNvGrpSpPr/>
          <p:nvPr/>
        </p:nvGrpSpPr>
        <p:grpSpPr>
          <a:xfrm>
            <a:off x="4100219" y="3775185"/>
            <a:ext cx="1151146" cy="1216152"/>
            <a:chOff x="3299299" y="4095287"/>
            <a:chExt cx="1151146" cy="1216152"/>
          </a:xfrm>
        </p:grpSpPr>
        <p:sp>
          <p:nvSpPr>
            <p:cNvPr id="18" name="Curved Right Arrow 17">
              <a:extLst>
                <a:ext uri="{FF2B5EF4-FFF2-40B4-BE49-F238E27FC236}">
                  <a16:creationId xmlns:a16="http://schemas.microsoft.com/office/drawing/2014/main" id="{7A338916-A8D4-264E-BF99-5B4457511522}"/>
                </a:ext>
              </a:extLst>
            </p:cNvPr>
            <p:cNvSpPr/>
            <p:nvPr/>
          </p:nvSpPr>
          <p:spPr>
            <a:xfrm>
              <a:off x="3718925" y="4095287"/>
              <a:ext cx="731520" cy="1216152"/>
            </a:xfrm>
            <a:prstGeom prst="curved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8C44685-D557-D147-AE62-93BAE94ABFAA}"/>
                </a:ext>
              </a:extLst>
            </p:cNvPr>
            <p:cNvSpPr txBox="1"/>
            <p:nvPr/>
          </p:nvSpPr>
          <p:spPr>
            <a:xfrm>
              <a:off x="3299299" y="4439124"/>
              <a:ext cx="3545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908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900000"/>
            <a:ext cx="8233122" cy="5040000"/>
          </a:xfrm>
        </p:spPr>
        <p:txBody>
          <a:bodyPr>
            <a:noAutofit/>
          </a:bodyPr>
          <a:lstStyle/>
          <a:p>
            <a:pPr lvl="1" algn="just"/>
            <a:endParaRPr lang="en-US" sz="1600" dirty="0"/>
          </a:p>
          <a:p>
            <a:pPr algn="just"/>
            <a:r>
              <a:rPr lang="en-US" sz="1800" b="1" dirty="0">
                <a:solidFill>
                  <a:srgbClr val="C00000"/>
                </a:solidFill>
              </a:rPr>
              <a:t>Numerical approach</a:t>
            </a:r>
          </a:p>
          <a:p>
            <a:pPr lvl="1" algn="just"/>
            <a:r>
              <a:rPr lang="en-US" sz="1600" dirty="0"/>
              <a:t>To limit numerical noise, in cases with many resonances, the resonances are first characterized through their frequencies (</a:t>
            </a:r>
            <a:r>
              <a:rPr lang="en-US" sz="1600" dirty="0" err="1">
                <a:latin typeface="Symbol" pitchFamily="2" charset="2"/>
              </a:rPr>
              <a:t>w</a:t>
            </a:r>
            <a:r>
              <a:rPr lang="en-US" sz="1600" baseline="-25000" dirty="0" err="1"/>
              <a:t>ri</a:t>
            </a:r>
            <a:r>
              <a:rPr lang="en-US" sz="1600" dirty="0"/>
              <a:t>), shunt impedances (</a:t>
            </a:r>
            <a:r>
              <a:rPr lang="en-US" sz="1600" dirty="0" err="1"/>
              <a:t>R</a:t>
            </a:r>
            <a:r>
              <a:rPr lang="en-US" sz="1600" baseline="-25000" dirty="0" err="1"/>
              <a:t>si</a:t>
            </a:r>
            <a:r>
              <a:rPr lang="en-US" sz="1600" dirty="0"/>
              <a:t>) and quality factors (Q</a:t>
            </a:r>
            <a:r>
              <a:rPr lang="en-US" sz="1600" baseline="-25000" dirty="0"/>
              <a:t>i</a:t>
            </a:r>
            <a:r>
              <a:rPr lang="en-US" sz="1600" dirty="0"/>
              <a:t>)</a:t>
            </a:r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Then analytical formulae for resonators are used in computations</a:t>
            </a:r>
          </a:p>
          <a:p>
            <a:pPr lvl="1" algn="just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18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D0B6AC2-F57D-D642-B9EE-C29E929276A9}"/>
              </a:ext>
            </a:extLst>
          </p:cNvPr>
          <p:cNvGrpSpPr/>
          <p:nvPr/>
        </p:nvGrpSpPr>
        <p:grpSpPr>
          <a:xfrm>
            <a:off x="2742890" y="2174325"/>
            <a:ext cx="3989110" cy="1919802"/>
            <a:chOff x="4512281" y="4380198"/>
            <a:chExt cx="3989110" cy="1919802"/>
          </a:xfrm>
        </p:grpSpPr>
        <p:pic>
          <p:nvPicPr>
            <p:cNvPr id="8" name="Picture 7" descr="sigma1000_Z_ReIm.png">
              <a:extLst>
                <a:ext uri="{FF2B5EF4-FFF2-40B4-BE49-F238E27FC236}">
                  <a16:creationId xmlns:a16="http://schemas.microsoft.com/office/drawing/2014/main" id="{54163501-2330-864C-B263-A7D5D82FCE79}"/>
                </a:ext>
              </a:extLst>
            </p:cNvPr>
            <p:cNvPicPr>
              <a:picLocks/>
            </p:cNvPicPr>
            <p:nvPr/>
          </p:nvPicPr>
          <p:blipFill>
            <a:blip r:embed="rId3"/>
            <a:srcRect r="12186"/>
            <a:stretch>
              <a:fillRect/>
            </a:stretch>
          </p:blipFill>
          <p:spPr>
            <a:xfrm>
              <a:off x="4512281" y="4439124"/>
              <a:ext cx="3989110" cy="186087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532D903-380E-AD4F-8652-B4383FB6072F}"/>
                </a:ext>
              </a:extLst>
            </p:cNvPr>
            <p:cNvSpPr txBox="1"/>
            <p:nvPr/>
          </p:nvSpPr>
          <p:spPr>
            <a:xfrm>
              <a:off x="5675437" y="4380198"/>
              <a:ext cx="2092917" cy="3231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Longitudinal impedance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30E28C1-DC0C-5844-A9C6-FE83F46C712B}"/>
              </a:ext>
            </a:extLst>
          </p:cNvPr>
          <p:cNvGrpSpPr/>
          <p:nvPr/>
        </p:nvGrpSpPr>
        <p:grpSpPr>
          <a:xfrm>
            <a:off x="3160196" y="2889458"/>
            <a:ext cx="1411804" cy="928398"/>
            <a:chOff x="3160196" y="2889458"/>
            <a:chExt cx="1411804" cy="928398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6A128E8-9BF8-7344-91BA-20357B6AA798}"/>
                </a:ext>
              </a:extLst>
            </p:cNvPr>
            <p:cNvSpPr txBox="1"/>
            <p:nvPr/>
          </p:nvSpPr>
          <p:spPr>
            <a:xfrm>
              <a:off x="3160196" y="2894788"/>
              <a:ext cx="12129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r1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s1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1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09A7A39F-2B65-1949-AB4F-BB41ECE4D236}"/>
                </a:ext>
              </a:extLst>
            </p:cNvPr>
            <p:cNvSpPr/>
            <p:nvPr/>
          </p:nvSpPr>
          <p:spPr>
            <a:xfrm>
              <a:off x="4245253" y="2889458"/>
              <a:ext cx="326747" cy="928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A208BA2-EB96-5449-B2AD-91637295246D}"/>
              </a:ext>
            </a:extLst>
          </p:cNvPr>
          <p:cNvGrpSpPr/>
          <p:nvPr/>
        </p:nvGrpSpPr>
        <p:grpSpPr>
          <a:xfrm>
            <a:off x="3556645" y="2621689"/>
            <a:ext cx="1340123" cy="1064790"/>
            <a:chOff x="3556645" y="2621689"/>
            <a:chExt cx="1340123" cy="106479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6B40B8D-8B34-804C-BF24-705D92589A73}"/>
                </a:ext>
              </a:extLst>
            </p:cNvPr>
            <p:cNvSpPr txBox="1"/>
            <p:nvPr/>
          </p:nvSpPr>
          <p:spPr>
            <a:xfrm>
              <a:off x="3556645" y="2621689"/>
              <a:ext cx="11494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r2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s2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2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331324A-2D46-D74F-9A92-3DE9AC00F3E7}"/>
                </a:ext>
              </a:extLst>
            </p:cNvPr>
            <p:cNvSpPr/>
            <p:nvPr/>
          </p:nvSpPr>
          <p:spPr>
            <a:xfrm>
              <a:off x="4570021" y="2758081"/>
              <a:ext cx="326747" cy="928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C74F9C6-D492-AB40-AA71-FA4B89F82CC3}"/>
              </a:ext>
            </a:extLst>
          </p:cNvPr>
          <p:cNvGrpSpPr/>
          <p:nvPr/>
        </p:nvGrpSpPr>
        <p:grpSpPr>
          <a:xfrm>
            <a:off x="3794652" y="2358950"/>
            <a:ext cx="1358715" cy="1034715"/>
            <a:chOff x="3794652" y="2358950"/>
            <a:chExt cx="1358715" cy="103471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B74103B-EBEF-244E-93A2-37F97AC93D73}"/>
                </a:ext>
              </a:extLst>
            </p:cNvPr>
            <p:cNvSpPr txBox="1"/>
            <p:nvPr/>
          </p:nvSpPr>
          <p:spPr>
            <a:xfrm>
              <a:off x="3794652" y="2358950"/>
              <a:ext cx="11823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r3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s3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3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F664082-9227-CA49-B97C-357CD8625662}"/>
                </a:ext>
              </a:extLst>
            </p:cNvPr>
            <p:cNvSpPr/>
            <p:nvPr/>
          </p:nvSpPr>
          <p:spPr>
            <a:xfrm>
              <a:off x="4826620" y="2465267"/>
              <a:ext cx="326747" cy="928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852C077-6F11-434B-9171-E8B26FD280E8}"/>
              </a:ext>
            </a:extLst>
          </p:cNvPr>
          <p:cNvGrpSpPr/>
          <p:nvPr/>
        </p:nvGrpSpPr>
        <p:grpSpPr>
          <a:xfrm>
            <a:off x="5163924" y="2350525"/>
            <a:ext cx="1411152" cy="1082287"/>
            <a:chOff x="5163924" y="2350525"/>
            <a:chExt cx="1411152" cy="108228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856AA47-CA05-0549-AD29-1905DAE96303}"/>
                </a:ext>
              </a:extLst>
            </p:cNvPr>
            <p:cNvSpPr txBox="1"/>
            <p:nvPr/>
          </p:nvSpPr>
          <p:spPr>
            <a:xfrm>
              <a:off x="5381320" y="2350525"/>
              <a:ext cx="11937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r4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s4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4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A4725CDC-90CE-5648-87DD-036E9A487871}"/>
                </a:ext>
              </a:extLst>
            </p:cNvPr>
            <p:cNvSpPr/>
            <p:nvPr/>
          </p:nvSpPr>
          <p:spPr>
            <a:xfrm>
              <a:off x="5163924" y="2504414"/>
              <a:ext cx="326747" cy="928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6BF22DF-B040-8E40-B5E5-4D34895C715B}"/>
              </a:ext>
            </a:extLst>
          </p:cNvPr>
          <p:cNvGrpSpPr/>
          <p:nvPr/>
        </p:nvGrpSpPr>
        <p:grpSpPr>
          <a:xfrm>
            <a:off x="5517246" y="2549713"/>
            <a:ext cx="1284321" cy="1019178"/>
            <a:chOff x="5517246" y="2549713"/>
            <a:chExt cx="1284321" cy="101917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0017A75-2EBF-1949-83B5-12E4618B7A9F}"/>
                </a:ext>
              </a:extLst>
            </p:cNvPr>
            <p:cNvSpPr txBox="1"/>
            <p:nvPr/>
          </p:nvSpPr>
          <p:spPr>
            <a:xfrm>
              <a:off x="5609778" y="2549713"/>
              <a:ext cx="11917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r5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s5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5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B9894A0-AB9E-5F4A-98D6-3C4993A1C744}"/>
                </a:ext>
              </a:extLst>
            </p:cNvPr>
            <p:cNvSpPr/>
            <p:nvPr/>
          </p:nvSpPr>
          <p:spPr>
            <a:xfrm>
              <a:off x="5517246" y="2798493"/>
              <a:ext cx="326747" cy="770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34B1ED2-9AF0-AA4D-8F6B-9FF572133AFE}"/>
              </a:ext>
            </a:extLst>
          </p:cNvPr>
          <p:cNvGrpSpPr/>
          <p:nvPr/>
        </p:nvGrpSpPr>
        <p:grpSpPr>
          <a:xfrm>
            <a:off x="5907111" y="2681275"/>
            <a:ext cx="1337090" cy="993332"/>
            <a:chOff x="5907111" y="2681275"/>
            <a:chExt cx="1337090" cy="99333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27819EF-0457-E848-9622-18703D991CE6}"/>
                </a:ext>
              </a:extLst>
            </p:cNvPr>
            <p:cNvSpPr txBox="1"/>
            <p:nvPr/>
          </p:nvSpPr>
          <p:spPr>
            <a:xfrm>
              <a:off x="6070484" y="2681275"/>
              <a:ext cx="11737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r6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s6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6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EBF9BE2-6839-4E4B-8325-69CF35BD7726}"/>
                </a:ext>
              </a:extLst>
            </p:cNvPr>
            <p:cNvSpPr/>
            <p:nvPr/>
          </p:nvSpPr>
          <p:spPr>
            <a:xfrm>
              <a:off x="5907111" y="2904209"/>
              <a:ext cx="326747" cy="77039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443D33A-DA6A-CF4A-9A6B-3FD7A759F040}"/>
              </a:ext>
            </a:extLst>
          </p:cNvPr>
          <p:cNvGrpSpPr/>
          <p:nvPr/>
        </p:nvGrpSpPr>
        <p:grpSpPr>
          <a:xfrm>
            <a:off x="6293858" y="2842386"/>
            <a:ext cx="1518052" cy="726505"/>
            <a:chOff x="6293858" y="2842386"/>
            <a:chExt cx="1518052" cy="72650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B204687-DC59-7F44-BB8D-B158271EA1A1}"/>
                </a:ext>
              </a:extLst>
            </p:cNvPr>
            <p:cNvSpPr txBox="1"/>
            <p:nvPr/>
          </p:nvSpPr>
          <p:spPr>
            <a:xfrm>
              <a:off x="6575581" y="2842386"/>
              <a:ext cx="123632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itchFamily="2" charset="2"/>
                </a:rPr>
                <a:t>w</a:t>
              </a:r>
              <a:r>
                <a:rPr lang="en-US" sz="1400" baseline="-250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r7</a:t>
              </a:r>
              <a:r>
                <a:rPr lang="en-US" sz="1400" dirty="0">
                  <a:solidFill>
                    <a:srgbClr val="FF0000"/>
                  </a:solidFill>
                </a:rPr>
                <a:t> – R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s7</a:t>
              </a:r>
              <a:r>
                <a:rPr lang="en-US" sz="1400" dirty="0">
                  <a:solidFill>
                    <a:srgbClr val="FF0000"/>
                  </a:solidFill>
                </a:rPr>
                <a:t> – Q</a:t>
              </a:r>
              <a:r>
                <a:rPr lang="en-US" sz="1400" baseline="-25000" dirty="0">
                  <a:solidFill>
                    <a:srgbClr val="FF0000"/>
                  </a:solidFill>
                </a:rPr>
                <a:t>7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C5C2B8F-F1E2-4645-8247-C44B257C9086}"/>
                </a:ext>
              </a:extLst>
            </p:cNvPr>
            <p:cNvSpPr/>
            <p:nvPr/>
          </p:nvSpPr>
          <p:spPr>
            <a:xfrm>
              <a:off x="6293858" y="2887953"/>
              <a:ext cx="326747" cy="68093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30C24FCB-4A1D-BE4F-B643-68D4F52A701E}"/>
              </a:ext>
            </a:extLst>
          </p:cNvPr>
          <p:cNvGrpSpPr/>
          <p:nvPr/>
        </p:nvGrpSpPr>
        <p:grpSpPr>
          <a:xfrm>
            <a:off x="259534" y="4558813"/>
            <a:ext cx="8828734" cy="1321410"/>
            <a:chOff x="259534" y="4746381"/>
            <a:chExt cx="8828734" cy="1321410"/>
          </a:xfrm>
        </p:grpSpPr>
        <p:pic>
          <p:nvPicPr>
            <p:cNvPr id="42" name="Picture 41" descr="latex-image-1.pdf">
              <a:extLst>
                <a:ext uri="{FF2B5EF4-FFF2-40B4-BE49-F238E27FC236}">
                  <a16:creationId xmlns:a16="http://schemas.microsoft.com/office/drawing/2014/main" id="{584354DC-FC1C-0D45-8749-39976C49F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534" y="5092438"/>
              <a:ext cx="2720931" cy="767589"/>
            </a:xfrm>
            <a:prstGeom prst="rect">
              <a:avLst/>
            </a:prstGeom>
          </p:spPr>
        </p:pic>
        <p:pic>
          <p:nvPicPr>
            <p:cNvPr id="43" name="Picture 42" descr="latex-image-1.pdf">
              <a:extLst>
                <a:ext uri="{FF2B5EF4-FFF2-40B4-BE49-F238E27FC236}">
                  <a16:creationId xmlns:a16="http://schemas.microsoft.com/office/drawing/2014/main" id="{BAE8F68B-1AAC-7649-9923-A7DBBC93B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6861" y="4746381"/>
              <a:ext cx="5801407" cy="1168704"/>
            </a:xfrm>
            <a:prstGeom prst="rect">
              <a:avLst/>
            </a:prstGeom>
          </p:spPr>
        </p:pic>
        <p:pic>
          <p:nvPicPr>
            <p:cNvPr id="44" name="Picture 43" descr="latex-image-1.pdf">
              <a:extLst>
                <a:ext uri="{FF2B5EF4-FFF2-40B4-BE49-F238E27FC236}">
                  <a16:creationId xmlns:a16="http://schemas.microsoft.com/office/drawing/2014/main" id="{6CC2826C-62A9-6241-8E7E-096BF88BE7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8950" y="5690345"/>
              <a:ext cx="713528" cy="377446"/>
            </a:xfrm>
            <a:prstGeom prst="rect">
              <a:avLst/>
            </a:prstGeom>
          </p:spPr>
        </p:pic>
        <p:pic>
          <p:nvPicPr>
            <p:cNvPr id="45" name="Picture 44" descr="latex-image-1.pdf">
              <a:extLst>
                <a:ext uri="{FF2B5EF4-FFF2-40B4-BE49-F238E27FC236}">
                  <a16:creationId xmlns:a16="http://schemas.microsoft.com/office/drawing/2014/main" id="{9EC6F112-B35B-D247-B824-9F7FBA7E5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4292" y="5782845"/>
              <a:ext cx="1102854" cy="210067"/>
            </a:xfrm>
            <a:prstGeom prst="rect">
              <a:avLst/>
            </a:prstGeom>
          </p:spPr>
        </p:pic>
      </p:grpSp>
      <p:pic>
        <p:nvPicPr>
          <p:cNvPr id="47" name="Picture 46">
            <a:extLst>
              <a:ext uri="{FF2B5EF4-FFF2-40B4-BE49-F238E27FC236}">
                <a16:creationId xmlns:a16="http://schemas.microsoft.com/office/drawing/2014/main" id="{E5E998AB-B3E4-A644-9ABD-4A8F2FBF04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00483" y="6007397"/>
            <a:ext cx="2377715" cy="32989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88B82B5B-E950-004E-865A-F9C86771268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" r="56925" b="4634"/>
          <a:stretch/>
        </p:blipFill>
        <p:spPr>
          <a:xfrm rot="16200000">
            <a:off x="2417629" y="3001284"/>
            <a:ext cx="867941" cy="26660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5344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wakes and impedances computed?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900000"/>
            <a:ext cx="8280000" cy="5040000"/>
          </a:xfrm>
        </p:spPr>
        <p:txBody>
          <a:bodyPr>
            <a:noAutofit/>
          </a:bodyPr>
          <a:lstStyle/>
          <a:p>
            <a:pPr lvl="1" algn="just"/>
            <a:endParaRPr lang="en-US" sz="1600" dirty="0"/>
          </a:p>
          <a:p>
            <a:pPr algn="just"/>
            <a:r>
              <a:rPr lang="en-US" sz="1800" b="1" dirty="0">
                <a:solidFill>
                  <a:srgbClr val="C00000"/>
                </a:solidFill>
              </a:rPr>
              <a:t>Bench measurements</a:t>
            </a:r>
            <a:r>
              <a:rPr lang="en-US" sz="1800" dirty="0"/>
              <a:t> based on transmission/reflection measurements with stretched wires </a:t>
            </a:r>
          </a:p>
          <a:p>
            <a:pPr lvl="1" algn="just"/>
            <a:r>
              <a:rPr lang="en-US" sz="1600" dirty="0"/>
              <a:t>Seldom used independently to assess impedances due to the perturbation introduced by the measurement set up (flanging, presence of wire)</a:t>
            </a:r>
          </a:p>
          <a:p>
            <a:pPr lvl="1" algn="just"/>
            <a:r>
              <a:rPr lang="en-US" sz="1600" dirty="0"/>
              <a:t>Usefulness mainly lies in that they can be used for validating 3D EM models for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19</a:t>
            </a:fld>
            <a:endParaRPr lang="en-GB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2D3FEE2F-16E8-3047-9578-C9BC95175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921" y="3309213"/>
            <a:ext cx="3305401" cy="14246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2E44D3-3A9A-5D4C-AE2F-EC912A378C89}"/>
              </a:ext>
            </a:extLst>
          </p:cNvPr>
          <p:cNvSpPr txBox="1"/>
          <p:nvPr/>
        </p:nvSpPr>
        <p:spPr>
          <a:xfrm>
            <a:off x="4693381" y="3147372"/>
            <a:ext cx="38567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</a:t>
            </a:r>
            <a:r>
              <a:rPr lang="en-GB" b="1" dirty="0"/>
              <a:t>wire</a:t>
            </a:r>
            <a:r>
              <a:rPr lang="en-GB" dirty="0"/>
              <a:t> is stretched in the middle of the device to simulate the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Reflection and transmission coefficients </a:t>
            </a:r>
            <a:r>
              <a:rPr lang="en-GB" dirty="0"/>
              <a:t>are measured via a VNA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impedance can be calculated by plugging the measured scattering parameters into the </a:t>
            </a:r>
            <a:r>
              <a:rPr lang="en-GB" b="1" dirty="0"/>
              <a:t>LOG formula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F627966-2451-E448-AB2B-71182DF5A01E}"/>
                  </a:ext>
                </a:extLst>
              </p:cNvPr>
              <p:cNvSpPr txBox="1"/>
              <p:nvPr/>
            </p:nvSpPr>
            <p:spPr>
              <a:xfrm>
                <a:off x="5327967" y="5309478"/>
                <a:ext cx="2273863" cy="461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GB" sz="22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||</m:t>
                          </m:r>
                        </m:sub>
                      </m:sSub>
                      <m:r>
                        <a:rPr lang="en-GB" sz="2200" b="0" i="0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200" b="0" i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GB" sz="2200" b="0" i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Z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200" b="0" i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2200" b="0" i="0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r>
                        <a:rPr lang="en-GB" sz="2200" b="0" i="0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2200" b="0" i="1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2200" b="0" i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b>
                          <m:r>
                            <a:rPr lang="en-GB" sz="2200" b="0" i="0" smtClean="0">
                              <a:solidFill>
                                <a:schemeClr val="accent5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GB" sz="2200" b="0" i="0" smtClean="0">
                          <a:solidFill>
                            <a:schemeClr val="accent5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200" b="0" dirty="0">
                  <a:solidFill>
                    <a:schemeClr val="accent5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F627966-2451-E448-AB2B-71182DF5A0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7967" y="5309478"/>
                <a:ext cx="2273863" cy="461217"/>
              </a:xfrm>
              <a:prstGeom prst="rect">
                <a:avLst/>
              </a:prstGeom>
              <a:blipFill>
                <a:blip r:embed="rId4"/>
                <a:stretch>
                  <a:fillRect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CF2ECC03-DE2A-CF44-B761-37E2FB4715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185" y="2916153"/>
            <a:ext cx="4435630" cy="2854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39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Instabilities Part II:</a:t>
            </a:r>
            <a:br>
              <a:rPr lang="en-US" dirty="0"/>
            </a:br>
            <a:r>
              <a:rPr lang="en-US" dirty="0"/>
              <a:t>Longitudinal wake fields – impact on machine elements and beam dynamics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Giovanni Rumolo and Kevin Li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02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450"/>
    </mc:Choice>
    <mc:Fallback xmlns="">
      <p:transition spd="slow" advTm="6045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3024000"/>
            <a:ext cx="8280000" cy="30240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2400" dirty="0"/>
              <a:t>Part 2: Multiparticle dynamics with wake fields –</a:t>
            </a:r>
          </a:p>
          <a:p>
            <a:pPr marL="0" indent="0">
              <a:buNone/>
            </a:pPr>
            <a:r>
              <a:rPr lang="en-US" sz="2400" dirty="0"/>
              <a:t>impact on machine elements and longitudinal beam dynamics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General introduction to wake fields</a:t>
            </a:r>
          </a:p>
          <a:p>
            <a:pPr lvl="1"/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Longitudinal wake function and impedance</a:t>
            </a:r>
          </a:p>
          <a:p>
            <a:pPr lvl="1"/>
            <a:r>
              <a:rPr lang="de-DE" sz="2000" dirty="0"/>
              <a:t>Energy loss – beam induced heating and stable phase shift</a:t>
            </a:r>
          </a:p>
          <a:p>
            <a:pPr lvl="1"/>
            <a:r>
              <a:rPr lang="de-DE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Potential well distortion, bunch lengthning and </a:t>
            </a:r>
            <a:r>
              <a:rPr lang="de-DE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microwave</a:t>
            </a:r>
            <a:r>
              <a:rPr lang="de-DE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tx1">
                    <a:lumMod val="25000"/>
                    <a:lumOff val="75000"/>
                  </a:schemeClr>
                </a:solidFill>
              </a:rPr>
              <a:t>instability</a:t>
            </a:r>
            <a:endParaRPr lang="de-DE" sz="2000" dirty="0">
              <a:solidFill>
                <a:schemeClr val="tx1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20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We have learnt what is a wake function and how it is defined in the </a:t>
            </a:r>
            <a:r>
              <a:rPr lang="en-US" sz="1800" b="1" dirty="0">
                <a:solidFill>
                  <a:srgbClr val="C00000"/>
                </a:solidFill>
              </a:rPr>
              <a:t>longitudinal plane</a:t>
            </a:r>
            <a:r>
              <a:rPr lang="en-US" sz="1800" dirty="0"/>
              <a:t>. We have introduced the </a:t>
            </a:r>
            <a:r>
              <a:rPr lang="en-US" sz="1800" b="1" dirty="0">
                <a:solidFill>
                  <a:srgbClr val="C00000"/>
                </a:solidFill>
              </a:rPr>
              <a:t>longitudinal impedance</a:t>
            </a:r>
          </a:p>
          <a:p>
            <a:pPr algn="just"/>
            <a:r>
              <a:rPr lang="de-DE" sz="1800" dirty="0"/>
              <a:t>We have seen how longitudinal wake functions are related to the </a:t>
            </a:r>
            <a:r>
              <a:rPr lang="de-DE" sz="1800" b="1" dirty="0">
                <a:solidFill>
                  <a:srgbClr val="C00000"/>
                </a:solidFill>
              </a:rPr>
              <a:t>energy loss</a:t>
            </a:r>
            <a:r>
              <a:rPr lang="de-DE" sz="1800" dirty="0"/>
              <a:t> of the source particles.</a:t>
            </a:r>
          </a:p>
          <a:p>
            <a:pPr algn="just"/>
            <a:r>
              <a:rPr lang="de-DE" sz="1800" dirty="0"/>
              <a:t>We have discussed the </a:t>
            </a:r>
            <a:r>
              <a:rPr lang="de-DE" sz="1800" b="1" dirty="0">
                <a:solidFill>
                  <a:srgbClr val="C00000"/>
                </a:solidFill>
              </a:rPr>
              <a:t>energy balance</a:t>
            </a:r>
            <a:r>
              <a:rPr lang="de-DE" sz="1800" dirty="0"/>
              <a:t> </a:t>
            </a:r>
            <a:r>
              <a:rPr lang="de-DE" sz="1800" dirty="0" err="1"/>
              <a:t>which</a:t>
            </a:r>
            <a:r>
              <a:rPr lang="de-DE" sz="1800" dirty="0"/>
              <a:t> </a:t>
            </a:r>
            <a:r>
              <a:rPr lang="de-DE" sz="1800" dirty="0" err="1"/>
              <a:t>contains</a:t>
            </a:r>
            <a:r>
              <a:rPr lang="de-DE" sz="1800" dirty="0"/>
              <a:t> all the </a:t>
            </a:r>
            <a:r>
              <a:rPr lang="de-DE" sz="1800" b="1" dirty="0">
                <a:solidFill>
                  <a:srgbClr val="C00000"/>
                </a:solidFill>
              </a:rPr>
              <a:t>fundamental underlying mechanisms</a:t>
            </a:r>
            <a:r>
              <a:rPr lang="de-DE" sz="1800" dirty="0"/>
              <a:t> for collective effects related to wake fields and impedances.</a:t>
            </a:r>
            <a:endParaRPr lang="en-US" sz="1800" dirty="0"/>
          </a:p>
          <a:p>
            <a:pPr algn="just"/>
            <a:r>
              <a:rPr lang="en-US" sz="1800" dirty="0"/>
              <a:t>We have shown how wake functions and impedances </a:t>
            </a:r>
            <a:r>
              <a:rPr lang="en-US" sz="1800" b="1" dirty="0">
                <a:solidFill>
                  <a:srgbClr val="C00000"/>
                </a:solidFill>
              </a:rPr>
              <a:t>can be computed</a:t>
            </a:r>
          </a:p>
          <a:p>
            <a:pPr algn="just"/>
            <a:endParaRPr lang="en-US" sz="1800" dirty="0">
              <a:solidFill>
                <a:srgbClr val="C00000"/>
              </a:solidFill>
            </a:endParaRPr>
          </a:p>
          <a:p>
            <a:pPr lvl="5" algn="just"/>
            <a:endParaRPr lang="en-US" sz="105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44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26"/>
    </mc:Choice>
    <mc:Fallback xmlns="">
      <p:transition spd="slow" advTm="406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21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220000"/>
          </a:xfrm>
        </p:spPr>
        <p:txBody>
          <a:bodyPr/>
          <a:lstStyle/>
          <a:p>
            <a:r>
              <a:rPr lang="en-US" dirty="0"/>
              <a:t>Single traversal of a bunch through an impedance source</a:t>
            </a:r>
          </a:p>
          <a:p>
            <a:pPr lvl="1"/>
            <a:r>
              <a:rPr lang="en-US" dirty="0"/>
              <a:t>We assume a single bunch of particles that goes only once through a known (characterized) wake/impedance source, representing both</a:t>
            </a:r>
          </a:p>
          <a:p>
            <a:pPr lvl="2"/>
            <a:r>
              <a:rPr lang="en-US" dirty="0"/>
              <a:t>Single passage (e.g. in a line)</a:t>
            </a:r>
          </a:p>
          <a:p>
            <a:pPr lvl="2"/>
            <a:r>
              <a:rPr lang="en-US" dirty="0"/>
              <a:t>Energy loss per turn if the bunch passes every turn but the wake fully decays between subsequent turns</a:t>
            </a:r>
          </a:p>
          <a:p>
            <a:pPr lvl="1"/>
            <a:r>
              <a:rPr lang="en-US" dirty="0"/>
              <a:t>Our goal is to calculate how much energy the bunch loses in this passage due to the electromagnetic interaction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74AF036-342F-3B4F-997A-C9BB92BEFA47}"/>
              </a:ext>
            </a:extLst>
          </p:cNvPr>
          <p:cNvSpPr/>
          <p:nvPr/>
        </p:nvSpPr>
        <p:spPr>
          <a:xfrm>
            <a:off x="736783" y="3554896"/>
            <a:ext cx="3094200" cy="2835275"/>
          </a:xfrm>
          <a:prstGeom prst="ellipse">
            <a:avLst/>
          </a:prstGeom>
          <a:noFill/>
          <a:ln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98C55E7-38BE-3F49-B298-B16ED81AE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73" y="4776744"/>
            <a:ext cx="367200" cy="360990"/>
          </a:xfrm>
          <a:prstGeom prst="ellipse">
            <a:avLst/>
          </a:prstGeom>
          <a:solidFill>
            <a:srgbClr val="3366FF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28238260-ABCA-1247-AF3D-C07F542841BA}"/>
              </a:ext>
            </a:extLst>
          </p:cNvPr>
          <p:cNvCxnSpPr/>
          <p:nvPr/>
        </p:nvCxnSpPr>
        <p:spPr>
          <a:xfrm>
            <a:off x="262759" y="3571990"/>
            <a:ext cx="4519448" cy="0"/>
          </a:xfrm>
          <a:prstGeom prst="line">
            <a:avLst/>
          </a:prstGeom>
          <a:ln>
            <a:solidFill>
              <a:srgbClr val="0F10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E7B26735-1181-7347-BE3A-7E65E5BE1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839" y="3371479"/>
            <a:ext cx="367200" cy="360990"/>
          </a:xfrm>
          <a:prstGeom prst="ellipse">
            <a:avLst/>
          </a:prstGeom>
          <a:solidFill>
            <a:srgbClr val="3366FF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67776FF-C268-174F-A73C-CFE67D854C40}"/>
              </a:ext>
            </a:extLst>
          </p:cNvPr>
          <p:cNvSpPr/>
          <p:nvPr/>
        </p:nvSpPr>
        <p:spPr>
          <a:xfrm>
            <a:off x="2067077" y="3330000"/>
            <a:ext cx="533400" cy="483980"/>
          </a:xfrm>
          <a:prstGeom prst="rect">
            <a:avLst/>
          </a:prstGeom>
          <a:solidFill>
            <a:srgbClr val="FFFFFF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31A7C87-30A1-D34C-87A3-63252EF44E74}"/>
              </a:ext>
            </a:extLst>
          </p:cNvPr>
          <p:cNvGrpSpPr/>
          <p:nvPr/>
        </p:nvGrpSpPr>
        <p:grpSpPr>
          <a:xfrm>
            <a:off x="2095455" y="3385585"/>
            <a:ext cx="424545" cy="372809"/>
            <a:chOff x="4504266" y="4351867"/>
            <a:chExt cx="3996268" cy="905933"/>
          </a:xfrm>
        </p:grpSpPr>
        <p:cxnSp>
          <p:nvCxnSpPr>
            <p:cNvPr id="63" name="Curved Connector 62">
              <a:extLst>
                <a:ext uri="{FF2B5EF4-FFF2-40B4-BE49-F238E27FC236}">
                  <a16:creationId xmlns:a16="http://schemas.microsoft.com/office/drawing/2014/main" id="{C1293112-98BC-DD4C-8B86-68393585CF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02400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urved Connector 63">
              <a:extLst>
                <a:ext uri="{FF2B5EF4-FFF2-40B4-BE49-F238E27FC236}">
                  <a16:creationId xmlns:a16="http://schemas.microsoft.com/office/drawing/2014/main" id="{6DB472BB-7FFD-8A42-99CE-65DE96D81E21}"/>
                </a:ext>
              </a:extLst>
            </p:cNvPr>
            <p:cNvCxnSpPr>
              <a:cxnSpLocks/>
            </p:cNvCxnSpPr>
            <p:nvPr/>
          </p:nvCxnSpPr>
          <p:spPr>
            <a:xfrm>
              <a:off x="5503333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urved Connector 64">
              <a:extLst>
                <a:ext uri="{FF2B5EF4-FFF2-40B4-BE49-F238E27FC236}">
                  <a16:creationId xmlns:a16="http://schemas.microsoft.com/office/drawing/2014/main" id="{31A02C53-B4EB-914D-B59D-BC0D77D97205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67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urved Connector 65">
              <a:extLst>
                <a:ext uri="{FF2B5EF4-FFF2-40B4-BE49-F238E27FC236}">
                  <a16:creationId xmlns:a16="http://schemas.microsoft.com/office/drawing/2014/main" id="{6EFD7772-E3EF-2B4D-B55F-12BEC102DD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4266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4E093DA-23E1-9E40-A9A9-384EC8043792}"/>
              </a:ext>
            </a:extLst>
          </p:cNvPr>
          <p:cNvGrpSpPr/>
          <p:nvPr/>
        </p:nvGrpSpPr>
        <p:grpSpPr>
          <a:xfrm>
            <a:off x="2095455" y="3385585"/>
            <a:ext cx="424545" cy="372809"/>
            <a:chOff x="4504266" y="4351867"/>
            <a:chExt cx="3996268" cy="905933"/>
          </a:xfrm>
        </p:grpSpPr>
        <p:cxnSp>
          <p:nvCxnSpPr>
            <p:cNvPr id="69" name="Curved Connector 68">
              <a:extLst>
                <a:ext uri="{FF2B5EF4-FFF2-40B4-BE49-F238E27FC236}">
                  <a16:creationId xmlns:a16="http://schemas.microsoft.com/office/drawing/2014/main" id="{E88867F7-079F-934F-A9C6-DC9B24EB3D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02400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Curved Connector 69">
              <a:extLst>
                <a:ext uri="{FF2B5EF4-FFF2-40B4-BE49-F238E27FC236}">
                  <a16:creationId xmlns:a16="http://schemas.microsoft.com/office/drawing/2014/main" id="{3457DF92-409E-9040-B6DB-C0F04C9496C7}"/>
                </a:ext>
              </a:extLst>
            </p:cNvPr>
            <p:cNvCxnSpPr>
              <a:cxnSpLocks/>
            </p:cNvCxnSpPr>
            <p:nvPr/>
          </p:nvCxnSpPr>
          <p:spPr>
            <a:xfrm>
              <a:off x="5503333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Curved Connector 70">
              <a:extLst>
                <a:ext uri="{FF2B5EF4-FFF2-40B4-BE49-F238E27FC236}">
                  <a16:creationId xmlns:a16="http://schemas.microsoft.com/office/drawing/2014/main" id="{D785E534-DD9E-334C-BDC1-EA2E23132793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67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urved Connector 71">
              <a:extLst>
                <a:ext uri="{FF2B5EF4-FFF2-40B4-BE49-F238E27FC236}">
                  <a16:creationId xmlns:a16="http://schemas.microsoft.com/office/drawing/2014/main" id="{F351EF07-7534-4746-8751-E096BB9CA5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4266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902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07407E-6 L 0.37344 0.0025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63" y="11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path" presetSubtype="0" repeatCount="indefinite" fill="hold" grpId="1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121 0.0081 C -0.00121 -0.10579 0.07431 -0.19862 0.16806 -0.19862 C 0.26129 -0.19862 0.33733 -0.10579 0.33733 0.0081 C 0.33733 0.12222 0.26129 0.21481 0.16806 0.21481 C 0.07431 0.21481 -0.00121 0.12222 -0.00121 0.0081 Z " pathEditMode="relative" rAng="16200000" ptsTypes="AAAAA">
                                      <p:cBhvr>
                                        <p:cTn id="2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  <p:bldP spid="53" grpId="0" animBg="1"/>
      <p:bldP spid="55" grpId="0" animBg="1"/>
      <p:bldP spid="55" grpId="1" animBg="1"/>
      <p:bldP spid="5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22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 traversal of a bunch through an impedance source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18B277A-5A13-8A41-B25E-9C1E59E43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344" y="1441976"/>
            <a:ext cx="2003875" cy="2927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DB3FF63-C23B-9146-A5D8-8B5673FE37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754" y="1980961"/>
            <a:ext cx="3339997" cy="76757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FB4B37A-BFC6-4545-BA30-58FA7C0213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1863" y="3129201"/>
            <a:ext cx="3705610" cy="30823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B2638E8-2EA7-E248-A435-BCE7280A43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40295" y="3710022"/>
            <a:ext cx="3919704" cy="728323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2578ACCF-F2AA-784D-869A-1A6EE9A230F0}"/>
              </a:ext>
            </a:extLst>
          </p:cNvPr>
          <p:cNvGrpSpPr/>
          <p:nvPr/>
        </p:nvGrpSpPr>
        <p:grpSpPr>
          <a:xfrm>
            <a:off x="-2541" y="1301292"/>
            <a:ext cx="4915016" cy="2764697"/>
            <a:chOff x="-2541" y="1301292"/>
            <a:chExt cx="4915016" cy="276469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B38D06DA-FCAC-6343-A9AF-E506FC11CDE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541" y="1301292"/>
              <a:ext cx="4915016" cy="2764697"/>
            </a:xfrm>
            <a:prstGeom prst="rect">
              <a:avLst/>
            </a:prstGeom>
          </p:spPr>
        </p:pic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0B46795-AEB3-1148-A209-3612005E1AAE}"/>
                </a:ext>
              </a:extLst>
            </p:cNvPr>
            <p:cNvCxnSpPr>
              <a:cxnSpLocks/>
            </p:cNvCxnSpPr>
            <p:nvPr/>
          </p:nvCxnSpPr>
          <p:spPr>
            <a:xfrm>
              <a:off x="3401695" y="2161976"/>
              <a:ext cx="23825" cy="919220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50DFC6F5-F89A-CF4D-99B2-42C839C8E6A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391247" y="2171503"/>
              <a:ext cx="32548" cy="1648022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81A6C8C4-2887-C549-A7F3-DE59739BA923}"/>
                </a:ext>
              </a:extLst>
            </p:cNvPr>
            <p:cNvGrpSpPr/>
            <p:nvPr/>
          </p:nvGrpSpPr>
          <p:grpSpPr>
            <a:xfrm>
              <a:off x="1152000" y="2377976"/>
              <a:ext cx="3137562" cy="703220"/>
              <a:chOff x="1152000" y="2377976"/>
              <a:chExt cx="3137562" cy="703220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53F71F4-4641-3743-B19E-837FBD2A3B25}"/>
                  </a:ext>
                </a:extLst>
              </p:cNvPr>
              <p:cNvSpPr txBox="1"/>
              <p:nvPr/>
            </p:nvSpPr>
            <p:spPr>
              <a:xfrm>
                <a:off x="3456000" y="2557976"/>
                <a:ext cx="83356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b="1" dirty="0">
                    <a:solidFill>
                      <a:schemeClr val="accent5"/>
                    </a:solidFill>
                  </a:rPr>
                  <a:t>Particle j</a:t>
                </a:r>
              </a:p>
              <a:p>
                <a:pPr algn="ctr"/>
                <a:r>
                  <a:rPr lang="de-DE" sz="1400" b="1" dirty="0">
                    <a:solidFill>
                      <a:schemeClr val="accent5"/>
                    </a:solidFill>
                  </a:rPr>
                  <a:t>excites</a:t>
                </a:r>
                <a:endParaRPr lang="en-US" sz="1400" b="1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A131C8C-C692-9049-AB1C-970BE2DFA9E5}"/>
                  </a:ext>
                </a:extLst>
              </p:cNvPr>
              <p:cNvSpPr txBox="1"/>
              <p:nvPr/>
            </p:nvSpPr>
            <p:spPr>
              <a:xfrm>
                <a:off x="1152000" y="2377976"/>
                <a:ext cx="11614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400" b="1" dirty="0">
                    <a:solidFill>
                      <a:schemeClr val="accent2"/>
                    </a:solidFill>
                  </a:rPr>
                  <a:t>Particle i</a:t>
                </a:r>
              </a:p>
              <a:p>
                <a:pPr algn="ctr"/>
                <a:r>
                  <a:rPr lang="de-DE" sz="1400" b="1" dirty="0">
                    <a:solidFill>
                      <a:schemeClr val="accent2"/>
                    </a:solidFill>
                  </a:rPr>
                  <a:t>receives kick</a:t>
                </a:r>
                <a:endParaRPr lang="en-US" sz="1400" b="1" dirty="0">
                  <a:solidFill>
                    <a:schemeClr val="accent2"/>
                  </a:solidFill>
                </a:endParaRPr>
              </a:p>
            </p:txBody>
          </p:sp>
        </p:grp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55448B0-6005-BB44-8483-ADCB7E28D4C3}"/>
              </a:ext>
            </a:extLst>
          </p:cNvPr>
          <p:cNvGrpSpPr/>
          <p:nvPr/>
        </p:nvGrpSpPr>
        <p:grpSpPr>
          <a:xfrm>
            <a:off x="-5922" y="1301292"/>
            <a:ext cx="4915200" cy="2764800"/>
            <a:chOff x="-5922" y="1301292"/>
            <a:chExt cx="4915200" cy="2764800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A7BF153C-927A-6244-92BF-2343B2BC3A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922" y="1301292"/>
              <a:ext cx="4915200" cy="2764800"/>
            </a:xfrm>
            <a:prstGeom prst="rect">
              <a:avLst/>
            </a:prstGeom>
          </p:spPr>
        </p:pic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94B9EAC-6145-E04D-BF9F-D68633C27C3F}"/>
                </a:ext>
              </a:extLst>
            </p:cNvPr>
            <p:cNvGrpSpPr/>
            <p:nvPr/>
          </p:nvGrpSpPr>
          <p:grpSpPr>
            <a:xfrm>
              <a:off x="1811740" y="2206366"/>
              <a:ext cx="1955411" cy="1131263"/>
              <a:chOff x="1611137" y="3161536"/>
              <a:chExt cx="1955411" cy="1131263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353D2B2-DA45-8248-B20C-D6F12AC328FA}"/>
                  </a:ext>
                </a:extLst>
              </p:cNvPr>
              <p:cNvSpPr txBox="1"/>
              <p:nvPr/>
            </p:nvSpPr>
            <p:spPr>
              <a:xfrm>
                <a:off x="1611137" y="3769579"/>
                <a:ext cx="11614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sz="1400" b="1" dirty="0">
                    <a:solidFill>
                      <a:schemeClr val="accent2"/>
                    </a:solidFill>
                  </a:rPr>
                  <a:t>Slice i</a:t>
                </a:r>
              </a:p>
              <a:p>
                <a:pPr algn="ctr"/>
                <a:r>
                  <a:rPr lang="de-DE" sz="1400" b="1" dirty="0">
                    <a:solidFill>
                      <a:schemeClr val="accent2"/>
                    </a:solidFill>
                  </a:rPr>
                  <a:t>receives kick</a:t>
                </a:r>
                <a:endParaRPr lang="en-US" sz="14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F977CDD-04CD-3E4C-A3F2-F96E675521F8}"/>
                  </a:ext>
                </a:extLst>
              </p:cNvPr>
              <p:cNvSpPr txBox="1"/>
              <p:nvPr/>
            </p:nvSpPr>
            <p:spPr>
              <a:xfrm>
                <a:off x="2874820" y="3161536"/>
                <a:ext cx="69172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b="1" dirty="0">
                    <a:solidFill>
                      <a:schemeClr val="accent5"/>
                    </a:solidFill>
                  </a:rPr>
                  <a:t>Slice </a:t>
                </a:r>
                <a:r>
                  <a:rPr lang="de-DE" sz="1400" b="1" dirty="0" err="1">
                    <a:solidFill>
                      <a:schemeClr val="accent5"/>
                    </a:solidFill>
                  </a:rPr>
                  <a:t>j</a:t>
                </a:r>
                <a:r>
                  <a:rPr lang="de-DE" sz="1400" b="1" dirty="0">
                    <a:solidFill>
                      <a:schemeClr val="accent5"/>
                    </a:solidFill>
                  </a:rPr>
                  <a:t> </a:t>
                </a:r>
              </a:p>
              <a:p>
                <a:r>
                  <a:rPr lang="de-DE" sz="1400" b="1" dirty="0" err="1">
                    <a:solidFill>
                      <a:schemeClr val="accent5"/>
                    </a:solidFill>
                  </a:rPr>
                  <a:t>excites</a:t>
                </a:r>
                <a:endParaRPr lang="en-US" sz="1400" b="1" dirty="0">
                  <a:solidFill>
                    <a:schemeClr val="accent5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355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23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 traversal of a bunch through an impedance source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CB2638E8-2EA7-E248-A435-BCE7280A43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00" y="5231429"/>
            <a:ext cx="3919704" cy="728323"/>
          </a:xfrm>
          <a:prstGeom prst="rect">
            <a:avLst/>
          </a:prstGeom>
        </p:spPr>
      </p:pic>
      <p:pic>
        <p:nvPicPr>
          <p:cNvPr id="3" name="longitudinal (Converted)">
            <a:hlinkClick r:id="" action="ppaction://media"/>
            <a:extLst>
              <a:ext uri="{FF2B5EF4-FFF2-40B4-BE49-F238E27FC236}">
                <a16:creationId xmlns:a16="http://schemas.microsoft.com/office/drawing/2014/main" id="{8598B314-68B2-E442-B944-D1CFCED95D4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940233" y="1096814"/>
            <a:ext cx="5771767" cy="396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75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1BA11B68-BD8A-6B42-95B0-621DA87988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2" y="1301292"/>
            <a:ext cx="4915200" cy="276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24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 traversal of a bunch through an impedance source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18B277A-5A13-8A41-B25E-9C1E59E43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5344" y="1441976"/>
            <a:ext cx="2003875" cy="2927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DB3FF63-C23B-9146-A5D8-8B5673FE37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3754" y="1980961"/>
            <a:ext cx="3339997" cy="76757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FB4B37A-BFC6-4545-BA30-58FA7C0213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1863" y="3129201"/>
            <a:ext cx="3705610" cy="30823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B2638E8-2EA7-E248-A435-BCE7280A43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0295" y="3710022"/>
            <a:ext cx="3919704" cy="72832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B29E3C95-7D1B-3F4E-8C4E-891065C43D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13515" y="4617693"/>
            <a:ext cx="5458921" cy="806845"/>
          </a:xfrm>
          <a:prstGeom prst="rect">
            <a:avLst/>
          </a:prstGeom>
        </p:spPr>
      </p:pic>
      <p:grpSp>
        <p:nvGrpSpPr>
          <p:cNvPr id="64" name="Group 63">
            <a:extLst>
              <a:ext uri="{FF2B5EF4-FFF2-40B4-BE49-F238E27FC236}">
                <a16:creationId xmlns:a16="http://schemas.microsoft.com/office/drawing/2014/main" id="{CE8A8D9E-A724-4043-BE2A-0369F317111F}"/>
              </a:ext>
            </a:extLst>
          </p:cNvPr>
          <p:cNvGrpSpPr/>
          <p:nvPr/>
        </p:nvGrpSpPr>
        <p:grpSpPr>
          <a:xfrm>
            <a:off x="1811740" y="2206366"/>
            <a:ext cx="1955411" cy="1131263"/>
            <a:chOff x="1611137" y="3161536"/>
            <a:chExt cx="1955411" cy="1131263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C05180D-929C-844D-B7DC-E27B20931BAC}"/>
                </a:ext>
              </a:extLst>
            </p:cNvPr>
            <p:cNvSpPr txBox="1"/>
            <p:nvPr/>
          </p:nvSpPr>
          <p:spPr>
            <a:xfrm>
              <a:off x="1611137" y="3769579"/>
              <a:ext cx="1161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Slice i</a:t>
              </a:r>
            </a:p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receives kick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CC1F67E-3272-814C-820A-522EF1678146}"/>
                </a:ext>
              </a:extLst>
            </p:cNvPr>
            <p:cNvSpPr txBox="1"/>
            <p:nvPr/>
          </p:nvSpPr>
          <p:spPr>
            <a:xfrm>
              <a:off x="2874820" y="3161536"/>
              <a:ext cx="6917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>
                  <a:solidFill>
                    <a:schemeClr val="accent5"/>
                  </a:solidFill>
                </a:rPr>
                <a:t>Slice </a:t>
              </a:r>
              <a:r>
                <a:rPr lang="de-DE" sz="1400" b="1" dirty="0" err="1">
                  <a:solidFill>
                    <a:schemeClr val="accent5"/>
                  </a:solidFill>
                </a:rPr>
                <a:t>j</a:t>
              </a:r>
              <a:r>
                <a:rPr lang="de-DE" sz="1400" b="1" dirty="0">
                  <a:solidFill>
                    <a:schemeClr val="accent5"/>
                  </a:solidFill>
                </a:rPr>
                <a:t> </a:t>
              </a:r>
            </a:p>
            <a:p>
              <a:r>
                <a:rPr lang="de-DE" sz="1400" b="1" dirty="0" err="1">
                  <a:solidFill>
                    <a:schemeClr val="accent5"/>
                  </a:solidFill>
                </a:rPr>
                <a:t>excites</a:t>
              </a:r>
              <a:endParaRPr lang="en-US" sz="1400" b="1" dirty="0">
                <a:solidFill>
                  <a:schemeClr val="accent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637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CA6966C-6A37-A948-AA25-CB93AF541871}"/>
              </a:ext>
            </a:extLst>
          </p:cNvPr>
          <p:cNvSpPr/>
          <p:nvPr/>
        </p:nvSpPr>
        <p:spPr>
          <a:xfrm>
            <a:off x="2324860" y="5460990"/>
            <a:ext cx="4753704" cy="94672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4000"/>
                </a:schemeClr>
              </a:gs>
            </a:gsLst>
            <a:lin ang="16200000" scaled="0"/>
            <a:tileRect/>
          </a:gradFill>
          <a:ln>
            <a:solidFill>
              <a:schemeClr val="accent1">
                <a:shade val="95000"/>
                <a:satMod val="105000"/>
                <a:alpha val="22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25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 traversal of a bunch through an impedance source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18B277A-5A13-8A41-B25E-9C1E59E43A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5344" y="1441976"/>
            <a:ext cx="2003875" cy="2927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DB3FF63-C23B-9146-A5D8-8B5673FE37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3754" y="1980961"/>
            <a:ext cx="3339997" cy="76757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4CDBF10D-E061-2046-BF13-528005C9C5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9168" y="4092884"/>
            <a:ext cx="1071021" cy="177702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54C1412-7F53-974D-81FB-7D1878542C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5382" y="4068935"/>
            <a:ext cx="1215745" cy="19274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FB4B37A-BFC6-4545-BA30-58FA7C0213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1863" y="3129201"/>
            <a:ext cx="3705610" cy="30823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B2638E8-2EA7-E248-A435-BCE7280A43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40295" y="3710022"/>
            <a:ext cx="3919704" cy="72832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8C0AA68-AD9E-7749-A953-B4788BCE92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13515" y="4714086"/>
            <a:ext cx="5458921" cy="5941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251E62-3494-364A-9A0E-84ADF8B2F96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2023" y="4105240"/>
            <a:ext cx="615265" cy="1384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BE540C-9407-0C42-A7C2-EE4B5DD021A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48000" y="5588421"/>
            <a:ext cx="4507424" cy="657014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78BC60B-379A-BA47-89EE-B30EBCA6617D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2" y="1301292"/>
            <a:ext cx="4915200" cy="2764800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AD5F1404-6936-554D-9E3C-3FC1145C921D}"/>
              </a:ext>
            </a:extLst>
          </p:cNvPr>
          <p:cNvGrpSpPr/>
          <p:nvPr/>
        </p:nvGrpSpPr>
        <p:grpSpPr>
          <a:xfrm>
            <a:off x="1811740" y="2206366"/>
            <a:ext cx="1955411" cy="1131263"/>
            <a:chOff x="1611137" y="3161536"/>
            <a:chExt cx="1955411" cy="1131263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51EEDD3-0E9C-3641-B36B-7260D4CA6FC2}"/>
                </a:ext>
              </a:extLst>
            </p:cNvPr>
            <p:cNvSpPr txBox="1"/>
            <p:nvPr/>
          </p:nvSpPr>
          <p:spPr>
            <a:xfrm>
              <a:off x="1611137" y="3769579"/>
              <a:ext cx="1161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Slice i</a:t>
              </a:r>
            </a:p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receives kick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139B3D0-75DC-CD40-A8CA-75588ECDB164}"/>
                </a:ext>
              </a:extLst>
            </p:cNvPr>
            <p:cNvSpPr txBox="1"/>
            <p:nvPr/>
          </p:nvSpPr>
          <p:spPr>
            <a:xfrm>
              <a:off x="2874820" y="3161536"/>
              <a:ext cx="6917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>
                  <a:solidFill>
                    <a:schemeClr val="accent5"/>
                  </a:solidFill>
                </a:rPr>
                <a:t>Slice </a:t>
              </a:r>
              <a:r>
                <a:rPr lang="de-DE" sz="1400" b="1" dirty="0" err="1">
                  <a:solidFill>
                    <a:schemeClr val="accent5"/>
                  </a:solidFill>
                </a:rPr>
                <a:t>j</a:t>
              </a:r>
              <a:r>
                <a:rPr lang="de-DE" sz="1400" b="1" dirty="0">
                  <a:solidFill>
                    <a:schemeClr val="accent5"/>
                  </a:solidFill>
                </a:rPr>
                <a:t> </a:t>
              </a:r>
            </a:p>
            <a:p>
              <a:r>
                <a:rPr lang="de-DE" sz="1400" b="1" dirty="0" err="1">
                  <a:solidFill>
                    <a:schemeClr val="accent5"/>
                  </a:solidFill>
                </a:rPr>
                <a:t>excites</a:t>
              </a:r>
              <a:endParaRPr lang="en-US" sz="1400" b="1" dirty="0">
                <a:solidFill>
                  <a:schemeClr val="accent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00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26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traversal of a bunch through an impedance source</a:t>
            </a:r>
          </a:p>
          <a:p>
            <a:pPr lvl="1"/>
            <a:r>
              <a:rPr lang="en-US" dirty="0"/>
              <a:t>We assume a single bunch of particles that goes multiple times through a known (characterized) wake/impedance source, representing</a:t>
            </a:r>
          </a:p>
          <a:p>
            <a:pPr lvl="2"/>
            <a:r>
              <a:rPr lang="en-US" dirty="0"/>
              <a:t>Energy loss per turn if the bunch passes every turn and the wake fully keeps ringing between subsequent turns</a:t>
            </a:r>
          </a:p>
          <a:p>
            <a:pPr lvl="1"/>
            <a:r>
              <a:rPr lang="en-US" dirty="0"/>
              <a:t>Our goal is to calculate how much energy the bunch loses at each passage due to the electromagnetic interaction over several turns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574AF036-342F-3B4F-997A-C9BB92BEFA47}"/>
              </a:ext>
            </a:extLst>
          </p:cNvPr>
          <p:cNvSpPr/>
          <p:nvPr/>
        </p:nvSpPr>
        <p:spPr>
          <a:xfrm>
            <a:off x="736783" y="3554896"/>
            <a:ext cx="3094200" cy="2835275"/>
          </a:xfrm>
          <a:prstGeom prst="ellipse">
            <a:avLst/>
          </a:prstGeom>
          <a:noFill/>
          <a:ln>
            <a:solidFill>
              <a:srgbClr val="00009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98C55E7-38BE-3F49-B298-B16ED81AE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673" y="4776744"/>
            <a:ext cx="367200" cy="360990"/>
          </a:xfrm>
          <a:prstGeom prst="ellipse">
            <a:avLst/>
          </a:prstGeom>
          <a:solidFill>
            <a:srgbClr val="3366FF"/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67776FF-C268-174F-A73C-CFE67D854C40}"/>
              </a:ext>
            </a:extLst>
          </p:cNvPr>
          <p:cNvSpPr/>
          <p:nvPr/>
        </p:nvSpPr>
        <p:spPr>
          <a:xfrm>
            <a:off x="2067077" y="3330000"/>
            <a:ext cx="533400" cy="483980"/>
          </a:xfrm>
          <a:prstGeom prst="rect">
            <a:avLst/>
          </a:prstGeom>
          <a:solidFill>
            <a:srgbClr val="FFFFFF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1C9FD73-6C1B-254A-A0B3-33EA5FC81E0E}"/>
              </a:ext>
            </a:extLst>
          </p:cNvPr>
          <p:cNvGrpSpPr/>
          <p:nvPr/>
        </p:nvGrpSpPr>
        <p:grpSpPr>
          <a:xfrm>
            <a:off x="2095455" y="3385585"/>
            <a:ext cx="424545" cy="372809"/>
            <a:chOff x="4504266" y="4351867"/>
            <a:chExt cx="3996268" cy="905933"/>
          </a:xfrm>
        </p:grpSpPr>
        <p:cxnSp>
          <p:nvCxnSpPr>
            <p:cNvPr id="14" name="Curved Connector 13">
              <a:extLst>
                <a:ext uri="{FF2B5EF4-FFF2-40B4-BE49-F238E27FC236}">
                  <a16:creationId xmlns:a16="http://schemas.microsoft.com/office/drawing/2014/main" id="{F46DB30E-0BA0-704A-832F-6E4F1D4B9F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02400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urved Connector 14">
              <a:extLst>
                <a:ext uri="{FF2B5EF4-FFF2-40B4-BE49-F238E27FC236}">
                  <a16:creationId xmlns:a16="http://schemas.microsoft.com/office/drawing/2014/main" id="{802B3B1F-428B-A44E-A804-BAC61B2A79E2}"/>
                </a:ext>
              </a:extLst>
            </p:cNvPr>
            <p:cNvCxnSpPr>
              <a:cxnSpLocks/>
            </p:cNvCxnSpPr>
            <p:nvPr/>
          </p:nvCxnSpPr>
          <p:spPr>
            <a:xfrm>
              <a:off x="5503333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urved Connector 15">
              <a:extLst>
                <a:ext uri="{FF2B5EF4-FFF2-40B4-BE49-F238E27FC236}">
                  <a16:creationId xmlns:a16="http://schemas.microsoft.com/office/drawing/2014/main" id="{B93FD3BF-B513-5A4A-89CF-4E76372B2924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67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urved Connector 17">
              <a:extLst>
                <a:ext uri="{FF2B5EF4-FFF2-40B4-BE49-F238E27FC236}">
                  <a16:creationId xmlns:a16="http://schemas.microsoft.com/office/drawing/2014/main" id="{055F4D07-54E8-4847-97DE-5ED74B4180E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4266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3221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121 0.0081 C -0.00121 -0.10579 0.07431 -0.19862 0.16806 -0.19862 C 0.26129 -0.19862 0.33733 -0.10579 0.33733 0.0081 C 0.33733 0.12222 0.26129 0.21481 0.16806 0.21481 C 0.07431 0.21481 -0.00121 0.12222 -0.00121 0.0081 Z " pathEditMode="relative" rAng="16200000" ptsTypes="AAAAA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2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  <p:bldP spid="55" grpId="0" animBg="1"/>
      <p:bldP spid="55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27</a:t>
            </a:fld>
            <a:endParaRPr lang="en-GB"/>
          </a:p>
        </p:txBody>
      </p:sp>
      <p:pic>
        <p:nvPicPr>
          <p:cNvPr id="19" name="Picture 18" descr="latex-image-1.pdf">
            <a:extLst>
              <a:ext uri="{FF2B5EF4-FFF2-40B4-BE49-F238E27FC236}">
                <a16:creationId xmlns:a16="http://schemas.microsoft.com/office/drawing/2014/main" id="{A49E6016-8FD1-F44B-B97D-F5385D8D2D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459" y="1170000"/>
            <a:ext cx="6329574" cy="647707"/>
          </a:xfrm>
          <a:prstGeom prst="rect">
            <a:avLst/>
          </a:prstGeom>
        </p:spPr>
      </p:pic>
      <p:pic>
        <p:nvPicPr>
          <p:cNvPr id="21" name="Picture 20" descr="latex-image-1.pdf">
            <a:extLst>
              <a:ext uri="{FF2B5EF4-FFF2-40B4-BE49-F238E27FC236}">
                <a16:creationId xmlns:a16="http://schemas.microsoft.com/office/drawing/2014/main" id="{1C6A697A-A76F-1140-90EB-283737041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7743" y="2635723"/>
            <a:ext cx="5870448" cy="612000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A025BC89-F9AB-9142-8B6E-6CC3B51D3247}"/>
              </a:ext>
            </a:extLst>
          </p:cNvPr>
          <p:cNvGrpSpPr/>
          <p:nvPr/>
        </p:nvGrpSpPr>
        <p:grpSpPr>
          <a:xfrm>
            <a:off x="2059858" y="5286636"/>
            <a:ext cx="4753704" cy="946727"/>
            <a:chOff x="2059858" y="5286636"/>
            <a:chExt cx="4753704" cy="946727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3708012F-83BC-7845-8F3C-45181B2A1878}"/>
                </a:ext>
              </a:extLst>
            </p:cNvPr>
            <p:cNvSpPr/>
            <p:nvPr/>
          </p:nvSpPr>
          <p:spPr>
            <a:xfrm>
              <a:off x="2059858" y="5286636"/>
              <a:ext cx="4753704" cy="946727"/>
            </a:xfrm>
            <a:prstGeom prst="roundRect">
              <a:avLst/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54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54000"/>
                  </a:schemeClr>
                </a:gs>
              </a:gsLst>
              <a:lin ang="16200000" scaled="0"/>
              <a:tileRect/>
            </a:gradFill>
            <a:ln>
              <a:solidFill>
                <a:schemeClr val="accent1">
                  <a:shade val="95000"/>
                  <a:satMod val="105000"/>
                  <a:alpha val="22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1205" y="5450135"/>
              <a:ext cx="4231010" cy="650679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9BDAA36-D6B0-B54E-9122-4080FDB465B3}"/>
              </a:ext>
            </a:extLst>
          </p:cNvPr>
          <p:cNvGrpSpPr/>
          <p:nvPr/>
        </p:nvGrpSpPr>
        <p:grpSpPr>
          <a:xfrm>
            <a:off x="3132000" y="4074767"/>
            <a:ext cx="5551866" cy="702939"/>
            <a:chOff x="3132000" y="4074767"/>
            <a:chExt cx="5551866" cy="702939"/>
          </a:xfrm>
        </p:grpSpPr>
        <p:sp>
          <p:nvSpPr>
            <p:cNvPr id="24" name="Left Brace 23">
              <a:extLst>
                <a:ext uri="{FF2B5EF4-FFF2-40B4-BE49-F238E27FC236}">
                  <a16:creationId xmlns:a16="http://schemas.microsoft.com/office/drawing/2014/main" id="{E3912275-A3A4-1847-8CE6-966A3A904DC5}"/>
                </a:ext>
              </a:extLst>
            </p:cNvPr>
            <p:cNvSpPr/>
            <p:nvPr/>
          </p:nvSpPr>
          <p:spPr>
            <a:xfrm rot="16200000">
              <a:off x="4335700" y="2871067"/>
              <a:ext cx="334817" cy="2742217"/>
            </a:xfrm>
            <a:prstGeom prst="leftBrace">
              <a:avLst>
                <a:gd name="adj1" fmla="val 42816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Left Brace 24">
              <a:extLst>
                <a:ext uri="{FF2B5EF4-FFF2-40B4-BE49-F238E27FC236}">
                  <a16:creationId xmlns:a16="http://schemas.microsoft.com/office/drawing/2014/main" id="{59FBE218-66A9-FA4F-8B02-BB0DD2194CDD}"/>
                </a:ext>
              </a:extLst>
            </p:cNvPr>
            <p:cNvSpPr/>
            <p:nvPr/>
          </p:nvSpPr>
          <p:spPr>
            <a:xfrm rot="16200000">
              <a:off x="7150968" y="2876687"/>
              <a:ext cx="334817" cy="2730978"/>
            </a:xfrm>
            <a:prstGeom prst="leftBrace">
              <a:avLst>
                <a:gd name="adj1" fmla="val 42816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0F4E53F-C0C7-1E4A-9CFA-52B9EBEE59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06891" y="4465148"/>
              <a:ext cx="704717" cy="307005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D656982-8097-2B4C-8F1B-FD15F47ACFE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28854" y="4468106"/>
              <a:ext cx="830291" cy="309600"/>
            </a:xfrm>
            <a:prstGeom prst="rect">
              <a:avLst/>
            </a:prstGeom>
          </p:spPr>
        </p:pic>
      </p:grpSp>
      <p:sp>
        <p:nvSpPr>
          <p:cNvPr id="27" name="Right Brace 26">
            <a:extLst>
              <a:ext uri="{FF2B5EF4-FFF2-40B4-BE49-F238E27FC236}">
                <a16:creationId xmlns:a16="http://schemas.microsoft.com/office/drawing/2014/main" id="{6BEC3CD1-91FF-C44C-AEFE-73B51E6390A7}"/>
              </a:ext>
            </a:extLst>
          </p:cNvPr>
          <p:cNvSpPr/>
          <p:nvPr/>
        </p:nvSpPr>
        <p:spPr>
          <a:xfrm rot="5400000">
            <a:off x="4787044" y="1537983"/>
            <a:ext cx="103313" cy="567267"/>
          </a:xfrm>
          <a:prstGeom prst="rightBrace">
            <a:avLst>
              <a:gd name="adj1" fmla="val 42816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1A1C060-06D5-B64D-B313-7BAC77C028D9}"/>
              </a:ext>
            </a:extLst>
          </p:cNvPr>
          <p:cNvSpPr txBox="1"/>
          <p:nvPr/>
        </p:nvSpPr>
        <p:spPr>
          <a:xfrm>
            <a:off x="4206891" y="1908024"/>
            <a:ext cx="367793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>
                <a:latin typeface="Symbol" pitchFamily="2" charset="2"/>
              </a:rPr>
              <a:t>l</a:t>
            </a:r>
            <a:r>
              <a:rPr lang="en-US" sz="1500" i="1" dirty="0"/>
              <a:t>(z’ + </a:t>
            </a:r>
            <a:r>
              <a:rPr lang="en-US" sz="1500" i="1" dirty="0" err="1"/>
              <a:t>kC</a:t>
            </a:r>
            <a:r>
              <a:rPr lang="en-US" sz="1500" i="1" dirty="0"/>
              <a:t>) = </a:t>
            </a:r>
            <a:r>
              <a:rPr lang="en-US" sz="1500" i="1" dirty="0">
                <a:latin typeface="Symbol" pitchFamily="2" charset="2"/>
              </a:rPr>
              <a:t>l</a:t>
            </a:r>
            <a:r>
              <a:rPr lang="en-US" sz="1500" i="1" dirty="0"/>
              <a:t>(z’)</a:t>
            </a:r>
            <a:r>
              <a:rPr lang="en-US" sz="1500" dirty="0"/>
              <a:t>, i.e. assuming that the distribution doesn’t change from turn to turn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6AD1B72-6CCE-D34A-8F0E-2D8B81FD9A0F}"/>
              </a:ext>
            </a:extLst>
          </p:cNvPr>
          <p:cNvGrpSpPr/>
          <p:nvPr/>
        </p:nvGrpSpPr>
        <p:grpSpPr>
          <a:xfrm>
            <a:off x="457200" y="3479002"/>
            <a:ext cx="8302093" cy="684000"/>
            <a:chOff x="457200" y="3479002"/>
            <a:chExt cx="8302093" cy="684000"/>
          </a:xfrm>
        </p:grpSpPr>
        <p:pic>
          <p:nvPicPr>
            <p:cNvPr id="20" name="Picture 19" descr="latex-image-1.pdf">
              <a:extLst>
                <a:ext uri="{FF2B5EF4-FFF2-40B4-BE49-F238E27FC236}">
                  <a16:creationId xmlns:a16="http://schemas.microsoft.com/office/drawing/2014/main" id="{96671C16-EB1B-1240-B9E0-0C98A208C38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7200" y="3490986"/>
              <a:ext cx="8302093" cy="648000"/>
            </a:xfrm>
            <a:prstGeom prst="rect">
              <a:avLst/>
            </a:prstGeom>
          </p:spPr>
        </p:pic>
        <p:pic>
          <p:nvPicPr>
            <p:cNvPr id="31" name="Picture 30" descr="latex-image-1.pdf">
              <a:extLst>
                <a:ext uri="{FF2B5EF4-FFF2-40B4-BE49-F238E27FC236}">
                  <a16:creationId xmlns:a16="http://schemas.microsoft.com/office/drawing/2014/main" id="{84111587-3C3C-BD4A-BCCA-2FF4ACC3857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258"/>
            <a:stretch>
              <a:fillRect/>
            </a:stretch>
          </p:blipFill>
          <p:spPr>
            <a:xfrm>
              <a:off x="1780397" y="3479002"/>
              <a:ext cx="558923" cy="684000"/>
            </a:xfrm>
            <a:prstGeom prst="rect">
              <a:avLst/>
            </a:prstGeom>
            <a:solidFill>
              <a:srgbClr val="FFFFFF"/>
            </a:solidFill>
          </p:spPr>
        </p:pic>
      </p:grpSp>
    </p:spTree>
    <p:extLst>
      <p:ext uri="{BB962C8B-B14F-4D97-AF65-F5344CB8AC3E}">
        <p14:creationId xmlns:p14="http://schemas.microsoft.com/office/powerpoint/2010/main" val="1467599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energy loss per turn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1033264" y="1769994"/>
            <a:ext cx="7112536" cy="876540"/>
            <a:chOff x="745642" y="2335134"/>
            <a:chExt cx="7112536" cy="876540"/>
          </a:xfrm>
        </p:grpSpPr>
        <p:sp>
          <p:nvSpPr>
            <p:cNvPr id="52" name="Down Arrow 51"/>
            <p:cNvSpPr/>
            <p:nvPr/>
          </p:nvSpPr>
          <p:spPr>
            <a:xfrm rot="16200000">
              <a:off x="3941412" y="2641020"/>
              <a:ext cx="474269" cy="667040"/>
            </a:xfrm>
            <a:prstGeom prst="downArrow">
              <a:avLst/>
            </a:prstGeom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45642" y="2335134"/>
              <a:ext cx="283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Bunch profile and spectrum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034192" y="2335134"/>
              <a:ext cx="2823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Beam profile and  spectrum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432000" y="792000"/>
            <a:ext cx="8280000" cy="68839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en-US" dirty="0"/>
              <a:t>Replacing the </a:t>
            </a:r>
            <a:r>
              <a:rPr lang="en-US" b="1" dirty="0">
                <a:solidFill>
                  <a:srgbClr val="C00000"/>
                </a:solidFill>
              </a:rPr>
              <a:t>bunch spectrum with the beam spectrum</a:t>
            </a:r>
            <a:r>
              <a:rPr lang="en-US" dirty="0"/>
              <a:t>, we can calculate the energy loss from a beam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986D94-C619-A24C-B6D7-C7C3DADEFF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005" y="2240268"/>
            <a:ext cx="1678518" cy="3866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F98453-E10A-D944-9989-A37F994FB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5534" y="2237623"/>
            <a:ext cx="2851150" cy="372257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B90343CA-DAA6-B54A-B713-96B498E65FA3}"/>
              </a:ext>
            </a:extLst>
          </p:cNvPr>
          <p:cNvGrpSpPr/>
          <p:nvPr/>
        </p:nvGrpSpPr>
        <p:grpSpPr>
          <a:xfrm>
            <a:off x="215765" y="2980176"/>
            <a:ext cx="2851371" cy="1700983"/>
            <a:chOff x="5410200" y="3810000"/>
            <a:chExt cx="3505200" cy="2057401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8212E42-49EF-4040-8BEE-28E62E9907B4}"/>
                </a:ext>
              </a:extLst>
            </p:cNvPr>
            <p:cNvCxnSpPr/>
            <p:nvPr/>
          </p:nvCxnSpPr>
          <p:spPr>
            <a:xfrm flipV="1">
              <a:off x="5410200" y="5487988"/>
              <a:ext cx="3505200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E61CD894-D59D-0543-80D7-58AF2F29F308}"/>
                </a:ext>
              </a:extLst>
            </p:cNvPr>
            <p:cNvSpPr/>
            <p:nvPr/>
          </p:nvSpPr>
          <p:spPr>
            <a:xfrm>
              <a:off x="6076700" y="4197450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307D3FC-3D30-3444-BE9E-895222348C68}"/>
                </a:ext>
              </a:extLst>
            </p:cNvPr>
            <p:cNvCxnSpPr/>
            <p:nvPr/>
          </p:nvCxnSpPr>
          <p:spPr>
            <a:xfrm>
              <a:off x="5645798" y="5497993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C4EDED1F-3536-4045-98C3-F3A1C8AAA2DC}"/>
                </a:ext>
              </a:extLst>
            </p:cNvPr>
            <p:cNvCxnSpPr/>
            <p:nvPr/>
          </p:nvCxnSpPr>
          <p:spPr>
            <a:xfrm>
              <a:off x="8143336" y="5484812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310E63B8-D3DD-B74B-B5A8-57CEEE1A9818}"/>
                </a:ext>
              </a:extLst>
            </p:cNvPr>
            <p:cNvCxnSpPr/>
            <p:nvPr/>
          </p:nvCxnSpPr>
          <p:spPr>
            <a:xfrm rot="5400000" flipH="1" flipV="1">
              <a:off x="6084840" y="4838699"/>
              <a:ext cx="2057401" cy="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Picture 30" descr="latex-image-1.pdf">
              <a:extLst>
                <a:ext uri="{FF2B5EF4-FFF2-40B4-BE49-F238E27FC236}">
                  <a16:creationId xmlns:a16="http://schemas.microsoft.com/office/drawing/2014/main" id="{4352D821-493A-4E4F-8C12-ECA477F427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80002" y="5614502"/>
              <a:ext cx="126667" cy="180000"/>
            </a:xfrm>
            <a:prstGeom prst="rect">
              <a:avLst/>
            </a:prstGeom>
          </p:spPr>
        </p:pic>
        <p:pic>
          <p:nvPicPr>
            <p:cNvPr id="32" name="Picture 31" descr="latex-image-1.pdf">
              <a:extLst>
                <a:ext uri="{FF2B5EF4-FFF2-40B4-BE49-F238E27FC236}">
                  <a16:creationId xmlns:a16="http://schemas.microsoft.com/office/drawing/2014/main" id="{33F94747-9105-8443-A03F-E645F8217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14398" y="5614502"/>
              <a:ext cx="300000" cy="1800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5FE566A-F0BA-A141-95AF-EE5A80910E3A}"/>
              </a:ext>
            </a:extLst>
          </p:cNvPr>
          <p:cNvGrpSpPr/>
          <p:nvPr/>
        </p:nvGrpSpPr>
        <p:grpSpPr>
          <a:xfrm>
            <a:off x="1808415" y="5065694"/>
            <a:ext cx="7274130" cy="715511"/>
            <a:chOff x="401007" y="3064022"/>
            <a:chExt cx="10268805" cy="715511"/>
          </a:xfrm>
        </p:grpSpPr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EF1CE34A-7996-A345-8548-A6E494D3FC81}"/>
                </a:ext>
              </a:extLst>
            </p:cNvPr>
            <p:cNvCxnSpPr/>
            <p:nvPr/>
          </p:nvCxnSpPr>
          <p:spPr>
            <a:xfrm flipV="1">
              <a:off x="401007" y="3741746"/>
              <a:ext cx="10268805" cy="2090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1CBECAC1-7EAC-CD46-AD09-5AEB5BC5A36C}"/>
                </a:ext>
              </a:extLst>
            </p:cNvPr>
            <p:cNvGrpSpPr/>
            <p:nvPr/>
          </p:nvGrpSpPr>
          <p:grpSpPr>
            <a:xfrm>
              <a:off x="493647" y="3064022"/>
              <a:ext cx="8332206" cy="715511"/>
              <a:chOff x="493647" y="602823"/>
              <a:chExt cx="8332206" cy="1215096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0176E82D-E41D-8548-B357-E9D3C79C90D8}"/>
                  </a:ext>
                </a:extLst>
              </p:cNvPr>
              <p:cNvGrpSpPr/>
              <p:nvPr/>
            </p:nvGrpSpPr>
            <p:grpSpPr>
              <a:xfrm>
                <a:off x="493647" y="620688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84" name="Freeform 83">
                  <a:extLst>
                    <a:ext uri="{FF2B5EF4-FFF2-40B4-BE49-F238E27FC236}">
                      <a16:creationId xmlns:a16="http://schemas.microsoft.com/office/drawing/2014/main" id="{706ABC28-AEED-1848-AD5E-84064523D17C}"/>
                    </a:ext>
                  </a:extLst>
                </p:cNvPr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5" name="Straight Arrow Connector 84">
                  <a:extLst>
                    <a:ext uri="{FF2B5EF4-FFF2-40B4-BE49-F238E27FC236}">
                      <a16:creationId xmlns:a16="http://schemas.microsoft.com/office/drawing/2014/main" id="{B73EC26C-0670-C04F-A844-060C06F06305}"/>
                    </a:ext>
                  </a:extLst>
                </p:cNvPr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Arrow Connector 85">
                  <a:extLst>
                    <a:ext uri="{FF2B5EF4-FFF2-40B4-BE49-F238E27FC236}">
                      <a16:creationId xmlns:a16="http://schemas.microsoft.com/office/drawing/2014/main" id="{B4B7416E-7914-4A4C-9E21-486430B48804}"/>
                    </a:ext>
                  </a:extLst>
                </p:cNvPr>
                <p:cNvCxnSpPr/>
                <p:nvPr/>
              </p:nvCxnSpPr>
              <p:spPr>
                <a:xfrm flipV="1">
                  <a:off x="8143335" y="5502364"/>
                  <a:ext cx="3778337" cy="696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F41445B4-233E-9642-BC23-320C03B1E9B7}"/>
                  </a:ext>
                </a:extLst>
              </p:cNvPr>
              <p:cNvGrpSpPr/>
              <p:nvPr/>
            </p:nvGrpSpPr>
            <p:grpSpPr>
              <a:xfrm>
                <a:off x="1379312" y="622119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81" name="Freeform 80">
                  <a:extLst>
                    <a:ext uri="{FF2B5EF4-FFF2-40B4-BE49-F238E27FC236}">
                      <a16:creationId xmlns:a16="http://schemas.microsoft.com/office/drawing/2014/main" id="{1889C7E1-0F7D-014B-88BE-5D9367B52634}"/>
                    </a:ext>
                  </a:extLst>
                </p:cNvPr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82" name="Straight Arrow Connector 81">
                  <a:extLst>
                    <a:ext uri="{FF2B5EF4-FFF2-40B4-BE49-F238E27FC236}">
                      <a16:creationId xmlns:a16="http://schemas.microsoft.com/office/drawing/2014/main" id="{5BACC2C4-4191-F544-88FF-933A27468174}"/>
                    </a:ext>
                  </a:extLst>
                </p:cNvPr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EED80FF7-EAAA-5844-AD38-43ADE6FEC0FB}"/>
                    </a:ext>
                  </a:extLst>
                </p:cNvPr>
                <p:cNvCxnSpPr/>
                <p:nvPr/>
              </p:nvCxnSpPr>
              <p:spPr>
                <a:xfrm flipV="1">
                  <a:off x="8143335" y="5502364"/>
                  <a:ext cx="3778337" cy="696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F3F04D6B-A00F-5F46-88C5-7B7312BF4AB3}"/>
                  </a:ext>
                </a:extLst>
              </p:cNvPr>
              <p:cNvGrpSpPr/>
              <p:nvPr/>
            </p:nvGrpSpPr>
            <p:grpSpPr>
              <a:xfrm>
                <a:off x="2267744" y="627500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78" name="Freeform 77">
                  <a:extLst>
                    <a:ext uri="{FF2B5EF4-FFF2-40B4-BE49-F238E27FC236}">
                      <a16:creationId xmlns:a16="http://schemas.microsoft.com/office/drawing/2014/main" id="{8DEE42D4-75C6-2F40-BD45-C686DE460F7C}"/>
                    </a:ext>
                  </a:extLst>
                </p:cNvPr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9" name="Straight Arrow Connector 78">
                  <a:extLst>
                    <a:ext uri="{FF2B5EF4-FFF2-40B4-BE49-F238E27FC236}">
                      <a16:creationId xmlns:a16="http://schemas.microsoft.com/office/drawing/2014/main" id="{4AEDFA14-9B1B-4545-A95B-FD190A424BE4}"/>
                    </a:ext>
                  </a:extLst>
                </p:cNvPr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Arrow Connector 79">
                  <a:extLst>
                    <a:ext uri="{FF2B5EF4-FFF2-40B4-BE49-F238E27FC236}">
                      <a16:creationId xmlns:a16="http://schemas.microsoft.com/office/drawing/2014/main" id="{C93ECEAA-0766-A34B-8758-8FCF210C15A5}"/>
                    </a:ext>
                  </a:extLst>
                </p:cNvPr>
                <p:cNvCxnSpPr/>
                <p:nvPr/>
              </p:nvCxnSpPr>
              <p:spPr>
                <a:xfrm flipV="1">
                  <a:off x="8143335" y="5502364"/>
                  <a:ext cx="3778337" cy="696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29004D59-5E64-3446-887A-51A60592A44C}"/>
                  </a:ext>
                </a:extLst>
              </p:cNvPr>
              <p:cNvGrpSpPr/>
              <p:nvPr/>
            </p:nvGrpSpPr>
            <p:grpSpPr>
              <a:xfrm>
                <a:off x="3142602" y="625353"/>
                <a:ext cx="907469" cy="1169417"/>
                <a:chOff x="5661027" y="4171397"/>
                <a:chExt cx="6260645" cy="1331575"/>
              </a:xfrm>
            </p:grpSpPr>
            <p:sp>
              <p:nvSpPr>
                <p:cNvPr id="75" name="Freeform 74">
                  <a:extLst>
                    <a:ext uri="{FF2B5EF4-FFF2-40B4-BE49-F238E27FC236}">
                      <a16:creationId xmlns:a16="http://schemas.microsoft.com/office/drawing/2014/main" id="{147AB6C3-E68B-AD48-A06E-286487979DF0}"/>
                    </a:ext>
                  </a:extLst>
                </p:cNvPr>
                <p:cNvSpPr/>
                <p:nvPr/>
              </p:nvSpPr>
              <p:spPr>
                <a:xfrm>
                  <a:off x="6076700" y="4171397"/>
                  <a:ext cx="2066635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76" name="Straight Arrow Connector 75">
                  <a:extLst>
                    <a:ext uri="{FF2B5EF4-FFF2-40B4-BE49-F238E27FC236}">
                      <a16:creationId xmlns:a16="http://schemas.microsoft.com/office/drawing/2014/main" id="{23FD0435-01E6-6D4B-A86D-21985423DCEF}"/>
                    </a:ext>
                  </a:extLst>
                </p:cNvPr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Arrow Connector 76">
                  <a:extLst>
                    <a:ext uri="{FF2B5EF4-FFF2-40B4-BE49-F238E27FC236}">
                      <a16:creationId xmlns:a16="http://schemas.microsoft.com/office/drawing/2014/main" id="{FC256390-EE16-6440-AB9F-6C62B6A83D92}"/>
                    </a:ext>
                  </a:extLst>
                </p:cNvPr>
                <p:cNvCxnSpPr/>
                <p:nvPr/>
              </p:nvCxnSpPr>
              <p:spPr>
                <a:xfrm flipV="1">
                  <a:off x="8143333" y="5475587"/>
                  <a:ext cx="3778339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AE81DDAA-7A76-7344-A876-28F46B030B10}"/>
                  </a:ext>
                </a:extLst>
              </p:cNvPr>
              <p:cNvGrpSpPr/>
              <p:nvPr/>
            </p:nvGrpSpPr>
            <p:grpSpPr>
              <a:xfrm>
                <a:off x="4053531" y="602823"/>
                <a:ext cx="907469" cy="1174995"/>
                <a:chOff x="5661027" y="4140182"/>
                <a:chExt cx="6260645" cy="1337926"/>
              </a:xfrm>
            </p:grpSpPr>
            <p:sp>
              <p:nvSpPr>
                <p:cNvPr id="72" name="Freeform 71">
                  <a:extLst>
                    <a:ext uri="{FF2B5EF4-FFF2-40B4-BE49-F238E27FC236}">
                      <a16:creationId xmlns:a16="http://schemas.microsoft.com/office/drawing/2014/main" id="{267BB385-5307-2A40-8170-5C077C81D079}"/>
                    </a:ext>
                  </a:extLst>
                </p:cNvPr>
                <p:cNvSpPr/>
                <p:nvPr/>
              </p:nvSpPr>
              <p:spPr>
                <a:xfrm>
                  <a:off x="6076700" y="4140182"/>
                  <a:ext cx="2066635" cy="1331574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3" name="Straight Arrow Connector 72">
                  <a:extLst>
                    <a:ext uri="{FF2B5EF4-FFF2-40B4-BE49-F238E27FC236}">
                      <a16:creationId xmlns:a16="http://schemas.microsoft.com/office/drawing/2014/main" id="{BEC9CF7B-6839-9644-A673-3B26169C84D7}"/>
                    </a:ext>
                  </a:extLst>
                </p:cNvPr>
                <p:cNvCxnSpPr/>
                <p:nvPr/>
              </p:nvCxnSpPr>
              <p:spPr>
                <a:xfrm>
                  <a:off x="5661027" y="5476370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Arrow Connector 73">
                  <a:extLst>
                    <a:ext uri="{FF2B5EF4-FFF2-40B4-BE49-F238E27FC236}">
                      <a16:creationId xmlns:a16="http://schemas.microsoft.com/office/drawing/2014/main" id="{273B9960-47C2-294B-944C-833026671642}"/>
                    </a:ext>
                  </a:extLst>
                </p:cNvPr>
                <p:cNvCxnSpPr/>
                <p:nvPr/>
              </p:nvCxnSpPr>
              <p:spPr>
                <a:xfrm flipV="1">
                  <a:off x="8143335" y="5471149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2FEF7954-1DF4-A14D-9C27-60E3D5F07090}"/>
                  </a:ext>
                </a:extLst>
              </p:cNvPr>
              <p:cNvGrpSpPr/>
              <p:nvPr/>
            </p:nvGrpSpPr>
            <p:grpSpPr>
              <a:xfrm>
                <a:off x="4940786" y="615707"/>
                <a:ext cx="907469" cy="1169417"/>
                <a:chOff x="5661027" y="4150587"/>
                <a:chExt cx="6260645" cy="1331575"/>
              </a:xfrm>
            </p:grpSpPr>
            <p:sp>
              <p:nvSpPr>
                <p:cNvPr id="69" name="Freeform 68">
                  <a:extLst>
                    <a:ext uri="{FF2B5EF4-FFF2-40B4-BE49-F238E27FC236}">
                      <a16:creationId xmlns:a16="http://schemas.microsoft.com/office/drawing/2014/main" id="{6EE1F028-2FC5-C44A-8FE0-655B7787AFD1}"/>
                    </a:ext>
                  </a:extLst>
                </p:cNvPr>
                <p:cNvSpPr/>
                <p:nvPr/>
              </p:nvSpPr>
              <p:spPr>
                <a:xfrm>
                  <a:off x="6076700" y="4150587"/>
                  <a:ext cx="2066635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0" name="Straight Arrow Connector 69">
                  <a:extLst>
                    <a:ext uri="{FF2B5EF4-FFF2-40B4-BE49-F238E27FC236}">
                      <a16:creationId xmlns:a16="http://schemas.microsoft.com/office/drawing/2014/main" id="{8F982304-48AB-AA47-95B8-D9F48C303B79}"/>
                    </a:ext>
                  </a:extLst>
                </p:cNvPr>
                <p:cNvCxnSpPr/>
                <p:nvPr/>
              </p:nvCxnSpPr>
              <p:spPr>
                <a:xfrm>
                  <a:off x="5661027" y="5472104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Arrow Connector 70">
                  <a:extLst>
                    <a:ext uri="{FF2B5EF4-FFF2-40B4-BE49-F238E27FC236}">
                      <a16:creationId xmlns:a16="http://schemas.microsoft.com/office/drawing/2014/main" id="{C077787F-19F9-344F-B283-63C831C27B83}"/>
                    </a:ext>
                  </a:extLst>
                </p:cNvPr>
                <p:cNvCxnSpPr/>
                <p:nvPr/>
              </p:nvCxnSpPr>
              <p:spPr>
                <a:xfrm flipV="1">
                  <a:off x="8143335" y="5471149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D948EE6F-7D73-B644-A565-3BC317783F38}"/>
                  </a:ext>
                </a:extLst>
              </p:cNvPr>
              <p:cNvGrpSpPr/>
              <p:nvPr/>
            </p:nvGrpSpPr>
            <p:grpSpPr>
              <a:xfrm>
                <a:off x="5822470" y="648502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8405E617-70B9-524E-8EA6-E86AFD83EC95}"/>
                    </a:ext>
                  </a:extLst>
                </p:cNvPr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6" name="Straight Arrow Connector 65">
                  <a:extLst>
                    <a:ext uri="{FF2B5EF4-FFF2-40B4-BE49-F238E27FC236}">
                      <a16:creationId xmlns:a16="http://schemas.microsoft.com/office/drawing/2014/main" id="{D37A75CD-4C5A-5946-A08F-7491FA1C3C2C}"/>
                    </a:ext>
                  </a:extLst>
                </p:cNvPr>
                <p:cNvCxnSpPr/>
                <p:nvPr/>
              </p:nvCxnSpPr>
              <p:spPr>
                <a:xfrm>
                  <a:off x="5661027" y="5466777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Arrow Connector 67">
                  <a:extLst>
                    <a:ext uri="{FF2B5EF4-FFF2-40B4-BE49-F238E27FC236}">
                      <a16:creationId xmlns:a16="http://schemas.microsoft.com/office/drawing/2014/main" id="{E236891D-8F9A-4945-A845-F8597C632C37}"/>
                    </a:ext>
                  </a:extLst>
                </p:cNvPr>
                <p:cNvCxnSpPr/>
                <p:nvPr/>
              </p:nvCxnSpPr>
              <p:spPr>
                <a:xfrm flipV="1">
                  <a:off x="8143335" y="5469424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17061E40-F2A7-1347-AACE-05634F91EB5B}"/>
                  </a:ext>
                </a:extLst>
              </p:cNvPr>
              <p:cNvGrpSpPr/>
              <p:nvPr/>
            </p:nvGrpSpPr>
            <p:grpSpPr>
              <a:xfrm>
                <a:off x="6708415" y="616011"/>
                <a:ext cx="907469" cy="1169416"/>
                <a:chOff x="5661027" y="4139715"/>
                <a:chExt cx="6260645" cy="1331575"/>
              </a:xfrm>
            </p:grpSpPr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id="{21DB2C43-DB1C-A542-BBEA-F982D140393D}"/>
                    </a:ext>
                  </a:extLst>
                </p:cNvPr>
                <p:cNvSpPr/>
                <p:nvPr/>
              </p:nvSpPr>
              <p:spPr>
                <a:xfrm>
                  <a:off x="6076700" y="4139715"/>
                  <a:ext cx="2066635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1D6C9394-5212-114C-A184-6B43E68EE9D7}"/>
                    </a:ext>
                  </a:extLst>
                </p:cNvPr>
                <p:cNvCxnSpPr/>
                <p:nvPr/>
              </p:nvCxnSpPr>
              <p:spPr>
                <a:xfrm>
                  <a:off x="5661027" y="5466777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CE6E9BC6-30B5-444B-8A58-C4B5F5550A85}"/>
                    </a:ext>
                  </a:extLst>
                </p:cNvPr>
                <p:cNvCxnSpPr/>
                <p:nvPr/>
              </p:nvCxnSpPr>
              <p:spPr>
                <a:xfrm flipV="1">
                  <a:off x="8143333" y="5444516"/>
                  <a:ext cx="3778339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3DFB7CAE-6094-2A46-8760-6467BA424AA8}"/>
                  </a:ext>
                </a:extLst>
              </p:cNvPr>
              <p:cNvGrpSpPr/>
              <p:nvPr/>
            </p:nvGrpSpPr>
            <p:grpSpPr>
              <a:xfrm>
                <a:off x="7585574" y="633094"/>
                <a:ext cx="907469" cy="1169415"/>
                <a:chOff x="5661027" y="4150587"/>
                <a:chExt cx="6260645" cy="1331574"/>
              </a:xfrm>
            </p:grpSpPr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F5174F5A-16A5-7844-9223-3B263D902847}"/>
                    </a:ext>
                  </a:extLst>
                </p:cNvPr>
                <p:cNvSpPr/>
                <p:nvPr/>
              </p:nvSpPr>
              <p:spPr>
                <a:xfrm>
                  <a:off x="6076700" y="4150587"/>
                  <a:ext cx="2066635" cy="1331574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60" name="Straight Arrow Connector 59">
                  <a:extLst>
                    <a:ext uri="{FF2B5EF4-FFF2-40B4-BE49-F238E27FC236}">
                      <a16:creationId xmlns:a16="http://schemas.microsoft.com/office/drawing/2014/main" id="{4DBFACBA-7A42-8948-98B3-10FECBB2A717}"/>
                    </a:ext>
                  </a:extLst>
                </p:cNvPr>
                <p:cNvCxnSpPr/>
                <p:nvPr/>
              </p:nvCxnSpPr>
              <p:spPr>
                <a:xfrm>
                  <a:off x="5661027" y="5456371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Arrow Connector 60">
                  <a:extLst>
                    <a:ext uri="{FF2B5EF4-FFF2-40B4-BE49-F238E27FC236}">
                      <a16:creationId xmlns:a16="http://schemas.microsoft.com/office/drawing/2014/main" id="{7E31EB2E-DDFE-2C4C-BA1F-B4DD2375FCF3}"/>
                    </a:ext>
                  </a:extLst>
                </p:cNvPr>
                <p:cNvCxnSpPr/>
                <p:nvPr/>
              </p:nvCxnSpPr>
              <p:spPr>
                <a:xfrm flipV="1">
                  <a:off x="8143333" y="5433965"/>
                  <a:ext cx="3778339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30A43E83-FA0D-D34F-823F-FAB35123F8FD}"/>
                  </a:ext>
                </a:extLst>
              </p:cNvPr>
              <p:cNvGrpSpPr/>
              <p:nvPr/>
            </p:nvGrpSpPr>
            <p:grpSpPr>
              <a:xfrm>
                <a:off x="8466047" y="613714"/>
                <a:ext cx="359806" cy="1171680"/>
                <a:chOff x="5661027" y="4123809"/>
                <a:chExt cx="2482309" cy="1334152"/>
              </a:xfrm>
            </p:grpSpPr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2EF741B6-FB87-8941-AE0A-91F42C96EF88}"/>
                    </a:ext>
                  </a:extLst>
                </p:cNvPr>
                <p:cNvSpPr/>
                <p:nvPr/>
              </p:nvSpPr>
              <p:spPr>
                <a:xfrm>
                  <a:off x="6076700" y="4123809"/>
                  <a:ext cx="2066636" cy="1331574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FC91A38D-0365-A54B-8038-1E699218B2FA}"/>
                    </a:ext>
                  </a:extLst>
                </p:cNvPr>
                <p:cNvCxnSpPr/>
                <p:nvPr/>
              </p:nvCxnSpPr>
              <p:spPr>
                <a:xfrm>
                  <a:off x="5661027" y="5456371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C0303663-87F3-1A48-AB40-10FD88ABD554}"/>
              </a:ext>
            </a:extLst>
          </p:cNvPr>
          <p:cNvCxnSpPr/>
          <p:nvPr/>
        </p:nvCxnSpPr>
        <p:spPr>
          <a:xfrm flipV="1">
            <a:off x="110301" y="5760352"/>
            <a:ext cx="1800730" cy="13275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8" name="Picture 87" descr="latex-image-1.pdf">
            <a:extLst>
              <a:ext uri="{FF2B5EF4-FFF2-40B4-BE49-F238E27FC236}">
                <a16:creationId xmlns:a16="http://schemas.microsoft.com/office/drawing/2014/main" id="{35F68345-F158-7845-BC1B-134B401E6C4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252" y="2931093"/>
            <a:ext cx="585314" cy="343756"/>
          </a:xfrm>
          <a:prstGeom prst="rect">
            <a:avLst/>
          </a:prstGeom>
        </p:spPr>
      </p:pic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B76AC874-59A2-3048-B327-28F697D923CE}"/>
              </a:ext>
            </a:extLst>
          </p:cNvPr>
          <p:cNvCxnSpPr/>
          <p:nvPr/>
        </p:nvCxnSpPr>
        <p:spPr>
          <a:xfrm flipV="1">
            <a:off x="7776337" y="5741757"/>
            <a:ext cx="1177028" cy="1661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5" name="Picture 94">
            <a:extLst>
              <a:ext uri="{FF2B5EF4-FFF2-40B4-BE49-F238E27FC236}">
                <a16:creationId xmlns:a16="http://schemas.microsoft.com/office/drawing/2014/main" id="{C0DEE9EF-C3AC-AB45-9756-53475B7301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064" b="7675"/>
          <a:stretch/>
        </p:blipFill>
        <p:spPr>
          <a:xfrm>
            <a:off x="422978" y="5182878"/>
            <a:ext cx="1252672" cy="34368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571F9F4-492C-BB47-B211-F5B82DB512E0}"/>
              </a:ext>
            </a:extLst>
          </p:cNvPr>
          <p:cNvSpPr/>
          <p:nvPr/>
        </p:nvSpPr>
        <p:spPr>
          <a:xfrm>
            <a:off x="2218267" y="2139326"/>
            <a:ext cx="1167368" cy="5954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5D6C489E-A58A-2F4D-BA5D-26C8C7426010}"/>
              </a:ext>
            </a:extLst>
          </p:cNvPr>
          <p:cNvSpPr/>
          <p:nvPr/>
        </p:nvSpPr>
        <p:spPr>
          <a:xfrm>
            <a:off x="6568951" y="2172265"/>
            <a:ext cx="1728382" cy="5954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45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2AFA3102-DF45-5446-92A6-88113CB4D3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264" y="2609880"/>
            <a:ext cx="4129622" cy="29988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2FE92AF-73C6-5A4E-AE3E-C537FB579B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264" y="2610854"/>
            <a:ext cx="4125762" cy="2998800"/>
          </a:xfrm>
          <a:prstGeom prst="rect">
            <a:avLst/>
          </a:prstGeom>
        </p:spPr>
      </p:pic>
      <p:sp>
        <p:nvSpPr>
          <p:cNvPr id="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energy loss per turn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1033264" y="1769994"/>
            <a:ext cx="7112536" cy="876540"/>
            <a:chOff x="745642" y="2335134"/>
            <a:chExt cx="7112536" cy="876540"/>
          </a:xfrm>
        </p:grpSpPr>
        <p:sp>
          <p:nvSpPr>
            <p:cNvPr id="52" name="Down Arrow 51"/>
            <p:cNvSpPr/>
            <p:nvPr/>
          </p:nvSpPr>
          <p:spPr>
            <a:xfrm rot="16200000">
              <a:off x="3941412" y="2641020"/>
              <a:ext cx="474269" cy="667040"/>
            </a:xfrm>
            <a:prstGeom prst="downArrow">
              <a:avLst/>
            </a:prstGeom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45642" y="2335134"/>
              <a:ext cx="283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Bunch profile and spectrum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034192" y="2335134"/>
              <a:ext cx="2823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Beam profile and  spectrum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432000" y="792000"/>
            <a:ext cx="8280000" cy="68839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en-US" dirty="0"/>
              <a:t>Replacing the </a:t>
            </a:r>
            <a:r>
              <a:rPr lang="en-US" b="1" dirty="0">
                <a:solidFill>
                  <a:srgbClr val="C00000"/>
                </a:solidFill>
              </a:rPr>
              <a:t>bunch spectrum with the beam spectrum</a:t>
            </a:r>
            <a:r>
              <a:rPr lang="en-US" dirty="0"/>
              <a:t>, we can calculate the energy loss from a beam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986D94-C619-A24C-B6D7-C7C3DADEFF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2005" y="2240268"/>
            <a:ext cx="1678518" cy="3866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F98453-E10A-D944-9989-A37F994FB7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5534" y="2237623"/>
            <a:ext cx="2851150" cy="372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F15CB1-1C35-5A48-882C-ED60C1DDFE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1465" y="5646309"/>
            <a:ext cx="5376447" cy="72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69EDF2F-5279-CD42-9598-F7C1512367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8885" t="-1" b="-27700"/>
          <a:stretch/>
        </p:blipFill>
        <p:spPr>
          <a:xfrm>
            <a:off x="3417938" y="3171746"/>
            <a:ext cx="690124" cy="493781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BC7FE281-6307-D64A-BFA5-E566EFD7DF0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5531" b="-35751"/>
          <a:stretch/>
        </p:blipFill>
        <p:spPr>
          <a:xfrm>
            <a:off x="3856731" y="4542341"/>
            <a:ext cx="1267884" cy="505347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377952B-F210-6446-9CBC-0F20FA487D0A}"/>
              </a:ext>
            </a:extLst>
          </p:cNvPr>
          <p:cNvSpPr/>
          <p:nvPr/>
        </p:nvSpPr>
        <p:spPr>
          <a:xfrm>
            <a:off x="6568951" y="2172265"/>
            <a:ext cx="1728382" cy="5954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668C97-3E00-1847-9706-2B9E60E7F2F1}"/>
              </a:ext>
            </a:extLst>
          </p:cNvPr>
          <p:cNvSpPr txBox="1"/>
          <p:nvPr/>
        </p:nvSpPr>
        <p:spPr>
          <a:xfrm>
            <a:off x="452292" y="2969668"/>
            <a:ext cx="19989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Ex. parabolic, as shown in the previous slide</a:t>
            </a:r>
          </a:p>
        </p:txBody>
      </p:sp>
    </p:spTree>
    <p:extLst>
      <p:ext uri="{BB962C8B-B14F-4D97-AF65-F5344CB8AC3E}">
        <p14:creationId xmlns:p14="http://schemas.microsoft.com/office/powerpoint/2010/main" val="82539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3024000"/>
            <a:ext cx="8280000" cy="30240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2400" dirty="0"/>
              <a:t>Part 2: Multiparticle dynamics with wake fields –</a:t>
            </a:r>
          </a:p>
          <a:p>
            <a:pPr marL="0" indent="0">
              <a:buNone/>
            </a:pPr>
            <a:r>
              <a:rPr lang="en-US" sz="2400" dirty="0"/>
              <a:t>impact on machine elements and longitudinal beam dynamics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General introduction to wake fields</a:t>
            </a:r>
          </a:p>
          <a:p>
            <a:pPr lvl="1"/>
            <a:r>
              <a:rPr lang="en-US" sz="2000" dirty="0"/>
              <a:t>Longitudinal wake fields and the longitudinal wake function</a:t>
            </a:r>
          </a:p>
          <a:p>
            <a:pPr lvl="1"/>
            <a:r>
              <a:rPr lang="de-DE" sz="2000" dirty="0"/>
              <a:t>Energy loss – beam induced heating and stable phase shift</a:t>
            </a:r>
          </a:p>
          <a:p>
            <a:pPr lvl="1"/>
            <a:r>
              <a:rPr lang="de-DE" sz="2000" dirty="0"/>
              <a:t>Potential well distortion, bunch lengthning and </a:t>
            </a:r>
            <a:r>
              <a:rPr lang="de-DE" sz="2000" dirty="0" err="1"/>
              <a:t>microwave</a:t>
            </a:r>
            <a:r>
              <a:rPr lang="de-DE" sz="2000" dirty="0"/>
              <a:t> </a:t>
            </a:r>
            <a:r>
              <a:rPr lang="de-DE" sz="2000" dirty="0" err="1"/>
              <a:t>instability</a:t>
            </a:r>
            <a:endParaRPr lang="de-DE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We have learned about the concept of </a:t>
            </a:r>
            <a:r>
              <a:rPr lang="en-US" sz="1800" b="1" dirty="0">
                <a:solidFill>
                  <a:srgbClr val="C00000"/>
                </a:solidFill>
              </a:rPr>
              <a:t>particle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C00000"/>
                </a:solidFill>
              </a:rPr>
              <a:t>distributions</a:t>
            </a:r>
            <a:r>
              <a:rPr lang="en-US" sz="1800" dirty="0"/>
              <a:t> as well as </a:t>
            </a:r>
            <a:r>
              <a:rPr lang="de-DE" sz="1800" dirty="0"/>
              <a:t>some </a:t>
            </a:r>
            <a:r>
              <a:rPr lang="de-DE" sz="1800" b="1" dirty="0">
                <a:solidFill>
                  <a:srgbClr val="C00000"/>
                </a:solidFill>
              </a:rPr>
              <a:t>peculiarities of multiparticle dynamics</a:t>
            </a:r>
            <a:r>
              <a:rPr lang="de-DE" sz="1800" dirty="0"/>
              <a:t> in accelerators, decoherence, filamentation.</a:t>
            </a:r>
            <a:endParaRPr lang="en-US" sz="1800" dirty="0"/>
          </a:p>
          <a:p>
            <a:pPr algn="just"/>
            <a:r>
              <a:rPr lang="en-US" sz="1800" dirty="0"/>
              <a:t>We will learn the basic </a:t>
            </a:r>
            <a:r>
              <a:rPr lang="en-US" sz="1800" b="1" dirty="0">
                <a:solidFill>
                  <a:srgbClr val="C00000"/>
                </a:solidFill>
              </a:rPr>
              <a:t>concept of wake fields</a:t>
            </a:r>
            <a:r>
              <a:rPr lang="en-US" sz="1800" dirty="0"/>
              <a:t> and how these can be characterized as a </a:t>
            </a:r>
            <a:r>
              <a:rPr lang="en-US" sz="1800" b="1" dirty="0">
                <a:solidFill>
                  <a:srgbClr val="C00000"/>
                </a:solidFill>
              </a:rPr>
              <a:t>collective effect</a:t>
            </a:r>
            <a:r>
              <a:rPr lang="en-US" sz="1800" dirty="0"/>
              <a:t> in that they depend on the particle distribution.</a:t>
            </a:r>
          </a:p>
          <a:p>
            <a:pPr algn="just"/>
            <a:r>
              <a:rPr lang="en-US" sz="1800" dirty="0"/>
              <a:t>We will have a basic understanding of multiparticle systems and </a:t>
            </a:r>
            <a:r>
              <a:rPr lang="en-US" sz="1800" dirty="0" err="1"/>
              <a:t>wakefields</a:t>
            </a:r>
            <a:r>
              <a:rPr lang="en-US" sz="1800" dirty="0"/>
              <a:t> and are now ready to look at the </a:t>
            </a:r>
            <a:r>
              <a:rPr lang="en-US" sz="1800" b="1" dirty="0">
                <a:solidFill>
                  <a:srgbClr val="C00000"/>
                </a:solidFill>
              </a:rPr>
              <a:t>impact of these </a:t>
            </a:r>
            <a:r>
              <a:rPr lang="en-US" sz="1800" dirty="0"/>
              <a:t>in the longitudinal and transverse planes.</a:t>
            </a:r>
            <a:endParaRPr lang="en-US" sz="1800" dirty="0">
              <a:solidFill>
                <a:srgbClr val="C00000"/>
              </a:solidFill>
            </a:endParaRPr>
          </a:p>
          <a:p>
            <a:pPr algn="just"/>
            <a:endParaRPr lang="en-US" sz="1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32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26"/>
    </mc:Choice>
    <mc:Fallback xmlns="">
      <p:transition spd="slow" advTm="406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8B900C4-FB70-7C41-A6CD-D2BE1175CE6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972" y="2609880"/>
            <a:ext cx="4320137" cy="2999774"/>
          </a:xfrm>
          <a:prstGeom prst="rect">
            <a:avLst/>
          </a:prstGeom>
        </p:spPr>
      </p:pic>
      <p:sp>
        <p:nvSpPr>
          <p:cNvPr id="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energy loss per turn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1033264" y="1769994"/>
            <a:ext cx="7112536" cy="876540"/>
            <a:chOff x="745642" y="2335134"/>
            <a:chExt cx="7112536" cy="876540"/>
          </a:xfrm>
        </p:grpSpPr>
        <p:sp>
          <p:nvSpPr>
            <p:cNvPr id="52" name="Down Arrow 51"/>
            <p:cNvSpPr/>
            <p:nvPr/>
          </p:nvSpPr>
          <p:spPr>
            <a:xfrm rot="16200000">
              <a:off x="3941412" y="2641020"/>
              <a:ext cx="474269" cy="667040"/>
            </a:xfrm>
            <a:prstGeom prst="downArrow">
              <a:avLst/>
            </a:prstGeom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45642" y="2335134"/>
              <a:ext cx="283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Bunch profile and spectrum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034192" y="2335134"/>
              <a:ext cx="2823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Beam profile and  spectrum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432000" y="792000"/>
            <a:ext cx="8280000" cy="688392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en-US" dirty="0"/>
              <a:t>Replacing the </a:t>
            </a:r>
            <a:r>
              <a:rPr lang="en-US" b="1" dirty="0">
                <a:solidFill>
                  <a:srgbClr val="C00000"/>
                </a:solidFill>
              </a:rPr>
              <a:t>bunch spectrum with the beam spectrum</a:t>
            </a:r>
            <a:r>
              <a:rPr lang="en-US" dirty="0"/>
              <a:t>, we can calculate the energy loss from a beam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986D94-C619-A24C-B6D7-C7C3DADEF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2005" y="2240268"/>
            <a:ext cx="1678518" cy="38667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F98453-E10A-D944-9989-A37F994FB7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25534" y="2237623"/>
            <a:ext cx="2851150" cy="372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DF15CB1-1C35-5A48-882C-ED60C1DDFE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1465" y="5646309"/>
            <a:ext cx="5376447" cy="720000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69EDF2F-5279-CD42-9598-F7C1512367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885" t="-1" b="-27700"/>
          <a:stretch/>
        </p:blipFill>
        <p:spPr>
          <a:xfrm>
            <a:off x="3290523" y="3171746"/>
            <a:ext cx="690124" cy="493781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BC7FE281-6307-D64A-BFA5-E566EFD7DF0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531" b="-35751"/>
          <a:stretch/>
        </p:blipFill>
        <p:spPr>
          <a:xfrm>
            <a:off x="3856731" y="4542341"/>
            <a:ext cx="1267884" cy="50534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AAB4A72-1814-A84E-80FA-C1AC2D97C1A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422" y="2610268"/>
            <a:ext cx="4318735" cy="2998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75B0273-16AF-6E48-AF72-E702D7D6556B}"/>
              </a:ext>
            </a:extLst>
          </p:cNvPr>
          <p:cNvSpPr txBox="1"/>
          <p:nvPr/>
        </p:nvSpPr>
        <p:spPr>
          <a:xfrm rot="20362630">
            <a:off x="591644" y="3786502"/>
            <a:ext cx="1882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 for a train of Gaussian bunches</a:t>
            </a:r>
          </a:p>
        </p:txBody>
      </p:sp>
    </p:spTree>
    <p:extLst>
      <p:ext uri="{BB962C8B-B14F-4D97-AF65-F5344CB8AC3E}">
        <p14:creationId xmlns:p14="http://schemas.microsoft.com/office/powerpoint/2010/main" val="319824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Energy loss of a train of M identical bunches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64965" y="1084532"/>
            <a:ext cx="2851371" cy="1700983"/>
            <a:chOff x="5410200" y="3810000"/>
            <a:chExt cx="3505200" cy="2057401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5410200" y="5487988"/>
              <a:ext cx="3505200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076700" y="4197450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5645798" y="5497993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8143336" y="5484812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6084840" y="4838699"/>
              <a:ext cx="2057401" cy="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 descr="latex-image-1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80002" y="5614502"/>
              <a:ext cx="126667" cy="180000"/>
            </a:xfrm>
            <a:prstGeom prst="rect">
              <a:avLst/>
            </a:prstGeom>
          </p:spPr>
        </p:pic>
        <p:pic>
          <p:nvPicPr>
            <p:cNvPr id="15" name="Picture 14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14398" y="5614502"/>
              <a:ext cx="300000" cy="180000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1757615" y="3170050"/>
            <a:ext cx="7274130" cy="715511"/>
            <a:chOff x="401007" y="3064022"/>
            <a:chExt cx="10268805" cy="715511"/>
          </a:xfrm>
        </p:grpSpPr>
        <p:cxnSp>
          <p:nvCxnSpPr>
            <p:cNvPr id="17" name="Straight Arrow Connector 16"/>
            <p:cNvCxnSpPr/>
            <p:nvPr/>
          </p:nvCxnSpPr>
          <p:spPr>
            <a:xfrm flipV="1">
              <a:off x="401007" y="3741746"/>
              <a:ext cx="10268805" cy="2090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493647" y="3064022"/>
              <a:ext cx="8332206" cy="715511"/>
              <a:chOff x="493647" y="602823"/>
              <a:chExt cx="8332206" cy="1215096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493647" y="620688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56" name="Freeform 55"/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8" name="Straight Arrow Connector 57"/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/>
                <p:cNvCxnSpPr/>
                <p:nvPr/>
              </p:nvCxnSpPr>
              <p:spPr>
                <a:xfrm flipV="1">
                  <a:off x="8143335" y="5502364"/>
                  <a:ext cx="3778337" cy="696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1379312" y="622119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53" name="Freeform 52"/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4" name="Straight Arrow Connector 53"/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Arrow Connector 54"/>
                <p:cNvCxnSpPr/>
                <p:nvPr/>
              </p:nvCxnSpPr>
              <p:spPr>
                <a:xfrm flipV="1">
                  <a:off x="8143335" y="5502364"/>
                  <a:ext cx="3778337" cy="696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" name="Group 21"/>
              <p:cNvGrpSpPr/>
              <p:nvPr/>
            </p:nvGrpSpPr>
            <p:grpSpPr>
              <a:xfrm>
                <a:off x="2267744" y="627500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50" name="Freeform 49"/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1" name="Straight Arrow Connector 50"/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Arrow Connector 51"/>
                <p:cNvCxnSpPr/>
                <p:nvPr/>
              </p:nvCxnSpPr>
              <p:spPr>
                <a:xfrm flipV="1">
                  <a:off x="8143335" y="5502364"/>
                  <a:ext cx="3778337" cy="696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3" name="Group 22"/>
              <p:cNvGrpSpPr/>
              <p:nvPr/>
            </p:nvGrpSpPr>
            <p:grpSpPr>
              <a:xfrm>
                <a:off x="3142602" y="625353"/>
                <a:ext cx="907469" cy="1169417"/>
                <a:chOff x="5661027" y="4171397"/>
                <a:chExt cx="6260645" cy="1331575"/>
              </a:xfrm>
            </p:grpSpPr>
            <p:sp>
              <p:nvSpPr>
                <p:cNvPr id="47" name="Freeform 46"/>
                <p:cNvSpPr/>
                <p:nvPr/>
              </p:nvSpPr>
              <p:spPr>
                <a:xfrm>
                  <a:off x="6076700" y="4171397"/>
                  <a:ext cx="2066635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 flipV="1">
                  <a:off x="8143335" y="5491960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/>
              <p:cNvGrpSpPr/>
              <p:nvPr/>
            </p:nvGrpSpPr>
            <p:grpSpPr>
              <a:xfrm>
                <a:off x="4053531" y="602823"/>
                <a:ext cx="907469" cy="1174995"/>
                <a:chOff x="5661027" y="4140182"/>
                <a:chExt cx="6260645" cy="1337926"/>
              </a:xfrm>
            </p:grpSpPr>
            <p:sp>
              <p:nvSpPr>
                <p:cNvPr id="44" name="Freeform 43"/>
                <p:cNvSpPr/>
                <p:nvPr/>
              </p:nvSpPr>
              <p:spPr>
                <a:xfrm>
                  <a:off x="6076700" y="4140182"/>
                  <a:ext cx="2066635" cy="1331574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5" name="Straight Arrow Connector 44"/>
                <p:cNvCxnSpPr/>
                <p:nvPr/>
              </p:nvCxnSpPr>
              <p:spPr>
                <a:xfrm>
                  <a:off x="5661027" y="5476370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Arrow Connector 45"/>
                <p:cNvCxnSpPr/>
                <p:nvPr/>
              </p:nvCxnSpPr>
              <p:spPr>
                <a:xfrm flipV="1">
                  <a:off x="8143335" y="5471149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/>
              <p:cNvGrpSpPr/>
              <p:nvPr/>
            </p:nvGrpSpPr>
            <p:grpSpPr>
              <a:xfrm>
                <a:off x="4940786" y="615707"/>
                <a:ext cx="907469" cy="1169417"/>
                <a:chOff x="5661027" y="4150587"/>
                <a:chExt cx="6260645" cy="1331575"/>
              </a:xfrm>
            </p:grpSpPr>
            <p:sp>
              <p:nvSpPr>
                <p:cNvPr id="41" name="Freeform 40"/>
                <p:cNvSpPr/>
                <p:nvPr/>
              </p:nvSpPr>
              <p:spPr>
                <a:xfrm>
                  <a:off x="6076700" y="4150587"/>
                  <a:ext cx="2066635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2" name="Straight Arrow Connector 41"/>
                <p:cNvCxnSpPr/>
                <p:nvPr/>
              </p:nvCxnSpPr>
              <p:spPr>
                <a:xfrm>
                  <a:off x="5661027" y="5472104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Arrow Connector 42"/>
                <p:cNvCxnSpPr/>
                <p:nvPr/>
              </p:nvCxnSpPr>
              <p:spPr>
                <a:xfrm flipV="1">
                  <a:off x="8143335" y="5471149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/>
              <p:cNvGrpSpPr/>
              <p:nvPr/>
            </p:nvGrpSpPr>
            <p:grpSpPr>
              <a:xfrm>
                <a:off x="5822470" y="648502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38" name="Freeform 37"/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9" name="Straight Arrow Connector 38"/>
                <p:cNvCxnSpPr/>
                <p:nvPr/>
              </p:nvCxnSpPr>
              <p:spPr>
                <a:xfrm>
                  <a:off x="5661027" y="5466777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Arrow Connector 39"/>
                <p:cNvCxnSpPr/>
                <p:nvPr/>
              </p:nvCxnSpPr>
              <p:spPr>
                <a:xfrm flipV="1">
                  <a:off x="8143335" y="5469424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6708415" y="616011"/>
                <a:ext cx="907469" cy="1169416"/>
                <a:chOff x="5661027" y="4139715"/>
                <a:chExt cx="6260645" cy="1331575"/>
              </a:xfrm>
            </p:grpSpPr>
            <p:sp>
              <p:nvSpPr>
                <p:cNvPr id="35" name="Freeform 34"/>
                <p:cNvSpPr/>
                <p:nvPr/>
              </p:nvSpPr>
              <p:spPr>
                <a:xfrm>
                  <a:off x="6076700" y="4139715"/>
                  <a:ext cx="2066635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6" name="Straight Arrow Connector 35"/>
                <p:cNvCxnSpPr/>
                <p:nvPr/>
              </p:nvCxnSpPr>
              <p:spPr>
                <a:xfrm>
                  <a:off x="5661027" y="5466777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Arrow Connector 36"/>
                <p:cNvCxnSpPr/>
                <p:nvPr/>
              </p:nvCxnSpPr>
              <p:spPr>
                <a:xfrm flipV="1">
                  <a:off x="8143335" y="5460888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/>
              <p:cNvGrpSpPr/>
              <p:nvPr/>
            </p:nvGrpSpPr>
            <p:grpSpPr>
              <a:xfrm>
                <a:off x="7585574" y="633094"/>
                <a:ext cx="907469" cy="1169415"/>
                <a:chOff x="5661027" y="4150587"/>
                <a:chExt cx="6260645" cy="1331574"/>
              </a:xfrm>
            </p:grpSpPr>
            <p:sp>
              <p:nvSpPr>
                <p:cNvPr id="32" name="Freeform 31"/>
                <p:cNvSpPr/>
                <p:nvPr/>
              </p:nvSpPr>
              <p:spPr>
                <a:xfrm>
                  <a:off x="6076700" y="4150587"/>
                  <a:ext cx="2066635" cy="1331574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3" name="Straight Arrow Connector 32"/>
                <p:cNvCxnSpPr/>
                <p:nvPr/>
              </p:nvCxnSpPr>
              <p:spPr>
                <a:xfrm>
                  <a:off x="5661027" y="5456371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8143335" y="5450338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/>
              <p:cNvGrpSpPr/>
              <p:nvPr/>
            </p:nvGrpSpPr>
            <p:grpSpPr>
              <a:xfrm>
                <a:off x="8466047" y="628093"/>
                <a:ext cx="359806" cy="1169416"/>
                <a:chOff x="5661027" y="4140182"/>
                <a:chExt cx="2482309" cy="1331574"/>
              </a:xfrm>
            </p:grpSpPr>
            <p:sp>
              <p:nvSpPr>
                <p:cNvPr id="30" name="Freeform 29"/>
                <p:cNvSpPr/>
                <p:nvPr/>
              </p:nvSpPr>
              <p:spPr>
                <a:xfrm>
                  <a:off x="6076700" y="4140182"/>
                  <a:ext cx="2066636" cy="1331574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1" name="Straight Arrow Connector 30"/>
                <p:cNvCxnSpPr/>
                <p:nvPr/>
              </p:nvCxnSpPr>
              <p:spPr>
                <a:xfrm>
                  <a:off x="5661027" y="5456371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60" name="Straight Arrow Connector 59"/>
          <p:cNvCxnSpPr/>
          <p:nvPr/>
        </p:nvCxnSpPr>
        <p:spPr>
          <a:xfrm flipV="1">
            <a:off x="59501" y="3847774"/>
            <a:ext cx="1800730" cy="13275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" name="Picture 6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452" y="1035449"/>
            <a:ext cx="585314" cy="343756"/>
          </a:xfrm>
          <a:prstGeom prst="rect">
            <a:avLst/>
          </a:prstGeom>
        </p:spPr>
      </p:pic>
      <p:pic>
        <p:nvPicPr>
          <p:cNvPr id="62" name="Picture 6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5" y="3170050"/>
            <a:ext cx="1158546" cy="324744"/>
          </a:xfrm>
          <a:prstGeom prst="rect">
            <a:avLst/>
          </a:prstGeom>
        </p:spPr>
      </p:pic>
      <p:cxnSp>
        <p:nvCxnSpPr>
          <p:cNvPr id="63" name="Straight Arrow Connector 62"/>
          <p:cNvCxnSpPr/>
          <p:nvPr/>
        </p:nvCxnSpPr>
        <p:spPr>
          <a:xfrm flipV="1">
            <a:off x="7725537" y="3846113"/>
            <a:ext cx="1177028" cy="1661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3861584" y="4104859"/>
            <a:ext cx="62863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555" y="4170404"/>
            <a:ext cx="281452" cy="143999"/>
          </a:xfrm>
          <a:prstGeom prst="rect">
            <a:avLst/>
          </a:prstGeom>
        </p:spPr>
      </p:pic>
      <p:pic>
        <p:nvPicPr>
          <p:cNvPr id="66" name="Picture 6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79" y="3957052"/>
            <a:ext cx="879436" cy="498971"/>
          </a:xfrm>
          <a:prstGeom prst="rect">
            <a:avLst/>
          </a:prstGeom>
        </p:spPr>
      </p:pic>
      <p:pic>
        <p:nvPicPr>
          <p:cNvPr id="67" name="Picture 66" descr="latex-image-1.pdf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222"/>
          <a:stretch/>
        </p:blipFill>
        <p:spPr>
          <a:xfrm>
            <a:off x="444370" y="4759592"/>
            <a:ext cx="4220763" cy="791999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4155176" y="1545965"/>
            <a:ext cx="392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train of </a:t>
            </a:r>
            <a:r>
              <a:rPr lang="en-US" i="1" dirty="0"/>
              <a:t>M </a:t>
            </a:r>
            <a:r>
              <a:rPr lang="en-US" dirty="0"/>
              <a:t>identical equally spaced bunches circulating in a ring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D052592E-F5FE-0344-AD75-B9A6AF488F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35477" y="4743280"/>
            <a:ext cx="4144223" cy="80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7950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Energy loss of a train of M identical bunches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70" name="Group 69"/>
          <p:cNvGrpSpPr/>
          <p:nvPr/>
        </p:nvGrpSpPr>
        <p:grpSpPr>
          <a:xfrm>
            <a:off x="164965" y="1084532"/>
            <a:ext cx="2851371" cy="1700983"/>
            <a:chOff x="5410200" y="3810000"/>
            <a:chExt cx="3505200" cy="2057401"/>
          </a:xfrm>
        </p:grpSpPr>
        <p:cxnSp>
          <p:nvCxnSpPr>
            <p:cNvPr id="71" name="Straight Arrow Connector 70"/>
            <p:cNvCxnSpPr/>
            <p:nvPr/>
          </p:nvCxnSpPr>
          <p:spPr>
            <a:xfrm flipV="1">
              <a:off x="5410200" y="5487988"/>
              <a:ext cx="3505200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Freeform 71"/>
            <p:cNvSpPr/>
            <p:nvPr/>
          </p:nvSpPr>
          <p:spPr>
            <a:xfrm>
              <a:off x="6076700" y="4197450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5645798" y="5497993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>
              <a:off x="8143336" y="5484812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rot="5400000" flipH="1" flipV="1">
              <a:off x="6084840" y="4838699"/>
              <a:ext cx="2057401" cy="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6" name="Picture 75" descr="latex-image-1.pd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80002" y="5614502"/>
              <a:ext cx="126667" cy="180000"/>
            </a:xfrm>
            <a:prstGeom prst="rect">
              <a:avLst/>
            </a:prstGeom>
          </p:spPr>
        </p:pic>
        <p:pic>
          <p:nvPicPr>
            <p:cNvPr id="77" name="Picture 76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14398" y="5614502"/>
              <a:ext cx="300000" cy="180000"/>
            </a:xfrm>
            <a:prstGeom prst="rect">
              <a:avLst/>
            </a:prstGeom>
          </p:spPr>
        </p:pic>
      </p:grpSp>
      <p:grpSp>
        <p:nvGrpSpPr>
          <p:cNvPr id="78" name="Group 77"/>
          <p:cNvGrpSpPr/>
          <p:nvPr/>
        </p:nvGrpSpPr>
        <p:grpSpPr>
          <a:xfrm>
            <a:off x="1757615" y="3170050"/>
            <a:ext cx="7274130" cy="715511"/>
            <a:chOff x="401007" y="3064022"/>
            <a:chExt cx="10268805" cy="715511"/>
          </a:xfrm>
        </p:grpSpPr>
        <p:cxnSp>
          <p:nvCxnSpPr>
            <p:cNvPr id="79" name="Straight Arrow Connector 78"/>
            <p:cNvCxnSpPr/>
            <p:nvPr/>
          </p:nvCxnSpPr>
          <p:spPr>
            <a:xfrm flipV="1">
              <a:off x="401007" y="3741746"/>
              <a:ext cx="10268805" cy="2090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/>
            <p:cNvGrpSpPr/>
            <p:nvPr/>
          </p:nvGrpSpPr>
          <p:grpSpPr>
            <a:xfrm>
              <a:off x="493647" y="3064022"/>
              <a:ext cx="8332206" cy="715511"/>
              <a:chOff x="493647" y="602823"/>
              <a:chExt cx="8332206" cy="1215096"/>
            </a:xfrm>
          </p:grpSpPr>
          <p:grpSp>
            <p:nvGrpSpPr>
              <p:cNvPr id="81" name="Group 80"/>
              <p:cNvGrpSpPr/>
              <p:nvPr/>
            </p:nvGrpSpPr>
            <p:grpSpPr>
              <a:xfrm>
                <a:off x="493647" y="620688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117" name="Freeform 116"/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8" name="Straight Arrow Connector 117"/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Arrow Connector 118"/>
                <p:cNvCxnSpPr/>
                <p:nvPr/>
              </p:nvCxnSpPr>
              <p:spPr>
                <a:xfrm flipV="1">
                  <a:off x="8143335" y="5502364"/>
                  <a:ext cx="3778337" cy="696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" name="Group 81"/>
              <p:cNvGrpSpPr/>
              <p:nvPr/>
            </p:nvGrpSpPr>
            <p:grpSpPr>
              <a:xfrm>
                <a:off x="1379312" y="622119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114" name="Freeform 113"/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5" name="Straight Arrow Connector 114"/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Arrow Connector 115"/>
                <p:cNvCxnSpPr/>
                <p:nvPr/>
              </p:nvCxnSpPr>
              <p:spPr>
                <a:xfrm flipV="1">
                  <a:off x="8143335" y="5502364"/>
                  <a:ext cx="3778337" cy="696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" name="Group 82"/>
              <p:cNvGrpSpPr/>
              <p:nvPr/>
            </p:nvGrpSpPr>
            <p:grpSpPr>
              <a:xfrm>
                <a:off x="2267744" y="627500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111" name="Freeform 110"/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2" name="Straight Arrow Connector 111"/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112"/>
                <p:cNvCxnSpPr/>
                <p:nvPr/>
              </p:nvCxnSpPr>
              <p:spPr>
                <a:xfrm flipV="1">
                  <a:off x="8143335" y="5502364"/>
                  <a:ext cx="3778337" cy="696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4" name="Group 83"/>
              <p:cNvGrpSpPr/>
              <p:nvPr/>
            </p:nvGrpSpPr>
            <p:grpSpPr>
              <a:xfrm>
                <a:off x="3142602" y="625353"/>
                <a:ext cx="907469" cy="1169417"/>
                <a:chOff x="5661027" y="4171397"/>
                <a:chExt cx="6260645" cy="1331575"/>
              </a:xfrm>
            </p:grpSpPr>
            <p:sp>
              <p:nvSpPr>
                <p:cNvPr id="108" name="Freeform 107"/>
                <p:cNvSpPr/>
                <p:nvPr/>
              </p:nvSpPr>
              <p:spPr>
                <a:xfrm>
                  <a:off x="6076700" y="4171397"/>
                  <a:ext cx="2066635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9" name="Straight Arrow Connector 108"/>
                <p:cNvCxnSpPr/>
                <p:nvPr/>
              </p:nvCxnSpPr>
              <p:spPr>
                <a:xfrm>
                  <a:off x="5661027" y="5497993"/>
                  <a:ext cx="418600" cy="158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Arrow Connector 109"/>
                <p:cNvCxnSpPr/>
                <p:nvPr/>
              </p:nvCxnSpPr>
              <p:spPr>
                <a:xfrm flipV="1">
                  <a:off x="8143335" y="5491960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5" name="Group 84"/>
              <p:cNvGrpSpPr/>
              <p:nvPr/>
            </p:nvGrpSpPr>
            <p:grpSpPr>
              <a:xfrm>
                <a:off x="4053531" y="602823"/>
                <a:ext cx="907469" cy="1174995"/>
                <a:chOff x="5661027" y="4140182"/>
                <a:chExt cx="6260645" cy="1337926"/>
              </a:xfrm>
            </p:grpSpPr>
            <p:sp>
              <p:nvSpPr>
                <p:cNvPr id="105" name="Freeform 104"/>
                <p:cNvSpPr/>
                <p:nvPr/>
              </p:nvSpPr>
              <p:spPr>
                <a:xfrm>
                  <a:off x="6076700" y="4140182"/>
                  <a:ext cx="2066635" cy="1331574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6" name="Straight Arrow Connector 105"/>
                <p:cNvCxnSpPr/>
                <p:nvPr/>
              </p:nvCxnSpPr>
              <p:spPr>
                <a:xfrm>
                  <a:off x="5661027" y="5476370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Arrow Connector 106"/>
                <p:cNvCxnSpPr/>
                <p:nvPr/>
              </p:nvCxnSpPr>
              <p:spPr>
                <a:xfrm flipV="1">
                  <a:off x="8143335" y="5471149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6" name="Group 85"/>
              <p:cNvGrpSpPr/>
              <p:nvPr/>
            </p:nvGrpSpPr>
            <p:grpSpPr>
              <a:xfrm>
                <a:off x="4940786" y="615707"/>
                <a:ext cx="907469" cy="1169417"/>
                <a:chOff x="5661027" y="4150587"/>
                <a:chExt cx="6260645" cy="1331575"/>
              </a:xfrm>
            </p:grpSpPr>
            <p:sp>
              <p:nvSpPr>
                <p:cNvPr id="102" name="Freeform 101"/>
                <p:cNvSpPr/>
                <p:nvPr/>
              </p:nvSpPr>
              <p:spPr>
                <a:xfrm>
                  <a:off x="6076700" y="4150587"/>
                  <a:ext cx="2066635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3" name="Straight Arrow Connector 102"/>
                <p:cNvCxnSpPr/>
                <p:nvPr/>
              </p:nvCxnSpPr>
              <p:spPr>
                <a:xfrm>
                  <a:off x="5661027" y="5472104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/>
                <p:cNvCxnSpPr/>
                <p:nvPr/>
              </p:nvCxnSpPr>
              <p:spPr>
                <a:xfrm flipV="1">
                  <a:off x="8143335" y="5471149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7" name="Group 86"/>
              <p:cNvGrpSpPr/>
              <p:nvPr/>
            </p:nvGrpSpPr>
            <p:grpSpPr>
              <a:xfrm>
                <a:off x="5822470" y="648502"/>
                <a:ext cx="907469" cy="1169417"/>
                <a:chOff x="5661027" y="4181802"/>
                <a:chExt cx="6260645" cy="1331575"/>
              </a:xfrm>
            </p:grpSpPr>
            <p:sp>
              <p:nvSpPr>
                <p:cNvPr id="99" name="Freeform 98"/>
                <p:cNvSpPr/>
                <p:nvPr/>
              </p:nvSpPr>
              <p:spPr>
                <a:xfrm>
                  <a:off x="6076700" y="4181802"/>
                  <a:ext cx="2066636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0" name="Straight Arrow Connector 99"/>
                <p:cNvCxnSpPr/>
                <p:nvPr/>
              </p:nvCxnSpPr>
              <p:spPr>
                <a:xfrm>
                  <a:off x="5661027" y="5466777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Arrow Connector 100"/>
                <p:cNvCxnSpPr/>
                <p:nvPr/>
              </p:nvCxnSpPr>
              <p:spPr>
                <a:xfrm flipV="1">
                  <a:off x="8143335" y="5469424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 87"/>
              <p:cNvGrpSpPr/>
              <p:nvPr/>
            </p:nvGrpSpPr>
            <p:grpSpPr>
              <a:xfrm>
                <a:off x="6708415" y="616011"/>
                <a:ext cx="907469" cy="1169416"/>
                <a:chOff x="5661027" y="4139715"/>
                <a:chExt cx="6260645" cy="1331575"/>
              </a:xfrm>
            </p:grpSpPr>
            <p:sp>
              <p:nvSpPr>
                <p:cNvPr id="96" name="Freeform 95"/>
                <p:cNvSpPr/>
                <p:nvPr/>
              </p:nvSpPr>
              <p:spPr>
                <a:xfrm>
                  <a:off x="6076700" y="4139715"/>
                  <a:ext cx="2066635" cy="1331575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7" name="Straight Arrow Connector 96"/>
                <p:cNvCxnSpPr/>
                <p:nvPr/>
              </p:nvCxnSpPr>
              <p:spPr>
                <a:xfrm>
                  <a:off x="5661027" y="5466777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Arrow Connector 97"/>
                <p:cNvCxnSpPr/>
                <p:nvPr/>
              </p:nvCxnSpPr>
              <p:spPr>
                <a:xfrm flipV="1">
                  <a:off x="8143335" y="5460888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" name="Group 88"/>
              <p:cNvGrpSpPr/>
              <p:nvPr/>
            </p:nvGrpSpPr>
            <p:grpSpPr>
              <a:xfrm>
                <a:off x="7585574" y="633094"/>
                <a:ext cx="907469" cy="1169415"/>
                <a:chOff x="5661027" y="4150587"/>
                <a:chExt cx="6260645" cy="1331574"/>
              </a:xfrm>
            </p:grpSpPr>
            <p:sp>
              <p:nvSpPr>
                <p:cNvPr id="93" name="Freeform 92"/>
                <p:cNvSpPr/>
                <p:nvPr/>
              </p:nvSpPr>
              <p:spPr>
                <a:xfrm>
                  <a:off x="6076700" y="4150587"/>
                  <a:ext cx="2066635" cy="1331574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4" name="Straight Arrow Connector 93"/>
                <p:cNvCxnSpPr/>
                <p:nvPr/>
              </p:nvCxnSpPr>
              <p:spPr>
                <a:xfrm>
                  <a:off x="5661027" y="5456371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/>
                <p:cNvCxnSpPr/>
                <p:nvPr/>
              </p:nvCxnSpPr>
              <p:spPr>
                <a:xfrm flipV="1">
                  <a:off x="8143335" y="5450338"/>
                  <a:ext cx="3778337" cy="6959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0" name="Group 89"/>
              <p:cNvGrpSpPr/>
              <p:nvPr/>
            </p:nvGrpSpPr>
            <p:grpSpPr>
              <a:xfrm>
                <a:off x="8466047" y="628093"/>
                <a:ext cx="359806" cy="1169416"/>
                <a:chOff x="5661027" y="4140182"/>
                <a:chExt cx="2482309" cy="1331574"/>
              </a:xfrm>
            </p:grpSpPr>
            <p:sp>
              <p:nvSpPr>
                <p:cNvPr id="91" name="Freeform 90"/>
                <p:cNvSpPr/>
                <p:nvPr/>
              </p:nvSpPr>
              <p:spPr>
                <a:xfrm>
                  <a:off x="6076700" y="4140182"/>
                  <a:ext cx="2066636" cy="1331574"/>
                </a:xfrm>
                <a:custGeom>
                  <a:avLst/>
                  <a:gdLst>
                    <a:gd name="connsiteX0" fmla="*/ 0 w 2066636"/>
                    <a:gd name="connsiteY0" fmla="*/ 1308484 h 1331575"/>
                    <a:gd name="connsiteX1" fmla="*/ 1016000 w 2066636"/>
                    <a:gd name="connsiteY1" fmla="*/ 3848 h 1331575"/>
                    <a:gd name="connsiteX2" fmla="*/ 2066636 w 2066636"/>
                    <a:gd name="connsiteY2" fmla="*/ 1331575 h 1331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066636" h="1331575">
                      <a:moveTo>
                        <a:pt x="0" y="1308484"/>
                      </a:moveTo>
                      <a:cubicBezTo>
                        <a:pt x="335780" y="654242"/>
                        <a:pt x="671561" y="0"/>
                        <a:pt x="1016000" y="3848"/>
                      </a:cubicBezTo>
                      <a:cubicBezTo>
                        <a:pt x="1360439" y="7696"/>
                        <a:pt x="1713537" y="669635"/>
                        <a:pt x="2066636" y="1331575"/>
                      </a:cubicBezTo>
                    </a:path>
                  </a:pathLst>
                </a:cu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92" name="Straight Arrow Connector 91"/>
                <p:cNvCxnSpPr/>
                <p:nvPr/>
              </p:nvCxnSpPr>
              <p:spPr>
                <a:xfrm>
                  <a:off x="5661027" y="5456371"/>
                  <a:ext cx="418598" cy="1590"/>
                </a:xfrm>
                <a:prstGeom prst="straightConnector1">
                  <a:avLst/>
                </a:prstGeom>
                <a:ln w="25400" cap="flat" cmpd="sng" algn="ctr">
                  <a:solidFill>
                    <a:srgbClr val="0000FF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120" name="Straight Arrow Connector 119"/>
          <p:cNvCxnSpPr/>
          <p:nvPr/>
        </p:nvCxnSpPr>
        <p:spPr>
          <a:xfrm flipV="1">
            <a:off x="59501" y="3847774"/>
            <a:ext cx="1800730" cy="13275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1" name="Picture 12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452" y="1035449"/>
            <a:ext cx="585314" cy="343756"/>
          </a:xfrm>
          <a:prstGeom prst="rect">
            <a:avLst/>
          </a:prstGeom>
        </p:spPr>
      </p:pic>
      <p:pic>
        <p:nvPicPr>
          <p:cNvPr id="122" name="Picture 121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5" y="3170050"/>
            <a:ext cx="1158546" cy="324744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4155176" y="1545965"/>
            <a:ext cx="3923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train of </a:t>
            </a:r>
            <a:r>
              <a:rPr lang="en-US" i="1" dirty="0"/>
              <a:t>M </a:t>
            </a:r>
            <a:r>
              <a:rPr lang="en-US" dirty="0"/>
              <a:t>identical equally spaced bunches circulating in a ring</a:t>
            </a:r>
          </a:p>
        </p:txBody>
      </p:sp>
      <p:cxnSp>
        <p:nvCxnSpPr>
          <p:cNvPr id="124" name="Straight Arrow Connector 123"/>
          <p:cNvCxnSpPr/>
          <p:nvPr/>
        </p:nvCxnSpPr>
        <p:spPr>
          <a:xfrm flipV="1">
            <a:off x="7725537" y="3846113"/>
            <a:ext cx="1177028" cy="1661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3861584" y="4104859"/>
            <a:ext cx="62863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6" name="Picture 125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555" y="4170404"/>
            <a:ext cx="281452" cy="143999"/>
          </a:xfrm>
          <a:prstGeom prst="rect">
            <a:avLst/>
          </a:prstGeom>
        </p:spPr>
      </p:pic>
      <p:pic>
        <p:nvPicPr>
          <p:cNvPr id="128" name="Picture 12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79" y="3957052"/>
            <a:ext cx="879436" cy="498971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7B73DA03-4DD1-9346-B1A6-BE40EEC8C9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8833" y="4499975"/>
            <a:ext cx="7631952" cy="132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29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ontent Placeholder 2"/>
          <p:cNvSpPr>
            <a:spLocks noGrp="1"/>
          </p:cNvSpPr>
          <p:nvPr>
            <p:ph idx="1"/>
          </p:nvPr>
        </p:nvSpPr>
        <p:spPr>
          <a:xfrm>
            <a:off x="432000" y="2880000"/>
            <a:ext cx="8280000" cy="2880000"/>
          </a:xfrm>
        </p:spPr>
        <p:txBody>
          <a:bodyPr>
            <a:normAutofit/>
          </a:bodyPr>
          <a:lstStyle/>
          <a:p>
            <a:pPr marL="321750" lvl="1" indent="-285750" algn="just">
              <a:spcBef>
                <a:spcPts val="1900"/>
              </a:spcBef>
              <a:spcAft>
                <a:spcPts val="0"/>
              </a:spcAft>
              <a:buSzPct val="80000"/>
            </a:pPr>
            <a:r>
              <a:rPr lang="en-US" sz="1800" dirty="0"/>
              <a:t>The potential leading terms in the summation are those with</a:t>
            </a:r>
            <a:r>
              <a:rPr lang="en-US" sz="1800" i="1" dirty="0"/>
              <a:t> p = k · h</a:t>
            </a:r>
            <a:r>
              <a:rPr lang="en-US" sz="1800" dirty="0"/>
              <a:t>, as the ratio in brackets tends to </a:t>
            </a:r>
            <a:r>
              <a:rPr lang="en-US" sz="1800" i="1" dirty="0"/>
              <a:t>M</a:t>
            </a:r>
            <a:r>
              <a:rPr lang="en-US" sz="1800" i="1" baseline="30000" dirty="0"/>
              <a:t>2</a:t>
            </a:r>
            <a:r>
              <a:rPr lang="en-US" sz="1800" dirty="0"/>
              <a:t>. </a:t>
            </a:r>
          </a:p>
          <a:p>
            <a:pPr marL="321750" lvl="1" indent="-285750" algn="just">
              <a:spcBef>
                <a:spcPts val="1900"/>
              </a:spcBef>
              <a:spcAft>
                <a:spcPts val="0"/>
              </a:spcAft>
              <a:buSzPct val="80000"/>
            </a:pPr>
            <a:r>
              <a:rPr lang="en-US" sz="1800" dirty="0"/>
              <a:t>Narrow-band impedances peaked around multiples of the harmonic number of the accelerator are</a:t>
            </a:r>
            <a:r>
              <a:rPr lang="en-US" sz="1800" b="1" dirty="0">
                <a:solidFill>
                  <a:srgbClr val="C00000"/>
                </a:solidFill>
              </a:rPr>
              <a:t> the most efficient to drain energy</a:t>
            </a:r>
            <a:r>
              <a:rPr lang="en-US" sz="1800" dirty="0"/>
              <a:t> from the beam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sz="1800" dirty="0"/>
              <a:t> beam induced heating, instabilities. </a:t>
            </a:r>
          </a:p>
          <a:p>
            <a:pPr marL="321750" lvl="1" indent="-285750" algn="just">
              <a:spcBef>
                <a:spcPts val="1900"/>
              </a:spcBef>
              <a:spcAft>
                <a:spcPts val="0"/>
              </a:spcAft>
              <a:buSzPct val="80000"/>
            </a:pPr>
            <a:r>
              <a:rPr lang="en-US" sz="1800" dirty="0"/>
              <a:t>This type of impedances, usually </a:t>
            </a:r>
            <a:r>
              <a:rPr lang="en-US" sz="1800" b="1" dirty="0">
                <a:solidFill>
                  <a:srgbClr val="C00000"/>
                </a:solidFill>
              </a:rPr>
              <a:t>associated to the RF systems</a:t>
            </a:r>
            <a:r>
              <a:rPr lang="en-US" sz="1800" dirty="0"/>
              <a:t> and their higher order modes (HOMs), </a:t>
            </a:r>
            <a:r>
              <a:rPr lang="en-US" sz="1800" b="1" dirty="0">
                <a:solidFill>
                  <a:srgbClr val="C00000"/>
                </a:solidFill>
              </a:rPr>
              <a:t>need mitigation</a:t>
            </a:r>
            <a:r>
              <a:rPr lang="en-US" sz="1800" dirty="0"/>
              <a:t> in the accelerator design (e.g. </a:t>
            </a:r>
            <a:r>
              <a:rPr lang="en-US" sz="1800" dirty="0" err="1"/>
              <a:t>detuners</a:t>
            </a:r>
            <a:r>
              <a:rPr lang="en-US" sz="1800" dirty="0"/>
              <a:t>, HOM absorbers).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440ACD-78B7-1A40-902A-0A2C7B3C1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500" y="1047454"/>
            <a:ext cx="7631952" cy="132509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6C7FD9F4-D0EA-0944-8B13-1B2CB6FD0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Energy loss of a train of M identical bunches</a:t>
            </a:r>
          </a:p>
        </p:txBody>
      </p:sp>
    </p:spTree>
    <p:extLst>
      <p:ext uri="{BB962C8B-B14F-4D97-AF65-F5344CB8AC3E}">
        <p14:creationId xmlns:p14="http://schemas.microsoft.com/office/powerpoint/2010/main" val="1183332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34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with SPS extraction kickers (MKE)</a:t>
            </a:r>
          </a:p>
          <a:p>
            <a:pPr lvl="1"/>
            <a:r>
              <a:rPr lang="en-US" dirty="0"/>
              <a:t>Extraction elements through which the beam passes every turn</a:t>
            </a:r>
          </a:p>
          <a:p>
            <a:pPr lvl="2"/>
            <a:r>
              <a:rPr lang="en-US" dirty="0"/>
              <a:t>Based on a fast pulsed magnet capable of deflecting the whole beam over one turn</a:t>
            </a:r>
          </a:p>
          <a:p>
            <a:pPr lvl="2"/>
            <a:r>
              <a:rPr lang="en-US" dirty="0"/>
              <a:t>Active only on turn in which beam has to be extracted, otherwise passive but with all its elements (ferrite, conductors) exposed to the beam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SPS extraction kickers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A2CE15-E66D-CB45-A734-0445D7276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5682" y="2682449"/>
            <a:ext cx="6292635" cy="191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09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35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with SPS extraction kickers (MKE)</a:t>
            </a:r>
          </a:p>
          <a:p>
            <a:pPr lvl="1"/>
            <a:r>
              <a:rPr lang="en-US" dirty="0"/>
              <a:t>Extraction elements through which the beam passes every turn</a:t>
            </a:r>
          </a:p>
          <a:p>
            <a:pPr lvl="2"/>
            <a:r>
              <a:rPr lang="en-US" dirty="0"/>
              <a:t>Based on a fast pulsed magnet capable of deflecting the whole beam over one turn</a:t>
            </a:r>
          </a:p>
          <a:p>
            <a:pPr lvl="2"/>
            <a:r>
              <a:rPr lang="en-US" dirty="0"/>
              <a:t>Active only on turn in which beam has to be extracted, otherwise passive but with all its elements (ferrite, conductors) exposed to the beam</a:t>
            </a:r>
          </a:p>
          <a:p>
            <a:pPr lvl="1"/>
            <a:r>
              <a:rPr lang="en-US" dirty="0"/>
              <a:t>Use of beam for LHC filling (4x 200-ns spaced trains of 72x 25-ns spaced bunches) led to inacceptable heating of these elements)</a:t>
            </a:r>
          </a:p>
          <a:p>
            <a:pPr lvl="2"/>
            <a:r>
              <a:rPr lang="en-US" dirty="0"/>
              <a:t>Heating above Curie temperature leads to ferrite degradation </a:t>
            </a:r>
            <a:r>
              <a:rPr lang="en-US" dirty="0">
                <a:sym typeface="Wingdings" pitchFamily="2" charset="2"/>
              </a:rPr>
              <a:t> Beam cannot be extracted anymore from the SPS</a:t>
            </a:r>
          </a:p>
          <a:p>
            <a:pPr lvl="2"/>
            <a:r>
              <a:rPr lang="en-US" dirty="0">
                <a:sym typeface="Wingdings" pitchFamily="2" charset="2"/>
              </a:rPr>
              <a:t>Heating causes outgassing and strong pressure rise in the kicker sector, with consequent beam interlocking due to poor vacuum</a:t>
            </a:r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SPS extraction kickers</a:t>
            </a:r>
          </a:p>
        </p:txBody>
      </p:sp>
      <p:pic>
        <p:nvPicPr>
          <p:cNvPr id="21" name="Picture 20" descr="MKE_internalcircuit.bmp">
            <a:extLst>
              <a:ext uri="{FF2B5EF4-FFF2-40B4-BE49-F238E27FC236}">
                <a16:creationId xmlns:a16="http://schemas.microsoft.com/office/drawing/2014/main" id="{0DC30614-1454-4346-B700-4A45A6C3132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 l="15670" r="16710"/>
          <a:stretch>
            <a:fillRect/>
          </a:stretch>
        </p:blipFill>
        <p:spPr>
          <a:xfrm>
            <a:off x="2968370" y="3768834"/>
            <a:ext cx="3484498" cy="2553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714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36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need to calculate the power loss in the kicker</a:t>
            </a:r>
          </a:p>
          <a:p>
            <a:pPr lvl="1"/>
            <a:r>
              <a:rPr lang="en-US" dirty="0"/>
              <a:t>Kicker impedance can be evaluated semi-analytically or via simulations</a:t>
            </a:r>
          </a:p>
          <a:p>
            <a:pPr lvl="1"/>
            <a:r>
              <a:rPr lang="en-US" dirty="0"/>
              <a:t>Then we apply the energy loss formula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SPS extraction kickers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78D609-043B-6445-9084-92915092C0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8425" y="2022603"/>
            <a:ext cx="5586518" cy="748132"/>
          </a:xfrm>
          <a:prstGeom prst="rect">
            <a:avLst/>
          </a:prstGeom>
        </p:spPr>
      </p:pic>
      <p:pic>
        <p:nvPicPr>
          <p:cNvPr id="9" name="Picture 8" descr="latex-image-1.pdf">
            <a:extLst>
              <a:ext uri="{FF2B5EF4-FFF2-40B4-BE49-F238E27FC236}">
                <a16:creationId xmlns:a16="http://schemas.microsoft.com/office/drawing/2014/main" id="{C75A4F13-4DEE-AC4F-B294-83A9D0CF9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425" y="2982491"/>
            <a:ext cx="1698510" cy="559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8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Instabilities</a:t>
            </a:r>
            <a:r>
              <a:rPr lang="it-IT" dirty="0"/>
              <a:t> II - Giovanni Rumolo and Kevin Li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37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need to calculate the power loss in the kicker</a:t>
            </a:r>
          </a:p>
          <a:p>
            <a:pPr lvl="1"/>
            <a:r>
              <a:rPr lang="en-US" dirty="0"/>
              <a:t>Kicker impedance can be evaluated semi-analytically or via simulations</a:t>
            </a:r>
          </a:p>
          <a:p>
            <a:pPr lvl="1"/>
            <a:r>
              <a:rPr lang="en-US" dirty="0"/>
              <a:t>Then we apply the energy loss formula</a:t>
            </a:r>
          </a:p>
          <a:p>
            <a:r>
              <a:rPr lang="en-US" dirty="0"/>
              <a:t>Kicker impedance already becomes significant at frequencies for which the beam spectrum has not fully decayed, causing the undesired heating</a:t>
            </a:r>
          </a:p>
          <a:p>
            <a:r>
              <a:rPr lang="en-US" dirty="0"/>
              <a:t>We need to lower the kicker impedance </a:t>
            </a:r>
            <a:r>
              <a:rPr lang="en-US" dirty="0">
                <a:sym typeface="Wingdings" pitchFamily="2" charset="2"/>
              </a:rPr>
              <a:t> Impedance dominated by losses in ferrite  Ferrite shielding</a:t>
            </a:r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SPS extraction kickers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EFBEAE-7363-7647-988F-5FD93A07E1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72" y="2999678"/>
            <a:ext cx="4964710" cy="34473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E2859A-7C09-1A44-96E1-F45418C494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531" b="-35751"/>
          <a:stretch/>
        </p:blipFill>
        <p:spPr>
          <a:xfrm>
            <a:off x="2980943" y="4752823"/>
            <a:ext cx="1112805" cy="4435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28D6B1-B59C-714D-9727-60FD69E64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3792" y="4087768"/>
            <a:ext cx="1338326" cy="319893"/>
          </a:xfrm>
          <a:prstGeom prst="rect">
            <a:avLst/>
          </a:prstGeom>
        </p:spPr>
      </p:pic>
      <p:sp>
        <p:nvSpPr>
          <p:cNvPr id="10" name="Triangle 9">
            <a:extLst>
              <a:ext uri="{FF2B5EF4-FFF2-40B4-BE49-F238E27FC236}">
                <a16:creationId xmlns:a16="http://schemas.microsoft.com/office/drawing/2014/main" id="{EFDF2D60-3C0B-2746-9C46-616E1BACE027}"/>
              </a:ext>
            </a:extLst>
          </p:cNvPr>
          <p:cNvSpPr/>
          <p:nvPr/>
        </p:nvSpPr>
        <p:spPr>
          <a:xfrm>
            <a:off x="2832315" y="5495751"/>
            <a:ext cx="3479369" cy="532456"/>
          </a:xfrm>
          <a:prstGeom prst="triangle">
            <a:avLst>
              <a:gd name="adj" fmla="val 33742"/>
            </a:avLst>
          </a:prstGeom>
          <a:pattFill prst="wdDnDiag">
            <a:fgClr>
              <a:schemeClr val="accent1"/>
            </a:fgClr>
            <a:bgClr>
              <a:schemeClr val="bg1"/>
            </a:bgClr>
          </a:patt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897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1A5EA6-769C-4C45-AED7-7F5EAAB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72" y="2999678"/>
            <a:ext cx="4966804" cy="34488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38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SPS extraction kickers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E2859A-7C09-1A44-96E1-F45418C494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531" b="-35751"/>
          <a:stretch/>
        </p:blipFill>
        <p:spPr>
          <a:xfrm>
            <a:off x="2980943" y="4752823"/>
            <a:ext cx="1112805" cy="4435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28D6B1-B59C-714D-9727-60FD69E64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3792" y="4087768"/>
            <a:ext cx="1338326" cy="3198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95CA76-A6BB-8E45-9972-C8339D2274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4561" y="4210604"/>
            <a:ext cx="1467439" cy="299602"/>
          </a:xfrm>
          <a:prstGeom prst="rect">
            <a:avLst/>
          </a:prstGeom>
        </p:spPr>
      </p:pic>
      <p:pic>
        <p:nvPicPr>
          <p:cNvPr id="14" name="Content Placeholder 7" descr="MKEser.bmp">
            <a:extLst>
              <a:ext uri="{FF2B5EF4-FFF2-40B4-BE49-F238E27FC236}">
                <a16:creationId xmlns:a16="http://schemas.microsoft.com/office/drawing/2014/main" id="{68E50CFB-2F36-E548-BA53-BB9639765E09}"/>
              </a:ext>
            </a:extLst>
          </p:cNvPr>
          <p:cNvPicPr>
            <a:picLocks noGrp="1" noChangeAspect="1"/>
          </p:cNvPicPr>
          <p:nvPr/>
        </p:nvPicPr>
        <p:blipFill>
          <a:blip r:embed="rId7" cstate="print"/>
          <a:srcRect r="17694" b="17503"/>
          <a:stretch>
            <a:fillRect/>
          </a:stretch>
        </p:blipFill>
        <p:spPr>
          <a:xfrm>
            <a:off x="5442679" y="900680"/>
            <a:ext cx="3256886" cy="20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Picture 15" descr="MKE_internalcircuit.bmp">
            <a:extLst>
              <a:ext uri="{FF2B5EF4-FFF2-40B4-BE49-F238E27FC236}">
                <a16:creationId xmlns:a16="http://schemas.microsoft.com/office/drawing/2014/main" id="{4AE63993-8F3E-A34C-989B-9CEC537FA386}"/>
              </a:ext>
            </a:extLst>
          </p:cNvPr>
          <p:cNvPicPr>
            <a:picLocks noChangeAspect="1"/>
          </p:cNvPicPr>
          <p:nvPr/>
        </p:nvPicPr>
        <p:blipFill>
          <a:blip r:embed="rId8" cstate="print"/>
          <a:srcRect l="15670" r="16710"/>
          <a:stretch>
            <a:fillRect/>
          </a:stretch>
        </p:blipFill>
        <p:spPr>
          <a:xfrm>
            <a:off x="432000" y="922297"/>
            <a:ext cx="2849765" cy="208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Down Arrow 19">
            <a:extLst>
              <a:ext uri="{FF2B5EF4-FFF2-40B4-BE49-F238E27FC236}">
                <a16:creationId xmlns:a16="http://schemas.microsoft.com/office/drawing/2014/main" id="{D7C5F892-6681-1F4E-9C15-BC91C4A564A0}"/>
              </a:ext>
            </a:extLst>
          </p:cNvPr>
          <p:cNvSpPr/>
          <p:nvPr/>
        </p:nvSpPr>
        <p:spPr>
          <a:xfrm rot="16200000">
            <a:off x="4055564" y="1309332"/>
            <a:ext cx="474269" cy="667040"/>
          </a:xfrm>
          <a:prstGeom prst="downArrow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426B23-A1DA-EA43-A93A-E6C3092C7F99}"/>
              </a:ext>
            </a:extLst>
          </p:cNvPr>
          <p:cNvSpPr txBox="1"/>
          <p:nvPr/>
        </p:nvSpPr>
        <p:spPr>
          <a:xfrm>
            <a:off x="3462557" y="1920307"/>
            <a:ext cx="19419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Print striped pattern of good conductor on ferrite (serigraphy)</a:t>
            </a:r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DD1027DA-CF97-E24A-A752-27D77C85B8B9}"/>
              </a:ext>
            </a:extLst>
          </p:cNvPr>
          <p:cNvSpPr/>
          <p:nvPr/>
        </p:nvSpPr>
        <p:spPr>
          <a:xfrm>
            <a:off x="2832315" y="5939999"/>
            <a:ext cx="3479369" cy="95675"/>
          </a:xfrm>
          <a:prstGeom prst="triangle">
            <a:avLst>
              <a:gd name="adj" fmla="val 70177"/>
            </a:avLst>
          </a:prstGeom>
          <a:pattFill prst="wdDnDiag">
            <a:fgClr>
              <a:schemeClr val="accent1"/>
            </a:fgClr>
            <a:bgClr>
              <a:schemeClr val="bg1"/>
            </a:bgClr>
          </a:pattFill>
          <a:ln w="127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66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1A5EA6-769C-4C45-AED7-7F5EAAB855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272" y="2999678"/>
            <a:ext cx="4966804" cy="34488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39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almost suppresses the impedance over the bunch spectrum</a:t>
            </a:r>
          </a:p>
          <a:p>
            <a:r>
              <a:rPr lang="en-US" dirty="0"/>
              <a:t>It however introduces a low frequency peak, which needs to be kept far from beam spectral lines</a:t>
            </a:r>
          </a:p>
          <a:p>
            <a:pPr lvl="1"/>
            <a:r>
              <a:rPr lang="en-US" dirty="0"/>
              <a:t>Pay attention to do that for all needed bunch spacings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SPS extraction kickers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E2859A-7C09-1A44-96E1-F45418C494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531" b="-35751"/>
          <a:stretch/>
        </p:blipFill>
        <p:spPr>
          <a:xfrm>
            <a:off x="2980943" y="4752823"/>
            <a:ext cx="1112805" cy="4435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28D6B1-B59C-714D-9727-60FD69E64C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3792" y="4087768"/>
            <a:ext cx="1338326" cy="3198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95CA76-A6BB-8E45-9972-C8339D2274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4561" y="4210604"/>
            <a:ext cx="1467439" cy="29960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FF0BE433-FBB4-9C43-A20A-D91F7CD61BDC}"/>
              </a:ext>
            </a:extLst>
          </p:cNvPr>
          <p:cNvSpPr/>
          <p:nvPr/>
        </p:nvSpPr>
        <p:spPr>
          <a:xfrm>
            <a:off x="2818236" y="4155188"/>
            <a:ext cx="443346" cy="217172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62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3024000"/>
            <a:ext cx="8280000" cy="30240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2400" dirty="0"/>
              <a:t>Part 2: Multiparticle dynamics with wake fields –</a:t>
            </a:r>
          </a:p>
          <a:p>
            <a:pPr marL="0" indent="0">
              <a:buNone/>
            </a:pPr>
            <a:r>
              <a:rPr lang="en-US" sz="2400" dirty="0"/>
              <a:t>impact on machine elements and longitudinal beam dynamics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General introduction to wake fields</a:t>
            </a:r>
          </a:p>
          <a:p>
            <a:pPr lvl="1"/>
            <a:r>
              <a:rPr lang="en-US" sz="2000" dirty="0"/>
              <a:t>Longitudinal wake fields and the longitudinal wake function</a:t>
            </a:r>
          </a:p>
          <a:p>
            <a:pPr lvl="1"/>
            <a:r>
              <a:rPr lang="de-DE" sz="2000" dirty="0">
                <a:solidFill>
                  <a:schemeClr val="bg2">
                    <a:lumMod val="75000"/>
                  </a:schemeClr>
                </a:solidFill>
              </a:rPr>
              <a:t>Energy loss – beam induced heating and stable phase shift</a:t>
            </a:r>
          </a:p>
          <a:p>
            <a:pPr lvl="1"/>
            <a:r>
              <a:rPr lang="de-DE" sz="2000" dirty="0">
                <a:solidFill>
                  <a:schemeClr val="bg2">
                    <a:lumMod val="75000"/>
                  </a:schemeClr>
                </a:solidFill>
              </a:rPr>
              <a:t>Potential well distortion, bunch lengthning and </a:t>
            </a:r>
            <a:r>
              <a:rPr lang="de-DE" sz="2000" dirty="0" err="1">
                <a:solidFill>
                  <a:schemeClr val="bg2">
                    <a:lumMod val="75000"/>
                  </a:schemeClr>
                </a:solidFill>
              </a:rPr>
              <a:t>microwave</a:t>
            </a:r>
            <a:r>
              <a:rPr lang="de-DE" sz="20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de-DE" sz="2000" dirty="0" err="1">
                <a:solidFill>
                  <a:schemeClr val="bg2">
                    <a:lumMod val="75000"/>
                  </a:schemeClr>
                </a:solidFill>
              </a:rPr>
              <a:t>instability</a:t>
            </a:r>
            <a:endParaRPr lang="de-DE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800" dirty="0"/>
              <a:t>We have learned about the concept of </a:t>
            </a:r>
            <a:r>
              <a:rPr lang="en-US" sz="1800" b="1" dirty="0">
                <a:solidFill>
                  <a:srgbClr val="C00000"/>
                </a:solidFill>
              </a:rPr>
              <a:t>particle</a:t>
            </a:r>
            <a:r>
              <a:rPr lang="en-US" sz="1800" dirty="0"/>
              <a:t> </a:t>
            </a:r>
            <a:r>
              <a:rPr lang="en-US" sz="1800" b="1" dirty="0">
                <a:solidFill>
                  <a:srgbClr val="C00000"/>
                </a:solidFill>
              </a:rPr>
              <a:t>distributions</a:t>
            </a:r>
            <a:r>
              <a:rPr lang="en-US" sz="1800" dirty="0"/>
              <a:t> as well as </a:t>
            </a:r>
            <a:r>
              <a:rPr lang="de-DE" sz="1800" dirty="0"/>
              <a:t>some </a:t>
            </a:r>
            <a:r>
              <a:rPr lang="de-DE" sz="1800" b="1" dirty="0">
                <a:solidFill>
                  <a:srgbClr val="C00000"/>
                </a:solidFill>
              </a:rPr>
              <a:t>peculiarities of multiparticle dynamics</a:t>
            </a:r>
            <a:r>
              <a:rPr lang="de-DE" sz="1800" dirty="0"/>
              <a:t> in accelerators, decoherence, filamentation.</a:t>
            </a:r>
            <a:endParaRPr lang="en-US" sz="1800" dirty="0"/>
          </a:p>
          <a:p>
            <a:pPr algn="just"/>
            <a:r>
              <a:rPr lang="en-US" sz="1800" dirty="0"/>
              <a:t>We will learn the basic </a:t>
            </a:r>
            <a:r>
              <a:rPr lang="en-US" sz="1800" b="1" dirty="0">
                <a:solidFill>
                  <a:srgbClr val="C00000"/>
                </a:solidFill>
              </a:rPr>
              <a:t>concept of wake fields</a:t>
            </a:r>
            <a:r>
              <a:rPr lang="en-US" sz="1800" dirty="0"/>
              <a:t> and how these can be characterized as a </a:t>
            </a:r>
            <a:r>
              <a:rPr lang="en-US" sz="1800" b="1" dirty="0">
                <a:solidFill>
                  <a:srgbClr val="C00000"/>
                </a:solidFill>
              </a:rPr>
              <a:t>collective effect</a:t>
            </a:r>
            <a:r>
              <a:rPr lang="en-US" sz="1800" dirty="0"/>
              <a:t> in that they depend on the particle distribution.</a:t>
            </a:r>
          </a:p>
          <a:p>
            <a:pPr algn="just"/>
            <a:r>
              <a:rPr lang="en-US" sz="1800" dirty="0"/>
              <a:t>We will have a basic understanding of multiparticle systems and </a:t>
            </a:r>
            <a:r>
              <a:rPr lang="en-US" sz="1800" dirty="0" err="1"/>
              <a:t>wakefields</a:t>
            </a:r>
            <a:r>
              <a:rPr lang="en-US" sz="1800" dirty="0"/>
              <a:t> and are now ready to look at the </a:t>
            </a:r>
            <a:r>
              <a:rPr lang="en-US" sz="1800" b="1" dirty="0">
                <a:solidFill>
                  <a:srgbClr val="C00000"/>
                </a:solidFill>
              </a:rPr>
              <a:t>impact of these </a:t>
            </a:r>
            <a:r>
              <a:rPr lang="en-US" sz="1800" dirty="0"/>
              <a:t>in the longitudinal and transverse planes.</a:t>
            </a:r>
            <a:endParaRPr lang="en-US" sz="1800" dirty="0">
              <a:solidFill>
                <a:srgbClr val="C00000"/>
              </a:solidFill>
            </a:endParaRPr>
          </a:p>
          <a:p>
            <a:pPr algn="just"/>
            <a:endParaRPr lang="en-US" sz="1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44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26"/>
    </mc:Choice>
    <mc:Fallback xmlns="">
      <p:transition spd="slow" advTm="40626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40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almost suppresses the impedance over the bunch spectrum</a:t>
            </a:r>
          </a:p>
          <a:p>
            <a:r>
              <a:rPr lang="en-US" dirty="0"/>
              <a:t>It however introduces a low frequency peak, which needs to be kept far from beam spectral lines</a:t>
            </a:r>
          </a:p>
          <a:p>
            <a:r>
              <a:rPr lang="en-US" dirty="0"/>
              <a:t>Expected up to 12-fold reduction of heat load, depending on bunch length and bunch spacing</a:t>
            </a:r>
          </a:p>
          <a:p>
            <a:pPr lvl="1"/>
            <a:r>
              <a:rPr lang="en-US" dirty="0"/>
              <a:t>Factor 4 for 25-ns LHC-type beam at 26 GeV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SPS extraction kickers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9A08B0C-6C39-E745-8C3A-DC75C586548E}"/>
              </a:ext>
            </a:extLst>
          </p:cNvPr>
          <p:cNvGrpSpPr>
            <a:grpSpLocks noChangeAspect="1"/>
          </p:cNvGrpSpPr>
          <p:nvPr/>
        </p:nvGrpSpPr>
        <p:grpSpPr>
          <a:xfrm>
            <a:off x="1208796" y="2792562"/>
            <a:ext cx="6354366" cy="3600000"/>
            <a:chOff x="2932906" y="1460581"/>
            <a:chExt cx="6179652" cy="3501018"/>
          </a:xfrm>
        </p:grpSpPr>
        <p:pic>
          <p:nvPicPr>
            <p:cNvPr id="18" name="Content Placeholder 5" descr="full_vssigma_ratio.png">
              <a:extLst>
                <a:ext uri="{FF2B5EF4-FFF2-40B4-BE49-F238E27FC236}">
                  <a16:creationId xmlns:a16="http://schemas.microsoft.com/office/drawing/2014/main" id="{3BD91476-CCF2-9D41-A64A-96558F56F3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/>
            <a:srcRect l="9446" r="6949"/>
            <a:stretch/>
          </p:blipFill>
          <p:spPr>
            <a:xfrm>
              <a:off x="4125413" y="1460581"/>
              <a:ext cx="4987145" cy="3501018"/>
            </a:xfrm>
            <a:prstGeom prst="rect">
              <a:avLst/>
            </a:prstGeom>
          </p:spPr>
        </p:pic>
        <p:pic>
          <p:nvPicPr>
            <p:cNvPr id="20" name="Picture 19" descr="latex-image-1.pdf">
              <a:extLst>
                <a:ext uri="{FF2B5EF4-FFF2-40B4-BE49-F238E27FC236}">
                  <a16:creationId xmlns:a16="http://schemas.microsoft.com/office/drawing/2014/main" id="{47FB6BA5-84EA-0F4C-863C-6C351A072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2906" y="1599852"/>
              <a:ext cx="1115533" cy="434414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74520F8-F079-8B4D-8A40-864B44E7DC3E}"/>
              </a:ext>
            </a:extLst>
          </p:cNvPr>
          <p:cNvGrpSpPr/>
          <p:nvPr/>
        </p:nvGrpSpPr>
        <p:grpSpPr>
          <a:xfrm>
            <a:off x="2642622" y="4016562"/>
            <a:ext cx="4752000" cy="1317144"/>
            <a:chOff x="2642622" y="4016562"/>
            <a:chExt cx="4752000" cy="1317144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0C2C79B-C171-BC40-B570-2E92EE269676}"/>
                </a:ext>
              </a:extLst>
            </p:cNvPr>
            <p:cNvCxnSpPr/>
            <p:nvPr/>
          </p:nvCxnSpPr>
          <p:spPr>
            <a:xfrm>
              <a:off x="2642622" y="5168562"/>
              <a:ext cx="475200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Multiply 21">
              <a:extLst>
                <a:ext uri="{FF2B5EF4-FFF2-40B4-BE49-F238E27FC236}">
                  <a16:creationId xmlns:a16="http://schemas.microsoft.com/office/drawing/2014/main" id="{B2C2D65D-9B26-5845-87D4-AB2268B43429}"/>
                </a:ext>
              </a:extLst>
            </p:cNvPr>
            <p:cNvSpPr/>
            <p:nvPr/>
          </p:nvSpPr>
          <p:spPr>
            <a:xfrm>
              <a:off x="4622622" y="4988562"/>
              <a:ext cx="317512" cy="345144"/>
            </a:xfrm>
            <a:prstGeom prst="mathMultiply">
              <a:avLst/>
            </a:prstGeom>
            <a:solidFill>
              <a:schemeClr val="accent2"/>
            </a:solidFill>
            <a:ln w="635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AD50225-45F0-4346-9499-BFD76422DBAF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4622" y="4016562"/>
              <a:ext cx="1873577" cy="603060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CC77054-071D-CA45-8D1F-D42F9400ECCE}"/>
                </a:ext>
              </a:extLst>
            </p:cNvPr>
            <p:cNvCxnSpPr/>
            <p:nvPr/>
          </p:nvCxnSpPr>
          <p:spPr>
            <a:xfrm rot="420000" flipH="1">
              <a:off x="4982622" y="4700562"/>
              <a:ext cx="336595" cy="36000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4484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41</a:t>
            </a:fld>
            <a:endParaRPr lang="en-GB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almost suppresses the impedance over the bunch spectrum</a:t>
            </a:r>
          </a:p>
          <a:p>
            <a:r>
              <a:rPr lang="en-US" dirty="0"/>
              <a:t>It however introduces a low frequency peak, which needs to be kept far from beam spectral lines</a:t>
            </a:r>
          </a:p>
          <a:p>
            <a:r>
              <a:rPr lang="en-US" dirty="0"/>
              <a:t>Expected up to 12-fold reduction of heat load, depending on bunch length and bunch spacing</a:t>
            </a:r>
          </a:p>
          <a:p>
            <a:pPr lvl="1"/>
            <a:r>
              <a:rPr lang="en-US" dirty="0"/>
              <a:t>Factor 4 for 25-ns LHC-type beam at 26 GeV </a:t>
            </a:r>
            <a:r>
              <a:rPr lang="en-US" dirty="0">
                <a:sym typeface="Wingdings" pitchFamily="2" charset="2"/>
              </a:rPr>
              <a:t> Experimentally measured!</a:t>
            </a:r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2F77A5E-1C23-2C4B-A017-9EEBC20CA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SPS extraction kickers</a:t>
            </a:r>
          </a:p>
        </p:txBody>
      </p:sp>
      <p:pic>
        <p:nvPicPr>
          <p:cNvPr id="15" name="Content Placeholder 3" descr="Kicker_temperature_sector4_25April.png">
            <a:extLst>
              <a:ext uri="{FF2B5EF4-FFF2-40B4-BE49-F238E27FC236}">
                <a16:creationId xmlns:a16="http://schemas.microsoft.com/office/drawing/2014/main" id="{40D1A8BF-D4F7-674A-A285-1E603116A163}"/>
              </a:ext>
            </a:extLst>
          </p:cNvPr>
          <p:cNvPicPr>
            <a:picLocks noGrp="1"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32574" y="2916000"/>
            <a:ext cx="6678852" cy="3456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D4FCB76-ABB3-9248-AC6C-F0C3A822896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375" y="4691566"/>
            <a:ext cx="3171139" cy="508864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6EF7B33-76B7-8940-9817-77D01661D0FA}"/>
              </a:ext>
            </a:extLst>
          </p:cNvPr>
          <p:cNvCxnSpPr/>
          <p:nvPr/>
        </p:nvCxnSpPr>
        <p:spPr>
          <a:xfrm>
            <a:off x="6588000" y="3564000"/>
            <a:ext cx="0" cy="2088000"/>
          </a:xfrm>
          <a:prstGeom prst="straightConnector1">
            <a:avLst/>
          </a:prstGeom>
          <a:ln w="25400">
            <a:solidFill>
              <a:schemeClr val="accent4">
                <a:lumMod val="40000"/>
                <a:lumOff val="6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42DFF48-0C0A-B648-98CE-45A3B9CEADB3}"/>
              </a:ext>
            </a:extLst>
          </p:cNvPr>
          <p:cNvGrpSpPr/>
          <p:nvPr/>
        </p:nvGrpSpPr>
        <p:grpSpPr>
          <a:xfrm>
            <a:off x="2664000" y="3586045"/>
            <a:ext cx="3420000" cy="554553"/>
            <a:chOff x="3810267" y="5515901"/>
            <a:chExt cx="3420000" cy="554553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05668E3-5D1D-E34E-A509-470684DBD04E}"/>
                </a:ext>
              </a:extLst>
            </p:cNvPr>
            <p:cNvCxnSpPr/>
            <p:nvPr/>
          </p:nvCxnSpPr>
          <p:spPr>
            <a:xfrm>
              <a:off x="3810267" y="6070454"/>
              <a:ext cx="3420000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043B6E0-8CEB-2C4B-A7B8-6DFC11C64807}"/>
                </a:ext>
              </a:extLst>
            </p:cNvPr>
            <p:cNvSpPr txBox="1"/>
            <p:nvPr/>
          </p:nvSpPr>
          <p:spPr>
            <a:xfrm>
              <a:off x="4157584" y="5515901"/>
              <a:ext cx="272536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accent4">
                      <a:lumMod val="75000"/>
                    </a:schemeClr>
                  </a:solidFill>
                </a:rPr>
                <a:t>~ </a:t>
              </a:r>
              <a:r>
                <a:rPr lang="en-US" sz="1500" dirty="0">
                  <a:solidFill>
                    <a:schemeClr val="bg1"/>
                  </a:solidFill>
                </a:rPr>
                <a:t>17h run with 25 ns beams at 26 </a:t>
              </a:r>
              <a:r>
                <a:rPr lang="en-US" sz="1500" dirty="0" err="1">
                  <a:solidFill>
                    <a:schemeClr val="bg1"/>
                  </a:solidFill>
                </a:rPr>
                <a:t>GeV</a:t>
              </a:r>
              <a:r>
                <a:rPr lang="en-US" sz="1500" dirty="0">
                  <a:solidFill>
                    <a:schemeClr val="bg1"/>
                  </a:solidFill>
                </a:rPr>
                <a:t> after technical stop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53C0A1D-C65D-E84B-A417-2434EAC5195D}"/>
              </a:ext>
            </a:extLst>
          </p:cNvPr>
          <p:cNvCxnSpPr/>
          <p:nvPr/>
        </p:nvCxnSpPr>
        <p:spPr>
          <a:xfrm>
            <a:off x="1764000" y="5652000"/>
            <a:ext cx="5652789" cy="0"/>
          </a:xfrm>
          <a:prstGeom prst="line">
            <a:avLst/>
          </a:prstGeom>
          <a:ln w="19050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AC49BDA-D440-1B4C-878E-6CA3AA761CDE}"/>
              </a:ext>
            </a:extLst>
          </p:cNvPr>
          <p:cNvCxnSpPr/>
          <p:nvPr/>
        </p:nvCxnSpPr>
        <p:spPr>
          <a:xfrm>
            <a:off x="6156000" y="4896000"/>
            <a:ext cx="0" cy="756000"/>
          </a:xfrm>
          <a:prstGeom prst="straightConnector1">
            <a:avLst/>
          </a:prstGeom>
          <a:ln w="25400">
            <a:solidFill>
              <a:schemeClr val="accent2">
                <a:lumMod val="40000"/>
                <a:lumOff val="6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AFF80165-F064-2C4A-9B56-C206CCCA77F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000" y="3852000"/>
            <a:ext cx="644652" cy="45948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DA1BE043-22E0-AD4D-96A7-311796F31CA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000" y="4356000"/>
            <a:ext cx="934974" cy="45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7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3024000"/>
            <a:ext cx="8280000" cy="30240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2400" dirty="0"/>
              <a:t>Part 2: </a:t>
            </a:r>
            <a:r>
              <a:rPr lang="en-US" sz="2400" dirty="0" err="1"/>
              <a:t>Multiparticle</a:t>
            </a:r>
            <a:r>
              <a:rPr lang="en-US" sz="2400" dirty="0"/>
              <a:t> dynamics with wake fields –</a:t>
            </a:r>
          </a:p>
          <a:p>
            <a:pPr marL="0" indent="0">
              <a:buNone/>
            </a:pPr>
            <a:r>
              <a:rPr lang="en-US" sz="2400" dirty="0"/>
              <a:t>impact on machine elements and longitudinal beam dynamics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General introduction to wake fields</a:t>
            </a:r>
          </a:p>
          <a:p>
            <a:pPr lvl="1"/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Longitudinal wake fields and the longitudinal wake function</a:t>
            </a:r>
          </a:p>
          <a:p>
            <a:pPr lvl="1"/>
            <a:r>
              <a:rPr lang="de-DE" sz="2000" dirty="0">
                <a:solidFill>
                  <a:schemeClr val="bg2">
                    <a:lumMod val="75000"/>
                  </a:schemeClr>
                </a:solidFill>
              </a:rPr>
              <a:t>Energy loss – beam induced heating and stable phase shift</a:t>
            </a:r>
          </a:p>
          <a:p>
            <a:pPr lvl="1"/>
            <a:r>
              <a:rPr lang="de-DE" sz="2000" dirty="0"/>
              <a:t>Potential well distortion, bunch lengthning and microwave instability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42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de-DE" sz="1800" dirty="0"/>
              <a:t>We have </a:t>
            </a:r>
            <a:r>
              <a:rPr lang="de-DE" sz="1800" dirty="0" err="1"/>
              <a:t>further</a:t>
            </a:r>
            <a:r>
              <a:rPr lang="de-DE" sz="1800" dirty="0"/>
              <a:t> </a:t>
            </a:r>
            <a:r>
              <a:rPr lang="de-DE" sz="1800" dirty="0" err="1"/>
              <a:t>looked</a:t>
            </a:r>
            <a:r>
              <a:rPr lang="de-DE" sz="1800" dirty="0"/>
              <a:t> into the mechanism of energy loss and have seen the </a:t>
            </a:r>
            <a:r>
              <a:rPr lang="de-DE" sz="1800" b="1" dirty="0">
                <a:solidFill>
                  <a:srgbClr val="C00000"/>
                </a:solidFill>
              </a:rPr>
              <a:t>impact of longitudinal impedances on machine elements</a:t>
            </a:r>
            <a:r>
              <a:rPr lang="de-DE" sz="1800" dirty="0"/>
              <a:t> as these lead to </a:t>
            </a:r>
            <a:r>
              <a:rPr lang="de-DE" sz="1800" b="1" dirty="0">
                <a:solidFill>
                  <a:srgbClr val="C00000"/>
                </a:solidFill>
              </a:rPr>
              <a:t>beam induced heating</a:t>
            </a:r>
            <a:r>
              <a:rPr lang="de-DE" sz="1800" dirty="0"/>
              <a:t>.</a:t>
            </a:r>
          </a:p>
          <a:p>
            <a:pPr algn="just"/>
            <a:r>
              <a:rPr lang="de-DE" sz="1800" dirty="0"/>
              <a:t>We have found that beam induced heating depends on the overlap of the </a:t>
            </a:r>
            <a:r>
              <a:rPr lang="de-DE" sz="1800" b="1" dirty="0">
                <a:solidFill>
                  <a:srgbClr val="C00000"/>
                </a:solidFill>
              </a:rPr>
              <a:t>beam power spectrum</a:t>
            </a:r>
            <a:r>
              <a:rPr lang="de-DE" sz="1800" dirty="0"/>
              <a:t> and the </a:t>
            </a:r>
            <a:r>
              <a:rPr lang="de-DE" sz="1800" b="1" dirty="0">
                <a:solidFill>
                  <a:srgbClr val="C00000"/>
                </a:solidFill>
              </a:rPr>
              <a:t>impedance</a:t>
            </a:r>
            <a:r>
              <a:rPr lang="de-DE" sz="1800" dirty="0"/>
              <a:t> of a given object.</a:t>
            </a:r>
          </a:p>
          <a:p>
            <a:pPr algn="just"/>
            <a:r>
              <a:rPr lang="de-DE" sz="1800" dirty="0"/>
              <a:t>We have seen a </a:t>
            </a:r>
            <a:r>
              <a:rPr lang="de-DE" sz="1800" b="1" dirty="0">
                <a:solidFill>
                  <a:srgbClr val="C00000"/>
                </a:solidFill>
              </a:rPr>
              <a:t>real world example</a:t>
            </a:r>
            <a:r>
              <a:rPr lang="de-DE" sz="1800" dirty="0"/>
              <a:t> of the impact of an objects impedance on the beam induced heating.</a:t>
            </a:r>
            <a:endParaRPr lang="en-US" sz="1800" dirty="0"/>
          </a:p>
          <a:p>
            <a:pPr algn="just"/>
            <a:endParaRPr lang="en-US" sz="18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78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26"/>
    </mc:Choice>
    <mc:Fallback xmlns="">
      <p:transition spd="slow" advTm="406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EAC88FB-725B-E947-8BB1-D39AF8A39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Longitudinal wakes in beam dynamics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C67DD80-D01D-4245-B5BD-620B02124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995316"/>
            <a:ext cx="8280000" cy="4944683"/>
          </a:xfrm>
        </p:spPr>
        <p:txBody>
          <a:bodyPr/>
          <a:lstStyle/>
          <a:p>
            <a:r>
              <a:rPr lang="en-GB" sz="1800" dirty="0"/>
              <a:t>The effect of each localised wake/impedance on each particle in a beam can be described as an energy kick</a:t>
            </a:r>
          </a:p>
          <a:p>
            <a:r>
              <a:rPr lang="en-GB" sz="1800" dirty="0"/>
              <a:t>The accelerator is made of many components, each giving a small kick to the beam particles, which drift freely in between</a:t>
            </a:r>
          </a:p>
          <a:p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E05969B-8E0D-B74B-839A-B05E07082C18}"/>
              </a:ext>
            </a:extLst>
          </p:cNvPr>
          <p:cNvSpPr/>
          <p:nvPr/>
        </p:nvSpPr>
        <p:spPr>
          <a:xfrm>
            <a:off x="457200" y="2794189"/>
            <a:ext cx="4383464" cy="414308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  <a:effectLst/>
          <a:scene3d>
            <a:camera prst="isometricTopU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121318-A231-3748-8292-7E3186A92390}"/>
              </a:ext>
            </a:extLst>
          </p:cNvPr>
          <p:cNvGrpSpPr/>
          <p:nvPr/>
        </p:nvGrpSpPr>
        <p:grpSpPr>
          <a:xfrm rot="18969834">
            <a:off x="464206" y="4927163"/>
            <a:ext cx="537331" cy="894536"/>
            <a:chOff x="5259369" y="5329638"/>
            <a:chExt cx="537331" cy="894536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9BDD5BB-9375-C441-8231-42AB691EF3B7}"/>
                </a:ext>
              </a:extLst>
            </p:cNvPr>
            <p:cNvSpPr/>
            <p:nvPr/>
          </p:nvSpPr>
          <p:spPr>
            <a:xfrm rot="16200000">
              <a:off x="5205077" y="5506339"/>
              <a:ext cx="643506" cy="528212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9A2A3A0-8139-524A-9D92-6CB833C5DE0B}"/>
                </a:ext>
              </a:extLst>
            </p:cNvPr>
            <p:cNvSpPr/>
            <p:nvPr/>
          </p:nvSpPr>
          <p:spPr>
            <a:xfrm>
              <a:off x="5259369" y="5986021"/>
              <a:ext cx="528213" cy="238153"/>
            </a:xfrm>
            <a:prstGeom prst="ellipse">
              <a:avLst/>
            </a:prstGeom>
            <a:solidFill>
              <a:srgbClr val="F9F9F9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9D3E844-89CD-4C4E-AB57-5D220989D6DB}"/>
                </a:ext>
              </a:extLst>
            </p:cNvPr>
            <p:cNvSpPr/>
            <p:nvPr/>
          </p:nvSpPr>
          <p:spPr>
            <a:xfrm rot="16371672">
              <a:off x="5392513" y="5209008"/>
              <a:ext cx="283558" cy="524817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4FA15BE1-6131-2A4A-9404-DA6F13F91D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398" r="38355"/>
          <a:stretch/>
        </p:blipFill>
        <p:spPr>
          <a:xfrm rot="1965962">
            <a:off x="3541988" y="3669045"/>
            <a:ext cx="1297468" cy="692966"/>
          </a:xfrm>
          <a:prstGeom prst="rect">
            <a:avLst/>
          </a:prstGeom>
        </p:spPr>
      </p:pic>
      <p:pic>
        <p:nvPicPr>
          <p:cNvPr id="20" name="Picture 12">
            <a:extLst>
              <a:ext uri="{FF2B5EF4-FFF2-40B4-BE49-F238E27FC236}">
                <a16:creationId xmlns:a16="http://schemas.microsoft.com/office/drawing/2014/main" id="{13AF4DBD-9228-1447-800A-917041552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981" b="73111" l="64582" r="97892">
                        <a14:foregroundMark x1="65847" y1="53076" x2="68306" y2="73462"/>
                        <a14:foregroundMark x1="68306" y1="73462" x2="69879" y2="72822"/>
                        <a14:foregroundMark x1="93324" y1="19332" x2="97892" y2="36907"/>
                        <a14:foregroundMark x1="97892" y1="36907" x2="96767" y2="36380"/>
                        <a14:foregroundMark x1="97751" y1="28822" x2="97892" y2="35677"/>
                        <a14:foregroundMark x1="64582" y1="55888" x2="64793" y2="66257"/>
                        <a14:backgroundMark x1="70977" y1="73111" x2="70204" y2="73814"/>
                        <a14:backgroundMark x1="69993" y1="73814" x2="71750" y2="71880"/>
                        <a14:backgroundMark x1="97751" y1="38840" x2="98384" y2="36731"/>
                      </a14:backgroundRemoval>
                    </a14:imgEffect>
                  </a14:imgLayer>
                </a14:imgProps>
              </a:ext>
            </a:extLst>
          </a:blip>
          <a:srcRect l="62376" t="12971" r="494" b="22127"/>
          <a:stretch>
            <a:fillRect/>
          </a:stretch>
        </p:blipFill>
        <p:spPr bwMode="auto">
          <a:xfrm>
            <a:off x="3158374" y="5130950"/>
            <a:ext cx="1573702" cy="110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3">
            <a:extLst>
              <a:ext uri="{FF2B5EF4-FFF2-40B4-BE49-F238E27FC236}">
                <a16:creationId xmlns:a16="http://schemas.microsoft.com/office/drawing/2014/main" id="{8A72FBEF-E006-DB44-9425-883BD09A1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861" b="54891" l="11844" r="45566">
                        <a14:foregroundMark x1="13944" y1="38394" x2="13594" y2="40876"/>
                        <a14:foregroundMark x1="11844" y1="39854" x2="12077" y2="49927"/>
                        <a14:foregroundMark x1="42824" y1="38102" x2="43641" y2="41022"/>
                        <a14:foregroundMark x1="43757" y1="29927" x2="44807" y2="30657"/>
                        <a14:foregroundMark x1="44632" y1="40292" x2="45566" y2="40438"/>
                      </a14:backgroundRemoval>
                    </a14:imgEffect>
                  </a14:imgLayer>
                </a14:imgProps>
              </a:ext>
            </a:extLst>
          </a:blip>
          <a:srcRect l="10309" t="24034" r="53285" b="41635"/>
          <a:stretch>
            <a:fillRect/>
          </a:stretch>
        </p:blipFill>
        <p:spPr bwMode="auto">
          <a:xfrm rot="179280">
            <a:off x="1998734" y="3467817"/>
            <a:ext cx="1017677" cy="383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26601B-55F1-7F45-B3A4-5941DEE2BD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167" b="90000" l="10000" r="90000">
                        <a14:foregroundMark x1="71563" y1="9861" x2="71328" y2="9167"/>
                        <a14:foregroundMark x1="24688" y1="89861" x2="29063" y2="898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107646">
            <a:off x="246677" y="3863447"/>
            <a:ext cx="1392523" cy="78329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BC169AE-86AA-9042-A6E0-4212A483D72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2383" b="76173" l="22267" r="69332">
                        <a14:foregroundMark x1="66093" y1="23466" x2="69332" y2="24910"/>
                        <a14:foregroundMark x1="22267" y1="65523" x2="30972" y2="761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16243" r="28162" b="20050"/>
          <a:stretch/>
        </p:blipFill>
        <p:spPr>
          <a:xfrm rot="13599322">
            <a:off x="1615344" y="5810144"/>
            <a:ext cx="751635" cy="4941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C4B0CA-5107-F542-9C8D-447F4BEEED9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19404066">
            <a:off x="-302069" y="3239943"/>
            <a:ext cx="3614505" cy="4334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302887B-BDCF-894F-AEE4-2315A0E4084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10440" y="3046998"/>
            <a:ext cx="3036285" cy="4284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8BD4CB1-EDF2-C64C-A2F5-577CF68E22A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668852">
            <a:off x="3322522" y="3523052"/>
            <a:ext cx="3036285" cy="4284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691CB07-C1DC-884E-89FB-E65B3A56D47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9925367">
            <a:off x="3421500" y="5190336"/>
            <a:ext cx="3759210" cy="428400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8BE71961-253B-404E-A372-0081AD906A9F}"/>
              </a:ext>
            </a:extLst>
          </p:cNvPr>
          <p:cNvGrpSpPr/>
          <p:nvPr/>
        </p:nvGrpSpPr>
        <p:grpSpPr>
          <a:xfrm>
            <a:off x="1102703" y="3857845"/>
            <a:ext cx="2992465" cy="1097754"/>
            <a:chOff x="1102703" y="3857845"/>
            <a:chExt cx="2992465" cy="1097754"/>
          </a:xfrm>
        </p:grpSpPr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2EFDD96D-7461-B345-8979-7D2BAD506091}"/>
                </a:ext>
              </a:extLst>
            </p:cNvPr>
            <p:cNvSpPr/>
            <p:nvPr/>
          </p:nvSpPr>
          <p:spPr>
            <a:xfrm rot="16200000">
              <a:off x="2171882" y="3032313"/>
              <a:ext cx="1097754" cy="2748818"/>
            </a:xfrm>
            <a:prstGeom prst="arc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BAA0F9D8-6641-5E4B-A057-6054FC036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 rot="20709652">
              <a:off x="1102703" y="4130482"/>
              <a:ext cx="2268909" cy="507600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E95CA4B-23E4-FD4E-B7EF-A5CB414179BB}"/>
              </a:ext>
            </a:extLst>
          </p:cNvPr>
          <p:cNvGrpSpPr/>
          <p:nvPr/>
        </p:nvGrpSpPr>
        <p:grpSpPr>
          <a:xfrm>
            <a:off x="1588276" y="3853290"/>
            <a:ext cx="3075796" cy="910637"/>
            <a:chOff x="1588276" y="3853290"/>
            <a:chExt cx="3075796" cy="910637"/>
          </a:xfrm>
        </p:grpSpPr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9EC7D437-F6C6-AE48-B2DC-C5F5B3021CB1}"/>
                </a:ext>
              </a:extLst>
            </p:cNvPr>
            <p:cNvSpPr/>
            <p:nvPr/>
          </p:nvSpPr>
          <p:spPr>
            <a:xfrm>
              <a:off x="1588276" y="3853290"/>
              <a:ext cx="2525540" cy="822109"/>
            </a:xfrm>
            <a:prstGeom prst="arc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C66EF457-5DB1-324B-9A1C-2AD784675E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 rot="874948">
              <a:off x="2411253" y="4259927"/>
              <a:ext cx="2252819" cy="50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82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Instabilities</a:t>
            </a:r>
            <a:r>
              <a:rPr lang="it-IT" dirty="0"/>
              <a:t> II - Giovanni Rumolo and Kevin Li</a:t>
            </a:r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EAC88FB-725B-E947-8BB1-D39AF8A39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Longitudinal wakes in beam dynamics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E05969B-8E0D-B74B-839A-B05E07082C18}"/>
              </a:ext>
            </a:extLst>
          </p:cNvPr>
          <p:cNvSpPr/>
          <p:nvPr/>
        </p:nvSpPr>
        <p:spPr>
          <a:xfrm>
            <a:off x="457200" y="2794189"/>
            <a:ext cx="4383464" cy="414308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  <a:effectLst/>
          <a:scene3d>
            <a:camera prst="isometricTopU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121318-A231-3748-8292-7E3186A92390}"/>
              </a:ext>
            </a:extLst>
          </p:cNvPr>
          <p:cNvGrpSpPr/>
          <p:nvPr/>
        </p:nvGrpSpPr>
        <p:grpSpPr>
          <a:xfrm rot="18969834">
            <a:off x="464206" y="4927163"/>
            <a:ext cx="537331" cy="894536"/>
            <a:chOff x="5259369" y="5329638"/>
            <a:chExt cx="537331" cy="894536"/>
          </a:xfrm>
          <a:effectLst/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9BDD5BB-9375-C441-8231-42AB691EF3B7}"/>
                </a:ext>
              </a:extLst>
            </p:cNvPr>
            <p:cNvSpPr/>
            <p:nvPr/>
          </p:nvSpPr>
          <p:spPr>
            <a:xfrm rot="16200000">
              <a:off x="5205077" y="5506339"/>
              <a:ext cx="643506" cy="528212"/>
            </a:xfrm>
            <a:prstGeom prst="rect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9A2A3A0-8139-524A-9D92-6CB833C5DE0B}"/>
                </a:ext>
              </a:extLst>
            </p:cNvPr>
            <p:cNvSpPr/>
            <p:nvPr/>
          </p:nvSpPr>
          <p:spPr>
            <a:xfrm>
              <a:off x="5259369" y="5986021"/>
              <a:ext cx="528213" cy="238153"/>
            </a:xfrm>
            <a:prstGeom prst="ellipse">
              <a:avLst/>
            </a:prstGeom>
            <a:solidFill>
              <a:srgbClr val="F9F9F9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9D3E844-89CD-4C4E-AB57-5D220989D6DB}"/>
                </a:ext>
              </a:extLst>
            </p:cNvPr>
            <p:cNvSpPr/>
            <p:nvPr/>
          </p:nvSpPr>
          <p:spPr>
            <a:xfrm rot="16371672">
              <a:off x="5392513" y="5209008"/>
              <a:ext cx="283558" cy="524817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4FA15BE1-6131-2A4A-9404-DA6F13F91D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398" r="38355"/>
          <a:stretch/>
        </p:blipFill>
        <p:spPr>
          <a:xfrm rot="1965962">
            <a:off x="3541988" y="3669045"/>
            <a:ext cx="1297468" cy="692966"/>
          </a:xfrm>
          <a:prstGeom prst="rect">
            <a:avLst/>
          </a:prstGeom>
        </p:spPr>
      </p:pic>
      <p:pic>
        <p:nvPicPr>
          <p:cNvPr id="20" name="Picture 12">
            <a:extLst>
              <a:ext uri="{FF2B5EF4-FFF2-40B4-BE49-F238E27FC236}">
                <a16:creationId xmlns:a16="http://schemas.microsoft.com/office/drawing/2014/main" id="{13AF4DBD-9228-1447-800A-917041552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8981" b="73111" l="64582" r="97892">
                        <a14:foregroundMark x1="65847" y1="53076" x2="68306" y2="73462"/>
                        <a14:foregroundMark x1="68306" y1="73462" x2="69879" y2="72822"/>
                        <a14:foregroundMark x1="93324" y1="19332" x2="97892" y2="36907"/>
                        <a14:foregroundMark x1="97892" y1="36907" x2="96767" y2="36380"/>
                        <a14:foregroundMark x1="97751" y1="28822" x2="97892" y2="35677"/>
                        <a14:foregroundMark x1="64582" y1="55888" x2="64793" y2="66257"/>
                        <a14:backgroundMark x1="70977" y1="73111" x2="70204" y2="73814"/>
                        <a14:backgroundMark x1="69993" y1="73814" x2="71750" y2="71880"/>
                        <a14:backgroundMark x1="97751" y1="38840" x2="98384" y2="36731"/>
                      </a14:backgroundRemoval>
                    </a14:imgEffect>
                  </a14:imgLayer>
                </a14:imgProps>
              </a:ext>
            </a:extLst>
          </a:blip>
          <a:srcRect l="62376" t="12971" r="494" b="22127"/>
          <a:stretch>
            <a:fillRect/>
          </a:stretch>
        </p:blipFill>
        <p:spPr bwMode="auto">
          <a:xfrm>
            <a:off x="3158374" y="5130950"/>
            <a:ext cx="1573702" cy="1100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3">
            <a:extLst>
              <a:ext uri="{FF2B5EF4-FFF2-40B4-BE49-F238E27FC236}">
                <a16:creationId xmlns:a16="http://schemas.microsoft.com/office/drawing/2014/main" id="{8A72FBEF-E006-DB44-9425-883BD09A1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6861" b="54891" l="11844" r="45566">
                        <a14:foregroundMark x1="13944" y1="38394" x2="13594" y2="40876"/>
                        <a14:foregroundMark x1="11844" y1="39854" x2="12077" y2="49927"/>
                        <a14:foregroundMark x1="42824" y1="38102" x2="43641" y2="41022"/>
                        <a14:foregroundMark x1="43757" y1="29927" x2="44807" y2="30657"/>
                        <a14:foregroundMark x1="44632" y1="40292" x2="45566" y2="40438"/>
                      </a14:backgroundRemoval>
                    </a14:imgEffect>
                  </a14:imgLayer>
                </a14:imgProps>
              </a:ext>
            </a:extLst>
          </a:blip>
          <a:srcRect l="10309" t="24034" r="53285" b="41635"/>
          <a:stretch>
            <a:fillRect/>
          </a:stretch>
        </p:blipFill>
        <p:spPr bwMode="auto">
          <a:xfrm rot="179280">
            <a:off x="1998734" y="3467817"/>
            <a:ext cx="1017677" cy="383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F26601B-55F1-7F45-B3A4-5941DEE2BD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167" b="90000" l="10000" r="90000">
                        <a14:foregroundMark x1="71563" y1="9861" x2="71328" y2="9167"/>
                        <a14:foregroundMark x1="24688" y1="89861" x2="29063" y2="8986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1107646">
            <a:off x="246677" y="3863447"/>
            <a:ext cx="1392523" cy="78329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BC169AE-86AA-9042-A6E0-4212A483D72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2383" b="76173" l="22267" r="69332">
                        <a14:foregroundMark x1="66093" y1="23466" x2="69332" y2="24910"/>
                        <a14:foregroundMark x1="22267" y1="65523" x2="30972" y2="761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16243" r="28162" b="20050"/>
          <a:stretch/>
        </p:blipFill>
        <p:spPr>
          <a:xfrm rot="13599322">
            <a:off x="1615344" y="5810144"/>
            <a:ext cx="751635" cy="494132"/>
          </a:xfrm>
          <a:prstGeom prst="rect">
            <a:avLst/>
          </a:prstGeom>
        </p:spPr>
      </p:pic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302A784B-6CEE-4F46-9CA8-0D01A3AB9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995316"/>
            <a:ext cx="8280000" cy="4944683"/>
          </a:xfrm>
        </p:spPr>
        <p:txBody>
          <a:bodyPr/>
          <a:lstStyle/>
          <a:p>
            <a:r>
              <a:rPr lang="en-GB" sz="1800" dirty="0"/>
              <a:t>The effect of each localised wake/impedance on each particle in a beam can be described as an energy kick</a:t>
            </a:r>
          </a:p>
          <a:p>
            <a:r>
              <a:rPr lang="en-GB" sz="1800" dirty="0"/>
              <a:t>The accelerator is made of many components, each giving a small kick to the beam particles, which drift freely in between</a:t>
            </a:r>
          </a:p>
          <a:p>
            <a:r>
              <a:rPr lang="en-GB" sz="1800" dirty="0"/>
              <a:t>For simulations, the impedance is lumped in one place and kicks to beam particles are applied once per turn, with free drift over one turn</a:t>
            </a:r>
          </a:p>
          <a:p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484DEE4-F635-6641-8F36-E7C47222B488}"/>
              </a:ext>
            </a:extLst>
          </p:cNvPr>
          <p:cNvGrpSpPr/>
          <p:nvPr/>
        </p:nvGrpSpPr>
        <p:grpSpPr>
          <a:xfrm>
            <a:off x="5074759" y="4703255"/>
            <a:ext cx="2388396" cy="810883"/>
            <a:chOff x="5074759" y="4703255"/>
            <a:chExt cx="2388396" cy="81088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6B23CA5-5D79-FB41-A220-1DC597BD33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074759" y="5143794"/>
              <a:ext cx="2372946" cy="37034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66DB3A1-302B-6C4A-A4A4-FB06D2171E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074759" y="4703255"/>
              <a:ext cx="2388396" cy="36127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87718D8-FFEA-6041-BDEB-0261924C9B66}"/>
              </a:ext>
            </a:extLst>
          </p:cNvPr>
          <p:cNvGrpSpPr/>
          <p:nvPr/>
        </p:nvGrpSpPr>
        <p:grpSpPr>
          <a:xfrm>
            <a:off x="1283085" y="4020411"/>
            <a:ext cx="7426122" cy="2309173"/>
            <a:chOff x="1283085" y="4020411"/>
            <a:chExt cx="7426122" cy="230917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CB27448A-58FB-3E4A-99FF-0A3D9876808E}"/>
                </a:ext>
              </a:extLst>
            </p:cNvPr>
            <p:cNvGrpSpPr/>
            <p:nvPr/>
          </p:nvGrpSpPr>
          <p:grpSpPr>
            <a:xfrm>
              <a:off x="1283085" y="4020411"/>
              <a:ext cx="2705503" cy="1590589"/>
              <a:chOff x="2533199" y="4132209"/>
              <a:chExt cx="916290" cy="921630"/>
            </a:xfrm>
          </p:grpSpPr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63B488C7-12AB-774C-8233-36BF5F4C12D4}"/>
                  </a:ext>
                </a:extLst>
              </p:cNvPr>
              <p:cNvSpPr/>
              <p:nvPr/>
            </p:nvSpPr>
            <p:spPr>
              <a:xfrm>
                <a:off x="2533199" y="4138730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27213DF8-9293-8B4C-9EBB-E07B6784AD6F}"/>
                  </a:ext>
                </a:extLst>
              </p:cNvPr>
              <p:cNvSpPr/>
              <p:nvPr/>
            </p:nvSpPr>
            <p:spPr>
              <a:xfrm flipH="1">
                <a:off x="2535089" y="4139439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657944FA-C52E-A94A-90D6-BC5EF1978D5F}"/>
                  </a:ext>
                </a:extLst>
              </p:cNvPr>
              <p:cNvSpPr/>
              <p:nvPr/>
            </p:nvSpPr>
            <p:spPr>
              <a:xfrm flipH="1" flipV="1">
                <a:off x="2534715" y="4132209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D4F3EC2C-8934-1741-AAD7-2663BCACA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611960" y="5783284"/>
              <a:ext cx="4097247" cy="54630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2149F29-0C3C-0B45-93BC-A52E89290C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644352" y="4341548"/>
              <a:ext cx="2082781" cy="5144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62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33333E-6 L -0.02101 0.233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9" y="116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81481E-6 L 0.35139 0.0446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35" y="134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7 L 0.3283 0.2078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32" y="1004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09 -4.81481E-6 L 0.15729 0.2946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37" y="1425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292 -0.00602 L 0.21371 -0.0548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27" y="-247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EAC88FB-725B-E947-8BB1-D39AF8A39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Longitudinal wakes in beam dynamics</a:t>
            </a:r>
          </a:p>
        </p:txBody>
      </p:sp>
      <p:sp>
        <p:nvSpPr>
          <p:cNvPr id="24" name="Content Placeholder 7">
            <a:extLst>
              <a:ext uri="{FF2B5EF4-FFF2-40B4-BE49-F238E27FC236}">
                <a16:creationId xmlns:a16="http://schemas.microsoft.com/office/drawing/2014/main" id="{302A784B-6CEE-4F46-9CA8-0D01A3AB9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000" y="995316"/>
            <a:ext cx="8280000" cy="4944683"/>
          </a:xfrm>
        </p:spPr>
        <p:txBody>
          <a:bodyPr/>
          <a:lstStyle/>
          <a:p>
            <a:r>
              <a:rPr lang="en-GB" sz="1800" dirty="0"/>
              <a:t>The effect of each localised wake/impedance on each particle in a beam can be described as an energy kick</a:t>
            </a:r>
          </a:p>
          <a:p>
            <a:r>
              <a:rPr lang="en-GB" sz="1800" dirty="0"/>
              <a:t>The accelerator is made of many components, each giving a small kick to the beam particles, which drift freely in between</a:t>
            </a:r>
          </a:p>
          <a:p>
            <a:r>
              <a:rPr lang="en-GB" sz="1800" dirty="0"/>
              <a:t>For simulations, the impedance is lumped in one place and kicks to beam particles are applied once per turn, with free drift over one turn</a:t>
            </a:r>
          </a:p>
          <a:p>
            <a:r>
              <a:rPr lang="en-GB" sz="1800" dirty="0"/>
              <a:t>For analytical calculations, both global impedance and RF are smeared over the ring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EF8E34-89FA-3B45-B5A8-AC7A2CE7F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120" y="3350994"/>
            <a:ext cx="7359980" cy="13710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84DF57-6DF6-2C44-BC43-48C078B57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2260" y="4975784"/>
            <a:ext cx="6743700" cy="1388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67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32000" y="900000"/>
            <a:ext cx="8280000" cy="5040000"/>
          </a:xfrm>
        </p:spPr>
        <p:txBody>
          <a:bodyPr>
            <a:normAutofit/>
          </a:bodyPr>
          <a:lstStyle/>
          <a:p>
            <a:pPr marL="74250" lvl="1">
              <a:spcBef>
                <a:spcPct val="20000"/>
              </a:spcBef>
              <a:defRPr/>
            </a:pPr>
            <a:endParaRPr lang="en-US" dirty="0"/>
          </a:p>
          <a:p>
            <a:pPr marL="74250" lvl="1">
              <a:spcBef>
                <a:spcPct val="20000"/>
              </a:spcBef>
              <a:defRPr/>
            </a:pPr>
            <a:r>
              <a:rPr lang="en-US" sz="2000" dirty="0"/>
              <a:t>For a bunch under the effect of longitudinal wake fields, two different regimes can be found:</a:t>
            </a:r>
          </a:p>
          <a:p>
            <a:pPr marL="53145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endParaRPr lang="en-US" sz="1800" dirty="0"/>
          </a:p>
          <a:p>
            <a:pPr marL="53145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/>
              <a:t>Regime of </a:t>
            </a:r>
            <a:r>
              <a:rPr lang="en-US" sz="1800" b="1" dirty="0">
                <a:solidFill>
                  <a:srgbClr val="C00000"/>
                </a:solidFill>
              </a:rPr>
              <a:t>potential well distortion</a:t>
            </a:r>
            <a:r>
              <a:rPr lang="en-US" sz="1800" dirty="0"/>
              <a:t>, i.e. due to the impedance a new equilibrium distribution can be found for the bunch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Stable phase shift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Synchrotron frequency shift 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Different matching (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bunch lengthening for lepton machines)</a:t>
            </a:r>
            <a:endParaRPr lang="en-US" dirty="0"/>
          </a:p>
          <a:p>
            <a:pPr marL="474300" lvl="1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endParaRPr lang="en-US" dirty="0"/>
          </a:p>
          <a:p>
            <a:pPr marL="474300" lvl="1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dirty="0"/>
              <a:t>Regime of </a:t>
            </a:r>
            <a:r>
              <a:rPr lang="en-US" b="1" dirty="0">
                <a:solidFill>
                  <a:srgbClr val="C00000"/>
                </a:solidFill>
              </a:rPr>
              <a:t>longitudinal instability</a:t>
            </a:r>
            <a:r>
              <a:rPr lang="en-US" dirty="0"/>
              <a:t>, i.e. no equilibrium distribution can be found under the effect of the impedance, a perturbation grows exponentially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Dipole mode instabilities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Coupled bunch instabilities</a:t>
            </a:r>
          </a:p>
          <a:p>
            <a:pPr marL="817200" lvl="2" indent="-285750">
              <a:spcBef>
                <a:spcPct val="20000"/>
              </a:spcBef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Microwave instability (longitudinal mode coupling)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EAC88FB-725B-E947-8BB1-D39AF8A39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Longitudinal wakes in </a:t>
            </a:r>
            <a:r>
              <a:rPr lang="en-US"/>
              <a:t>beam dynamics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503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well distortion and </a:t>
            </a:r>
            <a:r>
              <a:rPr lang="en-US" dirty="0" err="1"/>
              <a:t>Haissinki</a:t>
            </a:r>
            <a:r>
              <a:rPr lang="en-US" dirty="0"/>
              <a:t> equation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1800" dirty="0"/>
              <a:t>The </a:t>
            </a:r>
            <a:r>
              <a:rPr lang="en-US" sz="1800" b="1" dirty="0">
                <a:solidFill>
                  <a:srgbClr val="C00000"/>
                </a:solidFill>
              </a:rPr>
              <a:t>equilibrium distribution</a:t>
            </a:r>
            <a:r>
              <a:rPr lang="en-US" sz="1800" dirty="0"/>
              <a:t> in the presence of a longitudinal wake field can be found analytically. The (linearized) </a:t>
            </a:r>
            <a:r>
              <a:rPr lang="en-US" sz="1800" b="1" dirty="0">
                <a:solidFill>
                  <a:srgbClr val="C00000"/>
                </a:solidFill>
              </a:rPr>
              <a:t>longitudinal Hamiltonian</a:t>
            </a:r>
            <a:r>
              <a:rPr lang="en-US" sz="1800" dirty="0"/>
              <a:t> with longitudinal wake fields is given as:</a:t>
            </a:r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r>
              <a:rPr lang="de-DE" sz="1800" dirty="0"/>
              <a:t>We assume a Gaussian matched beam distribution, hence:</a:t>
            </a:r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r>
              <a:rPr lang="de-DE" sz="1800" dirty="0"/>
              <a:t>Now, choosing for H</a:t>
            </a:r>
            <a:r>
              <a:rPr lang="de-DE" sz="1800" baseline="-25000" dirty="0"/>
              <a:t>0</a:t>
            </a:r>
            <a:r>
              <a:rPr lang="de-DE" sz="1800" dirty="0"/>
              <a:t> and consider for </a:t>
            </a:r>
            <a:r>
              <a:rPr lang="el-GR" sz="1800" dirty="0"/>
              <a:t>λ</a:t>
            </a:r>
            <a:r>
              <a:rPr lang="de-DE" sz="1800" dirty="0"/>
              <a:t> that:</a:t>
            </a:r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endParaRPr lang="de-DE" sz="1800" dirty="0"/>
          </a:p>
          <a:p>
            <a:pPr algn="just"/>
            <a:r>
              <a:rPr lang="de-DE" sz="1800" dirty="0"/>
              <a:t>The equilibrium (matched) line charge density is then given by the self-consistency equation (</a:t>
            </a:r>
            <a:r>
              <a:rPr lang="de-DE" sz="1800" b="1" dirty="0">
                <a:solidFill>
                  <a:srgbClr val="C00000"/>
                </a:solidFill>
              </a:rPr>
              <a:t>Haissinski equation</a:t>
            </a:r>
            <a:r>
              <a:rPr lang="de-DE" sz="1800" dirty="0"/>
              <a:t>):</a:t>
            </a:r>
            <a:endParaRPr lang="en-US" sz="1800" dirty="0"/>
          </a:p>
          <a:p>
            <a:pPr algn="just"/>
            <a:endParaRPr lang="de-DE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49" y="1656000"/>
            <a:ext cx="8025302" cy="6579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14" y="5580000"/>
            <a:ext cx="8711772" cy="6450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03" y="2951998"/>
            <a:ext cx="8209419" cy="5609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02" y="4176002"/>
            <a:ext cx="3689642" cy="50605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40000" y="2520000"/>
            <a:ext cx="8064000" cy="2412000"/>
          </a:xfrm>
          <a:prstGeom prst="rect">
            <a:avLst/>
          </a:prstGeom>
          <a:ln w="38100">
            <a:solidFill>
              <a:srgbClr val="C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>
                <a:solidFill>
                  <a:schemeClr val="tx1"/>
                </a:solidFill>
              </a:rPr>
              <a:t>A simple Taylor expansion in z already qualitatively reveals some of the effects of the longitudinal wake fields onto the beam: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First order: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shift in the mean position (</a:t>
            </a:r>
            <a:r>
              <a:rPr lang="en-US" b="1" dirty="0">
                <a:solidFill>
                  <a:srgbClr val="C00000"/>
                </a:solidFill>
              </a:rPr>
              <a:t>stable phase shift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Second order: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rgbClr val="C00000"/>
                </a:solidFill>
              </a:rPr>
              <a:t>change in bunch length</a:t>
            </a:r>
            <a:r>
              <a:rPr lang="en-US" dirty="0">
                <a:solidFill>
                  <a:schemeClr val="tx1"/>
                </a:solidFill>
              </a:rPr>
              <a:t> accompanied by an (incoherent) </a:t>
            </a:r>
            <a:r>
              <a:rPr lang="en-US" b="1" dirty="0">
                <a:solidFill>
                  <a:srgbClr val="C00000"/>
                </a:solidFill>
              </a:rPr>
              <a:t>synchrotron tune shift</a:t>
            </a:r>
          </a:p>
        </p:txBody>
      </p:sp>
    </p:spTree>
    <p:extLst>
      <p:ext uri="{BB962C8B-B14F-4D97-AF65-F5344CB8AC3E}">
        <p14:creationId xmlns:p14="http://schemas.microsoft.com/office/powerpoint/2010/main" val="29651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 and stable phase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7150" lvl="1" indent="-342900" algn="just">
              <a:spcBef>
                <a:spcPct val="20000"/>
              </a:spcBef>
              <a:defRPr/>
            </a:pPr>
            <a:r>
              <a:rPr lang="en-US" sz="2000" dirty="0">
                <a:sym typeface="Wingdings"/>
              </a:rPr>
              <a:t>The </a:t>
            </a:r>
            <a:r>
              <a:rPr lang="en-US" sz="2000" b="1" dirty="0">
                <a:solidFill>
                  <a:srgbClr val="C00000"/>
                </a:solidFill>
                <a:sym typeface="Wingdings"/>
              </a:rPr>
              <a:t>RF system compensates</a:t>
            </a:r>
            <a:r>
              <a:rPr lang="en-US" sz="2000" dirty="0">
                <a:sym typeface="Wingdings"/>
              </a:rPr>
              <a:t> for the energy loss by imparting a net acceleration to the bunch</a:t>
            </a:r>
          </a:p>
          <a:p>
            <a:pPr marL="417150" lvl="1" indent="-342900" algn="just">
              <a:spcBef>
                <a:spcPct val="20000"/>
              </a:spcBef>
              <a:defRPr/>
            </a:pPr>
            <a:r>
              <a:rPr lang="en-US" sz="2000" dirty="0">
                <a:sym typeface="Wingdings"/>
              </a:rPr>
              <a:t>Therefore, the bunch readjusts to a </a:t>
            </a:r>
            <a:r>
              <a:rPr lang="en-US" sz="2000" b="1" dirty="0">
                <a:solidFill>
                  <a:srgbClr val="C00000"/>
                </a:solidFill>
                <a:sym typeface="Wingdings"/>
              </a:rPr>
              <a:t>new equilibrium distribution</a:t>
            </a:r>
            <a:r>
              <a:rPr lang="en-US" sz="2000" dirty="0">
                <a:sym typeface="Wingdings"/>
              </a:rPr>
              <a:t> in the bucket and moves to an average synchronous angle </a:t>
            </a:r>
            <a:r>
              <a:rPr lang="en-US" sz="2000" dirty="0">
                <a:latin typeface="Symbol" charset="2"/>
                <a:cs typeface="Symbol" charset="2"/>
                <a:sym typeface="Wingdings"/>
              </a:rPr>
              <a:t>DF</a:t>
            </a:r>
            <a:r>
              <a:rPr lang="en-US" sz="2000" baseline="-25000" dirty="0">
                <a:sym typeface="Wingdings"/>
              </a:rPr>
              <a:t>s</a:t>
            </a:r>
            <a:r>
              <a:rPr lang="en-US" sz="2000" dirty="0">
                <a:sym typeface="Wingdings"/>
              </a:rPr>
              <a:t>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2753312" y="1980000"/>
            <a:ext cx="3637377" cy="1620000"/>
            <a:chOff x="5410200" y="3810000"/>
            <a:chExt cx="3505200" cy="2057401"/>
          </a:xfrm>
        </p:grpSpPr>
        <p:cxnSp>
          <p:nvCxnSpPr>
            <p:cNvPr id="20" name="Straight Arrow Connector 19"/>
            <p:cNvCxnSpPr/>
            <p:nvPr/>
          </p:nvCxnSpPr>
          <p:spPr>
            <a:xfrm flipV="1">
              <a:off x="5410200" y="5487988"/>
              <a:ext cx="3505200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20"/>
            <p:cNvSpPr/>
            <p:nvPr/>
          </p:nvSpPr>
          <p:spPr>
            <a:xfrm>
              <a:off x="6076700" y="4166418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 w="2540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5645798" y="5497993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8143336" y="5484812"/>
              <a:ext cx="418600" cy="1588"/>
            </a:xfrm>
            <a:prstGeom prst="straightConnector1">
              <a:avLst/>
            </a:prstGeom>
            <a:ln w="254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6084840" y="4838699"/>
              <a:ext cx="2057401" cy="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 descr="latex-image-1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0002" y="5614502"/>
              <a:ext cx="126667" cy="180000"/>
            </a:xfrm>
            <a:prstGeom prst="rect">
              <a:avLst/>
            </a:prstGeom>
          </p:spPr>
        </p:pic>
        <p:pic>
          <p:nvPicPr>
            <p:cNvPr id="26" name="Picture 25" descr="latex-image-1.pd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14398" y="5614502"/>
              <a:ext cx="300000" cy="180000"/>
            </a:xfrm>
            <a:prstGeom prst="rect">
              <a:avLst/>
            </a:prstGeom>
          </p:spPr>
        </p:pic>
        <p:pic>
          <p:nvPicPr>
            <p:cNvPr id="27" name="Picture 26" descr="latex-image-1.pd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78416" y="3902645"/>
              <a:ext cx="485053" cy="288000"/>
            </a:xfrm>
            <a:prstGeom prst="rect">
              <a:avLst/>
            </a:prstGeom>
          </p:spPr>
        </p:pic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5040000" y="4824000"/>
            <a:ext cx="3637377" cy="1620000"/>
            <a:chOff x="4867592" y="4517722"/>
            <a:chExt cx="3819208" cy="1700983"/>
          </a:xfrm>
        </p:grpSpPr>
        <p:grpSp>
          <p:nvGrpSpPr>
            <p:cNvPr id="32" name="Group 31"/>
            <p:cNvGrpSpPr/>
            <p:nvPr/>
          </p:nvGrpSpPr>
          <p:grpSpPr>
            <a:xfrm>
              <a:off x="4867592" y="4517722"/>
              <a:ext cx="3819208" cy="1700983"/>
              <a:chOff x="4155207" y="4844422"/>
              <a:chExt cx="3819208" cy="1700983"/>
            </a:xfrm>
          </p:grpSpPr>
          <p:cxnSp>
            <p:nvCxnSpPr>
              <p:cNvPr id="34" name="Straight Arrow Connector 33"/>
              <p:cNvCxnSpPr/>
              <p:nvPr/>
            </p:nvCxnSpPr>
            <p:spPr>
              <a:xfrm flipV="1">
                <a:off x="4155207" y="6231720"/>
                <a:ext cx="3819208" cy="8272"/>
              </a:xfrm>
              <a:prstGeom prst="straightConnector1">
                <a:avLst/>
              </a:prstGeom>
              <a:ln w="317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>
                <a:off x="4476523" y="6226469"/>
                <a:ext cx="456100" cy="1313"/>
              </a:xfrm>
              <a:prstGeom prst="straightConnector1">
                <a:avLst/>
              </a:prstGeom>
              <a:ln w="2540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7091552" y="6227782"/>
                <a:ext cx="456100" cy="1313"/>
              </a:xfrm>
              <a:prstGeom prst="straightConnector1">
                <a:avLst/>
              </a:prstGeom>
              <a:ln w="2540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rot="5400000" flipH="1" flipV="1">
                <a:off x="5160647" y="5694912"/>
                <a:ext cx="1700983" cy="4"/>
              </a:xfrm>
              <a:prstGeom prst="straightConnector1">
                <a:avLst/>
              </a:prstGeom>
              <a:ln w="317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38" name="Picture 37" descr="latex-image-1.pd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64179" y="6336317"/>
                <a:ext cx="138014" cy="148817"/>
              </a:xfrm>
              <a:prstGeom prst="rect">
                <a:avLst/>
              </a:prstGeom>
            </p:spPr>
          </p:pic>
          <p:pic>
            <p:nvPicPr>
              <p:cNvPr id="39" name="Picture 38" descr="latex-image-1.pdf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4573" y="6336317"/>
                <a:ext cx="326875" cy="148817"/>
              </a:xfrm>
              <a:prstGeom prst="rect">
                <a:avLst/>
              </a:prstGeom>
            </p:spPr>
          </p:pic>
          <p:pic>
            <p:nvPicPr>
              <p:cNvPr id="40" name="Picture 39" descr="latex-image-1.pdf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90784" y="4844422"/>
                <a:ext cx="528506" cy="238108"/>
              </a:xfrm>
              <a:prstGeom prst="rect">
                <a:avLst/>
              </a:prstGeom>
            </p:spPr>
          </p:pic>
          <p:sp>
            <p:nvSpPr>
              <p:cNvPr id="41" name="Freeform 40"/>
              <p:cNvSpPr/>
              <p:nvPr/>
            </p:nvSpPr>
            <p:spPr>
              <a:xfrm>
                <a:off x="4900026" y="5107679"/>
                <a:ext cx="2191526" cy="1140659"/>
              </a:xfrm>
              <a:custGeom>
                <a:avLst/>
                <a:gdLst>
                  <a:gd name="connsiteX0" fmla="*/ 0 w 2191526"/>
                  <a:gd name="connsiteY0" fmla="*/ 1140659 h 1140659"/>
                  <a:gd name="connsiteX1" fmla="*/ 1303677 w 2191526"/>
                  <a:gd name="connsiteY1" fmla="*/ 5619 h 1140659"/>
                  <a:gd name="connsiteX2" fmla="*/ 2191526 w 2191526"/>
                  <a:gd name="connsiteY2" fmla="*/ 1106945 h 114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91526" h="1140659">
                    <a:moveTo>
                      <a:pt x="0" y="1140659"/>
                    </a:moveTo>
                    <a:cubicBezTo>
                      <a:pt x="469211" y="575948"/>
                      <a:pt x="938423" y="11238"/>
                      <a:pt x="1303677" y="5619"/>
                    </a:cubicBezTo>
                    <a:cubicBezTo>
                      <a:pt x="1668931" y="0"/>
                      <a:pt x="1930228" y="553472"/>
                      <a:pt x="2191526" y="1106945"/>
                    </a:cubicBezTo>
                  </a:path>
                </a:pathLst>
              </a:custGeom>
              <a:ln w="25400">
                <a:solidFill>
                  <a:schemeClr val="accent5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7589165" y="4895718"/>
              <a:ext cx="9552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</a:rPr>
                <a:t>Above transition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792000" y="4824000"/>
            <a:ext cx="3819208" cy="1620000"/>
            <a:chOff x="1120682" y="4908230"/>
            <a:chExt cx="3819208" cy="1700983"/>
          </a:xfrm>
        </p:grpSpPr>
        <p:grpSp>
          <p:nvGrpSpPr>
            <p:cNvPr id="45" name="Group 44"/>
            <p:cNvGrpSpPr/>
            <p:nvPr/>
          </p:nvGrpSpPr>
          <p:grpSpPr>
            <a:xfrm>
              <a:off x="1120682" y="4908230"/>
              <a:ext cx="3819208" cy="1700983"/>
              <a:chOff x="4155207" y="4844422"/>
              <a:chExt cx="3819208" cy="1700983"/>
            </a:xfrm>
          </p:grpSpPr>
          <p:cxnSp>
            <p:nvCxnSpPr>
              <p:cNvPr id="59" name="Straight Arrow Connector 58"/>
              <p:cNvCxnSpPr/>
              <p:nvPr/>
            </p:nvCxnSpPr>
            <p:spPr>
              <a:xfrm flipV="1">
                <a:off x="4155207" y="6231720"/>
                <a:ext cx="3819208" cy="8272"/>
              </a:xfrm>
              <a:prstGeom prst="straightConnector1">
                <a:avLst/>
              </a:prstGeom>
              <a:ln w="317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/>
              <p:nvPr/>
            </p:nvCxnSpPr>
            <p:spPr>
              <a:xfrm>
                <a:off x="4476523" y="6226469"/>
                <a:ext cx="456100" cy="1313"/>
              </a:xfrm>
              <a:prstGeom prst="straightConnector1">
                <a:avLst/>
              </a:prstGeom>
              <a:ln w="2540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/>
              <p:nvPr/>
            </p:nvCxnSpPr>
            <p:spPr>
              <a:xfrm>
                <a:off x="7091552" y="6227782"/>
                <a:ext cx="456100" cy="1313"/>
              </a:xfrm>
              <a:prstGeom prst="straightConnector1">
                <a:avLst/>
              </a:prstGeom>
              <a:ln w="2540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/>
              <p:nvPr/>
            </p:nvCxnSpPr>
            <p:spPr>
              <a:xfrm rot="5400000" flipH="1" flipV="1">
                <a:off x="5160647" y="5694912"/>
                <a:ext cx="1700983" cy="4"/>
              </a:xfrm>
              <a:prstGeom prst="straightConnector1">
                <a:avLst/>
              </a:prstGeom>
              <a:ln w="317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3" name="Picture 62" descr="latex-image-1.pd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64179" y="6336317"/>
                <a:ext cx="138014" cy="148817"/>
              </a:xfrm>
              <a:prstGeom prst="rect">
                <a:avLst/>
              </a:prstGeom>
            </p:spPr>
          </p:pic>
          <p:pic>
            <p:nvPicPr>
              <p:cNvPr id="64" name="Picture 63" descr="latex-image-1.pdf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04573" y="6336317"/>
                <a:ext cx="326875" cy="148817"/>
              </a:xfrm>
              <a:prstGeom prst="rect">
                <a:avLst/>
              </a:prstGeom>
            </p:spPr>
          </p:pic>
          <p:pic>
            <p:nvPicPr>
              <p:cNvPr id="65" name="Picture 64" descr="latex-image-1.pdf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90784" y="4844422"/>
                <a:ext cx="528506" cy="238108"/>
              </a:xfrm>
              <a:prstGeom prst="rect">
                <a:avLst/>
              </a:prstGeom>
            </p:spPr>
          </p:pic>
          <p:sp>
            <p:nvSpPr>
              <p:cNvPr id="66" name="Freeform 65"/>
              <p:cNvSpPr/>
              <p:nvPr/>
            </p:nvSpPr>
            <p:spPr>
              <a:xfrm flipH="1">
                <a:off x="4900026" y="5107679"/>
                <a:ext cx="2191526" cy="1140659"/>
              </a:xfrm>
              <a:custGeom>
                <a:avLst/>
                <a:gdLst>
                  <a:gd name="connsiteX0" fmla="*/ 0 w 2191526"/>
                  <a:gd name="connsiteY0" fmla="*/ 1140659 h 1140659"/>
                  <a:gd name="connsiteX1" fmla="*/ 1303677 w 2191526"/>
                  <a:gd name="connsiteY1" fmla="*/ 5619 h 1140659"/>
                  <a:gd name="connsiteX2" fmla="*/ 2191526 w 2191526"/>
                  <a:gd name="connsiteY2" fmla="*/ 1106945 h 114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91526" h="1140659">
                    <a:moveTo>
                      <a:pt x="0" y="1140659"/>
                    </a:moveTo>
                    <a:cubicBezTo>
                      <a:pt x="469211" y="575948"/>
                      <a:pt x="938423" y="11238"/>
                      <a:pt x="1303677" y="5619"/>
                    </a:cubicBezTo>
                    <a:cubicBezTo>
                      <a:pt x="1668931" y="0"/>
                      <a:pt x="1930228" y="553472"/>
                      <a:pt x="2191526" y="1106945"/>
                    </a:cubicBezTo>
                  </a:path>
                </a:pathLst>
              </a:custGeom>
              <a:ln w="25400">
                <a:solidFill>
                  <a:schemeClr val="accent5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3640682" y="5286226"/>
              <a:ext cx="95527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</a:rPr>
                <a:t>Below transition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92000" y="3672000"/>
            <a:ext cx="7560000" cy="792000"/>
            <a:chOff x="432000" y="3672000"/>
            <a:chExt cx="7560000" cy="792000"/>
          </a:xfrm>
        </p:grpSpPr>
        <p:sp>
          <p:nvSpPr>
            <p:cNvPr id="47" name="Rectangle 46"/>
            <p:cNvSpPr/>
            <p:nvPr/>
          </p:nvSpPr>
          <p:spPr>
            <a:xfrm>
              <a:off x="432000" y="3672000"/>
              <a:ext cx="7560000" cy="792000"/>
            </a:xfrm>
            <a:prstGeom prst="rect">
              <a:avLst/>
            </a:prstGeom>
            <a:ln w="38100">
              <a:solidFill>
                <a:srgbClr val="C00000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just"/>
              <a:endParaRPr lang="en-US" b="1" dirty="0">
                <a:solidFill>
                  <a:srgbClr val="C00000"/>
                </a:solidFill>
              </a:endParaRPr>
            </a:p>
          </p:txBody>
        </p:sp>
        <p:pic>
          <p:nvPicPr>
            <p:cNvPr id="51" name="Picture 5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2766" y="3725596"/>
              <a:ext cx="6338468" cy="684809"/>
            </a:xfrm>
            <a:prstGeom prst="rect">
              <a:avLst/>
            </a:prstGeom>
          </p:spPr>
        </p:pic>
      </p:grpSp>
      <p:sp>
        <p:nvSpPr>
          <p:cNvPr id="53" name="Left Arrow 52"/>
          <p:cNvSpPr/>
          <p:nvPr/>
        </p:nvSpPr>
        <p:spPr>
          <a:xfrm rot="18900000">
            <a:off x="3443272" y="4716000"/>
            <a:ext cx="720000" cy="252000"/>
          </a:xfrm>
          <a:prstGeom prst="leftArrow">
            <a:avLst/>
          </a:prstGeom>
          <a:solidFill>
            <a:schemeClr val="bg1"/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Left Arrow 66"/>
          <p:cNvSpPr/>
          <p:nvPr/>
        </p:nvSpPr>
        <p:spPr>
          <a:xfrm rot="2700000" flipH="1">
            <a:off x="5700728" y="4716000"/>
            <a:ext cx="720000" cy="252000"/>
          </a:xfrm>
          <a:prstGeom prst="leftArrow">
            <a:avLst/>
          </a:prstGeom>
          <a:solidFill>
            <a:schemeClr val="bg1"/>
          </a:solidFill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2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7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Bunch lengthening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latin typeface="Symbol" pitchFamily="2" charset="2"/>
              </a:rPr>
              <a:t>m</a:t>
            </a:r>
            <a:r>
              <a:rPr lang="de-DE" dirty="0"/>
              <a:t>W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49</a:t>
            </a:fld>
            <a:endParaRPr lang="en-GB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220A25C-01AD-824F-9012-088A19656240}"/>
              </a:ext>
            </a:extLst>
          </p:cNvPr>
          <p:cNvGrpSpPr/>
          <p:nvPr/>
        </p:nvGrpSpPr>
        <p:grpSpPr>
          <a:xfrm>
            <a:off x="1016385" y="1766222"/>
            <a:ext cx="2705503" cy="1590589"/>
            <a:chOff x="1283085" y="4020411"/>
            <a:chExt cx="2705503" cy="159058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2C36BD3-49CC-D44E-99D6-CAB96B4CBD1C}"/>
                </a:ext>
              </a:extLst>
            </p:cNvPr>
            <p:cNvGrpSpPr/>
            <p:nvPr/>
          </p:nvGrpSpPr>
          <p:grpSpPr>
            <a:xfrm>
              <a:off x="1283085" y="4020411"/>
              <a:ext cx="2705503" cy="1590589"/>
              <a:chOff x="2533199" y="4132209"/>
              <a:chExt cx="916290" cy="921630"/>
            </a:xfrm>
          </p:grpSpPr>
          <p:sp>
            <p:nvSpPr>
              <p:cNvPr id="29" name="Arc 28">
                <a:extLst>
                  <a:ext uri="{FF2B5EF4-FFF2-40B4-BE49-F238E27FC236}">
                    <a16:creationId xmlns:a16="http://schemas.microsoft.com/office/drawing/2014/main" id="{BFFAD851-494A-4C42-AD41-39CFBC70BE75}"/>
                  </a:ext>
                </a:extLst>
              </p:cNvPr>
              <p:cNvSpPr/>
              <p:nvPr/>
            </p:nvSpPr>
            <p:spPr>
              <a:xfrm>
                <a:off x="2533199" y="4138730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Arc 29">
                <a:extLst>
                  <a:ext uri="{FF2B5EF4-FFF2-40B4-BE49-F238E27FC236}">
                    <a16:creationId xmlns:a16="http://schemas.microsoft.com/office/drawing/2014/main" id="{11E29658-A027-164C-9F3F-D168428B933C}"/>
                  </a:ext>
                </a:extLst>
              </p:cNvPr>
              <p:cNvSpPr/>
              <p:nvPr/>
            </p:nvSpPr>
            <p:spPr>
              <a:xfrm flipH="1">
                <a:off x="2535089" y="4139439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Arc 30">
                <a:extLst>
                  <a:ext uri="{FF2B5EF4-FFF2-40B4-BE49-F238E27FC236}">
                    <a16:creationId xmlns:a16="http://schemas.microsoft.com/office/drawing/2014/main" id="{CFDD02E1-3EB9-E149-ADB1-C3CFF2B9BF23}"/>
                  </a:ext>
                </a:extLst>
              </p:cNvPr>
              <p:cNvSpPr/>
              <p:nvPr/>
            </p:nvSpPr>
            <p:spPr>
              <a:xfrm flipH="1" flipV="1">
                <a:off x="2534715" y="4132209"/>
                <a:ext cx="914400" cy="914400"/>
              </a:xfrm>
              <a:prstGeom prst="arc">
                <a:avLst/>
              </a:prstGeom>
              <a:ln>
                <a:solidFill>
                  <a:schemeClr val="tx1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645F1CD-C447-7646-B6F2-4888C8EAEA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4352" y="4341548"/>
              <a:ext cx="2082781" cy="514496"/>
            </a:xfrm>
            <a:prstGeom prst="rect">
              <a:avLst/>
            </a:prstGeom>
          </p:spPr>
        </p:pic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ABEE6EA0-ADF9-EC44-AF91-746887D7888A}"/>
              </a:ext>
            </a:extLst>
          </p:cNvPr>
          <p:cNvSpPr/>
          <p:nvPr/>
        </p:nvSpPr>
        <p:spPr>
          <a:xfrm>
            <a:off x="190500" y="540000"/>
            <a:ext cx="4383464" cy="414308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  <a:effectLst/>
          <a:scene3d>
            <a:camera prst="isometricTopUp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EABF28-E94A-5A4F-A7CE-4922FDAD4433}"/>
              </a:ext>
            </a:extLst>
          </p:cNvPr>
          <p:cNvSpPr txBox="1"/>
          <p:nvPr/>
        </p:nvSpPr>
        <p:spPr>
          <a:xfrm>
            <a:off x="2388" y="785257"/>
            <a:ext cx="3007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SPS ring </a:t>
            </a:r>
          </a:p>
          <a:p>
            <a:r>
              <a:rPr lang="en-US" dirty="0"/>
              <a:t>C = 6900 m</a:t>
            </a:r>
          </a:p>
          <a:p>
            <a:r>
              <a:rPr lang="en-US" dirty="0" err="1"/>
              <a:t>E</a:t>
            </a:r>
            <a:r>
              <a:rPr lang="en-US" baseline="-25000" dirty="0" err="1"/>
              <a:t>kin</a:t>
            </a:r>
            <a:r>
              <a:rPr lang="en-US" dirty="0"/>
              <a:t>=25 GeV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C1CC846-4095-4F43-921B-E92D9E4111C0}"/>
              </a:ext>
            </a:extLst>
          </p:cNvPr>
          <p:cNvGrpSpPr>
            <a:grpSpLocks noChangeAspect="1"/>
          </p:cNvGrpSpPr>
          <p:nvPr/>
        </p:nvGrpSpPr>
        <p:grpSpPr>
          <a:xfrm rot="1610447">
            <a:off x="3313860" y="1210582"/>
            <a:ext cx="1513304" cy="900000"/>
            <a:chOff x="683568" y="2878832"/>
            <a:chExt cx="2862360" cy="1702317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EAF1599-6DED-DA4D-BE76-B5A55AF56E07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091FAB7-6E95-9940-8CF9-61E742028E1C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F73A698B-3A93-3B49-A11A-A42615609FB8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A7664DD2-771E-A041-BF3A-06F65A1D51E3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333A02B1-10D0-DE49-938F-522C6975FCB9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14D3910D-AF74-4245-9AF0-EFA28EACA6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CD149B0-EA1B-9347-9ACF-14B23783501A}"/>
                </a:ext>
              </a:extLst>
            </p:cNvPr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3B283C6-7CBC-B546-8E31-3B9F3E66259C}"/>
                </a:ext>
              </a:extLst>
            </p:cNvPr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20765B3-A5F5-3F47-8DA8-E025C9ED9FA9}"/>
                </a:ext>
              </a:extLst>
            </p:cNvPr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89859F07-FB2F-E64C-AF9F-F6A634ECC61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5E5DBBF5-E92F-FB40-88E1-FC8BFA5B40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F737082-47D8-EE41-89F1-42AFB53AD89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98E5C4D-4D03-DC4A-A9F4-18CA6887F4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95687C3-149A-E044-887D-9970DBAEC5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24FF47E1-45E2-634F-AAE5-8DD500EE5E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2615EB7D-97FA-2347-A6A2-A09B3F034C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4CA4D1A2-671D-3F4C-8681-D92709EE45E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50E4386-B79C-0E45-AD27-992293F6E6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49CE96B4-FE30-FF4F-AAE1-149EE3DBF1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42CBF147-6B30-2B4D-BCF3-23E7F9DACC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D66DAD62-7FE3-D749-81B1-0AE9FCE347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23CF2C23-7EB5-6748-BB04-AB464C72FB7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5243C185-5AA9-2048-93B3-8173FAD8D8C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63A2B4B7-4A37-5149-9640-E38D520123C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E407F99A-B674-8246-A02A-18A250D76E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7B6C8E46-FA73-774E-AB6F-F54E1B073E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7946B8FB-99C0-254A-BFE6-1B699A8B41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A1A91AB-6099-FE4C-A965-D7EC7D19E55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84BCE20-778A-ED49-A55F-142F9FFBE6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4BCA7AA-8939-544C-8D50-A990E7A5943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B9186A2D-EDD1-3444-B1DE-CA1700D6A7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E3C5F7F-DB20-5144-AB42-1E65DA09C61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TextBox 65">
            <a:extLst>
              <a:ext uri="{FF2B5EF4-FFF2-40B4-BE49-F238E27FC236}">
                <a16:creationId xmlns:a16="http://schemas.microsoft.com/office/drawing/2014/main" id="{170773D3-9D5D-4949-B419-542D4BAE8D1F}"/>
              </a:ext>
            </a:extLst>
          </p:cNvPr>
          <p:cNvSpPr txBox="1"/>
          <p:nvPr/>
        </p:nvSpPr>
        <p:spPr>
          <a:xfrm>
            <a:off x="5454707" y="712412"/>
            <a:ext cx="300713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Single Gaussian bunch</a:t>
            </a:r>
          </a:p>
          <a:p>
            <a:r>
              <a:rPr lang="en-US" dirty="0" err="1">
                <a:latin typeface="Symbol" pitchFamily="2" charset="2"/>
              </a:rPr>
              <a:t>s</a:t>
            </a:r>
            <a:r>
              <a:rPr lang="en-US" baseline="-25000" dirty="0" err="1"/>
              <a:t>z</a:t>
            </a:r>
            <a:r>
              <a:rPr lang="en-US" dirty="0"/>
              <a:t> = 0.2 m (0.67 ns)</a:t>
            </a:r>
          </a:p>
          <a:p>
            <a:endParaRPr lang="en-US" dirty="0"/>
          </a:p>
          <a:p>
            <a:r>
              <a:rPr lang="en-US" dirty="0"/>
              <a:t>Ring impedance modeled as broad band resonator with</a:t>
            </a:r>
          </a:p>
          <a:p>
            <a:r>
              <a:rPr lang="en-US" dirty="0" err="1">
                <a:latin typeface="Symbol" pitchFamily="2" charset="2"/>
              </a:rPr>
              <a:t>w</a:t>
            </a:r>
            <a:r>
              <a:rPr lang="en-US" baseline="-25000" dirty="0" err="1"/>
              <a:t>r</a:t>
            </a:r>
            <a:r>
              <a:rPr lang="en-US" dirty="0"/>
              <a:t> = 700 MHz</a:t>
            </a:r>
          </a:p>
          <a:p>
            <a:r>
              <a:rPr lang="en-US" dirty="0"/>
              <a:t>Q=1</a:t>
            </a:r>
          </a:p>
          <a:p>
            <a:r>
              <a:rPr lang="en-US" dirty="0" err="1"/>
              <a:t>R</a:t>
            </a:r>
            <a:r>
              <a:rPr lang="en-US" baseline="-25000" dirty="0" err="1"/>
              <a:t>s</a:t>
            </a:r>
            <a:r>
              <a:rPr lang="en-US" dirty="0"/>
              <a:t>=</a:t>
            </a:r>
          </a:p>
          <a:p>
            <a:endParaRPr lang="en-US" dirty="0"/>
          </a:p>
          <a:p>
            <a:r>
              <a:rPr lang="en-US" dirty="0"/>
              <a:t>Single RF system</a:t>
            </a:r>
          </a:p>
          <a:p>
            <a:r>
              <a:rPr lang="en-US" dirty="0" err="1">
                <a:latin typeface="Symbol" pitchFamily="2" charset="2"/>
              </a:rPr>
              <a:t>w</a:t>
            </a:r>
            <a:r>
              <a:rPr lang="en-US" baseline="-25000" dirty="0" err="1"/>
              <a:t>rf</a:t>
            </a:r>
            <a:r>
              <a:rPr lang="en-US" dirty="0"/>
              <a:t> = 200 MHz</a:t>
            </a:r>
          </a:p>
          <a:p>
            <a:r>
              <a:rPr lang="en-US" dirty="0" err="1"/>
              <a:t>V</a:t>
            </a:r>
            <a:r>
              <a:rPr lang="en-US" baseline="-25000" dirty="0" err="1"/>
              <a:t>rf</a:t>
            </a:r>
            <a:r>
              <a:rPr lang="en-US" baseline="30000" dirty="0" err="1"/>
              <a:t>max</a:t>
            </a:r>
            <a:r>
              <a:rPr lang="en-US" baseline="30000" dirty="0"/>
              <a:t> </a:t>
            </a:r>
            <a:r>
              <a:rPr lang="en-US" dirty="0"/>
              <a:t>= 3 MV</a:t>
            </a:r>
          </a:p>
        </p:txBody>
      </p:sp>
      <p:pic>
        <p:nvPicPr>
          <p:cNvPr id="67" name="Picture 66" descr="latex-image-1.pdf">
            <a:extLst>
              <a:ext uri="{FF2B5EF4-FFF2-40B4-BE49-F238E27FC236}">
                <a16:creationId xmlns:a16="http://schemas.microsoft.com/office/drawing/2014/main" id="{03E78C6E-A27C-7244-B706-57A0CCFA8C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586" y="5053108"/>
            <a:ext cx="3691239" cy="10413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0F99C5-59CA-2E45-86CA-B2A65C7BC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2800" y="4274929"/>
            <a:ext cx="6012000" cy="653478"/>
          </a:xfrm>
          <a:prstGeom prst="rect">
            <a:avLst/>
          </a:prstGeom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06CAACB8-5928-9F47-8D62-9028FA9A2D98}"/>
              </a:ext>
            </a:extLst>
          </p:cNvPr>
          <p:cNvSpPr/>
          <p:nvPr/>
        </p:nvSpPr>
        <p:spPr>
          <a:xfrm rot="20107372">
            <a:off x="2938354" y="3243127"/>
            <a:ext cx="1118241" cy="483980"/>
          </a:xfrm>
          <a:prstGeom prst="rect">
            <a:avLst/>
          </a:prstGeom>
          <a:solidFill>
            <a:srgbClr val="CDD3E4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B1DC43F-174A-9449-94C7-79028769C7A3}"/>
              </a:ext>
            </a:extLst>
          </p:cNvPr>
          <p:cNvGrpSpPr/>
          <p:nvPr/>
        </p:nvGrpSpPr>
        <p:grpSpPr>
          <a:xfrm rot="20107372">
            <a:off x="3064160" y="3291353"/>
            <a:ext cx="890032" cy="372809"/>
            <a:chOff x="4504266" y="4351867"/>
            <a:chExt cx="3996268" cy="905933"/>
          </a:xfrm>
        </p:grpSpPr>
        <p:cxnSp>
          <p:nvCxnSpPr>
            <p:cNvPr id="75" name="Curved Connector 74">
              <a:extLst>
                <a:ext uri="{FF2B5EF4-FFF2-40B4-BE49-F238E27FC236}">
                  <a16:creationId xmlns:a16="http://schemas.microsoft.com/office/drawing/2014/main" id="{9A10A145-2899-B24C-9B43-570E2740A7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502400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urved Connector 75">
              <a:extLst>
                <a:ext uri="{FF2B5EF4-FFF2-40B4-BE49-F238E27FC236}">
                  <a16:creationId xmlns:a16="http://schemas.microsoft.com/office/drawing/2014/main" id="{51A68D83-A7EB-F24E-8974-D20D046DA42C}"/>
                </a:ext>
              </a:extLst>
            </p:cNvPr>
            <p:cNvCxnSpPr>
              <a:cxnSpLocks/>
            </p:cNvCxnSpPr>
            <p:nvPr/>
          </p:nvCxnSpPr>
          <p:spPr>
            <a:xfrm>
              <a:off x="5503333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urved Connector 76">
              <a:extLst>
                <a:ext uri="{FF2B5EF4-FFF2-40B4-BE49-F238E27FC236}">
                  <a16:creationId xmlns:a16="http://schemas.microsoft.com/office/drawing/2014/main" id="{C666E9AA-2FA2-FB4A-B6B9-27996C720F47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67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urved Connector 77">
              <a:extLst>
                <a:ext uri="{FF2B5EF4-FFF2-40B4-BE49-F238E27FC236}">
                  <a16:creationId xmlns:a16="http://schemas.microsoft.com/office/drawing/2014/main" id="{BF277374-0FB9-C24E-B66B-FAD5DA1F6F3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04266" y="4351867"/>
              <a:ext cx="999067" cy="905933"/>
            </a:xfrm>
            <a:prstGeom prst="curved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363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32000" y="4032000"/>
            <a:ext cx="8280000" cy="2520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Wake function is the </a:t>
            </a:r>
            <a:r>
              <a:rPr lang="en-US" sz="2000" b="1" dirty="0">
                <a:solidFill>
                  <a:srgbClr val="C00000"/>
                </a:solidFill>
              </a:rPr>
              <a:t>integrated force </a:t>
            </a:r>
            <a:r>
              <a:rPr lang="en-US" sz="2000" dirty="0"/>
              <a:t>felt by a witness charge following a source charge, thus associated to an ‘energy kick’:</a:t>
            </a:r>
          </a:p>
          <a:p>
            <a:r>
              <a:rPr lang="en-US" sz="1800" dirty="0"/>
              <a:t>In general, for two point-like particles, we have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r>
              <a:rPr lang="en-US" sz="1800" i="1" dirty="0"/>
              <a:t>w</a:t>
            </a:r>
            <a:r>
              <a:rPr lang="en-US" sz="1800" dirty="0"/>
              <a:t> is typically expanded in the transverse offsets of source and witness particles. This yields the different types of wake fields (dipole, quadrupole, coupling wakes)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Wake functions: general definition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/>
              <a:t>06/09/2017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259403" y="2488092"/>
            <a:ext cx="7424197" cy="1588"/>
          </a:xfrm>
          <a:prstGeom prst="straightConnector1">
            <a:avLst/>
          </a:prstGeom>
          <a:ln w="19050" cap="flat" cmpd="sng" algn="ctr">
            <a:solidFill>
              <a:srgbClr val="004078"/>
            </a:solidFill>
            <a:prstDash val="dash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Freeform 11"/>
          <p:cNvSpPr>
            <a:spLocks/>
          </p:cNvSpPr>
          <p:nvPr/>
        </p:nvSpPr>
        <p:spPr bwMode="auto">
          <a:xfrm>
            <a:off x="2601620" y="2831962"/>
            <a:ext cx="1367185" cy="976313"/>
          </a:xfrm>
          <a:custGeom>
            <a:avLst/>
            <a:gdLst>
              <a:gd name="T0" fmla="*/ 0 w 1200"/>
              <a:gd name="T1" fmla="*/ 0 h 1008"/>
              <a:gd name="T2" fmla="*/ 96 w 1200"/>
              <a:gd name="T3" fmla="*/ 672 h 1008"/>
              <a:gd name="T4" fmla="*/ 432 w 1200"/>
              <a:gd name="T5" fmla="*/ 1008 h 1008"/>
              <a:gd name="T6" fmla="*/ 720 w 1200"/>
              <a:gd name="T7" fmla="*/ 672 h 1008"/>
              <a:gd name="T8" fmla="*/ 960 w 1200"/>
              <a:gd name="T9" fmla="*/ 720 h 1008"/>
              <a:gd name="T10" fmla="*/ 1152 w 1200"/>
              <a:gd name="T11" fmla="*/ 432 h 1008"/>
              <a:gd name="T12" fmla="*/ 1200 w 1200"/>
              <a:gd name="T13" fmla="*/ 0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0"/>
              <a:gd name="T22" fmla="*/ 0 h 1008"/>
              <a:gd name="T23" fmla="*/ 1200 w 1200"/>
              <a:gd name="T24" fmla="*/ 1008 h 10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0" h="1008">
                <a:moveTo>
                  <a:pt x="0" y="0"/>
                </a:moveTo>
                <a:cubicBezTo>
                  <a:pt x="12" y="252"/>
                  <a:pt x="24" y="504"/>
                  <a:pt x="96" y="672"/>
                </a:cubicBezTo>
                <a:cubicBezTo>
                  <a:pt x="168" y="840"/>
                  <a:pt x="328" y="1008"/>
                  <a:pt x="432" y="1008"/>
                </a:cubicBezTo>
                <a:cubicBezTo>
                  <a:pt x="536" y="1008"/>
                  <a:pt x="632" y="720"/>
                  <a:pt x="720" y="672"/>
                </a:cubicBezTo>
                <a:cubicBezTo>
                  <a:pt x="808" y="624"/>
                  <a:pt x="888" y="760"/>
                  <a:pt x="960" y="720"/>
                </a:cubicBezTo>
                <a:cubicBezTo>
                  <a:pt x="1032" y="680"/>
                  <a:pt x="1112" y="552"/>
                  <a:pt x="1152" y="432"/>
                </a:cubicBezTo>
                <a:cubicBezTo>
                  <a:pt x="1192" y="312"/>
                  <a:pt x="1192" y="72"/>
                  <a:pt x="1200" y="0"/>
                </a:cubicBezTo>
              </a:path>
            </a:pathLst>
          </a:custGeom>
          <a:noFill/>
          <a:ln w="57150" cmpd="sng">
            <a:solidFill>
              <a:srgbClr val="86868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16"/>
          <p:cNvSpPr>
            <a:spLocks/>
          </p:cNvSpPr>
          <p:nvPr/>
        </p:nvSpPr>
        <p:spPr bwMode="auto">
          <a:xfrm flipV="1">
            <a:off x="2601620" y="1139687"/>
            <a:ext cx="1367185" cy="976313"/>
          </a:xfrm>
          <a:custGeom>
            <a:avLst/>
            <a:gdLst>
              <a:gd name="T0" fmla="*/ 0 w 1200"/>
              <a:gd name="T1" fmla="*/ 0 h 1008"/>
              <a:gd name="T2" fmla="*/ 96 w 1200"/>
              <a:gd name="T3" fmla="*/ 672 h 1008"/>
              <a:gd name="T4" fmla="*/ 432 w 1200"/>
              <a:gd name="T5" fmla="*/ 1008 h 1008"/>
              <a:gd name="T6" fmla="*/ 720 w 1200"/>
              <a:gd name="T7" fmla="*/ 672 h 1008"/>
              <a:gd name="T8" fmla="*/ 960 w 1200"/>
              <a:gd name="T9" fmla="*/ 720 h 1008"/>
              <a:gd name="T10" fmla="*/ 1152 w 1200"/>
              <a:gd name="T11" fmla="*/ 432 h 1008"/>
              <a:gd name="T12" fmla="*/ 1200 w 1200"/>
              <a:gd name="T13" fmla="*/ 0 h 10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0"/>
              <a:gd name="T22" fmla="*/ 0 h 1008"/>
              <a:gd name="T23" fmla="*/ 1200 w 1200"/>
              <a:gd name="T24" fmla="*/ 1008 h 100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0" h="1008">
                <a:moveTo>
                  <a:pt x="0" y="0"/>
                </a:moveTo>
                <a:cubicBezTo>
                  <a:pt x="12" y="252"/>
                  <a:pt x="24" y="504"/>
                  <a:pt x="96" y="672"/>
                </a:cubicBezTo>
                <a:cubicBezTo>
                  <a:pt x="168" y="840"/>
                  <a:pt x="328" y="1008"/>
                  <a:pt x="432" y="1008"/>
                </a:cubicBezTo>
                <a:cubicBezTo>
                  <a:pt x="536" y="1008"/>
                  <a:pt x="632" y="720"/>
                  <a:pt x="720" y="672"/>
                </a:cubicBezTo>
                <a:cubicBezTo>
                  <a:pt x="808" y="624"/>
                  <a:pt x="888" y="760"/>
                  <a:pt x="960" y="720"/>
                </a:cubicBezTo>
                <a:cubicBezTo>
                  <a:pt x="1032" y="680"/>
                  <a:pt x="1112" y="552"/>
                  <a:pt x="1152" y="432"/>
                </a:cubicBezTo>
                <a:cubicBezTo>
                  <a:pt x="1192" y="312"/>
                  <a:pt x="1192" y="72"/>
                  <a:pt x="1200" y="0"/>
                </a:cubicBezTo>
              </a:path>
            </a:pathLst>
          </a:custGeom>
          <a:noFill/>
          <a:ln w="57150" cmpd="sng">
            <a:solidFill>
              <a:srgbClr val="868686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68" name="Straight Connector 67"/>
          <p:cNvCxnSpPr>
            <a:stCxn id="67" idx="0"/>
          </p:cNvCxnSpPr>
          <p:nvPr/>
        </p:nvCxnSpPr>
        <p:spPr>
          <a:xfrm flipH="1" flipV="1">
            <a:off x="216000" y="2114644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 flipV="1">
            <a:off x="216000" y="2830606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94"/>
          <p:cNvGrpSpPr/>
          <p:nvPr/>
        </p:nvGrpSpPr>
        <p:grpSpPr>
          <a:xfrm>
            <a:off x="2619134" y="1207166"/>
            <a:ext cx="1312862" cy="2549525"/>
            <a:chOff x="2555534" y="1448897"/>
            <a:chExt cx="1312862" cy="2549525"/>
          </a:xfrm>
        </p:grpSpPr>
        <p:sp>
          <p:nvSpPr>
            <p:cNvPr id="119" name="Freeform 90"/>
            <p:cNvSpPr>
              <a:spLocks/>
            </p:cNvSpPr>
            <p:nvPr/>
          </p:nvSpPr>
          <p:spPr bwMode="auto">
            <a:xfrm>
              <a:off x="2631734" y="1644159"/>
              <a:ext cx="639763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91"/>
            <p:cNvSpPr>
              <a:spLocks/>
            </p:cNvSpPr>
            <p:nvPr/>
          </p:nvSpPr>
          <p:spPr bwMode="auto">
            <a:xfrm>
              <a:off x="2685709" y="15139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92"/>
            <p:cNvSpPr>
              <a:spLocks/>
            </p:cNvSpPr>
            <p:nvPr/>
          </p:nvSpPr>
          <p:spPr bwMode="auto">
            <a:xfrm>
              <a:off x="2815884" y="1448897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93"/>
            <p:cNvSpPr>
              <a:spLocks/>
            </p:cNvSpPr>
            <p:nvPr/>
          </p:nvSpPr>
          <p:spPr bwMode="auto">
            <a:xfrm rot="10800000" flipV="1">
              <a:off x="2555534" y="3141172"/>
              <a:ext cx="1299943" cy="215534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94"/>
            <p:cNvSpPr>
              <a:spLocks/>
            </p:cNvSpPr>
            <p:nvPr/>
          </p:nvSpPr>
          <p:spPr bwMode="auto">
            <a:xfrm flipV="1">
              <a:off x="2620622" y="3596784"/>
              <a:ext cx="650875" cy="228600"/>
            </a:xfrm>
            <a:custGeom>
              <a:avLst/>
              <a:gdLst>
                <a:gd name="T0" fmla="*/ 0 w 480"/>
                <a:gd name="T1" fmla="*/ 144 h 168"/>
                <a:gd name="T2" fmla="*/ 240 w 480"/>
                <a:gd name="T3" fmla="*/ 144 h 168"/>
                <a:gd name="T4" fmla="*/ 480 w 480"/>
                <a:gd name="T5" fmla="*/ 0 h 168"/>
                <a:gd name="T6" fmla="*/ 0 60000 65536"/>
                <a:gd name="T7" fmla="*/ 0 60000 65536"/>
                <a:gd name="T8" fmla="*/ 0 60000 65536"/>
                <a:gd name="T9" fmla="*/ 0 w 480"/>
                <a:gd name="T10" fmla="*/ 0 h 168"/>
                <a:gd name="T11" fmla="*/ 480 w 480"/>
                <a:gd name="T12" fmla="*/ 168 h 16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0" h="168">
                  <a:moveTo>
                    <a:pt x="0" y="144"/>
                  </a:moveTo>
                  <a:cubicBezTo>
                    <a:pt x="80" y="156"/>
                    <a:pt x="160" y="168"/>
                    <a:pt x="240" y="144"/>
                  </a:cubicBezTo>
                  <a:cubicBezTo>
                    <a:pt x="320" y="120"/>
                    <a:pt x="440" y="24"/>
                    <a:pt x="48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96"/>
            <p:cNvSpPr>
              <a:spLocks/>
            </p:cNvSpPr>
            <p:nvPr/>
          </p:nvSpPr>
          <p:spPr bwMode="auto">
            <a:xfrm flipV="1">
              <a:off x="2815884" y="3922222"/>
              <a:ext cx="325438" cy="76200"/>
            </a:xfrm>
            <a:custGeom>
              <a:avLst/>
              <a:gdLst>
                <a:gd name="T0" fmla="*/ 0 w 240"/>
                <a:gd name="T1" fmla="*/ 48 h 56"/>
                <a:gd name="T2" fmla="*/ 144 w 240"/>
                <a:gd name="T3" fmla="*/ 48 h 56"/>
                <a:gd name="T4" fmla="*/ 240 w 240"/>
                <a:gd name="T5" fmla="*/ 0 h 56"/>
                <a:gd name="T6" fmla="*/ 0 60000 65536"/>
                <a:gd name="T7" fmla="*/ 0 60000 65536"/>
                <a:gd name="T8" fmla="*/ 0 60000 65536"/>
                <a:gd name="T9" fmla="*/ 0 w 240"/>
                <a:gd name="T10" fmla="*/ 0 h 56"/>
                <a:gd name="T11" fmla="*/ 240 w 240"/>
                <a:gd name="T12" fmla="*/ 56 h 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0" h="56">
                  <a:moveTo>
                    <a:pt x="0" y="48"/>
                  </a:moveTo>
                  <a:cubicBezTo>
                    <a:pt x="52" y="52"/>
                    <a:pt x="104" y="56"/>
                    <a:pt x="144" y="48"/>
                  </a:cubicBezTo>
                  <a:cubicBezTo>
                    <a:pt x="184" y="40"/>
                    <a:pt x="212" y="20"/>
                    <a:pt x="240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2"/>
            <p:cNvSpPr>
              <a:spLocks/>
            </p:cNvSpPr>
            <p:nvPr/>
          </p:nvSpPr>
          <p:spPr bwMode="auto">
            <a:xfrm rot="10800000">
              <a:off x="2562757" y="2177322"/>
              <a:ext cx="1305639" cy="181443"/>
            </a:xfrm>
            <a:custGeom>
              <a:avLst/>
              <a:gdLst>
                <a:gd name="T0" fmla="*/ 0 w 1008"/>
                <a:gd name="T1" fmla="*/ 152 h 152"/>
                <a:gd name="T2" fmla="*/ 480 w 1008"/>
                <a:gd name="T3" fmla="*/ 8 h 152"/>
                <a:gd name="T4" fmla="*/ 1008 w 1008"/>
                <a:gd name="T5" fmla="*/ 104 h 152"/>
                <a:gd name="T6" fmla="*/ 0 60000 65536"/>
                <a:gd name="T7" fmla="*/ 0 60000 65536"/>
                <a:gd name="T8" fmla="*/ 0 60000 65536"/>
                <a:gd name="T9" fmla="*/ 0 w 1008"/>
                <a:gd name="T10" fmla="*/ 0 h 152"/>
                <a:gd name="T11" fmla="*/ 1008 w 1008"/>
                <a:gd name="T12" fmla="*/ 152 h 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8" h="152">
                  <a:moveTo>
                    <a:pt x="0" y="152"/>
                  </a:moveTo>
                  <a:cubicBezTo>
                    <a:pt x="156" y="84"/>
                    <a:pt x="312" y="16"/>
                    <a:pt x="480" y="8"/>
                  </a:cubicBezTo>
                  <a:cubicBezTo>
                    <a:pt x="648" y="0"/>
                    <a:pt x="828" y="52"/>
                    <a:pt x="1008" y="104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 type="arrow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95"/>
            <p:cNvSpPr>
              <a:spLocks/>
            </p:cNvSpPr>
            <p:nvPr/>
          </p:nvSpPr>
          <p:spPr bwMode="auto">
            <a:xfrm flipV="1">
              <a:off x="2685709" y="3749184"/>
              <a:ext cx="520700" cy="152400"/>
            </a:xfrm>
            <a:custGeom>
              <a:avLst/>
              <a:gdLst>
                <a:gd name="T0" fmla="*/ 0 w 384"/>
                <a:gd name="T1" fmla="*/ 96 h 112"/>
                <a:gd name="T2" fmla="*/ 192 w 384"/>
                <a:gd name="T3" fmla="*/ 96 h 112"/>
                <a:gd name="T4" fmla="*/ 384 w 384"/>
                <a:gd name="T5" fmla="*/ 0 h 112"/>
                <a:gd name="T6" fmla="*/ 0 60000 65536"/>
                <a:gd name="T7" fmla="*/ 0 60000 65536"/>
                <a:gd name="T8" fmla="*/ 0 60000 65536"/>
                <a:gd name="T9" fmla="*/ 0 w 384"/>
                <a:gd name="T10" fmla="*/ 0 h 112"/>
                <a:gd name="T11" fmla="*/ 384 w 384"/>
                <a:gd name="T12" fmla="*/ 112 h 1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4" h="112">
                  <a:moveTo>
                    <a:pt x="0" y="96"/>
                  </a:moveTo>
                  <a:cubicBezTo>
                    <a:pt x="64" y="104"/>
                    <a:pt x="128" y="112"/>
                    <a:pt x="192" y="96"/>
                  </a:cubicBezTo>
                  <a:cubicBezTo>
                    <a:pt x="256" y="80"/>
                    <a:pt x="352" y="16"/>
                    <a:pt x="384" y="0"/>
                  </a:cubicBezTo>
                </a:path>
              </a:pathLst>
            </a:custGeom>
            <a:noFill/>
            <a:ln w="9525">
              <a:solidFill>
                <a:srgbClr val="00559F"/>
              </a:solidFill>
              <a:round/>
              <a:headEnd/>
              <a:tailEnd type="arrow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7" name="Line 73"/>
          <p:cNvSpPr>
            <a:spLocks noChangeShapeType="1"/>
          </p:cNvSpPr>
          <p:nvPr/>
        </p:nvSpPr>
        <p:spPr bwMode="auto">
          <a:xfrm>
            <a:off x="259403" y="2131951"/>
            <a:ext cx="0" cy="715963"/>
          </a:xfrm>
          <a:prstGeom prst="line">
            <a:avLst/>
          </a:prstGeom>
          <a:noFill/>
          <a:ln w="12700" cap="flat" cmpd="sng" algn="ctr">
            <a:solidFill>
              <a:srgbClr val="3A3A3A"/>
            </a:solidFill>
            <a:prstDash val="solid"/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Text Box 74"/>
          <p:cNvSpPr txBox="1">
            <a:spLocks noChangeArrowheads="1"/>
          </p:cNvSpPr>
          <p:nvPr/>
        </p:nvSpPr>
        <p:spPr bwMode="auto">
          <a:xfrm>
            <a:off x="216000" y="2502136"/>
            <a:ext cx="4699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dirty="0">
                <a:solidFill>
                  <a:schemeClr val="accent6">
                    <a:lumMod val="50000"/>
                  </a:schemeClr>
                </a:solidFill>
              </a:rPr>
              <a:t>2b</a:t>
            </a:r>
          </a:p>
        </p:txBody>
      </p:sp>
      <p:cxnSp>
        <p:nvCxnSpPr>
          <p:cNvPr id="129" name="Straight Arrow Connector 128"/>
          <p:cNvCxnSpPr/>
          <p:nvPr/>
        </p:nvCxnSpPr>
        <p:spPr>
          <a:xfrm>
            <a:off x="1992835" y="955548"/>
            <a:ext cx="2609066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flipH="1" flipV="1">
            <a:off x="3968805" y="2113287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flipH="1" flipV="1">
            <a:off x="3968805" y="2831285"/>
            <a:ext cx="2385620" cy="1356"/>
          </a:xfrm>
          <a:prstGeom prst="line">
            <a:avLst/>
          </a:prstGeom>
          <a:ln w="57150" cmpd="sng">
            <a:solidFill>
              <a:srgbClr val="86868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3160801" y="900000"/>
            <a:ext cx="304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62626"/>
                </a:solidFill>
              </a:rPr>
              <a:t>L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612000" y="2097304"/>
            <a:ext cx="3370058" cy="744953"/>
            <a:chOff x="4491600" y="2097304"/>
            <a:chExt cx="3370058" cy="744953"/>
          </a:xfrm>
        </p:grpSpPr>
        <p:sp>
          <p:nvSpPr>
            <p:cNvPr id="131" name="Oval 18 1"/>
            <p:cNvSpPr>
              <a:spLocks noChangeArrowheads="1"/>
            </p:cNvSpPr>
            <p:nvPr/>
          </p:nvSpPr>
          <p:spPr bwMode="auto">
            <a:xfrm>
              <a:off x="5607600" y="2199053"/>
              <a:ext cx="215996" cy="216000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8 2"/>
            <p:cNvSpPr>
              <a:spLocks noChangeArrowheads="1"/>
            </p:cNvSpPr>
            <p:nvPr/>
          </p:nvSpPr>
          <p:spPr bwMode="auto">
            <a:xfrm>
              <a:off x="4491600" y="2523053"/>
              <a:ext cx="215999" cy="21600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>
              <a:off x="4749907" y="2485680"/>
              <a:ext cx="890266" cy="98"/>
            </a:xfrm>
            <a:prstGeom prst="straightConnector1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5028495" y="2385590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262626"/>
                  </a:solidFill>
                </a:rPr>
                <a:t>z</a:t>
              </a:r>
              <a:endParaRPr lang="en-US" dirty="0">
                <a:solidFill>
                  <a:srgbClr val="262626"/>
                </a:solidFill>
              </a:endParaRP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 rot="5400000">
              <a:off x="6161167" y="2371805"/>
              <a:ext cx="283885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6337927" y="2097304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 rot="5400000">
              <a:off x="6398826" y="2592886"/>
              <a:ext cx="215999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6528814" y="2519092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</p:grpSp>
      <p:sp>
        <p:nvSpPr>
          <p:cNvPr id="161" name="Oval 18 3"/>
          <p:cNvSpPr>
            <a:spLocks noChangeArrowheads="1"/>
          </p:cNvSpPr>
          <p:nvPr/>
        </p:nvSpPr>
        <p:spPr bwMode="auto">
          <a:xfrm>
            <a:off x="7020000" y="1080000"/>
            <a:ext cx="216000" cy="216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Oval 18 4"/>
          <p:cNvSpPr>
            <a:spLocks noChangeArrowheads="1"/>
          </p:cNvSpPr>
          <p:nvPr/>
        </p:nvSpPr>
        <p:spPr bwMode="auto">
          <a:xfrm>
            <a:off x="7020000" y="1512000"/>
            <a:ext cx="216000" cy="216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7422935" y="1022235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/>
                </a:solidFill>
              </a:rPr>
              <a:t>Source, q</a:t>
            </a:r>
            <a:r>
              <a:rPr lang="en-US" sz="1500" baseline="-25000" dirty="0">
                <a:solidFill>
                  <a:schemeClr val="tx2"/>
                </a:solidFill>
              </a:rPr>
              <a:t>1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7422935" y="1458417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accent2">
                    <a:lumMod val="75000"/>
                  </a:schemeClr>
                </a:solidFill>
              </a:rPr>
              <a:t>Witness, q</a:t>
            </a:r>
            <a:r>
              <a:rPr lang="en-US" sz="1500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15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744" y="5066778"/>
            <a:ext cx="5358513" cy="57501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325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980">
        <p:fade/>
      </p:transition>
    </mc:Choice>
    <mc:Fallback xmlns="">
      <p:transition spd="med" advTm="6998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7037E-6 L 0.5401 0.00209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97" y="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Bunch lengthening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latin typeface="Symbol" pitchFamily="2" charset="2"/>
              </a:rPr>
              <a:t>m</a:t>
            </a:r>
            <a:r>
              <a:rPr lang="de-DE" dirty="0"/>
              <a:t>W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50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8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000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64000" y="792000"/>
            <a:ext cx="3708000" cy="576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Running the numerical simulation for this case: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en-US" dirty="0">
                <a:solidFill>
                  <a:schemeClr val="tx1"/>
                </a:solidFill>
              </a:rPr>
              <a:t>Bunch is matched at low intensity (i.e. without impedance) </a:t>
            </a:r>
          </a:p>
          <a:p>
            <a:pPr algn="just"/>
            <a:endParaRPr lang="en-US" b="1" dirty="0">
              <a:solidFill>
                <a:srgbClr val="C00000"/>
              </a:solidFill>
            </a:endParaRPr>
          </a:p>
          <a:p>
            <a:pPr algn="just"/>
            <a:r>
              <a:rPr lang="en-US" b="1" dirty="0">
                <a:solidFill>
                  <a:srgbClr val="C00000"/>
                </a:solidFill>
              </a:rPr>
              <a:t>Two regimes are found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Bunch lengthening/emittance blow up regime with roughly linear increase of the</a:t>
            </a:r>
            <a:r>
              <a:rPr lang="en-US" b="1" dirty="0">
                <a:solidFill>
                  <a:srgbClr val="C00000"/>
                </a:solidFill>
              </a:rPr>
              <a:t> synchronous phase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b="1" dirty="0">
                <a:solidFill>
                  <a:srgbClr val="C00000"/>
                </a:solidFill>
              </a:rPr>
              <a:t>bunch length </a:t>
            </a:r>
            <a:r>
              <a:rPr lang="en-US" dirty="0">
                <a:solidFill>
                  <a:schemeClr val="tx1"/>
                </a:solidFill>
              </a:rPr>
              <a:t>with intensity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Unstable regime (</a:t>
            </a:r>
            <a:r>
              <a:rPr lang="en-US" b="1" dirty="0">
                <a:solidFill>
                  <a:srgbClr val="C00000"/>
                </a:solidFill>
              </a:rPr>
              <a:t>turbulent bunch lengthening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377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Bunch lengthening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latin typeface="Symbol" pitchFamily="2" charset="2"/>
              </a:rPr>
              <a:t>m</a:t>
            </a:r>
            <a:r>
              <a:rPr lang="de-DE" dirty="0"/>
              <a:t>W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51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8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000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28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Bunch lengthening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latin typeface="Symbol" pitchFamily="2" charset="2"/>
              </a:rPr>
              <a:t>m</a:t>
            </a:r>
            <a:r>
              <a:rPr lang="de-DE" dirty="0"/>
              <a:t>W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52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52000" y="3096000"/>
            <a:ext cx="2002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70C0"/>
                </a:solidFill>
              </a:rPr>
              <a:t>Below MWI threshold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60000" y="3096000"/>
            <a:ext cx="2012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FF0000"/>
                </a:solidFill>
              </a:rPr>
              <a:t>Above MWI threshold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0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84000" y="828000"/>
            <a:ext cx="6624000" cy="5520000"/>
          </a:xfrm>
          <a:prstGeom prst="rect">
            <a:avLst/>
          </a:prstGeom>
          <a:ln w="12700">
            <a:solidFill>
              <a:srgbClr val="0070C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828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15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Bunch lengthening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>
                <a:latin typeface="Symbol" pitchFamily="2" charset="2"/>
              </a:rPr>
              <a:t>m</a:t>
            </a:r>
            <a:r>
              <a:rPr lang="de-DE" dirty="0"/>
              <a:t>W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53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952000" y="3096000"/>
            <a:ext cx="2002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rgbClr val="0070C0"/>
                </a:solidFill>
              </a:rPr>
              <a:t>Below MWI threshold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6000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11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000" y="828000"/>
            <a:ext cx="6624000" cy="552000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16532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5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3024000"/>
            <a:ext cx="8280000" cy="30240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Tomorrow Part 3 </a:t>
            </a:r>
          </a:p>
          <a:p>
            <a:pPr marL="0" indent="0">
              <a:buNone/>
            </a:pPr>
            <a:r>
              <a:rPr lang="en-US" sz="2400" dirty="0">
                <a:sym typeface="Wingdings" pitchFamily="2" charset="2"/>
              </a:rPr>
              <a:t> Transverse wake fields and impedances and their effects on the beam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54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de-DE" sz="1800" dirty="0"/>
              <a:t>We have </a:t>
            </a:r>
            <a:r>
              <a:rPr lang="de-DE" sz="1800" b="1" dirty="0">
                <a:solidFill>
                  <a:srgbClr val="C00000"/>
                </a:solidFill>
              </a:rPr>
              <a:t>discussed longitudinal wake fields</a:t>
            </a:r>
            <a:r>
              <a:rPr lang="de-DE" sz="1800" dirty="0"/>
              <a:t> and impedances </a:t>
            </a:r>
            <a:r>
              <a:rPr lang="de-DE" sz="1800" dirty="0" err="1"/>
              <a:t>and</a:t>
            </a:r>
            <a:r>
              <a:rPr lang="de-DE" sz="1800" dirty="0"/>
              <a:t> </a:t>
            </a:r>
            <a:r>
              <a:rPr lang="de-DE" sz="1800" dirty="0" err="1"/>
              <a:t>examples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their</a:t>
            </a:r>
            <a:r>
              <a:rPr lang="de-DE" sz="1800" dirty="0"/>
              <a:t> impact on both the machine as well as the beam. </a:t>
            </a:r>
          </a:p>
          <a:p>
            <a:pPr algn="just"/>
            <a:r>
              <a:rPr lang="de-DE" sz="1800" dirty="0"/>
              <a:t>We have learned about </a:t>
            </a:r>
            <a:r>
              <a:rPr lang="de-DE" sz="1800" b="1" dirty="0">
                <a:solidFill>
                  <a:srgbClr val="C00000"/>
                </a:solidFill>
              </a:rPr>
              <a:t>beam induced heating </a:t>
            </a:r>
            <a:r>
              <a:rPr lang="de-DE" sz="1800" dirty="0"/>
              <a:t>and how it is related to the beam power spectrum and the machine impedance.</a:t>
            </a:r>
          </a:p>
          <a:p>
            <a:pPr algn="just"/>
            <a:r>
              <a:rPr lang="de-DE" sz="1800" dirty="0"/>
              <a:t>We have discussed the effects of </a:t>
            </a:r>
            <a:r>
              <a:rPr lang="de-DE" sz="1800" b="1" dirty="0">
                <a:solidFill>
                  <a:srgbClr val="C00000"/>
                </a:solidFill>
              </a:rPr>
              <a:t>potential well distortion </a:t>
            </a:r>
            <a:r>
              <a:rPr lang="de-DE" sz="1800" dirty="0"/>
              <a:t>(stable phase and synchrotron tune shifts, bunch lengthening and shortening).</a:t>
            </a:r>
            <a:endParaRPr lang="en-US" sz="1800" dirty="0">
              <a:solidFill>
                <a:srgbClr val="C00000"/>
              </a:solidFill>
            </a:endParaRPr>
          </a:p>
          <a:p>
            <a:pPr algn="just"/>
            <a:r>
              <a:rPr lang="de-DE" sz="1800" dirty="0"/>
              <a:t>We have </a:t>
            </a:r>
            <a:r>
              <a:rPr lang="de-DE" sz="1800" dirty="0" err="1"/>
              <a:t>seen</a:t>
            </a:r>
            <a:r>
              <a:rPr lang="de-DE" sz="1800" dirty="0"/>
              <a:t> </a:t>
            </a:r>
            <a:r>
              <a:rPr lang="de-DE" sz="1800" dirty="0" err="1"/>
              <a:t>one</a:t>
            </a:r>
            <a:r>
              <a:rPr lang="de-DE" sz="1800" dirty="0"/>
              <a:t> </a:t>
            </a:r>
            <a:r>
              <a:rPr lang="de-DE" sz="1800" dirty="0" err="1"/>
              <a:t>example</a:t>
            </a:r>
            <a:r>
              <a:rPr lang="de-DE" sz="1800" dirty="0"/>
              <a:t> of</a:t>
            </a:r>
            <a:r>
              <a:rPr lang="de-DE" sz="1800" b="1" dirty="0">
                <a:solidFill>
                  <a:srgbClr val="C00000"/>
                </a:solidFill>
              </a:rPr>
              <a:t> longitudinal </a:t>
            </a:r>
            <a:r>
              <a:rPr lang="de-DE" sz="1800" b="1" dirty="0" err="1">
                <a:solidFill>
                  <a:srgbClr val="C00000"/>
                </a:solidFill>
              </a:rPr>
              <a:t>instability</a:t>
            </a:r>
            <a:r>
              <a:rPr lang="de-DE" sz="1800" b="1" dirty="0">
                <a:solidFill>
                  <a:srgbClr val="C00000"/>
                </a:solidFill>
              </a:rPr>
              <a:t> </a:t>
            </a:r>
            <a:r>
              <a:rPr lang="de-DE" sz="1800" dirty="0"/>
              <a:t>(</a:t>
            </a:r>
            <a:r>
              <a:rPr lang="de-DE" sz="1800" dirty="0" err="1"/>
              <a:t>microwave</a:t>
            </a:r>
            <a:r>
              <a:rPr lang="de-DE" sz="1800" dirty="0"/>
              <a:t>).</a:t>
            </a:r>
            <a:endParaRPr lang="en-US" sz="1800" dirty="0"/>
          </a:p>
          <a:p>
            <a:pPr algn="just"/>
            <a:endParaRPr lang="de-DE" sz="1800" dirty="0"/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6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26"/>
    </mc:Choice>
    <mc:Fallback xmlns="">
      <p:transition spd="slow" advTm="406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End part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55</a:t>
            </a:fld>
            <a:endParaRPr lang="en-GB"/>
          </a:p>
        </p:txBody>
      </p:sp>
      <p:pic>
        <p:nvPicPr>
          <p:cNvPr id="7" name="Picture 2" descr="Image result for goal fla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000" y="4140000"/>
            <a:ext cx="2304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1040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- </a:t>
            </a:r>
            <a:r>
              <a:rPr lang="en-US" dirty="0" err="1"/>
              <a:t>wakefields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1920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Signpost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3024000"/>
            <a:ext cx="8280000" cy="3024000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2400" dirty="0"/>
              <a:t>Part 2: Longitudinal </a:t>
            </a:r>
            <a:r>
              <a:rPr lang="en-US" sz="2400" dirty="0" err="1"/>
              <a:t>wakefields</a:t>
            </a:r>
            <a:r>
              <a:rPr lang="en-US" sz="2400" dirty="0"/>
              <a:t> –</a:t>
            </a:r>
          </a:p>
          <a:p>
            <a:pPr marL="0" indent="0">
              <a:buNone/>
            </a:pPr>
            <a:r>
              <a:rPr lang="en-US" sz="2400" dirty="0"/>
              <a:t>impact on machine elements and beam dynamics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Longitudinal wake fields and the longitudinal wake function</a:t>
            </a:r>
          </a:p>
          <a:p>
            <a:pPr lvl="1"/>
            <a:r>
              <a:rPr lang="de-DE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Energy loss – beam induced heating and stable phase shift</a:t>
            </a:r>
          </a:p>
          <a:p>
            <a:pPr lvl="1"/>
            <a:r>
              <a:rPr lang="de-DE" sz="2000" dirty="0">
                <a:solidFill>
                  <a:schemeClr val="tx1">
                    <a:lumMod val="25000"/>
                    <a:lumOff val="75000"/>
                  </a:schemeClr>
                </a:solidFill>
              </a:rPr>
              <a:t>Potential well distortion, bunch lengthning and microwave instability</a:t>
            </a:r>
          </a:p>
          <a:p>
            <a:pPr lvl="1"/>
            <a:r>
              <a:rPr lang="de-DE" sz="2000" dirty="0"/>
              <a:t>Robinson instability</a:t>
            </a:r>
            <a:endParaRPr lang="en-US" sz="1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57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32000" y="729000"/>
            <a:ext cx="8280000" cy="2511000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de-DE" sz="1800" dirty="0"/>
              <a:t>We have learned about the </a:t>
            </a:r>
            <a:r>
              <a:rPr lang="de-DE" sz="1800" b="1" dirty="0">
                <a:solidFill>
                  <a:srgbClr val="C00000"/>
                </a:solidFill>
              </a:rPr>
              <a:t>impact of the longitudinal impedance on the beam</a:t>
            </a:r>
            <a:r>
              <a:rPr lang="de-DE" sz="1800" dirty="0"/>
              <a:t>. </a:t>
            </a:r>
          </a:p>
          <a:p>
            <a:pPr algn="just"/>
            <a:r>
              <a:rPr lang="de-DE" sz="1800" dirty="0"/>
              <a:t>We found the</a:t>
            </a:r>
            <a:r>
              <a:rPr lang="de-DE" sz="1800" b="1" dirty="0">
                <a:solidFill>
                  <a:srgbClr val="C00000"/>
                </a:solidFill>
              </a:rPr>
              <a:t> Haissinki equation</a:t>
            </a:r>
            <a:r>
              <a:rPr lang="de-DE" sz="1800" dirty="0"/>
              <a:t> and discussed the </a:t>
            </a:r>
            <a:r>
              <a:rPr lang="de-DE" sz="1800" b="1" dirty="0">
                <a:solidFill>
                  <a:srgbClr val="C00000"/>
                </a:solidFill>
              </a:rPr>
              <a:t>potential well distortion </a:t>
            </a:r>
            <a:r>
              <a:rPr lang="de-DE" sz="1800" dirty="0"/>
              <a:t>along with the </a:t>
            </a:r>
            <a:r>
              <a:rPr lang="de-DE" sz="1800" b="1" dirty="0">
                <a:solidFill>
                  <a:srgbClr val="C00000"/>
                </a:solidFill>
              </a:rPr>
              <a:t>stable phase shift</a:t>
            </a:r>
            <a:r>
              <a:rPr lang="de-DE" sz="1800" dirty="0"/>
              <a:t> and</a:t>
            </a:r>
            <a:r>
              <a:rPr lang="de-DE" sz="1800" b="1" dirty="0">
                <a:solidFill>
                  <a:srgbClr val="C00000"/>
                </a:solidFill>
              </a:rPr>
              <a:t> synchrotron tune shift</a:t>
            </a:r>
            <a:r>
              <a:rPr lang="de-DE" sz="1800" dirty="0"/>
              <a:t>.</a:t>
            </a:r>
          </a:p>
          <a:p>
            <a:pPr algn="just"/>
            <a:r>
              <a:rPr lang="de-DE" sz="1800" dirty="0"/>
              <a:t>We looked at some generic wake fields and the</a:t>
            </a:r>
            <a:r>
              <a:rPr lang="de-DE" sz="1800" b="1" dirty="0">
                <a:solidFill>
                  <a:srgbClr val="C00000"/>
                </a:solidFill>
              </a:rPr>
              <a:t> two regimes</a:t>
            </a:r>
            <a:r>
              <a:rPr lang="de-DE" sz="1800" dirty="0"/>
              <a:t> of potential well distortion with </a:t>
            </a:r>
            <a:r>
              <a:rPr lang="de-DE" sz="1800" b="1" dirty="0">
                <a:solidFill>
                  <a:srgbClr val="C00000"/>
                </a:solidFill>
              </a:rPr>
              <a:t>bunch lenthening</a:t>
            </a:r>
            <a:r>
              <a:rPr lang="de-DE" sz="1800" dirty="0"/>
              <a:t> and its transition to the</a:t>
            </a:r>
            <a:r>
              <a:rPr lang="de-DE" sz="1800" b="1" dirty="0">
                <a:solidFill>
                  <a:srgbClr val="C00000"/>
                </a:solidFill>
              </a:rPr>
              <a:t> microwave instability</a:t>
            </a:r>
            <a:r>
              <a:rPr lang="de-DE" sz="1800" dirty="0"/>
              <a:t>.</a:t>
            </a:r>
            <a:endParaRPr lang="en-US" sz="1800" dirty="0">
              <a:solidFill>
                <a:srgbClr val="C00000"/>
              </a:solidFill>
            </a:endParaRPr>
          </a:p>
          <a:p>
            <a:pPr algn="just"/>
            <a:r>
              <a:rPr lang="de-DE" sz="1800" dirty="0"/>
              <a:t>We will now look specifically at multi-turn wake fields and the phenomenon of </a:t>
            </a:r>
            <a:r>
              <a:rPr lang="de-DE" sz="1800" b="1" dirty="0">
                <a:solidFill>
                  <a:srgbClr val="C00000"/>
                </a:solidFill>
              </a:rPr>
              <a:t>Robinson instability</a:t>
            </a:r>
            <a:r>
              <a:rPr lang="de-DE" sz="1800" dirty="0"/>
              <a:t> and damping.</a:t>
            </a:r>
            <a:endParaRPr lang="en-US" sz="1800" dirty="0"/>
          </a:p>
          <a:p>
            <a:pPr algn="just"/>
            <a:endParaRPr lang="de-DE" sz="1800" dirty="0"/>
          </a:p>
        </p:txBody>
      </p:sp>
      <p:pic>
        <p:nvPicPr>
          <p:cNvPr id="1026" name="Picture 2" descr="http://www.gatherthejews.com/wp-content/uploads/2011/07/signpost.gi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00" y="0"/>
            <a:ext cx="531329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94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26"/>
    </mc:Choice>
    <mc:Fallback xmlns="">
      <p:transition spd="slow" advTm="406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To illustrate the Robinson instability we will use some simplifications: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is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point-like</a:t>
            </a:r>
            <a:r>
              <a:rPr lang="en-US" sz="1800" dirty="0">
                <a:sym typeface="Wingdings"/>
              </a:rPr>
              <a:t> and feels an external linear force (i.e. it would execute linear synchrotron oscillations in absence of the wake forces)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additionally feels the effect of a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multi-turn wake</a:t>
            </a:r>
            <a:endParaRPr lang="en-US" sz="2000" b="1" dirty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58</a:t>
            </a:fld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612000" y="318946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612000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3"/>
          <p:cNvGrpSpPr/>
          <p:nvPr/>
        </p:nvGrpSpPr>
        <p:grpSpPr>
          <a:xfrm>
            <a:off x="2210092" y="2880093"/>
            <a:ext cx="6321908" cy="2839300"/>
            <a:chOff x="5410200" y="3810002"/>
            <a:chExt cx="5524864" cy="3270031"/>
          </a:xfrm>
        </p:grpSpPr>
        <p:cxnSp>
          <p:nvCxnSpPr>
            <p:cNvPr id="19" name="Straight Arrow Connector 4"/>
            <p:cNvCxnSpPr/>
            <p:nvPr/>
          </p:nvCxnSpPr>
          <p:spPr>
            <a:xfrm flipV="1">
              <a:off x="5410200" y="5487988"/>
              <a:ext cx="5524864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5"/>
            <p:cNvSpPr/>
            <p:nvPr/>
          </p:nvSpPr>
          <p:spPr>
            <a:xfrm>
              <a:off x="6076700" y="4166418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6200000" flipV="1">
              <a:off x="5478528" y="5445017"/>
              <a:ext cx="3270031" cy="2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 flipV="1">
            <a:off x="2976778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337523" y="3180774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V="1">
            <a:off x="5337523" y="433692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4063742" y="4028971"/>
            <a:ext cx="190849" cy="152107"/>
          </a:xfrm>
          <a:prstGeom prst="ellipse">
            <a:avLst/>
          </a:prstGeom>
          <a:solidFill>
            <a:srgbClr val="0000FF">
              <a:alpha val="39999"/>
            </a:srgbClr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027610" y="4267575"/>
            <a:ext cx="441627" cy="387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88012" y="2880000"/>
            <a:ext cx="826049" cy="387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p/p</a:t>
            </a:r>
            <a:r>
              <a:rPr lang="en-US" baseline="-25000" dirty="0"/>
              <a:t>0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3588817" y="4088907"/>
            <a:ext cx="1140701" cy="566535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967589" y="5166000"/>
            <a:ext cx="3060021" cy="58180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Unperturbed: the bunch executes synchrotron oscillations at </a:t>
            </a:r>
            <a:r>
              <a:rPr lang="en-US" sz="1500" dirty="0" err="1">
                <a:latin typeface="Symbol" charset="2"/>
                <a:cs typeface="Symbol" charset="2"/>
              </a:rPr>
              <a:t>w</a:t>
            </a:r>
            <a:r>
              <a:rPr lang="en-US" sz="1500" baseline="-25000" dirty="0" err="1"/>
              <a:t>s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85415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C 0.03455 -1.11111E-6 0.06268 0.01806 0.06268 0.04074 C 0.06268 0.0632 0.03455 0.08148 -3.88889E-6 0.08148 C -0.03454 0.08148 -0.0625 0.0632 -0.0625 0.04074 C -0.0625 0.01806 -0.03454 -1.11111E-6 -3.88889E-6 -1.11111E-6 Z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To illustrate the Robinson instability we will use some simplifications: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is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point-like</a:t>
            </a:r>
            <a:r>
              <a:rPr lang="en-US" sz="1800" dirty="0">
                <a:sym typeface="Wingdings"/>
              </a:rPr>
              <a:t> and feels an external linear force (i.e. it would execute linear synchrotron oscillations in absence of the wake forces)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additionally feels the effect of a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multi-turn wake</a:t>
            </a:r>
            <a:endParaRPr lang="en-US" sz="2000" b="1" dirty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59</a:t>
            </a:fld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612000" y="318946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612000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3"/>
          <p:cNvGrpSpPr/>
          <p:nvPr/>
        </p:nvGrpSpPr>
        <p:grpSpPr>
          <a:xfrm>
            <a:off x="2210092" y="2880093"/>
            <a:ext cx="6321908" cy="2839300"/>
            <a:chOff x="5410200" y="3810002"/>
            <a:chExt cx="5524864" cy="3270031"/>
          </a:xfrm>
        </p:grpSpPr>
        <p:cxnSp>
          <p:nvCxnSpPr>
            <p:cNvPr id="19" name="Straight Arrow Connector 4"/>
            <p:cNvCxnSpPr/>
            <p:nvPr/>
          </p:nvCxnSpPr>
          <p:spPr>
            <a:xfrm flipV="1">
              <a:off x="5410200" y="5487988"/>
              <a:ext cx="5524864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5"/>
            <p:cNvSpPr/>
            <p:nvPr/>
          </p:nvSpPr>
          <p:spPr>
            <a:xfrm>
              <a:off x="6076700" y="4166418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6200000" flipV="1">
              <a:off x="5478528" y="5445017"/>
              <a:ext cx="3270031" cy="2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 flipV="1">
            <a:off x="2976778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337523" y="3180774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V="1">
            <a:off x="5337523" y="433692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4063742" y="4028971"/>
            <a:ext cx="190849" cy="152107"/>
          </a:xfrm>
          <a:prstGeom prst="ellipse">
            <a:avLst/>
          </a:prstGeom>
          <a:solidFill>
            <a:srgbClr val="0000FF">
              <a:alpha val="39999"/>
            </a:srgbClr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027610" y="4267575"/>
            <a:ext cx="441627" cy="387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88012" y="2880000"/>
            <a:ext cx="826049" cy="387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p/p</a:t>
            </a:r>
            <a:r>
              <a:rPr lang="en-US" baseline="-25000" dirty="0"/>
              <a:t>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967589" y="5166000"/>
            <a:ext cx="3060021" cy="58180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Unperturbed: the bunch executes synchrotron oscillations at </a:t>
            </a:r>
            <a:r>
              <a:rPr lang="en-US" sz="1500" dirty="0" err="1">
                <a:latin typeface="Symbol" charset="2"/>
                <a:cs typeface="Symbol" charset="2"/>
              </a:rPr>
              <a:t>w</a:t>
            </a:r>
            <a:r>
              <a:rPr lang="en-US" sz="1500" baseline="-25000" dirty="0" err="1"/>
              <a:t>s</a:t>
            </a:r>
            <a:endParaRPr lang="en-US" sz="1500" dirty="0"/>
          </a:p>
        </p:txBody>
      </p:sp>
      <p:sp>
        <p:nvSpPr>
          <p:cNvPr id="40" name="Freeform 39"/>
          <p:cNvSpPr/>
          <p:nvPr/>
        </p:nvSpPr>
        <p:spPr>
          <a:xfrm rot="18232941">
            <a:off x="3466402" y="3622813"/>
            <a:ext cx="1504353" cy="1428573"/>
          </a:xfrm>
          <a:custGeom>
            <a:avLst/>
            <a:gdLst>
              <a:gd name="connsiteX0" fmla="*/ 1503754 w 1801928"/>
              <a:gd name="connsiteY0" fmla="*/ 463825 h 1358347"/>
              <a:gd name="connsiteX1" fmla="*/ 1316015 w 1801928"/>
              <a:gd name="connsiteY1" fmla="*/ 220869 h 1358347"/>
              <a:gd name="connsiteX2" fmla="*/ 852189 w 1801928"/>
              <a:gd name="connsiteY2" fmla="*/ 11043 h 1358347"/>
              <a:gd name="connsiteX3" fmla="*/ 277928 w 1801928"/>
              <a:gd name="connsiteY3" fmla="*/ 154608 h 1358347"/>
              <a:gd name="connsiteX4" fmla="*/ 12884 w 1801928"/>
              <a:gd name="connsiteY4" fmla="*/ 463825 h 1358347"/>
              <a:gd name="connsiteX5" fmla="*/ 200624 w 1801928"/>
              <a:gd name="connsiteY5" fmla="*/ 806173 h 1358347"/>
              <a:gd name="connsiteX6" fmla="*/ 697580 w 1801928"/>
              <a:gd name="connsiteY6" fmla="*/ 1214782 h 1358347"/>
              <a:gd name="connsiteX7" fmla="*/ 1128276 w 1801928"/>
              <a:gd name="connsiteY7" fmla="*/ 1303130 h 1358347"/>
              <a:gd name="connsiteX8" fmla="*/ 1801928 w 1801928"/>
              <a:gd name="connsiteY8" fmla="*/ 883478 h 1358347"/>
              <a:gd name="connsiteX0" fmla="*/ 1495914 w 1794088"/>
              <a:gd name="connsiteY0" fmla="*/ 457348 h 1317869"/>
              <a:gd name="connsiteX1" fmla="*/ 1308175 w 1794088"/>
              <a:gd name="connsiteY1" fmla="*/ 214392 h 1317869"/>
              <a:gd name="connsiteX2" fmla="*/ 844349 w 1794088"/>
              <a:gd name="connsiteY2" fmla="*/ 4566 h 1317869"/>
              <a:gd name="connsiteX3" fmla="*/ 368481 w 1794088"/>
              <a:gd name="connsiteY3" fmla="*/ 420746 h 1317869"/>
              <a:gd name="connsiteX4" fmla="*/ 5044 w 1794088"/>
              <a:gd name="connsiteY4" fmla="*/ 457348 h 1317869"/>
              <a:gd name="connsiteX5" fmla="*/ 192784 w 1794088"/>
              <a:gd name="connsiteY5" fmla="*/ 799696 h 1317869"/>
              <a:gd name="connsiteX6" fmla="*/ 689740 w 1794088"/>
              <a:gd name="connsiteY6" fmla="*/ 1208305 h 1317869"/>
              <a:gd name="connsiteX7" fmla="*/ 1120436 w 1794088"/>
              <a:gd name="connsiteY7" fmla="*/ 1296653 h 1317869"/>
              <a:gd name="connsiteX8" fmla="*/ 1794088 w 1794088"/>
              <a:gd name="connsiteY8" fmla="*/ 877001 h 1317869"/>
              <a:gd name="connsiteX0" fmla="*/ 1316298 w 1614472"/>
              <a:gd name="connsiteY0" fmla="*/ 457348 h 1317869"/>
              <a:gd name="connsiteX1" fmla="*/ 1128559 w 1614472"/>
              <a:gd name="connsiteY1" fmla="*/ 214392 h 1317869"/>
              <a:gd name="connsiteX2" fmla="*/ 664733 w 1614472"/>
              <a:gd name="connsiteY2" fmla="*/ 4566 h 1317869"/>
              <a:gd name="connsiteX3" fmla="*/ 188865 w 1614472"/>
              <a:gd name="connsiteY3" fmla="*/ 420746 h 1317869"/>
              <a:gd name="connsiteX4" fmla="*/ 147540 w 1614472"/>
              <a:gd name="connsiteY4" fmla="*/ 777299 h 1317869"/>
              <a:gd name="connsiteX5" fmla="*/ 13168 w 1614472"/>
              <a:gd name="connsiteY5" fmla="*/ 799696 h 1317869"/>
              <a:gd name="connsiteX6" fmla="*/ 510124 w 1614472"/>
              <a:gd name="connsiteY6" fmla="*/ 1208305 h 1317869"/>
              <a:gd name="connsiteX7" fmla="*/ 940820 w 1614472"/>
              <a:gd name="connsiteY7" fmla="*/ 1296653 h 1317869"/>
              <a:gd name="connsiteX8" fmla="*/ 1614472 w 1614472"/>
              <a:gd name="connsiteY8" fmla="*/ 877001 h 1317869"/>
              <a:gd name="connsiteX0" fmla="*/ 1191265 w 1489439"/>
              <a:gd name="connsiteY0" fmla="*/ 457348 h 1312804"/>
              <a:gd name="connsiteX1" fmla="*/ 1003526 w 1489439"/>
              <a:gd name="connsiteY1" fmla="*/ 214392 h 1312804"/>
              <a:gd name="connsiteX2" fmla="*/ 539700 w 1489439"/>
              <a:gd name="connsiteY2" fmla="*/ 4566 h 1312804"/>
              <a:gd name="connsiteX3" fmla="*/ 63832 w 1489439"/>
              <a:gd name="connsiteY3" fmla="*/ 420746 h 1312804"/>
              <a:gd name="connsiteX4" fmla="*/ 22507 w 1489439"/>
              <a:gd name="connsiteY4" fmla="*/ 777299 h 1312804"/>
              <a:gd name="connsiteX5" fmla="*/ 229473 w 1489439"/>
              <a:gd name="connsiteY5" fmla="*/ 1038998 h 1312804"/>
              <a:gd name="connsiteX6" fmla="*/ 385091 w 1489439"/>
              <a:gd name="connsiteY6" fmla="*/ 1208305 h 1312804"/>
              <a:gd name="connsiteX7" fmla="*/ 815787 w 1489439"/>
              <a:gd name="connsiteY7" fmla="*/ 1296653 h 1312804"/>
              <a:gd name="connsiteX8" fmla="*/ 1489439 w 1489439"/>
              <a:gd name="connsiteY8" fmla="*/ 877001 h 1312804"/>
              <a:gd name="connsiteX0" fmla="*/ 1191265 w 1489439"/>
              <a:gd name="connsiteY0" fmla="*/ 457348 h 1323210"/>
              <a:gd name="connsiteX1" fmla="*/ 1003526 w 1489439"/>
              <a:gd name="connsiteY1" fmla="*/ 214392 h 1323210"/>
              <a:gd name="connsiteX2" fmla="*/ 539700 w 1489439"/>
              <a:gd name="connsiteY2" fmla="*/ 4566 h 1323210"/>
              <a:gd name="connsiteX3" fmla="*/ 63832 w 1489439"/>
              <a:gd name="connsiteY3" fmla="*/ 420746 h 1323210"/>
              <a:gd name="connsiteX4" fmla="*/ 22507 w 1489439"/>
              <a:gd name="connsiteY4" fmla="*/ 777299 h 1323210"/>
              <a:gd name="connsiteX5" fmla="*/ 229473 w 1489439"/>
              <a:gd name="connsiteY5" fmla="*/ 1038998 h 1323210"/>
              <a:gd name="connsiteX6" fmla="*/ 549060 w 1489439"/>
              <a:gd name="connsiteY6" fmla="*/ 1267539 h 1323210"/>
              <a:gd name="connsiteX7" fmla="*/ 815787 w 1489439"/>
              <a:gd name="connsiteY7" fmla="*/ 1296653 h 1323210"/>
              <a:gd name="connsiteX8" fmla="*/ 1489439 w 1489439"/>
              <a:gd name="connsiteY8" fmla="*/ 877001 h 1323210"/>
              <a:gd name="connsiteX0" fmla="*/ 1168787 w 1466961"/>
              <a:gd name="connsiteY0" fmla="*/ 465958 h 1331820"/>
              <a:gd name="connsiteX1" fmla="*/ 981048 w 1466961"/>
              <a:gd name="connsiteY1" fmla="*/ 223002 h 1331820"/>
              <a:gd name="connsiteX2" fmla="*/ 517222 w 1466961"/>
              <a:gd name="connsiteY2" fmla="*/ 13176 h 1331820"/>
              <a:gd name="connsiteX3" fmla="*/ 220058 w 1466961"/>
              <a:gd name="connsiteY3" fmla="*/ 619816 h 1331820"/>
              <a:gd name="connsiteX4" fmla="*/ 29 w 1466961"/>
              <a:gd name="connsiteY4" fmla="*/ 785909 h 1331820"/>
              <a:gd name="connsiteX5" fmla="*/ 206995 w 1466961"/>
              <a:gd name="connsiteY5" fmla="*/ 1047608 h 1331820"/>
              <a:gd name="connsiteX6" fmla="*/ 526582 w 1466961"/>
              <a:gd name="connsiteY6" fmla="*/ 1276149 h 1331820"/>
              <a:gd name="connsiteX7" fmla="*/ 793309 w 1466961"/>
              <a:gd name="connsiteY7" fmla="*/ 1305263 h 1331820"/>
              <a:gd name="connsiteX8" fmla="*/ 1466961 w 1466961"/>
              <a:gd name="connsiteY8" fmla="*/ 885611 h 1331820"/>
              <a:gd name="connsiteX0" fmla="*/ 981674 w 1279848"/>
              <a:gd name="connsiteY0" fmla="*/ 465958 h 1331820"/>
              <a:gd name="connsiteX1" fmla="*/ 793935 w 1279848"/>
              <a:gd name="connsiteY1" fmla="*/ 223002 h 1331820"/>
              <a:gd name="connsiteX2" fmla="*/ 330109 w 1279848"/>
              <a:gd name="connsiteY2" fmla="*/ 13176 h 1331820"/>
              <a:gd name="connsiteX3" fmla="*/ 32945 w 1279848"/>
              <a:gd name="connsiteY3" fmla="*/ 619816 h 1331820"/>
              <a:gd name="connsiteX4" fmla="*/ 33871 w 1279848"/>
              <a:gd name="connsiteY4" fmla="*/ 1173789 h 1331820"/>
              <a:gd name="connsiteX5" fmla="*/ 19882 w 1279848"/>
              <a:gd name="connsiteY5" fmla="*/ 1047608 h 1331820"/>
              <a:gd name="connsiteX6" fmla="*/ 339469 w 1279848"/>
              <a:gd name="connsiteY6" fmla="*/ 1276149 h 1331820"/>
              <a:gd name="connsiteX7" fmla="*/ 606196 w 1279848"/>
              <a:gd name="connsiteY7" fmla="*/ 1305263 h 1331820"/>
              <a:gd name="connsiteX8" fmla="*/ 1279848 w 1279848"/>
              <a:gd name="connsiteY8" fmla="*/ 885611 h 1331820"/>
              <a:gd name="connsiteX0" fmla="*/ 1042201 w 1340375"/>
              <a:gd name="connsiteY0" fmla="*/ 465958 h 1331820"/>
              <a:gd name="connsiteX1" fmla="*/ 854462 w 1340375"/>
              <a:gd name="connsiteY1" fmla="*/ 223002 h 1331820"/>
              <a:gd name="connsiteX2" fmla="*/ 390636 w 1340375"/>
              <a:gd name="connsiteY2" fmla="*/ 13176 h 1331820"/>
              <a:gd name="connsiteX3" fmla="*/ 93472 w 1340375"/>
              <a:gd name="connsiteY3" fmla="*/ 619816 h 1331820"/>
              <a:gd name="connsiteX4" fmla="*/ 94398 w 1340375"/>
              <a:gd name="connsiteY4" fmla="*/ 1173789 h 1331820"/>
              <a:gd name="connsiteX5" fmla="*/ 80409 w 1340375"/>
              <a:gd name="connsiteY5" fmla="*/ 1047608 h 1331820"/>
              <a:gd name="connsiteX6" fmla="*/ 399996 w 1340375"/>
              <a:gd name="connsiteY6" fmla="*/ 1276149 h 1331820"/>
              <a:gd name="connsiteX7" fmla="*/ 666723 w 1340375"/>
              <a:gd name="connsiteY7" fmla="*/ 1305263 h 1331820"/>
              <a:gd name="connsiteX8" fmla="*/ 1340375 w 1340375"/>
              <a:gd name="connsiteY8" fmla="*/ 885611 h 1331820"/>
              <a:gd name="connsiteX0" fmla="*/ 993492 w 1291666"/>
              <a:gd name="connsiteY0" fmla="*/ 465958 h 1331820"/>
              <a:gd name="connsiteX1" fmla="*/ 805753 w 1291666"/>
              <a:gd name="connsiteY1" fmla="*/ 223002 h 1331820"/>
              <a:gd name="connsiteX2" fmla="*/ 341927 w 1291666"/>
              <a:gd name="connsiteY2" fmla="*/ 13176 h 1331820"/>
              <a:gd name="connsiteX3" fmla="*/ 44763 w 1291666"/>
              <a:gd name="connsiteY3" fmla="*/ 619816 h 1331820"/>
              <a:gd name="connsiteX4" fmla="*/ 45689 w 1291666"/>
              <a:gd name="connsiteY4" fmla="*/ 1173789 h 1331820"/>
              <a:gd name="connsiteX5" fmla="*/ 31700 w 1291666"/>
              <a:gd name="connsiteY5" fmla="*/ 1047608 h 1331820"/>
              <a:gd name="connsiteX6" fmla="*/ 351287 w 1291666"/>
              <a:gd name="connsiteY6" fmla="*/ 1276149 h 1331820"/>
              <a:gd name="connsiteX7" fmla="*/ 618014 w 1291666"/>
              <a:gd name="connsiteY7" fmla="*/ 1305263 h 1331820"/>
              <a:gd name="connsiteX8" fmla="*/ 1291666 w 1291666"/>
              <a:gd name="connsiteY8" fmla="*/ 885611 h 1331820"/>
              <a:gd name="connsiteX0" fmla="*/ 976060 w 1274234"/>
              <a:gd name="connsiteY0" fmla="*/ 465958 h 1327072"/>
              <a:gd name="connsiteX1" fmla="*/ 788321 w 1274234"/>
              <a:gd name="connsiteY1" fmla="*/ 223002 h 1327072"/>
              <a:gd name="connsiteX2" fmla="*/ 324495 w 1274234"/>
              <a:gd name="connsiteY2" fmla="*/ 13176 h 1327072"/>
              <a:gd name="connsiteX3" fmla="*/ 27331 w 1274234"/>
              <a:gd name="connsiteY3" fmla="*/ 619816 h 1327072"/>
              <a:gd name="connsiteX4" fmla="*/ 28257 w 1274234"/>
              <a:gd name="connsiteY4" fmla="*/ 1173789 h 1327072"/>
              <a:gd name="connsiteX5" fmla="*/ 159009 w 1274234"/>
              <a:gd name="connsiteY5" fmla="*/ 1187492 h 1327072"/>
              <a:gd name="connsiteX6" fmla="*/ 333855 w 1274234"/>
              <a:gd name="connsiteY6" fmla="*/ 1276149 h 1327072"/>
              <a:gd name="connsiteX7" fmla="*/ 600582 w 1274234"/>
              <a:gd name="connsiteY7" fmla="*/ 1305263 h 1327072"/>
              <a:gd name="connsiteX8" fmla="*/ 1274234 w 1274234"/>
              <a:gd name="connsiteY8" fmla="*/ 885611 h 1327072"/>
              <a:gd name="connsiteX0" fmla="*/ 978554 w 1276728"/>
              <a:gd name="connsiteY0" fmla="*/ 465958 h 1324093"/>
              <a:gd name="connsiteX1" fmla="*/ 790815 w 1276728"/>
              <a:gd name="connsiteY1" fmla="*/ 223002 h 1324093"/>
              <a:gd name="connsiteX2" fmla="*/ 326989 w 1276728"/>
              <a:gd name="connsiteY2" fmla="*/ 13176 h 1324093"/>
              <a:gd name="connsiteX3" fmla="*/ 29825 w 1276728"/>
              <a:gd name="connsiteY3" fmla="*/ 619816 h 1324093"/>
              <a:gd name="connsiteX4" fmla="*/ 30751 w 1276728"/>
              <a:gd name="connsiteY4" fmla="*/ 1173789 h 1324093"/>
              <a:gd name="connsiteX5" fmla="*/ 209975 w 1276728"/>
              <a:gd name="connsiteY5" fmla="*/ 1301707 h 1324093"/>
              <a:gd name="connsiteX6" fmla="*/ 336349 w 1276728"/>
              <a:gd name="connsiteY6" fmla="*/ 1276149 h 1324093"/>
              <a:gd name="connsiteX7" fmla="*/ 603076 w 1276728"/>
              <a:gd name="connsiteY7" fmla="*/ 1305263 h 1324093"/>
              <a:gd name="connsiteX8" fmla="*/ 1276728 w 1276728"/>
              <a:gd name="connsiteY8" fmla="*/ 885611 h 1324093"/>
              <a:gd name="connsiteX0" fmla="*/ 975155 w 1273329"/>
              <a:gd name="connsiteY0" fmla="*/ 537278 h 1395413"/>
              <a:gd name="connsiteX1" fmla="*/ 787416 w 1273329"/>
              <a:gd name="connsiteY1" fmla="*/ 294322 h 1395413"/>
              <a:gd name="connsiteX2" fmla="*/ 273952 w 1273329"/>
              <a:gd name="connsiteY2" fmla="*/ 10578 h 1395413"/>
              <a:gd name="connsiteX3" fmla="*/ 26426 w 1273329"/>
              <a:gd name="connsiteY3" fmla="*/ 691136 h 1395413"/>
              <a:gd name="connsiteX4" fmla="*/ 27352 w 1273329"/>
              <a:gd name="connsiteY4" fmla="*/ 1245109 h 1395413"/>
              <a:gd name="connsiteX5" fmla="*/ 206576 w 1273329"/>
              <a:gd name="connsiteY5" fmla="*/ 1373027 h 1395413"/>
              <a:gd name="connsiteX6" fmla="*/ 332950 w 1273329"/>
              <a:gd name="connsiteY6" fmla="*/ 1347469 h 1395413"/>
              <a:gd name="connsiteX7" fmla="*/ 599677 w 1273329"/>
              <a:gd name="connsiteY7" fmla="*/ 1376583 h 1395413"/>
              <a:gd name="connsiteX8" fmla="*/ 1273329 w 1273329"/>
              <a:gd name="connsiteY8" fmla="*/ 956931 h 1395413"/>
              <a:gd name="connsiteX0" fmla="*/ 964192 w 1262366"/>
              <a:gd name="connsiteY0" fmla="*/ 537278 h 1395413"/>
              <a:gd name="connsiteX1" fmla="*/ 776453 w 1262366"/>
              <a:gd name="connsiteY1" fmla="*/ 294322 h 1395413"/>
              <a:gd name="connsiteX2" fmla="*/ 262989 w 1262366"/>
              <a:gd name="connsiteY2" fmla="*/ 10578 h 1395413"/>
              <a:gd name="connsiteX3" fmla="*/ 15463 w 1262366"/>
              <a:gd name="connsiteY3" fmla="*/ 691136 h 1395413"/>
              <a:gd name="connsiteX4" fmla="*/ 25074 w 1262366"/>
              <a:gd name="connsiteY4" fmla="*/ 1027345 h 1395413"/>
              <a:gd name="connsiteX5" fmla="*/ 16389 w 1262366"/>
              <a:gd name="connsiteY5" fmla="*/ 1245109 h 1395413"/>
              <a:gd name="connsiteX6" fmla="*/ 195613 w 1262366"/>
              <a:gd name="connsiteY6" fmla="*/ 1373027 h 1395413"/>
              <a:gd name="connsiteX7" fmla="*/ 321987 w 1262366"/>
              <a:gd name="connsiteY7" fmla="*/ 1347469 h 1395413"/>
              <a:gd name="connsiteX8" fmla="*/ 588714 w 1262366"/>
              <a:gd name="connsiteY8" fmla="*/ 1376583 h 1395413"/>
              <a:gd name="connsiteX9" fmla="*/ 1262366 w 1262366"/>
              <a:gd name="connsiteY9" fmla="*/ 956931 h 1395413"/>
              <a:gd name="connsiteX0" fmla="*/ 964192 w 1262366"/>
              <a:gd name="connsiteY0" fmla="*/ 537278 h 1395413"/>
              <a:gd name="connsiteX1" fmla="*/ 776453 w 1262366"/>
              <a:gd name="connsiteY1" fmla="*/ 294322 h 1395413"/>
              <a:gd name="connsiteX2" fmla="*/ 262989 w 1262366"/>
              <a:gd name="connsiteY2" fmla="*/ 10578 h 1395413"/>
              <a:gd name="connsiteX3" fmla="*/ 15463 w 1262366"/>
              <a:gd name="connsiteY3" fmla="*/ 691136 h 1395413"/>
              <a:gd name="connsiteX4" fmla="*/ 25074 w 1262366"/>
              <a:gd name="connsiteY4" fmla="*/ 1027345 h 1395413"/>
              <a:gd name="connsiteX5" fmla="*/ 129554 w 1262366"/>
              <a:gd name="connsiteY5" fmla="*/ 1270722 h 1395413"/>
              <a:gd name="connsiteX6" fmla="*/ 195613 w 1262366"/>
              <a:gd name="connsiteY6" fmla="*/ 1373027 h 1395413"/>
              <a:gd name="connsiteX7" fmla="*/ 321987 w 1262366"/>
              <a:gd name="connsiteY7" fmla="*/ 1347469 h 1395413"/>
              <a:gd name="connsiteX8" fmla="*/ 588714 w 1262366"/>
              <a:gd name="connsiteY8" fmla="*/ 1376583 h 1395413"/>
              <a:gd name="connsiteX9" fmla="*/ 1262366 w 1262366"/>
              <a:gd name="connsiteY9" fmla="*/ 956931 h 1395413"/>
              <a:gd name="connsiteX0" fmla="*/ 966463 w 1264637"/>
              <a:gd name="connsiteY0" fmla="*/ 537278 h 1395413"/>
              <a:gd name="connsiteX1" fmla="*/ 778724 w 1264637"/>
              <a:gd name="connsiteY1" fmla="*/ 294322 h 1395413"/>
              <a:gd name="connsiteX2" fmla="*/ 265260 w 1264637"/>
              <a:gd name="connsiteY2" fmla="*/ 10578 h 1395413"/>
              <a:gd name="connsiteX3" fmla="*/ 17734 w 1264637"/>
              <a:gd name="connsiteY3" fmla="*/ 691136 h 1395413"/>
              <a:gd name="connsiteX4" fmla="*/ 19676 w 1264637"/>
              <a:gd name="connsiteY4" fmla="*/ 1066364 h 1395413"/>
              <a:gd name="connsiteX5" fmla="*/ 131825 w 1264637"/>
              <a:gd name="connsiteY5" fmla="*/ 1270722 h 1395413"/>
              <a:gd name="connsiteX6" fmla="*/ 197884 w 1264637"/>
              <a:gd name="connsiteY6" fmla="*/ 1373027 h 1395413"/>
              <a:gd name="connsiteX7" fmla="*/ 324258 w 1264637"/>
              <a:gd name="connsiteY7" fmla="*/ 1347469 h 1395413"/>
              <a:gd name="connsiteX8" fmla="*/ 590985 w 1264637"/>
              <a:gd name="connsiteY8" fmla="*/ 1376583 h 1395413"/>
              <a:gd name="connsiteX9" fmla="*/ 1264637 w 1264637"/>
              <a:gd name="connsiteY9" fmla="*/ 956931 h 1395413"/>
              <a:gd name="connsiteX0" fmla="*/ 966463 w 1264637"/>
              <a:gd name="connsiteY0" fmla="*/ 537278 h 1395413"/>
              <a:gd name="connsiteX1" fmla="*/ 778724 w 1264637"/>
              <a:gd name="connsiteY1" fmla="*/ 294322 h 1395413"/>
              <a:gd name="connsiteX2" fmla="*/ 265260 w 1264637"/>
              <a:gd name="connsiteY2" fmla="*/ 10578 h 1395413"/>
              <a:gd name="connsiteX3" fmla="*/ 17734 w 1264637"/>
              <a:gd name="connsiteY3" fmla="*/ 691136 h 1395413"/>
              <a:gd name="connsiteX4" fmla="*/ 19676 w 1264637"/>
              <a:gd name="connsiteY4" fmla="*/ 1066364 h 1395413"/>
              <a:gd name="connsiteX5" fmla="*/ 131825 w 1264637"/>
              <a:gd name="connsiteY5" fmla="*/ 1270722 h 1395413"/>
              <a:gd name="connsiteX6" fmla="*/ 197884 w 1264637"/>
              <a:gd name="connsiteY6" fmla="*/ 1373027 h 1395413"/>
              <a:gd name="connsiteX7" fmla="*/ 324258 w 1264637"/>
              <a:gd name="connsiteY7" fmla="*/ 1347469 h 1395413"/>
              <a:gd name="connsiteX8" fmla="*/ 590985 w 1264637"/>
              <a:gd name="connsiteY8" fmla="*/ 1376583 h 1395413"/>
              <a:gd name="connsiteX9" fmla="*/ 1264637 w 1264637"/>
              <a:gd name="connsiteY9" fmla="*/ 956931 h 1395413"/>
              <a:gd name="connsiteX0" fmla="*/ 966463 w 1264637"/>
              <a:gd name="connsiteY0" fmla="*/ 537278 h 1475972"/>
              <a:gd name="connsiteX1" fmla="*/ 778724 w 1264637"/>
              <a:gd name="connsiteY1" fmla="*/ 294322 h 1475972"/>
              <a:gd name="connsiteX2" fmla="*/ 265260 w 1264637"/>
              <a:gd name="connsiteY2" fmla="*/ 10578 h 1475972"/>
              <a:gd name="connsiteX3" fmla="*/ 17734 w 1264637"/>
              <a:gd name="connsiteY3" fmla="*/ 691136 h 1475972"/>
              <a:gd name="connsiteX4" fmla="*/ 19676 w 1264637"/>
              <a:gd name="connsiteY4" fmla="*/ 1066364 h 1475972"/>
              <a:gd name="connsiteX5" fmla="*/ 131825 w 1264637"/>
              <a:gd name="connsiteY5" fmla="*/ 1270722 h 1475972"/>
              <a:gd name="connsiteX6" fmla="*/ 197884 w 1264637"/>
              <a:gd name="connsiteY6" fmla="*/ 1373027 h 1475972"/>
              <a:gd name="connsiteX7" fmla="*/ 376677 w 1264637"/>
              <a:gd name="connsiteY7" fmla="*/ 1475967 h 1475972"/>
              <a:gd name="connsiteX8" fmla="*/ 590985 w 1264637"/>
              <a:gd name="connsiteY8" fmla="*/ 1376583 h 1475972"/>
              <a:gd name="connsiteX9" fmla="*/ 1264637 w 1264637"/>
              <a:gd name="connsiteY9" fmla="*/ 956931 h 1475972"/>
              <a:gd name="connsiteX0" fmla="*/ 966463 w 1264637"/>
              <a:gd name="connsiteY0" fmla="*/ 537278 h 1547345"/>
              <a:gd name="connsiteX1" fmla="*/ 778724 w 1264637"/>
              <a:gd name="connsiteY1" fmla="*/ 294322 h 1547345"/>
              <a:gd name="connsiteX2" fmla="*/ 265260 w 1264637"/>
              <a:gd name="connsiteY2" fmla="*/ 10578 h 1547345"/>
              <a:gd name="connsiteX3" fmla="*/ 17734 w 1264637"/>
              <a:gd name="connsiteY3" fmla="*/ 691136 h 1547345"/>
              <a:gd name="connsiteX4" fmla="*/ 19676 w 1264637"/>
              <a:gd name="connsiteY4" fmla="*/ 1066364 h 1547345"/>
              <a:gd name="connsiteX5" fmla="*/ 131825 w 1264637"/>
              <a:gd name="connsiteY5" fmla="*/ 1270722 h 1547345"/>
              <a:gd name="connsiteX6" fmla="*/ 197884 w 1264637"/>
              <a:gd name="connsiteY6" fmla="*/ 1373027 h 1547345"/>
              <a:gd name="connsiteX7" fmla="*/ 376677 w 1264637"/>
              <a:gd name="connsiteY7" fmla="*/ 1475967 h 1547345"/>
              <a:gd name="connsiteX8" fmla="*/ 986622 w 1264637"/>
              <a:gd name="connsiteY8" fmla="*/ 1528617 h 1547345"/>
              <a:gd name="connsiteX9" fmla="*/ 1264637 w 1264637"/>
              <a:gd name="connsiteY9" fmla="*/ 956931 h 1547345"/>
              <a:gd name="connsiteX0" fmla="*/ 966463 w 1538877"/>
              <a:gd name="connsiteY0" fmla="*/ 537278 h 1547345"/>
              <a:gd name="connsiteX1" fmla="*/ 778724 w 1538877"/>
              <a:gd name="connsiteY1" fmla="*/ 294322 h 1547345"/>
              <a:gd name="connsiteX2" fmla="*/ 265260 w 1538877"/>
              <a:gd name="connsiteY2" fmla="*/ 10578 h 1547345"/>
              <a:gd name="connsiteX3" fmla="*/ 17734 w 1538877"/>
              <a:gd name="connsiteY3" fmla="*/ 691136 h 1547345"/>
              <a:gd name="connsiteX4" fmla="*/ 19676 w 1538877"/>
              <a:gd name="connsiteY4" fmla="*/ 1066364 h 1547345"/>
              <a:gd name="connsiteX5" fmla="*/ 131825 w 1538877"/>
              <a:gd name="connsiteY5" fmla="*/ 1270722 h 1547345"/>
              <a:gd name="connsiteX6" fmla="*/ 197884 w 1538877"/>
              <a:gd name="connsiteY6" fmla="*/ 1373027 h 1547345"/>
              <a:gd name="connsiteX7" fmla="*/ 376677 w 1538877"/>
              <a:gd name="connsiteY7" fmla="*/ 1475967 h 1547345"/>
              <a:gd name="connsiteX8" fmla="*/ 986622 w 1538877"/>
              <a:gd name="connsiteY8" fmla="*/ 1528617 h 1547345"/>
              <a:gd name="connsiteX9" fmla="*/ 1538877 w 1538877"/>
              <a:gd name="connsiteY9" fmla="*/ 953406 h 1547345"/>
              <a:gd name="connsiteX0" fmla="*/ 966463 w 1538877"/>
              <a:gd name="connsiteY0" fmla="*/ 537278 h 1547345"/>
              <a:gd name="connsiteX1" fmla="*/ 778724 w 1538877"/>
              <a:gd name="connsiteY1" fmla="*/ 294322 h 1547345"/>
              <a:gd name="connsiteX2" fmla="*/ 265260 w 1538877"/>
              <a:gd name="connsiteY2" fmla="*/ 10578 h 1547345"/>
              <a:gd name="connsiteX3" fmla="*/ 17734 w 1538877"/>
              <a:gd name="connsiteY3" fmla="*/ 691136 h 1547345"/>
              <a:gd name="connsiteX4" fmla="*/ 19676 w 1538877"/>
              <a:gd name="connsiteY4" fmla="*/ 1066364 h 1547345"/>
              <a:gd name="connsiteX5" fmla="*/ 103313 w 1538877"/>
              <a:gd name="connsiteY5" fmla="*/ 1295514 h 1547345"/>
              <a:gd name="connsiteX6" fmla="*/ 197884 w 1538877"/>
              <a:gd name="connsiteY6" fmla="*/ 1373027 h 1547345"/>
              <a:gd name="connsiteX7" fmla="*/ 376677 w 1538877"/>
              <a:gd name="connsiteY7" fmla="*/ 1475967 h 1547345"/>
              <a:gd name="connsiteX8" fmla="*/ 986622 w 1538877"/>
              <a:gd name="connsiteY8" fmla="*/ 1528617 h 1547345"/>
              <a:gd name="connsiteX9" fmla="*/ 1538877 w 1538877"/>
              <a:gd name="connsiteY9" fmla="*/ 953406 h 1547345"/>
              <a:gd name="connsiteX0" fmla="*/ 966463 w 1538877"/>
              <a:gd name="connsiteY0" fmla="*/ 537278 h 1546507"/>
              <a:gd name="connsiteX1" fmla="*/ 778724 w 1538877"/>
              <a:gd name="connsiteY1" fmla="*/ 294322 h 1546507"/>
              <a:gd name="connsiteX2" fmla="*/ 265260 w 1538877"/>
              <a:gd name="connsiteY2" fmla="*/ 10578 h 1546507"/>
              <a:gd name="connsiteX3" fmla="*/ 17734 w 1538877"/>
              <a:gd name="connsiteY3" fmla="*/ 691136 h 1546507"/>
              <a:gd name="connsiteX4" fmla="*/ 19676 w 1538877"/>
              <a:gd name="connsiteY4" fmla="*/ 1066364 h 1546507"/>
              <a:gd name="connsiteX5" fmla="*/ 103313 w 1538877"/>
              <a:gd name="connsiteY5" fmla="*/ 1295514 h 1546507"/>
              <a:gd name="connsiteX6" fmla="*/ 190216 w 1538877"/>
              <a:gd name="connsiteY6" fmla="*/ 1412046 h 1546507"/>
              <a:gd name="connsiteX7" fmla="*/ 376677 w 1538877"/>
              <a:gd name="connsiteY7" fmla="*/ 1475967 h 1546507"/>
              <a:gd name="connsiteX8" fmla="*/ 986622 w 1538877"/>
              <a:gd name="connsiteY8" fmla="*/ 1528617 h 1546507"/>
              <a:gd name="connsiteX9" fmla="*/ 1538877 w 1538877"/>
              <a:gd name="connsiteY9" fmla="*/ 953406 h 1546507"/>
              <a:gd name="connsiteX0" fmla="*/ 966463 w 1538877"/>
              <a:gd name="connsiteY0" fmla="*/ 537278 h 1546507"/>
              <a:gd name="connsiteX1" fmla="*/ 778724 w 1538877"/>
              <a:gd name="connsiteY1" fmla="*/ 294322 h 1546507"/>
              <a:gd name="connsiteX2" fmla="*/ 265260 w 1538877"/>
              <a:gd name="connsiteY2" fmla="*/ 10578 h 1546507"/>
              <a:gd name="connsiteX3" fmla="*/ 17734 w 1538877"/>
              <a:gd name="connsiteY3" fmla="*/ 691136 h 1546507"/>
              <a:gd name="connsiteX4" fmla="*/ 19676 w 1538877"/>
              <a:gd name="connsiteY4" fmla="*/ 1066364 h 1546507"/>
              <a:gd name="connsiteX5" fmla="*/ 103313 w 1538877"/>
              <a:gd name="connsiteY5" fmla="*/ 1295514 h 1546507"/>
              <a:gd name="connsiteX6" fmla="*/ 190216 w 1538877"/>
              <a:gd name="connsiteY6" fmla="*/ 1412046 h 1546507"/>
              <a:gd name="connsiteX7" fmla="*/ 376677 w 1538877"/>
              <a:gd name="connsiteY7" fmla="*/ 1475967 h 1546507"/>
              <a:gd name="connsiteX8" fmla="*/ 986622 w 1538877"/>
              <a:gd name="connsiteY8" fmla="*/ 1528617 h 1546507"/>
              <a:gd name="connsiteX9" fmla="*/ 1538877 w 1538877"/>
              <a:gd name="connsiteY9" fmla="*/ 953406 h 1546507"/>
              <a:gd name="connsiteX0" fmla="*/ 966463 w 1538877"/>
              <a:gd name="connsiteY0" fmla="*/ 537278 h 1546507"/>
              <a:gd name="connsiteX1" fmla="*/ 778724 w 1538877"/>
              <a:gd name="connsiteY1" fmla="*/ 294322 h 1546507"/>
              <a:gd name="connsiteX2" fmla="*/ 265260 w 1538877"/>
              <a:gd name="connsiteY2" fmla="*/ 10578 h 1546507"/>
              <a:gd name="connsiteX3" fmla="*/ 17734 w 1538877"/>
              <a:gd name="connsiteY3" fmla="*/ 691136 h 1546507"/>
              <a:gd name="connsiteX4" fmla="*/ 19676 w 1538877"/>
              <a:gd name="connsiteY4" fmla="*/ 1066364 h 1546507"/>
              <a:gd name="connsiteX5" fmla="*/ 103313 w 1538877"/>
              <a:gd name="connsiteY5" fmla="*/ 1295514 h 1546507"/>
              <a:gd name="connsiteX6" fmla="*/ 190216 w 1538877"/>
              <a:gd name="connsiteY6" fmla="*/ 1412046 h 1546507"/>
              <a:gd name="connsiteX7" fmla="*/ 376677 w 1538877"/>
              <a:gd name="connsiteY7" fmla="*/ 1475967 h 1546507"/>
              <a:gd name="connsiteX8" fmla="*/ 986622 w 1538877"/>
              <a:gd name="connsiteY8" fmla="*/ 1528617 h 1546507"/>
              <a:gd name="connsiteX9" fmla="*/ 1538877 w 1538877"/>
              <a:gd name="connsiteY9" fmla="*/ 953406 h 1546507"/>
              <a:gd name="connsiteX0" fmla="*/ 966463 w 1538877"/>
              <a:gd name="connsiteY0" fmla="*/ 539285 h 1548514"/>
              <a:gd name="connsiteX1" fmla="*/ 729024 w 1538877"/>
              <a:gd name="connsiteY1" fmla="*/ 272237 h 1548514"/>
              <a:gd name="connsiteX2" fmla="*/ 265260 w 1538877"/>
              <a:gd name="connsiteY2" fmla="*/ 12585 h 1548514"/>
              <a:gd name="connsiteX3" fmla="*/ 17734 w 1538877"/>
              <a:gd name="connsiteY3" fmla="*/ 693143 h 1548514"/>
              <a:gd name="connsiteX4" fmla="*/ 19676 w 1538877"/>
              <a:gd name="connsiteY4" fmla="*/ 1068371 h 1548514"/>
              <a:gd name="connsiteX5" fmla="*/ 103313 w 1538877"/>
              <a:gd name="connsiteY5" fmla="*/ 1297521 h 1548514"/>
              <a:gd name="connsiteX6" fmla="*/ 190216 w 1538877"/>
              <a:gd name="connsiteY6" fmla="*/ 1414053 h 1548514"/>
              <a:gd name="connsiteX7" fmla="*/ 376677 w 1538877"/>
              <a:gd name="connsiteY7" fmla="*/ 1477974 h 1548514"/>
              <a:gd name="connsiteX8" fmla="*/ 986622 w 1538877"/>
              <a:gd name="connsiteY8" fmla="*/ 1530624 h 1548514"/>
              <a:gd name="connsiteX9" fmla="*/ 1538877 w 1538877"/>
              <a:gd name="connsiteY9" fmla="*/ 955413 h 1548514"/>
              <a:gd name="connsiteX0" fmla="*/ 967793 w 1540207"/>
              <a:gd name="connsiteY0" fmla="*/ 445995 h 1455224"/>
              <a:gd name="connsiteX1" fmla="*/ 730354 w 1540207"/>
              <a:gd name="connsiteY1" fmla="*/ 178947 h 1455224"/>
              <a:gd name="connsiteX2" fmla="*/ 284561 w 1540207"/>
              <a:gd name="connsiteY2" fmla="*/ 17371 h 1455224"/>
              <a:gd name="connsiteX3" fmla="*/ 19064 w 1540207"/>
              <a:gd name="connsiteY3" fmla="*/ 599853 h 1455224"/>
              <a:gd name="connsiteX4" fmla="*/ 21006 w 1540207"/>
              <a:gd name="connsiteY4" fmla="*/ 975081 h 1455224"/>
              <a:gd name="connsiteX5" fmla="*/ 104643 w 1540207"/>
              <a:gd name="connsiteY5" fmla="*/ 1204231 h 1455224"/>
              <a:gd name="connsiteX6" fmla="*/ 191546 w 1540207"/>
              <a:gd name="connsiteY6" fmla="*/ 1320763 h 1455224"/>
              <a:gd name="connsiteX7" fmla="*/ 378007 w 1540207"/>
              <a:gd name="connsiteY7" fmla="*/ 1384684 h 1455224"/>
              <a:gd name="connsiteX8" fmla="*/ 987952 w 1540207"/>
              <a:gd name="connsiteY8" fmla="*/ 1437334 h 1455224"/>
              <a:gd name="connsiteX9" fmla="*/ 1540207 w 1540207"/>
              <a:gd name="connsiteY9" fmla="*/ 862123 h 1455224"/>
              <a:gd name="connsiteX0" fmla="*/ 946788 w 1519202"/>
              <a:gd name="connsiteY0" fmla="*/ 444236 h 1453465"/>
              <a:gd name="connsiteX1" fmla="*/ 709349 w 1519202"/>
              <a:gd name="connsiteY1" fmla="*/ 177188 h 1453465"/>
              <a:gd name="connsiteX2" fmla="*/ 263556 w 1519202"/>
              <a:gd name="connsiteY2" fmla="*/ 15612 h 1453465"/>
              <a:gd name="connsiteX3" fmla="*/ 78451 w 1519202"/>
              <a:gd name="connsiteY3" fmla="*/ 568053 h 1453465"/>
              <a:gd name="connsiteX4" fmla="*/ 1 w 1519202"/>
              <a:gd name="connsiteY4" fmla="*/ 973322 h 1453465"/>
              <a:gd name="connsiteX5" fmla="*/ 83638 w 1519202"/>
              <a:gd name="connsiteY5" fmla="*/ 1202472 h 1453465"/>
              <a:gd name="connsiteX6" fmla="*/ 170541 w 1519202"/>
              <a:gd name="connsiteY6" fmla="*/ 1319004 h 1453465"/>
              <a:gd name="connsiteX7" fmla="*/ 357002 w 1519202"/>
              <a:gd name="connsiteY7" fmla="*/ 1382925 h 1453465"/>
              <a:gd name="connsiteX8" fmla="*/ 966947 w 1519202"/>
              <a:gd name="connsiteY8" fmla="*/ 1435575 h 1453465"/>
              <a:gd name="connsiteX9" fmla="*/ 1519202 w 1519202"/>
              <a:gd name="connsiteY9" fmla="*/ 860364 h 1453465"/>
              <a:gd name="connsiteX0" fmla="*/ 872849 w 1445263"/>
              <a:gd name="connsiteY0" fmla="*/ 444236 h 1453465"/>
              <a:gd name="connsiteX1" fmla="*/ 635410 w 1445263"/>
              <a:gd name="connsiteY1" fmla="*/ 177188 h 1453465"/>
              <a:gd name="connsiteX2" fmla="*/ 189617 w 1445263"/>
              <a:gd name="connsiteY2" fmla="*/ 15612 h 1453465"/>
              <a:gd name="connsiteX3" fmla="*/ 4512 w 1445263"/>
              <a:gd name="connsiteY3" fmla="*/ 568053 h 1453465"/>
              <a:gd name="connsiteX4" fmla="*/ 52854 w 1445263"/>
              <a:gd name="connsiteY4" fmla="*/ 969589 h 1453465"/>
              <a:gd name="connsiteX5" fmla="*/ 9699 w 1445263"/>
              <a:gd name="connsiteY5" fmla="*/ 1202472 h 1453465"/>
              <a:gd name="connsiteX6" fmla="*/ 96602 w 1445263"/>
              <a:gd name="connsiteY6" fmla="*/ 1319004 h 1453465"/>
              <a:gd name="connsiteX7" fmla="*/ 283063 w 1445263"/>
              <a:gd name="connsiteY7" fmla="*/ 1382925 h 1453465"/>
              <a:gd name="connsiteX8" fmla="*/ 893008 w 1445263"/>
              <a:gd name="connsiteY8" fmla="*/ 1435575 h 1453465"/>
              <a:gd name="connsiteX9" fmla="*/ 1445263 w 1445263"/>
              <a:gd name="connsiteY9" fmla="*/ 860364 h 1453465"/>
              <a:gd name="connsiteX0" fmla="*/ 872849 w 1445263"/>
              <a:gd name="connsiteY0" fmla="*/ 444236 h 1453465"/>
              <a:gd name="connsiteX1" fmla="*/ 635410 w 1445263"/>
              <a:gd name="connsiteY1" fmla="*/ 177188 h 1453465"/>
              <a:gd name="connsiteX2" fmla="*/ 189617 w 1445263"/>
              <a:gd name="connsiteY2" fmla="*/ 15612 h 1453465"/>
              <a:gd name="connsiteX3" fmla="*/ 4512 w 1445263"/>
              <a:gd name="connsiteY3" fmla="*/ 568053 h 1453465"/>
              <a:gd name="connsiteX4" fmla="*/ 52854 w 1445263"/>
              <a:gd name="connsiteY4" fmla="*/ 969589 h 1453465"/>
              <a:gd name="connsiteX5" fmla="*/ 9699 w 1445263"/>
              <a:gd name="connsiteY5" fmla="*/ 1202472 h 1453465"/>
              <a:gd name="connsiteX6" fmla="*/ 283063 w 1445263"/>
              <a:gd name="connsiteY6" fmla="*/ 1382925 h 1453465"/>
              <a:gd name="connsiteX7" fmla="*/ 893008 w 1445263"/>
              <a:gd name="connsiteY7" fmla="*/ 1435575 h 1453465"/>
              <a:gd name="connsiteX8" fmla="*/ 1445263 w 1445263"/>
              <a:gd name="connsiteY8" fmla="*/ 860364 h 1453465"/>
              <a:gd name="connsiteX0" fmla="*/ 872849 w 1445263"/>
              <a:gd name="connsiteY0" fmla="*/ 444236 h 1455623"/>
              <a:gd name="connsiteX1" fmla="*/ 635410 w 1445263"/>
              <a:gd name="connsiteY1" fmla="*/ 177188 h 1455623"/>
              <a:gd name="connsiteX2" fmla="*/ 189617 w 1445263"/>
              <a:gd name="connsiteY2" fmla="*/ 15612 h 1455623"/>
              <a:gd name="connsiteX3" fmla="*/ 4512 w 1445263"/>
              <a:gd name="connsiteY3" fmla="*/ 568053 h 1455623"/>
              <a:gd name="connsiteX4" fmla="*/ 52854 w 1445263"/>
              <a:gd name="connsiteY4" fmla="*/ 969589 h 1455623"/>
              <a:gd name="connsiteX5" fmla="*/ 148706 w 1445263"/>
              <a:gd name="connsiteY5" fmla="*/ 1224060 h 1455623"/>
              <a:gd name="connsiteX6" fmla="*/ 283063 w 1445263"/>
              <a:gd name="connsiteY6" fmla="*/ 1382925 h 1455623"/>
              <a:gd name="connsiteX7" fmla="*/ 893008 w 1445263"/>
              <a:gd name="connsiteY7" fmla="*/ 1435575 h 1455623"/>
              <a:gd name="connsiteX8" fmla="*/ 1445263 w 1445263"/>
              <a:gd name="connsiteY8" fmla="*/ 860364 h 1455623"/>
              <a:gd name="connsiteX0" fmla="*/ 872849 w 1445263"/>
              <a:gd name="connsiteY0" fmla="*/ 444236 h 1455724"/>
              <a:gd name="connsiteX1" fmla="*/ 635410 w 1445263"/>
              <a:gd name="connsiteY1" fmla="*/ 177188 h 1455724"/>
              <a:gd name="connsiteX2" fmla="*/ 189617 w 1445263"/>
              <a:gd name="connsiteY2" fmla="*/ 15612 h 1455724"/>
              <a:gd name="connsiteX3" fmla="*/ 4512 w 1445263"/>
              <a:gd name="connsiteY3" fmla="*/ 568053 h 1455724"/>
              <a:gd name="connsiteX4" fmla="*/ 52854 w 1445263"/>
              <a:gd name="connsiteY4" fmla="*/ 969589 h 1455724"/>
              <a:gd name="connsiteX5" fmla="*/ 148706 w 1445263"/>
              <a:gd name="connsiteY5" fmla="*/ 1224060 h 1455724"/>
              <a:gd name="connsiteX6" fmla="*/ 431923 w 1445263"/>
              <a:gd name="connsiteY6" fmla="*/ 1383529 h 1455724"/>
              <a:gd name="connsiteX7" fmla="*/ 893008 w 1445263"/>
              <a:gd name="connsiteY7" fmla="*/ 1435575 h 1455724"/>
              <a:gd name="connsiteX8" fmla="*/ 1445263 w 1445263"/>
              <a:gd name="connsiteY8" fmla="*/ 860364 h 1455724"/>
              <a:gd name="connsiteX0" fmla="*/ 872849 w 1445263"/>
              <a:gd name="connsiteY0" fmla="*/ 444236 h 1429456"/>
              <a:gd name="connsiteX1" fmla="*/ 635410 w 1445263"/>
              <a:gd name="connsiteY1" fmla="*/ 177188 h 1429456"/>
              <a:gd name="connsiteX2" fmla="*/ 189617 w 1445263"/>
              <a:gd name="connsiteY2" fmla="*/ 15612 h 1429456"/>
              <a:gd name="connsiteX3" fmla="*/ 4512 w 1445263"/>
              <a:gd name="connsiteY3" fmla="*/ 568053 h 1429456"/>
              <a:gd name="connsiteX4" fmla="*/ 52854 w 1445263"/>
              <a:gd name="connsiteY4" fmla="*/ 969589 h 1429456"/>
              <a:gd name="connsiteX5" fmla="*/ 148706 w 1445263"/>
              <a:gd name="connsiteY5" fmla="*/ 1224060 h 1429456"/>
              <a:gd name="connsiteX6" fmla="*/ 431923 w 1445263"/>
              <a:gd name="connsiteY6" fmla="*/ 1383529 h 1429456"/>
              <a:gd name="connsiteX7" fmla="*/ 948033 w 1445263"/>
              <a:gd name="connsiteY7" fmla="*/ 1403413 h 1429456"/>
              <a:gd name="connsiteX8" fmla="*/ 1445263 w 1445263"/>
              <a:gd name="connsiteY8" fmla="*/ 860364 h 1429456"/>
              <a:gd name="connsiteX0" fmla="*/ 872849 w 1445263"/>
              <a:gd name="connsiteY0" fmla="*/ 444236 h 1428573"/>
              <a:gd name="connsiteX1" fmla="*/ 635410 w 1445263"/>
              <a:gd name="connsiteY1" fmla="*/ 177188 h 1428573"/>
              <a:gd name="connsiteX2" fmla="*/ 189617 w 1445263"/>
              <a:gd name="connsiteY2" fmla="*/ 15612 h 1428573"/>
              <a:gd name="connsiteX3" fmla="*/ 4512 w 1445263"/>
              <a:gd name="connsiteY3" fmla="*/ 568053 h 1428573"/>
              <a:gd name="connsiteX4" fmla="*/ 52854 w 1445263"/>
              <a:gd name="connsiteY4" fmla="*/ 969589 h 1428573"/>
              <a:gd name="connsiteX5" fmla="*/ 148706 w 1445263"/>
              <a:gd name="connsiteY5" fmla="*/ 1224060 h 1428573"/>
              <a:gd name="connsiteX6" fmla="*/ 431923 w 1445263"/>
              <a:gd name="connsiteY6" fmla="*/ 1383529 h 1428573"/>
              <a:gd name="connsiteX7" fmla="*/ 948033 w 1445263"/>
              <a:gd name="connsiteY7" fmla="*/ 1403413 h 1428573"/>
              <a:gd name="connsiteX8" fmla="*/ 1254554 w 1445263"/>
              <a:gd name="connsiteY8" fmla="*/ 1064158 h 1428573"/>
              <a:gd name="connsiteX9" fmla="*/ 1445263 w 1445263"/>
              <a:gd name="connsiteY9" fmla="*/ 860364 h 1428573"/>
              <a:gd name="connsiteX0" fmla="*/ 872849 w 1445263"/>
              <a:gd name="connsiteY0" fmla="*/ 444236 h 1428573"/>
              <a:gd name="connsiteX1" fmla="*/ 635410 w 1445263"/>
              <a:gd name="connsiteY1" fmla="*/ 177188 h 1428573"/>
              <a:gd name="connsiteX2" fmla="*/ 189617 w 1445263"/>
              <a:gd name="connsiteY2" fmla="*/ 15612 h 1428573"/>
              <a:gd name="connsiteX3" fmla="*/ 4512 w 1445263"/>
              <a:gd name="connsiteY3" fmla="*/ 568053 h 1428573"/>
              <a:gd name="connsiteX4" fmla="*/ 52854 w 1445263"/>
              <a:gd name="connsiteY4" fmla="*/ 969589 h 1428573"/>
              <a:gd name="connsiteX5" fmla="*/ 148706 w 1445263"/>
              <a:gd name="connsiteY5" fmla="*/ 1224060 h 1428573"/>
              <a:gd name="connsiteX6" fmla="*/ 431923 w 1445263"/>
              <a:gd name="connsiteY6" fmla="*/ 1383529 h 1428573"/>
              <a:gd name="connsiteX7" fmla="*/ 948033 w 1445263"/>
              <a:gd name="connsiteY7" fmla="*/ 1403413 h 1428573"/>
              <a:gd name="connsiteX8" fmla="*/ 1273657 w 1445263"/>
              <a:gd name="connsiteY8" fmla="*/ 1171051 h 1428573"/>
              <a:gd name="connsiteX9" fmla="*/ 1445263 w 1445263"/>
              <a:gd name="connsiteY9" fmla="*/ 860364 h 1428573"/>
              <a:gd name="connsiteX0" fmla="*/ 872849 w 1494434"/>
              <a:gd name="connsiteY0" fmla="*/ 444236 h 1428573"/>
              <a:gd name="connsiteX1" fmla="*/ 635410 w 1494434"/>
              <a:gd name="connsiteY1" fmla="*/ 177188 h 1428573"/>
              <a:gd name="connsiteX2" fmla="*/ 189617 w 1494434"/>
              <a:gd name="connsiteY2" fmla="*/ 15612 h 1428573"/>
              <a:gd name="connsiteX3" fmla="*/ 4512 w 1494434"/>
              <a:gd name="connsiteY3" fmla="*/ 568053 h 1428573"/>
              <a:gd name="connsiteX4" fmla="*/ 52854 w 1494434"/>
              <a:gd name="connsiteY4" fmla="*/ 969589 h 1428573"/>
              <a:gd name="connsiteX5" fmla="*/ 148706 w 1494434"/>
              <a:gd name="connsiteY5" fmla="*/ 1224060 h 1428573"/>
              <a:gd name="connsiteX6" fmla="*/ 431923 w 1494434"/>
              <a:gd name="connsiteY6" fmla="*/ 1383529 h 1428573"/>
              <a:gd name="connsiteX7" fmla="*/ 948033 w 1494434"/>
              <a:gd name="connsiteY7" fmla="*/ 1403413 h 1428573"/>
              <a:gd name="connsiteX8" fmla="*/ 1273657 w 1494434"/>
              <a:gd name="connsiteY8" fmla="*/ 1171051 h 1428573"/>
              <a:gd name="connsiteX9" fmla="*/ 1494434 w 1494434"/>
              <a:gd name="connsiteY9" fmla="*/ 726777 h 1428573"/>
              <a:gd name="connsiteX0" fmla="*/ 872849 w 1494434"/>
              <a:gd name="connsiteY0" fmla="*/ 444236 h 1428573"/>
              <a:gd name="connsiteX1" fmla="*/ 635410 w 1494434"/>
              <a:gd name="connsiteY1" fmla="*/ 177188 h 1428573"/>
              <a:gd name="connsiteX2" fmla="*/ 189617 w 1494434"/>
              <a:gd name="connsiteY2" fmla="*/ 15612 h 1428573"/>
              <a:gd name="connsiteX3" fmla="*/ 4512 w 1494434"/>
              <a:gd name="connsiteY3" fmla="*/ 568053 h 1428573"/>
              <a:gd name="connsiteX4" fmla="*/ 52854 w 1494434"/>
              <a:gd name="connsiteY4" fmla="*/ 969589 h 1428573"/>
              <a:gd name="connsiteX5" fmla="*/ 148706 w 1494434"/>
              <a:gd name="connsiteY5" fmla="*/ 1224060 h 1428573"/>
              <a:gd name="connsiteX6" fmla="*/ 431923 w 1494434"/>
              <a:gd name="connsiteY6" fmla="*/ 1383529 h 1428573"/>
              <a:gd name="connsiteX7" fmla="*/ 948033 w 1494434"/>
              <a:gd name="connsiteY7" fmla="*/ 1403413 h 1428573"/>
              <a:gd name="connsiteX8" fmla="*/ 1273657 w 1494434"/>
              <a:gd name="connsiteY8" fmla="*/ 1171051 h 1428573"/>
              <a:gd name="connsiteX9" fmla="*/ 1494434 w 1494434"/>
              <a:gd name="connsiteY9" fmla="*/ 726777 h 1428573"/>
              <a:gd name="connsiteX0" fmla="*/ 877675 w 1499260"/>
              <a:gd name="connsiteY0" fmla="*/ 444236 h 1428573"/>
              <a:gd name="connsiteX1" fmla="*/ 640236 w 1499260"/>
              <a:gd name="connsiteY1" fmla="*/ 177188 h 1428573"/>
              <a:gd name="connsiteX2" fmla="*/ 194443 w 1499260"/>
              <a:gd name="connsiteY2" fmla="*/ 15612 h 1428573"/>
              <a:gd name="connsiteX3" fmla="*/ 9338 w 1499260"/>
              <a:gd name="connsiteY3" fmla="*/ 568053 h 1428573"/>
              <a:gd name="connsiteX4" fmla="*/ 25711 w 1499260"/>
              <a:gd name="connsiteY4" fmla="*/ 971901 h 1428573"/>
              <a:gd name="connsiteX5" fmla="*/ 153532 w 1499260"/>
              <a:gd name="connsiteY5" fmla="*/ 1224060 h 1428573"/>
              <a:gd name="connsiteX6" fmla="*/ 436749 w 1499260"/>
              <a:gd name="connsiteY6" fmla="*/ 1383529 h 1428573"/>
              <a:gd name="connsiteX7" fmla="*/ 952859 w 1499260"/>
              <a:gd name="connsiteY7" fmla="*/ 1403413 h 1428573"/>
              <a:gd name="connsiteX8" fmla="*/ 1278483 w 1499260"/>
              <a:gd name="connsiteY8" fmla="*/ 1171051 h 1428573"/>
              <a:gd name="connsiteX9" fmla="*/ 1499260 w 1499260"/>
              <a:gd name="connsiteY9" fmla="*/ 726777 h 1428573"/>
              <a:gd name="connsiteX0" fmla="*/ 882768 w 1504353"/>
              <a:gd name="connsiteY0" fmla="*/ 444236 h 1428573"/>
              <a:gd name="connsiteX1" fmla="*/ 645329 w 1504353"/>
              <a:gd name="connsiteY1" fmla="*/ 177188 h 1428573"/>
              <a:gd name="connsiteX2" fmla="*/ 199536 w 1504353"/>
              <a:gd name="connsiteY2" fmla="*/ 15612 h 1428573"/>
              <a:gd name="connsiteX3" fmla="*/ 14431 w 1504353"/>
              <a:gd name="connsiteY3" fmla="*/ 568053 h 1428573"/>
              <a:gd name="connsiteX4" fmla="*/ 30804 w 1504353"/>
              <a:gd name="connsiteY4" fmla="*/ 971901 h 1428573"/>
              <a:gd name="connsiteX5" fmla="*/ 158625 w 1504353"/>
              <a:gd name="connsiteY5" fmla="*/ 1224060 h 1428573"/>
              <a:gd name="connsiteX6" fmla="*/ 441842 w 1504353"/>
              <a:gd name="connsiteY6" fmla="*/ 1383529 h 1428573"/>
              <a:gd name="connsiteX7" fmla="*/ 957952 w 1504353"/>
              <a:gd name="connsiteY7" fmla="*/ 1403413 h 1428573"/>
              <a:gd name="connsiteX8" fmla="*/ 1283576 w 1504353"/>
              <a:gd name="connsiteY8" fmla="*/ 1171051 h 1428573"/>
              <a:gd name="connsiteX9" fmla="*/ 1504353 w 1504353"/>
              <a:gd name="connsiteY9" fmla="*/ 726777 h 1428573"/>
              <a:gd name="connsiteX0" fmla="*/ 882768 w 1504353"/>
              <a:gd name="connsiteY0" fmla="*/ 444236 h 1428573"/>
              <a:gd name="connsiteX1" fmla="*/ 645329 w 1504353"/>
              <a:gd name="connsiteY1" fmla="*/ 177188 h 1428573"/>
              <a:gd name="connsiteX2" fmla="*/ 199536 w 1504353"/>
              <a:gd name="connsiteY2" fmla="*/ 15612 h 1428573"/>
              <a:gd name="connsiteX3" fmla="*/ 14431 w 1504353"/>
              <a:gd name="connsiteY3" fmla="*/ 568053 h 1428573"/>
              <a:gd name="connsiteX4" fmla="*/ 30804 w 1504353"/>
              <a:gd name="connsiteY4" fmla="*/ 971901 h 1428573"/>
              <a:gd name="connsiteX5" fmla="*/ 158625 w 1504353"/>
              <a:gd name="connsiteY5" fmla="*/ 1224060 h 1428573"/>
              <a:gd name="connsiteX6" fmla="*/ 441842 w 1504353"/>
              <a:gd name="connsiteY6" fmla="*/ 1383529 h 1428573"/>
              <a:gd name="connsiteX7" fmla="*/ 957952 w 1504353"/>
              <a:gd name="connsiteY7" fmla="*/ 1403413 h 1428573"/>
              <a:gd name="connsiteX8" fmla="*/ 1283576 w 1504353"/>
              <a:gd name="connsiteY8" fmla="*/ 1171051 h 1428573"/>
              <a:gd name="connsiteX9" fmla="*/ 1504353 w 1504353"/>
              <a:gd name="connsiteY9" fmla="*/ 726777 h 142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04353" h="1428573">
                <a:moveTo>
                  <a:pt x="882768" y="444236"/>
                </a:moveTo>
                <a:cubicBezTo>
                  <a:pt x="808962" y="345167"/>
                  <a:pt x="759201" y="248625"/>
                  <a:pt x="645329" y="177188"/>
                </a:cubicBezTo>
                <a:cubicBezTo>
                  <a:pt x="531457" y="105751"/>
                  <a:pt x="304686" y="-49532"/>
                  <a:pt x="199536" y="15612"/>
                </a:cubicBezTo>
                <a:cubicBezTo>
                  <a:pt x="94386" y="80756"/>
                  <a:pt x="42553" y="408671"/>
                  <a:pt x="14431" y="568053"/>
                </a:cubicBezTo>
                <a:cubicBezTo>
                  <a:pt x="-13691" y="727435"/>
                  <a:pt x="3359" y="880963"/>
                  <a:pt x="30804" y="971901"/>
                </a:cubicBezTo>
                <a:cubicBezTo>
                  <a:pt x="58249" y="1062839"/>
                  <a:pt x="90119" y="1155455"/>
                  <a:pt x="158625" y="1224060"/>
                </a:cubicBezTo>
                <a:cubicBezTo>
                  <a:pt x="227131" y="1292665"/>
                  <a:pt x="308621" y="1353637"/>
                  <a:pt x="441842" y="1383529"/>
                </a:cubicBezTo>
                <a:cubicBezTo>
                  <a:pt x="575063" y="1413421"/>
                  <a:pt x="820847" y="1456642"/>
                  <a:pt x="957952" y="1403413"/>
                </a:cubicBezTo>
                <a:cubicBezTo>
                  <a:pt x="1095057" y="1350185"/>
                  <a:pt x="1200704" y="1261559"/>
                  <a:pt x="1283576" y="1171051"/>
                </a:cubicBezTo>
                <a:cubicBezTo>
                  <a:pt x="1366448" y="1080543"/>
                  <a:pt x="1472568" y="760743"/>
                  <a:pt x="1504353" y="726777"/>
                </a:cubicBezTo>
              </a:path>
            </a:pathLst>
          </a:custGeom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504000" y="4968000"/>
            <a:ext cx="2558600" cy="78483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The perturbation also changes the oscillation amplitude – unstable motion </a:t>
            </a:r>
          </a:p>
        </p:txBody>
      </p:sp>
    </p:spTree>
    <p:extLst>
      <p:ext uri="{BB962C8B-B14F-4D97-AF65-F5344CB8AC3E}">
        <p14:creationId xmlns:p14="http://schemas.microsoft.com/office/powerpoint/2010/main" val="88405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23 C -0.01875 -0.00231 -0.03559 -0.00579 -0.0566 0.00671 C -0.07812 0.01875 -0.08785 0.02662 -0.08837 0.04236 C -0.08837 0.06759 -0.08073 0.07431 -0.05625 0.1037 C -0.03177 0.1331 -0.03559 0.13171 -0.00885 0.14306 C 0.01788 0.1544 0.03142 0.14074 0.04688 0.12593 C 0.06233 0.11088 0.08316 0.06991 0.08386 0.05324 C 0.08455 0.03681 0.08177 0.00718 0.07361 -0.01366 C 0.06528 -0.03449 0.06372 -0.03588 0.05764 -0.04606 " pathEditMode="relative" rAng="0" ptsTypes="AAAAA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8546"/>
            <a:ext cx="8280000" cy="540000"/>
          </a:xfrm>
        </p:spPr>
        <p:txBody>
          <a:bodyPr/>
          <a:lstStyle/>
          <a:p>
            <a:r>
              <a:rPr lang="en-US"/>
              <a:t>Wakefields</a:t>
            </a:r>
            <a:r>
              <a:rPr lang="en-US" dirty="0"/>
              <a:t> as sources of collective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3816000"/>
            <a:ext cx="8280000" cy="2304000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The </a:t>
            </a:r>
            <a:r>
              <a:rPr lang="en-US" sz="2000" b="1" dirty="0">
                <a:solidFill>
                  <a:srgbClr val="C00000"/>
                </a:solidFill>
              </a:rPr>
              <a:t>wake function </a:t>
            </a:r>
            <a:r>
              <a:rPr lang="en-US" sz="2000" dirty="0"/>
              <a:t>is a type of </a:t>
            </a:r>
            <a:r>
              <a:rPr lang="en-US" sz="2000" b="1" dirty="0">
                <a:solidFill>
                  <a:srgbClr val="C00000"/>
                </a:solidFill>
              </a:rPr>
              <a:t>electromagnetic response</a:t>
            </a:r>
            <a:r>
              <a:rPr lang="en-US" sz="2000" dirty="0"/>
              <a:t> of a device to a charge pulse. It is an intrinsic property of this device and depends on</a:t>
            </a:r>
          </a:p>
          <a:p>
            <a:pPr lvl="1" algn="just"/>
            <a:r>
              <a:rPr lang="en-US" sz="1700" dirty="0"/>
              <a:t>The device’s </a:t>
            </a:r>
            <a:r>
              <a:rPr lang="en-US" sz="1700" b="1" dirty="0">
                <a:solidFill>
                  <a:srgbClr val="C00000"/>
                </a:solidFill>
              </a:rPr>
              <a:t>geometry</a:t>
            </a:r>
            <a:r>
              <a:rPr lang="en-US" sz="1700" dirty="0"/>
              <a:t> (transitions, cavities, etc.)</a:t>
            </a:r>
          </a:p>
          <a:p>
            <a:pPr lvl="1" algn="just"/>
            <a:r>
              <a:rPr lang="en-US" sz="1700" dirty="0"/>
              <a:t>The </a:t>
            </a:r>
            <a:r>
              <a:rPr lang="en-US" sz="1700" b="1" dirty="0">
                <a:solidFill>
                  <a:srgbClr val="C00000"/>
                </a:solidFill>
              </a:rPr>
              <a:t>electromagnetic properties </a:t>
            </a:r>
            <a:r>
              <a:rPr lang="en-US" sz="1700" dirty="0"/>
              <a:t>of the materials exposed to the beam (e.g. PEC, finite conductivity, lossy materials, metamaterials, etc.)</a:t>
            </a:r>
          </a:p>
          <a:p>
            <a:pPr algn="just"/>
            <a:r>
              <a:rPr lang="de-DE" sz="2000" dirty="0"/>
              <a:t>The wake </a:t>
            </a:r>
            <a:r>
              <a:rPr lang="de-DE" sz="2000" dirty="0" err="1"/>
              <a:t>function</a:t>
            </a:r>
            <a:r>
              <a:rPr lang="de-DE" sz="2000" dirty="0"/>
              <a:t> </a:t>
            </a:r>
            <a:r>
              <a:rPr lang="de-DE" sz="2000" dirty="0" err="1"/>
              <a:t>describes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electromagnetic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coupling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between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two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point</a:t>
            </a:r>
            <a:r>
              <a:rPr lang="de-DE" sz="2000" b="1" dirty="0">
                <a:solidFill>
                  <a:srgbClr val="C00000"/>
                </a:solidFill>
              </a:rPr>
              <a:t> </a:t>
            </a:r>
            <a:r>
              <a:rPr lang="de-DE" sz="2000" b="1" dirty="0" err="1">
                <a:solidFill>
                  <a:srgbClr val="C00000"/>
                </a:solidFill>
              </a:rPr>
              <a:t>charges</a:t>
            </a:r>
            <a:r>
              <a:rPr lang="de-DE" sz="2000" dirty="0"/>
              <a:t> as a function of the distance between them.</a:t>
            </a:r>
            <a:endParaRPr lang="en-US" sz="2000" dirty="0"/>
          </a:p>
          <a:p>
            <a:pPr algn="just"/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</a:t>
            </a:fld>
            <a:endParaRPr lang="en-GB"/>
          </a:p>
        </p:txBody>
      </p:sp>
      <p:pic>
        <p:nvPicPr>
          <p:cNvPr id="7" name="mke-s-2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096000" y="792000"/>
            <a:ext cx="5751483" cy="2700000"/>
          </a:xfrm>
          <a:prstGeom prst="rect">
            <a:avLst/>
          </a:prstGeom>
        </p:spPr>
      </p:pic>
      <p:pic>
        <p:nvPicPr>
          <p:cNvPr id="8" name="Picture 7" descr="MKE_internalcircuit.bmp"/>
          <p:cNvPicPr>
            <a:picLocks noChangeAspect="1"/>
          </p:cNvPicPr>
          <p:nvPr/>
        </p:nvPicPr>
        <p:blipFill>
          <a:blip r:embed="rId5" cstate="print"/>
          <a:srcRect l="15670" r="16710"/>
          <a:stretch>
            <a:fillRect/>
          </a:stretch>
        </p:blipFill>
        <p:spPr>
          <a:xfrm>
            <a:off x="288000" y="1152000"/>
            <a:ext cx="2702365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47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To illustrate the Robinson instability we will use some simplifications: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is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point-like</a:t>
            </a:r>
            <a:r>
              <a:rPr lang="en-US" sz="1800" dirty="0">
                <a:sym typeface="Wingdings"/>
              </a:rPr>
              <a:t> and feels an external linear force (i.e. it would execute linear synchrotron oscillations in absence of the wake forces)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additionally feels the effect of a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multi-turn wake</a:t>
            </a:r>
            <a:endParaRPr lang="en-US" sz="2000" b="1" dirty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60</a:t>
            </a:fld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612000" y="318946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flipV="1">
            <a:off x="612000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3"/>
          <p:cNvGrpSpPr/>
          <p:nvPr/>
        </p:nvGrpSpPr>
        <p:grpSpPr>
          <a:xfrm>
            <a:off x="2210092" y="2880093"/>
            <a:ext cx="6321908" cy="2839300"/>
            <a:chOff x="5410200" y="3810002"/>
            <a:chExt cx="5524864" cy="3270031"/>
          </a:xfrm>
        </p:grpSpPr>
        <p:cxnSp>
          <p:nvCxnSpPr>
            <p:cNvPr id="19" name="Straight Arrow Connector 4"/>
            <p:cNvCxnSpPr/>
            <p:nvPr/>
          </p:nvCxnSpPr>
          <p:spPr>
            <a:xfrm flipV="1">
              <a:off x="5410200" y="5487988"/>
              <a:ext cx="5524864" cy="10005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reeform 5"/>
            <p:cNvSpPr/>
            <p:nvPr/>
          </p:nvSpPr>
          <p:spPr>
            <a:xfrm>
              <a:off x="6076700" y="4166418"/>
              <a:ext cx="2066636" cy="1331575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16200000" flipV="1">
              <a:off x="5478528" y="5445017"/>
              <a:ext cx="3270031" cy="2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Freeform 10"/>
          <p:cNvSpPr/>
          <p:nvPr/>
        </p:nvSpPr>
        <p:spPr>
          <a:xfrm flipV="1">
            <a:off x="2976778" y="4345608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5337523" y="3180774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flipV="1">
            <a:off x="5337523" y="4336921"/>
            <a:ext cx="2364778" cy="1156146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7F7F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4063742" y="4028971"/>
            <a:ext cx="190849" cy="152107"/>
          </a:xfrm>
          <a:prstGeom prst="ellipse">
            <a:avLst/>
          </a:prstGeom>
          <a:solidFill>
            <a:srgbClr val="0000FF">
              <a:alpha val="39999"/>
            </a:srgbClr>
          </a:solidFill>
          <a:ln w="28575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027610" y="4267575"/>
            <a:ext cx="441627" cy="387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z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188012" y="2880000"/>
            <a:ext cx="826049" cy="387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p/p</a:t>
            </a:r>
            <a:r>
              <a:rPr lang="en-US" baseline="-25000" dirty="0"/>
              <a:t>0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967589" y="5166000"/>
            <a:ext cx="3060021" cy="58180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Unperturbed: the bunch executes synchrotron oscillations at </a:t>
            </a:r>
            <a:r>
              <a:rPr lang="en-US" sz="1500" dirty="0" err="1">
                <a:latin typeface="Symbol" charset="2"/>
                <a:cs typeface="Symbol" charset="2"/>
              </a:rPr>
              <a:t>w</a:t>
            </a:r>
            <a:r>
              <a:rPr lang="en-US" sz="1500" baseline="-25000" dirty="0" err="1"/>
              <a:t>s</a:t>
            </a:r>
            <a:endParaRPr lang="en-US" sz="1500" dirty="0"/>
          </a:p>
        </p:txBody>
      </p:sp>
      <p:sp>
        <p:nvSpPr>
          <p:cNvPr id="41" name="TextBox 40"/>
          <p:cNvSpPr txBox="1"/>
          <p:nvPr/>
        </p:nvSpPr>
        <p:spPr>
          <a:xfrm>
            <a:off x="504000" y="4968000"/>
            <a:ext cx="2558600" cy="78483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500" dirty="0"/>
              <a:t>The perturbation also changes the oscillation amplitude – damped motion </a:t>
            </a:r>
          </a:p>
        </p:txBody>
      </p:sp>
      <p:sp>
        <p:nvSpPr>
          <p:cNvPr id="24" name="Freeform 23"/>
          <p:cNvSpPr/>
          <p:nvPr/>
        </p:nvSpPr>
        <p:spPr>
          <a:xfrm rot="18059266">
            <a:off x="3632892" y="3794918"/>
            <a:ext cx="735536" cy="1166302"/>
          </a:xfrm>
          <a:custGeom>
            <a:avLst/>
            <a:gdLst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9062 h 353424"/>
              <a:gd name="connsiteX1" fmla="*/ 765681 w 909247"/>
              <a:gd name="connsiteY1" fmla="*/ 86540 h 353424"/>
              <a:gd name="connsiteX2" fmla="*/ 412290 w 909247"/>
              <a:gd name="connsiteY2" fmla="*/ 9236 h 353424"/>
              <a:gd name="connsiteX3" fmla="*/ 92029 w 909247"/>
              <a:gd name="connsiteY3" fmla="*/ 108627 h 353424"/>
              <a:gd name="connsiteX4" fmla="*/ 25768 w 909247"/>
              <a:gd name="connsiteY4" fmla="*/ 196975 h 353424"/>
              <a:gd name="connsiteX5" fmla="*/ 246638 w 909247"/>
              <a:gd name="connsiteY5" fmla="*/ 329497 h 353424"/>
              <a:gd name="connsiteX6" fmla="*/ 412290 w 909247"/>
              <a:gd name="connsiteY6" fmla="*/ 340540 h 353424"/>
              <a:gd name="connsiteX7" fmla="*/ 622116 w 909247"/>
              <a:gd name="connsiteY7" fmla="*/ 263236 h 353424"/>
              <a:gd name="connsiteX8" fmla="*/ 666290 w 909247"/>
              <a:gd name="connsiteY8" fmla="*/ 185931 h 353424"/>
              <a:gd name="connsiteX9" fmla="*/ 489594 w 909247"/>
              <a:gd name="connsiteY9" fmla="*/ 97584 h 353424"/>
              <a:gd name="connsiteX10" fmla="*/ 434377 w 909247"/>
              <a:gd name="connsiteY10" fmla="*/ 108627 h 353424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10" fmla="*/ 434377 w 909247"/>
              <a:gd name="connsiteY10" fmla="*/ 103072 h 347869"/>
              <a:gd name="connsiteX0" fmla="*/ 909247 w 909247"/>
              <a:gd name="connsiteY0" fmla="*/ 213507 h 347869"/>
              <a:gd name="connsiteX1" fmla="*/ 765681 w 909247"/>
              <a:gd name="connsiteY1" fmla="*/ 80985 h 347869"/>
              <a:gd name="connsiteX2" fmla="*/ 412290 w 909247"/>
              <a:gd name="connsiteY2" fmla="*/ 3681 h 347869"/>
              <a:gd name="connsiteX3" fmla="*/ 92029 w 909247"/>
              <a:gd name="connsiteY3" fmla="*/ 103072 h 347869"/>
              <a:gd name="connsiteX4" fmla="*/ 25768 w 909247"/>
              <a:gd name="connsiteY4" fmla="*/ 191420 h 347869"/>
              <a:gd name="connsiteX5" fmla="*/ 246638 w 909247"/>
              <a:gd name="connsiteY5" fmla="*/ 323942 h 347869"/>
              <a:gd name="connsiteX6" fmla="*/ 412290 w 909247"/>
              <a:gd name="connsiteY6" fmla="*/ 334985 h 347869"/>
              <a:gd name="connsiteX7" fmla="*/ 622116 w 909247"/>
              <a:gd name="connsiteY7" fmla="*/ 257681 h 347869"/>
              <a:gd name="connsiteX8" fmla="*/ 666290 w 909247"/>
              <a:gd name="connsiteY8" fmla="*/ 180376 h 347869"/>
              <a:gd name="connsiteX9" fmla="*/ 489594 w 909247"/>
              <a:gd name="connsiteY9" fmla="*/ 92029 h 347869"/>
              <a:gd name="connsiteX0" fmla="*/ 893056 w 893056"/>
              <a:gd name="connsiteY0" fmla="*/ 252591 h 381893"/>
              <a:gd name="connsiteX1" fmla="*/ 636125 w 893056"/>
              <a:gd name="connsiteY1" fmla="*/ 13228 h 381893"/>
              <a:gd name="connsiteX2" fmla="*/ 396099 w 893056"/>
              <a:gd name="connsiteY2" fmla="*/ 42765 h 381893"/>
              <a:gd name="connsiteX3" fmla="*/ 75838 w 893056"/>
              <a:gd name="connsiteY3" fmla="*/ 142156 h 381893"/>
              <a:gd name="connsiteX4" fmla="*/ 9577 w 893056"/>
              <a:gd name="connsiteY4" fmla="*/ 230504 h 381893"/>
              <a:gd name="connsiteX5" fmla="*/ 230447 w 893056"/>
              <a:gd name="connsiteY5" fmla="*/ 363026 h 381893"/>
              <a:gd name="connsiteX6" fmla="*/ 396099 w 893056"/>
              <a:gd name="connsiteY6" fmla="*/ 374069 h 381893"/>
              <a:gd name="connsiteX7" fmla="*/ 605925 w 893056"/>
              <a:gd name="connsiteY7" fmla="*/ 296765 h 381893"/>
              <a:gd name="connsiteX8" fmla="*/ 650099 w 893056"/>
              <a:gd name="connsiteY8" fmla="*/ 219460 h 381893"/>
              <a:gd name="connsiteX9" fmla="*/ 473403 w 893056"/>
              <a:gd name="connsiteY9" fmla="*/ 131113 h 381893"/>
              <a:gd name="connsiteX0" fmla="*/ 892321 w 892321"/>
              <a:gd name="connsiteY0" fmla="*/ 291953 h 421255"/>
              <a:gd name="connsiteX1" fmla="*/ 635390 w 892321"/>
              <a:gd name="connsiteY1" fmla="*/ 52590 h 421255"/>
              <a:gd name="connsiteX2" fmla="*/ 362383 w 892321"/>
              <a:gd name="connsiteY2" fmla="*/ 9006 h 421255"/>
              <a:gd name="connsiteX3" fmla="*/ 75103 w 892321"/>
              <a:gd name="connsiteY3" fmla="*/ 181518 h 421255"/>
              <a:gd name="connsiteX4" fmla="*/ 8842 w 892321"/>
              <a:gd name="connsiteY4" fmla="*/ 269866 h 421255"/>
              <a:gd name="connsiteX5" fmla="*/ 229712 w 892321"/>
              <a:gd name="connsiteY5" fmla="*/ 402388 h 421255"/>
              <a:gd name="connsiteX6" fmla="*/ 395364 w 892321"/>
              <a:gd name="connsiteY6" fmla="*/ 413431 h 421255"/>
              <a:gd name="connsiteX7" fmla="*/ 605190 w 892321"/>
              <a:gd name="connsiteY7" fmla="*/ 336127 h 421255"/>
              <a:gd name="connsiteX8" fmla="*/ 649364 w 892321"/>
              <a:gd name="connsiteY8" fmla="*/ 258822 h 421255"/>
              <a:gd name="connsiteX9" fmla="*/ 472668 w 892321"/>
              <a:gd name="connsiteY9" fmla="*/ 170475 h 421255"/>
              <a:gd name="connsiteX0" fmla="*/ 817750 w 817750"/>
              <a:gd name="connsiteY0" fmla="*/ 291953 h 417540"/>
              <a:gd name="connsiteX1" fmla="*/ 560819 w 817750"/>
              <a:gd name="connsiteY1" fmla="*/ 52590 h 417540"/>
              <a:gd name="connsiteX2" fmla="*/ 287812 w 817750"/>
              <a:gd name="connsiteY2" fmla="*/ 9006 h 417540"/>
              <a:gd name="connsiteX3" fmla="*/ 532 w 817750"/>
              <a:gd name="connsiteY3" fmla="*/ 181518 h 417540"/>
              <a:gd name="connsiteX4" fmla="*/ 214802 w 817750"/>
              <a:gd name="connsiteY4" fmla="*/ 363776 h 417540"/>
              <a:gd name="connsiteX5" fmla="*/ 155141 w 817750"/>
              <a:gd name="connsiteY5" fmla="*/ 402388 h 417540"/>
              <a:gd name="connsiteX6" fmla="*/ 320793 w 817750"/>
              <a:gd name="connsiteY6" fmla="*/ 413431 h 417540"/>
              <a:gd name="connsiteX7" fmla="*/ 530619 w 817750"/>
              <a:gd name="connsiteY7" fmla="*/ 336127 h 417540"/>
              <a:gd name="connsiteX8" fmla="*/ 574793 w 817750"/>
              <a:gd name="connsiteY8" fmla="*/ 258822 h 417540"/>
              <a:gd name="connsiteX9" fmla="*/ 398097 w 817750"/>
              <a:gd name="connsiteY9" fmla="*/ 170475 h 417540"/>
              <a:gd name="connsiteX0" fmla="*/ 817750 w 817750"/>
              <a:gd name="connsiteY0" fmla="*/ 291953 h 661247"/>
              <a:gd name="connsiteX1" fmla="*/ 560819 w 817750"/>
              <a:gd name="connsiteY1" fmla="*/ 52590 h 661247"/>
              <a:gd name="connsiteX2" fmla="*/ 287812 w 817750"/>
              <a:gd name="connsiteY2" fmla="*/ 9006 h 661247"/>
              <a:gd name="connsiteX3" fmla="*/ 532 w 817750"/>
              <a:gd name="connsiteY3" fmla="*/ 181518 h 661247"/>
              <a:gd name="connsiteX4" fmla="*/ 214802 w 817750"/>
              <a:gd name="connsiteY4" fmla="*/ 363776 h 661247"/>
              <a:gd name="connsiteX5" fmla="*/ 155141 w 817750"/>
              <a:gd name="connsiteY5" fmla="*/ 402388 h 661247"/>
              <a:gd name="connsiteX6" fmla="*/ 600582 w 817750"/>
              <a:gd name="connsiteY6" fmla="*/ 660846 h 661247"/>
              <a:gd name="connsiteX7" fmla="*/ 530619 w 817750"/>
              <a:gd name="connsiteY7" fmla="*/ 336127 h 661247"/>
              <a:gd name="connsiteX8" fmla="*/ 574793 w 817750"/>
              <a:gd name="connsiteY8" fmla="*/ 258822 h 661247"/>
              <a:gd name="connsiteX9" fmla="*/ 398097 w 817750"/>
              <a:gd name="connsiteY9" fmla="*/ 170475 h 661247"/>
              <a:gd name="connsiteX0" fmla="*/ 817886 w 817886"/>
              <a:gd name="connsiteY0" fmla="*/ 291953 h 679726"/>
              <a:gd name="connsiteX1" fmla="*/ 560955 w 817886"/>
              <a:gd name="connsiteY1" fmla="*/ 52590 h 679726"/>
              <a:gd name="connsiteX2" fmla="*/ 287948 w 817886"/>
              <a:gd name="connsiteY2" fmla="*/ 9006 h 679726"/>
              <a:gd name="connsiteX3" fmla="*/ 668 w 817886"/>
              <a:gd name="connsiteY3" fmla="*/ 181518 h 679726"/>
              <a:gd name="connsiteX4" fmla="*/ 214938 w 817886"/>
              <a:gd name="connsiteY4" fmla="*/ 363776 h 679726"/>
              <a:gd name="connsiteX5" fmla="*/ 417370 w 817886"/>
              <a:gd name="connsiteY5" fmla="*/ 611232 h 679726"/>
              <a:gd name="connsiteX6" fmla="*/ 600718 w 817886"/>
              <a:gd name="connsiteY6" fmla="*/ 660846 h 679726"/>
              <a:gd name="connsiteX7" fmla="*/ 530755 w 817886"/>
              <a:gd name="connsiteY7" fmla="*/ 336127 h 679726"/>
              <a:gd name="connsiteX8" fmla="*/ 574929 w 817886"/>
              <a:gd name="connsiteY8" fmla="*/ 258822 h 679726"/>
              <a:gd name="connsiteX9" fmla="*/ 398233 w 817886"/>
              <a:gd name="connsiteY9" fmla="*/ 170475 h 679726"/>
              <a:gd name="connsiteX0" fmla="*/ 817886 w 817886"/>
              <a:gd name="connsiteY0" fmla="*/ 291953 h 665187"/>
              <a:gd name="connsiteX1" fmla="*/ 560955 w 817886"/>
              <a:gd name="connsiteY1" fmla="*/ 52590 h 665187"/>
              <a:gd name="connsiteX2" fmla="*/ 287948 w 817886"/>
              <a:gd name="connsiteY2" fmla="*/ 9006 h 665187"/>
              <a:gd name="connsiteX3" fmla="*/ 668 w 817886"/>
              <a:gd name="connsiteY3" fmla="*/ 181518 h 665187"/>
              <a:gd name="connsiteX4" fmla="*/ 214938 w 817886"/>
              <a:gd name="connsiteY4" fmla="*/ 363776 h 665187"/>
              <a:gd name="connsiteX5" fmla="*/ 417370 w 817886"/>
              <a:gd name="connsiteY5" fmla="*/ 611232 h 665187"/>
              <a:gd name="connsiteX6" fmla="*/ 600718 w 817886"/>
              <a:gd name="connsiteY6" fmla="*/ 660846 h 665187"/>
              <a:gd name="connsiteX7" fmla="*/ 794452 w 817886"/>
              <a:gd name="connsiteY7" fmla="*/ 538541 h 665187"/>
              <a:gd name="connsiteX8" fmla="*/ 574929 w 817886"/>
              <a:gd name="connsiteY8" fmla="*/ 258822 h 665187"/>
              <a:gd name="connsiteX9" fmla="*/ 398233 w 817886"/>
              <a:gd name="connsiteY9" fmla="*/ 170475 h 665187"/>
              <a:gd name="connsiteX0" fmla="*/ 608106 w 608106"/>
              <a:gd name="connsiteY0" fmla="*/ 303672 h 676906"/>
              <a:gd name="connsiteX1" fmla="*/ 351175 w 608106"/>
              <a:gd name="connsiteY1" fmla="*/ 64309 h 676906"/>
              <a:gd name="connsiteX2" fmla="*/ 78168 w 608106"/>
              <a:gd name="connsiteY2" fmla="*/ 20725 h 676906"/>
              <a:gd name="connsiteX3" fmla="*/ 61802 w 608106"/>
              <a:gd name="connsiteY3" fmla="*/ 353052 h 676906"/>
              <a:gd name="connsiteX4" fmla="*/ 5158 w 608106"/>
              <a:gd name="connsiteY4" fmla="*/ 375495 h 676906"/>
              <a:gd name="connsiteX5" fmla="*/ 207590 w 608106"/>
              <a:gd name="connsiteY5" fmla="*/ 622951 h 676906"/>
              <a:gd name="connsiteX6" fmla="*/ 390938 w 608106"/>
              <a:gd name="connsiteY6" fmla="*/ 672565 h 676906"/>
              <a:gd name="connsiteX7" fmla="*/ 584672 w 608106"/>
              <a:gd name="connsiteY7" fmla="*/ 550260 h 676906"/>
              <a:gd name="connsiteX8" fmla="*/ 365149 w 608106"/>
              <a:gd name="connsiteY8" fmla="*/ 270541 h 676906"/>
              <a:gd name="connsiteX9" fmla="*/ 188453 w 608106"/>
              <a:gd name="connsiteY9" fmla="*/ 182194 h 676906"/>
              <a:gd name="connsiteX0" fmla="*/ 560904 w 560904"/>
              <a:gd name="connsiteY0" fmla="*/ 303672 h 675193"/>
              <a:gd name="connsiteX1" fmla="*/ 303973 w 560904"/>
              <a:gd name="connsiteY1" fmla="*/ 64309 h 675193"/>
              <a:gd name="connsiteX2" fmla="*/ 30966 w 560904"/>
              <a:gd name="connsiteY2" fmla="*/ 20725 h 675193"/>
              <a:gd name="connsiteX3" fmla="*/ 14600 w 560904"/>
              <a:gd name="connsiteY3" fmla="*/ 353052 h 675193"/>
              <a:gd name="connsiteX4" fmla="*/ 105886 w 560904"/>
              <a:gd name="connsiteY4" fmla="*/ 494376 h 675193"/>
              <a:gd name="connsiteX5" fmla="*/ 160388 w 560904"/>
              <a:gd name="connsiteY5" fmla="*/ 622951 h 675193"/>
              <a:gd name="connsiteX6" fmla="*/ 343736 w 560904"/>
              <a:gd name="connsiteY6" fmla="*/ 672565 h 675193"/>
              <a:gd name="connsiteX7" fmla="*/ 537470 w 560904"/>
              <a:gd name="connsiteY7" fmla="*/ 550260 h 675193"/>
              <a:gd name="connsiteX8" fmla="*/ 317947 w 560904"/>
              <a:gd name="connsiteY8" fmla="*/ 270541 h 675193"/>
              <a:gd name="connsiteX9" fmla="*/ 141251 w 560904"/>
              <a:gd name="connsiteY9" fmla="*/ 182194 h 675193"/>
              <a:gd name="connsiteX0" fmla="*/ 534687 w 534687"/>
              <a:gd name="connsiteY0" fmla="*/ 310306 h 681827"/>
              <a:gd name="connsiteX1" fmla="*/ 277756 w 534687"/>
              <a:gd name="connsiteY1" fmla="*/ 70943 h 681827"/>
              <a:gd name="connsiteX2" fmla="*/ 4749 w 534687"/>
              <a:gd name="connsiteY2" fmla="*/ 27359 h 681827"/>
              <a:gd name="connsiteX3" fmla="*/ 102546 w 534687"/>
              <a:gd name="connsiteY3" fmla="*/ 449649 h 681827"/>
              <a:gd name="connsiteX4" fmla="*/ 79669 w 534687"/>
              <a:gd name="connsiteY4" fmla="*/ 501010 h 681827"/>
              <a:gd name="connsiteX5" fmla="*/ 134171 w 534687"/>
              <a:gd name="connsiteY5" fmla="*/ 629585 h 681827"/>
              <a:gd name="connsiteX6" fmla="*/ 317519 w 534687"/>
              <a:gd name="connsiteY6" fmla="*/ 679199 h 681827"/>
              <a:gd name="connsiteX7" fmla="*/ 511253 w 534687"/>
              <a:gd name="connsiteY7" fmla="*/ 556894 h 681827"/>
              <a:gd name="connsiteX8" fmla="*/ 291730 w 534687"/>
              <a:gd name="connsiteY8" fmla="*/ 277175 h 681827"/>
              <a:gd name="connsiteX9" fmla="*/ 115034 w 534687"/>
              <a:gd name="connsiteY9" fmla="*/ 188828 h 681827"/>
              <a:gd name="connsiteX0" fmla="*/ 535690 w 535690"/>
              <a:gd name="connsiteY0" fmla="*/ 310306 h 681054"/>
              <a:gd name="connsiteX1" fmla="*/ 278759 w 535690"/>
              <a:gd name="connsiteY1" fmla="*/ 70943 h 681054"/>
              <a:gd name="connsiteX2" fmla="*/ 5752 w 535690"/>
              <a:gd name="connsiteY2" fmla="*/ 27359 h 681054"/>
              <a:gd name="connsiteX3" fmla="*/ 103549 w 535690"/>
              <a:gd name="connsiteY3" fmla="*/ 449649 h 681054"/>
              <a:gd name="connsiteX4" fmla="*/ 230207 w 535690"/>
              <a:gd name="connsiteY4" fmla="*/ 613460 h 681054"/>
              <a:gd name="connsiteX5" fmla="*/ 135174 w 535690"/>
              <a:gd name="connsiteY5" fmla="*/ 629585 h 681054"/>
              <a:gd name="connsiteX6" fmla="*/ 318522 w 535690"/>
              <a:gd name="connsiteY6" fmla="*/ 679199 h 681054"/>
              <a:gd name="connsiteX7" fmla="*/ 512256 w 535690"/>
              <a:gd name="connsiteY7" fmla="*/ 556894 h 681054"/>
              <a:gd name="connsiteX8" fmla="*/ 292733 w 535690"/>
              <a:gd name="connsiteY8" fmla="*/ 277175 h 681054"/>
              <a:gd name="connsiteX9" fmla="*/ 116037 w 535690"/>
              <a:gd name="connsiteY9" fmla="*/ 188828 h 681054"/>
              <a:gd name="connsiteX0" fmla="*/ 535690 w 535690"/>
              <a:gd name="connsiteY0" fmla="*/ 310306 h 701197"/>
              <a:gd name="connsiteX1" fmla="*/ 278759 w 535690"/>
              <a:gd name="connsiteY1" fmla="*/ 70943 h 701197"/>
              <a:gd name="connsiteX2" fmla="*/ 5752 w 535690"/>
              <a:gd name="connsiteY2" fmla="*/ 27359 h 701197"/>
              <a:gd name="connsiteX3" fmla="*/ 103549 w 535690"/>
              <a:gd name="connsiteY3" fmla="*/ 449649 h 701197"/>
              <a:gd name="connsiteX4" fmla="*/ 230207 w 535690"/>
              <a:gd name="connsiteY4" fmla="*/ 613460 h 701197"/>
              <a:gd name="connsiteX5" fmla="*/ 371489 w 535690"/>
              <a:gd name="connsiteY5" fmla="*/ 695383 h 701197"/>
              <a:gd name="connsiteX6" fmla="*/ 318522 w 535690"/>
              <a:gd name="connsiteY6" fmla="*/ 679199 h 701197"/>
              <a:gd name="connsiteX7" fmla="*/ 512256 w 535690"/>
              <a:gd name="connsiteY7" fmla="*/ 556894 h 701197"/>
              <a:gd name="connsiteX8" fmla="*/ 292733 w 535690"/>
              <a:gd name="connsiteY8" fmla="*/ 277175 h 701197"/>
              <a:gd name="connsiteX9" fmla="*/ 116037 w 535690"/>
              <a:gd name="connsiteY9" fmla="*/ 188828 h 701197"/>
              <a:gd name="connsiteX0" fmla="*/ 535690 w 535690"/>
              <a:gd name="connsiteY0" fmla="*/ 310306 h 683381"/>
              <a:gd name="connsiteX1" fmla="*/ 278759 w 535690"/>
              <a:gd name="connsiteY1" fmla="*/ 70943 h 683381"/>
              <a:gd name="connsiteX2" fmla="*/ 5752 w 535690"/>
              <a:gd name="connsiteY2" fmla="*/ 27359 h 683381"/>
              <a:gd name="connsiteX3" fmla="*/ 103549 w 535690"/>
              <a:gd name="connsiteY3" fmla="*/ 449649 h 683381"/>
              <a:gd name="connsiteX4" fmla="*/ 230207 w 535690"/>
              <a:gd name="connsiteY4" fmla="*/ 613460 h 683381"/>
              <a:gd name="connsiteX5" fmla="*/ 454252 w 535690"/>
              <a:gd name="connsiteY5" fmla="*/ 651143 h 683381"/>
              <a:gd name="connsiteX6" fmla="*/ 318522 w 535690"/>
              <a:gd name="connsiteY6" fmla="*/ 679199 h 683381"/>
              <a:gd name="connsiteX7" fmla="*/ 512256 w 535690"/>
              <a:gd name="connsiteY7" fmla="*/ 556894 h 683381"/>
              <a:gd name="connsiteX8" fmla="*/ 292733 w 535690"/>
              <a:gd name="connsiteY8" fmla="*/ 277175 h 683381"/>
              <a:gd name="connsiteX9" fmla="*/ 116037 w 535690"/>
              <a:gd name="connsiteY9" fmla="*/ 188828 h 683381"/>
              <a:gd name="connsiteX0" fmla="*/ 535690 w 535690"/>
              <a:gd name="connsiteY0" fmla="*/ 310306 h 681065"/>
              <a:gd name="connsiteX1" fmla="*/ 278759 w 535690"/>
              <a:gd name="connsiteY1" fmla="*/ 70943 h 681065"/>
              <a:gd name="connsiteX2" fmla="*/ 5752 w 535690"/>
              <a:gd name="connsiteY2" fmla="*/ 27359 h 681065"/>
              <a:gd name="connsiteX3" fmla="*/ 103549 w 535690"/>
              <a:gd name="connsiteY3" fmla="*/ 449649 h 681065"/>
              <a:gd name="connsiteX4" fmla="*/ 230207 w 535690"/>
              <a:gd name="connsiteY4" fmla="*/ 613460 h 681065"/>
              <a:gd name="connsiteX5" fmla="*/ 454252 w 535690"/>
              <a:gd name="connsiteY5" fmla="*/ 651143 h 681065"/>
              <a:gd name="connsiteX6" fmla="*/ 318522 w 535690"/>
              <a:gd name="connsiteY6" fmla="*/ 679199 h 681065"/>
              <a:gd name="connsiteX7" fmla="*/ 512256 w 535690"/>
              <a:gd name="connsiteY7" fmla="*/ 556894 h 681065"/>
              <a:gd name="connsiteX8" fmla="*/ 292733 w 535690"/>
              <a:gd name="connsiteY8" fmla="*/ 277175 h 681065"/>
              <a:gd name="connsiteX9" fmla="*/ 116037 w 535690"/>
              <a:gd name="connsiteY9" fmla="*/ 188828 h 681065"/>
              <a:gd name="connsiteX0" fmla="*/ 535690 w 535690"/>
              <a:gd name="connsiteY0" fmla="*/ 310306 h 688384"/>
              <a:gd name="connsiteX1" fmla="*/ 278759 w 535690"/>
              <a:gd name="connsiteY1" fmla="*/ 70943 h 688384"/>
              <a:gd name="connsiteX2" fmla="*/ 5752 w 535690"/>
              <a:gd name="connsiteY2" fmla="*/ 27359 h 688384"/>
              <a:gd name="connsiteX3" fmla="*/ 103549 w 535690"/>
              <a:gd name="connsiteY3" fmla="*/ 449649 h 688384"/>
              <a:gd name="connsiteX4" fmla="*/ 230207 w 535690"/>
              <a:gd name="connsiteY4" fmla="*/ 613460 h 688384"/>
              <a:gd name="connsiteX5" fmla="*/ 454252 w 535690"/>
              <a:gd name="connsiteY5" fmla="*/ 651143 h 688384"/>
              <a:gd name="connsiteX6" fmla="*/ 318522 w 535690"/>
              <a:gd name="connsiteY6" fmla="*/ 679199 h 688384"/>
              <a:gd name="connsiteX7" fmla="*/ 512256 w 535690"/>
              <a:gd name="connsiteY7" fmla="*/ 556894 h 688384"/>
              <a:gd name="connsiteX8" fmla="*/ 292733 w 535690"/>
              <a:gd name="connsiteY8" fmla="*/ 277175 h 688384"/>
              <a:gd name="connsiteX9" fmla="*/ 116037 w 535690"/>
              <a:gd name="connsiteY9" fmla="*/ 188828 h 688384"/>
              <a:gd name="connsiteX0" fmla="*/ 535690 w 535690"/>
              <a:gd name="connsiteY0" fmla="*/ 310306 h 658040"/>
              <a:gd name="connsiteX1" fmla="*/ 278759 w 535690"/>
              <a:gd name="connsiteY1" fmla="*/ 70943 h 658040"/>
              <a:gd name="connsiteX2" fmla="*/ 5752 w 535690"/>
              <a:gd name="connsiteY2" fmla="*/ 27359 h 658040"/>
              <a:gd name="connsiteX3" fmla="*/ 103549 w 535690"/>
              <a:gd name="connsiteY3" fmla="*/ 449649 h 658040"/>
              <a:gd name="connsiteX4" fmla="*/ 230207 w 535690"/>
              <a:gd name="connsiteY4" fmla="*/ 613460 h 658040"/>
              <a:gd name="connsiteX5" fmla="*/ 454252 w 535690"/>
              <a:gd name="connsiteY5" fmla="*/ 651143 h 658040"/>
              <a:gd name="connsiteX6" fmla="*/ 496932 w 535690"/>
              <a:gd name="connsiteY6" fmla="*/ 648581 h 658040"/>
              <a:gd name="connsiteX7" fmla="*/ 512256 w 535690"/>
              <a:gd name="connsiteY7" fmla="*/ 556894 h 658040"/>
              <a:gd name="connsiteX8" fmla="*/ 292733 w 535690"/>
              <a:gd name="connsiteY8" fmla="*/ 277175 h 658040"/>
              <a:gd name="connsiteX9" fmla="*/ 116037 w 535690"/>
              <a:gd name="connsiteY9" fmla="*/ 188828 h 658040"/>
              <a:gd name="connsiteX0" fmla="*/ 535690 w 535690"/>
              <a:gd name="connsiteY0" fmla="*/ 310306 h 832135"/>
              <a:gd name="connsiteX1" fmla="*/ 278759 w 535690"/>
              <a:gd name="connsiteY1" fmla="*/ 70943 h 832135"/>
              <a:gd name="connsiteX2" fmla="*/ 5752 w 535690"/>
              <a:gd name="connsiteY2" fmla="*/ 27359 h 832135"/>
              <a:gd name="connsiteX3" fmla="*/ 103549 w 535690"/>
              <a:gd name="connsiteY3" fmla="*/ 449649 h 832135"/>
              <a:gd name="connsiteX4" fmla="*/ 230207 w 535690"/>
              <a:gd name="connsiteY4" fmla="*/ 613460 h 832135"/>
              <a:gd name="connsiteX5" fmla="*/ 480847 w 535690"/>
              <a:gd name="connsiteY5" fmla="*/ 831961 h 832135"/>
              <a:gd name="connsiteX6" fmla="*/ 496932 w 535690"/>
              <a:gd name="connsiteY6" fmla="*/ 648581 h 832135"/>
              <a:gd name="connsiteX7" fmla="*/ 512256 w 535690"/>
              <a:gd name="connsiteY7" fmla="*/ 556894 h 832135"/>
              <a:gd name="connsiteX8" fmla="*/ 292733 w 535690"/>
              <a:gd name="connsiteY8" fmla="*/ 277175 h 832135"/>
              <a:gd name="connsiteX9" fmla="*/ 116037 w 535690"/>
              <a:gd name="connsiteY9" fmla="*/ 188828 h 832135"/>
              <a:gd name="connsiteX0" fmla="*/ 535904 w 535904"/>
              <a:gd name="connsiteY0" fmla="*/ 310306 h 832099"/>
              <a:gd name="connsiteX1" fmla="*/ 278973 w 535904"/>
              <a:gd name="connsiteY1" fmla="*/ 70943 h 832099"/>
              <a:gd name="connsiteX2" fmla="*/ 5966 w 535904"/>
              <a:gd name="connsiteY2" fmla="*/ 27359 h 832099"/>
              <a:gd name="connsiteX3" fmla="*/ 103763 w 535904"/>
              <a:gd name="connsiteY3" fmla="*/ 449649 h 832099"/>
              <a:gd name="connsiteX4" fmla="*/ 256164 w 535904"/>
              <a:gd name="connsiteY4" fmla="*/ 674529 h 832099"/>
              <a:gd name="connsiteX5" fmla="*/ 481061 w 535904"/>
              <a:gd name="connsiteY5" fmla="*/ 831961 h 832099"/>
              <a:gd name="connsiteX6" fmla="*/ 497146 w 535904"/>
              <a:gd name="connsiteY6" fmla="*/ 648581 h 832099"/>
              <a:gd name="connsiteX7" fmla="*/ 512470 w 535904"/>
              <a:gd name="connsiteY7" fmla="*/ 556894 h 832099"/>
              <a:gd name="connsiteX8" fmla="*/ 292947 w 535904"/>
              <a:gd name="connsiteY8" fmla="*/ 277175 h 832099"/>
              <a:gd name="connsiteX9" fmla="*/ 116251 w 535904"/>
              <a:gd name="connsiteY9" fmla="*/ 188828 h 832099"/>
              <a:gd name="connsiteX0" fmla="*/ 535904 w 555350"/>
              <a:gd name="connsiteY0" fmla="*/ 310306 h 832172"/>
              <a:gd name="connsiteX1" fmla="*/ 278973 w 555350"/>
              <a:gd name="connsiteY1" fmla="*/ 70943 h 832172"/>
              <a:gd name="connsiteX2" fmla="*/ 5966 w 555350"/>
              <a:gd name="connsiteY2" fmla="*/ 27359 h 832172"/>
              <a:gd name="connsiteX3" fmla="*/ 103763 w 555350"/>
              <a:gd name="connsiteY3" fmla="*/ 449649 h 832172"/>
              <a:gd name="connsiteX4" fmla="*/ 256164 w 555350"/>
              <a:gd name="connsiteY4" fmla="*/ 674529 h 832172"/>
              <a:gd name="connsiteX5" fmla="*/ 481061 w 555350"/>
              <a:gd name="connsiteY5" fmla="*/ 831961 h 832172"/>
              <a:gd name="connsiteX6" fmla="*/ 553403 w 555350"/>
              <a:gd name="connsiteY6" fmla="*/ 642126 h 832172"/>
              <a:gd name="connsiteX7" fmla="*/ 512470 w 555350"/>
              <a:gd name="connsiteY7" fmla="*/ 556894 h 832172"/>
              <a:gd name="connsiteX8" fmla="*/ 292947 w 555350"/>
              <a:gd name="connsiteY8" fmla="*/ 277175 h 832172"/>
              <a:gd name="connsiteX9" fmla="*/ 116251 w 555350"/>
              <a:gd name="connsiteY9" fmla="*/ 188828 h 832172"/>
              <a:gd name="connsiteX0" fmla="*/ 535904 w 553893"/>
              <a:gd name="connsiteY0" fmla="*/ 310306 h 832172"/>
              <a:gd name="connsiteX1" fmla="*/ 278973 w 553893"/>
              <a:gd name="connsiteY1" fmla="*/ 70943 h 832172"/>
              <a:gd name="connsiteX2" fmla="*/ 5966 w 553893"/>
              <a:gd name="connsiteY2" fmla="*/ 27359 h 832172"/>
              <a:gd name="connsiteX3" fmla="*/ 103763 w 553893"/>
              <a:gd name="connsiteY3" fmla="*/ 449649 h 832172"/>
              <a:gd name="connsiteX4" fmla="*/ 256164 w 553893"/>
              <a:gd name="connsiteY4" fmla="*/ 674529 h 832172"/>
              <a:gd name="connsiteX5" fmla="*/ 481061 w 553893"/>
              <a:gd name="connsiteY5" fmla="*/ 831961 h 832172"/>
              <a:gd name="connsiteX6" fmla="*/ 553403 w 553893"/>
              <a:gd name="connsiteY6" fmla="*/ 642126 h 832172"/>
              <a:gd name="connsiteX7" fmla="*/ 453746 w 553893"/>
              <a:gd name="connsiteY7" fmla="*/ 422705 h 832172"/>
              <a:gd name="connsiteX8" fmla="*/ 292947 w 553893"/>
              <a:gd name="connsiteY8" fmla="*/ 277175 h 832172"/>
              <a:gd name="connsiteX9" fmla="*/ 116251 w 553893"/>
              <a:gd name="connsiteY9" fmla="*/ 188828 h 832172"/>
              <a:gd name="connsiteX0" fmla="*/ 535904 w 553893"/>
              <a:gd name="connsiteY0" fmla="*/ 310306 h 832172"/>
              <a:gd name="connsiteX1" fmla="*/ 278973 w 553893"/>
              <a:gd name="connsiteY1" fmla="*/ 70943 h 832172"/>
              <a:gd name="connsiteX2" fmla="*/ 5966 w 553893"/>
              <a:gd name="connsiteY2" fmla="*/ 27359 h 832172"/>
              <a:gd name="connsiteX3" fmla="*/ 103763 w 553893"/>
              <a:gd name="connsiteY3" fmla="*/ 449649 h 832172"/>
              <a:gd name="connsiteX4" fmla="*/ 256164 w 553893"/>
              <a:gd name="connsiteY4" fmla="*/ 674529 h 832172"/>
              <a:gd name="connsiteX5" fmla="*/ 481061 w 553893"/>
              <a:gd name="connsiteY5" fmla="*/ 831961 h 832172"/>
              <a:gd name="connsiteX6" fmla="*/ 553403 w 553893"/>
              <a:gd name="connsiteY6" fmla="*/ 642126 h 832172"/>
              <a:gd name="connsiteX7" fmla="*/ 453746 w 553893"/>
              <a:gd name="connsiteY7" fmla="*/ 422705 h 832172"/>
              <a:gd name="connsiteX8" fmla="*/ 292947 w 553893"/>
              <a:gd name="connsiteY8" fmla="*/ 277175 h 832172"/>
              <a:gd name="connsiteX9" fmla="*/ 147672 w 553893"/>
              <a:gd name="connsiteY9" fmla="*/ 377682 h 832172"/>
              <a:gd name="connsiteX0" fmla="*/ 535904 w 554224"/>
              <a:gd name="connsiteY0" fmla="*/ 310306 h 832172"/>
              <a:gd name="connsiteX1" fmla="*/ 278973 w 554224"/>
              <a:gd name="connsiteY1" fmla="*/ 70943 h 832172"/>
              <a:gd name="connsiteX2" fmla="*/ 5966 w 554224"/>
              <a:gd name="connsiteY2" fmla="*/ 27359 h 832172"/>
              <a:gd name="connsiteX3" fmla="*/ 103763 w 554224"/>
              <a:gd name="connsiteY3" fmla="*/ 449649 h 832172"/>
              <a:gd name="connsiteX4" fmla="*/ 256164 w 554224"/>
              <a:gd name="connsiteY4" fmla="*/ 674529 h 832172"/>
              <a:gd name="connsiteX5" fmla="*/ 481061 w 554224"/>
              <a:gd name="connsiteY5" fmla="*/ 831961 h 832172"/>
              <a:gd name="connsiteX6" fmla="*/ 553403 w 554224"/>
              <a:gd name="connsiteY6" fmla="*/ 642126 h 832172"/>
              <a:gd name="connsiteX7" fmla="*/ 444073 w 554224"/>
              <a:gd name="connsiteY7" fmla="*/ 351985 h 832172"/>
              <a:gd name="connsiteX8" fmla="*/ 292947 w 554224"/>
              <a:gd name="connsiteY8" fmla="*/ 277175 h 832172"/>
              <a:gd name="connsiteX9" fmla="*/ 147672 w 554224"/>
              <a:gd name="connsiteY9" fmla="*/ 377682 h 832172"/>
              <a:gd name="connsiteX0" fmla="*/ 535904 w 554224"/>
              <a:gd name="connsiteY0" fmla="*/ 310306 h 832172"/>
              <a:gd name="connsiteX1" fmla="*/ 278973 w 554224"/>
              <a:gd name="connsiteY1" fmla="*/ 70943 h 832172"/>
              <a:gd name="connsiteX2" fmla="*/ 5966 w 554224"/>
              <a:gd name="connsiteY2" fmla="*/ 27359 h 832172"/>
              <a:gd name="connsiteX3" fmla="*/ 103763 w 554224"/>
              <a:gd name="connsiteY3" fmla="*/ 449649 h 832172"/>
              <a:gd name="connsiteX4" fmla="*/ 256164 w 554224"/>
              <a:gd name="connsiteY4" fmla="*/ 674529 h 832172"/>
              <a:gd name="connsiteX5" fmla="*/ 481061 w 554224"/>
              <a:gd name="connsiteY5" fmla="*/ 831961 h 832172"/>
              <a:gd name="connsiteX6" fmla="*/ 553403 w 554224"/>
              <a:gd name="connsiteY6" fmla="*/ 642126 h 832172"/>
              <a:gd name="connsiteX7" fmla="*/ 444073 w 554224"/>
              <a:gd name="connsiteY7" fmla="*/ 351985 h 832172"/>
              <a:gd name="connsiteX8" fmla="*/ 259147 w 554224"/>
              <a:gd name="connsiteY8" fmla="*/ 166280 h 832172"/>
              <a:gd name="connsiteX9" fmla="*/ 147672 w 554224"/>
              <a:gd name="connsiteY9" fmla="*/ 377682 h 832172"/>
              <a:gd name="connsiteX0" fmla="*/ 535904 w 554224"/>
              <a:gd name="connsiteY0" fmla="*/ 310306 h 832172"/>
              <a:gd name="connsiteX1" fmla="*/ 278973 w 554224"/>
              <a:gd name="connsiteY1" fmla="*/ 70943 h 832172"/>
              <a:gd name="connsiteX2" fmla="*/ 5966 w 554224"/>
              <a:gd name="connsiteY2" fmla="*/ 27359 h 832172"/>
              <a:gd name="connsiteX3" fmla="*/ 103763 w 554224"/>
              <a:gd name="connsiteY3" fmla="*/ 449649 h 832172"/>
              <a:gd name="connsiteX4" fmla="*/ 256164 w 554224"/>
              <a:gd name="connsiteY4" fmla="*/ 674529 h 832172"/>
              <a:gd name="connsiteX5" fmla="*/ 481061 w 554224"/>
              <a:gd name="connsiteY5" fmla="*/ 831961 h 832172"/>
              <a:gd name="connsiteX6" fmla="*/ 553403 w 554224"/>
              <a:gd name="connsiteY6" fmla="*/ 642126 h 832172"/>
              <a:gd name="connsiteX7" fmla="*/ 444073 w 554224"/>
              <a:gd name="connsiteY7" fmla="*/ 351985 h 832172"/>
              <a:gd name="connsiteX8" fmla="*/ 259147 w 554224"/>
              <a:gd name="connsiteY8" fmla="*/ 166280 h 832172"/>
              <a:gd name="connsiteX9" fmla="*/ 255952 w 554224"/>
              <a:gd name="connsiteY9" fmla="*/ 436651 h 832172"/>
              <a:gd name="connsiteX10" fmla="*/ 147672 w 554224"/>
              <a:gd name="connsiteY10" fmla="*/ 377682 h 832172"/>
              <a:gd name="connsiteX0" fmla="*/ 535904 w 554224"/>
              <a:gd name="connsiteY0" fmla="*/ 310306 h 832172"/>
              <a:gd name="connsiteX1" fmla="*/ 278973 w 554224"/>
              <a:gd name="connsiteY1" fmla="*/ 70943 h 832172"/>
              <a:gd name="connsiteX2" fmla="*/ 5966 w 554224"/>
              <a:gd name="connsiteY2" fmla="*/ 27359 h 832172"/>
              <a:gd name="connsiteX3" fmla="*/ 103763 w 554224"/>
              <a:gd name="connsiteY3" fmla="*/ 449649 h 832172"/>
              <a:gd name="connsiteX4" fmla="*/ 256164 w 554224"/>
              <a:gd name="connsiteY4" fmla="*/ 674529 h 832172"/>
              <a:gd name="connsiteX5" fmla="*/ 481061 w 554224"/>
              <a:gd name="connsiteY5" fmla="*/ 831961 h 832172"/>
              <a:gd name="connsiteX6" fmla="*/ 553403 w 554224"/>
              <a:gd name="connsiteY6" fmla="*/ 642126 h 832172"/>
              <a:gd name="connsiteX7" fmla="*/ 444073 w 554224"/>
              <a:gd name="connsiteY7" fmla="*/ 351985 h 832172"/>
              <a:gd name="connsiteX8" fmla="*/ 259147 w 554224"/>
              <a:gd name="connsiteY8" fmla="*/ 166280 h 832172"/>
              <a:gd name="connsiteX9" fmla="*/ 255952 w 554224"/>
              <a:gd name="connsiteY9" fmla="*/ 436651 h 832172"/>
              <a:gd name="connsiteX10" fmla="*/ 282742 w 554224"/>
              <a:gd name="connsiteY10" fmla="*/ 493353 h 832172"/>
              <a:gd name="connsiteX0" fmla="*/ 535904 w 554224"/>
              <a:gd name="connsiteY0" fmla="*/ 310306 h 832172"/>
              <a:gd name="connsiteX1" fmla="*/ 278973 w 554224"/>
              <a:gd name="connsiteY1" fmla="*/ 70943 h 832172"/>
              <a:gd name="connsiteX2" fmla="*/ 5966 w 554224"/>
              <a:gd name="connsiteY2" fmla="*/ 27359 h 832172"/>
              <a:gd name="connsiteX3" fmla="*/ 103763 w 554224"/>
              <a:gd name="connsiteY3" fmla="*/ 449649 h 832172"/>
              <a:gd name="connsiteX4" fmla="*/ 256164 w 554224"/>
              <a:gd name="connsiteY4" fmla="*/ 674529 h 832172"/>
              <a:gd name="connsiteX5" fmla="*/ 481061 w 554224"/>
              <a:gd name="connsiteY5" fmla="*/ 831961 h 832172"/>
              <a:gd name="connsiteX6" fmla="*/ 553403 w 554224"/>
              <a:gd name="connsiteY6" fmla="*/ 642126 h 832172"/>
              <a:gd name="connsiteX7" fmla="*/ 444073 w 554224"/>
              <a:gd name="connsiteY7" fmla="*/ 351985 h 832172"/>
              <a:gd name="connsiteX8" fmla="*/ 259147 w 554224"/>
              <a:gd name="connsiteY8" fmla="*/ 166280 h 832172"/>
              <a:gd name="connsiteX9" fmla="*/ 216508 w 554224"/>
              <a:gd name="connsiteY9" fmla="*/ 279950 h 832172"/>
              <a:gd name="connsiteX10" fmla="*/ 282742 w 554224"/>
              <a:gd name="connsiteY10" fmla="*/ 493353 h 832172"/>
              <a:gd name="connsiteX0" fmla="*/ 505678 w 523998"/>
              <a:gd name="connsiteY0" fmla="*/ 283887 h 805753"/>
              <a:gd name="connsiteX1" fmla="*/ 248747 w 523998"/>
              <a:gd name="connsiteY1" fmla="*/ 44524 h 805753"/>
              <a:gd name="connsiteX2" fmla="*/ 7902 w 523998"/>
              <a:gd name="connsiteY2" fmla="*/ 36288 h 805753"/>
              <a:gd name="connsiteX3" fmla="*/ 73537 w 523998"/>
              <a:gd name="connsiteY3" fmla="*/ 423230 h 805753"/>
              <a:gd name="connsiteX4" fmla="*/ 225938 w 523998"/>
              <a:gd name="connsiteY4" fmla="*/ 648110 h 805753"/>
              <a:gd name="connsiteX5" fmla="*/ 450835 w 523998"/>
              <a:gd name="connsiteY5" fmla="*/ 805542 h 805753"/>
              <a:gd name="connsiteX6" fmla="*/ 523177 w 523998"/>
              <a:gd name="connsiteY6" fmla="*/ 615707 h 805753"/>
              <a:gd name="connsiteX7" fmla="*/ 413847 w 523998"/>
              <a:gd name="connsiteY7" fmla="*/ 325566 h 805753"/>
              <a:gd name="connsiteX8" fmla="*/ 228921 w 523998"/>
              <a:gd name="connsiteY8" fmla="*/ 139861 h 805753"/>
              <a:gd name="connsiteX9" fmla="*/ 186282 w 523998"/>
              <a:gd name="connsiteY9" fmla="*/ 253531 h 805753"/>
              <a:gd name="connsiteX10" fmla="*/ 252516 w 523998"/>
              <a:gd name="connsiteY10" fmla="*/ 466934 h 805753"/>
              <a:gd name="connsiteX0" fmla="*/ 538409 w 538409"/>
              <a:gd name="connsiteY0" fmla="*/ 292467 h 806164"/>
              <a:gd name="connsiteX1" fmla="*/ 248747 w 538409"/>
              <a:gd name="connsiteY1" fmla="*/ 44935 h 806164"/>
              <a:gd name="connsiteX2" fmla="*/ 7902 w 538409"/>
              <a:gd name="connsiteY2" fmla="*/ 36699 h 806164"/>
              <a:gd name="connsiteX3" fmla="*/ 73537 w 538409"/>
              <a:gd name="connsiteY3" fmla="*/ 423641 h 806164"/>
              <a:gd name="connsiteX4" fmla="*/ 225938 w 538409"/>
              <a:gd name="connsiteY4" fmla="*/ 648521 h 806164"/>
              <a:gd name="connsiteX5" fmla="*/ 450835 w 538409"/>
              <a:gd name="connsiteY5" fmla="*/ 805953 h 806164"/>
              <a:gd name="connsiteX6" fmla="*/ 523177 w 538409"/>
              <a:gd name="connsiteY6" fmla="*/ 616118 h 806164"/>
              <a:gd name="connsiteX7" fmla="*/ 413847 w 538409"/>
              <a:gd name="connsiteY7" fmla="*/ 325977 h 806164"/>
              <a:gd name="connsiteX8" fmla="*/ 228921 w 538409"/>
              <a:gd name="connsiteY8" fmla="*/ 140272 h 806164"/>
              <a:gd name="connsiteX9" fmla="*/ 186282 w 538409"/>
              <a:gd name="connsiteY9" fmla="*/ 253942 h 806164"/>
              <a:gd name="connsiteX10" fmla="*/ 252516 w 538409"/>
              <a:gd name="connsiteY10" fmla="*/ 467345 h 806164"/>
              <a:gd name="connsiteX0" fmla="*/ 535233 w 535233"/>
              <a:gd name="connsiteY0" fmla="*/ 415616 h 929313"/>
              <a:gd name="connsiteX1" fmla="*/ 192323 w 535233"/>
              <a:gd name="connsiteY1" fmla="*/ 9924 h 929313"/>
              <a:gd name="connsiteX2" fmla="*/ 4726 w 535233"/>
              <a:gd name="connsiteY2" fmla="*/ 159848 h 929313"/>
              <a:gd name="connsiteX3" fmla="*/ 70361 w 535233"/>
              <a:gd name="connsiteY3" fmla="*/ 546790 h 929313"/>
              <a:gd name="connsiteX4" fmla="*/ 222762 w 535233"/>
              <a:gd name="connsiteY4" fmla="*/ 771670 h 929313"/>
              <a:gd name="connsiteX5" fmla="*/ 447659 w 535233"/>
              <a:gd name="connsiteY5" fmla="*/ 929102 h 929313"/>
              <a:gd name="connsiteX6" fmla="*/ 520001 w 535233"/>
              <a:gd name="connsiteY6" fmla="*/ 739267 h 929313"/>
              <a:gd name="connsiteX7" fmla="*/ 410671 w 535233"/>
              <a:gd name="connsiteY7" fmla="*/ 449126 h 929313"/>
              <a:gd name="connsiteX8" fmla="*/ 225745 w 535233"/>
              <a:gd name="connsiteY8" fmla="*/ 263421 h 929313"/>
              <a:gd name="connsiteX9" fmla="*/ 183106 w 535233"/>
              <a:gd name="connsiteY9" fmla="*/ 377091 h 929313"/>
              <a:gd name="connsiteX10" fmla="*/ 249340 w 535233"/>
              <a:gd name="connsiteY10" fmla="*/ 590494 h 929313"/>
              <a:gd name="connsiteX0" fmla="*/ 562712 w 562712"/>
              <a:gd name="connsiteY0" fmla="*/ 507206 h 1020903"/>
              <a:gd name="connsiteX1" fmla="*/ 219802 w 562712"/>
              <a:gd name="connsiteY1" fmla="*/ 101514 h 1020903"/>
              <a:gd name="connsiteX2" fmla="*/ 3481 w 562712"/>
              <a:gd name="connsiteY2" fmla="*/ 41450 h 1020903"/>
              <a:gd name="connsiteX3" fmla="*/ 97840 w 562712"/>
              <a:gd name="connsiteY3" fmla="*/ 638380 h 1020903"/>
              <a:gd name="connsiteX4" fmla="*/ 250241 w 562712"/>
              <a:gd name="connsiteY4" fmla="*/ 863260 h 1020903"/>
              <a:gd name="connsiteX5" fmla="*/ 475138 w 562712"/>
              <a:gd name="connsiteY5" fmla="*/ 1020692 h 1020903"/>
              <a:gd name="connsiteX6" fmla="*/ 547480 w 562712"/>
              <a:gd name="connsiteY6" fmla="*/ 830857 h 1020903"/>
              <a:gd name="connsiteX7" fmla="*/ 438150 w 562712"/>
              <a:gd name="connsiteY7" fmla="*/ 540716 h 1020903"/>
              <a:gd name="connsiteX8" fmla="*/ 253224 w 562712"/>
              <a:gd name="connsiteY8" fmla="*/ 355011 h 1020903"/>
              <a:gd name="connsiteX9" fmla="*/ 210585 w 562712"/>
              <a:gd name="connsiteY9" fmla="*/ 468681 h 1020903"/>
              <a:gd name="connsiteX10" fmla="*/ 276819 w 562712"/>
              <a:gd name="connsiteY10" fmla="*/ 682084 h 1020903"/>
              <a:gd name="connsiteX0" fmla="*/ 620147 w 620147"/>
              <a:gd name="connsiteY0" fmla="*/ 502717 h 1016437"/>
              <a:gd name="connsiteX1" fmla="*/ 277237 w 620147"/>
              <a:gd name="connsiteY1" fmla="*/ 97025 h 1016437"/>
              <a:gd name="connsiteX2" fmla="*/ 60916 w 620147"/>
              <a:gd name="connsiteY2" fmla="*/ 36961 h 1016437"/>
              <a:gd name="connsiteX3" fmla="*/ 16840 w 620147"/>
              <a:gd name="connsiteY3" fmla="*/ 573268 h 1016437"/>
              <a:gd name="connsiteX4" fmla="*/ 307676 w 620147"/>
              <a:gd name="connsiteY4" fmla="*/ 858771 h 1016437"/>
              <a:gd name="connsiteX5" fmla="*/ 532573 w 620147"/>
              <a:gd name="connsiteY5" fmla="*/ 1016203 h 1016437"/>
              <a:gd name="connsiteX6" fmla="*/ 604915 w 620147"/>
              <a:gd name="connsiteY6" fmla="*/ 826368 h 1016437"/>
              <a:gd name="connsiteX7" fmla="*/ 495585 w 620147"/>
              <a:gd name="connsiteY7" fmla="*/ 536227 h 1016437"/>
              <a:gd name="connsiteX8" fmla="*/ 310659 w 620147"/>
              <a:gd name="connsiteY8" fmla="*/ 350522 h 1016437"/>
              <a:gd name="connsiteX9" fmla="*/ 268020 w 620147"/>
              <a:gd name="connsiteY9" fmla="*/ 464192 h 1016437"/>
              <a:gd name="connsiteX10" fmla="*/ 334254 w 620147"/>
              <a:gd name="connsiteY10" fmla="*/ 677595 h 1016437"/>
              <a:gd name="connsiteX0" fmla="*/ 620452 w 620452"/>
              <a:gd name="connsiteY0" fmla="*/ 502717 h 1083219"/>
              <a:gd name="connsiteX1" fmla="*/ 277542 w 620452"/>
              <a:gd name="connsiteY1" fmla="*/ 97025 h 1083219"/>
              <a:gd name="connsiteX2" fmla="*/ 61221 w 620452"/>
              <a:gd name="connsiteY2" fmla="*/ 36961 h 1083219"/>
              <a:gd name="connsiteX3" fmla="*/ 17145 w 620452"/>
              <a:gd name="connsiteY3" fmla="*/ 573268 h 1083219"/>
              <a:gd name="connsiteX4" fmla="*/ 312152 w 620452"/>
              <a:gd name="connsiteY4" fmla="*/ 1051042 h 1083219"/>
              <a:gd name="connsiteX5" fmla="*/ 532878 w 620452"/>
              <a:gd name="connsiteY5" fmla="*/ 1016203 h 1083219"/>
              <a:gd name="connsiteX6" fmla="*/ 605220 w 620452"/>
              <a:gd name="connsiteY6" fmla="*/ 826368 h 1083219"/>
              <a:gd name="connsiteX7" fmla="*/ 495890 w 620452"/>
              <a:gd name="connsiteY7" fmla="*/ 536227 h 1083219"/>
              <a:gd name="connsiteX8" fmla="*/ 310964 w 620452"/>
              <a:gd name="connsiteY8" fmla="*/ 350522 h 1083219"/>
              <a:gd name="connsiteX9" fmla="*/ 268325 w 620452"/>
              <a:gd name="connsiteY9" fmla="*/ 464192 h 1083219"/>
              <a:gd name="connsiteX10" fmla="*/ 334559 w 620452"/>
              <a:gd name="connsiteY10" fmla="*/ 677595 h 1083219"/>
              <a:gd name="connsiteX0" fmla="*/ 620452 w 711048"/>
              <a:gd name="connsiteY0" fmla="*/ 502717 h 1146993"/>
              <a:gd name="connsiteX1" fmla="*/ 277542 w 711048"/>
              <a:gd name="connsiteY1" fmla="*/ 97025 h 1146993"/>
              <a:gd name="connsiteX2" fmla="*/ 61221 w 711048"/>
              <a:gd name="connsiteY2" fmla="*/ 36961 h 1146993"/>
              <a:gd name="connsiteX3" fmla="*/ 17145 w 711048"/>
              <a:gd name="connsiteY3" fmla="*/ 573268 h 1146993"/>
              <a:gd name="connsiteX4" fmla="*/ 312152 w 711048"/>
              <a:gd name="connsiteY4" fmla="*/ 1051042 h 1146993"/>
              <a:gd name="connsiteX5" fmla="*/ 698608 w 711048"/>
              <a:gd name="connsiteY5" fmla="*/ 1129997 h 1146993"/>
              <a:gd name="connsiteX6" fmla="*/ 605220 w 711048"/>
              <a:gd name="connsiteY6" fmla="*/ 826368 h 1146993"/>
              <a:gd name="connsiteX7" fmla="*/ 495890 w 711048"/>
              <a:gd name="connsiteY7" fmla="*/ 536227 h 1146993"/>
              <a:gd name="connsiteX8" fmla="*/ 310964 w 711048"/>
              <a:gd name="connsiteY8" fmla="*/ 350522 h 1146993"/>
              <a:gd name="connsiteX9" fmla="*/ 268325 w 711048"/>
              <a:gd name="connsiteY9" fmla="*/ 464192 h 1146993"/>
              <a:gd name="connsiteX10" fmla="*/ 334559 w 711048"/>
              <a:gd name="connsiteY10" fmla="*/ 677595 h 1146993"/>
              <a:gd name="connsiteX0" fmla="*/ 620452 w 722161"/>
              <a:gd name="connsiteY0" fmla="*/ 502717 h 1149402"/>
              <a:gd name="connsiteX1" fmla="*/ 277542 w 722161"/>
              <a:gd name="connsiteY1" fmla="*/ 97025 h 1149402"/>
              <a:gd name="connsiteX2" fmla="*/ 61221 w 722161"/>
              <a:gd name="connsiteY2" fmla="*/ 36961 h 1149402"/>
              <a:gd name="connsiteX3" fmla="*/ 17145 w 722161"/>
              <a:gd name="connsiteY3" fmla="*/ 573268 h 1149402"/>
              <a:gd name="connsiteX4" fmla="*/ 312152 w 722161"/>
              <a:gd name="connsiteY4" fmla="*/ 1051042 h 1149402"/>
              <a:gd name="connsiteX5" fmla="*/ 698608 w 722161"/>
              <a:gd name="connsiteY5" fmla="*/ 1129997 h 1149402"/>
              <a:gd name="connsiteX6" fmla="*/ 659752 w 722161"/>
              <a:gd name="connsiteY6" fmla="*/ 793617 h 1149402"/>
              <a:gd name="connsiteX7" fmla="*/ 495890 w 722161"/>
              <a:gd name="connsiteY7" fmla="*/ 536227 h 1149402"/>
              <a:gd name="connsiteX8" fmla="*/ 310964 w 722161"/>
              <a:gd name="connsiteY8" fmla="*/ 350522 h 1149402"/>
              <a:gd name="connsiteX9" fmla="*/ 268325 w 722161"/>
              <a:gd name="connsiteY9" fmla="*/ 464192 h 1149402"/>
              <a:gd name="connsiteX10" fmla="*/ 334559 w 722161"/>
              <a:gd name="connsiteY10" fmla="*/ 677595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310964 w 723858"/>
              <a:gd name="connsiteY8" fmla="*/ 350522 h 1149402"/>
              <a:gd name="connsiteX9" fmla="*/ 268325 w 723858"/>
              <a:gd name="connsiteY9" fmla="*/ 464192 h 1149402"/>
              <a:gd name="connsiteX10" fmla="*/ 334559 w 723858"/>
              <a:gd name="connsiteY10" fmla="*/ 677595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268325 w 723858"/>
              <a:gd name="connsiteY9" fmla="*/ 464192 h 1149402"/>
              <a:gd name="connsiteX10" fmla="*/ 334559 w 723858"/>
              <a:gd name="connsiteY10" fmla="*/ 677595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334559 w 723858"/>
              <a:gd name="connsiteY10" fmla="*/ 677595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462855 w 723858"/>
              <a:gd name="connsiteY10" fmla="*/ 952996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272553 w 723858"/>
              <a:gd name="connsiteY10" fmla="*/ 691762 h 1149402"/>
              <a:gd name="connsiteX11" fmla="*/ 462855 w 723858"/>
              <a:gd name="connsiteY11" fmla="*/ 952996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272553 w 723858"/>
              <a:gd name="connsiteY10" fmla="*/ 691762 h 1149402"/>
              <a:gd name="connsiteX11" fmla="*/ 351696 w 723858"/>
              <a:gd name="connsiteY11" fmla="*/ 815820 h 1149402"/>
              <a:gd name="connsiteX12" fmla="*/ 462855 w 723858"/>
              <a:gd name="connsiteY12" fmla="*/ 952996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340747 w 723858"/>
              <a:gd name="connsiteY10" fmla="*/ 720369 h 1149402"/>
              <a:gd name="connsiteX11" fmla="*/ 351696 w 723858"/>
              <a:gd name="connsiteY11" fmla="*/ 815820 h 1149402"/>
              <a:gd name="connsiteX12" fmla="*/ 462855 w 723858"/>
              <a:gd name="connsiteY12" fmla="*/ 952996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340747 w 723858"/>
              <a:gd name="connsiteY10" fmla="*/ 720369 h 1149402"/>
              <a:gd name="connsiteX11" fmla="*/ 351696 w 723858"/>
              <a:gd name="connsiteY11" fmla="*/ 815820 h 1149402"/>
              <a:gd name="connsiteX12" fmla="*/ 520757 w 723858"/>
              <a:gd name="connsiteY12" fmla="*/ 825471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340747 w 723858"/>
              <a:gd name="connsiteY10" fmla="*/ 720369 h 1149402"/>
              <a:gd name="connsiteX11" fmla="*/ 513341 w 723858"/>
              <a:gd name="connsiteY11" fmla="*/ 945978 h 1149402"/>
              <a:gd name="connsiteX12" fmla="*/ 520757 w 723858"/>
              <a:gd name="connsiteY12" fmla="*/ 825471 h 1149402"/>
              <a:gd name="connsiteX0" fmla="*/ 620452 w 723858"/>
              <a:gd name="connsiteY0" fmla="*/ 502717 h 1149402"/>
              <a:gd name="connsiteX1" fmla="*/ 277542 w 723858"/>
              <a:gd name="connsiteY1" fmla="*/ 97025 h 1149402"/>
              <a:gd name="connsiteX2" fmla="*/ 61221 w 723858"/>
              <a:gd name="connsiteY2" fmla="*/ 36961 h 1149402"/>
              <a:gd name="connsiteX3" fmla="*/ 17145 w 723858"/>
              <a:gd name="connsiteY3" fmla="*/ 573268 h 1149402"/>
              <a:gd name="connsiteX4" fmla="*/ 312152 w 723858"/>
              <a:gd name="connsiteY4" fmla="*/ 1051042 h 1149402"/>
              <a:gd name="connsiteX5" fmla="*/ 698608 w 723858"/>
              <a:gd name="connsiteY5" fmla="*/ 1129997 h 1149402"/>
              <a:gd name="connsiteX6" fmla="*/ 659752 w 723858"/>
              <a:gd name="connsiteY6" fmla="*/ 793617 h 1149402"/>
              <a:gd name="connsiteX7" fmla="*/ 442681 w 723858"/>
              <a:gd name="connsiteY7" fmla="*/ 470795 h 1149402"/>
              <a:gd name="connsiteX8" fmla="*/ 247539 w 723858"/>
              <a:gd name="connsiteY8" fmla="*/ 314412 h 1149402"/>
              <a:gd name="connsiteX9" fmla="*/ 193354 w 723858"/>
              <a:gd name="connsiteY9" fmla="*/ 532405 h 1149402"/>
              <a:gd name="connsiteX10" fmla="*/ 318271 w 723858"/>
              <a:gd name="connsiteY10" fmla="*/ 775606 h 1149402"/>
              <a:gd name="connsiteX11" fmla="*/ 513341 w 723858"/>
              <a:gd name="connsiteY11" fmla="*/ 945978 h 1149402"/>
              <a:gd name="connsiteX12" fmla="*/ 520757 w 723858"/>
              <a:gd name="connsiteY12" fmla="*/ 825471 h 1149402"/>
              <a:gd name="connsiteX0" fmla="*/ 633288 w 736694"/>
              <a:gd name="connsiteY0" fmla="*/ 495758 h 1142443"/>
              <a:gd name="connsiteX1" fmla="*/ 290378 w 736694"/>
              <a:gd name="connsiteY1" fmla="*/ 90066 h 1142443"/>
              <a:gd name="connsiteX2" fmla="*/ 74057 w 736694"/>
              <a:gd name="connsiteY2" fmla="*/ 30002 h 1142443"/>
              <a:gd name="connsiteX3" fmla="*/ 29981 w 736694"/>
              <a:gd name="connsiteY3" fmla="*/ 566309 h 1142443"/>
              <a:gd name="connsiteX4" fmla="*/ 324988 w 736694"/>
              <a:gd name="connsiteY4" fmla="*/ 1044083 h 1142443"/>
              <a:gd name="connsiteX5" fmla="*/ 711444 w 736694"/>
              <a:gd name="connsiteY5" fmla="*/ 1123038 h 1142443"/>
              <a:gd name="connsiteX6" fmla="*/ 672588 w 736694"/>
              <a:gd name="connsiteY6" fmla="*/ 786658 h 1142443"/>
              <a:gd name="connsiteX7" fmla="*/ 455517 w 736694"/>
              <a:gd name="connsiteY7" fmla="*/ 463836 h 1142443"/>
              <a:gd name="connsiteX8" fmla="*/ 260375 w 736694"/>
              <a:gd name="connsiteY8" fmla="*/ 307453 h 1142443"/>
              <a:gd name="connsiteX9" fmla="*/ 206190 w 736694"/>
              <a:gd name="connsiteY9" fmla="*/ 525446 h 1142443"/>
              <a:gd name="connsiteX10" fmla="*/ 331107 w 736694"/>
              <a:gd name="connsiteY10" fmla="*/ 768647 h 1142443"/>
              <a:gd name="connsiteX11" fmla="*/ 526177 w 736694"/>
              <a:gd name="connsiteY11" fmla="*/ 939019 h 1142443"/>
              <a:gd name="connsiteX12" fmla="*/ 533593 w 736694"/>
              <a:gd name="connsiteY12" fmla="*/ 818512 h 1142443"/>
              <a:gd name="connsiteX0" fmla="*/ 633288 w 736694"/>
              <a:gd name="connsiteY0" fmla="*/ 490544 h 1137229"/>
              <a:gd name="connsiteX1" fmla="*/ 290378 w 736694"/>
              <a:gd name="connsiteY1" fmla="*/ 84852 h 1137229"/>
              <a:gd name="connsiteX2" fmla="*/ 74057 w 736694"/>
              <a:gd name="connsiteY2" fmla="*/ 24788 h 1137229"/>
              <a:gd name="connsiteX3" fmla="*/ 29981 w 736694"/>
              <a:gd name="connsiteY3" fmla="*/ 561095 h 1137229"/>
              <a:gd name="connsiteX4" fmla="*/ 324988 w 736694"/>
              <a:gd name="connsiteY4" fmla="*/ 1038869 h 1137229"/>
              <a:gd name="connsiteX5" fmla="*/ 711444 w 736694"/>
              <a:gd name="connsiteY5" fmla="*/ 1117824 h 1137229"/>
              <a:gd name="connsiteX6" fmla="*/ 672588 w 736694"/>
              <a:gd name="connsiteY6" fmla="*/ 781444 h 1137229"/>
              <a:gd name="connsiteX7" fmla="*/ 455517 w 736694"/>
              <a:gd name="connsiteY7" fmla="*/ 458622 h 1137229"/>
              <a:gd name="connsiteX8" fmla="*/ 260375 w 736694"/>
              <a:gd name="connsiteY8" fmla="*/ 302239 h 1137229"/>
              <a:gd name="connsiteX9" fmla="*/ 206190 w 736694"/>
              <a:gd name="connsiteY9" fmla="*/ 520232 h 1137229"/>
              <a:gd name="connsiteX10" fmla="*/ 331107 w 736694"/>
              <a:gd name="connsiteY10" fmla="*/ 763433 h 1137229"/>
              <a:gd name="connsiteX11" fmla="*/ 526177 w 736694"/>
              <a:gd name="connsiteY11" fmla="*/ 933805 h 1137229"/>
              <a:gd name="connsiteX12" fmla="*/ 533593 w 736694"/>
              <a:gd name="connsiteY12" fmla="*/ 813298 h 1137229"/>
              <a:gd name="connsiteX0" fmla="*/ 623247 w 726653"/>
              <a:gd name="connsiteY0" fmla="*/ 481945 h 1128630"/>
              <a:gd name="connsiteX1" fmla="*/ 364917 w 726653"/>
              <a:gd name="connsiteY1" fmla="*/ 155309 h 1128630"/>
              <a:gd name="connsiteX2" fmla="*/ 64016 w 726653"/>
              <a:gd name="connsiteY2" fmla="*/ 16189 h 1128630"/>
              <a:gd name="connsiteX3" fmla="*/ 19940 w 726653"/>
              <a:gd name="connsiteY3" fmla="*/ 552496 h 1128630"/>
              <a:gd name="connsiteX4" fmla="*/ 314947 w 726653"/>
              <a:gd name="connsiteY4" fmla="*/ 1030270 h 1128630"/>
              <a:gd name="connsiteX5" fmla="*/ 701403 w 726653"/>
              <a:gd name="connsiteY5" fmla="*/ 1109225 h 1128630"/>
              <a:gd name="connsiteX6" fmla="*/ 662547 w 726653"/>
              <a:gd name="connsiteY6" fmla="*/ 772845 h 1128630"/>
              <a:gd name="connsiteX7" fmla="*/ 445476 w 726653"/>
              <a:gd name="connsiteY7" fmla="*/ 450023 h 1128630"/>
              <a:gd name="connsiteX8" fmla="*/ 250334 w 726653"/>
              <a:gd name="connsiteY8" fmla="*/ 293640 h 1128630"/>
              <a:gd name="connsiteX9" fmla="*/ 196149 w 726653"/>
              <a:gd name="connsiteY9" fmla="*/ 511633 h 1128630"/>
              <a:gd name="connsiteX10" fmla="*/ 321066 w 726653"/>
              <a:gd name="connsiteY10" fmla="*/ 754834 h 1128630"/>
              <a:gd name="connsiteX11" fmla="*/ 516136 w 726653"/>
              <a:gd name="connsiteY11" fmla="*/ 925206 h 1128630"/>
              <a:gd name="connsiteX12" fmla="*/ 523552 w 726653"/>
              <a:gd name="connsiteY12" fmla="*/ 804699 h 1128630"/>
              <a:gd name="connsiteX0" fmla="*/ 623247 w 726653"/>
              <a:gd name="connsiteY0" fmla="*/ 491051 h 1137736"/>
              <a:gd name="connsiteX1" fmla="*/ 364917 w 726653"/>
              <a:gd name="connsiteY1" fmla="*/ 164415 h 1137736"/>
              <a:gd name="connsiteX2" fmla="*/ 64016 w 726653"/>
              <a:gd name="connsiteY2" fmla="*/ 25295 h 1137736"/>
              <a:gd name="connsiteX3" fmla="*/ 19940 w 726653"/>
              <a:gd name="connsiteY3" fmla="*/ 561602 h 1137736"/>
              <a:gd name="connsiteX4" fmla="*/ 314947 w 726653"/>
              <a:gd name="connsiteY4" fmla="*/ 1039376 h 1137736"/>
              <a:gd name="connsiteX5" fmla="*/ 701403 w 726653"/>
              <a:gd name="connsiteY5" fmla="*/ 1118331 h 1137736"/>
              <a:gd name="connsiteX6" fmla="*/ 662547 w 726653"/>
              <a:gd name="connsiteY6" fmla="*/ 781951 h 1137736"/>
              <a:gd name="connsiteX7" fmla="*/ 445476 w 726653"/>
              <a:gd name="connsiteY7" fmla="*/ 459129 h 1137736"/>
              <a:gd name="connsiteX8" fmla="*/ 250334 w 726653"/>
              <a:gd name="connsiteY8" fmla="*/ 302746 h 1137736"/>
              <a:gd name="connsiteX9" fmla="*/ 196149 w 726653"/>
              <a:gd name="connsiteY9" fmla="*/ 520739 h 1137736"/>
              <a:gd name="connsiteX10" fmla="*/ 321066 w 726653"/>
              <a:gd name="connsiteY10" fmla="*/ 763940 h 1137736"/>
              <a:gd name="connsiteX11" fmla="*/ 516136 w 726653"/>
              <a:gd name="connsiteY11" fmla="*/ 934312 h 1137736"/>
              <a:gd name="connsiteX12" fmla="*/ 523552 w 726653"/>
              <a:gd name="connsiteY12" fmla="*/ 813805 h 1137736"/>
              <a:gd name="connsiteX0" fmla="*/ 629791 w 733197"/>
              <a:gd name="connsiteY0" fmla="*/ 486794 h 1135521"/>
              <a:gd name="connsiteX1" fmla="*/ 371461 w 733197"/>
              <a:gd name="connsiteY1" fmla="*/ 160158 h 1135521"/>
              <a:gd name="connsiteX2" fmla="*/ 70560 w 733197"/>
              <a:gd name="connsiteY2" fmla="*/ 21038 h 1135521"/>
              <a:gd name="connsiteX3" fmla="*/ 18277 w 733197"/>
              <a:gd name="connsiteY3" fmla="*/ 497349 h 1135521"/>
              <a:gd name="connsiteX4" fmla="*/ 321491 w 733197"/>
              <a:gd name="connsiteY4" fmla="*/ 1035119 h 1135521"/>
              <a:gd name="connsiteX5" fmla="*/ 707947 w 733197"/>
              <a:gd name="connsiteY5" fmla="*/ 1114074 h 1135521"/>
              <a:gd name="connsiteX6" fmla="*/ 669091 w 733197"/>
              <a:gd name="connsiteY6" fmla="*/ 777694 h 1135521"/>
              <a:gd name="connsiteX7" fmla="*/ 452020 w 733197"/>
              <a:gd name="connsiteY7" fmla="*/ 454872 h 1135521"/>
              <a:gd name="connsiteX8" fmla="*/ 256878 w 733197"/>
              <a:gd name="connsiteY8" fmla="*/ 298489 h 1135521"/>
              <a:gd name="connsiteX9" fmla="*/ 202693 w 733197"/>
              <a:gd name="connsiteY9" fmla="*/ 516482 h 1135521"/>
              <a:gd name="connsiteX10" fmla="*/ 327610 w 733197"/>
              <a:gd name="connsiteY10" fmla="*/ 759683 h 1135521"/>
              <a:gd name="connsiteX11" fmla="*/ 522680 w 733197"/>
              <a:gd name="connsiteY11" fmla="*/ 930055 h 1135521"/>
              <a:gd name="connsiteX12" fmla="*/ 530096 w 733197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28895 w 731996"/>
              <a:gd name="connsiteY12" fmla="*/ 809548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996"/>
              <a:gd name="connsiteY0" fmla="*/ 486794 h 1135521"/>
              <a:gd name="connsiteX1" fmla="*/ 370260 w 731996"/>
              <a:gd name="connsiteY1" fmla="*/ 160158 h 1135521"/>
              <a:gd name="connsiteX2" fmla="*/ 69359 w 731996"/>
              <a:gd name="connsiteY2" fmla="*/ 21038 h 1135521"/>
              <a:gd name="connsiteX3" fmla="*/ 17076 w 731996"/>
              <a:gd name="connsiteY3" fmla="*/ 497349 h 1135521"/>
              <a:gd name="connsiteX4" fmla="*/ 320290 w 731996"/>
              <a:gd name="connsiteY4" fmla="*/ 1035119 h 1135521"/>
              <a:gd name="connsiteX5" fmla="*/ 706746 w 731996"/>
              <a:gd name="connsiteY5" fmla="*/ 1114074 h 1135521"/>
              <a:gd name="connsiteX6" fmla="*/ 667890 w 731996"/>
              <a:gd name="connsiteY6" fmla="*/ 777694 h 1135521"/>
              <a:gd name="connsiteX7" fmla="*/ 450819 w 731996"/>
              <a:gd name="connsiteY7" fmla="*/ 454872 h 1135521"/>
              <a:gd name="connsiteX8" fmla="*/ 255677 w 731996"/>
              <a:gd name="connsiteY8" fmla="*/ 298489 h 1135521"/>
              <a:gd name="connsiteX9" fmla="*/ 201492 w 731996"/>
              <a:gd name="connsiteY9" fmla="*/ 516482 h 1135521"/>
              <a:gd name="connsiteX10" fmla="*/ 326409 w 731996"/>
              <a:gd name="connsiteY10" fmla="*/ 759683 h 1135521"/>
              <a:gd name="connsiteX11" fmla="*/ 521479 w 731996"/>
              <a:gd name="connsiteY11" fmla="*/ 930055 h 1135521"/>
              <a:gd name="connsiteX12" fmla="*/ 552732 w 731996"/>
              <a:gd name="connsiteY12" fmla="*/ 748856 h 1135521"/>
              <a:gd name="connsiteX0" fmla="*/ 628590 w 731759"/>
              <a:gd name="connsiteY0" fmla="*/ 486794 h 1135521"/>
              <a:gd name="connsiteX1" fmla="*/ 370260 w 731759"/>
              <a:gd name="connsiteY1" fmla="*/ 160158 h 1135521"/>
              <a:gd name="connsiteX2" fmla="*/ 69359 w 731759"/>
              <a:gd name="connsiteY2" fmla="*/ 21038 h 1135521"/>
              <a:gd name="connsiteX3" fmla="*/ 17076 w 731759"/>
              <a:gd name="connsiteY3" fmla="*/ 497349 h 1135521"/>
              <a:gd name="connsiteX4" fmla="*/ 320290 w 731759"/>
              <a:gd name="connsiteY4" fmla="*/ 1035119 h 1135521"/>
              <a:gd name="connsiteX5" fmla="*/ 706746 w 731759"/>
              <a:gd name="connsiteY5" fmla="*/ 1114074 h 1135521"/>
              <a:gd name="connsiteX6" fmla="*/ 667890 w 731759"/>
              <a:gd name="connsiteY6" fmla="*/ 777694 h 1135521"/>
              <a:gd name="connsiteX7" fmla="*/ 457944 w 731759"/>
              <a:gd name="connsiteY7" fmla="*/ 450592 h 1135521"/>
              <a:gd name="connsiteX8" fmla="*/ 255677 w 731759"/>
              <a:gd name="connsiteY8" fmla="*/ 298489 h 1135521"/>
              <a:gd name="connsiteX9" fmla="*/ 201492 w 731759"/>
              <a:gd name="connsiteY9" fmla="*/ 516482 h 1135521"/>
              <a:gd name="connsiteX10" fmla="*/ 326409 w 731759"/>
              <a:gd name="connsiteY10" fmla="*/ 759683 h 1135521"/>
              <a:gd name="connsiteX11" fmla="*/ 521479 w 731759"/>
              <a:gd name="connsiteY11" fmla="*/ 930055 h 1135521"/>
              <a:gd name="connsiteX12" fmla="*/ 552732 w 731759"/>
              <a:gd name="connsiteY12" fmla="*/ 748856 h 1135521"/>
              <a:gd name="connsiteX0" fmla="*/ 628590 w 731759"/>
              <a:gd name="connsiteY0" fmla="*/ 486794 h 1135521"/>
              <a:gd name="connsiteX1" fmla="*/ 370260 w 731759"/>
              <a:gd name="connsiteY1" fmla="*/ 160158 h 1135521"/>
              <a:gd name="connsiteX2" fmla="*/ 69359 w 731759"/>
              <a:gd name="connsiteY2" fmla="*/ 21038 h 1135521"/>
              <a:gd name="connsiteX3" fmla="*/ 17076 w 731759"/>
              <a:gd name="connsiteY3" fmla="*/ 497349 h 1135521"/>
              <a:gd name="connsiteX4" fmla="*/ 320290 w 731759"/>
              <a:gd name="connsiteY4" fmla="*/ 1035119 h 1135521"/>
              <a:gd name="connsiteX5" fmla="*/ 706746 w 731759"/>
              <a:gd name="connsiteY5" fmla="*/ 1114074 h 1135521"/>
              <a:gd name="connsiteX6" fmla="*/ 667890 w 731759"/>
              <a:gd name="connsiteY6" fmla="*/ 777694 h 1135521"/>
              <a:gd name="connsiteX7" fmla="*/ 457944 w 731759"/>
              <a:gd name="connsiteY7" fmla="*/ 450592 h 1135521"/>
              <a:gd name="connsiteX8" fmla="*/ 255677 w 731759"/>
              <a:gd name="connsiteY8" fmla="*/ 298489 h 1135521"/>
              <a:gd name="connsiteX9" fmla="*/ 201492 w 731759"/>
              <a:gd name="connsiteY9" fmla="*/ 516482 h 1135521"/>
              <a:gd name="connsiteX10" fmla="*/ 326409 w 731759"/>
              <a:gd name="connsiteY10" fmla="*/ 759683 h 1135521"/>
              <a:gd name="connsiteX11" fmla="*/ 521479 w 731759"/>
              <a:gd name="connsiteY11" fmla="*/ 930055 h 1135521"/>
              <a:gd name="connsiteX12" fmla="*/ 552732 w 731759"/>
              <a:gd name="connsiteY12" fmla="*/ 748856 h 1135521"/>
              <a:gd name="connsiteX0" fmla="*/ 628590 w 731759"/>
              <a:gd name="connsiteY0" fmla="*/ 486794 h 1140496"/>
              <a:gd name="connsiteX1" fmla="*/ 370260 w 731759"/>
              <a:gd name="connsiteY1" fmla="*/ 160158 h 1140496"/>
              <a:gd name="connsiteX2" fmla="*/ 69359 w 731759"/>
              <a:gd name="connsiteY2" fmla="*/ 21038 h 1140496"/>
              <a:gd name="connsiteX3" fmla="*/ 17076 w 731759"/>
              <a:gd name="connsiteY3" fmla="*/ 497349 h 1140496"/>
              <a:gd name="connsiteX4" fmla="*/ 320290 w 731759"/>
              <a:gd name="connsiteY4" fmla="*/ 1035119 h 1140496"/>
              <a:gd name="connsiteX5" fmla="*/ 706746 w 731759"/>
              <a:gd name="connsiteY5" fmla="*/ 1114074 h 1140496"/>
              <a:gd name="connsiteX6" fmla="*/ 667890 w 731759"/>
              <a:gd name="connsiteY6" fmla="*/ 777694 h 1140496"/>
              <a:gd name="connsiteX7" fmla="*/ 457944 w 731759"/>
              <a:gd name="connsiteY7" fmla="*/ 450592 h 1140496"/>
              <a:gd name="connsiteX8" fmla="*/ 255677 w 731759"/>
              <a:gd name="connsiteY8" fmla="*/ 298489 h 1140496"/>
              <a:gd name="connsiteX9" fmla="*/ 201492 w 731759"/>
              <a:gd name="connsiteY9" fmla="*/ 516482 h 1140496"/>
              <a:gd name="connsiteX10" fmla="*/ 326409 w 731759"/>
              <a:gd name="connsiteY10" fmla="*/ 759683 h 1140496"/>
              <a:gd name="connsiteX11" fmla="*/ 521479 w 731759"/>
              <a:gd name="connsiteY11" fmla="*/ 930055 h 1140496"/>
              <a:gd name="connsiteX12" fmla="*/ 552732 w 731759"/>
              <a:gd name="connsiteY12" fmla="*/ 748856 h 1140496"/>
              <a:gd name="connsiteX0" fmla="*/ 628590 w 735536"/>
              <a:gd name="connsiteY0" fmla="*/ 486794 h 1166302"/>
              <a:gd name="connsiteX1" fmla="*/ 370260 w 735536"/>
              <a:gd name="connsiteY1" fmla="*/ 160158 h 1166302"/>
              <a:gd name="connsiteX2" fmla="*/ 69359 w 735536"/>
              <a:gd name="connsiteY2" fmla="*/ 21038 h 1166302"/>
              <a:gd name="connsiteX3" fmla="*/ 17076 w 735536"/>
              <a:gd name="connsiteY3" fmla="*/ 497349 h 1166302"/>
              <a:gd name="connsiteX4" fmla="*/ 320290 w 735536"/>
              <a:gd name="connsiteY4" fmla="*/ 1035119 h 1166302"/>
              <a:gd name="connsiteX5" fmla="*/ 706746 w 735536"/>
              <a:gd name="connsiteY5" fmla="*/ 1114074 h 1166302"/>
              <a:gd name="connsiteX6" fmla="*/ 667890 w 735536"/>
              <a:gd name="connsiteY6" fmla="*/ 777694 h 1166302"/>
              <a:gd name="connsiteX7" fmla="*/ 457944 w 735536"/>
              <a:gd name="connsiteY7" fmla="*/ 450592 h 1166302"/>
              <a:gd name="connsiteX8" fmla="*/ 255677 w 735536"/>
              <a:gd name="connsiteY8" fmla="*/ 298489 h 1166302"/>
              <a:gd name="connsiteX9" fmla="*/ 201492 w 735536"/>
              <a:gd name="connsiteY9" fmla="*/ 516482 h 1166302"/>
              <a:gd name="connsiteX10" fmla="*/ 326409 w 735536"/>
              <a:gd name="connsiteY10" fmla="*/ 759683 h 1166302"/>
              <a:gd name="connsiteX11" fmla="*/ 521479 w 735536"/>
              <a:gd name="connsiteY11" fmla="*/ 930055 h 1166302"/>
              <a:gd name="connsiteX12" fmla="*/ 552732 w 735536"/>
              <a:gd name="connsiteY12" fmla="*/ 748856 h 1166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5536" h="1166302">
                <a:moveTo>
                  <a:pt x="628590" y="486794"/>
                </a:moveTo>
                <a:cubicBezTo>
                  <a:pt x="598220" y="438018"/>
                  <a:pt x="521445" y="295714"/>
                  <a:pt x="370260" y="160158"/>
                </a:cubicBezTo>
                <a:cubicBezTo>
                  <a:pt x="219075" y="24602"/>
                  <a:pt x="128223" y="-35161"/>
                  <a:pt x="69359" y="21038"/>
                </a:cubicBezTo>
                <a:cubicBezTo>
                  <a:pt x="10495" y="77237"/>
                  <a:pt x="-22023" y="317424"/>
                  <a:pt x="17076" y="497349"/>
                </a:cubicBezTo>
                <a:cubicBezTo>
                  <a:pt x="56175" y="677274"/>
                  <a:pt x="183239" y="911670"/>
                  <a:pt x="320290" y="1035119"/>
                </a:cubicBezTo>
                <a:cubicBezTo>
                  <a:pt x="457341" y="1158568"/>
                  <a:pt x="640284" y="1215433"/>
                  <a:pt x="706746" y="1114074"/>
                </a:cubicBezTo>
                <a:cubicBezTo>
                  <a:pt x="773208" y="1012715"/>
                  <a:pt x="709357" y="888274"/>
                  <a:pt x="667890" y="777694"/>
                </a:cubicBezTo>
                <a:cubicBezTo>
                  <a:pt x="626423" y="667114"/>
                  <a:pt x="526646" y="530460"/>
                  <a:pt x="457944" y="450592"/>
                </a:cubicBezTo>
                <a:cubicBezTo>
                  <a:pt x="389242" y="370725"/>
                  <a:pt x="326217" y="285357"/>
                  <a:pt x="255677" y="298489"/>
                </a:cubicBezTo>
                <a:cubicBezTo>
                  <a:pt x="185137" y="311621"/>
                  <a:pt x="185728" y="442004"/>
                  <a:pt x="201492" y="516482"/>
                </a:cubicBezTo>
                <a:cubicBezTo>
                  <a:pt x="217256" y="590960"/>
                  <a:pt x="261824" y="679736"/>
                  <a:pt x="326409" y="759683"/>
                </a:cubicBezTo>
                <a:cubicBezTo>
                  <a:pt x="390994" y="839630"/>
                  <a:pt x="452701" y="920157"/>
                  <a:pt x="521479" y="930055"/>
                </a:cubicBezTo>
                <a:cubicBezTo>
                  <a:pt x="590257" y="939953"/>
                  <a:pt x="534206" y="725993"/>
                  <a:pt x="552732" y="748856"/>
                </a:cubicBezTo>
              </a:path>
            </a:pathLst>
          </a:custGeom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stealth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393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046 C -0.01875 -0.00046 -0.04167 0.00139 -0.05555 0.00648 C -0.06962 0.01134 -0.08785 0.02014 -0.08733 0.03148 C -0.0868 0.04306 -0.06996 0.0625 -0.05677 0.0713 C -0.04375 0.08009 -0.03507 0.08195 -0.0092 0.08403 C 0.01649 0.08588 0.0441 0.06898 0.04566 0.06273 C 0.04774 0.05602 0.05486 0.05255 0.05156 0.03889 C 0.04844 0.02546 0.02604 0.01759 0.01111 0.01482 C -0.00382 0.01181 -0.02778 0.01806 -0.03802 0.02107 C -0.04844 0.02384 -0.04531 0.02384 -0.05069 0.03241 C -0.05625 0.04074 -0.03142 0.05949 -0.01649 0.05972 C -0.00156 0.05995 0.0257 0.05486 0.02379 0.04352 C 0.0217 0.03195 0.01441 0.03241 0.00972 0.02708 " pathEditMode="relative" rAng="0" ptsTypes="AAAAAAAAA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4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To illustrate the Robinson instability we will use some simplifications: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is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point-like </a:t>
            </a:r>
            <a:r>
              <a:rPr lang="en-US" sz="1800" dirty="0">
                <a:sym typeface="Wingdings"/>
              </a:rPr>
              <a:t>and feels an external linear force (i.e. it would execute linear synchrotron oscillations in absence of the wake forces)</a:t>
            </a:r>
          </a:p>
          <a:p>
            <a:pPr marL="817200" lvl="2" indent="-285750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800" dirty="0">
                <a:sym typeface="Wingdings"/>
              </a:rPr>
              <a:t>The bunch additionally feels the effect of a </a:t>
            </a:r>
            <a:r>
              <a:rPr lang="en-US" sz="1800" b="1" dirty="0">
                <a:solidFill>
                  <a:srgbClr val="C00000"/>
                </a:solidFill>
                <a:sym typeface="Wingdings"/>
              </a:rPr>
              <a:t>multi-turn wake</a:t>
            </a:r>
            <a:endParaRPr lang="en-US" sz="2000" b="1" dirty="0">
              <a:solidFill>
                <a:srgbClr val="C00000"/>
              </a:solidFill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52" y="2771996"/>
            <a:ext cx="8583097" cy="1434892"/>
          </a:xfrm>
          <a:prstGeom prst="rect">
            <a:avLst/>
          </a:prstGeom>
        </p:spPr>
      </p:pic>
      <p:sp>
        <p:nvSpPr>
          <p:cNvPr id="26" name="Content Placeholder 2 2"/>
          <p:cNvSpPr txBox="1">
            <a:spLocks/>
          </p:cNvSpPr>
          <p:nvPr/>
        </p:nvSpPr>
        <p:spPr>
          <a:xfrm>
            <a:off x="432000" y="2232000"/>
            <a:ext cx="8280000" cy="2880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Longitudinal Hamiltonian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en-US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dirty="0"/>
              <a:t>Expansion of wake field (</a:t>
            </a:r>
            <a:r>
              <a:rPr lang="en-US" sz="1600" dirty="0"/>
              <a:t>we assume that the wake can be linearized on the scale of a synchrotron oscillation</a:t>
            </a:r>
            <a:r>
              <a:rPr lang="de-DE" sz="2000" dirty="0"/>
              <a:t>)</a:t>
            </a:r>
            <a:endParaRPr lang="en-US" sz="2000" dirty="0"/>
          </a:p>
        </p:txBody>
      </p:sp>
      <p:pic>
        <p:nvPicPr>
          <p:cNvPr id="17" name="Picture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424" y="5256000"/>
            <a:ext cx="6825153" cy="98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961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1450" lvl="1" indent="-342900" algn="just">
              <a:spcBef>
                <a:spcPct val="20000"/>
              </a:spcBef>
              <a:defRPr/>
            </a:pPr>
            <a:r>
              <a:rPr lang="en-US" sz="1600" dirty="0">
                <a:sym typeface="Wingdings"/>
              </a:rPr>
              <a:t>The </a:t>
            </a:r>
            <a:r>
              <a:rPr lang="en-US" sz="1600" b="1" dirty="0">
                <a:solidFill>
                  <a:schemeClr val="accent4"/>
                </a:solidFill>
                <a:sym typeface="Wingdings"/>
              </a:rPr>
              <a:t>first term </a:t>
            </a:r>
            <a:r>
              <a:rPr lang="en-US" sz="1600" dirty="0">
                <a:sym typeface="Wingdings"/>
              </a:rPr>
              <a:t>only contributes as a constant term in the solution of the equation of motion, i.e. the synchrotron oscillation will be executed around a certain z0 and not around 0. This term represents the </a:t>
            </a:r>
            <a:r>
              <a:rPr lang="en-US" sz="1600" b="1" dirty="0">
                <a:solidFill>
                  <a:schemeClr val="accent4"/>
                </a:solidFill>
                <a:sym typeface="Wingdings"/>
              </a:rPr>
              <a:t>stable phase shift </a:t>
            </a:r>
            <a:r>
              <a:rPr lang="en-US" sz="1600" dirty="0">
                <a:sym typeface="Wingdings"/>
              </a:rPr>
              <a:t>that compensates for the energy loss</a:t>
            </a:r>
          </a:p>
          <a:p>
            <a:pPr marL="531450" lvl="1" indent="-342900" algn="just">
              <a:spcBef>
                <a:spcPct val="20000"/>
              </a:spcBef>
              <a:defRPr/>
            </a:pPr>
            <a:r>
              <a:rPr lang="en-US" sz="1600" dirty="0">
                <a:sym typeface="Wingdings"/>
              </a:rPr>
              <a:t>The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second term</a:t>
            </a:r>
            <a:r>
              <a:rPr lang="en-US" sz="16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600" dirty="0">
                <a:sym typeface="Wingdings"/>
              </a:rPr>
              <a:t>is a dynamic term introduced as a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“friction” term </a:t>
            </a:r>
            <a:r>
              <a:rPr lang="en-US" sz="1600" dirty="0">
                <a:sym typeface="Wingdings"/>
              </a:rPr>
              <a:t>in the equation of the oscillator, which can</a:t>
            </a:r>
            <a:r>
              <a:rPr lang="en-US" sz="16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lead to instability</a:t>
            </a:r>
            <a:r>
              <a:rPr lang="en-US" sz="1600" dirty="0">
                <a:sym typeface="Wingdings"/>
              </a:rPr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62</a:t>
            </a:fld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2772000"/>
            <a:ext cx="5342329" cy="634593"/>
          </a:xfrm>
          <a:prstGeom prst="rect">
            <a:avLst/>
          </a:prstGeom>
        </p:spPr>
      </p:pic>
      <p:sp>
        <p:nvSpPr>
          <p:cNvPr id="26" name="Content Placeholder 2 2"/>
          <p:cNvSpPr txBox="1">
            <a:spLocks/>
          </p:cNvSpPr>
          <p:nvPr/>
        </p:nvSpPr>
        <p:spPr>
          <a:xfrm>
            <a:off x="432000" y="2232000"/>
            <a:ext cx="8280000" cy="36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Equations of motion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</p:txBody>
      </p:sp>
      <p:sp>
        <p:nvSpPr>
          <p:cNvPr id="31" name="Oval 30"/>
          <p:cNvSpPr/>
          <p:nvPr/>
        </p:nvSpPr>
        <p:spPr>
          <a:xfrm>
            <a:off x="4356000" y="2700000"/>
            <a:ext cx="2088000" cy="720000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3348000" y="2881559"/>
            <a:ext cx="990606" cy="362023"/>
            <a:chOff x="6732000" y="2229976"/>
            <a:chExt cx="990606" cy="362023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6732000" y="2231999"/>
              <a:ext cx="990606" cy="360000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6732000" y="2229976"/>
              <a:ext cx="990606" cy="360000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551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1450" lvl="1" indent="-342900" algn="just">
              <a:spcBef>
                <a:spcPct val="20000"/>
              </a:spcBef>
              <a:defRPr/>
            </a:pPr>
            <a:r>
              <a:rPr lang="en-US" sz="1600" dirty="0">
                <a:sym typeface="Wingdings"/>
              </a:rPr>
              <a:t>The </a:t>
            </a:r>
            <a:r>
              <a:rPr lang="en-US" sz="1600" b="1" dirty="0">
                <a:solidFill>
                  <a:schemeClr val="accent4"/>
                </a:solidFill>
                <a:sym typeface="Wingdings"/>
              </a:rPr>
              <a:t>first term </a:t>
            </a:r>
            <a:r>
              <a:rPr lang="en-US" sz="1600" dirty="0">
                <a:sym typeface="Wingdings"/>
              </a:rPr>
              <a:t>only contributes as a constant term in the solution of the equation of motion, i.e. the synchrotron oscillation will be executed around a certain z0 and not around 0. This term represents the </a:t>
            </a:r>
            <a:r>
              <a:rPr lang="en-US" sz="1600" b="1" dirty="0">
                <a:solidFill>
                  <a:schemeClr val="accent4"/>
                </a:solidFill>
                <a:sym typeface="Wingdings"/>
              </a:rPr>
              <a:t>stable phase shift </a:t>
            </a:r>
            <a:r>
              <a:rPr lang="en-US" sz="1600" dirty="0">
                <a:sym typeface="Wingdings"/>
              </a:rPr>
              <a:t>that compensates for the energy loss</a:t>
            </a:r>
          </a:p>
          <a:p>
            <a:pPr marL="531450" lvl="1" indent="-342900" algn="just">
              <a:spcBef>
                <a:spcPct val="20000"/>
              </a:spcBef>
              <a:defRPr/>
            </a:pPr>
            <a:r>
              <a:rPr lang="en-US" sz="1600" dirty="0">
                <a:sym typeface="Wingdings"/>
              </a:rPr>
              <a:t>The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second term</a:t>
            </a:r>
            <a:r>
              <a:rPr lang="en-US" sz="16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600" dirty="0">
                <a:sym typeface="Wingdings"/>
              </a:rPr>
              <a:t>is a dynamic term introduced as a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“friction” term </a:t>
            </a:r>
            <a:r>
              <a:rPr lang="en-US" sz="1600" dirty="0">
                <a:sym typeface="Wingdings"/>
              </a:rPr>
              <a:t>in the equation of the oscillator, which can</a:t>
            </a:r>
            <a:r>
              <a:rPr lang="en-US" sz="1600" b="1" dirty="0">
                <a:solidFill>
                  <a:srgbClr val="C00000"/>
                </a:solidFill>
                <a:sym typeface="Wingdings"/>
              </a:rPr>
              <a:t>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lead to instability</a:t>
            </a:r>
            <a:r>
              <a:rPr lang="en-US" sz="1600" dirty="0">
                <a:sym typeface="Wingdings"/>
              </a:rPr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63</a:t>
            </a:fld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2772000"/>
            <a:ext cx="5342329" cy="634593"/>
          </a:xfrm>
          <a:prstGeom prst="rect">
            <a:avLst/>
          </a:prstGeom>
        </p:spPr>
      </p:pic>
      <p:sp>
        <p:nvSpPr>
          <p:cNvPr id="26" name="Content Placeholder 2 2"/>
          <p:cNvSpPr txBox="1">
            <a:spLocks/>
          </p:cNvSpPr>
          <p:nvPr/>
        </p:nvSpPr>
        <p:spPr>
          <a:xfrm>
            <a:off x="432000" y="2232000"/>
            <a:ext cx="8280000" cy="360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en-US" sz="2000" dirty="0"/>
              <a:t>Equations of motion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dirty="0"/>
              <a:t>Ansatz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dirty="0"/>
              <a:t>Solution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4175999"/>
            <a:ext cx="1712807" cy="22808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03" y="5364000"/>
            <a:ext cx="5550543" cy="63529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3888000"/>
            <a:ext cx="4880456" cy="652731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3348000" y="5256000"/>
            <a:ext cx="2952000" cy="720000"/>
          </a:xfrm>
          <a:prstGeom prst="roundRect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7" idx="0"/>
          </p:cNvCxnSpPr>
          <p:nvPr/>
        </p:nvCxnSpPr>
        <p:spPr>
          <a:xfrm flipV="1">
            <a:off x="4824000" y="4536000"/>
            <a:ext cx="654011" cy="720000"/>
          </a:xfrm>
          <a:prstGeom prst="straightConnector1">
            <a:avLst/>
          </a:prstGeom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3816000" y="3816000"/>
            <a:ext cx="5112000" cy="720000"/>
          </a:xfrm>
          <a:prstGeom prst="roundRect">
            <a:avLst/>
          </a:prstGeom>
          <a:noFill/>
          <a:ln w="254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4356000" y="2700000"/>
            <a:ext cx="2088000" cy="720000"/>
          </a:xfrm>
          <a:prstGeom prst="ellipse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3348000" y="2881559"/>
            <a:ext cx="990606" cy="362023"/>
            <a:chOff x="6732000" y="2229976"/>
            <a:chExt cx="990606" cy="362023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6732000" y="2231999"/>
              <a:ext cx="990606" cy="360000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6732000" y="2229976"/>
              <a:ext cx="990606" cy="360000"/>
            </a:xfrm>
            <a:prstGeom prst="line">
              <a:avLst/>
            </a:prstGeom>
            <a:ln w="25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5472000" y="4752000"/>
            <a:ext cx="3292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tx2"/>
                </a:solidFill>
              </a:rPr>
              <a:t>Expressed in terms of impedance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54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3" name="Content Placeholder 2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1450" lvl="1" indent="-342900" algn="just">
              <a:spcBef>
                <a:spcPct val="20000"/>
              </a:spcBef>
              <a:defRPr/>
            </a:pPr>
            <a:r>
              <a:rPr lang="en-US" dirty="0">
                <a:sym typeface="Wingdings"/>
              </a:rPr>
              <a:t>We assume a small deviation from the synchrotron tune:</a:t>
            </a:r>
          </a:p>
          <a:p>
            <a:pPr marL="8743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>
                <a:sym typeface="Wingdings"/>
              </a:rPr>
              <a:t>Re(</a:t>
            </a:r>
            <a:r>
              <a:rPr lang="el-GR" sz="1600" dirty="0">
                <a:sym typeface="Wingdings"/>
              </a:rPr>
              <a:t>Ω</a:t>
            </a:r>
            <a:r>
              <a:rPr lang="de-DE" sz="1600" dirty="0">
                <a:sym typeface="Wingdings"/>
              </a:rPr>
              <a:t> - </a:t>
            </a:r>
            <a:r>
              <a:rPr lang="el-GR" sz="1600" dirty="0">
                <a:sym typeface="Wingdings"/>
              </a:rPr>
              <a:t>ω</a:t>
            </a:r>
            <a:r>
              <a:rPr lang="de-DE" sz="1600" baseline="-25000" dirty="0">
                <a:sym typeface="Wingdings"/>
              </a:rPr>
              <a:t>s</a:t>
            </a:r>
            <a:r>
              <a:rPr lang="en-US" sz="1600" dirty="0">
                <a:sym typeface="Wingdings"/>
              </a:rPr>
              <a:t>)  </a:t>
            </a:r>
            <a:r>
              <a:rPr lang="en-US" sz="1600" b="1" dirty="0">
                <a:solidFill>
                  <a:schemeClr val="accent4"/>
                </a:solidFill>
                <a:sym typeface="Wingdings"/>
              </a:rPr>
              <a:t>Synchrotron tune shift</a:t>
            </a:r>
          </a:p>
          <a:p>
            <a:pPr marL="874350" lvl="2" indent="-342900" algn="just">
              <a:spcBef>
                <a:spcPct val="20000"/>
              </a:spcBef>
              <a:buFont typeface="Courier New" panose="02070309020205020404" pitchFamily="49" charset="0"/>
              <a:buChar char="o"/>
              <a:defRPr/>
            </a:pPr>
            <a:r>
              <a:rPr lang="en-US" sz="1600" dirty="0" err="1">
                <a:sym typeface="Wingdings"/>
              </a:rPr>
              <a:t>Im</a:t>
            </a:r>
            <a:r>
              <a:rPr lang="en-US" sz="1600" dirty="0">
                <a:sym typeface="Wingdings"/>
              </a:rPr>
              <a:t>(</a:t>
            </a:r>
            <a:r>
              <a:rPr lang="el-GR" sz="1600" dirty="0">
                <a:sym typeface="Wingdings"/>
              </a:rPr>
              <a:t>Ω</a:t>
            </a:r>
            <a:r>
              <a:rPr lang="de-DE" sz="1600" dirty="0">
                <a:sym typeface="Wingdings"/>
              </a:rPr>
              <a:t> - </a:t>
            </a:r>
            <a:r>
              <a:rPr lang="el-GR" sz="1600" dirty="0">
                <a:sym typeface="Wingdings"/>
              </a:rPr>
              <a:t>ω</a:t>
            </a:r>
            <a:r>
              <a:rPr lang="de-DE" sz="1600" baseline="-25000" dirty="0">
                <a:sym typeface="Wingdings"/>
              </a:rPr>
              <a:t>s</a:t>
            </a:r>
            <a:r>
              <a:rPr lang="en-US" sz="1600" dirty="0">
                <a:sym typeface="Wingdings"/>
              </a:rPr>
              <a:t>)  </a:t>
            </a:r>
            <a:r>
              <a:rPr lang="en-US" sz="1600" b="1" dirty="0">
                <a:solidFill>
                  <a:schemeClr val="accent2"/>
                </a:solidFill>
                <a:sym typeface="Wingdings"/>
              </a:rPr>
              <a:t>Growth/damping rate</a:t>
            </a:r>
            <a:r>
              <a:rPr lang="en-US" sz="1600" dirty="0">
                <a:sym typeface="Wingdings"/>
              </a:rPr>
              <a:t>, only depends on the dynamic term, if it is positive there is an instability!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64</a:t>
            </a:fld>
            <a:endParaRPr lang="en-GB"/>
          </a:p>
        </p:txBody>
      </p:sp>
      <p:sp>
        <p:nvSpPr>
          <p:cNvPr id="26" name="Content Placeholder 2 2"/>
          <p:cNvSpPr txBox="1">
            <a:spLocks/>
          </p:cNvSpPr>
          <p:nvPr/>
        </p:nvSpPr>
        <p:spPr>
          <a:xfrm>
            <a:off x="432000" y="2232000"/>
            <a:ext cx="8280000" cy="42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Solution: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b="1" dirty="0">
                <a:solidFill>
                  <a:schemeClr val="accent4"/>
                </a:solidFill>
              </a:rPr>
              <a:t>Tune shift: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b="1" dirty="0">
                <a:solidFill>
                  <a:schemeClr val="accent2"/>
                </a:solidFill>
              </a:rPr>
              <a:t>Growth rate: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4284000"/>
            <a:ext cx="7314460" cy="125227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2700000"/>
            <a:ext cx="6504204" cy="95341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5832000"/>
            <a:ext cx="6854548" cy="61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517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65</a:t>
            </a:fld>
            <a:endParaRPr lang="en-GB"/>
          </a:p>
        </p:txBody>
      </p:sp>
      <p:sp>
        <p:nvSpPr>
          <p:cNvPr id="26" name="Content Placeholder 2 2"/>
          <p:cNvSpPr txBox="1">
            <a:spLocks/>
          </p:cNvSpPr>
          <p:nvPr/>
        </p:nvSpPr>
        <p:spPr>
          <a:xfrm>
            <a:off x="432000" y="2232000"/>
            <a:ext cx="8280000" cy="42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Solution:</a:t>
            </a:r>
          </a:p>
          <a:p>
            <a:pPr marL="417150" lvl="1" indent="-342900">
              <a:spcBef>
                <a:spcPct val="20000"/>
              </a:spcBef>
              <a:defRPr/>
            </a:pPr>
            <a:endParaRPr lang="en-US"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74250" lvl="1" indent="0">
              <a:spcBef>
                <a:spcPct val="20000"/>
              </a:spcBef>
              <a:buNone/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endParaRPr lang="de-DE" sz="2000" dirty="0"/>
          </a:p>
          <a:p>
            <a:pPr marL="417150" lvl="1" indent="-342900">
              <a:spcBef>
                <a:spcPct val="20000"/>
              </a:spcBef>
              <a:defRPr/>
            </a:pPr>
            <a:r>
              <a:rPr lang="de-DE" sz="2000" b="1" dirty="0">
                <a:solidFill>
                  <a:schemeClr val="accent2"/>
                </a:solidFill>
              </a:rPr>
              <a:t>Stability criterion: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1" y="720000"/>
            <a:ext cx="7846031" cy="141732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1" y="2663999"/>
            <a:ext cx="7392286" cy="1595668"/>
          </a:xfrm>
          <a:prstGeom prst="rect">
            <a:avLst/>
          </a:prstGeom>
        </p:spPr>
      </p:pic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5040000" y="4284000"/>
            <a:ext cx="3202361" cy="2160000"/>
            <a:chOff x="4897200" y="3772916"/>
            <a:chExt cx="3986556" cy="2688944"/>
          </a:xfrm>
        </p:grpSpPr>
        <p:grpSp>
          <p:nvGrpSpPr>
            <p:cNvPr id="16" name="Group 20"/>
            <p:cNvGrpSpPr/>
            <p:nvPr/>
          </p:nvGrpSpPr>
          <p:grpSpPr>
            <a:xfrm>
              <a:off x="4897200" y="3772916"/>
              <a:ext cx="3986556" cy="2688944"/>
              <a:chOff x="5304000" y="1321604"/>
              <a:chExt cx="3048000" cy="1879600"/>
            </a:xfrm>
          </p:grpSpPr>
          <p:pic>
            <p:nvPicPr>
              <p:cNvPr id="18" name="Picture 17" descr="LongImped4.pdf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04000" y="1321604"/>
                <a:ext cx="3048000" cy="1879600"/>
              </a:xfrm>
              <a:prstGeom prst="rect">
                <a:avLst/>
              </a:prstGeom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6962200" y="1449703"/>
                <a:ext cx="876300" cy="278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err="1">
                    <a:solidFill>
                      <a:srgbClr val="000090"/>
                    </a:solidFill>
                  </a:rPr>
                  <a:t>Re[Z</a:t>
                </a:r>
                <a:r>
                  <a:rPr lang="en-US" sz="1600" b="1" baseline="-25000" dirty="0">
                    <a:solidFill>
                      <a:srgbClr val="000090"/>
                    </a:solidFill>
                  </a:rPr>
                  <a:t>||</a:t>
                </a:r>
                <a:r>
                  <a:rPr lang="en-US" sz="1600" b="1" dirty="0">
                    <a:solidFill>
                      <a:srgbClr val="000090"/>
                    </a:solidFill>
                  </a:rPr>
                  <a:t>]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740041" y="2123984"/>
                <a:ext cx="914400" cy="278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err="1">
                    <a:solidFill>
                      <a:srgbClr val="FF0000"/>
                    </a:solidFill>
                  </a:rPr>
                  <a:t>Im[Z</a:t>
                </a:r>
                <a:r>
                  <a:rPr lang="en-US" sz="1600" b="1" baseline="-25000" dirty="0">
                    <a:solidFill>
                      <a:srgbClr val="FF0000"/>
                    </a:solidFill>
                  </a:rPr>
                  <a:t>||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]</a:t>
                </a: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7093053" y="4918614"/>
              <a:ext cx="1395295" cy="498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err="1">
                  <a:latin typeface="Symbol" charset="2"/>
                  <a:cs typeface="Symbol" charset="2"/>
                </a:rPr>
                <a:t>w</a:t>
              </a:r>
              <a:r>
                <a:rPr lang="en-US" sz="1500" baseline="-25000" dirty="0" err="1"/>
                <a:t>r</a:t>
              </a:r>
              <a:r>
                <a:rPr lang="en-US" sz="1500" baseline="-25000" dirty="0"/>
                <a:t> </a:t>
              </a:r>
              <a:r>
                <a:rPr lang="en-US" sz="1500" dirty="0"/>
                <a:t> ≈ h</a:t>
              </a:r>
              <a:r>
                <a:rPr lang="en-US" sz="1500" dirty="0">
                  <a:latin typeface="Symbol" charset="2"/>
                  <a:cs typeface="Symbol" charset="2"/>
                </a:rPr>
                <a:t>w</a:t>
              </a:r>
              <a:r>
                <a:rPr lang="en-US" sz="1500" baseline="-25000" dirty="0"/>
                <a:t>0</a:t>
              </a:r>
              <a:endParaRPr lang="en-US" sz="15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00" y="4752000"/>
            <a:ext cx="2360000" cy="39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44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The Robinson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66</a:t>
            </a:fld>
            <a:endParaRPr lang="en-GB"/>
          </a:p>
        </p:txBody>
      </p:sp>
      <p:sp>
        <p:nvSpPr>
          <p:cNvPr id="26" name="Content Placeholder 2 2"/>
          <p:cNvSpPr txBox="1">
            <a:spLocks/>
          </p:cNvSpPr>
          <p:nvPr/>
        </p:nvSpPr>
        <p:spPr>
          <a:xfrm>
            <a:off x="432000" y="720000"/>
            <a:ext cx="8280000" cy="424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7150" lvl="1" indent="-342900">
              <a:spcBef>
                <a:spcPct val="20000"/>
              </a:spcBef>
              <a:defRPr/>
            </a:pPr>
            <a:r>
              <a:rPr lang="de-DE" sz="2000" b="1" dirty="0">
                <a:solidFill>
                  <a:schemeClr val="accent2"/>
                </a:solidFill>
              </a:rPr>
              <a:t>Stability criterion:</a:t>
            </a:r>
            <a:endParaRPr lang="en-US" sz="2000" b="1" dirty="0">
              <a:solidFill>
                <a:schemeClr val="accent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000" y="720000"/>
            <a:ext cx="2360000" cy="39022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/>
          <a:srcRect t="6170"/>
          <a:stretch/>
        </p:blipFill>
        <p:spPr>
          <a:xfrm>
            <a:off x="972000" y="1368000"/>
            <a:ext cx="7200000" cy="3539760"/>
          </a:xfrm>
          <a:prstGeom prst="rect">
            <a:avLst/>
          </a:prstGeom>
          <a:ln>
            <a:noFill/>
          </a:ln>
        </p:spPr>
      </p:pic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777950"/>
              </p:ext>
            </p:extLst>
          </p:nvPr>
        </p:nvGraphicFramePr>
        <p:xfrm>
          <a:off x="1332000" y="5184000"/>
          <a:ext cx="6480000" cy="1080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500" baseline="0" dirty="0"/>
                        <a:t>ω</a:t>
                      </a:r>
                      <a:r>
                        <a:rPr lang="de-DE" sz="1500" baseline="-25000" dirty="0"/>
                        <a:t>r</a:t>
                      </a:r>
                      <a:r>
                        <a:rPr lang="en-US" sz="1500" baseline="0" dirty="0"/>
                        <a:t> &lt; h</a:t>
                      </a:r>
                      <a:r>
                        <a:rPr lang="el-GR" sz="1500" baseline="0" dirty="0"/>
                        <a:t>ω</a:t>
                      </a:r>
                      <a:r>
                        <a:rPr lang="de-DE" sz="1500" baseline="-25000" dirty="0"/>
                        <a:t>0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500" baseline="0" dirty="0"/>
                        <a:t>ω</a:t>
                      </a:r>
                      <a:r>
                        <a:rPr lang="de-DE" sz="1500" baseline="-25000" dirty="0"/>
                        <a:t>r</a:t>
                      </a:r>
                      <a:r>
                        <a:rPr lang="en-US" sz="1500" baseline="0" dirty="0"/>
                        <a:t> &gt; h</a:t>
                      </a:r>
                      <a:r>
                        <a:rPr lang="el-GR" sz="1500" baseline="0" dirty="0"/>
                        <a:t>ω</a:t>
                      </a:r>
                      <a:r>
                        <a:rPr lang="de-DE" sz="1500" baseline="-25000" dirty="0"/>
                        <a:t>0</a:t>
                      </a:r>
                      <a:endParaRPr lang="en-US" sz="1500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Above transition (η &gt; 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unstable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Below transition (η &lt; 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unstable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/>
                        <a:t>stable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1656000" y="2628000"/>
            <a:ext cx="2028140" cy="504056"/>
            <a:chOff x="1437930" y="3068960"/>
            <a:chExt cx="2028140" cy="504056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1437930" y="3068960"/>
              <a:ext cx="1440160" cy="0"/>
            </a:xfrm>
            <a:prstGeom prst="line">
              <a:avLst/>
            </a:prstGeom>
            <a:ln w="25400">
              <a:solidFill>
                <a:srgbClr val="CC0066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437930" y="3573016"/>
              <a:ext cx="2028140" cy="0"/>
            </a:xfrm>
            <a:prstGeom prst="line">
              <a:avLst/>
            </a:prstGeom>
            <a:ln w="25400">
              <a:solidFill>
                <a:srgbClr val="CC0066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1437930" y="3068960"/>
              <a:ext cx="0" cy="504056"/>
            </a:xfrm>
            <a:prstGeom prst="straightConnector1">
              <a:avLst/>
            </a:prstGeom>
            <a:ln w="25400">
              <a:solidFill>
                <a:srgbClr val="CC0066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6192000" y="2376000"/>
            <a:ext cx="2028140" cy="792088"/>
            <a:chOff x="5823285" y="2780928"/>
            <a:chExt cx="2028140" cy="792088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6372200" y="2780928"/>
              <a:ext cx="1440160" cy="0"/>
            </a:xfrm>
            <a:prstGeom prst="line">
              <a:avLst/>
            </a:prstGeom>
            <a:ln w="25400">
              <a:solidFill>
                <a:srgbClr val="CC0066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5823285" y="3573016"/>
              <a:ext cx="2028140" cy="0"/>
            </a:xfrm>
            <a:prstGeom prst="line">
              <a:avLst/>
            </a:prstGeom>
            <a:ln w="25400">
              <a:solidFill>
                <a:srgbClr val="CC0066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>
              <a:off x="7846634" y="2780928"/>
              <a:ext cx="4791" cy="792088"/>
            </a:xfrm>
            <a:prstGeom prst="straightConnector1">
              <a:avLst/>
            </a:prstGeom>
            <a:ln w="25400">
              <a:solidFill>
                <a:srgbClr val="CC0066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34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000" y="1404000"/>
            <a:ext cx="1225946" cy="216000"/>
          </a:xfrm>
          <a:prstGeom prst="rect">
            <a:avLst/>
          </a:prstGeom>
        </p:spPr>
      </p:pic>
      <p:pic>
        <p:nvPicPr>
          <p:cNvPr id="36" name="Picture 35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00" y="1404000"/>
            <a:ext cx="1208432" cy="216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3240000"/>
            <a:ext cx="2090288" cy="3919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00" y="1872000"/>
            <a:ext cx="2091154" cy="39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6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Robinson damping and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67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28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000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64000" y="792000"/>
            <a:ext cx="3708000" cy="5760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>
                <a:solidFill>
                  <a:schemeClr val="tx1"/>
                </a:solidFill>
              </a:rPr>
              <a:t>Examples of numerical simulations – SPS bunch with </a:t>
            </a:r>
            <a:r>
              <a:rPr lang="en-US" b="1" dirty="0">
                <a:solidFill>
                  <a:srgbClr val="C00000"/>
                </a:solidFill>
              </a:rPr>
              <a:t>single narrow-band resonator</a:t>
            </a:r>
            <a:r>
              <a:rPr lang="en-US" dirty="0">
                <a:solidFill>
                  <a:schemeClr val="tx1"/>
                </a:solidFill>
              </a:rPr>
              <a:t> wake: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algn="just"/>
            <a:r>
              <a:rPr lang="en-US" dirty="0">
                <a:solidFill>
                  <a:schemeClr val="tx1"/>
                </a:solidFill>
              </a:rPr>
              <a:t>Initializing an otherwise matched bunch with a slight momentum error, </a:t>
            </a:r>
            <a:r>
              <a:rPr lang="en-US" b="1" dirty="0">
                <a:solidFill>
                  <a:srgbClr val="C00000"/>
                </a:solidFill>
              </a:rPr>
              <a:t>two regimes are found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Regime of </a:t>
            </a:r>
            <a:r>
              <a:rPr lang="en-US" b="1" dirty="0">
                <a:solidFill>
                  <a:srgbClr val="C00000"/>
                </a:solidFill>
              </a:rPr>
              <a:t>Robinson damping </a:t>
            </a:r>
            <a:r>
              <a:rPr lang="en-US" dirty="0">
                <a:solidFill>
                  <a:schemeClr val="tx1"/>
                </a:solidFill>
              </a:rPr>
              <a:t>when the resonator is </a:t>
            </a:r>
            <a:r>
              <a:rPr lang="en-US" b="1" dirty="0">
                <a:solidFill>
                  <a:srgbClr val="C00000"/>
                </a:solidFill>
              </a:rPr>
              <a:t>detuned to h</a:t>
            </a:r>
            <a:r>
              <a:rPr lang="el-GR" b="1" dirty="0">
                <a:solidFill>
                  <a:srgbClr val="C00000"/>
                </a:solidFill>
              </a:rPr>
              <a:t>ω</a:t>
            </a:r>
            <a:r>
              <a:rPr lang="de-DE" b="1" baseline="-25000" dirty="0">
                <a:solidFill>
                  <a:srgbClr val="C00000"/>
                </a:solidFill>
              </a:rPr>
              <a:t>0</a:t>
            </a:r>
            <a:r>
              <a:rPr lang="de-DE" b="1" dirty="0">
                <a:solidFill>
                  <a:srgbClr val="C00000"/>
                </a:solidFill>
              </a:rPr>
              <a:t> – </a:t>
            </a:r>
            <a:r>
              <a:rPr lang="el-GR" b="1" dirty="0">
                <a:solidFill>
                  <a:srgbClr val="C00000"/>
                </a:solidFill>
              </a:rPr>
              <a:t>ω</a:t>
            </a:r>
            <a:r>
              <a:rPr lang="de-DE" b="1" baseline="-25000" dirty="0">
                <a:solidFill>
                  <a:srgbClr val="C00000"/>
                </a:solidFill>
              </a:rPr>
              <a:t>s</a:t>
            </a:r>
            <a:r>
              <a:rPr lang="de-DE" dirty="0">
                <a:solidFill>
                  <a:schemeClr val="tx1"/>
                </a:solidFill>
              </a:rPr>
              <a:t>. Initial dipole oscillations are damped.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Regime of </a:t>
            </a:r>
            <a:r>
              <a:rPr lang="en-US" b="1" dirty="0">
                <a:solidFill>
                  <a:srgbClr val="C00000"/>
                </a:solidFill>
              </a:rPr>
              <a:t>Robinson instability </a:t>
            </a:r>
            <a:r>
              <a:rPr lang="en-US" dirty="0">
                <a:solidFill>
                  <a:schemeClr val="tx1"/>
                </a:solidFill>
              </a:rPr>
              <a:t>when the resonator is </a:t>
            </a:r>
            <a:r>
              <a:rPr lang="en-US" b="1" dirty="0">
                <a:solidFill>
                  <a:srgbClr val="C00000"/>
                </a:solidFill>
              </a:rPr>
              <a:t>detuned to h</a:t>
            </a:r>
            <a:r>
              <a:rPr lang="el-GR" b="1" dirty="0">
                <a:solidFill>
                  <a:srgbClr val="C00000"/>
                </a:solidFill>
              </a:rPr>
              <a:t>ω</a:t>
            </a:r>
            <a:r>
              <a:rPr lang="de-DE" b="1" baseline="-25000" dirty="0">
                <a:solidFill>
                  <a:srgbClr val="C00000"/>
                </a:solidFill>
              </a:rPr>
              <a:t>0</a:t>
            </a:r>
            <a:r>
              <a:rPr lang="de-DE" b="1" dirty="0">
                <a:solidFill>
                  <a:srgbClr val="C00000"/>
                </a:solidFill>
              </a:rPr>
              <a:t> + </a:t>
            </a:r>
            <a:r>
              <a:rPr lang="el-GR" b="1" dirty="0">
                <a:solidFill>
                  <a:srgbClr val="C00000"/>
                </a:solidFill>
              </a:rPr>
              <a:t>ω</a:t>
            </a:r>
            <a:r>
              <a:rPr lang="de-DE" b="1" baseline="-25000" dirty="0">
                <a:solidFill>
                  <a:srgbClr val="C00000"/>
                </a:solidFill>
              </a:rPr>
              <a:t>s</a:t>
            </a:r>
            <a:r>
              <a:rPr lang="de-DE" dirty="0">
                <a:solidFill>
                  <a:schemeClr val="tx1"/>
                </a:solidFill>
              </a:rPr>
              <a:t>. Initial dipole oscillations start to are grow exponentially.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668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Robinson damping and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68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28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000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89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Robinson damping and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69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28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000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  <p:pic>
        <p:nvPicPr>
          <p:cNvPr id="7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484000" y="828000"/>
            <a:ext cx="6624000" cy="5520000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7783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wake function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32000" y="3960674"/>
            <a:ext cx="8280000" cy="1979325"/>
          </a:xfrm>
        </p:spPr>
        <p:txBody>
          <a:bodyPr>
            <a:normAutofit/>
          </a:bodyPr>
          <a:lstStyle/>
          <a:p>
            <a:r>
              <a:rPr lang="en-US" sz="1800" dirty="0"/>
              <a:t>Longitudinal wake fields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16000" y="900000"/>
            <a:ext cx="7645658" cy="2908275"/>
            <a:chOff x="152400" y="896947"/>
            <a:chExt cx="7645658" cy="2908275"/>
          </a:xfrm>
        </p:grpSpPr>
        <p:cxnSp>
          <p:nvCxnSpPr>
            <p:cNvPr id="65" name="Straight Arrow Connector 64"/>
            <p:cNvCxnSpPr/>
            <p:nvPr/>
          </p:nvCxnSpPr>
          <p:spPr>
            <a:xfrm>
              <a:off x="195803" y="2485039"/>
              <a:ext cx="7424197" cy="1588"/>
            </a:xfrm>
            <a:prstGeom prst="straightConnector1">
              <a:avLst/>
            </a:prstGeom>
            <a:ln w="19050" cap="flat" cmpd="sng" algn="ctr">
              <a:solidFill>
                <a:srgbClr val="004078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2538020" y="2828909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7150" cmpd="sng">
              <a:solidFill>
                <a:srgbClr val="86868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6"/>
            <p:cNvSpPr>
              <a:spLocks/>
            </p:cNvSpPr>
            <p:nvPr/>
          </p:nvSpPr>
          <p:spPr bwMode="auto">
            <a:xfrm flipV="1">
              <a:off x="2538020" y="1136634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7150" cmpd="sng">
              <a:solidFill>
                <a:srgbClr val="86868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68" name="Straight Connector 67"/>
            <p:cNvCxnSpPr>
              <a:stCxn id="67" idx="0"/>
            </p:cNvCxnSpPr>
            <p:nvPr/>
          </p:nvCxnSpPr>
          <p:spPr>
            <a:xfrm flipH="1" flipV="1">
              <a:off x="152400" y="2111591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152400" y="2827553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4"/>
            <p:cNvGrpSpPr/>
            <p:nvPr/>
          </p:nvGrpSpPr>
          <p:grpSpPr>
            <a:xfrm>
              <a:off x="2555534" y="1204113"/>
              <a:ext cx="1312862" cy="2549525"/>
              <a:chOff x="2555534" y="1448897"/>
              <a:chExt cx="1312862" cy="2549525"/>
            </a:xfrm>
          </p:grpSpPr>
          <p:sp>
            <p:nvSpPr>
              <p:cNvPr id="119" name="Freeform 90"/>
              <p:cNvSpPr>
                <a:spLocks/>
              </p:cNvSpPr>
              <p:nvPr/>
            </p:nvSpPr>
            <p:spPr bwMode="auto">
              <a:xfrm>
                <a:off x="2631734" y="1644159"/>
                <a:ext cx="639763" cy="228600"/>
              </a:xfrm>
              <a:custGeom>
                <a:avLst/>
                <a:gdLst>
                  <a:gd name="T0" fmla="*/ 0 w 480"/>
                  <a:gd name="T1" fmla="*/ 144 h 168"/>
                  <a:gd name="T2" fmla="*/ 240 w 480"/>
                  <a:gd name="T3" fmla="*/ 144 h 168"/>
                  <a:gd name="T4" fmla="*/ 480 w 480"/>
                  <a:gd name="T5" fmla="*/ 0 h 168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168"/>
                  <a:gd name="T11" fmla="*/ 480 w 480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168">
                    <a:moveTo>
                      <a:pt x="0" y="144"/>
                    </a:moveTo>
                    <a:cubicBezTo>
                      <a:pt x="80" y="156"/>
                      <a:pt x="160" y="168"/>
                      <a:pt x="240" y="144"/>
                    </a:cubicBezTo>
                    <a:cubicBezTo>
                      <a:pt x="320" y="120"/>
                      <a:pt x="440" y="24"/>
                      <a:pt x="48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1"/>
              <p:cNvSpPr>
                <a:spLocks/>
              </p:cNvSpPr>
              <p:nvPr/>
            </p:nvSpPr>
            <p:spPr bwMode="auto">
              <a:xfrm>
                <a:off x="2685709" y="1513984"/>
                <a:ext cx="520700" cy="152400"/>
              </a:xfrm>
              <a:custGeom>
                <a:avLst/>
                <a:gdLst>
                  <a:gd name="T0" fmla="*/ 0 w 384"/>
                  <a:gd name="T1" fmla="*/ 96 h 112"/>
                  <a:gd name="T2" fmla="*/ 192 w 384"/>
                  <a:gd name="T3" fmla="*/ 96 h 112"/>
                  <a:gd name="T4" fmla="*/ 384 w 384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112"/>
                  <a:gd name="T11" fmla="*/ 384 w 384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112">
                    <a:moveTo>
                      <a:pt x="0" y="96"/>
                    </a:moveTo>
                    <a:cubicBezTo>
                      <a:pt x="64" y="104"/>
                      <a:pt x="128" y="112"/>
                      <a:pt x="192" y="96"/>
                    </a:cubicBezTo>
                    <a:cubicBezTo>
                      <a:pt x="256" y="80"/>
                      <a:pt x="352" y="16"/>
                      <a:pt x="384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92"/>
              <p:cNvSpPr>
                <a:spLocks/>
              </p:cNvSpPr>
              <p:nvPr/>
            </p:nvSpPr>
            <p:spPr bwMode="auto">
              <a:xfrm>
                <a:off x="2815884" y="1448897"/>
                <a:ext cx="325438" cy="76200"/>
              </a:xfrm>
              <a:custGeom>
                <a:avLst/>
                <a:gdLst>
                  <a:gd name="T0" fmla="*/ 0 w 240"/>
                  <a:gd name="T1" fmla="*/ 48 h 56"/>
                  <a:gd name="T2" fmla="*/ 144 w 240"/>
                  <a:gd name="T3" fmla="*/ 48 h 56"/>
                  <a:gd name="T4" fmla="*/ 240 w 240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56"/>
                  <a:gd name="T11" fmla="*/ 240 w 240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56">
                    <a:moveTo>
                      <a:pt x="0" y="48"/>
                    </a:moveTo>
                    <a:cubicBezTo>
                      <a:pt x="52" y="52"/>
                      <a:pt x="104" y="56"/>
                      <a:pt x="144" y="48"/>
                    </a:cubicBezTo>
                    <a:cubicBezTo>
                      <a:pt x="184" y="40"/>
                      <a:pt x="212" y="2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93"/>
              <p:cNvSpPr>
                <a:spLocks/>
              </p:cNvSpPr>
              <p:nvPr/>
            </p:nvSpPr>
            <p:spPr bwMode="auto">
              <a:xfrm rot="10800000" flipV="1">
                <a:off x="2555534" y="3141172"/>
                <a:ext cx="1299943" cy="215534"/>
              </a:xfrm>
              <a:custGeom>
                <a:avLst/>
                <a:gdLst>
                  <a:gd name="T0" fmla="*/ 0 w 1008"/>
                  <a:gd name="T1" fmla="*/ 152 h 152"/>
                  <a:gd name="T2" fmla="*/ 480 w 1008"/>
                  <a:gd name="T3" fmla="*/ 8 h 152"/>
                  <a:gd name="T4" fmla="*/ 1008 w 1008"/>
                  <a:gd name="T5" fmla="*/ 104 h 152"/>
                  <a:gd name="T6" fmla="*/ 0 60000 65536"/>
                  <a:gd name="T7" fmla="*/ 0 60000 65536"/>
                  <a:gd name="T8" fmla="*/ 0 60000 65536"/>
                  <a:gd name="T9" fmla="*/ 0 w 1008"/>
                  <a:gd name="T10" fmla="*/ 0 h 152"/>
                  <a:gd name="T11" fmla="*/ 1008 w 1008"/>
                  <a:gd name="T12" fmla="*/ 152 h 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8" h="152">
                    <a:moveTo>
                      <a:pt x="0" y="152"/>
                    </a:moveTo>
                    <a:cubicBezTo>
                      <a:pt x="156" y="84"/>
                      <a:pt x="312" y="16"/>
                      <a:pt x="480" y="8"/>
                    </a:cubicBezTo>
                    <a:cubicBezTo>
                      <a:pt x="648" y="0"/>
                      <a:pt x="828" y="52"/>
                      <a:pt x="1008" y="104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 type="arrow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94"/>
              <p:cNvSpPr>
                <a:spLocks/>
              </p:cNvSpPr>
              <p:nvPr/>
            </p:nvSpPr>
            <p:spPr bwMode="auto">
              <a:xfrm flipV="1">
                <a:off x="2620622" y="3596784"/>
                <a:ext cx="650875" cy="228600"/>
              </a:xfrm>
              <a:custGeom>
                <a:avLst/>
                <a:gdLst>
                  <a:gd name="T0" fmla="*/ 0 w 480"/>
                  <a:gd name="T1" fmla="*/ 144 h 168"/>
                  <a:gd name="T2" fmla="*/ 240 w 480"/>
                  <a:gd name="T3" fmla="*/ 144 h 168"/>
                  <a:gd name="T4" fmla="*/ 480 w 480"/>
                  <a:gd name="T5" fmla="*/ 0 h 168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168"/>
                  <a:gd name="T11" fmla="*/ 480 w 480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168">
                    <a:moveTo>
                      <a:pt x="0" y="144"/>
                    </a:moveTo>
                    <a:cubicBezTo>
                      <a:pt x="80" y="156"/>
                      <a:pt x="160" y="168"/>
                      <a:pt x="240" y="144"/>
                    </a:cubicBezTo>
                    <a:cubicBezTo>
                      <a:pt x="320" y="120"/>
                      <a:pt x="440" y="24"/>
                      <a:pt x="48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96"/>
              <p:cNvSpPr>
                <a:spLocks/>
              </p:cNvSpPr>
              <p:nvPr/>
            </p:nvSpPr>
            <p:spPr bwMode="auto">
              <a:xfrm flipV="1">
                <a:off x="2815884" y="3922222"/>
                <a:ext cx="325438" cy="76200"/>
              </a:xfrm>
              <a:custGeom>
                <a:avLst/>
                <a:gdLst>
                  <a:gd name="T0" fmla="*/ 0 w 240"/>
                  <a:gd name="T1" fmla="*/ 48 h 56"/>
                  <a:gd name="T2" fmla="*/ 144 w 240"/>
                  <a:gd name="T3" fmla="*/ 48 h 56"/>
                  <a:gd name="T4" fmla="*/ 240 w 240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56"/>
                  <a:gd name="T11" fmla="*/ 240 w 240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56">
                    <a:moveTo>
                      <a:pt x="0" y="48"/>
                    </a:moveTo>
                    <a:cubicBezTo>
                      <a:pt x="52" y="52"/>
                      <a:pt x="104" y="56"/>
                      <a:pt x="144" y="48"/>
                    </a:cubicBezTo>
                    <a:cubicBezTo>
                      <a:pt x="184" y="40"/>
                      <a:pt x="212" y="2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2"/>
              <p:cNvSpPr>
                <a:spLocks/>
              </p:cNvSpPr>
              <p:nvPr/>
            </p:nvSpPr>
            <p:spPr bwMode="auto">
              <a:xfrm rot="10800000">
                <a:off x="2562757" y="2177322"/>
                <a:ext cx="1305639" cy="181443"/>
              </a:xfrm>
              <a:custGeom>
                <a:avLst/>
                <a:gdLst>
                  <a:gd name="T0" fmla="*/ 0 w 1008"/>
                  <a:gd name="T1" fmla="*/ 152 h 152"/>
                  <a:gd name="T2" fmla="*/ 480 w 1008"/>
                  <a:gd name="T3" fmla="*/ 8 h 152"/>
                  <a:gd name="T4" fmla="*/ 1008 w 1008"/>
                  <a:gd name="T5" fmla="*/ 104 h 152"/>
                  <a:gd name="T6" fmla="*/ 0 60000 65536"/>
                  <a:gd name="T7" fmla="*/ 0 60000 65536"/>
                  <a:gd name="T8" fmla="*/ 0 60000 65536"/>
                  <a:gd name="T9" fmla="*/ 0 w 1008"/>
                  <a:gd name="T10" fmla="*/ 0 h 152"/>
                  <a:gd name="T11" fmla="*/ 1008 w 1008"/>
                  <a:gd name="T12" fmla="*/ 152 h 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8" h="152">
                    <a:moveTo>
                      <a:pt x="0" y="152"/>
                    </a:moveTo>
                    <a:cubicBezTo>
                      <a:pt x="156" y="84"/>
                      <a:pt x="312" y="16"/>
                      <a:pt x="480" y="8"/>
                    </a:cubicBezTo>
                    <a:cubicBezTo>
                      <a:pt x="648" y="0"/>
                      <a:pt x="828" y="52"/>
                      <a:pt x="1008" y="104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 type="arrow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95"/>
              <p:cNvSpPr>
                <a:spLocks/>
              </p:cNvSpPr>
              <p:nvPr/>
            </p:nvSpPr>
            <p:spPr bwMode="auto">
              <a:xfrm flipV="1">
                <a:off x="2685709" y="3749184"/>
                <a:ext cx="520700" cy="152400"/>
              </a:xfrm>
              <a:custGeom>
                <a:avLst/>
                <a:gdLst>
                  <a:gd name="T0" fmla="*/ 0 w 384"/>
                  <a:gd name="T1" fmla="*/ 96 h 112"/>
                  <a:gd name="T2" fmla="*/ 192 w 384"/>
                  <a:gd name="T3" fmla="*/ 96 h 112"/>
                  <a:gd name="T4" fmla="*/ 384 w 384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112"/>
                  <a:gd name="T11" fmla="*/ 384 w 384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112">
                    <a:moveTo>
                      <a:pt x="0" y="96"/>
                    </a:moveTo>
                    <a:cubicBezTo>
                      <a:pt x="64" y="104"/>
                      <a:pt x="128" y="112"/>
                      <a:pt x="192" y="96"/>
                    </a:cubicBezTo>
                    <a:cubicBezTo>
                      <a:pt x="256" y="80"/>
                      <a:pt x="352" y="16"/>
                      <a:pt x="384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7" name="Line 73"/>
            <p:cNvSpPr>
              <a:spLocks noChangeShapeType="1"/>
            </p:cNvSpPr>
            <p:nvPr/>
          </p:nvSpPr>
          <p:spPr bwMode="auto">
            <a:xfrm>
              <a:off x="195803" y="2128898"/>
              <a:ext cx="0" cy="715963"/>
            </a:xfrm>
            <a:prstGeom prst="line">
              <a:avLst/>
            </a:prstGeom>
            <a:noFill/>
            <a:ln w="12700" cap="flat" cmpd="sng" algn="ctr">
              <a:solidFill>
                <a:srgbClr val="3A3A3A"/>
              </a:solidFill>
              <a:prstDash val="solid"/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 Box 74"/>
            <p:cNvSpPr txBox="1">
              <a:spLocks noChangeArrowheads="1"/>
            </p:cNvSpPr>
            <p:nvPr/>
          </p:nvSpPr>
          <p:spPr bwMode="auto">
            <a:xfrm>
              <a:off x="152400" y="2499083"/>
              <a:ext cx="4699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DE" sz="2000" dirty="0">
                  <a:solidFill>
                    <a:schemeClr val="accent6">
                      <a:lumMod val="50000"/>
                    </a:schemeClr>
                  </a:solidFill>
                </a:rPr>
                <a:t>2b</a:t>
              </a:r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>
              <a:off x="1929235" y="952495"/>
              <a:ext cx="2609066" cy="1588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Oval 18 1"/>
            <p:cNvSpPr>
              <a:spLocks noChangeArrowheads="1"/>
            </p:cNvSpPr>
            <p:nvPr/>
          </p:nvSpPr>
          <p:spPr bwMode="auto">
            <a:xfrm>
              <a:off x="5544000" y="2196000"/>
              <a:ext cx="215996" cy="216000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8 2"/>
            <p:cNvSpPr>
              <a:spLocks noChangeArrowheads="1"/>
            </p:cNvSpPr>
            <p:nvPr/>
          </p:nvSpPr>
          <p:spPr bwMode="auto">
            <a:xfrm>
              <a:off x="4428000" y="2520000"/>
              <a:ext cx="215999" cy="21600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>
              <a:off x="4686307" y="2482627"/>
              <a:ext cx="890266" cy="98"/>
            </a:xfrm>
            <a:prstGeom prst="straightConnector1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4964895" y="2382537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262626"/>
                  </a:solidFill>
                </a:rPr>
                <a:t>z</a:t>
              </a:r>
              <a:endParaRPr lang="en-US" dirty="0">
                <a:solidFill>
                  <a:srgbClr val="262626"/>
                </a:solidFill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>
            <a:xfrm flipH="1" flipV="1">
              <a:off x="3905205" y="2110234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 flipV="1">
              <a:off x="3905205" y="2828232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3097201" y="896947"/>
              <a:ext cx="3048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262626"/>
                  </a:solidFill>
                </a:rPr>
                <a:t>L</a:t>
              </a: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 rot="5400000">
              <a:off x="6097567" y="2368752"/>
              <a:ext cx="283885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6274327" y="2094251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 rot="5400000">
              <a:off x="6335226" y="2589833"/>
              <a:ext cx="215999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6465214" y="2516039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</p:grpSp>
      <p:sp>
        <p:nvSpPr>
          <p:cNvPr id="161" name="Oval 18 3"/>
          <p:cNvSpPr>
            <a:spLocks noChangeArrowheads="1"/>
          </p:cNvSpPr>
          <p:nvPr/>
        </p:nvSpPr>
        <p:spPr bwMode="auto">
          <a:xfrm>
            <a:off x="7020000" y="1080000"/>
            <a:ext cx="216000" cy="216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Oval 18 4"/>
          <p:cNvSpPr>
            <a:spLocks noChangeArrowheads="1"/>
          </p:cNvSpPr>
          <p:nvPr/>
        </p:nvSpPr>
        <p:spPr bwMode="auto">
          <a:xfrm>
            <a:off x="7020000" y="1512000"/>
            <a:ext cx="216000" cy="216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7422935" y="1022235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/>
                </a:solidFill>
              </a:rPr>
              <a:t>Source, q</a:t>
            </a:r>
            <a:r>
              <a:rPr lang="en-US" sz="1500" baseline="-25000" dirty="0">
                <a:solidFill>
                  <a:schemeClr val="tx2"/>
                </a:solidFill>
              </a:rPr>
              <a:t>1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7422935" y="1458417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accent2">
                    <a:lumMod val="75000"/>
                  </a:schemeClr>
                </a:solidFill>
              </a:rPr>
              <a:t>Witness, q</a:t>
            </a:r>
            <a:r>
              <a:rPr lang="en-US" sz="1500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15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1" y="4391999"/>
            <a:ext cx="7229877" cy="571587"/>
          </a:xfrm>
          <a:prstGeom prst="rect">
            <a:avLst/>
          </a:prstGeom>
        </p:spPr>
      </p:pic>
      <p:sp>
        <p:nvSpPr>
          <p:cNvPr id="46" name="Rectangle 45"/>
          <p:cNvSpPr/>
          <p:nvPr/>
        </p:nvSpPr>
        <p:spPr>
          <a:xfrm>
            <a:off x="5166618" y="4428000"/>
            <a:ext cx="671424" cy="46800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6102618" y="4428000"/>
            <a:ext cx="2111417" cy="46800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80000" y="5256000"/>
            <a:ext cx="36706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Zeroth order with source and test </a:t>
            </a:r>
            <a:r>
              <a:rPr lang="en-US" sz="1600" dirty="0" err="1">
                <a:solidFill>
                  <a:schemeClr val="tx2"/>
                </a:solidFill>
              </a:rPr>
              <a:t>centred</a:t>
            </a: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>
                <a:solidFill>
                  <a:schemeClr val="tx2"/>
                </a:solidFill>
              </a:rPr>
              <a:t>usually dominant</a:t>
            </a:r>
            <a:endParaRPr lang="en-GB" sz="1600" dirty="0">
              <a:solidFill>
                <a:schemeClr val="tx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760000" y="5688000"/>
            <a:ext cx="2981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Higher order terms</a:t>
            </a:r>
          </a:p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Usually negligible for small offsets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4" name="Elbow Connector 13"/>
          <p:cNvCxnSpPr>
            <a:stCxn id="46" idx="2"/>
            <a:endCxn id="12" idx="0"/>
          </p:cNvCxnSpPr>
          <p:nvPr/>
        </p:nvCxnSpPr>
        <p:spPr>
          <a:xfrm rot="5400000">
            <a:off x="4928837" y="4682507"/>
            <a:ext cx="360000" cy="786987"/>
          </a:xfrm>
          <a:prstGeom prst="bentConnector3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47" idx="2"/>
            <a:endCxn id="50" idx="0"/>
          </p:cNvCxnSpPr>
          <p:nvPr/>
        </p:nvCxnSpPr>
        <p:spPr>
          <a:xfrm rot="16200000" flipH="1">
            <a:off x="6808528" y="5245799"/>
            <a:ext cx="792000" cy="9240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4192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9980"/>
    </mc:Choice>
    <mc:Fallback xmlns="">
      <p:transition advTm="699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12" grpId="0"/>
      <p:bldP spid="50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Robinson damping and instability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70</a:t>
            </a:fld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828000" y="972000"/>
            <a:ext cx="20462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0070C0"/>
                </a:solidFill>
              </a:rPr>
              <a:t>Below MWI threshold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76000" y="972000"/>
            <a:ext cx="2060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>
                <a:solidFill>
                  <a:srgbClr val="FF0000"/>
                </a:solidFill>
              </a:rPr>
              <a:t>Above MWI threshold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6096000"/>
          </a:xfrm>
          <a:prstGeom prst="rect">
            <a:avLst/>
          </a:prstGeom>
        </p:spPr>
      </p:pic>
      <p:pic>
        <p:nvPicPr>
          <p:cNvPr id="8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000" y="828000"/>
            <a:ext cx="6624000" cy="5520000"/>
          </a:xfrm>
          <a:prstGeom prst="rect">
            <a:avLst/>
          </a:prstGeom>
          <a:ln w="127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089530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longitudinal instabilities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32000" y="720000"/>
            <a:ext cx="8280000" cy="5760000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The </a:t>
            </a:r>
            <a:r>
              <a:rPr lang="en-US" sz="2000" b="1" dirty="0">
                <a:solidFill>
                  <a:srgbClr val="C00000"/>
                </a:solidFill>
              </a:rPr>
              <a:t>Robinson instability </a:t>
            </a:r>
            <a:r>
              <a:rPr lang="en-US" sz="2000" dirty="0"/>
              <a:t>occurs for a single bunch under the action of a </a:t>
            </a:r>
            <a:r>
              <a:rPr lang="en-US" sz="2000" b="1" dirty="0">
                <a:solidFill>
                  <a:srgbClr val="C00000"/>
                </a:solidFill>
              </a:rPr>
              <a:t>multi-turn wake field</a:t>
            </a:r>
            <a:endParaRPr lang="en-US" b="1" dirty="0">
              <a:solidFill>
                <a:srgbClr val="C00000"/>
              </a:solidFill>
            </a:endParaRPr>
          </a:p>
          <a:p>
            <a:pPr lvl="1" algn="just"/>
            <a:r>
              <a:rPr lang="en-US" dirty="0"/>
              <a:t>It contains a term of coherent synchrotron tune shift which depends only on the imaginary part of the longitudinal impedance</a:t>
            </a:r>
          </a:p>
          <a:p>
            <a:pPr lvl="1" algn="just"/>
            <a:r>
              <a:rPr lang="en-US" dirty="0"/>
              <a:t>It results into an unstable rigid bunch dipole oscillation where the growth rate depends on </a:t>
            </a:r>
            <a:r>
              <a:rPr lang="en-US"/>
              <a:t>the real part </a:t>
            </a:r>
            <a:r>
              <a:rPr lang="en-US" dirty="0"/>
              <a:t>of the longitudinal impedance</a:t>
            </a:r>
          </a:p>
          <a:p>
            <a:pPr lvl="1" algn="just"/>
            <a:endParaRPr lang="en-US" dirty="0"/>
          </a:p>
          <a:p>
            <a:pPr algn="just"/>
            <a:r>
              <a:rPr lang="en-US" sz="2000" dirty="0"/>
              <a:t>Other </a:t>
            </a:r>
            <a:r>
              <a:rPr lang="en-US" sz="2000" b="1" dirty="0">
                <a:solidFill>
                  <a:srgbClr val="C00000"/>
                </a:solidFill>
              </a:rPr>
              <a:t>important collective effects</a:t>
            </a:r>
            <a:r>
              <a:rPr lang="en-US" sz="2000" dirty="0"/>
              <a:t> can affect a bunch in a beam – some of them of which we have also seen </a:t>
            </a:r>
            <a:endParaRPr lang="en-US" dirty="0"/>
          </a:p>
          <a:p>
            <a:pPr lvl="1" algn="just"/>
            <a:r>
              <a:rPr lang="en-US" dirty="0"/>
              <a:t>Potential well distortion (resulting in synchronous phase shift, bunch lengthening or shortening, synchrotron tune shift/spread)</a:t>
            </a:r>
          </a:p>
          <a:p>
            <a:pPr lvl="1" algn="just"/>
            <a:r>
              <a:rPr lang="en-US" dirty="0"/>
              <a:t>High intensity single bunch instabilities (e.g. microwave instability) </a:t>
            </a:r>
          </a:p>
          <a:p>
            <a:pPr lvl="1" algn="just"/>
            <a:r>
              <a:rPr lang="en-US" dirty="0"/>
              <a:t>Coasting beam instabilities (e.g. negative mass instability)</a:t>
            </a:r>
          </a:p>
          <a:p>
            <a:pPr lvl="1" algn="just"/>
            <a:r>
              <a:rPr lang="en-US" dirty="0"/>
              <a:t>Coupled bunch instabilities</a:t>
            </a:r>
          </a:p>
          <a:p>
            <a:pPr lvl="1" algn="just"/>
            <a:endParaRPr lang="en-US" dirty="0"/>
          </a:p>
          <a:p>
            <a:pPr algn="just"/>
            <a:r>
              <a:rPr lang="en-US" sz="2000" dirty="0"/>
              <a:t>To be able to study these effects we would need to resort to a </a:t>
            </a:r>
            <a:r>
              <a:rPr lang="en-US" sz="2000" b="1" dirty="0">
                <a:solidFill>
                  <a:srgbClr val="C00000"/>
                </a:solidFill>
              </a:rPr>
              <a:t>more detailed description</a:t>
            </a:r>
            <a:r>
              <a:rPr lang="en-US" sz="2000" dirty="0"/>
              <a:t> of the </a:t>
            </a:r>
            <a:r>
              <a:rPr lang="en-US" sz="2000" dirty="0" err="1"/>
              <a:t>bunch(es</a:t>
            </a:r>
            <a:r>
              <a:rPr lang="en-US" sz="2000" dirty="0"/>
              <a:t>)</a:t>
            </a:r>
            <a:endParaRPr lang="en-US" dirty="0"/>
          </a:p>
          <a:p>
            <a:pPr lvl="1" algn="just"/>
            <a:r>
              <a:rPr lang="en-US" dirty="0" err="1"/>
              <a:t>Vlasov</a:t>
            </a:r>
            <a:r>
              <a:rPr lang="en-US" dirty="0"/>
              <a:t> equation (kinetic model)</a:t>
            </a:r>
          </a:p>
          <a:p>
            <a:pPr lvl="1" algn="just"/>
            <a:r>
              <a:rPr lang="en-US" dirty="0" err="1"/>
              <a:t>Macroparticle</a:t>
            </a:r>
            <a:r>
              <a:rPr lang="en-US" dirty="0"/>
              <a:t> simulations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71</a:t>
            </a:fld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52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DFBE299E-7E5D-3A42-AECE-68B76C58FB27}"/>
              </a:ext>
            </a:extLst>
          </p:cNvPr>
          <p:cNvGrpSpPr/>
          <p:nvPr/>
        </p:nvGrpSpPr>
        <p:grpSpPr>
          <a:xfrm>
            <a:off x="457863" y="1079937"/>
            <a:ext cx="4104700" cy="3172078"/>
            <a:chOff x="457863" y="1079937"/>
            <a:chExt cx="4104700" cy="317207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C3DC22D-D997-6848-B26F-D37C35B07224}"/>
                </a:ext>
              </a:extLst>
            </p:cNvPr>
            <p:cNvSpPr/>
            <p:nvPr/>
          </p:nvSpPr>
          <p:spPr>
            <a:xfrm>
              <a:off x="749695" y="1079937"/>
              <a:ext cx="293894" cy="3172078"/>
            </a:xfrm>
            <a:prstGeom prst="rect">
              <a:avLst/>
            </a:prstGeom>
            <a:solidFill>
              <a:srgbClr val="F0D5DE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32CCCAC-EB1F-8B4C-8E1D-4CD8B59EC5F9}"/>
                </a:ext>
              </a:extLst>
            </p:cNvPr>
            <p:cNvSpPr/>
            <p:nvPr/>
          </p:nvSpPr>
          <p:spPr>
            <a:xfrm>
              <a:off x="1043735" y="1079937"/>
              <a:ext cx="293894" cy="3172078"/>
            </a:xfrm>
            <a:prstGeom prst="rect">
              <a:avLst/>
            </a:prstGeom>
            <a:solidFill>
              <a:srgbClr val="FFE7DE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CA4B2E3-E891-A44C-AB7A-6B2352EF4667}"/>
                </a:ext>
              </a:extLst>
            </p:cNvPr>
            <p:cNvSpPr/>
            <p:nvPr/>
          </p:nvSpPr>
          <p:spPr>
            <a:xfrm>
              <a:off x="1335274" y="1079937"/>
              <a:ext cx="293894" cy="3172078"/>
            </a:xfrm>
            <a:prstGeom prst="rect">
              <a:avLst/>
            </a:prstGeom>
            <a:solidFill>
              <a:srgbClr val="FFEEDF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A0EE922-7F67-7041-AE65-7CBAEECA25EA}"/>
                </a:ext>
              </a:extLst>
            </p:cNvPr>
            <p:cNvSpPr/>
            <p:nvPr/>
          </p:nvSpPr>
          <p:spPr>
            <a:xfrm>
              <a:off x="1630448" y="1079937"/>
              <a:ext cx="293894" cy="3172078"/>
            </a:xfrm>
            <a:prstGeom prst="rect">
              <a:avLst/>
            </a:prstGeom>
            <a:solidFill>
              <a:srgbClr val="FEFBEC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D249CDF-921B-F24C-9C2C-708B7ED35018}"/>
                </a:ext>
              </a:extLst>
            </p:cNvPr>
            <p:cNvSpPr/>
            <p:nvPr/>
          </p:nvSpPr>
          <p:spPr>
            <a:xfrm>
              <a:off x="457863" y="1079937"/>
              <a:ext cx="293894" cy="3172078"/>
            </a:xfrm>
            <a:prstGeom prst="rect">
              <a:avLst/>
            </a:prstGeom>
            <a:solidFill>
              <a:srgbClr val="F0D5DE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D1A2C16-2B91-A246-976A-C06CAC8FE9C0}"/>
                </a:ext>
              </a:extLst>
            </p:cNvPr>
            <p:cNvSpPr/>
            <p:nvPr/>
          </p:nvSpPr>
          <p:spPr>
            <a:xfrm>
              <a:off x="1923277" y="1079937"/>
              <a:ext cx="293894" cy="3172078"/>
            </a:xfrm>
            <a:prstGeom prst="rect">
              <a:avLst/>
            </a:prstGeom>
            <a:solidFill>
              <a:srgbClr val="FEF6E7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FB057DA-C46F-6645-AE6E-95420DABD548}"/>
                </a:ext>
              </a:extLst>
            </p:cNvPr>
            <p:cNvSpPr/>
            <p:nvPr/>
          </p:nvSpPr>
          <p:spPr>
            <a:xfrm>
              <a:off x="2213515" y="1079937"/>
              <a:ext cx="293894" cy="3172078"/>
            </a:xfrm>
            <a:prstGeom prst="rect">
              <a:avLst/>
            </a:prstGeom>
            <a:solidFill>
              <a:srgbClr val="FFFBEB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D7A4D0B-F24C-B543-8F2B-62444FEBB84E}"/>
                </a:ext>
              </a:extLst>
            </p:cNvPr>
            <p:cNvSpPr/>
            <p:nvPr/>
          </p:nvSpPr>
          <p:spPr>
            <a:xfrm>
              <a:off x="2800821" y="1079937"/>
              <a:ext cx="293894" cy="3172078"/>
            </a:xfrm>
            <a:prstGeom prst="rect">
              <a:avLst/>
            </a:prstGeom>
            <a:solidFill>
              <a:srgbClr val="F7FB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CE26155-4A6D-3243-8513-4ACC28634309}"/>
                </a:ext>
              </a:extLst>
            </p:cNvPr>
            <p:cNvSpPr/>
            <p:nvPr/>
          </p:nvSpPr>
          <p:spPr>
            <a:xfrm>
              <a:off x="3090797" y="1079937"/>
              <a:ext cx="293894" cy="3172078"/>
            </a:xfrm>
            <a:prstGeom prst="rect">
              <a:avLst/>
            </a:prstGeom>
            <a:solidFill>
              <a:srgbClr val="E3F2EF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7C1A439-BE64-644D-A705-E0C75A5D9025}"/>
                </a:ext>
              </a:extLst>
            </p:cNvPr>
            <p:cNvSpPr/>
            <p:nvPr/>
          </p:nvSpPr>
          <p:spPr>
            <a:xfrm>
              <a:off x="3386364" y="1079937"/>
              <a:ext cx="293894" cy="3172078"/>
            </a:xfrm>
            <a:prstGeom prst="rect">
              <a:avLst/>
            </a:prstGeom>
            <a:solidFill>
              <a:srgbClr val="DFEEF1"/>
            </a:solidFill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0D02324-4C6C-0E45-8F3F-BAC9E5C57E08}"/>
                </a:ext>
              </a:extLst>
            </p:cNvPr>
            <p:cNvSpPr/>
            <p:nvPr/>
          </p:nvSpPr>
          <p:spPr>
            <a:xfrm>
              <a:off x="3685602" y="1079937"/>
              <a:ext cx="293894" cy="3172078"/>
            </a:xfrm>
            <a:prstGeom prst="rect">
              <a:avLst/>
            </a:prstGeom>
            <a:solidFill>
              <a:srgbClr val="DBEAF4"/>
            </a:solidFill>
            <a:ln>
              <a:noFill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C3C04F0-112D-1E4E-A803-2C197CF1DE76}"/>
                </a:ext>
              </a:extLst>
            </p:cNvPr>
            <p:cNvSpPr/>
            <p:nvPr/>
          </p:nvSpPr>
          <p:spPr>
            <a:xfrm>
              <a:off x="2504925" y="1079937"/>
              <a:ext cx="293894" cy="3172078"/>
            </a:xfrm>
            <a:prstGeom prst="rect">
              <a:avLst/>
            </a:prstGeom>
            <a:solidFill>
              <a:srgbClr val="FDFFF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2399635-F611-4B46-BE86-4884F1455553}"/>
                </a:ext>
              </a:extLst>
            </p:cNvPr>
            <p:cNvSpPr/>
            <p:nvPr/>
          </p:nvSpPr>
          <p:spPr>
            <a:xfrm>
              <a:off x="3978431" y="1079937"/>
              <a:ext cx="293894" cy="3172078"/>
            </a:xfrm>
            <a:prstGeom prst="rect">
              <a:avLst/>
            </a:prstGeom>
            <a:solidFill>
              <a:srgbClr val="DFE5F2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54E42AA-A7D2-D54D-837F-3BD9134B251A}"/>
                </a:ext>
              </a:extLst>
            </p:cNvPr>
            <p:cNvSpPr/>
            <p:nvPr/>
          </p:nvSpPr>
          <p:spPr>
            <a:xfrm>
              <a:off x="4268669" y="1079937"/>
              <a:ext cx="293894" cy="3172078"/>
            </a:xfrm>
            <a:prstGeom prst="rect">
              <a:avLst/>
            </a:prstGeom>
            <a:solidFill>
              <a:srgbClr val="CDD3E4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Bunch energy loss per turn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72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FC3B87-2A8B-1D48-97A0-0B5057F353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1976"/>
            <a:ext cx="4896000" cy="275400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CF2EBD3-492D-1F4B-867B-B6F5BBED625E}"/>
              </a:ext>
            </a:extLst>
          </p:cNvPr>
          <p:cNvCxnSpPr/>
          <p:nvPr/>
        </p:nvCxnSpPr>
        <p:spPr>
          <a:xfrm>
            <a:off x="3464238" y="2161976"/>
            <a:ext cx="0" cy="1260000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7B0C36E-6F0B-C546-8A7B-059D6F153940}"/>
              </a:ext>
            </a:extLst>
          </p:cNvPr>
          <p:cNvCxnSpPr/>
          <p:nvPr/>
        </p:nvCxnSpPr>
        <p:spPr>
          <a:xfrm flipV="1">
            <a:off x="2386800" y="2161976"/>
            <a:ext cx="0" cy="1008000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>
            <a:extLst>
              <a:ext uri="{FF2B5EF4-FFF2-40B4-BE49-F238E27FC236}">
                <a16:creationId xmlns:a16="http://schemas.microsoft.com/office/drawing/2014/main" id="{0EA75D14-7E2A-2446-BCDA-199C4C02A21F}"/>
              </a:ext>
            </a:extLst>
          </p:cNvPr>
          <p:cNvGrpSpPr/>
          <p:nvPr/>
        </p:nvGrpSpPr>
        <p:grpSpPr>
          <a:xfrm>
            <a:off x="1152000" y="2377976"/>
            <a:ext cx="3137562" cy="703220"/>
            <a:chOff x="1152000" y="2377976"/>
            <a:chExt cx="3137562" cy="70322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1E4AF9C-E675-4E42-8CF3-A2077DF4301A}"/>
                </a:ext>
              </a:extLst>
            </p:cNvPr>
            <p:cNvSpPr txBox="1"/>
            <p:nvPr/>
          </p:nvSpPr>
          <p:spPr>
            <a:xfrm>
              <a:off x="3456000" y="2557976"/>
              <a:ext cx="8335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>
                  <a:solidFill>
                    <a:schemeClr val="accent5"/>
                  </a:solidFill>
                </a:rPr>
                <a:t>Particle j</a:t>
              </a:r>
            </a:p>
            <a:p>
              <a:pPr algn="ctr"/>
              <a:r>
                <a:rPr lang="de-DE" sz="1400" b="1" dirty="0">
                  <a:solidFill>
                    <a:schemeClr val="accent5"/>
                  </a:solidFill>
                </a:rPr>
                <a:t>excites</a:t>
              </a:r>
              <a:endParaRPr lang="en-US" sz="1400" b="1" dirty="0">
                <a:solidFill>
                  <a:schemeClr val="accent5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94D0BD2-A6A8-E94C-9689-0B06F04A4E0F}"/>
                </a:ext>
              </a:extLst>
            </p:cNvPr>
            <p:cNvSpPr txBox="1"/>
            <p:nvPr/>
          </p:nvSpPr>
          <p:spPr>
            <a:xfrm>
              <a:off x="1152000" y="2377976"/>
              <a:ext cx="1161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Particle i</a:t>
              </a:r>
            </a:p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receives kick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6EABE4A3-FA7F-1C42-92B9-266BD4E82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Single traversal of a bunch through an impedance source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18B277A-5A13-8A41-B25E-9C1E59E43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5344" y="1441976"/>
            <a:ext cx="2003875" cy="29277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CDB3FF63-C23B-9146-A5D8-8B5673FE37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3754" y="1980961"/>
            <a:ext cx="3339997" cy="767577"/>
          </a:xfrm>
          <a:prstGeom prst="rect">
            <a:avLst/>
          </a:prstGeom>
        </p:spPr>
      </p:pic>
      <p:grpSp>
        <p:nvGrpSpPr>
          <p:cNvPr id="52" name="Group 51">
            <a:extLst>
              <a:ext uri="{FF2B5EF4-FFF2-40B4-BE49-F238E27FC236}">
                <a16:creationId xmlns:a16="http://schemas.microsoft.com/office/drawing/2014/main" id="{222315F0-92EB-9748-8F80-90FAEB885231}"/>
              </a:ext>
            </a:extLst>
          </p:cNvPr>
          <p:cNvGrpSpPr/>
          <p:nvPr/>
        </p:nvGrpSpPr>
        <p:grpSpPr>
          <a:xfrm>
            <a:off x="1563486" y="3330000"/>
            <a:ext cx="2449081" cy="774756"/>
            <a:chOff x="1563486" y="3330000"/>
            <a:chExt cx="2449081" cy="77475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1EC8539-6E06-9E4A-8C9A-9A69EE512A01}"/>
                </a:ext>
              </a:extLst>
            </p:cNvPr>
            <p:cNvSpPr txBox="1"/>
            <p:nvPr/>
          </p:nvSpPr>
          <p:spPr>
            <a:xfrm>
              <a:off x="1563486" y="3330000"/>
              <a:ext cx="1161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Slice i</a:t>
              </a:r>
            </a:p>
            <a:p>
              <a:pPr algn="ctr"/>
              <a:r>
                <a:rPr lang="de-DE" sz="1400" b="1" dirty="0">
                  <a:solidFill>
                    <a:schemeClr val="accent2"/>
                  </a:solidFill>
                </a:rPr>
                <a:t>receives kick</a:t>
              </a:r>
              <a:endParaRPr lang="en-US" sz="1400" b="1" dirty="0">
                <a:solidFill>
                  <a:schemeClr val="accent2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CD81836-0E2B-EE4E-B42C-74629BAE91A5}"/>
                </a:ext>
              </a:extLst>
            </p:cNvPr>
            <p:cNvSpPr txBox="1"/>
            <p:nvPr/>
          </p:nvSpPr>
          <p:spPr>
            <a:xfrm>
              <a:off x="3320839" y="3581536"/>
              <a:ext cx="6917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b="1" dirty="0">
                  <a:solidFill>
                    <a:schemeClr val="accent5"/>
                  </a:solidFill>
                </a:rPr>
                <a:t>Slice </a:t>
              </a:r>
              <a:r>
                <a:rPr lang="de-DE" sz="1400" b="1" dirty="0" err="1">
                  <a:solidFill>
                    <a:schemeClr val="accent5"/>
                  </a:solidFill>
                </a:rPr>
                <a:t>j</a:t>
              </a:r>
              <a:r>
                <a:rPr lang="de-DE" sz="1400" b="1" dirty="0">
                  <a:solidFill>
                    <a:schemeClr val="accent5"/>
                  </a:solidFill>
                </a:rPr>
                <a:t> </a:t>
              </a:r>
            </a:p>
            <a:p>
              <a:r>
                <a:rPr lang="de-DE" sz="1400" b="1" dirty="0" err="1">
                  <a:solidFill>
                    <a:schemeClr val="accent5"/>
                  </a:solidFill>
                </a:rPr>
                <a:t>excites</a:t>
              </a:r>
              <a:endParaRPr lang="en-US" sz="1400" b="1" dirty="0">
                <a:solidFill>
                  <a:schemeClr val="accent5"/>
                </a:solidFill>
              </a:endParaRPr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EFB4B37A-BFC6-4545-BA30-58FA7C0213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1863" y="3129201"/>
            <a:ext cx="3705610" cy="30823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B2638E8-2EA7-E248-A435-BCE7280A43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0295" y="3710022"/>
            <a:ext cx="3919704" cy="72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50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LHC beam screen</a:t>
            </a: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716000" y="1080000"/>
            <a:ext cx="4320000" cy="4680000"/>
          </a:xfrm>
        </p:spPr>
        <p:txBody>
          <a:bodyPr>
            <a:normAutofit/>
          </a:bodyPr>
          <a:lstStyle/>
          <a:p>
            <a:pPr marL="321750" lvl="1" indent="-285750" algn="just">
              <a:spcBef>
                <a:spcPts val="1900"/>
              </a:spcBef>
              <a:spcAft>
                <a:spcPts val="0"/>
              </a:spcAft>
              <a:buSzPct val="80000"/>
            </a:pPr>
            <a:r>
              <a:rPr lang="en-US" sz="1800" dirty="0"/>
              <a:t>All along the arcs and in other cold regions of the LHC, a beam screen is interposed between the beam and the cold bore</a:t>
            </a:r>
          </a:p>
          <a:p>
            <a:pPr marL="321750" lvl="1" indent="-285750" algn="just">
              <a:spcBef>
                <a:spcPts val="1900"/>
              </a:spcBef>
              <a:spcAft>
                <a:spcPts val="0"/>
              </a:spcAft>
              <a:buSzPct val="80000"/>
            </a:pPr>
            <a:r>
              <a:rPr lang="en-US" sz="1800" dirty="0"/>
              <a:t>The LHC beam screen is made of stainless steel with a layer of </a:t>
            </a:r>
            <a:r>
              <a:rPr lang="en-US" sz="1800" b="1" dirty="0">
                <a:solidFill>
                  <a:srgbClr val="C00000"/>
                </a:solidFill>
              </a:rPr>
              <a:t>few </a:t>
            </a:r>
            <a:r>
              <a:rPr lang="en-US" sz="1800" b="1" dirty="0">
                <a:solidFill>
                  <a:srgbClr val="C00000"/>
                </a:solidFill>
                <a:cs typeface="Symbol" charset="2"/>
              </a:rPr>
              <a:t>m</a:t>
            </a:r>
            <a:r>
              <a:rPr lang="en-US" sz="1800" b="1" dirty="0">
                <a:solidFill>
                  <a:srgbClr val="C00000"/>
                </a:solidFill>
              </a:rPr>
              <a:t>m of co-laminated copper</a:t>
            </a:r>
          </a:p>
          <a:p>
            <a:pPr marL="321750" lvl="1" indent="-285750" algn="just">
              <a:spcBef>
                <a:spcPts val="1900"/>
              </a:spcBef>
              <a:spcAft>
                <a:spcPts val="0"/>
              </a:spcAft>
              <a:buSzPct val="80000"/>
            </a:pPr>
            <a:r>
              <a:rPr lang="en-US" sz="1800" dirty="0"/>
              <a:t>Due to the production procedure, there is </a:t>
            </a:r>
            <a:r>
              <a:rPr lang="en-US" sz="1800" b="1" dirty="0">
                <a:solidFill>
                  <a:srgbClr val="C00000"/>
                </a:solidFill>
              </a:rPr>
              <a:t>a stainless steel weld</a:t>
            </a:r>
            <a:r>
              <a:rPr lang="en-US" sz="1800" dirty="0"/>
              <a:t> on one side of the beam screen that remains exposed to the beam. </a:t>
            </a:r>
          </a:p>
          <a:p>
            <a:pPr marL="321750" lvl="1" indent="-285750" algn="just">
              <a:spcBef>
                <a:spcPts val="1900"/>
              </a:spcBef>
              <a:spcAft>
                <a:spcPts val="0"/>
              </a:spcAft>
              <a:buSzPct val="80000"/>
            </a:pPr>
            <a:r>
              <a:rPr lang="en-US" sz="1800" dirty="0"/>
              <a:t>The screen has </a:t>
            </a:r>
            <a:r>
              <a:rPr lang="en-US" sz="1800" b="1" dirty="0">
                <a:solidFill>
                  <a:srgbClr val="C00000"/>
                </a:solidFill>
              </a:rPr>
              <a:t>holes for pumping</a:t>
            </a:r>
            <a:r>
              <a:rPr lang="en-US" sz="1800" dirty="0"/>
              <a:t> on top and bottom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119" t="50468" r="3560" b="1364"/>
          <a:stretch/>
        </p:blipFill>
        <p:spPr>
          <a:xfrm>
            <a:off x="288000" y="3384000"/>
            <a:ext cx="4320000" cy="26670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039" t="785" r="5460" b="54652"/>
          <a:stretch/>
        </p:blipFill>
        <p:spPr>
          <a:xfrm>
            <a:off x="288000" y="720000"/>
            <a:ext cx="4320000" cy="251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47761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LHC beam screen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32000" y="5760000"/>
            <a:ext cx="8280000" cy="864000"/>
          </a:xfrm>
        </p:spPr>
        <p:txBody>
          <a:bodyPr>
            <a:normAutofit/>
          </a:bodyPr>
          <a:lstStyle/>
          <a:p>
            <a:pPr marL="321750" lvl="1" indent="-285750" algn="just">
              <a:spcBef>
                <a:spcPts val="1900"/>
              </a:spcBef>
              <a:buSzPct val="80000"/>
            </a:pPr>
            <a:r>
              <a:rPr lang="en-US" sz="1800" dirty="0"/>
              <a:t>The impedance model includes the </a:t>
            </a:r>
            <a:r>
              <a:rPr lang="en-US" sz="1800" b="1" dirty="0">
                <a:solidFill>
                  <a:srgbClr val="C00000"/>
                </a:solidFill>
              </a:rPr>
              <a:t>weld on one side of the beam screen</a:t>
            </a:r>
            <a:r>
              <a:rPr lang="en-US" sz="1800" dirty="0"/>
              <a:t>, which means a small longitudinal stripe of exposed </a:t>
            </a:r>
            <a:r>
              <a:rPr lang="en-US" sz="1800" dirty="0" err="1"/>
              <a:t>StSt</a:t>
            </a:r>
            <a:r>
              <a:rPr lang="en-US" sz="1800" dirty="0"/>
              <a:t>, as well as </a:t>
            </a:r>
            <a:r>
              <a:rPr lang="en-US" sz="1800" b="1" dirty="0">
                <a:solidFill>
                  <a:srgbClr val="C00000"/>
                </a:solidFill>
              </a:rPr>
              <a:t>the pumping holes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74</a:t>
            </a:fld>
            <a:endParaRPr lang="en-US" dirty="0"/>
          </a:p>
        </p:txBody>
      </p:sp>
      <p:pic>
        <p:nvPicPr>
          <p:cNvPr id="10" name="Picture 9" descr="Z_re_arcbeamscree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4"/>
          <a:stretch/>
        </p:blipFill>
        <p:spPr>
          <a:xfrm>
            <a:off x="2376000" y="1080000"/>
            <a:ext cx="6662282" cy="3528000"/>
          </a:xfrm>
          <a:prstGeom prst="rect">
            <a:avLst/>
          </a:prstGeom>
        </p:spPr>
      </p:pic>
      <p:pic>
        <p:nvPicPr>
          <p:cNvPr id="9" name="Picture 8" descr="image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3" y="1296000"/>
            <a:ext cx="2287551" cy="3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89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46672" y="140714"/>
            <a:ext cx="8229600" cy="538966"/>
          </a:xfrm>
        </p:spPr>
        <p:txBody>
          <a:bodyPr/>
          <a:lstStyle/>
          <a:p>
            <a:r>
              <a:rPr lang="en-US" dirty="0"/>
              <a:t>Application to the LHC beam screen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32000" y="5760000"/>
            <a:ext cx="8280000" cy="720000"/>
          </a:xfrm>
        </p:spPr>
        <p:txBody>
          <a:bodyPr>
            <a:normAutofit/>
          </a:bodyPr>
          <a:lstStyle/>
          <a:p>
            <a:pPr marL="321750" lvl="1" indent="-285750" algn="just">
              <a:spcBef>
                <a:spcPts val="1900"/>
              </a:spcBef>
              <a:buSzPct val="80000"/>
            </a:pPr>
            <a:r>
              <a:rPr lang="en-US" dirty="0"/>
              <a:t>The heat dissipated on the beam screen </a:t>
            </a:r>
            <a:r>
              <a:rPr lang="en-US" b="1" dirty="0">
                <a:solidFill>
                  <a:srgbClr val="C00000"/>
                </a:solidFill>
              </a:rPr>
              <a:t>can be calculated for a beam made of bunches spaced by 50 ns</a:t>
            </a:r>
            <a:r>
              <a:rPr lang="en-US" dirty="0"/>
              <a:t> and compared to the measurement from cryogenics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75</a:t>
            </a:fld>
            <a:endParaRPr lang="en-US" dirty="0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2520000" y="1008000"/>
            <a:ext cx="6468021" cy="3635999"/>
            <a:chOff x="101828" y="1397922"/>
            <a:chExt cx="8098464" cy="4552553"/>
          </a:xfrm>
        </p:grpSpPr>
        <p:grpSp>
          <p:nvGrpSpPr>
            <p:cNvPr id="13" name="Group 12"/>
            <p:cNvGrpSpPr/>
            <p:nvPr/>
          </p:nvGrpSpPr>
          <p:grpSpPr>
            <a:xfrm>
              <a:off x="101828" y="1397922"/>
              <a:ext cx="8098464" cy="4320000"/>
              <a:chOff x="141768" y="258731"/>
              <a:chExt cx="8098464" cy="4320000"/>
            </a:xfrm>
          </p:grpSpPr>
          <p:pic>
            <p:nvPicPr>
              <p:cNvPr id="15" name="Picture 2" descr="H:\pccern_state\mysims_current\057_LHC_ecloud2012_third\001_for_carlo_beam_screen_power_loss_estim\Fill3286_results.pn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7146" b="33958"/>
              <a:stretch/>
            </p:blipFill>
            <p:spPr bwMode="auto">
              <a:xfrm>
                <a:off x="141768" y="258731"/>
                <a:ext cx="8098464" cy="43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1295400" y="4324349"/>
                <a:ext cx="3048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4" name="Picture 2" descr="H:\pccern_state\mysims_current\057_LHC_ecloud2012_third\001_for_carlo_beam_screen_power_loss_estim\Fill3286_results.pn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" t="94765" r="-204" b="1625"/>
            <a:stretch/>
          </p:blipFill>
          <p:spPr bwMode="auto">
            <a:xfrm>
              <a:off x="722060" y="5752387"/>
              <a:ext cx="7315200" cy="198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8" descr="image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03" y="1296000"/>
            <a:ext cx="2287551" cy="3096000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724000" y="4608000"/>
            <a:ext cx="3327997" cy="523220"/>
            <a:chOff x="612000" y="4504086"/>
            <a:chExt cx="3327997" cy="523220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612000" y="4757458"/>
              <a:ext cx="933849" cy="0"/>
            </a:xfrm>
            <a:prstGeom prst="line">
              <a:avLst/>
            </a:prstGeom>
            <a:ln w="28575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545849" y="4504086"/>
              <a:ext cx="239414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4B4B4B"/>
                  </a:solidFill>
                </a:rPr>
                <a:t>Heat load measurement from cryogenics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944000" y="4716000"/>
            <a:ext cx="4157024" cy="309769"/>
            <a:chOff x="1080000" y="4752000"/>
            <a:chExt cx="4157024" cy="309769"/>
          </a:xfrm>
        </p:grpSpPr>
        <p:pic>
          <p:nvPicPr>
            <p:cNvPr id="19" name="Picture 2" descr="H:\pccern_state\mysims_current\057_LHC_ecloud2012_third\001_for_carlo_beam_screen_power_loss_estim\Fill3286_results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81" t="43841" r="36594" b="53079"/>
            <a:stretch/>
          </p:blipFill>
          <p:spPr bwMode="auto">
            <a:xfrm>
              <a:off x="1080000" y="4752000"/>
              <a:ext cx="419100" cy="3097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1440000" y="4752000"/>
              <a:ext cx="3797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4B4B4B"/>
                  </a:solidFill>
                </a:rPr>
                <a:t>Estimation (impedance + synchrotron rad.)</a:t>
              </a:r>
            </a:p>
          </p:txBody>
        </p:sp>
      </p:grp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000" y="5040000"/>
            <a:ext cx="4320000" cy="66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18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le 1"/>
          <p:cNvSpPr>
            <a:spLocks noGrp="1"/>
          </p:cNvSpPr>
          <p:nvPr>
            <p:ph type="title"/>
          </p:nvPr>
        </p:nvSpPr>
        <p:spPr>
          <a:xfrm>
            <a:off x="457200" y="18078"/>
            <a:ext cx="8229600" cy="944562"/>
          </a:xfrm>
        </p:spPr>
        <p:txBody>
          <a:bodyPr>
            <a:noAutofit/>
          </a:bodyPr>
          <a:lstStyle/>
          <a:p>
            <a:r>
              <a:rPr lang="en-US" sz="3000" dirty="0">
                <a:latin typeface="Arial Rounded MT Bold"/>
                <a:cs typeface="Arial Rounded MT Bold"/>
              </a:rPr>
              <a:t>Beam energy loss: a doublet beam</a:t>
            </a:r>
            <a:endParaRPr lang="en-US" sz="3000" b="1" dirty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76</a:t>
            </a:fld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>
            <a:off x="4464524" y="4137384"/>
            <a:ext cx="609600" cy="5969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766686" y="1590099"/>
            <a:ext cx="7274130" cy="20904"/>
          </a:xfrm>
          <a:prstGeom prst="straightConnector1">
            <a:avLst/>
          </a:prstGeom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15"/>
          <p:cNvGrpSpPr/>
          <p:nvPr/>
        </p:nvGrpSpPr>
        <p:grpSpPr>
          <a:xfrm>
            <a:off x="1832310" y="922897"/>
            <a:ext cx="642825" cy="682920"/>
            <a:chOff x="5661027" y="4181802"/>
            <a:chExt cx="6260645" cy="1320565"/>
          </a:xfrm>
        </p:grpSpPr>
        <p:sp>
          <p:nvSpPr>
            <p:cNvPr id="52" name="Freeform 51"/>
            <p:cNvSpPr/>
            <p:nvPr/>
          </p:nvSpPr>
          <p:spPr>
            <a:xfrm>
              <a:off x="6076699" y="4181802"/>
              <a:ext cx="980783" cy="1315846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5661027" y="5497993"/>
              <a:ext cx="418600" cy="1589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7057482" y="5497649"/>
              <a:ext cx="4864190" cy="4718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Straight Arrow Connector 54"/>
          <p:cNvCxnSpPr/>
          <p:nvPr/>
        </p:nvCxnSpPr>
        <p:spPr>
          <a:xfrm flipV="1">
            <a:off x="68572" y="1602927"/>
            <a:ext cx="1800730" cy="13275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6" name="Picture 5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36" y="912375"/>
            <a:ext cx="1158546" cy="324744"/>
          </a:xfrm>
          <a:prstGeom prst="rect">
            <a:avLst/>
          </a:prstGeom>
        </p:spPr>
      </p:pic>
      <p:cxnSp>
        <p:nvCxnSpPr>
          <p:cNvPr id="57" name="Straight Arrow Connector 56"/>
          <p:cNvCxnSpPr/>
          <p:nvPr/>
        </p:nvCxnSpPr>
        <p:spPr>
          <a:xfrm flipV="1">
            <a:off x="8170324" y="1588439"/>
            <a:ext cx="741312" cy="2110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870655" y="1847184"/>
            <a:ext cx="62863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9" name="Picture 5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771" y="1912729"/>
            <a:ext cx="281452" cy="143999"/>
          </a:xfrm>
          <a:prstGeom prst="rect">
            <a:avLst/>
          </a:prstGeom>
        </p:spPr>
      </p:pic>
      <p:cxnSp>
        <p:nvCxnSpPr>
          <p:cNvPr id="61" name="Straight Arrow Connector 60"/>
          <p:cNvCxnSpPr/>
          <p:nvPr/>
        </p:nvCxnSpPr>
        <p:spPr>
          <a:xfrm flipV="1">
            <a:off x="1755973" y="2752638"/>
            <a:ext cx="7274130" cy="20904"/>
          </a:xfrm>
          <a:prstGeom prst="straightConnector1">
            <a:avLst/>
          </a:prstGeom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Freeform 98"/>
          <p:cNvSpPr/>
          <p:nvPr/>
        </p:nvSpPr>
        <p:spPr>
          <a:xfrm>
            <a:off x="1864277" y="2085433"/>
            <a:ext cx="111417" cy="704991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Arrow Connector 99"/>
          <p:cNvCxnSpPr/>
          <p:nvPr/>
        </p:nvCxnSpPr>
        <p:spPr>
          <a:xfrm>
            <a:off x="1821597" y="2766090"/>
            <a:ext cx="42981" cy="822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2205068" y="2763212"/>
            <a:ext cx="297841" cy="5142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flipV="1">
            <a:off x="57859" y="2752638"/>
            <a:ext cx="1800730" cy="13275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>
            <a:off x="8195287" y="2746976"/>
            <a:ext cx="692807" cy="4002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>
            <a:off x="3859942" y="3009723"/>
            <a:ext cx="628630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6" name="Picture 10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913" y="3075268"/>
            <a:ext cx="281452" cy="143999"/>
          </a:xfrm>
          <a:prstGeom prst="rect">
            <a:avLst/>
          </a:prstGeom>
        </p:spPr>
      </p:pic>
      <p:sp>
        <p:nvSpPr>
          <p:cNvPr id="109" name="Freeform 108"/>
          <p:cNvSpPr/>
          <p:nvPr/>
        </p:nvSpPr>
        <p:spPr>
          <a:xfrm>
            <a:off x="2093651" y="2083897"/>
            <a:ext cx="111417" cy="704991"/>
          </a:xfrm>
          <a:custGeom>
            <a:avLst/>
            <a:gdLst>
              <a:gd name="connsiteX0" fmla="*/ 0 w 2066636"/>
              <a:gd name="connsiteY0" fmla="*/ 1308484 h 1331575"/>
              <a:gd name="connsiteX1" fmla="*/ 1016000 w 2066636"/>
              <a:gd name="connsiteY1" fmla="*/ 3848 h 1331575"/>
              <a:gd name="connsiteX2" fmla="*/ 2066636 w 2066636"/>
              <a:gd name="connsiteY2" fmla="*/ 1331575 h 1331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6636" h="1331575">
                <a:moveTo>
                  <a:pt x="0" y="1308484"/>
                </a:moveTo>
                <a:cubicBezTo>
                  <a:pt x="335780" y="654242"/>
                  <a:pt x="671561" y="0"/>
                  <a:pt x="1016000" y="3848"/>
                </a:cubicBezTo>
                <a:cubicBezTo>
                  <a:pt x="1360439" y="7696"/>
                  <a:pt x="1713537" y="669635"/>
                  <a:pt x="2066636" y="1331575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8" name="Straight Arrow Connector 117"/>
          <p:cNvCxnSpPr/>
          <p:nvPr/>
        </p:nvCxnSpPr>
        <p:spPr>
          <a:xfrm>
            <a:off x="1964083" y="2764769"/>
            <a:ext cx="129568" cy="5142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8" name="Group 127"/>
          <p:cNvGrpSpPr/>
          <p:nvPr/>
        </p:nvGrpSpPr>
        <p:grpSpPr>
          <a:xfrm>
            <a:off x="2507950" y="2083897"/>
            <a:ext cx="638632" cy="706527"/>
            <a:chOff x="2507950" y="2083897"/>
            <a:chExt cx="638632" cy="706527"/>
          </a:xfrm>
        </p:grpSpPr>
        <p:sp>
          <p:nvSpPr>
            <p:cNvPr id="120" name="Freeform 119"/>
            <p:cNvSpPr/>
            <p:nvPr/>
          </p:nvSpPr>
          <p:spPr>
            <a:xfrm>
              <a:off x="2507950" y="2085433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2" name="Straight Arrow Connector 121"/>
            <p:cNvCxnSpPr/>
            <p:nvPr/>
          </p:nvCxnSpPr>
          <p:spPr>
            <a:xfrm>
              <a:off x="2848741" y="2763212"/>
              <a:ext cx="297841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Freeform 122"/>
            <p:cNvSpPr/>
            <p:nvPr/>
          </p:nvSpPr>
          <p:spPr>
            <a:xfrm>
              <a:off x="2737324" y="2083897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Arrow Connector 123"/>
            <p:cNvCxnSpPr/>
            <p:nvPr/>
          </p:nvCxnSpPr>
          <p:spPr>
            <a:xfrm>
              <a:off x="2607756" y="2764769"/>
              <a:ext cx="129568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/>
          <p:nvPr/>
        </p:nvGrpSpPr>
        <p:grpSpPr>
          <a:xfrm>
            <a:off x="3150537" y="2085603"/>
            <a:ext cx="638632" cy="706527"/>
            <a:chOff x="2507950" y="2083897"/>
            <a:chExt cx="638632" cy="706527"/>
          </a:xfrm>
        </p:grpSpPr>
        <p:sp>
          <p:nvSpPr>
            <p:cNvPr id="130" name="Freeform 129"/>
            <p:cNvSpPr/>
            <p:nvPr/>
          </p:nvSpPr>
          <p:spPr>
            <a:xfrm>
              <a:off x="2507950" y="2085433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Straight Arrow Connector 131"/>
            <p:cNvCxnSpPr/>
            <p:nvPr/>
          </p:nvCxnSpPr>
          <p:spPr>
            <a:xfrm>
              <a:off x="2848741" y="2763212"/>
              <a:ext cx="297841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Freeform 132"/>
            <p:cNvSpPr/>
            <p:nvPr/>
          </p:nvSpPr>
          <p:spPr>
            <a:xfrm>
              <a:off x="2737324" y="2083897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4" name="Straight Arrow Connector 133"/>
            <p:cNvCxnSpPr/>
            <p:nvPr/>
          </p:nvCxnSpPr>
          <p:spPr>
            <a:xfrm>
              <a:off x="2607756" y="2764769"/>
              <a:ext cx="129568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/>
          <p:nvPr/>
        </p:nvGrpSpPr>
        <p:grpSpPr>
          <a:xfrm>
            <a:off x="3799966" y="2087139"/>
            <a:ext cx="638632" cy="706527"/>
            <a:chOff x="2507950" y="2083897"/>
            <a:chExt cx="638632" cy="706527"/>
          </a:xfrm>
        </p:grpSpPr>
        <p:sp>
          <p:nvSpPr>
            <p:cNvPr id="136" name="Freeform 135"/>
            <p:cNvSpPr/>
            <p:nvPr/>
          </p:nvSpPr>
          <p:spPr>
            <a:xfrm>
              <a:off x="2507950" y="2085433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Straight Arrow Connector 137"/>
            <p:cNvCxnSpPr/>
            <p:nvPr/>
          </p:nvCxnSpPr>
          <p:spPr>
            <a:xfrm>
              <a:off x="2848741" y="2763212"/>
              <a:ext cx="297841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Freeform 138"/>
            <p:cNvSpPr/>
            <p:nvPr/>
          </p:nvSpPr>
          <p:spPr>
            <a:xfrm>
              <a:off x="2737324" y="2083897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0" name="Straight Arrow Connector 139"/>
            <p:cNvCxnSpPr/>
            <p:nvPr/>
          </p:nvCxnSpPr>
          <p:spPr>
            <a:xfrm>
              <a:off x="2607756" y="2764769"/>
              <a:ext cx="129568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Group 140"/>
          <p:cNvGrpSpPr/>
          <p:nvPr/>
        </p:nvGrpSpPr>
        <p:grpSpPr>
          <a:xfrm>
            <a:off x="4456479" y="2088675"/>
            <a:ext cx="638632" cy="706527"/>
            <a:chOff x="2507950" y="2083897"/>
            <a:chExt cx="638632" cy="706527"/>
          </a:xfrm>
        </p:grpSpPr>
        <p:sp>
          <p:nvSpPr>
            <p:cNvPr id="142" name="Freeform 141"/>
            <p:cNvSpPr/>
            <p:nvPr/>
          </p:nvSpPr>
          <p:spPr>
            <a:xfrm>
              <a:off x="2507950" y="2085433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>
              <a:off x="2848741" y="2763212"/>
              <a:ext cx="297841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Freeform 144"/>
            <p:cNvSpPr/>
            <p:nvPr/>
          </p:nvSpPr>
          <p:spPr>
            <a:xfrm>
              <a:off x="2737324" y="2083897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6" name="Straight Arrow Connector 145"/>
            <p:cNvCxnSpPr/>
            <p:nvPr/>
          </p:nvCxnSpPr>
          <p:spPr>
            <a:xfrm>
              <a:off x="2607756" y="2764769"/>
              <a:ext cx="129568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7" name="Group 146"/>
          <p:cNvGrpSpPr/>
          <p:nvPr/>
        </p:nvGrpSpPr>
        <p:grpSpPr>
          <a:xfrm>
            <a:off x="5095111" y="2087139"/>
            <a:ext cx="638632" cy="706527"/>
            <a:chOff x="2507950" y="2083897"/>
            <a:chExt cx="638632" cy="706527"/>
          </a:xfrm>
        </p:grpSpPr>
        <p:sp>
          <p:nvSpPr>
            <p:cNvPr id="148" name="Freeform 147"/>
            <p:cNvSpPr/>
            <p:nvPr/>
          </p:nvSpPr>
          <p:spPr>
            <a:xfrm>
              <a:off x="2507950" y="2085433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Arrow Connector 148"/>
            <p:cNvCxnSpPr/>
            <p:nvPr/>
          </p:nvCxnSpPr>
          <p:spPr>
            <a:xfrm>
              <a:off x="2848741" y="2763212"/>
              <a:ext cx="297841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Freeform 149"/>
            <p:cNvSpPr/>
            <p:nvPr/>
          </p:nvSpPr>
          <p:spPr>
            <a:xfrm>
              <a:off x="2737324" y="2083897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Straight Arrow Connector 150"/>
            <p:cNvCxnSpPr/>
            <p:nvPr/>
          </p:nvCxnSpPr>
          <p:spPr>
            <a:xfrm>
              <a:off x="2607756" y="2764769"/>
              <a:ext cx="129568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/>
          <p:cNvGrpSpPr/>
          <p:nvPr/>
        </p:nvGrpSpPr>
        <p:grpSpPr>
          <a:xfrm>
            <a:off x="5708085" y="2085603"/>
            <a:ext cx="638632" cy="706527"/>
            <a:chOff x="2507950" y="2083897"/>
            <a:chExt cx="638632" cy="706527"/>
          </a:xfrm>
        </p:grpSpPr>
        <p:sp>
          <p:nvSpPr>
            <p:cNvPr id="153" name="Freeform 152"/>
            <p:cNvSpPr/>
            <p:nvPr/>
          </p:nvSpPr>
          <p:spPr>
            <a:xfrm>
              <a:off x="2507950" y="2085433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4" name="Straight Arrow Connector 153"/>
            <p:cNvCxnSpPr/>
            <p:nvPr/>
          </p:nvCxnSpPr>
          <p:spPr>
            <a:xfrm>
              <a:off x="2848741" y="2763212"/>
              <a:ext cx="297841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Freeform 154"/>
            <p:cNvSpPr/>
            <p:nvPr/>
          </p:nvSpPr>
          <p:spPr>
            <a:xfrm>
              <a:off x="2737324" y="2083897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6" name="Straight Arrow Connector 155"/>
            <p:cNvCxnSpPr/>
            <p:nvPr/>
          </p:nvCxnSpPr>
          <p:spPr>
            <a:xfrm>
              <a:off x="2607756" y="2764769"/>
              <a:ext cx="129568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Group 156"/>
          <p:cNvGrpSpPr/>
          <p:nvPr/>
        </p:nvGrpSpPr>
        <p:grpSpPr>
          <a:xfrm>
            <a:off x="6333888" y="2070733"/>
            <a:ext cx="638632" cy="706527"/>
            <a:chOff x="2507950" y="2083897"/>
            <a:chExt cx="638632" cy="706527"/>
          </a:xfrm>
        </p:grpSpPr>
        <p:sp>
          <p:nvSpPr>
            <p:cNvPr id="158" name="Freeform 157"/>
            <p:cNvSpPr/>
            <p:nvPr/>
          </p:nvSpPr>
          <p:spPr>
            <a:xfrm>
              <a:off x="2507950" y="2085433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Arrow Connector 158"/>
            <p:cNvCxnSpPr/>
            <p:nvPr/>
          </p:nvCxnSpPr>
          <p:spPr>
            <a:xfrm>
              <a:off x="2848741" y="2763212"/>
              <a:ext cx="297841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Freeform 159"/>
            <p:cNvSpPr/>
            <p:nvPr/>
          </p:nvSpPr>
          <p:spPr>
            <a:xfrm>
              <a:off x="2737324" y="2083897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1" name="Straight Arrow Connector 160"/>
            <p:cNvCxnSpPr/>
            <p:nvPr/>
          </p:nvCxnSpPr>
          <p:spPr>
            <a:xfrm>
              <a:off x="2607756" y="2764769"/>
              <a:ext cx="129568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2" name="Group 161"/>
          <p:cNvGrpSpPr/>
          <p:nvPr/>
        </p:nvGrpSpPr>
        <p:grpSpPr>
          <a:xfrm>
            <a:off x="6956510" y="2082174"/>
            <a:ext cx="638632" cy="706527"/>
            <a:chOff x="2507950" y="2083897"/>
            <a:chExt cx="638632" cy="706527"/>
          </a:xfrm>
        </p:grpSpPr>
        <p:sp>
          <p:nvSpPr>
            <p:cNvPr id="163" name="Freeform 162"/>
            <p:cNvSpPr/>
            <p:nvPr/>
          </p:nvSpPr>
          <p:spPr>
            <a:xfrm>
              <a:off x="2507950" y="2085433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4" name="Straight Arrow Connector 163"/>
            <p:cNvCxnSpPr/>
            <p:nvPr/>
          </p:nvCxnSpPr>
          <p:spPr>
            <a:xfrm>
              <a:off x="2848741" y="2763212"/>
              <a:ext cx="297841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Freeform 164"/>
            <p:cNvSpPr/>
            <p:nvPr/>
          </p:nvSpPr>
          <p:spPr>
            <a:xfrm>
              <a:off x="2737324" y="2083897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6" name="Straight Arrow Connector 165"/>
            <p:cNvCxnSpPr/>
            <p:nvPr/>
          </p:nvCxnSpPr>
          <p:spPr>
            <a:xfrm>
              <a:off x="2607756" y="2764769"/>
              <a:ext cx="129568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7" name="Group 166"/>
          <p:cNvGrpSpPr/>
          <p:nvPr/>
        </p:nvGrpSpPr>
        <p:grpSpPr>
          <a:xfrm>
            <a:off x="7569484" y="2067661"/>
            <a:ext cx="638632" cy="706527"/>
            <a:chOff x="2507950" y="2083897"/>
            <a:chExt cx="638632" cy="706527"/>
          </a:xfrm>
        </p:grpSpPr>
        <p:sp>
          <p:nvSpPr>
            <p:cNvPr id="168" name="Freeform 167"/>
            <p:cNvSpPr/>
            <p:nvPr/>
          </p:nvSpPr>
          <p:spPr>
            <a:xfrm>
              <a:off x="2507950" y="2085433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9" name="Straight Arrow Connector 168"/>
            <p:cNvCxnSpPr/>
            <p:nvPr/>
          </p:nvCxnSpPr>
          <p:spPr>
            <a:xfrm>
              <a:off x="2848741" y="2763212"/>
              <a:ext cx="297841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Freeform 169"/>
            <p:cNvSpPr/>
            <p:nvPr/>
          </p:nvSpPr>
          <p:spPr>
            <a:xfrm>
              <a:off x="2737324" y="2083897"/>
              <a:ext cx="111417" cy="704991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1" name="Straight Arrow Connector 170"/>
            <p:cNvCxnSpPr/>
            <p:nvPr/>
          </p:nvCxnSpPr>
          <p:spPr>
            <a:xfrm>
              <a:off x="2607756" y="2764769"/>
              <a:ext cx="129568" cy="7713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3" name="Picture 17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36" y="2087139"/>
            <a:ext cx="1400484" cy="325899"/>
          </a:xfrm>
          <a:prstGeom prst="rect">
            <a:avLst/>
          </a:prstGeom>
        </p:spPr>
      </p:pic>
      <p:cxnSp>
        <p:nvCxnSpPr>
          <p:cNvPr id="174" name="Straight Arrow Connector 173"/>
          <p:cNvCxnSpPr/>
          <p:nvPr/>
        </p:nvCxnSpPr>
        <p:spPr>
          <a:xfrm>
            <a:off x="1858589" y="3009723"/>
            <a:ext cx="346479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6" name="Picture 17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524" y="3075268"/>
            <a:ext cx="294544" cy="143999"/>
          </a:xfrm>
          <a:prstGeom prst="rect">
            <a:avLst/>
          </a:prstGeom>
        </p:spPr>
      </p:pic>
      <p:pic>
        <p:nvPicPr>
          <p:cNvPr id="177" name="Picture 17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500" y="3680359"/>
            <a:ext cx="6295259" cy="280971"/>
          </a:xfrm>
          <a:prstGeom prst="rect">
            <a:avLst/>
          </a:prstGeom>
        </p:spPr>
      </p:pic>
      <p:pic>
        <p:nvPicPr>
          <p:cNvPr id="178" name="Picture 17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37" y="4885991"/>
            <a:ext cx="7594865" cy="783838"/>
          </a:xfrm>
          <a:prstGeom prst="rect">
            <a:avLst/>
          </a:prstGeom>
        </p:spPr>
      </p:pic>
      <p:grpSp>
        <p:nvGrpSpPr>
          <p:cNvPr id="182" name="Group 181"/>
          <p:cNvGrpSpPr/>
          <p:nvPr/>
        </p:nvGrpSpPr>
        <p:grpSpPr>
          <a:xfrm>
            <a:off x="2475135" y="921276"/>
            <a:ext cx="642825" cy="682920"/>
            <a:chOff x="5661027" y="4181802"/>
            <a:chExt cx="6260645" cy="1320565"/>
          </a:xfrm>
        </p:grpSpPr>
        <p:sp>
          <p:nvSpPr>
            <p:cNvPr id="183" name="Freeform 182"/>
            <p:cNvSpPr/>
            <p:nvPr/>
          </p:nvSpPr>
          <p:spPr>
            <a:xfrm>
              <a:off x="6076699" y="4181802"/>
              <a:ext cx="980783" cy="1315846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4" name="Straight Arrow Connector 183"/>
            <p:cNvCxnSpPr/>
            <p:nvPr/>
          </p:nvCxnSpPr>
          <p:spPr>
            <a:xfrm>
              <a:off x="5661027" y="5497993"/>
              <a:ext cx="418600" cy="1589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/>
            <p:cNvCxnSpPr/>
            <p:nvPr/>
          </p:nvCxnSpPr>
          <p:spPr>
            <a:xfrm>
              <a:off x="7057482" y="5497649"/>
              <a:ext cx="4864190" cy="4718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Group 185"/>
          <p:cNvGrpSpPr/>
          <p:nvPr/>
        </p:nvGrpSpPr>
        <p:grpSpPr>
          <a:xfrm>
            <a:off x="3096985" y="919836"/>
            <a:ext cx="642825" cy="682920"/>
            <a:chOff x="5661027" y="4181802"/>
            <a:chExt cx="6260645" cy="1320565"/>
          </a:xfrm>
        </p:grpSpPr>
        <p:sp>
          <p:nvSpPr>
            <p:cNvPr id="187" name="Freeform 186"/>
            <p:cNvSpPr/>
            <p:nvPr/>
          </p:nvSpPr>
          <p:spPr>
            <a:xfrm>
              <a:off x="6076699" y="4181802"/>
              <a:ext cx="980783" cy="1315846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8" name="Straight Arrow Connector 187"/>
            <p:cNvCxnSpPr/>
            <p:nvPr/>
          </p:nvCxnSpPr>
          <p:spPr>
            <a:xfrm>
              <a:off x="5661027" y="5497993"/>
              <a:ext cx="418600" cy="1589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Arrow Connector 188"/>
            <p:cNvCxnSpPr/>
            <p:nvPr/>
          </p:nvCxnSpPr>
          <p:spPr>
            <a:xfrm>
              <a:off x="7057482" y="5497649"/>
              <a:ext cx="4864190" cy="4718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0" name="Group 189"/>
          <p:cNvGrpSpPr/>
          <p:nvPr/>
        </p:nvGrpSpPr>
        <p:grpSpPr>
          <a:xfrm>
            <a:off x="3725856" y="918396"/>
            <a:ext cx="642825" cy="682920"/>
            <a:chOff x="5661027" y="4181802"/>
            <a:chExt cx="6260645" cy="1320565"/>
          </a:xfrm>
        </p:grpSpPr>
        <p:sp>
          <p:nvSpPr>
            <p:cNvPr id="191" name="Freeform 190"/>
            <p:cNvSpPr/>
            <p:nvPr/>
          </p:nvSpPr>
          <p:spPr>
            <a:xfrm>
              <a:off x="6076699" y="4181802"/>
              <a:ext cx="980783" cy="1315846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2" name="Straight Arrow Connector 191"/>
            <p:cNvCxnSpPr/>
            <p:nvPr/>
          </p:nvCxnSpPr>
          <p:spPr>
            <a:xfrm>
              <a:off x="5661027" y="5497993"/>
              <a:ext cx="418600" cy="1589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Arrow Connector 192"/>
            <p:cNvCxnSpPr/>
            <p:nvPr/>
          </p:nvCxnSpPr>
          <p:spPr>
            <a:xfrm>
              <a:off x="7057482" y="5497649"/>
              <a:ext cx="4864190" cy="4718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4" name="Group 193"/>
          <p:cNvGrpSpPr/>
          <p:nvPr/>
        </p:nvGrpSpPr>
        <p:grpSpPr>
          <a:xfrm>
            <a:off x="4355852" y="916956"/>
            <a:ext cx="642825" cy="682920"/>
            <a:chOff x="5661027" y="4181802"/>
            <a:chExt cx="6260645" cy="1320565"/>
          </a:xfrm>
        </p:grpSpPr>
        <p:sp>
          <p:nvSpPr>
            <p:cNvPr id="195" name="Freeform 194"/>
            <p:cNvSpPr/>
            <p:nvPr/>
          </p:nvSpPr>
          <p:spPr>
            <a:xfrm>
              <a:off x="6076699" y="4181802"/>
              <a:ext cx="980783" cy="1315846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6" name="Straight Arrow Connector 195"/>
            <p:cNvCxnSpPr/>
            <p:nvPr/>
          </p:nvCxnSpPr>
          <p:spPr>
            <a:xfrm>
              <a:off x="5661027" y="5497993"/>
              <a:ext cx="418600" cy="1589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/>
            <p:cNvCxnSpPr/>
            <p:nvPr/>
          </p:nvCxnSpPr>
          <p:spPr>
            <a:xfrm>
              <a:off x="7057482" y="5497649"/>
              <a:ext cx="4864190" cy="4718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8" name="Group 197"/>
          <p:cNvGrpSpPr/>
          <p:nvPr/>
        </p:nvGrpSpPr>
        <p:grpSpPr>
          <a:xfrm>
            <a:off x="4998677" y="915255"/>
            <a:ext cx="642825" cy="682920"/>
            <a:chOff x="5661027" y="4181802"/>
            <a:chExt cx="6260645" cy="1320565"/>
          </a:xfrm>
        </p:grpSpPr>
        <p:sp>
          <p:nvSpPr>
            <p:cNvPr id="199" name="Freeform 198"/>
            <p:cNvSpPr/>
            <p:nvPr/>
          </p:nvSpPr>
          <p:spPr>
            <a:xfrm>
              <a:off x="6076699" y="4181802"/>
              <a:ext cx="980783" cy="1315846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0" name="Straight Arrow Connector 199"/>
            <p:cNvCxnSpPr/>
            <p:nvPr/>
          </p:nvCxnSpPr>
          <p:spPr>
            <a:xfrm>
              <a:off x="5661027" y="5497993"/>
              <a:ext cx="418600" cy="1589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Arrow Connector 200"/>
            <p:cNvCxnSpPr/>
            <p:nvPr/>
          </p:nvCxnSpPr>
          <p:spPr>
            <a:xfrm>
              <a:off x="7057482" y="5497649"/>
              <a:ext cx="4864190" cy="4718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2" name="Group 201"/>
          <p:cNvGrpSpPr/>
          <p:nvPr/>
        </p:nvGrpSpPr>
        <p:grpSpPr>
          <a:xfrm>
            <a:off x="5641704" y="915255"/>
            <a:ext cx="642825" cy="682920"/>
            <a:chOff x="5661027" y="4181802"/>
            <a:chExt cx="6260645" cy="1320565"/>
          </a:xfrm>
        </p:grpSpPr>
        <p:sp>
          <p:nvSpPr>
            <p:cNvPr id="203" name="Freeform 202"/>
            <p:cNvSpPr/>
            <p:nvPr/>
          </p:nvSpPr>
          <p:spPr>
            <a:xfrm>
              <a:off x="6076699" y="4181802"/>
              <a:ext cx="980783" cy="1315846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4" name="Straight Arrow Connector 203"/>
            <p:cNvCxnSpPr/>
            <p:nvPr/>
          </p:nvCxnSpPr>
          <p:spPr>
            <a:xfrm>
              <a:off x="5661027" y="5497993"/>
              <a:ext cx="418600" cy="1589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Arrow Connector 204"/>
            <p:cNvCxnSpPr/>
            <p:nvPr/>
          </p:nvCxnSpPr>
          <p:spPr>
            <a:xfrm>
              <a:off x="7057482" y="5497649"/>
              <a:ext cx="4864190" cy="4718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6" name="Group 205"/>
          <p:cNvGrpSpPr/>
          <p:nvPr/>
        </p:nvGrpSpPr>
        <p:grpSpPr>
          <a:xfrm>
            <a:off x="6267507" y="915255"/>
            <a:ext cx="642825" cy="682920"/>
            <a:chOff x="5661027" y="4181802"/>
            <a:chExt cx="6260645" cy="1320565"/>
          </a:xfrm>
        </p:grpSpPr>
        <p:sp>
          <p:nvSpPr>
            <p:cNvPr id="207" name="Freeform 206"/>
            <p:cNvSpPr/>
            <p:nvPr/>
          </p:nvSpPr>
          <p:spPr>
            <a:xfrm>
              <a:off x="6076699" y="4181802"/>
              <a:ext cx="980783" cy="1315846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8" name="Straight Arrow Connector 207"/>
            <p:cNvCxnSpPr/>
            <p:nvPr/>
          </p:nvCxnSpPr>
          <p:spPr>
            <a:xfrm>
              <a:off x="5661027" y="5497993"/>
              <a:ext cx="418600" cy="1589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Arrow Connector 208"/>
            <p:cNvCxnSpPr/>
            <p:nvPr/>
          </p:nvCxnSpPr>
          <p:spPr>
            <a:xfrm>
              <a:off x="7057482" y="5497649"/>
              <a:ext cx="4864190" cy="4718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0" name="Group 209"/>
          <p:cNvGrpSpPr/>
          <p:nvPr/>
        </p:nvGrpSpPr>
        <p:grpSpPr>
          <a:xfrm>
            <a:off x="6910332" y="912375"/>
            <a:ext cx="642825" cy="682920"/>
            <a:chOff x="5661027" y="4181802"/>
            <a:chExt cx="6260645" cy="1320565"/>
          </a:xfrm>
        </p:grpSpPr>
        <p:sp>
          <p:nvSpPr>
            <p:cNvPr id="211" name="Freeform 210"/>
            <p:cNvSpPr/>
            <p:nvPr/>
          </p:nvSpPr>
          <p:spPr>
            <a:xfrm>
              <a:off x="6076699" y="4181802"/>
              <a:ext cx="980783" cy="1315846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2" name="Straight Arrow Connector 211"/>
            <p:cNvCxnSpPr/>
            <p:nvPr/>
          </p:nvCxnSpPr>
          <p:spPr>
            <a:xfrm>
              <a:off x="5661027" y="5497993"/>
              <a:ext cx="418600" cy="1589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/>
            <p:cNvCxnSpPr/>
            <p:nvPr/>
          </p:nvCxnSpPr>
          <p:spPr>
            <a:xfrm>
              <a:off x="7057482" y="5497649"/>
              <a:ext cx="4864190" cy="4718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4" name="Group 213"/>
          <p:cNvGrpSpPr/>
          <p:nvPr/>
        </p:nvGrpSpPr>
        <p:grpSpPr>
          <a:xfrm>
            <a:off x="7540328" y="910069"/>
            <a:ext cx="642825" cy="682920"/>
            <a:chOff x="5661027" y="4181802"/>
            <a:chExt cx="6260645" cy="1320565"/>
          </a:xfrm>
        </p:grpSpPr>
        <p:sp>
          <p:nvSpPr>
            <p:cNvPr id="215" name="Freeform 214"/>
            <p:cNvSpPr/>
            <p:nvPr/>
          </p:nvSpPr>
          <p:spPr>
            <a:xfrm>
              <a:off x="6076699" y="4181802"/>
              <a:ext cx="980783" cy="1315846"/>
            </a:xfrm>
            <a:custGeom>
              <a:avLst/>
              <a:gdLst>
                <a:gd name="connsiteX0" fmla="*/ 0 w 2066636"/>
                <a:gd name="connsiteY0" fmla="*/ 1308484 h 1331575"/>
                <a:gd name="connsiteX1" fmla="*/ 1016000 w 2066636"/>
                <a:gd name="connsiteY1" fmla="*/ 3848 h 1331575"/>
                <a:gd name="connsiteX2" fmla="*/ 2066636 w 2066636"/>
                <a:gd name="connsiteY2" fmla="*/ 1331575 h 133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66636" h="1331575">
                  <a:moveTo>
                    <a:pt x="0" y="1308484"/>
                  </a:moveTo>
                  <a:cubicBezTo>
                    <a:pt x="335780" y="654242"/>
                    <a:pt x="671561" y="0"/>
                    <a:pt x="1016000" y="3848"/>
                  </a:cubicBezTo>
                  <a:cubicBezTo>
                    <a:pt x="1360439" y="7696"/>
                    <a:pt x="1713537" y="669635"/>
                    <a:pt x="2066636" y="1331575"/>
                  </a:cubicBezTo>
                </a:path>
              </a:pathLst>
            </a:cu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6" name="Straight Arrow Connector 215"/>
            <p:cNvCxnSpPr/>
            <p:nvPr/>
          </p:nvCxnSpPr>
          <p:spPr>
            <a:xfrm>
              <a:off x="5661027" y="5497993"/>
              <a:ext cx="418600" cy="1589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16"/>
            <p:cNvCxnSpPr/>
            <p:nvPr/>
          </p:nvCxnSpPr>
          <p:spPr>
            <a:xfrm>
              <a:off x="7057482" y="5497649"/>
              <a:ext cx="4864190" cy="4718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616" y="4947245"/>
            <a:ext cx="657963" cy="58485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/>
          <p:cNvSpPr txBox="1"/>
          <p:nvPr/>
        </p:nvSpPr>
        <p:spPr>
          <a:xfrm>
            <a:off x="4856183" y="5618517"/>
            <a:ext cx="45942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N.B. in this example the doublet has double total intensity than single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345436585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8078"/>
            <a:ext cx="8229600" cy="944562"/>
          </a:xfrm>
        </p:spPr>
        <p:txBody>
          <a:bodyPr>
            <a:noAutofit/>
          </a:bodyPr>
          <a:lstStyle/>
          <a:p>
            <a:r>
              <a:rPr lang="en-US" sz="3000" dirty="0">
                <a:latin typeface="Arial Rounded MT Bold"/>
                <a:cs typeface="Arial Rounded MT Bold"/>
              </a:rPr>
              <a:t>Beam energy loss: a doublet beam</a:t>
            </a:r>
            <a:endParaRPr lang="en-US" sz="3000" b="1" dirty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15494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No additional impedance energy loss is expected with the doublet beam with respect to nominal beam for same total intensity</a:t>
            </a:r>
          </a:p>
          <a:p>
            <a:pPr lvl="1"/>
            <a:r>
              <a:rPr lang="en-US" dirty="0"/>
              <a:t>Beam power spectrum is modulated with cos</a:t>
            </a:r>
            <a:r>
              <a:rPr lang="en-US" baseline="30000" dirty="0"/>
              <a:t>2</a:t>
            </a:r>
            <a:r>
              <a:rPr lang="en-US" dirty="0"/>
              <a:t> function and lines are weakened by this modulation</a:t>
            </a:r>
          </a:p>
          <a:p>
            <a:pPr lvl="1"/>
            <a:r>
              <a:rPr lang="en-US" dirty="0"/>
              <a:t>For higher doublet intensity, global effect depends on the impedance spectrum</a:t>
            </a:r>
          </a:p>
          <a:p>
            <a:pPr lvl="1"/>
            <a:r>
              <a:rPr lang="en-US" dirty="0"/>
              <a:t>Example </a:t>
            </a:r>
            <a:r>
              <a:rPr lang="en-US" dirty="0">
                <a:sym typeface="Wingdings"/>
              </a:rPr>
              <a:t> LHC injection beam stopper (TDI)</a:t>
            </a:r>
            <a:endParaRPr lang="en-US" dirty="0"/>
          </a:p>
          <a:p>
            <a:pPr lvl="2"/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77</a:t>
            </a:fld>
            <a:endParaRPr lang="en-US" dirty="0"/>
          </a:p>
        </p:txBody>
      </p:sp>
      <p:pic>
        <p:nvPicPr>
          <p:cNvPr id="2" name="Picture 1" descr="spectraimp_5e25ns_nonor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4" r="6049"/>
          <a:stretch/>
        </p:blipFill>
        <p:spPr>
          <a:xfrm>
            <a:off x="0" y="2556360"/>
            <a:ext cx="5632013" cy="36229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5284" y="3899620"/>
            <a:ext cx="3643489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Example for LHC beam in TDI: </a:t>
            </a:r>
          </a:p>
          <a:p>
            <a:r>
              <a:rPr lang="en-US" b="1" dirty="0"/>
              <a:t>25 ns </a:t>
            </a:r>
            <a:r>
              <a:rPr lang="en-US" dirty="0"/>
              <a:t>(1.2 x 10</a:t>
            </a:r>
            <a:r>
              <a:rPr lang="en-US" baseline="30000" dirty="0"/>
              <a:t>11</a:t>
            </a:r>
            <a:r>
              <a:rPr lang="en-US" dirty="0"/>
              <a:t> p/b) vs. </a:t>
            </a:r>
            <a:r>
              <a:rPr lang="en-US" b="1" dirty="0"/>
              <a:t>20+5 ns </a:t>
            </a:r>
            <a:r>
              <a:rPr lang="en-US" dirty="0"/>
              <a:t>doublet (1.5 x 10</a:t>
            </a:r>
            <a:r>
              <a:rPr lang="en-US" baseline="30000" dirty="0"/>
              <a:t>11</a:t>
            </a:r>
            <a:r>
              <a:rPr lang="en-US" dirty="0"/>
              <a:t> p/doublet )</a:t>
            </a:r>
          </a:p>
          <a:p>
            <a:r>
              <a:rPr lang="en-US" dirty="0"/>
              <a:t>W(25 ns) = 456 W</a:t>
            </a:r>
          </a:p>
          <a:p>
            <a:r>
              <a:rPr lang="en-US" dirty="0"/>
              <a:t>W(doublet) = 338 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355609285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8078"/>
            <a:ext cx="8229600" cy="944562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ial Rounded MT Bold"/>
                <a:cs typeface="Arial Rounded MT Bold"/>
              </a:rPr>
              <a:t>Beam energy loss: collider’s common chamber</a:t>
            </a:r>
            <a:endParaRPr lang="en-US" sz="2800" b="1" dirty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78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8572" y="910069"/>
            <a:ext cx="8972244" cy="706133"/>
            <a:chOff x="68572" y="910069"/>
            <a:chExt cx="8972244" cy="706133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1766686" y="1590099"/>
              <a:ext cx="7274130" cy="2090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/>
            <p:cNvGrpSpPr/>
            <p:nvPr/>
          </p:nvGrpSpPr>
          <p:grpSpPr>
            <a:xfrm>
              <a:off x="1832310" y="922897"/>
              <a:ext cx="642825" cy="682920"/>
              <a:chOff x="5661027" y="4181802"/>
              <a:chExt cx="6260645" cy="1320565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Straight Arrow Connector 13"/>
            <p:cNvCxnSpPr/>
            <p:nvPr/>
          </p:nvCxnSpPr>
          <p:spPr>
            <a:xfrm flipV="1">
              <a:off x="68572" y="1602927"/>
              <a:ext cx="1800730" cy="13275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8170324" y="1588439"/>
              <a:ext cx="741312" cy="2110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475135" y="921276"/>
              <a:ext cx="642825" cy="682920"/>
              <a:chOff x="5661027" y="4181802"/>
              <a:chExt cx="6260645" cy="1320565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3058498" y="919836"/>
              <a:ext cx="642825" cy="682920"/>
              <a:chOff x="5661027" y="4181802"/>
              <a:chExt cx="6260645" cy="1320565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3674540" y="918396"/>
              <a:ext cx="642825" cy="682920"/>
              <a:chOff x="5661027" y="4181802"/>
              <a:chExt cx="6260645" cy="1320565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/>
            <p:cNvGrpSpPr/>
            <p:nvPr/>
          </p:nvGrpSpPr>
          <p:grpSpPr>
            <a:xfrm>
              <a:off x="4330194" y="916956"/>
              <a:ext cx="642825" cy="682920"/>
              <a:chOff x="5661027" y="4181802"/>
              <a:chExt cx="6260645" cy="1320565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4973019" y="915255"/>
              <a:ext cx="642825" cy="682920"/>
              <a:chOff x="5661027" y="4181802"/>
              <a:chExt cx="6260645" cy="1320565"/>
            </a:xfrm>
          </p:grpSpPr>
          <p:sp>
            <p:nvSpPr>
              <p:cNvPr id="34" name="Freeform 33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/>
            <p:cNvGrpSpPr/>
            <p:nvPr/>
          </p:nvGrpSpPr>
          <p:grpSpPr>
            <a:xfrm>
              <a:off x="5616046" y="915255"/>
              <a:ext cx="642825" cy="682920"/>
              <a:chOff x="5661027" y="4181802"/>
              <a:chExt cx="6260645" cy="1320565"/>
            </a:xfrm>
          </p:grpSpPr>
          <p:sp>
            <p:nvSpPr>
              <p:cNvPr id="38" name="Freeform 37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6241849" y="915255"/>
              <a:ext cx="642825" cy="682920"/>
              <a:chOff x="5661027" y="4181802"/>
              <a:chExt cx="6260645" cy="1320565"/>
            </a:xfrm>
          </p:grpSpPr>
          <p:sp>
            <p:nvSpPr>
              <p:cNvPr id="42" name="Freeform 41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3" name="Straight Arrow Connector 42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>
              <a:off x="6884674" y="912375"/>
              <a:ext cx="642825" cy="682920"/>
              <a:chOff x="5661027" y="4181802"/>
              <a:chExt cx="6260645" cy="1320565"/>
            </a:xfrm>
          </p:grpSpPr>
          <p:sp>
            <p:nvSpPr>
              <p:cNvPr id="46" name="Freeform 45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7" name="Straight Arrow Connector 46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/>
            <p:cNvGrpSpPr/>
            <p:nvPr/>
          </p:nvGrpSpPr>
          <p:grpSpPr>
            <a:xfrm>
              <a:off x="7527499" y="910069"/>
              <a:ext cx="642825" cy="682920"/>
              <a:chOff x="5661027" y="4181802"/>
              <a:chExt cx="6260645" cy="1320565"/>
            </a:xfrm>
          </p:grpSpPr>
          <p:sp>
            <p:nvSpPr>
              <p:cNvPr id="50" name="Freeform 49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oup 52"/>
          <p:cNvGrpSpPr/>
          <p:nvPr/>
        </p:nvGrpSpPr>
        <p:grpSpPr>
          <a:xfrm flipH="1">
            <a:off x="64145" y="1768602"/>
            <a:ext cx="8972244" cy="706133"/>
            <a:chOff x="68572" y="910069"/>
            <a:chExt cx="8972244" cy="706133"/>
          </a:xfrm>
        </p:grpSpPr>
        <p:cxnSp>
          <p:nvCxnSpPr>
            <p:cNvPr id="54" name="Straight Arrow Connector 53"/>
            <p:cNvCxnSpPr/>
            <p:nvPr/>
          </p:nvCxnSpPr>
          <p:spPr>
            <a:xfrm flipV="1">
              <a:off x="1766686" y="1590099"/>
              <a:ext cx="7274130" cy="20904"/>
            </a:xfrm>
            <a:prstGeom prst="straightConnector1">
              <a:avLst/>
            </a:prstGeom>
            <a:ln w="31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/>
            <p:cNvGrpSpPr/>
            <p:nvPr/>
          </p:nvGrpSpPr>
          <p:grpSpPr>
            <a:xfrm>
              <a:off x="1832310" y="922897"/>
              <a:ext cx="642825" cy="682920"/>
              <a:chOff x="5661027" y="4181802"/>
              <a:chExt cx="6260645" cy="1320565"/>
            </a:xfrm>
          </p:grpSpPr>
          <p:sp>
            <p:nvSpPr>
              <p:cNvPr id="94" name="Freeform 93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5" name="Straight Arrow Connector 94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Arrow Connector 55"/>
            <p:cNvCxnSpPr/>
            <p:nvPr/>
          </p:nvCxnSpPr>
          <p:spPr>
            <a:xfrm flipV="1">
              <a:off x="68572" y="1602927"/>
              <a:ext cx="1800730" cy="13275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8170324" y="1588439"/>
              <a:ext cx="741312" cy="211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/>
            <p:cNvGrpSpPr/>
            <p:nvPr/>
          </p:nvGrpSpPr>
          <p:grpSpPr>
            <a:xfrm>
              <a:off x="2475135" y="921276"/>
              <a:ext cx="642825" cy="682920"/>
              <a:chOff x="5661027" y="4181802"/>
              <a:chExt cx="6260645" cy="1320565"/>
            </a:xfrm>
          </p:grpSpPr>
          <p:sp>
            <p:nvSpPr>
              <p:cNvPr id="91" name="Freeform 90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2" name="Straight Arrow Connector 91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3058498" y="919836"/>
              <a:ext cx="642825" cy="682920"/>
              <a:chOff x="5661027" y="4181802"/>
              <a:chExt cx="6260645" cy="1320565"/>
            </a:xfrm>
          </p:grpSpPr>
          <p:sp>
            <p:nvSpPr>
              <p:cNvPr id="88" name="Freeform 87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9" name="Straight Arrow Connector 88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3674540" y="918396"/>
              <a:ext cx="642825" cy="682920"/>
              <a:chOff x="5661027" y="4181802"/>
              <a:chExt cx="6260645" cy="1320565"/>
            </a:xfrm>
          </p:grpSpPr>
          <p:sp>
            <p:nvSpPr>
              <p:cNvPr id="85" name="Freeform 84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6" name="Straight Arrow Connector 85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4330194" y="916956"/>
              <a:ext cx="642825" cy="682920"/>
              <a:chOff x="5661027" y="4181802"/>
              <a:chExt cx="6260645" cy="1320565"/>
            </a:xfrm>
          </p:grpSpPr>
          <p:sp>
            <p:nvSpPr>
              <p:cNvPr id="82" name="Freeform 81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3" name="Straight Arrow Connector 82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/>
            <p:cNvGrpSpPr/>
            <p:nvPr/>
          </p:nvGrpSpPr>
          <p:grpSpPr>
            <a:xfrm>
              <a:off x="4973019" y="915255"/>
              <a:ext cx="642825" cy="682920"/>
              <a:chOff x="5661027" y="4181802"/>
              <a:chExt cx="6260645" cy="1320565"/>
            </a:xfrm>
          </p:grpSpPr>
          <p:sp>
            <p:nvSpPr>
              <p:cNvPr id="79" name="Freeform 78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0" name="Straight Arrow Connector 79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5616046" y="915255"/>
              <a:ext cx="642825" cy="682920"/>
              <a:chOff x="5661027" y="4181802"/>
              <a:chExt cx="6260645" cy="1320565"/>
            </a:xfrm>
          </p:grpSpPr>
          <p:sp>
            <p:nvSpPr>
              <p:cNvPr id="76" name="Freeform 75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7" name="Straight Arrow Connector 76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6241849" y="915255"/>
              <a:ext cx="642825" cy="682920"/>
              <a:chOff x="5661027" y="4181802"/>
              <a:chExt cx="6260645" cy="1320565"/>
            </a:xfrm>
          </p:grpSpPr>
          <p:sp>
            <p:nvSpPr>
              <p:cNvPr id="73" name="Freeform 72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4" name="Straight Arrow Connector 73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6884674" y="912375"/>
              <a:ext cx="642825" cy="682920"/>
              <a:chOff x="5661027" y="4181802"/>
              <a:chExt cx="6260645" cy="1320565"/>
            </a:xfrm>
          </p:grpSpPr>
          <p:sp>
            <p:nvSpPr>
              <p:cNvPr id="70" name="Freeform 69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Arrow Connector 70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7527499" y="910069"/>
              <a:ext cx="642825" cy="682920"/>
              <a:chOff x="5661027" y="4181802"/>
              <a:chExt cx="6260645" cy="1320565"/>
            </a:xfrm>
          </p:grpSpPr>
          <p:sp>
            <p:nvSpPr>
              <p:cNvPr id="67" name="Freeform 66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Arrow Connector 67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96260" y="1266989"/>
            <a:ext cx="8944556" cy="1573795"/>
            <a:chOff x="96260" y="1266989"/>
            <a:chExt cx="8944556" cy="1573795"/>
          </a:xfrm>
        </p:grpSpPr>
        <p:pic>
          <p:nvPicPr>
            <p:cNvPr id="97" name="Picture 96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6846" y="2530097"/>
              <a:ext cx="2283970" cy="310687"/>
            </a:xfrm>
            <a:prstGeom prst="rect">
              <a:avLst/>
            </a:prstGeom>
          </p:spPr>
        </p:pic>
        <p:pic>
          <p:nvPicPr>
            <p:cNvPr id="98" name="Picture 97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260" y="1266989"/>
              <a:ext cx="1676754" cy="321450"/>
            </a:xfrm>
            <a:prstGeom prst="rect">
              <a:avLst/>
            </a:prstGeom>
          </p:spPr>
        </p:pic>
      </p:grpSp>
      <p:cxnSp>
        <p:nvCxnSpPr>
          <p:cNvPr id="100" name="Straight Connector 99"/>
          <p:cNvCxnSpPr/>
          <p:nvPr/>
        </p:nvCxnSpPr>
        <p:spPr>
          <a:xfrm>
            <a:off x="4555299" y="808144"/>
            <a:ext cx="0" cy="2745124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4548287" y="3206921"/>
            <a:ext cx="401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06060"/>
                </a:solidFill>
              </a:rPr>
              <a:t>IP</a:t>
            </a:r>
          </a:p>
        </p:txBody>
      </p:sp>
      <p:cxnSp>
        <p:nvCxnSpPr>
          <p:cNvPr id="103" name="Straight Arrow Connector 102"/>
          <p:cNvCxnSpPr/>
          <p:nvPr/>
        </p:nvCxnSpPr>
        <p:spPr>
          <a:xfrm flipV="1">
            <a:off x="270299" y="2976020"/>
            <a:ext cx="8607494" cy="12827"/>
          </a:xfrm>
          <a:prstGeom prst="straightConnector1">
            <a:avLst/>
          </a:prstGeom>
          <a:ln>
            <a:solidFill>
              <a:srgbClr val="474747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8514542" y="2924707"/>
            <a:ext cx="273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06060"/>
                </a:solidFill>
              </a:rPr>
              <a:t>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18983" y="3475122"/>
            <a:ext cx="8817406" cy="618323"/>
            <a:chOff x="218983" y="3475122"/>
            <a:chExt cx="8817406" cy="618323"/>
          </a:xfrm>
        </p:grpSpPr>
        <p:pic>
          <p:nvPicPr>
            <p:cNvPr id="106" name="Picture 105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0287" y="3475122"/>
              <a:ext cx="6816102" cy="618323"/>
            </a:xfrm>
            <a:prstGeom prst="rect">
              <a:avLst/>
            </a:prstGeom>
          </p:spPr>
        </p:pic>
        <p:pic>
          <p:nvPicPr>
            <p:cNvPr id="2" name="Picture 1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8983" y="3591751"/>
              <a:ext cx="1983509" cy="324000"/>
            </a:xfrm>
            <a:prstGeom prst="rect">
              <a:avLst/>
            </a:prstGeom>
          </p:spPr>
        </p:pic>
      </p:grpSp>
      <p:grpSp>
        <p:nvGrpSpPr>
          <p:cNvPr id="107" name="Group 106"/>
          <p:cNvGrpSpPr/>
          <p:nvPr/>
        </p:nvGrpSpPr>
        <p:grpSpPr>
          <a:xfrm>
            <a:off x="270299" y="4207479"/>
            <a:ext cx="8319122" cy="1795875"/>
            <a:chOff x="270299" y="4207479"/>
            <a:chExt cx="8319122" cy="1795875"/>
          </a:xfrm>
        </p:grpSpPr>
        <p:grpSp>
          <p:nvGrpSpPr>
            <p:cNvPr id="99" name="Group 98"/>
            <p:cNvGrpSpPr/>
            <p:nvPr/>
          </p:nvGrpSpPr>
          <p:grpSpPr>
            <a:xfrm>
              <a:off x="270299" y="4207479"/>
              <a:ext cx="7571570" cy="1795875"/>
              <a:chOff x="270299" y="4207479"/>
              <a:chExt cx="7571570" cy="1795875"/>
            </a:xfrm>
          </p:grpSpPr>
          <p:pic>
            <p:nvPicPr>
              <p:cNvPr id="109" name="Picture 108" descr="latex-image-1.pdf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08358" y="4348588"/>
                <a:ext cx="5533511" cy="972000"/>
              </a:xfrm>
              <a:prstGeom prst="rect">
                <a:avLst/>
              </a:prstGeom>
            </p:spPr>
          </p:pic>
          <p:grpSp>
            <p:nvGrpSpPr>
              <p:cNvPr id="15" name="Group 14"/>
              <p:cNvGrpSpPr/>
              <p:nvPr/>
            </p:nvGrpSpPr>
            <p:grpSpPr>
              <a:xfrm>
                <a:off x="270299" y="4207479"/>
                <a:ext cx="1629868" cy="1795875"/>
                <a:chOff x="6884674" y="4258791"/>
                <a:chExt cx="1629868" cy="1795875"/>
              </a:xfrm>
            </p:grpSpPr>
            <p:sp>
              <p:nvSpPr>
                <p:cNvPr id="110" name="Oval 109"/>
                <p:cNvSpPr/>
                <p:nvPr/>
              </p:nvSpPr>
              <p:spPr>
                <a:xfrm>
                  <a:off x="6884674" y="4258791"/>
                  <a:ext cx="1629868" cy="1795875"/>
                </a:xfrm>
                <a:prstGeom prst="ellipse">
                  <a:avLst/>
                </a:prstGeom>
                <a:noFill/>
                <a:ln>
                  <a:solidFill>
                    <a:schemeClr val="accent2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10"/>
                <p:cNvSpPr>
                  <a:spLocks/>
                </p:cNvSpPr>
                <p:nvPr/>
              </p:nvSpPr>
              <p:spPr>
                <a:xfrm>
                  <a:off x="7632395" y="4643617"/>
                  <a:ext cx="108000" cy="216000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>
                  <a:off x="7606738" y="5535782"/>
                  <a:ext cx="180577" cy="10799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Rectangle 112"/>
                <p:cNvSpPr/>
                <p:nvPr/>
              </p:nvSpPr>
              <p:spPr>
                <a:xfrm>
                  <a:off x="7531692" y="4399899"/>
                  <a:ext cx="332598" cy="45719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5" name="Straight Arrow Connector 114"/>
                <p:cNvCxnSpPr>
                  <a:stCxn id="111" idx="4"/>
                  <a:endCxn id="112" idx="0"/>
                </p:cNvCxnSpPr>
                <p:nvPr/>
              </p:nvCxnSpPr>
              <p:spPr>
                <a:xfrm>
                  <a:off x="7686395" y="4859617"/>
                  <a:ext cx="10632" cy="676165"/>
                </a:xfrm>
                <a:prstGeom prst="straightConnector1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headEnd type="arrow"/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6" name="Oval 115"/>
                <p:cNvSpPr>
                  <a:spLocks noChangeAspect="1"/>
                </p:cNvSpPr>
                <p:nvPr/>
              </p:nvSpPr>
              <p:spPr>
                <a:xfrm>
                  <a:off x="7658054" y="5118245"/>
                  <a:ext cx="72000" cy="45719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rgbClr val="262626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TextBox 116"/>
                <p:cNvSpPr txBox="1"/>
                <p:nvPr/>
              </p:nvSpPr>
              <p:spPr>
                <a:xfrm>
                  <a:off x="7710698" y="4823296"/>
                  <a:ext cx="4208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606060"/>
                      </a:solidFill>
                    </a:rPr>
                    <a:t>y</a:t>
                  </a:r>
                  <a:r>
                    <a:rPr lang="en-US" sz="1400" baseline="-25000" dirty="0">
                      <a:solidFill>
                        <a:srgbClr val="606060"/>
                      </a:solidFill>
                    </a:rPr>
                    <a:t>1</a:t>
                  </a:r>
                  <a:endParaRPr lang="en-US" sz="1400" dirty="0">
                    <a:solidFill>
                      <a:srgbClr val="606060"/>
                    </a:solidFill>
                  </a:endParaRPr>
                </a:p>
              </p:txBody>
            </p:sp>
            <p:sp>
              <p:nvSpPr>
                <p:cNvPr id="118" name="TextBox 117"/>
                <p:cNvSpPr txBox="1"/>
                <p:nvPr/>
              </p:nvSpPr>
              <p:spPr>
                <a:xfrm>
                  <a:off x="7710698" y="5155288"/>
                  <a:ext cx="57328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solidFill>
                        <a:srgbClr val="606060"/>
                      </a:solidFill>
                    </a:rPr>
                    <a:t>y</a:t>
                  </a:r>
                  <a:r>
                    <a:rPr lang="en-US" sz="1400" baseline="-25000" dirty="0">
                      <a:solidFill>
                        <a:srgbClr val="606060"/>
                      </a:solidFill>
                    </a:rPr>
                    <a:t>2</a:t>
                  </a:r>
                  <a:endParaRPr lang="en-US" sz="1400" dirty="0">
                    <a:solidFill>
                      <a:srgbClr val="606060"/>
                    </a:solidFill>
                  </a:endParaRPr>
                </a:p>
              </p:txBody>
            </p:sp>
          </p:grpSp>
        </p:grpSp>
        <p:pic>
          <p:nvPicPr>
            <p:cNvPr id="105" name="Picture 104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9918" y="5619801"/>
              <a:ext cx="2719503" cy="383334"/>
            </a:xfrm>
            <a:prstGeom prst="rect">
              <a:avLst/>
            </a:prstGeom>
          </p:spPr>
        </p:pic>
      </p:grpSp>
      <p:grpSp>
        <p:nvGrpSpPr>
          <p:cNvPr id="108" name="Group 107"/>
          <p:cNvGrpSpPr/>
          <p:nvPr/>
        </p:nvGrpSpPr>
        <p:grpSpPr>
          <a:xfrm>
            <a:off x="5659027" y="808144"/>
            <a:ext cx="273442" cy="2766929"/>
            <a:chOff x="5659027" y="808144"/>
            <a:chExt cx="273442" cy="2766929"/>
          </a:xfrm>
        </p:grpSpPr>
        <p:cxnSp>
          <p:nvCxnSpPr>
            <p:cNvPr id="119" name="Straight Connector 118"/>
            <p:cNvCxnSpPr/>
            <p:nvPr/>
          </p:nvCxnSpPr>
          <p:spPr>
            <a:xfrm>
              <a:off x="5659027" y="808144"/>
              <a:ext cx="0" cy="2745124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>
            <a:xfrm>
              <a:off x="5659027" y="3205741"/>
              <a:ext cx="2734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606060"/>
                  </a:solidFill>
                </a:rPr>
                <a:t>s</a:t>
              </a:r>
            </a:p>
          </p:txBody>
        </p:sp>
      </p:grpSp>
      <p:cxnSp>
        <p:nvCxnSpPr>
          <p:cNvPr id="142" name="Straight Connector 141"/>
          <p:cNvCxnSpPr>
            <a:cxnSpLocks noChangeAspect="1"/>
            <a:stCxn id="110" idx="0"/>
            <a:endCxn id="113" idx="0"/>
          </p:cNvCxnSpPr>
          <p:nvPr/>
        </p:nvCxnSpPr>
        <p:spPr>
          <a:xfrm flipH="1">
            <a:off x="1083616" y="4207479"/>
            <a:ext cx="1617" cy="141108"/>
          </a:xfrm>
          <a:prstGeom prst="line">
            <a:avLst/>
          </a:prstGeom>
          <a:ln>
            <a:solidFill>
              <a:srgbClr val="59595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Date Placeholder 10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312256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itle 1"/>
          <p:cNvSpPr>
            <a:spLocks noGrp="1"/>
          </p:cNvSpPr>
          <p:nvPr>
            <p:ph type="title"/>
          </p:nvPr>
        </p:nvSpPr>
        <p:spPr>
          <a:xfrm>
            <a:off x="457200" y="18078"/>
            <a:ext cx="8229600" cy="944562"/>
          </a:xfrm>
        </p:spPr>
        <p:txBody>
          <a:bodyPr>
            <a:noAutofit/>
          </a:bodyPr>
          <a:lstStyle/>
          <a:p>
            <a:r>
              <a:rPr lang="en-US" sz="2800" dirty="0">
                <a:latin typeface="Arial Rounded MT Bold"/>
                <a:cs typeface="Arial Rounded MT Bold"/>
              </a:rPr>
              <a:t>Beam energy loss: collider’s common chamber</a:t>
            </a:r>
            <a:endParaRPr lang="en-US" sz="2800" b="1" dirty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79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68572" y="910069"/>
            <a:ext cx="8972244" cy="706133"/>
            <a:chOff x="68572" y="910069"/>
            <a:chExt cx="8972244" cy="706133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1766686" y="1590099"/>
              <a:ext cx="7274130" cy="20904"/>
            </a:xfrm>
            <a:prstGeom prst="straightConnector1">
              <a:avLst/>
            </a:prstGeom>
            <a:ln w="31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/>
            <p:cNvGrpSpPr/>
            <p:nvPr/>
          </p:nvGrpSpPr>
          <p:grpSpPr>
            <a:xfrm>
              <a:off x="1832310" y="922897"/>
              <a:ext cx="642825" cy="682920"/>
              <a:chOff x="5661027" y="4181802"/>
              <a:chExt cx="6260645" cy="1320565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Straight Arrow Connector 13"/>
            <p:cNvCxnSpPr/>
            <p:nvPr/>
          </p:nvCxnSpPr>
          <p:spPr>
            <a:xfrm flipV="1">
              <a:off x="68572" y="1602927"/>
              <a:ext cx="1800730" cy="13275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8170324" y="1588439"/>
              <a:ext cx="741312" cy="2110"/>
            </a:xfrm>
            <a:prstGeom prst="straightConnector1">
              <a:avLst/>
            </a:prstGeom>
            <a:ln w="254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475135" y="921276"/>
              <a:ext cx="642825" cy="682920"/>
              <a:chOff x="5661027" y="4181802"/>
              <a:chExt cx="6260645" cy="1320565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3058498" y="919836"/>
              <a:ext cx="642825" cy="682920"/>
              <a:chOff x="5661027" y="4181802"/>
              <a:chExt cx="6260645" cy="1320565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3674540" y="918396"/>
              <a:ext cx="642825" cy="682920"/>
              <a:chOff x="5661027" y="4181802"/>
              <a:chExt cx="6260645" cy="1320565"/>
            </a:xfrm>
          </p:grpSpPr>
          <p:sp>
            <p:nvSpPr>
              <p:cNvPr id="26" name="Freeform 25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/>
            <p:cNvGrpSpPr/>
            <p:nvPr/>
          </p:nvGrpSpPr>
          <p:grpSpPr>
            <a:xfrm>
              <a:off x="4330194" y="916956"/>
              <a:ext cx="642825" cy="682920"/>
              <a:chOff x="5661027" y="4181802"/>
              <a:chExt cx="6260645" cy="1320565"/>
            </a:xfrm>
          </p:grpSpPr>
          <p:sp>
            <p:nvSpPr>
              <p:cNvPr id="30" name="Freeform 29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Arrow Connector 30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4973019" y="915255"/>
              <a:ext cx="642825" cy="682920"/>
              <a:chOff x="5661027" y="4181802"/>
              <a:chExt cx="6260645" cy="1320565"/>
            </a:xfrm>
          </p:grpSpPr>
          <p:sp>
            <p:nvSpPr>
              <p:cNvPr id="34" name="Freeform 33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Arrow Connector 34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/>
            <p:cNvGrpSpPr/>
            <p:nvPr/>
          </p:nvGrpSpPr>
          <p:grpSpPr>
            <a:xfrm>
              <a:off x="5616046" y="915255"/>
              <a:ext cx="642825" cy="682920"/>
              <a:chOff x="5661027" y="4181802"/>
              <a:chExt cx="6260645" cy="1320565"/>
            </a:xfrm>
          </p:grpSpPr>
          <p:sp>
            <p:nvSpPr>
              <p:cNvPr id="38" name="Freeform 37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9" name="Straight Arrow Connector 38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6241849" y="915255"/>
              <a:ext cx="642825" cy="682920"/>
              <a:chOff x="5661027" y="4181802"/>
              <a:chExt cx="6260645" cy="1320565"/>
            </a:xfrm>
          </p:grpSpPr>
          <p:sp>
            <p:nvSpPr>
              <p:cNvPr id="42" name="Freeform 41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3" name="Straight Arrow Connector 42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>
              <a:off x="6884674" y="912375"/>
              <a:ext cx="642825" cy="682920"/>
              <a:chOff x="5661027" y="4181802"/>
              <a:chExt cx="6260645" cy="1320565"/>
            </a:xfrm>
          </p:grpSpPr>
          <p:sp>
            <p:nvSpPr>
              <p:cNvPr id="46" name="Freeform 45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7" name="Straight Arrow Connector 46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48"/>
            <p:cNvGrpSpPr/>
            <p:nvPr/>
          </p:nvGrpSpPr>
          <p:grpSpPr>
            <a:xfrm>
              <a:off x="7527499" y="910069"/>
              <a:ext cx="642825" cy="682920"/>
              <a:chOff x="5661027" y="4181802"/>
              <a:chExt cx="6260645" cy="1320565"/>
            </a:xfrm>
          </p:grpSpPr>
          <p:sp>
            <p:nvSpPr>
              <p:cNvPr id="50" name="Freeform 49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oup 52"/>
          <p:cNvGrpSpPr/>
          <p:nvPr/>
        </p:nvGrpSpPr>
        <p:grpSpPr>
          <a:xfrm flipH="1">
            <a:off x="64145" y="1768602"/>
            <a:ext cx="8972244" cy="706133"/>
            <a:chOff x="68572" y="910069"/>
            <a:chExt cx="8972244" cy="706133"/>
          </a:xfrm>
        </p:grpSpPr>
        <p:cxnSp>
          <p:nvCxnSpPr>
            <p:cNvPr id="54" name="Straight Arrow Connector 53"/>
            <p:cNvCxnSpPr/>
            <p:nvPr/>
          </p:nvCxnSpPr>
          <p:spPr>
            <a:xfrm flipV="1">
              <a:off x="1766686" y="1590099"/>
              <a:ext cx="7274130" cy="20904"/>
            </a:xfrm>
            <a:prstGeom prst="straightConnector1">
              <a:avLst/>
            </a:prstGeom>
            <a:ln w="31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/>
            <p:cNvGrpSpPr/>
            <p:nvPr/>
          </p:nvGrpSpPr>
          <p:grpSpPr>
            <a:xfrm>
              <a:off x="1832310" y="922897"/>
              <a:ext cx="642825" cy="682920"/>
              <a:chOff x="5661027" y="4181802"/>
              <a:chExt cx="6260645" cy="1320565"/>
            </a:xfrm>
          </p:grpSpPr>
          <p:sp>
            <p:nvSpPr>
              <p:cNvPr id="94" name="Freeform 93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5" name="Straight Arrow Connector 94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Arrow Connector 55"/>
            <p:cNvCxnSpPr/>
            <p:nvPr/>
          </p:nvCxnSpPr>
          <p:spPr>
            <a:xfrm flipV="1">
              <a:off x="68572" y="1602927"/>
              <a:ext cx="1800730" cy="13275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8170324" y="1588439"/>
              <a:ext cx="741312" cy="211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/>
            <p:cNvGrpSpPr/>
            <p:nvPr/>
          </p:nvGrpSpPr>
          <p:grpSpPr>
            <a:xfrm>
              <a:off x="2475135" y="921276"/>
              <a:ext cx="642825" cy="682920"/>
              <a:chOff x="5661027" y="4181802"/>
              <a:chExt cx="6260645" cy="1320565"/>
            </a:xfrm>
          </p:grpSpPr>
          <p:sp>
            <p:nvSpPr>
              <p:cNvPr id="91" name="Freeform 90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2" name="Straight Arrow Connector 91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3058498" y="919836"/>
              <a:ext cx="642825" cy="682920"/>
              <a:chOff x="5661027" y="4181802"/>
              <a:chExt cx="6260645" cy="1320565"/>
            </a:xfrm>
          </p:grpSpPr>
          <p:sp>
            <p:nvSpPr>
              <p:cNvPr id="88" name="Freeform 87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9" name="Straight Arrow Connector 88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3674540" y="918396"/>
              <a:ext cx="642825" cy="682920"/>
              <a:chOff x="5661027" y="4181802"/>
              <a:chExt cx="6260645" cy="1320565"/>
            </a:xfrm>
          </p:grpSpPr>
          <p:sp>
            <p:nvSpPr>
              <p:cNvPr id="85" name="Freeform 84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6" name="Straight Arrow Connector 85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Group 60"/>
            <p:cNvGrpSpPr/>
            <p:nvPr/>
          </p:nvGrpSpPr>
          <p:grpSpPr>
            <a:xfrm>
              <a:off x="4330194" y="916956"/>
              <a:ext cx="642825" cy="682920"/>
              <a:chOff x="5661027" y="4181802"/>
              <a:chExt cx="6260645" cy="1320565"/>
            </a:xfrm>
          </p:grpSpPr>
          <p:sp>
            <p:nvSpPr>
              <p:cNvPr id="82" name="Freeform 81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3" name="Straight Arrow Connector 82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Group 61"/>
            <p:cNvGrpSpPr/>
            <p:nvPr/>
          </p:nvGrpSpPr>
          <p:grpSpPr>
            <a:xfrm>
              <a:off x="4973019" y="915255"/>
              <a:ext cx="642825" cy="682920"/>
              <a:chOff x="5661027" y="4181802"/>
              <a:chExt cx="6260645" cy="1320565"/>
            </a:xfrm>
          </p:grpSpPr>
          <p:sp>
            <p:nvSpPr>
              <p:cNvPr id="79" name="Freeform 78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0" name="Straight Arrow Connector 79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/>
            <p:nvPr/>
          </p:nvGrpSpPr>
          <p:grpSpPr>
            <a:xfrm>
              <a:off x="5616046" y="915255"/>
              <a:ext cx="642825" cy="682920"/>
              <a:chOff x="5661027" y="4181802"/>
              <a:chExt cx="6260645" cy="1320565"/>
            </a:xfrm>
          </p:grpSpPr>
          <p:sp>
            <p:nvSpPr>
              <p:cNvPr id="76" name="Freeform 75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7" name="Straight Arrow Connector 76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/>
            <p:cNvGrpSpPr/>
            <p:nvPr/>
          </p:nvGrpSpPr>
          <p:grpSpPr>
            <a:xfrm>
              <a:off x="6241849" y="915255"/>
              <a:ext cx="642825" cy="682920"/>
              <a:chOff x="5661027" y="4181802"/>
              <a:chExt cx="6260645" cy="1320565"/>
            </a:xfrm>
          </p:grpSpPr>
          <p:sp>
            <p:nvSpPr>
              <p:cNvPr id="73" name="Freeform 72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4" name="Straight Arrow Connector 73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6884674" y="912375"/>
              <a:ext cx="642825" cy="682920"/>
              <a:chOff x="5661027" y="4181802"/>
              <a:chExt cx="6260645" cy="1320565"/>
            </a:xfrm>
          </p:grpSpPr>
          <p:sp>
            <p:nvSpPr>
              <p:cNvPr id="70" name="Freeform 69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1" name="Straight Arrow Connector 70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7527499" y="910069"/>
              <a:ext cx="642825" cy="682920"/>
              <a:chOff x="5661027" y="4181802"/>
              <a:chExt cx="6260645" cy="1320565"/>
            </a:xfrm>
          </p:grpSpPr>
          <p:sp>
            <p:nvSpPr>
              <p:cNvPr id="67" name="Freeform 66"/>
              <p:cNvSpPr/>
              <p:nvPr/>
            </p:nvSpPr>
            <p:spPr>
              <a:xfrm>
                <a:off x="6076699" y="4181802"/>
                <a:ext cx="980783" cy="1315846"/>
              </a:xfrm>
              <a:custGeom>
                <a:avLst/>
                <a:gdLst>
                  <a:gd name="connsiteX0" fmla="*/ 0 w 2066636"/>
                  <a:gd name="connsiteY0" fmla="*/ 1308484 h 1331575"/>
                  <a:gd name="connsiteX1" fmla="*/ 1016000 w 2066636"/>
                  <a:gd name="connsiteY1" fmla="*/ 3848 h 1331575"/>
                  <a:gd name="connsiteX2" fmla="*/ 2066636 w 2066636"/>
                  <a:gd name="connsiteY2" fmla="*/ 1331575 h 1331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66636" h="1331575">
                    <a:moveTo>
                      <a:pt x="0" y="1308484"/>
                    </a:moveTo>
                    <a:cubicBezTo>
                      <a:pt x="335780" y="654242"/>
                      <a:pt x="671561" y="0"/>
                      <a:pt x="1016000" y="3848"/>
                    </a:cubicBezTo>
                    <a:cubicBezTo>
                      <a:pt x="1360439" y="7696"/>
                      <a:pt x="1713537" y="669635"/>
                      <a:pt x="2066636" y="1331575"/>
                    </a:cubicBez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8" name="Straight Arrow Connector 67"/>
              <p:cNvCxnSpPr/>
              <p:nvPr/>
            </p:nvCxnSpPr>
            <p:spPr>
              <a:xfrm>
                <a:off x="5661027" y="5497993"/>
                <a:ext cx="418600" cy="1589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>
                <a:off x="7057482" y="5497649"/>
                <a:ext cx="4864190" cy="4718"/>
              </a:xfrm>
              <a:prstGeom prst="straightConnector1">
                <a:avLst/>
              </a:prstGeom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97" name="Picture 9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846" y="2530097"/>
            <a:ext cx="2283970" cy="310687"/>
          </a:xfrm>
          <a:prstGeom prst="rect">
            <a:avLst/>
          </a:prstGeom>
        </p:spPr>
      </p:pic>
      <p:pic>
        <p:nvPicPr>
          <p:cNvPr id="98" name="Picture 9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60" y="1266989"/>
            <a:ext cx="1676754" cy="321450"/>
          </a:xfrm>
          <a:prstGeom prst="rect">
            <a:avLst/>
          </a:prstGeom>
        </p:spPr>
      </p:pic>
      <p:cxnSp>
        <p:nvCxnSpPr>
          <p:cNvPr id="103" name="Straight Arrow Connector 102"/>
          <p:cNvCxnSpPr/>
          <p:nvPr/>
        </p:nvCxnSpPr>
        <p:spPr>
          <a:xfrm flipV="1">
            <a:off x="270299" y="2976020"/>
            <a:ext cx="8607494" cy="12827"/>
          </a:xfrm>
          <a:prstGeom prst="straightConnector1">
            <a:avLst/>
          </a:prstGeom>
          <a:ln>
            <a:solidFill>
              <a:srgbClr val="474747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8514542" y="2924707"/>
            <a:ext cx="273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06060"/>
                </a:solidFill>
              </a:rPr>
              <a:t>s</a:t>
            </a:r>
          </a:p>
        </p:txBody>
      </p:sp>
      <p:pic>
        <p:nvPicPr>
          <p:cNvPr id="99" name="Picture 9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418" y="5282385"/>
            <a:ext cx="5798468" cy="691774"/>
          </a:xfrm>
          <a:prstGeom prst="rect">
            <a:avLst/>
          </a:prstGeom>
        </p:spPr>
      </p:pic>
      <p:grpSp>
        <p:nvGrpSpPr>
          <p:cNvPr id="111" name="Group 110"/>
          <p:cNvGrpSpPr/>
          <p:nvPr/>
        </p:nvGrpSpPr>
        <p:grpSpPr>
          <a:xfrm>
            <a:off x="161909" y="4004268"/>
            <a:ext cx="8786780" cy="1112191"/>
            <a:chOff x="161909" y="3901644"/>
            <a:chExt cx="8786780" cy="1112191"/>
          </a:xfrm>
        </p:grpSpPr>
        <p:pic>
          <p:nvPicPr>
            <p:cNvPr id="15" name="Picture 14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624" y="3901644"/>
              <a:ext cx="3284741" cy="287999"/>
            </a:xfrm>
            <a:prstGeom prst="rect">
              <a:avLst/>
            </a:prstGeom>
          </p:spPr>
        </p:pic>
        <p:pic>
          <p:nvPicPr>
            <p:cNvPr id="2" name="Picture 1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09" y="4293836"/>
              <a:ext cx="8786780" cy="719999"/>
            </a:xfrm>
            <a:prstGeom prst="rect">
              <a:avLst/>
            </a:prstGeom>
          </p:spPr>
        </p:pic>
      </p:grpSp>
      <p:cxnSp>
        <p:nvCxnSpPr>
          <p:cNvPr id="105" name="Straight Connector 104"/>
          <p:cNvCxnSpPr/>
          <p:nvPr/>
        </p:nvCxnSpPr>
        <p:spPr>
          <a:xfrm>
            <a:off x="4555299" y="808144"/>
            <a:ext cx="0" cy="2745124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4548287" y="3206921"/>
            <a:ext cx="401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06060"/>
                </a:solidFill>
              </a:rPr>
              <a:t>IP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5659027" y="808144"/>
            <a:ext cx="273442" cy="2766929"/>
            <a:chOff x="5659027" y="808144"/>
            <a:chExt cx="273442" cy="2766929"/>
          </a:xfrm>
        </p:grpSpPr>
        <p:cxnSp>
          <p:nvCxnSpPr>
            <p:cNvPr id="108" name="Straight Connector 107"/>
            <p:cNvCxnSpPr/>
            <p:nvPr/>
          </p:nvCxnSpPr>
          <p:spPr>
            <a:xfrm>
              <a:off x="5659027" y="808144"/>
              <a:ext cx="0" cy="2745124"/>
            </a:xfrm>
            <a:prstGeom prst="line">
              <a:avLst/>
            </a:prstGeom>
            <a:ln>
              <a:solidFill>
                <a:schemeClr val="accent5">
                  <a:lumMod val="75000"/>
                </a:scheme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5659027" y="3205741"/>
              <a:ext cx="2734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606060"/>
                  </a:solidFill>
                </a:rPr>
                <a:t>s</a:t>
              </a: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566078" y="3618291"/>
            <a:ext cx="7389120" cy="467999"/>
            <a:chOff x="566078" y="3618291"/>
            <a:chExt cx="7389120" cy="467999"/>
          </a:xfrm>
        </p:grpSpPr>
        <p:pic>
          <p:nvPicPr>
            <p:cNvPr id="4" name="Picture 3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078" y="3618291"/>
              <a:ext cx="3575807" cy="467999"/>
            </a:xfrm>
            <a:prstGeom prst="rect">
              <a:avLst/>
            </a:prstGeom>
          </p:spPr>
        </p:pic>
        <p:pic>
          <p:nvPicPr>
            <p:cNvPr id="102" name="Picture 101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0421" y="3621791"/>
              <a:ext cx="2524777" cy="464499"/>
            </a:xfrm>
            <a:prstGeom prst="rect">
              <a:avLst/>
            </a:prstGeom>
          </p:spPr>
        </p:pic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225765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wake function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32000" y="3960674"/>
            <a:ext cx="8280000" cy="1979325"/>
          </a:xfrm>
        </p:spPr>
        <p:txBody>
          <a:bodyPr>
            <a:normAutofit/>
          </a:bodyPr>
          <a:lstStyle/>
          <a:p>
            <a:r>
              <a:rPr lang="en-US" sz="1800" dirty="0"/>
              <a:t>Longitudinal wake fields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16000" y="900000"/>
            <a:ext cx="7645658" cy="2908275"/>
            <a:chOff x="152400" y="896947"/>
            <a:chExt cx="7645658" cy="2908275"/>
          </a:xfrm>
        </p:grpSpPr>
        <p:cxnSp>
          <p:nvCxnSpPr>
            <p:cNvPr id="65" name="Straight Arrow Connector 64"/>
            <p:cNvCxnSpPr/>
            <p:nvPr/>
          </p:nvCxnSpPr>
          <p:spPr>
            <a:xfrm>
              <a:off x="195803" y="2485039"/>
              <a:ext cx="7424197" cy="1588"/>
            </a:xfrm>
            <a:prstGeom prst="straightConnector1">
              <a:avLst/>
            </a:prstGeom>
            <a:ln w="19050" cap="flat" cmpd="sng" algn="ctr">
              <a:solidFill>
                <a:srgbClr val="004078"/>
              </a:solidFill>
              <a:prstDash val="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2538020" y="2828909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7150" cmpd="sng">
              <a:solidFill>
                <a:srgbClr val="86868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6"/>
            <p:cNvSpPr>
              <a:spLocks/>
            </p:cNvSpPr>
            <p:nvPr/>
          </p:nvSpPr>
          <p:spPr bwMode="auto">
            <a:xfrm flipV="1">
              <a:off x="2538020" y="1136634"/>
              <a:ext cx="1367185" cy="976313"/>
            </a:xfrm>
            <a:custGeom>
              <a:avLst/>
              <a:gdLst>
                <a:gd name="T0" fmla="*/ 0 w 1200"/>
                <a:gd name="T1" fmla="*/ 0 h 1008"/>
                <a:gd name="T2" fmla="*/ 96 w 1200"/>
                <a:gd name="T3" fmla="*/ 672 h 1008"/>
                <a:gd name="T4" fmla="*/ 432 w 1200"/>
                <a:gd name="T5" fmla="*/ 1008 h 1008"/>
                <a:gd name="T6" fmla="*/ 720 w 1200"/>
                <a:gd name="T7" fmla="*/ 672 h 1008"/>
                <a:gd name="T8" fmla="*/ 960 w 1200"/>
                <a:gd name="T9" fmla="*/ 720 h 1008"/>
                <a:gd name="T10" fmla="*/ 1152 w 1200"/>
                <a:gd name="T11" fmla="*/ 432 h 1008"/>
                <a:gd name="T12" fmla="*/ 1200 w 1200"/>
                <a:gd name="T13" fmla="*/ 0 h 100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00"/>
                <a:gd name="T22" fmla="*/ 0 h 1008"/>
                <a:gd name="T23" fmla="*/ 1200 w 1200"/>
                <a:gd name="T24" fmla="*/ 1008 h 100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00" h="1008">
                  <a:moveTo>
                    <a:pt x="0" y="0"/>
                  </a:moveTo>
                  <a:cubicBezTo>
                    <a:pt x="12" y="252"/>
                    <a:pt x="24" y="504"/>
                    <a:pt x="96" y="672"/>
                  </a:cubicBezTo>
                  <a:cubicBezTo>
                    <a:pt x="168" y="840"/>
                    <a:pt x="328" y="1008"/>
                    <a:pt x="432" y="1008"/>
                  </a:cubicBezTo>
                  <a:cubicBezTo>
                    <a:pt x="536" y="1008"/>
                    <a:pt x="632" y="720"/>
                    <a:pt x="720" y="672"/>
                  </a:cubicBezTo>
                  <a:cubicBezTo>
                    <a:pt x="808" y="624"/>
                    <a:pt x="888" y="760"/>
                    <a:pt x="960" y="720"/>
                  </a:cubicBezTo>
                  <a:cubicBezTo>
                    <a:pt x="1032" y="680"/>
                    <a:pt x="1112" y="552"/>
                    <a:pt x="1152" y="432"/>
                  </a:cubicBezTo>
                  <a:cubicBezTo>
                    <a:pt x="1192" y="312"/>
                    <a:pt x="1192" y="72"/>
                    <a:pt x="1200" y="0"/>
                  </a:cubicBezTo>
                </a:path>
              </a:pathLst>
            </a:custGeom>
            <a:noFill/>
            <a:ln w="57150" cmpd="sng">
              <a:solidFill>
                <a:srgbClr val="868686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68" name="Straight Connector 67"/>
            <p:cNvCxnSpPr>
              <a:stCxn id="67" idx="0"/>
            </p:cNvCxnSpPr>
            <p:nvPr/>
          </p:nvCxnSpPr>
          <p:spPr>
            <a:xfrm flipH="1" flipV="1">
              <a:off x="152400" y="2111591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 flipV="1">
              <a:off x="152400" y="2827553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Group 94"/>
            <p:cNvGrpSpPr/>
            <p:nvPr/>
          </p:nvGrpSpPr>
          <p:grpSpPr>
            <a:xfrm>
              <a:off x="2555534" y="1204113"/>
              <a:ext cx="1312862" cy="2549525"/>
              <a:chOff x="2555534" y="1448897"/>
              <a:chExt cx="1312862" cy="2549525"/>
            </a:xfrm>
          </p:grpSpPr>
          <p:sp>
            <p:nvSpPr>
              <p:cNvPr id="119" name="Freeform 90"/>
              <p:cNvSpPr>
                <a:spLocks/>
              </p:cNvSpPr>
              <p:nvPr/>
            </p:nvSpPr>
            <p:spPr bwMode="auto">
              <a:xfrm>
                <a:off x="2631734" y="1644159"/>
                <a:ext cx="639763" cy="228600"/>
              </a:xfrm>
              <a:custGeom>
                <a:avLst/>
                <a:gdLst>
                  <a:gd name="T0" fmla="*/ 0 w 480"/>
                  <a:gd name="T1" fmla="*/ 144 h 168"/>
                  <a:gd name="T2" fmla="*/ 240 w 480"/>
                  <a:gd name="T3" fmla="*/ 144 h 168"/>
                  <a:gd name="T4" fmla="*/ 480 w 480"/>
                  <a:gd name="T5" fmla="*/ 0 h 168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168"/>
                  <a:gd name="T11" fmla="*/ 480 w 480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168">
                    <a:moveTo>
                      <a:pt x="0" y="144"/>
                    </a:moveTo>
                    <a:cubicBezTo>
                      <a:pt x="80" y="156"/>
                      <a:pt x="160" y="168"/>
                      <a:pt x="240" y="144"/>
                    </a:cubicBezTo>
                    <a:cubicBezTo>
                      <a:pt x="320" y="120"/>
                      <a:pt x="440" y="24"/>
                      <a:pt x="48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91"/>
              <p:cNvSpPr>
                <a:spLocks/>
              </p:cNvSpPr>
              <p:nvPr/>
            </p:nvSpPr>
            <p:spPr bwMode="auto">
              <a:xfrm>
                <a:off x="2685709" y="1513984"/>
                <a:ext cx="520700" cy="152400"/>
              </a:xfrm>
              <a:custGeom>
                <a:avLst/>
                <a:gdLst>
                  <a:gd name="T0" fmla="*/ 0 w 384"/>
                  <a:gd name="T1" fmla="*/ 96 h 112"/>
                  <a:gd name="T2" fmla="*/ 192 w 384"/>
                  <a:gd name="T3" fmla="*/ 96 h 112"/>
                  <a:gd name="T4" fmla="*/ 384 w 384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112"/>
                  <a:gd name="T11" fmla="*/ 384 w 384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112">
                    <a:moveTo>
                      <a:pt x="0" y="96"/>
                    </a:moveTo>
                    <a:cubicBezTo>
                      <a:pt x="64" y="104"/>
                      <a:pt x="128" y="112"/>
                      <a:pt x="192" y="96"/>
                    </a:cubicBezTo>
                    <a:cubicBezTo>
                      <a:pt x="256" y="80"/>
                      <a:pt x="352" y="16"/>
                      <a:pt x="384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92"/>
              <p:cNvSpPr>
                <a:spLocks/>
              </p:cNvSpPr>
              <p:nvPr/>
            </p:nvSpPr>
            <p:spPr bwMode="auto">
              <a:xfrm>
                <a:off x="2815884" y="1448897"/>
                <a:ext cx="325438" cy="76200"/>
              </a:xfrm>
              <a:custGeom>
                <a:avLst/>
                <a:gdLst>
                  <a:gd name="T0" fmla="*/ 0 w 240"/>
                  <a:gd name="T1" fmla="*/ 48 h 56"/>
                  <a:gd name="T2" fmla="*/ 144 w 240"/>
                  <a:gd name="T3" fmla="*/ 48 h 56"/>
                  <a:gd name="T4" fmla="*/ 240 w 240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56"/>
                  <a:gd name="T11" fmla="*/ 240 w 240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56">
                    <a:moveTo>
                      <a:pt x="0" y="48"/>
                    </a:moveTo>
                    <a:cubicBezTo>
                      <a:pt x="52" y="52"/>
                      <a:pt x="104" y="56"/>
                      <a:pt x="144" y="48"/>
                    </a:cubicBezTo>
                    <a:cubicBezTo>
                      <a:pt x="184" y="40"/>
                      <a:pt x="212" y="2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93"/>
              <p:cNvSpPr>
                <a:spLocks/>
              </p:cNvSpPr>
              <p:nvPr/>
            </p:nvSpPr>
            <p:spPr bwMode="auto">
              <a:xfrm rot="10800000" flipV="1">
                <a:off x="2555534" y="3141172"/>
                <a:ext cx="1299943" cy="215534"/>
              </a:xfrm>
              <a:custGeom>
                <a:avLst/>
                <a:gdLst>
                  <a:gd name="T0" fmla="*/ 0 w 1008"/>
                  <a:gd name="T1" fmla="*/ 152 h 152"/>
                  <a:gd name="T2" fmla="*/ 480 w 1008"/>
                  <a:gd name="T3" fmla="*/ 8 h 152"/>
                  <a:gd name="T4" fmla="*/ 1008 w 1008"/>
                  <a:gd name="T5" fmla="*/ 104 h 152"/>
                  <a:gd name="T6" fmla="*/ 0 60000 65536"/>
                  <a:gd name="T7" fmla="*/ 0 60000 65536"/>
                  <a:gd name="T8" fmla="*/ 0 60000 65536"/>
                  <a:gd name="T9" fmla="*/ 0 w 1008"/>
                  <a:gd name="T10" fmla="*/ 0 h 152"/>
                  <a:gd name="T11" fmla="*/ 1008 w 1008"/>
                  <a:gd name="T12" fmla="*/ 152 h 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8" h="152">
                    <a:moveTo>
                      <a:pt x="0" y="152"/>
                    </a:moveTo>
                    <a:cubicBezTo>
                      <a:pt x="156" y="84"/>
                      <a:pt x="312" y="16"/>
                      <a:pt x="480" y="8"/>
                    </a:cubicBezTo>
                    <a:cubicBezTo>
                      <a:pt x="648" y="0"/>
                      <a:pt x="828" y="52"/>
                      <a:pt x="1008" y="104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 type="arrow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94"/>
              <p:cNvSpPr>
                <a:spLocks/>
              </p:cNvSpPr>
              <p:nvPr/>
            </p:nvSpPr>
            <p:spPr bwMode="auto">
              <a:xfrm flipV="1">
                <a:off x="2620622" y="3596784"/>
                <a:ext cx="650875" cy="228600"/>
              </a:xfrm>
              <a:custGeom>
                <a:avLst/>
                <a:gdLst>
                  <a:gd name="T0" fmla="*/ 0 w 480"/>
                  <a:gd name="T1" fmla="*/ 144 h 168"/>
                  <a:gd name="T2" fmla="*/ 240 w 480"/>
                  <a:gd name="T3" fmla="*/ 144 h 168"/>
                  <a:gd name="T4" fmla="*/ 480 w 480"/>
                  <a:gd name="T5" fmla="*/ 0 h 168"/>
                  <a:gd name="T6" fmla="*/ 0 60000 65536"/>
                  <a:gd name="T7" fmla="*/ 0 60000 65536"/>
                  <a:gd name="T8" fmla="*/ 0 60000 65536"/>
                  <a:gd name="T9" fmla="*/ 0 w 480"/>
                  <a:gd name="T10" fmla="*/ 0 h 168"/>
                  <a:gd name="T11" fmla="*/ 480 w 480"/>
                  <a:gd name="T12" fmla="*/ 168 h 16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80" h="168">
                    <a:moveTo>
                      <a:pt x="0" y="144"/>
                    </a:moveTo>
                    <a:cubicBezTo>
                      <a:pt x="80" y="156"/>
                      <a:pt x="160" y="168"/>
                      <a:pt x="240" y="144"/>
                    </a:cubicBezTo>
                    <a:cubicBezTo>
                      <a:pt x="320" y="120"/>
                      <a:pt x="440" y="24"/>
                      <a:pt x="48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96"/>
              <p:cNvSpPr>
                <a:spLocks/>
              </p:cNvSpPr>
              <p:nvPr/>
            </p:nvSpPr>
            <p:spPr bwMode="auto">
              <a:xfrm flipV="1">
                <a:off x="2815884" y="3922222"/>
                <a:ext cx="325438" cy="76200"/>
              </a:xfrm>
              <a:custGeom>
                <a:avLst/>
                <a:gdLst>
                  <a:gd name="T0" fmla="*/ 0 w 240"/>
                  <a:gd name="T1" fmla="*/ 48 h 56"/>
                  <a:gd name="T2" fmla="*/ 144 w 240"/>
                  <a:gd name="T3" fmla="*/ 48 h 56"/>
                  <a:gd name="T4" fmla="*/ 240 w 240"/>
                  <a:gd name="T5" fmla="*/ 0 h 56"/>
                  <a:gd name="T6" fmla="*/ 0 60000 65536"/>
                  <a:gd name="T7" fmla="*/ 0 60000 65536"/>
                  <a:gd name="T8" fmla="*/ 0 60000 65536"/>
                  <a:gd name="T9" fmla="*/ 0 w 240"/>
                  <a:gd name="T10" fmla="*/ 0 h 56"/>
                  <a:gd name="T11" fmla="*/ 240 w 240"/>
                  <a:gd name="T12" fmla="*/ 56 h 5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0" h="56">
                    <a:moveTo>
                      <a:pt x="0" y="48"/>
                    </a:moveTo>
                    <a:cubicBezTo>
                      <a:pt x="52" y="52"/>
                      <a:pt x="104" y="56"/>
                      <a:pt x="144" y="48"/>
                    </a:cubicBezTo>
                    <a:cubicBezTo>
                      <a:pt x="184" y="40"/>
                      <a:pt x="212" y="20"/>
                      <a:pt x="240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42"/>
              <p:cNvSpPr>
                <a:spLocks/>
              </p:cNvSpPr>
              <p:nvPr/>
            </p:nvSpPr>
            <p:spPr bwMode="auto">
              <a:xfrm rot="10800000">
                <a:off x="2562757" y="2177322"/>
                <a:ext cx="1305639" cy="181443"/>
              </a:xfrm>
              <a:custGeom>
                <a:avLst/>
                <a:gdLst>
                  <a:gd name="T0" fmla="*/ 0 w 1008"/>
                  <a:gd name="T1" fmla="*/ 152 h 152"/>
                  <a:gd name="T2" fmla="*/ 480 w 1008"/>
                  <a:gd name="T3" fmla="*/ 8 h 152"/>
                  <a:gd name="T4" fmla="*/ 1008 w 1008"/>
                  <a:gd name="T5" fmla="*/ 104 h 152"/>
                  <a:gd name="T6" fmla="*/ 0 60000 65536"/>
                  <a:gd name="T7" fmla="*/ 0 60000 65536"/>
                  <a:gd name="T8" fmla="*/ 0 60000 65536"/>
                  <a:gd name="T9" fmla="*/ 0 w 1008"/>
                  <a:gd name="T10" fmla="*/ 0 h 152"/>
                  <a:gd name="T11" fmla="*/ 1008 w 1008"/>
                  <a:gd name="T12" fmla="*/ 152 h 1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008" h="152">
                    <a:moveTo>
                      <a:pt x="0" y="152"/>
                    </a:moveTo>
                    <a:cubicBezTo>
                      <a:pt x="156" y="84"/>
                      <a:pt x="312" y="16"/>
                      <a:pt x="480" y="8"/>
                    </a:cubicBezTo>
                    <a:cubicBezTo>
                      <a:pt x="648" y="0"/>
                      <a:pt x="828" y="52"/>
                      <a:pt x="1008" y="104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 type="arrow"/>
                <a:tailEnd type="none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95"/>
              <p:cNvSpPr>
                <a:spLocks/>
              </p:cNvSpPr>
              <p:nvPr/>
            </p:nvSpPr>
            <p:spPr bwMode="auto">
              <a:xfrm flipV="1">
                <a:off x="2685709" y="3749184"/>
                <a:ext cx="520700" cy="152400"/>
              </a:xfrm>
              <a:custGeom>
                <a:avLst/>
                <a:gdLst>
                  <a:gd name="T0" fmla="*/ 0 w 384"/>
                  <a:gd name="T1" fmla="*/ 96 h 112"/>
                  <a:gd name="T2" fmla="*/ 192 w 384"/>
                  <a:gd name="T3" fmla="*/ 96 h 112"/>
                  <a:gd name="T4" fmla="*/ 384 w 384"/>
                  <a:gd name="T5" fmla="*/ 0 h 112"/>
                  <a:gd name="T6" fmla="*/ 0 60000 65536"/>
                  <a:gd name="T7" fmla="*/ 0 60000 65536"/>
                  <a:gd name="T8" fmla="*/ 0 60000 65536"/>
                  <a:gd name="T9" fmla="*/ 0 w 384"/>
                  <a:gd name="T10" fmla="*/ 0 h 112"/>
                  <a:gd name="T11" fmla="*/ 384 w 384"/>
                  <a:gd name="T12" fmla="*/ 112 h 1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84" h="112">
                    <a:moveTo>
                      <a:pt x="0" y="96"/>
                    </a:moveTo>
                    <a:cubicBezTo>
                      <a:pt x="64" y="104"/>
                      <a:pt x="128" y="112"/>
                      <a:pt x="192" y="96"/>
                    </a:cubicBezTo>
                    <a:cubicBezTo>
                      <a:pt x="256" y="80"/>
                      <a:pt x="352" y="16"/>
                      <a:pt x="384" y="0"/>
                    </a:cubicBezTo>
                  </a:path>
                </a:pathLst>
              </a:custGeom>
              <a:noFill/>
              <a:ln w="9525">
                <a:solidFill>
                  <a:srgbClr val="00559F"/>
                </a:solidFill>
                <a:round/>
                <a:headEnd/>
                <a:tailEnd type="arrow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7" name="Line 73"/>
            <p:cNvSpPr>
              <a:spLocks noChangeShapeType="1"/>
            </p:cNvSpPr>
            <p:nvPr/>
          </p:nvSpPr>
          <p:spPr bwMode="auto">
            <a:xfrm>
              <a:off x="195803" y="2128898"/>
              <a:ext cx="0" cy="715963"/>
            </a:xfrm>
            <a:prstGeom prst="line">
              <a:avLst/>
            </a:prstGeom>
            <a:noFill/>
            <a:ln w="12700" cap="flat" cmpd="sng" algn="ctr">
              <a:solidFill>
                <a:srgbClr val="3A3A3A"/>
              </a:solidFill>
              <a:prstDash val="solid"/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 Box 74"/>
            <p:cNvSpPr txBox="1">
              <a:spLocks noChangeArrowheads="1"/>
            </p:cNvSpPr>
            <p:nvPr/>
          </p:nvSpPr>
          <p:spPr bwMode="auto">
            <a:xfrm>
              <a:off x="152400" y="2499083"/>
              <a:ext cx="46995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DE" sz="2000" dirty="0">
                  <a:solidFill>
                    <a:schemeClr val="accent6">
                      <a:lumMod val="50000"/>
                    </a:schemeClr>
                  </a:solidFill>
                </a:rPr>
                <a:t>2b</a:t>
              </a:r>
            </a:p>
          </p:txBody>
        </p:sp>
        <p:cxnSp>
          <p:nvCxnSpPr>
            <p:cNvPr id="129" name="Straight Arrow Connector 128"/>
            <p:cNvCxnSpPr/>
            <p:nvPr/>
          </p:nvCxnSpPr>
          <p:spPr>
            <a:xfrm>
              <a:off x="1929235" y="952495"/>
              <a:ext cx="2609066" cy="1588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Oval 18 1"/>
            <p:cNvSpPr>
              <a:spLocks noChangeArrowheads="1"/>
            </p:cNvSpPr>
            <p:nvPr/>
          </p:nvSpPr>
          <p:spPr bwMode="auto">
            <a:xfrm>
              <a:off x="5544000" y="2196000"/>
              <a:ext cx="215996" cy="216000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Oval 18 2"/>
            <p:cNvSpPr>
              <a:spLocks noChangeArrowheads="1"/>
            </p:cNvSpPr>
            <p:nvPr/>
          </p:nvSpPr>
          <p:spPr bwMode="auto">
            <a:xfrm>
              <a:off x="4428000" y="2520000"/>
              <a:ext cx="215999" cy="216000"/>
            </a:xfrm>
            <a:prstGeom prst="ellipse">
              <a:avLst/>
            </a:prstGeom>
            <a:ln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133" name="Straight Arrow Connector 132"/>
            <p:cNvCxnSpPr/>
            <p:nvPr/>
          </p:nvCxnSpPr>
          <p:spPr>
            <a:xfrm>
              <a:off x="4686307" y="2482627"/>
              <a:ext cx="890266" cy="98"/>
            </a:xfrm>
            <a:prstGeom prst="straightConnector1">
              <a:avLst/>
            </a:prstGeom>
            <a:ln w="254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/>
            <p:nvPr/>
          </p:nvSpPr>
          <p:spPr>
            <a:xfrm>
              <a:off x="4964895" y="2382537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>
                  <a:solidFill>
                    <a:srgbClr val="262626"/>
                  </a:solidFill>
                </a:rPr>
                <a:t>z</a:t>
              </a:r>
              <a:endParaRPr lang="en-US" dirty="0">
                <a:solidFill>
                  <a:srgbClr val="262626"/>
                </a:solidFill>
              </a:endParaRPr>
            </a:p>
          </p:txBody>
        </p:sp>
        <p:cxnSp>
          <p:nvCxnSpPr>
            <p:cNvPr id="135" name="Straight Connector 134"/>
            <p:cNvCxnSpPr/>
            <p:nvPr/>
          </p:nvCxnSpPr>
          <p:spPr>
            <a:xfrm flipH="1" flipV="1">
              <a:off x="3905205" y="2110234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 flipV="1">
              <a:off x="3905205" y="2828232"/>
              <a:ext cx="2385620" cy="1356"/>
            </a:xfrm>
            <a:prstGeom prst="line">
              <a:avLst/>
            </a:prstGeom>
            <a:ln w="57150" cmpd="sng">
              <a:solidFill>
                <a:srgbClr val="868686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3097201" y="896947"/>
              <a:ext cx="3048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262626"/>
                  </a:solidFill>
                </a:rPr>
                <a:t>L</a:t>
              </a: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 rot="5400000">
              <a:off x="6097567" y="2368752"/>
              <a:ext cx="283885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TextBox 142"/>
            <p:cNvSpPr txBox="1"/>
            <p:nvPr/>
          </p:nvSpPr>
          <p:spPr>
            <a:xfrm>
              <a:off x="6274327" y="2094251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1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 rot="5400000">
              <a:off x="6335226" y="2589833"/>
              <a:ext cx="215999" cy="1588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6465214" y="2516039"/>
              <a:ext cx="1332844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</a:rPr>
                <a:t>x</a:t>
              </a:r>
              <a:r>
                <a:rPr lang="en-US" sz="1500" baseline="-25000" dirty="0">
                  <a:solidFill>
                    <a:srgbClr val="004078"/>
                  </a:solidFill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</a:rPr>
                <a:t> (or </a:t>
              </a:r>
              <a:r>
                <a:rPr lang="en-US" sz="1500" dirty="0">
                  <a:solidFill>
                    <a:srgbClr val="004078"/>
                  </a:solidFill>
                  <a:latin typeface="Symbol" charset="2"/>
                  <a:cs typeface="Symbol" charset="2"/>
                </a:rPr>
                <a:t>D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y</a:t>
              </a:r>
              <a:r>
                <a:rPr lang="en-US" sz="1500" baseline="-25000" dirty="0">
                  <a:solidFill>
                    <a:srgbClr val="004078"/>
                  </a:solidFill>
                  <a:cs typeface="Symbol" charset="2"/>
                </a:rPr>
                <a:t>2</a:t>
              </a:r>
              <a:r>
                <a:rPr lang="en-US" sz="1500" dirty="0">
                  <a:solidFill>
                    <a:srgbClr val="004078"/>
                  </a:solidFill>
                  <a:cs typeface="Symbol" charset="2"/>
                </a:rPr>
                <a:t>)</a:t>
              </a:r>
              <a:endParaRPr lang="en-US" sz="1500" dirty="0">
                <a:solidFill>
                  <a:srgbClr val="004078"/>
                </a:solidFill>
              </a:endParaRPr>
            </a:p>
          </p:txBody>
        </p:sp>
      </p:grpSp>
      <p:sp>
        <p:nvSpPr>
          <p:cNvPr id="161" name="Oval 18 3"/>
          <p:cNvSpPr>
            <a:spLocks noChangeArrowheads="1"/>
          </p:cNvSpPr>
          <p:nvPr/>
        </p:nvSpPr>
        <p:spPr bwMode="auto">
          <a:xfrm>
            <a:off x="7020000" y="1080000"/>
            <a:ext cx="216000" cy="216000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Oval 18 4"/>
          <p:cNvSpPr>
            <a:spLocks noChangeArrowheads="1"/>
          </p:cNvSpPr>
          <p:nvPr/>
        </p:nvSpPr>
        <p:spPr bwMode="auto">
          <a:xfrm>
            <a:off x="7020000" y="1512000"/>
            <a:ext cx="216000" cy="216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TextBox 162"/>
          <p:cNvSpPr txBox="1"/>
          <p:nvPr/>
        </p:nvSpPr>
        <p:spPr>
          <a:xfrm>
            <a:off x="7422935" y="1022235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tx2"/>
                </a:solidFill>
              </a:rPr>
              <a:t>Source, q</a:t>
            </a:r>
            <a:r>
              <a:rPr lang="en-US" sz="1500" baseline="-25000" dirty="0">
                <a:solidFill>
                  <a:schemeClr val="tx2"/>
                </a:solidFill>
              </a:rPr>
              <a:t>1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7422935" y="1458417"/>
            <a:ext cx="1371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accent2">
                    <a:lumMod val="75000"/>
                  </a:schemeClr>
                </a:solidFill>
              </a:rPr>
              <a:t>Witness, q</a:t>
            </a:r>
            <a:r>
              <a:rPr lang="en-US" sz="1500" baseline="-25000" dirty="0">
                <a:solidFill>
                  <a:schemeClr val="accent2">
                    <a:lumMod val="75000"/>
                  </a:schemeClr>
                </a:solidFill>
              </a:rPr>
              <a:t>2</a:t>
            </a:r>
            <a:endParaRPr lang="en-US" sz="15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256000" y="5076000"/>
            <a:ext cx="295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>
                <a:solidFill>
                  <a:schemeClr val="accent2"/>
                </a:solidFill>
              </a:rPr>
              <a:t>Energy kick of the witness particle from longitudinal wakes</a:t>
            </a:r>
            <a:endParaRPr lang="en-GB" sz="1600" b="1" dirty="0">
              <a:solidFill>
                <a:schemeClr val="accen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13" y="4391999"/>
            <a:ext cx="3918843" cy="129446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192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9980">
        <p:fade/>
      </p:transition>
    </mc:Choice>
    <mc:Fallback xmlns="">
      <p:transition spd="med" advTm="69980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8078"/>
            <a:ext cx="8229600" cy="944562"/>
          </a:xfrm>
        </p:spPr>
        <p:txBody>
          <a:bodyPr>
            <a:noAutofit/>
          </a:bodyPr>
          <a:lstStyle/>
          <a:p>
            <a:r>
              <a:rPr lang="en-US" sz="3000" dirty="0">
                <a:latin typeface="Arial Rounded MT Bold"/>
                <a:cs typeface="Arial Rounded MT Bold"/>
              </a:rPr>
              <a:t>Beam energy loss in the LHC triplets</a:t>
            </a:r>
            <a:endParaRPr lang="en-US" sz="3000" b="1" dirty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9946" y="4826089"/>
            <a:ext cx="8226854" cy="126706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Application to the LHC inner triplets</a:t>
            </a:r>
          </a:p>
          <a:p>
            <a:pPr lvl="1"/>
            <a:r>
              <a:rPr lang="en-US" dirty="0"/>
              <a:t>Beams are separated vertically (IP1) or horizontally (IP5)</a:t>
            </a:r>
          </a:p>
          <a:p>
            <a:pPr lvl="1"/>
            <a:r>
              <a:rPr lang="en-US" dirty="0"/>
              <a:t>Strongly off-axis for ~30m, all relative delays between beams swept</a:t>
            </a:r>
          </a:p>
          <a:p>
            <a:pPr lvl="1"/>
            <a:r>
              <a:rPr lang="en-US" dirty="0"/>
              <a:t>Asymmetric chamber in the direction of separation because of the weld </a:t>
            </a:r>
          </a:p>
          <a:p>
            <a:pPr lvl="2"/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956"/>
            <a:ext cx="9144000" cy="40321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286300" y="1218630"/>
            <a:ext cx="230925" cy="45719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85376" y="1075993"/>
            <a:ext cx="230925" cy="45719"/>
          </a:xfrm>
          <a:prstGeom prst="rect">
            <a:avLst/>
          </a:prstGeom>
          <a:solidFill>
            <a:srgbClr val="00407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160074" y="3049925"/>
            <a:ext cx="230925" cy="45719"/>
          </a:xfrm>
          <a:prstGeom prst="rect">
            <a:avLst/>
          </a:prstGeom>
          <a:solidFill>
            <a:srgbClr val="00407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299129" y="3044332"/>
            <a:ext cx="230925" cy="45719"/>
          </a:xfrm>
          <a:prstGeom prst="rect">
            <a:avLst/>
          </a:prstGeom>
          <a:solidFill>
            <a:srgbClr val="00407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132416582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8078"/>
            <a:ext cx="8229600" cy="944562"/>
          </a:xfrm>
        </p:spPr>
        <p:txBody>
          <a:bodyPr>
            <a:noAutofit/>
          </a:bodyPr>
          <a:lstStyle/>
          <a:p>
            <a:r>
              <a:rPr lang="en-US" sz="3000" dirty="0">
                <a:latin typeface="Arial Rounded MT Bold"/>
                <a:cs typeface="Arial Rounded MT Bold"/>
              </a:rPr>
              <a:t>Beam energy loss in the LHC triplets</a:t>
            </a:r>
            <a:endParaRPr lang="en-US" sz="3000" b="1" dirty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81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881240" y="962640"/>
            <a:ext cx="4892568" cy="4973906"/>
            <a:chOff x="1881240" y="962640"/>
            <a:chExt cx="4892568" cy="497390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1240" y="962640"/>
              <a:ext cx="4892568" cy="3136026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2655641" y="4228360"/>
              <a:ext cx="3617829" cy="1708186"/>
              <a:chOff x="2655641" y="4228360"/>
              <a:chExt cx="3617829" cy="1708186"/>
            </a:xfrm>
          </p:grpSpPr>
          <p:sp>
            <p:nvSpPr>
              <p:cNvPr id="3" name="Down Arrow 2"/>
              <p:cNvSpPr/>
              <p:nvPr/>
            </p:nvSpPr>
            <p:spPr>
              <a:xfrm>
                <a:off x="4006795" y="4228360"/>
                <a:ext cx="641459" cy="756833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" name="Picture 3" descr="latex-image-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33379" y="5093054"/>
                <a:ext cx="1988290" cy="315450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2655641" y="5567214"/>
                <a:ext cx="36178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404040"/>
                    </a:solidFill>
                  </a:rPr>
                  <a:t>for a typical 50 ns fill of the LHC</a:t>
                </a:r>
              </a:p>
            </p:txBody>
          </p:sp>
        </p:grpSp>
      </p:grp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135576355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881240" y="962640"/>
            <a:ext cx="4892568" cy="4973906"/>
            <a:chOff x="1881240" y="962640"/>
            <a:chExt cx="4892568" cy="4973906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81240" y="962640"/>
              <a:ext cx="4892568" cy="3136026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2655641" y="4228360"/>
              <a:ext cx="3617829" cy="1708186"/>
              <a:chOff x="2655641" y="4228360"/>
              <a:chExt cx="3617829" cy="1708186"/>
            </a:xfrm>
          </p:grpSpPr>
          <p:sp>
            <p:nvSpPr>
              <p:cNvPr id="19" name="Down Arrow 18"/>
              <p:cNvSpPr/>
              <p:nvPr/>
            </p:nvSpPr>
            <p:spPr>
              <a:xfrm>
                <a:off x="4006795" y="4228360"/>
                <a:ext cx="641459" cy="756833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0" name="Picture 19" descr="latex-image-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33379" y="5093054"/>
                <a:ext cx="1988290" cy="315450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2655641" y="5567214"/>
                <a:ext cx="361782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404040"/>
                    </a:solidFill>
                  </a:rPr>
                  <a:t>for a typical 50 ns fill of the LHC</a:t>
                </a:r>
              </a:p>
            </p:txBody>
          </p:sp>
        </p:grp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8078"/>
            <a:ext cx="8229600" cy="944562"/>
          </a:xfrm>
        </p:spPr>
        <p:txBody>
          <a:bodyPr>
            <a:noAutofit/>
          </a:bodyPr>
          <a:lstStyle/>
          <a:p>
            <a:r>
              <a:rPr lang="en-US" sz="3000" dirty="0">
                <a:latin typeface="Arial Rounded MT Bold"/>
                <a:cs typeface="Arial Rounded MT Bold"/>
              </a:rPr>
              <a:t>Beam energy loss in the LHC triplets</a:t>
            </a:r>
            <a:endParaRPr lang="en-US" sz="3000" b="1" dirty="0">
              <a:solidFill>
                <a:srgbClr val="FF0000"/>
              </a:solidFill>
              <a:latin typeface="Arial Rounded MT Bold"/>
              <a:cs typeface="Arial Rounded MT Bold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9946" y="4964787"/>
            <a:ext cx="8226854" cy="116684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Comparison with measured data (L. Tavian)</a:t>
            </a:r>
          </a:p>
          <a:p>
            <a:pPr lvl="1"/>
            <a:r>
              <a:rPr lang="en-US" dirty="0"/>
              <a:t>Estimated heat load more than a factor 10 below measurement </a:t>
            </a:r>
          </a:p>
          <a:p>
            <a:pPr lvl="1"/>
            <a:r>
              <a:rPr lang="en-US" dirty="0"/>
              <a:t>Indication of a dominant contribution from electron cloud, also enhanced by the two-beam effect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8327" y="818924"/>
            <a:ext cx="4695481" cy="4107379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3221301" y="3651461"/>
            <a:ext cx="2190605" cy="836160"/>
            <a:chOff x="3221301" y="3651461"/>
            <a:chExt cx="2190605" cy="836160"/>
          </a:xfrm>
        </p:grpSpPr>
        <p:sp>
          <p:nvSpPr>
            <p:cNvPr id="22" name="TextBox 21"/>
            <p:cNvSpPr txBox="1"/>
            <p:nvPr/>
          </p:nvSpPr>
          <p:spPr>
            <a:xfrm>
              <a:off x="3695030" y="3651461"/>
              <a:ext cx="17062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404040"/>
                  </a:solidFill>
                </a:rPr>
                <a:t>Estimation from impedance model</a:t>
              </a:r>
            </a:p>
          </p:txBody>
        </p:sp>
        <p:pic>
          <p:nvPicPr>
            <p:cNvPr id="23" name="Picture 2" descr="H:\pccern_state\mysims_current\057_LHC_ecloud2012_third\001_for_carlo_beam_screen_power_loss_estim\Fill3286_results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4149" b="46613" l="60593" r="6309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81" t="43841" r="36594" b="53079"/>
            <a:stretch/>
          </p:blipFill>
          <p:spPr bwMode="auto">
            <a:xfrm>
              <a:off x="3221301" y="4232187"/>
              <a:ext cx="292233" cy="21599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2" descr="H:\pccern_state\mysims_current\057_LHC_ecloud2012_third\001_for_carlo_beam_screen_power_loss_estim\Fill3286_results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44149" b="46613" l="60593" r="6309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81" t="43841" r="36594" b="53079"/>
            <a:stretch/>
          </p:blipFill>
          <p:spPr bwMode="auto">
            <a:xfrm>
              <a:off x="3792801" y="4258797"/>
              <a:ext cx="292233" cy="21599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" descr="H:\pccern_state\mysims_current\057_LHC_ecloud2012_third\001_for_carlo_beam_screen_power_loss_estim\Fill3286_results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44149" b="46613" l="60593" r="6309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81" t="43841" r="36594" b="53079"/>
            <a:stretch/>
          </p:blipFill>
          <p:spPr bwMode="auto">
            <a:xfrm>
              <a:off x="4548173" y="4270671"/>
              <a:ext cx="292233" cy="21599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H:\pccern_state\mysims_current\057_LHC_ecloud2012_third\001_for_carlo_beam_screen_power_loss_estim\Fill3286_results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44149" b="46613" l="60593" r="6309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81" t="43841" r="36594" b="53079"/>
            <a:stretch/>
          </p:blipFill>
          <p:spPr bwMode="auto">
            <a:xfrm>
              <a:off x="5119673" y="4271624"/>
              <a:ext cx="292233" cy="215997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2423161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/>
              <a:t>Panofsky-Wenzel Theorem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83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82322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" y="149090"/>
            <a:ext cx="8229600" cy="538966"/>
          </a:xfrm>
        </p:spPr>
        <p:txBody>
          <a:bodyPr/>
          <a:lstStyle/>
          <a:p>
            <a:r>
              <a:rPr lang="en-US" dirty="0"/>
              <a:t>Relation between transverse and longitudinal wakes (Panofsky-Wenzel theorem)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84</a:t>
            </a:fld>
            <a:endParaRPr lang="en-US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15" y="2051412"/>
            <a:ext cx="2946400" cy="10795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15" y="1145864"/>
            <a:ext cx="1892300" cy="4699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55" y="3944330"/>
            <a:ext cx="6275420" cy="349159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80" y="1030798"/>
            <a:ext cx="2120900" cy="9144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55" y="2051412"/>
            <a:ext cx="4699000" cy="10795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55" y="4551698"/>
            <a:ext cx="3823861" cy="41626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08238" y="3245381"/>
            <a:ext cx="6055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 terms (displaced point charge traveling along s with speed v) in Cartesian coordinates:</a:t>
            </a:r>
          </a:p>
        </p:txBody>
      </p:sp>
    </p:spTree>
    <p:extLst>
      <p:ext uri="{BB962C8B-B14F-4D97-AF65-F5344CB8AC3E}">
        <p14:creationId xmlns:p14="http://schemas.microsoft.com/office/powerpoint/2010/main" val="3497401648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" y="149090"/>
            <a:ext cx="8229600" cy="538966"/>
          </a:xfrm>
        </p:spPr>
        <p:txBody>
          <a:bodyPr/>
          <a:lstStyle/>
          <a:p>
            <a:r>
              <a:rPr lang="en-US" dirty="0"/>
              <a:t>Relation between transverse and longitudinal wakes (Panofsky-Wenzel theorem)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85</a:t>
            </a:fld>
            <a:endParaRPr lang="en-US" dirty="0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27" y="5566493"/>
            <a:ext cx="3215749" cy="361982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727" y="3891712"/>
            <a:ext cx="4997286" cy="1453333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15" y="2051412"/>
            <a:ext cx="2946400" cy="1079500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9315" y="1145864"/>
            <a:ext cx="1892300" cy="4699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880" y="1030798"/>
            <a:ext cx="2120900" cy="914400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55" y="2051412"/>
            <a:ext cx="4699000" cy="10795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08238" y="3245381"/>
            <a:ext cx="6055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 terms (displaced point charge traveling along s with speed v) in cylindrical coordinates:</a:t>
            </a: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711" y="5785149"/>
            <a:ext cx="2596004" cy="28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713710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" y="149090"/>
            <a:ext cx="8229600" cy="538966"/>
          </a:xfrm>
        </p:spPr>
        <p:txBody>
          <a:bodyPr/>
          <a:lstStyle/>
          <a:p>
            <a:r>
              <a:rPr lang="en-US" dirty="0"/>
              <a:t>Relation between transverse and longitudinal wakes (Panofsky-Wenzel theorem)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86</a:t>
            </a:fld>
            <a:endParaRPr lang="en-US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05" y="1382220"/>
            <a:ext cx="4077603" cy="3796994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539" y="1372562"/>
            <a:ext cx="3261051" cy="381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9717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" y="149090"/>
            <a:ext cx="8229600" cy="538966"/>
          </a:xfrm>
        </p:spPr>
        <p:txBody>
          <a:bodyPr/>
          <a:lstStyle/>
          <a:p>
            <a:r>
              <a:rPr lang="en-US" dirty="0"/>
              <a:t>Relation between transverse and longitudinal wakes (Panofsky-Wenzel theorem)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87</a:t>
            </a:fld>
            <a:endParaRPr lang="en-US" dirty="0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097" y="1907357"/>
            <a:ext cx="4978876" cy="913081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873" y="3492478"/>
            <a:ext cx="1363462" cy="2152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0534" y="1269941"/>
            <a:ext cx="7415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want to find relations between the forces on the witness charge: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2934" y="2987318"/>
            <a:ext cx="7415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</a:t>
            </a:r>
          </a:p>
        </p:txBody>
      </p:sp>
      <p:sp>
        <p:nvSpPr>
          <p:cNvPr id="7" name="Down Arrow 6"/>
          <p:cNvSpPr/>
          <p:nvPr/>
        </p:nvSpPr>
        <p:spPr>
          <a:xfrm>
            <a:off x="1917963" y="3963754"/>
            <a:ext cx="885213" cy="57724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73" y="4790755"/>
            <a:ext cx="2490083" cy="68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38705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" y="149090"/>
            <a:ext cx="8229600" cy="538966"/>
          </a:xfrm>
        </p:spPr>
        <p:txBody>
          <a:bodyPr/>
          <a:lstStyle/>
          <a:p>
            <a:r>
              <a:rPr lang="en-US" dirty="0"/>
              <a:t>Relation between transverse and longitudinal wakes (Panofsky-Wenzel theorem)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88</a:t>
            </a:fld>
            <a:endParaRPr lang="en-US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05" y="1382220"/>
            <a:ext cx="4077603" cy="3796994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539" y="1372562"/>
            <a:ext cx="3261051" cy="3816311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5452403" y="2527054"/>
            <a:ext cx="3579342" cy="18087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rot="19747870">
            <a:off x="3217045" y="2323663"/>
            <a:ext cx="3771780" cy="369332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We first use this set of equations</a:t>
            </a:r>
          </a:p>
        </p:txBody>
      </p:sp>
    </p:spTree>
    <p:extLst>
      <p:ext uri="{BB962C8B-B14F-4D97-AF65-F5344CB8AC3E}">
        <p14:creationId xmlns:p14="http://schemas.microsoft.com/office/powerpoint/2010/main" val="164827482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" y="149090"/>
            <a:ext cx="8229600" cy="538966"/>
          </a:xfrm>
        </p:spPr>
        <p:txBody>
          <a:bodyPr/>
          <a:lstStyle/>
          <a:p>
            <a:r>
              <a:rPr lang="en-US" dirty="0"/>
              <a:t>Relation between transverse and longitudinal wakes (Panofsky-Wenzel theorem)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89</a:t>
            </a:fld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710" y="2167878"/>
            <a:ext cx="2782818" cy="2015539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3605001" y="2910474"/>
            <a:ext cx="705604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856" y="2653920"/>
            <a:ext cx="2160974" cy="874680"/>
          </a:xfrm>
          <a:prstGeom prst="rect">
            <a:avLst/>
          </a:prstGeom>
        </p:spPr>
      </p:pic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847" y="4268644"/>
            <a:ext cx="3874771" cy="92616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4490214" y="4183417"/>
            <a:ext cx="4105338" cy="11015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798117" y="5285002"/>
            <a:ext cx="3489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Result known as Panofsky-Wenzel theorem</a:t>
            </a:r>
          </a:p>
        </p:txBody>
      </p:sp>
    </p:spTree>
    <p:extLst>
      <p:ext uri="{BB962C8B-B14F-4D97-AF65-F5344CB8AC3E}">
        <p14:creationId xmlns:p14="http://schemas.microsoft.com/office/powerpoint/2010/main" val="1016571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wake function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692000"/>
            <a:ext cx="8280000" cy="2160000"/>
          </a:xfrm>
        </p:spPr>
        <p:txBody>
          <a:bodyPr>
            <a:noAutofit/>
          </a:bodyPr>
          <a:lstStyle/>
          <a:p>
            <a:pPr marL="360000" lvl="1" indent="-285750" algn="just">
              <a:spcBef>
                <a:spcPct val="20000"/>
              </a:spcBef>
              <a:defRPr/>
            </a:pPr>
            <a:r>
              <a:rPr lang="en-US" dirty="0"/>
              <a:t>The value of the wake function in z=0 is related to the </a:t>
            </a:r>
            <a:r>
              <a:rPr lang="en-US" b="1" dirty="0">
                <a:solidFill>
                  <a:srgbClr val="C00000"/>
                </a:solidFill>
              </a:rPr>
              <a:t>energy lost by the source particle </a:t>
            </a:r>
            <a:r>
              <a:rPr lang="en-US" dirty="0"/>
              <a:t>in the creation of the wake</a:t>
            </a:r>
          </a:p>
          <a:p>
            <a:pPr marL="360000" lvl="1" indent="-285750" algn="just">
              <a:spcBef>
                <a:spcPct val="20000"/>
              </a:spcBef>
              <a:defRPr/>
            </a:pPr>
            <a:r>
              <a:rPr lang="en-US" b="1" i="1" dirty="0"/>
              <a:t>W</a:t>
            </a:r>
            <a:r>
              <a:rPr lang="en-US" b="1" i="1" baseline="-25000" dirty="0"/>
              <a:t>||</a:t>
            </a:r>
            <a:r>
              <a:rPr lang="en-US" b="1" i="1" dirty="0"/>
              <a:t>(0)&gt;0</a:t>
            </a:r>
            <a:r>
              <a:rPr lang="en-US" i="1" dirty="0"/>
              <a:t> </a:t>
            </a:r>
            <a:r>
              <a:rPr lang="en-US" dirty="0"/>
              <a:t>since </a:t>
            </a:r>
            <a:r>
              <a:rPr lang="el-GR" b="1" i="1" dirty="0">
                <a:cs typeface="Symbol" charset="2"/>
              </a:rPr>
              <a:t>Δ</a:t>
            </a:r>
            <a:r>
              <a:rPr lang="en-US" b="1" i="1" dirty="0"/>
              <a:t>E</a:t>
            </a:r>
            <a:r>
              <a:rPr lang="en-US" b="1" i="1" baseline="-25000" dirty="0"/>
              <a:t>1</a:t>
            </a:r>
            <a:r>
              <a:rPr lang="en-US" b="1" i="1" dirty="0"/>
              <a:t>&lt;0</a:t>
            </a:r>
            <a:endParaRPr lang="en-US" dirty="0"/>
          </a:p>
          <a:p>
            <a:pPr marL="360000" lvl="1" indent="-285750" algn="just" defTabSz="457200">
              <a:lnSpc>
                <a:spcPct val="100000"/>
              </a:lnSpc>
              <a:spcBef>
                <a:spcPct val="20000"/>
              </a:spcBef>
              <a:defRPr/>
            </a:pPr>
            <a:r>
              <a:rPr lang="en-US" b="1" i="1" dirty="0">
                <a:solidFill>
                  <a:srgbClr val="660066"/>
                </a:solidFill>
              </a:rPr>
              <a:t>W</a:t>
            </a:r>
            <a:r>
              <a:rPr lang="en-US" b="1" i="1" baseline="-25000" dirty="0">
                <a:solidFill>
                  <a:srgbClr val="660066"/>
                </a:solidFill>
              </a:rPr>
              <a:t>||</a:t>
            </a:r>
            <a:r>
              <a:rPr lang="en-US" b="1" i="1" dirty="0">
                <a:solidFill>
                  <a:srgbClr val="660066"/>
                </a:solidFill>
              </a:rPr>
              <a:t>(z)</a:t>
            </a:r>
            <a:r>
              <a:rPr lang="en-US" dirty="0"/>
              <a:t> is discontinuous in z=0 and it vanishes for all z&gt;0 because of the ultra-relativistic approximation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15448" y="3528000"/>
            <a:ext cx="8713105" cy="2438400"/>
            <a:chOff x="202295" y="3704033"/>
            <a:chExt cx="8713105" cy="2438400"/>
          </a:xfrm>
        </p:grpSpPr>
        <p:grpSp>
          <p:nvGrpSpPr>
            <p:cNvPr id="53" name="Group 52"/>
            <p:cNvGrpSpPr/>
            <p:nvPr/>
          </p:nvGrpSpPr>
          <p:grpSpPr>
            <a:xfrm>
              <a:off x="202295" y="3704033"/>
              <a:ext cx="8713105" cy="2438400"/>
              <a:chOff x="202295" y="4208900"/>
              <a:chExt cx="8713105" cy="2438400"/>
            </a:xfrm>
          </p:grpSpPr>
          <p:cxnSp>
            <p:nvCxnSpPr>
              <p:cNvPr id="54" name="Straight Arrow Connector 53"/>
              <p:cNvCxnSpPr/>
              <p:nvPr/>
            </p:nvCxnSpPr>
            <p:spPr>
              <a:xfrm flipV="1">
                <a:off x="202295" y="5410200"/>
                <a:ext cx="8713105" cy="17900"/>
              </a:xfrm>
              <a:prstGeom prst="straightConnector1">
                <a:avLst/>
              </a:prstGeom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/>
              <p:cNvCxnSpPr/>
              <p:nvPr/>
            </p:nvCxnSpPr>
            <p:spPr>
              <a:xfrm rot="5400000" flipH="1" flipV="1">
                <a:off x="3962400" y="5427306"/>
                <a:ext cx="2438400" cy="1588"/>
              </a:xfrm>
              <a:prstGeom prst="straightConnector1">
                <a:avLst/>
              </a:prstGeom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5182394" y="5410200"/>
                <a:ext cx="2707069" cy="17900"/>
              </a:xfrm>
              <a:prstGeom prst="line">
                <a:avLst/>
              </a:prstGeom>
              <a:ln w="38100" cap="flat" cmpd="sng" algn="ctr">
                <a:solidFill>
                  <a:srgbClr val="6600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/>
              <p:cNvSpPr txBox="1"/>
              <p:nvPr/>
            </p:nvSpPr>
            <p:spPr>
              <a:xfrm>
                <a:off x="5228170" y="4225494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>
                    <a:solidFill>
                      <a:srgbClr val="660066"/>
                    </a:solidFill>
                  </a:rPr>
                  <a:t>W</a:t>
                </a:r>
                <a:r>
                  <a:rPr lang="en-US" baseline="-25000" dirty="0" err="1">
                    <a:solidFill>
                      <a:srgbClr val="660066"/>
                    </a:solidFill>
                  </a:rPr>
                  <a:t>||</a:t>
                </a:r>
                <a:r>
                  <a:rPr lang="en-US" dirty="0" err="1">
                    <a:solidFill>
                      <a:srgbClr val="660066"/>
                    </a:solidFill>
                  </a:rPr>
                  <a:t>(z</a:t>
                </a:r>
                <a:r>
                  <a:rPr lang="en-US" dirty="0">
                    <a:solidFill>
                      <a:srgbClr val="660066"/>
                    </a:solidFill>
                  </a:rPr>
                  <a:t>)</a:t>
                </a:r>
              </a:p>
            </p:txBody>
          </p:sp>
          <p:sp>
            <p:nvSpPr>
              <p:cNvPr id="72" name="Freeform 71"/>
              <p:cNvSpPr/>
              <p:nvPr/>
            </p:nvSpPr>
            <p:spPr>
              <a:xfrm>
                <a:off x="202295" y="4439017"/>
                <a:ext cx="4989935" cy="2157699"/>
              </a:xfrm>
              <a:custGeom>
                <a:avLst/>
                <a:gdLst>
                  <a:gd name="connsiteX0" fmla="*/ 4989935 w 4989935"/>
                  <a:gd name="connsiteY0" fmla="*/ 0 h 2157699"/>
                  <a:gd name="connsiteX1" fmla="*/ 4630300 w 4989935"/>
                  <a:gd name="connsiteY1" fmla="*/ 359616 h 2157699"/>
                  <a:gd name="connsiteX2" fmla="*/ 3753690 w 4989935"/>
                  <a:gd name="connsiteY2" fmla="*/ 2123985 h 2157699"/>
                  <a:gd name="connsiteX3" fmla="*/ 2888318 w 4989935"/>
                  <a:gd name="connsiteY3" fmla="*/ 157332 h 2157699"/>
                  <a:gd name="connsiteX4" fmla="*/ 2124094 w 4989935"/>
                  <a:gd name="connsiteY4" fmla="*/ 1539608 h 2157699"/>
                  <a:gd name="connsiteX5" fmla="*/ 831656 w 4989935"/>
                  <a:gd name="connsiteY5" fmla="*/ 1168754 h 2157699"/>
                  <a:gd name="connsiteX6" fmla="*/ 0 w 4989935"/>
                  <a:gd name="connsiteY6" fmla="*/ 1078849 h 2157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89935" h="2157699">
                    <a:moveTo>
                      <a:pt x="4989935" y="0"/>
                    </a:moveTo>
                    <a:cubicBezTo>
                      <a:pt x="4913138" y="2809"/>
                      <a:pt x="4836341" y="5619"/>
                      <a:pt x="4630300" y="359616"/>
                    </a:cubicBezTo>
                    <a:cubicBezTo>
                      <a:pt x="4424259" y="713613"/>
                      <a:pt x="4044020" y="2157699"/>
                      <a:pt x="3753690" y="2123985"/>
                    </a:cubicBezTo>
                    <a:cubicBezTo>
                      <a:pt x="3463360" y="2090271"/>
                      <a:pt x="3159917" y="254728"/>
                      <a:pt x="2888318" y="157332"/>
                    </a:cubicBezTo>
                    <a:cubicBezTo>
                      <a:pt x="2616719" y="59936"/>
                      <a:pt x="2466871" y="1371038"/>
                      <a:pt x="2124094" y="1539608"/>
                    </a:cubicBezTo>
                    <a:cubicBezTo>
                      <a:pt x="1781317" y="1708178"/>
                      <a:pt x="1185672" y="1245547"/>
                      <a:pt x="831656" y="1168754"/>
                    </a:cubicBezTo>
                    <a:cubicBezTo>
                      <a:pt x="477640" y="1091961"/>
                      <a:pt x="238820" y="1085405"/>
                      <a:pt x="0" y="1078849"/>
                    </a:cubicBezTo>
                  </a:path>
                </a:pathLst>
              </a:custGeom>
              <a:ln w="38100" cap="flat" cmpd="sng" algn="ctr">
                <a:solidFill>
                  <a:srgbClr val="66006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8555559" y="5371634"/>
                <a:ext cx="33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/>
                  <a:t>z</a:t>
                </a:r>
                <a:endParaRPr lang="en-US" dirty="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5035635" y="3797595"/>
              <a:ext cx="3365976" cy="791390"/>
              <a:chOff x="5035635" y="3797595"/>
              <a:chExt cx="3365976" cy="791390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5159262" y="4405460"/>
                <a:ext cx="48658" cy="45719"/>
              </a:xfrm>
              <a:prstGeom prst="ellipse">
                <a:avLst/>
              </a:prstGeom>
              <a:solidFill>
                <a:srgbClr val="660066"/>
              </a:solidFill>
              <a:ln>
                <a:solidFill>
                  <a:srgbClr val="660066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Oval 75"/>
              <p:cNvSpPr>
                <a:spLocks/>
              </p:cNvSpPr>
              <p:nvPr/>
            </p:nvSpPr>
            <p:spPr>
              <a:xfrm>
                <a:off x="5035635" y="4297172"/>
                <a:ext cx="287043" cy="260882"/>
              </a:xfrm>
              <a:prstGeom prst="ellipse">
                <a:avLst/>
              </a:prstGeom>
              <a:noFill/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noFill/>
                </a:endParaRPr>
              </a:p>
            </p:txBody>
          </p:sp>
          <p:cxnSp>
            <p:nvCxnSpPr>
              <p:cNvPr id="77" name="Straight Arrow Connector 76"/>
              <p:cNvCxnSpPr/>
              <p:nvPr/>
            </p:nvCxnSpPr>
            <p:spPr>
              <a:xfrm flipH="1">
                <a:off x="5425310" y="4132646"/>
                <a:ext cx="667492" cy="243655"/>
              </a:xfrm>
              <a:prstGeom prst="straightConnector1">
                <a:avLst/>
              </a:prstGeom>
              <a:ln>
                <a:solidFill>
                  <a:schemeClr val="accent2">
                    <a:lumMod val="75000"/>
                  </a:scheme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8" name="Picture 77" descr="latex-image-1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87903" y="4106965"/>
                <a:ext cx="1895511" cy="482020"/>
              </a:xfrm>
              <a:prstGeom prst="rect">
                <a:avLst/>
              </a:prstGeom>
            </p:spPr>
          </p:pic>
          <p:sp>
            <p:nvSpPr>
              <p:cNvPr id="79" name="TextBox 78"/>
              <p:cNvSpPr txBox="1"/>
              <p:nvPr/>
            </p:nvSpPr>
            <p:spPr>
              <a:xfrm>
                <a:off x="6146784" y="3797595"/>
                <a:ext cx="2254827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solidFill>
                      <a:schemeClr val="accent4">
                        <a:lumMod val="75000"/>
                      </a:schemeClr>
                    </a:solidFill>
                  </a:rPr>
                  <a:t>Beam loading theorem</a:t>
                </a:r>
              </a:p>
            </p:txBody>
          </p:sp>
        </p:grpSp>
      </p:grpSp>
      <p:pic>
        <p:nvPicPr>
          <p:cNvPr id="11" name="Picture 1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314" y="792000"/>
            <a:ext cx="5051373" cy="600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97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" y="149090"/>
            <a:ext cx="8229600" cy="538966"/>
          </a:xfrm>
        </p:spPr>
        <p:txBody>
          <a:bodyPr/>
          <a:lstStyle/>
          <a:p>
            <a:r>
              <a:rPr lang="en-US" dirty="0"/>
              <a:t>Relation between transverse and longitudinal wakes (Panofsky-Wenzel theorem)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90</a:t>
            </a:fld>
            <a:endParaRPr lang="en-US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057" y="1177173"/>
            <a:ext cx="3874771" cy="92616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2296424" y="1091946"/>
            <a:ext cx="4105338" cy="11015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7" y="2599449"/>
            <a:ext cx="4102855" cy="697869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2156741" y="3386508"/>
            <a:ext cx="484632" cy="4874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181" y="4154555"/>
            <a:ext cx="2298949" cy="4680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973" y="5113619"/>
            <a:ext cx="2611996" cy="466721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19" r="49813"/>
          <a:stretch/>
        </p:blipFill>
        <p:spPr>
          <a:xfrm>
            <a:off x="4360914" y="3988092"/>
            <a:ext cx="728780" cy="791999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477" y="4116071"/>
            <a:ext cx="2591425" cy="57202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256" y="5036944"/>
            <a:ext cx="3140498" cy="611424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19" r="49813"/>
          <a:stretch/>
        </p:blipFill>
        <p:spPr>
          <a:xfrm>
            <a:off x="4353223" y="4938615"/>
            <a:ext cx="728780" cy="79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147452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" y="149090"/>
            <a:ext cx="8229600" cy="538966"/>
          </a:xfrm>
        </p:spPr>
        <p:txBody>
          <a:bodyPr/>
          <a:lstStyle/>
          <a:p>
            <a:r>
              <a:rPr lang="en-US" dirty="0"/>
              <a:t>Relation between transverse and longitudinal wakes (Panofsky-Wenzel theorem)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91</a:t>
            </a:fld>
            <a:endParaRPr lang="en-US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057" y="1177173"/>
            <a:ext cx="3874771" cy="92616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2296424" y="1091946"/>
            <a:ext cx="4105338" cy="110158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67" y="2599449"/>
            <a:ext cx="4102855" cy="697869"/>
          </a:xfrm>
          <a:prstGeom prst="rect">
            <a:avLst/>
          </a:prstGeom>
        </p:spPr>
      </p:pic>
      <p:sp>
        <p:nvSpPr>
          <p:cNvPr id="9" name="Down Arrow 8"/>
          <p:cNvSpPr/>
          <p:nvPr/>
        </p:nvSpPr>
        <p:spPr>
          <a:xfrm>
            <a:off x="2156741" y="3386508"/>
            <a:ext cx="484632" cy="48745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181" y="4154555"/>
            <a:ext cx="2298949" cy="4680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973" y="5113619"/>
            <a:ext cx="2611996" cy="466721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19" r="49813"/>
          <a:stretch/>
        </p:blipFill>
        <p:spPr>
          <a:xfrm>
            <a:off x="4360914" y="3988092"/>
            <a:ext cx="728780" cy="791999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477" y="4116071"/>
            <a:ext cx="2591425" cy="572020"/>
          </a:xfrm>
          <a:prstGeom prst="rect">
            <a:avLst/>
          </a:prstGeom>
        </p:spPr>
      </p:pic>
      <p:pic>
        <p:nvPicPr>
          <p:cNvPr id="19" name="Picture 18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256" y="5036944"/>
            <a:ext cx="3140498" cy="611424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19" r="49813"/>
          <a:stretch/>
        </p:blipFill>
        <p:spPr>
          <a:xfrm>
            <a:off x="4353223" y="4938615"/>
            <a:ext cx="728780" cy="79199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866646" y="3238907"/>
            <a:ext cx="4430714" cy="1754327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The longitudinal and transverse wake functions are not independent, although in general no relation can be established between W</a:t>
            </a:r>
            <a:r>
              <a:rPr lang="en-US" baseline="-25000" dirty="0"/>
              <a:t>||</a:t>
            </a:r>
            <a:r>
              <a:rPr lang="en-US" dirty="0"/>
              <a:t>(z) and </a:t>
            </a:r>
            <a:r>
              <a:rPr lang="en-US" dirty="0" err="1"/>
              <a:t>W</a:t>
            </a:r>
            <a:r>
              <a:rPr lang="en-US" baseline="-25000" dirty="0" err="1"/>
              <a:t>x,y</a:t>
            </a:r>
            <a:r>
              <a:rPr lang="en-US" dirty="0"/>
              <a:t>(z), which are the main wakes in the longitudinal and transverse planes, respectively. </a:t>
            </a:r>
          </a:p>
        </p:txBody>
      </p:sp>
    </p:spTree>
    <p:extLst>
      <p:ext uri="{BB962C8B-B14F-4D97-AF65-F5344CB8AC3E}">
        <p14:creationId xmlns:p14="http://schemas.microsoft.com/office/powerpoint/2010/main" val="4160402304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" y="149090"/>
            <a:ext cx="8229600" cy="538966"/>
          </a:xfrm>
        </p:spPr>
        <p:txBody>
          <a:bodyPr/>
          <a:lstStyle/>
          <a:p>
            <a:r>
              <a:rPr lang="en-US" dirty="0"/>
              <a:t>Relation between transverse and longitudinal wakes (Panofsky-Wenzel theorem)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92</a:t>
            </a:fld>
            <a:endParaRPr lang="en-US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05" y="1382220"/>
            <a:ext cx="4077603" cy="3796994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3539" y="1372562"/>
            <a:ext cx="3261051" cy="3816311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179609" y="1205801"/>
            <a:ext cx="3579342" cy="9749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179608" y="4359878"/>
            <a:ext cx="4310605" cy="9749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5438023" y="1205801"/>
            <a:ext cx="3579342" cy="9749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438023" y="4359878"/>
            <a:ext cx="3579342" cy="97490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3" idx="2"/>
          </p:cNvCxnSpPr>
          <p:nvPr/>
        </p:nvCxnSpPr>
        <p:spPr>
          <a:xfrm flipH="1">
            <a:off x="1962865" y="2180706"/>
            <a:ext cx="6415" cy="217917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311084" y="2180706"/>
            <a:ext cx="6415" cy="2179172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04323" y="3042013"/>
            <a:ext cx="3771780" cy="92333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We can now use also these two sets of equations to find additional properties of the wakes</a:t>
            </a:r>
          </a:p>
        </p:txBody>
      </p:sp>
    </p:spTree>
    <p:extLst>
      <p:ext uri="{BB962C8B-B14F-4D97-AF65-F5344CB8AC3E}">
        <p14:creationId xmlns:p14="http://schemas.microsoft.com/office/powerpoint/2010/main" val="4270414057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" y="149090"/>
            <a:ext cx="8229600" cy="538966"/>
          </a:xfrm>
        </p:spPr>
        <p:txBody>
          <a:bodyPr/>
          <a:lstStyle/>
          <a:p>
            <a:r>
              <a:rPr lang="en-US" dirty="0"/>
              <a:t>Relation between transverse and longitudinal wakes (Panofsky-Wenzel theorem)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07/09/2017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Beam Instabilities II - Giovanni Rumolo and Kevin 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93</a:t>
            </a:fld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81" y="1120748"/>
            <a:ext cx="2043806" cy="811655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3845364" y="1629116"/>
            <a:ext cx="63202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7328" y="1667680"/>
            <a:ext cx="3135826" cy="381928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4836207" y="1526576"/>
            <a:ext cx="3463879" cy="66414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669574" y="2258786"/>
            <a:ext cx="439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an interesting result!</a:t>
            </a:r>
          </a:p>
          <a:p>
            <a:r>
              <a:rPr lang="en-US" dirty="0"/>
              <a:t>The </a:t>
            </a:r>
            <a:r>
              <a:rPr lang="en-US" dirty="0" err="1"/>
              <a:t>quadrupolar</a:t>
            </a:r>
            <a:r>
              <a:rPr lang="en-US" dirty="0"/>
              <a:t> wakes in x and y must be equal with opposite signs</a:t>
            </a:r>
          </a:p>
        </p:txBody>
      </p:sp>
      <p:pic>
        <p:nvPicPr>
          <p:cNvPr id="20" name="Picture 1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03" y="3868510"/>
            <a:ext cx="1756284" cy="80536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675026" y="4143847"/>
            <a:ext cx="4256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relation means that the cross-wakes between x and y must be equal.</a:t>
            </a:r>
          </a:p>
          <a:p>
            <a:r>
              <a:rPr lang="en-US" dirty="0"/>
              <a:t>We have so far ignored these terms in our derivations.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3845364" y="4489658"/>
            <a:ext cx="63202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44" y="4974290"/>
            <a:ext cx="3661752" cy="970464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21" y="2258787"/>
            <a:ext cx="4085159" cy="100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88788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Instabilities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A1AA69-EDB9-4143-818B-2B18FE6932EA}" type="slidenum">
              <a:rPr lang="en-GB" smtClean="0"/>
              <a:t>94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779169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tune shift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The </a:t>
            </a:r>
            <a:r>
              <a:rPr lang="en-US" sz="2000" b="1" dirty="0">
                <a:solidFill>
                  <a:srgbClr val="C00000"/>
                </a:solidFill>
              </a:rPr>
              <a:t>equilibrium distribution</a:t>
            </a:r>
            <a:r>
              <a:rPr lang="en-US" sz="2000" dirty="0"/>
              <a:t> in the presence of a longitudinal wake field can be found analytically. The (linearized) </a:t>
            </a:r>
            <a:r>
              <a:rPr lang="en-US" sz="2000" b="1" dirty="0">
                <a:solidFill>
                  <a:srgbClr val="C00000"/>
                </a:solidFill>
              </a:rPr>
              <a:t>longitudinal Hamiltonian</a:t>
            </a:r>
            <a:r>
              <a:rPr lang="en-US" sz="2000" dirty="0"/>
              <a:t> with longitudinal wake fields is given as:</a:t>
            </a:r>
          </a:p>
          <a:p>
            <a:pPr marL="0" indent="0" algn="just">
              <a:buNone/>
            </a:pPr>
            <a:endParaRPr lang="en-US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r>
              <a:rPr lang="de-DE" sz="2000" dirty="0"/>
              <a:t>Remember the example of the harmonic oscillator:</a:t>
            </a:r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95</a:t>
            </a:fld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11" y="1764000"/>
            <a:ext cx="7824978" cy="65699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16" y="3744001"/>
            <a:ext cx="2463431" cy="478605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656000" y="3780000"/>
            <a:ext cx="540000" cy="43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628000" y="3744000"/>
            <a:ext cx="252000" cy="432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628000" y="4392000"/>
            <a:ext cx="3528000" cy="432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Coefficient determines frequency/tune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35" name="Elbow Connector 34"/>
          <p:cNvCxnSpPr>
            <a:stCxn id="29" idx="2"/>
            <a:endCxn id="34" idx="0"/>
          </p:cNvCxnSpPr>
          <p:nvPr/>
        </p:nvCxnSpPr>
        <p:spPr>
          <a:xfrm rot="16200000" flipH="1">
            <a:off x="3465000" y="3465000"/>
            <a:ext cx="216000" cy="1638000"/>
          </a:xfrm>
          <a:prstGeom prst="bentConnector3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22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4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tune shift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The </a:t>
            </a:r>
            <a:r>
              <a:rPr lang="en-US" sz="2000" b="1" dirty="0">
                <a:solidFill>
                  <a:srgbClr val="C00000"/>
                </a:solidFill>
              </a:rPr>
              <a:t>equilibrium distribution</a:t>
            </a:r>
            <a:r>
              <a:rPr lang="en-US" sz="2000" dirty="0"/>
              <a:t> in the presence of a longitudinal wake field can be found analytically. The (linearized) </a:t>
            </a:r>
            <a:r>
              <a:rPr lang="en-US" sz="2000" b="1" dirty="0">
                <a:solidFill>
                  <a:srgbClr val="C00000"/>
                </a:solidFill>
              </a:rPr>
              <a:t>longitudinal Hamiltonian</a:t>
            </a:r>
            <a:r>
              <a:rPr lang="en-US" sz="2000" dirty="0"/>
              <a:t> with longitudinal wake fields is given as:</a:t>
            </a:r>
          </a:p>
          <a:p>
            <a:pPr marL="0" indent="0" algn="just">
              <a:buNone/>
            </a:pPr>
            <a:endParaRPr lang="en-US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r>
              <a:rPr lang="de-DE" sz="2000" dirty="0"/>
              <a:t>Remember the example of the harmonic oscillator:</a:t>
            </a:r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96</a:t>
            </a:fld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11" y="1764000"/>
            <a:ext cx="7824978" cy="656996"/>
          </a:xfrm>
          <a:prstGeom prst="rect">
            <a:avLst/>
          </a:prstGeom>
        </p:spPr>
      </p:pic>
      <p:sp>
        <p:nvSpPr>
          <p:cNvPr id="2" name="Right Brace 1"/>
          <p:cNvSpPr/>
          <p:nvPr/>
        </p:nvSpPr>
        <p:spPr>
          <a:xfrm rot="5400000">
            <a:off x="5832000" y="0"/>
            <a:ext cx="360000" cy="5040000"/>
          </a:xfrm>
          <a:prstGeom prst="rightBrace">
            <a:avLst>
              <a:gd name="adj1" fmla="val 122748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16" y="3744001"/>
            <a:ext cx="2463431" cy="4786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000" y="2772000"/>
            <a:ext cx="4342262" cy="284759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620000" y="3744000"/>
            <a:ext cx="612000" cy="432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628000" y="3744000"/>
            <a:ext cx="252000" cy="432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628000" y="4392000"/>
            <a:ext cx="3528000" cy="43200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Coefficient determines frequency/tune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35" name="Elbow Connector 34"/>
          <p:cNvCxnSpPr>
            <a:stCxn id="29" idx="2"/>
            <a:endCxn id="34" idx="0"/>
          </p:cNvCxnSpPr>
          <p:nvPr/>
        </p:nvCxnSpPr>
        <p:spPr>
          <a:xfrm rot="16200000" flipH="1">
            <a:off x="3465000" y="3465000"/>
            <a:ext cx="216000" cy="1638000"/>
          </a:xfrm>
          <a:prstGeom prst="bentConnector3">
            <a:avLst/>
          </a:prstGeom>
          <a:ln w="127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620000" y="4993394"/>
            <a:ext cx="3528000" cy="4320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tx1"/>
                </a:solidFill>
              </a:rPr>
              <a:t>Term determines center position/orbit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5" name="Elbow Connector 14"/>
          <p:cNvCxnSpPr>
            <a:stCxn id="28" idx="2"/>
            <a:endCxn id="13" idx="0"/>
          </p:cNvCxnSpPr>
          <p:nvPr/>
        </p:nvCxnSpPr>
        <p:spPr>
          <a:xfrm rot="16200000" flipH="1">
            <a:off x="2246303" y="3855697"/>
            <a:ext cx="817394" cy="1458000"/>
          </a:xfrm>
          <a:prstGeom prst="bentConnector3">
            <a:avLst>
              <a:gd name="adj1" fmla="val 88297"/>
            </a:avLst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07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tune shift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The </a:t>
            </a:r>
            <a:r>
              <a:rPr lang="en-US" sz="2000" b="1" dirty="0">
                <a:solidFill>
                  <a:srgbClr val="C00000"/>
                </a:solidFill>
              </a:rPr>
              <a:t>equilibrium distribution</a:t>
            </a:r>
            <a:r>
              <a:rPr lang="en-US" sz="2000" dirty="0"/>
              <a:t> in the presence of a longitudinal wake field can be found analytically. The (linearized) </a:t>
            </a:r>
            <a:r>
              <a:rPr lang="en-US" sz="2000" b="1" dirty="0">
                <a:solidFill>
                  <a:srgbClr val="C00000"/>
                </a:solidFill>
              </a:rPr>
              <a:t>longitudinal Hamiltonian</a:t>
            </a:r>
            <a:r>
              <a:rPr lang="en-US" sz="2000" dirty="0"/>
              <a:t> with longitudinal wake fields is given as:</a:t>
            </a:r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r>
              <a:rPr lang="de-DE" sz="2000" dirty="0"/>
              <a:t>It follows then quite easily that:</a:t>
            </a:r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r>
              <a:rPr lang="de-DE" sz="2000" dirty="0"/>
              <a:t>The synchrotron tune shift from an impedance is, hence, given as:</a:t>
            </a:r>
            <a:endParaRPr lang="en-US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de-DE" sz="2000" dirty="0"/>
          </a:p>
          <a:p>
            <a:pPr algn="just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97</a:t>
            </a:fld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11" y="1764000"/>
            <a:ext cx="7824978" cy="65699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00" y="5760000"/>
            <a:ext cx="4328137" cy="557616"/>
          </a:xfrm>
          <a:prstGeom prst="rect">
            <a:avLst/>
          </a:prstGeom>
        </p:spPr>
      </p:pic>
      <p:sp>
        <p:nvSpPr>
          <p:cNvPr id="2" name="Right Brace 1"/>
          <p:cNvSpPr/>
          <p:nvPr/>
        </p:nvSpPr>
        <p:spPr>
          <a:xfrm rot="5400000">
            <a:off x="5832000" y="0"/>
            <a:ext cx="360000" cy="5040000"/>
          </a:xfrm>
          <a:prstGeom prst="rightBrace">
            <a:avLst>
              <a:gd name="adj1" fmla="val 122748"/>
              <a:gd name="adj2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13" y="3636000"/>
            <a:ext cx="4270220" cy="1177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000" y="4464000"/>
            <a:ext cx="2626896" cy="42521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0" y="2736000"/>
            <a:ext cx="2768501" cy="28475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Beam Instabilities II - Giovanni Rumolo and Kevin 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6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of synchrotron tune shift at SPS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1800" dirty="0"/>
              <a:t>The slope of the </a:t>
            </a:r>
            <a:r>
              <a:rPr lang="en-US" sz="1800" b="1" dirty="0">
                <a:solidFill>
                  <a:srgbClr val="C00000"/>
                </a:solidFill>
              </a:rPr>
              <a:t>incoherent synchrotron tune shift with intensity</a:t>
            </a:r>
            <a:r>
              <a:rPr lang="en-US" sz="1800" dirty="0"/>
              <a:t>, measured in reproducible conditions over the years, shows the evolution of the </a:t>
            </a:r>
            <a:r>
              <a:rPr lang="en-US" sz="1800" b="1" dirty="0">
                <a:solidFill>
                  <a:srgbClr val="C00000"/>
                </a:solidFill>
              </a:rPr>
              <a:t>imaginary part of the machine impedance</a:t>
            </a:r>
            <a:r>
              <a:rPr lang="en-US" sz="1800" dirty="0"/>
              <a:t> (E. </a:t>
            </a:r>
            <a:r>
              <a:rPr lang="en-US" sz="1800" dirty="0" err="1"/>
              <a:t>Shaposhnikova</a:t>
            </a:r>
            <a:r>
              <a:rPr lang="en-US" sz="1800" dirty="0"/>
              <a:t>, T. </a:t>
            </a:r>
            <a:r>
              <a:rPr lang="en-US" sz="1800" dirty="0" err="1"/>
              <a:t>Bohl</a:t>
            </a:r>
            <a:r>
              <a:rPr lang="en-US" sz="1800" dirty="0"/>
              <a:t>, J. </a:t>
            </a:r>
            <a:r>
              <a:rPr lang="en-US" sz="1800" dirty="0" err="1"/>
              <a:t>Tuckmantel</a:t>
            </a:r>
            <a:r>
              <a:rPr lang="en-US" sz="1800" dirty="0"/>
              <a:t>)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600" dirty="0"/>
              <a:t>The technique uses the quadrupole oscillations of a bunch injected with a mismatch 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1600" dirty="0"/>
              <a:t>Qs can be extrapolated from bunch length or peak amplitude measurements</a:t>
            </a:r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2E081447-C3CE-9F4F-A689-9A72CAFF10CA}" type="slidenum">
              <a:rPr lang="en-US" smtClean="0"/>
              <a:pPr/>
              <a:t>98</a:t>
            </a:fld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98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000" y="2772000"/>
            <a:ext cx="4680000" cy="278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t="10689"/>
          <a:stretch/>
        </p:blipFill>
        <p:spPr bwMode="auto">
          <a:xfrm>
            <a:off x="4860000" y="2412000"/>
            <a:ext cx="4104000" cy="3788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1976366245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Measurements of potential well distortion</a:t>
            </a:r>
            <a:br>
              <a:rPr lang="en-US" sz="2400" dirty="0"/>
            </a:br>
            <a:r>
              <a:rPr lang="en-US" sz="2400" dirty="0"/>
              <a:t>Stable phase and bunch lengthening</a:t>
            </a:r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it-IT">
                <a:solidFill>
                  <a:srgbClr val="0055A0">
                    <a:tint val="75000"/>
                  </a:srgbClr>
                </a:solidFill>
                <a:latin typeface="Arial"/>
              </a:rPr>
              <a:t>Beam Instabilities II - Giovanni Rumolo and Kevin Li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2E081447-C3CE-9F4F-A689-9A72CAFF10CA}" type="slidenum">
              <a:rPr lang="en-US" smtClean="0"/>
              <a:pPr/>
              <a:t>99</a:t>
            </a:fld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99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TextBox 2"/>
          <p:cNvSpPr txBox="1">
            <a:spLocks noChangeArrowheads="1"/>
          </p:cNvSpPr>
          <p:nvPr/>
        </p:nvSpPr>
        <p:spPr bwMode="auto">
          <a:xfrm>
            <a:off x="457200" y="1034681"/>
            <a:ext cx="836930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Calibri" charset="0"/>
              </a:rPr>
              <a:t>Measurements at light sources</a:t>
            </a:r>
          </a:p>
          <a:p>
            <a:pPr lvl="1">
              <a:spcAft>
                <a:spcPts val="600"/>
              </a:spcAft>
              <a:buFont typeface="Lucida Grande" charset="0"/>
              <a:buChar char="⇒"/>
            </a:pPr>
            <a:r>
              <a:rPr lang="en-US" sz="1600" dirty="0">
                <a:latin typeface="Calibri" charset="0"/>
              </a:rPr>
              <a:t> Bunch lengthening @DIAMOND (left, R. </a:t>
            </a:r>
            <a:r>
              <a:rPr lang="en-US" sz="1600" dirty="0" err="1">
                <a:latin typeface="Calibri" charset="0"/>
              </a:rPr>
              <a:t>Bartolini</a:t>
            </a:r>
            <a:r>
              <a:rPr lang="en-US" sz="1600" dirty="0">
                <a:latin typeface="Calibri" charset="0"/>
              </a:rPr>
              <a:t>)</a:t>
            </a:r>
          </a:p>
          <a:p>
            <a:pPr lvl="1">
              <a:spcAft>
                <a:spcPts val="600"/>
              </a:spcAft>
              <a:buFont typeface="Lucida Grande" charset="0"/>
              <a:buChar char="⇒"/>
            </a:pPr>
            <a:r>
              <a:rPr lang="en-US" sz="1600" dirty="0">
                <a:latin typeface="Calibri" charset="0"/>
              </a:rPr>
              <a:t> Energy loss measured through the synchronous phase shift @Australian light source (right, R. Dowd, M. Boland, G. LeBlanc, M. Spencer, Y. Tan, PAC07)</a:t>
            </a:r>
          </a:p>
        </p:txBody>
      </p:sp>
      <p:pic>
        <p:nvPicPr>
          <p:cNvPr id="14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195" y="2291464"/>
            <a:ext cx="4616666" cy="3833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4597" y="2899056"/>
            <a:ext cx="4543994" cy="265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07/09/2017</a:t>
            </a:r>
          </a:p>
        </p:txBody>
      </p:sp>
    </p:spTree>
    <p:extLst>
      <p:ext uri="{BB962C8B-B14F-4D97-AF65-F5344CB8AC3E}">
        <p14:creationId xmlns:p14="http://schemas.microsoft.com/office/powerpoint/2010/main" val="2842421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3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6,25"/>
  <p:tag name="ORIGINALWIDTH" val="2190,7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W_\parallel(0) = \frac{1}{\pi}\int_0^\infty&#10;\operatorname{Re}\left(Z_\parallel(\omega)\right)\,d\omega = -\frac{\Delta E_1}{q_1^2}&#10;\]&#10;\end{document}"/>
  <p:tag name="IGUANATEXSIZE" val="20"/>
  <p:tag name="IGUANATEXCURSOR" val="78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6,25"/>
  <p:tag name="ORIGINALWIDTH" val="2190,7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W_\parallel(0) = \frac{1}{\pi}\int_0^\infty&#10;\operatorname{Re}\left(Z_\parallel(\omega)\right)\,d\omega = -\frac{\Delta E_1}{q_1^2}&#10;\]&#10;\end{document}"/>
  <p:tag name="IGUANATEXSIZE" val="20"/>
  <p:tag name="IGUANATEXCURSOR" val="78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4,75"/>
  <p:tag name="ORIGINALWIDTH" val="2311,5"/>
  <p:tag name="LATEXADDIN" val="\documentclass[a4]{article}&#10;&#10;\usepackage{amsmath}&#10;\usepackage{amssymb}&#10;\usepackage{textcomp}&#10;\usepackage[margin=1.4in]{geometry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&#10;\begin{align*}&#10;\Delta E &amp;= -\frac{e^2\omega_0}{2\pi} \sum_{p=-\infty}^\infty \left|\hat{\lambda}(p\omega_0)\right|^2\,\operatorname{Re}\left[Z_\parallel(p\omega_0)\right]&#10;\end{align*}&#10;&#10;\end{document}"/>
  <p:tag name="IGUANATEXSIZE" val="18"/>
  <p:tag name="IGUANATEXCURSOR" val="895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2,5"/>
  <p:tag name="ORIGINALWIDTH" val="914,25"/>
  <p:tag name="LATEXADDIN" val="\documentclass[a4]{article}&#10;&#10;\usepackage{bm}&#10;\usepackage{amsmath}&#10;\usepackage{amssymb}&#10;\usepackage{textcomp}&#10;\usepackage[margin=1.4in]{geometry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textcolor{orange}{&#10;\bm{\frac{\Delta T^\textrm{MKE}}{\Delta T^\textrm{MKESER}} \approx 4&#10;}}&#10;\]&#10;&#10;\end{document}"/>
  <p:tag name="IGUANATEXSIZE" val="20"/>
  <p:tag name="IGUANATEXCURSOR" val="754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8,25"/>
  <p:tag name="ORIGINALWIDTH" val="1734"/>
  <p:tag name="LATEXADDIN" val="\documentclass[a4]{article}&#10;&#10;\usepackage{bm}&#10;\usepackage{amsmath}&#10;\usepackage{amssymb}&#10;\usepackage{textcomp}&#10;\usepackage[margin=1.4in]{geometry}&#10;\usepackage[svg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\textcolor{orange}{&#10;\frac{\Delta W^\textrm{MKE}}{\Delta W^\textrm{MKESER}} = &#10;\frac{\Delta T^\textrm{MKE}}{\Delta T^\textrm{MKESER}} \approx 4&#10;}&#10;\]&#10;&#10;\end{document}"/>
  <p:tag name="IGUANATEXSIZE" val="18"/>
  <p:tag name="IGUANATEXCURSOR" val="758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0,75"/>
  <p:tag name="ORIGINALWIDTH" val="423"/>
  <p:tag name="LATEXADDIN" val="\documentclass[a4]{article}&#10;&#10;\usepackage{bm}&#10;\usepackage{amsmath}&#10;\usepackage{amssymb}&#10;\usepackage{textcomp}&#10;\usepackage[margin=1.4in]{geometry}&#10;\usepackage[dvips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\color{SpringGreen}&#10;\begin{align*}&#10;\Delta T^\textrm{MKE}\\&#10;\approx 20\,K&#10;\end{align*}&#10;&#10;\end{document}"/>
  <p:tag name="IGUANATEXSIZE" val="15"/>
  <p:tag name="IGUANATEXCURSOR" val="808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1,5"/>
  <p:tag name="ORIGINALWIDTH" val="613,5"/>
  <p:tag name="LATEXADDIN" val="\documentclass[a4]{article}&#10;&#10;\usepackage{bm}&#10;\usepackage{amsmath}&#10;\usepackage{amssymb}&#10;\usepackage{textcomp}&#10;\usepackage[margin=1.4in]{geometry}&#10;\usepackage[dvipsnames,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\color{Apricot}&#10;\begin{align*}&#10;&amp;\Delta T^\textrm{MKESER}\\&#10;&amp;\approx 5\,K&#10;\end{align*}&#10;&#10;\end{document}"/>
  <p:tag name="IGUANATEXSIZE" val="15"/>
  <p:tag name="IGUANATEXCURSOR" val="800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9,25"/>
  <p:tag name="ORIGINALWIDTH" val="4386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H = -\frac{1}{2}\eta\,\delta^2 - \frac{1}{2\eta}\left(\frac{\omega_s}{\beta c}\right)^2 z^2&#10;  + \frac{e^2}{\beta^2 EC}\sum_k \int_0^z dz''\int_{z''}^\infty dz'\,\lambda(z'+kC)W_\parallel(z'' - z' - kC)&#10;\]&#10;&#10;\end{document}"/>
  <p:tag name="IGUANATEXSIZE" val="18"/>
  <p:tag name="IGUANATEXCURSOR" val="719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73.4533"/>
  <p:tag name="ORIGINALWIDTH" val="5043.87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lambda(z) = A\,\exp\left(-\frac{1}{2}\left(\frac{\omega_s z}{\eta\sigma_\delta \beta c}\right)^2&#10;  + \frac{e^2}{\eta\sigma_\delta^2 \beta^2 EC}\sum_k \int_0^z dz''\int_{z''}^\infty dz'\,\lambda(z'+kC)W_\parallel(z''-z'-kC)\right)&#10;\]&#10;&#10;\end{document}"/>
  <p:tag name="IGUANATEXSIZE" val="17"/>
  <p:tag name="IGUANATEXCURSOR" val="602"/>
  <p:tag name="TRANSPARENCY" val="True"/>
  <p:tag name="FILENAME" val=""/>
  <p:tag name="LATEXENGINEID" val="0"/>
  <p:tag name="TEMPFOLDER" val="c:\temp\"/>
  <p:tag name="LATEXFORMHEIGHT" val="312"/>
  <p:tag name="LATEXFORMWIDTH" val="145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6.7116"/>
  <p:tag name="ORIGINALWIDTH" val="4486.689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psi = \psi(H) = \frac{A}{\sqrt{2\pi}\sigma_\delta}\exp\left(\frac{H}{H_0}\right) \Longrightarrow&#10;  \psi(z, \delta) = \frac{A}{\sqrt{2\pi}\sigma_\delta}\exp\left(-\frac{\eta\,\delta^2}{2\,H_0}\right)\,\exp\left(\frac{-V(z)}{2\,H_0}\right)\]&#10;&#10;\end{document}"/>
  <p:tag name="IGUANATEXSIZE" val="18"/>
  <p:tag name="IGUANATEXCURSOR" val="634"/>
  <p:tag name="TRANSPARENCY" val="True"/>
  <p:tag name="FILENAME" val=""/>
  <p:tag name="LATEXENGINEID" val="0"/>
  <p:tag name="TEMPFOLDER" val="c:\temp\"/>
  <p:tag name="LATEXFORMHEIGHT" val="573.75"/>
  <p:tag name="LATEXFORMWIDTH" val="82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5"/>
  <p:tag name="ORIGINALWIDTH" val="2633,25"/>
  <p:tag name="LATEXADDIN" val="\documentclass{article}&#10;&#10;\usepackage{bm}&#10;\usepackage{amsmath}&#10;\usepackage{amssymb}&#10;\usepackage{textcomp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\Delta E_2 = \int F(x_1, x_2, z, s)\,ds = -q_1q_2\,\textcolor{DarkRed}{\bm{w(x_1, x_2, z)}}\]&#10;\end{document}"/>
  <p:tag name="IGUANATEXSIZE" val="20"/>
  <p:tag name="IGUANATEXCURSOR" val="71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.7154"/>
  <p:tag name="ORIGINALWIDTH" val="2016.498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H_0 = \eta\,\sigma_\delta^2\,, \textrm{ and }\, \lambda(z) = \int \psi(z,\delta)\,d\delta\,,&#10;\]&#10;&#10;\end{document}"/>
  <p:tag name="IGUANATEXSIZE" val="18"/>
  <p:tag name="IGUANATEXCURSOR" val="591"/>
  <p:tag name="TRANSPARENCY" val="True"/>
  <p:tag name="FILENAME" val=""/>
  <p:tag name="LATEXENGINEID" val="0"/>
  <p:tag name="TEMPFOLDER" val="c:\temp\"/>
  <p:tag name="LATEXFORMHEIGHT" val="573.75"/>
  <p:tag name="LATEXFORMWIDTH" val="82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4,75"/>
  <p:tag name="ORIGINALWIDTH" val="3283,5"/>
  <p:tag name="LATEXADDIN" val="\documentclass[a4]{article}&#10;&#10;\usepackage{amsmath}&#10;\usepackage{amssymb}&#10;\usepackage{textcomp}&#10;\usepackage[margin=1.4in]{geometry}&#10;\usepackage[svg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sin\Delta\Phi_s = \frac{\Delta E_\textrm{turn}}{NeV_m} = -\frac{e\omega_0}{2\pi NV_m} \sum_{p=-\infty}^\infty &#10;    \left|\hat{\lambda}(p\omega_0)\right|^2 \operatorname{Re}\left(Z_\parallel(p\omega_0)\right)&#10;\end{align*}&#10;&#10;\end{document}"/>
  <p:tag name="IGUANATEXSIZE" val="19"/>
  <p:tag name="IGUANATEXCURSOR" val="805"/>
  <p:tag name="TRANSPARENCY" val="True"/>
  <p:tag name="FILENAME" val=""/>
  <p:tag name="LATEXENGINEID" val="0"/>
  <p:tag name="TEMPFOLDER" val="c:\temp\"/>
  <p:tag name="LATEXFORMHEIGHT" val="500,25"/>
  <p:tag name="LATEXFORMWIDTH" val="840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77"/>
  <p:tag name="ORIGINALWIDTH" val="4683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H &amp;= -\frac{1}{2}\eta\,\delta^2 - \frac{1}{2\eta}\left(\frac{\omega_s}{\beta c}\right)^2 z^2&#10;  + \frac{e^2}{\beta^2 EC}\sum_k \int_0^z dz''\int_{z''}^\infty dz'\,\lambda(z'+kC)\,W_\parallel(z''-z'-kC)\\&#10;  &amp;= -\frac{1}{2}\eta\,\delta^2 - \frac{1}{2\eta}\left(\frac{\omega_s}{\beta c}\right)^2 z^2&#10;  + \frac{Ne^2}{\beta^2 EC}\sum_k \int_0^z dz''\,W_\parallel\Bigl(z(t)-z(t-kT_0)-kC\Bigr) &#10;\end{align*}&#10;&#10;\end{document}"/>
  <p:tag name="IGUANATEXSIZE" val="18"/>
  <p:tag name="IGUANATEXCURSOR" val="88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38,5"/>
  <p:tag name="ORIGINALWIDTH" val="3729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W_\parallel(z(t) - z(t - kT_0) - kC) &amp;\approx W_\parallel(kC) + W_\parallel'(kC) \Bigl(z(t) - z(t - kT_0)\Bigr)\\&#10;  &amp;\approx W_\parallel(kC) + W_\parallel'(kC)\,kT_0\,\frac{dz(t)}{dt}&#10;\end{align*}&#10;&#10;\end{document}"/>
  <p:tag name="IGUANATEXSIZE" val="18"/>
  <p:tag name="IGUANATEXCURSOR" val="657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5,75"/>
  <p:tag name="ORIGINALWIDTH" val="2919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frac{d^2z}{dt^2} + \omega_s^2\,z^2 = \frac{Ne^2\eta}{Cm_0\gamma} \sum_{k=-\infty}^\infty&#10;  W_\parallel(kC) + W_\parallel'(kC)\,kT_0\,\frac{dz}{dt}&#10;\]&#10;&#10;\end{document}"/>
  <p:tag name="IGUANATEXSIZE" val="18"/>
  <p:tag name="IGUANATEXCURSOR" val="67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5,75"/>
  <p:tag name="ORIGINALWIDTH" val="2919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frac{d^2z}{dt^2} + \omega_s^2\,z^2 = \frac{Ne^2\eta}{Cm_0\gamma} \sum_{k=-\infty}^\infty&#10;  W_\parallel(kC) + W_\parallel'(kC)\,kT_0\,\frac{dz}{dt}&#10;\]&#10;&#10;\end{document}"/>
  <p:tag name="IGUANATEXSIZE" val="18"/>
  <p:tag name="IGUANATEXCURSOR" val="67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,5"/>
  <p:tag name="ORIGINALWIDTH" val="936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z(t) &amp;\propto \exp\left(-i\Omega t\right)&#10;\end{align*}&#10;&#10;\end{document}"/>
  <p:tag name="IGUANATEXSIZE" val="18"/>
  <p:tag name="IGUANATEXCURSOR" val="61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45,75"/>
  <p:tag name="ORIGINALWIDTH" val="3031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left(\Omega^2 - \omega_s^2\right) &amp;= -\frac{Ne^2\eta}{Cm_0\gamma} \sum_{k=-\infty}^\infty \Bigl(&#10;  1 - \exp\left(-ik\Omega T_0\right)\Bigr)\,W_\parallel'(kC)&#10;\end{align*}&#10;&#10;\end{document}"/>
  <p:tag name="IGUANATEXSIZE" val="18"/>
  <p:tag name="IGUANATEXCURSOR" val="666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4,75"/>
  <p:tag name="ORIGINALWIDTH" val="2664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frac{i}{C}\sum_{p=-\infty}^\infty\Bigl(p\omega_0\,Z_\parallel\left(p\omega_0\right)&#10;  - \left(p\omega_0 + \Omega\right)\,Z_\parallel\left(p\omega_0 + \Omega\right)\Bigr)&#10;\end{align*}&#10;&#10;\end{document}"/>
  <p:tag name="IGUANATEXSIZE" val="18"/>
  <p:tag name="IGUANATEXCURSOR" val="58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2,25"/>
  <p:tag name="ORIGINALWIDTH" val="4233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Delta\omega_s = \operatorname{Re}\left(\Omega - \omega_s\right) &#10;  &amp; = \frac{e^2}{m_0c^2}\frac{N\eta}{2\omega_s\gamma T_0^2} \\&#10;  &amp; \sum_{p=-\infty}^\infty&#10;  \Bigl(p\omega_0\,\operatorname{Im}\left[Z_\parallel\right](p\omega_0) &#10;  - (p\omega_0 + \omega_s)\,\operatorname{Im}\left[Z_\parallel\right](p\omega_0 + \omega_s)\Bigr)&#10;\end{align*}&#10;&#10;\end{document}"/>
  <p:tag name="IGUANATEXSIZE" val="17"/>
  <p:tag name="IGUANATEXCURSOR" val="775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32.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52"/>
  <p:tag name="ORIGINALWIDTH" val="3765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left(\Omega^2 - \omega_s^2\right) &amp;= -\frac{i N e^2 \eta}{C^2m_0\gamma} &#10;  \sum_{p=-\infty}^\infty\Bigl(p\omega_0\,Z_\parallel\left(p\omega_0\right)&#10;  - \left(p\omega_0 + \Omega\right)\,Z_\parallel\left(p\omega_0 + \Omega\right)\Bigr)\\&#10;  &amp;\approx 2\omega_s\,\left(\Omega - \omega_s\right)&#10;\end{align*}&#10;&#10;\end{document}"/>
  <p:tag name="IGUANATEXSIZE" val="17"/>
  <p:tag name="IGUANATEXCURSOR" val="816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4,75"/>
  <p:tag name="ORIGINALWIDTH" val="3967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tau^{-1} &amp;= \operatorname{Im}\left[\Omega - \omega_s\right]&#10;  = \frac{e^2}{m_0c^2}\frac{N\eta}{2\omega_s\gamma T_0^2} \sum_{p=-\infty}^\infty&#10;  \Bigl((p\omega_0 + \omega_s)\,\operatorname{Re}\left[Z_\parallel\right](p\omega_0 + \omega_s)\Bigr)&#10;\end{align*}&#10;&#10;\end{document}"/>
  <p:tag name="IGUANATEXSIZE" val="17"/>
  <p:tag name="IGUANATEXCURSOR" val="792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28,5"/>
  <p:tag name="ORIGINALWIDTH" val="5148"/>
  <p:tag name="LATEXADDIN" val="\documentclass{article}&#10;&#10;\usepackage{bm}&#10;\usepackage{amsmath}&#10;\usepackage{amssymb}&#10;\usepackage{textcomp}&#10;\usepackage[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itemize}&#10;\item We assume the impedance to be peaked at a frequency $\omega_r$ close to $h\omega_0\gg\omega_s$ (e.g. RF cavity fundamental mode or HOM)&#10;\item Only two dominant terms are left in the summation at the RHS of the equation for the growth rate &#10;\item Stability requires that $\eta$ and $\Delta\operatorname{Re}\left[Z_\parallel\right](p\omega_0)$ have different signs&#10;&#10;\end{itemize}&#10;&#10;\end{document}"/>
  <p:tag name="IGUANATEXSIZE" val="15"/>
  <p:tag name="IGUANATEXCURSOR" val="90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8"/>
  <p:tag name="ORIGINALWIDTH" val="4278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tau^{-1} = \operatorname{Im}\left(\Omega - \omega_s\right) &#10;  &amp;= \frac{e^2}{m_0c^2}\frac{N\eta}{2\omega_s\gamma T_0^2} \sum_{p=-\infty}^\infty&#10;  \Bigl((p\omega_0 + \omega_s)\,\operatorname{Re}(Z)_\parallel(p\omega_0 + \omega_s)\Bigr)\\&#10;  &amp;= \frac{e^2}{m_0c^2}\frac{N\eta h\omega_0}{2\omega_s\gamma T_0^2}&#10;  \underbrace{&#10;    \Bigl(\operatorname{Re}\left[Z_\parallel\right](h\omega_0 + \omega_s) &#10;    - \operatorname{Re}\left[Z_\parallel\right](h\omega_0 - \omega_s)\Bigr)}_{\Delta\left(\operatorname{Re}\left[Z_\parallel\right](h\omega_0)\right)}&#10;\end{align*}&#10;&#10;\end{document}"/>
  <p:tag name="IGUANATEXSIZE" val="17"/>
  <p:tag name="IGUANATEXCURSOR" val="111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5"/>
  <p:tag name="ORIGINALWIDTH" val="1365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eta \cdot \Delta\Bigl(\operatorname{Re}\left[Z_\parallel\right](h\omega_0)\Bigr) &lt; 0&#10;\end{align*}&#10;&#10;\end{document}"/>
  <p:tag name="IGUANATEXSIZE" val="17"/>
  <p:tag name="IGUANATEXCURSOR" val="64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5"/>
  <p:tag name="ORIGINALWIDTH" val="1365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eta \cdot \Delta\Bigl(\operatorname{Re}\left[Z_\parallel\right](h\omega_0)\Bigr) &lt; 0&#10;\end{align*}&#10;&#10;\end{document}"/>
  <p:tag name="IGUANATEXSIZE" val="17"/>
  <p:tag name="IGUANATEXCURSOR" val="640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5"/>
  <p:tag name="ORIGINALWIDTH" val="1207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\color{purple}&#10;\begin{align*}&#10;\Delta\Bigl(\operatorname{Re}\left[Z_\parallel\right](h\omega_0)\Bigr) &lt; 0&#10;\end{align*}&#10;&#10;\end{document}"/>
  <p:tag name="IGUANATEXSIZE" val="17"/>
  <p:tag name="IGUANATEXCURSOR" val="573"/>
  <p:tag name="TRANSPARENCY" val="Fals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5"/>
  <p:tag name="ORIGINALWIDTH" val="1207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\color{purple}&#10;\begin{align*}&#10;\Delta\Bigl(\operatorname{Re}\left[Z_\parallel\right](h\omega_0)\Bigr) &gt; 0&#10;\end{align*}&#10;&#10;\end{document}"/>
  <p:tag name="IGUANATEXSIZE" val="17"/>
  <p:tag name="IGUANATEXCURSOR" val="573"/>
  <p:tag name="TRANSPARENCY" val="Fals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9,25"/>
  <p:tag name="ORIGINALWIDTH" val="4278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H = -\frac{1}{2}\eta\,\delta^2 - \frac{1}{2\eta}\left(\frac{\omega_s}{\beta c}\right)^2 z^2&#10;  + \frac{e^2}{\beta^2 EC}\sum_k \int dz''\int dz'\,\lambda(z'+kC)W_0'(z'' - z' - kC)&#10;\]&#10;&#10;\end{document}"/>
  <p:tag name="IGUANATEXSIZE" val="18"/>
  <p:tag name="IGUANATEXCURSOR" val="73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3,5"/>
  <p:tag name="ORIGINALWIDTH" val="1344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H = \frac{1}{2}\,p^2 + V\,q + \frac{1}{2}W\,q^2\]&#10;&#10;\end{document}"/>
  <p:tag name="IGUANATEXSIZE" val="18"/>
  <p:tag name="IGUANATEXCURSOR" val="605"/>
  <p:tag name="TRANSPARENCY" val="True"/>
  <p:tag name="FILENAME" val=""/>
  <p:tag name="LATEXENGINEID" val="0"/>
  <p:tag name="TEMPFOLDER" val="c:\temp\"/>
  <p:tag name="LATEXFORMHEIGHT" val="404,25"/>
  <p:tag name="LATEXFORMWIDTH" val="774,7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6,75"/>
  <p:tag name="ORIGINALWIDTH" val="3557,2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textcolor{white}{\Delta E_2 =}\int F_z(x_1, x_2, z, s)\,ds = -q_1q_2&#10;\left(W_\parallel(z) + O(\Delta x_1) + O(\Delta x_2)\right)&#10;\end{align*}&#10;\end{document}"/>
  <p:tag name="IGUANATEXSIZE" val="20"/>
  <p:tag name="IGUANATEXCURSOR" val="7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9,25"/>
  <p:tag name="ORIGINALWIDTH" val="4278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H = -\frac{1}{2}\eta\,\delta^2 - \frac{1}{2\eta}\left(\frac{\omega_s}{\beta c}\right)^2 z^2&#10;  + \frac{e^2}{\beta^2 EC}\sum_k \int dz''\int dz'\,\lambda(z'+kC)W_0'(z'' - z' - kC)&#10;\]&#10;&#10;\end{document}"/>
  <p:tag name="IGUANATEXSIZE" val="18"/>
  <p:tag name="IGUANATEXCURSOR" val="73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3,5"/>
  <p:tag name="ORIGINALWIDTH" val="1344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H = \frac{1}{2}\,p^2 + V\,q + \frac{1}{2}W\,q^2\]&#10;&#10;\end{document}"/>
  <p:tag name="IGUANATEXSIZE" val="18"/>
  <p:tag name="IGUANATEXCURSOR" val="605"/>
  <p:tag name="TRANSPARENCY" val="True"/>
  <p:tag name="FILENAME" val=""/>
  <p:tag name="LATEXENGINEID" val="0"/>
  <p:tag name="TEMPFOLDER" val="c:\temp\"/>
  <p:tag name="LATEXFORMHEIGHT" val="404,25"/>
  <p:tag name="LATEXFORMWIDTH" val="774,75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"/>
  <p:tag name="ORIGINALWIDTH" val="2371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\small&#10;we make an expansion in $z$ -- factor out $\frac{1}{2\eta\beta^2c^2}$&#10;&#10;\end{document}"/>
  <p:tag name="IGUANATEXSIZE" val="18"/>
  <p:tag name="IGUANATEXCURSOR" val="608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59,25"/>
  <p:tag name="ORIGINALWIDTH" val="4278,7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H = -\frac{1}{2}\eta\,\delta^2 - \frac{1}{2\eta}\left(\frac{\omega_s}{\beta c}\right)^2 z^2&#10;  + \frac{e^2}{\beta^2 EC}\sum_k \int dz''\int dz'\,\lambda(z'+kC)W_0'(z'' - z' - kC)&#10;\]&#10;&#10;\end{document}"/>
  <p:tag name="IGUANATEXSIZE" val="18"/>
  <p:tag name="IGUANATEXCURSOR" val="733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4,5"/>
  <p:tag name="ORIGINALWIDTH" val="2366,2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[&#10;\Delta Q_s = -\frac{1}{4\omega_s}\frac{e^2\,\eta}{(2\pi^2)E} \int d\omega\,\omega\hat{\lambda}(\omega)\operatorname{Im}[Z_0(\omega)]&#10;\]&#10;&#10;\end{document}"/>
  <p:tag name="IGUANATEXSIZE" val="18"/>
  <p:tag name="IGUANATEXCURSOR" val="694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38,25"/>
  <p:tag name="ORIGINALWIDTH" val="2332,5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&#10;&#10;\begin{align*}&#10;\Delta \omega_s &amp;\approx -\frac{1}{2\omega_s} \frac{e^2\,\eta c^2}{E C} \int dz'\,\lambda(z') W''0(z-z')\\&#10;  &amp; = -\frac{i}{4\pi}\frac{e^2\,\eta c^2}{\omega_s\,EC} \int d\omega\,\hat{\lambda}(\omega)Z_0(\omega)\frac{\omega}{c}&#10;\end{align*}&#10;&#10;\end{document}"/>
  <p:tag name="IGUANATEXSIZE" val="18"/>
  <p:tag name="IGUANATEXCURSOR" val="801"/>
  <p:tag name="TRANSPARENCY" val="True"/>
  <p:tag name="FILENAME" val=""/>
  <p:tag name="LATEXENGINEID" val="0"/>
  <p:tag name="TEMPFOLDER" val="c:\temp\"/>
  <p:tag name="LATEXFORMHEIGHT" val="404,25"/>
  <p:tag name="LATEXFORMWIDTH" val="774,75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7,25"/>
  <p:tag name="ORIGINALWIDTH" val="1434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\small\noindent&#10;Remember, we make use of:\\ $\Omega^2 - \omega_s^2 \approx 2\omega_s\,\Delta\omega_s$&#10;&#10;\end{document}"/>
  <p:tag name="IGUANATEXSIZE" val="18"/>
  <p:tag name="IGUANATEXCURSOR" val="574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"/>
  <p:tag name="ORIGINALWIDTH" val="1512"/>
  <p:tag name="LATEXADDIN" val="\documentclass{article}&#10;&#10;\usepackage{bm}&#10;\usepackage{amsmath}&#10;\usepackage{amssymb}&#10;\usepackage{textcomp}&#10;%\usepackage[margins=1.2]{geometry}&#10;\usepackage[svgnames,table]{xcolor}&#10;&#10;\renewcommand*\sfdefault{lcmss}&#10;\renewcommand*\familydefault{\sfdefault}&#10;\usepackage[T1]{fontenc}&#10;&#10;% Uncomment this line for sans-serif font&#10;%\everymath{\mathsf{\xdef\mysf{\mathgroup\the\mathgroup\relax}}\mysf}&#10;&#10;% Uncomment these lines for colored equations&#10;\definecolor{cern}{RGB}{40,40,40}&#10;\definecolor{cernblue}{RGB}{0, 83, 161}&#10;\color{cern}&#10;&#10;&#10;\pagestyle{empty}&#10;\begin{document}\small&#10;expansion in $z$ -- factor $\frac{1}{2\eta\beta^2c^2}$&#10;&#10;\end{document}"/>
  <p:tag name="IGUANATEXSIZE" val="18"/>
  <p:tag name="IGUANATEXCURSOR" val="618"/>
  <p:tag name="TRANSPARENCY" val="True"/>
  <p:tag name="FILENAME" val=""/>
  <p:tag name="LATEXENGINEID" val="0"/>
  <p:tag name="TEMPFOLDER" val="c:\temp\"/>
  <p:tag name="LATEXFORMHEIGHT" val="312"/>
  <p:tag name="LATEXFORMWIDTH" val="693,7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1.4|32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30,75"/>
  <p:tag name="ORIGINALWIDTH" val="1927,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begin{align*}&#10;\Delta E_2 = &amp;\int F_z(z, s)\,ds = -q_1q_2\,W_\parallel(z)\\&#10;    &amp;\longrightarrow &#10;    \frac{\Delta E_2}{E_0} = \left(\frac{\gamma^2 - 1}{\gamma}\right)\frac{\Delta p_2}{p_0}&#10;\end{align*}&#10;\end{document}"/>
  <p:tag name="IGUANATEXSIZE" val="20"/>
  <p:tag name="IGUANATEXCURSOR" val="723"/>
  <p:tag name="TRANSPARENCY" val="True"/>
  <p:tag name="FILENAME" val=""/>
  <p:tag name="LATEXENGINEID" val="0"/>
  <p:tag name="TEMPFOLDER" val="c:\temp\"/>
  <p:tag name="LATEXFORMHEIGHT" val="312"/>
  <p:tag name="LATEXFORMWIDTH" val="577,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1,75"/>
  <p:tag name="ORIGINALWIDTH" val="2483,2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W_\parallel(z) = -\frac{\Delta E_2}{q_1q_2}\quad&#10;    \xrightarrow[q_2\rightarrow q_1]{z\rightarrow 0}\quad&#10;W_\parallel(0) = -\frac{\Delta E_1}{q_1^2}\]&#10;\end{document}"/>
  <p:tag name="IGUANATEXSIZE" val="20"/>
  <p:tag name="IGUANATEXCURSOR" val="77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1,75"/>
  <p:tag name="ORIGINALWIDTH" val="2483,2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W_\parallel(z) = -\frac{\Delta E_2}{q_1q_2}\quad&#10;    \xrightarrow[q_2\rightarrow q_1]{z\rightarrow 0}\quad&#10;W_\parallel(0) = -\frac{\Delta E_1}{q_1^2}\]&#10;\end{document}"/>
  <p:tag name="IGUANATEXSIZE" val="20"/>
  <p:tag name="IGUANATEXCURSOR" val="77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26,75"/>
  <p:tag name="ORIGINALWIDTH" val="2003,25"/>
  <p:tag name="LATEXADDIN" val="\documentclass{article}&#10;&#10;\usepackage{amsmath}&#10;\usepackage{amssymb}&#10;\usepackage{textcomp}&#10;\usepackage[dvipsnames, table]{xcolor}&#10;&#10;\renewcommand*\sfdefault{lcmss}&#10;\renewcommand*\familydefault{\sfdefault} %% Only if the base font of the document is to be sans serif&#10;\usepackage[T1]{fontenc}&#10;&#10;% Uncomment this line for sans-serif font&#10;%\everymath{\mathsf{\xdef\mysf{\mathgroup\the\mathgroup\relax}}\mysf}&#10;&#10;% Uncomment these lines for colored equations&#10;\definecolor{cern1}{RGB}{3, 55, 95}&#10;\definecolor{cern2}{RGB}{41, 158, 248}&#10;\definecolor{cern3}{RGB}{11, 102, 172}&#10;\definecolor{cern4}{RGB}{40,40,40}&#10;\definecolor{cern5}{RGB}{172, 108, 11}&#10;\color{cern4}&#10;&#10;\pagestyle{empty}&#10;\begin{document}&#10;\[&#10;Z_\parallel(\omega) = \int_{-\infty}^\infty W_\parallel(z) \exp\left(-\frac{i\omega z}{c}\right)\,\frac{dz}{c}&#10;\]&#10;\vspace*{4mm}&#10;\[\hspace*{-2cm}[\Omega] \hspace*{2cm} [\Omega/s]\]&#10;\end{document}"/>
  <p:tag name="IGUANATEXSIZE" val="20"/>
  <p:tag name="IGUANATEXCURSOR" val="81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Earthtone">
      <a:dk1>
        <a:srgbClr val="2B2B2B"/>
      </a:dk1>
      <a:lt1>
        <a:srgbClr val="FFFFFF"/>
      </a:lt1>
      <a:dk2>
        <a:srgbClr val="44546A"/>
      </a:dk2>
      <a:lt2>
        <a:srgbClr val="FFFFFF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613318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40620</TotalTime>
  <Words>6805</Words>
  <Application>Microsoft Macintosh PowerPoint</Application>
  <PresentationFormat>On-screen Show (4:3)</PresentationFormat>
  <Paragraphs>1008</Paragraphs>
  <Slides>101</Slides>
  <Notes>42</Notes>
  <HiddenSlides>0</HiddenSlides>
  <MMClips>6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101</vt:i4>
      </vt:variant>
    </vt:vector>
  </HeadingPairs>
  <TitlesOfParts>
    <vt:vector size="112" baseType="lpstr">
      <vt:lpstr>Arial</vt:lpstr>
      <vt:lpstr>Arial Rounded MT Bold</vt:lpstr>
      <vt:lpstr>Calibri</vt:lpstr>
      <vt:lpstr>Calibri Light</vt:lpstr>
      <vt:lpstr>Cambria Math</vt:lpstr>
      <vt:lpstr>Courier New</vt:lpstr>
      <vt:lpstr>Lucida Grande</vt:lpstr>
      <vt:lpstr>Symbol</vt:lpstr>
      <vt:lpstr>System Font Regular</vt:lpstr>
      <vt:lpstr>Wingdings</vt:lpstr>
      <vt:lpstr>Office Theme</vt:lpstr>
      <vt:lpstr>PowerPoint Presentation</vt:lpstr>
      <vt:lpstr>Instabilities Part II: Longitudinal wake fields – impact on machine elements and beam dynamics</vt:lpstr>
      <vt:lpstr>Signpost</vt:lpstr>
      <vt:lpstr>Signpost</vt:lpstr>
      <vt:lpstr>Wake functions: general definition</vt:lpstr>
      <vt:lpstr>Wakefields as sources of collective effects</vt:lpstr>
      <vt:lpstr>Longitudinal wake function</vt:lpstr>
      <vt:lpstr>Longitudinal wake function</vt:lpstr>
      <vt:lpstr>Longitudinal wake function</vt:lpstr>
      <vt:lpstr>Longitudinal impedance</vt:lpstr>
      <vt:lpstr>The energy balance</vt:lpstr>
      <vt:lpstr>The energy balance</vt:lpstr>
      <vt:lpstr>How are wakes and impedances computed?</vt:lpstr>
      <vt:lpstr>How are wakes and impedances computed?</vt:lpstr>
      <vt:lpstr>How are wakes and impedances computed?</vt:lpstr>
      <vt:lpstr>How are wakes and impedances computed?</vt:lpstr>
      <vt:lpstr>How are wakes and impedances computed?</vt:lpstr>
      <vt:lpstr>How are wakes and impedances computed?</vt:lpstr>
      <vt:lpstr>How are wakes and impedances computed?</vt:lpstr>
      <vt:lpstr>Signpost</vt:lpstr>
      <vt:lpstr>Bunch energy loss per turn</vt:lpstr>
      <vt:lpstr>Bunch energy loss per turn</vt:lpstr>
      <vt:lpstr>Bunch energy loss per turn</vt:lpstr>
      <vt:lpstr>Bunch energy loss per turn</vt:lpstr>
      <vt:lpstr>Bunch energy loss per turn</vt:lpstr>
      <vt:lpstr>Bunch energy loss per turn</vt:lpstr>
      <vt:lpstr>Bunch energy loss per turn</vt:lpstr>
      <vt:lpstr>Beam energy loss per turn </vt:lpstr>
      <vt:lpstr>Beam energy loss per turn </vt:lpstr>
      <vt:lpstr>Beam energy loss per turn </vt:lpstr>
      <vt:lpstr>Energy loss of a train of M identical bunches</vt:lpstr>
      <vt:lpstr>Energy loss of a train of M identical bunches</vt:lpstr>
      <vt:lpstr>Energy loss of a train of M identical bunches</vt:lpstr>
      <vt:lpstr>Application to the SPS extraction kickers</vt:lpstr>
      <vt:lpstr>Application to the SPS extraction kickers</vt:lpstr>
      <vt:lpstr>Application to the SPS extraction kickers</vt:lpstr>
      <vt:lpstr>Application to the SPS extraction kickers</vt:lpstr>
      <vt:lpstr>Application to the SPS extraction kickers</vt:lpstr>
      <vt:lpstr>Application to the SPS extraction kickers</vt:lpstr>
      <vt:lpstr>Application to the SPS extraction kickers</vt:lpstr>
      <vt:lpstr>Application to the SPS extraction kickers</vt:lpstr>
      <vt:lpstr>Signpost</vt:lpstr>
      <vt:lpstr>Longitudinal wakes in beam dynamics</vt:lpstr>
      <vt:lpstr>Longitudinal wakes in beam dynamics</vt:lpstr>
      <vt:lpstr>Longitudinal wakes in beam dynamics</vt:lpstr>
      <vt:lpstr>Longitudinal wakes in beam dynamics</vt:lpstr>
      <vt:lpstr>Potential well distortion and Haissinki equation</vt:lpstr>
      <vt:lpstr>Bunch energy loss per turn and stable phase</vt:lpstr>
      <vt:lpstr>Bunch lengthening and mW instability</vt:lpstr>
      <vt:lpstr>Bunch lengthening and mW instability</vt:lpstr>
      <vt:lpstr>Bunch lengthening and mW instability</vt:lpstr>
      <vt:lpstr>Bunch lengthening and mW instability</vt:lpstr>
      <vt:lpstr>Bunch lengthening and mW instability</vt:lpstr>
      <vt:lpstr>Signpost</vt:lpstr>
      <vt:lpstr>End part 2</vt:lpstr>
      <vt:lpstr>Backup - wakefields</vt:lpstr>
      <vt:lpstr>Signpost</vt:lpstr>
      <vt:lpstr>The Robinson instability</vt:lpstr>
      <vt:lpstr>The Robinson instability</vt:lpstr>
      <vt:lpstr>The Robinson instability</vt:lpstr>
      <vt:lpstr>The Robinson instability</vt:lpstr>
      <vt:lpstr>The Robinson instability</vt:lpstr>
      <vt:lpstr>The Robinson instability</vt:lpstr>
      <vt:lpstr>The Robinson instability</vt:lpstr>
      <vt:lpstr>The Robinson instability</vt:lpstr>
      <vt:lpstr>The Robinson instability</vt:lpstr>
      <vt:lpstr>Robinson damping and instability</vt:lpstr>
      <vt:lpstr>Robinson damping and instability</vt:lpstr>
      <vt:lpstr>Robinson damping and instability</vt:lpstr>
      <vt:lpstr>Robinson damping and instability</vt:lpstr>
      <vt:lpstr>Other longitudinal instabilities</vt:lpstr>
      <vt:lpstr>Bunch energy loss per turn</vt:lpstr>
      <vt:lpstr>Application to the LHC beam screen</vt:lpstr>
      <vt:lpstr>Application to the LHC beam screen</vt:lpstr>
      <vt:lpstr>Application to the LHC beam screen</vt:lpstr>
      <vt:lpstr>Beam energy loss: a doublet beam</vt:lpstr>
      <vt:lpstr>Beam energy loss: a doublet beam</vt:lpstr>
      <vt:lpstr>Beam energy loss: collider’s common chamber</vt:lpstr>
      <vt:lpstr>Beam energy loss: collider’s common chamber</vt:lpstr>
      <vt:lpstr>Beam energy loss in the LHC triplets</vt:lpstr>
      <vt:lpstr>Beam energy loss in the LHC triplets</vt:lpstr>
      <vt:lpstr>Beam energy loss in the LHC triplets</vt:lpstr>
      <vt:lpstr>Panofsky-Wenzel Theorem</vt:lpstr>
      <vt:lpstr>Relation between transverse and longitudinal wakes (Panofsky-Wenzel theorem)</vt:lpstr>
      <vt:lpstr>Relation between transverse and longitudinal wakes (Panofsky-Wenzel theorem)</vt:lpstr>
      <vt:lpstr>Relation between transverse and longitudinal wakes (Panofsky-Wenzel theorem)</vt:lpstr>
      <vt:lpstr>Relation between transverse and longitudinal wakes (Panofsky-Wenzel theorem)</vt:lpstr>
      <vt:lpstr>Relation between transverse and longitudinal wakes (Panofsky-Wenzel theorem)</vt:lpstr>
      <vt:lpstr>Relation between transverse and longitudinal wakes (Panofsky-Wenzel theorem)</vt:lpstr>
      <vt:lpstr>Relation between transverse and longitudinal wakes (Panofsky-Wenzel theorem)</vt:lpstr>
      <vt:lpstr>Relation between transverse and longitudinal wakes (Panofsky-Wenzel theorem)</vt:lpstr>
      <vt:lpstr>Relation between transverse and longitudinal wakes (Panofsky-Wenzel theorem)</vt:lpstr>
      <vt:lpstr>Relation between transverse and longitudinal wakes (Panofsky-Wenzel theorem)</vt:lpstr>
      <vt:lpstr>Instabilities</vt:lpstr>
      <vt:lpstr>Synchrotron tune shift</vt:lpstr>
      <vt:lpstr>Synchrotron tune shift</vt:lpstr>
      <vt:lpstr>Synchrotron tune shift</vt:lpstr>
      <vt:lpstr>Measurements of synchrotron tune shift at SPS</vt:lpstr>
      <vt:lpstr>Measurements of potential well distortion Stable phase and bunch lengthening</vt:lpstr>
      <vt:lpstr>Examples of numerical simulations debunching bunch with SPS impedance model</vt:lpstr>
      <vt:lpstr>Examples of numerical simulations debunching bunch with SPS impedance model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Microsoft Office User</cp:lastModifiedBy>
  <cp:revision>1589</cp:revision>
  <cp:lastPrinted>2017-07-19T14:12:41Z</cp:lastPrinted>
  <dcterms:created xsi:type="dcterms:W3CDTF">2015-10-12T18:31:23Z</dcterms:created>
  <dcterms:modified xsi:type="dcterms:W3CDTF">2019-06-12T15:48:24Z</dcterms:modified>
</cp:coreProperties>
</file>