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27"/>
  </p:notesMasterIdLst>
  <p:sldIdLst>
    <p:sldId id="256" r:id="rId2"/>
    <p:sldId id="432" r:id="rId3"/>
    <p:sldId id="494" r:id="rId4"/>
    <p:sldId id="431" r:id="rId5"/>
    <p:sldId id="541" r:id="rId6"/>
    <p:sldId id="542" r:id="rId7"/>
    <p:sldId id="543" r:id="rId8"/>
    <p:sldId id="524" r:id="rId9"/>
    <p:sldId id="257" r:id="rId10"/>
    <p:sldId id="534" r:id="rId11"/>
    <p:sldId id="536" r:id="rId12"/>
    <p:sldId id="537" r:id="rId13"/>
    <p:sldId id="523" r:id="rId14"/>
    <p:sldId id="539" r:id="rId15"/>
    <p:sldId id="540" r:id="rId16"/>
    <p:sldId id="538" r:id="rId17"/>
    <p:sldId id="492" r:id="rId18"/>
    <p:sldId id="493" r:id="rId19"/>
    <p:sldId id="498" r:id="rId20"/>
    <p:sldId id="383" r:id="rId21"/>
    <p:sldId id="499" r:id="rId22"/>
    <p:sldId id="502" r:id="rId23"/>
    <p:sldId id="425" r:id="rId24"/>
    <p:sldId id="520" r:id="rId25"/>
    <p:sldId id="535" r:id="rId2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>
          <p15:clr>
            <a:srgbClr val="A4A3A4"/>
          </p15:clr>
        </p15:guide>
        <p15:guide id="2" pos="657">
          <p15:clr>
            <a:srgbClr val="A4A3A4"/>
          </p15:clr>
        </p15:guide>
        <p15:guide id="3" pos="3152">
          <p15:clr>
            <a:srgbClr val="A4A3A4"/>
          </p15:clr>
        </p15:guide>
        <p15:guide id="4" orient="horz" pos="10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38" autoAdjust="0"/>
    <p:restoredTop sz="94660"/>
  </p:normalViewPr>
  <p:slideViewPr>
    <p:cSldViewPr snapToGrid="0">
      <p:cViewPr>
        <p:scale>
          <a:sx n="75" d="100"/>
          <a:sy n="75" d="100"/>
        </p:scale>
        <p:origin x="1184" y="-60"/>
      </p:cViewPr>
      <p:guideLst>
        <p:guide orient="horz" pos="714"/>
        <p:guide pos="657"/>
        <p:guide pos="3152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BACC9-D2B3-4844-936A-3B3D11C69B14}" type="datetimeFigureOut">
              <a:rPr lang="de-DE" smtClean="0"/>
              <a:t>12.02.2019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3CCBA-6D08-4F66-BDF7-47DEF22431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7702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3CCBA-6D08-4F66-BDF7-47DEF22431E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111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>
                <a:solidFill>
                  <a:srgbClr val="000000"/>
                </a:solidFill>
              </a:rPr>
              <a:pPr/>
              <a:t>5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514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>
                <a:solidFill>
                  <a:srgbClr val="000000"/>
                </a:solidFill>
              </a:rPr>
              <a:pPr/>
              <a:t>6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111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>
                <a:solidFill>
                  <a:srgbClr val="000000"/>
                </a:solidFill>
              </a:rPr>
              <a:pPr/>
              <a:t>7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731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2239" lvl="2" algn="just"/>
            <a:r>
              <a:rPr lang="de-DE" sz="800">
                <a:solidFill>
                  <a:srgbClr val="013476"/>
                </a:solidFill>
                <a:latin typeface="Arial Narrow" panose="020B0606020202030204" pitchFamily="34" charset="0"/>
              </a:rPr>
              <a:t>Abbildung:</a:t>
            </a:r>
          </a:p>
          <a:p>
            <a:pPr marL="622239" lvl="2" algn="just"/>
            <a:r>
              <a:rPr lang="de-DE" sz="800">
                <a:solidFill>
                  <a:srgbClr val="013476"/>
                </a:solidFill>
                <a:latin typeface="Arial Narrow" panose="020B0606020202030204" pitchFamily="34" charset="0"/>
              </a:rPr>
              <a:t>Kräfte als Funktion des Abstands der wechselwirkenden Teilchen. </a:t>
            </a:r>
          </a:p>
          <a:p>
            <a:pPr marL="622239" lvl="2" algn="just"/>
            <a:r>
              <a:rPr lang="de-DE" sz="800">
                <a:solidFill>
                  <a:srgbClr val="013476"/>
                </a:solidFill>
                <a:latin typeface="Arial Narrow" panose="020B0606020202030204" pitchFamily="34" charset="0"/>
              </a:rPr>
              <a:t>Für die elektromagnetische Kraft, schwache Kraft und Gravitationskraft ist jeweils die Kraft </a:t>
            </a:r>
          </a:p>
          <a:p>
            <a:pPr marL="622239" lvl="2" algn="just"/>
            <a:r>
              <a:rPr lang="de-DE" sz="800">
                <a:solidFill>
                  <a:srgbClr val="013476"/>
                </a:solidFill>
                <a:latin typeface="Arial Narrow" panose="020B0606020202030204" pitchFamily="34" charset="0"/>
              </a:rPr>
              <a:t>zwischen zwei Elektronen dargestellt. Für die </a:t>
            </a:r>
          </a:p>
          <a:p>
            <a:pPr marL="622239" lvl="2" algn="just"/>
            <a:r>
              <a:rPr lang="de-DE" sz="800">
                <a:solidFill>
                  <a:srgbClr val="013476"/>
                </a:solidFill>
                <a:latin typeface="Arial Narrow" panose="020B0606020202030204" pitchFamily="34" charset="0"/>
              </a:rPr>
              <a:t>starke Kraft wurde als Beispiel die Kraft zwischen Quark und Anti-Quark bzw. die kovalente Kraft  zwischen zwei Nukleonen gewählt.</a:t>
            </a:r>
          </a:p>
          <a:p>
            <a:endParaRPr lang="de-DE" baseline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687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de-DE" dirty="0">
                <a:latin typeface="Arial Narrow" pitchFamily="34" charset="0"/>
              </a:rPr>
              <a:t>Die Grafik zeigt die zeitliche Entwicklung des Universums. Viele Beobachtungen zeigen, dass es sich mit der Zeit immer weiter ausdehnt und abkühlt. </a:t>
            </a:r>
          </a:p>
          <a:p>
            <a:r>
              <a:rPr lang="de-DE" dirty="0">
                <a:latin typeface="Arial Narrow" pitchFamily="34" charset="0"/>
              </a:rPr>
              <a:t>Die Zeitachse in der Grafik verläuft nicht linear.</a:t>
            </a:r>
          </a:p>
          <a:p>
            <a:r>
              <a:rPr lang="de-DE" dirty="0">
                <a:latin typeface="Arial Narrow" pitchFamily="34" charset="0"/>
              </a:rPr>
              <a:t>Am LHC untersucht man die Frühgeschichte des Universums, indem man bei Teilchenkollisionen eine entsprechend hohe Energiedichte erzeugt. Damit lassen sich die Bedingungen rekonstruieren, die nur wenige Sekundenbruchteile nach dem Urknall herrschten. </a:t>
            </a:r>
          </a:p>
          <a:p>
            <a:endParaRPr lang="de-DE" dirty="0">
              <a:latin typeface="Arial Narrow" pitchFamily="34" charset="0"/>
            </a:endParaRPr>
          </a:p>
          <a:p>
            <a:r>
              <a:rPr lang="en-US" dirty="0" err="1"/>
              <a:t>Mehr</a:t>
            </a:r>
            <a:r>
              <a:rPr lang="en-US" dirty="0"/>
              <a:t> </a:t>
            </a:r>
            <a:r>
              <a:rPr lang="en-US" dirty="0" err="1"/>
              <a:t>Informationen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Geschichte des </a:t>
            </a:r>
            <a:r>
              <a:rPr lang="en-US" dirty="0" err="1"/>
              <a:t>Universums</a:t>
            </a:r>
            <a:r>
              <a:rPr lang="en-US" dirty="0"/>
              <a:t> </a:t>
            </a:r>
            <a:r>
              <a:rPr lang="en-US" dirty="0" err="1"/>
              <a:t>finden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Hauptdokument</a:t>
            </a:r>
            <a:r>
              <a:rPr lang="en-US" dirty="0"/>
              <a:t> auf S. 6. </a:t>
            </a:r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74EEDC4-EBA8-4D51-B1F2-5271DC449DCC}" type="slidenum">
              <a:rPr lang="de-DE" smtClean="0">
                <a:latin typeface="Calibri" pitchFamily="34" charset="0"/>
              </a:rPr>
              <a:pPr/>
              <a:t>23</a:t>
            </a:fld>
            <a:endParaRPr lang="de-DE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262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>
                <a:solidFill>
                  <a:srgbClr val="000000"/>
                </a:solidFill>
              </a:rPr>
              <a:pPr/>
              <a:t>24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889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xmlns="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xmlns="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xmlns="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xmlns="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7319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xmlns="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xmlns="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1202..2019</a:t>
            </a:r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xmlns="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123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025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xmlns="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xmlns="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xmlns="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xmlns="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xmlns="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21006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xmlns="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xmlns="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1202..2019</a:t>
            </a:r>
            <a:endParaRPr lang="de-DE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636126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Letzte Foli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xmlns="" id="{ADB11F86-256A-4BFA-AD2F-072C052B672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1494000"/>
            <a:ext cx="675000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8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Letzte Foli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6045211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1202..2019</a:t>
            </a:r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4184E6D1-E163-4704-B428-C25C082A8AA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1494000"/>
            <a:ext cx="675000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0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xmlns="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xmlns="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xmlns="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23" r:id="rId8"/>
    <p:sldLayoutId id="2147483724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de.wikipedia.org/wiki/Stern-Gerlach-Versuch" TargetMode="External"/><Relationship Id="rId3" Type="http://schemas.openxmlformats.org/officeDocument/2006/relationships/oleObject" Target="../embeddings/oleObject3.bin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physics.stackexchange.com/questions/81190/whats-inside-a-prot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4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20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11" Type="http://schemas.openxmlformats.org/officeDocument/2006/relationships/image" Target="../media/image18.PNG"/><Relationship Id="rId5" Type="http://schemas.openxmlformats.org/officeDocument/2006/relationships/image" Target="../media/image16.png"/><Relationship Id="rId10" Type="http://schemas.openxmlformats.org/officeDocument/2006/relationships/image" Target="../media/image13.wmf"/><Relationship Id="rId4" Type="http://schemas.openxmlformats.org/officeDocument/2006/relationships/image" Target="../media/image15.JPG"/><Relationship Id="rId9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70.png"/><Relationship Id="rId4" Type="http://schemas.openxmlformats.org/officeDocument/2006/relationships/image" Target="../media/image14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A0F60F7-0FFC-4045-970F-1A6DEA3F21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Backup Session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80173C51-0CC3-485B-A974-E08FD4CE88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5ED42ADD-F710-4FBD-9F13-CEFE7AE3C4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xmlns="" id="{977AA797-8B78-4286-A571-15AD60403CCA}"/>
              </a:ext>
            </a:extLst>
          </p:cNvPr>
          <p:cNvSpPr/>
          <p:nvPr/>
        </p:nvSpPr>
        <p:spPr>
          <a:xfrm>
            <a:off x="2090007" y="6112533"/>
            <a:ext cx="4963986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>Sebastian Fabianski, Philipp Lindenau, Dr. Claudia Behnke</a:t>
            </a:r>
            <a:r>
              <a:rPr lang="de-DE" sz="24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Hamburg DESY| 11./12.02.2019</a:t>
            </a:r>
            <a:endParaRPr lang="de-DE" dirty="0">
              <a:solidFill>
                <a:srgbClr val="00347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4118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66D7266-F352-4980-BC1B-F05E3372C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Hadronen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D9F7586F-8D29-4748-ABAD-358F0EE4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A961BF1-3709-41A7-AB3B-F4A6924D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4ABEF939-133F-4FB2-A2AC-5E1724E9A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xmlns="" id="{BE10A4AE-4DB3-448E-9D1C-D3A39DFACE4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752528" cy="4824536"/>
          </a:xfrm>
        </p:spPr>
        <p:txBody>
          <a:bodyPr>
            <a:normAutofit/>
          </a:bodyPr>
          <a:lstStyle/>
          <a:p>
            <a:r>
              <a:rPr lang="de-DE" dirty="0"/>
              <a:t>Zusammengesetzte Zustände von Quarks und Antiquarks</a:t>
            </a:r>
          </a:p>
          <a:p>
            <a:pPr lvl="1"/>
            <a:r>
              <a:rPr lang="de-DE" dirty="0"/>
              <a:t>Baryonen: 3 Quarks </a:t>
            </a:r>
          </a:p>
          <a:p>
            <a:pPr lvl="2"/>
            <a:r>
              <a:rPr lang="de-DE" dirty="0"/>
              <a:t>Proton</a:t>
            </a:r>
          </a:p>
          <a:p>
            <a:pPr lvl="2"/>
            <a:r>
              <a:rPr lang="de-DE" dirty="0"/>
              <a:t>Neutron</a:t>
            </a:r>
          </a:p>
          <a:p>
            <a:pPr lvl="2"/>
            <a:r>
              <a:rPr lang="de-DE" dirty="0"/>
              <a:t>…..</a:t>
            </a:r>
          </a:p>
          <a:p>
            <a:pPr lvl="1"/>
            <a:r>
              <a:rPr lang="de-DE" dirty="0"/>
              <a:t>Mesonen: Quark Antiquark</a:t>
            </a:r>
          </a:p>
          <a:p>
            <a:pPr lvl="2"/>
            <a:r>
              <a:rPr lang="de-DE" dirty="0"/>
              <a:t>Pion</a:t>
            </a:r>
          </a:p>
          <a:p>
            <a:pPr lvl="2"/>
            <a:r>
              <a:rPr lang="de-DE" dirty="0" err="1"/>
              <a:t>Kaon</a:t>
            </a:r>
            <a:endParaRPr lang="de-DE" dirty="0"/>
          </a:p>
          <a:p>
            <a:pPr lvl="2"/>
            <a:r>
              <a:rPr lang="de-DE" dirty="0"/>
              <a:t>….</a:t>
            </a:r>
          </a:p>
          <a:p>
            <a:pPr lvl="1"/>
            <a:r>
              <a:rPr lang="de-DE" dirty="0"/>
              <a:t>Weitere Zustände</a:t>
            </a:r>
          </a:p>
          <a:p>
            <a:pPr lvl="2"/>
            <a:r>
              <a:rPr lang="de-DE" dirty="0" err="1"/>
              <a:t>Pentaquarks</a:t>
            </a:r>
            <a:endParaRPr lang="de-DE" dirty="0"/>
          </a:p>
          <a:p>
            <a:pPr lvl="2"/>
            <a:r>
              <a:rPr lang="de-DE" dirty="0" err="1"/>
              <a:t>Tetraquarks</a:t>
            </a:r>
            <a:endParaRPr lang="de-DE" dirty="0"/>
          </a:p>
          <a:p>
            <a:pPr lvl="2"/>
            <a:r>
              <a:rPr lang="de-DE" dirty="0" err="1"/>
              <a:t>Glue</a:t>
            </a:r>
            <a:r>
              <a:rPr lang="de-DE" dirty="0"/>
              <a:t> Balls</a:t>
            </a:r>
          </a:p>
        </p:txBody>
      </p:sp>
      <p:pic>
        <p:nvPicPr>
          <p:cNvPr id="15" name="Bildplatzhalter 14">
            <a:extLst>
              <a:ext uri="{FF2B5EF4-FFF2-40B4-BE49-F238E27FC236}">
                <a16:creationId xmlns:a16="http://schemas.microsoft.com/office/drawing/2014/main" xmlns="" id="{4E050857-5096-4428-953C-F85D17D4389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07" r="1627" b="4731"/>
          <a:stretch/>
        </p:blipFill>
        <p:spPr>
          <a:xfrm>
            <a:off x="5412057" y="278653"/>
            <a:ext cx="3332772" cy="2330570"/>
          </a:xfrm>
        </p:spPr>
      </p:pic>
      <p:pic>
        <p:nvPicPr>
          <p:cNvPr id="17" name="Bildplatzhalter 16">
            <a:extLst>
              <a:ext uri="{FF2B5EF4-FFF2-40B4-BE49-F238E27FC236}">
                <a16:creationId xmlns:a16="http://schemas.microsoft.com/office/drawing/2014/main" xmlns="" id="{F6D0AE1E-1968-4FD5-BE0D-F6ACE1507F2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" r="-942" b="488"/>
          <a:stretch/>
        </p:blipFill>
        <p:spPr>
          <a:xfrm>
            <a:off x="6593662" y="2711820"/>
            <a:ext cx="2120621" cy="1869308"/>
          </a:xfr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xmlns="" id="{738C75DC-E850-4AFE-A9E6-4E541ED5E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2258" y="4718668"/>
            <a:ext cx="4852519" cy="152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77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CD7AB126-B35C-4CDD-832F-4C794BBF0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3066" y="116632"/>
            <a:ext cx="2964229" cy="210431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700A8A3B-4331-46D0-A895-22BA78B96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Proton Vermessung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08E32674-36B2-4711-9005-57C7C435F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4245ADDB-7ED1-446C-A1E4-F4D97489C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FC03B399-7441-4A43-96F7-2B6C44351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7FE731E6-722F-4463-8AC5-29661C9228C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Streuung von e</a:t>
            </a:r>
            <a:r>
              <a:rPr lang="de-DE" baseline="30000" dirty="0"/>
              <a:t>-</a:t>
            </a:r>
            <a:r>
              <a:rPr lang="de-DE" dirty="0"/>
              <a:t> am Proton</a:t>
            </a:r>
          </a:p>
          <a:p>
            <a:pPr lvl="1"/>
            <a:r>
              <a:rPr lang="de-DE" dirty="0"/>
              <a:t>Messung der Streuung an einem Punktteilchen ist bekannt </a:t>
            </a:r>
            <a:br>
              <a:rPr lang="de-DE" dirty="0"/>
            </a:br>
            <a:r>
              <a:rPr lang="de-DE" dirty="0"/>
              <a:t>(Mott Streuung („Rutherford Streuung an Spin ½ Teilchen“))</a:t>
            </a:r>
          </a:p>
          <a:p>
            <a:r>
              <a:rPr lang="de-DE" dirty="0"/>
              <a:t>Form Faktor:</a:t>
            </a:r>
          </a:p>
          <a:p>
            <a:pPr lvl="1"/>
            <a:r>
              <a:rPr lang="de-DE" dirty="0"/>
              <a:t>Gemessener Unterschied zwischen Mott Streuung und gemessener Streuung bei bestimmtem Impulsübertrag</a:t>
            </a:r>
          </a:p>
          <a:p>
            <a:pPr lvl="1"/>
            <a:r>
              <a:rPr lang="de-DE" dirty="0"/>
              <a:t>Entspricht der </a:t>
            </a:r>
            <a:r>
              <a:rPr lang="de-DE" dirty="0" err="1"/>
              <a:t>Fouriertransformierten</a:t>
            </a:r>
            <a:r>
              <a:rPr lang="de-DE" dirty="0"/>
              <a:t> der Ladungsverteilung  </a:t>
            </a:r>
          </a:p>
          <a:p>
            <a:pPr lvl="1"/>
            <a:r>
              <a:rPr lang="de-DE" dirty="0"/>
              <a:t>Formfaktor von 1 = Punktteilchen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xmlns="" id="{D8C0C45B-BB2B-4279-9027-D5657495D63A}"/>
                  </a:ext>
                </a:extLst>
              </p:cNvPr>
              <p:cNvSpPr txBox="1"/>
              <p:nvPr/>
            </p:nvSpPr>
            <p:spPr>
              <a:xfrm>
                <a:off x="662589" y="5407048"/>
                <a:ext cx="1376980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1000"/>
                  </a:spcBef>
                  <a:buClr>
                    <a:srgbClr val="CCCC00"/>
                  </a:buClr>
                  <a:buSzPct val="9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de-DE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de-DE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de-DE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DE" sz="2400" dirty="0">
                  <a:solidFill>
                    <a:srgbClr val="002060"/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D8C0C45B-BB2B-4279-9027-D5657495D6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589" y="5407048"/>
                <a:ext cx="1376980" cy="332399"/>
              </a:xfrm>
              <a:prstGeom prst="rect">
                <a:avLst/>
              </a:prstGeom>
              <a:blipFill>
                <a:blip r:embed="rId3"/>
                <a:stretch>
                  <a:fillRect l="-6637" t="-7273" r="-1770" b="-3454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xmlns="" id="{281E8A5B-A2D2-4063-A179-BAEF2E6643B6}"/>
                  </a:ext>
                </a:extLst>
              </p:cNvPr>
              <p:cNvSpPr txBox="1"/>
              <p:nvPr/>
            </p:nvSpPr>
            <p:spPr>
              <a:xfrm>
                <a:off x="6138342" y="5544589"/>
                <a:ext cx="966996" cy="5732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1000"/>
                  </a:spcBef>
                  <a:buClr>
                    <a:srgbClr val="CCCC00"/>
                  </a:buClr>
                  <a:buSzPct val="90000"/>
                </a:pPr>
                <a:r>
                  <a:rPr lang="de-DE" sz="2400" dirty="0">
                    <a:solidFill>
                      <a:srgbClr val="002060"/>
                    </a:solidFill>
                  </a:rPr>
                  <a:t>x</a:t>
                </a:r>
                <a14:m>
                  <m:oMath xmlns:m="http://schemas.openxmlformats.org/officeDocument/2006/math">
                    <m:r>
                      <a:rPr lang="de-DE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DE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de-DE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de-DE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endParaRPr lang="de-DE" sz="2400" dirty="0">
                  <a:solidFill>
                    <a:srgbClr val="002060"/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281E8A5B-A2D2-4063-A179-BAEF2E6643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8342" y="5544589"/>
                <a:ext cx="966996" cy="573298"/>
              </a:xfrm>
              <a:prstGeom prst="rect">
                <a:avLst/>
              </a:prstGeom>
              <a:blipFill>
                <a:blip r:embed="rId4"/>
                <a:stretch>
                  <a:fillRect l="-19497" t="-3191" b="-95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25DAC90A-C6A3-4EC1-8A74-A6899634EBB5}"/>
              </a:ext>
            </a:extLst>
          </p:cNvPr>
          <p:cNvSpPr txBox="1"/>
          <p:nvPr/>
        </p:nvSpPr>
        <p:spPr>
          <a:xfrm>
            <a:off x="5082359" y="4982317"/>
            <a:ext cx="374493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Auflösungsvermögen der Probe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BF119E9C-B931-428B-BBCA-FECBAD35D424}"/>
              </a:ext>
            </a:extLst>
          </p:cNvPr>
          <p:cNvSpPr txBox="1"/>
          <p:nvPr/>
        </p:nvSpPr>
        <p:spPr>
          <a:xfrm>
            <a:off x="407352" y="4868154"/>
            <a:ext cx="2619628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Impulsübertrag des </a:t>
            </a:r>
            <a:r>
              <a:rPr lang="de-DE" sz="2400" dirty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xmlns="" id="{08ACAA5A-9D42-4747-86EF-E61EE6FDB3E8}"/>
              </a:ext>
            </a:extLst>
          </p:cNvPr>
          <p:cNvSpPr/>
          <p:nvPr/>
        </p:nvSpPr>
        <p:spPr>
          <a:xfrm rot="4216147">
            <a:off x="6730583" y="1199213"/>
            <a:ext cx="434715" cy="28171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2819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AE24465C-8C93-4AA5-8CB5-E7004D27C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A386931-7D0F-4A80-B1AC-6D1BFA811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90281526-507E-4CEE-A953-51CF3DA62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xmlns="" id="{54D94DE4-BD7A-4CD8-8D3F-D23398FA763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185" y="789516"/>
            <a:ext cx="7306897" cy="5415235"/>
          </a:xfr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9A3560B2-654B-4CD3-A70B-FD4E9DA56700}"/>
              </a:ext>
            </a:extLst>
          </p:cNvPr>
          <p:cNvSpPr txBox="1"/>
          <p:nvPr/>
        </p:nvSpPr>
        <p:spPr>
          <a:xfrm>
            <a:off x="6244454" y="5992385"/>
            <a:ext cx="2619628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Impulsübertrag des </a:t>
            </a:r>
            <a:r>
              <a:rPr lang="de-DE" sz="2400" dirty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E3172C5B-2514-470D-A85E-C161B5D0EF76}"/>
              </a:ext>
            </a:extLst>
          </p:cNvPr>
          <p:cNvSpPr txBox="1"/>
          <p:nvPr/>
        </p:nvSpPr>
        <p:spPr>
          <a:xfrm rot="16200000">
            <a:off x="-625453" y="4095303"/>
            <a:ext cx="374493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Auflösungsvermögen der Probe</a:t>
            </a:r>
          </a:p>
        </p:txBody>
      </p:sp>
    </p:spTree>
    <p:extLst>
      <p:ext uri="{BB962C8B-B14F-4D97-AF65-F5344CB8AC3E}">
        <p14:creationId xmlns:p14="http://schemas.microsoft.com/office/powerpoint/2010/main" val="2474048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eschweifte Klammer links 39">
            <a:extLst>
              <a:ext uri="{FF2B5EF4-FFF2-40B4-BE49-F238E27FC236}">
                <a16:creationId xmlns:a16="http://schemas.microsoft.com/office/drawing/2014/main" xmlns="" id="{A3117CC0-7DC0-43F4-B7BA-95A2B62619B8}"/>
              </a:ext>
            </a:extLst>
          </p:cNvPr>
          <p:cNvSpPr/>
          <p:nvPr/>
        </p:nvSpPr>
        <p:spPr>
          <a:xfrm rot="10800000">
            <a:off x="5076056" y="2789865"/>
            <a:ext cx="291812" cy="678539"/>
          </a:xfrm>
          <a:prstGeom prst="leftBrace">
            <a:avLst>
              <a:gd name="adj1" fmla="val 12429"/>
              <a:gd name="adj2" fmla="val 52761"/>
            </a:avLst>
          </a:prstGeom>
          <a:ln w="38100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sp>
        <p:nvSpPr>
          <p:cNvPr id="27" name="Geschweifte Klammer links 26">
            <a:extLst>
              <a:ext uri="{FF2B5EF4-FFF2-40B4-BE49-F238E27FC236}">
                <a16:creationId xmlns:a16="http://schemas.microsoft.com/office/drawing/2014/main" xmlns="" id="{B299724B-E12C-45B2-87B8-DDA31F93B682}"/>
              </a:ext>
            </a:extLst>
          </p:cNvPr>
          <p:cNvSpPr/>
          <p:nvPr/>
        </p:nvSpPr>
        <p:spPr>
          <a:xfrm>
            <a:off x="5617937" y="2606157"/>
            <a:ext cx="291812" cy="958848"/>
          </a:xfrm>
          <a:prstGeom prst="leftBrace">
            <a:avLst>
              <a:gd name="adj1" fmla="val 12429"/>
              <a:gd name="adj2" fmla="val 52761"/>
            </a:avLst>
          </a:prstGeom>
          <a:ln w="38100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xmlns="" id="{826B66F7-FCAA-454A-B2A9-E8A8F357FFAD}"/>
              </a:ext>
            </a:extLst>
          </p:cNvPr>
          <p:cNvSpPr/>
          <p:nvPr/>
        </p:nvSpPr>
        <p:spPr>
          <a:xfrm>
            <a:off x="5273448" y="2947585"/>
            <a:ext cx="406189" cy="38383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xmlns="" id="{FFD676AB-3463-4819-9DD9-9D4CA18F6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608" y="663276"/>
            <a:ext cx="8296392" cy="972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Bedeutung der Teilchenphysik für das „große Bild“</a:t>
            </a:r>
          </a:p>
        </p:txBody>
      </p:sp>
      <p:sp>
        <p:nvSpPr>
          <p:cNvPr id="44" name="Foliennummernplatzhalter 43">
            <a:extLst>
              <a:ext uri="{FF2B5EF4-FFF2-40B4-BE49-F238E27FC236}">
                <a16:creationId xmlns:a16="http://schemas.microsoft.com/office/drawing/2014/main" xmlns="" id="{67EE4BD7-AA3C-42B7-8310-6CB484BCA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2" name="Datumsplatzhalter 41">
            <a:extLst>
              <a:ext uri="{FF2B5EF4-FFF2-40B4-BE49-F238E27FC236}">
                <a16:creationId xmlns:a16="http://schemas.microsoft.com/office/drawing/2014/main" xmlns="" id="{86AB1934-74F2-42B5-BEA1-863748CBE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43" name="Fußzeilenplatzhalter 42">
            <a:extLst>
              <a:ext uri="{FF2B5EF4-FFF2-40B4-BE49-F238E27FC236}">
                <a16:creationId xmlns:a16="http://schemas.microsoft.com/office/drawing/2014/main" xmlns="" id="{43F94A3C-0AD8-4DCB-852E-B1A108D41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xmlns="" id="{B9E4E905-F4CB-43DC-BBA1-8E5151A41864}"/>
              </a:ext>
            </a:extLst>
          </p:cNvPr>
          <p:cNvCxnSpPr/>
          <p:nvPr/>
        </p:nvCxnSpPr>
        <p:spPr>
          <a:xfrm>
            <a:off x="7412350" y="2270191"/>
            <a:ext cx="1519114" cy="0"/>
          </a:xfrm>
          <a:prstGeom prst="line">
            <a:avLst/>
          </a:prstGeom>
          <a:ln w="38100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5E9EF83C-72C3-4AB3-966C-4274F6913455}"/>
              </a:ext>
            </a:extLst>
          </p:cNvPr>
          <p:cNvSpPr txBox="1"/>
          <p:nvPr/>
        </p:nvSpPr>
        <p:spPr>
          <a:xfrm>
            <a:off x="7893746" y="1976496"/>
            <a:ext cx="118173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Magnetismus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69BEAC6B-BEC5-4356-B626-02854D4809CA}"/>
              </a:ext>
            </a:extLst>
          </p:cNvPr>
          <p:cNvSpPr txBox="1"/>
          <p:nvPr/>
        </p:nvSpPr>
        <p:spPr>
          <a:xfrm>
            <a:off x="8067368" y="2624568"/>
            <a:ext cx="958917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Elektrizität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xmlns="" id="{8C14F621-0EC1-43DE-A454-37FB61B14637}"/>
              </a:ext>
            </a:extLst>
          </p:cNvPr>
          <p:cNvCxnSpPr/>
          <p:nvPr/>
        </p:nvCxnSpPr>
        <p:spPr>
          <a:xfrm>
            <a:off x="7412350" y="2918837"/>
            <a:ext cx="1519114" cy="0"/>
          </a:xfrm>
          <a:prstGeom prst="line">
            <a:avLst/>
          </a:prstGeom>
          <a:ln w="38100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38CFD3A0-4F2B-4F3F-B0A8-CCAF83909CA0}"/>
              </a:ext>
            </a:extLst>
          </p:cNvPr>
          <p:cNvSpPr txBox="1"/>
          <p:nvPr/>
        </p:nvSpPr>
        <p:spPr>
          <a:xfrm>
            <a:off x="7599464" y="3071379"/>
            <a:ext cx="1404872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Schwache </a:t>
            </a:r>
            <a:b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Wechselwirkung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xmlns="" id="{FADCED07-DFDC-4308-B77A-6A15122D82F3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5909749" y="3565005"/>
            <a:ext cx="3021715" cy="12310"/>
          </a:xfrm>
          <a:prstGeom prst="line">
            <a:avLst/>
          </a:prstGeom>
          <a:ln w="38100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D8733806-FAC8-48E9-BA2A-C8FE4EDB1337}"/>
              </a:ext>
            </a:extLst>
          </p:cNvPr>
          <p:cNvSpPr txBox="1"/>
          <p:nvPr/>
        </p:nvSpPr>
        <p:spPr>
          <a:xfrm>
            <a:off x="7130400" y="3776696"/>
            <a:ext cx="2161104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Starke Wechselwirkung</a:t>
            </a: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xmlns="" id="{7D43596A-64AA-41E3-96E3-A025E0113C92}"/>
              </a:ext>
            </a:extLst>
          </p:cNvPr>
          <p:cNvCxnSpPr>
            <a:cxnSpLocks/>
            <a:stCxn id="33" idx="2"/>
          </p:cNvCxnSpPr>
          <p:nvPr/>
        </p:nvCxnSpPr>
        <p:spPr>
          <a:xfrm flipV="1">
            <a:off x="4447383" y="4077205"/>
            <a:ext cx="4484081" cy="2218"/>
          </a:xfrm>
          <a:prstGeom prst="line">
            <a:avLst/>
          </a:prstGeom>
          <a:ln w="38100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xmlns="" id="{802AB288-0D02-4E74-941C-188C853BAEC8}"/>
              </a:ext>
            </a:extLst>
          </p:cNvPr>
          <p:cNvCxnSpPr/>
          <p:nvPr/>
        </p:nvCxnSpPr>
        <p:spPr>
          <a:xfrm>
            <a:off x="7403285" y="4568784"/>
            <a:ext cx="1519114" cy="0"/>
          </a:xfrm>
          <a:prstGeom prst="line">
            <a:avLst/>
          </a:prstGeom>
          <a:ln w="38100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xmlns="" id="{9E1D2486-5032-41C1-A611-DCDC15017B5C}"/>
              </a:ext>
            </a:extLst>
          </p:cNvPr>
          <p:cNvSpPr txBox="1"/>
          <p:nvPr/>
        </p:nvSpPr>
        <p:spPr>
          <a:xfrm>
            <a:off x="7403227" y="4289712"/>
            <a:ext cx="161775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Planetenbewegung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xmlns="" id="{FDA96734-E414-4DFB-AEC9-C0DDAE877B04}"/>
              </a:ext>
            </a:extLst>
          </p:cNvPr>
          <p:cNvCxnSpPr/>
          <p:nvPr/>
        </p:nvCxnSpPr>
        <p:spPr>
          <a:xfrm>
            <a:off x="7442938" y="5378784"/>
            <a:ext cx="1519114" cy="0"/>
          </a:xfrm>
          <a:prstGeom prst="line">
            <a:avLst/>
          </a:prstGeom>
          <a:ln w="38100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xmlns="" id="{6FB45F23-A20D-4808-A18A-6CAF67FBE8F5}"/>
              </a:ext>
            </a:extLst>
          </p:cNvPr>
          <p:cNvSpPr txBox="1"/>
          <p:nvPr/>
        </p:nvSpPr>
        <p:spPr>
          <a:xfrm>
            <a:off x="7893746" y="5087121"/>
            <a:ext cx="104227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Fallgesetze</a:t>
            </a:r>
          </a:p>
        </p:txBody>
      </p:sp>
      <p:sp>
        <p:nvSpPr>
          <p:cNvPr id="23" name="Geschweifte Klammer links 22">
            <a:extLst>
              <a:ext uri="{FF2B5EF4-FFF2-40B4-BE49-F238E27FC236}">
                <a16:creationId xmlns:a16="http://schemas.microsoft.com/office/drawing/2014/main" xmlns="" id="{B83570BF-74A5-4A1B-BFA3-F0ADE2408466}"/>
              </a:ext>
            </a:extLst>
          </p:cNvPr>
          <p:cNvSpPr/>
          <p:nvPr/>
        </p:nvSpPr>
        <p:spPr>
          <a:xfrm>
            <a:off x="7199492" y="2269387"/>
            <a:ext cx="291812" cy="649437"/>
          </a:xfrm>
          <a:prstGeom prst="leftBrace">
            <a:avLst>
              <a:gd name="adj1" fmla="val 12429"/>
              <a:gd name="adj2" fmla="val 52761"/>
            </a:avLst>
          </a:prstGeom>
          <a:ln w="38100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xmlns="" id="{DF55D837-DC70-48B2-8DAA-16282DFEB5DA}"/>
              </a:ext>
            </a:extLst>
          </p:cNvPr>
          <p:cNvCxnSpPr>
            <a:cxnSpLocks/>
            <a:stCxn id="27" idx="0"/>
          </p:cNvCxnSpPr>
          <p:nvPr/>
        </p:nvCxnSpPr>
        <p:spPr>
          <a:xfrm>
            <a:off x="5909749" y="2606157"/>
            <a:ext cx="1149507" cy="9958"/>
          </a:xfrm>
          <a:prstGeom prst="line">
            <a:avLst/>
          </a:prstGeom>
          <a:ln w="38100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xmlns="" id="{75AD1A18-4908-48CD-BBE3-37F6AEC37B61}"/>
              </a:ext>
            </a:extLst>
          </p:cNvPr>
          <p:cNvSpPr txBox="1"/>
          <p:nvPr/>
        </p:nvSpPr>
        <p:spPr>
          <a:xfrm>
            <a:off x="6188759" y="2076184"/>
            <a:ext cx="1181734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Elektro-</a:t>
            </a:r>
            <a:b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16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magnetismus</a:t>
            </a:r>
            <a:endParaRPr lang="de-DE" sz="16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xmlns="" id="{0A2E30A5-F49A-490A-A297-E7871C9743C5}"/>
              </a:ext>
            </a:extLst>
          </p:cNvPr>
          <p:cNvSpPr txBox="1"/>
          <p:nvPr/>
        </p:nvSpPr>
        <p:spPr>
          <a:xfrm>
            <a:off x="5726612" y="2826762"/>
            <a:ext cx="158104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Elektroschwache</a:t>
            </a:r>
            <a:b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Mischung</a:t>
            </a:r>
          </a:p>
        </p:txBody>
      </p:sp>
      <p:sp>
        <p:nvSpPr>
          <p:cNvPr id="33" name="Geschweifte Klammer links 32">
            <a:extLst>
              <a:ext uri="{FF2B5EF4-FFF2-40B4-BE49-F238E27FC236}">
                <a16:creationId xmlns:a16="http://schemas.microsoft.com/office/drawing/2014/main" xmlns="" id="{F6D7AEB2-6904-4D53-9D49-8C0FD6703056}"/>
              </a:ext>
            </a:extLst>
          </p:cNvPr>
          <p:cNvSpPr/>
          <p:nvPr/>
        </p:nvSpPr>
        <p:spPr>
          <a:xfrm>
            <a:off x="4155571" y="2783125"/>
            <a:ext cx="291812" cy="1296298"/>
          </a:xfrm>
          <a:prstGeom prst="leftBrace">
            <a:avLst>
              <a:gd name="adj1" fmla="val 12429"/>
              <a:gd name="adj2" fmla="val 52761"/>
            </a:avLst>
          </a:prstGeom>
          <a:ln w="38100">
            <a:solidFill>
              <a:srgbClr val="CDC3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xmlns="" id="{91741CBC-4C10-40A8-A8D6-E777D0018E94}"/>
              </a:ext>
            </a:extLst>
          </p:cNvPr>
          <p:cNvCxnSpPr>
            <a:cxnSpLocks/>
          </p:cNvCxnSpPr>
          <p:nvPr/>
        </p:nvCxnSpPr>
        <p:spPr>
          <a:xfrm flipV="1">
            <a:off x="3522529" y="3465584"/>
            <a:ext cx="545415" cy="5467"/>
          </a:xfrm>
          <a:prstGeom prst="line">
            <a:avLst/>
          </a:prstGeom>
          <a:ln w="38100">
            <a:solidFill>
              <a:srgbClr val="CDC3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eschweifte Klammer links 36">
            <a:extLst>
              <a:ext uri="{FF2B5EF4-FFF2-40B4-BE49-F238E27FC236}">
                <a16:creationId xmlns:a16="http://schemas.microsoft.com/office/drawing/2014/main" xmlns="" id="{C69E9F62-60AD-45E3-9183-C91EF0049BBB}"/>
              </a:ext>
            </a:extLst>
          </p:cNvPr>
          <p:cNvSpPr/>
          <p:nvPr/>
        </p:nvSpPr>
        <p:spPr>
          <a:xfrm>
            <a:off x="7162146" y="4568784"/>
            <a:ext cx="291812" cy="808499"/>
          </a:xfrm>
          <a:prstGeom prst="leftBrace">
            <a:avLst>
              <a:gd name="adj1" fmla="val 12429"/>
              <a:gd name="adj2" fmla="val 52761"/>
            </a:avLst>
          </a:prstGeom>
          <a:ln w="38100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xmlns="" id="{600A3A64-EF37-48FE-8532-E2E2F6CE25F3}"/>
              </a:ext>
            </a:extLst>
          </p:cNvPr>
          <p:cNvCxnSpPr>
            <a:cxnSpLocks/>
          </p:cNvCxnSpPr>
          <p:nvPr/>
        </p:nvCxnSpPr>
        <p:spPr>
          <a:xfrm>
            <a:off x="3522529" y="4999916"/>
            <a:ext cx="3533254" cy="0"/>
          </a:xfrm>
          <a:prstGeom prst="line">
            <a:avLst/>
          </a:prstGeom>
          <a:ln w="38100">
            <a:solidFill>
              <a:srgbClr val="CDC3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xmlns="" id="{39A3FDC1-78C0-43B4-BFA2-EAF3B6C1441C}"/>
              </a:ext>
            </a:extLst>
          </p:cNvPr>
          <p:cNvSpPr txBox="1"/>
          <p:nvPr/>
        </p:nvSpPr>
        <p:spPr>
          <a:xfrm>
            <a:off x="6059998" y="4628266"/>
            <a:ext cx="99578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Gravitation</a:t>
            </a:r>
          </a:p>
        </p:txBody>
      </p:sp>
      <p:sp>
        <p:nvSpPr>
          <p:cNvPr id="46" name="Geschweifte Klammer links 45">
            <a:extLst>
              <a:ext uri="{FF2B5EF4-FFF2-40B4-BE49-F238E27FC236}">
                <a16:creationId xmlns:a16="http://schemas.microsoft.com/office/drawing/2014/main" xmlns="" id="{5E9FF772-2C5E-4FB9-A790-555604ED97FD}"/>
              </a:ext>
            </a:extLst>
          </p:cNvPr>
          <p:cNvSpPr/>
          <p:nvPr/>
        </p:nvSpPr>
        <p:spPr>
          <a:xfrm>
            <a:off x="3200068" y="3471051"/>
            <a:ext cx="291812" cy="1528860"/>
          </a:xfrm>
          <a:prstGeom prst="leftBrace">
            <a:avLst>
              <a:gd name="adj1" fmla="val 12429"/>
              <a:gd name="adj2" fmla="val 52761"/>
            </a:avLst>
          </a:prstGeom>
          <a:ln w="38100">
            <a:solidFill>
              <a:srgbClr val="CDC30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xmlns="" id="{46F86B03-5256-4E28-BA14-B5DD92C9223A}"/>
              </a:ext>
            </a:extLst>
          </p:cNvPr>
          <p:cNvSpPr txBox="1"/>
          <p:nvPr/>
        </p:nvSpPr>
        <p:spPr>
          <a:xfrm>
            <a:off x="2850560" y="2697802"/>
            <a:ext cx="1348446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Große </a:t>
            </a:r>
            <a:b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vereinheitlichte </a:t>
            </a:r>
            <a:b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Theorie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xmlns="" id="{AC9514A7-D1AC-4FFA-8AD4-7597FCA5E423}"/>
              </a:ext>
            </a:extLst>
          </p:cNvPr>
          <p:cNvSpPr txBox="1"/>
          <p:nvPr/>
        </p:nvSpPr>
        <p:spPr>
          <a:xfrm>
            <a:off x="2246995" y="3933662"/>
            <a:ext cx="109709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„Weltformel“</a:t>
            </a:r>
          </a:p>
        </p:txBody>
      </p:sp>
      <p:sp>
        <p:nvSpPr>
          <p:cNvPr id="51" name="Rechteck: abgerundete Ecken 50">
            <a:extLst>
              <a:ext uri="{FF2B5EF4-FFF2-40B4-BE49-F238E27FC236}">
                <a16:creationId xmlns:a16="http://schemas.microsoft.com/office/drawing/2014/main" xmlns="" id="{DAE5787E-09BB-4F15-86D6-0FA8C5F1F6F9}"/>
              </a:ext>
            </a:extLst>
          </p:cNvPr>
          <p:cNvSpPr/>
          <p:nvPr/>
        </p:nvSpPr>
        <p:spPr>
          <a:xfrm>
            <a:off x="5134546" y="1864521"/>
            <a:ext cx="1112230" cy="2744781"/>
          </a:xfrm>
          <a:prstGeom prst="roundRect">
            <a:avLst/>
          </a:prstGeom>
          <a:solidFill>
            <a:schemeClr val="bg1">
              <a:alpha val="86000"/>
            </a:scheme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13476"/>
                </a:solidFill>
              </a:rPr>
              <a:t>Standard Model</a:t>
            </a:r>
          </a:p>
        </p:txBody>
      </p:sp>
      <p:pic>
        <p:nvPicPr>
          <p:cNvPr id="83" name="Picture 2" descr="http://lhc-milestones.web.cern.ch/lhc-milestones/images/photos/ph07-1.jpg">
            <a:extLst>
              <a:ext uri="{FF2B5EF4-FFF2-40B4-BE49-F238E27FC236}">
                <a16:creationId xmlns:a16="http://schemas.microsoft.com/office/drawing/2014/main" xmlns="" id="{BA9C7A02-9175-4980-89BD-956E84B9A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69" y="3276854"/>
            <a:ext cx="2236963" cy="1985304"/>
          </a:xfrm>
          <a:prstGeom prst="rect">
            <a:avLst/>
          </a:prstGeom>
          <a:noFill/>
        </p:spPr>
      </p:pic>
      <p:sp>
        <p:nvSpPr>
          <p:cNvPr id="84" name="Textfeld 83">
            <a:extLst>
              <a:ext uri="{FF2B5EF4-FFF2-40B4-BE49-F238E27FC236}">
                <a16:creationId xmlns:a16="http://schemas.microsoft.com/office/drawing/2014/main" xmlns="" id="{B7F00972-0880-4F07-AC41-F46FF9EFA08B}"/>
              </a:ext>
            </a:extLst>
          </p:cNvPr>
          <p:cNvSpPr txBox="1"/>
          <p:nvPr/>
        </p:nvSpPr>
        <p:spPr>
          <a:xfrm>
            <a:off x="181499" y="3302656"/>
            <a:ext cx="22443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FFFFFF"/>
                </a:solidFill>
              </a:rPr>
              <a:t>http://lhc-milestones.web.cern.ch/lhc-milestones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xmlns="" id="{F5B9D083-46A3-49B5-8E94-FD866C9FE7CC}"/>
              </a:ext>
            </a:extLst>
          </p:cNvPr>
          <p:cNvCxnSpPr>
            <a:cxnSpLocks/>
            <a:stCxn id="40" idx="2"/>
            <a:endCxn id="33" idx="0"/>
          </p:cNvCxnSpPr>
          <p:nvPr/>
        </p:nvCxnSpPr>
        <p:spPr>
          <a:xfrm flipH="1" flipV="1">
            <a:off x="4447383" y="2783125"/>
            <a:ext cx="628673" cy="67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xmlns="" id="{6F66DD42-D559-40DD-B38B-7EE8E62ECFC0}"/>
              </a:ext>
            </a:extLst>
          </p:cNvPr>
          <p:cNvCxnSpPr>
            <a:cxnSpLocks/>
          </p:cNvCxnSpPr>
          <p:nvPr/>
        </p:nvCxnSpPr>
        <p:spPr>
          <a:xfrm flipH="1" flipV="1">
            <a:off x="4473196" y="3473592"/>
            <a:ext cx="607669" cy="8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feld 60">
            <a:extLst>
              <a:ext uri="{FF2B5EF4-FFF2-40B4-BE49-F238E27FC236}">
                <a16:creationId xmlns:a16="http://schemas.microsoft.com/office/drawing/2014/main" xmlns="" id="{DD2CF2F5-C0CA-43BF-8F52-75CF9E5DF638}"/>
              </a:ext>
            </a:extLst>
          </p:cNvPr>
          <p:cNvSpPr txBox="1"/>
          <p:nvPr/>
        </p:nvSpPr>
        <p:spPr>
          <a:xfrm>
            <a:off x="4479483" y="2414305"/>
            <a:ext cx="58702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U(1)</a:t>
            </a:r>
            <a:r>
              <a:rPr lang="de-DE" sz="1600" baseline="-25000" dirty="0">
                <a:solidFill>
                  <a:srgbClr val="002060"/>
                </a:solidFill>
                <a:latin typeface="Arial Narrow" panose="020B0606020202030204" pitchFamily="34" charset="0"/>
              </a:rPr>
              <a:t>Y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xmlns="" id="{88E854A0-BC10-4175-A5F0-619AB8CC739F}"/>
              </a:ext>
            </a:extLst>
          </p:cNvPr>
          <p:cNvSpPr txBox="1"/>
          <p:nvPr/>
        </p:nvSpPr>
        <p:spPr>
          <a:xfrm>
            <a:off x="4473196" y="3151652"/>
            <a:ext cx="654346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SU(2)</a:t>
            </a:r>
            <a:r>
              <a:rPr lang="de-DE" sz="1600" baseline="-25000" dirty="0">
                <a:solidFill>
                  <a:srgbClr val="002060"/>
                </a:solidFill>
                <a:latin typeface="Arial Narrow" panose="020B0606020202030204" pitchFamily="34" charset="0"/>
              </a:rPr>
              <a:t>I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xmlns="" id="{5E155D2A-2DBC-472A-8A9C-08660054448F}"/>
              </a:ext>
            </a:extLst>
          </p:cNvPr>
          <p:cNvSpPr txBox="1"/>
          <p:nvPr/>
        </p:nvSpPr>
        <p:spPr>
          <a:xfrm>
            <a:off x="4448349" y="3757930"/>
            <a:ext cx="70403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SU(3)</a:t>
            </a:r>
            <a:r>
              <a:rPr lang="de-DE" sz="1600" baseline="-25000" dirty="0">
                <a:solidFill>
                  <a:srgbClr val="002060"/>
                </a:solidFill>
                <a:latin typeface="Arial Narrow" panose="020B0606020202030204" pitchFamily="34" charset="0"/>
              </a:rPr>
              <a:t>C</a:t>
            </a:r>
          </a:p>
        </p:txBody>
      </p: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xmlns="" id="{F241CB2F-3923-4530-B3E9-7DF73A1DEE6A}"/>
              </a:ext>
            </a:extLst>
          </p:cNvPr>
          <p:cNvCxnSpPr>
            <a:cxnSpLocks/>
          </p:cNvCxnSpPr>
          <p:nvPr/>
        </p:nvCxnSpPr>
        <p:spPr>
          <a:xfrm>
            <a:off x="2435502" y="4283315"/>
            <a:ext cx="720080" cy="0"/>
          </a:xfrm>
          <a:prstGeom prst="line">
            <a:avLst/>
          </a:prstGeom>
          <a:ln w="38100">
            <a:solidFill>
              <a:srgbClr val="CDC3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xmlns="" id="{7FFF832A-A6BD-4EBD-8223-F9EBC73AA92A}"/>
              </a:ext>
            </a:extLst>
          </p:cNvPr>
          <p:cNvCxnSpPr/>
          <p:nvPr/>
        </p:nvCxnSpPr>
        <p:spPr>
          <a:xfrm>
            <a:off x="4199006" y="3468244"/>
            <a:ext cx="31844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reihandform: Form 81">
            <a:extLst>
              <a:ext uri="{FF2B5EF4-FFF2-40B4-BE49-F238E27FC236}">
                <a16:creationId xmlns:a16="http://schemas.microsoft.com/office/drawing/2014/main" xmlns="" id="{523C227C-C59E-4747-8CF8-9C230590C2A6}"/>
              </a:ext>
            </a:extLst>
          </p:cNvPr>
          <p:cNvSpPr/>
          <p:nvPr/>
        </p:nvSpPr>
        <p:spPr>
          <a:xfrm>
            <a:off x="2268010" y="1905347"/>
            <a:ext cx="4776538" cy="3356811"/>
          </a:xfrm>
          <a:custGeom>
            <a:avLst/>
            <a:gdLst>
              <a:gd name="connsiteX0" fmla="*/ 0 w 4764506"/>
              <a:gd name="connsiteY0" fmla="*/ 1130969 h 3031958"/>
              <a:gd name="connsiteX1" fmla="*/ 0 w 4764506"/>
              <a:gd name="connsiteY1" fmla="*/ 3031958 h 3031958"/>
              <a:gd name="connsiteX2" fmla="*/ 4764506 w 4764506"/>
              <a:gd name="connsiteY2" fmla="*/ 1335505 h 3031958"/>
              <a:gd name="connsiteX3" fmla="*/ 3681664 w 4764506"/>
              <a:gd name="connsiteY3" fmla="*/ 0 h 3031958"/>
              <a:gd name="connsiteX4" fmla="*/ 0 w 4764506"/>
              <a:gd name="connsiteY4" fmla="*/ 1130969 h 3031958"/>
              <a:gd name="connsiteX0" fmla="*/ 0 w 4764506"/>
              <a:gd name="connsiteY0" fmla="*/ 1455822 h 3356811"/>
              <a:gd name="connsiteX1" fmla="*/ 0 w 4764506"/>
              <a:gd name="connsiteY1" fmla="*/ 3356811 h 3356811"/>
              <a:gd name="connsiteX2" fmla="*/ 4764506 w 4764506"/>
              <a:gd name="connsiteY2" fmla="*/ 1660358 h 3356811"/>
              <a:gd name="connsiteX3" fmla="*/ 3621506 w 4764506"/>
              <a:gd name="connsiteY3" fmla="*/ 0 h 3356811"/>
              <a:gd name="connsiteX4" fmla="*/ 0 w 4764506"/>
              <a:gd name="connsiteY4" fmla="*/ 1455822 h 3356811"/>
              <a:gd name="connsiteX0" fmla="*/ 0 w 4776538"/>
              <a:gd name="connsiteY0" fmla="*/ 1383632 h 3356811"/>
              <a:gd name="connsiteX1" fmla="*/ 12032 w 4776538"/>
              <a:gd name="connsiteY1" fmla="*/ 3356811 h 3356811"/>
              <a:gd name="connsiteX2" fmla="*/ 4776538 w 4776538"/>
              <a:gd name="connsiteY2" fmla="*/ 1660358 h 3356811"/>
              <a:gd name="connsiteX3" fmla="*/ 3633538 w 4776538"/>
              <a:gd name="connsiteY3" fmla="*/ 0 h 3356811"/>
              <a:gd name="connsiteX4" fmla="*/ 0 w 4776538"/>
              <a:gd name="connsiteY4" fmla="*/ 1383632 h 335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76538" h="3356811">
                <a:moveTo>
                  <a:pt x="0" y="1383632"/>
                </a:moveTo>
                <a:cubicBezTo>
                  <a:pt x="4011" y="2041358"/>
                  <a:pt x="8021" y="2699085"/>
                  <a:pt x="12032" y="3356811"/>
                </a:cubicBezTo>
                <a:lnTo>
                  <a:pt x="4776538" y="1660358"/>
                </a:lnTo>
                <a:lnTo>
                  <a:pt x="3633538" y="0"/>
                </a:lnTo>
                <a:lnTo>
                  <a:pt x="0" y="1383632"/>
                </a:lnTo>
                <a:close/>
              </a:path>
            </a:pathLst>
          </a:custGeom>
          <a:gradFill>
            <a:gsLst>
              <a:gs pos="0">
                <a:srgbClr val="CDC301">
                  <a:alpha val="0"/>
                </a:srgbClr>
              </a:gs>
              <a:gs pos="100000">
                <a:srgbClr val="003477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3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animBg="1"/>
      <p:bldP spid="3" grpId="0" animBg="1"/>
      <p:bldP spid="15" grpId="0"/>
      <p:bldP spid="17" grpId="0"/>
      <p:bldP spid="23" grpId="0" animBg="1"/>
      <p:bldP spid="31" grpId="0"/>
      <p:bldP spid="32" grpId="0"/>
      <p:bldP spid="32" grpId="1"/>
      <p:bldP spid="33" grpId="0" animBg="1"/>
      <p:bldP spid="37" grpId="0" animBg="1"/>
      <p:bldP spid="39" grpId="0"/>
      <p:bldP spid="46" grpId="0" animBg="1"/>
      <p:bldP spid="47" grpId="0"/>
      <p:bldP spid="50" grpId="0"/>
      <p:bldP spid="51" grpId="0" animBg="1"/>
      <p:bldP spid="51" grpId="1" animBg="1"/>
      <p:bldP spid="61" grpId="0"/>
      <p:bldP spid="65" grpId="0"/>
      <p:bldP spid="66" grpId="0"/>
      <p:bldP spid="8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B4012D6-08F8-4EFA-B43F-29868634F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0C641717-5469-4038-8F2D-2FD476BFD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74A41B0-4486-42BE-8EAC-68532ADD1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A00B9413-C4A2-4B17-A2B1-C28065AB2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xmlns="" id="{34FE4056-FE66-4640-A65B-83DA1F5D9A6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648" y="663276"/>
            <a:ext cx="4298215" cy="5475613"/>
          </a:xfrm>
        </p:spPr>
      </p:pic>
    </p:spTree>
    <p:extLst>
      <p:ext uri="{BB962C8B-B14F-4D97-AF65-F5344CB8AC3E}">
        <p14:creationId xmlns:p14="http://schemas.microsoft.com/office/powerpoint/2010/main" val="2303448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C985FF3-C821-4338-9904-AFE3A5FB9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H.E.S.S. telescopes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74716D3F-DC66-4E4C-8508-79619A916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CD33328-288C-457B-AE52-DE086EE3C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C503B7FF-6F6A-4C43-86B9-0CF88DAA7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8FF049B4-90D4-413F-9A9E-5908E42C94F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High Energy Stereoscopic System</a:t>
            </a:r>
          </a:p>
          <a:p>
            <a:r>
              <a:rPr lang="en-US" dirty="0"/>
              <a:t>H.E.S.S. is a system of Imaging Atmospheric Cherenkov Telescopes that investigates cosmic gamma rays in the energy range from 10s of GeV to 10s of </a:t>
            </a:r>
            <a:r>
              <a:rPr lang="en-US" dirty="0" err="1"/>
              <a:t>TeV</a:t>
            </a:r>
            <a:r>
              <a:rPr lang="en-US" dirty="0"/>
              <a:t>.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57A867D7-154A-4B24-9539-E246293CF6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00"/>
          <a:stretch/>
        </p:blipFill>
        <p:spPr>
          <a:xfrm>
            <a:off x="970622" y="3573822"/>
            <a:ext cx="4826833" cy="248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17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00B22D85-C53C-42B5-89A0-31A73EA952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Vielen Dank &amp;</a:t>
            </a:r>
            <a:br>
              <a:rPr lang="de-DE" dirty="0"/>
            </a:br>
            <a:r>
              <a:rPr lang="de-DE" dirty="0"/>
              <a:t>Gute Heimreise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2D142511-848B-4C21-A7CE-9F6F754C31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98654CB8-BA1C-4360-B685-09DBFE4165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85200" y="6392863"/>
            <a:ext cx="558800" cy="34925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9B4A6344-C45F-47F8-9F39-A31F3908CD3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92863"/>
            <a:ext cx="865188" cy="365125"/>
          </a:xfrm>
        </p:spPr>
        <p:txBody>
          <a:bodyPr/>
          <a:lstStyle/>
          <a:p>
            <a:r>
              <a:rPr lang="en-US" smtClean="0"/>
              <a:t>1202..2019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7054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4693F94-33C5-43E2-A3CE-9649D9B02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Anzahl</a:t>
            </a:r>
            <a:r>
              <a:rPr lang="en-US" dirty="0"/>
              <a:t> der </a:t>
            </a:r>
            <a:r>
              <a:rPr lang="en-US" dirty="0" err="1"/>
              <a:t>Farben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xmlns="" id="{1CD750B0-6A44-48B2-9320-26C67EFA6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xmlns="" id="{55D37E19-2A14-421B-AA10-EBF6D0571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xmlns="" id="{DDBB4F48-9E08-4ED8-9052-17B99125A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1157B679-EAB2-4492-8A3B-B4477381885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03477"/>
                </a:solidFill>
              </a:rPr>
              <a:t>Idee: Messung des Verhältnisses von </a:t>
            </a:r>
            <a:r>
              <a:rPr lang="de-DE" dirty="0" err="1">
                <a:solidFill>
                  <a:srgbClr val="003477"/>
                </a:solidFill>
              </a:rPr>
              <a:t>qq</a:t>
            </a:r>
            <a:r>
              <a:rPr lang="de-DE" dirty="0">
                <a:solidFill>
                  <a:srgbClr val="003477"/>
                </a:solidFill>
              </a:rPr>
              <a:t> zu </a:t>
            </a:r>
            <a:r>
              <a:rPr lang="de-DE" dirty="0">
                <a:solidFill>
                  <a:srgbClr val="003477"/>
                </a:solidFill>
                <a:latin typeface="Symbol" panose="05050102010706020507" pitchFamily="18" charset="2"/>
              </a:rPr>
              <a:t>m</a:t>
            </a:r>
            <a:r>
              <a:rPr lang="de-DE" baseline="30000" dirty="0">
                <a:solidFill>
                  <a:srgbClr val="003477"/>
                </a:solidFill>
                <a:latin typeface="Symbol" panose="05050102010706020507" pitchFamily="18" charset="2"/>
              </a:rPr>
              <a:t>+</a:t>
            </a:r>
            <a:r>
              <a:rPr lang="de-DE" dirty="0">
                <a:solidFill>
                  <a:srgbClr val="003477"/>
                </a:solidFill>
                <a:latin typeface="Symbol" panose="05050102010706020507" pitchFamily="18" charset="2"/>
              </a:rPr>
              <a:t> m</a:t>
            </a:r>
            <a:r>
              <a:rPr lang="de-DE" baseline="30000" dirty="0">
                <a:solidFill>
                  <a:srgbClr val="003477"/>
                </a:solidFill>
                <a:latin typeface="Symbol" panose="05050102010706020507" pitchFamily="18" charset="2"/>
              </a:rPr>
              <a:t>-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B8DA55C4-1B3A-499B-9076-4ACD930D4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852936"/>
            <a:ext cx="6404476" cy="3024336"/>
          </a:xfrm>
          <a:prstGeom prst="rect">
            <a:avLst/>
          </a:prstGeom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B44DF23F-E51D-444E-88A0-BE169A95D363}"/>
              </a:ext>
            </a:extLst>
          </p:cNvPr>
          <p:cNvCxnSpPr>
            <a:cxnSpLocks/>
          </p:cNvCxnSpPr>
          <p:nvPr/>
        </p:nvCxnSpPr>
        <p:spPr>
          <a:xfrm>
            <a:off x="6660232" y="2132856"/>
            <a:ext cx="174260" cy="0"/>
          </a:xfrm>
          <a:prstGeom prst="line">
            <a:avLst/>
          </a:prstGeom>
          <a:ln w="12700">
            <a:solidFill>
              <a:srgbClr val="0134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eck 7">
            <a:extLst>
              <a:ext uri="{FF2B5EF4-FFF2-40B4-BE49-F238E27FC236}">
                <a16:creationId xmlns:a16="http://schemas.microsoft.com/office/drawing/2014/main" xmlns="" id="{D8A093B4-9294-4C18-9514-0D9821C1FFB1}"/>
              </a:ext>
            </a:extLst>
          </p:cNvPr>
          <p:cNvSpPr/>
          <p:nvPr/>
        </p:nvSpPr>
        <p:spPr>
          <a:xfrm>
            <a:off x="6300192" y="3068960"/>
            <a:ext cx="288032" cy="2880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3477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xmlns="" id="{30B4D791-B135-454E-AF31-9962FBCAAE06}"/>
              </a:ext>
            </a:extLst>
          </p:cNvPr>
          <p:cNvSpPr/>
          <p:nvPr/>
        </p:nvSpPr>
        <p:spPr>
          <a:xfrm>
            <a:off x="6300192" y="4653136"/>
            <a:ext cx="288032" cy="2880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34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678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xmlns="" id="{DACD5BB6-436F-4502-B74C-656C878F8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72" y="1491247"/>
            <a:ext cx="8015477" cy="501292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B29A29CC-C3B8-4AE7-A651-A1AEDB314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Anzahl</a:t>
            </a:r>
            <a:r>
              <a:rPr lang="en-US" dirty="0"/>
              <a:t> der </a:t>
            </a:r>
            <a:r>
              <a:rPr lang="en-US" dirty="0" err="1"/>
              <a:t>Farben</a:t>
            </a:r>
            <a:endParaRPr lang="de-DE" dirty="0"/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xmlns="" id="{00087D99-4FE2-47AE-A121-60835C1C2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15" name="Datumsplatzhalter 14">
            <a:extLst>
              <a:ext uri="{FF2B5EF4-FFF2-40B4-BE49-F238E27FC236}">
                <a16:creationId xmlns:a16="http://schemas.microsoft.com/office/drawing/2014/main" xmlns="" id="{E23813E6-09A1-4E3C-84CD-3C74D20A5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xmlns="" id="{C1CFB7CE-6A6E-49F2-89CE-B0A0DD18E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89486BD2-5013-479B-A321-2DB2D77BE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372" y="4941168"/>
            <a:ext cx="3563888" cy="72766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ED753A36-B23B-4ADD-AB8D-AC580E3D39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128"/>
          <a:stretch/>
        </p:blipFill>
        <p:spPr>
          <a:xfrm>
            <a:off x="4397258" y="157957"/>
            <a:ext cx="4617925" cy="82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679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Einschub:</a:t>
            </a:r>
            <a:endParaRPr lang="de-DE" sz="2800" noProof="0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xmlns="" id="{ED3AACF1-E07F-4001-807A-8491C0B9F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23F57CD2-6850-468C-9803-9859C1E95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7F787425-842F-46CF-AAA6-C484D9C02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z="2000" noProof="0" dirty="0"/>
              <a:t>Alle Kraftgesetze beinhalten den Abstand r </a:t>
            </a:r>
          </a:p>
          <a:p>
            <a:pPr lvl="1"/>
            <a:r>
              <a:rPr lang="de-DE" sz="1600" noProof="0" dirty="0"/>
              <a:t>Bei kleinen Abständen F~1/r</a:t>
            </a:r>
            <a:r>
              <a:rPr lang="de-DE" sz="1600" baseline="30000" noProof="0" dirty="0"/>
              <a:t>2</a:t>
            </a:r>
            <a:endParaRPr lang="de-DE" sz="1600" noProof="0" dirty="0"/>
          </a:p>
          <a:p>
            <a:r>
              <a:rPr lang="de-DE" sz="2000" noProof="0" dirty="0"/>
              <a:t>Reichweiten sind Konsequenzen dieser Kraftgesetze </a:t>
            </a:r>
          </a:p>
          <a:p>
            <a:pPr lvl="1"/>
            <a:r>
              <a:rPr lang="de-DE" sz="1800" noProof="0" dirty="0"/>
              <a:t>Unendlich: im Alltag spürbar</a:t>
            </a:r>
          </a:p>
          <a:p>
            <a:pPr lvl="1"/>
            <a:r>
              <a:rPr lang="de-DE" sz="1800" noProof="0" dirty="0"/>
              <a:t>Endlich: nur subatomar  </a:t>
            </a:r>
          </a:p>
          <a:p>
            <a:r>
              <a:rPr lang="de-DE" sz="2000" noProof="0" dirty="0"/>
              <a:t>Reihenfolge der Stärken</a:t>
            </a:r>
          </a:p>
          <a:p>
            <a:pPr lvl="1"/>
            <a:r>
              <a:rPr lang="de-DE" sz="1800" noProof="0" dirty="0"/>
              <a:t>Kann für Kräfte nicht definiert werden wegen F(r) </a:t>
            </a:r>
          </a:p>
          <a:p>
            <a:pPr lvl="1"/>
            <a:r>
              <a:rPr lang="de-DE" sz="1800" noProof="0" dirty="0"/>
              <a:t>Kann nur für Wechselwirkungen definiert werden: </a:t>
            </a:r>
            <a:r>
              <a:rPr lang="de-DE" sz="1800" noProof="0" dirty="0">
                <a:latin typeface="Symbol" pitchFamily="18" charset="2"/>
              </a:rPr>
              <a:t>a !</a:t>
            </a:r>
          </a:p>
          <a:p>
            <a:r>
              <a:rPr lang="de-DE" sz="2000" noProof="0" dirty="0"/>
              <a:t>Stärken aller </a:t>
            </a:r>
            <a:r>
              <a:rPr lang="de-DE" sz="2000" b="1" noProof="0" dirty="0"/>
              <a:t>Wechselwirkungen sehr </a:t>
            </a:r>
            <a:r>
              <a:rPr lang="de-DE" sz="2000" noProof="0" dirty="0"/>
              <a:t>ähnlich </a:t>
            </a:r>
            <a:br>
              <a:rPr lang="de-DE" sz="2000" noProof="0" dirty="0"/>
            </a:br>
            <a:r>
              <a:rPr lang="de-DE" sz="2000" noProof="0" dirty="0"/>
              <a:t>(außer für Gravitation)</a:t>
            </a:r>
          </a:p>
          <a:p>
            <a:endParaRPr lang="de-DE" sz="2200" noProof="0" dirty="0"/>
          </a:p>
        </p:txBody>
      </p:sp>
      <p:grpSp>
        <p:nvGrpSpPr>
          <p:cNvPr id="12" name="Gruppieren 15"/>
          <p:cNvGrpSpPr/>
          <p:nvPr/>
        </p:nvGrpSpPr>
        <p:grpSpPr>
          <a:xfrm>
            <a:off x="6228184" y="258697"/>
            <a:ext cx="2592288" cy="1370103"/>
            <a:chOff x="6228184" y="260648"/>
            <a:chExt cx="2592288" cy="1800200"/>
          </a:xfrm>
        </p:grpSpPr>
        <p:sp>
          <p:nvSpPr>
            <p:cNvPr id="13" name="Abgerundetes Rechteck 12"/>
            <p:cNvSpPr/>
            <p:nvPr/>
          </p:nvSpPr>
          <p:spPr>
            <a:xfrm>
              <a:off x="6228184" y="260648"/>
              <a:ext cx="2592288" cy="1800200"/>
            </a:xfrm>
            <a:prstGeom prst="roundRect">
              <a:avLst/>
            </a:prstGeom>
            <a:solidFill>
              <a:srgbClr val="CDC30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6266306" y="329612"/>
              <a:ext cx="2516044" cy="15771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>
                  <a:solidFill>
                    <a:srgbClr val="013476"/>
                  </a:solidFill>
                  <a:latin typeface="Arial Narrow" panose="020B0606020202030204" pitchFamily="34" charset="0"/>
                </a:rPr>
                <a:t>Basiskonzept:</a:t>
              </a:r>
            </a:p>
            <a:p>
              <a:pPr algn="ctr"/>
              <a:r>
                <a:rPr lang="de-DE" b="1">
                  <a:solidFill>
                    <a:srgbClr val="013476"/>
                  </a:solidFill>
                  <a:latin typeface="Arial Narrow" panose="020B0606020202030204" pitchFamily="34" charset="0"/>
                </a:rPr>
                <a:t>Wechselwirkung</a:t>
              </a:r>
              <a:br>
                <a:rPr lang="de-DE" b="1">
                  <a:solidFill>
                    <a:srgbClr val="013476"/>
                  </a:solidFill>
                  <a:latin typeface="Arial Narrow" panose="020B0606020202030204" pitchFamily="34" charset="0"/>
                </a:rPr>
              </a:br>
              <a:r>
                <a:rPr lang="de-DE">
                  <a:solidFill>
                    <a:srgbClr val="013476"/>
                  </a:solidFill>
                  <a:latin typeface="Arial Narrow" panose="020B0606020202030204" pitchFamily="34" charset="0"/>
                </a:rPr>
                <a:t>= Kraft + Umwandlung + </a:t>
              </a:r>
              <a:br>
                <a:rPr lang="de-DE">
                  <a:solidFill>
                    <a:srgbClr val="013476"/>
                  </a:solidFill>
                  <a:latin typeface="Arial Narrow" panose="020B0606020202030204" pitchFamily="34" charset="0"/>
                </a:rPr>
              </a:br>
              <a:r>
                <a:rPr lang="de-DE">
                  <a:solidFill>
                    <a:srgbClr val="013476"/>
                  </a:solidFill>
                  <a:latin typeface="Arial Narrow" panose="020B0606020202030204" pitchFamily="34" charset="0"/>
                </a:rPr>
                <a:t>Erzeugung + Vernichtung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0564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73AC4C1-6CAC-4EB1-99E9-26501E1A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Spezielle unitäre Gruppe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6874040E-3E61-42BC-8BE6-F5CA1960C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DCE9CA0-C198-48CF-85EC-1DE36E542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BAEB8F62-417D-4534-9598-FBA32CC73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4BEF1F6A-9D7C-4CEA-BDB3-AA90E0727B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Die spezielle unitäre Gruppe SU(n) </a:t>
            </a:r>
          </a:p>
          <a:p>
            <a:r>
              <a:rPr lang="de-DE" dirty="0"/>
              <a:t>SU(n) besteht aus den unitären n x n-Matrizen mit komplexen Einträgen, deren Determinante 1 beträgt. </a:t>
            </a:r>
          </a:p>
          <a:p>
            <a:r>
              <a:rPr lang="de-DE" dirty="0"/>
              <a:t>Sie ist eine kompakte, einfache </a:t>
            </a:r>
            <a:r>
              <a:rPr lang="de-DE" dirty="0" err="1"/>
              <a:t>Lie</a:t>
            </a:r>
            <a:r>
              <a:rPr lang="de-DE" dirty="0"/>
              <a:t>-Gruppe der reellen Dimension n</a:t>
            </a:r>
            <a:r>
              <a:rPr lang="de-DE" baseline="30000" dirty="0"/>
              <a:t>2</a:t>
            </a:r>
            <a:r>
              <a:rPr lang="de-DE" dirty="0"/>
              <a:t> − 1 , insbesondere auch eine differenzierbare Mannigfaltigkeit. </a:t>
            </a:r>
          </a:p>
          <a:p>
            <a:r>
              <a:rPr lang="de-DE" dirty="0"/>
              <a:t>Die Anzahl der unabhängigen Drehungen im Ladungsraum sagt die Anzahl an Botenteilchen voraus</a:t>
            </a:r>
          </a:p>
          <a:p>
            <a:r>
              <a:rPr lang="de-DE" dirty="0"/>
              <a:t>Für SU(2) existieren 3 unabhängige Drehung</a:t>
            </a:r>
          </a:p>
          <a:p>
            <a:r>
              <a:rPr lang="de-DE" dirty="0"/>
              <a:t>Für SU(2) 8 Stück</a:t>
            </a:r>
          </a:p>
        </p:txBody>
      </p:sp>
    </p:spTree>
    <p:extLst>
      <p:ext uri="{BB962C8B-B14F-4D97-AF65-F5344CB8AC3E}">
        <p14:creationId xmlns:p14="http://schemas.microsoft.com/office/powerpoint/2010/main" val="38366056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noProof="0" dirty="0"/>
              <a:t>Exkurs: warum schwache „</a:t>
            </a:r>
            <a:r>
              <a:rPr lang="de-DE" sz="2800" noProof="0" dirty="0" err="1"/>
              <a:t>Isospin</a:t>
            </a:r>
            <a:r>
              <a:rPr lang="de-DE" sz="2800" noProof="0" dirty="0"/>
              <a:t>“-Ladung?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xmlns="" id="{27257050-4EFC-4A82-AD6A-AE6906837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196FD83B-1512-4582-B275-03962DAB9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xmlns="" id="{B7E44C1A-ECDD-46D8-95FA-57F460004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z="2000" noProof="0" dirty="0"/>
              <a:t>Zugrundeliegende Symmetrie </a:t>
            </a:r>
            <a:br>
              <a:rPr lang="de-DE" sz="2000" noProof="0" dirty="0"/>
            </a:br>
            <a:r>
              <a:rPr lang="de-DE" sz="2000" noProof="0" dirty="0"/>
              <a:t> genau dieselbe wie bei Spin </a:t>
            </a:r>
            <a:endParaRPr lang="de-DE" sz="1100" noProof="0" dirty="0"/>
          </a:p>
          <a:p>
            <a:r>
              <a:rPr lang="de-DE" sz="2000" noProof="0" dirty="0"/>
              <a:t>Jeweils Vektor mit 3 Komponenten</a:t>
            </a:r>
          </a:p>
          <a:p>
            <a:pPr lvl="1"/>
            <a:r>
              <a:rPr lang="de-DE" sz="1800" noProof="0" dirty="0"/>
              <a:t>Spin</a:t>
            </a:r>
            <a:r>
              <a:rPr lang="de-DE" sz="18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sz="1800" b="1" i="1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de-DE" sz="1800" b="1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sz="18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= (</a:t>
            </a:r>
            <a:r>
              <a:rPr lang="de-DE" sz="1800" i="1" noProof="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de-DE" sz="1800" i="1" baseline="-25000" noProof="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de-DE" sz="1800" i="1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de-DE" sz="1800" i="1" noProof="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de-DE" sz="1800" i="1" baseline="-25000" noProof="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  <a:r>
              <a:rPr lang="de-DE" sz="1800" i="1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de-DE" sz="1800" i="1" noProof="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de-DE" sz="1800" i="1" baseline="-25000" noProof="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z</a:t>
            </a:r>
            <a:r>
              <a:rPr lang="de-DE" sz="18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) </a:t>
            </a:r>
            <a:r>
              <a:rPr lang="de-DE" sz="1800" noProof="0" dirty="0"/>
              <a:t>im </a:t>
            </a:r>
            <a:r>
              <a:rPr lang="de-DE" sz="1800" noProof="0" dirty="0" err="1"/>
              <a:t>Ortsraum</a:t>
            </a:r>
            <a:endParaRPr lang="de-DE" sz="1800" noProof="0" dirty="0"/>
          </a:p>
          <a:p>
            <a:pPr lvl="1"/>
            <a:r>
              <a:rPr lang="de-DE" sz="1800" noProof="0" dirty="0"/>
              <a:t>Schwacher </a:t>
            </a:r>
            <a:r>
              <a:rPr lang="de-DE" sz="1800" noProof="0" dirty="0" err="1"/>
              <a:t>Isospin</a:t>
            </a:r>
            <a:r>
              <a:rPr lang="de-DE" sz="1800" noProof="0" dirty="0"/>
              <a:t> </a:t>
            </a:r>
            <a:r>
              <a:rPr lang="de-DE" sz="1800" b="1" i="1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DE" sz="1800" b="1" baseline="30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W</a:t>
            </a:r>
            <a:r>
              <a:rPr lang="de-DE" sz="18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 = (</a:t>
            </a:r>
            <a:r>
              <a:rPr lang="de-DE" sz="1800" i="1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DE" sz="1800" baseline="-25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de-DE" sz="1800" baseline="30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W</a:t>
            </a:r>
            <a:r>
              <a:rPr lang="de-DE" sz="18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de-DE" sz="1800" i="1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DE" sz="1800" baseline="-25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de-DE" sz="1800" baseline="30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W</a:t>
            </a:r>
            <a:r>
              <a:rPr lang="de-DE" sz="18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de-DE" sz="1800" i="1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DE" sz="1800" baseline="-25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de-DE" sz="1800" baseline="30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W</a:t>
            </a:r>
            <a:r>
              <a:rPr lang="de-DE" sz="18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de-DE" sz="1800" noProof="0" dirty="0"/>
              <a:t/>
            </a:r>
            <a:br>
              <a:rPr lang="de-DE" sz="1800" noProof="0" dirty="0"/>
            </a:br>
            <a:r>
              <a:rPr lang="de-DE" sz="1800" noProof="0" dirty="0"/>
              <a:t>im abstrakten schwachen </a:t>
            </a:r>
            <a:r>
              <a:rPr lang="de-DE" sz="1800" noProof="0" dirty="0" err="1"/>
              <a:t>Isospinraum</a:t>
            </a:r>
            <a:endParaRPr lang="de-DE" sz="1100" noProof="0" dirty="0"/>
          </a:p>
          <a:p>
            <a:r>
              <a:rPr lang="de-DE" sz="2000" noProof="0" dirty="0"/>
              <a:t>Messbar bei beiden nur:</a:t>
            </a:r>
          </a:p>
          <a:p>
            <a:pPr lvl="1"/>
            <a:r>
              <a:rPr lang="de-DE" sz="1800" noProof="0" dirty="0"/>
              <a:t>Gesamter Betrag und eine Komponente (meist gewählt: die 3.)</a:t>
            </a:r>
          </a:p>
          <a:p>
            <a:pPr lvl="1"/>
            <a:r>
              <a:rPr lang="de-DE" sz="1800" noProof="0" dirty="0"/>
              <a:t>die beiden anderen Komponenten sind „unscharf“ (Heisenberg)</a:t>
            </a:r>
          </a:p>
          <a:p>
            <a:pPr lvl="0"/>
            <a:r>
              <a:rPr lang="de-DE" sz="2000" noProof="0" dirty="0"/>
              <a:t>Wir sprechen daher nur von schwacher Ladungs</a:t>
            </a:r>
            <a:r>
              <a:rPr lang="de-DE" sz="2000" b="1" noProof="0" dirty="0"/>
              <a:t>zahl</a:t>
            </a:r>
            <a:r>
              <a:rPr lang="de-DE" sz="2000" noProof="0" dirty="0"/>
              <a:t>  </a:t>
            </a:r>
            <a:r>
              <a:rPr lang="de-DE" sz="2000" i="1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DE" sz="2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 := </a:t>
            </a:r>
            <a:r>
              <a:rPr lang="de-DE" sz="2000" i="1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DE" sz="2000" baseline="-25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de-DE" sz="2000" baseline="30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W</a:t>
            </a:r>
            <a:endParaRPr lang="de-DE" sz="900" noProof="0" dirty="0"/>
          </a:p>
          <a:p>
            <a:r>
              <a:rPr lang="de-DE" sz="2000" noProof="0" dirty="0"/>
              <a:t>Ordnung in </a:t>
            </a:r>
            <a:r>
              <a:rPr lang="de-DE" sz="2000" noProof="0" dirty="0" err="1"/>
              <a:t>Multipletts</a:t>
            </a:r>
            <a:r>
              <a:rPr lang="de-DE" sz="2000" noProof="0" dirty="0"/>
              <a:t> von </a:t>
            </a:r>
            <a:r>
              <a:rPr lang="de-DE" sz="2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I := I</a:t>
            </a:r>
            <a:r>
              <a:rPr lang="de-DE" sz="2000" baseline="-25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de-DE" sz="2000" baseline="30000" noProof="0" dirty="0">
                <a:latin typeface="Cambria Math" panose="02040503050406030204" pitchFamily="18" charset="0"/>
                <a:ea typeface="Cambria Math" panose="02040503050406030204" pitchFamily="18" charset="0"/>
              </a:rPr>
              <a:t>W</a:t>
            </a:r>
            <a:endParaRPr lang="de-DE" sz="2000" noProof="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de-DE" sz="1800" noProof="0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/>
          </p:nvPr>
        </p:nvGraphicFramePr>
        <p:xfrm>
          <a:off x="7023746" y="5476500"/>
          <a:ext cx="918911" cy="900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Formel" r:id="rId3" imgW="1257120" imgH="1231560" progId="Equation.3">
                  <p:embed/>
                </p:oleObj>
              </mc:Choice>
              <mc:Fallback>
                <p:oleObj name="Formel" r:id="rId3" imgW="1257120" imgH="1231560" progId="Equation.3">
                  <p:embed/>
                  <p:pic>
                    <p:nvPicPr>
                      <p:cNvPr id="8" name="Objek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3746" y="5476500"/>
                        <a:ext cx="918911" cy="90034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4724" name="Object 4"/>
          <p:cNvGraphicFramePr>
            <a:graphicFrameLocks noChangeAspect="1"/>
          </p:cNvGraphicFramePr>
          <p:nvPr>
            <p:extLst/>
          </p:nvPr>
        </p:nvGraphicFramePr>
        <p:xfrm>
          <a:off x="1769999" y="5521422"/>
          <a:ext cx="4638497" cy="810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Formel" r:id="rId5" imgW="4279680" imgH="863280" progId="Equation.3">
                  <p:embed/>
                </p:oleObj>
              </mc:Choice>
              <mc:Fallback>
                <p:oleObj name="Formel" r:id="rId5" imgW="4279680" imgH="863280" progId="Equation.3">
                  <p:embed/>
                  <p:pic>
                    <p:nvPicPr>
                      <p:cNvPr id="4147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9999" y="5521422"/>
                        <a:ext cx="4638497" cy="81050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4726" name="Picture 6" descr="File:Quantum projection of S onto z for spin half particle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3122" y="1268760"/>
            <a:ext cx="1657350" cy="2305050"/>
          </a:xfrm>
          <a:prstGeom prst="rect">
            <a:avLst/>
          </a:prstGeom>
          <a:noFill/>
        </p:spPr>
      </p:pic>
      <p:sp>
        <p:nvSpPr>
          <p:cNvPr id="12" name="Rechteck 11"/>
          <p:cNvSpPr/>
          <p:nvPr/>
        </p:nvSpPr>
        <p:spPr>
          <a:xfrm>
            <a:off x="5724128" y="3573016"/>
            <a:ext cx="34102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>
                <a:hlinkClick r:id="rId8"/>
              </a:rPr>
              <a:t>http://de.wikipedia.org/wiki/Stern-Gerlach-Versuch</a:t>
            </a:r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22619039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14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Spekulationen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xmlns="" id="{4C133F4B-29D3-4E9E-A482-B18226E93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xmlns="" id="{7FCB219C-5026-46CB-883C-614C6D047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xmlns="" id="{FFEC968A-6BE8-4AA7-A934-29FAD356F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noProof="0" dirty="0"/>
              <a:t>Zusätzliche Dimensionen für Gravitation könnten die Kräfte „vereinigen“</a:t>
            </a:r>
          </a:p>
          <a:p>
            <a:endParaRPr lang="de-DE" noProof="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501" y="2665122"/>
            <a:ext cx="4937691" cy="3456384"/>
          </a:xfrm>
          <a:prstGeom prst="rect">
            <a:avLst/>
          </a:prstGeom>
        </p:spPr>
      </p:pic>
      <p:cxnSp>
        <p:nvCxnSpPr>
          <p:cNvPr id="9" name="Gerader Verbinder 8"/>
          <p:cNvCxnSpPr/>
          <p:nvPr/>
        </p:nvCxnSpPr>
        <p:spPr>
          <a:xfrm>
            <a:off x="2154589" y="4077072"/>
            <a:ext cx="2808312" cy="1440160"/>
          </a:xfrm>
          <a:prstGeom prst="line">
            <a:avLst/>
          </a:prstGeom>
          <a:ln w="15875">
            <a:solidFill>
              <a:srgbClr val="FFC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4330126" y="459966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>
                <a:solidFill>
                  <a:srgbClr val="FFC000"/>
                </a:solidFill>
              </a:rPr>
              <a:t>Gravitationskraft für 4 zusätzliche Dimensionen unterhalb 10 </a:t>
            </a:r>
            <a:r>
              <a:rPr lang="de-DE" sz="1200" err="1">
                <a:solidFill>
                  <a:srgbClr val="FFC000"/>
                </a:solidFill>
              </a:rPr>
              <a:t>fm</a:t>
            </a:r>
            <a:endParaRPr lang="de-DE" sz="1200">
              <a:solidFill>
                <a:srgbClr val="FFC000"/>
              </a:solidFill>
            </a:endParaRPr>
          </a:p>
        </p:txBody>
      </p:sp>
      <p:pic>
        <p:nvPicPr>
          <p:cNvPr id="14" name="Picture 2" descr="https://briankoberlein.com/wp-content/uploads/11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9573" y="2807107"/>
            <a:ext cx="2411760" cy="27821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6237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97C4ED5-B4EE-4B9E-856E-E945CFCFF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Gluon Selbstwechselwirkung</a:t>
            </a:r>
          </a:p>
        </p:txBody>
      </p:sp>
      <p:sp>
        <p:nvSpPr>
          <p:cNvPr id="45" name="Foliennummernplatzhalter 44">
            <a:extLst>
              <a:ext uri="{FF2B5EF4-FFF2-40B4-BE49-F238E27FC236}">
                <a16:creationId xmlns:a16="http://schemas.microsoft.com/office/drawing/2014/main" xmlns="" id="{D748E49C-8EDE-494B-8C4C-DDE3E4CB3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1" name="Datumsplatzhalter 40">
            <a:extLst>
              <a:ext uri="{FF2B5EF4-FFF2-40B4-BE49-F238E27FC236}">
                <a16:creationId xmlns:a16="http://schemas.microsoft.com/office/drawing/2014/main" xmlns="" id="{AE7CFC77-81CA-46BB-B917-771171579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44" name="Fußzeilenplatzhalter 43">
            <a:extLst>
              <a:ext uri="{FF2B5EF4-FFF2-40B4-BE49-F238E27FC236}">
                <a16:creationId xmlns:a16="http://schemas.microsoft.com/office/drawing/2014/main" xmlns="" id="{D9AC537F-1489-473E-A70B-FCFDB193E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10E6E1B6-21BA-48AE-BAE4-0357D7CFD3C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Gluonen besitzen selbst starke Ladung</a:t>
            </a:r>
          </a:p>
          <a:p>
            <a:pPr lvl="1"/>
            <a:r>
              <a:rPr lang="de-DE" sz="2400" dirty="0"/>
              <a:t>Gluonen können selbst Gluonen abstrahlen</a:t>
            </a:r>
          </a:p>
          <a:p>
            <a:endParaRPr lang="de-DE" dirty="0"/>
          </a:p>
        </p:txBody>
      </p:sp>
      <p:grpSp>
        <p:nvGrpSpPr>
          <p:cNvPr id="7" name="Group 126">
            <a:extLst>
              <a:ext uri="{FF2B5EF4-FFF2-40B4-BE49-F238E27FC236}">
                <a16:creationId xmlns:a16="http://schemas.microsoft.com/office/drawing/2014/main" xmlns="" id="{7B11C9B6-B59F-493D-A0D5-C917C9E57F0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46806" y="3645024"/>
            <a:ext cx="1830648" cy="244332"/>
            <a:chOff x="804" y="3206"/>
            <a:chExt cx="2344" cy="314"/>
          </a:xfrm>
        </p:grpSpPr>
        <p:sp>
          <p:nvSpPr>
            <p:cNvPr id="8" name="Freeform 127">
              <a:extLst>
                <a:ext uri="{FF2B5EF4-FFF2-40B4-BE49-F238E27FC236}">
                  <a16:creationId xmlns:a16="http://schemas.microsoft.com/office/drawing/2014/main" xmlns="" id="{67A1BB97-1FC8-42AD-B376-BBAAD7E2DF3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" name="Freeform 128">
              <a:extLst>
                <a:ext uri="{FF2B5EF4-FFF2-40B4-BE49-F238E27FC236}">
                  <a16:creationId xmlns:a16="http://schemas.microsoft.com/office/drawing/2014/main" xmlns="" id="{726A2E34-A290-4406-A59C-64179976D1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" name="Freeform 129">
              <a:extLst>
                <a:ext uri="{FF2B5EF4-FFF2-40B4-BE49-F238E27FC236}">
                  <a16:creationId xmlns:a16="http://schemas.microsoft.com/office/drawing/2014/main" xmlns="" id="{6977B3DB-B32E-4BDD-B152-8EBA8D5DB85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" name="Freeform 130">
              <a:extLst>
                <a:ext uri="{FF2B5EF4-FFF2-40B4-BE49-F238E27FC236}">
                  <a16:creationId xmlns:a16="http://schemas.microsoft.com/office/drawing/2014/main" xmlns="" id="{CE660A3D-86A7-4650-B277-870634151CC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" name="Freeform 131">
              <a:extLst>
                <a:ext uri="{FF2B5EF4-FFF2-40B4-BE49-F238E27FC236}">
                  <a16:creationId xmlns:a16="http://schemas.microsoft.com/office/drawing/2014/main" xmlns="" id="{02F77B3F-8483-4251-8FD5-8EF743647FC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" name="Freeform 132">
              <a:extLst>
                <a:ext uri="{FF2B5EF4-FFF2-40B4-BE49-F238E27FC236}">
                  <a16:creationId xmlns:a16="http://schemas.microsoft.com/office/drawing/2014/main" xmlns="" id="{A01DCEA4-C217-4559-BF29-8E320174CF5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" name="Freeform 133">
              <a:extLst>
                <a:ext uri="{FF2B5EF4-FFF2-40B4-BE49-F238E27FC236}">
                  <a16:creationId xmlns:a16="http://schemas.microsoft.com/office/drawing/2014/main" xmlns="" id="{50328D31-3D96-4672-A91D-8D523AF8316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  <p:grpSp>
        <p:nvGrpSpPr>
          <p:cNvPr id="15" name="Group 126">
            <a:extLst>
              <a:ext uri="{FF2B5EF4-FFF2-40B4-BE49-F238E27FC236}">
                <a16:creationId xmlns:a16="http://schemas.microsoft.com/office/drawing/2014/main" xmlns="" id="{7B9AA0A4-CFCD-43CE-B789-A8D7CA16BD49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1369067" y="5345390"/>
            <a:ext cx="1830648" cy="244332"/>
            <a:chOff x="804" y="3206"/>
            <a:chExt cx="2344" cy="314"/>
          </a:xfrm>
        </p:grpSpPr>
        <p:sp>
          <p:nvSpPr>
            <p:cNvPr id="16" name="Freeform 127">
              <a:extLst>
                <a:ext uri="{FF2B5EF4-FFF2-40B4-BE49-F238E27FC236}">
                  <a16:creationId xmlns:a16="http://schemas.microsoft.com/office/drawing/2014/main" xmlns="" id="{6A1267FA-7A72-426B-A4A7-55A70D6F33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7" name="Freeform 128">
              <a:extLst>
                <a:ext uri="{FF2B5EF4-FFF2-40B4-BE49-F238E27FC236}">
                  <a16:creationId xmlns:a16="http://schemas.microsoft.com/office/drawing/2014/main" xmlns="" id="{3BE642FE-2F79-4AC5-9782-542381824B8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8" name="Freeform 129">
              <a:extLst>
                <a:ext uri="{FF2B5EF4-FFF2-40B4-BE49-F238E27FC236}">
                  <a16:creationId xmlns:a16="http://schemas.microsoft.com/office/drawing/2014/main" xmlns="" id="{ACF2972C-D36A-419F-93DC-944C335FA61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9" name="Freeform 130">
              <a:extLst>
                <a:ext uri="{FF2B5EF4-FFF2-40B4-BE49-F238E27FC236}">
                  <a16:creationId xmlns:a16="http://schemas.microsoft.com/office/drawing/2014/main" xmlns="" id="{73222235-DA08-4F7E-8CC5-9D4C65F425B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0" name="Freeform 131">
              <a:extLst>
                <a:ext uri="{FF2B5EF4-FFF2-40B4-BE49-F238E27FC236}">
                  <a16:creationId xmlns:a16="http://schemas.microsoft.com/office/drawing/2014/main" xmlns="" id="{2DAC862E-09A0-497A-862C-E654C10935E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" name="Freeform 132">
              <a:extLst>
                <a:ext uri="{FF2B5EF4-FFF2-40B4-BE49-F238E27FC236}">
                  <a16:creationId xmlns:a16="http://schemas.microsoft.com/office/drawing/2014/main" xmlns="" id="{2E247F0B-D04F-4C1D-80F8-396DF0B6657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2" name="Freeform 133">
              <a:extLst>
                <a:ext uri="{FF2B5EF4-FFF2-40B4-BE49-F238E27FC236}">
                  <a16:creationId xmlns:a16="http://schemas.microsoft.com/office/drawing/2014/main" xmlns="" id="{16712B3C-1364-417D-A694-64CF3F15403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  <p:grpSp>
        <p:nvGrpSpPr>
          <p:cNvPr id="23" name="Group 126">
            <a:extLst>
              <a:ext uri="{FF2B5EF4-FFF2-40B4-BE49-F238E27FC236}">
                <a16:creationId xmlns:a16="http://schemas.microsoft.com/office/drawing/2014/main" xmlns="" id="{653C79C6-66F0-4797-B6A9-BBE5BFDA50A3}"/>
              </a:ext>
            </a:extLst>
          </p:cNvPr>
          <p:cNvGrpSpPr>
            <a:grpSpLocks noChangeAspect="1"/>
          </p:cNvGrpSpPr>
          <p:nvPr/>
        </p:nvGrpSpPr>
        <p:grpSpPr bwMode="auto">
          <a:xfrm rot="15859359">
            <a:off x="1549258" y="4492873"/>
            <a:ext cx="1470268" cy="244332"/>
            <a:chOff x="804" y="3206"/>
            <a:chExt cx="2344" cy="314"/>
          </a:xfrm>
        </p:grpSpPr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xmlns="" id="{4C01CC9C-4F14-4164-80C1-B4A9D2EF088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xmlns="" id="{0C739B62-C920-4789-B9AB-E09A212388F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" name="Freeform 129">
              <a:extLst>
                <a:ext uri="{FF2B5EF4-FFF2-40B4-BE49-F238E27FC236}">
                  <a16:creationId xmlns:a16="http://schemas.microsoft.com/office/drawing/2014/main" xmlns="" id="{8BA1B1EB-01E5-47B2-B53F-4DBB0B72CED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xmlns="" id="{71D7A7AA-537E-4D92-9F7D-79DFC9AC4FA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xmlns="" id="{069DBC17-D764-4959-B471-90E8C42F0E9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xmlns="" id="{7300B3BE-166D-4112-8E55-3BD1DBEF59B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0" name="Freeform 133">
              <a:extLst>
                <a:ext uri="{FF2B5EF4-FFF2-40B4-BE49-F238E27FC236}">
                  <a16:creationId xmlns:a16="http://schemas.microsoft.com/office/drawing/2014/main" xmlns="" id="{80C73473-586E-49D5-8511-270E1243DE3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  <p:sp>
        <p:nvSpPr>
          <p:cNvPr id="31" name="Freeform 84">
            <a:extLst>
              <a:ext uri="{FF2B5EF4-FFF2-40B4-BE49-F238E27FC236}">
                <a16:creationId xmlns:a16="http://schemas.microsoft.com/office/drawing/2014/main" xmlns="" id="{8B715139-28A6-42FD-B7B5-8BC6F694B802}"/>
              </a:ext>
            </a:extLst>
          </p:cNvPr>
          <p:cNvSpPr>
            <a:spLocks/>
          </p:cNvSpPr>
          <p:nvPr/>
        </p:nvSpPr>
        <p:spPr bwMode="auto">
          <a:xfrm>
            <a:off x="4865511" y="3645024"/>
            <a:ext cx="2065338" cy="17303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sp>
        <p:nvSpPr>
          <p:cNvPr id="32" name="Freeform 84">
            <a:extLst>
              <a:ext uri="{FF2B5EF4-FFF2-40B4-BE49-F238E27FC236}">
                <a16:creationId xmlns:a16="http://schemas.microsoft.com/office/drawing/2014/main" xmlns="" id="{B3C177E4-09C9-4F4A-B712-CC2A1D827E7C}"/>
              </a:ext>
            </a:extLst>
          </p:cNvPr>
          <p:cNvSpPr>
            <a:spLocks/>
          </p:cNvSpPr>
          <p:nvPr/>
        </p:nvSpPr>
        <p:spPr bwMode="auto">
          <a:xfrm>
            <a:off x="4929182" y="5289850"/>
            <a:ext cx="2065338" cy="17303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sp>
        <p:nvSpPr>
          <p:cNvPr id="33" name="Freeform 84">
            <a:extLst>
              <a:ext uri="{FF2B5EF4-FFF2-40B4-BE49-F238E27FC236}">
                <a16:creationId xmlns:a16="http://schemas.microsoft.com/office/drawing/2014/main" xmlns="" id="{9DAF9A33-D1B0-433D-A294-C496EA05DC8B}"/>
              </a:ext>
            </a:extLst>
          </p:cNvPr>
          <p:cNvSpPr>
            <a:spLocks/>
          </p:cNvSpPr>
          <p:nvPr/>
        </p:nvSpPr>
        <p:spPr bwMode="auto">
          <a:xfrm rot="15736551">
            <a:off x="5173370" y="4489462"/>
            <a:ext cx="1480229" cy="15478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xmlns="" id="{3C33805C-4088-4FCD-BB7F-AE32079AE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593" y="3591842"/>
            <a:ext cx="2540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xmlns="" id="{B76F6ED9-260F-4494-95B3-FEC74545E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930" y="5283091"/>
            <a:ext cx="2540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xmlns="" id="{A665F818-8717-47B8-83D7-F47275263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621" y="4369086"/>
            <a:ext cx="2540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xmlns="" id="{1AB7E6AB-C6B4-49DC-9841-E89C82F27482}"/>
              </a:ext>
            </a:extLst>
          </p:cNvPr>
          <p:cNvSpPr txBox="1"/>
          <p:nvPr/>
        </p:nvSpPr>
        <p:spPr>
          <a:xfrm>
            <a:off x="971600" y="363339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xmlns="" id="{10B0D4F1-3FAD-4301-9319-A9A0FA5AC0A6}"/>
              </a:ext>
            </a:extLst>
          </p:cNvPr>
          <p:cNvSpPr txBox="1"/>
          <p:nvPr/>
        </p:nvSpPr>
        <p:spPr>
          <a:xfrm>
            <a:off x="992575" y="528309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xmlns="" id="{F9BF57B5-816D-48E6-AF5F-64841933D444}"/>
              </a:ext>
            </a:extLst>
          </p:cNvPr>
          <p:cNvSpPr txBox="1"/>
          <p:nvPr/>
        </p:nvSpPr>
        <p:spPr>
          <a:xfrm>
            <a:off x="2443951" y="455894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xmlns="" id="{4A7E09DF-B800-4392-8D5F-765C8CAF75ED}"/>
              </a:ext>
            </a:extLst>
          </p:cNvPr>
          <p:cNvCxnSpPr/>
          <p:nvPr/>
        </p:nvCxnSpPr>
        <p:spPr>
          <a:xfrm>
            <a:off x="4427984" y="3429000"/>
            <a:ext cx="2736304" cy="2376264"/>
          </a:xfrm>
          <a:prstGeom prst="line">
            <a:avLst/>
          </a:prstGeom>
          <a:ln w="28575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xmlns="" id="{08A0FA70-B281-4B6C-8F33-AD300B45D42A}"/>
              </a:ext>
            </a:extLst>
          </p:cNvPr>
          <p:cNvCxnSpPr>
            <a:cxnSpLocks/>
          </p:cNvCxnSpPr>
          <p:nvPr/>
        </p:nvCxnSpPr>
        <p:spPr>
          <a:xfrm flipV="1">
            <a:off x="4692593" y="3501008"/>
            <a:ext cx="2301927" cy="2355680"/>
          </a:xfrm>
          <a:prstGeom prst="line">
            <a:avLst/>
          </a:prstGeom>
          <a:ln w="28575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9768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Grafik 43" descr="Urknall_JochenStuhrmann_Geo_PicturePres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9226" y="1657123"/>
            <a:ext cx="6954838" cy="3510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Erzeugung extremer Bedingung</a:t>
            </a:r>
            <a:endParaRPr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xmlns="" id="{9F1DBC91-3CE5-4DB5-BCA8-538F5F29D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xmlns="" id="{8C9AD3FC-D020-4598-AA43-758B0DB9E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xmlns="" id="{10666D1E-837E-4FA4-B56B-11BC38CD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cxnSp>
        <p:nvCxnSpPr>
          <p:cNvPr id="103" name="Gerade Verbindung 102"/>
          <p:cNvCxnSpPr/>
          <p:nvPr/>
        </p:nvCxnSpPr>
        <p:spPr>
          <a:xfrm>
            <a:off x="4227513" y="3167063"/>
            <a:ext cx="714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>
            <a:off x="34925" y="5591175"/>
            <a:ext cx="9074150" cy="1588"/>
          </a:xfrm>
          <a:prstGeom prst="straightConnector1">
            <a:avLst/>
          </a:prstGeom>
          <a:ln w="419100">
            <a:solidFill>
              <a:srgbClr val="013476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62" name="Textfeld 9"/>
          <p:cNvSpPr txBox="1">
            <a:spLocks noChangeArrowheads="1"/>
          </p:cNvSpPr>
          <p:nvPr/>
        </p:nvSpPr>
        <p:spPr bwMode="auto">
          <a:xfrm>
            <a:off x="255588" y="5405438"/>
            <a:ext cx="500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chemeClr val="bg1"/>
                </a:solidFill>
                <a:latin typeface="Arial Narrow" pitchFamily="34" charset="0"/>
              </a:rPr>
              <a:t>Zeit</a:t>
            </a:r>
          </a:p>
        </p:txBody>
      </p:sp>
      <p:cxnSp>
        <p:nvCxnSpPr>
          <p:cNvPr id="11" name="Gerade Verbindung mit Pfeil 10"/>
          <p:cNvCxnSpPr/>
          <p:nvPr/>
        </p:nvCxnSpPr>
        <p:spPr>
          <a:xfrm flipV="1">
            <a:off x="-540568" y="6231787"/>
            <a:ext cx="8877176" cy="5525"/>
          </a:xfrm>
          <a:prstGeom prst="straightConnector1">
            <a:avLst/>
          </a:prstGeom>
          <a:ln w="317500">
            <a:solidFill>
              <a:srgbClr val="CCCC00"/>
            </a:solidFill>
            <a:tailEnd type="triangle" w="sm" len="sm"/>
          </a:ln>
          <a:effectLst/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64" name="Textfeld 24"/>
          <p:cNvSpPr txBox="1">
            <a:spLocks noChangeArrowheads="1"/>
          </p:cNvSpPr>
          <p:nvPr/>
        </p:nvSpPr>
        <p:spPr bwMode="auto">
          <a:xfrm>
            <a:off x="7740650" y="4921250"/>
            <a:ext cx="552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>
                <a:solidFill>
                  <a:schemeClr val="bg1"/>
                </a:solidFill>
                <a:latin typeface="Arial Narrow" pitchFamily="34" charset="0"/>
              </a:rPr>
              <a:t>heute</a:t>
            </a:r>
          </a:p>
        </p:txBody>
      </p:sp>
      <p:sp>
        <p:nvSpPr>
          <p:cNvPr id="19465" name="Textfeld 32"/>
          <p:cNvSpPr txBox="1">
            <a:spLocks noChangeArrowheads="1"/>
          </p:cNvSpPr>
          <p:nvPr/>
        </p:nvSpPr>
        <p:spPr bwMode="auto">
          <a:xfrm>
            <a:off x="7761288" y="5330825"/>
            <a:ext cx="612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>
                <a:solidFill>
                  <a:schemeClr val="bg1"/>
                </a:solidFill>
                <a:latin typeface="Arial Narrow" pitchFamily="34" charset="0"/>
              </a:rPr>
              <a:t>14·10</a:t>
            </a:r>
            <a:r>
              <a:rPr lang="de-DE" sz="1400" baseline="30000">
                <a:solidFill>
                  <a:schemeClr val="bg1"/>
                </a:solidFill>
                <a:latin typeface="Arial Narrow" pitchFamily="34" charset="0"/>
              </a:rPr>
              <a:t>9</a:t>
            </a:r>
            <a:endParaRPr lang="de-DE" sz="140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de-DE" sz="1400">
                <a:solidFill>
                  <a:schemeClr val="bg1"/>
                </a:solidFill>
                <a:latin typeface="Arial Narrow" pitchFamily="34" charset="0"/>
              </a:rPr>
              <a:t>Jahre</a:t>
            </a:r>
          </a:p>
        </p:txBody>
      </p:sp>
      <p:grpSp>
        <p:nvGrpSpPr>
          <p:cNvPr id="2" name="Gruppieren 64"/>
          <p:cNvGrpSpPr>
            <a:grpSpLocks/>
          </p:cNvGrpSpPr>
          <p:nvPr/>
        </p:nvGrpSpPr>
        <p:grpSpPr bwMode="auto">
          <a:xfrm>
            <a:off x="276225" y="6021388"/>
            <a:ext cx="8262938" cy="369887"/>
            <a:chOff x="939843" y="6021388"/>
            <a:chExt cx="7623314" cy="369332"/>
          </a:xfrm>
        </p:grpSpPr>
        <p:sp>
          <p:nvSpPr>
            <p:cNvPr id="19504" name="Textfeld 11"/>
            <p:cNvSpPr txBox="1">
              <a:spLocks noChangeArrowheads="1"/>
            </p:cNvSpPr>
            <p:nvPr/>
          </p:nvSpPr>
          <p:spPr bwMode="auto">
            <a:xfrm>
              <a:off x="939843" y="6021388"/>
              <a:ext cx="77385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dirty="0">
                  <a:latin typeface="Arial Narrow" pitchFamily="34" charset="0"/>
                </a:rPr>
                <a:t>Energie</a:t>
              </a:r>
            </a:p>
          </p:txBody>
        </p:sp>
        <p:sp>
          <p:nvSpPr>
            <p:cNvPr id="19505" name="Textfeld 42"/>
            <p:cNvSpPr txBox="1">
              <a:spLocks noChangeArrowheads="1"/>
            </p:cNvSpPr>
            <p:nvPr/>
          </p:nvSpPr>
          <p:spPr bwMode="auto">
            <a:xfrm>
              <a:off x="2478518" y="6073551"/>
              <a:ext cx="53992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 dirty="0">
                  <a:latin typeface="Arial Narrow" pitchFamily="34" charset="0"/>
                </a:rPr>
                <a:t>1</a:t>
              </a:r>
              <a:r>
                <a:rPr lang="de-DE" sz="800" dirty="0">
                  <a:latin typeface="Arial Narrow" pitchFamily="34" charset="0"/>
                </a:rPr>
                <a:t> </a:t>
              </a:r>
              <a:r>
                <a:rPr lang="de-DE" sz="1400" dirty="0" err="1">
                  <a:latin typeface="Arial Narrow" pitchFamily="34" charset="0"/>
                </a:rPr>
                <a:t>TeV</a:t>
              </a:r>
              <a:r>
                <a:rPr lang="de-DE" sz="1400" dirty="0">
                  <a:latin typeface="Arial Narrow" pitchFamily="34" charset="0"/>
                </a:rPr>
                <a:t> </a:t>
              </a:r>
            </a:p>
          </p:txBody>
        </p:sp>
        <p:sp>
          <p:nvSpPr>
            <p:cNvPr id="19506" name="Textfeld 43"/>
            <p:cNvSpPr txBox="1">
              <a:spLocks noChangeArrowheads="1"/>
            </p:cNvSpPr>
            <p:nvPr/>
          </p:nvSpPr>
          <p:spPr bwMode="auto">
            <a:xfrm>
              <a:off x="2976503" y="6068205"/>
              <a:ext cx="71469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 dirty="0">
                  <a:latin typeface="Arial Narrow" pitchFamily="34" charset="0"/>
                </a:rPr>
                <a:t>150 </a:t>
              </a:r>
              <a:r>
                <a:rPr lang="de-DE" sz="1400" dirty="0" err="1">
                  <a:latin typeface="Arial Narrow" pitchFamily="34" charset="0"/>
                </a:rPr>
                <a:t>MeV</a:t>
              </a:r>
              <a:endParaRPr lang="de-DE" sz="1400" dirty="0">
                <a:latin typeface="Arial Narrow" pitchFamily="34" charset="0"/>
              </a:endParaRPr>
            </a:p>
          </p:txBody>
        </p:sp>
        <p:sp>
          <p:nvSpPr>
            <p:cNvPr id="19507" name="Textfeld 44"/>
            <p:cNvSpPr txBox="1">
              <a:spLocks noChangeArrowheads="1"/>
            </p:cNvSpPr>
            <p:nvPr/>
          </p:nvSpPr>
          <p:spPr bwMode="auto">
            <a:xfrm>
              <a:off x="4105880" y="6073551"/>
              <a:ext cx="43366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 dirty="0">
                  <a:latin typeface="Arial Narrow" pitchFamily="34" charset="0"/>
                </a:rPr>
                <a:t>1</a:t>
              </a:r>
              <a:r>
                <a:rPr lang="de-DE" sz="800" dirty="0">
                  <a:latin typeface="Arial Narrow" pitchFamily="34" charset="0"/>
                </a:rPr>
                <a:t> </a:t>
              </a:r>
              <a:r>
                <a:rPr lang="de-DE" sz="1400" dirty="0">
                  <a:latin typeface="Arial Narrow" pitchFamily="34" charset="0"/>
                </a:rPr>
                <a:t>eV</a:t>
              </a:r>
            </a:p>
          </p:txBody>
        </p:sp>
        <p:sp>
          <p:nvSpPr>
            <p:cNvPr id="19508" name="Textfeld 45"/>
            <p:cNvSpPr txBox="1">
              <a:spLocks noChangeArrowheads="1"/>
            </p:cNvSpPr>
            <p:nvPr/>
          </p:nvSpPr>
          <p:spPr bwMode="auto">
            <a:xfrm>
              <a:off x="6032372" y="6073551"/>
              <a:ext cx="5475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 dirty="0">
                  <a:latin typeface="Arial Narrow" pitchFamily="34" charset="0"/>
                </a:rPr>
                <a:t>1</a:t>
              </a:r>
              <a:r>
                <a:rPr lang="de-DE" sz="800" dirty="0">
                  <a:latin typeface="Arial Narrow" pitchFamily="34" charset="0"/>
                </a:rPr>
                <a:t> </a:t>
              </a:r>
              <a:r>
                <a:rPr lang="de-DE" sz="1400" dirty="0" err="1">
                  <a:latin typeface="Arial Narrow" pitchFamily="34" charset="0"/>
                </a:rPr>
                <a:t>meV</a:t>
              </a:r>
              <a:endParaRPr lang="de-DE" sz="1400" dirty="0">
                <a:latin typeface="Arial Narrow" pitchFamily="34" charset="0"/>
              </a:endParaRPr>
            </a:p>
          </p:txBody>
        </p:sp>
        <p:sp>
          <p:nvSpPr>
            <p:cNvPr id="19509" name="Textfeld 46"/>
            <p:cNvSpPr txBox="1">
              <a:spLocks noChangeArrowheads="1"/>
            </p:cNvSpPr>
            <p:nvPr/>
          </p:nvSpPr>
          <p:spPr bwMode="auto">
            <a:xfrm>
              <a:off x="7826280" y="6073551"/>
              <a:ext cx="73687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 dirty="0">
                  <a:latin typeface="Arial Narrow" pitchFamily="34" charset="0"/>
                </a:rPr>
                <a:t>0,25</a:t>
              </a:r>
              <a:r>
                <a:rPr lang="de-DE" sz="800" dirty="0">
                  <a:latin typeface="Arial Narrow" pitchFamily="34" charset="0"/>
                </a:rPr>
                <a:t> </a:t>
              </a:r>
              <a:r>
                <a:rPr lang="de-DE" sz="1400" dirty="0" err="1">
                  <a:latin typeface="Arial Narrow" pitchFamily="34" charset="0"/>
                </a:rPr>
                <a:t>meV</a:t>
              </a:r>
              <a:endParaRPr lang="de-DE" sz="1400" dirty="0">
                <a:latin typeface="Arial Narrow" pitchFamily="34" charset="0"/>
              </a:endParaRPr>
            </a:p>
          </p:txBody>
        </p:sp>
        <p:sp>
          <p:nvSpPr>
            <p:cNvPr id="19510" name="Textfeld 41"/>
            <p:cNvSpPr txBox="1">
              <a:spLocks noChangeArrowheads="1"/>
            </p:cNvSpPr>
            <p:nvPr/>
          </p:nvSpPr>
          <p:spPr bwMode="auto">
            <a:xfrm>
              <a:off x="1913020" y="6073551"/>
              <a:ext cx="67747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 dirty="0">
                  <a:latin typeface="Arial Narrow" pitchFamily="34" charset="0"/>
                </a:rPr>
                <a:t>10</a:t>
              </a:r>
              <a:r>
                <a:rPr lang="de-DE" sz="1400" baseline="30000" dirty="0">
                  <a:latin typeface="Arial Narrow" pitchFamily="34" charset="0"/>
                </a:rPr>
                <a:t>13</a:t>
              </a:r>
              <a:r>
                <a:rPr lang="de-DE" sz="800" dirty="0">
                  <a:latin typeface="Arial Narrow" pitchFamily="34" charset="0"/>
                </a:rPr>
                <a:t> </a:t>
              </a:r>
              <a:r>
                <a:rPr lang="de-DE" sz="1400" dirty="0" err="1">
                  <a:latin typeface="Arial Narrow" pitchFamily="34" charset="0"/>
                </a:rPr>
                <a:t>TeV</a:t>
              </a:r>
              <a:endParaRPr lang="de-DE" sz="1400" dirty="0">
                <a:latin typeface="Arial Narrow" pitchFamily="34" charset="0"/>
              </a:endParaRPr>
            </a:p>
          </p:txBody>
        </p:sp>
      </p:grpSp>
      <p:grpSp>
        <p:nvGrpSpPr>
          <p:cNvPr id="3" name="Gruppieren 50"/>
          <p:cNvGrpSpPr>
            <a:grpSpLocks/>
          </p:cNvGrpSpPr>
          <p:nvPr/>
        </p:nvGrpSpPr>
        <p:grpSpPr bwMode="auto">
          <a:xfrm>
            <a:off x="1511300" y="5229225"/>
            <a:ext cx="1344613" cy="1584326"/>
            <a:chOff x="3406730" y="6549256"/>
            <a:chExt cx="1344341" cy="1525969"/>
          </a:xfrm>
        </p:grpSpPr>
        <p:sp>
          <p:nvSpPr>
            <p:cNvPr id="17443" name="Text Box 5"/>
            <p:cNvSpPr txBox="1">
              <a:spLocks noChangeArrowheads="1"/>
            </p:cNvSpPr>
            <p:nvPr/>
          </p:nvSpPr>
          <p:spPr bwMode="auto">
            <a:xfrm>
              <a:off x="3406730" y="7728136"/>
              <a:ext cx="1344341" cy="34708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  <a:latin typeface="Arial Narrow" pitchFamily="34" charset="0"/>
                  <a:cs typeface="Arial" panose="020B0604020202020204" pitchFamily="34" charset="0"/>
                </a:rPr>
                <a:t>LHC-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  <a:latin typeface="Arial Narrow" pitchFamily="34" charset="0"/>
                  <a:cs typeface="Arial" panose="020B0604020202020204" pitchFamily="34" charset="0"/>
                </a:rPr>
                <a:t>Energie</a:t>
              </a:r>
              <a:endParaRPr lang="en-US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44" name="Line 4"/>
            <p:cNvSpPr>
              <a:spLocks noChangeShapeType="1"/>
            </p:cNvSpPr>
            <p:nvPr/>
          </p:nvSpPr>
          <p:spPr bwMode="auto">
            <a:xfrm flipH="1">
              <a:off x="3911453" y="6549256"/>
              <a:ext cx="0" cy="1243099"/>
            </a:xfrm>
            <a:prstGeom prst="line">
              <a:avLst/>
            </a:prstGeom>
            <a:noFill/>
            <a:ln w="22225">
              <a:solidFill>
                <a:schemeClr val="accent6">
                  <a:lumMod val="75000"/>
                </a:schemeClr>
              </a:solidFill>
              <a:prstDash val="sysDot"/>
              <a:round/>
              <a:headEnd/>
              <a:tailEnd/>
            </a:ln>
          </p:spPr>
          <p:txBody>
            <a:bodyPr lIns="82945" tIns="41473" rIns="82945" bIns="41473"/>
            <a:lstStyle/>
            <a:p>
              <a:pPr>
                <a:defRPr/>
              </a:pPr>
              <a:endParaRPr lang="de-DE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469" name="Textfeld 19"/>
          <p:cNvSpPr txBox="1">
            <a:spLocks noChangeArrowheads="1"/>
          </p:cNvSpPr>
          <p:nvPr/>
        </p:nvSpPr>
        <p:spPr bwMode="auto">
          <a:xfrm>
            <a:off x="272184" y="3290500"/>
            <a:ext cx="9669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Urknall</a:t>
            </a:r>
          </a:p>
        </p:txBody>
      </p:sp>
      <p:grpSp>
        <p:nvGrpSpPr>
          <p:cNvPr id="4" name="Gruppieren 74"/>
          <p:cNvGrpSpPr>
            <a:grpSpLocks/>
          </p:cNvGrpSpPr>
          <p:nvPr/>
        </p:nvGrpSpPr>
        <p:grpSpPr bwMode="auto">
          <a:xfrm>
            <a:off x="5688013" y="4271963"/>
            <a:ext cx="831850" cy="1581150"/>
            <a:chOff x="5688013" y="4271963"/>
            <a:chExt cx="832279" cy="1580495"/>
          </a:xfrm>
        </p:grpSpPr>
        <p:cxnSp>
          <p:nvCxnSpPr>
            <p:cNvPr id="74" name="Gerade Verbindung 73"/>
            <p:cNvCxnSpPr/>
            <p:nvPr/>
          </p:nvCxnSpPr>
          <p:spPr>
            <a:xfrm>
              <a:off x="6002500" y="5166942"/>
              <a:ext cx="0" cy="277697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99" name="Textfeld 23"/>
            <p:cNvSpPr txBox="1">
              <a:spLocks noChangeArrowheads="1"/>
            </p:cNvSpPr>
            <p:nvPr/>
          </p:nvSpPr>
          <p:spPr bwMode="auto">
            <a:xfrm>
              <a:off x="5688013" y="4705325"/>
              <a:ext cx="83227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Sterne </a:t>
              </a:r>
            </a:p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entstehen</a:t>
              </a:r>
            </a:p>
          </p:txBody>
        </p:sp>
        <p:sp>
          <p:nvSpPr>
            <p:cNvPr id="19500" name="Textfeld 33"/>
            <p:cNvSpPr txBox="1">
              <a:spLocks noChangeArrowheads="1"/>
            </p:cNvSpPr>
            <p:nvPr/>
          </p:nvSpPr>
          <p:spPr bwMode="auto">
            <a:xfrm>
              <a:off x="5796136" y="5329238"/>
              <a:ext cx="55335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10</a:t>
              </a:r>
              <a:r>
                <a:rPr lang="de-DE" sz="1400" baseline="30000">
                  <a:solidFill>
                    <a:schemeClr val="bg1"/>
                  </a:solidFill>
                  <a:latin typeface="Arial Narrow" pitchFamily="34" charset="0"/>
                </a:rPr>
                <a:t>9</a:t>
              </a:r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</a:p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Jahre</a:t>
              </a:r>
            </a:p>
          </p:txBody>
        </p:sp>
        <p:cxnSp>
          <p:nvCxnSpPr>
            <p:cNvPr id="47" name="Gerade Verbindung 46"/>
            <p:cNvCxnSpPr/>
            <p:nvPr/>
          </p:nvCxnSpPr>
          <p:spPr>
            <a:xfrm>
              <a:off x="6000911" y="4271963"/>
              <a:ext cx="0" cy="452250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uppieren 75"/>
          <p:cNvGrpSpPr>
            <a:grpSpLocks/>
          </p:cNvGrpSpPr>
          <p:nvPr/>
        </p:nvGrpSpPr>
        <p:grpSpPr bwMode="auto">
          <a:xfrm>
            <a:off x="3708400" y="4149725"/>
            <a:ext cx="833438" cy="1704975"/>
            <a:chOff x="4178480" y="4149725"/>
            <a:chExt cx="832280" cy="1704320"/>
          </a:xfrm>
        </p:grpSpPr>
        <p:cxnSp>
          <p:nvCxnSpPr>
            <p:cNvPr id="73" name="Gerade Verbindung 72"/>
            <p:cNvCxnSpPr/>
            <p:nvPr/>
          </p:nvCxnSpPr>
          <p:spPr>
            <a:xfrm>
              <a:off x="4322742" y="5166922"/>
              <a:ext cx="0" cy="277705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95" name="Textfeld 22"/>
            <p:cNvSpPr txBox="1">
              <a:spLocks noChangeArrowheads="1"/>
            </p:cNvSpPr>
            <p:nvPr/>
          </p:nvSpPr>
          <p:spPr bwMode="auto">
            <a:xfrm>
              <a:off x="4178480" y="4705980"/>
              <a:ext cx="83228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Atome </a:t>
              </a:r>
            </a:p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entstehen</a:t>
              </a:r>
            </a:p>
          </p:txBody>
        </p:sp>
        <p:sp>
          <p:nvSpPr>
            <p:cNvPr id="19496" name="Textfeld 34"/>
            <p:cNvSpPr txBox="1">
              <a:spLocks noChangeArrowheads="1"/>
            </p:cNvSpPr>
            <p:nvPr/>
          </p:nvSpPr>
          <p:spPr bwMode="auto">
            <a:xfrm>
              <a:off x="4178480" y="5330825"/>
              <a:ext cx="7168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376 000</a:t>
              </a:r>
            </a:p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Jahre</a:t>
              </a:r>
            </a:p>
          </p:txBody>
        </p:sp>
        <p:cxnSp>
          <p:nvCxnSpPr>
            <p:cNvPr id="61" name="Gerade Verbindung 60"/>
            <p:cNvCxnSpPr/>
            <p:nvPr/>
          </p:nvCxnSpPr>
          <p:spPr>
            <a:xfrm>
              <a:off x="4322742" y="4149725"/>
              <a:ext cx="0" cy="555412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72" name="Textfeld 43"/>
          <p:cNvSpPr txBox="1">
            <a:spLocks noChangeArrowheads="1"/>
          </p:cNvSpPr>
          <p:nvPr/>
        </p:nvSpPr>
        <p:spPr bwMode="auto">
          <a:xfrm>
            <a:off x="3132138" y="6073775"/>
            <a:ext cx="692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dirty="0">
                <a:latin typeface="Arial Narrow" pitchFamily="34" charset="0"/>
              </a:rPr>
              <a:t>0,1MeV</a:t>
            </a:r>
          </a:p>
        </p:txBody>
      </p:sp>
      <p:grpSp>
        <p:nvGrpSpPr>
          <p:cNvPr id="6" name="Gruppieren 79"/>
          <p:cNvGrpSpPr>
            <a:grpSpLocks/>
          </p:cNvGrpSpPr>
          <p:nvPr/>
        </p:nvGrpSpPr>
        <p:grpSpPr bwMode="auto">
          <a:xfrm>
            <a:off x="1385641" y="4086225"/>
            <a:ext cx="1458091" cy="1717675"/>
            <a:chOff x="1384107" y="4086225"/>
            <a:chExt cx="1460055" cy="1718092"/>
          </a:xfrm>
        </p:grpSpPr>
        <p:cxnSp>
          <p:nvCxnSpPr>
            <p:cNvPr id="66" name="Gerade Verbindung 65"/>
            <p:cNvCxnSpPr/>
            <p:nvPr/>
          </p:nvCxnSpPr>
          <p:spPr>
            <a:xfrm>
              <a:off x="2266602" y="4086225"/>
              <a:ext cx="0" cy="206425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91" name="Textfeld 21"/>
            <p:cNvSpPr txBox="1">
              <a:spLocks noChangeArrowheads="1"/>
            </p:cNvSpPr>
            <p:nvPr/>
          </p:nvSpPr>
          <p:spPr bwMode="auto">
            <a:xfrm>
              <a:off x="1384107" y="4204041"/>
              <a:ext cx="1460055" cy="523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 dirty="0" err="1">
                  <a:solidFill>
                    <a:schemeClr val="bg1"/>
                  </a:solidFill>
                  <a:latin typeface="Arial Narrow" pitchFamily="34" charset="0"/>
                </a:rPr>
                <a:t>Wechselwrikungen</a:t>
              </a:r>
              <a:r>
                <a:rPr lang="de-DE" sz="1400" dirty="0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</a:p>
            <a:p>
              <a:r>
                <a:rPr lang="de-DE" sz="1400" dirty="0">
                  <a:solidFill>
                    <a:schemeClr val="bg1"/>
                  </a:solidFill>
                  <a:latin typeface="Arial Narrow" pitchFamily="34" charset="0"/>
                </a:rPr>
                <a:t>trennen sich </a:t>
              </a:r>
            </a:p>
          </p:txBody>
        </p:sp>
        <p:sp>
          <p:nvSpPr>
            <p:cNvPr id="19492" name="Textfeld 37"/>
            <p:cNvSpPr txBox="1">
              <a:spLocks noChangeArrowheads="1"/>
            </p:cNvSpPr>
            <p:nvPr/>
          </p:nvSpPr>
          <p:spPr bwMode="auto">
            <a:xfrm>
              <a:off x="1943906" y="5465763"/>
              <a:ext cx="66556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10</a:t>
              </a:r>
              <a:r>
                <a:rPr lang="de-DE" sz="1600" baseline="30000">
                  <a:solidFill>
                    <a:schemeClr val="bg1"/>
                  </a:solidFill>
                  <a:latin typeface="Arial Narrow" pitchFamily="34" charset="0"/>
                </a:rPr>
                <a:t>-10</a:t>
              </a:r>
              <a:r>
                <a:rPr lang="de-DE" sz="800">
                  <a:solidFill>
                    <a:schemeClr val="bg1"/>
                  </a:solidFill>
                  <a:latin typeface="Arial Narrow" pitchFamily="34" charset="0"/>
                </a:rPr>
                <a:t>  </a:t>
              </a:r>
              <a:r>
                <a:rPr lang="de-DE" sz="1600">
                  <a:solidFill>
                    <a:schemeClr val="bg1"/>
                  </a:solidFill>
                  <a:latin typeface="Arial Narrow" pitchFamily="34" charset="0"/>
                </a:rPr>
                <a:t>s</a:t>
              </a:r>
            </a:p>
          </p:txBody>
        </p:sp>
        <p:cxnSp>
          <p:nvCxnSpPr>
            <p:cNvPr id="48" name="Gerade Verbindung 47"/>
            <p:cNvCxnSpPr/>
            <p:nvPr/>
          </p:nvCxnSpPr>
          <p:spPr>
            <a:xfrm>
              <a:off x="2266602" y="4797598"/>
              <a:ext cx="0" cy="638330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uppieren 80"/>
          <p:cNvGrpSpPr>
            <a:grpSpLocks/>
          </p:cNvGrpSpPr>
          <p:nvPr/>
        </p:nvGrpSpPr>
        <p:grpSpPr bwMode="auto">
          <a:xfrm>
            <a:off x="1331913" y="3573463"/>
            <a:ext cx="989012" cy="2232025"/>
            <a:chOff x="1331640" y="3573016"/>
            <a:chExt cx="989321" cy="2232248"/>
          </a:xfrm>
        </p:grpSpPr>
        <p:cxnSp>
          <p:nvCxnSpPr>
            <p:cNvPr id="37" name="Gerade Verbindung 36"/>
            <p:cNvCxnSpPr/>
            <p:nvPr/>
          </p:nvCxnSpPr>
          <p:spPr>
            <a:xfrm>
              <a:off x="1835034" y="3573016"/>
              <a:ext cx="0" cy="1155815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87" name="Textfeld 38"/>
            <p:cNvSpPr txBox="1">
              <a:spLocks noChangeArrowheads="1"/>
            </p:cNvSpPr>
            <p:nvPr/>
          </p:nvSpPr>
          <p:spPr bwMode="auto">
            <a:xfrm>
              <a:off x="1331640" y="5466710"/>
              <a:ext cx="62709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10</a:t>
              </a:r>
              <a:r>
                <a:rPr lang="de-DE" sz="1600" baseline="30000">
                  <a:solidFill>
                    <a:schemeClr val="bg1"/>
                  </a:solidFill>
                  <a:latin typeface="Arial Narrow" pitchFamily="34" charset="0"/>
                </a:rPr>
                <a:t>-</a:t>
              </a:r>
              <a:r>
                <a:rPr lang="de-DE" sz="1400" baseline="30000">
                  <a:solidFill>
                    <a:schemeClr val="bg1"/>
                  </a:solidFill>
                  <a:latin typeface="Arial Narrow" pitchFamily="34" charset="0"/>
                </a:rPr>
                <a:t>35</a:t>
              </a:r>
              <a:r>
                <a:rPr lang="de-DE" sz="800">
                  <a:solidFill>
                    <a:schemeClr val="bg1"/>
                  </a:solidFill>
                  <a:latin typeface="Arial Narrow" pitchFamily="34" charset="0"/>
                </a:rPr>
                <a:t>  </a:t>
              </a:r>
              <a:r>
                <a:rPr lang="de-DE" sz="1600">
                  <a:solidFill>
                    <a:schemeClr val="bg1"/>
                  </a:solidFill>
                  <a:latin typeface="Arial Narrow" pitchFamily="34" charset="0"/>
                </a:rPr>
                <a:t>s</a:t>
              </a:r>
            </a:p>
          </p:txBody>
        </p:sp>
        <p:cxnSp>
          <p:nvCxnSpPr>
            <p:cNvPr id="68" name="Gerade Verbindung 67"/>
            <p:cNvCxnSpPr/>
            <p:nvPr/>
          </p:nvCxnSpPr>
          <p:spPr>
            <a:xfrm>
              <a:off x="1835034" y="5157499"/>
              <a:ext cx="0" cy="277840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89" name="Textfeld 19"/>
            <p:cNvSpPr txBox="1">
              <a:spLocks noChangeArrowheads="1"/>
            </p:cNvSpPr>
            <p:nvPr/>
          </p:nvSpPr>
          <p:spPr bwMode="auto">
            <a:xfrm>
              <a:off x="1365250" y="4705980"/>
              <a:ext cx="9557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Inflationäre </a:t>
              </a:r>
            </a:p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Expansion</a:t>
              </a:r>
            </a:p>
          </p:txBody>
        </p:sp>
      </p:grpSp>
      <p:grpSp>
        <p:nvGrpSpPr>
          <p:cNvPr id="8" name="Gruppieren 76"/>
          <p:cNvGrpSpPr>
            <a:grpSpLocks/>
          </p:cNvGrpSpPr>
          <p:nvPr/>
        </p:nvGrpSpPr>
        <p:grpSpPr bwMode="auto">
          <a:xfrm>
            <a:off x="2987675" y="4133850"/>
            <a:ext cx="865188" cy="1671638"/>
            <a:chOff x="3113210" y="4133850"/>
            <a:chExt cx="970137" cy="1671414"/>
          </a:xfrm>
        </p:grpSpPr>
        <p:sp>
          <p:nvSpPr>
            <p:cNvPr id="19482" name="Textfeld 21"/>
            <p:cNvSpPr txBox="1">
              <a:spLocks noChangeArrowheads="1"/>
            </p:cNvSpPr>
            <p:nvPr/>
          </p:nvSpPr>
          <p:spPr bwMode="auto">
            <a:xfrm>
              <a:off x="3113210" y="4293096"/>
              <a:ext cx="97013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Atomkerne </a:t>
              </a:r>
            </a:p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entstehen</a:t>
              </a:r>
            </a:p>
          </p:txBody>
        </p:sp>
        <p:cxnSp>
          <p:nvCxnSpPr>
            <p:cNvPr id="45" name="Gerade Verbindung 44"/>
            <p:cNvCxnSpPr/>
            <p:nvPr/>
          </p:nvCxnSpPr>
          <p:spPr>
            <a:xfrm>
              <a:off x="3563567" y="4133850"/>
              <a:ext cx="0" cy="222220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84" name="Textfeld 36"/>
            <p:cNvSpPr txBox="1">
              <a:spLocks noChangeArrowheads="1"/>
            </p:cNvSpPr>
            <p:nvPr/>
          </p:nvSpPr>
          <p:spPr bwMode="auto">
            <a:xfrm>
              <a:off x="3274844" y="5497487"/>
              <a:ext cx="54534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3 min</a:t>
              </a:r>
            </a:p>
          </p:txBody>
        </p:sp>
        <p:cxnSp>
          <p:nvCxnSpPr>
            <p:cNvPr id="71" name="Gerade Verbindung 70"/>
            <p:cNvCxnSpPr/>
            <p:nvPr/>
          </p:nvCxnSpPr>
          <p:spPr>
            <a:xfrm>
              <a:off x="3563567" y="4797336"/>
              <a:ext cx="0" cy="638089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ieren 78"/>
          <p:cNvGrpSpPr>
            <a:grpSpLocks/>
          </p:cNvGrpSpPr>
          <p:nvPr/>
        </p:nvGrpSpPr>
        <p:grpSpPr bwMode="auto">
          <a:xfrm>
            <a:off x="2411413" y="4149725"/>
            <a:ext cx="928687" cy="1655763"/>
            <a:chOff x="2555695" y="4149725"/>
            <a:chExt cx="928459" cy="1655539"/>
          </a:xfrm>
        </p:grpSpPr>
        <p:sp>
          <p:nvSpPr>
            <p:cNvPr id="19478" name="Textfeld 21"/>
            <p:cNvSpPr txBox="1">
              <a:spLocks noChangeArrowheads="1"/>
            </p:cNvSpPr>
            <p:nvPr/>
          </p:nvSpPr>
          <p:spPr bwMode="auto">
            <a:xfrm>
              <a:off x="2555695" y="4705980"/>
              <a:ext cx="9284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Nukleonen </a:t>
              </a:r>
            </a:p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entstehen</a:t>
              </a:r>
            </a:p>
          </p:txBody>
        </p:sp>
        <p:sp>
          <p:nvSpPr>
            <p:cNvPr id="19479" name="Textfeld 36"/>
            <p:cNvSpPr txBox="1">
              <a:spLocks noChangeArrowheads="1"/>
            </p:cNvSpPr>
            <p:nvPr/>
          </p:nvSpPr>
          <p:spPr bwMode="auto">
            <a:xfrm>
              <a:off x="2627685" y="5466710"/>
              <a:ext cx="60305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>
                  <a:solidFill>
                    <a:schemeClr val="bg1"/>
                  </a:solidFill>
                  <a:latin typeface="Arial Narrow" pitchFamily="34" charset="0"/>
                </a:rPr>
                <a:t>10</a:t>
              </a:r>
              <a:r>
                <a:rPr lang="de-DE" sz="1600" baseline="30000">
                  <a:solidFill>
                    <a:schemeClr val="bg1"/>
                  </a:solidFill>
                  <a:latin typeface="Arial Narrow" pitchFamily="34" charset="0"/>
                </a:rPr>
                <a:t>-5</a:t>
              </a:r>
              <a:r>
                <a:rPr lang="de-DE" sz="800">
                  <a:solidFill>
                    <a:schemeClr val="bg1"/>
                  </a:solidFill>
                  <a:latin typeface="Arial Narrow" pitchFamily="34" charset="0"/>
                </a:rPr>
                <a:t>  </a:t>
              </a:r>
              <a:r>
                <a:rPr lang="de-DE" sz="1600">
                  <a:solidFill>
                    <a:schemeClr val="bg1"/>
                  </a:solidFill>
                  <a:latin typeface="Arial Narrow" pitchFamily="34" charset="0"/>
                </a:rPr>
                <a:t>s</a:t>
              </a:r>
            </a:p>
          </p:txBody>
        </p:sp>
        <p:cxnSp>
          <p:nvCxnSpPr>
            <p:cNvPr id="43" name="Gerade Verbindung 42"/>
            <p:cNvCxnSpPr/>
            <p:nvPr/>
          </p:nvCxnSpPr>
          <p:spPr>
            <a:xfrm>
              <a:off x="3058808" y="4149725"/>
              <a:ext cx="0" cy="579360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 Verbindung 71"/>
            <p:cNvCxnSpPr/>
            <p:nvPr/>
          </p:nvCxnSpPr>
          <p:spPr>
            <a:xfrm>
              <a:off x="3058808" y="5167175"/>
              <a:ext cx="0" cy="277774"/>
            </a:xfrm>
            <a:prstGeom prst="line">
              <a:avLst/>
            </a:prstGeom>
            <a:ln w="9525"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6DAA798-0D43-4348-9217-E3AABA834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Zustandsmischung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xmlns="" id="{3326D8EF-DD39-47DD-821E-EF7A5B388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xmlns="" id="{EA659588-CC63-496C-B050-178F8ED6A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xmlns="" id="{E64F56FA-1A9B-4E03-8F75-2BEBC7CEE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xmlns="" id="{F80812E5-ECB3-454B-BDDC-650D864738EC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de-DE" sz="1800" b="1" dirty="0"/>
                  <a:t>Die Mischungen der Quarks </a:t>
                </a:r>
                <a:r>
                  <a:rPr lang="de-DE" sz="1800" dirty="0"/>
                  <a:t>in der schwachen Wechselwirkung </a:t>
                </a:r>
                <a:r>
                  <a:rPr lang="de-DE" sz="1800" b="1" dirty="0"/>
                  <a:t>sind eher klein </a:t>
                </a:r>
              </a:p>
              <a:p>
                <a:pPr lvl="1"/>
                <a:r>
                  <a:rPr lang="de-DE" sz="1600" dirty="0"/>
                  <a:t>Größte Wahrscheinlichkeit für Umwandlung „innerhalb“ des jeweiligen </a:t>
                </a:r>
                <a:r>
                  <a:rPr lang="de-DE" sz="1600" dirty="0" err="1"/>
                  <a:t>Multipletts</a:t>
                </a:r>
                <a:endParaRPr lang="de-DE" sz="1600" dirty="0"/>
              </a:p>
              <a:p>
                <a:r>
                  <a:rPr lang="de-DE" sz="1800" b="1" dirty="0"/>
                  <a:t>Die Mischungen der Neutrinos </a:t>
                </a:r>
                <a:r>
                  <a:rPr lang="de-DE" sz="1800" dirty="0"/>
                  <a:t>in der schwachen Wechselwirkung </a:t>
                </a:r>
                <a:r>
                  <a:rPr lang="de-DE" sz="1800" b="1" dirty="0"/>
                  <a:t>sind dagegen fast maximal </a:t>
                </a:r>
              </a:p>
              <a:p>
                <a:pPr lvl="1"/>
                <a:r>
                  <a:rPr lang="de-DE" sz="1600" dirty="0" err="1"/>
                  <a:t>Pontecorvo</a:t>
                </a:r>
                <a:r>
                  <a:rPr lang="de-DE" sz="1600" dirty="0"/>
                  <a:t>-Maki-Nakagawa-</a:t>
                </a:r>
                <a:r>
                  <a:rPr lang="de-DE" sz="1600" dirty="0" err="1"/>
                  <a:t>Sakata</a:t>
                </a:r>
                <a:r>
                  <a:rPr lang="de-DE" sz="1600" dirty="0"/>
                  <a:t>-(PMNS)-Matrix</a:t>
                </a:r>
              </a:p>
              <a:p>
                <a:pPr lvl="1"/>
                <a:r>
                  <a:rPr lang="de-DE" sz="1600" dirty="0">
                    <a:sym typeface="Wingdings" panose="05000000000000000000" pitchFamily="2" charset="2"/>
                  </a:rPr>
                  <a:t> Möglichkeit der </a:t>
                </a:r>
                <a:r>
                  <a:rPr lang="de-DE" sz="1600" dirty="0"/>
                  <a:t>„Neutrino </a:t>
                </a:r>
                <a:r>
                  <a:rPr lang="de-DE" sz="1600" dirty="0" err="1"/>
                  <a:t>Flavor</a:t>
                </a:r>
                <a:r>
                  <a:rPr lang="de-DE" sz="1600" dirty="0"/>
                  <a:t>-Oszillation“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de-DE" sz="16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</m:t>
                    </m:r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de-DE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sz="16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</m:t>
                    </m:r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endParaRPr lang="de-DE" sz="1600" dirty="0"/>
              </a:p>
            </p:txBody>
          </p:sp>
        </mc:Choice>
        <mc:Fallback xmlns="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id="{F80812E5-ECB3-454B-BDDC-650D864738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323" t="-1387" r="-145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xmlns="" id="{609653E1-895C-4533-8752-FF66EEF43313}"/>
                  </a:ext>
                </a:extLst>
              </p:cNvPr>
              <p:cNvSpPr txBox="1"/>
              <p:nvPr/>
            </p:nvSpPr>
            <p:spPr>
              <a:xfrm>
                <a:off x="2659156" y="4760879"/>
                <a:ext cx="3957686" cy="690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i="1" smtClean="0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de-DE" i="1">
                          <a:solidFill>
                            <a:srgbClr val="01347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,82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0,55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−0,15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−0,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33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73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46</m:t>
                                </m:r>
                              </m:e>
                              <m:e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58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dirty="0">
                  <a:solidFill>
                    <a:srgbClr val="013476"/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609653E1-895C-4533-8752-FF66EEF433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9156" y="4760879"/>
                <a:ext cx="3957686" cy="690702"/>
              </a:xfrm>
              <a:prstGeom prst="rect">
                <a:avLst/>
              </a:prstGeom>
              <a:blipFill>
                <a:blip r:embed="rId4"/>
                <a:stretch>
                  <a:fillRect t="-4425" b="-265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xmlns="" id="{33A7AABE-C2C0-4D64-AC8D-FADE304BAE83}"/>
              </a:ext>
            </a:extLst>
          </p:cNvPr>
          <p:cNvCxnSpPr>
            <a:cxnSpLocks/>
          </p:cNvCxnSpPr>
          <p:nvPr/>
        </p:nvCxnSpPr>
        <p:spPr>
          <a:xfrm flipV="1">
            <a:off x="2277579" y="5212488"/>
            <a:ext cx="206189" cy="239093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xmlns="" id="{2CDE2951-5528-43BE-BB15-DE4ED8FF4026}"/>
              </a:ext>
            </a:extLst>
          </p:cNvPr>
          <p:cNvSpPr txBox="1"/>
          <p:nvPr/>
        </p:nvSpPr>
        <p:spPr>
          <a:xfrm>
            <a:off x="995763" y="5487585"/>
            <a:ext cx="1752403" cy="46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Schwache Ladungs-</a:t>
            </a:r>
            <a:b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Eigenzustände</a:t>
            </a:r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xmlns="" id="{3B878342-3FBE-4615-A146-CB29CABA8041}"/>
              </a:ext>
            </a:extLst>
          </p:cNvPr>
          <p:cNvCxnSpPr>
            <a:cxnSpLocks/>
          </p:cNvCxnSpPr>
          <p:nvPr/>
        </p:nvCxnSpPr>
        <p:spPr>
          <a:xfrm flipH="1" flipV="1">
            <a:off x="6588224" y="5292513"/>
            <a:ext cx="197172" cy="262565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xmlns="" id="{20A527E1-3F24-4A29-9DE0-6059CA9536F9}"/>
              </a:ext>
            </a:extLst>
          </p:cNvPr>
          <p:cNvSpPr txBox="1"/>
          <p:nvPr/>
        </p:nvSpPr>
        <p:spPr>
          <a:xfrm>
            <a:off x="6798641" y="5487584"/>
            <a:ext cx="1329210" cy="46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Massen</a:t>
            </a:r>
            <a:b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Eigenzustände</a:t>
            </a:r>
          </a:p>
        </p:txBody>
      </p:sp>
    </p:spTree>
    <p:extLst>
      <p:ext uri="{BB962C8B-B14F-4D97-AF65-F5344CB8AC3E}">
        <p14:creationId xmlns:p14="http://schemas.microsoft.com/office/powerpoint/2010/main" val="9681003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xmlns="" id="{60F85174-E5F5-4603-8E7D-74A7D3164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Proton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849505D7-7F5C-4E27-B36B-40AC06CA7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B98EA91-B629-4D05-8DB7-6E7EE4A19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F548376E-14DA-438B-99F0-D0B7BFB2E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xmlns="" id="{11CE85C0-F32B-4303-AA3D-1FD4255660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https://physics.stackexchange.com/questions/81190/whats-inside-a-proton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7526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D56108F-B69F-4293-BF6F-76F63DF67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de-DE" dirty="0" err="1"/>
              <a:t>iggs</a:t>
            </a:r>
            <a:r>
              <a:rPr lang="de-DE" dirty="0"/>
              <a:t> Feld</a:t>
            </a: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xmlns="" id="{E893621B-814B-4180-B9CA-DCA873C96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xmlns="" id="{B35D3CCD-C237-4FE4-883B-6069232B4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xmlns="" id="{491B6273-8182-4EA6-8042-4724F57FB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FEC9006A-F7FA-4510-91D6-58E8E29A1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4000" y="249280"/>
            <a:ext cx="2094947" cy="135307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24498BD7-9F99-4323-9234-2F688FA380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722" y="1755762"/>
            <a:ext cx="2128550" cy="135170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3997F954-72AC-4FF1-8B8F-0C9C821E30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9047" y="3255770"/>
            <a:ext cx="2109900" cy="133986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xmlns="" id="{019EBF42-AEDC-4F33-9ECF-7211E98A7E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8264" y="4749040"/>
            <a:ext cx="2047925" cy="1300508"/>
          </a:xfrm>
          <a:prstGeom prst="rect">
            <a:avLst/>
          </a:prstGeom>
        </p:spPr>
      </p:pic>
      <p:graphicFrame>
        <p:nvGraphicFramePr>
          <p:cNvPr id="13" name="Object 2">
            <a:extLst>
              <a:ext uri="{FF2B5EF4-FFF2-40B4-BE49-F238E27FC236}">
                <a16:creationId xmlns:a16="http://schemas.microsoft.com/office/drawing/2014/main" xmlns="" id="{24303569-8E45-4568-8D22-23E11CCDD72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900813" y="2276872"/>
          <a:ext cx="1174750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Formel" r:id="rId7" imgW="850680" imgH="457200" progId="Equation.3">
                  <p:embed/>
                </p:oleObj>
              </mc:Choice>
              <mc:Fallback>
                <p:oleObj name="Formel" r:id="rId7" imgW="850680" imgH="457200" progId="Equation.3">
                  <p:embed/>
                  <p:pic>
                    <p:nvPicPr>
                      <p:cNvPr id="13" name="Object 2">
                        <a:extLst>
                          <a:ext uri="{FF2B5EF4-FFF2-40B4-BE49-F238E27FC236}">
                            <a16:creationId xmlns:a16="http://schemas.microsoft.com/office/drawing/2014/main" xmlns="" id="{24303569-8E45-4568-8D22-23E11CCDD7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0813" y="2276872"/>
                        <a:ext cx="1174750" cy="630237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CDC30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>
            <a:extLst>
              <a:ext uri="{FF2B5EF4-FFF2-40B4-BE49-F238E27FC236}">
                <a16:creationId xmlns:a16="http://schemas.microsoft.com/office/drawing/2014/main" xmlns="" id="{464E33E7-506A-433B-BAE7-8DB20074738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890286" y="3433238"/>
          <a:ext cx="1509712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Formel" r:id="rId9" imgW="1117440" imgH="457200" progId="Equation.3">
                  <p:embed/>
                </p:oleObj>
              </mc:Choice>
              <mc:Fallback>
                <p:oleObj name="Formel" r:id="rId9" imgW="1117440" imgH="457200" progId="Equation.3">
                  <p:embed/>
                  <p:pic>
                    <p:nvPicPr>
                      <p:cNvPr id="14" name="Object 4">
                        <a:extLst>
                          <a:ext uri="{FF2B5EF4-FFF2-40B4-BE49-F238E27FC236}">
                            <a16:creationId xmlns:a16="http://schemas.microsoft.com/office/drawing/2014/main" xmlns="" id="{464E33E7-506A-433B-BAE7-8DB2007473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0286" y="3433238"/>
                        <a:ext cx="1509712" cy="615950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rgbClr val="CDC30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40B7CF88-66FC-4B02-ABC3-C8307BA2906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346" y="4622506"/>
            <a:ext cx="2466207" cy="14270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xmlns="" id="{A1F9BA17-58BC-4454-845B-7BBEF48B9499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de-DE" sz="1600" dirty="0"/>
                  <a:t>Symmetriebrechung</a:t>
                </a:r>
              </a:p>
              <a:p>
                <a:pPr lvl="1"/>
                <a:r>
                  <a:rPr lang="de-DE" sz="1600" dirty="0"/>
                  <a:t>Symmetrisches Potential</a:t>
                </a:r>
                <a:br>
                  <a:rPr lang="de-DE" sz="1600" dirty="0"/>
                </a:br>
                <a:r>
                  <a:rPr lang="de-DE" sz="1600" dirty="0"/>
                  <a:t>Grundzustand symmetrisch</a:t>
                </a:r>
                <a:endParaRPr lang="en-US" sz="1600" dirty="0"/>
              </a:p>
              <a:p>
                <a:pPr lvl="1"/>
                <a:r>
                  <a:rPr lang="de-DE" sz="1600" dirty="0"/>
                  <a:t>Symmetrisches Potential</a:t>
                </a:r>
                <a:br>
                  <a:rPr lang="de-DE" sz="1600" dirty="0"/>
                </a:br>
                <a:r>
                  <a:rPr lang="de-DE" sz="1600" dirty="0"/>
                  <a:t>Grundzustand nichtsymmetrisch</a:t>
                </a:r>
              </a:p>
              <a:p>
                <a:r>
                  <a:rPr lang="de-DE" sz="1600" dirty="0">
                    <a:sym typeface="Wingdings" panose="05000000000000000000" pitchFamily="2" charset="2"/>
                  </a:rPr>
                  <a:t>Klassisch analog Dielektrikum :  </a:t>
                </a:r>
                <a:br>
                  <a:rPr lang="de-DE" sz="1600" dirty="0">
                    <a:sym typeface="Wingdings" panose="05000000000000000000" pitchFamily="2" charset="2"/>
                  </a:rPr>
                </a:br>
                <a:r>
                  <a:rPr lang="de-DE" sz="1600" dirty="0">
                    <a:sym typeface="Wingdings" panose="05000000000000000000" pitchFamily="2" charset="2"/>
                  </a:rPr>
                  <a:t>Abschirmung der Feldlinien</a:t>
                </a:r>
                <a14:m>
                  <m:oMath xmlns:m="http://schemas.openxmlformats.org/officeDocument/2006/math">
                    <m:r>
                      <a:rPr lang="de-DE" sz="16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endParaRPr lang="de-DE" sz="1600" dirty="0">
                  <a:sym typeface="Wingdings" panose="05000000000000000000" pitchFamily="2" charset="2"/>
                </a:endParaRPr>
              </a:p>
              <a:p>
                <a:pPr lvl="1"/>
                <a:r>
                  <a:rPr lang="de-DE" sz="1600" dirty="0">
                    <a:sym typeface="Wingdings" panose="05000000000000000000" pitchFamily="2" charset="2"/>
                  </a:rPr>
                  <a:t>Abschirmung „schwacher Felder“ </a:t>
                </a:r>
                <a:br>
                  <a:rPr lang="de-DE" sz="1600" dirty="0">
                    <a:sym typeface="Wingdings" panose="05000000000000000000" pitchFamily="2" charset="2"/>
                  </a:rPr>
                </a:br>
                <a:r>
                  <a:rPr lang="de-DE" sz="1600" dirty="0">
                    <a:sym typeface="Wingdings" panose="05000000000000000000" pitchFamily="2" charset="2"/>
                  </a:rPr>
                  <a:t>durch </a:t>
                </a:r>
                <a:r>
                  <a:rPr lang="de-DE" sz="1600" dirty="0" err="1">
                    <a:sym typeface="Wingdings" panose="05000000000000000000" pitchFamily="2" charset="2"/>
                  </a:rPr>
                  <a:t>BEHiggs</a:t>
                </a:r>
                <a:r>
                  <a:rPr lang="de-DE" sz="1600" dirty="0">
                    <a:sym typeface="Wingdings" panose="05000000000000000000" pitchFamily="2" charset="2"/>
                  </a:rPr>
                  <a:t>-Hintergrundfeld</a:t>
                </a:r>
                <a:br>
                  <a:rPr lang="de-DE" sz="1600" dirty="0">
                    <a:sym typeface="Wingdings" panose="05000000000000000000" pitchFamily="2" charset="2"/>
                  </a:rPr>
                </a:br>
                <a:r>
                  <a:rPr lang="de-DE" sz="1600" dirty="0">
                    <a:sym typeface="Wingdings" panose="05000000000000000000" pitchFamily="2" charset="2"/>
                  </a:rPr>
                  <a:t> = unendlicher See schwacher Ladung</a:t>
                </a:r>
                <a:endParaRPr lang="de-DE" sz="16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lvl="1"/>
                <a:r>
                  <a:rPr lang="de-DE" sz="1600" dirty="0">
                    <a:sym typeface="Wingdings" panose="05000000000000000000" pitchFamily="2" charset="2"/>
                  </a:rPr>
                  <a:t>Abschirmendes Feld</a:t>
                </a:r>
                <a:br>
                  <a:rPr lang="de-DE" sz="1600" dirty="0">
                    <a:sym typeface="Wingdings" panose="05000000000000000000" pitchFamily="2" charset="2"/>
                  </a:rPr>
                </a:br>
                <a:r>
                  <a:rPr lang="de-DE" sz="1600" dirty="0">
                    <a:sym typeface="Wingdings" panose="05000000000000000000" pitchFamily="2" charset="2"/>
                  </a:rPr>
                  <a:t>Duplett in schw. Ladung </a:t>
                </a:r>
                <a:br>
                  <a:rPr lang="de-DE" sz="1600" dirty="0">
                    <a:sym typeface="Wingdings" panose="05000000000000000000" pitchFamily="2" charset="2"/>
                  </a:rPr>
                </a:br>
                <a:r>
                  <a:rPr lang="de-DE" sz="1600" dirty="0">
                    <a:sym typeface="Wingdings" panose="05000000000000000000" pitchFamily="2" charset="2"/>
                  </a:rPr>
                  <a:t>Komponente</a:t>
                </a:r>
                <a:r>
                  <a:rPr lang="de-DE" sz="16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de-DE" sz="16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𝑣</m:t>
                    </m:r>
                  </m:oMath>
                </a14:m>
                <a:r>
                  <a:rPr lang="de-DE" sz="16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de-DE" sz="1600" dirty="0">
                    <a:sym typeface="Wingdings" panose="05000000000000000000" pitchFamily="2" charset="2"/>
                  </a:rPr>
                  <a:t>= 246 </a:t>
                </a:r>
                <a:r>
                  <a:rPr lang="de-DE" sz="1600" dirty="0" err="1">
                    <a:sym typeface="Wingdings" panose="05000000000000000000" pitchFamily="2" charset="2"/>
                  </a:rPr>
                  <a:t>GeV</a:t>
                </a:r>
                <a:r>
                  <a:rPr lang="de-DE" sz="1600" dirty="0">
                    <a:sym typeface="Wingdings" panose="05000000000000000000" pitchFamily="2" charset="2"/>
                  </a:rPr>
                  <a:t> im Vakuum                 </a:t>
                </a:r>
              </a:p>
              <a:p>
                <a:pPr lvl="1"/>
                <a:r>
                  <a:rPr lang="de-DE" sz="1600" dirty="0">
                    <a:sym typeface="Wingdings" panose="05000000000000000000" pitchFamily="2" charset="2"/>
                  </a:rPr>
                  <a:t>Anregung = </a:t>
                </a:r>
                <a:r>
                  <a:rPr lang="de-DE" sz="1600" dirty="0" err="1">
                    <a:sym typeface="Wingdings" panose="05000000000000000000" pitchFamily="2" charset="2"/>
                  </a:rPr>
                  <a:t>Higgs</a:t>
                </a:r>
                <a:r>
                  <a:rPr lang="de-DE" sz="1600" dirty="0">
                    <a:sym typeface="Wingdings" panose="05000000000000000000" pitchFamily="2" charset="2"/>
                  </a:rPr>
                  <a:t>-Teilchen</a:t>
                </a:r>
              </a:p>
              <a:p>
                <a:pPr marL="0" indent="0">
                  <a:buNone/>
                </a:pPr>
                <a:endParaRPr lang="de-DE" sz="2200" dirty="0"/>
              </a:p>
              <a:p>
                <a:endParaRPr lang="de-DE" sz="2200" dirty="0"/>
              </a:p>
              <a:p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A1F9BA17-58BC-4454-845B-7BBEF48B94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12"/>
                <a:stretch>
                  <a:fillRect l="-162" t="-107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0595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F09CB4A-890D-4B98-8604-3DE15B6DF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Ausgangspunkt: Elektromagnetische Wechselwirkung 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xmlns="" id="{8656A06E-C02B-4794-BB94-95B3AEDE9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xmlns="" id="{8C66A50A-9767-4836-B9E0-27B907838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xmlns="" id="{B692EDCC-F5D9-4FE5-8318-961BF9BD8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xmlns="" id="{DA6CF6A1-2EFD-4DBD-9F75-E1D3B4FB7CCD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de-DE" noProof="0" dirty="0"/>
                  <a:t>Botenteilchen (Photon) ist </a:t>
                </a:r>
              </a:p>
              <a:p>
                <a:pPr lvl="1"/>
                <a:r>
                  <a:rPr lang="de-DE" noProof="0" dirty="0"/>
                  <a:t>masselos</a:t>
                </a:r>
              </a:p>
              <a:p>
                <a:pPr lvl="1"/>
                <a:r>
                  <a:rPr lang="de-DE" noProof="0" dirty="0"/>
                  <a:t>ungeladen</a:t>
                </a:r>
              </a:p>
              <a:p>
                <a:r>
                  <a:rPr lang="de-DE" dirty="0"/>
                  <a:t>Vergleich schwach: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i="0">
                            <a:latin typeface="Cambria Math"/>
                          </a:rPr>
                          <m:t>Pot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=ℏ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i="1">
                        <a:latin typeface="Cambria Math"/>
                        <a:ea typeface="Cambria Math"/>
                      </a:rPr>
                      <m:t>𝑐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i="0">
                            <a:latin typeface="Cambria Math"/>
                            <a:ea typeface="Cambria Math"/>
                          </a:rPr>
                          <m:t>w</m:t>
                        </m:r>
                      </m:sub>
                    </m:sSub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de-DE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de-DE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de-DE" i="1">
                            <a:latin typeface="Cambria Math"/>
                            <a:ea typeface="Cambria Math"/>
                          </a:rPr>
                          <m:t>𝑟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de-DE" b="0" i="1" smtClean="0">
                        <a:solidFill>
                          <a:srgbClr val="CDC301"/>
                        </a:solidFill>
                        <a:latin typeface="Cambria Math" panose="02040503050406030204" pitchFamily="18" charset="0"/>
                        <a:ea typeface="Cambria Math"/>
                      </a:rPr>
                      <m:t>∙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de-DE" i="1">
                            <a:solidFill>
                              <a:srgbClr val="CDC30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i="1">
                            <a:solidFill>
                              <a:srgbClr val="CDC301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de-DE" i="1">
                                <a:solidFill>
                                  <a:srgbClr val="CDC30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de-DE" i="1">
                                <a:solidFill>
                                  <a:srgbClr val="CDC301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de-DE" i="1">
                                <a:solidFill>
                                  <a:srgbClr val="CDC301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i="1">
                                    <a:solidFill>
                                      <a:srgbClr val="CDC30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solidFill>
                                      <a:srgbClr val="CDC30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de-DE" i="1">
                                    <a:solidFill>
                                      <a:srgbClr val="CDC30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𝑤</m:t>
                                </m:r>
                              </m:sub>
                            </m:sSub>
                          </m:den>
                        </m:f>
                      </m:sup>
                    </m:sSup>
                  </m:oMath>
                </a14:m>
                <a:endParaRPr lang="de-DE" noProof="0" dirty="0"/>
              </a:p>
              <a:p>
                <a:r>
                  <a:rPr lang="de-DE" u="sng" dirty="0"/>
                  <a:t>Grund:</a:t>
                </a:r>
                <a:r>
                  <a:rPr lang="de-DE" dirty="0"/>
                  <a:t> Massereiche Botenteilchen (W- und Z-Teilchen) verursachen kurze Reichweite </a:t>
                </a:r>
              </a:p>
              <a:p>
                <a:pPr lvl="1"/>
                <a:r>
                  <a:rPr lang="de-DE" sz="2400" dirty="0"/>
                  <a:t>Compton-Wellenlänge</a:t>
                </a:r>
                <a14:m>
                  <m:oMath xmlns:m="http://schemas.openxmlformats.org/officeDocument/2006/math">
                    <m:r>
                      <a:rPr lang="de-DE" sz="24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400" i="0">
                            <a:latin typeface="Cambria Math"/>
                          </a:rPr>
                          <m:t>W</m:t>
                        </m:r>
                      </m:sub>
                    </m:sSub>
                    <m:r>
                      <a:rPr lang="de-DE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i="1">
                            <a:latin typeface="Cambria Math"/>
                          </a:rPr>
                          <m:t>ℏ</m:t>
                        </m:r>
                      </m:num>
                      <m:den>
                        <m:sSub>
                          <m:sSub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sz="2400" i="0">
                                <a:latin typeface="Cambria Math"/>
                              </a:rPr>
                              <m:t>w</m:t>
                            </m:r>
                          </m:sub>
                        </m:sSub>
                        <m:r>
                          <a:rPr lang="de-DE" sz="2400" i="1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400" i="0">
                            <a:latin typeface="Cambria Math"/>
                          </a:rPr>
                          <m:t>c</m:t>
                        </m:r>
                      </m:den>
                    </m:f>
                    <m:r>
                      <a:rPr lang="de-DE" sz="2400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de-DE" sz="2400" i="1">
                        <a:latin typeface="Cambria Math"/>
                      </a:rPr>
                      <m:t>0,0024</m:t>
                    </m:r>
                  </m:oMath>
                </a14:m>
                <a:r>
                  <a:rPr lang="de-DE" sz="2400" dirty="0"/>
                  <a:t> </a:t>
                </a:r>
                <a:r>
                  <a:rPr lang="de-DE" sz="2400" dirty="0" err="1"/>
                  <a:t>fm</a:t>
                </a:r>
                <a:endParaRPr lang="de-DE" sz="2400" dirty="0"/>
              </a:p>
              <a:p>
                <a:pPr lvl="1"/>
                <a:r>
                  <a:rPr lang="de-DE" sz="2400" dirty="0"/>
                  <a:t>Exakte Argumentation schwierig. Mathematische Herleitung möglich, liegt außerhalb der hier behandelten Themen</a:t>
                </a:r>
                <a:endParaRPr lang="de-DE" sz="2400" dirty="0">
                  <a:ea typeface="Cambria Math"/>
                </a:endParaRPr>
              </a:p>
              <a:p>
                <a:endParaRPr lang="de-DE" noProof="0" dirty="0"/>
              </a:p>
              <a:p>
                <a:endParaRPr lang="de-DE" noProof="0" dirty="0"/>
              </a:p>
            </p:txBody>
          </p:sp>
        </mc:Choice>
        <mc:Fallback xmlns="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DA6CF6A1-2EFD-4DBD-9F75-E1D3B4FB7C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808" t="-2003" r="-323" b="-955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lipse 2">
            <a:extLst>
              <a:ext uri="{FF2B5EF4-FFF2-40B4-BE49-F238E27FC236}">
                <a16:creationId xmlns:a16="http://schemas.microsoft.com/office/drawing/2014/main" xmlns="" id="{5706C04C-2B22-43EE-8DA1-B6D0A4765F22}"/>
              </a:ext>
            </a:extLst>
          </p:cNvPr>
          <p:cNvSpPr/>
          <p:nvPr/>
        </p:nvSpPr>
        <p:spPr>
          <a:xfrm>
            <a:off x="6235908" y="2638268"/>
            <a:ext cx="1079292" cy="1124263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349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0F12225-0402-41DC-A4B0-DC2EC40D2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Bisher ignoriert: Zustandsmischung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xmlns="" id="{80A56A6E-93DC-4C4B-BAD6-114B20DB0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xmlns="" id="{01D793F0-4FA0-42CD-99AD-897160A7A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xmlns="" id="{AAFCBFC2-C5B6-4598-8168-E5F6D4D85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360D4778-7792-48C2-B6C9-CE57F8085B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z="1500" dirty="0"/>
              <a:t>Makroskopisch messbare Teilchen: immer </a:t>
            </a:r>
            <a:r>
              <a:rPr lang="de-DE" sz="1500" b="1" dirty="0"/>
              <a:t>Massen-Eigenzustände</a:t>
            </a:r>
          </a:p>
          <a:p>
            <a:r>
              <a:rPr lang="de-DE" sz="1500" dirty="0"/>
              <a:t>Wechselwirkungen: immer </a:t>
            </a:r>
            <a:r>
              <a:rPr lang="de-DE" sz="1500" b="1" dirty="0"/>
              <a:t>Ladungs-Eigenzustände</a:t>
            </a:r>
          </a:p>
          <a:p>
            <a:r>
              <a:rPr lang="de-DE" sz="1500" dirty="0"/>
              <a:t>Umwandlungen nur innerhalb der Ladungs-Dupletts möglich</a:t>
            </a:r>
          </a:p>
          <a:p>
            <a:pPr lvl="1"/>
            <a:r>
              <a:rPr lang="de-DE" sz="1200" dirty="0"/>
              <a:t>Die </a:t>
            </a:r>
            <a:r>
              <a:rPr lang="de-DE" sz="1200" dirty="0" err="1"/>
              <a:t>Multipletts</a:t>
            </a:r>
            <a:r>
              <a:rPr lang="de-DE" sz="1200" dirty="0"/>
              <a:t> sind daher *nur* für </a:t>
            </a:r>
            <a:r>
              <a:rPr lang="de-DE" sz="1200" b="1" dirty="0"/>
              <a:t>Ladungs-Eigenzustände</a:t>
            </a:r>
            <a:r>
              <a:rPr lang="de-DE" sz="1200" dirty="0"/>
              <a:t> definiert</a:t>
            </a:r>
          </a:p>
          <a:p>
            <a:r>
              <a:rPr lang="de-DE" sz="1500" dirty="0"/>
              <a:t>Konsequenz des </a:t>
            </a:r>
            <a:r>
              <a:rPr lang="de-DE" sz="1500" dirty="0" err="1"/>
              <a:t>BEHiggs</a:t>
            </a:r>
            <a:r>
              <a:rPr lang="de-DE" sz="1500" dirty="0"/>
              <a:t> Feldes:</a:t>
            </a:r>
          </a:p>
          <a:p>
            <a:pPr lvl="1"/>
            <a:r>
              <a:rPr lang="de-DE" sz="1200" dirty="0"/>
              <a:t>die Masseneigenzustände von Quarks sind nicht identisch mit den schwachen Ladungs-Eigenzuständen, sondern eine Mischung aus diesen! </a:t>
            </a:r>
          </a:p>
          <a:p>
            <a:pPr lvl="1"/>
            <a:r>
              <a:rPr lang="de-DE" sz="1200" dirty="0">
                <a:sym typeface="Wingdings" panose="05000000000000000000" pitchFamily="2" charset="2"/>
              </a:rPr>
              <a:t> </a:t>
            </a:r>
            <a:r>
              <a:rPr lang="de-DE" sz="1200" dirty="0"/>
              <a:t>Masseneigenzustände haben i.a. keine definierte schwache Ladung</a:t>
            </a:r>
          </a:p>
          <a:p>
            <a:pPr lvl="1"/>
            <a:r>
              <a:rPr lang="de-DE" sz="1200" dirty="0">
                <a:sym typeface="Wingdings" panose="05000000000000000000" pitchFamily="2" charset="2"/>
              </a:rPr>
              <a:t> </a:t>
            </a:r>
            <a:r>
              <a:rPr lang="de-DE" sz="1200" dirty="0"/>
              <a:t>Schwache Ladungs-Eigenzustände haben i.a. keine definierte Masse</a:t>
            </a:r>
          </a:p>
          <a:p>
            <a:pPr marL="0" indent="0">
              <a:buNone/>
            </a:pPr>
            <a:r>
              <a:rPr lang="de-DE" sz="15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xmlns="" id="{DFF1C363-9519-4E1A-964A-5891ED190572}"/>
                  </a:ext>
                </a:extLst>
              </p:cNvPr>
              <p:cNvSpPr txBox="1"/>
              <p:nvPr/>
            </p:nvSpPr>
            <p:spPr>
              <a:xfrm>
                <a:off x="3030924" y="4719924"/>
                <a:ext cx="3041025" cy="8025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i="1">
                          <a:solidFill>
                            <a:srgbClr val="01347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dirty="0">
                  <a:solidFill>
                    <a:srgbClr val="013476"/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DFF1C363-9519-4E1A-964A-5891ED190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924" y="4719924"/>
                <a:ext cx="3041025" cy="802527"/>
              </a:xfrm>
              <a:prstGeom prst="rect">
                <a:avLst/>
              </a:prstGeom>
              <a:blipFill>
                <a:blip r:embed="rId3"/>
                <a:stretch>
                  <a:fillRect t="-5303" b="-30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xmlns="" id="{6E14081F-20F1-4644-8369-88C0132F81A5}"/>
              </a:ext>
            </a:extLst>
          </p:cNvPr>
          <p:cNvCxnSpPr>
            <a:cxnSpLocks/>
          </p:cNvCxnSpPr>
          <p:nvPr/>
        </p:nvCxnSpPr>
        <p:spPr>
          <a:xfrm flipV="1">
            <a:off x="2770584" y="5121187"/>
            <a:ext cx="206189" cy="239093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xmlns="" id="{DEE12E1D-F0A3-49E4-BAB2-6A67C03B557C}"/>
                  </a:ext>
                </a:extLst>
              </p:cNvPr>
              <p:cNvSpPr txBox="1"/>
              <p:nvPr/>
            </p:nvSpPr>
            <p:spPr>
              <a:xfrm>
                <a:off x="1238572" y="5343829"/>
                <a:ext cx="4103648" cy="867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Schwache Ladungs- </a:t>
                </a:r>
                <a:b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Eigenzustände</a:t>
                </a:r>
              </a:p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Also: Ladungs-</a:t>
                </a:r>
                <a:r>
                  <a:rPr lang="de-DE" sz="1350" dirty="0" err="1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Multipletts</a:t>
                </a:r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eigentlich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sz="1350" i="1">
                            <a:solidFill>
                              <a:srgbClr val="CDC30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sz="1350" i="1">
                                <a:solidFill>
                                  <a:srgbClr val="CDC30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𝑢</m:t>
                              </m:r>
                            </m:e>
                          </m:mr>
                          <m:mr>
                            <m:e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𝑑</m:t>
                              </m:r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′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sz="1350" i="1">
                            <a:solidFill>
                              <a:srgbClr val="CDC30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sz="1350" i="1">
                                <a:solidFill>
                                  <a:srgbClr val="CDC30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𝑐</m:t>
                              </m:r>
                            </m:e>
                          </m:mr>
                          <m:mr>
                            <m:e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𝑠</m:t>
                              </m:r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′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sz="1350" i="1">
                            <a:solidFill>
                              <a:srgbClr val="CDC30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sz="1350" i="1">
                                <a:solidFill>
                                  <a:srgbClr val="CDC30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</m:mr>
                          <m:mr>
                            <m:e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𝑏</m:t>
                              </m:r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′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de-DE" sz="1350" dirty="0">
                  <a:solidFill>
                    <a:srgbClr val="CDC30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DEE12E1D-F0A3-49E4-BAB2-6A67C03B55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8572" y="5343829"/>
                <a:ext cx="4103648" cy="867097"/>
              </a:xfrm>
              <a:prstGeom prst="rect">
                <a:avLst/>
              </a:prstGeom>
              <a:blipFill>
                <a:blip r:embed="rId4"/>
                <a:stretch>
                  <a:fillRect l="-297" t="-3521" b="-211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xmlns="" id="{8F3AC26C-F109-4BF1-A93F-9066AD726ACE}"/>
              </a:ext>
            </a:extLst>
          </p:cNvPr>
          <p:cNvCxnSpPr>
            <a:cxnSpLocks/>
          </p:cNvCxnSpPr>
          <p:nvPr/>
        </p:nvCxnSpPr>
        <p:spPr>
          <a:xfrm flipH="1" flipV="1">
            <a:off x="6153497" y="5144496"/>
            <a:ext cx="197172" cy="262565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CC6AA45F-5699-48B5-B4A7-D6FE5ACBF24C}"/>
              </a:ext>
            </a:extLst>
          </p:cNvPr>
          <p:cNvSpPr txBox="1"/>
          <p:nvPr/>
        </p:nvSpPr>
        <p:spPr>
          <a:xfrm>
            <a:off x="6261799" y="5348495"/>
            <a:ext cx="1329210" cy="46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Massen</a:t>
            </a:r>
            <a:b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Eigenzustände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xmlns="" id="{E3A14337-1F00-4246-8BF9-B2261FDF33D0}"/>
              </a:ext>
            </a:extLst>
          </p:cNvPr>
          <p:cNvSpPr/>
          <p:nvPr/>
        </p:nvSpPr>
        <p:spPr>
          <a:xfrm>
            <a:off x="3971485" y="4663228"/>
            <a:ext cx="1458162" cy="90059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Cabibbo</a:t>
            </a:r>
            <a:r>
              <a:rPr lang="de-DE" sz="135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-Kobayashi-</a:t>
            </a:r>
            <a:r>
              <a:rPr lang="de-DE" sz="135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Maskawa</a:t>
            </a:r>
            <a:r>
              <a:rPr lang="de-DE" sz="135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Matrix</a:t>
            </a:r>
            <a:br>
              <a:rPr lang="de-DE" sz="135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(CKM Matrix)</a:t>
            </a:r>
          </a:p>
        </p:txBody>
      </p:sp>
    </p:spTree>
    <p:extLst>
      <p:ext uri="{BB962C8B-B14F-4D97-AF65-F5344CB8AC3E}">
        <p14:creationId xmlns:p14="http://schemas.microsoft.com/office/powerpoint/2010/main" val="2394604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6DAA798-0D43-4348-9217-E3AABA834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Zustandsmischung</a:t>
            </a: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xmlns="" id="{0D7CC4F5-045B-429D-8CE3-345E2FD4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xmlns="" id="{3ECF776D-7D13-4BD0-BFE3-837C704EB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xmlns="" id="{45E1F45F-A52F-4ECC-B915-A54634690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xmlns="" id="{F80812E5-ECB3-454B-BDDC-650D864738EC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de-DE" sz="1500" dirty="0"/>
                  <a:t>Die Quadrate der Elemente </a:t>
                </a:r>
                <a:r>
                  <a:rPr lang="de-DE" sz="1500" i="1" dirty="0" err="1"/>
                  <a:t>V</a:t>
                </a:r>
                <a:r>
                  <a:rPr lang="de-DE" sz="1500" i="1" baseline="-25000" dirty="0" err="1"/>
                  <a:t>qq</a:t>
                </a:r>
                <a:r>
                  <a:rPr lang="de-DE" sz="1500" i="1" baseline="-25000" dirty="0"/>
                  <a:t>‘</a:t>
                </a:r>
                <a:r>
                  <a:rPr lang="de-DE" sz="1500" i="1" dirty="0"/>
                  <a:t> </a:t>
                </a:r>
                <a:r>
                  <a:rPr lang="de-DE" sz="1500" dirty="0"/>
                  <a:t>der unitären CKM Matrix bestimmen die Wahrscheinlichkeit der Umwandlungen.</a:t>
                </a:r>
                <a:br>
                  <a:rPr lang="de-DE" sz="1500" dirty="0"/>
                </a:br>
                <a:r>
                  <a:rPr lang="de-DE" sz="1500" dirty="0"/>
                  <a:t>z.B. </a:t>
                </a:r>
                <a:r>
                  <a:rPr lang="de-DE" sz="1500" dirty="0" err="1"/>
                  <a:t>s</a:t>
                </a:r>
                <a:r>
                  <a:rPr lang="de-DE" sz="1500" dirty="0" err="1">
                    <a:sym typeface="Wingdings" panose="05000000000000000000" pitchFamily="2" charset="2"/>
                  </a:rPr>
                  <a:t>u+W</a:t>
                </a:r>
                <a:r>
                  <a:rPr lang="de-DE" sz="1500" baseline="30000" dirty="0">
                    <a:sym typeface="Wingdings" panose="05000000000000000000" pitchFamily="2" charset="2"/>
                  </a:rPr>
                  <a:t>-</a:t>
                </a:r>
                <a:r>
                  <a:rPr lang="de-DE" sz="1500" dirty="0">
                    <a:sym typeface="Wingdings" panose="05000000000000000000" pitchFamily="2" charset="2"/>
                  </a:rPr>
                  <a:t> wird möglich wegen des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de-DE" sz="1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500" i="1">
                            <a:latin typeface="Cambria Math" panose="02040503050406030204" pitchFamily="18" charset="0"/>
                          </a:rPr>
                          <m:t> |</m:t>
                        </m:r>
                        <m:r>
                          <m:rPr>
                            <m:brk m:alnAt="7"/>
                          </m:rPr>
                          <a:rPr lang="de-DE" sz="15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de-DE" sz="1500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</m:oMath>
                </a14:m>
                <a:r>
                  <a:rPr lang="de-DE" sz="1500" dirty="0">
                    <a:sym typeface="Wingdings" panose="05000000000000000000" pitchFamily="2" charset="2"/>
                  </a:rPr>
                  <a:t>-Anteils in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de-DE" sz="1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5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de-DE" sz="15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de-DE" sz="1500" dirty="0">
                    <a:sym typeface="Wingdings" panose="05000000000000000000" pitchFamily="2" charset="2"/>
                  </a:rPr>
                  <a:t> </a:t>
                </a:r>
                <a:r>
                  <a:rPr lang="de-DE" sz="1500" dirty="0"/>
                  <a:t>   </a:t>
                </a:r>
              </a:p>
              <a:p>
                <a:endParaRPr lang="de-DE" sz="1500" dirty="0"/>
              </a:p>
              <a:p>
                <a:endParaRPr lang="de-DE" sz="1500" dirty="0"/>
              </a:p>
              <a:p>
                <a:pPr marL="0" indent="0">
                  <a:buNone/>
                </a:pPr>
                <a:endParaRPr lang="de-DE" sz="15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500" i="1">
                          <a:latin typeface="Cambria Math" panose="02040503050406030204" pitchFamily="18" charset="0"/>
                        </a:rPr>
                        <m:t>𝑎𝑙𝑠𝑜</m:t>
                      </m:r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r>
                        <a:rPr lang="de-DE" sz="15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𝑐𝑑</m:t>
                              </m:r>
                            </m:sub>
                          </m:s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brk m:alnAt="7"/>
                            </m:rPr>
                            <a:rPr lang="de-DE" sz="15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  +</m:t>
                          </m:r>
                          <m:sSub>
                            <m:sSub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𝑐𝑠</m:t>
                              </m:r>
                            </m:sub>
                          </m:s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de-DE" sz="15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 +</m:t>
                          </m:r>
                          <m:sSub>
                            <m:sSub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𝑐𝑏</m:t>
                              </m:r>
                            </m:sub>
                          </m:s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         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de-DE" sz="1500" i="1">
                          <a:latin typeface="Cambria Math" panose="02040503050406030204" pitchFamily="18" charset="0"/>
                        </a:rPr>
                        <m:t> =</m:t>
                      </m:r>
                      <m:sSubSup>
                        <m:sSubSup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𝑢𝑠</m:t>
                          </m:r>
                        </m:sub>
                        <m:sup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brk m:alnAt="7"/>
                            </m:rPr>
                            <a:rPr lang="de-DE" sz="15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 +</m:t>
                          </m:r>
                          <m:sSubSup>
                            <m:sSubSup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𝑐𝑠</m:t>
                              </m:r>
                            </m:sub>
                            <m:sup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r>
                        <a:rPr lang="de-DE" sz="15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𝑡𝑠</m:t>
                              </m:r>
                            </m:sub>
                            <m:sup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 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</m:oMath>
                  </m:oMathPara>
                </a14:m>
                <a:endParaRPr lang="de-DE" sz="1500" dirty="0"/>
              </a:p>
              <a:p>
                <a:r>
                  <a:rPr lang="de-DE" sz="1500" dirty="0"/>
                  <a:t>Die Mischungen der Quarks in der schwachen Wechselwirkung sind eher klein, d.h. die Mischungsmatrix ist „fast“ die Einheitsmatrix)</a:t>
                </a:r>
              </a:p>
            </p:txBody>
          </p:sp>
        </mc:Choice>
        <mc:Fallback xmlns="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id="{F80812E5-ECB3-454B-BDDC-650D864738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81" t="-77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xmlns="" id="{D7091B02-FF71-4836-96B4-F0694EDA689A}"/>
                  </a:ext>
                </a:extLst>
              </p:cNvPr>
              <p:cNvSpPr txBox="1"/>
              <p:nvPr/>
            </p:nvSpPr>
            <p:spPr>
              <a:xfrm>
                <a:off x="2793697" y="4854698"/>
                <a:ext cx="3945183" cy="690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i="1">
                          <a:solidFill>
                            <a:srgbClr val="01347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𝟗𝟕𝟓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0,225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0,003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0,225</m:t>
                                </m:r>
                              </m:e>
                              <m:e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𝟗𝟕𝟒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0,041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0,009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0,040</m:t>
                                </m:r>
                              </m:e>
                              <m:e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𝟗𝟗𝟗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dirty="0">
                  <a:solidFill>
                    <a:srgbClr val="013476"/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D7091B02-FF71-4836-96B4-F0694EDA6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3697" y="4854698"/>
                <a:ext cx="3945183" cy="690702"/>
              </a:xfrm>
              <a:prstGeom prst="rect">
                <a:avLst/>
              </a:prstGeom>
              <a:blipFill>
                <a:blip r:embed="rId4"/>
                <a:stretch>
                  <a:fillRect t="-4386" b="-175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xmlns="" id="{01D65F9D-D54E-4788-8D7E-5652399D0908}"/>
              </a:ext>
            </a:extLst>
          </p:cNvPr>
          <p:cNvCxnSpPr>
            <a:cxnSpLocks/>
          </p:cNvCxnSpPr>
          <p:nvPr/>
        </p:nvCxnSpPr>
        <p:spPr>
          <a:xfrm flipV="1">
            <a:off x="2411760" y="5431825"/>
            <a:ext cx="206189" cy="239093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F274C20D-C9F7-48A5-9127-26DDFB33B329}"/>
              </a:ext>
            </a:extLst>
          </p:cNvPr>
          <p:cNvSpPr txBox="1"/>
          <p:nvPr/>
        </p:nvSpPr>
        <p:spPr>
          <a:xfrm>
            <a:off x="1247526" y="5674080"/>
            <a:ext cx="1752403" cy="46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Schwache Ladungs-</a:t>
            </a:r>
            <a:b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Eigenzustände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xmlns="" id="{678E31C7-B894-4D51-A7A4-B73E7DD67581}"/>
              </a:ext>
            </a:extLst>
          </p:cNvPr>
          <p:cNvCxnSpPr>
            <a:cxnSpLocks/>
          </p:cNvCxnSpPr>
          <p:nvPr/>
        </p:nvCxnSpPr>
        <p:spPr>
          <a:xfrm flipH="1" flipV="1">
            <a:off x="6880560" y="5200049"/>
            <a:ext cx="197172" cy="262565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F2439038-E550-4A7C-B00C-D3CB21BFA832}"/>
              </a:ext>
            </a:extLst>
          </p:cNvPr>
          <p:cNvSpPr txBox="1"/>
          <p:nvPr/>
        </p:nvSpPr>
        <p:spPr>
          <a:xfrm>
            <a:off x="6868038" y="5551372"/>
            <a:ext cx="1329210" cy="46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Massen</a:t>
            </a:r>
            <a:b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Eigenzustände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xmlns="" id="{D7091B02-FF71-4836-96B4-F0694EDA689A}"/>
                  </a:ext>
                </a:extLst>
              </p:cNvPr>
              <p:cNvSpPr txBox="1"/>
              <p:nvPr/>
            </p:nvSpPr>
            <p:spPr>
              <a:xfrm>
                <a:off x="2999929" y="2511230"/>
                <a:ext cx="3041025" cy="8025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i="1">
                          <a:solidFill>
                            <a:srgbClr val="01347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dirty="0">
                  <a:solidFill>
                    <a:srgbClr val="013476"/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D7091B02-FF71-4836-96B4-F0694EDA6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929" y="2511230"/>
                <a:ext cx="3041025" cy="802527"/>
              </a:xfrm>
              <a:prstGeom prst="rect">
                <a:avLst/>
              </a:prstGeom>
              <a:blipFill>
                <a:blip r:embed="rId5"/>
                <a:stretch>
                  <a:fillRect t="-5303" b="-227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9517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feil: nach unten 31">
            <a:extLst>
              <a:ext uri="{FF2B5EF4-FFF2-40B4-BE49-F238E27FC236}">
                <a16:creationId xmlns:a16="http://schemas.microsoft.com/office/drawing/2014/main" xmlns="" id="{59FCC799-59C3-482B-A86D-62853ABF2EDE}"/>
              </a:ext>
            </a:extLst>
          </p:cNvPr>
          <p:cNvSpPr/>
          <p:nvPr/>
        </p:nvSpPr>
        <p:spPr>
          <a:xfrm rot="2547179">
            <a:off x="6615784" y="4757061"/>
            <a:ext cx="53846" cy="1060198"/>
          </a:xfrm>
          <a:prstGeom prst="downArrow">
            <a:avLst/>
          </a:prstGeom>
          <a:solidFill>
            <a:srgbClr val="CDC301"/>
          </a:solidFill>
          <a:ln>
            <a:solidFill>
              <a:srgbClr val="CD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de-DE" sz="825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E6DAA798-0D43-4348-9217-E3AABA834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Quark-Umwandlungen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xmlns="" id="{BA2D7545-CDEF-4A47-8864-E6EFA5DE2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xmlns="" id="{7AE0C9DD-DFEF-4686-B3B3-B8F01EA6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xmlns="" id="{517724A8-2695-4778-ADFE-9E60C5BED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F80812E5-ECB3-454B-BDDC-650D864738E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z="2000" dirty="0"/>
              <a:t>Beispiel: Wandelt sich ein c-Quark in einem schwachen Prozess um,</a:t>
            </a:r>
            <a:br>
              <a:rPr lang="de-DE" sz="2000" dirty="0"/>
            </a:br>
            <a:r>
              <a:rPr lang="de-DE" sz="2000" dirty="0"/>
              <a:t>entsteht daraus </a:t>
            </a:r>
            <a:r>
              <a:rPr lang="de-DE" sz="2000" b="1" dirty="0"/>
              <a:t>immer</a:t>
            </a:r>
            <a:r>
              <a:rPr lang="de-DE" sz="2000" dirty="0"/>
              <a:t> ein </a:t>
            </a:r>
            <a:r>
              <a:rPr lang="de-DE" sz="2000" dirty="0" err="1"/>
              <a:t>s‘</a:t>
            </a:r>
            <a:r>
              <a:rPr lang="de-DE" sz="2000" dirty="0"/>
              <a:t> Ladungs-Eigenzustand, den man mit Wahrscheinlichkeit |V</a:t>
            </a:r>
            <a:r>
              <a:rPr lang="de-DE" sz="2000" baseline="-25000" dirty="0"/>
              <a:t>cd</a:t>
            </a:r>
            <a:r>
              <a:rPr lang="de-DE" sz="2000" dirty="0"/>
              <a:t>|</a:t>
            </a:r>
            <a:r>
              <a:rPr lang="de-DE" sz="2000" baseline="30000" dirty="0"/>
              <a:t>2</a:t>
            </a:r>
            <a:r>
              <a:rPr lang="de-DE" sz="2000" dirty="0"/>
              <a:t>=0,05 aber als ein d-Quark Masse-EZ beobachtet</a:t>
            </a:r>
          </a:p>
          <a:p>
            <a:r>
              <a:rPr lang="de-DE" sz="2000" dirty="0"/>
              <a:t>Die Mischungsmatrix ist fast diagonal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Jeweils </a:t>
            </a:r>
            <a:r>
              <a:rPr lang="de-DE" sz="1800" dirty="0"/>
              <a:t>schwerere Massen-EZ (</a:t>
            </a:r>
            <a:r>
              <a:rPr lang="de-DE" sz="1800" dirty="0" err="1"/>
              <a:t>d,c,t</a:t>
            </a:r>
            <a:r>
              <a:rPr lang="de-DE" sz="1800" dirty="0"/>
              <a:t>) wandeln sich &gt;95% innerhalb derselben Teilchen-Generation um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/>
              <a:t>Für s- und b-Quarks sind nur Umwandlungen in die leichteren Generationen möglich, unterdrückt um Faktoren 40 (</a:t>
            </a:r>
            <a:r>
              <a:rPr lang="de-DE" sz="1800" dirty="0" err="1"/>
              <a:t>s</a:t>
            </a:r>
            <a:r>
              <a:rPr lang="de-DE" sz="1800" dirty="0" err="1">
                <a:sym typeface="Wingdings" panose="05000000000000000000" pitchFamily="2" charset="2"/>
              </a:rPr>
              <a:t>u</a:t>
            </a:r>
            <a:r>
              <a:rPr lang="de-DE" sz="1800" dirty="0">
                <a:sym typeface="Wingdings" panose="05000000000000000000" pitchFamily="2" charset="2"/>
              </a:rPr>
              <a:t>), 600 (</a:t>
            </a:r>
            <a:r>
              <a:rPr lang="de-DE" sz="1800" dirty="0" err="1">
                <a:sym typeface="Wingdings" panose="05000000000000000000" pitchFamily="2" charset="2"/>
              </a:rPr>
              <a:t>bc</a:t>
            </a:r>
            <a:r>
              <a:rPr lang="de-DE" sz="1800" dirty="0">
                <a:sym typeface="Wingdings" panose="05000000000000000000" pitchFamily="2" charset="2"/>
              </a:rPr>
              <a:t>) und 100.000 (</a:t>
            </a:r>
            <a:r>
              <a:rPr lang="de-DE" sz="1800" dirty="0" err="1">
                <a:sym typeface="Wingdings" panose="05000000000000000000" pitchFamily="2" charset="2"/>
              </a:rPr>
              <a:t>bu</a:t>
            </a:r>
            <a:r>
              <a:rPr lang="de-DE" sz="1800" dirty="0">
                <a:sym typeface="Wingdings" panose="05000000000000000000" pitchFamily="2" charset="2"/>
              </a:rPr>
              <a:t>),</a:t>
            </a:r>
            <a:r>
              <a:rPr lang="de-DE" sz="1800" dirty="0"/>
              <a:t>     </a:t>
            </a:r>
            <a:br>
              <a:rPr lang="de-DE" sz="1800" dirty="0"/>
            </a:br>
            <a:r>
              <a:rPr lang="de-DE" sz="1800" dirty="0"/>
              <a:t>ihre Lebensdauern sind entsprechend verlängert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/>
              <a:t>Der Term |V</a:t>
            </a:r>
            <a:r>
              <a:rPr lang="de-DE" sz="1800" baseline="-25000" dirty="0"/>
              <a:t>ud</a:t>
            </a:r>
            <a:r>
              <a:rPr lang="de-DE" sz="1800" dirty="0"/>
              <a:t>|</a:t>
            </a:r>
            <a:r>
              <a:rPr lang="de-DE" sz="1800" baseline="30000" dirty="0"/>
              <a:t>2</a:t>
            </a:r>
            <a:r>
              <a:rPr lang="de-DE" sz="1800" dirty="0"/>
              <a:t>=0,95 verlängert z.B. die </a:t>
            </a:r>
            <a:br>
              <a:rPr lang="de-DE" sz="1800" dirty="0"/>
            </a:br>
            <a:r>
              <a:rPr lang="de-DE" sz="1800" dirty="0"/>
              <a:t>Lebensdauern von freien Neutronen und </a:t>
            </a:r>
            <a:br>
              <a:rPr lang="de-DE" sz="1800" dirty="0"/>
            </a:br>
            <a:r>
              <a:rPr lang="de-DE" sz="1800" dirty="0"/>
              <a:t>elektr. geladenen Pionen um 5%     </a:t>
            </a:r>
            <a:endParaRPr lang="de-DE" dirty="0"/>
          </a:p>
          <a:p>
            <a:endParaRPr lang="de-DE" sz="20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xmlns="" id="{F6D17381-661A-48B7-A971-4656C6E623B4}"/>
              </a:ext>
            </a:extLst>
          </p:cNvPr>
          <p:cNvSpPr/>
          <p:nvPr/>
        </p:nvSpPr>
        <p:spPr>
          <a:xfrm>
            <a:off x="5964783" y="4506055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>
                <a:solidFill>
                  <a:prstClr val="black"/>
                </a:solidFill>
              </a:rPr>
              <a:t>u</a:t>
            </a: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xmlns="" id="{082F6620-7F91-4A6B-9DA6-01B037198956}"/>
              </a:ext>
            </a:extLst>
          </p:cNvPr>
          <p:cNvSpPr/>
          <p:nvPr/>
        </p:nvSpPr>
        <p:spPr>
          <a:xfrm>
            <a:off x="5964783" y="5748193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>
                <a:solidFill>
                  <a:prstClr val="black"/>
                </a:solidFill>
              </a:rPr>
              <a:t>d</a:t>
            </a: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xmlns="" id="{7F3EF984-933C-4876-86E8-4BE4588BAC32}"/>
              </a:ext>
            </a:extLst>
          </p:cNvPr>
          <p:cNvSpPr/>
          <p:nvPr/>
        </p:nvSpPr>
        <p:spPr>
          <a:xfrm>
            <a:off x="6987375" y="4509120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prstClr val="black"/>
                </a:solidFill>
              </a:rPr>
              <a:t>c</a:t>
            </a:r>
            <a:endParaRPr lang="de-DE" sz="1350" dirty="0">
              <a:solidFill>
                <a:prstClr val="black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xmlns="" id="{B79AE59F-466B-4632-92D6-D4E279EBD695}"/>
              </a:ext>
            </a:extLst>
          </p:cNvPr>
          <p:cNvSpPr/>
          <p:nvPr/>
        </p:nvSpPr>
        <p:spPr>
          <a:xfrm>
            <a:off x="6981588" y="5751258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>
                <a:solidFill>
                  <a:prstClr val="black"/>
                </a:solidFill>
              </a:rPr>
              <a:t>s</a:t>
            </a: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xmlns="" id="{3CC76128-44F8-4800-BC5E-7EED6742F877}"/>
              </a:ext>
            </a:extLst>
          </p:cNvPr>
          <p:cNvSpPr/>
          <p:nvPr/>
        </p:nvSpPr>
        <p:spPr>
          <a:xfrm>
            <a:off x="7998393" y="4517968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>
                <a:solidFill>
                  <a:prstClr val="black"/>
                </a:solidFill>
              </a:rPr>
              <a:t>t</a:t>
            </a: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xmlns="" id="{6B9BD12D-6770-43B3-87A2-9459D59DC82C}"/>
              </a:ext>
            </a:extLst>
          </p:cNvPr>
          <p:cNvSpPr/>
          <p:nvPr/>
        </p:nvSpPr>
        <p:spPr>
          <a:xfrm>
            <a:off x="7998393" y="5760106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>
                <a:solidFill>
                  <a:prstClr val="black"/>
                </a:solidFill>
              </a:rPr>
              <a:t>b</a:t>
            </a: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21" name="Pfeil: nach unten 20">
            <a:extLst>
              <a:ext uri="{FF2B5EF4-FFF2-40B4-BE49-F238E27FC236}">
                <a16:creationId xmlns:a16="http://schemas.microsoft.com/office/drawing/2014/main" xmlns="" id="{F93A4305-FAFD-47D9-862E-92C8FCE60576}"/>
              </a:ext>
            </a:extLst>
          </p:cNvPr>
          <p:cNvSpPr/>
          <p:nvPr/>
        </p:nvSpPr>
        <p:spPr>
          <a:xfrm rot="10800000">
            <a:off x="5972239" y="4884096"/>
            <a:ext cx="316580" cy="810090"/>
          </a:xfrm>
          <a:prstGeom prst="downArrow">
            <a:avLst/>
          </a:prstGeom>
          <a:solidFill>
            <a:srgbClr val="CDC301"/>
          </a:solidFill>
          <a:ln>
            <a:solidFill>
              <a:srgbClr val="CD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8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95%</a:t>
            </a:r>
          </a:p>
        </p:txBody>
      </p:sp>
      <p:sp>
        <p:nvSpPr>
          <p:cNvPr id="24" name="Pfeil: nach unten 23">
            <a:extLst>
              <a:ext uri="{FF2B5EF4-FFF2-40B4-BE49-F238E27FC236}">
                <a16:creationId xmlns:a16="http://schemas.microsoft.com/office/drawing/2014/main" xmlns="" id="{026CE1B3-C327-4AAD-B550-B816ABE17243}"/>
              </a:ext>
            </a:extLst>
          </p:cNvPr>
          <p:cNvSpPr/>
          <p:nvPr/>
        </p:nvSpPr>
        <p:spPr>
          <a:xfrm rot="8162332">
            <a:off x="6596908" y="4720014"/>
            <a:ext cx="71557" cy="1159274"/>
          </a:xfrm>
          <a:prstGeom prst="downArrow">
            <a:avLst/>
          </a:prstGeom>
          <a:solidFill>
            <a:srgbClr val="CDC301"/>
          </a:solidFill>
          <a:ln>
            <a:solidFill>
              <a:srgbClr val="CD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8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xmlns="" id="{45BD09C2-ADEE-4B14-98D3-6EA47F5095AD}"/>
              </a:ext>
            </a:extLst>
          </p:cNvPr>
          <p:cNvCxnSpPr>
            <a:cxnSpLocks/>
          </p:cNvCxnSpPr>
          <p:nvPr/>
        </p:nvCxnSpPr>
        <p:spPr>
          <a:xfrm flipH="1" flipV="1">
            <a:off x="6354244" y="4860164"/>
            <a:ext cx="1597566" cy="899942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xmlns="" id="{7C18784C-7520-449A-BD06-8ECFF8507436}"/>
              </a:ext>
            </a:extLst>
          </p:cNvPr>
          <p:cNvSpPr txBox="1"/>
          <p:nvPr/>
        </p:nvSpPr>
        <p:spPr>
          <a:xfrm rot="1219200">
            <a:off x="6413051" y="4844878"/>
            <a:ext cx="365806" cy="206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8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de-DE" sz="825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</a:p>
        </p:txBody>
      </p:sp>
      <p:sp>
        <p:nvSpPr>
          <p:cNvPr id="31" name="Pfeil: nach unten 30">
            <a:extLst>
              <a:ext uri="{FF2B5EF4-FFF2-40B4-BE49-F238E27FC236}">
                <a16:creationId xmlns:a16="http://schemas.microsoft.com/office/drawing/2014/main" xmlns="" id="{34E9CC75-836A-4621-8304-8378AD42DB52}"/>
              </a:ext>
            </a:extLst>
          </p:cNvPr>
          <p:cNvSpPr/>
          <p:nvPr/>
        </p:nvSpPr>
        <p:spPr>
          <a:xfrm>
            <a:off x="8009967" y="4934511"/>
            <a:ext cx="316580" cy="810090"/>
          </a:xfrm>
          <a:prstGeom prst="downArrow">
            <a:avLst/>
          </a:prstGeom>
          <a:solidFill>
            <a:srgbClr val="CDC301"/>
          </a:solidFill>
          <a:ln>
            <a:solidFill>
              <a:srgbClr val="CD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8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99%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xmlns="" id="{9DCE90E5-E60D-465D-A3A8-A8FA6B47682C}"/>
              </a:ext>
            </a:extLst>
          </p:cNvPr>
          <p:cNvCxnSpPr>
            <a:cxnSpLocks/>
          </p:cNvCxnSpPr>
          <p:nvPr/>
        </p:nvCxnSpPr>
        <p:spPr>
          <a:xfrm flipH="1" flipV="1">
            <a:off x="7368938" y="4880505"/>
            <a:ext cx="568148" cy="864096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xmlns="" id="{94E7E184-468C-43D9-917C-44C6E0FEB8FC}"/>
              </a:ext>
            </a:extLst>
          </p:cNvPr>
          <p:cNvCxnSpPr>
            <a:cxnSpLocks/>
          </p:cNvCxnSpPr>
          <p:nvPr/>
        </p:nvCxnSpPr>
        <p:spPr>
          <a:xfrm flipH="1">
            <a:off x="7293324" y="4882143"/>
            <a:ext cx="643761" cy="848890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xmlns="" id="{DF834428-45AD-46D7-9F21-7C71AC52B2B8}"/>
              </a:ext>
            </a:extLst>
          </p:cNvPr>
          <p:cNvCxnSpPr>
            <a:cxnSpLocks/>
          </p:cNvCxnSpPr>
          <p:nvPr/>
        </p:nvCxnSpPr>
        <p:spPr>
          <a:xfrm flipH="1">
            <a:off x="6354243" y="4880505"/>
            <a:ext cx="1597565" cy="864096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feil: nach unten 29">
            <a:extLst>
              <a:ext uri="{FF2B5EF4-FFF2-40B4-BE49-F238E27FC236}">
                <a16:creationId xmlns:a16="http://schemas.microsoft.com/office/drawing/2014/main" xmlns="" id="{4AAC12CD-3314-4A85-9EEC-8437697E03E0}"/>
              </a:ext>
            </a:extLst>
          </p:cNvPr>
          <p:cNvSpPr/>
          <p:nvPr/>
        </p:nvSpPr>
        <p:spPr>
          <a:xfrm>
            <a:off x="6987375" y="4909304"/>
            <a:ext cx="316580" cy="810090"/>
          </a:xfrm>
          <a:prstGeom prst="downArrow">
            <a:avLst/>
          </a:prstGeom>
          <a:solidFill>
            <a:srgbClr val="CDC301"/>
          </a:solidFill>
          <a:ln>
            <a:solidFill>
              <a:srgbClr val="CD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8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95%</a:t>
            </a:r>
          </a:p>
        </p:txBody>
      </p:sp>
    </p:spTree>
    <p:extLst>
      <p:ext uri="{BB962C8B-B14F-4D97-AF65-F5344CB8AC3E}">
        <p14:creationId xmlns:p14="http://schemas.microsoft.com/office/powerpoint/2010/main" val="94330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1" grpId="0" animBg="1"/>
      <p:bldP spid="24" grpId="0" animBg="1"/>
      <p:bldP spid="29" grpId="0"/>
      <p:bldP spid="31" grpId="0" animBg="1"/>
      <p:bldP spid="31" grpId="1" animBg="1"/>
      <p:bldP spid="31" grpId="2" animBg="1"/>
      <p:bldP spid="30" grpId="0" animBg="1"/>
      <p:bldP spid="30" grpId="1" animBg="1"/>
      <p:bldP spid="30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xmlns="" id="{5DDE7878-C313-4002-8C64-111B10156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608" y="663276"/>
            <a:ext cx="8296392" cy="972000"/>
          </a:xfrm>
        </p:spPr>
        <p:txBody>
          <a:bodyPr/>
          <a:lstStyle/>
          <a:p>
            <a:r>
              <a:rPr lang="de-DE" dirty="0"/>
              <a:t>Bedeutung der Teilchenphysik für das „große Bild“</a:t>
            </a: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xmlns="" id="{7FB645BD-BACF-4FD3-9D1E-774737294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xmlns="" id="{031151DF-BA96-4E12-9383-E0B51D6E1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xmlns="" id="{32BF5A33-5C79-4262-AE0F-D57985479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8A3CA897-D659-46EA-866A-880921339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952" y="1472337"/>
            <a:ext cx="7107398" cy="492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78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D2A8DCF-74E4-4F28-A53C-FD65F0E9E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Yukawa Kopplung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67A6CDA6-8B33-4C90-8CE8-370101F4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8250621E-0B52-45C9-8C03-62A434194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1202..2019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A50C3731-BFEF-4E43-9809-B90054632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 trifft Schule - Lehrerfortbildung Teilchenphysik - Hamburg DESY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5">
                <a:extLst>
                  <a:ext uri="{FF2B5EF4-FFF2-40B4-BE49-F238E27FC236}">
                    <a16:creationId xmlns:a16="http://schemas.microsoft.com/office/drawing/2014/main" xmlns="" id="{22D4C02B-C7CC-436C-BB23-D14D2A12DF6C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latin typeface="Cambria Math"/>
                          </a:rPr>
                          <m:t>Pot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=ℏ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i="1">
                        <a:latin typeface="Cambria Math"/>
                        <a:ea typeface="Cambria Math"/>
                      </a:rPr>
                      <m:t>𝑐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latin typeface="Cambria Math"/>
                            <a:ea typeface="Cambria Math"/>
                          </a:rPr>
                          <m:t>w</m:t>
                        </m:r>
                      </m:sub>
                    </m:sSub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de-DE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de-DE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de-DE" i="1">
                            <a:latin typeface="Cambria Math"/>
                            <a:ea typeface="Cambria Math"/>
                          </a:rPr>
                          <m:t>𝑟</m:t>
                        </m:r>
                      </m:den>
                    </m:f>
                    <m:r>
                      <a:rPr lang="de-DE" i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de-DE" i="1">
                        <a:solidFill>
                          <a:srgbClr val="CDC301"/>
                        </a:solidFill>
                        <a:latin typeface="Cambria Math" panose="02040503050406030204" pitchFamily="18" charset="0"/>
                        <a:ea typeface="Cambria Math"/>
                      </a:rPr>
                      <m:t>∙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de-DE" i="1">
                            <a:solidFill>
                              <a:srgbClr val="CDC30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i="1">
                            <a:solidFill>
                              <a:srgbClr val="CDC301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de-DE" i="1">
                                <a:solidFill>
                                  <a:srgbClr val="CDC30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de-DE" i="1">
                                <a:solidFill>
                                  <a:srgbClr val="CDC301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de-DE" i="1">
                                <a:solidFill>
                                  <a:srgbClr val="CDC301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i="1">
                                    <a:solidFill>
                                      <a:srgbClr val="CDC30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solidFill>
                                      <a:srgbClr val="CDC30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de-DE" i="1">
                                    <a:solidFill>
                                      <a:srgbClr val="CDC30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𝑤</m:t>
                                </m:r>
                              </m:sub>
                            </m:sSub>
                          </m:den>
                        </m:f>
                      </m:sup>
                    </m:sSup>
                  </m:oMath>
                </a14:m>
                <a:endParaRPr lang="de-DE" dirty="0"/>
              </a:p>
              <a:p>
                <a:r>
                  <a:rPr lang="de-DE" dirty="0"/>
                  <a:t>Yukawa Kopplung die Interaktion zweier Fermionen durch Botenteilchen</a:t>
                </a:r>
              </a:p>
              <a:p>
                <a:r>
                  <a:rPr lang="de-DE" dirty="0"/>
                  <a:t>Das Potential ist die Fouriertransformation des Propagators des Botenteilchens</a:t>
                </a:r>
              </a:p>
              <a:p>
                <a:pPr lvl="1"/>
                <a:r>
                  <a:rPr lang="de-DE" dirty="0"/>
                  <a:t>Masse des Botenteilchens ist Teil der Propagators</a:t>
                </a:r>
              </a:p>
              <a:p>
                <a:pPr lvl="1"/>
                <a:r>
                  <a:rPr lang="de-DE" dirty="0"/>
                  <a:t>Propagator ergibt sich durch Lösung der Klein Gordon Gleichung mit vorgegebene Randbedingung (</a:t>
                </a:r>
                <a:r>
                  <a:rPr lang="de-DE" dirty="0" err="1"/>
                  <a:t>Greensche</a:t>
                </a:r>
                <a:r>
                  <a:rPr lang="de-DE" dirty="0"/>
                  <a:t> Funktion)</a:t>
                </a:r>
              </a:p>
              <a:p>
                <a:pPr lvl="1"/>
                <a:endParaRPr lang="de-DE" dirty="0"/>
              </a:p>
            </p:txBody>
          </p:sp>
        </mc:Choice>
        <mc:Fallback xmlns="">
          <p:sp>
            <p:nvSpPr>
              <p:cNvPr id="6" name="Inhaltsplatzhalter 5">
                <a:extLst>
                  <a:ext uri="{FF2B5EF4-FFF2-40B4-BE49-F238E27FC236}">
                    <a16:creationId xmlns:a16="http://schemas.microsoft.com/office/drawing/2014/main" id="{22D4C02B-C7CC-436C-BB23-D14D2A12DF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11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7700102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1044</Words>
  <Application>Microsoft Office PowerPoint</Application>
  <PresentationFormat>Bildschirmpräsentation (4:3)</PresentationFormat>
  <Paragraphs>296</Paragraphs>
  <Slides>25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4" baseType="lpstr">
      <vt:lpstr>Arial</vt:lpstr>
      <vt:lpstr>Arial Narrow</vt:lpstr>
      <vt:lpstr>Calibri</vt:lpstr>
      <vt:lpstr>Cambria Math</vt:lpstr>
      <vt:lpstr>Symbol</vt:lpstr>
      <vt:lpstr>Times</vt:lpstr>
      <vt:lpstr>Wingdings</vt:lpstr>
      <vt:lpstr>NTW</vt:lpstr>
      <vt:lpstr>Formel</vt:lpstr>
      <vt:lpstr>Backup Session</vt:lpstr>
      <vt:lpstr>Spezielle unitäre Gruppe</vt:lpstr>
      <vt:lpstr>Higgs Feld</vt:lpstr>
      <vt:lpstr>Ausgangspunkt: Elektromagnetische Wechselwirkung </vt:lpstr>
      <vt:lpstr>Bisher ignoriert: Zustandsmischung</vt:lpstr>
      <vt:lpstr>Zustandsmischung</vt:lpstr>
      <vt:lpstr>Quark-Umwandlungen</vt:lpstr>
      <vt:lpstr>Bedeutung der Teilchenphysik für das „große Bild“</vt:lpstr>
      <vt:lpstr>Yukawa Kopplung</vt:lpstr>
      <vt:lpstr>Hadronen</vt:lpstr>
      <vt:lpstr>Proton Vermessung</vt:lpstr>
      <vt:lpstr>PowerPoint-Präsentation</vt:lpstr>
      <vt:lpstr>Bedeutung der Teilchenphysik für das „große Bild“</vt:lpstr>
      <vt:lpstr>Evaluation</vt:lpstr>
      <vt:lpstr>H.E.S.S. telescopes</vt:lpstr>
      <vt:lpstr>PowerPoint-Präsentation</vt:lpstr>
      <vt:lpstr>Anzahl der Farben</vt:lpstr>
      <vt:lpstr>Anzahl der Farben</vt:lpstr>
      <vt:lpstr>Einschub:</vt:lpstr>
      <vt:lpstr>Exkurs: warum schwache „Isospin“-Ladung?</vt:lpstr>
      <vt:lpstr>Spekulationen</vt:lpstr>
      <vt:lpstr>Gluon Selbstwechselwirkung</vt:lpstr>
      <vt:lpstr>Erzeugung extremer Bedingung</vt:lpstr>
      <vt:lpstr>Zustandsmischung</vt:lpstr>
      <vt:lpstr>Proton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Backup Session</dc:title>
  <dc:creator>Claudia Behnke</dc:creator>
  <cp:lastModifiedBy>fabianski</cp:lastModifiedBy>
  <cp:revision>17</cp:revision>
  <dcterms:created xsi:type="dcterms:W3CDTF">2018-12-19T18:07:11Z</dcterms:created>
  <dcterms:modified xsi:type="dcterms:W3CDTF">2019-02-12T13:38:42Z</dcterms:modified>
</cp:coreProperties>
</file>