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71" r:id="rId6"/>
    <p:sldId id="272" r:id="rId7"/>
    <p:sldId id="273" r:id="rId8"/>
    <p:sldId id="259" r:id="rId9"/>
    <p:sldId id="275" r:id="rId10"/>
    <p:sldId id="268" r:id="rId11"/>
    <p:sldId id="269" r:id="rId12"/>
    <p:sldId id="263" r:id="rId13"/>
    <p:sldId id="261" r:id="rId14"/>
    <p:sldId id="270" r:id="rId15"/>
    <p:sldId id="26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8335E9-D4B2-4568-BB0F-644933D1185C}">
          <p14:sldIdLst>
            <p14:sldId id="256"/>
            <p14:sldId id="257"/>
            <p14:sldId id="258"/>
            <p14:sldId id="260"/>
            <p14:sldId id="271"/>
          </p14:sldIdLst>
        </p14:section>
        <p14:section name="Untitled Section" id="{812609BF-9668-4D22-9DFF-7FA9744154CB}">
          <p14:sldIdLst>
            <p14:sldId id="272"/>
            <p14:sldId id="273"/>
            <p14:sldId id="259"/>
            <p14:sldId id="275"/>
            <p14:sldId id="268"/>
            <p14:sldId id="269"/>
            <p14:sldId id="263"/>
            <p14:sldId id="261"/>
            <p14:sldId id="270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C377B"/>
    <a:srgbClr val="0055A0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6" autoAdjust="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72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0CB4E-811F-4CB3-AAC5-05E19BFE8D65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9E7BA-F51E-4DEE-9516-F920B6D149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549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9E7BA-F51E-4DEE-9516-F920B6D149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82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9E7BA-F51E-4DEE-9516-F920B6D149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01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Aug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A.Mereghetti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Cleaning inefficiency comparison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FAC0E61-A945-4664-A3C0-92D48E78D0D1}"/>
              </a:ext>
            </a:extLst>
          </p:cNvPr>
          <p:cNvSpPr txBox="1">
            <a:spLocks/>
          </p:cNvSpPr>
          <p:nvPr/>
        </p:nvSpPr>
        <p:spPr>
          <a:xfrm>
            <a:off x="169951" y="1058602"/>
            <a:ext cx="8832005" cy="39733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b="1" dirty="0">
                <a:sym typeface="Wingdings" panose="05000000000000000000" pitchFamily="2" charset="2"/>
              </a:rPr>
              <a:t>Only TCLAs moved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AB9E17-85FB-4D45-B5F5-9D2FEF6A1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928" y="1368506"/>
            <a:ext cx="6912710" cy="478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338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Cleaning inefficiency comparison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49ADB8-7DBD-46ED-9BD7-72C445EA59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928" y="1368506"/>
            <a:ext cx="6912710" cy="478572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B6205B7-AEB6-4BFD-8F2D-FC9B5B6DD4E7}"/>
              </a:ext>
            </a:extLst>
          </p:cNvPr>
          <p:cNvSpPr txBox="1">
            <a:spLocks/>
          </p:cNvSpPr>
          <p:nvPr/>
        </p:nvSpPr>
        <p:spPr>
          <a:xfrm>
            <a:off x="169951" y="1058602"/>
            <a:ext cx="8832005" cy="39733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b="1" dirty="0">
                <a:sym typeface="Wingdings" panose="05000000000000000000" pitchFamily="2" charset="2"/>
              </a:rPr>
              <a:t>Downstream TCSGs and TCLAs moved</a:t>
            </a:r>
          </a:p>
        </p:txBody>
      </p:sp>
    </p:spTree>
    <p:extLst>
      <p:ext uri="{BB962C8B-B14F-4D97-AF65-F5344CB8AC3E}">
        <p14:creationId xmlns:p14="http://schemas.microsoft.com/office/powerpoint/2010/main" val="3585492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Cry collimation in dynamical phases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pic>
        <p:nvPicPr>
          <p:cNvPr id="18" name="Picture 159">
            <a:extLst>
              <a:ext uri="{FF2B5EF4-FFF2-40B4-BE49-F238E27FC236}">
                <a16:creationId xmlns:a16="http://schemas.microsoft.com/office/drawing/2014/main" id="{F584F3E4-6DBA-4E96-BE4F-8DA7D85E60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36" r="5100"/>
          <a:stretch/>
        </p:blipFill>
        <p:spPr>
          <a:xfrm>
            <a:off x="247563" y="3116062"/>
            <a:ext cx="4248275" cy="2478727"/>
          </a:xfrm>
          <a:prstGeom prst="rect">
            <a:avLst/>
          </a:prstGeom>
        </p:spPr>
      </p:pic>
      <p:pic>
        <p:nvPicPr>
          <p:cNvPr id="19" name="Picture 159">
            <a:extLst>
              <a:ext uri="{FF2B5EF4-FFF2-40B4-BE49-F238E27FC236}">
                <a16:creationId xmlns:a16="http://schemas.microsoft.com/office/drawing/2014/main" id="{C7621B12-82AE-4BF6-B9B0-F9C61D5C6A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8" r="5663"/>
          <a:stretch/>
        </p:blipFill>
        <p:spPr>
          <a:xfrm>
            <a:off x="4648217" y="3115634"/>
            <a:ext cx="4248275" cy="2487148"/>
          </a:xfrm>
          <a:prstGeom prst="rect">
            <a:avLst/>
          </a:prstGeom>
        </p:spPr>
      </p:pic>
      <p:sp>
        <p:nvSpPr>
          <p:cNvPr id="20" name="TextBox 162">
            <a:extLst>
              <a:ext uri="{FF2B5EF4-FFF2-40B4-BE49-F238E27FC236}">
                <a16:creationId xmlns:a16="http://schemas.microsoft.com/office/drawing/2014/main" id="{87D1DFAA-3063-497B-B20F-F6BBB77B4FDE}"/>
              </a:ext>
            </a:extLst>
          </p:cNvPr>
          <p:cNvSpPr txBox="1"/>
          <p:nvPr/>
        </p:nvSpPr>
        <p:spPr>
          <a:xfrm rot="900984">
            <a:off x="3352706" y="3582083"/>
            <a:ext cx="1043863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 err="1">
                <a:solidFill>
                  <a:schemeClr val="accent5"/>
                </a:solidFill>
              </a:rPr>
              <a:t>channeling</a:t>
            </a:r>
            <a:endParaRPr lang="en-GB" sz="1050" dirty="0">
              <a:solidFill>
                <a:schemeClr val="accent5"/>
              </a:solidFill>
            </a:endParaRPr>
          </a:p>
        </p:txBody>
      </p:sp>
      <p:sp>
        <p:nvSpPr>
          <p:cNvPr id="21" name="TextBox 162">
            <a:extLst>
              <a:ext uri="{FF2B5EF4-FFF2-40B4-BE49-F238E27FC236}">
                <a16:creationId xmlns:a16="http://schemas.microsoft.com/office/drawing/2014/main" id="{007048BC-00D0-4CD4-BF1B-E4A9727F4843}"/>
              </a:ext>
            </a:extLst>
          </p:cNvPr>
          <p:cNvSpPr txBox="1"/>
          <p:nvPr/>
        </p:nvSpPr>
        <p:spPr>
          <a:xfrm rot="900984">
            <a:off x="7810689" y="3581881"/>
            <a:ext cx="1013055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5"/>
                </a:solidFill>
              </a:rPr>
              <a:t>amorphous</a:t>
            </a:r>
            <a:endParaRPr lang="en-GB" sz="1000" dirty="0">
              <a:solidFill>
                <a:schemeClr val="accent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0A4774-A2D5-4860-A95A-8292EFA6B315}"/>
              </a:ext>
            </a:extLst>
          </p:cNvPr>
          <p:cNvSpPr txBox="1"/>
          <p:nvPr/>
        </p:nvSpPr>
        <p:spPr>
          <a:xfrm>
            <a:off x="3153501" y="4159182"/>
            <a:ext cx="1082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000000"/>
                </a:solidFill>
              </a:rPr>
              <a:t>R. Rossi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0C1FE5B-D2A2-4C9F-A0E5-6BBF93CF2470}"/>
              </a:ext>
            </a:extLst>
          </p:cNvPr>
          <p:cNvSpPr txBox="1"/>
          <p:nvPr/>
        </p:nvSpPr>
        <p:spPr>
          <a:xfrm>
            <a:off x="7582606" y="4159181"/>
            <a:ext cx="1082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000000"/>
                </a:solidFill>
              </a:rPr>
              <a:t>R. Rossi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B0E3B071-CF5C-485B-826D-A2C645912F45}"/>
              </a:ext>
            </a:extLst>
          </p:cNvPr>
          <p:cNvSpPr txBox="1">
            <a:spLocks/>
          </p:cNvSpPr>
          <p:nvPr/>
        </p:nvSpPr>
        <p:spPr>
          <a:xfrm>
            <a:off x="175768" y="1278278"/>
            <a:ext cx="8736584" cy="41940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Channeling conditions assessed by means of continuous loss maps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3B0E1F98-B742-4179-B596-541A1F0CBB8C}"/>
              </a:ext>
            </a:extLst>
          </p:cNvPr>
          <p:cNvSpPr txBox="1">
            <a:spLocks/>
          </p:cNvSpPr>
          <p:nvPr/>
        </p:nvSpPr>
        <p:spPr>
          <a:xfrm>
            <a:off x="175768" y="1794408"/>
            <a:ext cx="8736584" cy="37422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Figure of merit: ratio of losses at the crystal and at the corresponding absorber</a:t>
            </a: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ED88DAAB-2774-45B4-B4D2-8E9B14B7CC56}"/>
              </a:ext>
            </a:extLst>
          </p:cNvPr>
          <p:cNvSpPr txBox="1">
            <a:spLocks/>
          </p:cNvSpPr>
          <p:nvPr/>
        </p:nvSpPr>
        <p:spPr>
          <a:xfrm>
            <a:off x="177246" y="2337425"/>
            <a:ext cx="8736584" cy="37422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Channeling conditions are kept if the ratio is below 10</a:t>
            </a:r>
            <a:r>
              <a:rPr lang="en-US" sz="1800" baseline="30000" dirty="0">
                <a:sym typeface="Wingdings" panose="05000000000000000000" pitchFamily="2" charset="2"/>
              </a:rPr>
              <a:t>-2</a:t>
            </a:r>
          </a:p>
        </p:txBody>
      </p:sp>
    </p:spTree>
    <p:extLst>
      <p:ext uri="{BB962C8B-B14F-4D97-AF65-F5344CB8AC3E}">
        <p14:creationId xmlns:p14="http://schemas.microsoft.com/office/powerpoint/2010/main" val="814827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78F5844-75FD-473B-806D-EB283FE4F9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965"/>
          <a:stretch/>
        </p:blipFill>
        <p:spPr>
          <a:xfrm>
            <a:off x="1410610" y="1137523"/>
            <a:ext cx="6298715" cy="37807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Channeling during squeeze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58A03944-18DF-4371-9D78-BA4BA8AD8204}"/>
              </a:ext>
            </a:extLst>
          </p:cNvPr>
          <p:cNvSpPr/>
          <p:nvPr/>
        </p:nvSpPr>
        <p:spPr>
          <a:xfrm>
            <a:off x="2025396" y="3066777"/>
            <a:ext cx="5547256" cy="1460839"/>
          </a:xfrm>
          <a:prstGeom prst="rect">
            <a:avLst/>
          </a:prstGeom>
          <a:solidFill>
            <a:srgbClr val="00B050">
              <a:alpha val="2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15030691-6243-4D15-ACE3-D70A1E4DA2D6}"/>
              </a:ext>
            </a:extLst>
          </p:cNvPr>
          <p:cNvSpPr txBox="1">
            <a:spLocks/>
          </p:cNvSpPr>
          <p:nvPr/>
        </p:nvSpPr>
        <p:spPr>
          <a:xfrm>
            <a:off x="191676" y="5209831"/>
            <a:ext cx="8736584" cy="36512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Channeling was well kept for the whole duration of the squeeze</a:t>
            </a:r>
          </a:p>
        </p:txBody>
      </p:sp>
    </p:spTree>
    <p:extLst>
      <p:ext uri="{BB962C8B-B14F-4D97-AF65-F5344CB8AC3E}">
        <p14:creationId xmlns:p14="http://schemas.microsoft.com/office/powerpoint/2010/main" val="351487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Sustained losses on all four planes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09AC86-310E-4974-B3FD-1E805E113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89824"/>
            <a:ext cx="5182756" cy="2878375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35CFBE7-A44A-4898-A687-6311A0C49242}"/>
              </a:ext>
            </a:extLst>
          </p:cNvPr>
          <p:cNvSpPr/>
          <p:nvPr/>
        </p:nvSpPr>
        <p:spPr>
          <a:xfrm>
            <a:off x="3293616" y="1231404"/>
            <a:ext cx="667627" cy="23906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16C8AD-7BB3-42DC-93E4-E1C1BD8BB5F9}"/>
              </a:ext>
            </a:extLst>
          </p:cNvPr>
          <p:cNvCxnSpPr>
            <a:cxnSpLocks/>
          </p:cNvCxnSpPr>
          <p:nvPr/>
        </p:nvCxnSpPr>
        <p:spPr>
          <a:xfrm>
            <a:off x="3888419" y="1231404"/>
            <a:ext cx="5202312" cy="1816723"/>
          </a:xfrm>
          <a:prstGeom prst="line">
            <a:avLst/>
          </a:prstGeom>
          <a:ln w="25400">
            <a:solidFill>
              <a:srgbClr val="FF0000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7621A3E-3BE7-4AB5-AF9C-4F4261CCC3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7975" y="3089800"/>
            <a:ext cx="5182756" cy="2878375"/>
          </a:xfrm>
          <a:prstGeom prst="rect">
            <a:avLst/>
          </a:prstGeom>
          <a:ln w="38100" cap="rnd">
            <a:solidFill>
              <a:srgbClr val="FF0000"/>
            </a:solidFill>
          </a:ln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EE4F9-AC1E-4CE5-A620-2CEAF8B7007F}"/>
              </a:ext>
            </a:extLst>
          </p:cNvPr>
          <p:cNvCxnSpPr>
            <a:cxnSpLocks/>
          </p:cNvCxnSpPr>
          <p:nvPr/>
        </p:nvCxnSpPr>
        <p:spPr>
          <a:xfrm>
            <a:off x="3293616" y="3506680"/>
            <a:ext cx="594803" cy="2461495"/>
          </a:xfrm>
          <a:prstGeom prst="line">
            <a:avLst/>
          </a:prstGeom>
          <a:ln w="25400">
            <a:solidFill>
              <a:srgbClr val="FF0000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1DB75334-3B83-44EF-88A8-28122078B674}"/>
              </a:ext>
            </a:extLst>
          </p:cNvPr>
          <p:cNvSpPr txBox="1">
            <a:spLocks/>
          </p:cNvSpPr>
          <p:nvPr/>
        </p:nvSpPr>
        <p:spPr>
          <a:xfrm>
            <a:off x="597427" y="4306179"/>
            <a:ext cx="2696189" cy="86249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Similar test performed during Ion Run setup</a:t>
            </a:r>
          </a:p>
        </p:txBody>
      </p:sp>
    </p:spTree>
    <p:extLst>
      <p:ext uri="{BB962C8B-B14F-4D97-AF65-F5344CB8AC3E}">
        <p14:creationId xmlns:p14="http://schemas.microsoft.com/office/powerpoint/2010/main" val="1652293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Conclusions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C719A0F-D285-45EF-82EB-A2C370F6F5A6}"/>
              </a:ext>
            </a:extLst>
          </p:cNvPr>
          <p:cNvSpPr txBox="1">
            <a:spLocks/>
          </p:cNvSpPr>
          <p:nvPr/>
        </p:nvSpPr>
        <p:spPr>
          <a:xfrm>
            <a:off x="311995" y="1316053"/>
            <a:ext cx="8483092" cy="200006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b="1" dirty="0">
                <a:sym typeface="Wingdings" panose="05000000000000000000" pitchFamily="2" charset="2"/>
              </a:rPr>
              <a:t>Full program of crystal collimation tests with ions completed</a:t>
            </a:r>
            <a:endParaRPr lang="en-US" sz="1800" dirty="0">
              <a:sym typeface="Wingdings" panose="05000000000000000000" pitchFamily="2" charset="2"/>
            </a:endParaRP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Complete characterization of all crystal devices with Pb ion beams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Loss map campaign with different settings to be compared with standard collimation and previous measurements 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Crystals kept in during squeeze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Test with sustained losses on all four planes at the same time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881E39F-033F-4025-BAE8-C27A19A3E17C}"/>
              </a:ext>
            </a:extLst>
          </p:cNvPr>
          <p:cNvSpPr txBox="1">
            <a:spLocks/>
          </p:cNvSpPr>
          <p:nvPr/>
        </p:nvSpPr>
        <p:spPr>
          <a:xfrm>
            <a:off x="313474" y="5433139"/>
            <a:ext cx="8483092" cy="454238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b="1" dirty="0">
                <a:sym typeface="Wingdings" panose="05000000000000000000" pitchFamily="2" charset="2"/>
              </a:rPr>
              <a:t>Detailed analysis still ongoing…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A52F01A-0965-495E-A380-966B94711E06}"/>
              </a:ext>
            </a:extLst>
          </p:cNvPr>
          <p:cNvSpPr txBox="1">
            <a:spLocks/>
          </p:cNvSpPr>
          <p:nvPr/>
        </p:nvSpPr>
        <p:spPr>
          <a:xfrm>
            <a:off x="311995" y="3546572"/>
            <a:ext cx="8483092" cy="170013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b="1" dirty="0">
                <a:sym typeface="Wingdings" panose="05000000000000000000" pitchFamily="2" charset="2"/>
              </a:rPr>
              <a:t>Preliminary results</a:t>
            </a:r>
            <a:endParaRPr lang="en-US" sz="1800" dirty="0">
              <a:sym typeface="Wingdings" panose="05000000000000000000" pitchFamily="2" charset="2"/>
            </a:endParaRP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General improvement in cleaning inefficiency with crystal collimation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Crystals successfully kept in channeling during squeeze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Crystal collimation is able to sustain high losses in all planes at the same time (also tested during </a:t>
            </a:r>
            <a:r>
              <a:rPr lang="en-US" sz="1800">
                <a:sym typeface="Wingdings" panose="05000000000000000000" pitchFamily="2" charset="2"/>
              </a:rPr>
              <a:t>ion setup)</a:t>
            </a:r>
            <a:endParaRPr lang="en-US" sz="18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723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Autofit/>
          </a:bodyPr>
          <a:lstStyle/>
          <a:p>
            <a:r>
              <a:rPr lang="en-US" sz="3600" dirty="0"/>
              <a:t>MD4168 - Crystal Collimation Tests with Pb Ion Beams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lcoll_logo3_small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02ED0BAD-E4C5-4939-830F-4CE2ED150572}"/>
              </a:ext>
            </a:extLst>
          </p:cNvPr>
          <p:cNvSpPr txBox="1">
            <a:spLocks/>
          </p:cNvSpPr>
          <p:nvPr/>
        </p:nvSpPr>
        <p:spPr>
          <a:xfrm>
            <a:off x="457200" y="3980404"/>
            <a:ext cx="8229600" cy="733639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M. D’Andrea</a:t>
            </a:r>
            <a:r>
              <a:rPr lang="en-US" dirty="0"/>
              <a:t>, E. Belli, A. </a:t>
            </a:r>
            <a:r>
              <a:rPr lang="en-US" dirty="0" err="1"/>
              <a:t>Fomin</a:t>
            </a:r>
            <a:r>
              <a:rPr lang="en-US" dirty="0"/>
              <a:t>, D. </a:t>
            </a:r>
            <a:r>
              <a:rPr lang="en-US" dirty="0" err="1"/>
              <a:t>Mirarchi</a:t>
            </a:r>
            <a:r>
              <a:rPr lang="en-US" dirty="0"/>
              <a:t>, S. </a:t>
            </a:r>
            <a:r>
              <a:rPr lang="en-US" dirty="0" err="1"/>
              <a:t>Redaelli</a:t>
            </a:r>
            <a:r>
              <a:rPr lang="en-US" dirty="0"/>
              <a:t>, R. Rossi, W. </a:t>
            </a:r>
            <a:r>
              <a:rPr lang="en-US" dirty="0" err="1"/>
              <a:t>Scandale</a:t>
            </a:r>
            <a:endParaRPr lang="en-US" dirty="0"/>
          </a:p>
          <a:p>
            <a:endParaRPr lang="en-US" dirty="0"/>
          </a:p>
          <a:p>
            <a:r>
              <a:rPr lang="en-US" dirty="0"/>
              <a:t>Acknowledgements: UA9 Collaboration, BE-ABP, BE-OP, EN-SMM, EN-STI</a:t>
            </a:r>
          </a:p>
        </p:txBody>
      </p:sp>
    </p:spTree>
    <p:extLst>
      <p:ext uri="{BB962C8B-B14F-4D97-AF65-F5344CB8AC3E}">
        <p14:creationId xmlns:p14="http://schemas.microsoft.com/office/powerpoint/2010/main" val="3420040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Overview of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951" y="2982211"/>
            <a:ext cx="8832005" cy="17673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sym typeface="Wingdings" panose="05000000000000000000" pitchFamily="2" charset="2"/>
              </a:rPr>
              <a:t>Program completed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Angular and linear scans at injection and flat top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Loss maps at flat top with different collimator settings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Crystals kept in channeling during squeeze</a:t>
            </a:r>
          </a:p>
          <a:p>
            <a:pPr marL="868680" lvl="1" algn="just"/>
            <a:r>
              <a:rPr lang="en-US" sz="1800" dirty="0">
                <a:sym typeface="Wingdings" panose="05000000000000000000" pitchFamily="2" charset="2"/>
              </a:rPr>
              <a:t>Crystals left in with sustained losses on all four planes at the same time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C719A0F-D285-45EF-82EB-A2C370F6F5A6}"/>
              </a:ext>
            </a:extLst>
          </p:cNvPr>
          <p:cNvSpPr txBox="1">
            <a:spLocks/>
          </p:cNvSpPr>
          <p:nvPr/>
        </p:nvSpPr>
        <p:spPr>
          <a:xfrm>
            <a:off x="169951" y="1218402"/>
            <a:ext cx="8832005" cy="397336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b="1" dirty="0">
                <a:sym typeface="Wingdings" panose="05000000000000000000" pitchFamily="2" charset="2"/>
              </a:rPr>
              <a:t>27</a:t>
            </a:r>
            <a:r>
              <a:rPr lang="en-US" sz="1800" b="1" baseline="30000" dirty="0">
                <a:sym typeface="Wingdings" panose="05000000000000000000" pitchFamily="2" charset="2"/>
              </a:rPr>
              <a:t>th </a:t>
            </a:r>
            <a:r>
              <a:rPr lang="en-US" sz="1800" b="1" dirty="0">
                <a:sym typeface="Wingdings" panose="05000000000000000000" pitchFamily="2" charset="2"/>
              </a:rPr>
              <a:t>November 2018 – 12 hours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1115C2-08EF-430D-9B7D-87518FA59D06}"/>
              </a:ext>
            </a:extLst>
          </p:cNvPr>
          <p:cNvSpPr txBox="1">
            <a:spLocks/>
          </p:cNvSpPr>
          <p:nvPr/>
        </p:nvSpPr>
        <p:spPr>
          <a:xfrm>
            <a:off x="169952" y="1789162"/>
            <a:ext cx="8832004" cy="103393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b="1" dirty="0">
                <a:sym typeface="Wingdings" panose="05000000000000000000" pitchFamily="2" charset="2"/>
              </a:rPr>
              <a:t>Goal of the MD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Complete characterization of crystal devices and evaluation of crystal collimation performance with Pb ion beams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8DC9E72-3847-43C5-A961-D0F833F2860A}"/>
              </a:ext>
            </a:extLst>
          </p:cNvPr>
          <p:cNvSpPr txBox="1">
            <a:spLocks/>
          </p:cNvSpPr>
          <p:nvPr/>
        </p:nvSpPr>
        <p:spPr>
          <a:xfrm>
            <a:off x="169951" y="4896353"/>
            <a:ext cx="8832006" cy="61667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sym typeface="Wingdings" panose="05000000000000000000" pitchFamily="2" charset="2"/>
              </a:rPr>
              <a:t>High intensity fill originally planned but not performed in favor of more measurements at top energy in the first fill</a:t>
            </a:r>
          </a:p>
        </p:txBody>
      </p:sp>
    </p:spTree>
    <p:extLst>
      <p:ext uri="{BB962C8B-B14F-4D97-AF65-F5344CB8AC3E}">
        <p14:creationId xmlns:p14="http://schemas.microsoft.com/office/powerpoint/2010/main" val="1191508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E70DED-7B8B-4019-AF6B-CAC43E463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13" y="3490409"/>
            <a:ext cx="3980477" cy="265365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9D4101-1A5F-48C1-BB1A-A87D48BBA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734" y="3490409"/>
            <a:ext cx="3980477" cy="26536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1F8D09-CD6F-4A8B-A231-ADD869650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213" y="932152"/>
            <a:ext cx="3980478" cy="26536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77B868-BA4F-4EBC-A957-F528395EA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0734" y="932152"/>
            <a:ext cx="3980477" cy="26536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Angular scans at injection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614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E70DED-7B8B-4019-AF6B-CAC43E463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13" y="3490409"/>
            <a:ext cx="3980476" cy="26536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9D4101-1A5F-48C1-BB1A-A87D48BBA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734" y="3490409"/>
            <a:ext cx="3980476" cy="26536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1F8D09-CD6F-4A8B-A231-ADD869650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213" y="932152"/>
            <a:ext cx="3980477" cy="26536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77B868-BA4F-4EBC-A957-F528395EA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0734" y="932152"/>
            <a:ext cx="3980476" cy="26536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Angular scans at flat top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520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E70DED-7B8B-4019-AF6B-CAC43E463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51" y="3490409"/>
            <a:ext cx="3538201" cy="26536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9D4101-1A5F-48C1-BB1A-A87D48BBA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872" y="3490409"/>
            <a:ext cx="3538201" cy="26536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1F8D09-CD6F-4A8B-A231-ADD869650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350" y="932152"/>
            <a:ext cx="3538202" cy="26536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77B868-BA4F-4EBC-A957-F528395EA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1872" y="932152"/>
            <a:ext cx="3538201" cy="26536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Linear scans at injection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C0F52A08-AB32-42B2-B298-F6C6F5F69FF2}"/>
              </a:ext>
            </a:extLst>
          </p:cNvPr>
          <p:cNvSpPr/>
          <p:nvPr/>
        </p:nvSpPr>
        <p:spPr>
          <a:xfrm>
            <a:off x="4602032" y="1779234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~86%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06D6D90-E76F-4FF6-9F75-E844F63DB147}"/>
              </a:ext>
            </a:extLst>
          </p:cNvPr>
          <p:cNvSpPr/>
          <p:nvPr/>
        </p:nvSpPr>
        <p:spPr>
          <a:xfrm>
            <a:off x="461572" y="1779234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~78%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12C7155-E936-4989-B574-A64C335F8EC0}"/>
              </a:ext>
            </a:extLst>
          </p:cNvPr>
          <p:cNvSpPr/>
          <p:nvPr/>
        </p:nvSpPr>
        <p:spPr>
          <a:xfrm>
            <a:off x="467544" y="4797718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~82%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5A09AB3-9D4D-4FEA-ADD1-A11347431B51}"/>
              </a:ext>
            </a:extLst>
          </p:cNvPr>
          <p:cNvSpPr/>
          <p:nvPr/>
        </p:nvSpPr>
        <p:spPr>
          <a:xfrm>
            <a:off x="4602032" y="4803255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~91%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62">
            <a:extLst>
              <a:ext uri="{FF2B5EF4-FFF2-40B4-BE49-F238E27FC236}">
                <a16:creationId xmlns:a16="http://schemas.microsoft.com/office/drawing/2014/main" id="{8E40BDDC-682E-4BC3-A04A-362C9503CC3E}"/>
              </a:ext>
            </a:extLst>
          </p:cNvPr>
          <p:cNvSpPr txBox="1"/>
          <p:nvPr/>
        </p:nvSpPr>
        <p:spPr>
          <a:xfrm rot="20320540">
            <a:off x="493092" y="2606359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B1H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17" name="TextBox 162">
            <a:extLst>
              <a:ext uri="{FF2B5EF4-FFF2-40B4-BE49-F238E27FC236}">
                <a16:creationId xmlns:a16="http://schemas.microsoft.com/office/drawing/2014/main" id="{B5271650-7ACD-4D6E-972E-062A94BFC1FD}"/>
              </a:ext>
            </a:extLst>
          </p:cNvPr>
          <p:cNvSpPr txBox="1"/>
          <p:nvPr/>
        </p:nvSpPr>
        <p:spPr>
          <a:xfrm rot="20320540">
            <a:off x="4732688" y="2606359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B1V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18" name="TextBox 162">
            <a:extLst>
              <a:ext uri="{FF2B5EF4-FFF2-40B4-BE49-F238E27FC236}">
                <a16:creationId xmlns:a16="http://schemas.microsoft.com/office/drawing/2014/main" id="{54067FAD-E827-4878-BC7B-F6D608BAD3B0}"/>
              </a:ext>
            </a:extLst>
          </p:cNvPr>
          <p:cNvSpPr txBox="1"/>
          <p:nvPr/>
        </p:nvSpPr>
        <p:spPr>
          <a:xfrm rot="20320540">
            <a:off x="499560" y="4400840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B2H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19" name="TextBox 162">
            <a:extLst>
              <a:ext uri="{FF2B5EF4-FFF2-40B4-BE49-F238E27FC236}">
                <a16:creationId xmlns:a16="http://schemas.microsoft.com/office/drawing/2014/main" id="{9009B3F3-3652-40FE-86A4-458DEEFF4AEB}"/>
              </a:ext>
            </a:extLst>
          </p:cNvPr>
          <p:cNvSpPr txBox="1"/>
          <p:nvPr/>
        </p:nvSpPr>
        <p:spPr>
          <a:xfrm rot="20320540">
            <a:off x="4739156" y="4400840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B2V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76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DE70DED-7B8B-4019-AF6B-CAC43E463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351" y="3490409"/>
            <a:ext cx="3538201" cy="2653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A9D4101-1A5F-48C1-BB1A-A87D48BBA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872" y="3490409"/>
            <a:ext cx="3538201" cy="26536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D1F8D09-CD6F-4A8B-A231-ADD869650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350" y="932152"/>
            <a:ext cx="3538202" cy="26536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F77B868-BA4F-4EBC-A957-F528395EA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1872" y="932152"/>
            <a:ext cx="3538201" cy="2653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Linear scans at flat top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C0F52A08-AB32-42B2-B298-F6C6F5F69FF2}"/>
              </a:ext>
            </a:extLst>
          </p:cNvPr>
          <p:cNvSpPr/>
          <p:nvPr/>
        </p:nvSpPr>
        <p:spPr>
          <a:xfrm>
            <a:off x="4602032" y="1779234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~82%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06D6D90-E76F-4FF6-9F75-E844F63DB147}"/>
              </a:ext>
            </a:extLst>
          </p:cNvPr>
          <p:cNvSpPr/>
          <p:nvPr/>
        </p:nvSpPr>
        <p:spPr>
          <a:xfrm>
            <a:off x="461572" y="1779234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~20%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12C7155-E936-4989-B574-A64C335F8EC0}"/>
              </a:ext>
            </a:extLst>
          </p:cNvPr>
          <p:cNvSpPr/>
          <p:nvPr/>
        </p:nvSpPr>
        <p:spPr>
          <a:xfrm>
            <a:off x="467544" y="4797718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~91%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5A09AB3-9D4D-4FEA-ADD1-A11347431B51}"/>
              </a:ext>
            </a:extLst>
          </p:cNvPr>
          <p:cNvSpPr/>
          <p:nvPr/>
        </p:nvSpPr>
        <p:spPr>
          <a:xfrm>
            <a:off x="4602032" y="4797718"/>
            <a:ext cx="936104" cy="5148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~84%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AF0EEA-11AD-4A93-A997-46E32A5D882A}"/>
              </a:ext>
            </a:extLst>
          </p:cNvPr>
          <p:cNvSpPr txBox="1"/>
          <p:nvPr/>
        </p:nvSpPr>
        <p:spPr>
          <a:xfrm>
            <a:off x="1505688" y="1260324"/>
            <a:ext cx="3096344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Radius close to critical value: high dechanneling population and low efficiency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6BB0C3-AA33-42ED-8CB7-DF2F708B311F}"/>
              </a:ext>
            </a:extLst>
          </p:cNvPr>
          <p:cNvSpPr txBox="1"/>
          <p:nvPr/>
        </p:nvSpPr>
        <p:spPr>
          <a:xfrm>
            <a:off x="1505688" y="3812410"/>
            <a:ext cx="3096344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Smaller radius: much lower dechanneling population and higher efficiency</a:t>
            </a:r>
          </a:p>
        </p:txBody>
      </p:sp>
      <p:sp>
        <p:nvSpPr>
          <p:cNvPr id="18" name="TextBox 162">
            <a:extLst>
              <a:ext uri="{FF2B5EF4-FFF2-40B4-BE49-F238E27FC236}">
                <a16:creationId xmlns:a16="http://schemas.microsoft.com/office/drawing/2014/main" id="{CB0003AA-3320-4F1C-95F9-A82F9B12A7C5}"/>
              </a:ext>
            </a:extLst>
          </p:cNvPr>
          <p:cNvSpPr txBox="1"/>
          <p:nvPr/>
        </p:nvSpPr>
        <p:spPr>
          <a:xfrm rot="20320540">
            <a:off x="493092" y="2606359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B1H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19" name="TextBox 162">
            <a:extLst>
              <a:ext uri="{FF2B5EF4-FFF2-40B4-BE49-F238E27FC236}">
                <a16:creationId xmlns:a16="http://schemas.microsoft.com/office/drawing/2014/main" id="{7DA6F415-EA8F-4FF1-993E-A246DC388F44}"/>
              </a:ext>
            </a:extLst>
          </p:cNvPr>
          <p:cNvSpPr txBox="1"/>
          <p:nvPr/>
        </p:nvSpPr>
        <p:spPr>
          <a:xfrm rot="20320540">
            <a:off x="4732688" y="2606359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B1V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20" name="TextBox 162">
            <a:extLst>
              <a:ext uri="{FF2B5EF4-FFF2-40B4-BE49-F238E27FC236}">
                <a16:creationId xmlns:a16="http://schemas.microsoft.com/office/drawing/2014/main" id="{7D2A7EF3-71A9-4DFB-BB53-136A707A396C}"/>
              </a:ext>
            </a:extLst>
          </p:cNvPr>
          <p:cNvSpPr txBox="1"/>
          <p:nvPr/>
        </p:nvSpPr>
        <p:spPr>
          <a:xfrm rot="20320540">
            <a:off x="499560" y="4400840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B2H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21" name="TextBox 162">
            <a:extLst>
              <a:ext uri="{FF2B5EF4-FFF2-40B4-BE49-F238E27FC236}">
                <a16:creationId xmlns:a16="http://schemas.microsoft.com/office/drawing/2014/main" id="{403A313E-6A94-4E65-9A51-376B44298A62}"/>
              </a:ext>
            </a:extLst>
          </p:cNvPr>
          <p:cNvSpPr txBox="1"/>
          <p:nvPr/>
        </p:nvSpPr>
        <p:spPr>
          <a:xfrm rot="20320540">
            <a:off x="4739156" y="4400840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B2V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07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Loss maps at flat top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FF13C15-EBAC-447C-BD8C-E7DFB49A79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4525083"/>
              </p:ext>
            </p:extLst>
          </p:nvPr>
        </p:nvGraphicFramePr>
        <p:xfrm>
          <a:off x="704399" y="2503828"/>
          <a:ext cx="3397090" cy="24197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98545">
                  <a:extLst>
                    <a:ext uri="{9D8B030D-6E8A-4147-A177-3AD203B41FA5}">
                      <a16:colId xmlns:a16="http://schemas.microsoft.com/office/drawing/2014/main" val="1056856199"/>
                    </a:ext>
                  </a:extLst>
                </a:gridCol>
                <a:gridCol w="1698545">
                  <a:extLst>
                    <a:ext uri="{9D8B030D-6E8A-4147-A177-3AD203B41FA5}">
                      <a16:colId xmlns:a16="http://schemas.microsoft.com/office/drawing/2014/main" val="981052233"/>
                    </a:ext>
                  </a:extLst>
                </a:gridCol>
              </a:tblGrid>
              <a:tr h="72939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Downstream TCSGs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TCLAs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4229597"/>
                  </a:ext>
                </a:extLst>
              </a:tr>
              <a:tr h="4225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6.5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450516"/>
                  </a:ext>
                </a:extLst>
              </a:tr>
              <a:tr h="4225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6.5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7474404"/>
                  </a:ext>
                </a:extLst>
              </a:tr>
              <a:tr h="4225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6.5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2143122"/>
                  </a:ext>
                </a:extLst>
              </a:tr>
              <a:tr h="4225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6.5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7010971"/>
                  </a:ext>
                </a:extLst>
              </a:tr>
            </a:tbl>
          </a:graphicData>
        </a:graphic>
      </p:graphicFrame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D79F53C-3394-4646-8D7D-AB609F190C82}"/>
              </a:ext>
            </a:extLst>
          </p:cNvPr>
          <p:cNvSpPr txBox="1">
            <a:spLocks/>
          </p:cNvSpPr>
          <p:nvPr/>
        </p:nvSpPr>
        <p:spPr>
          <a:xfrm>
            <a:off x="190127" y="1201764"/>
            <a:ext cx="8832004" cy="70999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Extensive loss map campaign </a:t>
            </a:r>
            <a:r>
              <a:rPr lang="en-US" sz="2000" dirty="0">
                <a:sym typeface="Wingdings" panose="05000000000000000000" pitchFamily="2" charset="2"/>
              </a:rPr>
              <a:t>(</a:t>
            </a:r>
            <a:r>
              <a:rPr lang="en-US" sz="1800" dirty="0"/>
              <a:t>~ 90 in total) with many different configurations to be compared with the standard collimation system</a:t>
            </a:r>
            <a:endParaRPr lang="en-US" sz="1800" dirty="0">
              <a:sym typeface="Wingdings" panose="05000000000000000000" pitchFamily="2" charset="2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16E3D878-347A-4AD6-84CB-C65813B3C7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089826"/>
              </p:ext>
            </p:extLst>
          </p:nvPr>
        </p:nvGraphicFramePr>
        <p:xfrm>
          <a:off x="4993788" y="2503828"/>
          <a:ext cx="3397090" cy="24197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98545">
                  <a:extLst>
                    <a:ext uri="{9D8B030D-6E8A-4147-A177-3AD203B41FA5}">
                      <a16:colId xmlns:a16="http://schemas.microsoft.com/office/drawing/2014/main" val="1056856199"/>
                    </a:ext>
                  </a:extLst>
                </a:gridCol>
                <a:gridCol w="1698545">
                  <a:extLst>
                    <a:ext uri="{9D8B030D-6E8A-4147-A177-3AD203B41FA5}">
                      <a16:colId xmlns:a16="http://schemas.microsoft.com/office/drawing/2014/main" val="981052233"/>
                    </a:ext>
                  </a:extLst>
                </a:gridCol>
              </a:tblGrid>
              <a:tr h="729396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Downstream TCSGs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TCLAs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14229597"/>
                  </a:ext>
                </a:extLst>
              </a:tr>
              <a:tr h="4225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450516"/>
                  </a:ext>
                </a:extLst>
              </a:tr>
              <a:tr h="4225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7474404"/>
                  </a:ext>
                </a:extLst>
              </a:tr>
              <a:tr h="4225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2143122"/>
                  </a:ext>
                </a:extLst>
              </a:tr>
              <a:tr h="42258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6.0 </a:t>
                      </a:r>
                      <a:r>
                        <a:rPr lang="el-GR" dirty="0"/>
                        <a:t>σ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47010971"/>
                  </a:ext>
                </a:extLst>
              </a:tr>
            </a:tbl>
          </a:graphicData>
        </a:graphic>
      </p:graphicFrame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1252F9D8-2246-407F-B3AB-1EA35B487202}"/>
              </a:ext>
            </a:extLst>
          </p:cNvPr>
          <p:cNvSpPr txBox="1">
            <a:spLocks/>
          </p:cNvSpPr>
          <p:nvPr/>
        </p:nvSpPr>
        <p:spPr>
          <a:xfrm>
            <a:off x="190127" y="5187850"/>
            <a:ext cx="8832004" cy="88447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Loss maps with the standard system are performed with TCPs and TCSGs upstream the crystals in place, while applying the same changes above to the downstream collimators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49DF671-A0AA-4EB2-9654-543FFEFF430A}"/>
              </a:ext>
            </a:extLst>
          </p:cNvPr>
          <p:cNvSpPr txBox="1">
            <a:spLocks/>
          </p:cNvSpPr>
          <p:nvPr/>
        </p:nvSpPr>
        <p:spPr>
          <a:xfrm>
            <a:off x="190127" y="1965461"/>
            <a:ext cx="8832004" cy="404764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Crystals kept at 5.0 </a:t>
            </a:r>
            <a:r>
              <a:rPr lang="el-GR" sz="1800" dirty="0">
                <a:sym typeface="Wingdings" panose="05000000000000000000" pitchFamily="2" charset="2"/>
              </a:rPr>
              <a:t>σ</a:t>
            </a:r>
            <a:endParaRPr lang="en-US" sz="18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1049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09AC86-310E-4974-B3FD-1E805E113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4" y="1048995"/>
            <a:ext cx="4569128" cy="25375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CE293C-75D2-4DEA-8981-42207EE6A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6524" y="1052839"/>
            <a:ext cx="4569128" cy="25375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856" y="160340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Std and Cry system comparison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17 Jan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M. D’Andrea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1" name="Picture 40" descr="lcoll_logo3_small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81" y="0"/>
            <a:ext cx="1160719" cy="1231404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35CFBE7-A44A-4898-A687-6311A0C49242}"/>
              </a:ext>
            </a:extLst>
          </p:cNvPr>
          <p:cNvSpPr/>
          <p:nvPr/>
        </p:nvSpPr>
        <p:spPr>
          <a:xfrm>
            <a:off x="2991413" y="1538447"/>
            <a:ext cx="512026" cy="19537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621A3E-3BE7-4AB5-AF9C-4F4261CCC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135" y="3779583"/>
            <a:ext cx="3966745" cy="2203033"/>
          </a:xfrm>
          <a:prstGeom prst="rect">
            <a:avLst/>
          </a:prstGeom>
          <a:ln w="38100" cap="rnd">
            <a:solidFill>
              <a:srgbClr val="FF0000"/>
            </a:solidFill>
          </a:ln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88EE4F9-AC1E-4CE5-A620-2CEAF8B7007F}"/>
              </a:ext>
            </a:extLst>
          </p:cNvPr>
          <p:cNvCxnSpPr>
            <a:cxnSpLocks/>
          </p:cNvCxnSpPr>
          <p:nvPr/>
        </p:nvCxnSpPr>
        <p:spPr>
          <a:xfrm flipH="1">
            <a:off x="350137" y="3399822"/>
            <a:ext cx="2641276" cy="343907"/>
          </a:xfrm>
          <a:prstGeom prst="line">
            <a:avLst/>
          </a:prstGeom>
          <a:ln w="25400">
            <a:solidFill>
              <a:srgbClr val="FF0000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62">
            <a:extLst>
              <a:ext uri="{FF2B5EF4-FFF2-40B4-BE49-F238E27FC236}">
                <a16:creationId xmlns:a16="http://schemas.microsoft.com/office/drawing/2014/main" id="{65C09058-2EEC-4A47-BBCD-550638146F8F}"/>
              </a:ext>
            </a:extLst>
          </p:cNvPr>
          <p:cNvSpPr txBox="1"/>
          <p:nvPr/>
        </p:nvSpPr>
        <p:spPr>
          <a:xfrm rot="1223521">
            <a:off x="3903415" y="1420836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STD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sp>
        <p:nvSpPr>
          <p:cNvPr id="15" name="TextBox 162">
            <a:extLst>
              <a:ext uri="{FF2B5EF4-FFF2-40B4-BE49-F238E27FC236}">
                <a16:creationId xmlns:a16="http://schemas.microsoft.com/office/drawing/2014/main" id="{C1245F7E-721C-4767-B0F4-2A4484F3BC2B}"/>
              </a:ext>
            </a:extLst>
          </p:cNvPr>
          <p:cNvSpPr txBox="1"/>
          <p:nvPr/>
        </p:nvSpPr>
        <p:spPr>
          <a:xfrm rot="1223521">
            <a:off x="8382709" y="1420836"/>
            <a:ext cx="550500" cy="27699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ysClr val="windowText" lastClr="000000"/>
                </a:solidFill>
              </a:rPr>
              <a:t>CRY</a:t>
            </a:r>
            <a:endParaRPr lang="en-GB" sz="1050" dirty="0">
              <a:solidFill>
                <a:sysClr val="windowText" lastClr="00000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F8FC54A-F05D-4CA8-B2AC-E6199C3AA9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7715" y="3779583"/>
            <a:ext cx="3966745" cy="2203033"/>
          </a:xfrm>
          <a:prstGeom prst="rect">
            <a:avLst/>
          </a:prstGeom>
          <a:ln w="38100" cap="rnd">
            <a:solidFill>
              <a:srgbClr val="FF0000"/>
            </a:solidFill>
          </a:ln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B8EC8A6-58BD-4F40-AE03-51E0D5C0DD69}"/>
              </a:ext>
            </a:extLst>
          </p:cNvPr>
          <p:cNvSpPr/>
          <p:nvPr/>
        </p:nvSpPr>
        <p:spPr>
          <a:xfrm>
            <a:off x="7496128" y="1552888"/>
            <a:ext cx="512026" cy="19537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46612ED-2F5F-4869-AE61-44E8F9489266}"/>
              </a:ext>
            </a:extLst>
          </p:cNvPr>
          <p:cNvCxnSpPr>
            <a:cxnSpLocks/>
          </p:cNvCxnSpPr>
          <p:nvPr/>
        </p:nvCxnSpPr>
        <p:spPr>
          <a:xfrm>
            <a:off x="3503439" y="3399822"/>
            <a:ext cx="813442" cy="343907"/>
          </a:xfrm>
          <a:prstGeom prst="line">
            <a:avLst/>
          </a:prstGeom>
          <a:ln w="25400">
            <a:solidFill>
              <a:srgbClr val="FF0000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B7FE48-EE92-4BC4-886C-8D78860B6EF7}"/>
              </a:ext>
            </a:extLst>
          </p:cNvPr>
          <p:cNvCxnSpPr>
            <a:cxnSpLocks/>
          </p:cNvCxnSpPr>
          <p:nvPr/>
        </p:nvCxnSpPr>
        <p:spPr>
          <a:xfrm flipH="1">
            <a:off x="4852607" y="3410175"/>
            <a:ext cx="2641276" cy="343907"/>
          </a:xfrm>
          <a:prstGeom prst="line">
            <a:avLst/>
          </a:prstGeom>
          <a:ln w="25400">
            <a:solidFill>
              <a:srgbClr val="FF0000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968DDE8-1C4B-4C5A-807B-D9965CB6F4E9}"/>
              </a:ext>
            </a:extLst>
          </p:cNvPr>
          <p:cNvCxnSpPr>
            <a:cxnSpLocks/>
          </p:cNvCxnSpPr>
          <p:nvPr/>
        </p:nvCxnSpPr>
        <p:spPr>
          <a:xfrm>
            <a:off x="8005909" y="3410175"/>
            <a:ext cx="813442" cy="343907"/>
          </a:xfrm>
          <a:prstGeom prst="line">
            <a:avLst/>
          </a:prstGeom>
          <a:ln w="25400">
            <a:solidFill>
              <a:srgbClr val="FF0000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EF18506-3069-4CA2-9636-CAE321DF3B6D}"/>
              </a:ext>
            </a:extLst>
          </p:cNvPr>
          <p:cNvSpPr txBox="1"/>
          <p:nvPr/>
        </p:nvSpPr>
        <p:spPr>
          <a:xfrm>
            <a:off x="159147" y="2991598"/>
            <a:ext cx="2143587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Normalization to particle flux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3514EE7-3638-45EB-8B12-81AEA4BAB7D2}"/>
              </a:ext>
            </a:extLst>
          </p:cNvPr>
          <p:cNvSpPr txBox="1"/>
          <p:nvPr/>
        </p:nvSpPr>
        <p:spPr>
          <a:xfrm>
            <a:off x="4654159" y="2991598"/>
            <a:ext cx="2143587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Generally cleaner pattern</a:t>
            </a:r>
          </a:p>
        </p:txBody>
      </p:sp>
    </p:spTree>
    <p:extLst>
      <p:ext uri="{BB962C8B-B14F-4D97-AF65-F5344CB8AC3E}">
        <p14:creationId xmlns:p14="http://schemas.microsoft.com/office/powerpoint/2010/main" val="1396704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31" grpId="0" animBg="1"/>
      <p:bldP spid="32" grpId="0" animBg="1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0</TotalTime>
  <Words>603</Words>
  <Application>Microsoft Office PowerPoint</Application>
  <PresentationFormat>On-screen Show (4:3)</PresentationFormat>
  <Paragraphs>136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Optima</vt:lpstr>
      <vt:lpstr>CERNCorporate4-3</vt:lpstr>
      <vt:lpstr>PowerPoint Presentation</vt:lpstr>
      <vt:lpstr>MD4168 - Crystal Collimation Tests with Pb Ion Beams</vt:lpstr>
      <vt:lpstr>Overview of measurements</vt:lpstr>
      <vt:lpstr>Angular scans at injection</vt:lpstr>
      <vt:lpstr>Angular scans at flat top</vt:lpstr>
      <vt:lpstr>Linear scans at injection</vt:lpstr>
      <vt:lpstr>Linear scans at flat top</vt:lpstr>
      <vt:lpstr>Loss maps at flat top</vt:lpstr>
      <vt:lpstr>Std and Cry system comparison</vt:lpstr>
      <vt:lpstr>Cleaning inefficiency comparison</vt:lpstr>
      <vt:lpstr>Cleaning inefficiency comparison</vt:lpstr>
      <vt:lpstr>Cry collimation in dynamical phases</vt:lpstr>
      <vt:lpstr>Channeling during squeeze</vt:lpstr>
      <vt:lpstr>Sustained losses on all four planes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Marco D'Andrea</cp:lastModifiedBy>
  <cp:revision>371</cp:revision>
  <dcterms:created xsi:type="dcterms:W3CDTF">2012-11-30T11:04:26Z</dcterms:created>
  <dcterms:modified xsi:type="dcterms:W3CDTF">2019-01-17T13:36:20Z</dcterms:modified>
</cp:coreProperties>
</file>