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732" r:id="rId1"/>
  </p:sldMasterIdLst>
  <p:notesMasterIdLst>
    <p:notesMasterId r:id="rId12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0"/>
    <p:restoredTop sz="94572"/>
  </p:normalViewPr>
  <p:slideViewPr>
    <p:cSldViewPr snapToGrid="0" snapToObjects="1">
      <p:cViewPr>
        <p:scale>
          <a:sx n="105" d="100"/>
          <a:sy n="105" d="100"/>
        </p:scale>
        <p:origin x="840" y="2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9C09AE-7E11-6143-9AC3-32EFE0EA5B87}" type="datetimeFigureOut">
              <a:rPr lang="en-US" smtClean="0"/>
              <a:t>1/17/19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0D4340-ECDC-8F4B-9DAE-534F449F95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3922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71918A-4FB8-D040-9E67-2A489CB7C923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49071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71918A-4FB8-D040-9E67-2A489CB7C92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407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71918A-4FB8-D040-9E67-2A489CB7C92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16367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17/09/2018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MD3308: Rise time vs. chromaticity measurement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9F854-A31B-B44F-81F7-B20A154EE217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17/09/2018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MD3308: Rise time vs. chromaticity measurement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9F854-A31B-B44F-81F7-B20A154EE2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17/09/2018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MD3308: Rise time vs. chromaticity measurement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9F854-A31B-B44F-81F7-B20A154EE2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17/09/2018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MD3308: Rise time vs. chromaticity measurement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9F854-A31B-B44F-81F7-B20A154EE2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17/09/2018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MD3308: Rise time vs. chromaticity measurement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9F854-A31B-B44F-81F7-B20A154EE217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17/09/2018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MD3308: Rise time vs. chromaticity measurement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9F854-A31B-B44F-81F7-B20A154EE2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17/09/2018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MD3308: Rise time vs. chromaticity measurement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9F854-A31B-B44F-81F7-B20A154EE2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17/09/2018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MD3308: Rise time vs. chromaticity measurement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9F854-A31B-B44F-81F7-B20A154EE2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17/09/2018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MD3308: Rise time vs. chromaticity measurement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9F854-A31B-B44F-81F7-B20A154EE2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it-IT" smtClean="0"/>
              <a:t>17/09/2018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MD3308: Rise time vs. chromaticity measurement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B39F854-A31B-B44F-81F7-B20A154EE2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accent2"/>
          </a:solid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17/09/2018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MD3308: Rise time vs. chromaticity measurement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9F854-A31B-B44F-81F7-B20A154EE21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r>
              <a:rPr lang="it-IT" smtClean="0"/>
              <a:t>17/09/2018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MD3308: Rise time vs. chromaticity measurement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FB39F854-A31B-B44F-81F7-B20A154EE217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00101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tif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tiff"/><Relationship Id="rId4" Type="http://schemas.openxmlformats.org/officeDocument/2006/relationships/image" Target="../media/image4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tif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tiff"/><Relationship Id="rId4" Type="http://schemas.openxmlformats.org/officeDocument/2006/relationships/image" Target="../media/image6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tif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8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418094" y="4425629"/>
            <a:ext cx="121920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 err="1" smtClean="0">
                <a:latin typeface="Calibri Light" charset="0"/>
                <a:ea typeface="Calibri Light" charset="0"/>
                <a:cs typeface="Calibri Light" charset="0"/>
              </a:rPr>
              <a:t>D.Amorim</a:t>
            </a:r>
            <a:r>
              <a:rPr lang="en-US" sz="2000" dirty="0">
                <a:latin typeface="Calibri Light" charset="0"/>
                <a:ea typeface="Calibri Light" charset="0"/>
                <a:cs typeface="Calibri Light" charset="0"/>
              </a:rPr>
              <a:t>, </a:t>
            </a:r>
            <a:r>
              <a:rPr lang="en-US" sz="2000" dirty="0" err="1">
                <a:latin typeface="Calibri Light" charset="0"/>
                <a:ea typeface="Calibri Light" charset="0"/>
                <a:cs typeface="Calibri Light" charset="0"/>
              </a:rPr>
              <a:t>S.Antipov</a:t>
            </a:r>
            <a:r>
              <a:rPr lang="en-US" sz="2000" dirty="0">
                <a:latin typeface="Calibri Light" charset="0"/>
                <a:ea typeface="Calibri Light" charset="0"/>
                <a:cs typeface="Calibri Light" charset="0"/>
              </a:rPr>
              <a:t>, </a:t>
            </a:r>
            <a:r>
              <a:rPr lang="en-US" sz="2000" dirty="0" err="1">
                <a:latin typeface="Calibri Light" charset="0"/>
                <a:ea typeface="Calibri Light" charset="0"/>
                <a:cs typeface="Calibri Light" charset="0"/>
              </a:rPr>
              <a:t>X.Buffat</a:t>
            </a:r>
            <a:r>
              <a:rPr lang="en-US" sz="2000" dirty="0" smtClean="0">
                <a:latin typeface="Calibri Light" charset="0"/>
                <a:ea typeface="Calibri Light" charset="0"/>
                <a:cs typeface="Calibri Light" charset="0"/>
              </a:rPr>
              <a:t>, </a:t>
            </a:r>
            <a:r>
              <a:rPr lang="en-US" sz="2000" b="1" u="sng" dirty="0" err="1">
                <a:latin typeface="Calibri Light" charset="0"/>
                <a:ea typeface="Calibri Light" charset="0"/>
                <a:cs typeface="Calibri Light" charset="0"/>
              </a:rPr>
              <a:t>E.Carideo</a:t>
            </a:r>
            <a:r>
              <a:rPr lang="en-US" sz="2000" dirty="0">
                <a:latin typeface="Calibri Light" charset="0"/>
                <a:ea typeface="Calibri Light" charset="0"/>
                <a:cs typeface="Calibri Light" charset="0"/>
              </a:rPr>
              <a:t>, </a:t>
            </a:r>
            <a:r>
              <a:rPr lang="en-US" sz="2000" dirty="0" err="1" smtClean="0">
                <a:latin typeface="Calibri Light" charset="0"/>
                <a:ea typeface="Calibri Light" charset="0"/>
                <a:cs typeface="Calibri Light" charset="0"/>
              </a:rPr>
              <a:t>J.Dalla</a:t>
            </a:r>
            <a:r>
              <a:rPr lang="en-US" sz="2000" dirty="0" smtClean="0">
                <a:latin typeface="Calibri Light" charset="0"/>
                <a:ea typeface="Calibri Light" charset="0"/>
                <a:cs typeface="Calibri Light" charset="0"/>
              </a:rPr>
              <a:t>-Costa,</a:t>
            </a:r>
            <a:r>
              <a:rPr lang="en-US" sz="2000" dirty="0">
                <a:latin typeface="Calibri Light" charset="0"/>
                <a:ea typeface="Calibri Light" charset="0"/>
                <a:cs typeface="Calibri Light" charset="0"/>
              </a:rPr>
              <a:t> T. </a:t>
            </a:r>
            <a:r>
              <a:rPr lang="en-US" sz="2000" dirty="0" err="1" smtClean="0">
                <a:latin typeface="Calibri Light" charset="0"/>
                <a:ea typeface="Calibri Light" charset="0"/>
                <a:cs typeface="Calibri Light" charset="0"/>
              </a:rPr>
              <a:t>Dascalu</a:t>
            </a:r>
            <a:r>
              <a:rPr lang="en-US" sz="2000" dirty="0" smtClean="0">
                <a:latin typeface="Calibri Light" charset="0"/>
                <a:ea typeface="Calibri Light" charset="0"/>
                <a:cs typeface="Calibri Light" charset="0"/>
              </a:rPr>
              <a:t>, </a:t>
            </a:r>
            <a:r>
              <a:rPr lang="en-US" sz="2000" dirty="0">
                <a:latin typeface="Calibri Light" charset="0"/>
                <a:ea typeface="Calibri Light" charset="0"/>
                <a:cs typeface="Calibri Light" charset="0"/>
              </a:rPr>
              <a:t>J.-C. </a:t>
            </a:r>
            <a:r>
              <a:rPr lang="en-US" sz="2000" dirty="0" smtClean="0">
                <a:latin typeface="Calibri Light" charset="0"/>
                <a:ea typeface="Calibri Light" charset="0"/>
                <a:cs typeface="Calibri Light" charset="0"/>
              </a:rPr>
              <a:t>Dumont, </a:t>
            </a:r>
          </a:p>
          <a:p>
            <a:r>
              <a:rPr lang="en-US" sz="2000" dirty="0" smtClean="0">
                <a:latin typeface="Calibri Light" charset="0"/>
                <a:ea typeface="Calibri Light" charset="0"/>
                <a:cs typeface="Calibri Light" charset="0"/>
              </a:rPr>
              <a:t>K</a:t>
            </a:r>
            <a:r>
              <a:rPr lang="en-US" sz="2000" dirty="0">
                <a:latin typeface="Calibri Light" charset="0"/>
                <a:ea typeface="Calibri Light" charset="0"/>
                <a:cs typeface="Calibri Light" charset="0"/>
              </a:rPr>
              <a:t>. </a:t>
            </a:r>
            <a:r>
              <a:rPr lang="en-US" sz="2000" dirty="0" smtClean="0">
                <a:latin typeface="Calibri Light" charset="0"/>
                <a:ea typeface="Calibri Light" charset="0"/>
                <a:cs typeface="Calibri Light" charset="0"/>
              </a:rPr>
              <a:t>Fuchsberger, </a:t>
            </a:r>
            <a:r>
              <a:rPr lang="en-US" sz="2000" dirty="0" err="1">
                <a:latin typeface="Calibri Light" charset="0"/>
                <a:ea typeface="Calibri Light" charset="0"/>
                <a:cs typeface="Calibri Light" charset="0"/>
              </a:rPr>
              <a:t>N.Mounet</a:t>
            </a:r>
            <a:r>
              <a:rPr lang="en-US" sz="2000" dirty="0" smtClean="0">
                <a:latin typeface="Calibri Light" charset="0"/>
                <a:ea typeface="Calibri Light" charset="0"/>
                <a:cs typeface="Calibri Light" charset="0"/>
              </a:rPr>
              <a:t>, </a:t>
            </a:r>
            <a:r>
              <a:rPr lang="en-US" sz="2000" dirty="0">
                <a:latin typeface="Calibri Light" charset="0"/>
                <a:ea typeface="Calibri Light" charset="0"/>
                <a:cs typeface="Calibri Light" charset="0"/>
              </a:rPr>
              <a:t>A. </a:t>
            </a:r>
            <a:r>
              <a:rPr lang="en-US" sz="2000" dirty="0" err="1" smtClean="0">
                <a:latin typeface="Calibri Light" charset="0"/>
                <a:ea typeface="Calibri Light" charset="0"/>
                <a:cs typeface="Calibri Light" charset="0"/>
              </a:rPr>
              <a:t>Oeftiger</a:t>
            </a:r>
            <a:r>
              <a:rPr lang="en-US" sz="2000" dirty="0" smtClean="0">
                <a:latin typeface="Calibri Light" charset="0"/>
                <a:ea typeface="Calibri Light" charset="0"/>
                <a:cs typeface="Calibri Light" charset="0"/>
              </a:rPr>
              <a:t>, B</a:t>
            </a:r>
            <a:r>
              <a:rPr lang="en-US" sz="2000" dirty="0">
                <a:latin typeface="Calibri Light" charset="0"/>
                <a:ea typeface="Calibri Light" charset="0"/>
                <a:cs typeface="Calibri Light" charset="0"/>
              </a:rPr>
              <a:t>. </a:t>
            </a:r>
            <a:r>
              <a:rPr lang="en-US" sz="2000" dirty="0" err="1" smtClean="0">
                <a:latin typeface="Calibri Light" charset="0"/>
                <a:ea typeface="Calibri Light" charset="0"/>
                <a:cs typeface="Calibri Light" charset="0"/>
              </a:rPr>
              <a:t>Salvant</a:t>
            </a:r>
            <a:r>
              <a:rPr lang="en-US" sz="2000" dirty="0" smtClean="0">
                <a:latin typeface="Calibri Light" charset="0"/>
                <a:ea typeface="Calibri Light" charset="0"/>
                <a:cs typeface="Calibri Light" charset="0"/>
              </a:rPr>
              <a:t>, D. </a:t>
            </a:r>
            <a:r>
              <a:rPr lang="en-US" sz="2000" dirty="0" err="1" smtClean="0">
                <a:latin typeface="Calibri Light" charset="0"/>
                <a:ea typeface="Calibri Light" charset="0"/>
                <a:cs typeface="Calibri Light" charset="0"/>
              </a:rPr>
              <a:t>Valuch</a:t>
            </a:r>
            <a:endParaRPr lang="en-US" sz="2000" dirty="0"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823700" y="67310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11468100" y="65278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8094" y="2485332"/>
            <a:ext cx="11234737" cy="1657452"/>
          </a:xfrm>
        </p:spPr>
        <p:txBody>
          <a:bodyPr>
            <a:noAutofit/>
          </a:bodyPr>
          <a:lstStyle/>
          <a:p>
            <a:pPr algn="ctr"/>
            <a:r>
              <a:rPr lang="en-US" sz="4800" dirty="0">
                <a:ea typeface="Calibri Light" charset="0"/>
                <a:cs typeface="Calibri Light" charset="0"/>
              </a:rPr>
              <a:t>MD </a:t>
            </a:r>
            <a:r>
              <a:rPr lang="en-US" sz="4800" dirty="0" smtClean="0">
                <a:ea typeface="Calibri Light" charset="0"/>
                <a:cs typeface="Calibri Light" charset="0"/>
              </a:rPr>
              <a:t>3308: </a:t>
            </a:r>
            <a:r>
              <a:rPr lang="en-US" sz="4400" dirty="0" smtClean="0">
                <a:ea typeface="Calibri Light" charset="0"/>
                <a:cs typeface="Calibri Light" charset="0"/>
              </a:rPr>
              <a:t/>
            </a:r>
            <a:br>
              <a:rPr lang="en-US" sz="4400" dirty="0" smtClean="0">
                <a:ea typeface="Calibri Light" charset="0"/>
                <a:cs typeface="Calibri Light" charset="0"/>
              </a:rPr>
            </a:br>
            <a:r>
              <a:rPr lang="en-US" sz="4400" dirty="0" smtClean="0">
                <a:ea typeface="Calibri Light" charset="0"/>
                <a:cs typeface="Calibri Light" charset="0"/>
              </a:rPr>
              <a:t>Instability growth rate vs chromaticity at injection</a:t>
            </a:r>
            <a:endParaRPr lang="en-US" sz="4400" dirty="0">
              <a:ea typeface="Calibri Light" charset="0"/>
              <a:cs typeface="Calibri Light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0137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140299"/>
            <a:ext cx="10058400" cy="870113"/>
          </a:xfrm>
        </p:spPr>
        <p:txBody>
          <a:bodyPr>
            <a:normAutofit/>
          </a:bodyPr>
          <a:lstStyle/>
          <a:p>
            <a:r>
              <a:rPr lang="en-US" sz="4400" dirty="0" smtClean="0"/>
              <a:t>Back-up slide: Results </a:t>
            </a:r>
            <a:endParaRPr lang="en-US" sz="4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17/09/2018</a:t>
            </a:r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0872" y="1095756"/>
            <a:ext cx="10274808" cy="5137404"/>
          </a:xfrm>
          <a:prstGeom prst="rect">
            <a:avLst/>
          </a:prstGeom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MD3308: Rise time vs. chromaticity measurement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9F854-A31B-B44F-81F7-B20A154EE21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574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700067" y="579251"/>
            <a:ext cx="10842666" cy="994410"/>
          </a:xfrm>
        </p:spPr>
        <p:txBody>
          <a:bodyPr>
            <a:normAutofit fontScale="90000"/>
          </a:bodyPr>
          <a:lstStyle/>
          <a:p>
            <a:r>
              <a:rPr lang="en-US" sz="4400" dirty="0" smtClean="0">
                <a:ea typeface="Calibri Light" charset="0"/>
                <a:cs typeface="Calibri Light" charset="0"/>
              </a:rPr>
              <a:t>Goal: </a:t>
            </a:r>
            <a:r>
              <a:rPr lang="en-US" sz="4400" i="1" dirty="0" smtClean="0"/>
              <a:t>Measure</a:t>
            </a:r>
            <a:r>
              <a:rPr lang="en-US" sz="4400" dirty="0" smtClean="0"/>
              <a:t> </a:t>
            </a:r>
            <a:r>
              <a:rPr lang="en-US" sz="4400" i="1" dirty="0">
                <a:ea typeface="Calibri Light" charset="0"/>
                <a:cs typeface="Calibri Light" charset="0"/>
              </a:rPr>
              <a:t>i</a:t>
            </a:r>
            <a:r>
              <a:rPr lang="en-US" sz="4400" i="1" dirty="0" smtClean="0">
                <a:ea typeface="Calibri Light" charset="0"/>
                <a:cs typeface="Calibri Light" charset="0"/>
              </a:rPr>
              <a:t>nstability </a:t>
            </a:r>
            <a:r>
              <a:rPr lang="en-US" sz="4400" i="1" dirty="0">
                <a:ea typeface="Calibri Light" charset="0"/>
                <a:cs typeface="Calibri Light" charset="0"/>
              </a:rPr>
              <a:t>growth rate </a:t>
            </a:r>
            <a:r>
              <a:rPr lang="en-US" sz="4400" i="1" dirty="0" smtClean="0">
                <a:ea typeface="Calibri Light" charset="0"/>
                <a:cs typeface="Calibri Light" charset="0"/>
              </a:rPr>
              <a:t>vs Chromaticity</a:t>
            </a:r>
            <a:endParaRPr lang="en-US" sz="4400" i="1" dirty="0">
              <a:ea typeface="Calibri Light" charset="0"/>
              <a:cs typeface="Calibri Light" charset="0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17/09/2018</a:t>
            </a:r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638300" y="2705100"/>
            <a:ext cx="4483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Ø"/>
            </a:pPr>
            <a:endParaRPr lang="en-US" dirty="0" smtClean="0"/>
          </a:p>
          <a:p>
            <a:pPr marL="285750" indent="-285750">
              <a:buFont typeface="Wingdings" charset="2"/>
              <a:buChar char="Ø"/>
            </a:pP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097280" y="1889189"/>
            <a:ext cx="9392920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latin typeface="+mj-lt"/>
                <a:ea typeface="Calibri Light" charset="0"/>
                <a:cs typeface="Calibri Light" charset="0"/>
              </a:rPr>
              <a:t>MD procedure:</a:t>
            </a:r>
          </a:p>
          <a:p>
            <a:pPr marL="285750" indent="-285750">
              <a:buFont typeface="Wingdings" charset="2"/>
              <a:buChar char="Ø"/>
            </a:pPr>
            <a:endParaRPr lang="en-US" dirty="0">
              <a:latin typeface="Calibri Light" charset="0"/>
              <a:ea typeface="Calibri Light" charset="0"/>
              <a:cs typeface="Calibri Light" charset="0"/>
            </a:endParaRPr>
          </a:p>
          <a:p>
            <a:pPr marL="285750" indent="-285750">
              <a:buFont typeface="Wingdings" charset="2"/>
              <a:buChar char="Ø"/>
            </a:pPr>
            <a:r>
              <a:rPr lang="en-US" sz="2000" dirty="0">
                <a:latin typeface="Calibri Light" charset="0"/>
                <a:ea typeface="Calibri Light" charset="0"/>
                <a:cs typeface="Calibri Light" charset="0"/>
              </a:rPr>
              <a:t>Setting the Octupole current to 0 </a:t>
            </a:r>
            <a:r>
              <a:rPr lang="en-US" sz="2000" dirty="0" smtClean="0">
                <a:latin typeface="Calibri Light" charset="0"/>
                <a:ea typeface="Calibri Light" charset="0"/>
                <a:cs typeface="Calibri Light" charset="0"/>
              </a:rPr>
              <a:t>A</a:t>
            </a:r>
          </a:p>
          <a:p>
            <a:pPr marL="285750" indent="-285750">
              <a:buFont typeface="Wingdings" charset="2"/>
              <a:buChar char="Ø"/>
            </a:pPr>
            <a:endParaRPr lang="en-US" sz="2000" dirty="0">
              <a:latin typeface="Calibri Light" charset="0"/>
              <a:ea typeface="Calibri Light" charset="0"/>
              <a:cs typeface="Calibri Light" charset="0"/>
            </a:endParaRPr>
          </a:p>
          <a:p>
            <a:pPr marL="285750" indent="-285750">
              <a:buFont typeface="Wingdings" charset="2"/>
              <a:buChar char="Ø"/>
            </a:pPr>
            <a:r>
              <a:rPr lang="en-US" sz="2000" dirty="0" smtClean="0">
                <a:latin typeface="Calibri Light" charset="0"/>
                <a:ea typeface="Calibri Light" charset="0"/>
                <a:cs typeface="Calibri Light" charset="0"/>
              </a:rPr>
              <a:t>Inject nominal bunch </a:t>
            </a:r>
          </a:p>
          <a:p>
            <a:pPr marL="285750" indent="-285750">
              <a:buFont typeface="Wingdings" charset="2"/>
              <a:buChar char="Ø"/>
            </a:pPr>
            <a:r>
              <a:rPr lang="en-US" sz="2000" dirty="0" smtClean="0">
                <a:latin typeface="Calibri Light" charset="0"/>
                <a:ea typeface="Calibri Light" charset="0"/>
                <a:cs typeface="Calibri Light" charset="0"/>
              </a:rPr>
              <a:t>Trim H-V chromaticities in a range </a:t>
            </a:r>
            <a:r>
              <a:rPr lang="en-US" sz="2000" dirty="0">
                <a:latin typeface="Calibri Light" charset="0"/>
                <a:ea typeface="Calibri Light" charset="0"/>
                <a:cs typeface="Calibri Light" charset="0"/>
              </a:rPr>
              <a:t>of [-35, -5] </a:t>
            </a:r>
            <a:r>
              <a:rPr lang="en-US" sz="2000" dirty="0" smtClean="0">
                <a:latin typeface="Calibri Light" charset="0"/>
                <a:ea typeface="Calibri Light" charset="0"/>
                <a:cs typeface="Calibri Light" charset="0"/>
              </a:rPr>
              <a:t>by steps </a:t>
            </a:r>
            <a:r>
              <a:rPr lang="en-US" sz="2000" dirty="0">
                <a:latin typeface="Calibri Light" charset="0"/>
                <a:ea typeface="Calibri Light" charset="0"/>
                <a:cs typeface="Calibri Light" charset="0"/>
              </a:rPr>
              <a:t>of </a:t>
            </a:r>
            <a:r>
              <a:rPr lang="en-US" sz="2000" dirty="0" smtClean="0">
                <a:latin typeface="Calibri Light" charset="0"/>
                <a:ea typeface="Calibri Light" charset="0"/>
                <a:cs typeface="Calibri Light" charset="0"/>
              </a:rPr>
              <a:t>5 </a:t>
            </a:r>
            <a:endParaRPr lang="en-US" sz="2000" dirty="0">
              <a:latin typeface="Calibri Light" charset="0"/>
              <a:ea typeface="Calibri Light" charset="0"/>
              <a:cs typeface="Calibri Light" charset="0"/>
            </a:endParaRPr>
          </a:p>
          <a:p>
            <a:pPr marL="285750" indent="-285750">
              <a:buFont typeface="Wingdings" charset="2"/>
              <a:buChar char="Ø"/>
            </a:pPr>
            <a:r>
              <a:rPr lang="en-US" sz="2000" dirty="0" smtClean="0">
                <a:latin typeface="+mj-lt"/>
                <a:ea typeface="Calibri Light" charset="0"/>
                <a:cs typeface="Calibri Light" charset="0"/>
              </a:rPr>
              <a:t>Switch </a:t>
            </a:r>
            <a:r>
              <a:rPr lang="en-US" sz="2000" dirty="0">
                <a:latin typeface="+mj-lt"/>
                <a:ea typeface="Calibri Light" charset="0"/>
                <a:cs typeface="Calibri Light" charset="0"/>
              </a:rPr>
              <a:t>OFF the ADT </a:t>
            </a:r>
            <a:r>
              <a:rPr lang="en-US" sz="2000" dirty="0">
                <a:latin typeface="+mj-lt"/>
              </a:rPr>
              <a:t>to let the instability </a:t>
            </a:r>
            <a:r>
              <a:rPr lang="en-US" sz="2000" dirty="0" smtClean="0">
                <a:latin typeface="+mj-lt"/>
              </a:rPr>
              <a:t>develop</a:t>
            </a:r>
          </a:p>
          <a:p>
            <a:pPr marL="285750" indent="-285750">
              <a:buFont typeface="Wingdings" charset="2"/>
              <a:buChar char="Ø"/>
            </a:pPr>
            <a:r>
              <a:rPr lang="en-US" sz="2000" dirty="0" smtClean="0">
                <a:latin typeface="Calibri Light" charset="0"/>
                <a:ea typeface="Calibri Light" charset="0"/>
                <a:cs typeface="Calibri Light" charset="0"/>
              </a:rPr>
              <a:t>The Rise Time is measured from the instability signal, saved with the </a:t>
            </a:r>
            <a:r>
              <a:rPr lang="en-US" sz="2000" dirty="0" err="1" smtClean="0">
                <a:latin typeface="Calibri Light" charset="0"/>
                <a:ea typeface="Calibri Light" charset="0"/>
                <a:cs typeface="Calibri Light" charset="0"/>
              </a:rPr>
              <a:t>ObsBox</a:t>
            </a:r>
            <a:r>
              <a:rPr lang="en-US" sz="2000" dirty="0" smtClean="0">
                <a:latin typeface="Calibri Light" charset="0"/>
                <a:ea typeface="Calibri Light" charset="0"/>
                <a:cs typeface="Calibri Light" charset="0"/>
              </a:rPr>
              <a:t> </a:t>
            </a:r>
          </a:p>
          <a:p>
            <a:pPr marL="285750" indent="-285750">
              <a:buFont typeface="Wingdings" charset="2"/>
              <a:buChar char="Ø"/>
            </a:pPr>
            <a:endParaRPr lang="en-US" sz="2000" dirty="0">
              <a:latin typeface="Calibri Light" charset="0"/>
              <a:ea typeface="Calibri Light" charset="0"/>
              <a:cs typeface="Calibri Light" charset="0"/>
            </a:endParaRPr>
          </a:p>
          <a:p>
            <a:pPr marL="285750" indent="-285750">
              <a:buFont typeface="Wingdings" charset="2"/>
              <a:buChar char="Ø"/>
            </a:pPr>
            <a:r>
              <a:rPr lang="en-US" sz="2000" dirty="0" smtClean="0">
                <a:latin typeface="Calibri Light" charset="0"/>
                <a:ea typeface="Calibri Light" charset="0"/>
                <a:cs typeface="Calibri Light" charset="0"/>
              </a:rPr>
              <a:t>Then switch back on the ADT, reinject and restart the process again ...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MD3308: Rise time vs. chromaticity measurement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9F854-A31B-B44F-81F7-B20A154EE21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01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99770" y="405464"/>
            <a:ext cx="3244044" cy="669428"/>
          </a:xfrm>
        </p:spPr>
        <p:txBody>
          <a:bodyPr>
            <a:normAutofit/>
          </a:bodyPr>
          <a:lstStyle/>
          <a:p>
            <a:r>
              <a:rPr lang="en-US" sz="4400" dirty="0" smtClean="0">
                <a:latin typeface="Calibri Light" charset="0"/>
                <a:ea typeface="Calibri Light" charset="0"/>
                <a:cs typeface="Calibri Light" charset="0"/>
              </a:rPr>
              <a:t>MD overview</a:t>
            </a:r>
            <a:endParaRPr lang="en-US" sz="4400" dirty="0"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17/09/2018</a:t>
            </a:r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43012" t="25436" r="8029" b="25624"/>
          <a:stretch/>
        </p:blipFill>
        <p:spPr>
          <a:xfrm>
            <a:off x="285276" y="1184690"/>
            <a:ext cx="7941289" cy="4961466"/>
          </a:xfrm>
          <a:prstGeom prst="rect">
            <a:avLst/>
          </a:prstGeom>
        </p:spPr>
      </p:pic>
      <p:sp>
        <p:nvSpPr>
          <p:cNvPr id="9" name="Rounded Rectangle 8"/>
          <p:cNvSpPr/>
          <p:nvPr/>
        </p:nvSpPr>
        <p:spPr>
          <a:xfrm>
            <a:off x="1272574" y="5504663"/>
            <a:ext cx="300038" cy="32786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ounded Rectangle 9"/>
          <p:cNvSpPr/>
          <p:nvPr/>
        </p:nvSpPr>
        <p:spPr>
          <a:xfrm>
            <a:off x="3341997" y="5504665"/>
            <a:ext cx="300038" cy="32786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ounded Rectangle 10"/>
          <p:cNvSpPr/>
          <p:nvPr/>
        </p:nvSpPr>
        <p:spPr>
          <a:xfrm>
            <a:off x="5514362" y="5504664"/>
            <a:ext cx="300038" cy="32786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11"/>
          <p:cNvSpPr/>
          <p:nvPr/>
        </p:nvSpPr>
        <p:spPr>
          <a:xfrm>
            <a:off x="7957026" y="4938713"/>
            <a:ext cx="300038" cy="32786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ounded Rectangle 12"/>
          <p:cNvSpPr/>
          <p:nvPr/>
        </p:nvSpPr>
        <p:spPr>
          <a:xfrm>
            <a:off x="7972430" y="3590702"/>
            <a:ext cx="300038" cy="32786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13"/>
          <p:cNvSpPr/>
          <p:nvPr/>
        </p:nvSpPr>
        <p:spPr>
          <a:xfrm>
            <a:off x="7957026" y="2206295"/>
            <a:ext cx="300038" cy="327863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 flipH="1">
            <a:off x="1279396" y="5488814"/>
            <a:ext cx="3512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 flipH="1">
            <a:off x="7972430" y="2174511"/>
            <a:ext cx="2846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1</a:t>
            </a:r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 flipH="1">
            <a:off x="3354057" y="5488814"/>
            <a:ext cx="300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</a:p>
        </p:txBody>
      </p:sp>
      <p:sp>
        <p:nvSpPr>
          <p:cNvPr id="18" name="TextBox 17"/>
          <p:cNvSpPr txBox="1"/>
          <p:nvPr/>
        </p:nvSpPr>
        <p:spPr>
          <a:xfrm flipH="1">
            <a:off x="7957025" y="3549233"/>
            <a:ext cx="3181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/>
              <a:t>2</a:t>
            </a:r>
          </a:p>
        </p:txBody>
      </p:sp>
      <p:sp>
        <p:nvSpPr>
          <p:cNvPr id="19" name="TextBox 18"/>
          <p:cNvSpPr txBox="1"/>
          <p:nvPr/>
        </p:nvSpPr>
        <p:spPr>
          <a:xfrm flipH="1">
            <a:off x="5514362" y="5488814"/>
            <a:ext cx="4597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 flipH="1">
            <a:off x="7969086" y="4914120"/>
            <a:ext cx="300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3</a:t>
            </a:r>
            <a:endParaRPr lang="en-US" dirty="0"/>
          </a:p>
        </p:txBody>
      </p:sp>
      <p:sp>
        <p:nvSpPr>
          <p:cNvPr id="21" name="Rounded Rectangle 20"/>
          <p:cNvSpPr/>
          <p:nvPr/>
        </p:nvSpPr>
        <p:spPr>
          <a:xfrm>
            <a:off x="8269125" y="1839012"/>
            <a:ext cx="3818100" cy="89018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ounded Rectangle 21"/>
          <p:cNvSpPr/>
          <p:nvPr/>
        </p:nvSpPr>
        <p:spPr>
          <a:xfrm>
            <a:off x="8281185" y="2856069"/>
            <a:ext cx="3806040" cy="1753461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ounded Rectangle 22"/>
          <p:cNvSpPr/>
          <p:nvPr/>
        </p:nvSpPr>
        <p:spPr>
          <a:xfrm>
            <a:off x="8269125" y="4681248"/>
            <a:ext cx="3818100" cy="158237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8429625" y="1898208"/>
            <a:ext cx="2568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16:00-16:50</a:t>
            </a:r>
            <a:endParaRPr lang="en-US" dirty="0"/>
          </a:p>
        </p:txBody>
      </p:sp>
      <p:sp>
        <p:nvSpPr>
          <p:cNvPr id="26" name="TextBox 25"/>
          <p:cNvSpPr txBox="1"/>
          <p:nvPr/>
        </p:nvSpPr>
        <p:spPr>
          <a:xfrm>
            <a:off x="8429624" y="2903548"/>
            <a:ext cx="2568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16:50-18:30</a:t>
            </a:r>
            <a:endParaRPr lang="en-US" dirty="0"/>
          </a:p>
        </p:txBody>
      </p:sp>
      <p:sp>
        <p:nvSpPr>
          <p:cNvPr id="27" name="TextBox 26"/>
          <p:cNvSpPr txBox="1"/>
          <p:nvPr/>
        </p:nvSpPr>
        <p:spPr>
          <a:xfrm>
            <a:off x="8442736" y="4784758"/>
            <a:ext cx="2568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18:30-20:40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8442736" y="2247216"/>
            <a:ext cx="26542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alibri Light" charset="0"/>
                <a:ea typeface="Calibri Light" charset="0"/>
                <a:cs typeface="Calibri Light" charset="0"/>
              </a:rPr>
              <a:t>Machine preparation</a:t>
            </a:r>
            <a:endParaRPr lang="en-US" dirty="0"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8344504" y="3245165"/>
            <a:ext cx="376237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600" dirty="0" smtClean="0">
                <a:latin typeface="Calibri Light" charset="0"/>
                <a:ea typeface="Calibri Light" charset="0"/>
                <a:cs typeface="Calibri Light" charset="0"/>
              </a:rPr>
              <a:t>First set of measurement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>
                <a:latin typeface="Calibri Light" charset="0"/>
                <a:ea typeface="Calibri Light" charset="0"/>
                <a:cs typeface="Calibri Light" charset="0"/>
              </a:rPr>
              <a:t>Instabilities were triggered by </a:t>
            </a:r>
            <a:r>
              <a:rPr lang="en-US" sz="1600" dirty="0" smtClean="0">
                <a:latin typeface="+mj-lt"/>
              </a:rPr>
              <a:t>setting </a:t>
            </a:r>
            <a:r>
              <a:rPr lang="en-US" sz="1600" dirty="0">
                <a:latin typeface="+mj-lt"/>
              </a:rPr>
              <a:t>an ~0 </a:t>
            </a:r>
            <a:r>
              <a:rPr lang="en-US" sz="1600" dirty="0" smtClean="0">
                <a:latin typeface="+mj-lt"/>
              </a:rPr>
              <a:t>ADT gain </a:t>
            </a:r>
            <a:r>
              <a:rPr lang="en-US" sz="1600" dirty="0">
                <a:latin typeface="+mj-lt"/>
              </a:rPr>
              <a:t>in LSA</a:t>
            </a:r>
            <a:endParaRPr lang="en-US" sz="1600" dirty="0" smtClean="0">
              <a:latin typeface="+mj-lt"/>
              <a:ea typeface="Calibri Light" charset="0"/>
              <a:cs typeface="Calibri Light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>
                <a:latin typeface="Calibri Light" charset="0"/>
                <a:ea typeface="Calibri Light" charset="0"/>
                <a:cs typeface="Calibri Light" charset="0"/>
              </a:rPr>
              <a:t>Bunch was not systematically unstable: ADT was still providing some damping </a:t>
            </a:r>
            <a:endParaRPr lang="en-US" sz="1600" dirty="0"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8442736" y="5103102"/>
            <a:ext cx="335756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1600" dirty="0" smtClean="0">
                <a:latin typeface="Calibri Light" charset="0"/>
                <a:ea typeface="Calibri Light" charset="0"/>
                <a:cs typeface="Calibri Light" charset="0"/>
              </a:rPr>
              <a:t>Second set of measurement 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>
                <a:latin typeface="Calibri Light" charset="0"/>
                <a:ea typeface="Calibri Light" charset="0"/>
                <a:cs typeface="Calibri Light" charset="0"/>
              </a:rPr>
              <a:t>ADT modules were switched</a:t>
            </a:r>
            <a:r>
              <a:rPr lang="en-US" sz="1600" dirty="0" smtClean="0">
                <a:latin typeface="+mj-lt"/>
                <a:ea typeface="Calibri Light" charset="0"/>
                <a:cs typeface="Calibri Light" charset="0"/>
              </a:rPr>
              <a:t> off </a:t>
            </a:r>
            <a:r>
              <a:rPr lang="en-US" sz="1600" dirty="0">
                <a:latin typeface="+mj-lt"/>
              </a:rPr>
              <a:t>to let the instability develop</a:t>
            </a:r>
          </a:p>
          <a:p>
            <a:pPr marL="285750" indent="-285750">
              <a:buFont typeface="Arial" charset="0"/>
              <a:buChar char="•"/>
            </a:pPr>
            <a:r>
              <a:rPr lang="en-US" sz="1600" dirty="0" smtClean="0">
                <a:latin typeface="Calibri Light" charset="0"/>
                <a:ea typeface="Calibri Light" charset="0"/>
                <a:cs typeface="Calibri Light" charset="0"/>
              </a:rPr>
              <a:t>Systematic </a:t>
            </a:r>
            <a:r>
              <a:rPr lang="en-US" sz="1600" dirty="0" smtClean="0">
                <a:latin typeface="Calibri Light" charset="0"/>
                <a:ea typeface="Calibri Light" charset="0"/>
                <a:cs typeface="Calibri Light" charset="0"/>
              </a:rPr>
              <a:t>instabilities</a:t>
            </a:r>
            <a:endParaRPr lang="en-US" sz="1600" dirty="0"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150676" y="2174511"/>
            <a:ext cx="1072731" cy="3266028"/>
          </a:xfrm>
          <a:prstGeom prst="rect">
            <a:avLst/>
          </a:prstGeom>
          <a:noFill/>
          <a:ln w="412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33"/>
          <p:cNvSpPr/>
          <p:nvPr/>
        </p:nvSpPr>
        <p:spPr>
          <a:xfrm>
            <a:off x="2397018" y="2174511"/>
            <a:ext cx="1943857" cy="3280176"/>
          </a:xfrm>
          <a:prstGeom prst="rect">
            <a:avLst/>
          </a:prstGeom>
          <a:noFill/>
          <a:ln w="412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34"/>
          <p:cNvSpPr/>
          <p:nvPr/>
        </p:nvSpPr>
        <p:spPr>
          <a:xfrm>
            <a:off x="4609938" y="2174511"/>
            <a:ext cx="2108886" cy="3275254"/>
          </a:xfrm>
          <a:prstGeom prst="rect">
            <a:avLst/>
          </a:prstGeom>
          <a:noFill/>
          <a:ln w="41275"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MD3308: Rise time vs. chromaticity measurement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9F854-A31B-B44F-81F7-B20A154EE21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4235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/>
      <p:bldP spid="16" grpId="0"/>
      <p:bldP spid="17" grpId="0"/>
      <p:bldP spid="18" grpId="0"/>
      <p:bldP spid="19" grpId="0"/>
      <p:bldP spid="20" grpId="0"/>
      <p:bldP spid="21" grpId="0" animBg="1"/>
      <p:bldP spid="22" grpId="0" animBg="1"/>
      <p:bldP spid="23" grpId="0" animBg="1"/>
      <p:bldP spid="24" grpId="0"/>
      <p:bldP spid="26" grpId="0"/>
      <p:bldP spid="27" grpId="0"/>
      <p:bldP spid="28" grpId="0"/>
      <p:bldP spid="28" grpId="1"/>
      <p:bldP spid="29" grpId="0"/>
      <p:bldP spid="30" grpId="0"/>
      <p:bldP spid="7" grpId="0" animBg="1"/>
      <p:bldP spid="34" grpId="0" animBg="1"/>
      <p:bldP spid="3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9551" y="475853"/>
            <a:ext cx="4813301" cy="669428"/>
          </a:xfrm>
        </p:spPr>
        <p:txBody>
          <a:bodyPr>
            <a:normAutofit/>
          </a:bodyPr>
          <a:lstStyle/>
          <a:p>
            <a:r>
              <a:rPr lang="en-US" sz="4000" dirty="0" smtClean="0">
                <a:ea typeface="Calibri Light" charset="0"/>
                <a:cs typeface="Calibri Light" charset="0"/>
              </a:rPr>
              <a:t>Online observations</a:t>
            </a:r>
            <a:endParaRPr lang="en-US" sz="4000" dirty="0">
              <a:ea typeface="Calibri Light" charset="0"/>
              <a:cs typeface="Calibri Light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17/09/2018</a:t>
            </a:r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22269" t="5883" r="1572" b="70149"/>
          <a:stretch/>
        </p:blipFill>
        <p:spPr>
          <a:xfrm>
            <a:off x="1021932" y="1879499"/>
            <a:ext cx="6953558" cy="1564339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097280" y="1145281"/>
            <a:ext cx="1033272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Calibri Light" charset="0"/>
                <a:ea typeface="Calibri Light" charset="0"/>
                <a:cs typeface="Calibri Light" charset="0"/>
              </a:rPr>
              <a:t>Head-Tail signal shows clear mode 0 for all chromaticities measured</a:t>
            </a:r>
            <a:endParaRPr lang="en-US" sz="2800" dirty="0"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8349512" y="2406518"/>
            <a:ext cx="1550946" cy="62865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8534400" y="2489200"/>
            <a:ext cx="12525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alibri Light" charset="0"/>
                <a:ea typeface="Calibri Light" charset="0"/>
                <a:cs typeface="Calibri Light" charset="0"/>
              </a:rPr>
              <a:t>Q’= -10</a:t>
            </a:r>
            <a:endParaRPr lang="en-US" sz="2400" dirty="0"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8385196" y="3773185"/>
            <a:ext cx="1550946" cy="62865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ounded Rectangle 16"/>
          <p:cNvSpPr/>
          <p:nvPr/>
        </p:nvSpPr>
        <p:spPr>
          <a:xfrm>
            <a:off x="8349512" y="5145729"/>
            <a:ext cx="1550946" cy="628650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/>
          <p:cNvSpPr txBox="1"/>
          <p:nvPr/>
        </p:nvSpPr>
        <p:spPr>
          <a:xfrm>
            <a:off x="8577263" y="3859616"/>
            <a:ext cx="12525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alibri Light" charset="0"/>
                <a:ea typeface="Calibri Light" charset="0"/>
                <a:cs typeface="Calibri Light" charset="0"/>
              </a:rPr>
              <a:t>Q’= -20</a:t>
            </a:r>
            <a:endParaRPr lang="en-US" sz="2400" dirty="0"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8577263" y="5252999"/>
            <a:ext cx="125253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Calibri Light" charset="0"/>
                <a:ea typeface="Calibri Light" charset="0"/>
                <a:cs typeface="Calibri Light" charset="0"/>
              </a:rPr>
              <a:t>Q’= -30</a:t>
            </a:r>
            <a:endParaRPr lang="en-US" sz="2400" dirty="0">
              <a:latin typeface="Calibri Light" charset="0"/>
              <a:ea typeface="Calibri Light" charset="0"/>
              <a:cs typeface="Calibri Light" charset="0"/>
            </a:endParaRPr>
          </a:p>
        </p:txBody>
      </p:sp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3"/>
          <a:srcRect l="21783" t="11875" r="2873" b="71403"/>
          <a:stretch/>
        </p:blipFill>
        <p:spPr>
          <a:xfrm>
            <a:off x="1021932" y="3564331"/>
            <a:ext cx="6953558" cy="118210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4"/>
          <a:srcRect l="21782" t="11182" r="3033" b="71423"/>
          <a:stretch/>
        </p:blipFill>
        <p:spPr>
          <a:xfrm>
            <a:off x="1021932" y="4867694"/>
            <a:ext cx="6953558" cy="1232273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MD3308: Rise time vs. chromaticity measurement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9F854-A31B-B44F-81F7-B20A154EE21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008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3580" y="587697"/>
            <a:ext cx="11641720" cy="827469"/>
          </a:xfrm>
        </p:spPr>
        <p:txBody>
          <a:bodyPr>
            <a:normAutofit fontScale="90000"/>
          </a:bodyPr>
          <a:lstStyle/>
          <a:p>
            <a:r>
              <a:rPr lang="en-US" sz="4000" dirty="0">
                <a:latin typeface="Calibri Light" charset="0"/>
                <a:ea typeface="Calibri Light" charset="0"/>
                <a:cs typeface="Calibri Light" charset="0"/>
              </a:rPr>
              <a:t>Rise times </a:t>
            </a:r>
            <a:r>
              <a:rPr lang="en-US" sz="4000" dirty="0" smtClean="0">
                <a:latin typeface="Calibri Light" charset="0"/>
                <a:ea typeface="Calibri Light" charset="0"/>
                <a:cs typeface="Calibri Light" charset="0"/>
              </a:rPr>
              <a:t>fitted </a:t>
            </a:r>
            <a:r>
              <a:rPr lang="en-US" sz="4000" dirty="0">
                <a:latin typeface="Calibri Light" charset="0"/>
                <a:ea typeface="Calibri Light" charset="0"/>
                <a:cs typeface="Calibri Light" charset="0"/>
              </a:rPr>
              <a:t>from the instabilities caught by the </a:t>
            </a:r>
            <a:r>
              <a:rPr lang="en-US" sz="4000" dirty="0" smtClean="0">
                <a:latin typeface="Calibri Light" charset="0"/>
                <a:ea typeface="Calibri Light" charset="0"/>
                <a:cs typeface="Calibri Light" charset="0"/>
              </a:rPr>
              <a:t>ADT </a:t>
            </a:r>
            <a:r>
              <a:rPr lang="en-US" sz="4000" dirty="0" err="1" smtClean="0">
                <a:latin typeface="Calibri Light" charset="0"/>
                <a:ea typeface="Calibri Light" charset="0"/>
                <a:cs typeface="Calibri Light" charset="0"/>
              </a:rPr>
              <a:t>ObsBox</a:t>
            </a:r>
            <a:endParaRPr lang="en-US" sz="4000" dirty="0">
              <a:latin typeface="Calibri Light" charset="0"/>
              <a:ea typeface="Calibri Light" charset="0"/>
              <a:cs typeface="Calibri Light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17/09/2018</a:t>
            </a:r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99602" y="1897537"/>
            <a:ext cx="5745031" cy="424522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9778" y="1938873"/>
            <a:ext cx="5729824" cy="4162549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MD3308: Rise time vs. chromaticity measurement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9F854-A31B-B44F-81F7-B20A154EE21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430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45698" y="256268"/>
            <a:ext cx="5553285" cy="842110"/>
          </a:xfrm>
        </p:spPr>
        <p:txBody>
          <a:bodyPr>
            <a:normAutofit/>
          </a:bodyPr>
          <a:lstStyle/>
          <a:p>
            <a:r>
              <a:rPr lang="en-US" sz="4000" dirty="0" smtClean="0">
                <a:ea typeface="Calibri Light" charset="0"/>
                <a:cs typeface="Calibri Light" charset="0"/>
              </a:rPr>
              <a:t>Results </a:t>
            </a:r>
            <a:r>
              <a:rPr lang="en-US" sz="4000" dirty="0">
                <a:ea typeface="Calibri Light" charset="0"/>
                <a:cs typeface="Calibri Light" charset="0"/>
              </a:rPr>
              <a:t>of the analysis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17/09/2018</a:t>
            </a:r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25955" t="44375" r="17014" b="12840"/>
          <a:stretch/>
        </p:blipFill>
        <p:spPr>
          <a:xfrm>
            <a:off x="612108" y="1263847"/>
            <a:ext cx="10728637" cy="503046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706689" y="256268"/>
            <a:ext cx="4143698" cy="95410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1400" dirty="0" smtClean="0">
                <a:latin typeface="+mj-lt"/>
              </a:rPr>
              <a:t>Predictions for LHC impedance model at injection 2017</a:t>
            </a:r>
            <a:br>
              <a:rPr lang="en-US" sz="1400" dirty="0" smtClean="0">
                <a:latin typeface="+mj-lt"/>
              </a:rPr>
            </a:br>
            <a:r>
              <a:rPr lang="en-US" sz="1400" dirty="0" smtClean="0">
                <a:latin typeface="+mj-lt"/>
              </a:rPr>
              <a:t>Single bunch, Bunch intensity: 1e11 ppb</a:t>
            </a:r>
          </a:p>
          <a:p>
            <a:r>
              <a:rPr lang="en-US" sz="1400" dirty="0" smtClean="0">
                <a:latin typeface="+mj-lt"/>
              </a:rPr>
              <a:t>Bunch length: 1.2 ns, No damper</a:t>
            </a:r>
          </a:p>
          <a:p>
            <a:r>
              <a:rPr lang="en-US" sz="1400" dirty="0">
                <a:latin typeface="+mj-lt"/>
              </a:rPr>
              <a:t>Measured rise times are scaled to bunch </a:t>
            </a:r>
            <a:r>
              <a:rPr lang="en-US" sz="1400" dirty="0" smtClean="0">
                <a:latin typeface="+mj-lt"/>
              </a:rPr>
              <a:t>intensity</a:t>
            </a:r>
            <a:endParaRPr lang="en-US" sz="1400" dirty="0">
              <a:latin typeface="+mj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MD3308: Rise time vs. chromaticity measurement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9F854-A31B-B44F-81F7-B20A154EE21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283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1084580" y="336130"/>
            <a:ext cx="10058400" cy="1450757"/>
          </a:xfrm>
        </p:spPr>
        <p:txBody>
          <a:bodyPr>
            <a:normAutofit/>
          </a:bodyPr>
          <a:lstStyle/>
          <a:p>
            <a:r>
              <a:rPr lang="en-US" sz="4000" dirty="0" smtClean="0">
                <a:ea typeface="Calibri Light" charset="0"/>
                <a:cs typeface="Calibri Light" charset="0"/>
              </a:rPr>
              <a:t>Conclusion</a:t>
            </a:r>
            <a:endParaRPr lang="en-US" sz="4000" i="1" dirty="0">
              <a:ea typeface="Calibri Light" charset="0"/>
              <a:cs typeface="Calibri Light" charset="0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17/09/2018</a:t>
            </a:r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638300" y="2705100"/>
            <a:ext cx="44831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2"/>
              <a:buChar char="Ø"/>
            </a:pPr>
            <a:endParaRPr lang="en-US" dirty="0" smtClean="0"/>
          </a:p>
          <a:p>
            <a:pPr marL="285750" indent="-285750">
              <a:buFont typeface="Wingdings" charset="2"/>
              <a:buChar char="Ø"/>
            </a:pP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084580" y="2283245"/>
            <a:ext cx="100584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charset="2"/>
              <a:buChar char="Ø"/>
            </a:pPr>
            <a:r>
              <a:rPr lang="en-US" sz="2000" dirty="0" smtClean="0">
                <a:latin typeface="+mj-lt"/>
                <a:ea typeface="Calibri Light" charset="0"/>
                <a:cs typeface="Calibri Light" charset="0"/>
              </a:rPr>
              <a:t>First time the growth rate vs chromaticities was systematic measured in the LHC </a:t>
            </a:r>
          </a:p>
          <a:p>
            <a:pPr marL="800100" lvl="1" indent="-342900">
              <a:buFont typeface="Wingdings" charset="2"/>
              <a:buChar char="Ø"/>
            </a:pPr>
            <a:r>
              <a:rPr lang="en-US" sz="2000" dirty="0" smtClean="0">
                <a:latin typeface="+mj-lt"/>
                <a:ea typeface="Calibri Light" charset="0"/>
                <a:cs typeface="Calibri Light" charset="0"/>
              </a:rPr>
              <a:t>Fast</a:t>
            </a:r>
            <a:r>
              <a:rPr lang="en-US" sz="2000" u="sng" dirty="0" smtClean="0">
                <a:latin typeface="+mj-lt"/>
                <a:ea typeface="Calibri Light" charset="0"/>
                <a:cs typeface="Calibri Light" charset="0"/>
              </a:rPr>
              <a:t> </a:t>
            </a:r>
            <a:r>
              <a:rPr lang="en-US" sz="2000" dirty="0" smtClean="0">
                <a:latin typeface="+mj-lt"/>
                <a:ea typeface="Calibri Light" charset="0"/>
                <a:cs typeface="Calibri Light" charset="0"/>
              </a:rPr>
              <a:t>measurements: many points taken in the four hours of the MD</a:t>
            </a:r>
          </a:p>
          <a:p>
            <a:pPr marL="800100" lvl="1" indent="-342900">
              <a:buFont typeface="Wingdings" charset="2"/>
              <a:buChar char="Ø"/>
            </a:pPr>
            <a:r>
              <a:rPr lang="en-US" sz="2000" dirty="0" smtClean="0">
                <a:latin typeface="+mj-lt"/>
                <a:ea typeface="Calibri Light" charset="0"/>
                <a:cs typeface="Calibri Light" charset="0"/>
              </a:rPr>
              <a:t>Both beams and planes measured</a:t>
            </a:r>
          </a:p>
          <a:p>
            <a:pPr marL="800100" lvl="1" indent="-342900">
              <a:buFont typeface="Wingdings" charset="2"/>
              <a:buChar char="Ø"/>
            </a:pPr>
            <a:r>
              <a:rPr lang="en-US" sz="2000" dirty="0" smtClean="0">
                <a:latin typeface="+mj-lt"/>
                <a:ea typeface="Calibri Light" charset="0"/>
                <a:cs typeface="Calibri Light" charset="0"/>
              </a:rPr>
              <a:t>Clear instability data</a:t>
            </a:r>
            <a:r>
              <a:rPr lang="en-US" sz="2000" dirty="0">
                <a:latin typeface="+mj-lt"/>
                <a:ea typeface="Calibri Light" charset="0"/>
                <a:cs typeface="Calibri Light" charset="0"/>
              </a:rPr>
              <a:t> </a:t>
            </a:r>
            <a:endParaRPr lang="en-US" sz="2000" dirty="0" smtClean="0">
              <a:latin typeface="+mj-lt"/>
              <a:ea typeface="Calibri Light" charset="0"/>
              <a:cs typeface="Calibri Light" charset="0"/>
            </a:endParaRPr>
          </a:p>
          <a:p>
            <a:pPr marL="800100" lvl="1" indent="-342900">
              <a:buFont typeface="Wingdings" charset="2"/>
              <a:buChar char="Ø"/>
            </a:pPr>
            <a:endParaRPr lang="en-US" sz="2000" dirty="0">
              <a:latin typeface="+mj-lt"/>
              <a:ea typeface="Calibri Light" charset="0"/>
              <a:cs typeface="Calibri Light" charset="0"/>
            </a:endParaRPr>
          </a:p>
          <a:p>
            <a:pPr marL="800100" lvl="1" indent="-342900">
              <a:buFont typeface="Wingdings" charset="2"/>
              <a:buChar char="Ø"/>
            </a:pPr>
            <a:endParaRPr lang="en-US" sz="2000" dirty="0">
              <a:latin typeface="+mj-lt"/>
              <a:ea typeface="Calibri Light" charset="0"/>
              <a:cs typeface="Calibri Light" charset="0"/>
            </a:endParaRPr>
          </a:p>
          <a:p>
            <a:pPr marL="342900" indent="-342900">
              <a:buFont typeface="Wingdings" charset="2"/>
              <a:buChar char="Ø"/>
            </a:pPr>
            <a:r>
              <a:rPr lang="en-US" sz="2000" dirty="0" smtClean="0">
                <a:latin typeface="+mj-lt"/>
                <a:ea typeface="Calibri Light" charset="0"/>
                <a:cs typeface="Calibri Light" charset="0"/>
              </a:rPr>
              <a:t>First </a:t>
            </a:r>
            <a:r>
              <a:rPr lang="en-US" sz="2000" dirty="0">
                <a:latin typeface="+mj-lt"/>
                <a:ea typeface="Calibri Light" charset="0"/>
                <a:cs typeface="Calibri Light" charset="0"/>
              </a:rPr>
              <a:t>analysis comparing measurements with </a:t>
            </a:r>
            <a:r>
              <a:rPr lang="en-US" sz="2000" dirty="0" smtClean="0">
                <a:latin typeface="+mj-lt"/>
                <a:ea typeface="Calibri Light" charset="0"/>
                <a:cs typeface="Calibri Light" charset="0"/>
              </a:rPr>
              <a:t>predictions from impedance model:</a:t>
            </a:r>
            <a:endParaRPr lang="en-US" sz="2000" dirty="0">
              <a:latin typeface="+mj-lt"/>
              <a:ea typeface="Calibri Light" charset="0"/>
              <a:cs typeface="Calibri Light" charset="0"/>
            </a:endParaRPr>
          </a:p>
          <a:p>
            <a:pPr marL="800100" lvl="1" indent="-342900">
              <a:buFont typeface="Wingdings" charset="2"/>
              <a:buChar char="Ø"/>
            </a:pPr>
            <a:r>
              <a:rPr lang="en-US" sz="2000" dirty="0" smtClean="0">
                <a:latin typeface="+mj-lt"/>
                <a:ea typeface="Calibri Light" charset="0"/>
                <a:cs typeface="Calibri Light" charset="0"/>
              </a:rPr>
              <a:t>For H plane there is a factor 2 between measurement and simulation </a:t>
            </a:r>
          </a:p>
          <a:p>
            <a:pPr marL="800100" lvl="1" indent="-342900">
              <a:buFont typeface="Wingdings" charset="2"/>
              <a:buChar char="Ø"/>
            </a:pPr>
            <a:r>
              <a:rPr lang="en-US" sz="2000" dirty="0" smtClean="0">
                <a:latin typeface="+mj-lt"/>
                <a:ea typeface="Calibri Light" charset="0"/>
                <a:cs typeface="Calibri Light" charset="0"/>
              </a:rPr>
              <a:t>For V  plane we have outliers at very negative Q’ </a:t>
            </a:r>
            <a:endParaRPr lang="en-US" sz="2000" dirty="0">
              <a:latin typeface="+mj-lt"/>
              <a:ea typeface="Calibri Light" charset="0"/>
              <a:cs typeface="Calibri Light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MD3308: Rise time vs. chromaticity measurement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9F854-A31B-B44F-81F7-B20A154EE217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246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609600"/>
            <a:ext cx="3672840" cy="1082040"/>
          </a:xfrm>
        </p:spPr>
        <p:txBody>
          <a:bodyPr/>
          <a:lstStyle/>
          <a:p>
            <a:r>
              <a:rPr lang="en-US">
                <a:ea typeface="Calibri Light" charset="0"/>
                <a:cs typeface="Calibri Light" charset="0"/>
              </a:rPr>
              <a:t>Next </a:t>
            </a:r>
            <a:r>
              <a:rPr lang="en-US" smtClean="0">
                <a:ea typeface="Calibri Light" charset="0"/>
                <a:cs typeface="Calibri Light" charset="0"/>
              </a:rPr>
              <a:t>steps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17/09/2018</a:t>
            </a:r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Rectangle 4"/>
              <p:cNvSpPr/>
              <p:nvPr/>
            </p:nvSpPr>
            <p:spPr>
              <a:xfrm>
                <a:off x="938784" y="2380488"/>
                <a:ext cx="10558272" cy="2862322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342900" indent="-342900">
                  <a:buFont typeface="Wingdings" charset="2"/>
                  <a:buChar char="Ø"/>
                </a:pPr>
                <a:r>
                  <a:rPr lang="en-US" sz="2000" dirty="0">
                    <a:latin typeface="+mj-lt"/>
                    <a:ea typeface="Calibri Light" charset="0"/>
                    <a:cs typeface="Calibri Light" charset="0"/>
                  </a:rPr>
                  <a:t>Improve the rise time analysis by carefully looking at each measurements: </a:t>
                </a:r>
                <a:r>
                  <a:rPr lang="en-US" sz="2000" dirty="0" smtClean="0">
                    <a:latin typeface="+mj-lt"/>
                    <a:ea typeface="Calibri Light" charset="0"/>
                    <a:cs typeface="Calibri Light" charset="0"/>
                  </a:rPr>
                  <a:t>fit conditioning</a:t>
                </a:r>
                <a:r>
                  <a:rPr lang="en-US" sz="2000" dirty="0">
                    <a:latin typeface="+mj-lt"/>
                    <a:ea typeface="Calibri Light" charset="0"/>
                    <a:cs typeface="Calibri Light" charset="0"/>
                  </a:rPr>
                  <a:t>, cross-checking beam </a:t>
                </a:r>
                <a:r>
                  <a:rPr lang="en-US" sz="2000" dirty="0" smtClean="0">
                    <a:latin typeface="+mj-lt"/>
                    <a:ea typeface="Calibri Light" charset="0"/>
                    <a:cs typeface="Calibri Light" charset="0"/>
                  </a:rPr>
                  <a:t>parameters, emittance effect</a:t>
                </a:r>
              </a:p>
              <a:p>
                <a:pPr marL="342900" indent="-342900">
                  <a:buFont typeface="Wingdings" charset="2"/>
                  <a:buChar char="Ø"/>
                </a:pPr>
                <a:endParaRPr lang="en-US" sz="2000" dirty="0">
                  <a:latin typeface="+mj-lt"/>
                  <a:ea typeface="Calibri Light" charset="0"/>
                  <a:cs typeface="Calibri Light" charset="0"/>
                </a:endParaRPr>
              </a:p>
              <a:p>
                <a:pPr marL="342900" indent="-342900">
                  <a:buFont typeface="Wingdings" charset="2"/>
                  <a:buChar char="Ø"/>
                </a:pPr>
                <a:r>
                  <a:rPr lang="en-US" sz="2000" dirty="0">
                    <a:latin typeface="+mj-lt"/>
                    <a:ea typeface="Calibri Light" charset="0"/>
                    <a:cs typeface="Calibri Light" charset="0"/>
                  </a:rPr>
                  <a:t>Extract the </a:t>
                </a:r>
                <a:r>
                  <a:rPr lang="en-US" sz="2000" dirty="0" smtClean="0">
                    <a:latin typeface="+mj-lt"/>
                    <a:ea typeface="Calibri Light" charset="0"/>
                    <a:cs typeface="Calibri Light" charset="0"/>
                  </a:rPr>
                  <a:t>mode 0 tune </a:t>
                </a:r>
                <a:r>
                  <a:rPr lang="en-US" sz="2000" dirty="0">
                    <a:latin typeface="+mj-lt"/>
                    <a:ea typeface="Calibri Light" charset="0"/>
                    <a:cs typeface="Calibri Light" charset="0"/>
                  </a:rPr>
                  <a:t>from the instability </a:t>
                </a:r>
                <a:r>
                  <a:rPr lang="en-US" sz="2000" dirty="0" smtClean="0">
                    <a:latin typeface="+mj-lt"/>
                    <a:ea typeface="Calibri Light" charset="0"/>
                    <a:cs typeface="Calibri Light" charset="0"/>
                  </a:rPr>
                  <a:t>data to study variation vs chromaticity </a:t>
                </a:r>
              </a:p>
              <a:p>
                <a:pPr marL="342900" indent="-342900">
                  <a:buFont typeface="Wingdings" charset="2"/>
                  <a:buChar char="Ø"/>
                </a:pPr>
                <a:endParaRPr lang="en-US" sz="2000" dirty="0">
                  <a:latin typeface="+mj-lt"/>
                  <a:ea typeface="Calibri Light" charset="0"/>
                  <a:cs typeface="Calibri Light" charset="0"/>
                </a:endParaRPr>
              </a:p>
              <a:p>
                <a:pPr marL="342900" indent="-342900">
                  <a:buFont typeface="Wingdings" charset="2"/>
                  <a:buChar char="Ø"/>
                </a:pPr>
                <a:r>
                  <a:rPr lang="en-US" sz="2000" dirty="0">
                    <a:latin typeface="+mj-lt"/>
                    <a:ea typeface="Calibri Light" charset="0"/>
                    <a:cs typeface="Calibri Light" charset="0"/>
                  </a:rPr>
                  <a:t>Possible improvements to the procedure: </a:t>
                </a:r>
              </a:p>
              <a:p>
                <a:pPr marL="800100" lvl="1" indent="-342900">
                  <a:buFont typeface="Wingdings" charset="2"/>
                  <a:buChar char="Ø"/>
                </a:pPr>
                <a:r>
                  <a:rPr lang="en-US" sz="2000" dirty="0" smtClean="0">
                    <a:latin typeface="+mj-lt"/>
                    <a:ea typeface="Calibri Light" charset="0"/>
                    <a:cs typeface="Calibri Light" charset="0"/>
                  </a:rPr>
                  <a:t>Measure </a:t>
                </a:r>
                <a:r>
                  <a:rPr lang="en-US" sz="2000" dirty="0">
                    <a:latin typeface="+mj-lt"/>
                    <a:ea typeface="Calibri Light" charset="0"/>
                    <a:cs typeface="Calibri Light" charset="0"/>
                  </a:rPr>
                  <a:t>the rise time multiple times for </a:t>
                </a:r>
                <a:r>
                  <a:rPr lang="en-US" sz="2000" dirty="0" smtClean="0">
                    <a:latin typeface="+mj-lt"/>
                    <a:ea typeface="Calibri Light" charset="0"/>
                    <a:cs typeface="Calibri Light" charset="0"/>
                  </a:rPr>
                  <a:t>each </a:t>
                </a:r>
                <a:r>
                  <a:rPr lang="en-US" sz="2000" dirty="0">
                    <a:latin typeface="+mj-lt"/>
                    <a:ea typeface="Calibri Light" charset="0"/>
                    <a:cs typeface="Calibri Light" charset="0"/>
                  </a:rPr>
                  <a:t>chromaticity to have more </a:t>
                </a:r>
                <a:r>
                  <a:rPr lang="en-US" sz="2000" dirty="0" smtClean="0">
                    <a:latin typeface="+mj-lt"/>
                  </a:rPr>
                  <a:t>statistics</a:t>
                </a:r>
              </a:p>
              <a:p>
                <a:pPr marL="800100" lvl="1" indent="-342900">
                  <a:buFont typeface="Wingdings" charset="2"/>
                  <a:buChar char="Ø"/>
                </a:pPr>
                <a:r>
                  <a:rPr lang="en-US" sz="2000" dirty="0" smtClean="0">
                    <a:latin typeface="+mj-lt"/>
                    <a:ea typeface="Calibri Light" charset="0"/>
                    <a:cs typeface="Calibri Light" charset="0"/>
                  </a:rPr>
                  <a:t>Perform </a:t>
                </a:r>
                <a:r>
                  <a:rPr lang="en-US" sz="2000" dirty="0">
                    <a:latin typeface="+mj-lt"/>
                    <a:ea typeface="Calibri Light" charset="0"/>
                    <a:cs typeface="Calibri Light" charset="0"/>
                  </a:rPr>
                  <a:t>a </a:t>
                </a:r>
                <a:r>
                  <a:rPr lang="en-US" sz="2000" dirty="0" smtClean="0">
                    <a:latin typeface="+mj-lt"/>
                    <a:ea typeface="Calibri Light" charset="0"/>
                    <a:cs typeface="Calibri Light" charset="0"/>
                  </a:rPr>
                  <a:t>finer </a:t>
                </a:r>
                <a:r>
                  <a:rPr lang="en-US" sz="2000" dirty="0">
                    <a:latin typeface="+mj-lt"/>
                    <a:ea typeface="Calibri Light" charset="0"/>
                    <a:cs typeface="Calibri Light" charset="0"/>
                  </a:rPr>
                  <a:t>scan of the Q’ close to </a:t>
                </a:r>
                <a:r>
                  <a:rPr lang="en-US" sz="2000" dirty="0" smtClean="0">
                    <a:latin typeface="+mj-lt"/>
                    <a:ea typeface="Calibri Light" charset="0"/>
                    <a:cs typeface="Calibri Light" charset="0"/>
                  </a:rPr>
                  <a:t>zero</a:t>
                </a:r>
              </a:p>
              <a:p>
                <a:pPr marL="800100" lvl="1" indent="-342900">
                  <a:buFont typeface="Wingdings" charset="2"/>
                  <a:buChar char="Ø"/>
                </a:pPr>
                <a:r>
                  <a:rPr lang="en-US" sz="2000" dirty="0" smtClean="0">
                    <a:latin typeface="+mj-lt"/>
                    <a:ea typeface="Calibri Light" charset="0"/>
                    <a:cs typeface="Calibri Light" charset="0"/>
                  </a:rPr>
                  <a:t>Measure the chromaticity more often (during the MD, Q’ was measured every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charset="0"/>
                        <a:ea typeface="Cambria Math" charset="0"/>
                        <a:cs typeface="Cambria Math" charset="0"/>
                      </a:rPr>
                      <m:t>~ </m:t>
                    </m:r>
                  </m:oMath>
                </a14:m>
                <a:r>
                  <a:rPr lang="en-US" sz="2000" dirty="0" smtClean="0">
                    <a:latin typeface="+mj-lt"/>
                    <a:ea typeface="Calibri Light" charset="0"/>
                    <a:cs typeface="Calibri Light" charset="0"/>
                  </a:rPr>
                  <a:t>two Q’ trim)</a:t>
                </a:r>
                <a:endParaRPr lang="en-US" sz="2000" dirty="0">
                  <a:latin typeface="+mj-lt"/>
                </a:endParaRPr>
              </a:p>
            </p:txBody>
          </p:sp>
        </mc:Choice>
        <mc:Fallback xmlns="">
          <p:sp>
            <p:nvSpPr>
              <p:cNvPr id="5" name="Rectangle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38784" y="2380488"/>
                <a:ext cx="10558272" cy="2862322"/>
              </a:xfrm>
              <a:prstGeom prst="rect">
                <a:avLst/>
              </a:prstGeom>
              <a:blipFill rotWithShape="0">
                <a:blip r:embed="rId2"/>
                <a:stretch>
                  <a:fillRect l="-520" t="-1279" b="-1663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MD3308: Rise time vs. chromaticity measurement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39F854-A31B-B44F-81F7-B20A154EE217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148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6304" y="0"/>
            <a:ext cx="11833468" cy="60838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0771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34</TotalTime>
  <Words>462</Words>
  <Application>Microsoft Macintosh PowerPoint</Application>
  <PresentationFormat>Widescreen</PresentationFormat>
  <Paragraphs>88</Paragraphs>
  <Slides>10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Calibri</vt:lpstr>
      <vt:lpstr>Calibri Light</vt:lpstr>
      <vt:lpstr>Cambria Math</vt:lpstr>
      <vt:lpstr>Wingdings</vt:lpstr>
      <vt:lpstr>Arial</vt:lpstr>
      <vt:lpstr>Retrospect</vt:lpstr>
      <vt:lpstr>MD 3308:  Instability growth rate vs chromaticity at injection</vt:lpstr>
      <vt:lpstr>Goal: Measure instability growth rate vs Chromaticity</vt:lpstr>
      <vt:lpstr>MD overview</vt:lpstr>
      <vt:lpstr>Online observations</vt:lpstr>
      <vt:lpstr>Rise times fitted from the instabilities caught by the ADT ObsBox</vt:lpstr>
      <vt:lpstr>Results of the analysis </vt:lpstr>
      <vt:lpstr>Conclusion</vt:lpstr>
      <vt:lpstr>Next steps</vt:lpstr>
      <vt:lpstr>PowerPoint Presentation</vt:lpstr>
      <vt:lpstr>Back-up slide: Results </vt:lpstr>
    </vt:vector>
  </TitlesOfParts>
  <Company/>
  <LinksUpToDate>false</LinksUpToDate>
  <SharedDoc>false</SharedDoc>
  <HyperlinksChanged>false</HyperlinksChanged>
  <AppVersion>15.0037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MD 3308:  Instability growth rate vs chromaticity at injection</dc:title>
  <dc:creator>Emanuela Carideo</dc:creator>
  <cp:lastModifiedBy>Emanuela Carideo</cp:lastModifiedBy>
  <cp:revision>10</cp:revision>
  <dcterms:created xsi:type="dcterms:W3CDTF">2019-01-17T09:42:07Z</dcterms:created>
  <dcterms:modified xsi:type="dcterms:W3CDTF">2019-01-17T11:56:09Z</dcterms:modified>
</cp:coreProperties>
</file>