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0"/>
    <p:restoredTop sz="94675"/>
  </p:normalViewPr>
  <p:slideViewPr>
    <p:cSldViewPr snapToGrid="0" snapToObjects="1">
      <p:cViewPr varScale="1">
        <p:scale>
          <a:sx n="108" d="100"/>
          <a:sy n="108" d="100"/>
        </p:scale>
        <p:origin x="24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1F405-8352-F445-965F-28FC2D48A952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1E05D-8734-6240-8101-72606B20B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08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0DD-7817-4949-A2BD-F6574C0006F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816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900DD-7817-4949-A2BD-F6574C0006F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880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92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113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1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89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676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25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96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04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8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16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7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FB075-9112-FA43-B3F5-7C6527D7AD48}" type="datetimeFigureOut">
              <a:rPr lang="en-US" smtClean="0"/>
              <a:t>12/20/18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B15A7-5609-0E42-AC58-DDAEC1AE1D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868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489" y="39738"/>
            <a:ext cx="11458221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US" sz="2000" dirty="0" smtClean="0"/>
          </a:p>
          <a:p>
            <a:r>
              <a:rPr lang="en-US" sz="2000" dirty="0" smtClean="0">
                <a:solidFill>
                  <a:srgbClr val="0432FF"/>
                </a:solidFill>
              </a:rPr>
              <a:t>Starting from Dec. 23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FM 8 Thermal </a:t>
            </a:r>
            <a:r>
              <a:rPr lang="en-US" sz="2000" dirty="0"/>
              <a:t>C</a:t>
            </a:r>
            <a:r>
              <a:rPr lang="en-US" sz="2000" dirty="0" smtClean="0"/>
              <a:t>ycle: </a:t>
            </a:r>
            <a:r>
              <a:rPr lang="en-US" sz="2000" dirty="0" smtClean="0">
                <a:solidFill>
                  <a:srgbClr val="FF0000"/>
                </a:solidFill>
              </a:rPr>
              <a:t>4 d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(pump OFF)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/>
              <a:t>T</a:t>
            </a:r>
            <a:r>
              <a:rPr lang="en-US" sz="2000" dirty="0" smtClean="0"/>
              <a:t>hermal cycle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/>
              <a:t>Functional check after thermal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Accumulator control stability verification : </a:t>
            </a:r>
            <a:r>
              <a:rPr lang="en-US" sz="2000" dirty="0" smtClean="0">
                <a:solidFill>
                  <a:srgbClr val="FF0000"/>
                </a:solidFill>
              </a:rPr>
              <a:t>1 d (pump 1a)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/>
              <a:t>Accumulator 10 C, 5C, 0 C, radiator outlet temp. orbital variation (-20 C to </a:t>
            </a:r>
            <a:r>
              <a:rPr lang="en-US" altLang="zh-CN" sz="2000" dirty="0" smtClean="0"/>
              <a:t>-5</a:t>
            </a:r>
            <a:r>
              <a:rPr lang="zh-CN" altLang="en-US" sz="2000" dirty="0" smtClean="0"/>
              <a:t> </a:t>
            </a:r>
            <a:r>
              <a:rPr lang="en-US" altLang="zh-CN" sz="2000" dirty="0" smtClean="0"/>
              <a:t>C</a:t>
            </a:r>
            <a:r>
              <a:rPr lang="en-US" sz="2000" dirty="0" smtClean="0"/>
              <a:t>), chamber -5C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/>
              <a:t>Heat load ON /OFF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/>
              <a:t>System </a:t>
            </a:r>
            <a:r>
              <a:rPr lang="en-US" sz="2000" dirty="0"/>
              <a:t>curve </a:t>
            </a:r>
            <a:r>
              <a:rPr lang="en-US" sz="2000" dirty="0" smtClean="0"/>
              <a:t>: Accumulator 0 C, </a:t>
            </a:r>
            <a:r>
              <a:rPr lang="en-US" sz="2000" dirty="0" smtClean="0"/>
              <a:t>radiator outlet </a:t>
            </a:r>
            <a:r>
              <a:rPr lang="en-US" sz="2000" dirty="0" smtClean="0"/>
              <a:t>temperature -5 C, chamber -5 C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/>
              <a:t>Constant heat load from evaporator, </a:t>
            </a:r>
            <a:r>
              <a:rPr lang="en-US" sz="2000" dirty="0"/>
              <a:t>change pump speed. </a:t>
            </a:r>
            <a:r>
              <a:rPr lang="en-US" sz="2000" dirty="0" smtClean="0"/>
              <a:t>5500-6000-6500-7000 RPM  : </a:t>
            </a:r>
            <a:r>
              <a:rPr lang="en-US" sz="2000" dirty="0" smtClean="0">
                <a:solidFill>
                  <a:srgbClr val="FF0000"/>
                </a:solidFill>
              </a:rPr>
              <a:t>1 d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(four pumps, 1a, 2a, 1b, 2b)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/>
              <a:t>Constant pump speed 6500 RPM, increase heat load: </a:t>
            </a:r>
            <a:r>
              <a:rPr lang="en-US" sz="2000" dirty="0" smtClean="0">
                <a:solidFill>
                  <a:srgbClr val="FF0000"/>
                </a:solidFill>
              </a:rPr>
              <a:t>1 d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(pump 1a)</a:t>
            </a:r>
          </a:p>
          <a:p>
            <a:r>
              <a:rPr lang="en-US" i="1" dirty="0" smtClean="0">
                <a:solidFill>
                  <a:srgbClr val="0432FF"/>
                </a:solidFill>
              </a:rPr>
              <a:t>Note: Input </a:t>
            </a:r>
            <a:r>
              <a:rPr lang="en-US" i="1" dirty="0">
                <a:solidFill>
                  <a:srgbClr val="0432FF"/>
                </a:solidFill>
              </a:rPr>
              <a:t>from EVA team about the neck-down on the cutting </a:t>
            </a:r>
            <a:r>
              <a:rPr lang="en-US" i="1" dirty="0" smtClean="0">
                <a:solidFill>
                  <a:srgbClr val="0432FF"/>
                </a:solidFill>
              </a:rPr>
              <a:t>line, </a:t>
            </a:r>
            <a:r>
              <a:rPr lang="en-US" i="1" dirty="0">
                <a:solidFill>
                  <a:srgbClr val="0432FF"/>
                </a:solidFill>
              </a:rPr>
              <a:t>30% reduction in the diameter, the worst case about the total system pressure drop would be </a:t>
            </a:r>
            <a:r>
              <a:rPr lang="en-US" i="1" dirty="0" smtClean="0">
                <a:solidFill>
                  <a:srgbClr val="0432FF"/>
                </a:solidFill>
              </a:rPr>
              <a:t>480 mbar.</a:t>
            </a:r>
          </a:p>
          <a:p>
            <a:endParaRPr lang="en-US" i="1" dirty="0"/>
          </a:p>
          <a:p>
            <a:pPr marL="285750" indent="-285750">
              <a:buFont typeface="Arial" charset="0"/>
              <a:buChar char="•"/>
            </a:pPr>
            <a:r>
              <a:rPr lang="en-US" altLang="zh-CN" sz="2000" dirty="0" smtClean="0"/>
              <a:t>V</a:t>
            </a:r>
            <a:r>
              <a:rPr lang="en-US" sz="2000" dirty="0" smtClean="0"/>
              <a:t>erify </a:t>
            </a:r>
            <a:r>
              <a:rPr lang="en-US" sz="2000" dirty="0"/>
              <a:t>the </a:t>
            </a:r>
            <a:r>
              <a:rPr lang="en-US" sz="2000" dirty="0" smtClean="0"/>
              <a:t>pump protections : cavitation, overheating: </a:t>
            </a:r>
            <a:r>
              <a:rPr lang="en-US" sz="2000" dirty="0" smtClean="0">
                <a:solidFill>
                  <a:srgbClr val="FF0000"/>
                </a:solidFill>
              </a:rPr>
              <a:t>0.25 d (pump 1a, 1b)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/>
              <a:t>One pump from A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/>
              <a:t>One pump from B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V</a:t>
            </a:r>
            <a:r>
              <a:rPr lang="en-US" sz="2000" dirty="0" smtClean="0"/>
              <a:t>erify </a:t>
            </a:r>
            <a:r>
              <a:rPr lang="en-US" sz="2000" dirty="0"/>
              <a:t>the maximum power drain from UTTPE </a:t>
            </a:r>
            <a:r>
              <a:rPr lang="en-US" sz="2000" dirty="0" smtClean="0"/>
              <a:t>: </a:t>
            </a:r>
            <a:r>
              <a:rPr lang="en-US" sz="2000" dirty="0" smtClean="0">
                <a:solidFill>
                  <a:srgbClr val="FF0000"/>
                </a:solidFill>
              </a:rPr>
              <a:t>0.25 d (</a:t>
            </a:r>
            <a:r>
              <a:rPr lang="en-US" sz="2000" dirty="0" smtClean="0">
                <a:solidFill>
                  <a:srgbClr val="FF0000"/>
                </a:solidFill>
              </a:rPr>
              <a:t>pump 1a, 1b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b="1" dirty="0"/>
              <a:t>Verify the leak test procedure for AAF fitting </a:t>
            </a:r>
            <a:r>
              <a:rPr lang="en-US" sz="2000" b="1" dirty="0" smtClean="0"/>
              <a:t>: </a:t>
            </a:r>
            <a:r>
              <a:rPr lang="en-US" sz="2000" b="1" dirty="0" smtClean="0">
                <a:solidFill>
                  <a:srgbClr val="FF0000"/>
                </a:solidFill>
              </a:rPr>
              <a:t>2 d (pump OFF)</a:t>
            </a:r>
          </a:p>
          <a:p>
            <a:pPr marL="285750" indent="-285750">
              <a:buFont typeface="Arial" charset="0"/>
              <a:buChar char="•"/>
            </a:pPr>
            <a:endParaRPr lang="en-US" sz="20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rgbClr val="0432FF"/>
                </a:solidFill>
              </a:rPr>
              <a:t>In total of 10 days. During night run pump, without heat load from evaporator. </a:t>
            </a:r>
            <a:endParaRPr lang="en-US" sz="2000" dirty="0">
              <a:solidFill>
                <a:srgbClr val="0432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44622" y="62316"/>
            <a:ext cx="2370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Test Plan over X-mas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06122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67554" y="1395109"/>
            <a:ext cx="9403646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 b="1" smtClean="0"/>
              <a:t>EVA Fitting (Plan-B) Leak Check in Space</a:t>
            </a:r>
            <a:endParaRPr lang="en-US" sz="45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085220" y="4908883"/>
            <a:ext cx="29236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Zhan Zhang (MIT)</a:t>
            </a:r>
          </a:p>
          <a:p>
            <a:pPr algn="ctr"/>
            <a:r>
              <a:rPr lang="en-US" sz="2000" dirty="0" smtClean="0"/>
              <a:t>October 02, 2018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7838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9124"/>
            <a:ext cx="7870659" cy="59703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3241" y="83266"/>
            <a:ext cx="2530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UTTPS FM Volume</a:t>
            </a:r>
            <a:endParaRPr lang="en-US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1919015" y="669124"/>
            <a:ext cx="39082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432FF"/>
                </a:solidFill>
              </a:rPr>
              <a:t>The UTTPS </a:t>
            </a:r>
            <a:r>
              <a:rPr lang="en-US" sz="2000" b="1" smtClean="0">
                <a:solidFill>
                  <a:srgbClr val="0432FF"/>
                </a:solidFill>
              </a:rPr>
              <a:t>loop volume is 835 </a:t>
            </a:r>
            <a:r>
              <a:rPr lang="en-US" sz="2000" b="1" dirty="0" smtClean="0">
                <a:solidFill>
                  <a:srgbClr val="0432FF"/>
                </a:solidFill>
              </a:rPr>
              <a:t>mL</a:t>
            </a:r>
            <a:endParaRPr lang="en-US" sz="2000" b="1" dirty="0">
              <a:solidFill>
                <a:srgbClr val="0432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544779" y="3322262"/>
            <a:ext cx="16769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smtClean="0"/>
              <a:t>Volume [mL]</a:t>
            </a:r>
            <a:endParaRPr lang="en-US" sz="2200"/>
          </a:p>
        </p:txBody>
      </p:sp>
      <p:sp>
        <p:nvSpPr>
          <p:cNvPr id="2" name="TextBox 1"/>
          <p:cNvSpPr txBox="1"/>
          <p:nvPr/>
        </p:nvSpPr>
        <p:spPr>
          <a:xfrm>
            <a:off x="7237157" y="669124"/>
            <a:ext cx="48706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charset="0"/>
              <a:buChar char="o"/>
            </a:pPr>
            <a:r>
              <a:rPr lang="en-US" sz="2000" dirty="0" err="1" smtClean="0"/>
              <a:t>Vbox</a:t>
            </a:r>
            <a:r>
              <a:rPr lang="en-US" sz="2000" dirty="0" smtClean="0"/>
              <a:t>: including the volume of all the components and connecting pipes inside the UTTPS box, except the accumulator and new radiator</a:t>
            </a:r>
          </a:p>
          <a:p>
            <a:pPr marL="342900" indent="-342900">
              <a:buFont typeface="Courier New" charset="0"/>
              <a:buChar char="o"/>
            </a:pPr>
            <a:endParaRPr lang="en-US" sz="2000" dirty="0" smtClean="0"/>
          </a:p>
          <a:p>
            <a:pPr marL="342900" indent="-342900">
              <a:buFont typeface="Courier New" charset="0"/>
              <a:buChar char="o"/>
            </a:pPr>
            <a:r>
              <a:rPr lang="en-US" sz="2000" dirty="0" err="1" smtClean="0"/>
              <a:t>Vevap</a:t>
            </a:r>
            <a:r>
              <a:rPr lang="en-US" sz="2000" dirty="0" smtClean="0"/>
              <a:t>: the volume of the Upper and lower evaporators</a:t>
            </a:r>
          </a:p>
          <a:p>
            <a:pPr marL="342900" indent="-342900">
              <a:buFont typeface="Courier New" charset="0"/>
              <a:buChar char="o"/>
            </a:pPr>
            <a:endParaRPr lang="en-US" sz="2000" dirty="0"/>
          </a:p>
          <a:p>
            <a:pPr marL="342900" indent="-342900">
              <a:buFont typeface="Courier New" charset="0"/>
              <a:buChar char="o"/>
            </a:pPr>
            <a:r>
              <a:rPr lang="en-US" sz="2000" dirty="0" err="1" smtClean="0"/>
              <a:t>Vlines</a:t>
            </a:r>
            <a:r>
              <a:rPr lang="en-US" sz="2000" dirty="0" smtClean="0"/>
              <a:t>: the transportation lines volume, between the evaporators and the radiators, between the UTTPS box and evaporators.</a:t>
            </a:r>
          </a:p>
          <a:p>
            <a:pPr marL="342900" indent="-342900">
              <a:buFont typeface="Courier New" charset="0"/>
              <a:buChar char="o"/>
            </a:pPr>
            <a:endParaRPr lang="en-US" sz="2000" dirty="0"/>
          </a:p>
          <a:p>
            <a:pPr marL="342900" indent="-342900">
              <a:buFont typeface="Courier New" charset="0"/>
              <a:buChar char="o"/>
            </a:pPr>
            <a:r>
              <a:rPr lang="en-US" sz="2000" dirty="0" err="1" smtClean="0"/>
              <a:t>Vradiator</a:t>
            </a:r>
            <a:r>
              <a:rPr lang="en-US" sz="2000" dirty="0" smtClean="0"/>
              <a:t>: the volume of the TTCS RAM and Wake radiator</a:t>
            </a:r>
          </a:p>
          <a:p>
            <a:pPr marL="342900" indent="-342900">
              <a:buFont typeface="Courier New" charset="0"/>
              <a:buChar char="o"/>
            </a:pPr>
            <a:endParaRPr lang="en-US" sz="2000" dirty="0" smtClean="0"/>
          </a:p>
          <a:p>
            <a:pPr marL="342900" indent="-342900">
              <a:buFont typeface="Courier New" charset="0"/>
              <a:buChar char="o"/>
            </a:pPr>
            <a:r>
              <a:rPr lang="en-US" sz="2000" dirty="0" err="1" smtClean="0"/>
              <a:t>VnewRad</a:t>
            </a:r>
            <a:r>
              <a:rPr lang="en-US" sz="2000" dirty="0" smtClean="0"/>
              <a:t>: UTTPS new radiator volume</a:t>
            </a:r>
            <a:endParaRPr lang="en-US" sz="2000" dirty="0"/>
          </a:p>
          <a:p>
            <a:pPr marL="342900" indent="-342900">
              <a:buFont typeface="Courier New" charset="0"/>
              <a:buChar char="o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8177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87960" y="2842381"/>
          <a:ext cx="10479497" cy="380812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618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772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456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39476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683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Component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Temperature</a:t>
                      </a:r>
                    </a:p>
                    <a:p>
                      <a:pPr algn="ctr"/>
                      <a:r>
                        <a:rPr lang="en-US" sz="2000" dirty="0" smtClean="0"/>
                        <a:t>[</a:t>
                      </a:r>
                      <a:r>
                        <a:rPr lang="en-US" sz="2000" baseline="30000" dirty="0" err="1" smtClean="0"/>
                        <a:t>o</a:t>
                      </a:r>
                      <a:r>
                        <a:rPr lang="en-US" sz="2000" dirty="0" err="1" smtClean="0"/>
                        <a:t>C</a:t>
                      </a:r>
                      <a:r>
                        <a:rPr lang="en-US" sz="2000" dirty="0" smtClean="0"/>
                        <a:t>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State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Operation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83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Evaporators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≥ 30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Vapor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Set the Tracker</a:t>
                      </a:r>
                      <a:r>
                        <a:rPr lang="en-US" sz="2000" baseline="0" dirty="0" smtClean="0"/>
                        <a:t> in the </a:t>
                      </a:r>
                      <a:r>
                        <a:rPr lang="en-US" sz="2000" dirty="0" err="1" smtClean="0"/>
                        <a:t>ConfigB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683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UTTPS Radiator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-25 ,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-15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Liquid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Turn on the RAP</a:t>
                      </a:r>
                      <a:r>
                        <a:rPr lang="en-US" sz="2000" baseline="0" dirty="0" smtClean="0"/>
                        <a:t> heater, TS controlled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83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TTCS Radiators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-25 , -15</a:t>
                      </a:r>
                    </a:p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Liquid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Turn on the RAM and Wake heaters,</a:t>
                      </a:r>
                      <a:r>
                        <a:rPr lang="en-US" sz="2000" baseline="0" dirty="0" smtClean="0"/>
                        <a:t> TS controlled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83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Transp. Lines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-5 , +5  (assumed)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Liquid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N/A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6833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UTTPS Box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[-15 25]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Liquid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N/A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0316" y="19051"/>
            <a:ext cx="11927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Operation Needed before EVA Fitting (Plan B) Leak </a:t>
            </a:r>
            <a:r>
              <a:rPr lang="en-US" sz="2400" b="1" dirty="0"/>
              <a:t>C</a:t>
            </a:r>
            <a:r>
              <a:rPr lang="en-US" sz="2400" b="1" dirty="0" smtClean="0"/>
              <a:t>heck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57914" y="559005"/>
            <a:ext cx="114521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432FF"/>
                </a:solidFill>
              </a:rPr>
              <a:t>Operation: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srgbClr val="0432FF"/>
                </a:solidFill>
              </a:rPr>
              <a:t>Power on UTTPE to read the pressure </a:t>
            </a:r>
            <a:r>
              <a:rPr lang="en-US" sz="2400" b="1" dirty="0" smtClean="0">
                <a:solidFill>
                  <a:srgbClr val="0432FF"/>
                </a:solidFill>
              </a:rPr>
              <a:t>measurement and operate heaters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 smtClean="0">
                <a:solidFill>
                  <a:srgbClr val="0432FF"/>
                </a:solidFill>
              </a:rPr>
              <a:t>Astronauts is to close off the Accumulator hand valve to isolate the accumulator from the loop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>
                <a:solidFill>
                  <a:srgbClr val="0432FF"/>
                </a:solidFill>
              </a:rPr>
              <a:t>Open the refill vessel hand </a:t>
            </a:r>
            <a:r>
              <a:rPr lang="en-US" sz="2400" b="1" dirty="0" smtClean="0">
                <a:solidFill>
                  <a:srgbClr val="0432FF"/>
                </a:solidFill>
              </a:rPr>
              <a:t>valve </a:t>
            </a:r>
          </a:p>
        </p:txBody>
      </p:sp>
    </p:spTree>
    <p:extLst>
      <p:ext uri="{BB962C8B-B14F-4D97-AF65-F5344CB8AC3E}">
        <p14:creationId xmlns:p14="http://schemas.microsoft.com/office/powerpoint/2010/main" val="948560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347" y="179684"/>
            <a:ext cx="11927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Estimated Pressure and Mass for EVA Fitting (Plan B) Leak </a:t>
            </a:r>
            <a:r>
              <a:rPr lang="en-US" sz="2400" b="1" dirty="0"/>
              <a:t>C</a:t>
            </a:r>
            <a:r>
              <a:rPr lang="en-US" sz="2400" b="1" dirty="0" smtClean="0"/>
              <a:t>heck</a:t>
            </a:r>
            <a:endParaRPr lang="en-US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83290" y="859155"/>
            <a:ext cx="9881226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box has the largest volume, its temperature will dominate the pressure of the loop and the CO2 mass is needed for the leak check</a:t>
            </a:r>
            <a:endParaRPr lang="en-US" sz="2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772" y="1477757"/>
            <a:ext cx="6825916" cy="51194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693565" y="2516335"/>
            <a:ext cx="76335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432FF"/>
                </a:solidFill>
              </a:rPr>
              <a:t>Case 1</a:t>
            </a:r>
            <a:endParaRPr lang="en-US" sz="1600" dirty="0">
              <a:solidFill>
                <a:srgbClr val="0432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30214" y="2228169"/>
            <a:ext cx="763351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432FF"/>
                </a:solidFill>
              </a:rPr>
              <a:t>Case 2</a:t>
            </a:r>
            <a:endParaRPr lang="en-US" sz="1600" dirty="0">
              <a:solidFill>
                <a:srgbClr val="0432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5666" y="3125648"/>
            <a:ext cx="763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Case 1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49018" y="3333745"/>
            <a:ext cx="763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Case 2</a:t>
            </a:r>
            <a:endParaRPr lang="en-US" sz="1600" dirty="0">
              <a:solidFill>
                <a:srgbClr val="C00000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170602" y="1893672"/>
          <a:ext cx="4528121" cy="4124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80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603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3404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Case 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Temp. [</a:t>
                      </a:r>
                      <a:r>
                        <a:rPr lang="en-US" baseline="30000" dirty="0" err="1" smtClean="0"/>
                        <a:t>o</a:t>
                      </a:r>
                      <a:r>
                        <a:rPr lang="en-US" dirty="0" err="1" smtClean="0"/>
                        <a:t>C</a:t>
                      </a:r>
                      <a:r>
                        <a:rPr lang="en-US" dirty="0" smtClean="0"/>
                        <a:t>]</a:t>
                      </a:r>
                    </a:p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Case 2</a:t>
                      </a:r>
                    </a:p>
                    <a:p>
                      <a:r>
                        <a:rPr lang="en-US" dirty="0" smtClean="0"/>
                        <a:t>Temp.[</a:t>
                      </a:r>
                      <a:r>
                        <a:rPr lang="en-US" baseline="30000" dirty="0" err="1" smtClean="0"/>
                        <a:t>o</a:t>
                      </a:r>
                      <a:r>
                        <a:rPr lang="en-US" dirty="0" err="1" smtClean="0"/>
                        <a:t>C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Transp. Lines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UTTPS Radiator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+15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TTCS Radiators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+15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UTTPS Box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[-15 25]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[-15 25]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Evaporators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30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Connector 9"/>
          <p:cNvCxnSpPr/>
          <p:nvPr/>
        </p:nvCxnSpPr>
        <p:spPr>
          <a:xfrm flipH="1">
            <a:off x="5365592" y="3084643"/>
            <a:ext cx="5310325" cy="1"/>
          </a:xfrm>
          <a:prstGeom prst="line">
            <a:avLst/>
          </a:prstGeom>
          <a:ln w="38100">
            <a:solidFill>
              <a:srgbClr val="FF0000"/>
            </a:solidFill>
            <a:prstDash val="sys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49018" y="2670223"/>
            <a:ext cx="2537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Maximum mass 770 g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5359460" y="5080155"/>
            <a:ext cx="801952" cy="1"/>
          </a:xfrm>
          <a:prstGeom prst="line">
            <a:avLst/>
          </a:prstGeom>
          <a:ln w="38100">
            <a:solidFill>
              <a:srgbClr val="0432FF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13898" y="4895489"/>
            <a:ext cx="252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432FF"/>
                </a:solidFill>
              </a:rPr>
              <a:t>Minimum pressure 27 bar</a:t>
            </a:r>
            <a:endParaRPr lang="en-GB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228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643410" y="359826"/>
          <a:ext cx="2894072" cy="4124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8038"/>
                <a:gridCol w="144603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Case 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Temp. [</a:t>
                      </a:r>
                      <a:r>
                        <a:rPr lang="en-US" baseline="30000" dirty="0" err="1" smtClean="0"/>
                        <a:t>o</a:t>
                      </a:r>
                      <a:r>
                        <a:rPr lang="en-US" dirty="0" err="1" smtClean="0"/>
                        <a:t>C</a:t>
                      </a:r>
                      <a:r>
                        <a:rPr lang="en-US" dirty="0" smtClean="0"/>
                        <a:t>]</a:t>
                      </a:r>
                    </a:p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Transp. Lines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UTTPS Radiator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TTCS Radiators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UTTPS Box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C00000"/>
                          </a:solidFill>
                        </a:rPr>
                        <a:t>[-15 25]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Evaporators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30</a:t>
                      </a: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3639787" y="0"/>
            <a:ext cx="7620000" cy="5715000"/>
            <a:chOff x="3829792" y="478580"/>
            <a:chExt cx="7620000" cy="5715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29792" y="478580"/>
              <a:ext cx="7620000" cy="57150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7075939" y="4667003"/>
              <a:ext cx="2270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Mass : 770 g to 830 g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91742" y="1199408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rgbClr val="C00000"/>
                  </a:solidFill>
                </a:rPr>
                <a:t>830 g</a:t>
              </a:r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47077" y="1479850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rgbClr val="C00000"/>
                  </a:solidFill>
                </a:rPr>
                <a:t>820 g</a:t>
              </a:r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833357" y="1664516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810 g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793279" y="2203460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800 g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563322" y="2966748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790 g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940989" y="3542330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780 g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940989" y="4004312"/>
              <a:ext cx="7553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770 g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32086" y="5824945"/>
            <a:ext cx="11126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0432FF"/>
                </a:solidFill>
              </a:rPr>
              <a:t>If the box is at -15 C, more than 820 g of CO2 are required to generate a higher pressure for leak check</a:t>
            </a:r>
            <a:endParaRPr lang="en-US" sz="2200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33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739" y="1917213"/>
            <a:ext cx="7708925" cy="47564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13186" y="128296"/>
            <a:ext cx="6487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TTCS Secondary Box Non-operation Temperature </a:t>
            </a:r>
            <a:endParaRPr lang="en-US" sz="2400" b="1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7684126" y="2899611"/>
            <a:ext cx="625642" cy="9264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7996947" y="2899611"/>
            <a:ext cx="312821" cy="1042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6611144" y="2899611"/>
            <a:ext cx="1698624" cy="7660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466178" y="2695074"/>
            <a:ext cx="145398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ISS Operation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298032" y="5378114"/>
            <a:ext cx="7002379" cy="24063"/>
          </a:xfrm>
          <a:prstGeom prst="line">
            <a:avLst/>
          </a:prstGeom>
          <a:ln w="28575">
            <a:solidFill>
              <a:srgbClr val="0432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68680" y="1938910"/>
            <a:ext cx="5747041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TTCS Secondary box temperature, pump SA=SB=0 RPM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67632" y="752203"/>
            <a:ext cx="92631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432FF"/>
                </a:solidFill>
              </a:rPr>
              <a:t>EVA happens when the beta is in the range of [-60</a:t>
            </a:r>
            <a:r>
              <a:rPr lang="en-US" sz="2200" baseline="30000" dirty="0" smtClean="0">
                <a:solidFill>
                  <a:srgbClr val="0432FF"/>
                </a:solidFill>
              </a:rPr>
              <a:t>o</a:t>
            </a:r>
            <a:r>
              <a:rPr lang="en-US" sz="2200" dirty="0" smtClean="0">
                <a:solidFill>
                  <a:srgbClr val="0432FF"/>
                </a:solidFill>
              </a:rPr>
              <a:t> +60</a:t>
            </a:r>
            <a:r>
              <a:rPr lang="en-US" sz="2200" baseline="30000" dirty="0" smtClean="0">
                <a:solidFill>
                  <a:srgbClr val="0432FF"/>
                </a:solidFill>
              </a:rPr>
              <a:t>o</a:t>
            </a:r>
            <a:r>
              <a:rPr lang="en-US" sz="2200" dirty="0" smtClean="0">
                <a:solidFill>
                  <a:srgbClr val="0432FF"/>
                </a:solidFill>
              </a:rPr>
              <a:t>] </a:t>
            </a:r>
            <a:r>
              <a:rPr lang="en-GB" sz="2200" dirty="0">
                <a:solidFill>
                  <a:srgbClr val="0432FF"/>
                </a:solidFill>
              </a:rPr>
              <a:t>.</a:t>
            </a:r>
            <a:r>
              <a:rPr lang="en-GB" altLang="zh-CN" sz="2200" dirty="0" smtClean="0">
                <a:solidFill>
                  <a:srgbClr val="0432FF"/>
                </a:solidFill>
              </a:rPr>
              <a:t> In this beta range, </a:t>
            </a:r>
          </a:p>
          <a:p>
            <a:r>
              <a:rPr lang="en-US" altLang="zh-CN" sz="2200" dirty="0" smtClean="0">
                <a:solidFill>
                  <a:srgbClr val="0432FF"/>
                </a:solidFill>
              </a:rPr>
              <a:t>from TTCS data, the box temperature can be above -10 </a:t>
            </a:r>
            <a:r>
              <a:rPr lang="en-US" altLang="zh-CN" sz="2200" baseline="30000" dirty="0" err="1" smtClean="0">
                <a:solidFill>
                  <a:srgbClr val="0432FF"/>
                </a:solidFill>
              </a:rPr>
              <a:t>o</a:t>
            </a:r>
            <a:r>
              <a:rPr lang="en-US" altLang="zh-CN" sz="2200" dirty="0" err="1" smtClean="0">
                <a:solidFill>
                  <a:srgbClr val="0432FF"/>
                </a:solidFill>
              </a:rPr>
              <a:t>C</a:t>
            </a:r>
            <a:endParaRPr lang="en-US" sz="2200" dirty="0">
              <a:solidFill>
                <a:srgbClr val="0432FF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3152274" y="2490536"/>
            <a:ext cx="20054" cy="3655595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347867" y="2490536"/>
            <a:ext cx="20054" cy="3655595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372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688</Words>
  <Application>Microsoft Macintosh PowerPoint</Application>
  <PresentationFormat>Widescreen</PresentationFormat>
  <Paragraphs>126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Calibri</vt:lpstr>
      <vt:lpstr>Calibri Light</vt:lpstr>
      <vt:lpstr>Courier New</vt:lpstr>
      <vt:lpstr>DengXian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25</cp:revision>
  <cp:lastPrinted>2018-12-20T10:50:41Z</cp:lastPrinted>
  <dcterms:created xsi:type="dcterms:W3CDTF">2018-12-20T08:47:03Z</dcterms:created>
  <dcterms:modified xsi:type="dcterms:W3CDTF">2018-12-20T10:50:54Z</dcterms:modified>
</cp:coreProperties>
</file>