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9"/>
  </p:notesMasterIdLst>
  <p:sldIdLst>
    <p:sldId id="349" r:id="rId3"/>
    <p:sldId id="357" r:id="rId4"/>
    <p:sldId id="350" r:id="rId5"/>
    <p:sldId id="354" r:id="rId6"/>
    <p:sldId id="355" r:id="rId7"/>
    <p:sldId id="291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11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BFBFBF"/>
    <a:srgbClr val="1E9FDB"/>
    <a:srgbClr val="76D6FF"/>
    <a:srgbClr val="0094CA"/>
    <a:srgbClr val="13A1DD"/>
    <a:srgbClr val="FFFFFF"/>
    <a:srgbClr val="13A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443" autoAdjust="0"/>
    <p:restoredTop sz="93243" autoAdjust="0"/>
  </p:normalViewPr>
  <p:slideViewPr>
    <p:cSldViewPr>
      <p:cViewPr varScale="1">
        <p:scale>
          <a:sx n="101" d="100"/>
          <a:sy n="101" d="100"/>
        </p:scale>
        <p:origin x="208" y="576"/>
      </p:cViewPr>
      <p:guideLst>
        <p:guide pos="3840"/>
        <p:guide orient="horz" pos="11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-6728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2019-04-30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rgbClr val="13A0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Presenter name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D7AC81-318B-4D49-A602-9E30227C87EC}" type="datetime1">
              <a:rPr lang="en-GB" smtClean="0"/>
              <a:pPr/>
              <a:t>30/04/2019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7" y="260651"/>
            <a:ext cx="2208245" cy="886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77A986-290F-D34E-872B-A89DF3BE5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9219135" y="260651"/>
            <a:ext cx="2972865" cy="131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1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4" y="1535116"/>
            <a:ext cx="5386917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4" y="2174878"/>
            <a:ext cx="5386917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93374" y="1535116"/>
            <a:ext cx="5389033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374" y="2174878"/>
            <a:ext cx="5389033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44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6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4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1" y="273052"/>
            <a:ext cx="4011084" cy="1162050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43" y="273401"/>
            <a:ext cx="6815668" cy="5853113"/>
          </a:xfrm>
        </p:spPr>
        <p:txBody>
          <a:bodyPr/>
          <a:lstStyle>
            <a:lvl1pPr>
              <a:defRPr sz="2216"/>
            </a:lvl1pPr>
            <a:lvl2pPr>
              <a:defRPr sz="1939"/>
            </a:lvl2pPr>
            <a:lvl3pPr>
              <a:defRPr sz="1661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084" cy="4691063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3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3"/>
            <a:ext cx="7315200" cy="566738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216"/>
            </a:lvl1pPr>
            <a:lvl2pPr marL="315314" indent="0">
              <a:buNone/>
              <a:defRPr sz="1939"/>
            </a:lvl2pPr>
            <a:lvl3pPr marL="630630" indent="0">
              <a:buNone/>
              <a:defRPr sz="1661"/>
            </a:lvl3pPr>
            <a:lvl4pPr marL="945947" indent="0">
              <a:buNone/>
              <a:defRPr sz="1385"/>
            </a:lvl4pPr>
            <a:lvl5pPr marL="1261265" indent="0">
              <a:buNone/>
              <a:defRPr sz="1385"/>
            </a:lvl5pPr>
            <a:lvl6pPr marL="1576588" indent="0">
              <a:buNone/>
              <a:defRPr sz="1385"/>
            </a:lvl6pPr>
            <a:lvl7pPr marL="1891904" indent="0">
              <a:buNone/>
              <a:defRPr sz="1385"/>
            </a:lvl7pPr>
            <a:lvl8pPr marL="2207225" indent="0">
              <a:buNone/>
              <a:defRPr sz="1385"/>
            </a:lvl8pPr>
            <a:lvl9pPr marL="2522543" indent="0">
              <a:buNone/>
              <a:defRPr sz="1385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2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22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047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0" y="275036"/>
            <a:ext cx="27432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5036"/>
            <a:ext cx="80264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0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1349" y="301"/>
            <a:ext cx="7683499" cy="1441451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cxnSp>
        <p:nvCxnSpPr>
          <p:cNvPr id="3" name="Rak 7"/>
          <p:cNvCxnSpPr/>
          <p:nvPr userDrawn="1"/>
        </p:nvCxnSpPr>
        <p:spPr>
          <a:xfrm>
            <a:off x="-434760" y="1452400"/>
            <a:ext cx="12928527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73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E636088-FAD8-024C-A1D7-D74763A458C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48251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7D9470-03DC-FB43-B831-D8BEB33949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1282D3D-8FD4-E041-9B14-07B58C6C3A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2852DFA2-0FC7-BC44-83D5-11A0ECDA5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 dirty="0"/>
              <a:t>Avoid text less than 16 points.</a:t>
            </a:r>
          </a:p>
          <a:p>
            <a:pPr lvl="0"/>
            <a:r>
              <a:rPr lang="en-US" noProof="0" dirty="0"/>
              <a:t>Always use Calibri font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30/04/2019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49880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en-GB" noProof="0" smtClean="0"/>
              <a:t>30/04/2019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402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1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76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1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0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2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28836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3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3087" y="4407120"/>
            <a:ext cx="10363200" cy="136207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63087" y="2906723"/>
            <a:ext cx="10363200" cy="1500187"/>
          </a:xfrm>
        </p:spPr>
        <p:txBody>
          <a:bodyPr anchor="b"/>
          <a:lstStyle>
            <a:lvl1pPr marL="0" indent="0">
              <a:buNone/>
              <a:defRPr sz="1385">
                <a:solidFill>
                  <a:schemeClr val="tx1">
                    <a:tint val="75000"/>
                  </a:schemeClr>
                </a:solidFill>
              </a:defRPr>
            </a:lvl1pPr>
            <a:lvl2pPr marL="315314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2pPr>
            <a:lvl3pPr marL="630630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5947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4pPr>
            <a:lvl5pPr marL="126126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5pPr>
            <a:lvl6pPr marL="1576588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6pPr>
            <a:lvl7pPr marL="1891904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7pPr>
            <a:lvl8pPr marL="220722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8pPr>
            <a:lvl9pPr marL="2522543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5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Klicka här för att ändra format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30/04/2019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9" r:id="rId5"/>
    <p:sldLayoutId id="2147483670" r:id="rId6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090" tIns="45549" rIns="91090" bIns="45549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090" tIns="45549" rIns="91090" bIns="45549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4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2019-04-30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748"/>
            <a:ext cx="3860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0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ctr" defTabSz="315314" rtl="0" eaLnBrk="1" latinLnBrk="0" hangingPunct="1">
        <a:spcBef>
          <a:spcPct val="0"/>
        </a:spcBef>
        <a:buNone/>
        <a:defRPr sz="30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484" indent="-236484" algn="l" defTabSz="315314" rtl="0" eaLnBrk="1" latinLnBrk="0" hangingPunct="1">
        <a:spcBef>
          <a:spcPct val="20000"/>
        </a:spcBef>
        <a:buFont typeface="Arial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12390" indent="-197066" algn="l" defTabSz="315314" rtl="0" eaLnBrk="1" latinLnBrk="0" hangingPunct="1">
        <a:spcBef>
          <a:spcPct val="20000"/>
        </a:spcBef>
        <a:buFont typeface="Arial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2pPr>
      <a:lvl3pPr marL="788276" indent="-157655" algn="l" defTabSz="315314" rtl="0" eaLnBrk="1" latinLnBrk="0" hangingPunct="1">
        <a:spcBef>
          <a:spcPct val="20000"/>
        </a:spcBef>
        <a:buFont typeface="Arial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103609" indent="-157655" algn="l" defTabSz="315314" rtl="0" eaLnBrk="1" latinLnBrk="0" hangingPunct="1">
        <a:spcBef>
          <a:spcPct val="20000"/>
        </a:spcBef>
        <a:buFont typeface="Arial"/>
        <a:buChar char="–"/>
        <a:defRPr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18929" indent="-157655" algn="l" defTabSz="315314" rtl="0" eaLnBrk="1" latinLnBrk="0" hangingPunct="1">
        <a:spcBef>
          <a:spcPct val="20000"/>
        </a:spcBef>
        <a:buFont typeface="Arial"/>
        <a:buChar char="»"/>
        <a:defRPr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34244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49560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64882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80197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531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063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5947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126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76588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190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0722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22543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2CE98-D5A2-0648-AD18-116338EADB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en-GB" sz="3600" b="1" dirty="0"/>
            </a:br>
            <a:br>
              <a:rPr lang="en-GB" sz="3600" b="1" dirty="0"/>
            </a:br>
            <a:r>
              <a:rPr lang="en-GB" sz="3600" b="1" dirty="0"/>
              <a:t> Isotope Production at European Spallation Source </a:t>
            </a:r>
            <a:br>
              <a:rPr lang="en-GB" sz="3600" b="1" dirty="0"/>
            </a:br>
            <a:r>
              <a:rPr lang="en-GB" b="1" dirty="0"/>
              <a:t>A potential new access to neutrons</a:t>
            </a:r>
            <a:r>
              <a:rPr lang="en-GB" sz="3600" b="1" dirty="0"/>
              <a:t> </a:t>
            </a:r>
            <a:br>
              <a:rPr lang="en-GB" sz="3600" b="1" dirty="0"/>
            </a:br>
            <a:br>
              <a:rPr lang="en-GB" sz="3600" b="1" dirty="0">
                <a:solidFill>
                  <a:srgbClr val="FFFFFF"/>
                </a:solidFill>
              </a:rPr>
            </a:br>
            <a:endParaRPr lang="en-GB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47BB3A-0D99-9D43-ADAF-EC7E12B7F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2362200"/>
          </a:xfrm>
        </p:spPr>
        <p:txBody>
          <a:bodyPr>
            <a:normAutofit/>
          </a:bodyPr>
          <a:lstStyle/>
          <a:p>
            <a:pPr defTabSz="315314"/>
            <a:endParaRPr lang="en-GB" sz="2400" b="1" dirty="0">
              <a:solidFill>
                <a:prstClr val="white"/>
              </a:solidFill>
            </a:endParaRPr>
          </a:p>
          <a:p>
            <a:r>
              <a:rPr lang="sv-SE" sz="2000" dirty="0" err="1">
                <a:solidFill>
                  <a:srgbClr val="FFFFFF"/>
                </a:solidFill>
              </a:rPr>
              <a:t>Yong</a:t>
            </a:r>
            <a:r>
              <a:rPr lang="sv-SE" sz="2000" dirty="0">
                <a:solidFill>
                  <a:srgbClr val="FFFFFF"/>
                </a:solidFill>
              </a:rPr>
              <a:t> </a:t>
            </a:r>
            <a:r>
              <a:rPr lang="sv-SE" sz="2000" dirty="0" err="1">
                <a:solidFill>
                  <a:srgbClr val="FFFFFF"/>
                </a:solidFill>
              </a:rPr>
              <a:t>Joong</a:t>
            </a:r>
            <a:r>
              <a:rPr lang="sv-SE" sz="2000" dirty="0">
                <a:solidFill>
                  <a:srgbClr val="FFFFFF"/>
                </a:solidFill>
              </a:rPr>
              <a:t> LEE (ESS)</a:t>
            </a:r>
          </a:p>
          <a:p>
            <a:r>
              <a:rPr lang="sv-SE" sz="2000" dirty="0">
                <a:solidFill>
                  <a:srgbClr val="FFFFFF"/>
                </a:solidFill>
              </a:rPr>
              <a:t>Mikael Jensen</a:t>
            </a:r>
            <a:r>
              <a:rPr lang="sv-SE" dirty="0"/>
              <a:t> </a:t>
            </a:r>
            <a:r>
              <a:rPr lang="sv-SE" sz="1800" dirty="0">
                <a:solidFill>
                  <a:srgbClr val="FFFFFF"/>
                </a:solidFill>
              </a:rPr>
              <a:t> (DTU-NUTECH)</a:t>
            </a:r>
          </a:p>
          <a:p>
            <a:endParaRPr lang="sv-SE" sz="1800" dirty="0">
              <a:solidFill>
                <a:srgbClr val="FFFFFF"/>
              </a:solidFill>
            </a:endParaRPr>
          </a:p>
          <a:p>
            <a:r>
              <a:rPr lang="sv-SE" sz="1800" dirty="0">
                <a:solidFill>
                  <a:srgbClr val="FFFFFF"/>
                </a:solidFill>
              </a:rPr>
              <a:t>April 30, 2019</a:t>
            </a:r>
          </a:p>
          <a:p>
            <a:r>
              <a:rPr lang="sv-SE" sz="1800" dirty="0">
                <a:solidFill>
                  <a:srgbClr val="FFFFFF"/>
                </a:solidFill>
              </a:rPr>
              <a:t>Kick-off Meeting on New H2020 Project, </a:t>
            </a:r>
            <a:r>
              <a:rPr lang="sv-SE" sz="1800" dirty="0" err="1">
                <a:solidFill>
                  <a:srgbClr val="FFFFFF"/>
                </a:solidFill>
              </a:rPr>
              <a:t>Erice</a:t>
            </a:r>
            <a:r>
              <a:rPr lang="sv-SE" sz="1800" dirty="0">
                <a:solidFill>
                  <a:srgbClr val="FFFFFF"/>
                </a:solidFill>
              </a:rPr>
              <a:t>, </a:t>
            </a:r>
            <a:r>
              <a:rPr lang="sv-SE" sz="1800" dirty="0" err="1">
                <a:solidFill>
                  <a:srgbClr val="FFFFFF"/>
                </a:solidFill>
              </a:rPr>
              <a:t>Italy</a:t>
            </a:r>
            <a:endParaRPr lang="sv-SE" sz="1800" dirty="0">
              <a:solidFill>
                <a:srgbClr val="FFFFFF"/>
              </a:solidFill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63847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F958A-2524-EE4D-8000-7ADE4CE4B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46646"/>
            <a:ext cx="9906000" cy="562074"/>
          </a:xfrm>
        </p:spPr>
        <p:txBody>
          <a:bodyPr/>
          <a:lstStyle/>
          <a:p>
            <a:r>
              <a:rPr lang="en-GB" dirty="0"/>
              <a:t>Mission Statement: ESS Radioisotope Production Station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2F525-21B8-FC41-8657-93E383E1B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en-GB" sz="3200" b="1" dirty="0"/>
              <a:t>Exploration of a potential to position ESS as a </a:t>
            </a:r>
            <a:r>
              <a:rPr lang="en-US" sz="3200" b="1" dirty="0"/>
              <a:t>key research infrastructure providing a high flux neutron sources for radioisotopes production </a:t>
            </a:r>
            <a:r>
              <a:rPr lang="en-GB" sz="3200" b="1"/>
              <a:t>dedicated to </a:t>
            </a:r>
            <a:r>
              <a:rPr lang="en-GB" sz="3200" b="1" dirty="0"/>
              <a:t>medical and pharmaceutical applications, while not compromising the performance and availability of the facility’s main mission.</a:t>
            </a:r>
          </a:p>
          <a:p>
            <a:pPr marL="571500" indent="-571500"/>
            <a:endParaRPr lang="en-GB" sz="3200" b="1" dirty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ECA12-5FA1-AF4A-9BE9-97EB84C37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A974D9-2545-2C41-9BC5-110A3457DF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898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EB5C7-599C-1B46-B63E-974118B0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Access Point 1: Unoccupied Beam-Port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AA8DE-5F9C-774D-A251-7A091E2C2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8804"/>
            <a:ext cx="4338320" cy="5237186"/>
          </a:xfrm>
        </p:spPr>
        <p:txBody>
          <a:bodyPr/>
          <a:lstStyle/>
          <a:p>
            <a:r>
              <a:rPr lang="en-GB" sz="2000" dirty="0"/>
              <a:t>Beam on Target: 2 GeV, 2.5 mA.</a:t>
            </a:r>
          </a:p>
          <a:p>
            <a:endParaRPr lang="en-GB" sz="2000" dirty="0"/>
          </a:p>
          <a:p>
            <a:r>
              <a:rPr lang="en-GB" sz="2000" dirty="0"/>
              <a:t>In the experimental hall, there is a space for the transport of the isotope production target. </a:t>
            </a:r>
          </a:p>
          <a:p>
            <a:endParaRPr lang="en-GB" sz="2000" dirty="0"/>
          </a:p>
          <a:p>
            <a:r>
              <a:rPr lang="en-GB" sz="2000" dirty="0"/>
              <a:t>Unoccupied beam-port could be used for insertion and extraction path for the isotope production target.</a:t>
            </a:r>
          </a:p>
          <a:p>
            <a:endParaRPr lang="en-GB" sz="2000" dirty="0"/>
          </a:p>
          <a:p>
            <a:r>
              <a:rPr lang="en-GB" sz="2000" dirty="0"/>
              <a:t>Space allocation adjacent to a moderator in a carefully chosen location not shadowing any beamline </a:t>
            </a:r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29294-037D-554D-92C3-515551AE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3</a:t>
            </a:fld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B9121C-D607-7542-93FF-48514E7728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C3DCFD-8944-F24C-A807-60B192CCAC83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3000" y="1600200"/>
            <a:ext cx="6629400" cy="485313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384C5C62-89FA-DF49-BDE7-2DC88C5254A4}"/>
              </a:ext>
            </a:extLst>
          </p:cNvPr>
          <p:cNvSpPr/>
          <p:nvPr/>
        </p:nvSpPr>
        <p:spPr>
          <a:xfrm>
            <a:off x="7162800" y="4800600"/>
            <a:ext cx="533400" cy="533400"/>
          </a:xfrm>
          <a:prstGeom prst="ellipse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B8EE46-5924-0349-9505-1B0F69585CC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791200" y="3581400"/>
            <a:ext cx="1449715" cy="1297315"/>
          </a:xfrm>
          <a:prstGeom prst="straightConnector1">
            <a:avLst/>
          </a:prstGeom>
          <a:ln w="635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monolith internals.jpg">
            <a:extLst>
              <a:ext uri="{FF2B5EF4-FFF2-40B4-BE49-F238E27FC236}">
                <a16:creationId xmlns:a16="http://schemas.microsoft.com/office/drawing/2014/main" id="{912A46FA-E10F-7D44-811A-886346C1D6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920" y="1549764"/>
            <a:ext cx="6634480" cy="52331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C04224-7799-1448-BD8A-0CFD331558CB}"/>
              </a:ext>
            </a:extLst>
          </p:cNvPr>
          <p:cNvSpPr txBox="1"/>
          <p:nvPr/>
        </p:nvSpPr>
        <p:spPr>
          <a:xfrm>
            <a:off x="370390" y="163203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GB" sz="2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E252AC5-1ACC-D540-8966-42F294DF07AA}"/>
              </a:ext>
            </a:extLst>
          </p:cNvPr>
          <p:cNvCxnSpPr>
            <a:cxnSpLocks/>
          </p:cNvCxnSpPr>
          <p:nvPr/>
        </p:nvCxnSpPr>
        <p:spPr>
          <a:xfrm>
            <a:off x="4572000" y="4107397"/>
            <a:ext cx="6629400" cy="693203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40EEDAFF-09D3-5940-9458-48B4970F3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9137" y="1461053"/>
            <a:ext cx="5642263" cy="5396947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977C195-01C4-6848-AC51-CF40049A4D27}"/>
              </a:ext>
            </a:extLst>
          </p:cNvPr>
          <p:cNvCxnSpPr>
            <a:cxnSpLocks/>
          </p:cNvCxnSpPr>
          <p:nvPr/>
        </p:nvCxnSpPr>
        <p:spPr>
          <a:xfrm flipV="1">
            <a:off x="4582886" y="4402053"/>
            <a:ext cx="3951514" cy="112836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Content Placeholder 5" descr="Monolith.png">
            <a:extLst>
              <a:ext uri="{FF2B5EF4-FFF2-40B4-BE49-F238E27FC236}">
                <a16:creationId xmlns:a16="http://schemas.microsoft.com/office/drawing/2014/main" id="{E71F530F-41F7-7944-89F7-28751DF1AF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1544390"/>
            <a:ext cx="5297714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37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A5C63-31E1-E848-85E0-D6F830A5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Target Location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0A7B9-3446-234B-8321-98D6CE3C7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560886"/>
            <a:ext cx="7083169" cy="2461788"/>
          </a:xfrm>
        </p:spPr>
        <p:txBody>
          <a:bodyPr/>
          <a:lstStyle/>
          <a:p>
            <a:r>
              <a:rPr lang="en-GB" dirty="0"/>
              <a:t>Potential target location in the vicinity of spallation target and bottom moderator</a:t>
            </a:r>
          </a:p>
          <a:p>
            <a:pPr lvl="1"/>
            <a:r>
              <a:rPr lang="en-GB" dirty="0"/>
              <a:t>Thermal neutron flux: Order of 10</a:t>
            </a:r>
            <a:r>
              <a:rPr lang="en-GB" baseline="30000" dirty="0"/>
              <a:t>14</a:t>
            </a:r>
            <a:r>
              <a:rPr lang="en-GB" b="1" dirty="0"/>
              <a:t> </a:t>
            </a:r>
            <a:r>
              <a:rPr lang="en-GB" dirty="0"/>
              <a:t>n/cm</a:t>
            </a:r>
            <a:r>
              <a:rPr lang="en-GB" baseline="30000" dirty="0"/>
              <a:t>2</a:t>
            </a:r>
            <a:r>
              <a:rPr lang="en-GB" dirty="0"/>
              <a:t>/s</a:t>
            </a:r>
          </a:p>
          <a:p>
            <a:pPr lvl="1"/>
            <a:r>
              <a:rPr lang="en-GB" dirty="0"/>
              <a:t>Fast neutron flux (10 MeV &lt; E &lt; 20 MeV): Order of 10</a:t>
            </a:r>
            <a:r>
              <a:rPr lang="en-GB" baseline="30000" dirty="0"/>
              <a:t>13</a:t>
            </a:r>
            <a:r>
              <a:rPr lang="en-GB" dirty="0"/>
              <a:t> n/cm</a:t>
            </a:r>
            <a:r>
              <a:rPr lang="en-GB" baseline="30000" dirty="0"/>
              <a:t>2</a:t>
            </a:r>
            <a:r>
              <a:rPr lang="en-GB" dirty="0"/>
              <a:t>/s </a:t>
            </a:r>
          </a:p>
          <a:p>
            <a:pPr lvl="1"/>
            <a:endParaRPr lang="en-GB" dirty="0"/>
          </a:p>
          <a:p>
            <a:r>
              <a:rPr lang="en-GB" dirty="0"/>
              <a:t>Reference isotopes yields after 1 week beamtime, for benchmarking: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21673-841B-DE4B-8A96-047137286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263A82-9029-DD4D-ADFF-9979A5C905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9F4BF6-50C1-AD4F-A90F-2F64D978CE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111" y="1503370"/>
            <a:ext cx="3467289" cy="2600467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8D6DE2-70DE-2F44-A588-17A8675578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04085"/>
              </p:ext>
            </p:extLst>
          </p:nvPr>
        </p:nvGraphicFramePr>
        <p:xfrm>
          <a:off x="432906" y="4195230"/>
          <a:ext cx="747103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0574">
                  <a:extLst>
                    <a:ext uri="{9D8B030D-6E8A-4147-A177-3AD203B41FA5}">
                      <a16:colId xmlns:a16="http://schemas.microsoft.com/office/drawing/2014/main" val="939872379"/>
                    </a:ext>
                  </a:extLst>
                </a:gridCol>
                <a:gridCol w="910532">
                  <a:extLst>
                    <a:ext uri="{9D8B030D-6E8A-4147-A177-3AD203B41FA5}">
                      <a16:colId xmlns:a16="http://schemas.microsoft.com/office/drawing/2014/main" val="140192189"/>
                    </a:ext>
                  </a:extLst>
                </a:gridCol>
                <a:gridCol w="1770092">
                  <a:extLst>
                    <a:ext uri="{9D8B030D-6E8A-4147-A177-3AD203B41FA5}">
                      <a16:colId xmlns:a16="http://schemas.microsoft.com/office/drawing/2014/main" val="1485343713"/>
                    </a:ext>
                  </a:extLst>
                </a:gridCol>
                <a:gridCol w="2171536">
                  <a:extLst>
                    <a:ext uri="{9D8B030D-6E8A-4147-A177-3AD203B41FA5}">
                      <a16:colId xmlns:a16="http://schemas.microsoft.com/office/drawing/2014/main" val="3846588592"/>
                    </a:ext>
                  </a:extLst>
                </a:gridCol>
                <a:gridCol w="1638299">
                  <a:extLst>
                    <a:ext uri="{9D8B030D-6E8A-4147-A177-3AD203B41FA5}">
                      <a16:colId xmlns:a16="http://schemas.microsoft.com/office/drawing/2014/main" val="737295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Target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Neutron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Reaction Chain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E.o.B</a:t>
                      </a:r>
                      <a:r>
                        <a:rPr lang="en-GB" dirty="0"/>
                        <a:t>. yield [</a:t>
                      </a:r>
                      <a:r>
                        <a:rPr lang="en-GB" dirty="0" err="1"/>
                        <a:t>GBq</a:t>
                      </a:r>
                      <a:r>
                        <a:rPr lang="en-GB" dirty="0"/>
                        <a:t>/g]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717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Mo-99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Mo-98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 &lt; 0.625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Mo98(</a:t>
                      </a:r>
                      <a:r>
                        <a:rPr lang="en-GB" dirty="0" err="1"/>
                        <a:t>n,g</a:t>
                      </a:r>
                      <a:r>
                        <a:rPr lang="en-GB" dirty="0"/>
                        <a:t>)Mo99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986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Mo-99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Mo-100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 MeV &lt; E &lt; 20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Mo100(n,2n)Mo99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274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I-131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Te-130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E &lt; 0.625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Te130(</a:t>
                      </a:r>
                      <a:r>
                        <a:rPr lang="en-GB" dirty="0" err="1"/>
                        <a:t>n,g</a:t>
                      </a:r>
                      <a:r>
                        <a:rPr lang="en-GB" dirty="0"/>
                        <a:t>)Te131(β</a:t>
                      </a:r>
                      <a:r>
                        <a:rPr lang="en-GB" baseline="30000" dirty="0"/>
                        <a:t>-</a:t>
                      </a:r>
                      <a:r>
                        <a:rPr lang="en-GB" dirty="0"/>
                        <a:t>)I131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545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Lu-177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Yb-176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E &lt; 0.625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Yb176(</a:t>
                      </a:r>
                      <a:r>
                        <a:rPr lang="en-GB" dirty="0" err="1"/>
                        <a:t>n,g</a:t>
                      </a:r>
                      <a:r>
                        <a:rPr lang="en-GB" dirty="0"/>
                        <a:t>)Yb177(β</a:t>
                      </a:r>
                      <a:r>
                        <a:rPr lang="en-GB" baseline="30000" dirty="0"/>
                        <a:t>-</a:t>
                      </a:r>
                      <a:r>
                        <a:rPr lang="en-GB" dirty="0"/>
                        <a:t>)Lu177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542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Ac-225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Ra-226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 MeV &lt; E &lt; 15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Ra226(n,2n)Ra225(β</a:t>
                      </a:r>
                      <a:r>
                        <a:rPr lang="en-GB" baseline="30000" dirty="0"/>
                        <a:t>-</a:t>
                      </a:r>
                      <a:r>
                        <a:rPr lang="en-GB" dirty="0"/>
                        <a:t>)Ac225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313735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551D40AD-0B6A-3348-9F0A-E4AA3F679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583" y="4022674"/>
            <a:ext cx="3907517" cy="260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69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42172-1538-CB43-A500-84B80ABA9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Way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CCA31-4AE7-114D-9D06-A3B7E8040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919" y="1473589"/>
            <a:ext cx="11125200" cy="5344872"/>
          </a:xfrm>
        </p:spPr>
        <p:txBody>
          <a:bodyPr/>
          <a:lstStyle/>
          <a:p>
            <a:r>
              <a:rPr lang="en-US" sz="2400" dirty="0"/>
              <a:t>Propose to participate in INFRAIA consortium </a:t>
            </a:r>
          </a:p>
          <a:p>
            <a:pPr lvl="1"/>
            <a:r>
              <a:rPr lang="en-US" sz="2000" dirty="0"/>
              <a:t>Potential key research infrastructure facility providing neutron sources for isotope production</a:t>
            </a:r>
          </a:p>
          <a:p>
            <a:pPr lvl="1"/>
            <a:r>
              <a:rPr lang="en-US" sz="2000" dirty="0"/>
              <a:t>A Ph.D. position on isotope production </a:t>
            </a:r>
            <a:r>
              <a:rPr lang="en-US" sz="2000"/>
              <a:t>target, under </a:t>
            </a:r>
            <a:r>
              <a:rPr lang="en-US" sz="2000" dirty="0"/>
              <a:t>co-supervision</a:t>
            </a:r>
          </a:p>
          <a:p>
            <a:r>
              <a:rPr lang="en-US" sz="2400" dirty="0"/>
              <a:t>Preparation of an application for INFRADEV-01-2019 in progress:</a:t>
            </a:r>
          </a:p>
          <a:p>
            <a:pPr lvl="1"/>
            <a:r>
              <a:rPr lang="en-US" sz="2000" dirty="0"/>
              <a:t>Call Specification: Conceptual and technical design for new research infrastructures which are of a clear European dimension and interest.</a:t>
            </a:r>
          </a:p>
          <a:p>
            <a:pPr lvl="1"/>
            <a:r>
              <a:rPr lang="en-US" sz="2000" dirty="0"/>
              <a:t>Application Submission Deadline: 17:00 Nov. 12, 2019</a:t>
            </a:r>
          </a:p>
          <a:p>
            <a:pPr lvl="1"/>
            <a:r>
              <a:rPr lang="en-US" sz="2000" dirty="0"/>
              <a:t>Interested Parties:</a:t>
            </a:r>
          </a:p>
          <a:p>
            <a:pPr lvl="2"/>
            <a:r>
              <a:rPr lang="en-US" sz="1800" dirty="0"/>
              <a:t>ESS, Sweden (</a:t>
            </a:r>
            <a:r>
              <a:rPr lang="en-US" sz="1800" dirty="0" err="1"/>
              <a:t>Yongjoong</a:t>
            </a:r>
            <a:r>
              <a:rPr lang="en-US" sz="1800" dirty="0"/>
              <a:t> Lee): Isotope production target station</a:t>
            </a:r>
          </a:p>
          <a:p>
            <a:pPr lvl="2"/>
            <a:r>
              <a:rPr lang="en-US" sz="1800" dirty="0"/>
              <a:t>DTU-NUTECH, Denmark (Mikael Jensen): Post irradiation target processing</a:t>
            </a:r>
          </a:p>
          <a:p>
            <a:pPr lvl="2"/>
            <a:r>
              <a:rPr lang="sv-SE" sz="1800" dirty="0"/>
              <a:t>Suzanne V Smith AB, Sweden</a:t>
            </a:r>
            <a:r>
              <a:rPr lang="en-US" sz="1800" dirty="0"/>
              <a:t>: Commercialization</a:t>
            </a:r>
          </a:p>
          <a:p>
            <a:pPr lvl="1"/>
            <a:r>
              <a:rPr lang="en-US" sz="2000" dirty="0"/>
              <a:t>Partners are in search:</a:t>
            </a:r>
          </a:p>
          <a:p>
            <a:pPr lvl="2"/>
            <a:r>
              <a:rPr lang="en-US" sz="1600" dirty="0"/>
              <a:t>Identification of isotopes that ESS could specialize</a:t>
            </a:r>
          </a:p>
          <a:p>
            <a:pPr lvl="2"/>
            <a:r>
              <a:rPr lang="en-US" sz="1600" dirty="0"/>
              <a:t>Exploration of commercial route and research demand </a:t>
            </a:r>
          </a:p>
          <a:p>
            <a:pPr lvl="2"/>
            <a:r>
              <a:rPr lang="en-US" sz="1600" dirty="0"/>
              <a:t>Hot-cell radiochemistry and hot isotope separation techniques for the identified isotopes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5CD88-ED77-AB42-AFC5-CA7E1D4AF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396080-F694-BC43-83A7-8F3913432E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48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6</a:t>
            </a:fld>
            <a:endParaRPr lang="sv-SE" dirty="0"/>
          </a:p>
        </p:txBody>
      </p:sp>
      <p:pic>
        <p:nvPicPr>
          <p:cNvPr id="8" name="Content Placeholder 4" descr="Big bird Final new_sm.jpg">
            <a:extLst>
              <a:ext uri="{FF2B5EF4-FFF2-40B4-BE49-F238E27FC236}">
                <a16:creationId xmlns:a16="http://schemas.microsoft.com/office/drawing/2014/main" id="{26B8C1DE-4787-C447-A7C7-8049B51283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177A4A-5FAB-0E4B-AB1A-9AF7C30E38FB}"/>
              </a:ext>
            </a:extLst>
          </p:cNvPr>
          <p:cNvSpPr txBox="1"/>
          <p:nvPr/>
        </p:nvSpPr>
        <p:spPr>
          <a:xfrm>
            <a:off x="609600" y="2662279"/>
            <a:ext cx="10972800" cy="1107996"/>
          </a:xfrm>
          <a:prstGeom prst="rect">
            <a:avLst/>
          </a:prstGeom>
          <a:solidFill>
            <a:srgbClr val="CCFFCC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60600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C4EAEFBE-156F-4FEE-9F2B-BE5A854A00D8}"/>
    </a:ext>
  </a:extLst>
</a:theme>
</file>

<file path=ppt/theme/theme2.xml><?xml version="1.0" encoding="utf-8"?>
<a:theme xmlns:a="http://schemas.openxmlformats.org/drawingml/2006/main" name="2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76958EC4-F568-4D68-98B3-6BA4183AD24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1961</TotalTime>
  <Words>385</Words>
  <Application>Microsoft Macintosh PowerPoint</Application>
  <PresentationFormat>Widescreen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Office-tema</vt:lpstr>
      <vt:lpstr>2_Anpassad formgivning</vt:lpstr>
      <vt:lpstr>   Isotope Production at European Spallation Source  A potential new access to neutrons   </vt:lpstr>
      <vt:lpstr>Mission Statement: ESS Radioisotope Production Station</vt:lpstr>
      <vt:lpstr>Potential Access Point 1: Unoccupied Beam-Port </vt:lpstr>
      <vt:lpstr>Potential Target Location</vt:lpstr>
      <vt:lpstr>Way Forward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 Isotope Production at European Spallation Source  A potential new access to neutrons   </dc:title>
  <dc:creator>Microsoft Office User</dc:creator>
  <cp:lastModifiedBy>Microsoft Office User</cp:lastModifiedBy>
  <cp:revision>76</cp:revision>
  <cp:lastPrinted>2019-04-23T07:12:25Z</cp:lastPrinted>
  <dcterms:created xsi:type="dcterms:W3CDTF">2019-04-18T07:46:23Z</dcterms:created>
  <dcterms:modified xsi:type="dcterms:W3CDTF">2019-04-30T14:35:19Z</dcterms:modified>
</cp:coreProperties>
</file>