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0" r:id="rId4"/>
    <p:sldId id="267" r:id="rId5"/>
    <p:sldId id="261" r:id="rId6"/>
    <p:sldId id="268" r:id="rId7"/>
    <p:sldId id="269" r:id="rId8"/>
    <p:sldId id="258" r:id="rId9"/>
    <p:sldId id="273" r:id="rId10"/>
    <p:sldId id="263" r:id="rId11"/>
    <p:sldId id="264" r:id="rId12"/>
    <p:sldId id="274" r:id="rId13"/>
    <p:sldId id="275" r:id="rId14"/>
    <p:sldId id="276" r:id="rId15"/>
    <p:sldId id="277" r:id="rId16"/>
    <p:sldId id="279" r:id="rId17"/>
    <p:sldId id="265" r:id="rId18"/>
    <p:sldId id="280" r:id="rId19"/>
    <p:sldId id="282" r:id="rId20"/>
    <p:sldId id="283" r:id="rId21"/>
    <p:sldId id="284" r:id="rId22"/>
    <p:sldId id="285" r:id="rId23"/>
    <p:sldId id="286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53" autoAdjust="0"/>
    <p:restoredTop sz="94660"/>
  </p:normalViewPr>
  <p:slideViewPr>
    <p:cSldViewPr snapToGrid="0" showGuides="1">
      <p:cViewPr>
        <p:scale>
          <a:sx n="96" d="100"/>
          <a:sy n="96" d="100"/>
        </p:scale>
        <p:origin x="888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B3E22-F021-4F14-87E7-E5453FD7A541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A67F2-7B79-43C7-B72F-C6EC1F493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89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14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3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40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08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509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6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31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28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46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10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52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8290-8958-4AC4-A27C-1CDAEF0845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21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10" Type="http://schemas.openxmlformats.org/officeDocument/2006/relationships/image" Target="../media/image71.emf"/><Relationship Id="rId4" Type="http://schemas.openxmlformats.org/officeDocument/2006/relationships/image" Target="../media/image65.emf"/><Relationship Id="rId9" Type="http://schemas.openxmlformats.org/officeDocument/2006/relationships/image" Target="../media/image7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7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image" Target="../media/image73.png"/><Relationship Id="rId4" Type="http://schemas.openxmlformats.org/officeDocument/2006/relationships/image" Target="../media/image7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9660" y="1350432"/>
            <a:ext cx="10012680" cy="2412683"/>
          </a:xfrm>
        </p:spPr>
        <p:txBody>
          <a:bodyPr/>
          <a:lstStyle/>
          <a:p>
            <a:r>
              <a:rPr lang="fr-FR" dirty="0" err="1" smtClean="0"/>
              <a:t>LEMs</a:t>
            </a:r>
            <a:r>
              <a:rPr lang="fr-FR" dirty="0" smtClean="0"/>
              <a:t> for </a:t>
            </a:r>
            <a:r>
              <a:rPr lang="fr-FR" dirty="0" err="1" smtClean="0"/>
              <a:t>ProtoDUNE</a:t>
            </a:r>
            <a:r>
              <a:rPr lang="fr-FR" dirty="0" smtClean="0"/>
              <a:t>-DP (NP02)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032015"/>
            <a:ext cx="9144000" cy="1655762"/>
          </a:xfrm>
        </p:spPr>
        <p:txBody>
          <a:bodyPr/>
          <a:lstStyle/>
          <a:p>
            <a:r>
              <a:rPr lang="fr-FR" dirty="0" smtClean="0"/>
              <a:t>Edoardo Mazzucato  CEA/</a:t>
            </a:r>
            <a:r>
              <a:rPr lang="fr-FR" dirty="0" err="1" smtClean="0"/>
              <a:t>Irfu</a:t>
            </a:r>
            <a:r>
              <a:rPr lang="fr-FR" dirty="0" smtClean="0"/>
              <a:t>/</a:t>
            </a:r>
            <a:r>
              <a:rPr lang="fr-FR" dirty="0" err="1" smtClean="0"/>
              <a:t>DPhP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9" y="0"/>
            <a:ext cx="2176461" cy="143878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4007" y="-1"/>
            <a:ext cx="1767993" cy="143878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7865" y="179390"/>
            <a:ext cx="403627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44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67100" y="82708"/>
            <a:ext cx="5257800" cy="1277220"/>
          </a:xfrm>
        </p:spPr>
        <p:txBody>
          <a:bodyPr/>
          <a:lstStyle/>
          <a:p>
            <a:pPr algn="ctr"/>
            <a:r>
              <a:rPr lang="fr-FR" dirty="0" smtClean="0"/>
              <a:t> CRP Tests in Cold Box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RD51 Collaboration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49806" t="53227" r="570" b="3895"/>
          <a:stretch>
            <a:fillRect/>
          </a:stretch>
        </p:blipFill>
        <p:spPr>
          <a:xfrm>
            <a:off x="6245359" y="2712788"/>
            <a:ext cx="5357309" cy="266816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IMG_5835.jpeg" descr="IMG_5835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6407" y="2917303"/>
            <a:ext cx="4421632" cy="331622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Goals: Electrical and mechanical tests of each final CRP in nominal thermodynamic conditions.…"/>
          <p:cNvSpPr txBox="1"/>
          <p:nvPr/>
        </p:nvSpPr>
        <p:spPr>
          <a:xfrm>
            <a:off x="567748" y="1337350"/>
            <a:ext cx="4878951" cy="1457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0" marR="0" lvl="0" indent="0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fr-FR" kern="0" dirty="0" err="1" smtClean="0">
                <a:solidFill>
                  <a:srgbClr val="000000"/>
                </a:solidFill>
                <a:cs typeface="Helvetica"/>
                <a:sym typeface="Helvetica"/>
              </a:rPr>
              <a:t>Perform</a:t>
            </a:r>
            <a:r>
              <a:rPr lang="fr-FR" kern="0" dirty="0" smtClean="0">
                <a:solidFill>
                  <a:srgbClr val="000000"/>
                </a:solidFill>
                <a:cs typeface="Helvetica"/>
                <a:sym typeface="Helvetica"/>
              </a:rPr>
              <a:t> e</a:t>
            </a:r>
            <a:r>
              <a:rPr kumimoji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lectrical</a:t>
            </a:r>
            <a:r>
              <a:rPr kumimoji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 </a:t>
            </a:r>
            <a:r>
              <a:rPr kumimoji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and mechanical tests of </a:t>
            </a:r>
            <a:r>
              <a:rPr kumimoji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CRP</a:t>
            </a:r>
            <a:r>
              <a:rPr kumimoji="0" lang="fr-FR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s</a:t>
            </a:r>
            <a:r>
              <a:rPr kumimoji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 </a:t>
            </a:r>
            <a:r>
              <a:rPr kumimoji="0" lang="fr-FR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in</a:t>
            </a:r>
            <a:r>
              <a:rPr kumimoji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 </a:t>
            </a:r>
            <a:r>
              <a:rPr kumimoji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nominal thermodynamic </a:t>
            </a:r>
            <a:r>
              <a:rPr kumimoji="0" lang="fr-FR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dual</a:t>
            </a:r>
            <a:r>
              <a:rPr kumimoji="0" lang="fr-FR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 </a:t>
            </a:r>
            <a:r>
              <a:rPr kumimoji="0" lang="fr-FR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phase </a:t>
            </a:r>
            <a:r>
              <a:rPr kumimoji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conditions</a:t>
            </a:r>
            <a:r>
              <a:rPr kumimoji="0" lang="fr-FR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cs typeface="Helvetica"/>
                <a:sym typeface="Helvetica"/>
              </a:rPr>
              <a:t>:</a:t>
            </a:r>
            <a:endParaRPr kumimoji="0" lang="fr-FR" b="0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  <a:p>
            <a:pPr marL="0" marR="0" lvl="1" indent="160729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HV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tests of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LEM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s and Extraction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Grid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  <a:p>
            <a:pPr marL="0" marR="0" lvl="1" indent="160729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CRP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planarity </a:t>
            </a:r>
            <a:endParaRPr kumimoji="0" lang="fr-FR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  <a:p>
            <a:pPr marL="0" marR="0" lvl="1" indent="160729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</a:t>
            </a:r>
            <a:r>
              <a:rPr lang="fr-FR" kern="0" dirty="0">
                <a:solidFill>
                  <a:srgbClr val="000000"/>
                </a:solidFill>
                <a:cs typeface="Helvetica"/>
                <a:sym typeface="Helvetica"/>
              </a:rPr>
              <a:t>T</a:t>
            </a:r>
            <a:r>
              <a:rPr kumimoji="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ension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ing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of the extraction grid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wires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</p:txBody>
      </p:sp>
      <p:sp>
        <p:nvSpPr>
          <p:cNvPr id="14" name="Cold box fulfils the requirements defined in December 2017:…"/>
          <p:cNvSpPr txBox="1"/>
          <p:nvPr/>
        </p:nvSpPr>
        <p:spPr>
          <a:xfrm>
            <a:off x="6096000" y="1359928"/>
            <a:ext cx="5656028" cy="11801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0" marR="0" lvl="0" indent="0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</a:t>
            </a:r>
            <a:r>
              <a:rPr lang="fr-FR" kern="0" dirty="0" smtClean="0">
                <a:solidFill>
                  <a:srgbClr val="000000"/>
                </a:solidFill>
                <a:cs typeface="Helvetica"/>
                <a:sym typeface="Helvetica"/>
              </a:rPr>
              <a:t>Ar </a:t>
            </a:r>
            <a:r>
              <a:rPr lang="fr-FR" kern="0" dirty="0" err="1" smtClean="0">
                <a:solidFill>
                  <a:srgbClr val="000000"/>
                </a:solidFill>
                <a:cs typeface="Helvetica"/>
                <a:sym typeface="Helvetica"/>
              </a:rPr>
              <a:t>purity</a:t>
            </a:r>
            <a:r>
              <a:rPr lang="fr-FR" kern="0" dirty="0" smtClean="0">
                <a:solidFill>
                  <a:srgbClr val="000000"/>
                </a:solidFill>
                <a:cs typeface="Helvetica"/>
                <a:sym typeface="Helvetica"/>
              </a:rPr>
              <a:t>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&lt; </a:t>
            </a:r>
            <a:r>
              <a:rPr lang="fr-FR" kern="0" dirty="0" smtClean="0">
                <a:solidFill>
                  <a:srgbClr val="000000"/>
                </a:solidFill>
                <a:cs typeface="Helvetica"/>
                <a:sym typeface="Helvetica"/>
              </a:rPr>
              <a:t>10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0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ppm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O</a:t>
            </a:r>
            <a:r>
              <a:rPr kumimoji="0" lang="fr-FR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2</a:t>
            </a:r>
            <a:r>
              <a:rPr kumimoji="0" lang="fr-FR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eq </a:t>
            </a:r>
            <a:r>
              <a:rPr kumimoji="0" lang="fr-FR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; </a:t>
            </a:r>
            <a:r>
              <a:rPr kumimoji="0" lang="fr-FR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GAr</a:t>
            </a:r>
            <a:r>
              <a:rPr kumimoji="0" lang="fr-FR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@ </a:t>
            </a:r>
            <a:r>
              <a:rPr kumimoji="0" lang="fr-FR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P</a:t>
            </a:r>
            <a:r>
              <a:rPr kumimoji="0" lang="fr-FR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atm</a:t>
            </a:r>
            <a:endParaRPr kumimoji="0" b="0" i="0" u="none" strike="noStrike" kern="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  <a:p>
            <a:pPr marL="0" marR="0" lvl="0" indent="0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</a:t>
            </a:r>
            <a:r>
              <a:rPr kumimoji="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LAr</a:t>
            </a: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evaporation less than 1 mm/h (&lt; 700 W heat input)</a:t>
            </a:r>
          </a:p>
          <a:p>
            <a:pPr marL="0" marR="0" lvl="0" indent="0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No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boiling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,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n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o</a:t>
            </a:r>
            <a:r>
              <a:rPr kumimoji="0" lang="fr-FR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bubbles</a:t>
            </a: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,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LAr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level </a:t>
            </a: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very </a:t>
            </a:r>
            <a:r>
              <a:rPr lang="fr-FR" kern="0" noProof="0" dirty="0" smtClean="0">
                <a:solidFill>
                  <a:srgbClr val="000000"/>
                </a:solidFill>
                <a:cs typeface="Helvetica"/>
                <a:sym typeface="Helvetica"/>
              </a:rPr>
              <a:t>quiet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  <a:p>
            <a:pPr marL="0" marR="0" lvl="0" indent="0" algn="l" defTabSz="64291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- </a:t>
            </a:r>
            <a:r>
              <a:rPr lang="fr-FR" kern="0" dirty="0" err="1" smtClean="0">
                <a:solidFill>
                  <a:srgbClr val="000000"/>
                </a:solidFill>
                <a:cs typeface="Helvetica"/>
                <a:sym typeface="Helvetica"/>
              </a:rPr>
              <a:t>LAr</a:t>
            </a:r>
            <a:r>
              <a:rPr lang="fr-FR" kern="0" dirty="0" smtClean="0">
                <a:solidFill>
                  <a:srgbClr val="000000"/>
                </a:solidFill>
                <a:cs typeface="Helvetica"/>
                <a:sym typeface="Helvetica"/>
              </a:rPr>
              <a:t>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level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controlled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@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+/-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 0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.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12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5 </a:t>
            </a:r>
            <a:r>
              <a: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mm with constant </a:t>
            </a:r>
            <a:r>
              <a:rPr kumimoji="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Helvetica"/>
                <a:sym typeface="Helvetica"/>
              </a:rPr>
              <a:t>refilling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Helvetica"/>
              <a:sym typeface="Helvetica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343984" y="5602441"/>
            <a:ext cx="5258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>
                <a:solidFill>
                  <a:srgbClr val="002060"/>
                </a:solidFill>
              </a:rPr>
              <a:t>All four </a:t>
            </a:r>
            <a:r>
              <a:rPr lang="fr-FR" sz="2400" i="1" dirty="0" err="1" smtClean="0">
                <a:solidFill>
                  <a:srgbClr val="002060"/>
                </a:solidFill>
              </a:rPr>
              <a:t>CRPs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tested</a:t>
            </a:r>
            <a:r>
              <a:rPr lang="fr-FR" sz="2400" i="1" dirty="0" smtClean="0">
                <a:solidFill>
                  <a:srgbClr val="002060"/>
                </a:solidFill>
              </a:rPr>
              <a:t> (07/2018 - 01/2019) </a:t>
            </a:r>
            <a:endParaRPr lang="fr-FR" sz="2400" i="1" dirty="0">
              <a:solidFill>
                <a:srgbClr val="00206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343984" y="4789853"/>
            <a:ext cx="3706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FF00"/>
                </a:solidFill>
              </a:rPr>
              <a:t>LAr</a:t>
            </a:r>
            <a:r>
              <a:rPr lang="fr-FR" sz="2400" b="1" dirty="0" smtClean="0">
                <a:solidFill>
                  <a:srgbClr val="FFFF00"/>
                </a:solidFill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</a:rPr>
              <a:t>level</a:t>
            </a:r>
            <a:r>
              <a:rPr lang="fr-FR" sz="2400" b="1" dirty="0">
                <a:solidFill>
                  <a:srgbClr val="FFFF00"/>
                </a:solidFill>
              </a:rPr>
              <a:t> </a:t>
            </a:r>
            <a:r>
              <a:rPr lang="fr-FR" sz="2400" b="1" dirty="0" smtClean="0">
                <a:solidFill>
                  <a:srgbClr val="FFFF00"/>
                </a:solidFill>
                <a:sym typeface="Symbol" panose="05050102010706020507" pitchFamily="18" charset="2"/>
              </a:rPr>
              <a:t> </a:t>
            </a:r>
            <a:r>
              <a:rPr lang="fr-FR" sz="2400" b="1" dirty="0" smtClean="0">
                <a:solidFill>
                  <a:srgbClr val="FFFF00"/>
                </a:solidFill>
              </a:rPr>
              <a:t>5mm </a:t>
            </a:r>
            <a:r>
              <a:rPr lang="fr-FR" sz="2400" b="1" dirty="0" err="1" smtClean="0">
                <a:solidFill>
                  <a:srgbClr val="FFFF00"/>
                </a:solidFill>
              </a:rPr>
              <a:t>above</a:t>
            </a:r>
            <a:r>
              <a:rPr lang="fr-FR" sz="2400" b="1" dirty="0" smtClean="0">
                <a:solidFill>
                  <a:srgbClr val="FFFF00"/>
                </a:solidFill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</a:rPr>
              <a:t>Grid</a:t>
            </a:r>
            <a:endParaRPr lang="fr-FR" sz="2400" b="1" dirty="0">
              <a:solidFill>
                <a:srgbClr val="FFFF0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8567147" y="4482796"/>
            <a:ext cx="605168" cy="35525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838200" y="5380949"/>
            <a:ext cx="2763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</a:rPr>
              <a:t>Insertion of a CRP in</a:t>
            </a:r>
          </a:p>
          <a:p>
            <a:r>
              <a:rPr lang="fr-FR" sz="2400" b="1" dirty="0" smtClean="0">
                <a:solidFill>
                  <a:srgbClr val="FFFF00"/>
                </a:solidFill>
              </a:rPr>
              <a:t>the Cold Box</a:t>
            </a:r>
            <a:endParaRPr lang="fr-FR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0537" y="0"/>
            <a:ext cx="10503263" cy="1021463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/>
              <a:t>CRP1 and CRP2 LEM HV Test </a:t>
            </a:r>
            <a:r>
              <a:rPr lang="fr-FR" sz="3600" dirty="0" err="1" smtClean="0"/>
              <a:t>Results</a:t>
            </a:r>
            <a:r>
              <a:rPr lang="fr-FR" sz="3600" dirty="0" smtClean="0"/>
              <a:t>  (Oct. – Nov./2018)</a:t>
            </a:r>
            <a:endParaRPr lang="fr-FR" sz="3600" dirty="0"/>
          </a:p>
        </p:txBody>
      </p:sp>
      <p:sp>
        <p:nvSpPr>
          <p:cNvPr id="5" name="ZoneTexte 4"/>
          <p:cNvSpPr txBox="1"/>
          <p:nvPr/>
        </p:nvSpPr>
        <p:spPr>
          <a:xfrm>
            <a:off x="597692" y="1085279"/>
            <a:ext cx="11021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/>
              <a:t> </a:t>
            </a:r>
            <a:r>
              <a:rPr lang="fr-FR" sz="2000" dirty="0" err="1" smtClean="0"/>
              <a:t>Liquid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r>
              <a:rPr lang="fr-FR" sz="2000" dirty="0" smtClean="0"/>
              <a:t> in CB stable to </a:t>
            </a:r>
            <a:r>
              <a:rPr lang="fr-FR" sz="2000" dirty="0" err="1" smtClean="0"/>
              <a:t>within</a:t>
            </a:r>
            <a:r>
              <a:rPr lang="fr-FR" sz="2000" dirty="0" smtClean="0"/>
              <a:t> </a:t>
            </a:r>
            <a:r>
              <a:rPr lang="fr-FR" sz="2000" dirty="0" smtClean="0">
                <a:sym typeface="Symbol" panose="05050102010706020507" pitchFamily="18" charset="2"/>
              </a:rPr>
              <a:t></a:t>
            </a:r>
            <a:r>
              <a:rPr lang="fr-FR" sz="2000" dirty="0" smtClean="0"/>
              <a:t>250µm; </a:t>
            </a:r>
            <a:r>
              <a:rPr lang="fr-FR" sz="2000" dirty="0"/>
              <a:t> </a:t>
            </a:r>
            <a:r>
              <a:rPr lang="fr-FR" sz="2000" dirty="0" smtClean="0"/>
              <a:t>T</a:t>
            </a:r>
            <a:r>
              <a:rPr lang="fr-FR" sz="2000" baseline="-25000" dirty="0" smtClean="0"/>
              <a:t>LEM</a:t>
            </a:r>
            <a:r>
              <a:rPr lang="fr-FR" sz="2000" dirty="0" smtClean="0"/>
              <a:t> </a:t>
            </a:r>
            <a:r>
              <a:rPr lang="fr-FR" sz="2000" dirty="0" smtClean="0">
                <a:sym typeface="Symbol" panose="05050102010706020507" pitchFamily="18" charset="2"/>
              </a:rPr>
              <a:t> 91°K;  V</a:t>
            </a:r>
            <a:r>
              <a:rPr lang="fr-FR" sz="2000" baseline="-25000" dirty="0" smtClean="0">
                <a:sym typeface="Symbol" panose="05050102010706020507" pitchFamily="18" charset="2"/>
              </a:rPr>
              <a:t>LEM-GRID</a:t>
            </a:r>
            <a:r>
              <a:rPr lang="fr-FR" sz="2000" dirty="0" smtClean="0">
                <a:sym typeface="Symbol" panose="05050102010706020507" pitchFamily="18" charset="2"/>
              </a:rPr>
              <a:t> = 3kV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9" name="ZoneTexte 8"/>
          <p:cNvSpPr txBox="1"/>
          <p:nvPr/>
        </p:nvSpPr>
        <p:spPr>
          <a:xfrm>
            <a:off x="562405" y="5742135"/>
            <a:ext cx="10791396" cy="70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/>
              <a:t>E</a:t>
            </a:r>
            <a:r>
              <a:rPr lang="fr-FR" sz="2000" dirty="0" smtClean="0"/>
              <a:t>ffective gain </a:t>
            </a:r>
            <a:r>
              <a:rPr lang="fr-FR" sz="2000" dirty="0"/>
              <a:t>&gt;</a:t>
            </a:r>
            <a:r>
              <a:rPr lang="fr-FR" sz="2000" dirty="0" smtClean="0"/>
              <a:t> </a:t>
            </a:r>
            <a:r>
              <a:rPr lang="fr-FR" sz="2000" dirty="0" smtClean="0"/>
              <a:t>20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</a:t>
            </a:r>
            <a:r>
              <a:rPr lang="fr-FR" sz="2000" dirty="0" err="1" smtClean="0"/>
              <a:t>charging</a:t>
            </a:r>
            <a:r>
              <a:rPr lang="fr-FR" sz="2000" dirty="0" smtClean="0"/>
              <a:t> </a:t>
            </a:r>
            <a:r>
              <a:rPr lang="fr-FR" sz="2000" dirty="0" smtClean="0"/>
              <a:t>up </a:t>
            </a:r>
            <a:r>
              <a:rPr lang="fr-FR" sz="2000" dirty="0" err="1" smtClean="0"/>
              <a:t>achieved</a:t>
            </a:r>
            <a:r>
              <a:rPr lang="fr-FR" sz="2000" dirty="0" smtClean="0"/>
              <a:t>. </a:t>
            </a:r>
            <a:r>
              <a:rPr lang="fr-FR" sz="2000" dirty="0" smtClean="0"/>
              <a:t>Best HV configuration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V</a:t>
            </a:r>
            <a:r>
              <a:rPr lang="fr-FR" sz="2000" baseline="-25000" dirty="0" smtClean="0"/>
              <a:t>TOP</a:t>
            </a:r>
            <a:r>
              <a:rPr lang="fr-FR" sz="2000" dirty="0" smtClean="0"/>
              <a:t> </a:t>
            </a:r>
            <a:r>
              <a:rPr lang="fr-FR" sz="2000" dirty="0">
                <a:sym typeface="Symbol" panose="05050102010706020507" pitchFamily="18" charset="2"/>
              </a:rPr>
              <a:t></a:t>
            </a:r>
            <a:r>
              <a:rPr lang="fr-FR" sz="2000" dirty="0" smtClean="0"/>
              <a:t> 0.5kV. For </a:t>
            </a:r>
            <a:r>
              <a:rPr lang="fr-FR" sz="2000" dirty="0" err="1" smtClean="0"/>
              <a:t>larger</a:t>
            </a:r>
            <a:r>
              <a:rPr lang="fr-FR" sz="2000" dirty="0" smtClean="0"/>
              <a:t> V</a:t>
            </a:r>
            <a:r>
              <a:rPr lang="fr-FR" sz="2000" baseline="-25000" dirty="0" smtClean="0"/>
              <a:t>TOP</a:t>
            </a:r>
            <a:r>
              <a:rPr lang="fr-FR" sz="2000" dirty="0" smtClean="0"/>
              <a:t> values, </a:t>
            </a:r>
            <a:r>
              <a:rPr lang="fr-FR" sz="2000" dirty="0" err="1"/>
              <a:t>n</a:t>
            </a:r>
            <a:r>
              <a:rPr lang="fr-FR" sz="2000" dirty="0" err="1" smtClean="0"/>
              <a:t>eed</a:t>
            </a:r>
            <a:r>
              <a:rPr lang="fr-FR" sz="2000" dirty="0" smtClean="0"/>
              <a:t> to </a:t>
            </a:r>
            <a:r>
              <a:rPr lang="fr-FR" sz="2000" dirty="0" err="1" smtClean="0"/>
              <a:t>decrease</a:t>
            </a:r>
            <a:r>
              <a:rPr lang="fr-FR" sz="2000" dirty="0" smtClean="0"/>
              <a:t> E</a:t>
            </a:r>
            <a:r>
              <a:rPr lang="fr-FR" sz="2000" baseline="-25000" dirty="0" smtClean="0"/>
              <a:t>LEM</a:t>
            </a:r>
            <a:r>
              <a:rPr lang="fr-FR" sz="2000" dirty="0" smtClean="0"/>
              <a:t> to </a:t>
            </a:r>
            <a:r>
              <a:rPr lang="fr-FR" sz="2000" dirty="0" err="1" smtClean="0"/>
              <a:t>reach</a:t>
            </a:r>
            <a:r>
              <a:rPr lang="fr-FR" sz="2000" dirty="0" smtClean="0"/>
              <a:t> </a:t>
            </a:r>
            <a:r>
              <a:rPr lang="fr-FR" sz="2000" dirty="0" smtClean="0"/>
              <a:t>stable </a:t>
            </a:r>
            <a:r>
              <a:rPr lang="fr-FR" sz="2000" dirty="0" err="1" smtClean="0"/>
              <a:t>operation</a:t>
            </a:r>
            <a:r>
              <a:rPr lang="fr-FR" sz="2000" dirty="0" smtClean="0"/>
              <a:t>. 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9974919" y="3546991"/>
            <a:ext cx="1644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aseline="30000" dirty="0" smtClean="0"/>
              <a:t>*</a:t>
            </a:r>
            <a:r>
              <a:rPr lang="fr-FR" sz="1000" dirty="0" smtClean="0"/>
              <a:t> PS TRIP time set </a:t>
            </a:r>
            <a:r>
              <a:rPr lang="fr-FR" sz="1000" dirty="0" err="1" smtClean="0"/>
              <a:t>too</a:t>
            </a:r>
            <a:r>
              <a:rPr lang="fr-FR" sz="1000" dirty="0" smtClean="0"/>
              <a:t> short</a:t>
            </a:r>
            <a:endParaRPr lang="fr-FR" sz="1000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89660"/>
              </p:ext>
            </p:extLst>
          </p:nvPr>
        </p:nvGraphicFramePr>
        <p:xfrm>
          <a:off x="697922" y="1549205"/>
          <a:ext cx="10775212" cy="204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316">
                  <a:extLst>
                    <a:ext uri="{9D8B030D-6E8A-4147-A177-3AD203B41FA5}">
                      <a16:colId xmlns:a16="http://schemas.microsoft.com/office/drawing/2014/main" val="2696545029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391724294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62885688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22651870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15450191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425797571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1438002328"/>
                    </a:ext>
                  </a:extLst>
                </a:gridCol>
              </a:tblGrid>
              <a:tr h="51892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</a:t>
                      </a:r>
                      <a:r>
                        <a:rPr lang="fr-FR" sz="1400" baseline="-25000" dirty="0" smtClean="0"/>
                        <a:t>TOP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</a:t>
                      </a:r>
                      <a:r>
                        <a:rPr lang="fr-FR" sz="1400" baseline="-25000" dirty="0" smtClean="0"/>
                        <a:t>BOT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</a:t>
                      </a:r>
                      <a:r>
                        <a:rPr lang="fr-FR" sz="1400" baseline="-25000" dirty="0" smtClean="0"/>
                        <a:t>LEM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(kV/cm)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Time </a:t>
                      </a:r>
                    </a:p>
                    <a:p>
                      <a:pPr algn="ctr"/>
                      <a:r>
                        <a:rPr lang="fr-FR" sz="1400" dirty="0" smtClean="0"/>
                        <a:t>(h)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Spark</a:t>
                      </a:r>
                      <a:r>
                        <a:rPr lang="fr-FR" sz="1400" baseline="0" dirty="0" smtClean="0"/>
                        <a:t> Rate </a:t>
                      </a:r>
                    </a:p>
                    <a:p>
                      <a:pPr algn="ctr"/>
                      <a:r>
                        <a:rPr lang="fr-FR" sz="1400" baseline="0" dirty="0" smtClean="0"/>
                        <a:t>(h</a:t>
                      </a:r>
                      <a:r>
                        <a:rPr lang="fr-FR" sz="1400" baseline="30000" dirty="0" smtClean="0"/>
                        <a:t>-1</a:t>
                      </a:r>
                      <a:r>
                        <a:rPr lang="fr-FR" sz="1400" baseline="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err="1" smtClean="0"/>
                        <a:t>P</a:t>
                      </a:r>
                      <a:r>
                        <a:rPr lang="fr-FR" sz="1400" baseline="-25000" dirty="0" err="1" smtClean="0"/>
                        <a:t>atm</a:t>
                      </a:r>
                      <a:endParaRPr lang="fr-FR" sz="1400" baseline="-25000" dirty="0" smtClean="0"/>
                    </a:p>
                    <a:p>
                      <a:pPr algn="ctr"/>
                      <a:r>
                        <a:rPr lang="fr-FR" sz="1400" baseline="0" dirty="0" smtClean="0"/>
                        <a:t>(mbar)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Estimated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G</a:t>
                      </a:r>
                      <a:r>
                        <a:rPr lang="fr-FR" sz="1400" baseline="-25000" dirty="0" err="1" smtClean="0"/>
                        <a:t>eff</a:t>
                      </a:r>
                      <a:r>
                        <a:rPr lang="fr-FR" sz="1400" baseline="-25000" dirty="0" smtClean="0"/>
                        <a:t> </a:t>
                      </a:r>
                    </a:p>
                    <a:p>
                      <a:pPr algn="ctr"/>
                      <a:r>
                        <a:rPr lang="fr-FR" sz="1400" baseline="0" dirty="0" smtClean="0"/>
                        <a:t>(no  ch. up)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390341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3.35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31.0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968 - 972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8000"/>
                          </a:solidFill>
                          <a:sym typeface="Symbol" panose="05050102010706020507" pitchFamily="18" charset="2"/>
                        </a:rPr>
                        <a:t>20</a:t>
                      </a:r>
                      <a:endParaRPr lang="fr-FR" sz="14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26349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0.50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3.55-3.60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30.5-31.0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13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1.3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962 - 966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8000"/>
                          </a:solidFill>
                          <a:sym typeface="Symbol" panose="05050102010706020507" pitchFamily="18" charset="2"/>
                        </a:rPr>
                        <a:t>24</a:t>
                      </a:r>
                      <a:r>
                        <a:rPr lang="fr-FR" sz="1400" b="1" baseline="0" dirty="0" smtClean="0">
                          <a:solidFill>
                            <a:srgbClr val="008000"/>
                          </a:solidFill>
                          <a:sym typeface="Symbol" panose="05050102010706020507" pitchFamily="18" charset="2"/>
                        </a:rPr>
                        <a:t> - 31</a:t>
                      </a:r>
                      <a:endParaRPr lang="fr-FR" sz="1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625586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0.75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3.70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29.5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943 - 953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8000"/>
                          </a:solidFill>
                        </a:rPr>
                        <a:t>20</a:t>
                      </a:r>
                      <a:endParaRPr lang="fr-FR" sz="14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157554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1.00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3.80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28.0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 trips</a:t>
                      </a:r>
                      <a:r>
                        <a:rPr lang="fr-FR" sz="1400" baseline="30000" dirty="0" smtClean="0"/>
                        <a:t>*</a:t>
                      </a:r>
                      <a:endParaRPr lang="fr-FR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970 - 976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491539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1.00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3.85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28.5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 trips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936 - 947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15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715125"/>
                  </a:ext>
                </a:extLst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10296379" y="2072010"/>
            <a:ext cx="807720" cy="883920"/>
          </a:xfrm>
          <a:prstGeom prst="ellipse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332806"/>
              </p:ext>
            </p:extLst>
          </p:nvPr>
        </p:nvGraphicFramePr>
        <p:xfrm>
          <a:off x="697922" y="3798070"/>
          <a:ext cx="10775212" cy="173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316">
                  <a:extLst>
                    <a:ext uri="{9D8B030D-6E8A-4147-A177-3AD203B41FA5}">
                      <a16:colId xmlns:a16="http://schemas.microsoft.com/office/drawing/2014/main" val="2696545029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391724294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62885688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22651870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3154501915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425797571"/>
                    </a:ext>
                  </a:extLst>
                </a:gridCol>
                <a:gridCol w="1539316">
                  <a:extLst>
                    <a:ext uri="{9D8B030D-6E8A-4147-A177-3AD203B41FA5}">
                      <a16:colId xmlns:a16="http://schemas.microsoft.com/office/drawing/2014/main" val="1438002328"/>
                    </a:ext>
                  </a:extLst>
                </a:gridCol>
              </a:tblGrid>
              <a:tr h="51892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</a:t>
                      </a:r>
                      <a:r>
                        <a:rPr lang="fr-FR" sz="1400" baseline="-25000" dirty="0" smtClean="0"/>
                        <a:t>TOP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</a:t>
                      </a:r>
                      <a:r>
                        <a:rPr lang="fr-FR" sz="1400" baseline="-25000" dirty="0" smtClean="0"/>
                        <a:t>BOT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</a:t>
                      </a:r>
                      <a:r>
                        <a:rPr lang="fr-FR" sz="1400" baseline="-25000" dirty="0" smtClean="0"/>
                        <a:t>LEM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(kV/cm)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Time </a:t>
                      </a:r>
                    </a:p>
                    <a:p>
                      <a:pPr algn="ctr"/>
                      <a:r>
                        <a:rPr lang="fr-FR" sz="1400" dirty="0" smtClean="0"/>
                        <a:t>(h)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Spark</a:t>
                      </a:r>
                      <a:r>
                        <a:rPr lang="fr-FR" sz="1400" baseline="0" dirty="0" smtClean="0"/>
                        <a:t> Rate </a:t>
                      </a:r>
                    </a:p>
                    <a:p>
                      <a:pPr algn="ctr"/>
                      <a:r>
                        <a:rPr lang="fr-FR" sz="1400" baseline="0" dirty="0" smtClean="0"/>
                        <a:t>(h</a:t>
                      </a:r>
                      <a:r>
                        <a:rPr lang="fr-FR" sz="1400" baseline="30000" dirty="0" smtClean="0"/>
                        <a:t>-1</a:t>
                      </a:r>
                      <a:r>
                        <a:rPr lang="fr-FR" sz="1400" baseline="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err="1" smtClean="0"/>
                        <a:t>P</a:t>
                      </a:r>
                      <a:r>
                        <a:rPr lang="fr-FR" sz="1400" baseline="-25000" dirty="0" err="1" smtClean="0"/>
                        <a:t>atm</a:t>
                      </a:r>
                      <a:endParaRPr lang="fr-FR" sz="1400" baseline="-25000" dirty="0" smtClean="0"/>
                    </a:p>
                    <a:p>
                      <a:pPr algn="ctr"/>
                      <a:r>
                        <a:rPr lang="fr-FR" sz="1400" baseline="0" dirty="0" smtClean="0"/>
                        <a:t>(mbar)</a:t>
                      </a:r>
                      <a:endParaRPr lang="fr-F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Estimated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G</a:t>
                      </a:r>
                      <a:r>
                        <a:rPr lang="fr-FR" sz="1400" baseline="-25000" dirty="0" err="1" smtClean="0"/>
                        <a:t>eff</a:t>
                      </a:r>
                      <a:r>
                        <a:rPr lang="fr-FR" sz="1400" baseline="-25000" dirty="0" smtClean="0"/>
                        <a:t> </a:t>
                      </a:r>
                    </a:p>
                    <a:p>
                      <a:pPr algn="ctr"/>
                      <a:r>
                        <a:rPr lang="fr-FR" sz="1400" baseline="0" dirty="0" smtClean="0"/>
                        <a:t>(no  ch. up)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390341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0.10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3.15 – 3.20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30.5</a:t>
                      </a:r>
                      <a:r>
                        <a:rPr lang="fr-FR" sz="1400" baseline="0" dirty="0" smtClean="0"/>
                        <a:t> – 31.0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969 - 973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9</a:t>
                      </a:r>
                      <a:r>
                        <a:rPr lang="fr-FR" sz="1400" b="0" baseline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- 11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26349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0.25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3.34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968 – 970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625586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0.50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3.55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30.5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11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0.9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957 – 965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8000"/>
                          </a:solidFill>
                        </a:rPr>
                        <a:t>24</a:t>
                      </a:r>
                      <a:endParaRPr lang="fr-FR" sz="1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157554"/>
                  </a:ext>
                </a:extLst>
              </a:tr>
              <a:tr h="298468">
                <a:tc>
                  <a:txBody>
                    <a:bodyPr/>
                    <a:lstStyle/>
                    <a:p>
                      <a:pPr algn="ctr"/>
                      <a:r>
                        <a:rPr lang="fr-FR" sz="1400" b="0" baseline="0" dirty="0" smtClean="0">
                          <a:solidFill>
                            <a:schemeClr val="tx1"/>
                          </a:solidFill>
                        </a:rPr>
                        <a:t>0.50</a:t>
                      </a:r>
                      <a:endParaRPr lang="fr-FR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3.555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30.55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42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0.5</a:t>
                      </a:r>
                      <a:endParaRPr lang="fr-FR" sz="1400" baseline="300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962 – 964</a:t>
                      </a:r>
                      <a:endParaRPr lang="fr-FR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8000"/>
                          </a:solidFill>
                        </a:rPr>
                        <a:t>25</a:t>
                      </a:r>
                      <a:endParaRPr lang="fr-FR" sz="1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491539"/>
                  </a:ext>
                </a:extLst>
              </a:tr>
            </a:tbl>
          </a:graphicData>
        </a:graphic>
      </p:graphicFrame>
      <p:sp>
        <p:nvSpPr>
          <p:cNvPr id="14" name="Ellipse 13"/>
          <p:cNvSpPr/>
          <p:nvPr/>
        </p:nvSpPr>
        <p:spPr>
          <a:xfrm>
            <a:off x="10376239" y="4903262"/>
            <a:ext cx="648000" cy="648000"/>
          </a:xfrm>
          <a:prstGeom prst="ellipse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77774" y="1457045"/>
            <a:ext cx="84029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CRP1</a:t>
            </a:r>
            <a:endParaRPr lang="fr-FR" sz="24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277773" y="3747609"/>
            <a:ext cx="84029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CRP2</a:t>
            </a:r>
            <a:endParaRPr lang="fr-FR" sz="2400" b="1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0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1607" y="187956"/>
            <a:ext cx="3248025" cy="1233488"/>
          </a:xfrm>
        </p:spPr>
        <p:txBody>
          <a:bodyPr/>
          <a:lstStyle/>
          <a:p>
            <a:r>
              <a:rPr lang="fr-FR" dirty="0" smtClean="0"/>
              <a:t>Effective gain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000" y="1888007"/>
            <a:ext cx="3324225" cy="226695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018650" y="402992"/>
            <a:ext cx="932727" cy="4017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b="1" i="1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7574091" y="2635892"/>
            <a:ext cx="143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ym typeface="Symbol" panose="05050102010706020507" pitchFamily="18" charset="2"/>
              </a:rPr>
              <a:t>V</a:t>
            </a:r>
            <a:r>
              <a:rPr lang="fr-FR" b="1" baseline="-25000" dirty="0" smtClean="0">
                <a:sym typeface="Symbol" panose="05050102010706020507" pitchFamily="18" charset="2"/>
              </a:rPr>
              <a:t>GRID-LEM</a:t>
            </a:r>
            <a:r>
              <a:rPr lang="fr-FR" b="1" dirty="0" smtClean="0">
                <a:sym typeface="Symbol" panose="05050102010706020507" pitchFamily="18" charset="2"/>
              </a:rPr>
              <a:t> (V)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8850915" y="2969520"/>
            <a:ext cx="2200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err="1" smtClean="0"/>
              <a:t>Includes</a:t>
            </a:r>
            <a:r>
              <a:rPr lang="fr-FR" b="1" i="1" dirty="0" smtClean="0"/>
              <a:t> </a:t>
            </a:r>
            <a:r>
              <a:rPr lang="fr-FR" b="1" i="1" dirty="0" err="1" smtClean="0"/>
              <a:t>probability</a:t>
            </a:r>
            <a:endParaRPr lang="fr-FR" b="1" i="1" dirty="0" smtClean="0"/>
          </a:p>
          <a:p>
            <a:r>
              <a:rPr lang="fr-FR" b="1" i="1" dirty="0" smtClean="0"/>
              <a:t>for </a:t>
            </a:r>
            <a:r>
              <a:rPr lang="fr-FR" b="1" i="1" dirty="0" err="1" smtClean="0"/>
              <a:t>electrons</a:t>
            </a:r>
            <a:r>
              <a:rPr lang="fr-FR" b="1" i="1" dirty="0" smtClean="0"/>
              <a:t> to enter</a:t>
            </a:r>
          </a:p>
          <a:p>
            <a:r>
              <a:rPr lang="fr-FR" b="1" i="1" dirty="0" smtClean="0"/>
              <a:t>LEM </a:t>
            </a:r>
            <a:r>
              <a:rPr lang="fr-FR" b="1" i="1" dirty="0" err="1" smtClean="0"/>
              <a:t>holes</a:t>
            </a:r>
            <a:r>
              <a:rPr lang="fr-FR" b="1" i="1" dirty="0" smtClean="0"/>
              <a:t> </a:t>
            </a:r>
            <a:endParaRPr lang="fr-FR" b="1" i="1" dirty="0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7659916" y="4681772"/>
            <a:ext cx="126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V</a:t>
            </a:r>
            <a:r>
              <a:rPr lang="fr-FR" b="1" baseline="-25000" dirty="0" smtClean="0"/>
              <a:t>LEM_TOP</a:t>
            </a:r>
            <a:r>
              <a:rPr lang="fr-FR" b="1" dirty="0" smtClean="0"/>
              <a:t> (V)</a:t>
            </a:r>
            <a:endParaRPr lang="fr-FR" b="1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D9652-E58C-42F4-930C-A4FD124308C5}" type="slidenum">
              <a:rPr lang="fr-FR" smtClean="0"/>
              <a:t>12</a:t>
            </a:fld>
            <a:endParaRPr lang="fr-FR"/>
          </a:p>
        </p:txBody>
      </p:sp>
      <p:pic>
        <p:nvPicPr>
          <p:cNvPr id="19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64" y="2319329"/>
            <a:ext cx="7129463" cy="4100513"/>
          </a:xfr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8650" y="22494"/>
            <a:ext cx="2614613" cy="198024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367509" y="1747893"/>
            <a:ext cx="4696222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4000" dirty="0" err="1" smtClean="0"/>
              <a:t>G</a:t>
            </a:r>
            <a:r>
              <a:rPr lang="fr-FR" sz="4000" baseline="-25000" dirty="0" err="1" smtClean="0"/>
              <a:t>eff</a:t>
            </a:r>
            <a:r>
              <a:rPr lang="fr-FR" sz="4000" dirty="0" smtClean="0"/>
              <a:t> = </a:t>
            </a:r>
            <a:r>
              <a:rPr lang="fr-FR" sz="4000" dirty="0" smtClean="0">
                <a:sym typeface="Symbol" panose="05050102010706020507" pitchFamily="18" charset="2"/>
              </a:rPr>
              <a:t></a:t>
            </a:r>
            <a:r>
              <a:rPr lang="fr-FR" sz="4000" baseline="-25000" dirty="0" err="1" smtClean="0">
                <a:sym typeface="Symbol" panose="05050102010706020507" pitchFamily="18" charset="2"/>
              </a:rPr>
              <a:t>extr</a:t>
            </a:r>
            <a:r>
              <a:rPr lang="fr-FR" sz="4000" dirty="0" smtClean="0">
                <a:sym typeface="Symbol" panose="05050102010706020507" pitchFamily="18" charset="2"/>
              </a:rPr>
              <a:t> × G</a:t>
            </a:r>
            <a:r>
              <a:rPr lang="fr-FR" sz="4000" baseline="-25000" dirty="0" smtClean="0">
                <a:sym typeface="Symbol" panose="05050102010706020507" pitchFamily="18" charset="2"/>
              </a:rPr>
              <a:t>LEM</a:t>
            </a:r>
            <a:r>
              <a:rPr lang="fr-FR" sz="4000" dirty="0" smtClean="0">
                <a:sym typeface="Symbol" panose="05050102010706020507" pitchFamily="18" charset="2"/>
              </a:rPr>
              <a:t> × </a:t>
            </a:r>
            <a:r>
              <a:rPr lang="fr-FR" sz="4000" baseline="-25000" dirty="0" err="1" smtClean="0">
                <a:sym typeface="Symbol" panose="05050102010706020507" pitchFamily="18" charset="2"/>
              </a:rPr>
              <a:t>ind</a:t>
            </a:r>
            <a:endParaRPr lang="fr-FR" sz="4000" baseline="-25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000" y="3991125"/>
            <a:ext cx="3324225" cy="226695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578146" y="6073409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ym typeface="Symbol" panose="05050102010706020507" pitchFamily="18" charset="2"/>
              </a:rPr>
              <a:t>V</a:t>
            </a:r>
            <a:r>
              <a:rPr lang="fr-FR" b="1" baseline="-25000" dirty="0" smtClean="0">
                <a:sym typeface="Symbol" panose="05050102010706020507" pitchFamily="18" charset="2"/>
              </a:rPr>
              <a:t>LEM</a:t>
            </a:r>
            <a:r>
              <a:rPr lang="fr-FR" b="1" dirty="0" smtClean="0">
                <a:sym typeface="Symbol" panose="05050102010706020507" pitchFamily="18" charset="2"/>
              </a:rPr>
              <a:t> (V)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6219226" y="736085"/>
            <a:ext cx="2704843" cy="646331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fr-FR" b="1" i="1" dirty="0" err="1" smtClean="0"/>
              <a:t>Gushchin</a:t>
            </a:r>
            <a:r>
              <a:rPr lang="fr-FR" b="1" i="1" dirty="0" smtClean="0"/>
              <a:t> et al., </a:t>
            </a:r>
            <a:r>
              <a:rPr lang="fr-FR" b="1" i="1" dirty="0" err="1" smtClean="0"/>
              <a:t>Sov</a:t>
            </a:r>
            <a:r>
              <a:rPr lang="fr-FR" b="1" i="1" dirty="0" smtClean="0"/>
              <a:t>. Phys. </a:t>
            </a:r>
          </a:p>
          <a:p>
            <a:r>
              <a:rPr lang="fr-FR" b="1" i="1" dirty="0" smtClean="0"/>
              <a:t>JETP 55 (1982) 860-862.</a:t>
            </a:r>
            <a:endParaRPr lang="fr-FR" b="1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9098640" y="2058535"/>
            <a:ext cx="211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Extraction </a:t>
            </a:r>
            <a:r>
              <a:rPr lang="fr-FR" b="1" dirty="0" err="1" smtClean="0"/>
              <a:t>efficiency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9114414" y="4184919"/>
            <a:ext cx="2103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Collection </a:t>
            </a:r>
            <a:r>
              <a:rPr lang="fr-FR" b="1" dirty="0" err="1"/>
              <a:t>efficiency</a:t>
            </a:r>
            <a:endParaRPr lang="fr-FR" b="1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841914" y="5650844"/>
            <a:ext cx="29954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C. </a:t>
            </a:r>
            <a:r>
              <a:rPr kumimoji="0" lang="fr-FR" altLang="fr-FR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Cantini</a:t>
            </a:r>
            <a:r>
              <a:rPr kumimoji="0" lang="fr-FR" altLang="fr-FR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et al., JINST 10 (2015) 03, P03017</a:t>
            </a:r>
            <a:r>
              <a:rPr kumimoji="0" lang="fr-FR" altLang="fr-FR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2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600" y="1149032"/>
            <a:ext cx="7678800" cy="5119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94961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CRP1 : V</a:t>
            </a:r>
            <a:r>
              <a:rPr lang="fr-FR" baseline="-25000" dirty="0" smtClean="0"/>
              <a:t>TOP</a:t>
            </a:r>
            <a:r>
              <a:rPr lang="fr-FR" dirty="0" smtClean="0"/>
              <a:t> = 0.50kV and V</a:t>
            </a:r>
            <a:r>
              <a:rPr lang="fr-FR" baseline="-25000" dirty="0" smtClean="0"/>
              <a:t>BOT</a:t>
            </a:r>
            <a:r>
              <a:rPr lang="fr-FR" dirty="0" smtClean="0"/>
              <a:t> = </a:t>
            </a:r>
            <a:r>
              <a:rPr lang="fr-FR" dirty="0" smtClean="0"/>
              <a:t>3.55-3.60kV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D9652-E58C-42F4-930C-A4FD124308C5}" type="slidenum">
              <a:rPr lang="fr-FR" smtClean="0"/>
              <a:t>13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581400" y="5420623"/>
            <a:ext cx="4237507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0</a:t>
            </a:r>
            <a:r>
              <a:rPr lang="fr-FR" b="1" dirty="0" smtClean="0">
                <a:solidFill>
                  <a:srgbClr val="FF0000"/>
                </a:solidFill>
              </a:rPr>
              <a:t> trip, 17sparks @ 0.50kV/3.60kV in 13 </a:t>
            </a:r>
            <a:r>
              <a:rPr lang="fr-FR" b="1" dirty="0" err="1" smtClean="0">
                <a:solidFill>
                  <a:srgbClr val="FF0000"/>
                </a:solidFill>
              </a:rPr>
              <a:t>hrs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99509" y="4270664"/>
            <a:ext cx="5611091" cy="28055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9582995" y="3708632"/>
            <a:ext cx="212321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</a:t>
            </a:r>
            <a:r>
              <a:rPr lang="fr-FR" sz="2400" b="1" baseline="-25000" dirty="0" smtClean="0">
                <a:solidFill>
                  <a:srgbClr val="FF0000"/>
                </a:solidFill>
              </a:rPr>
              <a:t>LEM</a:t>
            </a:r>
            <a:r>
              <a:rPr lang="fr-FR" sz="2400" b="1" dirty="0" smtClean="0">
                <a:solidFill>
                  <a:srgbClr val="FF0000"/>
                </a:solidFill>
              </a:rPr>
              <a:t> = 31kV/cm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31916" y="2443496"/>
            <a:ext cx="80983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</a:t>
            </a:r>
            <a:r>
              <a:rPr lang="fr-FR" sz="2800" b="1" baseline="-25000" dirty="0" smtClean="0"/>
              <a:t>MON</a:t>
            </a:r>
            <a:endParaRPr lang="fr-FR" sz="2800" b="1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1131916" y="4810158"/>
            <a:ext cx="925253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sz="2800" b="1" dirty="0" smtClean="0"/>
              <a:t>V</a:t>
            </a:r>
            <a:r>
              <a:rPr lang="fr-FR" sz="2800" b="1" baseline="-25000" dirty="0" smtClean="0"/>
              <a:t>MON</a:t>
            </a:r>
            <a:endParaRPr lang="fr-FR" sz="28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38055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space réservé du contenu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827" y="1902393"/>
            <a:ext cx="6035052" cy="402336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6475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Sparks, trips and </a:t>
            </a:r>
            <a:r>
              <a:rPr lang="fr-FR" dirty="0" smtClean="0"/>
              <a:t>…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discharges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D9652-E58C-42F4-930C-A4FD124308C5}" type="slidenum">
              <a:rPr lang="fr-FR" smtClean="0"/>
              <a:t>14</a:t>
            </a:fld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1" b="986"/>
          <a:stretch/>
        </p:blipFill>
        <p:spPr>
          <a:xfrm>
            <a:off x="1188742" y="1872000"/>
            <a:ext cx="3840488" cy="2196000"/>
          </a:xfr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6" b="701"/>
          <a:stretch/>
        </p:blipFill>
        <p:spPr>
          <a:xfrm>
            <a:off x="1188742" y="4169771"/>
            <a:ext cx="3840488" cy="21960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00879" y="1817063"/>
            <a:ext cx="87556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1 </a:t>
            </a:r>
            <a:r>
              <a:rPr lang="fr-FR" b="1" dirty="0" err="1" smtClean="0"/>
              <a:t>spark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99108" y="3507778"/>
            <a:ext cx="297716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Recovery</a:t>
            </a:r>
            <a:r>
              <a:rPr lang="fr-FR" b="1" dirty="0" smtClean="0"/>
              <a:t> time &lt; PS TRIP time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809704" y="4169771"/>
            <a:ext cx="96500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2 </a:t>
            </a:r>
            <a:r>
              <a:rPr lang="fr-FR" b="1" dirty="0" err="1" smtClean="0"/>
              <a:t>sparks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27483" y="6045152"/>
            <a:ext cx="3616759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Recovery</a:t>
            </a:r>
            <a:r>
              <a:rPr lang="fr-FR" b="1" dirty="0" smtClean="0"/>
              <a:t> time &gt; PS TRIP time (120s)</a:t>
            </a:r>
            <a:endParaRPr lang="fr-FR" b="1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H="1" flipV="1">
            <a:off x="4038601" y="5884697"/>
            <a:ext cx="286339" cy="786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54299" y="3151266"/>
            <a:ext cx="87652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No Trip</a:t>
            </a:r>
            <a:endParaRPr lang="fr-FR" b="1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 flipV="1">
            <a:off x="3666451" y="3151266"/>
            <a:ext cx="143897" cy="1748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4411559" y="5719440"/>
            <a:ext cx="1235342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2 </a:t>
            </a:r>
            <a:r>
              <a:rPr lang="fr-FR" b="1" dirty="0" err="1" smtClean="0"/>
              <a:t>Channels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</a:t>
            </a:r>
            <a:r>
              <a:rPr lang="fr-FR" b="1" dirty="0" err="1"/>
              <a:t>t</a:t>
            </a:r>
            <a:r>
              <a:rPr lang="fr-FR" b="1" dirty="0" err="1" smtClean="0"/>
              <a:t>ripped</a:t>
            </a:r>
            <a:endParaRPr lang="fr-FR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6499274" y="5177598"/>
            <a:ext cx="269182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Recovery</a:t>
            </a:r>
            <a:r>
              <a:rPr lang="fr-FR" b="1" dirty="0" smtClean="0"/>
              <a:t> time </a:t>
            </a:r>
            <a:r>
              <a:rPr lang="fr-FR" b="1" dirty="0"/>
              <a:t>&gt;</a:t>
            </a:r>
            <a:r>
              <a:rPr lang="fr-FR" b="1" dirty="0" smtClean="0"/>
              <a:t> </a:t>
            </a:r>
            <a:r>
              <a:rPr lang="fr-FR" b="1" dirty="0" smtClean="0"/>
              <a:t>TRIP time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177165" y="2064282"/>
            <a:ext cx="257153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Continuously</a:t>
            </a:r>
            <a:r>
              <a:rPr lang="fr-FR" b="1" dirty="0" smtClean="0"/>
              <a:t> </a:t>
            </a:r>
            <a:r>
              <a:rPr lang="fr-FR" b="1" dirty="0" err="1" smtClean="0"/>
              <a:t>discharging</a:t>
            </a:r>
            <a:endParaRPr lang="fr-FR" b="1" dirty="0"/>
          </a:p>
        </p:txBody>
      </p:sp>
      <p:sp>
        <p:nvSpPr>
          <p:cNvPr id="27" name="Ellipse 26"/>
          <p:cNvSpPr/>
          <p:nvPr/>
        </p:nvSpPr>
        <p:spPr>
          <a:xfrm>
            <a:off x="9848548" y="4447864"/>
            <a:ext cx="1274400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9310087" y="5099840"/>
            <a:ext cx="412260" cy="2424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1169839" y="5083105"/>
            <a:ext cx="833241" cy="369332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fr-FR" b="1" dirty="0"/>
              <a:t>PS </a:t>
            </a:r>
            <a:r>
              <a:rPr lang="fr-FR" b="1" dirty="0" smtClean="0"/>
              <a:t>Trip</a:t>
            </a:r>
            <a:endParaRPr lang="fr-FR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10274262" y="2825359"/>
            <a:ext cx="1797543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Can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detected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and </a:t>
            </a:r>
            <a:r>
              <a:rPr lang="fr-FR" b="1" dirty="0" err="1" smtClean="0"/>
              <a:t>stopped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appropriate</a:t>
            </a:r>
            <a:endParaRPr lang="fr-FR" b="1" dirty="0" smtClean="0"/>
          </a:p>
          <a:p>
            <a:r>
              <a:rPr lang="fr-FR" b="1" dirty="0" smtClean="0"/>
              <a:t>SC monitoring </a:t>
            </a:r>
          </a:p>
          <a:p>
            <a:r>
              <a:rPr lang="fr-FR" b="1" dirty="0" smtClean="0"/>
              <a:t>program </a:t>
            </a:r>
            <a:endParaRPr lang="fr-FR" b="1" dirty="0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6419850" y="6045152"/>
            <a:ext cx="450532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8051637" y="6068795"/>
            <a:ext cx="1241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 panose="05050102010706020507" pitchFamily="18" charset="2"/>
              </a:rPr>
              <a:t>8 minutes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843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6" r="1004"/>
          <a:stretch/>
        </p:blipFill>
        <p:spPr>
          <a:xfrm>
            <a:off x="3878054" y="4343365"/>
            <a:ext cx="1944000" cy="1944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6028" y="1303401"/>
            <a:ext cx="6954743" cy="1149395"/>
          </a:xfrm>
        </p:spPr>
        <p:txBody>
          <a:bodyPr>
            <a:normAutofit/>
          </a:bodyPr>
          <a:lstStyle/>
          <a:p>
            <a:pPr algn="ctr"/>
            <a:r>
              <a:rPr lang="fr-FR" sz="2400" i="1" dirty="0" smtClean="0">
                <a:solidFill>
                  <a:srgbClr val="002060"/>
                </a:solidFill>
              </a:rPr>
              <a:t>Inspection </a:t>
            </a:r>
            <a:r>
              <a:rPr lang="fr-FR" sz="2400" i="1" dirty="0" smtClean="0">
                <a:solidFill>
                  <a:srgbClr val="002060"/>
                </a:solidFill>
              </a:rPr>
              <a:t>of </a:t>
            </a:r>
            <a:r>
              <a:rPr lang="fr-FR" sz="2400" i="1" dirty="0" err="1" smtClean="0">
                <a:solidFill>
                  <a:srgbClr val="002060"/>
                </a:solidFill>
              </a:rPr>
              <a:t>discharging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LEMs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after</a:t>
            </a:r>
            <a:r>
              <a:rPr lang="fr-FR" sz="2400" i="1" dirty="0" smtClean="0">
                <a:solidFill>
                  <a:srgbClr val="002060"/>
                </a:solidFill>
              </a:rPr>
              <a:t> tests in Cold Box </a:t>
            </a:r>
            <a:r>
              <a:rPr lang="fr-FR" sz="2400" i="1" dirty="0" err="1" smtClean="0">
                <a:solidFill>
                  <a:srgbClr val="002060"/>
                </a:solidFill>
              </a:rPr>
              <a:t>revealed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dark</a:t>
            </a:r>
            <a:r>
              <a:rPr lang="fr-FR" sz="2400" i="1" dirty="0" smtClean="0">
                <a:solidFill>
                  <a:srgbClr val="002060"/>
                </a:solidFill>
              </a:rPr>
              <a:t> spots in the corners </a:t>
            </a:r>
            <a:endParaRPr lang="fr-FR" sz="2400" i="1" dirty="0">
              <a:solidFill>
                <a:srgbClr val="00206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3" t="40176" r="23002" b="-180"/>
          <a:stretch/>
        </p:blipFill>
        <p:spPr>
          <a:xfrm>
            <a:off x="3889412" y="2316411"/>
            <a:ext cx="1944027" cy="194381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1" t="40177" r="20379" b="-181"/>
          <a:stretch/>
        </p:blipFill>
        <p:spPr>
          <a:xfrm>
            <a:off x="5953198" y="2302442"/>
            <a:ext cx="1944243" cy="19438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15976" y="4075557"/>
            <a:ext cx="87876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LEM 16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0" t="39880" r="21500" b="117"/>
          <a:stretch/>
        </p:blipFill>
        <p:spPr>
          <a:xfrm>
            <a:off x="10103703" y="2302474"/>
            <a:ext cx="1944243" cy="19437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6828" r="45668" b="33172"/>
          <a:stretch/>
        </p:blipFill>
        <p:spPr>
          <a:xfrm rot="10800000">
            <a:off x="8028548" y="2302572"/>
            <a:ext cx="1944027" cy="194368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5331651" y="2417942"/>
            <a:ext cx="540000" cy="54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48026" y="2200073"/>
            <a:ext cx="3406471" cy="7218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Points to a </a:t>
            </a:r>
            <a:r>
              <a:rPr lang="fr-FR" sz="2000" dirty="0" err="1" smtClean="0"/>
              <a:t>weaker</a:t>
            </a:r>
            <a:r>
              <a:rPr lang="fr-FR" sz="2000" dirty="0" smtClean="0"/>
              <a:t> </a:t>
            </a:r>
            <a:r>
              <a:rPr lang="fr-FR" sz="2000" dirty="0" err="1" smtClean="0"/>
              <a:t>regions</a:t>
            </a:r>
            <a:r>
              <a:rPr lang="fr-FR" sz="2000" dirty="0" smtClean="0"/>
              <a:t> of the</a:t>
            </a:r>
            <a:r>
              <a:rPr lang="fr-FR" sz="2000" dirty="0"/>
              <a:t> </a:t>
            </a:r>
            <a:r>
              <a:rPr lang="fr-FR" sz="2000" dirty="0" smtClean="0"/>
              <a:t>LEM</a:t>
            </a:r>
            <a:endParaRPr lang="fr-FR" sz="2000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8" r="8867"/>
          <a:stretch/>
        </p:blipFill>
        <p:spPr>
          <a:xfrm>
            <a:off x="5953441" y="4347013"/>
            <a:ext cx="1944000" cy="1944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4" r="8617"/>
          <a:stretch/>
        </p:blipFill>
        <p:spPr>
          <a:xfrm>
            <a:off x="10103947" y="4347013"/>
            <a:ext cx="1944000" cy="1944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7" r="1062"/>
          <a:stretch/>
        </p:blipFill>
        <p:spPr>
          <a:xfrm>
            <a:off x="8028575" y="4347013"/>
            <a:ext cx="1944000" cy="1944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655827" y="320321"/>
            <a:ext cx="68803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Issues </a:t>
            </a:r>
            <a:r>
              <a:rPr lang="fr-FR" sz="4400" dirty="0" err="1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with</a:t>
            </a:r>
            <a:r>
              <a:rPr lang="fr-FR" sz="4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fr-FR" sz="44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a few </a:t>
            </a:r>
            <a:r>
              <a:rPr lang="fr-FR" sz="4400" dirty="0" err="1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LEMs</a:t>
            </a:r>
            <a:r>
              <a:rPr lang="fr-FR" sz="44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(5/72)</a:t>
            </a:r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7193433" y="2404245"/>
            <a:ext cx="540000" cy="54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8876725" y="2357287"/>
            <a:ext cx="540000" cy="54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1507946" y="2382824"/>
            <a:ext cx="540000" cy="54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246572" y="3031206"/>
            <a:ext cx="3406471" cy="18466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900" dirty="0" err="1" smtClean="0"/>
              <a:t>Treated</a:t>
            </a:r>
            <a:r>
              <a:rPr lang="fr-FR" sz="1900" dirty="0" smtClean="0"/>
              <a:t> </a:t>
            </a:r>
            <a:r>
              <a:rPr lang="fr-FR" sz="1900" dirty="0" err="1" smtClean="0"/>
              <a:t>with</a:t>
            </a:r>
            <a:r>
              <a:rPr lang="fr-FR" sz="1900" dirty="0" smtClean="0"/>
              <a:t> potassium </a:t>
            </a:r>
          </a:p>
          <a:p>
            <a:r>
              <a:rPr lang="fr-FR" sz="1900" dirty="0" smtClean="0"/>
              <a:t>      permanganate @ </a:t>
            </a:r>
            <a:r>
              <a:rPr lang="fr-FR" sz="1900" dirty="0" smtClean="0"/>
              <a:t>CERN to</a:t>
            </a:r>
          </a:p>
          <a:p>
            <a:r>
              <a:rPr lang="fr-FR" sz="1900" dirty="0"/>
              <a:t> </a:t>
            </a:r>
            <a:r>
              <a:rPr lang="fr-FR" sz="1900" dirty="0" smtClean="0"/>
              <a:t> </a:t>
            </a:r>
            <a:r>
              <a:rPr lang="fr-FR" sz="1900" dirty="0" smtClean="0"/>
              <a:t>    </a:t>
            </a:r>
            <a:r>
              <a:rPr lang="fr-FR" sz="1900" dirty="0" err="1" smtClean="0"/>
              <a:t>remove</a:t>
            </a:r>
            <a:r>
              <a:rPr lang="fr-FR" sz="1900" dirty="0" smtClean="0"/>
              <a:t> </a:t>
            </a:r>
            <a:r>
              <a:rPr lang="fr-FR" sz="1900" dirty="0" err="1" smtClean="0"/>
              <a:t>carbonized</a:t>
            </a:r>
            <a:r>
              <a:rPr lang="fr-FR" sz="1900" dirty="0" smtClean="0"/>
              <a:t> FR4</a:t>
            </a:r>
          </a:p>
          <a:p>
            <a:r>
              <a:rPr lang="fr-FR" sz="1900" dirty="0"/>
              <a:t> </a:t>
            </a:r>
            <a:r>
              <a:rPr lang="fr-FR" sz="1900" dirty="0" smtClean="0"/>
              <a:t>  </a:t>
            </a:r>
            <a:r>
              <a:rPr lang="fr-FR" sz="1900" dirty="0" smtClean="0"/>
              <a:t>   </a:t>
            </a:r>
            <a:r>
              <a:rPr lang="fr-FR" sz="1900" dirty="0" err="1" smtClean="0"/>
              <a:t>inside</a:t>
            </a:r>
            <a:r>
              <a:rPr lang="fr-FR" sz="1900" dirty="0" smtClean="0"/>
              <a:t> </a:t>
            </a:r>
            <a:r>
              <a:rPr lang="fr-FR" sz="1900" dirty="0" err="1" smtClean="0"/>
              <a:t>holes</a:t>
            </a:r>
            <a:r>
              <a:rPr lang="fr-FR" sz="1900" dirty="0" smtClean="0"/>
              <a:t>. </a:t>
            </a:r>
            <a:endParaRPr lang="fr-FR" sz="19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900" dirty="0" smtClean="0"/>
              <a:t>Copper surface </a:t>
            </a:r>
            <a:r>
              <a:rPr lang="fr-FR" sz="1900" dirty="0" err="1" smtClean="0"/>
              <a:t>unaffected</a:t>
            </a:r>
            <a:r>
              <a:rPr lang="fr-FR" sz="1900" dirty="0" smtClean="0"/>
              <a:t>.</a:t>
            </a:r>
            <a:endParaRPr lang="fr-FR" sz="19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900" dirty="0" err="1" smtClean="0"/>
              <a:t>LEMs</a:t>
            </a:r>
            <a:r>
              <a:rPr lang="fr-FR" sz="1900" dirty="0" smtClean="0"/>
              <a:t> </a:t>
            </a:r>
            <a:r>
              <a:rPr lang="fr-FR" sz="1900" dirty="0" err="1"/>
              <a:t>o</a:t>
            </a:r>
            <a:r>
              <a:rPr lang="fr-FR" sz="1900" dirty="0" err="1" smtClean="0"/>
              <a:t>perational</a:t>
            </a:r>
            <a:r>
              <a:rPr lang="fr-FR" sz="1900" dirty="0" smtClean="0"/>
              <a:t> </a:t>
            </a:r>
            <a:r>
              <a:rPr lang="fr-FR" sz="1900" dirty="0" err="1" smtClean="0"/>
              <a:t>again</a:t>
            </a:r>
            <a:endParaRPr lang="fr-FR" sz="1900" dirty="0"/>
          </a:p>
        </p:txBody>
      </p:sp>
      <p:sp>
        <p:nvSpPr>
          <p:cNvPr id="22" name="ZoneTexte 21"/>
          <p:cNvSpPr txBox="1"/>
          <p:nvPr/>
        </p:nvSpPr>
        <p:spPr>
          <a:xfrm>
            <a:off x="8547533" y="4075557"/>
            <a:ext cx="88357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LEM 30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83531" y="4075557"/>
            <a:ext cx="88357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LEM 28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0600906" y="4075557"/>
            <a:ext cx="88357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LEM 14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C5EA-5555-44E2-A04D-FB2FBAF4AF44}" type="slidenum">
              <a:rPr lang="fr-FR" smtClean="0"/>
              <a:t>15</a:t>
            </a:fld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049054" y="5952526"/>
            <a:ext cx="169629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After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treatment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46572" y="5016943"/>
            <a:ext cx="340647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Risks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mitigated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  </a:t>
            </a:r>
            <a:r>
              <a:rPr lang="fr-FR" dirty="0" err="1" smtClean="0"/>
              <a:t>appropriate</a:t>
            </a:r>
            <a:r>
              <a:rPr lang="fr-FR" dirty="0" smtClean="0"/>
              <a:t> SC monitoring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CERN</a:t>
            </a:r>
          </a:p>
          <a:p>
            <a:r>
              <a:rPr lang="fr-FR" dirty="0"/>
              <a:t> </a:t>
            </a:r>
            <a:r>
              <a:rPr lang="fr-FR" dirty="0" smtClean="0"/>
              <a:t>     EP-DT-DI</a:t>
            </a:r>
          </a:p>
        </p:txBody>
      </p:sp>
    </p:spTree>
    <p:extLst>
      <p:ext uri="{BB962C8B-B14F-4D97-AF65-F5344CB8AC3E}">
        <p14:creationId xmlns:p14="http://schemas.microsoft.com/office/powerpoint/2010/main" val="15986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002" y="1989814"/>
            <a:ext cx="4017612" cy="30177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2548" y="159343"/>
            <a:ext cx="4083657" cy="1356733"/>
          </a:xfrm>
        </p:spPr>
        <p:txBody>
          <a:bodyPr/>
          <a:lstStyle/>
          <a:p>
            <a:r>
              <a:rPr lang="fr-FR" dirty="0" smtClean="0"/>
              <a:t>LEM </a:t>
            </a:r>
            <a:r>
              <a:rPr lang="fr-FR" dirty="0" err="1" smtClean="0"/>
              <a:t>rim</a:t>
            </a:r>
            <a:r>
              <a:rPr lang="fr-FR" dirty="0" smtClean="0"/>
              <a:t> </a:t>
            </a:r>
            <a:r>
              <a:rPr lang="fr-FR" dirty="0" err="1" smtClean="0"/>
              <a:t>defects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34" y="1989814"/>
            <a:ext cx="2438400" cy="1828800"/>
          </a:xfrm>
          <a:ln>
            <a:solidFill>
              <a:schemeClr val="tx1"/>
            </a:solidFill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16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48" y="3961379"/>
            <a:ext cx="24384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0668" y="2003182"/>
            <a:ext cx="4060288" cy="30421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5514015" y="485519"/>
            <a:ext cx="619317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Rims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</a:t>
            </a:r>
            <a:r>
              <a:rPr lang="fr-FR" dirty="0" err="1" smtClean="0"/>
              <a:t>holes</a:t>
            </a:r>
            <a:r>
              <a:rPr lang="fr-FR" dirty="0" smtClean="0"/>
              <a:t> </a:t>
            </a:r>
            <a:r>
              <a:rPr lang="fr-FR" dirty="0" err="1" smtClean="0"/>
              <a:t>near</a:t>
            </a:r>
            <a:r>
              <a:rPr lang="fr-FR" dirty="0" smtClean="0"/>
              <a:t> the LEM </a:t>
            </a:r>
            <a:r>
              <a:rPr lang="fr-FR" dirty="0" err="1" smtClean="0">
                <a:solidFill>
                  <a:srgbClr val="FF0000"/>
                </a:solidFill>
              </a:rPr>
              <a:t>edges</a:t>
            </a:r>
            <a:r>
              <a:rPr lang="fr-FR" dirty="0" smtClean="0">
                <a:solidFill>
                  <a:srgbClr val="FF0000"/>
                </a:solidFill>
              </a:rPr>
              <a:t>/corners</a:t>
            </a:r>
            <a:r>
              <a:rPr lang="fr-FR" dirty="0" smtClean="0"/>
              <a:t> </a:t>
            </a:r>
            <a:r>
              <a:rPr lang="fr-FR" dirty="0" err="1" smtClean="0"/>
              <a:t>appear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</a:t>
            </a:r>
            <a:r>
              <a:rPr lang="fr-FR" dirty="0" err="1" smtClean="0">
                <a:solidFill>
                  <a:srgbClr val="FF0000"/>
                </a:solidFill>
              </a:rPr>
              <a:t>decentered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and </a:t>
            </a:r>
            <a:r>
              <a:rPr lang="fr-FR" dirty="0" err="1" smtClean="0"/>
              <a:t>containing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copper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residues</a:t>
            </a:r>
            <a:endParaRPr lang="fr-FR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 by Rui de Oliveira (CERN EP-DT-EF)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Due to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by ELTOS for the micro-</a:t>
            </a:r>
            <a:r>
              <a:rPr lang="fr-FR" dirty="0" err="1" smtClean="0"/>
              <a:t>etching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  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9128409" y="4946995"/>
            <a:ext cx="453224" cy="4055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8412174" y="4936820"/>
            <a:ext cx="1169459" cy="425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9450437" y="4776881"/>
            <a:ext cx="131196" cy="5369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9581633" y="4560792"/>
            <a:ext cx="166977" cy="7951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 flipV="1">
            <a:off x="10187364" y="3916970"/>
            <a:ext cx="119314" cy="7712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10320845" y="3724123"/>
            <a:ext cx="181137" cy="9734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flipV="1">
            <a:off x="10326787" y="3551853"/>
            <a:ext cx="526351" cy="11463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 flipV="1">
            <a:off x="9900436" y="4010482"/>
            <a:ext cx="408710" cy="6964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 flipV="1">
            <a:off x="4727101" y="4875779"/>
            <a:ext cx="1169459" cy="425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V="1">
            <a:off x="5877058" y="4958357"/>
            <a:ext cx="150698" cy="3432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 flipV="1">
            <a:off x="5404315" y="4907115"/>
            <a:ext cx="492245" cy="3945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5877058" y="4958356"/>
            <a:ext cx="750676" cy="3360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9853812" y="4826586"/>
            <a:ext cx="2243435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Decentered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rims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 smtClean="0">
                <a:solidFill>
                  <a:srgbClr val="FF0000"/>
                </a:solidFill>
              </a:rPr>
              <a:t>copper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residues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511047" y="5288251"/>
            <a:ext cx="115092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Bad </a:t>
            </a:r>
            <a:r>
              <a:rPr lang="fr-FR" b="1" dirty="0" err="1" smtClean="0">
                <a:solidFill>
                  <a:srgbClr val="FF0000"/>
                </a:solidFill>
              </a:rPr>
              <a:t>rims</a:t>
            </a:r>
            <a:r>
              <a:rPr lang="fr-FR" b="1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123823" y="1435916"/>
            <a:ext cx="2243435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Decentered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rims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 smtClean="0">
                <a:solidFill>
                  <a:srgbClr val="FF0000"/>
                </a:solidFill>
              </a:rPr>
              <a:t>copper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residues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51" name="Connecteur droit avec flèche 50"/>
          <p:cNvCxnSpPr/>
          <p:nvPr/>
        </p:nvCxnSpPr>
        <p:spPr>
          <a:xfrm>
            <a:off x="2367258" y="2082247"/>
            <a:ext cx="264624" cy="11671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4448892" y="5806169"/>
            <a:ext cx="7409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 smtClean="0">
                <a:solidFill>
                  <a:srgbClr val="002060"/>
                </a:solidFill>
              </a:rPr>
              <a:t>Problem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being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investigated</a:t>
            </a:r>
            <a:r>
              <a:rPr lang="fr-FR" sz="2400" i="1" dirty="0" smtClean="0">
                <a:solidFill>
                  <a:srgbClr val="002060"/>
                </a:solidFill>
              </a:rPr>
              <a:t> in collaboration </a:t>
            </a:r>
            <a:r>
              <a:rPr lang="fr-FR" sz="2400" i="1" dirty="0" err="1" smtClean="0">
                <a:solidFill>
                  <a:srgbClr val="002060"/>
                </a:solidFill>
              </a:rPr>
              <a:t>with</a:t>
            </a:r>
            <a:r>
              <a:rPr lang="fr-FR" sz="2400" i="1" dirty="0" smtClean="0">
                <a:solidFill>
                  <a:srgbClr val="002060"/>
                </a:solidFill>
              </a:rPr>
              <a:t> EP-DT-EF</a:t>
            </a:r>
            <a:endParaRPr lang="fr-FR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71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69362" y="88353"/>
            <a:ext cx="5725332" cy="1341976"/>
          </a:xfrm>
        </p:spPr>
        <p:txBody>
          <a:bodyPr/>
          <a:lstStyle/>
          <a:p>
            <a:r>
              <a:rPr lang="fr-FR" dirty="0" err="1" smtClean="0"/>
              <a:t>ProtoDUNE</a:t>
            </a:r>
            <a:r>
              <a:rPr lang="fr-FR" dirty="0" smtClean="0"/>
              <a:t>-DP Schedule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930" y="285193"/>
            <a:ext cx="2694666" cy="359085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94" y="4245696"/>
            <a:ext cx="2696400" cy="202230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31649" y="1692722"/>
            <a:ext cx="7001786" cy="20005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smtClean="0"/>
              <a:t>End on detector installation </a:t>
            </a:r>
            <a:r>
              <a:rPr lang="fr-FR" sz="2400" dirty="0" err="1" smtClean="0"/>
              <a:t>inside</a:t>
            </a:r>
            <a:r>
              <a:rPr lang="fr-FR" sz="2400" dirty="0" smtClean="0"/>
              <a:t> cryostat : 11/03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smtClean="0"/>
              <a:t>Cryostat </a:t>
            </a:r>
            <a:r>
              <a:rPr lang="fr-FR" sz="2400" dirty="0" err="1" smtClean="0"/>
              <a:t>closed</a:t>
            </a:r>
            <a:r>
              <a:rPr lang="fr-FR" sz="2400" dirty="0" smtClean="0"/>
              <a:t> : 06/05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smtClean="0"/>
              <a:t>Purge and </a:t>
            </a:r>
            <a:r>
              <a:rPr lang="fr-FR" sz="2400" dirty="0" err="1" smtClean="0"/>
              <a:t>cooldown</a:t>
            </a:r>
            <a:r>
              <a:rPr lang="fr-FR" sz="2400" dirty="0" smtClean="0"/>
              <a:t> </a:t>
            </a:r>
            <a:r>
              <a:rPr lang="fr-FR" sz="2400" dirty="0" err="1" smtClean="0"/>
              <a:t>completed</a:t>
            </a:r>
            <a:r>
              <a:rPr lang="fr-FR" sz="2400" dirty="0" smtClean="0"/>
              <a:t> : 27/05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smtClean="0"/>
              <a:t>Cryostat </a:t>
            </a:r>
            <a:r>
              <a:rPr lang="fr-FR" sz="2400" dirty="0" err="1" smtClean="0"/>
              <a:t>filled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LAr</a:t>
            </a:r>
            <a:r>
              <a:rPr lang="fr-FR" sz="2400" dirty="0" smtClean="0"/>
              <a:t> : 05/07</a:t>
            </a:r>
            <a:endParaRPr lang="fr-FR" sz="2400" dirty="0"/>
          </a:p>
          <a:p>
            <a:r>
              <a:rPr lang="fr-FR" sz="2800" i="1" dirty="0" smtClean="0"/>
              <a:t>   </a:t>
            </a:r>
            <a:r>
              <a:rPr lang="fr-FR" sz="24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fr-FR" sz="2400" i="1" dirty="0" smtClean="0">
                <a:solidFill>
                  <a:srgbClr val="FF0000"/>
                </a:solidFill>
              </a:rPr>
              <a:t>Start </a:t>
            </a:r>
            <a:r>
              <a:rPr lang="fr-FR" sz="2400" i="1" dirty="0" err="1" smtClean="0">
                <a:solidFill>
                  <a:srgbClr val="FF0000"/>
                </a:solidFill>
              </a:rPr>
              <a:t>LAr</a:t>
            </a:r>
            <a:r>
              <a:rPr lang="fr-FR" sz="2400" i="1" dirty="0" smtClean="0">
                <a:solidFill>
                  <a:srgbClr val="FF0000"/>
                </a:solidFill>
              </a:rPr>
              <a:t> purification and </a:t>
            </a:r>
            <a:r>
              <a:rPr lang="fr-FR" sz="2400" i="1" dirty="0" err="1" smtClean="0">
                <a:solidFill>
                  <a:srgbClr val="FF0000"/>
                </a:solidFill>
              </a:rPr>
              <a:t>commissioning</a:t>
            </a:r>
            <a:r>
              <a:rPr lang="fr-FR" sz="2400" i="1" dirty="0">
                <a:solidFill>
                  <a:srgbClr val="FF0000"/>
                </a:solidFill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</a:rPr>
              <a:t>next</a:t>
            </a:r>
            <a:r>
              <a:rPr lang="fr-FR" sz="2400" i="1" dirty="0" smtClean="0">
                <a:solidFill>
                  <a:srgbClr val="FF0000"/>
                </a:solidFill>
              </a:rPr>
              <a:t> July</a:t>
            </a:r>
            <a:r>
              <a:rPr lang="fr-FR" sz="2800" i="1" dirty="0" smtClean="0">
                <a:solidFill>
                  <a:srgbClr val="FF0000"/>
                </a:solidFill>
              </a:rPr>
              <a:t> 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930" y="4242787"/>
            <a:ext cx="2696400" cy="202521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31649" y="4329005"/>
            <a:ext cx="566435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LEMs</a:t>
            </a:r>
            <a:r>
              <a:rPr lang="fr-FR" sz="2400" dirty="0" smtClean="0"/>
              <a:t> (2019-2020) : </a:t>
            </a:r>
            <a:r>
              <a:rPr lang="fr-FR" sz="2400" dirty="0" err="1" smtClean="0"/>
              <a:t>improve</a:t>
            </a:r>
            <a:r>
              <a:rPr lang="fr-FR" sz="2400" dirty="0" smtClean="0"/>
              <a:t> design for 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</a:t>
            </a:r>
            <a:r>
              <a:rPr lang="fr-FR" sz="2400" dirty="0" err="1" smtClean="0"/>
              <a:t>larger</a:t>
            </a:r>
            <a:r>
              <a:rPr lang="fr-FR" sz="2400" dirty="0" smtClean="0"/>
              <a:t> active area and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HV </a:t>
            </a:r>
            <a:r>
              <a:rPr lang="fr-FR" sz="2400" dirty="0" err="1" smtClean="0"/>
              <a:t>stability</a:t>
            </a:r>
            <a:endParaRPr lang="fr-FR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Possibility</a:t>
            </a:r>
            <a:r>
              <a:rPr lang="fr-FR" sz="2400" dirty="0" smtClean="0"/>
              <a:t> to </a:t>
            </a:r>
            <a:r>
              <a:rPr lang="fr-FR" sz="2400" dirty="0" err="1" smtClean="0"/>
              <a:t>run</a:t>
            </a:r>
            <a:r>
              <a:rPr lang="fr-FR" sz="2400" dirty="0" smtClean="0"/>
              <a:t> </a:t>
            </a:r>
            <a:r>
              <a:rPr lang="fr-FR" sz="2400" dirty="0" err="1" smtClean="0"/>
              <a:t>after</a:t>
            </a:r>
            <a:r>
              <a:rPr lang="fr-FR" sz="2400" smtClean="0"/>
              <a:t> the LS2 </a:t>
            </a:r>
            <a:r>
              <a:rPr lang="fr-FR" sz="2400" dirty="0" smtClean="0"/>
              <a:t>(2021) </a:t>
            </a:r>
            <a:r>
              <a:rPr lang="fr-FR" sz="2400" dirty="0" err="1" smtClean="0"/>
              <a:t>with</a:t>
            </a:r>
            <a:r>
              <a:rPr lang="fr-FR" sz="2400" dirty="0" smtClean="0"/>
              <a:t> a </a:t>
            </a:r>
            <a:r>
              <a:rPr lang="fr-FR" sz="2400" dirty="0" err="1" smtClean="0"/>
              <a:t>charged</a:t>
            </a:r>
            <a:r>
              <a:rPr lang="fr-FR" sz="2400" dirty="0" smtClean="0"/>
              <a:t>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beam</a:t>
            </a:r>
            <a:r>
              <a:rPr lang="fr-FR" sz="2400" dirty="0" smtClean="0"/>
              <a:t> and a </a:t>
            </a:r>
            <a:r>
              <a:rPr lang="fr-FR" sz="2400" dirty="0" err="1" smtClean="0"/>
              <a:t>complete</a:t>
            </a:r>
            <a:r>
              <a:rPr lang="fr-FR" sz="2400" dirty="0" smtClean="0"/>
              <a:t> detector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final design for DUNE   </a:t>
            </a:r>
          </a:p>
        </p:txBody>
      </p:sp>
    </p:spTree>
    <p:extLst>
      <p:ext uri="{BB962C8B-B14F-4D97-AF65-F5344CB8AC3E}">
        <p14:creationId xmlns:p14="http://schemas.microsoft.com/office/powerpoint/2010/main" val="152953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Backup Slides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384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7532" y="187581"/>
            <a:ext cx="4714028" cy="127712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LEM QA/QC by ELTOS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531" y="1622314"/>
            <a:ext cx="4894561" cy="2731094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C5EA-5555-44E2-A04D-FB2FBAF4AF44}" type="slidenum">
              <a:rPr lang="fr-FR" smtClean="0"/>
              <a:t>19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737" y="1719950"/>
            <a:ext cx="3962925" cy="46364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453" y="4411344"/>
            <a:ext cx="2340675" cy="21279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2199" y="276101"/>
            <a:ext cx="1854000" cy="135516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277668"/>
            <a:ext cx="1807427" cy="13536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6077" y="509235"/>
            <a:ext cx="2340675" cy="171846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00737" y="187581"/>
            <a:ext cx="3835462" cy="153236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0840" y="2458226"/>
            <a:ext cx="2271150" cy="1833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9251" y="4487950"/>
            <a:ext cx="2294325" cy="18684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0128" y="4511017"/>
            <a:ext cx="2294325" cy="184533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690707" y="1208587"/>
            <a:ext cx="2558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LEM </a:t>
            </a:r>
            <a:r>
              <a:rPr lang="fr-FR" sz="2400" b="1" dirty="0" err="1" smtClean="0">
                <a:solidFill>
                  <a:srgbClr val="FF0000"/>
                </a:solidFill>
              </a:rPr>
              <a:t>Specifications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676872" y="578653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RIM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62227" y="2458226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HOLE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408245" y="4534391"/>
            <a:ext cx="65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FR4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446756" y="5593353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PCB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0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359" y="781221"/>
            <a:ext cx="5143641" cy="17838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4" y="1048137"/>
            <a:ext cx="5305809" cy="558563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7155618" cy="1278065"/>
          </a:xfrm>
        </p:spPr>
        <p:txBody>
          <a:bodyPr/>
          <a:lstStyle/>
          <a:p>
            <a:pPr algn="ctr"/>
            <a:r>
              <a:rPr lang="fr-FR" dirty="0" err="1" smtClean="0"/>
              <a:t>ProtoDUNE</a:t>
            </a:r>
            <a:r>
              <a:rPr lang="fr-FR" dirty="0" smtClean="0"/>
              <a:t>-DP : a 300t </a:t>
            </a:r>
            <a:r>
              <a:rPr lang="fr-FR" dirty="0" err="1" smtClean="0"/>
              <a:t>LArTPC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2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398983" y="2601043"/>
            <a:ext cx="1756635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ea typeface="Arial Narrow" charset="0"/>
                <a:cs typeface="Arial Narrow" charset="0"/>
              </a:rPr>
              <a:t>Charge Readout </a:t>
            </a:r>
            <a:endParaRPr lang="en-US" b="1" dirty="0" smtClean="0">
              <a:ea typeface="Arial Narrow" charset="0"/>
              <a:cs typeface="Arial Narrow" charset="0"/>
            </a:endParaRPr>
          </a:p>
          <a:p>
            <a:pPr algn="ctr"/>
            <a:r>
              <a:rPr lang="en-US" b="1" dirty="0" smtClean="0">
                <a:ea typeface="Arial Narrow" charset="0"/>
                <a:cs typeface="Arial Narrow" charset="0"/>
              </a:rPr>
              <a:t>Planes </a:t>
            </a:r>
            <a:r>
              <a:rPr lang="en-US" b="1" dirty="0">
                <a:ea typeface="Arial Narrow" charset="0"/>
                <a:cs typeface="Arial Narrow" charset="0"/>
              </a:rPr>
              <a:t>(CRP)</a:t>
            </a:r>
            <a:endParaRPr lang="en-US" b="1" dirty="0">
              <a:ea typeface="Arial Narrow" charset="0"/>
              <a:cs typeface="Arial Narrow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51383" y="3768708"/>
            <a:ext cx="1142942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>
                <a:ea typeface="Arial Narrow" charset="0"/>
                <a:cs typeface="Arial Narrow" charset="0"/>
              </a:rPr>
              <a:t>Field Cage</a:t>
            </a:r>
            <a:endParaRPr lang="en-US" b="1" dirty="0">
              <a:ea typeface="Arial Narrow" charset="0"/>
              <a:cs typeface="Arial Narrow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 flipV="1">
            <a:off x="4307931" y="2709902"/>
            <a:ext cx="1091052" cy="1961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603974" y="4591210"/>
            <a:ext cx="984052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ea typeface="Arial Narrow" charset="0"/>
                <a:cs typeface="Arial Narrow" charset="0"/>
              </a:rPr>
              <a:t>Cathode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87811" y="6017846"/>
            <a:ext cx="69993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ea typeface="Arial Narrow" charset="0"/>
                <a:cs typeface="Arial Narrow" charset="0"/>
              </a:rPr>
              <a:t>PMTs</a:t>
            </a:r>
            <a:endParaRPr lang="en-US" b="1" dirty="0">
              <a:ea typeface="Arial Narrow" charset="0"/>
              <a:cs typeface="Arial Narrow" charset="0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1173806" y="2725294"/>
            <a:ext cx="11104" cy="207132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245233" y="4849398"/>
            <a:ext cx="1798957" cy="51301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3073458" y="4775876"/>
            <a:ext cx="1328061" cy="58653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263549" y="5398039"/>
            <a:ext cx="136646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ea typeface="Arial Narrow" charset="0"/>
                <a:cs typeface="Arial Narrow" charset="0"/>
              </a:rPr>
              <a:t>Groun</a:t>
            </a:r>
            <a:r>
              <a:rPr lang="en-US" b="1" dirty="0" smtClean="0">
                <a:ea typeface="Arial Narrow" charset="0"/>
                <a:cs typeface="Arial Narrow" charset="0"/>
              </a:rPr>
              <a:t>d Grid</a:t>
            </a:r>
            <a:endParaRPr lang="en-US" b="1" dirty="0">
              <a:ea typeface="Arial Narrow" charset="0"/>
              <a:cs typeface="Arial Narrow" charset="0"/>
            </a:endParaRPr>
          </a:p>
        </p:txBody>
      </p:sp>
      <p:cxnSp>
        <p:nvCxnSpPr>
          <p:cNvPr id="37" name="Connecteur droit avec flèche 36"/>
          <p:cNvCxnSpPr>
            <a:stCxn id="9" idx="1"/>
          </p:cNvCxnSpPr>
          <p:nvPr/>
        </p:nvCxnSpPr>
        <p:spPr>
          <a:xfrm flipH="1">
            <a:off x="4076217" y="3953374"/>
            <a:ext cx="1475166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>
            <a:stCxn id="17" idx="1"/>
          </p:cNvCxnSpPr>
          <p:nvPr/>
        </p:nvCxnSpPr>
        <p:spPr>
          <a:xfrm flipH="1">
            <a:off x="3503329" y="4775876"/>
            <a:ext cx="2100645" cy="3247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 flipV="1">
            <a:off x="4130040" y="5212902"/>
            <a:ext cx="1133509" cy="3663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H="1" flipV="1">
            <a:off x="3467100" y="5475661"/>
            <a:ext cx="918132" cy="7159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 rot="5400000">
            <a:off x="746125" y="353281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6m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 rot="20193718">
            <a:off x="3527330" y="5067135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6m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 rot="926565">
            <a:off x="1866989" y="5100632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6m</a:t>
            </a:r>
            <a:endParaRPr lang="fr-FR" b="1" dirty="0">
              <a:solidFill>
                <a:srgbClr val="FF0000"/>
              </a:solidFill>
            </a:endParaRPr>
          </a:p>
        </p:txBody>
      </p:sp>
      <p:graphicFrame>
        <p:nvGraphicFramePr>
          <p:cNvPr id="52" name="Espace réservé du contenu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216893"/>
              </p:ext>
            </p:extLst>
          </p:nvPr>
        </p:nvGraphicFramePr>
        <p:xfrm>
          <a:off x="7360982" y="3979587"/>
          <a:ext cx="4665275" cy="2242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crobat Document" r:id="rId5" imgW="18661099" imgH="8968361" progId="AcroExch.Document.2017">
                  <p:embed/>
                </p:oleObj>
              </mc:Choice>
              <mc:Fallback>
                <p:oleObj name="Acrobat Document" r:id="rId5" imgW="18661099" imgH="8968361" progId="AcroExch.Document.2017">
                  <p:embed/>
                  <p:pic>
                    <p:nvPicPr>
                      <p:cNvPr id="4" name="Espace réservé du contenu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60982" y="3979587"/>
                        <a:ext cx="4665275" cy="2242090"/>
                      </a:xfrm>
                      <a:prstGeom prst="rect">
                        <a:avLst/>
                      </a:prstGeom>
                      <a:ln w="381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Connecteur droit avec flèche 53"/>
          <p:cNvCxnSpPr>
            <a:stCxn id="8" idx="3"/>
          </p:cNvCxnSpPr>
          <p:nvPr/>
        </p:nvCxnSpPr>
        <p:spPr>
          <a:xfrm flipV="1">
            <a:off x="7155618" y="2601042"/>
            <a:ext cx="405354" cy="3231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8610600" y="3548297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i="1" dirty="0" smtClean="0"/>
              <a:t>Dual phase </a:t>
            </a:r>
            <a:r>
              <a:rPr lang="fr-FR" sz="2000" b="1" i="1" dirty="0" err="1" smtClean="0"/>
              <a:t>principle</a:t>
            </a:r>
            <a:endParaRPr lang="fr-FR" sz="2000" b="1" i="1" dirty="0"/>
          </a:p>
        </p:txBody>
      </p:sp>
      <p:cxnSp>
        <p:nvCxnSpPr>
          <p:cNvPr id="60" name="Connecteur droit avec flèche 59"/>
          <p:cNvCxnSpPr/>
          <p:nvPr/>
        </p:nvCxnSpPr>
        <p:spPr>
          <a:xfrm flipH="1">
            <a:off x="7661910" y="2200832"/>
            <a:ext cx="2556511" cy="4002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 flipH="1" flipV="1">
            <a:off x="7277100" y="1709119"/>
            <a:ext cx="283873" cy="84223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 rot="21016152">
            <a:off x="8790036" y="2395990"/>
            <a:ext cx="485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3m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4321767">
            <a:off x="6978854" y="1924889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3m</a:t>
            </a:r>
            <a:endParaRPr lang="fr-FR" dirty="0"/>
          </a:p>
        </p:txBody>
      </p:sp>
      <p:sp>
        <p:nvSpPr>
          <p:cNvPr id="71" name="ZoneTexte 70"/>
          <p:cNvSpPr txBox="1"/>
          <p:nvPr/>
        </p:nvSpPr>
        <p:spPr>
          <a:xfrm>
            <a:off x="7834011" y="2770863"/>
            <a:ext cx="416171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1 CRP = 36 Anodes + 36 </a:t>
            </a:r>
            <a:r>
              <a:rPr lang="fr-FR" b="1" dirty="0" err="1" smtClean="0"/>
              <a:t>LEMs</a:t>
            </a:r>
            <a:r>
              <a:rPr lang="fr-FR" b="1" dirty="0" smtClean="0"/>
              <a:t> (50×50 cm</a:t>
            </a:r>
            <a:r>
              <a:rPr lang="fr-FR" b="1" baseline="30000" dirty="0" smtClean="0"/>
              <a:t>2</a:t>
            </a:r>
            <a:r>
              <a:rPr lang="fr-FR" b="1" dirty="0" smtClean="0"/>
              <a:t>)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+ 3×3 m</a:t>
            </a:r>
            <a:r>
              <a:rPr lang="fr-FR" b="1" baseline="30000" dirty="0" smtClean="0"/>
              <a:t>2</a:t>
            </a:r>
            <a:r>
              <a:rPr lang="fr-FR" b="1" dirty="0" smtClean="0"/>
              <a:t> Extraction </a:t>
            </a:r>
            <a:r>
              <a:rPr lang="fr-FR" b="1" dirty="0" err="1"/>
              <a:t>G</a:t>
            </a:r>
            <a:r>
              <a:rPr lang="fr-FR" b="1" dirty="0" err="1" smtClean="0"/>
              <a:t>rid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31478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Espace réservé du contenu 6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8050368" y="68597"/>
          <a:ext cx="3863664" cy="38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Acrobat Document" r:id="rId3" imgW="9659160" imgH="9648000" progId="AcroExch.Document.2017">
                  <p:embed/>
                </p:oleObj>
              </mc:Choice>
              <mc:Fallback>
                <p:oleObj name="Acrobat Document" r:id="rId3" imgW="9659160" imgH="9648000" progId="AcroExch.Document.2017">
                  <p:embed/>
                  <p:pic>
                    <p:nvPicPr>
                      <p:cNvPr id="28" name="Espace réservé du contenu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50368" y="68597"/>
                        <a:ext cx="3863664" cy="385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Espace réservé du contenu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" t="14302" r="47829" b="6274"/>
          <a:stretch/>
        </p:blipFill>
        <p:spPr>
          <a:xfrm>
            <a:off x="4862485" y="1174790"/>
            <a:ext cx="2914453" cy="2614738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858"/>
            <a:ext cx="5344645" cy="121094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LEM Survey @CEA/</a:t>
            </a:r>
            <a:r>
              <a:rPr lang="fr-FR" dirty="0" err="1" smtClean="0"/>
              <a:t>Irfu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59B5-D2FB-4784-A1F9-96D087CD428B}" type="slidenum">
              <a:rPr lang="fr-FR" smtClean="0"/>
              <a:t>20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366" y="1244686"/>
            <a:ext cx="4096868" cy="30726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86674" y="5274827"/>
            <a:ext cx="1298863" cy="2437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6672" y="5513069"/>
            <a:ext cx="1234531" cy="512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209799" y="5274826"/>
            <a:ext cx="1298863" cy="24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786672" y="5229106"/>
            <a:ext cx="1234531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2274129" y="5229107"/>
            <a:ext cx="1234531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274129" y="5518553"/>
            <a:ext cx="1234531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/>
          <p:cNvCxnSpPr/>
          <p:nvPr/>
        </p:nvCxnSpPr>
        <p:spPr>
          <a:xfrm>
            <a:off x="339090" y="5598438"/>
            <a:ext cx="398907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3665317" y="5274825"/>
            <a:ext cx="0" cy="2838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V="1">
            <a:off x="3508660" y="5274825"/>
            <a:ext cx="264795" cy="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3665315" y="520922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t</a:t>
            </a:r>
            <a:r>
              <a:rPr lang="fr-FR" baseline="-25000" dirty="0" smtClean="0">
                <a:solidFill>
                  <a:schemeClr val="accent1"/>
                </a:solidFill>
              </a:rPr>
              <a:t>1</a:t>
            </a:r>
            <a:endParaRPr lang="fr-FR" baseline="-25000" dirty="0">
              <a:solidFill>
                <a:schemeClr val="accent1"/>
              </a:solidFill>
            </a:endParaRPr>
          </a:p>
        </p:txBody>
      </p:sp>
      <p:cxnSp>
        <p:nvCxnSpPr>
          <p:cNvPr id="46" name="Connecteur droit 45"/>
          <p:cNvCxnSpPr/>
          <p:nvPr/>
        </p:nvCxnSpPr>
        <p:spPr>
          <a:xfrm>
            <a:off x="3508660" y="5229106"/>
            <a:ext cx="5299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H="1">
            <a:off x="4023360" y="5229106"/>
            <a:ext cx="1905" cy="329569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4038421" y="5189167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t</a:t>
            </a:r>
            <a:r>
              <a:rPr lang="fr-FR" baseline="-25000" dirty="0" smtClean="0">
                <a:solidFill>
                  <a:srgbClr val="C00000"/>
                </a:solidFill>
              </a:rPr>
              <a:t>2</a:t>
            </a:r>
            <a:endParaRPr lang="fr-FR" baseline="-25000" dirty="0">
              <a:solidFill>
                <a:srgbClr val="C00000"/>
              </a:solidFill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4770120" y="13944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6096000" y="267524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</a:t>
            </a:r>
            <a:r>
              <a:rPr lang="fr-FR" baseline="-25000" dirty="0" smtClean="0"/>
              <a:t>1</a:t>
            </a:r>
            <a:endParaRPr lang="fr-FR" baseline="-25000" dirty="0"/>
          </a:p>
        </p:txBody>
      </p:sp>
      <p:sp>
        <p:nvSpPr>
          <p:cNvPr id="57" name="Rectangle 56"/>
          <p:cNvSpPr/>
          <p:nvPr/>
        </p:nvSpPr>
        <p:spPr>
          <a:xfrm>
            <a:off x="6674639" y="2135427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t</a:t>
            </a:r>
            <a:r>
              <a:rPr lang="fr-FR" baseline="-25000" dirty="0"/>
              <a:t>2</a:t>
            </a:r>
          </a:p>
        </p:txBody>
      </p:sp>
      <p:cxnSp>
        <p:nvCxnSpPr>
          <p:cNvPr id="59" name="Connecteur droit avec flèche 58"/>
          <p:cNvCxnSpPr/>
          <p:nvPr/>
        </p:nvCxnSpPr>
        <p:spPr>
          <a:xfrm flipV="1">
            <a:off x="7794250" y="760369"/>
            <a:ext cx="512236" cy="40247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765" y="3942515"/>
            <a:ext cx="4658176" cy="2439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67425" y="1268729"/>
            <a:ext cx="975360" cy="135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1867" y="5359180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Cu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8445" y="5098076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Cu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53780" y="5240001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FR4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69481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LEM HV training in Ar @ </a:t>
            </a:r>
            <a:r>
              <a:rPr lang="fr-FR" dirty="0" smtClean="0">
                <a:sym typeface="Symbol" panose="05050102010706020507" pitchFamily="18" charset="2"/>
              </a:rPr>
              <a:t>3.3 bar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C5EA-5555-44E2-A04D-FB2FBAF4AF44}" type="slidenum">
              <a:rPr lang="fr-FR" smtClean="0"/>
              <a:t>21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723" y="1797847"/>
            <a:ext cx="8164554" cy="392075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47636" y="5712405"/>
            <a:ext cx="11696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i="1" dirty="0" smtClean="0"/>
              <a:t>All </a:t>
            </a:r>
            <a:r>
              <a:rPr lang="fr-FR" sz="2800" i="1" dirty="0" err="1" smtClean="0"/>
              <a:t>LEMs</a:t>
            </a:r>
            <a:r>
              <a:rPr lang="fr-FR" sz="2800" i="1" dirty="0" smtClean="0"/>
              <a:t> in CRP1 and CRP2 </a:t>
            </a:r>
            <a:r>
              <a:rPr lang="fr-FR" sz="2800" i="1" dirty="0" err="1" smtClean="0"/>
              <a:t>tested</a:t>
            </a:r>
            <a:r>
              <a:rPr lang="fr-FR" sz="2800" i="1" dirty="0" smtClean="0"/>
              <a:t> up to 3.4 – 3.5 kV </a:t>
            </a:r>
            <a:r>
              <a:rPr lang="fr-FR" sz="2800" i="1" dirty="0" err="1" smtClean="0"/>
              <a:t>with</a:t>
            </a:r>
            <a:r>
              <a:rPr lang="fr-FR" sz="2800" i="1" dirty="0" smtClean="0"/>
              <a:t> &lt; 1 </a:t>
            </a:r>
            <a:r>
              <a:rPr lang="fr-FR" sz="2800" i="1" dirty="0" err="1" smtClean="0"/>
              <a:t>spark</a:t>
            </a:r>
            <a:r>
              <a:rPr lang="fr-FR" sz="2800" i="1" dirty="0" smtClean="0"/>
              <a:t> / 20 minutes</a:t>
            </a:r>
            <a:endParaRPr lang="fr-FR" sz="2800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441344" y="1945536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LEM A143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10600" y="4769000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LEM A143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46172" y="1285629"/>
            <a:ext cx="5299656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/>
              <a:t>F</a:t>
            </a:r>
            <a:r>
              <a:rPr lang="fr-FR" sz="2400" b="1" dirty="0" err="1" smtClean="0"/>
              <a:t>ully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automated</a:t>
            </a:r>
            <a:r>
              <a:rPr lang="fr-FR" sz="2400" b="1" dirty="0" smtClean="0"/>
              <a:t> HV training up to 3.5kV</a:t>
            </a:r>
            <a:endParaRPr lang="fr-FR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8964781" y="2314868"/>
            <a:ext cx="234012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3 </a:t>
            </a:r>
            <a:r>
              <a:rPr lang="fr-FR" sz="2400" b="1" dirty="0" err="1" smtClean="0"/>
              <a:t>hours</a:t>
            </a:r>
            <a:r>
              <a:rPr lang="fr-FR" sz="2400" b="1" dirty="0" smtClean="0"/>
              <a:t> @ 3.5 kV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2724916" y="25398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V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807780" y="309618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I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045838" y="2766003"/>
            <a:ext cx="244095" cy="12293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038600" y="3330476"/>
            <a:ext cx="244095" cy="12293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3666744" y="3045628"/>
            <a:ext cx="175770" cy="18819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1093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12" y="1157849"/>
            <a:ext cx="7680975" cy="512065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94961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CRP1 : V</a:t>
            </a:r>
            <a:r>
              <a:rPr lang="fr-FR" baseline="-25000" dirty="0" smtClean="0"/>
              <a:t>TOP</a:t>
            </a:r>
            <a:r>
              <a:rPr lang="fr-FR" dirty="0" smtClean="0"/>
              <a:t> = 1.00kV and V</a:t>
            </a:r>
            <a:r>
              <a:rPr lang="fr-FR" baseline="-25000" dirty="0" smtClean="0"/>
              <a:t>BOT</a:t>
            </a:r>
            <a:r>
              <a:rPr lang="fr-FR" dirty="0" smtClean="0"/>
              <a:t> = 3.85kV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D9652-E58C-42F4-930C-A4FD124308C5}" type="slidenum">
              <a:rPr lang="fr-FR" smtClean="0"/>
              <a:t>22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843477" y="5066124"/>
            <a:ext cx="238802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3</a:t>
            </a:r>
            <a:r>
              <a:rPr lang="fr-FR" b="1" dirty="0" smtClean="0">
                <a:solidFill>
                  <a:srgbClr val="FF0000"/>
                </a:solidFill>
              </a:rPr>
              <a:t> trips @ 1.0kV/3.85kV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4904509" y="5513306"/>
            <a:ext cx="394855" cy="2153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6794977" y="5528082"/>
            <a:ext cx="388282" cy="2923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6838986" y="5486443"/>
            <a:ext cx="448018" cy="178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9013644" y="4751145"/>
            <a:ext cx="2818913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Very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unstable</a:t>
            </a:r>
            <a:r>
              <a:rPr lang="fr-FR" b="1" dirty="0" smtClean="0">
                <a:solidFill>
                  <a:srgbClr val="FF0000"/>
                </a:solidFill>
              </a:rPr>
              <a:t> conditions.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Coincides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LAr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delivery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>
                <a:solidFill>
                  <a:srgbClr val="FF0000"/>
                </a:solidFill>
              </a:rPr>
              <a:t>t</a:t>
            </a:r>
            <a:r>
              <a:rPr lang="fr-FR" b="1" dirty="0" err="1" smtClean="0">
                <a:solidFill>
                  <a:srgbClr val="FF0000"/>
                </a:solidFill>
              </a:rPr>
              <a:t>hat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caused</a:t>
            </a:r>
            <a:r>
              <a:rPr lang="fr-FR" b="1" dirty="0" smtClean="0">
                <a:solidFill>
                  <a:srgbClr val="FF0000"/>
                </a:solidFill>
              </a:rPr>
              <a:t> 2mm </a:t>
            </a:r>
            <a:r>
              <a:rPr lang="fr-FR" b="1" dirty="0" err="1" smtClean="0">
                <a:solidFill>
                  <a:srgbClr val="FF0000"/>
                </a:solidFill>
              </a:rPr>
              <a:t>rapid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increase</a:t>
            </a:r>
            <a:r>
              <a:rPr lang="fr-FR" b="1" dirty="0" smtClean="0">
                <a:solidFill>
                  <a:srgbClr val="FF0000"/>
                </a:solidFill>
              </a:rPr>
              <a:t> of </a:t>
            </a:r>
            <a:r>
              <a:rPr lang="fr-FR" b="1" dirty="0" err="1" smtClean="0">
                <a:solidFill>
                  <a:srgbClr val="FF0000"/>
                </a:solidFill>
              </a:rPr>
              <a:t>level</a:t>
            </a:r>
            <a:r>
              <a:rPr lang="fr-FR" b="1" dirty="0" smtClean="0">
                <a:solidFill>
                  <a:srgbClr val="FF0000"/>
                </a:solidFill>
              </a:rPr>
              <a:t> in CB  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8610600" y="5290207"/>
            <a:ext cx="357953" cy="572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7062995" y="4428038"/>
            <a:ext cx="360000" cy="36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7431442" y="3991816"/>
            <a:ext cx="120379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Discharges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7431442" y="4410395"/>
            <a:ext cx="394855" cy="2153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73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94961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CRP2 : V</a:t>
            </a:r>
            <a:r>
              <a:rPr lang="fr-FR" baseline="-25000" dirty="0" smtClean="0"/>
              <a:t>TOP</a:t>
            </a:r>
            <a:r>
              <a:rPr lang="fr-FR" dirty="0" smtClean="0"/>
              <a:t> = 0.25kV and V</a:t>
            </a:r>
            <a:r>
              <a:rPr lang="fr-FR" baseline="-25000" dirty="0" smtClean="0"/>
              <a:t>BOT</a:t>
            </a:r>
            <a:r>
              <a:rPr lang="fr-FR" dirty="0" smtClean="0"/>
              <a:t> = 3.34kV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D9652-E58C-42F4-930C-A4FD124308C5}" type="slidenum">
              <a:rPr lang="fr-FR" smtClean="0"/>
              <a:t>23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12" y="1111828"/>
            <a:ext cx="7680975" cy="512065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38700" y="5510508"/>
            <a:ext cx="4290405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0</a:t>
            </a:r>
            <a:r>
              <a:rPr lang="fr-FR" b="1" dirty="0" smtClean="0">
                <a:solidFill>
                  <a:srgbClr val="FF0000"/>
                </a:solidFill>
              </a:rPr>
              <a:t> trip, 20 </a:t>
            </a:r>
            <a:r>
              <a:rPr lang="fr-FR" b="1" dirty="0" err="1" smtClean="0">
                <a:solidFill>
                  <a:srgbClr val="FF0000"/>
                </a:solidFill>
              </a:rPr>
              <a:t>sparks</a:t>
            </a:r>
            <a:r>
              <a:rPr lang="fr-FR" b="1" dirty="0" smtClean="0">
                <a:solidFill>
                  <a:srgbClr val="FF0000"/>
                </a:solidFill>
              </a:rPr>
              <a:t> @ 0.25kV/3.34kV in 16 </a:t>
            </a:r>
            <a:r>
              <a:rPr lang="fr-FR" b="1" dirty="0" err="1" smtClean="0">
                <a:solidFill>
                  <a:srgbClr val="FF0000"/>
                </a:solidFill>
              </a:rPr>
              <a:t>hrs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08318" y="4094019"/>
            <a:ext cx="5309755" cy="29094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38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01917" y="-10069"/>
            <a:ext cx="6197597" cy="1538290"/>
          </a:xfrm>
        </p:spPr>
        <p:txBody>
          <a:bodyPr>
            <a:noAutofit/>
          </a:bodyPr>
          <a:lstStyle/>
          <a:p>
            <a:pPr algn="ctr"/>
            <a:r>
              <a:rPr lang="fr-FR" dirty="0" smtClean="0"/>
              <a:t>Dual phase concept </a:t>
            </a:r>
            <a:br>
              <a:rPr lang="fr-FR" dirty="0" smtClean="0"/>
            </a:br>
            <a:r>
              <a:rPr lang="fr-FR" dirty="0" smtClean="0"/>
              <a:t>validation @ 4-ton </a:t>
            </a:r>
            <a:r>
              <a:rPr lang="fr-FR" dirty="0" err="1" smtClean="0"/>
              <a:t>scale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3</a:t>
            </a:fld>
            <a:endParaRPr lang="fr-FR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34" y="2317922"/>
            <a:ext cx="5007232" cy="396958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3384" y="5567257"/>
            <a:ext cx="120738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000" dirty="0" err="1" smtClean="0">
                <a:solidFill>
                  <a:schemeClr val="tx2"/>
                </a:solidFill>
              </a:rPr>
              <a:t>Bldg</a:t>
            </a:r>
            <a:r>
              <a:rPr lang="fr-FR" sz="2000" dirty="0" smtClean="0">
                <a:solidFill>
                  <a:schemeClr val="tx2"/>
                </a:solidFill>
              </a:rPr>
              <a:t>. 182 </a:t>
            </a:r>
          </a:p>
          <a:p>
            <a:pPr algn="ctr"/>
            <a:r>
              <a:rPr lang="fr-FR" sz="2000" dirty="0" smtClean="0">
                <a:solidFill>
                  <a:schemeClr val="tx2"/>
                </a:solidFill>
              </a:rPr>
              <a:t>@ CERN</a:t>
            </a:r>
            <a:endParaRPr lang="fr-FR" sz="2000" dirty="0">
              <a:solidFill>
                <a:schemeClr val="tx2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7108"/>
            <a:ext cx="5994083" cy="157686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318" y="1538290"/>
            <a:ext cx="5993765" cy="157700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13" y="2997392"/>
            <a:ext cx="5894839" cy="153626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6187" y="5938748"/>
            <a:ext cx="1124026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3 m</a:t>
            </a:r>
            <a:r>
              <a:rPr lang="fr-FR" sz="2000" b="1" baseline="30000" dirty="0" smtClean="0"/>
              <a:t>3</a:t>
            </a:r>
            <a:r>
              <a:rPr lang="fr-FR" sz="2000" b="1" dirty="0" smtClean="0"/>
              <a:t> </a:t>
            </a:r>
            <a:r>
              <a:rPr lang="fr-FR" sz="2000" b="1" dirty="0" smtClean="0"/>
              <a:t>TPC</a:t>
            </a:r>
            <a:endParaRPr lang="fr-FR" sz="2000" b="1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887342" y="4434040"/>
            <a:ext cx="1458293" cy="14871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828697" y="1916474"/>
            <a:ext cx="2516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 smtClean="0">
                <a:solidFill>
                  <a:srgbClr val="FF0000"/>
                </a:solidFill>
              </a:rPr>
              <a:t>The 311 prototype</a:t>
            </a:r>
            <a:endParaRPr lang="fr-FR" sz="2400" b="1" i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04667" y="4677827"/>
            <a:ext cx="577674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Prototype </a:t>
            </a:r>
            <a:r>
              <a:rPr lang="fr-FR" dirty="0" err="1" smtClean="0"/>
              <a:t>operated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June</a:t>
            </a:r>
            <a:r>
              <a:rPr lang="fr-FR" dirty="0" smtClean="0"/>
              <a:t>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November</a:t>
            </a:r>
            <a:r>
              <a:rPr lang="fr-FR" dirty="0" smtClean="0"/>
              <a:t> 2017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</a:t>
            </a:r>
            <a:r>
              <a:rPr lang="fr-FR" dirty="0" err="1" smtClean="0"/>
              <a:t>Proportional</a:t>
            </a:r>
            <a:r>
              <a:rPr lang="fr-FR" dirty="0" smtClean="0"/>
              <a:t> scintillation (S2)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Extraction of </a:t>
            </a:r>
            <a:r>
              <a:rPr lang="fr-FR" dirty="0" err="1" smtClean="0"/>
              <a:t>electrons</a:t>
            </a:r>
            <a:r>
              <a:rPr lang="fr-FR" dirty="0" smtClean="0"/>
              <a:t> over 3 m</a:t>
            </a:r>
            <a:r>
              <a:rPr lang="fr-FR" baseline="30000" dirty="0" smtClean="0"/>
              <a:t>2</a:t>
            </a:r>
            <a:r>
              <a:rPr lang="fr-FR" dirty="0" smtClean="0"/>
              <a:t> area </a:t>
            </a:r>
            <a:r>
              <a:rPr lang="fr-FR" dirty="0" err="1" smtClean="0"/>
              <a:t>achieved</a:t>
            </a: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 Amplification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LEMs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endParaRPr lang="fr-F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 </a:t>
            </a:r>
            <a:r>
              <a:rPr lang="fr-FR" dirty="0" smtClean="0"/>
              <a:t>But …  HV </a:t>
            </a:r>
            <a:r>
              <a:rPr lang="fr-FR" dirty="0" err="1" smtClean="0"/>
              <a:t>stability</a:t>
            </a:r>
            <a:r>
              <a:rPr lang="fr-FR" dirty="0" smtClean="0"/>
              <a:t> issues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and </a:t>
            </a:r>
            <a:r>
              <a:rPr lang="fr-FR" dirty="0" err="1" smtClean="0"/>
              <a:t>LEMs</a:t>
            </a:r>
            <a:r>
              <a:rPr lang="fr-FR" dirty="0" smtClean="0"/>
              <a:t> </a:t>
            </a:r>
            <a:r>
              <a:rPr lang="fr-FR" dirty="0" err="1" smtClean="0"/>
              <a:t>encountered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8101405" y="249808"/>
            <a:ext cx="1969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FFFF00"/>
                </a:solidFill>
              </a:rPr>
              <a:t>Through-going</a:t>
            </a:r>
            <a:r>
              <a:rPr lang="fr-FR" sz="1600" b="1" dirty="0" smtClean="0">
                <a:solidFill>
                  <a:srgbClr val="FFFF00"/>
                </a:solidFill>
              </a:rPr>
              <a:t> muon</a:t>
            </a:r>
            <a:endParaRPr lang="fr-FR" sz="1600" b="1" dirty="0">
              <a:solidFill>
                <a:srgbClr val="FFFF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01405" y="1697130"/>
            <a:ext cx="11396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>
                <a:solidFill>
                  <a:srgbClr val="FFFF00"/>
                </a:solidFill>
              </a:rPr>
              <a:t>EM </a:t>
            </a:r>
            <a:r>
              <a:rPr lang="fr-FR" sz="1600" b="1" dirty="0" err="1">
                <a:solidFill>
                  <a:srgbClr val="FFFF00"/>
                </a:solidFill>
              </a:rPr>
              <a:t>shower</a:t>
            </a:r>
            <a:endParaRPr lang="fr-FR" sz="1600" b="1" dirty="0">
              <a:solidFill>
                <a:srgbClr val="FFFF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101405" y="3115154"/>
            <a:ext cx="1543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FF00"/>
                </a:solidFill>
              </a:rPr>
              <a:t>HAD interaction</a:t>
            </a:r>
            <a:endParaRPr lang="fr-FR" sz="1600" b="1" dirty="0">
              <a:solidFill>
                <a:srgbClr val="FFFF00"/>
              </a:solidFill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1092097" y="1378723"/>
            <a:ext cx="40113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(B. </a:t>
            </a:r>
            <a:r>
              <a:rPr kumimoji="0" lang="fr-FR" altLang="fr-FR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Aimard</a:t>
            </a:r>
            <a:r>
              <a:rPr kumimoji="0" lang="fr-FR" altLang="fr-FR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et al., JINST 13 (2018) 11, P1100</a:t>
            </a:r>
            <a:r>
              <a:rPr lang="fr-FR" altLang="fr-FR" sz="1400" b="1" dirty="0" smtClean="0">
                <a:latin typeface="Arial" panose="020B0604020202020204" pitchFamily="34" charset="0"/>
              </a:rPr>
              <a:t>3)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044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12155" y="245502"/>
            <a:ext cx="6567687" cy="111307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LEM Design for </a:t>
            </a:r>
            <a:r>
              <a:rPr lang="fr-FR" dirty="0" err="1" smtClean="0"/>
              <a:t>ProtoDUNE</a:t>
            </a:r>
            <a:r>
              <a:rPr lang="fr-FR" dirty="0" smtClean="0"/>
              <a:t>-DP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96650" y="1938573"/>
            <a:ext cx="4937760" cy="370332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90062" y="1994434"/>
            <a:ext cx="4937760" cy="370332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027883" y="1306889"/>
            <a:ext cx="4178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CFR-34 – 311 prototype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533399" y="1409659"/>
            <a:ext cx="26613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CFR-35 – NP02</a:t>
            </a:r>
            <a:endParaRPr lang="fr-FR" sz="3200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4327916" y="3358857"/>
            <a:ext cx="452923" cy="106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11223420" y="3262361"/>
            <a:ext cx="474694" cy="106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0405773" y="3492151"/>
            <a:ext cx="1292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5</a:t>
            </a:r>
            <a:r>
              <a:rPr lang="fr-FR" sz="2000" b="1" dirty="0" smtClean="0">
                <a:solidFill>
                  <a:srgbClr val="FF0000"/>
                </a:solidFill>
              </a:rPr>
              <a:t> + 10 mm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</a:rPr>
              <a:t>clearance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252516" y="3427068"/>
            <a:ext cx="1280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2</a:t>
            </a:r>
            <a:r>
              <a:rPr lang="fr-FR" sz="2000" b="1" dirty="0" smtClean="0">
                <a:solidFill>
                  <a:srgbClr val="FF0000"/>
                </a:solidFill>
              </a:rPr>
              <a:t> + 2 mm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</a:rPr>
              <a:t>clearance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10194705" y="3262361"/>
            <a:ext cx="452923" cy="106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4925830" y="3358857"/>
            <a:ext cx="474694" cy="106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895183" y="5744632"/>
            <a:ext cx="9837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/>
              <a:t>Not </a:t>
            </a:r>
            <a:r>
              <a:rPr lang="fr-FR" sz="3200" i="1" dirty="0" err="1" smtClean="0"/>
              <a:t>necessarily</a:t>
            </a:r>
            <a:r>
              <a:rPr lang="fr-FR" sz="3200" i="1" dirty="0" smtClean="0"/>
              <a:t> the final </a:t>
            </a:r>
            <a:r>
              <a:rPr lang="fr-FR" sz="3200" i="1" dirty="0" smtClean="0"/>
              <a:t>design for a DUNE 10 </a:t>
            </a:r>
            <a:r>
              <a:rPr lang="fr-FR" sz="3200" i="1" dirty="0" err="1" smtClean="0"/>
              <a:t>kt</a:t>
            </a:r>
            <a:r>
              <a:rPr lang="fr-FR" sz="3200" i="1" dirty="0" smtClean="0"/>
              <a:t> detector!</a:t>
            </a:r>
            <a:endParaRPr lang="fr-FR" sz="3200" i="1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12" y="4067943"/>
            <a:ext cx="2194750" cy="1646063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625" y="4107106"/>
            <a:ext cx="2194750" cy="1646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99163" y="5172541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fr-FR" b="1" kern="0" dirty="0">
                <a:solidFill>
                  <a:srgbClr val="FF0000"/>
                </a:solidFill>
                <a:sym typeface="Symbol" panose="05050102010706020507" pitchFamily="18" charset="2"/>
              </a:rPr>
              <a:t> 86% active area</a:t>
            </a:r>
            <a:endParaRPr lang="fr-FR" b="1" kern="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30998" y="5116681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fr-FR" b="1" kern="0" dirty="0">
                <a:solidFill>
                  <a:srgbClr val="FF0000"/>
                </a:solidFill>
                <a:sym typeface="Symbol" panose="05050102010706020507" pitchFamily="18" charset="2"/>
              </a:rPr>
              <a:t> 96% active area</a:t>
            </a:r>
            <a:endParaRPr lang="fr-FR" b="1" kern="0" dirty="0">
              <a:solidFill>
                <a:srgbClr val="FF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7841-09B8-4755-B3FD-E3A79B282EA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34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216" y="4306210"/>
            <a:ext cx="2719915" cy="2016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887" y="4291151"/>
            <a:ext cx="2719915" cy="2016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2135" y="2236858"/>
            <a:ext cx="2719313" cy="2016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5709" y="4291151"/>
            <a:ext cx="2709937" cy="2016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/>
          <a:srcRect t="26820" b="1818"/>
          <a:stretch/>
        </p:blipFill>
        <p:spPr>
          <a:xfrm>
            <a:off x="9669037" y="2220486"/>
            <a:ext cx="2139071" cy="2016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1725" y="2216537"/>
            <a:ext cx="2719915" cy="2016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044" y="4291151"/>
            <a:ext cx="2019416" cy="20160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025265" y="466627"/>
            <a:ext cx="37980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latin typeface="+mj-lt"/>
              </a:rPr>
              <a:t>LEM production</a:t>
            </a:r>
            <a:endParaRPr lang="fr-FR" sz="4400" dirty="0">
              <a:latin typeface="+mj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742405" y="3779723"/>
            <a:ext cx="185326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i="1" dirty="0" err="1" smtClean="0"/>
              <a:t>Cleaning</a:t>
            </a:r>
            <a:r>
              <a:rPr lang="fr-FR" b="1" i="1" dirty="0" smtClean="0"/>
              <a:t> + </a:t>
            </a:r>
            <a:r>
              <a:rPr lang="fr-FR" b="1" i="1" dirty="0" err="1" smtClean="0"/>
              <a:t>drying</a:t>
            </a:r>
            <a:endParaRPr lang="fr-FR" b="1" i="1" dirty="0" smtClean="0"/>
          </a:p>
          <a:p>
            <a:r>
              <a:rPr lang="fr-FR" b="1" i="1" dirty="0" smtClean="0"/>
              <a:t>+ </a:t>
            </a:r>
            <a:r>
              <a:rPr lang="fr-FR" b="1" i="1" dirty="0" err="1" smtClean="0"/>
              <a:t>polymerization</a:t>
            </a:r>
            <a:endParaRPr lang="fr-FR" b="1" i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3829924" y="3827934"/>
            <a:ext cx="269086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i="1" dirty="0" err="1" smtClean="0"/>
              <a:t>Soldering</a:t>
            </a:r>
            <a:r>
              <a:rPr lang="fr-FR" b="1" i="1" dirty="0" smtClean="0"/>
              <a:t> HV pins + </a:t>
            </a:r>
          </a:p>
          <a:p>
            <a:pPr algn="ctr"/>
            <a:r>
              <a:rPr lang="fr-FR" b="1" i="1" dirty="0" err="1"/>
              <a:t>g</a:t>
            </a:r>
            <a:r>
              <a:rPr lang="fr-FR" b="1" i="1" dirty="0" err="1" smtClean="0"/>
              <a:t>lueing</a:t>
            </a:r>
            <a:r>
              <a:rPr lang="fr-FR" b="1" i="1" dirty="0" smtClean="0"/>
              <a:t> MACOR </a:t>
            </a:r>
            <a:r>
              <a:rPr lang="fr-FR" b="1" i="1" dirty="0" err="1" smtClean="0"/>
              <a:t>insulation</a:t>
            </a:r>
            <a:endParaRPr lang="fr-FR" b="1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4295099" y="16576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966367" y="2281780"/>
            <a:ext cx="16442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i="1" dirty="0" err="1" smtClean="0"/>
              <a:t>Ultrasonic</a:t>
            </a:r>
            <a:r>
              <a:rPr lang="fr-FR" b="1" i="1" dirty="0" smtClean="0"/>
              <a:t> bath</a:t>
            </a:r>
            <a:endParaRPr lang="fr-FR" b="1" i="1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379" y="2216537"/>
            <a:ext cx="2688001" cy="20160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1034" y="3804402"/>
            <a:ext cx="129234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i="1" dirty="0" smtClean="0"/>
              <a:t>LEM Survey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7841-09B8-4755-B3FD-E3A79B282EA7}" type="slidenum">
              <a:rPr lang="fr-FR" smtClean="0"/>
              <a:t>5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677231" y="113045"/>
            <a:ext cx="6130877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LEM </a:t>
            </a:r>
            <a:r>
              <a:rPr lang="fr-FR" sz="2400" dirty="0" err="1" smtClean="0"/>
              <a:t>manufacturing</a:t>
            </a:r>
            <a:r>
              <a:rPr lang="fr-FR" sz="2400" dirty="0" smtClean="0"/>
              <a:t> by ELTOS (</a:t>
            </a:r>
            <a:r>
              <a:rPr lang="fr-FR" sz="2400" dirty="0" err="1" smtClean="0"/>
              <a:t>Italy</a:t>
            </a:r>
            <a:r>
              <a:rPr lang="fr-FR" sz="2400" dirty="0" smtClean="0"/>
              <a:t>) – </a:t>
            </a:r>
            <a:r>
              <a:rPr lang="fr-FR" sz="2400" dirty="0" err="1" smtClean="0"/>
              <a:t>r</a:t>
            </a:r>
            <a:r>
              <a:rPr lang="fr-FR" sz="2400" dirty="0" err="1" smtClean="0"/>
              <a:t>equested</a:t>
            </a:r>
            <a:r>
              <a:rPr lang="fr-FR" sz="2400" dirty="0" smtClean="0"/>
              <a:t> </a:t>
            </a:r>
            <a:r>
              <a:rPr lang="fr-FR" sz="2400" dirty="0" err="1" smtClean="0"/>
              <a:t>specifications</a:t>
            </a:r>
            <a:r>
              <a:rPr lang="fr-FR" sz="2400" dirty="0" smtClean="0"/>
              <a:t> met (FR4 and </a:t>
            </a:r>
            <a:r>
              <a:rPr lang="fr-FR" sz="2400" dirty="0" err="1" smtClean="0"/>
              <a:t>copper</a:t>
            </a:r>
            <a:r>
              <a:rPr lang="fr-FR" sz="2400" dirty="0" smtClean="0"/>
              <a:t> </a:t>
            </a:r>
            <a:r>
              <a:rPr lang="fr-FR" sz="2400" dirty="0" err="1" smtClean="0"/>
              <a:t>thicknesses</a:t>
            </a:r>
            <a:r>
              <a:rPr lang="fr-FR" sz="2400" dirty="0" smtClean="0"/>
              <a:t>, </a:t>
            </a:r>
            <a:r>
              <a:rPr lang="fr-FR" sz="2400" dirty="0" err="1" smtClean="0"/>
              <a:t>hole</a:t>
            </a:r>
            <a:r>
              <a:rPr lang="fr-FR" sz="2400" dirty="0"/>
              <a:t>,</a:t>
            </a:r>
            <a:r>
              <a:rPr lang="fr-FR" sz="2400" dirty="0" smtClean="0"/>
              <a:t> </a:t>
            </a:r>
            <a:r>
              <a:rPr lang="fr-FR" sz="2400" dirty="0" err="1" smtClean="0"/>
              <a:t>rim</a:t>
            </a:r>
            <a:r>
              <a:rPr lang="fr-FR" sz="2400" dirty="0" smtClean="0"/>
              <a:t> and LEM size) 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Characterization</a:t>
            </a:r>
            <a:r>
              <a:rPr lang="fr-FR" sz="2400" dirty="0" smtClean="0"/>
              <a:t> and tests @ CEA/</a:t>
            </a:r>
            <a:r>
              <a:rPr lang="fr-FR" sz="2400" dirty="0" err="1" smtClean="0"/>
              <a:t>Irfu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74 </a:t>
            </a:r>
            <a:r>
              <a:rPr lang="fr-FR" sz="2400" dirty="0" err="1" smtClean="0"/>
              <a:t>LEMs</a:t>
            </a:r>
            <a:r>
              <a:rPr lang="fr-FR" sz="2400" dirty="0" smtClean="0"/>
              <a:t> </a:t>
            </a:r>
            <a:r>
              <a:rPr lang="fr-FR" sz="2400" dirty="0" err="1" smtClean="0"/>
              <a:t>produced</a:t>
            </a:r>
            <a:r>
              <a:rPr lang="fr-FR" sz="2400" dirty="0" smtClean="0"/>
              <a:t> and </a:t>
            </a:r>
            <a:r>
              <a:rPr lang="fr-FR" sz="2400" dirty="0" err="1" smtClean="0"/>
              <a:t>validated</a:t>
            </a:r>
            <a:r>
              <a:rPr lang="fr-FR" sz="2400" dirty="0" smtClean="0"/>
              <a:t> </a:t>
            </a:r>
            <a:r>
              <a:rPr lang="fr-FR" sz="2400" dirty="0" smtClean="0"/>
              <a:t>for </a:t>
            </a:r>
            <a:r>
              <a:rPr lang="fr-FR" sz="2400" dirty="0"/>
              <a:t>2</a:t>
            </a:r>
            <a:r>
              <a:rPr lang="fr-FR" sz="2400" dirty="0" smtClean="0"/>
              <a:t> </a:t>
            </a:r>
            <a:r>
              <a:rPr lang="fr-FR" sz="2400" dirty="0" err="1" smtClean="0"/>
              <a:t>CRPs</a:t>
            </a:r>
            <a:r>
              <a:rPr lang="fr-FR" sz="2400" dirty="0" smtClean="0"/>
              <a:t> 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715437" y="1357610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>
                <a:solidFill>
                  <a:srgbClr val="002060"/>
                </a:solidFill>
              </a:rPr>
              <a:t>(Jan. – Oct. 2018)</a:t>
            </a:r>
            <a:endParaRPr lang="fr-FR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66673" y="4189809"/>
            <a:ext cx="3808225" cy="201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69" y="1426939"/>
            <a:ext cx="3934090" cy="391214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243421" y="348665"/>
            <a:ext cx="97051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r-FR" sz="4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LEM HV Tests in a High Pressure </a:t>
            </a:r>
            <a:r>
              <a:rPr lang="fr-FR" sz="4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Chamber</a:t>
            </a:r>
            <a:r>
              <a:rPr kumimoji="0" lang="fr-FR" sz="4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fr-FR" sz="4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4287336" y="4274163"/>
            <a:ext cx="3919238" cy="1935306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fr-FR" sz="1900" dirty="0">
                <a:solidFill>
                  <a:srgbClr val="002060"/>
                </a:solidFill>
              </a:rPr>
              <a:t>A</a:t>
            </a:r>
            <a:r>
              <a:rPr lang="fr-FR" sz="1900" dirty="0" smtClean="0">
                <a:solidFill>
                  <a:srgbClr val="002060"/>
                </a:solidFill>
              </a:rPr>
              <a:t>mplification gain </a:t>
            </a:r>
            <a:r>
              <a:rPr lang="fr-FR" sz="1900" dirty="0" err="1" smtClean="0">
                <a:solidFill>
                  <a:srgbClr val="002060"/>
                </a:solidFill>
              </a:rPr>
              <a:t>inside</a:t>
            </a:r>
            <a:r>
              <a:rPr lang="fr-FR" sz="1900" dirty="0" smtClean="0">
                <a:solidFill>
                  <a:srgbClr val="002060"/>
                </a:solidFill>
              </a:rPr>
              <a:t> the LEM </a:t>
            </a:r>
            <a:r>
              <a:rPr lang="fr-FR" sz="1900" dirty="0" err="1" smtClean="0">
                <a:solidFill>
                  <a:srgbClr val="002060"/>
                </a:solidFill>
              </a:rPr>
              <a:t>depends</a:t>
            </a:r>
            <a:r>
              <a:rPr lang="fr-FR" sz="1900" dirty="0" smtClean="0">
                <a:solidFill>
                  <a:srgbClr val="002060"/>
                </a:solidFill>
              </a:rPr>
              <a:t> on </a:t>
            </a:r>
            <a:r>
              <a:rPr lang="fr-FR" sz="1900" dirty="0" err="1" smtClean="0">
                <a:solidFill>
                  <a:srgbClr val="002060"/>
                </a:solidFill>
              </a:rPr>
              <a:t>gas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err="1" smtClean="0">
                <a:solidFill>
                  <a:srgbClr val="002060"/>
                </a:solidFill>
              </a:rPr>
              <a:t>density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smtClean="0">
                <a:solidFill>
                  <a:srgbClr val="002060"/>
                </a:solidFill>
                <a:sym typeface="Symbol" panose="05050102010706020507" pitchFamily="18" charset="2"/>
              </a:rPr>
              <a:t> </a:t>
            </a:r>
            <a:r>
              <a:rPr lang="fr-FR" sz="1900" dirty="0" smtClean="0">
                <a:solidFill>
                  <a:srgbClr val="002060"/>
                </a:solidFill>
              </a:rPr>
              <a:t>or P/T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000" dirty="0" smtClean="0">
                <a:sym typeface="Symbol" panose="05050102010706020507" pitchFamily="18" charset="2"/>
              </a:rPr>
              <a:t>       </a:t>
            </a:r>
            <a:r>
              <a:rPr lang="fr-FR" sz="2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fr-FR" sz="2000" baseline="-25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eff</a:t>
            </a:r>
            <a:r>
              <a:rPr lang="fr-FR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fr-FR" sz="2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Ce</a:t>
            </a:r>
            <a:r>
              <a:rPr lang="fr-FR" sz="2000" baseline="30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d</a:t>
            </a:r>
            <a:r>
              <a:rPr lang="fr-FR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  </a:t>
            </a:r>
            <a:r>
              <a:rPr lang="fr-FR" sz="2000" dirty="0" err="1" smtClean="0">
                <a:solidFill>
                  <a:srgbClr val="002060"/>
                </a:solidFill>
                <a:sym typeface="Symbol" panose="05050102010706020507" pitchFamily="18" charset="2"/>
              </a:rPr>
              <a:t>with</a:t>
            </a:r>
            <a:r>
              <a:rPr lang="fr-FR" sz="2000" dirty="0" smtClean="0">
                <a:solidFill>
                  <a:srgbClr val="002060"/>
                </a:solidFill>
                <a:sym typeface="Symbol" panose="05050102010706020507" pitchFamily="18" charset="2"/>
              </a:rPr>
              <a:t>  </a:t>
            </a:r>
            <a:r>
              <a:rPr lang="fr-FR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 = </a:t>
            </a:r>
            <a:r>
              <a:rPr lang="fr-FR" sz="2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Ae</a:t>
            </a:r>
            <a:r>
              <a:rPr lang="fr-FR" sz="2000" baseline="300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-B</a:t>
            </a:r>
            <a:r>
              <a:rPr lang="fr-FR" sz="2000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/E</a:t>
            </a:r>
            <a:r>
              <a:rPr lang="fr-FR" sz="2000" dirty="0" smtClean="0">
                <a:sym typeface="Symbol" panose="05050102010706020507" pitchFamily="18" charset="2"/>
              </a:rPr>
              <a:t>                    </a:t>
            </a:r>
            <a:endParaRPr lang="fr-FR" sz="2000" baseline="30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err="1" smtClean="0">
                <a:solidFill>
                  <a:srgbClr val="002060"/>
                </a:solidFill>
              </a:rPr>
              <a:t>GAr</a:t>
            </a:r>
            <a:r>
              <a:rPr lang="fr-FR" sz="1800" dirty="0" smtClean="0">
                <a:solidFill>
                  <a:srgbClr val="002060"/>
                </a:solidFill>
              </a:rPr>
              <a:t> @ 88°K and </a:t>
            </a:r>
            <a:r>
              <a:rPr lang="fr-FR" sz="1800" dirty="0" smtClean="0">
                <a:solidFill>
                  <a:srgbClr val="002060"/>
                </a:solidFill>
                <a:sym typeface="Symbol" panose="05050102010706020507" pitchFamily="18" charset="2"/>
              </a:rPr>
              <a:t></a:t>
            </a:r>
            <a:r>
              <a:rPr lang="fr-FR" sz="1800" dirty="0" smtClean="0">
                <a:solidFill>
                  <a:srgbClr val="002060"/>
                </a:solidFill>
              </a:rPr>
              <a:t>1 bar  </a:t>
            </a:r>
            <a:r>
              <a:rPr lang="fr-FR" sz="1800" dirty="0" smtClean="0">
                <a:solidFill>
                  <a:srgbClr val="002060"/>
                </a:solidFill>
                <a:sym typeface="Symbol" panose="05050102010706020507" pitchFamily="18" charset="2"/>
              </a:rPr>
              <a:t>  T = 20°C and P 3.3bar.</a:t>
            </a:r>
            <a:r>
              <a:rPr lang="fr-FR" sz="1800" dirty="0" smtClean="0">
                <a:solidFill>
                  <a:srgbClr val="002060"/>
                </a:solidFill>
              </a:rPr>
              <a:t> </a:t>
            </a:r>
            <a:endParaRPr lang="fr-FR" sz="1800" dirty="0">
              <a:solidFill>
                <a:srgbClr val="002060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01" y="1444337"/>
            <a:ext cx="3457349" cy="25974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548149" y="1462024"/>
            <a:ext cx="2161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FF00"/>
                </a:solidFill>
              </a:rPr>
              <a:t>Stack</a:t>
            </a:r>
            <a:r>
              <a:rPr lang="fr-FR" sz="2400" b="1" dirty="0" smtClean="0">
                <a:solidFill>
                  <a:srgbClr val="FFFF00"/>
                </a:solidFill>
              </a:rPr>
              <a:t> of 6 </a:t>
            </a:r>
            <a:r>
              <a:rPr lang="fr-FR" sz="2400" b="1" dirty="0" err="1" smtClean="0">
                <a:solidFill>
                  <a:srgbClr val="FFFF00"/>
                </a:solidFill>
              </a:rPr>
              <a:t>LEMs</a:t>
            </a:r>
            <a:endParaRPr lang="fr-FR" sz="2400" b="1" dirty="0">
              <a:solidFill>
                <a:srgbClr val="FFFF00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6595" y="1444337"/>
            <a:ext cx="1960643" cy="2597121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737" y="1444456"/>
            <a:ext cx="2088671" cy="26007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96653" y="2040002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b="1" dirty="0" smtClean="0">
                <a:solidFill>
                  <a:srgbClr val="FFFF00"/>
                </a:solidFill>
              </a:rPr>
              <a:t>LEM + ANODE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540349" y="1943499"/>
            <a:ext cx="1101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b="1" dirty="0">
                <a:solidFill>
                  <a:srgbClr val="FFFF00"/>
                </a:solidFill>
              </a:rPr>
              <a:t>CATHODE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0543484" y="2530813"/>
            <a:ext cx="1186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err="1">
                <a:solidFill>
                  <a:srgbClr val="FFFF00"/>
                </a:solidFill>
                <a:latin typeface="Calibri" panose="020F0502020204030204"/>
                <a:sym typeface="Symbol" panose="05050102010706020507" pitchFamily="18" charset="2"/>
              </a:rPr>
              <a:t>c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ollimated</a:t>
            </a: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 s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ource 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7841-09B8-4755-B3FD-E3A79B282EA7}" type="slidenum">
              <a:rPr lang="fr-FR" smtClean="0"/>
              <a:t>6</a:t>
            </a:fld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405" y="4103545"/>
            <a:ext cx="3802380" cy="21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6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54244"/>
            <a:ext cx="10515600" cy="1325563"/>
          </a:xfrm>
        </p:spPr>
        <p:txBody>
          <a:bodyPr/>
          <a:lstStyle/>
          <a:p>
            <a:pPr algn="ctr"/>
            <a:r>
              <a:rPr lang="fr-FR" dirty="0" smtClean="0"/>
              <a:t>LEM HV Tests in Ar @ 3.3 bar</a:t>
            </a:r>
            <a:endParaRPr lang="fr-FR" dirty="0"/>
          </a:p>
        </p:txBody>
      </p:sp>
      <p:pic>
        <p:nvPicPr>
          <p:cNvPr id="7" name="Espace réservé du contenu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882" y="1816200"/>
            <a:ext cx="5734400" cy="3225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217882" y="1877862"/>
            <a:ext cx="3982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2400" b="1" dirty="0">
                <a:solidFill>
                  <a:srgbClr val="FFFF00"/>
                </a:solidFill>
                <a:sym typeface="Symbol" panose="05050102010706020507" pitchFamily="18" charset="2"/>
              </a:rPr>
              <a:t>V</a:t>
            </a:r>
            <a:r>
              <a:rPr lang="fr-FR" sz="2400" b="1" baseline="-25000" dirty="0">
                <a:solidFill>
                  <a:srgbClr val="FFFF00"/>
                </a:solidFill>
                <a:sym typeface="Symbol" panose="05050102010706020507" pitchFamily="18" charset="2"/>
              </a:rPr>
              <a:t>LEM</a:t>
            </a:r>
            <a:r>
              <a:rPr lang="fr-FR" sz="2400" b="1" dirty="0">
                <a:solidFill>
                  <a:srgbClr val="FFFF00"/>
                </a:solidFill>
                <a:sym typeface="Symbol" panose="05050102010706020507" pitchFamily="18" charset="2"/>
              </a:rPr>
              <a:t> = 3.5 kV in Ar @ 3.3 bar</a:t>
            </a:r>
            <a:endParaRPr lang="fr-FR" sz="2400" b="1" dirty="0">
              <a:solidFill>
                <a:srgbClr val="FFFF0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53" y="1832284"/>
            <a:ext cx="5673688" cy="31934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96000" y="5041800"/>
            <a:ext cx="57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     - gain  </a:t>
            </a:r>
            <a:r>
              <a:rPr lang="fr-FR" sz="2400" dirty="0"/>
              <a:t>&gt; 100 in </a:t>
            </a:r>
            <a:r>
              <a:rPr lang="fr-FR" sz="2400" dirty="0" err="1" smtClean="0"/>
              <a:t>DLAr</a:t>
            </a:r>
            <a:r>
              <a:rPr lang="fr-FR" sz="2400" dirty="0" smtClean="0"/>
              <a:t> (</a:t>
            </a:r>
            <a:r>
              <a:rPr lang="fr-FR" sz="2400" dirty="0" err="1" smtClean="0"/>
              <a:t>before</a:t>
            </a:r>
            <a:r>
              <a:rPr lang="fr-FR" sz="2400" dirty="0" smtClean="0"/>
              <a:t> </a:t>
            </a:r>
            <a:r>
              <a:rPr lang="fr-FR" sz="2400" dirty="0" err="1" smtClean="0"/>
              <a:t>charging</a:t>
            </a:r>
            <a:r>
              <a:rPr lang="fr-FR" sz="2400" dirty="0" smtClean="0"/>
              <a:t> up)</a:t>
            </a:r>
            <a:endParaRPr lang="fr-FR" sz="2400" dirty="0"/>
          </a:p>
          <a:p>
            <a:r>
              <a:rPr lang="fr-FR" sz="2400" dirty="0"/>
              <a:t>     - n</a:t>
            </a:r>
            <a:r>
              <a:rPr lang="fr-FR" sz="2400" dirty="0" smtClean="0"/>
              <a:t>o PS trip </a:t>
            </a:r>
            <a:r>
              <a:rPr lang="fr-FR" sz="2400" dirty="0"/>
              <a:t>for &gt; 40h</a:t>
            </a:r>
          </a:p>
          <a:p>
            <a:r>
              <a:rPr lang="fr-FR" sz="2400" dirty="0"/>
              <a:t>     - </a:t>
            </a:r>
            <a:r>
              <a:rPr lang="fr-FR" sz="2400" dirty="0" err="1"/>
              <a:t>s</a:t>
            </a:r>
            <a:r>
              <a:rPr lang="fr-FR" sz="2400" dirty="0" err="1" smtClean="0"/>
              <a:t>park</a:t>
            </a:r>
            <a:r>
              <a:rPr lang="fr-FR" sz="2400" dirty="0" smtClean="0"/>
              <a:t> </a:t>
            </a:r>
            <a:r>
              <a:rPr lang="fr-FR" sz="2400" dirty="0"/>
              <a:t>rate : </a:t>
            </a:r>
            <a:r>
              <a:rPr lang="fr-FR" sz="2400" dirty="0" smtClean="0">
                <a:sym typeface="Symbol" panose="05050102010706020507" pitchFamily="18" charset="2"/>
              </a:rPr>
              <a:t>3/h</a:t>
            </a:r>
            <a:r>
              <a:rPr lang="fr-FR" sz="2400" dirty="0" smtClean="0"/>
              <a:t>  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907516" y="1329279"/>
            <a:ext cx="2355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CFR-35 </a:t>
            </a:r>
            <a:r>
              <a:rPr lang="fr-FR" sz="2800" b="1" dirty="0">
                <a:solidFill>
                  <a:srgbClr val="FF0000"/>
                </a:solidFill>
              </a:rPr>
              <a:t>–</a:t>
            </a:r>
            <a:r>
              <a:rPr lang="fr-FR" sz="2800" b="1" dirty="0" smtClean="0">
                <a:solidFill>
                  <a:srgbClr val="FF0000"/>
                </a:solidFill>
              </a:rPr>
              <a:t> NP02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077690" y="1331099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CFR-34 – 311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3826" y="5226465"/>
            <a:ext cx="53143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 - </a:t>
            </a:r>
            <a:r>
              <a:rPr lang="fr-FR" sz="2400" dirty="0" err="1" smtClean="0"/>
              <a:t>spark</a:t>
            </a:r>
            <a:r>
              <a:rPr lang="fr-FR" sz="2400" dirty="0" smtClean="0"/>
              <a:t> rate : </a:t>
            </a:r>
            <a:r>
              <a:rPr lang="fr-FR" sz="2400" dirty="0" smtClean="0">
                <a:sym typeface="Symbol" panose="05050102010706020507" pitchFamily="18" charset="2"/>
              </a:rPr>
              <a:t></a:t>
            </a:r>
            <a:r>
              <a:rPr lang="fr-FR" sz="2400" dirty="0" smtClean="0"/>
              <a:t>20/h </a:t>
            </a:r>
          </a:p>
          <a:p>
            <a:r>
              <a:rPr lang="fr-FR" sz="2400" dirty="0"/>
              <a:t>  </a:t>
            </a:r>
            <a:r>
              <a:rPr lang="fr-FR" sz="2400" dirty="0" smtClean="0"/>
              <a:t>(&gt; </a:t>
            </a:r>
            <a:r>
              <a:rPr lang="fr-FR" sz="2400" dirty="0"/>
              <a:t>45% of </a:t>
            </a:r>
            <a:r>
              <a:rPr lang="fr-FR" sz="2400" dirty="0" err="1"/>
              <a:t>sparks</a:t>
            </a:r>
            <a:r>
              <a:rPr lang="fr-FR" sz="2400" dirty="0"/>
              <a:t> </a:t>
            </a:r>
            <a:r>
              <a:rPr lang="fr-FR" sz="2400" dirty="0" err="1"/>
              <a:t>near</a:t>
            </a:r>
            <a:r>
              <a:rPr lang="fr-FR" sz="2400" dirty="0"/>
              <a:t> </a:t>
            </a:r>
            <a:r>
              <a:rPr lang="fr-FR" sz="2400" dirty="0" err="1"/>
              <a:t>edges</a:t>
            </a:r>
            <a:r>
              <a:rPr lang="fr-FR" sz="2400" dirty="0"/>
              <a:t> or corners)</a:t>
            </a:r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C5EA-5555-44E2-A04D-FB2FBAF4AF44}" type="slidenum">
              <a:rPr lang="fr-FR" smtClean="0"/>
              <a:t>7</a:t>
            </a:fld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008462" y="2149782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4134234" y="4470377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3785978" y="4481900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4160738" y="4052550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684792" y="2628793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m</a:t>
            </a:r>
            <a:r>
              <a:rPr lang="fr-FR" sz="2000" b="1" dirty="0" smtClean="0">
                <a:solidFill>
                  <a:srgbClr val="FF0000"/>
                </a:solidFill>
              </a:rPr>
              <a:t>ultiple </a:t>
            </a:r>
          </a:p>
          <a:p>
            <a:pPr algn="ctr"/>
            <a:r>
              <a:rPr lang="fr-FR" sz="2000" b="1" dirty="0" err="1" smtClean="0">
                <a:solidFill>
                  <a:srgbClr val="FF0000"/>
                </a:solidFill>
              </a:rPr>
              <a:t>sparks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5340626" y="3644799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4528248" y="2571034"/>
            <a:ext cx="187455" cy="1508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4684792" y="3450900"/>
            <a:ext cx="438232" cy="6822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2256242" y="1851036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50095" y="1879185"/>
            <a:ext cx="4469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2400" b="1" dirty="0">
                <a:solidFill>
                  <a:srgbClr val="FFFF00"/>
                </a:solidFill>
                <a:sym typeface="Symbol" panose="05050102010706020507" pitchFamily="18" charset="2"/>
              </a:rPr>
              <a:t>V</a:t>
            </a:r>
            <a:r>
              <a:rPr lang="fr-FR" sz="2400" b="1" baseline="-25000" dirty="0">
                <a:solidFill>
                  <a:srgbClr val="FFFF00"/>
                </a:solidFill>
                <a:sym typeface="Symbol" panose="05050102010706020507" pitchFamily="18" charset="2"/>
              </a:rPr>
              <a:t>LEM</a:t>
            </a:r>
            <a:r>
              <a:rPr lang="fr-FR" sz="2400" b="1" dirty="0">
                <a:solidFill>
                  <a:srgbClr val="FFFF00"/>
                </a:solidFill>
                <a:sym typeface="Symbol" panose="05050102010706020507" pitchFamily="18" charset="2"/>
              </a:rPr>
              <a:t> = 3.3-3.5 kV in Ar @ 3.3 bar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2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589" y="4251072"/>
            <a:ext cx="2738568" cy="2059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781" y="0"/>
            <a:ext cx="6005553" cy="1373909"/>
          </a:xfrm>
        </p:spPr>
        <p:txBody>
          <a:bodyPr/>
          <a:lstStyle/>
          <a:p>
            <a:pPr algn="ctr"/>
            <a:r>
              <a:rPr lang="fr-FR" dirty="0" smtClean="0"/>
              <a:t> CRP </a:t>
            </a:r>
            <a:r>
              <a:rPr lang="fr-FR" dirty="0" err="1"/>
              <a:t>a</a:t>
            </a:r>
            <a:r>
              <a:rPr lang="fr-FR" dirty="0" err="1" smtClean="0"/>
              <a:t>ssembly</a:t>
            </a:r>
            <a:r>
              <a:rPr lang="fr-FR" dirty="0" smtClean="0"/>
              <a:t> @ CERN (I)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89026" y="3347593"/>
            <a:ext cx="3986100" cy="2964067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8</a:t>
            </a:fld>
            <a:endParaRPr lang="fr-FR"/>
          </a:p>
        </p:txBody>
      </p:sp>
      <p:pic>
        <p:nvPicPr>
          <p:cNvPr id="11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56230" y="3044318"/>
            <a:ext cx="2618509" cy="1608513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42" y="4054009"/>
            <a:ext cx="3010201" cy="225765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75938" y="1156425"/>
            <a:ext cx="573679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noProof="0" dirty="0" err="1" smtClean="0">
                <a:solidFill>
                  <a:prstClr val="black"/>
                </a:solidFill>
                <a:latin typeface="Calibri"/>
              </a:rPr>
              <a:t>Assembling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3x3 m</a:t>
            </a:r>
            <a:r>
              <a:rPr kumimoji="0" lang="fr-FR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G10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frame and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coupling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the INVAR structure </a:t>
            </a:r>
            <a:endParaRPr lang="fr-FR" dirty="0">
              <a:solidFill>
                <a:prstClr val="black"/>
              </a:solidFill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Mounting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anodes and the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LEMs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G10 frame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Weaving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fr-FR" dirty="0" smtClean="0">
                <a:solidFill>
                  <a:prstClr val="black"/>
                </a:solidFill>
                <a:latin typeface="Calibri"/>
              </a:rPr>
              <a:t>30 </a:t>
            </a:r>
            <a:r>
              <a:rPr lang="fr-FR" dirty="0">
                <a:solidFill>
                  <a:prstClr val="black"/>
                </a:solidFill>
                <a:latin typeface="Calibri"/>
              </a:rPr>
              <a:t>G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rid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modules and installation on the CRP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Cabling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instrumentation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(T probes,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meters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…)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S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urvey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planarity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adjustments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Transport 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Espace réservé du contenu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3116" y="241758"/>
            <a:ext cx="2375460" cy="266749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0825" y="241652"/>
            <a:ext cx="3556800" cy="2667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0895164" y="2537817"/>
            <a:ext cx="119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HV </a:t>
            </a:r>
            <a:r>
              <a:rPr lang="fr-FR" b="1" dirty="0" err="1">
                <a:solidFill>
                  <a:srgbClr val="FF0000"/>
                </a:solidFill>
              </a:rPr>
              <a:t>c</a:t>
            </a:r>
            <a:r>
              <a:rPr lang="fr-FR" b="1" dirty="0" err="1" smtClean="0">
                <a:solidFill>
                  <a:srgbClr val="FF0000"/>
                </a:solidFill>
              </a:rPr>
              <a:t>abling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633253" y="2537817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Anodes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808679" y="5942328"/>
            <a:ext cx="118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G10 frame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27342" y="4054009"/>
            <a:ext cx="171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INVAR structure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993960" y="4423341"/>
            <a:ext cx="651960" cy="6419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2239452" y="5402762"/>
            <a:ext cx="143637" cy="5395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663946" y="3385954"/>
            <a:ext cx="59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CRP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426609" y="4263469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Grid</a:t>
            </a:r>
            <a:r>
              <a:rPr lang="fr-FR" b="1" dirty="0" smtClean="0">
                <a:solidFill>
                  <a:srgbClr val="FF0000"/>
                </a:solidFill>
              </a:rPr>
              <a:t> module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avec flèche 26"/>
          <p:cNvCxnSpPr>
            <a:stCxn id="26" idx="3"/>
          </p:cNvCxnSpPr>
          <p:nvPr/>
        </p:nvCxnSpPr>
        <p:spPr>
          <a:xfrm flipV="1">
            <a:off x="8802307" y="4054009"/>
            <a:ext cx="570908" cy="3941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9288706" y="5878110"/>
            <a:ext cx="82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Combs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10163536" y="5668650"/>
            <a:ext cx="570908" cy="3941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10607873" y="4695941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Grid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wires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322184" y="5942328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36 anodes + 36 </a:t>
            </a:r>
            <a:r>
              <a:rPr lang="fr-FR" b="1" dirty="0" err="1" smtClean="0">
                <a:solidFill>
                  <a:srgbClr val="FF0000"/>
                </a:solidFill>
              </a:rPr>
              <a:t>LEMs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844548" y="4879022"/>
            <a:ext cx="156318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i="1" dirty="0" smtClean="0"/>
              <a:t>1 cm </a:t>
            </a:r>
            <a:r>
              <a:rPr lang="fr-FR" i="1" dirty="0" err="1" smtClean="0"/>
              <a:t>spacing</a:t>
            </a:r>
            <a:r>
              <a:rPr lang="fr-FR" i="1" dirty="0" smtClean="0"/>
              <a:t> </a:t>
            </a:r>
          </a:p>
          <a:p>
            <a:r>
              <a:rPr lang="fr-FR" i="1" dirty="0" err="1"/>
              <a:t>b</a:t>
            </a:r>
            <a:r>
              <a:rPr lang="fr-FR" i="1" dirty="0" err="1" smtClean="0"/>
              <a:t>etween</a:t>
            </a:r>
            <a:r>
              <a:rPr lang="fr-FR" i="1" dirty="0" smtClean="0"/>
              <a:t> </a:t>
            </a:r>
            <a:r>
              <a:rPr lang="fr-FR" i="1" dirty="0" err="1" smtClean="0"/>
              <a:t>LEMs</a:t>
            </a:r>
            <a:endParaRPr lang="fr-FR" i="1" dirty="0" smtClean="0"/>
          </a:p>
          <a:p>
            <a:r>
              <a:rPr lang="fr-FR" i="1" dirty="0" smtClean="0"/>
              <a:t>and </a:t>
            </a:r>
            <a:r>
              <a:rPr lang="fr-FR" i="1" dirty="0" err="1" smtClean="0"/>
              <a:t>Grid</a:t>
            </a:r>
            <a:endParaRPr lang="fr-FR" i="1" dirty="0" smtClean="0"/>
          </a:p>
        </p:txBody>
      </p:sp>
    </p:spTree>
    <p:extLst>
      <p:ext uri="{BB962C8B-B14F-4D97-AF65-F5344CB8AC3E}">
        <p14:creationId xmlns:p14="http://schemas.microsoft.com/office/powerpoint/2010/main" val="9248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600" y="2716976"/>
            <a:ext cx="4329600" cy="3247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68209" y="87465"/>
            <a:ext cx="6055581" cy="1444198"/>
          </a:xfrm>
        </p:spPr>
        <p:txBody>
          <a:bodyPr/>
          <a:lstStyle/>
          <a:p>
            <a:pPr algn="ctr"/>
            <a:r>
              <a:rPr lang="fr-FR" dirty="0" smtClean="0"/>
              <a:t>CRP </a:t>
            </a:r>
            <a:r>
              <a:rPr lang="fr-FR" dirty="0" err="1" smtClean="0"/>
              <a:t>assembly</a:t>
            </a:r>
            <a:r>
              <a:rPr lang="fr-FR" dirty="0" smtClean="0"/>
              <a:t> @ CERN (II)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RD51 Collaboration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9</a:t>
            </a:fld>
            <a:endParaRPr lang="fr-FR"/>
          </a:p>
        </p:txBody>
      </p:sp>
      <p:pic>
        <p:nvPicPr>
          <p:cNvPr id="9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200" y="2707116"/>
            <a:ext cx="4329600" cy="32472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458937" y="5502511"/>
            <a:ext cx="3159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0000"/>
                </a:solidFill>
              </a:rPr>
              <a:t>Fully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instrumented</a:t>
            </a:r>
            <a:r>
              <a:rPr lang="fr-FR" sz="2400" b="1" dirty="0" smtClean="0">
                <a:solidFill>
                  <a:srgbClr val="FF0000"/>
                </a:solidFill>
              </a:rPr>
              <a:t> CRP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982200" y="5492651"/>
            <a:ext cx="1333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0000"/>
                </a:solidFill>
              </a:rPr>
              <a:t>Fake</a:t>
            </a:r>
            <a:r>
              <a:rPr lang="fr-FR" sz="2400" b="1" dirty="0" smtClean="0">
                <a:solidFill>
                  <a:srgbClr val="FF0000"/>
                </a:solidFill>
              </a:rPr>
              <a:t> CRP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720717" y="4079019"/>
            <a:ext cx="153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Ground plates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61837" y="1474085"/>
            <a:ext cx="11268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solidFill>
                  <a:srgbClr val="002060"/>
                </a:solidFill>
              </a:rPr>
              <a:t>ProtoDUNE</a:t>
            </a:r>
            <a:r>
              <a:rPr lang="fr-FR" sz="2400" i="1" dirty="0" smtClean="0">
                <a:solidFill>
                  <a:srgbClr val="002060"/>
                </a:solidFill>
              </a:rPr>
              <a:t>-DP </a:t>
            </a:r>
            <a:r>
              <a:rPr lang="fr-FR" sz="2400" i="1" dirty="0" err="1" smtClean="0">
                <a:solidFill>
                  <a:srgbClr val="002060"/>
                </a:solidFill>
              </a:rPr>
              <a:t>will</a:t>
            </a:r>
            <a:r>
              <a:rPr lang="fr-FR" sz="2400" i="1" dirty="0" smtClean="0">
                <a:solidFill>
                  <a:srgbClr val="002060"/>
                </a:solidFill>
              </a:rPr>
              <a:t> have 2 </a:t>
            </a:r>
            <a:r>
              <a:rPr lang="fr-FR" sz="2400" i="1" dirty="0" err="1" smtClean="0">
                <a:solidFill>
                  <a:srgbClr val="002060"/>
                </a:solidFill>
              </a:rPr>
              <a:t>fully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instrumented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CRPs</a:t>
            </a:r>
            <a:r>
              <a:rPr lang="fr-FR" sz="2400" i="1" dirty="0" smtClean="0">
                <a:solidFill>
                  <a:srgbClr val="002060"/>
                </a:solidFill>
              </a:rPr>
              <a:t> (CRP1 &amp; 2) and 2 </a:t>
            </a:r>
            <a:r>
              <a:rPr lang="fr-FR" sz="2400" i="1" dirty="0" err="1" smtClean="0">
                <a:solidFill>
                  <a:srgbClr val="002060"/>
                </a:solidFill>
              </a:rPr>
              <a:t>fake</a:t>
            </a:r>
            <a:r>
              <a:rPr lang="fr-FR" sz="2400" i="1" dirty="0" smtClean="0">
                <a:solidFill>
                  <a:srgbClr val="002060"/>
                </a:solidFill>
              </a:rPr>
              <a:t> </a:t>
            </a:r>
            <a:r>
              <a:rPr lang="fr-FR" sz="2400" i="1" dirty="0" err="1" smtClean="0">
                <a:solidFill>
                  <a:srgbClr val="002060"/>
                </a:solidFill>
              </a:rPr>
              <a:t>CRPs</a:t>
            </a:r>
            <a:r>
              <a:rPr lang="fr-FR" sz="2400" i="1" dirty="0" smtClean="0">
                <a:solidFill>
                  <a:srgbClr val="002060"/>
                </a:solidFill>
              </a:rPr>
              <a:t> (CRP3 &amp; 4) </a:t>
            </a:r>
          </a:p>
          <a:p>
            <a:pPr algn="ctr"/>
            <a:r>
              <a:rPr lang="fr-FR" sz="2400" i="1" dirty="0" err="1" smtClean="0">
                <a:solidFill>
                  <a:srgbClr val="002060"/>
                </a:solidFill>
              </a:rPr>
              <a:t>with</a:t>
            </a:r>
            <a:r>
              <a:rPr lang="fr-FR" sz="2400" i="1" dirty="0" smtClean="0">
                <a:solidFill>
                  <a:srgbClr val="002060"/>
                </a:solidFill>
              </a:rPr>
              <a:t> an Extraction </a:t>
            </a:r>
            <a:r>
              <a:rPr lang="fr-FR" sz="2400" i="1" dirty="0" err="1" smtClean="0">
                <a:solidFill>
                  <a:srgbClr val="002060"/>
                </a:solidFill>
              </a:rPr>
              <a:t>Grid</a:t>
            </a:r>
            <a:r>
              <a:rPr lang="fr-FR" sz="2400" i="1" dirty="0" smtClean="0">
                <a:solidFill>
                  <a:srgbClr val="002060"/>
                </a:solidFill>
              </a:rPr>
              <a:t> and </a:t>
            </a:r>
            <a:r>
              <a:rPr lang="fr-FR" sz="2400" i="1" dirty="0" err="1" smtClean="0">
                <a:solidFill>
                  <a:srgbClr val="002060"/>
                </a:solidFill>
              </a:rPr>
              <a:t>ground</a:t>
            </a:r>
            <a:r>
              <a:rPr lang="fr-FR" sz="2400" i="1" dirty="0" smtClean="0">
                <a:solidFill>
                  <a:srgbClr val="002060"/>
                </a:solidFill>
              </a:rPr>
              <a:t> plates to close the </a:t>
            </a:r>
            <a:r>
              <a:rPr lang="fr-FR" sz="2400" i="1" dirty="0" err="1" smtClean="0">
                <a:solidFill>
                  <a:srgbClr val="002060"/>
                </a:solidFill>
              </a:rPr>
              <a:t>E-field</a:t>
            </a:r>
            <a:endParaRPr lang="fr-FR" sz="2400" i="1" dirty="0">
              <a:solidFill>
                <a:srgbClr val="00206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905415" y="3322370"/>
            <a:ext cx="1508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Transport box</a:t>
            </a:r>
            <a:endParaRPr lang="fr-FR" b="1" dirty="0">
              <a:solidFill>
                <a:srgbClr val="FFFF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4381169" y="3691702"/>
            <a:ext cx="278295" cy="38731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9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10106</TotalTime>
  <Words>1449</Words>
  <Application>Microsoft Office PowerPoint</Application>
  <PresentationFormat>Grand écran</PresentationFormat>
  <Paragraphs>384</Paragraphs>
  <Slides>23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Arial</vt:lpstr>
      <vt:lpstr>Arial Narrow</vt:lpstr>
      <vt:lpstr>Calibri</vt:lpstr>
      <vt:lpstr>Calibri Light</vt:lpstr>
      <vt:lpstr>Helvetica</vt:lpstr>
      <vt:lpstr>Symbol</vt:lpstr>
      <vt:lpstr>Wingdings</vt:lpstr>
      <vt:lpstr>Thème Office</vt:lpstr>
      <vt:lpstr>Acrobat Document</vt:lpstr>
      <vt:lpstr>LEMs for ProtoDUNE-DP (NP02)</vt:lpstr>
      <vt:lpstr>ProtoDUNE-DP : a 300t LArTPC</vt:lpstr>
      <vt:lpstr>Dual phase concept  validation @ 4-ton scale</vt:lpstr>
      <vt:lpstr>LEM Design for ProtoDUNE-DP</vt:lpstr>
      <vt:lpstr>Présentation PowerPoint</vt:lpstr>
      <vt:lpstr>Présentation PowerPoint</vt:lpstr>
      <vt:lpstr>LEM HV Tests in Ar @ 3.3 bar</vt:lpstr>
      <vt:lpstr> CRP assembly @ CERN (I)</vt:lpstr>
      <vt:lpstr>CRP assembly @ CERN (II)</vt:lpstr>
      <vt:lpstr> CRP Tests in Cold Box</vt:lpstr>
      <vt:lpstr>CRP1 and CRP2 LEM HV Test Results  (Oct. – Nov./2018)</vt:lpstr>
      <vt:lpstr>Effective gain</vt:lpstr>
      <vt:lpstr>CRP1 : VTOP = 0.50kV and VBOT = 3.55-3.60kV</vt:lpstr>
      <vt:lpstr>Sparks, trips and … continuous discharges</vt:lpstr>
      <vt:lpstr>Inspection of discharging LEMs after tests in Cold Box revealed dark spots in the corners </vt:lpstr>
      <vt:lpstr>LEM rim defects?</vt:lpstr>
      <vt:lpstr>ProtoDUNE-DP Schedule</vt:lpstr>
      <vt:lpstr>Backup Slides</vt:lpstr>
      <vt:lpstr>LEM QA/QC by ELTOS</vt:lpstr>
      <vt:lpstr> LEM Survey @CEA/Irfu</vt:lpstr>
      <vt:lpstr>LEM HV training in Ar @ 3.3 bar </vt:lpstr>
      <vt:lpstr>CRP1 : VTOP = 1.00kV and VBOT = 3.85kV</vt:lpstr>
      <vt:lpstr>CRP2 : VTOP = 0.25kV and VBOT = 3.34kV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Mazzucato Edoardo</dc:creator>
  <cp:lastModifiedBy>Mazzucato Edoardo</cp:lastModifiedBy>
  <cp:revision>59</cp:revision>
  <dcterms:created xsi:type="dcterms:W3CDTF">2019-01-30T07:36:44Z</dcterms:created>
  <dcterms:modified xsi:type="dcterms:W3CDTF">2019-02-06T08:03:24Z</dcterms:modified>
</cp:coreProperties>
</file>