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7" r:id="rId2"/>
    <p:sldId id="278" r:id="rId3"/>
    <p:sldId id="279" r:id="rId4"/>
    <p:sldId id="280" r:id="rId5"/>
    <p:sldId id="261" r:id="rId6"/>
    <p:sldId id="281" r:id="rId7"/>
    <p:sldId id="270" r:id="rId8"/>
    <p:sldId id="262" r:id="rId9"/>
    <p:sldId id="263" r:id="rId10"/>
    <p:sldId id="269" r:id="rId11"/>
    <p:sldId id="271" r:id="rId12"/>
    <p:sldId id="282" r:id="rId13"/>
    <p:sldId id="266" r:id="rId14"/>
    <p:sldId id="265" r:id="rId15"/>
    <p:sldId id="264" r:id="rId16"/>
    <p:sldId id="257" r:id="rId17"/>
    <p:sldId id="260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94086" autoAdjust="0"/>
  </p:normalViewPr>
  <p:slideViewPr>
    <p:cSldViewPr snapToGrid="0">
      <p:cViewPr>
        <p:scale>
          <a:sx n="80" d="100"/>
          <a:sy n="80" d="100"/>
        </p:scale>
        <p:origin x="-1498" y="-1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ABCEF-6F6B-DD45-BBBD-1CCE511D1F7C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392A4-0354-3A49-8372-F89980B64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2544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331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37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725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586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648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826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34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2704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519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7536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391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AE54-9CA3-44FD-AEA0-4B0FC473ABB4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86F33-0FC3-42EF-BA09-B048EC3843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576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>
            <a:grpSpLocks/>
          </p:cNvGrpSpPr>
          <p:nvPr/>
        </p:nvGrpSpPr>
        <p:grpSpPr bwMode="auto">
          <a:xfrm>
            <a:off x="7800975" y="132843"/>
            <a:ext cx="1199331" cy="1095882"/>
            <a:chOff x="7378700" y="81310"/>
            <a:chExt cx="1655763" cy="1187450"/>
          </a:xfrm>
        </p:grpSpPr>
        <p:sp>
          <p:nvSpPr>
            <p:cNvPr id="5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6" name="CasellaDiTesto 15"/>
          <p:cNvSpPr txBox="1"/>
          <p:nvPr/>
        </p:nvSpPr>
        <p:spPr>
          <a:xfrm>
            <a:off x="1278168" y="1459230"/>
            <a:ext cx="66491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>
                    <a:lumMod val="50000"/>
                  </a:schemeClr>
                </a:solidFill>
                <a:sym typeface="Symbol" panose="05050102010706020507" pitchFamily="18" charset="2"/>
              </a:rPr>
              <a:t></a:t>
            </a:r>
            <a:r>
              <a:rPr lang="it-IT" sz="3600" b="1" dirty="0">
                <a:solidFill>
                  <a:schemeClr val="bg1">
                    <a:lumMod val="50000"/>
                  </a:schemeClr>
                </a:solidFill>
              </a:rPr>
              <a:t>-RWELL layouts </a:t>
            </a:r>
            <a:br>
              <a:rPr lang="it-IT" sz="3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sz="3600" b="1" dirty="0">
                <a:solidFill>
                  <a:schemeClr val="bg1">
                    <a:lumMod val="50000"/>
                  </a:schemeClr>
                </a:solidFill>
              </a:rPr>
              <a:t>for high </a:t>
            </a:r>
            <a:r>
              <a:rPr lang="it-IT" sz="3600" b="1" dirty="0" err="1">
                <a:solidFill>
                  <a:schemeClr val="bg1">
                    <a:lumMod val="50000"/>
                  </a:schemeClr>
                </a:solidFill>
              </a:rPr>
              <a:t>particle</a:t>
            </a:r>
            <a:r>
              <a:rPr lang="it-IT" sz="3600" b="1" dirty="0">
                <a:solidFill>
                  <a:schemeClr val="bg1">
                    <a:lumMod val="50000"/>
                  </a:schemeClr>
                </a:solidFill>
              </a:rPr>
              <a:t> rate </a:t>
            </a:r>
            <a:r>
              <a:rPr lang="it-IT" sz="3600" b="1" dirty="0" err="1" smtClean="0">
                <a:solidFill>
                  <a:schemeClr val="bg1">
                    <a:lumMod val="50000"/>
                  </a:schemeClr>
                </a:solidFill>
              </a:rPr>
              <a:t>applications</a:t>
            </a:r>
            <a:r>
              <a:rPr lang="it-IT" sz="3600" b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 algn="ctr"/>
            <a:r>
              <a:rPr lang="it-IT" sz="3600" b="1" dirty="0" err="1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it-IT" sz="3600" b="1" dirty="0" err="1" smtClean="0">
                <a:solidFill>
                  <a:schemeClr val="bg1">
                    <a:lumMod val="50000"/>
                  </a:schemeClr>
                </a:solidFill>
              </a:rPr>
              <a:t>pdated</a:t>
            </a:r>
            <a:r>
              <a:rPr lang="it-IT" sz="3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3600" b="1" dirty="0" err="1" smtClean="0">
                <a:solidFill>
                  <a:schemeClr val="bg1">
                    <a:lumMod val="50000"/>
                  </a:schemeClr>
                </a:solidFill>
              </a:rPr>
              <a:t>results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161926" y="151894"/>
            <a:ext cx="1676400" cy="1495932"/>
            <a:chOff x="1115619" y="692698"/>
            <a:chExt cx="5187052" cy="3200070"/>
          </a:xfrm>
        </p:grpSpPr>
        <p:sp>
          <p:nvSpPr>
            <p:cNvPr id="21" name="Rectangle 5"/>
            <p:cNvSpPr>
              <a:spLocks noChangeArrowheads="1"/>
            </p:cNvSpPr>
            <p:nvPr/>
          </p:nvSpPr>
          <p:spPr bwMode="auto">
            <a:xfrm>
              <a:off x="1115619" y="692698"/>
              <a:ext cx="5187052" cy="3200070"/>
            </a:xfrm>
            <a:prstGeom prst="rect">
              <a:avLst/>
            </a:prstGeom>
            <a:solidFill>
              <a:srgbClr val="FFFFFF"/>
            </a:solidFill>
            <a:ln w="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lvl="0" indent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7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r>
                <a:rPr kumimoji="0" lang="it-IT" sz="8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LABORATORI NAZIONALI DI FRASCATI</a:t>
              </a: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r>
                <a:rPr kumimoji="0" lang="it-IT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www.lnf.infn.it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22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86875372"/>
                </p:ext>
              </p:extLst>
            </p:nvPr>
          </p:nvGraphicFramePr>
          <p:xfrm>
            <a:off x="1283709" y="704964"/>
            <a:ext cx="4694768" cy="1892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name="Picture" r:id="rId3" imgW="2172462" imgH="1535430" progId="Word.Picture.8">
                    <p:embed/>
                  </p:oleObj>
                </mc:Choice>
                <mc:Fallback>
                  <p:oleObj name="Picture" r:id="rId3" imgW="2172462" imgH="1535430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3709" y="704964"/>
                          <a:ext cx="4694768" cy="189226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4" name="Picture 7" descr="C:\Users\danilo\Documents\Conferences\biodola09\Bann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0" y="6040814"/>
            <a:ext cx="9144000" cy="80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Subtitle 2"/>
          <p:cNvSpPr txBox="1">
            <a:spLocks/>
          </p:cNvSpPr>
          <p:nvPr/>
        </p:nvSpPr>
        <p:spPr>
          <a:xfrm>
            <a:off x="867385" y="3341608"/>
            <a:ext cx="7625222" cy="103203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G. Bencivenni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</a:p>
          <a:p>
            <a:pPr marL="0" indent="0" algn="ctr"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R. De Oliveira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G. Felici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M. Gatta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M. 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Giovanetti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G. Morello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marL="0" indent="0" algn="ctr"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A. Ochi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M.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Poli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Lener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800" b="1" baseline="30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18"/>
          <p:cNvSpPr txBox="1"/>
          <p:nvPr/>
        </p:nvSpPr>
        <p:spPr>
          <a:xfrm>
            <a:off x="1984422" y="4632930"/>
            <a:ext cx="5674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Laboratori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Nazionali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Frascati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INFN,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Frascati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Italy</a:t>
            </a:r>
          </a:p>
          <a:p>
            <a:pPr marL="228600" indent="-228600">
              <a:buAutoNum type="arabicPeriod"/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CERN,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Meyrin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CH</a:t>
            </a:r>
          </a:p>
          <a:p>
            <a:pPr marL="228600" indent="-228600">
              <a:buFontTx/>
              <a:buAutoNum type="arabicPeriod"/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Kobe University, Kobe -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Japan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34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1477" y="1397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it-IT" b="1" dirty="0" err="1">
                <a:latin typeface="+mn-lt"/>
              </a:rPr>
              <a:t>C</a:t>
            </a:r>
            <a:r>
              <a:rPr lang="it-IT" b="1" dirty="0" err="1" smtClean="0">
                <a:latin typeface="+mn-lt"/>
              </a:rPr>
              <a:t>onclusions</a:t>
            </a:r>
            <a:endParaRPr lang="it-IT" b="1" dirty="0">
              <a:latin typeface="+mn-lt"/>
            </a:endParaRPr>
          </a:p>
        </p:txBody>
      </p:sp>
      <p:grpSp>
        <p:nvGrpSpPr>
          <p:cNvPr id="4" name="Gruppo 3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5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5" name="CasellaDiTesto 14"/>
          <p:cNvSpPr txBox="1"/>
          <p:nvPr/>
        </p:nvSpPr>
        <p:spPr>
          <a:xfrm>
            <a:off x="719570" y="1269423"/>
            <a:ext cx="793749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dirty="0" err="1" smtClean="0"/>
              <a:t>Different</a:t>
            </a:r>
            <a:r>
              <a:rPr lang="it-IT" sz="2400" dirty="0" smtClean="0"/>
              <a:t> HR layouts of </a:t>
            </a:r>
            <a:r>
              <a:rPr lang="it-IT" sz="2400" dirty="0">
                <a:sym typeface="Symbol" panose="05050102010706020507" pitchFamily="18" charset="2"/>
              </a:rPr>
              <a:t></a:t>
            </a:r>
            <a:r>
              <a:rPr lang="it-IT" sz="2400" dirty="0"/>
              <a:t>-RWELL</a:t>
            </a:r>
            <a:r>
              <a:rPr lang="it-IT" sz="2400" dirty="0" smtClean="0"/>
              <a:t>  </a:t>
            </a:r>
            <a:r>
              <a:rPr lang="it-IT" sz="2400" dirty="0" err="1" smtClean="0"/>
              <a:t>have</a:t>
            </a:r>
            <a:r>
              <a:rPr lang="it-IT" sz="2400" dirty="0" smtClean="0"/>
              <a:t> </a:t>
            </a:r>
            <a:r>
              <a:rPr lang="it-IT" sz="2400" dirty="0" err="1" smtClean="0"/>
              <a:t>been</a:t>
            </a:r>
            <a:r>
              <a:rPr lang="it-IT" sz="2400" dirty="0" smtClean="0"/>
              <a:t> </a:t>
            </a:r>
            <a:r>
              <a:rPr lang="it-IT" sz="2400" dirty="0" err="1" smtClean="0"/>
              <a:t>developed</a:t>
            </a:r>
            <a:r>
              <a:rPr lang="it-IT" sz="2400" dirty="0" smtClean="0"/>
              <a:t>  &amp; </a:t>
            </a:r>
            <a:r>
              <a:rPr lang="it-IT" sz="2400" dirty="0" err="1" smtClean="0"/>
              <a:t>tested</a:t>
            </a:r>
            <a:r>
              <a:rPr lang="it-IT" sz="2400" dirty="0" smtClean="0"/>
              <a:t> </a:t>
            </a:r>
            <a:r>
              <a:rPr lang="it-IT" sz="2400" dirty="0" err="1" smtClean="0"/>
              <a:t>at</a:t>
            </a:r>
            <a:r>
              <a:rPr lang="it-IT" sz="2400" dirty="0" smtClean="0"/>
              <a:t> the </a:t>
            </a:r>
            <a:r>
              <a:rPr lang="it-IT" sz="2400" dirty="0" smtClean="0">
                <a:sym typeface="Symbol"/>
              </a:rPr>
              <a:t>M1 </a:t>
            </a:r>
            <a:r>
              <a:rPr lang="it-IT" sz="2400" dirty="0" err="1" smtClean="0">
                <a:sym typeface="Symbol"/>
              </a:rPr>
              <a:t>beam</a:t>
            </a:r>
            <a:r>
              <a:rPr lang="it-IT" sz="2400" dirty="0" smtClean="0">
                <a:sym typeface="Symbol"/>
              </a:rPr>
              <a:t> </a:t>
            </a:r>
            <a:r>
              <a:rPr lang="it-IT" sz="2400" dirty="0" err="1" smtClean="0">
                <a:sym typeface="Symbol"/>
              </a:rPr>
              <a:t>facility</a:t>
            </a:r>
            <a:r>
              <a:rPr lang="it-IT" sz="2400" dirty="0" smtClean="0">
                <a:sym typeface="Symbol"/>
              </a:rPr>
              <a:t> of the PSI up to </a:t>
            </a:r>
            <a:r>
              <a:rPr lang="it-IT" sz="2400" dirty="0" err="1" smtClean="0">
                <a:sym typeface="Symbol"/>
              </a:rPr>
              <a:t>particle</a:t>
            </a:r>
            <a:r>
              <a:rPr lang="it-IT" sz="2400" dirty="0" smtClean="0">
                <a:sym typeface="Symbol"/>
              </a:rPr>
              <a:t> </a:t>
            </a:r>
            <a:r>
              <a:rPr lang="it-IT" sz="2400" dirty="0" err="1" smtClean="0">
                <a:sym typeface="Symbol"/>
              </a:rPr>
              <a:t>fluxes</a:t>
            </a:r>
            <a:r>
              <a:rPr lang="it-IT" sz="2400" dirty="0" smtClean="0">
                <a:sym typeface="Symbol"/>
              </a:rPr>
              <a:t> </a:t>
            </a:r>
            <a:r>
              <a:rPr lang="it-IT" sz="2400" dirty="0" err="1" smtClean="0">
                <a:sym typeface="Symbol"/>
              </a:rPr>
              <a:t>exceeding</a:t>
            </a:r>
            <a:r>
              <a:rPr lang="it-IT" sz="2400" dirty="0" smtClean="0">
                <a:sym typeface="Symbol"/>
              </a:rPr>
              <a:t> 20 MHz/cm2.</a:t>
            </a:r>
          </a:p>
          <a:p>
            <a:pPr algn="just"/>
            <a:endParaRPr lang="it-IT" sz="1600" dirty="0" smtClean="0">
              <a:sym typeface="Symbol"/>
            </a:endParaRPr>
          </a:p>
          <a:p>
            <a:pPr algn="just"/>
            <a:r>
              <a:rPr lang="it-IT" sz="2400" dirty="0" err="1" smtClean="0">
                <a:sym typeface="Symbol"/>
              </a:rPr>
              <a:t>Among</a:t>
            </a:r>
            <a:r>
              <a:rPr lang="it-IT" sz="2400" dirty="0" smtClean="0">
                <a:sym typeface="Symbol"/>
              </a:rPr>
              <a:t> the </a:t>
            </a:r>
            <a:r>
              <a:rPr lang="it-IT" sz="2400" dirty="0" err="1" smtClean="0">
                <a:sym typeface="Symbol"/>
              </a:rPr>
              <a:t>various</a:t>
            </a:r>
            <a:r>
              <a:rPr lang="it-IT" sz="2400" dirty="0" smtClean="0">
                <a:sym typeface="Symbol"/>
              </a:rPr>
              <a:t> </a:t>
            </a:r>
            <a:r>
              <a:rPr lang="it-IT" sz="2400" dirty="0" err="1" smtClean="0">
                <a:sym typeface="Symbol"/>
              </a:rPr>
              <a:t>proposed</a:t>
            </a:r>
            <a:r>
              <a:rPr lang="it-IT" sz="2400" dirty="0" smtClean="0">
                <a:sym typeface="Symbol"/>
              </a:rPr>
              <a:t> layouts the SG2++, </a:t>
            </a:r>
            <a:r>
              <a:rPr lang="it-IT" sz="2400" dirty="0" err="1" smtClean="0">
                <a:sym typeface="Symbol"/>
              </a:rPr>
              <a:t>based</a:t>
            </a:r>
            <a:r>
              <a:rPr lang="it-IT" sz="2400" dirty="0" smtClean="0">
                <a:sym typeface="Symbol"/>
              </a:rPr>
              <a:t> on the </a:t>
            </a:r>
            <a:r>
              <a:rPr lang="it-IT" sz="2400" dirty="0" err="1" smtClean="0">
                <a:sym typeface="Symbol"/>
              </a:rPr>
              <a:t>DLC+Cu</a:t>
            </a:r>
            <a:r>
              <a:rPr lang="it-IT" sz="2400" dirty="0" smtClean="0">
                <a:sym typeface="Symbol"/>
              </a:rPr>
              <a:t> </a:t>
            </a:r>
            <a:r>
              <a:rPr lang="it-IT" sz="2400" dirty="0" err="1" smtClean="0">
                <a:sym typeface="Symbol"/>
              </a:rPr>
              <a:t>sputtering</a:t>
            </a:r>
            <a:r>
              <a:rPr lang="it-IT" sz="2400" dirty="0" smtClean="0">
                <a:sym typeface="Symbol"/>
              </a:rPr>
              <a:t> </a:t>
            </a:r>
            <a:r>
              <a:rPr lang="it-IT" sz="2400" dirty="0" err="1" smtClean="0">
                <a:sym typeface="Symbol"/>
              </a:rPr>
              <a:t>technology</a:t>
            </a:r>
            <a:r>
              <a:rPr lang="it-IT" sz="2400" dirty="0" smtClean="0">
                <a:sym typeface="Symbol"/>
              </a:rPr>
              <a:t> </a:t>
            </a:r>
            <a:r>
              <a:rPr lang="it-IT" sz="2400" dirty="0" err="1" smtClean="0">
                <a:sym typeface="Symbol"/>
              </a:rPr>
              <a:t>developed</a:t>
            </a:r>
            <a:r>
              <a:rPr lang="it-IT" sz="2400" dirty="0" smtClean="0">
                <a:sym typeface="Symbol"/>
              </a:rPr>
              <a:t> </a:t>
            </a:r>
            <a:r>
              <a:rPr lang="it-IT" sz="2400" dirty="0" err="1" smtClean="0">
                <a:sym typeface="Symbol"/>
              </a:rPr>
              <a:t>at</a:t>
            </a:r>
            <a:r>
              <a:rPr lang="it-IT" sz="2400" dirty="0" smtClean="0">
                <a:sym typeface="Symbol"/>
              </a:rPr>
              <a:t> USTC-Hefei (</a:t>
            </a:r>
            <a:r>
              <a:rPr lang="it-IT" sz="2400" dirty="0" err="1" smtClean="0">
                <a:sym typeface="Symbol"/>
              </a:rPr>
              <a:t>Y.Zhou</a:t>
            </a:r>
            <a:r>
              <a:rPr lang="it-IT" sz="2400" dirty="0" smtClean="0">
                <a:sym typeface="Symbol"/>
              </a:rPr>
              <a:t>), </a:t>
            </a:r>
            <a:r>
              <a:rPr lang="it-IT" sz="2400" dirty="0" err="1" smtClean="0">
                <a:sym typeface="Symbol"/>
              </a:rPr>
              <a:t>combines</a:t>
            </a:r>
            <a:r>
              <a:rPr lang="it-IT" sz="2400" dirty="0" smtClean="0">
                <a:sym typeface="Symbol"/>
              </a:rPr>
              <a:t> an </a:t>
            </a:r>
            <a:r>
              <a:rPr lang="it-IT" sz="2400" u="sng" dirty="0" smtClean="0">
                <a:sym typeface="Symbol"/>
              </a:rPr>
              <a:t>easy </a:t>
            </a:r>
            <a:r>
              <a:rPr lang="it-IT" sz="2400" u="sng" dirty="0" err="1" smtClean="0">
                <a:sym typeface="Symbol"/>
              </a:rPr>
              <a:t>architecture</a:t>
            </a:r>
            <a:r>
              <a:rPr lang="it-IT" sz="2400" dirty="0" smtClean="0">
                <a:sym typeface="Symbol"/>
              </a:rPr>
              <a:t> with </a:t>
            </a:r>
            <a:r>
              <a:rPr lang="it-IT" sz="2400" u="sng" dirty="0" err="1" smtClean="0">
                <a:sym typeface="Symbol"/>
              </a:rPr>
              <a:t>excellent</a:t>
            </a:r>
            <a:r>
              <a:rPr lang="it-IT" sz="2400" u="sng" dirty="0" smtClean="0">
                <a:sym typeface="Symbol"/>
              </a:rPr>
              <a:t> performance</a:t>
            </a:r>
            <a:r>
              <a:rPr lang="it-IT" sz="2400" dirty="0" smtClean="0">
                <a:sym typeface="Symbol"/>
              </a:rPr>
              <a:t>:</a:t>
            </a:r>
            <a:endParaRPr lang="it-IT" sz="2400" dirty="0" smtClean="0"/>
          </a:p>
          <a:p>
            <a:pPr algn="just"/>
            <a:endParaRPr lang="it-IT" sz="1200" dirty="0"/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it-IT" sz="2400" b="1" dirty="0" err="1" smtClean="0"/>
              <a:t>Efficiency</a:t>
            </a:r>
            <a:r>
              <a:rPr lang="it-IT" sz="2400" b="1" dirty="0" smtClean="0"/>
              <a:t>  </a:t>
            </a:r>
            <a:r>
              <a:rPr lang="it-IT" sz="2400" b="1" dirty="0" smtClean="0">
                <a:latin typeface="Adobe Ming Std L"/>
                <a:ea typeface="Adobe Ming Std L"/>
              </a:rPr>
              <a:t>~ </a:t>
            </a:r>
            <a:r>
              <a:rPr lang="it-IT" sz="2400" b="1" dirty="0" smtClean="0"/>
              <a:t>98 %</a:t>
            </a:r>
            <a:endParaRPr lang="it-IT" sz="2400" b="1" dirty="0"/>
          </a:p>
          <a:p>
            <a:pPr marL="800100" lvl="1" indent="-342900" algn="just">
              <a:buFont typeface="Arial" pitchFamily="34" charset="0"/>
              <a:buChar char="•"/>
            </a:pPr>
            <a:endParaRPr lang="it-IT" sz="1600" b="1" dirty="0"/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it-IT" sz="2400" b="1" dirty="0"/>
              <a:t>Rate </a:t>
            </a:r>
            <a:r>
              <a:rPr lang="it-IT" sz="2400" b="1" dirty="0" err="1" smtClean="0"/>
              <a:t>capability</a:t>
            </a:r>
            <a:r>
              <a:rPr lang="it-IT" sz="2400" b="1" dirty="0" smtClean="0"/>
              <a:t>  </a:t>
            </a:r>
            <a:r>
              <a:rPr lang="it-IT" sz="2400" b="1" dirty="0" smtClean="0">
                <a:latin typeface="Adobe Ming Std L"/>
                <a:ea typeface="Adobe Ming Std L"/>
              </a:rPr>
              <a:t>~ </a:t>
            </a:r>
            <a:r>
              <a:rPr lang="it-IT" sz="2400" b="1" dirty="0"/>
              <a:t>10 </a:t>
            </a:r>
            <a:r>
              <a:rPr lang="it-IT" sz="2400" b="1" dirty="0" smtClean="0"/>
              <a:t>MHz/cm</a:t>
            </a:r>
            <a:r>
              <a:rPr lang="it-IT" sz="2400" b="1" baseline="30000" dirty="0" smtClean="0"/>
              <a:t>2</a:t>
            </a:r>
          </a:p>
          <a:p>
            <a:pPr marL="800100" lvl="1" indent="-342900" algn="just">
              <a:buFont typeface="Arial" pitchFamily="34" charset="0"/>
              <a:buChar char="•"/>
            </a:pPr>
            <a:endParaRPr lang="it-IT" sz="1600" b="1" dirty="0"/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it-IT" sz="2400" b="1" dirty="0" smtClean="0"/>
              <a:t>Gain under </a:t>
            </a:r>
            <a:r>
              <a:rPr lang="it-IT" sz="2400" b="1" dirty="0" err="1" smtClean="0"/>
              <a:t>irradiation</a:t>
            </a:r>
            <a:r>
              <a:rPr lang="it-IT" sz="2400" b="1" dirty="0" smtClean="0"/>
              <a:t> </a:t>
            </a:r>
            <a:r>
              <a:rPr lang="it-IT" sz="2400" b="1" dirty="0" smtClean="0">
                <a:latin typeface="Adobe Ming Std L"/>
                <a:ea typeface="Adobe Ming Std L"/>
              </a:rPr>
              <a:t>~ </a:t>
            </a:r>
            <a:r>
              <a:rPr lang="it-IT" sz="2400" b="1" dirty="0" smtClean="0"/>
              <a:t>10</a:t>
            </a:r>
            <a:r>
              <a:rPr lang="it-IT" sz="2400" b="1" baseline="30000" dirty="0" smtClean="0"/>
              <a:t>4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24635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7725" y="240347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err="1" smtClean="0"/>
              <a:t>Spare</a:t>
            </a:r>
            <a:r>
              <a:rPr lang="it-IT" sz="4000" b="1" dirty="0" smtClean="0"/>
              <a:t> </a:t>
            </a:r>
            <a:r>
              <a:rPr lang="it-IT" sz="4000" b="1" dirty="0" err="1" smtClean="0"/>
              <a:t>slides</a:t>
            </a:r>
            <a:r>
              <a:rPr lang="it-IT" sz="4000" b="1" dirty="0" smtClean="0"/>
              <a:t> </a:t>
            </a:r>
            <a:endParaRPr lang="it-IT" sz="4000" b="1" dirty="0"/>
          </a:p>
        </p:txBody>
      </p:sp>
    </p:spTree>
    <p:extLst>
      <p:ext uri="{BB962C8B-B14F-4D97-AF65-F5344CB8AC3E}">
        <p14:creationId xmlns:p14="http://schemas.microsoft.com/office/powerpoint/2010/main" val="69546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1225235"/>
            <a:ext cx="8153400" cy="443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14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Paschen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402" y="1224720"/>
            <a:ext cx="4674765" cy="4642245"/>
          </a:xfrm>
          <a:prstGeom prst="rect">
            <a:avLst/>
          </a:prstGeom>
        </p:spPr>
      </p:pic>
      <p:cxnSp>
        <p:nvCxnSpPr>
          <p:cNvPr id="8" name="Connettore 1 7"/>
          <p:cNvCxnSpPr/>
          <p:nvPr/>
        </p:nvCxnSpPr>
        <p:spPr>
          <a:xfrm flipH="1" flipV="1">
            <a:off x="5457825" y="1371600"/>
            <a:ext cx="13895" cy="4108246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3864769" y="4964906"/>
            <a:ext cx="3986213" cy="1428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107263" y="1445404"/>
            <a:ext cx="12843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>
                <a:sym typeface="Symbol" panose="05050102010706020507" pitchFamily="18" charset="2"/>
              </a:rPr>
              <a:t>760*0,005 </a:t>
            </a:r>
            <a:r>
              <a:rPr lang="it-IT" sz="1350" dirty="0"/>
              <a:t>3,8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264301" y="4826407"/>
            <a:ext cx="5854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>
                <a:sym typeface="Symbol" panose="05050102010706020507" pitchFamily="18" charset="2"/>
              </a:rPr>
              <a:t>300 V</a:t>
            </a:r>
            <a:endParaRPr lang="it-IT" sz="1350" dirty="0"/>
          </a:p>
        </p:txBody>
      </p:sp>
      <p:cxnSp>
        <p:nvCxnSpPr>
          <p:cNvPr id="12" name="Connettore 1 11"/>
          <p:cNvCxnSpPr/>
          <p:nvPr/>
        </p:nvCxnSpPr>
        <p:spPr>
          <a:xfrm>
            <a:off x="3864769" y="4636294"/>
            <a:ext cx="3986213" cy="14288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 flipV="1">
            <a:off x="5915025" y="1357313"/>
            <a:ext cx="13895" cy="4108246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4729162" y="1728787"/>
            <a:ext cx="728663" cy="2714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598052" y="1049586"/>
            <a:ext cx="1372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>
                <a:sym typeface="Symbol" panose="05050102010706020507" pitchFamily="18" charset="2"/>
              </a:rPr>
              <a:t>760*0,015 11</a:t>
            </a:r>
            <a:r>
              <a:rPr lang="it-IT" sz="1350" dirty="0"/>
              <a:t>,4</a:t>
            </a:r>
          </a:p>
        </p:txBody>
      </p:sp>
      <p:cxnSp>
        <p:nvCxnSpPr>
          <p:cNvPr id="16" name="Connettore 2 15"/>
          <p:cNvCxnSpPr/>
          <p:nvPr/>
        </p:nvCxnSpPr>
        <p:spPr>
          <a:xfrm>
            <a:off x="5592468" y="1314751"/>
            <a:ext cx="263048" cy="45021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3281166" y="4497794"/>
            <a:ext cx="5854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>
                <a:solidFill>
                  <a:srgbClr val="C00000"/>
                </a:solidFill>
                <a:sym typeface="Symbol" panose="05050102010706020507" pitchFamily="18" charset="2"/>
              </a:rPr>
              <a:t>600 V</a:t>
            </a:r>
            <a:endParaRPr lang="it-IT" sz="1350" dirty="0">
              <a:solidFill>
                <a:srgbClr val="C00000"/>
              </a:solidFill>
            </a:endParaRPr>
          </a:p>
        </p:txBody>
      </p:sp>
      <p:cxnSp>
        <p:nvCxnSpPr>
          <p:cNvPr id="18" name="Connettore 1 17"/>
          <p:cNvCxnSpPr/>
          <p:nvPr/>
        </p:nvCxnSpPr>
        <p:spPr>
          <a:xfrm flipH="1" flipV="1">
            <a:off x="6029325" y="1358361"/>
            <a:ext cx="13895" cy="4108246"/>
          </a:xfrm>
          <a:prstGeom prst="line">
            <a:avLst/>
          </a:prstGeom>
          <a:ln w="254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3884692" y="4542966"/>
            <a:ext cx="3986213" cy="14288"/>
          </a:xfrm>
          <a:prstGeom prst="line">
            <a:avLst/>
          </a:prstGeom>
          <a:ln w="254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6009073" y="1062699"/>
            <a:ext cx="12843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>
                <a:sym typeface="Symbol" panose="05050102010706020507" pitchFamily="18" charset="2"/>
              </a:rPr>
              <a:t>760*0,02 15</a:t>
            </a:r>
            <a:r>
              <a:rPr lang="it-IT" sz="1350" dirty="0"/>
              <a:t>,2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7843734" y="4418754"/>
            <a:ext cx="585417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350" dirty="0">
                <a:solidFill>
                  <a:srgbClr val="002060"/>
                </a:solidFill>
                <a:sym typeface="Symbol" panose="05050102010706020507" pitchFamily="18" charset="2"/>
              </a:rPr>
              <a:t>800 V</a:t>
            </a:r>
            <a:endParaRPr lang="it-IT" sz="1350" dirty="0">
              <a:solidFill>
                <a:srgbClr val="002060"/>
              </a:solidFill>
            </a:endParaRPr>
          </a:p>
        </p:txBody>
      </p:sp>
      <p:cxnSp>
        <p:nvCxnSpPr>
          <p:cNvPr id="22" name="Connettore 2 21"/>
          <p:cNvCxnSpPr/>
          <p:nvPr/>
        </p:nvCxnSpPr>
        <p:spPr>
          <a:xfrm flipH="1">
            <a:off x="6082478" y="1314751"/>
            <a:ext cx="397100" cy="45021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o 22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36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468340" y="328669"/>
            <a:ext cx="7886700" cy="994172"/>
          </a:xfrm>
        </p:spPr>
        <p:txBody>
          <a:bodyPr/>
          <a:lstStyle/>
          <a:p>
            <a:r>
              <a:rPr lang="it-IT" dirty="0" err="1" smtClean="0"/>
              <a:t>Limiting</a:t>
            </a:r>
            <a:r>
              <a:rPr lang="it-IT" dirty="0" smtClean="0"/>
              <a:t> </a:t>
            </a:r>
            <a:r>
              <a:rPr lang="it-IT" dirty="0" err="1" smtClean="0"/>
              <a:t>factor</a:t>
            </a:r>
            <a:r>
              <a:rPr lang="it-IT" dirty="0" smtClean="0"/>
              <a:t>: </a:t>
            </a:r>
            <a:r>
              <a:rPr lang="it-IT" dirty="0" err="1" smtClean="0"/>
              <a:t>Doca</a:t>
            </a:r>
            <a:r>
              <a:rPr lang="it-IT" dirty="0" smtClean="0"/>
              <a:t> vs HV </a:t>
            </a:r>
            <a:r>
              <a:rPr lang="it-IT" dirty="0" err="1" smtClean="0"/>
              <a:t>max</a:t>
            </a:r>
            <a:endParaRPr lang="it-IT" dirty="0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340" y="3469035"/>
            <a:ext cx="2432115" cy="1920300"/>
          </a:xfrm>
          <a:prstGeom prst="rect">
            <a:avLst/>
          </a:prstGeom>
        </p:spPr>
      </p:pic>
      <p:pic>
        <p:nvPicPr>
          <p:cNvPr id="7" name="Immagin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933" y="2090193"/>
            <a:ext cx="2835000" cy="967397"/>
          </a:xfrm>
          <a:prstGeom prst="rect">
            <a:avLst/>
          </a:prstGeom>
        </p:spPr>
      </p:pic>
      <p:cxnSp>
        <p:nvCxnSpPr>
          <p:cNvPr id="10" name="Connettore 2 9"/>
          <p:cNvCxnSpPr/>
          <p:nvPr/>
        </p:nvCxnSpPr>
        <p:spPr>
          <a:xfrm>
            <a:off x="949234" y="4876800"/>
            <a:ext cx="1471749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1332408" y="493098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DOCA</a:t>
            </a:r>
            <a:endParaRPr lang="it-IT" dirty="0">
              <a:solidFill>
                <a:schemeClr val="bg1"/>
              </a:solidFill>
            </a:endParaRPr>
          </a:p>
        </p:txBody>
      </p:sp>
      <p:grpSp>
        <p:nvGrpSpPr>
          <p:cNvPr id="14" name="Gruppo 13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15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" name="CasellaDiTesto 1"/>
          <p:cNvSpPr txBox="1"/>
          <p:nvPr/>
        </p:nvSpPr>
        <p:spPr>
          <a:xfrm>
            <a:off x="384175" y="5657671"/>
            <a:ext cx="8481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At </a:t>
            </a:r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resistivity</a:t>
            </a:r>
            <a:r>
              <a:rPr lang="it-IT" dirty="0" smtClean="0"/>
              <a:t> and small DOCA </a:t>
            </a:r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effect</a:t>
            </a:r>
            <a:r>
              <a:rPr lang="it-IT" dirty="0" smtClean="0"/>
              <a:t> can dominate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arc</a:t>
            </a:r>
            <a:r>
              <a:rPr lang="it-IT" dirty="0" smtClean="0"/>
              <a:t>/corona </a:t>
            </a:r>
            <a:r>
              <a:rPr lang="it-IT" dirty="0" err="1" smtClean="0"/>
              <a:t>discharge</a:t>
            </a:r>
            <a:r>
              <a:rPr lang="it-IT" dirty="0" smtClean="0"/>
              <a:t> in air. </a:t>
            </a:r>
          </a:p>
          <a:p>
            <a:r>
              <a:rPr lang="it-IT" dirty="0" smtClean="0"/>
              <a:t>A </a:t>
            </a:r>
            <a:r>
              <a:rPr lang="it-IT" dirty="0" err="1" smtClean="0"/>
              <a:t>solution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under </a:t>
            </a:r>
            <a:r>
              <a:rPr lang="it-IT" dirty="0" err="1" smtClean="0"/>
              <a:t>study</a:t>
            </a:r>
            <a:r>
              <a:rPr lang="it-IT" dirty="0" smtClean="0"/>
              <a:t> with Rui: a detector with </a:t>
            </a:r>
            <a:r>
              <a:rPr lang="it-IT" dirty="0" err="1" smtClean="0"/>
              <a:t>different</a:t>
            </a:r>
            <a:r>
              <a:rPr lang="it-IT" dirty="0" smtClean="0"/>
              <a:t> DOCA (single </a:t>
            </a:r>
            <a:r>
              <a:rPr lang="it-IT" dirty="0" err="1" smtClean="0"/>
              <a:t>hole</a:t>
            </a:r>
            <a:r>
              <a:rPr lang="it-IT" dirty="0" smtClean="0"/>
              <a:t> + </a:t>
            </a:r>
            <a:r>
              <a:rPr lang="it-IT" dirty="0" err="1" smtClean="0"/>
              <a:t>conductive</a:t>
            </a:r>
            <a:r>
              <a:rPr lang="it-IT" dirty="0" smtClean="0"/>
              <a:t> line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distance</a:t>
            </a:r>
            <a:r>
              <a:rPr lang="it-IT" dirty="0" smtClean="0"/>
              <a:t>)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933" y="1322841"/>
            <a:ext cx="6051710" cy="412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6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661378" y="24256"/>
            <a:ext cx="4748593" cy="994172"/>
          </a:xfrm>
        </p:spPr>
        <p:txBody>
          <a:bodyPr>
            <a:normAutofit/>
          </a:bodyPr>
          <a:lstStyle/>
          <a:p>
            <a:r>
              <a:rPr lang="it-IT" sz="3200" dirty="0" smtClean="0"/>
              <a:t>Detector </a:t>
            </a:r>
            <a:r>
              <a:rPr lang="it-IT" sz="3200" dirty="0" err="1" smtClean="0"/>
              <a:t>stability</a:t>
            </a:r>
            <a:r>
              <a:rPr lang="it-IT" sz="3200" dirty="0" smtClean="0"/>
              <a:t> vs DOCA</a:t>
            </a:r>
            <a:endParaRPr lang="it-IT" sz="32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659022" y="5404763"/>
            <a:ext cx="6274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 smtClean="0"/>
              <a:t>Does the max gain </a:t>
            </a:r>
            <a:r>
              <a:rPr lang="en-GB" sz="2000" b="1" dirty="0" smtClean="0"/>
              <a:t>depend on DOCA?</a:t>
            </a:r>
          </a:p>
          <a:p>
            <a:pPr algn="ctr"/>
            <a:r>
              <a:rPr lang="en-GB" sz="2000" b="1" dirty="0" smtClean="0"/>
              <a:t>More investigation/statistics is required</a:t>
            </a:r>
            <a:endParaRPr lang="en-GB" sz="2000" b="1" dirty="0"/>
          </a:p>
        </p:txBody>
      </p:sp>
      <p:grpSp>
        <p:nvGrpSpPr>
          <p:cNvPr id="13" name="Gruppo 12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1219200" y="1292060"/>
            <a:ext cx="6566358" cy="3839071"/>
            <a:chOff x="1219200" y="1292060"/>
            <a:chExt cx="6566358" cy="3839071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9200" y="1292060"/>
              <a:ext cx="6395387" cy="3839071"/>
            </a:xfrm>
            <a:prstGeom prst="rect">
              <a:avLst/>
            </a:prstGeom>
          </p:spPr>
        </p:pic>
        <p:sp>
          <p:nvSpPr>
            <p:cNvPr id="12" name="CasellaDiTesto 11"/>
            <p:cNvSpPr txBox="1"/>
            <p:nvPr/>
          </p:nvSpPr>
          <p:spPr>
            <a:xfrm rot="1653211">
              <a:off x="5950568" y="1695528"/>
              <a:ext cx="1834990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Under </a:t>
              </a:r>
              <a:r>
                <a:rPr lang="it-IT" b="1" dirty="0" err="1" smtClean="0">
                  <a:solidFill>
                    <a:srgbClr val="FF0000"/>
                  </a:solidFill>
                </a:rPr>
                <a:t>irradiation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3863536" y="3206450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SG1</a:t>
              </a:r>
              <a:endParaRPr lang="it-IT" dirty="0"/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2416169" y="3346304"/>
              <a:ext cx="7858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SG2++</a:t>
              </a:r>
              <a:endParaRPr lang="it-IT" dirty="0"/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3202025" y="3677128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SG2</a:t>
              </a:r>
              <a:endParaRPr lang="it-IT" dirty="0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6544684" y="2709381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DL</a:t>
              </a:r>
              <a:endParaRPr lang="it-IT" dirty="0"/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6065240" y="2342804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LR</a:t>
              </a:r>
              <a:endParaRPr lang="it-IT" dirty="0"/>
            </a:p>
          </p:txBody>
        </p:sp>
      </p:grpSp>
      <p:sp>
        <p:nvSpPr>
          <p:cNvPr id="6" name="CasellaDiTesto 5"/>
          <p:cNvSpPr txBox="1"/>
          <p:nvPr/>
        </p:nvSpPr>
        <p:spPr>
          <a:xfrm rot="16200000">
            <a:off x="1172287" y="2158137"/>
            <a:ext cx="604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Max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84068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0403" y="1166931"/>
            <a:ext cx="3502904" cy="431926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dirty="0" smtClean="0"/>
              <a:t>Baseline </a:t>
            </a:r>
            <a:r>
              <a:rPr lang="it-IT" sz="2400" b="1" dirty="0" err="1" smtClean="0"/>
              <a:t>Geometry</a:t>
            </a:r>
            <a:endParaRPr lang="it-IT" sz="2400" b="1" dirty="0" smtClean="0"/>
          </a:p>
          <a:p>
            <a:r>
              <a:rPr lang="it-IT" sz="2400" b="1" dirty="0" smtClean="0"/>
              <a:t>Single DLC </a:t>
            </a:r>
            <a:r>
              <a:rPr lang="it-IT" sz="2400" b="1" dirty="0" err="1" smtClean="0"/>
              <a:t>layer</a:t>
            </a:r>
            <a:r>
              <a:rPr lang="it-IT" sz="2400" b="1" dirty="0" smtClean="0"/>
              <a:t> (LR)</a:t>
            </a:r>
            <a:endParaRPr lang="it-IT" sz="2400" b="1" dirty="0"/>
          </a:p>
        </p:txBody>
      </p:sp>
      <p:grpSp>
        <p:nvGrpSpPr>
          <p:cNvPr id="22" name="Gruppo 21"/>
          <p:cNvGrpSpPr/>
          <p:nvPr/>
        </p:nvGrpSpPr>
        <p:grpSpPr>
          <a:xfrm>
            <a:off x="512859" y="1818325"/>
            <a:ext cx="2805568" cy="2653560"/>
            <a:chOff x="5066330" y="1981940"/>
            <a:chExt cx="3619338" cy="361933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47" t="14337" r="32262" b="23756"/>
            <a:stretch/>
          </p:blipFill>
          <p:spPr bwMode="auto">
            <a:xfrm>
              <a:off x="5066330" y="1981940"/>
              <a:ext cx="3619338" cy="3619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ttangolo 7"/>
            <p:cNvSpPr/>
            <p:nvPr/>
          </p:nvSpPr>
          <p:spPr>
            <a:xfrm>
              <a:off x="5416929" y="5158513"/>
              <a:ext cx="846707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350" b="1" dirty="0">
                  <a:solidFill>
                    <a:schemeClr val="bg1"/>
                  </a:solidFill>
                </a:rPr>
                <a:t>70 M</a:t>
              </a:r>
              <a:r>
                <a:rPr lang="el-GR" sz="1350" b="1" dirty="0">
                  <a:solidFill>
                    <a:schemeClr val="bg1"/>
                  </a:solidFill>
                </a:rPr>
                <a:t>Ω</a:t>
              </a:r>
              <a:r>
                <a:rPr lang="it-IT" sz="1350" b="1" dirty="0">
                  <a:solidFill>
                    <a:schemeClr val="bg1"/>
                  </a:solidFill>
                </a:rPr>
                <a:t>/</a:t>
              </a:r>
              <a:r>
                <a:rPr lang="el-GR" sz="1350" b="1" dirty="0">
                  <a:solidFill>
                    <a:schemeClr val="bg1"/>
                  </a:solidFill>
                  <a:cs typeface="Calibri"/>
                </a:rPr>
                <a:t>□</a:t>
              </a:r>
              <a:endParaRPr lang="it-IT" sz="135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4"/>
            <p:cNvSpPr txBox="1"/>
            <p:nvPr/>
          </p:nvSpPr>
          <p:spPr>
            <a:xfrm>
              <a:off x="6681937" y="3994360"/>
              <a:ext cx="1551395" cy="40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>
                  <a:solidFill>
                    <a:schemeClr val="bg1"/>
                  </a:solidFill>
                </a:rPr>
                <a:t>6140.88 </a:t>
              </a:r>
              <a:r>
                <a:rPr lang="en-US" sz="1350" b="1" dirty="0" err="1">
                  <a:solidFill>
                    <a:schemeClr val="bg1"/>
                  </a:solidFill>
                </a:rPr>
                <a:t>μm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CasellaDiTesto 1"/>
          <p:cNvSpPr txBox="1"/>
          <p:nvPr/>
        </p:nvSpPr>
        <p:spPr>
          <a:xfrm>
            <a:off x="1770361" y="272476"/>
            <a:ext cx="61625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Detector </a:t>
            </a:r>
            <a:r>
              <a:rPr lang="it-IT" sz="3200" dirty="0" err="1" smtClean="0"/>
              <a:t>geometrical</a:t>
            </a:r>
            <a:r>
              <a:rPr lang="it-IT" sz="3200" dirty="0" smtClean="0"/>
              <a:t> </a:t>
            </a:r>
            <a:r>
              <a:rPr lang="it-IT" sz="3200" dirty="0" err="1" smtClean="0"/>
              <a:t>parameters</a:t>
            </a:r>
            <a:r>
              <a:rPr lang="it-IT" sz="3200" dirty="0" smtClean="0"/>
              <a:t> (I)</a:t>
            </a:r>
            <a:endParaRPr lang="it-IT" sz="3200" dirty="0"/>
          </a:p>
        </p:txBody>
      </p:sp>
      <p:grpSp>
        <p:nvGrpSpPr>
          <p:cNvPr id="11" name="Gruppo 10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32" name="Gruppo 31"/>
          <p:cNvGrpSpPr/>
          <p:nvPr/>
        </p:nvGrpSpPr>
        <p:grpSpPr>
          <a:xfrm>
            <a:off x="4396810" y="1142561"/>
            <a:ext cx="4747190" cy="5483553"/>
            <a:chOff x="563515" y="1247955"/>
            <a:chExt cx="4747190" cy="548355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22" t="17964" r="22616" b="16420"/>
            <a:stretch/>
          </p:blipFill>
          <p:spPr bwMode="auto">
            <a:xfrm>
              <a:off x="1361860" y="1988705"/>
              <a:ext cx="3017052" cy="2242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/>
          </p:nvSpPr>
          <p:spPr>
            <a:xfrm>
              <a:off x="1199444" y="1247955"/>
              <a:ext cx="3341885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t-IT" sz="2400" dirty="0"/>
                <a:t>Double </a:t>
              </a:r>
              <a:r>
                <a:rPr lang="it-IT" sz="2400" dirty="0" smtClean="0"/>
                <a:t>DLC </a:t>
              </a:r>
              <a:r>
                <a:rPr lang="it-IT" sz="2400" dirty="0" err="1" smtClean="0"/>
                <a:t>Layer</a:t>
              </a:r>
              <a:r>
                <a:rPr lang="it-IT" sz="2400" dirty="0" smtClean="0"/>
                <a:t> (DL) </a:t>
              </a:r>
              <a:endParaRPr lang="it-IT" sz="2400" dirty="0"/>
            </a:p>
          </p:txBody>
        </p:sp>
        <p:sp>
          <p:nvSpPr>
            <p:cNvPr id="4" name="Rettangolo 3"/>
            <p:cNvSpPr/>
            <p:nvPr/>
          </p:nvSpPr>
          <p:spPr>
            <a:xfrm>
              <a:off x="1530860" y="3707209"/>
              <a:ext cx="846707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350" b="1" dirty="0" smtClean="0">
                  <a:solidFill>
                    <a:schemeClr val="bg1"/>
                  </a:solidFill>
                </a:rPr>
                <a:t>75 </a:t>
              </a:r>
              <a:r>
                <a:rPr lang="en-GB" sz="1350" b="1" dirty="0">
                  <a:solidFill>
                    <a:schemeClr val="bg1"/>
                  </a:solidFill>
                </a:rPr>
                <a:t>M</a:t>
              </a:r>
              <a:r>
                <a:rPr lang="el-GR" sz="1350" b="1" dirty="0">
                  <a:solidFill>
                    <a:schemeClr val="bg1"/>
                  </a:solidFill>
                </a:rPr>
                <a:t>Ω</a:t>
              </a:r>
              <a:r>
                <a:rPr lang="it-IT" sz="1350" b="1" dirty="0">
                  <a:solidFill>
                    <a:schemeClr val="bg1"/>
                  </a:solidFill>
                </a:rPr>
                <a:t>/</a:t>
              </a:r>
              <a:r>
                <a:rPr lang="el-GR" sz="1350" b="1" dirty="0">
                  <a:solidFill>
                    <a:schemeClr val="bg1"/>
                  </a:solidFill>
                  <a:cs typeface="Calibri"/>
                </a:rPr>
                <a:t>□</a:t>
              </a:r>
              <a:endParaRPr lang="it-IT" sz="135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4"/>
            <p:cNvSpPr txBox="1"/>
            <p:nvPr/>
          </p:nvSpPr>
          <p:spPr>
            <a:xfrm>
              <a:off x="1770106" y="2883120"/>
              <a:ext cx="114132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 smtClean="0">
                  <a:solidFill>
                    <a:schemeClr val="bg1"/>
                  </a:solidFill>
                </a:rPr>
                <a:t>7000. </a:t>
              </a:r>
              <a:r>
                <a:rPr lang="en-US" sz="1350" b="1" dirty="0" err="1">
                  <a:solidFill>
                    <a:schemeClr val="bg1"/>
                  </a:solidFill>
                </a:rPr>
                <a:t>μm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pic>
          <p:nvPicPr>
            <p:cNvPr id="23" name="Immagine 2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86" t="32560" r="33938" b="30126"/>
            <a:stretch/>
          </p:blipFill>
          <p:spPr>
            <a:xfrm>
              <a:off x="563515" y="4613972"/>
              <a:ext cx="3139462" cy="2117536"/>
            </a:xfrm>
            <a:prstGeom prst="rect">
              <a:avLst/>
            </a:prstGeom>
          </p:spPr>
        </p:pic>
        <p:sp>
          <p:nvSpPr>
            <p:cNvPr id="24" name="CasellaDiTesto 23"/>
            <p:cNvSpPr txBox="1"/>
            <p:nvPr/>
          </p:nvSpPr>
          <p:spPr>
            <a:xfrm>
              <a:off x="3659740" y="5054600"/>
              <a:ext cx="1650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/>
                <a:t>Conductive</a:t>
              </a:r>
              <a:r>
                <a:rPr lang="it-IT" dirty="0" smtClean="0"/>
                <a:t> </a:t>
              </a:r>
              <a:r>
                <a:rPr lang="it-IT" dirty="0" err="1" smtClean="0"/>
                <a:t>vias</a:t>
              </a:r>
              <a:endParaRPr lang="it-IT" dirty="0"/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3446738" y="4424363"/>
              <a:ext cx="1784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Double DLC </a:t>
              </a:r>
              <a:r>
                <a:rPr lang="it-IT" dirty="0" err="1" smtClean="0"/>
                <a:t>layer</a:t>
              </a:r>
              <a:endParaRPr lang="it-IT" dirty="0"/>
            </a:p>
          </p:txBody>
        </p:sp>
        <p:cxnSp>
          <p:nvCxnSpPr>
            <p:cNvPr id="28" name="Connettore 2 27"/>
            <p:cNvCxnSpPr/>
            <p:nvPr/>
          </p:nvCxnSpPr>
          <p:spPr>
            <a:xfrm flipH="1">
              <a:off x="1770106" y="4680465"/>
              <a:ext cx="1642180" cy="3741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2 29"/>
            <p:cNvCxnSpPr/>
            <p:nvPr/>
          </p:nvCxnSpPr>
          <p:spPr>
            <a:xfrm flipH="1">
              <a:off x="1511300" y="4680465"/>
              <a:ext cx="1935438" cy="5872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Connettore 2 24"/>
          <p:cNvCxnSpPr/>
          <p:nvPr/>
        </p:nvCxnSpPr>
        <p:spPr>
          <a:xfrm flipH="1">
            <a:off x="5344595" y="2207743"/>
            <a:ext cx="679687" cy="91197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22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po 22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40" name="Gruppo 39"/>
          <p:cNvGrpSpPr/>
          <p:nvPr/>
        </p:nvGrpSpPr>
        <p:grpSpPr>
          <a:xfrm>
            <a:off x="738689" y="3182838"/>
            <a:ext cx="8405311" cy="3886730"/>
            <a:chOff x="738689" y="2687538"/>
            <a:chExt cx="8405311" cy="3886730"/>
          </a:xfrm>
        </p:grpSpPr>
        <p:grpSp>
          <p:nvGrpSpPr>
            <p:cNvPr id="34" name="Gruppo 33"/>
            <p:cNvGrpSpPr/>
            <p:nvPr/>
          </p:nvGrpSpPr>
          <p:grpSpPr>
            <a:xfrm>
              <a:off x="6592276" y="3146083"/>
              <a:ext cx="1855960" cy="1251999"/>
              <a:chOff x="3545187" y="2924944"/>
              <a:chExt cx="2474613" cy="1669332"/>
            </a:xfrm>
          </p:grpSpPr>
          <p:pic>
            <p:nvPicPr>
              <p:cNvPr id="7" name="Picture 34"/>
              <p:cNvPicPr/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545187" y="2924944"/>
                <a:ext cx="2474613" cy="1669332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283968" y="3424935"/>
                <a:ext cx="149330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bg1"/>
                    </a:solidFill>
                    <a:cs typeface="Apple Symbols"/>
                  </a:rPr>
                  <a:t>600. </a:t>
                </a:r>
                <a:r>
                  <a:rPr lang="en-US" sz="1500" b="1" dirty="0" err="1">
                    <a:solidFill>
                      <a:schemeClr val="bg1"/>
                    </a:solidFill>
                    <a:cs typeface="Apple Symbols"/>
                  </a:rPr>
                  <a:t>μm</a:t>
                </a:r>
                <a:r>
                  <a:rPr lang="en-US" sz="1500" b="1" dirty="0">
                    <a:solidFill>
                      <a:schemeClr val="bg1"/>
                    </a:solidFill>
                    <a:cs typeface="Apple Symbols"/>
                  </a:rPr>
                  <a:t> </a:t>
                </a:r>
              </a:p>
            </p:txBody>
          </p:sp>
        </p:grpSp>
        <p:grpSp>
          <p:nvGrpSpPr>
            <p:cNvPr id="14" name="Gruppo 13"/>
            <p:cNvGrpSpPr/>
            <p:nvPr/>
          </p:nvGrpSpPr>
          <p:grpSpPr>
            <a:xfrm>
              <a:off x="738689" y="3005926"/>
              <a:ext cx="2010789" cy="1514814"/>
              <a:chOff x="6760156" y="3109539"/>
              <a:chExt cx="2746168" cy="2611676"/>
            </a:xfrm>
          </p:grpSpPr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760156" y="3109539"/>
                <a:ext cx="2746168" cy="26116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TextBox 4"/>
              <p:cNvSpPr txBox="1"/>
              <p:nvPr/>
            </p:nvSpPr>
            <p:spPr>
              <a:xfrm>
                <a:off x="7609593" y="3907125"/>
                <a:ext cx="1452590" cy="496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b="1" dirty="0">
                    <a:solidFill>
                      <a:schemeClr val="bg1"/>
                    </a:solidFill>
                  </a:rPr>
                  <a:t>2178.73 </a:t>
                </a:r>
                <a:r>
                  <a:rPr lang="en-US" sz="1350" b="1" dirty="0" err="1">
                    <a:solidFill>
                      <a:schemeClr val="bg1"/>
                    </a:solidFill>
                  </a:rPr>
                  <a:t>μm</a:t>
                </a:r>
                <a:endParaRPr lang="en-US" sz="135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Rettangolo 17"/>
            <p:cNvSpPr/>
            <p:nvPr/>
          </p:nvSpPr>
          <p:spPr>
            <a:xfrm>
              <a:off x="738689" y="4568809"/>
              <a:ext cx="234699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cs typeface="Apple Symbols"/>
                </a:rPr>
                <a:t>grid-pitch 6 mm</a:t>
              </a:r>
              <a:endParaRPr lang="en-US" sz="1600" dirty="0">
                <a:cs typeface="Apple Symbols"/>
              </a:endParaRPr>
            </a:p>
            <a:p>
              <a:r>
                <a:rPr lang="en-US" sz="1600" b="1" dirty="0">
                  <a:cs typeface="Apple Symbols"/>
                </a:rPr>
                <a:t>d</a:t>
              </a:r>
              <a:r>
                <a:rPr lang="en-US" sz="1600" b="1" dirty="0" smtClean="0">
                  <a:cs typeface="Apple Symbols"/>
                </a:rPr>
                <a:t>ead </a:t>
              </a:r>
              <a:r>
                <a:rPr lang="en-US" sz="1600" b="1" dirty="0">
                  <a:cs typeface="Apple Symbols"/>
                </a:rPr>
                <a:t>area 2 mm</a:t>
              </a:r>
            </a:p>
            <a:p>
              <a:r>
                <a:rPr lang="en-US" sz="1600" b="1" dirty="0">
                  <a:cs typeface="Apple Symbols"/>
                </a:rPr>
                <a:t>c</a:t>
              </a:r>
              <a:r>
                <a:rPr lang="en-US" sz="1600" b="1" dirty="0" smtClean="0">
                  <a:cs typeface="Apple Symbols"/>
                </a:rPr>
                <a:t>onductive </a:t>
              </a:r>
              <a:r>
                <a:rPr lang="en-US" sz="1600" b="1" dirty="0">
                  <a:cs typeface="Apple Symbols"/>
                </a:rPr>
                <a:t>line 300 </a:t>
              </a:r>
              <a:r>
                <a:rPr lang="en-US" sz="1600" b="1" dirty="0" smtClean="0">
                  <a:cs typeface="Apple Symbols"/>
                </a:rPr>
                <a:t>um (screen printing)</a:t>
              </a:r>
              <a:endParaRPr lang="en-US" sz="1600" b="1" dirty="0">
                <a:cs typeface="Apple Symbols"/>
              </a:endParaRPr>
            </a:p>
            <a:p>
              <a:r>
                <a:rPr lang="en-US" sz="1600" b="1" dirty="0">
                  <a:cs typeface="Apple Symbols"/>
                  <a:sym typeface="Wingdings"/>
                </a:rPr>
                <a:t> Geometrical </a:t>
              </a:r>
              <a:r>
                <a:rPr lang="en-US" sz="1600" b="1" dirty="0" smtClean="0">
                  <a:cs typeface="Apple Symbols"/>
                  <a:sym typeface="Wingdings"/>
                </a:rPr>
                <a:t>acceptance:  </a:t>
              </a:r>
              <a:r>
                <a:rPr lang="en-US" sz="1600" b="1" dirty="0">
                  <a:cs typeface="Apple Symbols"/>
                  <a:sym typeface="Wingdings"/>
                </a:rPr>
                <a:t>66%</a:t>
              </a:r>
              <a:endParaRPr lang="en-US" sz="1600" b="1" dirty="0">
                <a:cs typeface="Apple Symbols"/>
              </a:endParaRPr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3771491" y="4572691"/>
              <a:ext cx="2591209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cs typeface="Apple Symbols"/>
                </a:rPr>
                <a:t>grid-pitch 12 mm</a:t>
              </a:r>
              <a:endParaRPr lang="en-US" sz="1600" dirty="0" smtClean="0">
                <a:cs typeface="Apple Symbols"/>
              </a:endParaRPr>
            </a:p>
            <a:p>
              <a:r>
                <a:rPr lang="en-US" sz="1600" b="1" dirty="0" smtClean="0">
                  <a:cs typeface="Apple Symbols"/>
                </a:rPr>
                <a:t>dead area 1 mm</a:t>
              </a:r>
            </a:p>
            <a:p>
              <a:r>
                <a:rPr lang="en-US" sz="1600" b="1" dirty="0" smtClean="0">
                  <a:cs typeface="Apple Symbols"/>
                </a:rPr>
                <a:t>conductive line </a:t>
              </a:r>
              <a:r>
                <a:rPr lang="en-US" sz="1600" b="1" dirty="0">
                  <a:cs typeface="Apple Symbols"/>
                </a:rPr>
                <a:t>300 </a:t>
              </a:r>
              <a:r>
                <a:rPr lang="en-US" sz="1600" b="1" dirty="0" smtClean="0">
                  <a:cs typeface="Apple Symbols"/>
                </a:rPr>
                <a:t>um (</a:t>
              </a:r>
              <a:r>
                <a:rPr lang="en-US" sz="1600" b="1" dirty="0">
                  <a:cs typeface="Apple Symbols"/>
                </a:rPr>
                <a:t>screen printing</a:t>
              </a:r>
              <a:r>
                <a:rPr lang="en-US" sz="1600" b="1" dirty="0" smtClean="0">
                  <a:cs typeface="Apple Symbols"/>
                </a:rPr>
                <a:t>)</a:t>
              </a:r>
            </a:p>
            <a:p>
              <a:r>
                <a:rPr lang="en-US" sz="1600" b="1" dirty="0" smtClean="0">
                  <a:cs typeface="Apple Symbols"/>
                  <a:sym typeface="Wingdings"/>
                </a:rPr>
                <a:t> Geometrical acceptance: 90%</a:t>
              </a:r>
              <a:endParaRPr lang="en-US" sz="1600" b="1" dirty="0">
                <a:cs typeface="Apple Symbols"/>
              </a:endParaRPr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4002938" y="2737777"/>
              <a:ext cx="156324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b="1" dirty="0"/>
                <a:t>Silver </a:t>
              </a:r>
              <a:r>
                <a:rPr lang="it-IT" sz="1350" b="1" dirty="0" err="1"/>
                <a:t>Grid</a:t>
              </a:r>
              <a:r>
                <a:rPr lang="it-IT" sz="1350" b="1" dirty="0"/>
                <a:t> </a:t>
              </a:r>
              <a:r>
                <a:rPr lang="it-IT" sz="1350" b="1" dirty="0" smtClean="0"/>
                <a:t>v2 (SG2)</a:t>
              </a:r>
              <a:endParaRPr lang="it-IT" sz="1350" b="1" dirty="0"/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962459" y="2687538"/>
              <a:ext cx="156324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b="1" dirty="0">
                  <a:solidFill>
                    <a:srgbClr val="99CC00"/>
                  </a:solidFill>
                </a:rPr>
                <a:t>Silver </a:t>
              </a:r>
              <a:r>
                <a:rPr lang="it-IT" sz="1350" b="1" dirty="0" err="1">
                  <a:solidFill>
                    <a:srgbClr val="99CC00"/>
                  </a:solidFill>
                </a:rPr>
                <a:t>Grid</a:t>
              </a:r>
              <a:r>
                <a:rPr lang="it-IT" sz="1350" b="1" dirty="0">
                  <a:solidFill>
                    <a:srgbClr val="99CC00"/>
                  </a:solidFill>
                </a:rPr>
                <a:t> </a:t>
              </a:r>
              <a:r>
                <a:rPr lang="it-IT" sz="1350" b="1" dirty="0" smtClean="0">
                  <a:solidFill>
                    <a:srgbClr val="99CC00"/>
                  </a:solidFill>
                </a:rPr>
                <a:t>v1 (SG1)</a:t>
              </a:r>
              <a:endParaRPr lang="it-IT" sz="1350" b="1" dirty="0">
                <a:solidFill>
                  <a:srgbClr val="99CC00"/>
                </a:solidFill>
              </a:endParaRPr>
            </a:p>
          </p:txBody>
        </p:sp>
        <p:sp>
          <p:nvSpPr>
            <p:cNvPr id="68" name="CasellaDiTesto 67"/>
            <p:cNvSpPr txBox="1"/>
            <p:nvPr/>
          </p:nvSpPr>
          <p:spPr>
            <a:xfrm>
              <a:off x="6674448" y="2774397"/>
              <a:ext cx="1913729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b="1" dirty="0">
                  <a:solidFill>
                    <a:srgbClr val="FF0000"/>
                  </a:solidFill>
                </a:rPr>
                <a:t>Silver </a:t>
              </a:r>
              <a:r>
                <a:rPr lang="it-IT" sz="1350" b="1" dirty="0" err="1">
                  <a:solidFill>
                    <a:srgbClr val="FF0000"/>
                  </a:solidFill>
                </a:rPr>
                <a:t>Grid</a:t>
              </a:r>
              <a:r>
                <a:rPr lang="it-IT" sz="1350" b="1" dirty="0">
                  <a:solidFill>
                    <a:srgbClr val="FF0000"/>
                  </a:solidFill>
                </a:rPr>
                <a:t> v2</a:t>
              </a:r>
              <a:r>
                <a:rPr lang="it-IT" sz="1350" b="1" dirty="0" smtClean="0">
                  <a:solidFill>
                    <a:srgbClr val="FF0000"/>
                  </a:solidFill>
                </a:rPr>
                <a:t>++ (SG2++)</a:t>
              </a:r>
              <a:endParaRPr lang="it-IT" sz="1350" b="1" dirty="0">
                <a:solidFill>
                  <a:srgbClr val="FF0000"/>
                </a:solidFill>
              </a:endParaRPr>
            </a:p>
          </p:txBody>
        </p:sp>
        <p:grpSp>
          <p:nvGrpSpPr>
            <p:cNvPr id="69" name="Gruppo 68"/>
            <p:cNvGrpSpPr/>
            <p:nvPr/>
          </p:nvGrpSpPr>
          <p:grpSpPr>
            <a:xfrm>
              <a:off x="3897563" y="3124929"/>
              <a:ext cx="1855960" cy="1251999"/>
              <a:chOff x="3545187" y="2924944"/>
              <a:chExt cx="2474613" cy="1669332"/>
            </a:xfrm>
          </p:grpSpPr>
          <p:pic>
            <p:nvPicPr>
              <p:cNvPr id="70" name="Picture 34"/>
              <p:cNvPicPr/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545187" y="2924944"/>
                <a:ext cx="2474613" cy="1669332"/>
              </a:xfrm>
              <a:prstGeom prst="rect">
                <a:avLst/>
              </a:prstGeom>
            </p:spPr>
          </p:pic>
          <p:sp>
            <p:nvSpPr>
              <p:cNvPr id="71" name="TextBox 11"/>
              <p:cNvSpPr txBox="1"/>
              <p:nvPr/>
            </p:nvSpPr>
            <p:spPr>
              <a:xfrm>
                <a:off x="4283968" y="3424935"/>
                <a:ext cx="158343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bg1"/>
                    </a:solidFill>
                    <a:cs typeface="Apple Symbols"/>
                  </a:rPr>
                  <a:t>1260.39 </a:t>
                </a:r>
                <a:r>
                  <a:rPr lang="en-US" sz="1500" b="1" dirty="0" err="1">
                    <a:solidFill>
                      <a:schemeClr val="bg1"/>
                    </a:solidFill>
                    <a:cs typeface="Apple Symbols"/>
                  </a:rPr>
                  <a:t>μm</a:t>
                </a:r>
                <a:r>
                  <a:rPr lang="en-US" sz="1500" b="1" dirty="0">
                    <a:solidFill>
                      <a:schemeClr val="bg1"/>
                    </a:solidFill>
                    <a:cs typeface="Apple Symbols"/>
                  </a:rPr>
                  <a:t> </a:t>
                </a:r>
              </a:p>
            </p:txBody>
          </p:sp>
        </p:grpSp>
        <p:sp>
          <p:nvSpPr>
            <p:cNvPr id="75" name="Rettangolo 74"/>
            <p:cNvSpPr/>
            <p:nvPr/>
          </p:nvSpPr>
          <p:spPr>
            <a:xfrm>
              <a:off x="6592276" y="4512165"/>
              <a:ext cx="2551724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cs typeface="Apple Symbols"/>
                </a:rPr>
                <a:t>grid-pitch 12 mm</a:t>
              </a:r>
              <a:endParaRPr lang="en-US" sz="1600" dirty="0">
                <a:cs typeface="Apple Symbols"/>
              </a:endParaRPr>
            </a:p>
            <a:p>
              <a:r>
                <a:rPr lang="en-US" sz="1600" b="1" dirty="0">
                  <a:cs typeface="Apple Symbols"/>
                </a:rPr>
                <a:t>dead area 0.6 mm</a:t>
              </a:r>
            </a:p>
            <a:p>
              <a:r>
                <a:rPr lang="en-US" sz="1600" b="1" dirty="0">
                  <a:cs typeface="Apple Symbols"/>
                </a:rPr>
                <a:t>c</a:t>
              </a:r>
              <a:r>
                <a:rPr lang="en-US" sz="1600" b="1" dirty="0" smtClean="0">
                  <a:cs typeface="Apple Symbols"/>
                </a:rPr>
                <a:t>onductive </a:t>
              </a:r>
              <a:r>
                <a:rPr lang="en-US" sz="1600" b="1" dirty="0">
                  <a:cs typeface="Apple Symbols"/>
                </a:rPr>
                <a:t>line 100 </a:t>
              </a:r>
              <a:r>
                <a:rPr lang="en-US" sz="1600" b="1" dirty="0" smtClean="0">
                  <a:cs typeface="Apple Symbols"/>
                </a:rPr>
                <a:t>um</a:t>
              </a:r>
            </a:p>
            <a:p>
              <a:r>
                <a:rPr lang="en-US" sz="1600" b="1" dirty="0" smtClean="0">
                  <a:cs typeface="Apple Symbols"/>
                </a:rPr>
                <a:t>(</a:t>
              </a:r>
              <a:r>
                <a:rPr lang="it-IT" sz="1600" b="1" dirty="0" err="1"/>
                <a:t>DLC+Cu</a:t>
              </a:r>
              <a:r>
                <a:rPr lang="it-IT" sz="1600" b="1" dirty="0"/>
                <a:t> </a:t>
              </a:r>
              <a:r>
                <a:rPr lang="it-IT" sz="1600" b="1" dirty="0" err="1"/>
                <a:t>polyimide</a:t>
              </a:r>
              <a:r>
                <a:rPr lang="it-IT" sz="1600" b="1" dirty="0"/>
                <a:t> </a:t>
              </a:r>
              <a:r>
                <a:rPr lang="it-IT" sz="1600" b="1" dirty="0" err="1"/>
                <a:t>foil</a:t>
              </a:r>
              <a:r>
                <a:rPr lang="it-IT" sz="1600" b="1" dirty="0"/>
                <a:t>  </a:t>
              </a:r>
              <a:r>
                <a:rPr lang="it-IT" sz="1600" b="1" dirty="0" err="1"/>
                <a:t>has</a:t>
              </a:r>
              <a:r>
                <a:rPr lang="it-IT" sz="1600" b="1" dirty="0"/>
                <a:t> </a:t>
              </a:r>
              <a:r>
                <a:rPr lang="it-IT" sz="1600" b="1" dirty="0" err="1"/>
                <a:t>been</a:t>
              </a:r>
              <a:r>
                <a:rPr lang="it-IT" sz="1600" b="1" dirty="0"/>
                <a:t> </a:t>
              </a:r>
              <a:r>
                <a:rPr lang="it-IT" sz="1600" b="1" dirty="0" err="1"/>
                <a:t>produced</a:t>
              </a:r>
              <a:r>
                <a:rPr lang="it-IT" sz="1600" b="1" dirty="0"/>
                <a:t> by Zhou </a:t>
              </a:r>
              <a:r>
                <a:rPr lang="it-IT" sz="1600" b="1" dirty="0" err="1"/>
                <a:t>Yi</a:t>
              </a:r>
              <a:r>
                <a:rPr lang="it-IT" sz="1600" b="1" dirty="0"/>
                <a:t> – USTC, Hefei (PRC</a:t>
              </a:r>
              <a:r>
                <a:rPr lang="it-IT" sz="1600" b="1" dirty="0" smtClean="0"/>
                <a:t>))</a:t>
              </a:r>
              <a:endParaRPr lang="en-US" sz="1600" b="1" dirty="0">
                <a:cs typeface="Apple Symbols"/>
              </a:endParaRPr>
            </a:p>
            <a:p>
              <a:pPr marL="214313" indent="-214313">
                <a:buFont typeface="Wingdings" panose="05000000000000000000" pitchFamily="2" charset="2"/>
                <a:buChar char="à"/>
              </a:pPr>
              <a:r>
                <a:rPr lang="en-US" sz="1600" b="1" dirty="0">
                  <a:cs typeface="Apple Symbols"/>
                  <a:sym typeface="Wingdings"/>
                </a:rPr>
                <a:t>Geometrical </a:t>
              </a:r>
              <a:r>
                <a:rPr lang="en-US" sz="1600" b="1" dirty="0" smtClean="0">
                  <a:cs typeface="Apple Symbols"/>
                  <a:sym typeface="Wingdings"/>
                </a:rPr>
                <a:t>acc.: </a:t>
              </a:r>
              <a:r>
                <a:rPr lang="en-US" sz="1600" b="1" dirty="0">
                  <a:cs typeface="Apple Symbols"/>
                  <a:sym typeface="Wingdings"/>
                </a:rPr>
                <a:t>95%</a:t>
              </a:r>
            </a:p>
            <a:p>
              <a:endParaRPr lang="en-US" sz="1600" b="1" dirty="0">
                <a:cs typeface="Apple Symbols"/>
                <a:sym typeface="Wingdings"/>
              </a:endParaRPr>
            </a:p>
          </p:txBody>
        </p:sp>
        <p:sp>
          <p:nvSpPr>
            <p:cNvPr id="2" name="Rettangolo 1"/>
            <p:cNvSpPr/>
            <p:nvPr/>
          </p:nvSpPr>
          <p:spPr>
            <a:xfrm>
              <a:off x="1255988" y="4060408"/>
              <a:ext cx="808235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350" b="1" dirty="0" smtClean="0">
                  <a:solidFill>
                    <a:schemeClr val="bg1"/>
                  </a:solidFill>
                </a:rPr>
                <a:t>70M</a:t>
              </a:r>
              <a:r>
                <a:rPr lang="el-GR" sz="1350" b="1" dirty="0">
                  <a:solidFill>
                    <a:schemeClr val="bg1"/>
                  </a:solidFill>
                </a:rPr>
                <a:t>Ω</a:t>
              </a:r>
              <a:r>
                <a:rPr lang="it-IT" sz="1350" b="1" dirty="0">
                  <a:solidFill>
                    <a:schemeClr val="bg1"/>
                  </a:solidFill>
                </a:rPr>
                <a:t>/</a:t>
              </a:r>
              <a:r>
                <a:rPr lang="el-GR" sz="1350" b="1" dirty="0">
                  <a:solidFill>
                    <a:schemeClr val="bg1"/>
                  </a:solidFill>
                  <a:cs typeface="Calibri"/>
                </a:rPr>
                <a:t>□</a:t>
              </a:r>
              <a:endParaRPr lang="it-IT" sz="1350" dirty="0">
                <a:solidFill>
                  <a:schemeClr val="bg1"/>
                </a:solidFill>
              </a:endParaRPr>
            </a:p>
          </p:txBody>
        </p:sp>
        <p:sp>
          <p:nvSpPr>
            <p:cNvPr id="79" name="Rettangolo 78"/>
            <p:cNvSpPr/>
            <p:nvPr/>
          </p:nvSpPr>
          <p:spPr>
            <a:xfrm>
              <a:off x="4526239" y="3956173"/>
              <a:ext cx="808235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350" b="1" dirty="0">
                  <a:solidFill>
                    <a:schemeClr val="bg1"/>
                  </a:solidFill>
                </a:rPr>
                <a:t>6</a:t>
              </a:r>
              <a:r>
                <a:rPr lang="en-GB" sz="1350" b="1" dirty="0" smtClean="0">
                  <a:solidFill>
                    <a:schemeClr val="bg1"/>
                  </a:solidFill>
                </a:rPr>
                <a:t>5M</a:t>
              </a:r>
              <a:r>
                <a:rPr lang="el-GR" sz="1350" b="1" dirty="0">
                  <a:solidFill>
                    <a:schemeClr val="bg1"/>
                  </a:solidFill>
                </a:rPr>
                <a:t>Ω</a:t>
              </a:r>
              <a:r>
                <a:rPr lang="it-IT" sz="1350" b="1" dirty="0">
                  <a:solidFill>
                    <a:schemeClr val="bg1"/>
                  </a:solidFill>
                </a:rPr>
                <a:t>/</a:t>
              </a:r>
              <a:r>
                <a:rPr lang="el-GR" sz="1350" b="1" dirty="0">
                  <a:solidFill>
                    <a:schemeClr val="bg1"/>
                  </a:solidFill>
                  <a:cs typeface="Calibri"/>
                </a:rPr>
                <a:t>□</a:t>
              </a:r>
              <a:endParaRPr lang="it-IT" sz="1350" dirty="0">
                <a:solidFill>
                  <a:schemeClr val="bg1"/>
                </a:solidFill>
              </a:endParaRPr>
            </a:p>
          </p:txBody>
        </p:sp>
        <p:sp>
          <p:nvSpPr>
            <p:cNvPr id="80" name="Rettangolo 79"/>
            <p:cNvSpPr/>
            <p:nvPr/>
          </p:nvSpPr>
          <p:spPr>
            <a:xfrm>
              <a:off x="7267014" y="4028162"/>
              <a:ext cx="808235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350" b="1" dirty="0" smtClean="0">
                  <a:solidFill>
                    <a:schemeClr val="bg1"/>
                  </a:solidFill>
                </a:rPr>
                <a:t>6</a:t>
              </a:r>
              <a:r>
                <a:rPr lang="en-GB" sz="1350" b="1" dirty="0">
                  <a:solidFill>
                    <a:schemeClr val="bg1"/>
                  </a:solidFill>
                </a:rPr>
                <a:t>4</a:t>
              </a:r>
              <a:r>
                <a:rPr lang="en-GB" sz="1350" b="1" dirty="0" smtClean="0">
                  <a:solidFill>
                    <a:schemeClr val="bg1"/>
                  </a:solidFill>
                </a:rPr>
                <a:t>M</a:t>
              </a:r>
              <a:r>
                <a:rPr lang="el-GR" sz="1350" b="1" dirty="0">
                  <a:solidFill>
                    <a:schemeClr val="bg1"/>
                  </a:solidFill>
                </a:rPr>
                <a:t>Ω</a:t>
              </a:r>
              <a:r>
                <a:rPr lang="it-IT" sz="1350" b="1" dirty="0">
                  <a:solidFill>
                    <a:schemeClr val="bg1"/>
                  </a:solidFill>
                </a:rPr>
                <a:t>/</a:t>
              </a:r>
              <a:r>
                <a:rPr lang="el-GR" sz="1350" b="1" dirty="0">
                  <a:solidFill>
                    <a:schemeClr val="bg1"/>
                  </a:solidFill>
                  <a:cs typeface="Calibri"/>
                </a:rPr>
                <a:t>□</a:t>
              </a:r>
              <a:endParaRPr lang="it-IT" sz="13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uppo 41"/>
          <p:cNvGrpSpPr/>
          <p:nvPr/>
        </p:nvGrpSpPr>
        <p:grpSpPr>
          <a:xfrm>
            <a:off x="4128968" y="822634"/>
            <a:ext cx="4597112" cy="1848403"/>
            <a:chOff x="2464088" y="607454"/>
            <a:chExt cx="4597112" cy="1848403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21" t="36268" r="25859" b="32322"/>
            <a:stretch/>
          </p:blipFill>
          <p:spPr>
            <a:xfrm>
              <a:off x="2464088" y="607454"/>
              <a:ext cx="4597112" cy="1848403"/>
            </a:xfrm>
            <a:prstGeom prst="rect">
              <a:avLst/>
            </a:prstGeom>
          </p:spPr>
        </p:pic>
        <p:sp>
          <p:nvSpPr>
            <p:cNvPr id="17" name="CasellaDiTesto 16"/>
            <p:cNvSpPr txBox="1"/>
            <p:nvPr/>
          </p:nvSpPr>
          <p:spPr>
            <a:xfrm>
              <a:off x="2769981" y="792955"/>
              <a:ext cx="11418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Dead area</a:t>
              </a:r>
              <a:endParaRPr lang="it-IT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5198137" y="792955"/>
              <a:ext cx="73609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DOCA</a:t>
              </a:r>
              <a:endParaRPr lang="it-IT" dirty="0"/>
            </a:p>
          </p:txBody>
        </p:sp>
        <p:sp>
          <p:nvSpPr>
            <p:cNvPr id="72" name="CasellaDiTesto 71"/>
            <p:cNvSpPr txBox="1"/>
            <p:nvPr/>
          </p:nvSpPr>
          <p:spPr>
            <a:xfrm>
              <a:off x="3946459" y="1999455"/>
              <a:ext cx="106997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mtClean="0"/>
                <a:t>grid</a:t>
              </a:r>
              <a:r>
                <a:rPr lang="it-IT" dirty="0" smtClean="0"/>
                <a:t> </a:t>
              </a:r>
              <a:r>
                <a:rPr lang="it-IT" dirty="0" err="1" smtClean="0"/>
                <a:t>pitch</a:t>
              </a:r>
              <a:endParaRPr lang="it-IT" dirty="0"/>
            </a:p>
          </p:txBody>
        </p:sp>
      </p:grpSp>
      <p:sp>
        <p:nvSpPr>
          <p:cNvPr id="21" name="CasellaDiTesto 20"/>
          <p:cNvSpPr txBox="1"/>
          <p:nvPr/>
        </p:nvSpPr>
        <p:spPr>
          <a:xfrm>
            <a:off x="7321170" y="2602212"/>
            <a:ext cx="166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Single DLC </a:t>
            </a:r>
            <a:r>
              <a:rPr lang="it-IT" dirty="0" err="1" smtClean="0"/>
              <a:t>layer</a:t>
            </a:r>
            <a:endParaRPr lang="it-IT" dirty="0"/>
          </a:p>
        </p:txBody>
      </p:sp>
      <p:cxnSp>
        <p:nvCxnSpPr>
          <p:cNvPr id="35" name="Connettore 2 34"/>
          <p:cNvCxnSpPr>
            <a:stCxn id="21" idx="1"/>
          </p:cNvCxnSpPr>
          <p:nvPr/>
        </p:nvCxnSpPr>
        <p:spPr>
          <a:xfrm flipH="1" flipV="1">
            <a:off x="6592276" y="1752460"/>
            <a:ext cx="728894" cy="10344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165100" y="1155474"/>
            <a:ext cx="38378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The </a:t>
            </a:r>
            <a:r>
              <a:rPr lang="it-IT" sz="2000" dirty="0" err="1" smtClean="0"/>
              <a:t>aim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to </a:t>
            </a:r>
            <a:r>
              <a:rPr lang="it-IT" sz="2000" dirty="0" err="1" smtClean="0"/>
              <a:t>maintain</a:t>
            </a:r>
            <a:r>
              <a:rPr lang="it-IT" sz="2000" dirty="0" smtClean="0"/>
              <a:t> a </a:t>
            </a:r>
            <a:r>
              <a:rPr lang="it-IT" sz="2000" dirty="0" err="1" smtClean="0"/>
              <a:t>very</a:t>
            </a:r>
            <a:r>
              <a:rPr lang="it-IT" sz="2000" dirty="0" smtClean="0"/>
              <a:t> short </a:t>
            </a:r>
            <a:r>
              <a:rPr lang="it-IT" sz="2000" dirty="0" err="1" smtClean="0"/>
              <a:t>path</a:t>
            </a:r>
            <a:r>
              <a:rPr lang="it-IT" sz="2000" dirty="0" smtClean="0"/>
              <a:t> for </a:t>
            </a:r>
            <a:r>
              <a:rPr lang="it-IT" sz="2000" dirty="0" err="1" smtClean="0"/>
              <a:t>current</a:t>
            </a:r>
            <a:r>
              <a:rPr lang="it-IT" sz="2000" dirty="0" smtClean="0"/>
              <a:t> </a:t>
            </a:r>
            <a:r>
              <a:rPr lang="it-IT" sz="2000" dirty="0" err="1" smtClean="0"/>
              <a:t>moving</a:t>
            </a:r>
            <a:r>
              <a:rPr lang="it-IT" sz="2000" dirty="0" smtClean="0"/>
              <a:t> on the DLC </a:t>
            </a:r>
            <a:r>
              <a:rPr lang="it-IT" sz="2000" dirty="0" err="1" smtClean="0"/>
              <a:t>layer</a:t>
            </a:r>
            <a:r>
              <a:rPr lang="it-IT" sz="2000" dirty="0" smtClean="0"/>
              <a:t> to </a:t>
            </a:r>
            <a:r>
              <a:rPr lang="it-IT" sz="2000" dirty="0" err="1" smtClean="0"/>
              <a:t>ground</a:t>
            </a:r>
            <a:r>
              <a:rPr lang="it-IT" sz="2000" dirty="0" smtClean="0"/>
              <a:t> and </a:t>
            </a:r>
            <a:r>
              <a:rPr lang="it-IT" sz="2000" dirty="0" err="1" smtClean="0"/>
              <a:t>simplifying</a:t>
            </a:r>
            <a:r>
              <a:rPr lang="it-IT" sz="2000" dirty="0" smtClean="0"/>
              <a:t> the </a:t>
            </a:r>
            <a:r>
              <a:rPr lang="it-IT" sz="2000" dirty="0" err="1" smtClean="0"/>
              <a:t>construction</a:t>
            </a:r>
            <a:r>
              <a:rPr lang="it-IT" sz="2000" dirty="0" smtClean="0"/>
              <a:t> </a:t>
            </a:r>
            <a:r>
              <a:rPr lang="it-IT" sz="2000" dirty="0" err="1" smtClean="0"/>
              <a:t>process</a:t>
            </a:r>
            <a:r>
              <a:rPr lang="it-IT" sz="2000" dirty="0" smtClean="0"/>
              <a:t> </a:t>
            </a:r>
            <a:endParaRPr lang="it-IT" sz="2000" dirty="0"/>
          </a:p>
        </p:txBody>
      </p:sp>
      <p:sp>
        <p:nvSpPr>
          <p:cNvPr id="74" name="CasellaDiTesto 73"/>
          <p:cNvSpPr txBox="1"/>
          <p:nvPr/>
        </p:nvSpPr>
        <p:spPr>
          <a:xfrm>
            <a:off x="1104493" y="85218"/>
            <a:ext cx="6266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Detector </a:t>
            </a:r>
            <a:r>
              <a:rPr lang="it-IT" sz="3200" dirty="0" err="1" smtClean="0"/>
              <a:t>geometrical</a:t>
            </a:r>
            <a:r>
              <a:rPr lang="it-IT" sz="3200" dirty="0" smtClean="0"/>
              <a:t> </a:t>
            </a:r>
            <a:r>
              <a:rPr lang="it-IT" sz="3200" dirty="0" err="1" smtClean="0"/>
              <a:t>parameters</a:t>
            </a:r>
            <a:r>
              <a:rPr lang="it-IT" sz="3200" dirty="0" smtClean="0"/>
              <a:t> (II)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88313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752290" y="346771"/>
            <a:ext cx="3918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000" b="1" dirty="0" err="1" smtClean="0"/>
              <a:t>Why</a:t>
            </a:r>
            <a:r>
              <a:rPr lang="it-IT" sz="4000" b="1" dirty="0" smtClean="0"/>
              <a:t> </a:t>
            </a:r>
            <a:r>
              <a:rPr lang="it-IT" sz="4000" b="1" dirty="0" err="1" smtClean="0"/>
              <a:t>this</a:t>
            </a:r>
            <a:r>
              <a:rPr lang="it-IT" sz="4000" b="1" dirty="0" smtClean="0"/>
              <a:t> update?</a:t>
            </a:r>
            <a:endParaRPr lang="it-IT" sz="40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54380" y="1381363"/>
            <a:ext cx="754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In the December 2018 RD51 meeting  we reported about the results of the high rate test beam performed </a:t>
            </a:r>
            <a:r>
              <a:rPr lang="en-GB" sz="2000" dirty="0"/>
              <a:t>at PSI </a:t>
            </a:r>
            <a:r>
              <a:rPr lang="en-GB" sz="2000" dirty="0" smtClean="0"/>
              <a:t>in October 2018.</a:t>
            </a:r>
          </a:p>
          <a:p>
            <a:endParaRPr lang="en-GB" sz="1600" dirty="0" smtClean="0"/>
          </a:p>
          <a:p>
            <a:r>
              <a:rPr lang="en-GB" sz="2000" dirty="0" smtClean="0"/>
              <a:t>In this TB we compared </a:t>
            </a:r>
            <a:r>
              <a:rPr lang="en-GB" sz="2000" dirty="0"/>
              <a:t>the performance of </a:t>
            </a:r>
            <a:r>
              <a:rPr lang="en-GB" sz="2000" dirty="0" smtClean="0"/>
              <a:t>the different HR </a:t>
            </a:r>
            <a:r>
              <a:rPr lang="it-IT" sz="2000" dirty="0">
                <a:sym typeface="Symbol" panose="05050102010706020507" pitchFamily="18" charset="2"/>
              </a:rPr>
              <a:t></a:t>
            </a:r>
            <a:r>
              <a:rPr lang="it-IT" sz="2000" dirty="0"/>
              <a:t>-RWELL </a:t>
            </a:r>
            <a:r>
              <a:rPr lang="en-GB" sz="2000" dirty="0" smtClean="0"/>
              <a:t>layouts developed in the last year: the </a:t>
            </a:r>
            <a:r>
              <a:rPr lang="en-GB" sz="2000" dirty="0"/>
              <a:t>Double Resistive Layer (DRL) layout with the various Silver Grid (</a:t>
            </a:r>
            <a:r>
              <a:rPr lang="en-GB" sz="2000" dirty="0" smtClean="0"/>
              <a:t>SG1, SG2, Sg2++) layouts. </a:t>
            </a:r>
          </a:p>
          <a:p>
            <a:r>
              <a:rPr lang="en-GB" sz="2000" dirty="0" smtClean="0"/>
              <a:t>The </a:t>
            </a:r>
            <a:r>
              <a:rPr lang="en-GB" sz="2000" dirty="0"/>
              <a:t>Single Resistive  layer (SRL) </a:t>
            </a:r>
            <a:r>
              <a:rPr lang="en-GB" sz="2000" dirty="0" smtClean="0"/>
              <a:t>has been </a:t>
            </a:r>
            <a:r>
              <a:rPr lang="en-GB" sz="2000" dirty="0"/>
              <a:t>taken as reference. </a:t>
            </a:r>
          </a:p>
          <a:p>
            <a:endParaRPr lang="en-GB" sz="1600" dirty="0" smtClean="0"/>
          </a:p>
          <a:p>
            <a:r>
              <a:rPr lang="en-GB" sz="2000" dirty="0" smtClean="0"/>
              <a:t>In the analysis of the data there was an “error” in the calculation of the particle flux  </a:t>
            </a:r>
            <a:r>
              <a:rPr lang="en-GB" sz="2000" b="1" dirty="0" smtClean="0"/>
              <a:t>of a factor of  </a:t>
            </a:r>
            <a:r>
              <a:rPr lang="en-GB" sz="2000" b="1" dirty="0" smtClean="0">
                <a:latin typeface="Adobe Ming Std L"/>
                <a:ea typeface="Adobe Ming Std L"/>
              </a:rPr>
              <a:t>~ </a:t>
            </a:r>
            <a:r>
              <a:rPr lang="en-GB" sz="2000" b="1" dirty="0" smtClean="0">
                <a:ea typeface="Adobe Ming Std L"/>
              </a:rPr>
              <a:t>2.56</a:t>
            </a:r>
            <a:r>
              <a:rPr lang="en-GB" sz="2000" dirty="0">
                <a:ea typeface="Adobe Ming Std L"/>
              </a:rPr>
              <a:t> </a:t>
            </a:r>
            <a:r>
              <a:rPr lang="en-GB" sz="2000" dirty="0" smtClean="0">
                <a:ea typeface="Adobe Ming Std L"/>
              </a:rPr>
              <a:t> (r = i/(</a:t>
            </a:r>
            <a:r>
              <a:rPr lang="en-GB" sz="2000" dirty="0" err="1" smtClean="0">
                <a:ea typeface="Adobe Ming Std L"/>
              </a:rPr>
              <a:t>exNxG</a:t>
            </a:r>
            <a:r>
              <a:rPr lang="en-GB" sz="2000" dirty="0" smtClean="0">
                <a:ea typeface="Adobe Ming Std L"/>
              </a:rPr>
              <a:t>), for N, total ionization, we used 128 instead of 50 !!!).</a:t>
            </a:r>
          </a:p>
          <a:p>
            <a:endParaRPr lang="en-GB" sz="1600" dirty="0">
              <a:ea typeface="Adobe Ming Std L"/>
            </a:endParaRPr>
          </a:p>
          <a:p>
            <a:r>
              <a:rPr lang="en-GB" sz="2000" dirty="0" smtClean="0">
                <a:ea typeface="Adobe Ming Std L"/>
              </a:rPr>
              <a:t>In the following, after a brief recall of the detectors geometry, we show the </a:t>
            </a:r>
            <a:r>
              <a:rPr lang="en-GB" sz="2000" b="1" dirty="0" smtClean="0">
                <a:ea typeface="Adobe Ming Std L"/>
              </a:rPr>
              <a:t>updated plots </a:t>
            </a:r>
            <a:r>
              <a:rPr lang="en-GB" sz="2000" dirty="0" smtClean="0">
                <a:ea typeface="Adobe Ming Std L"/>
              </a:rPr>
              <a:t>of  the rate capability,  together with the gain and efficiency achieved with the various detector prototypes.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00268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61949" y="69851"/>
            <a:ext cx="8486775" cy="1325563"/>
          </a:xfrm>
        </p:spPr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Detector parameters (I)</a:t>
            </a:r>
            <a:endParaRPr lang="en-GB" b="1" dirty="0">
              <a:latin typeface="+mn-lt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219575" y="1745218"/>
            <a:ext cx="4610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SRL: </a:t>
            </a:r>
            <a:r>
              <a:rPr lang="en-GB" sz="2000" b="1" dirty="0"/>
              <a:t>2-D</a:t>
            </a:r>
            <a:r>
              <a:rPr lang="en-GB" sz="2000" dirty="0"/>
              <a:t> current </a:t>
            </a:r>
            <a:r>
              <a:rPr lang="en-GB" sz="2000" dirty="0" smtClean="0"/>
              <a:t>evacuation scheme based on a single resistive layer with a conductive grounding all around the perimeter of the active area.</a:t>
            </a:r>
            <a:endParaRPr lang="en-GB" sz="20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286250" y="3961207"/>
            <a:ext cx="4610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</a:t>
            </a:r>
            <a:r>
              <a:rPr lang="en-GB" sz="2000" b="1" dirty="0" smtClean="0"/>
              <a:t>RL: 3-D</a:t>
            </a:r>
            <a:r>
              <a:rPr lang="en-GB" sz="2000" dirty="0" smtClean="0"/>
              <a:t> current evacuation scheme based on two stacked resistive layers connected through a matrix of conductive </a:t>
            </a:r>
            <a:r>
              <a:rPr lang="en-GB" sz="2000" dirty="0" err="1" smtClean="0"/>
              <a:t>vias</a:t>
            </a:r>
            <a:r>
              <a:rPr lang="en-GB" sz="2000" dirty="0" smtClean="0"/>
              <a:t> and grounded through a second matrix of </a:t>
            </a:r>
            <a:r>
              <a:rPr lang="en-GB" sz="2000" dirty="0" err="1" smtClean="0"/>
              <a:t>vias</a:t>
            </a:r>
            <a:r>
              <a:rPr lang="en-GB" sz="2000" dirty="0" smtClean="0"/>
              <a:t> to the underlying readout electrodes (</a:t>
            </a:r>
            <a:r>
              <a:rPr lang="en-GB" sz="2000" dirty="0" err="1" smtClean="0"/>
              <a:t>Rui</a:t>
            </a:r>
            <a:r>
              <a:rPr lang="en-GB" sz="2000" dirty="0" smtClean="0"/>
              <a:t>).</a:t>
            </a:r>
            <a:endParaRPr lang="en-GB" sz="20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1619249"/>
            <a:ext cx="3810000" cy="214312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3852266"/>
            <a:ext cx="3819526" cy="214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237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6701" y="117476"/>
            <a:ext cx="8543924" cy="1325563"/>
          </a:xfrm>
        </p:spPr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Detector parameters (II)</a:t>
            </a:r>
            <a:endParaRPr lang="en-GB" b="1" dirty="0">
              <a:latin typeface="+mn-lt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076825" y="1459468"/>
            <a:ext cx="39433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 smtClean="0"/>
              <a:t>SG: </a:t>
            </a:r>
            <a:r>
              <a:rPr lang="en-GB" sz="2000" b="1" dirty="0"/>
              <a:t>2-D</a:t>
            </a:r>
            <a:r>
              <a:rPr lang="en-GB" sz="2000" dirty="0"/>
              <a:t> current </a:t>
            </a:r>
            <a:r>
              <a:rPr lang="en-GB" sz="2000" dirty="0" smtClean="0"/>
              <a:t>evacuation scheme based on a </a:t>
            </a:r>
            <a:r>
              <a:rPr lang="en-GB" sz="2000" u="sng" dirty="0" smtClean="0"/>
              <a:t>single resistive layer </a:t>
            </a:r>
            <a:r>
              <a:rPr lang="en-GB" sz="2000" dirty="0" smtClean="0"/>
              <a:t>with a suitable </a:t>
            </a:r>
            <a:r>
              <a:rPr lang="en-GB" sz="2000" u="sng" dirty="0" smtClean="0"/>
              <a:t>conductive grounding grid </a:t>
            </a:r>
            <a:r>
              <a:rPr lang="en-GB" sz="2000" dirty="0" smtClean="0"/>
              <a:t>realized </a:t>
            </a:r>
            <a:r>
              <a:rPr lang="en-GB" sz="2000" u="sng" dirty="0" smtClean="0"/>
              <a:t>on the DLC layer.</a:t>
            </a:r>
          </a:p>
          <a:p>
            <a:pPr algn="just"/>
            <a:endParaRPr lang="en-GB" sz="1000" dirty="0" smtClean="0"/>
          </a:p>
          <a:p>
            <a:pPr algn="just"/>
            <a:r>
              <a:rPr lang="en-GB" sz="2000" dirty="0" smtClean="0"/>
              <a:t>Since the presence of the conductive grid on the DLC can induce instabilities to the detector due to the discharge occurring over the DLC surface, a small dead zone in the amplification stage (a no-hole area) must be introduced.</a:t>
            </a:r>
            <a:endParaRPr lang="en-GB" sz="20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1834634"/>
            <a:ext cx="4866429" cy="273736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413914" y="5200650"/>
            <a:ext cx="84105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/>
              <a:t>This current evacuation scheme, besides the surface resistivity of the DLC, is then characterized by the </a:t>
            </a:r>
            <a:r>
              <a:rPr lang="en-GB" sz="2000" b="1" i="1" dirty="0"/>
              <a:t>pitch</a:t>
            </a:r>
            <a:r>
              <a:rPr lang="en-GB" sz="2000" i="1" dirty="0"/>
              <a:t> </a:t>
            </a:r>
            <a:r>
              <a:rPr lang="en-GB" sz="2000" dirty="0"/>
              <a:t>of the conductive grid and the </a:t>
            </a:r>
            <a:r>
              <a:rPr lang="en-GB" sz="2000" b="1" i="1" dirty="0"/>
              <a:t>DOCA</a:t>
            </a:r>
            <a:r>
              <a:rPr lang="en-GB" sz="2000" dirty="0"/>
              <a:t>, </a:t>
            </a:r>
            <a:r>
              <a:rPr lang="en-GB" sz="2000" dirty="0" smtClean="0"/>
              <a:t>correlated with the </a:t>
            </a:r>
            <a:r>
              <a:rPr lang="en-GB" sz="2000" b="1" i="1" dirty="0" err="1" smtClean="0"/>
              <a:t>dead_zone</a:t>
            </a:r>
            <a:r>
              <a:rPr lang="en-GB" sz="2000" dirty="0" smtClean="0"/>
              <a:t>  (</a:t>
            </a:r>
            <a:r>
              <a:rPr lang="en-GB" sz="2000" b="1" i="1" dirty="0" err="1" smtClean="0"/>
              <a:t>dead_zone</a:t>
            </a:r>
            <a:r>
              <a:rPr lang="en-GB" sz="2000" b="1" i="1" dirty="0" smtClean="0"/>
              <a:t> = 2</a:t>
            </a:r>
            <a:r>
              <a:rPr lang="en-GB" sz="2000" b="1" i="1" dirty="0" smtClean="0">
                <a:sym typeface="Symbol"/>
              </a:rPr>
              <a:t></a:t>
            </a:r>
            <a:r>
              <a:rPr lang="en-GB" sz="2000" b="1" i="1" dirty="0" smtClean="0"/>
              <a:t>DOCA + </a:t>
            </a:r>
            <a:r>
              <a:rPr lang="en-GB" sz="2000" b="1" i="1" dirty="0" err="1" smtClean="0"/>
              <a:t>line_width</a:t>
            </a:r>
            <a:r>
              <a:rPr lang="en-GB" sz="2000" dirty="0" smtClean="0"/>
              <a:t>). </a:t>
            </a:r>
          </a:p>
          <a:p>
            <a:pPr algn="just"/>
            <a:r>
              <a:rPr lang="en-GB" sz="2000" dirty="0" smtClean="0"/>
              <a:t>The SG is a very simple HR layout</a:t>
            </a:r>
            <a:r>
              <a:rPr lang="en-GB" sz="2000" dirty="0"/>
              <a:t> </a:t>
            </a:r>
            <a:r>
              <a:rPr lang="en-GB" sz="2000" dirty="0" smtClean="0"/>
              <a:t>allowing an easy TT to industry.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48712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01845" y="-96994"/>
            <a:ext cx="6109224" cy="994172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>
                <a:latin typeface="+mn-lt"/>
              </a:rPr>
              <a:t>Detector </a:t>
            </a:r>
            <a:r>
              <a:rPr lang="it-IT" sz="4000" b="1" dirty="0" err="1" smtClean="0">
                <a:latin typeface="+mn-lt"/>
              </a:rPr>
              <a:t>parameters</a:t>
            </a:r>
            <a:r>
              <a:rPr lang="it-IT" sz="4000" b="1" dirty="0" smtClean="0">
                <a:latin typeface="+mn-lt"/>
              </a:rPr>
              <a:t> (III)</a:t>
            </a:r>
            <a:endParaRPr lang="it-IT" sz="4000" b="1" dirty="0">
              <a:latin typeface="+mn-lt"/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332829"/>
              </p:ext>
            </p:extLst>
          </p:nvPr>
        </p:nvGraphicFramePr>
        <p:xfrm>
          <a:off x="271848" y="859205"/>
          <a:ext cx="8591008" cy="4364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9710"/>
                <a:gridCol w="1064686"/>
                <a:gridCol w="1016288"/>
                <a:gridCol w="1303561"/>
                <a:gridCol w="1771363"/>
                <a:gridCol w="1605400"/>
              </a:tblGrid>
              <a:tr h="305846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SG1</a:t>
                      </a:r>
                      <a:endParaRPr lang="it-IT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SG2</a:t>
                      </a:r>
                      <a:endParaRPr lang="it-IT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SG2++</a:t>
                      </a:r>
                      <a:endParaRPr lang="it-IT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DLR</a:t>
                      </a:r>
                      <a:endParaRPr lang="it-IT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SLR</a:t>
                      </a:r>
                      <a:endParaRPr lang="it-IT" sz="1600" dirty="0"/>
                    </a:p>
                  </a:txBody>
                  <a:tcPr marL="68580" marR="68580" marT="34290" marB="34290"/>
                </a:tc>
              </a:tr>
              <a:tr h="305846">
                <a:tc>
                  <a:txBody>
                    <a:bodyPr/>
                    <a:lstStyle/>
                    <a:p>
                      <a:r>
                        <a:rPr lang="it-IT" sz="1600" b="1" dirty="0" err="1" smtClean="0"/>
                        <a:t>Grid-pitch</a:t>
                      </a:r>
                      <a:r>
                        <a:rPr lang="it-IT" sz="1600" b="1" dirty="0" smtClean="0"/>
                        <a:t> </a:t>
                      </a:r>
                      <a:r>
                        <a:rPr lang="it-IT" sz="1600" b="1" dirty="0" smtClean="0"/>
                        <a:t>(mm)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6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12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12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6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100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</a:tr>
              <a:tr h="305846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Dead zone </a:t>
                      </a:r>
                      <a:r>
                        <a:rPr lang="it-IT" sz="1600" b="1" dirty="0" smtClean="0"/>
                        <a:t> (mm)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2 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1.2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0.6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0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0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</a:tr>
              <a:tr h="544555">
                <a:tc>
                  <a:txBody>
                    <a:bodyPr/>
                    <a:lstStyle/>
                    <a:p>
                      <a:r>
                        <a:rPr lang="it-IT" sz="1600" b="1" dirty="0" err="1" smtClean="0"/>
                        <a:t>Conductive</a:t>
                      </a:r>
                      <a:r>
                        <a:rPr lang="it-IT" sz="1600" b="1" dirty="0" smtClean="0"/>
                        <a:t> line </a:t>
                      </a:r>
                      <a:r>
                        <a:rPr lang="it-IT" sz="1600" b="1" dirty="0" err="1" smtClean="0"/>
                        <a:t>width</a:t>
                      </a:r>
                      <a:r>
                        <a:rPr lang="it-IT" sz="1600" b="1" dirty="0" smtClean="0"/>
                        <a:t> </a:t>
                      </a:r>
                      <a:r>
                        <a:rPr lang="it-IT" sz="1600" b="1" dirty="0" smtClean="0"/>
                        <a:t>(mm)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0.3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0.3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0.1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-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-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</a:tr>
              <a:tr h="544555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DOCA </a:t>
                      </a:r>
                      <a:r>
                        <a:rPr lang="it-IT" sz="1600" b="1" dirty="0" smtClean="0"/>
                        <a:t>(</a:t>
                      </a:r>
                      <a:r>
                        <a:rPr lang="it-IT" sz="1600" b="1" dirty="0" err="1" smtClean="0"/>
                        <a:t>distance</a:t>
                      </a:r>
                      <a:r>
                        <a:rPr lang="it-IT" sz="1600" b="1" dirty="0" smtClean="0"/>
                        <a:t> of</a:t>
                      </a:r>
                      <a:r>
                        <a:rPr lang="it-IT" sz="1600" b="1" baseline="0" dirty="0" smtClean="0"/>
                        <a:t> </a:t>
                      </a:r>
                      <a:r>
                        <a:rPr lang="it-IT" sz="1600" b="1" baseline="0" dirty="0" err="1" smtClean="0"/>
                        <a:t>closest</a:t>
                      </a:r>
                      <a:r>
                        <a:rPr lang="it-IT" sz="1600" b="1" baseline="0" dirty="0" smtClean="0"/>
                        <a:t> </a:t>
                      </a:r>
                      <a:r>
                        <a:rPr lang="it-IT" sz="1600" b="1" baseline="0" dirty="0" err="1" smtClean="0"/>
                        <a:t>approch</a:t>
                      </a:r>
                      <a:r>
                        <a:rPr lang="it-IT" sz="1600" b="1" baseline="0" dirty="0" smtClean="0"/>
                        <a:t>) </a:t>
                      </a:r>
                      <a:r>
                        <a:rPr lang="it-IT" sz="1600" b="1" baseline="0" dirty="0" err="1" smtClean="0"/>
                        <a:t>between</a:t>
                      </a:r>
                      <a:r>
                        <a:rPr lang="it-IT" sz="1600" b="1" baseline="0" dirty="0" smtClean="0"/>
                        <a:t> </a:t>
                      </a:r>
                      <a:r>
                        <a:rPr lang="it-IT" sz="1600" b="1" baseline="0" dirty="0" smtClean="0"/>
                        <a:t>the </a:t>
                      </a:r>
                      <a:r>
                        <a:rPr lang="it-IT" sz="1600" b="1" baseline="0" dirty="0" err="1" smtClean="0"/>
                        <a:t>edge</a:t>
                      </a:r>
                      <a:r>
                        <a:rPr lang="it-IT" sz="1600" b="1" baseline="0" dirty="0" smtClean="0"/>
                        <a:t> </a:t>
                      </a:r>
                      <a:r>
                        <a:rPr lang="it-IT" sz="1600" b="1" baseline="0" dirty="0" err="1" smtClean="0"/>
                        <a:t>active</a:t>
                      </a:r>
                      <a:r>
                        <a:rPr lang="it-IT" sz="1600" b="1" baseline="0" dirty="0" smtClean="0"/>
                        <a:t> area &amp; </a:t>
                      </a:r>
                      <a:r>
                        <a:rPr lang="it-IT" sz="1600" b="1" baseline="0" dirty="0" err="1" smtClean="0"/>
                        <a:t>conductive</a:t>
                      </a:r>
                      <a:r>
                        <a:rPr lang="it-IT" sz="1600" b="1" baseline="0" dirty="0" smtClean="0"/>
                        <a:t> line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0.85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0.45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0.25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7 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5.5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</a:tr>
              <a:tr h="7805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err="1" smtClean="0"/>
                        <a:t>Effective</a:t>
                      </a:r>
                      <a:r>
                        <a:rPr lang="it-IT" sz="1600" b="1" dirty="0" smtClean="0"/>
                        <a:t> </a:t>
                      </a:r>
                      <a:r>
                        <a:rPr lang="it-IT" sz="1600" b="1" dirty="0" err="1" smtClean="0"/>
                        <a:t>average</a:t>
                      </a:r>
                      <a:r>
                        <a:rPr lang="it-IT" sz="1600" b="1" baseline="0" dirty="0" smtClean="0"/>
                        <a:t> </a:t>
                      </a:r>
                      <a:r>
                        <a:rPr lang="it-IT" sz="1600" b="1" baseline="0" dirty="0" err="1" smtClean="0"/>
                        <a:t>resistance</a:t>
                      </a:r>
                      <a:r>
                        <a:rPr lang="it-IT" sz="1600" b="1" dirty="0" smtClean="0"/>
                        <a:t> to </a:t>
                      </a:r>
                      <a:r>
                        <a:rPr lang="it-IT" sz="1600" b="1" dirty="0" err="1" smtClean="0"/>
                        <a:t>ground</a:t>
                      </a:r>
                      <a:r>
                        <a:rPr lang="it-IT" sz="1600" b="1" baseline="0" dirty="0" smtClean="0"/>
                        <a:t> </a:t>
                      </a:r>
                      <a:r>
                        <a:rPr lang="it-IT" sz="1600" b="1" dirty="0" smtClean="0"/>
                        <a:t>(</a:t>
                      </a:r>
                      <a:r>
                        <a:rPr lang="it-IT" sz="1600" b="1" baseline="0" dirty="0" smtClean="0"/>
                        <a:t>M</a:t>
                      </a:r>
                      <a:r>
                        <a:rPr lang="el-GR" sz="1600" b="1" dirty="0" smtClean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it-IT" sz="1600" b="1" dirty="0" smtClean="0"/>
                        <a:t>)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134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/>
                        <a:t>209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baseline="0" dirty="0" smtClean="0"/>
                        <a:t>200</a:t>
                      </a:r>
                      <a:endParaRPr lang="it-IT" sz="1600" b="1" dirty="0" smtClean="0"/>
                    </a:p>
                    <a:p>
                      <a:pPr algn="ctr"/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baseline="0" dirty="0" smtClean="0"/>
                        <a:t>270 </a:t>
                      </a:r>
                      <a:endParaRPr lang="it-IT" sz="1600" b="1" dirty="0" smtClean="0"/>
                    </a:p>
                    <a:p>
                      <a:pPr algn="ctr"/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/>
                        <a:t>1947</a:t>
                      </a:r>
                      <a:r>
                        <a:rPr lang="it-IT" sz="1600" b="1" baseline="0" dirty="0" smtClean="0"/>
                        <a:t> </a:t>
                      </a:r>
                      <a:endParaRPr lang="it-IT" sz="1600" b="1" dirty="0" smtClean="0"/>
                    </a:p>
                    <a:p>
                      <a:pPr algn="ctr"/>
                      <a:endParaRPr lang="it-IT" sz="1600" b="1" dirty="0"/>
                    </a:p>
                  </a:txBody>
                  <a:tcPr marL="68580" marR="68580" marT="34290" marB="34290"/>
                </a:tc>
              </a:tr>
              <a:tr h="7832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/>
                        <a:t>DLC </a:t>
                      </a:r>
                      <a:r>
                        <a:rPr lang="it-IT" sz="1600" b="1" dirty="0" err="1" smtClean="0"/>
                        <a:t>resistivity</a:t>
                      </a:r>
                      <a:r>
                        <a:rPr lang="it-IT" sz="1600" b="1" dirty="0" smtClean="0"/>
                        <a:t> (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l-GR" sz="1600" b="1" dirty="0" smtClean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l-GR" sz="2000" b="1" dirty="0" smtClean="0">
                          <a:solidFill>
                            <a:schemeClr val="tx1"/>
                          </a:solidFill>
                          <a:cs typeface="Calibri"/>
                        </a:rPr>
                        <a:t>□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)</a:t>
                      </a:r>
                      <a:r>
                        <a:rPr lang="it-IT" sz="1600" b="1" dirty="0" smtClean="0"/>
                        <a:t> </a:t>
                      </a:r>
                      <a:endParaRPr lang="it-IT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/>
                        <a:t>70 </a:t>
                      </a:r>
                      <a:endParaRPr lang="it-IT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/>
                        <a:t>65</a:t>
                      </a:r>
                      <a:endParaRPr lang="it-IT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/>
                        <a:t>64</a:t>
                      </a:r>
                      <a:endParaRPr lang="it-IT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/>
                        <a:t>54</a:t>
                      </a:r>
                      <a:endParaRPr lang="it-IT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/>
                        <a:t>70</a:t>
                      </a:r>
                      <a:endParaRPr lang="it-IT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8" name="CasellaDiTesto 37"/>
              <p:cNvSpPr txBox="1"/>
              <p:nvPr/>
            </p:nvSpPr>
            <p:spPr>
              <a:xfrm>
                <a:off x="246635" y="5400101"/>
                <a:ext cx="4296790" cy="1292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b="1" dirty="0" smtClean="0"/>
                      <m:t>∗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i="1" smtClean="0">
                        <a:latin typeface="Cambria Math"/>
                      </a:rPr>
                      <m:t>Ω</m:t>
                    </m:r>
                    <m:r>
                      <a:rPr lang="en-US" i="1">
                        <a:latin typeface="Cambria Math" charset="0"/>
                      </a:rPr>
                      <m:t>≃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  <a:ea typeface="Cambria Math"/>
                          </a:rPr>
                          <m:t>ρ</m:t>
                        </m:r>
                      </m:num>
                      <m:den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𝑝𝑖𝑡𝑐h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/2+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𝐷𝑂𝐶𝐴</m:t>
                        </m:r>
                      </m:e>
                    </m:d>
                  </m:oMath>
                </a14:m>
                <a:r>
                  <a:rPr lang="en-GB" dirty="0" smtClean="0"/>
                  <a:t>/w</a:t>
                </a:r>
              </a:p>
              <a:p>
                <a:pPr algn="just"/>
                <a:r>
                  <a:rPr lang="en-GB" dirty="0"/>
                  <a:t>a</a:t>
                </a:r>
                <a:r>
                  <a:rPr lang="en-GB" dirty="0" smtClean="0"/>
                  <a:t>verage resistance “seen” by a uniform particle flow irradiating the basic cell of the detector.</a:t>
                </a:r>
                <a:endParaRPr lang="en-GB" dirty="0" smtClean="0"/>
              </a:p>
            </p:txBody>
          </p:sp>
        </mc:Choice>
        <mc:Fallback>
          <p:sp>
            <p:nvSpPr>
              <p:cNvPr id="38" name="CasellaDiTesto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35" y="5400101"/>
                <a:ext cx="4296790" cy="1292662"/>
              </a:xfrm>
              <a:prstGeom prst="rect">
                <a:avLst/>
              </a:prstGeom>
              <a:blipFill rotWithShape="1">
                <a:blip r:embed="rId2"/>
                <a:stretch>
                  <a:fillRect l="-990" r="-1132" b="-607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uppo 38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4832319" y="5527441"/>
            <a:ext cx="395136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b="1" dirty="0" smtClean="0"/>
              <a:t>Ω</a:t>
            </a:r>
            <a:r>
              <a:rPr lang="it-IT" dirty="0" smtClean="0"/>
              <a:t> </a:t>
            </a:r>
            <a:r>
              <a:rPr lang="it-IT" dirty="0" err="1" smtClean="0"/>
              <a:t>summarizes</a:t>
            </a:r>
            <a:r>
              <a:rPr lang="it-IT" dirty="0" smtClean="0"/>
              <a:t> </a:t>
            </a:r>
            <a:r>
              <a:rPr lang="it-IT" dirty="0" smtClean="0"/>
              <a:t>the </a:t>
            </a:r>
            <a:r>
              <a:rPr lang="it-IT" dirty="0" err="1" smtClean="0"/>
              <a:t>electrical</a:t>
            </a:r>
            <a:r>
              <a:rPr lang="it-IT" dirty="0"/>
              <a:t> </a:t>
            </a:r>
            <a:r>
              <a:rPr lang="it-IT" dirty="0" smtClean="0"/>
              <a:t>and </a:t>
            </a:r>
            <a:r>
              <a:rPr lang="it-IT" dirty="0" err="1" smtClean="0"/>
              <a:t>geometrical</a:t>
            </a:r>
            <a:r>
              <a:rPr lang="it-IT" b="1" dirty="0"/>
              <a:t> </a:t>
            </a:r>
            <a:r>
              <a:rPr lang="it-IT" dirty="0" smtClean="0"/>
              <a:t> </a:t>
            </a:r>
            <a:r>
              <a:rPr lang="it-IT" dirty="0" err="1" smtClean="0"/>
              <a:t>features</a:t>
            </a:r>
            <a:r>
              <a:rPr lang="it-IT" dirty="0" smtClean="0"/>
              <a:t> of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current</a:t>
            </a:r>
            <a:r>
              <a:rPr lang="it-IT" dirty="0" smtClean="0"/>
              <a:t> </a:t>
            </a:r>
            <a:r>
              <a:rPr lang="it-IT" dirty="0" err="1" smtClean="0"/>
              <a:t>evacuation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66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-12576" y="55350"/>
            <a:ext cx="9144000" cy="106293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+mn-lt"/>
                <a:cs typeface="American Typewriter"/>
              </a:rPr>
              <a:t>HR layouts performance: </a:t>
            </a:r>
            <a:r>
              <a:rPr lang="en-US" sz="3600" b="1" dirty="0" smtClean="0">
                <a:latin typeface="+mn-lt"/>
                <a:cs typeface="American Typewriter"/>
              </a:rPr>
              <a:t>g</a:t>
            </a:r>
            <a:r>
              <a:rPr lang="en-US" sz="3600" b="1" dirty="0" smtClean="0">
                <a:latin typeface="+mn-lt"/>
                <a:cs typeface="American Typewriter"/>
              </a:rPr>
              <a:t>ain</a:t>
            </a:r>
            <a:endParaRPr lang="en-US" sz="3600" b="1" dirty="0">
              <a:latin typeface="+mn-lt"/>
              <a:cs typeface="American Typewriter"/>
            </a:endParaRPr>
          </a:p>
        </p:txBody>
      </p:sp>
      <p:grpSp>
        <p:nvGrpSpPr>
          <p:cNvPr id="5" name="Gruppo 4"/>
          <p:cNvGrpSpPr>
            <a:grpSpLocks/>
          </p:cNvGrpSpPr>
          <p:nvPr/>
        </p:nvGrpSpPr>
        <p:grpSpPr bwMode="auto">
          <a:xfrm>
            <a:off x="8210845" y="132843"/>
            <a:ext cx="808511" cy="623333"/>
            <a:chOff x="7378700" y="81310"/>
            <a:chExt cx="1655763" cy="118745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16" name="Immagin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95" y="1140299"/>
            <a:ext cx="7486018" cy="4068858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76200" y="5326618"/>
            <a:ext cx="9010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Taking into account possible small manufacturing differences in the amplification stage of the various layouts (well diameter/shape), all quantities are reported as a function of the gain.  The gain of all prototypes (including the SRL) have been measured with a </a:t>
            </a:r>
            <a:r>
              <a:rPr lang="en-GB" b="1" dirty="0" smtClean="0"/>
              <a:t>270 MeV/c </a:t>
            </a:r>
            <a:r>
              <a:rPr lang="en-GB" b="1" dirty="0" smtClean="0">
                <a:sym typeface="Symbol"/>
              </a:rPr>
              <a:t>+ beam </a:t>
            </a:r>
            <a:r>
              <a:rPr lang="en-GB" dirty="0" smtClean="0">
                <a:sym typeface="Symbol"/>
              </a:rPr>
              <a:t>at the M1 of the PSI.  The particle flux was ranging from </a:t>
            </a:r>
            <a:r>
              <a:rPr lang="en-GB" b="1" dirty="0" smtClean="0">
                <a:sym typeface="Symbol"/>
              </a:rPr>
              <a:t>320 kHz/cm</a:t>
            </a:r>
            <a:r>
              <a:rPr lang="en-GB" b="1" baseline="30000" dirty="0" smtClean="0">
                <a:sym typeface="Symbol"/>
              </a:rPr>
              <a:t>2</a:t>
            </a:r>
            <a:r>
              <a:rPr lang="en-GB" b="1" dirty="0" smtClean="0">
                <a:sym typeface="Symbol"/>
              </a:rPr>
              <a:t> to 1.2 MHz/cm</a:t>
            </a:r>
            <a:r>
              <a:rPr lang="en-GB" b="1" baseline="30000" dirty="0">
                <a:sym typeface="Symbol"/>
              </a:rPr>
              <a:t>2</a:t>
            </a:r>
            <a:r>
              <a:rPr lang="en-GB" dirty="0" smtClean="0">
                <a:sym typeface="Symbol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644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3240" y="6419676"/>
            <a:ext cx="2133600" cy="365125"/>
          </a:xfrm>
        </p:spPr>
        <p:txBody>
          <a:bodyPr/>
          <a:lstStyle/>
          <a:p>
            <a:fld id="{1BE9F422-26FB-41FB-9ABB-99502C2E7622}" type="slidenum">
              <a:rPr lang="en-GB" b="1" smtClean="0">
                <a:solidFill>
                  <a:schemeClr val="bg1"/>
                </a:solidFill>
              </a:rPr>
              <a:t>7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-31626" y="7725"/>
            <a:ext cx="9144000" cy="1062936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+mn-lt"/>
                <a:cs typeface="American Typewriter"/>
              </a:rPr>
              <a:t>HR layouts performance: </a:t>
            </a:r>
            <a:r>
              <a:rPr lang="en-US" sz="4000" b="1" dirty="0" smtClean="0">
                <a:latin typeface="+mn-lt"/>
                <a:cs typeface="American Typewriter"/>
              </a:rPr>
              <a:t>efficiency</a:t>
            </a:r>
            <a:endParaRPr lang="en-US" sz="4000" b="1" dirty="0">
              <a:latin typeface="+mn-lt"/>
              <a:cs typeface="American Typewriter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216024" y="5113183"/>
            <a:ext cx="8841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b="1" dirty="0" smtClean="0"/>
              <a:t>DRL </a:t>
            </a:r>
            <a:r>
              <a:rPr lang="en-US" b="1" dirty="0" smtClean="0"/>
              <a:t>prototype </a:t>
            </a:r>
            <a:r>
              <a:rPr lang="en-US" dirty="0" smtClean="0"/>
              <a:t>reaches </a:t>
            </a:r>
            <a:r>
              <a:rPr lang="en-US" dirty="0" smtClean="0"/>
              <a:t>a </a:t>
            </a:r>
            <a:r>
              <a:rPr lang="en-US" b="1" dirty="0" smtClean="0"/>
              <a:t>full </a:t>
            </a:r>
            <a:r>
              <a:rPr lang="en-US" b="1" dirty="0" smtClean="0"/>
              <a:t>tracking efficiency </a:t>
            </a:r>
            <a:r>
              <a:rPr lang="en-US" dirty="0"/>
              <a:t>&gt;</a:t>
            </a:r>
            <a:r>
              <a:rPr lang="en-US" dirty="0" smtClean="0"/>
              <a:t> </a:t>
            </a:r>
            <a:r>
              <a:rPr lang="en-US" b="1" dirty="0" smtClean="0"/>
              <a:t>98%  </a:t>
            </a:r>
            <a:r>
              <a:rPr lang="en-US" dirty="0" smtClean="0"/>
              <a:t>(NO DEAD ZONE).</a:t>
            </a:r>
          </a:p>
          <a:p>
            <a:pPr algn="just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b="1" dirty="0" smtClean="0"/>
              <a:t>SG1, SG2 and SG2++ </a:t>
            </a:r>
            <a:r>
              <a:rPr lang="en-US" dirty="0" smtClean="0"/>
              <a:t>show lower efficiency </a:t>
            </a:r>
            <a:r>
              <a:rPr lang="en-US" b="1" dirty="0" smtClean="0"/>
              <a:t>(76% -94% - </a:t>
            </a:r>
            <a:r>
              <a:rPr lang="en-US" b="1" dirty="0" smtClean="0"/>
              <a:t>9(%)</a:t>
            </a:r>
            <a:r>
              <a:rPr lang="en-US" dirty="0" smtClean="0"/>
              <a:t> </a:t>
            </a:r>
            <a:r>
              <a:rPr lang="en-US" b="1" dirty="0" smtClean="0"/>
              <a:t>BUT higher than their geometrical acceptance </a:t>
            </a:r>
            <a:r>
              <a:rPr lang="en-US" dirty="0" smtClean="0"/>
              <a:t>(</a:t>
            </a:r>
            <a:r>
              <a:rPr lang="en-US" b="1" dirty="0" smtClean="0"/>
              <a:t>66</a:t>
            </a:r>
            <a:r>
              <a:rPr lang="en-US" b="1" dirty="0"/>
              <a:t>%  </a:t>
            </a:r>
            <a:r>
              <a:rPr lang="en-US" b="1" dirty="0" smtClean="0"/>
              <a:t>- 90</a:t>
            </a:r>
            <a:r>
              <a:rPr lang="en-US" b="1" dirty="0"/>
              <a:t>% </a:t>
            </a:r>
            <a:r>
              <a:rPr lang="en-US" b="1" dirty="0" smtClean="0"/>
              <a:t> - 95% </a:t>
            </a:r>
            <a:r>
              <a:rPr lang="en-US" dirty="0" smtClean="0"/>
              <a:t>respectively), thanks to the </a:t>
            </a:r>
            <a:r>
              <a:rPr lang="en-US" b="1" dirty="0" smtClean="0"/>
              <a:t>efficient electron collection mechanism </a:t>
            </a:r>
            <a:r>
              <a:rPr lang="en-US" dirty="0" smtClean="0"/>
              <a:t>that </a:t>
            </a:r>
            <a:r>
              <a:rPr lang="en-US" b="1" dirty="0" smtClean="0"/>
              <a:t>reduces </a:t>
            </a:r>
            <a:r>
              <a:rPr lang="en-US" b="1" dirty="0" smtClean="0"/>
              <a:t>the effective dead zone. </a:t>
            </a:r>
            <a:r>
              <a:rPr lang="en-US" b="1" dirty="0"/>
              <a:t> </a:t>
            </a:r>
            <a:endParaRPr lang="en-US" sz="1600" b="1" u="sng" dirty="0" smtClean="0"/>
          </a:p>
        </p:txBody>
      </p:sp>
      <p:grpSp>
        <p:nvGrpSpPr>
          <p:cNvPr id="9" name="Gruppo 8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834" y="1151991"/>
            <a:ext cx="6991350" cy="3799992"/>
          </a:xfrm>
          <a:prstGeom prst="rect">
            <a:avLst/>
          </a:prstGeom>
        </p:spPr>
      </p:pic>
      <p:cxnSp>
        <p:nvCxnSpPr>
          <p:cNvPr id="26" name="Connettore 1 25"/>
          <p:cNvCxnSpPr/>
          <p:nvPr/>
        </p:nvCxnSpPr>
        <p:spPr>
          <a:xfrm>
            <a:off x="6486525" y="1514475"/>
            <a:ext cx="0" cy="3028950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1 26"/>
          <p:cNvCxnSpPr/>
          <p:nvPr/>
        </p:nvCxnSpPr>
        <p:spPr>
          <a:xfrm>
            <a:off x="6600825" y="1552575"/>
            <a:ext cx="0" cy="3028950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>
            <a:off x="6391275" y="1562100"/>
            <a:ext cx="0" cy="3028950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7276668" y="3009900"/>
            <a:ext cx="164500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 = 5000 ± 10%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43" name="Connettore 2 42"/>
          <p:cNvCxnSpPr/>
          <p:nvPr/>
        </p:nvCxnSpPr>
        <p:spPr>
          <a:xfrm flipH="1">
            <a:off x="6657975" y="3194566"/>
            <a:ext cx="628650" cy="6344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/>
          <p:nvPr/>
        </p:nvCxnSpPr>
        <p:spPr>
          <a:xfrm flipH="1" flipV="1">
            <a:off x="6762750" y="2457450"/>
            <a:ext cx="523875" cy="6902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95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/>
          <p:cNvGrpSpPr/>
          <p:nvPr/>
        </p:nvGrpSpPr>
        <p:grpSpPr>
          <a:xfrm>
            <a:off x="810805" y="1230484"/>
            <a:ext cx="7723156" cy="4197749"/>
            <a:chOff x="810805" y="1230484"/>
            <a:chExt cx="7723156" cy="4197749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805" y="1230484"/>
              <a:ext cx="7723156" cy="4197749"/>
            </a:xfrm>
            <a:prstGeom prst="rect">
              <a:avLst/>
            </a:prstGeom>
          </p:spPr>
        </p:pic>
        <p:cxnSp>
          <p:nvCxnSpPr>
            <p:cNvPr id="6" name="Connettore 1 5"/>
            <p:cNvCxnSpPr/>
            <p:nvPr/>
          </p:nvCxnSpPr>
          <p:spPr>
            <a:xfrm flipV="1">
              <a:off x="1543050" y="3097852"/>
              <a:ext cx="6244919" cy="18874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133350" y="2229"/>
            <a:ext cx="8585602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+mn-lt"/>
                <a:cs typeface="American Typewriter"/>
              </a:rPr>
              <a:t>HR layouts performance</a:t>
            </a:r>
            <a:r>
              <a:rPr lang="en-US" sz="3600" b="1" dirty="0" smtClean="0">
                <a:latin typeface="+mn-lt"/>
                <a:cs typeface="American Typewriter"/>
              </a:rPr>
              <a:t>: </a:t>
            </a:r>
            <a:r>
              <a:rPr lang="en-US" sz="3600" b="1" dirty="0" smtClean="0">
                <a:latin typeface="+mn-lt"/>
                <a:cs typeface="American Typewriter"/>
              </a:rPr>
              <a:t>rate capability</a:t>
            </a:r>
            <a:endParaRPr lang="en-US" sz="3600" b="1" dirty="0">
              <a:latin typeface="+mn-lt"/>
              <a:cs typeface="American Typewriter"/>
            </a:endParaRPr>
          </a:p>
        </p:txBody>
      </p:sp>
      <p:grpSp>
        <p:nvGrpSpPr>
          <p:cNvPr id="13" name="Gruppo 12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7820025" y="2876550"/>
            <a:ext cx="1319592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G/G</a:t>
            </a:r>
            <a:r>
              <a:rPr lang="en-GB" b="1" baseline="-25000" dirty="0" smtClean="0">
                <a:solidFill>
                  <a:srgbClr val="FF0000"/>
                </a:solidFill>
              </a:rPr>
              <a:t>0</a:t>
            </a:r>
            <a:r>
              <a:rPr lang="en-GB" b="1" dirty="0" smtClean="0">
                <a:solidFill>
                  <a:srgbClr val="FF0000"/>
                </a:solidFill>
              </a:rPr>
              <a:t> = 90%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09650" y="5734050"/>
            <a:ext cx="7332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A gain drop of 10 %  is largely acceptable since does not affect the detection efficiency  (see previous slide).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2038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0303" y="10628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>
                <a:latin typeface="+mn-lt"/>
              </a:rPr>
              <a:t>Rate </a:t>
            </a:r>
            <a:r>
              <a:rPr lang="it-IT" sz="4000" b="1" dirty="0" err="1" smtClean="0">
                <a:latin typeface="+mn-lt"/>
              </a:rPr>
              <a:t>capability</a:t>
            </a:r>
            <a:r>
              <a:rPr lang="it-IT" sz="4000" b="1" dirty="0" smtClean="0">
                <a:latin typeface="+mn-lt"/>
              </a:rPr>
              <a:t> @ 90%  vs  </a:t>
            </a:r>
            <a:r>
              <a:rPr lang="it-IT" sz="4000" b="1" dirty="0" smtClean="0"/>
              <a:t>&lt;</a:t>
            </a:r>
            <a:r>
              <a:rPr lang="el-GR" sz="4000" b="1" dirty="0" smtClean="0">
                <a:latin typeface="Constantia"/>
              </a:rPr>
              <a:t>Ω</a:t>
            </a:r>
            <a:r>
              <a:rPr lang="it-IT" sz="4000" b="1" baseline="-25000" dirty="0" err="1" smtClean="0">
                <a:latin typeface="Constantia"/>
              </a:rPr>
              <a:t>eff</a:t>
            </a:r>
            <a:r>
              <a:rPr lang="it-IT" sz="4000" b="1" dirty="0" smtClean="0">
                <a:latin typeface="Constantia"/>
              </a:rPr>
              <a:t>&gt;</a:t>
            </a:r>
            <a:endParaRPr lang="it-IT" sz="4000" b="1" dirty="0"/>
          </a:p>
        </p:txBody>
      </p:sp>
      <p:grpSp>
        <p:nvGrpSpPr>
          <p:cNvPr id="25" name="Gruppo 24"/>
          <p:cNvGrpSpPr>
            <a:grpSpLocks/>
          </p:cNvGrpSpPr>
          <p:nvPr/>
        </p:nvGrpSpPr>
        <p:grpSpPr bwMode="auto">
          <a:xfrm>
            <a:off x="8248945" y="85218"/>
            <a:ext cx="808511" cy="623333"/>
            <a:chOff x="7378700" y="81310"/>
            <a:chExt cx="1655763" cy="1187450"/>
          </a:xfrm>
        </p:grpSpPr>
        <p:sp>
          <p:nvSpPr>
            <p:cNvPr id="26" name="AutoShape 8"/>
            <p:cNvSpPr>
              <a:spLocks noChangeArrowheads="1"/>
            </p:cNvSpPr>
            <p:nvPr/>
          </p:nvSpPr>
          <p:spPr bwMode="auto">
            <a:xfrm rot="5400000">
              <a:off x="7540359" y="455974"/>
              <a:ext cx="503670" cy="562447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3810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7786832" y="486956"/>
              <a:ext cx="1109403" cy="504467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7792194" y="306049"/>
              <a:ext cx="264541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8208667" y="433560"/>
              <a:ext cx="265136" cy="177719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8622161" y="309237"/>
              <a:ext cx="264541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Line 13"/>
            <p:cNvSpPr>
              <a:spLocks noChangeShapeType="1"/>
            </p:cNvSpPr>
            <p:nvPr/>
          </p:nvSpPr>
          <p:spPr bwMode="auto">
            <a:xfrm flipV="1">
              <a:off x="8623948" y="369805"/>
              <a:ext cx="265137" cy="118745"/>
            </a:xfrm>
            <a:prstGeom prst="line">
              <a:avLst/>
            </a:prstGeom>
            <a:noFill/>
            <a:ln w="19050">
              <a:solidFill>
                <a:srgbClr val="C0504D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Rectangle 13"/>
            <p:cNvSpPr>
              <a:spLocks noChangeArrowheads="1"/>
            </p:cNvSpPr>
            <p:nvPr/>
          </p:nvSpPr>
          <p:spPr bwMode="auto">
            <a:xfrm>
              <a:off x="7378700" y="141081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7378700" y="1090244"/>
              <a:ext cx="1655763" cy="117948"/>
            </a:xfrm>
            <a:prstGeom prst="rect">
              <a:avLst/>
            </a:prstGeom>
            <a:gradFill rotWithShape="1">
              <a:gsLst>
                <a:gs pos="0">
                  <a:srgbClr val="4F81BD"/>
                </a:gs>
                <a:gs pos="100000">
                  <a:srgbClr val="4F81BD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Line 16"/>
            <p:cNvSpPr>
              <a:spLocks noChangeShapeType="1"/>
            </p:cNvSpPr>
            <p:nvPr/>
          </p:nvSpPr>
          <p:spPr bwMode="auto">
            <a:xfrm flipH="1">
              <a:off x="7994770" y="81310"/>
              <a:ext cx="779323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8273015" y="734009"/>
              <a:ext cx="165636" cy="356235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411892">
                <a:defRPr/>
              </a:pPr>
              <a:endParaRPr lang="en-GB" sz="1622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9" name="CasellaDiTesto 38"/>
          <p:cNvSpPr txBox="1"/>
          <p:nvPr/>
        </p:nvSpPr>
        <p:spPr>
          <a:xfrm>
            <a:off x="419100" y="5500666"/>
            <a:ext cx="8418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Rate </a:t>
            </a:r>
            <a:r>
              <a:rPr lang="it-IT" dirty="0" err="1" smtClean="0"/>
              <a:t>capability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G/G0 = 90% </a:t>
            </a:r>
            <a:r>
              <a:rPr lang="it-IT" dirty="0"/>
              <a:t>vs </a:t>
            </a:r>
            <a:r>
              <a:rPr lang="it-IT" dirty="0" smtClean="0"/>
              <a:t>Ω: </a:t>
            </a:r>
            <a:r>
              <a:rPr lang="it-IT" dirty="0"/>
              <a:t>t</a:t>
            </a:r>
            <a:r>
              <a:rPr lang="it-IT" dirty="0" smtClean="0"/>
              <a:t>he </a:t>
            </a:r>
            <a:r>
              <a:rPr lang="it-IT" dirty="0" err="1" smtClean="0"/>
              <a:t>lower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effective</a:t>
            </a:r>
            <a:r>
              <a:rPr lang="it-IT" dirty="0" smtClean="0"/>
              <a:t> </a:t>
            </a:r>
            <a:r>
              <a:rPr lang="it-IT" dirty="0" err="1" smtClean="0"/>
              <a:t>average</a:t>
            </a:r>
            <a:r>
              <a:rPr lang="it-IT" dirty="0" smtClean="0"/>
              <a:t> </a:t>
            </a:r>
            <a:r>
              <a:rPr lang="it-IT" dirty="0" err="1" smtClean="0"/>
              <a:t>resistance</a:t>
            </a:r>
            <a:r>
              <a:rPr lang="it-IT" dirty="0" smtClean="0"/>
              <a:t> </a:t>
            </a:r>
            <a:r>
              <a:rPr lang="it-IT" dirty="0" smtClean="0"/>
              <a:t>Ω, the </a:t>
            </a:r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rate </a:t>
            </a:r>
            <a:r>
              <a:rPr lang="it-IT" dirty="0" err="1" smtClean="0"/>
              <a:t>capability</a:t>
            </a:r>
            <a:r>
              <a:rPr lang="it-IT" dirty="0" smtClean="0"/>
              <a:t>.</a:t>
            </a:r>
          </a:p>
          <a:p>
            <a:pPr algn="just"/>
            <a:r>
              <a:rPr lang="it-IT" dirty="0" smtClean="0"/>
              <a:t>For </a:t>
            </a:r>
            <a:r>
              <a:rPr lang="it-IT" dirty="0"/>
              <a:t>the </a:t>
            </a:r>
            <a:r>
              <a:rPr lang="it-IT" dirty="0" smtClean="0"/>
              <a:t>SRL, </a:t>
            </a:r>
            <a:r>
              <a:rPr lang="it-IT" dirty="0" err="1"/>
              <a:t>since</a:t>
            </a:r>
            <a:r>
              <a:rPr lang="it-IT" dirty="0"/>
              <a:t> the </a:t>
            </a:r>
            <a:r>
              <a:rPr lang="it-IT" dirty="0" err="1" smtClean="0"/>
              <a:t>irradiation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uniform</a:t>
            </a:r>
            <a:r>
              <a:rPr lang="it-IT" dirty="0" smtClean="0"/>
              <a:t>, the </a:t>
            </a:r>
            <a:r>
              <a:rPr lang="it-IT" dirty="0" err="1" smtClean="0"/>
              <a:t>measurement</a:t>
            </a:r>
            <a:r>
              <a:rPr lang="it-IT" dirty="0" smtClean="0"/>
              <a:t> </a:t>
            </a:r>
            <a:r>
              <a:rPr lang="it-IT" dirty="0" err="1" smtClean="0"/>
              <a:t>reported</a:t>
            </a:r>
            <a:r>
              <a:rPr lang="it-IT" dirty="0" smtClean="0"/>
              <a:t> in </a:t>
            </a:r>
            <a:r>
              <a:rPr lang="it-IT" dirty="0" err="1" smtClean="0"/>
              <a:t>this</a:t>
            </a:r>
            <a:r>
              <a:rPr lang="it-IT" dirty="0" smtClean="0"/>
              <a:t> plot must be </a:t>
            </a:r>
            <a:r>
              <a:rPr lang="it-IT" dirty="0" err="1" smtClean="0"/>
              <a:t>considered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an </a:t>
            </a:r>
            <a:r>
              <a:rPr lang="it-IT" dirty="0" err="1" smtClean="0"/>
              <a:t>upper</a:t>
            </a:r>
            <a:r>
              <a:rPr lang="it-IT" dirty="0" smtClean="0"/>
              <a:t> </a:t>
            </a:r>
            <a:r>
              <a:rPr lang="it-IT" dirty="0" err="1" smtClean="0"/>
              <a:t>limit</a:t>
            </a:r>
            <a:r>
              <a:rPr lang="it-IT" dirty="0" smtClean="0"/>
              <a:t>  of the </a:t>
            </a:r>
            <a:r>
              <a:rPr lang="it-IT" dirty="0" err="1" smtClean="0"/>
              <a:t>actual</a:t>
            </a:r>
            <a:r>
              <a:rPr lang="it-IT" dirty="0" smtClean="0"/>
              <a:t> RC. </a:t>
            </a:r>
            <a:endParaRPr lang="it-IT" dirty="0"/>
          </a:p>
        </p:txBody>
      </p:sp>
      <p:grpSp>
        <p:nvGrpSpPr>
          <p:cNvPr id="9" name="Gruppo 8"/>
          <p:cNvGrpSpPr/>
          <p:nvPr/>
        </p:nvGrpSpPr>
        <p:grpSpPr>
          <a:xfrm>
            <a:off x="1786889" y="1275775"/>
            <a:ext cx="5785485" cy="3940115"/>
            <a:chOff x="1920239" y="1294825"/>
            <a:chExt cx="5785485" cy="3940115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0239" y="1294825"/>
              <a:ext cx="5785485" cy="3940115"/>
            </a:xfrm>
            <a:prstGeom prst="rect">
              <a:avLst/>
            </a:prstGeom>
          </p:spPr>
        </p:pic>
        <p:cxnSp>
          <p:nvCxnSpPr>
            <p:cNvPr id="8" name="Connettore 2 7"/>
            <p:cNvCxnSpPr/>
            <p:nvPr/>
          </p:nvCxnSpPr>
          <p:spPr>
            <a:xfrm>
              <a:off x="6553200" y="4248150"/>
              <a:ext cx="0" cy="42862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34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4930</TotalTime>
  <Words>1156</Words>
  <Application>Microsoft Office PowerPoint</Application>
  <PresentationFormat>Presentazione su schermo (4:3)</PresentationFormat>
  <Paragraphs>164</Paragraphs>
  <Slides>17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9" baseType="lpstr">
      <vt:lpstr>Tema di Office</vt:lpstr>
      <vt:lpstr>Picture</vt:lpstr>
      <vt:lpstr>Presentazione standard di PowerPoint</vt:lpstr>
      <vt:lpstr>Presentazione standard di PowerPoint</vt:lpstr>
      <vt:lpstr>Detector parameters (I)</vt:lpstr>
      <vt:lpstr>Detector parameters (II)</vt:lpstr>
      <vt:lpstr>Detector parameters (III)</vt:lpstr>
      <vt:lpstr>HR layouts performance: gain</vt:lpstr>
      <vt:lpstr>HR layouts performance: efficiency</vt:lpstr>
      <vt:lpstr>HR layouts performance: rate capability</vt:lpstr>
      <vt:lpstr>Rate capability @ 90%  vs  &lt;Ωeff&gt;</vt:lpstr>
      <vt:lpstr>Conclusions</vt:lpstr>
      <vt:lpstr>Spare slides </vt:lpstr>
      <vt:lpstr>Presentazione standard di PowerPoint</vt:lpstr>
      <vt:lpstr>Paschen</vt:lpstr>
      <vt:lpstr>Limiting factor: Doca vs HV max</vt:lpstr>
      <vt:lpstr>Detector stability vs DOCA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MPL</dc:creator>
  <cp:lastModifiedBy>gianni</cp:lastModifiedBy>
  <cp:revision>162</cp:revision>
  <dcterms:created xsi:type="dcterms:W3CDTF">2018-11-27T20:42:53Z</dcterms:created>
  <dcterms:modified xsi:type="dcterms:W3CDTF">2019-02-05T11:49:16Z</dcterms:modified>
</cp:coreProperties>
</file>