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3"/>
  </p:sldMasterIdLst>
  <p:notesMasterIdLst>
    <p:notesMasterId r:id="rId21"/>
  </p:notesMasterIdLst>
  <p:sldIdLst>
    <p:sldId id="258" r:id="rId4"/>
    <p:sldId id="294" r:id="rId5"/>
    <p:sldId id="359" r:id="rId6"/>
    <p:sldId id="296" r:id="rId7"/>
    <p:sldId id="360" r:id="rId8"/>
    <p:sldId id="619" r:id="rId9"/>
    <p:sldId id="310" r:id="rId10"/>
    <p:sldId id="295" r:id="rId11"/>
    <p:sldId id="618" r:id="rId12"/>
    <p:sldId id="297" r:id="rId13"/>
    <p:sldId id="326" r:id="rId14"/>
    <p:sldId id="626" r:id="rId15"/>
    <p:sldId id="339" r:id="rId16"/>
    <p:sldId id="309" r:id="rId17"/>
    <p:sldId id="273" r:id="rId18"/>
    <p:sldId id="272" r:id="rId19"/>
    <p:sldId id="338" r:id="rId20"/>
  </p:sldIdLst>
  <p:sldSz cx="9144000" cy="6858000" type="screen4x3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4F9A06"/>
    <a:srgbClr val="0C377B"/>
    <a:srgbClr val="216FE9"/>
    <a:srgbClr val="E7E8EC"/>
    <a:srgbClr val="FFFFFF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22" autoAdjust="0"/>
    <p:restoredTop sz="94660"/>
  </p:normalViewPr>
  <p:slideViewPr>
    <p:cSldViewPr snapToGrid="0" snapToObjects="1">
      <p:cViewPr varScale="1">
        <p:scale>
          <a:sx n="172" d="100"/>
          <a:sy n="172" d="100"/>
        </p:scale>
        <p:origin x="336" y="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ISOLDE\NAcons\NA_Users_Survey_updatedFeb2018v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ISOLDE\NAcons\NA_Users_Survey_updatedFeb2018v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https://espace.cern.ch/na-cons-study/private/Shared%20Documents/Budget_NA-CONS_ES_new%20strategy_draft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espace.cern.ch/na-cons-study/private/Shared%20Documents/Budget_NA-CONS_ES_new%20strategy_draf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espace.cern.ch/na-cons-study/private/Shared%20Documents/2013%20to%20LS3%20ES%20v2.0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Statistics!$A$17</c:f>
              <c:strCache>
                <c:ptCount val="1"/>
                <c:pt idx="0">
                  <c:v>Global Satisfaction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Statistics!$A$18:$A$28</c:f>
              <c:numCache>
                <c:formatCode>General</c:formatCode>
                <c:ptCount val="11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</c:numCache>
            </c:numRef>
          </c:cat>
          <c:val>
            <c:numRef>
              <c:f>Statistics!$B$18:$B$28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4</c:v>
                </c:pt>
                <c:pt idx="8">
                  <c:v>15</c:v>
                </c:pt>
                <c:pt idx="9">
                  <c:v>15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A6-4FEC-90A6-22AA398BDC7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40456584"/>
        <c:axId val="540453304"/>
      </c:barChart>
      <c:catAx>
        <c:axId val="5404565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Global Satisfaction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453304"/>
        <c:crosses val="autoZero"/>
        <c:auto val="1"/>
        <c:lblAlgn val="ctr"/>
        <c:lblOffset val="100"/>
        <c:noMultiLvlLbl val="0"/>
      </c:catAx>
      <c:valAx>
        <c:axId val="540453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Number of users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40456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Statistics!$C$33</c:f>
              <c:strCache>
                <c:ptCount val="1"/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Statistics!$A$36:$A$42</c:f>
              <c:strCache>
                <c:ptCount val="6"/>
                <c:pt idx="0">
                  <c:v>accelerator (incl. psb)</c:v>
                </c:pt>
                <c:pt idx="1">
                  <c:v>magnets/ power supplies</c:v>
                </c:pt>
                <c:pt idx="2">
                  <c:v>vacuum</c:v>
                </c:pt>
                <c:pt idx="3">
                  <c:v>cooling</c:v>
                </c:pt>
                <c:pt idx="4">
                  <c:v>beam lines instrum</c:v>
                </c:pt>
                <c:pt idx="5">
                  <c:v>coordination</c:v>
                </c:pt>
              </c:strCache>
            </c:strRef>
          </c:cat>
          <c:val>
            <c:numRef>
              <c:f>Statistics!$C$36:$C$42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F8-4BAB-B691-2C193892D8D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30343304"/>
        <c:axId val="531490264"/>
      </c:barChart>
      <c:catAx>
        <c:axId val="53034330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Fault source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1490264"/>
        <c:crosses val="autoZero"/>
        <c:auto val="1"/>
        <c:lblAlgn val="ctr"/>
        <c:lblOffset val="100"/>
        <c:noMultiLvlLbl val="0"/>
      </c:catAx>
      <c:valAx>
        <c:axId val="531490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Number of reported faults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03433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1"/>
          <c:tx>
            <c:strRef>
              <c:f>'Graphs (f. 2017,SMB highlited)'!$A$2</c:f>
              <c:strCache>
                <c:ptCount val="1"/>
                <c:pt idx="0">
                  <c:v>HARDWARE CONSOLIDATION PHASE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'Graphs (from 2017)'!$C$12:$P$12</c:f>
              <c:numCache>
                <c:formatCode>General</c:formatCode>
                <c:ptCount val="1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</c:numCache>
            </c:numRef>
          </c:cat>
          <c:val>
            <c:numRef>
              <c:f>'Graphs (f. 2017,SMB highlited)'!$B$15:$O$15</c:f>
              <c:numCache>
                <c:formatCode>0</c:formatCode>
                <c:ptCount val="14"/>
                <c:pt idx="0">
                  <c:v>979.40548000000001</c:v>
                </c:pt>
                <c:pt idx="1">
                  <c:v>2361.4054799999999</c:v>
                </c:pt>
                <c:pt idx="2">
                  <c:v>3798.4054799999999</c:v>
                </c:pt>
                <c:pt idx="3">
                  <c:v>4301.4054799999994</c:v>
                </c:pt>
                <c:pt idx="4">
                  <c:v>6477.4054799999994</c:v>
                </c:pt>
                <c:pt idx="5">
                  <c:v>10054.405479999999</c:v>
                </c:pt>
                <c:pt idx="6">
                  <c:v>13251.405479999999</c:v>
                </c:pt>
                <c:pt idx="7">
                  <c:v>28713.405480000001</c:v>
                </c:pt>
                <c:pt idx="8">
                  <c:v>42989.405480000001</c:v>
                </c:pt>
                <c:pt idx="9">
                  <c:v>44831.405480000001</c:v>
                </c:pt>
                <c:pt idx="10">
                  <c:v>44831.405480000001</c:v>
                </c:pt>
                <c:pt idx="11">
                  <c:v>44831.405480000001</c:v>
                </c:pt>
                <c:pt idx="12">
                  <c:v>44831.405480000001</c:v>
                </c:pt>
                <c:pt idx="13">
                  <c:v>44831.405480000001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9F-D947-AF03-5F6BF3E39CD3}"/>
            </c:ext>
          </c:extLst>
        </c:ser>
        <c:ser>
          <c:idx val="4"/>
          <c:order val="2"/>
          <c:tx>
            <c:strRef>
              <c:f>'Graphs (f. 2017,SMB highlited)'!$A$3</c:f>
              <c:strCache>
                <c:ptCount val="1"/>
                <c:pt idx="0">
                  <c:v>CIVIL ENGINEERING PHASE 1</c:v>
                </c:pt>
              </c:strCache>
            </c:strRef>
          </c:tx>
          <c:spPr>
            <a:pattFill prst="wd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'Graphs (f. 2017,SMB highlited)'!$B$16:$O$16</c:f>
              <c:numCache>
                <c:formatCode>0</c:formatCode>
                <c:ptCount val="14"/>
                <c:pt idx="0">
                  <c:v>13.34633</c:v>
                </c:pt>
                <c:pt idx="1">
                  <c:v>252.34632999999999</c:v>
                </c:pt>
                <c:pt idx="2">
                  <c:v>291.34632999999997</c:v>
                </c:pt>
                <c:pt idx="3">
                  <c:v>291.34632999999997</c:v>
                </c:pt>
                <c:pt idx="4">
                  <c:v>428.34632999999997</c:v>
                </c:pt>
                <c:pt idx="5">
                  <c:v>428.34632999999997</c:v>
                </c:pt>
                <c:pt idx="6">
                  <c:v>2428.3463299999999</c:v>
                </c:pt>
                <c:pt idx="7">
                  <c:v>3728.3463299999999</c:v>
                </c:pt>
                <c:pt idx="8">
                  <c:v>4828.3463300000003</c:v>
                </c:pt>
                <c:pt idx="9">
                  <c:v>6478.3463300000003</c:v>
                </c:pt>
                <c:pt idx="10">
                  <c:v>6478.3463300000003</c:v>
                </c:pt>
                <c:pt idx="11">
                  <c:v>6478.3463300000003</c:v>
                </c:pt>
                <c:pt idx="12">
                  <c:v>6478.3463300000003</c:v>
                </c:pt>
                <c:pt idx="13">
                  <c:v>6478.3463300000003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9F-D947-AF03-5F6BF3E39CD3}"/>
            </c:ext>
          </c:extLst>
        </c:ser>
        <c:ser>
          <c:idx val="2"/>
          <c:order val="3"/>
          <c:tx>
            <c:strRef>
              <c:f>'Graphs (from 2017)'!$B$4</c:f>
              <c:strCache>
                <c:ptCount val="1"/>
                <c:pt idx="0">
                  <c:v>SAFETY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'Graphs (from 2017)'!$C$12:$P$12</c:f>
              <c:numCache>
                <c:formatCode>General</c:formatCode>
                <c:ptCount val="1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</c:numCache>
            </c:numRef>
          </c:cat>
          <c:val>
            <c:numRef>
              <c:f>'Graphs (from 2017)'!$C$15:$P$15</c:f>
              <c:numCache>
                <c:formatCode>0</c:formatCode>
                <c:ptCount val="14"/>
                <c:pt idx="0" formatCode="General">
                  <c:v>312</c:v>
                </c:pt>
                <c:pt idx="1">
                  <c:v>821</c:v>
                </c:pt>
                <c:pt idx="2">
                  <c:v>1086</c:v>
                </c:pt>
                <c:pt idx="3">
                  <c:v>1246</c:v>
                </c:pt>
                <c:pt idx="4">
                  <c:v>1991</c:v>
                </c:pt>
                <c:pt idx="5">
                  <c:v>2941</c:v>
                </c:pt>
                <c:pt idx="6">
                  <c:v>4391</c:v>
                </c:pt>
                <c:pt idx="7">
                  <c:v>6291</c:v>
                </c:pt>
                <c:pt idx="8">
                  <c:v>9191</c:v>
                </c:pt>
                <c:pt idx="9">
                  <c:v>9741</c:v>
                </c:pt>
                <c:pt idx="10">
                  <c:v>10741</c:v>
                </c:pt>
                <c:pt idx="11">
                  <c:v>12241</c:v>
                </c:pt>
                <c:pt idx="12">
                  <c:v>14241</c:v>
                </c:pt>
                <c:pt idx="13">
                  <c:v>17741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9F-D947-AF03-5F6BF3E39CD3}"/>
            </c:ext>
          </c:extLst>
        </c:ser>
        <c:ser>
          <c:idx val="1"/>
          <c:order val="4"/>
          <c:tx>
            <c:strRef>
              <c:f>'Graphs (from 2017)'!$B$3</c:f>
              <c:strCache>
                <c:ptCount val="1"/>
                <c:pt idx="0">
                  <c:v>HARDWARE CONSOLIDATION PHASE 2</c:v>
                </c:pt>
              </c:strCache>
            </c:strRef>
          </c:tx>
          <c:spPr>
            <a:solidFill>
              <a:schemeClr val="accent6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'Graphs (from 2017)'!$C$12:$P$12</c:f>
              <c:numCache>
                <c:formatCode>General</c:formatCode>
                <c:ptCount val="1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</c:numCache>
            </c:numRef>
          </c:cat>
          <c:val>
            <c:numRef>
              <c:f>'Graphs (f. 2017,SMB highlited)'!$B$18:$O$18</c:f>
              <c:numCache>
                <c:formatCode>General</c:formatCode>
                <c:ptCount val="14"/>
                <c:pt idx="10">
                  <c:v>640</c:v>
                </c:pt>
                <c:pt idx="11">
                  <c:v>4485</c:v>
                </c:pt>
                <c:pt idx="12">
                  <c:v>9970</c:v>
                </c:pt>
                <c:pt idx="13">
                  <c:v>15848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99F-D947-AF03-5F6BF3E39CD3}"/>
            </c:ext>
          </c:extLst>
        </c:ser>
        <c:ser>
          <c:idx val="5"/>
          <c:order val="6"/>
          <c:tx>
            <c:strRef>
              <c:f>'Graphs (f. 2017,SMB highlited)'!$A$17</c:f>
              <c:strCache>
                <c:ptCount val="1"/>
                <c:pt idx="0">
                  <c:v>CIVIL ENGINEERING PHASE 2</c:v>
                </c:pt>
              </c:strCache>
            </c:strRef>
          </c:tx>
          <c:spPr>
            <a:pattFill prst="wdUpDiag">
              <a:fgClr>
                <a:schemeClr val="accent6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val>
            <c:numRef>
              <c:f>'Graphs (f. 2017,SMB highlited)'!$B$17:$O$17</c:f>
              <c:numCache>
                <c:formatCode>General</c:formatCode>
                <c:ptCount val="14"/>
                <c:pt idx="10" formatCode="0">
                  <c:v>955</c:v>
                </c:pt>
                <c:pt idx="11" formatCode="0">
                  <c:v>3455</c:v>
                </c:pt>
                <c:pt idx="12" formatCode="0">
                  <c:v>6955</c:v>
                </c:pt>
                <c:pt idx="13" formatCode="0">
                  <c:v>9455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99F-D947-AF03-5F6BF3E39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08836736"/>
        <c:axId val="908834440"/>
      </c:barChart>
      <c:barChart>
        <c:barDir val="col"/>
        <c:grouping val="stacked"/>
        <c:varyColors val="0"/>
        <c:ser>
          <c:idx val="6"/>
          <c:order val="0"/>
          <c:tx>
            <c:strRef>
              <c:f>'Graphs (f. 2017,SMB highlited)'!$A$24</c:f>
              <c:strCache>
                <c:ptCount val="1"/>
                <c:pt idx="0">
                  <c:v>LS background</c:v>
                </c:pt>
              </c:strCache>
            </c:strRef>
          </c:tx>
          <c:spPr>
            <a:solidFill>
              <a:schemeClr val="accent1">
                <a:lumMod val="20000"/>
                <a:lumOff val="80000"/>
                <a:alpha val="10000"/>
              </a:schemeClr>
            </a:solidFill>
            <a:ln>
              <a:noFill/>
            </a:ln>
            <a:effectLst>
              <a:outerShdw blurRad="50800" dist="50800" dir="5400000" algn="ctr" rotWithShape="0">
                <a:srgbClr val="000000"/>
              </a:outerShdw>
            </a:effectLst>
          </c:spPr>
          <c:invertIfNegative val="0"/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399F-D947-AF03-5F6BF3E39CD3}"/>
              </c:ext>
            </c:extLst>
          </c:dPt>
          <c:val>
            <c:numRef>
              <c:f>'Graphs (f. 2017,SMB highlited)'!$B$24:$O$24</c:f>
              <c:numCache>
                <c:formatCode>General</c:formatCode>
                <c:ptCount val="14"/>
                <c:pt idx="2">
                  <c:v>105000</c:v>
                </c:pt>
                <c:pt idx="3">
                  <c:v>105000</c:v>
                </c:pt>
                <c:pt idx="8">
                  <c:v>105000</c:v>
                </c:pt>
                <c:pt idx="13">
                  <c:v>105000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99F-D947-AF03-5F6BF3E39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071497928"/>
        <c:axId val="1071518592"/>
      </c:barChart>
      <c:lineChart>
        <c:grouping val="stacked"/>
        <c:varyColors val="0"/>
        <c:ser>
          <c:idx val="3"/>
          <c:order val="5"/>
          <c:tx>
            <c:strRef>
              <c:f>'Graphs (from 2017)'!$B$5</c:f>
              <c:strCache>
                <c:ptCount val="1"/>
                <c:pt idx="0">
                  <c:v>TARGET FIGURES</c:v>
                </c:pt>
              </c:strCache>
            </c:strRef>
          </c:tx>
          <c:spPr>
            <a:ln w="25400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val>
            <c:numRef>
              <c:f>'Graphs (from 2017)'!$C$16:$P$16</c:f>
              <c:numCache>
                <c:formatCode>0</c:formatCode>
                <c:ptCount val="14"/>
                <c:pt idx="0">
                  <c:v>1305</c:v>
                </c:pt>
                <c:pt idx="1">
                  <c:v>3298</c:v>
                </c:pt>
                <c:pt idx="2">
                  <c:v>4357</c:v>
                </c:pt>
                <c:pt idx="3">
                  <c:v>5636</c:v>
                </c:pt>
                <c:pt idx="4">
                  <c:v>8980</c:v>
                </c:pt>
                <c:pt idx="5">
                  <c:v>16631</c:v>
                </c:pt>
                <c:pt idx="6">
                  <c:v>24930</c:v>
                </c:pt>
                <c:pt idx="7">
                  <c:v>32388</c:v>
                </c:pt>
                <c:pt idx="8">
                  <c:v>39846</c:v>
                </c:pt>
                <c:pt idx="9">
                  <c:v>48145</c:v>
                </c:pt>
                <c:pt idx="10">
                  <c:v>48145</c:v>
                </c:pt>
                <c:pt idx="11">
                  <c:v>48145</c:v>
                </c:pt>
                <c:pt idx="12">
                  <c:v>48145</c:v>
                </c:pt>
                <c:pt idx="13">
                  <c:v>48145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399F-D947-AF03-5F6BF3E39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08836736"/>
        <c:axId val="908834440"/>
      </c:lineChart>
      <c:scatterChart>
        <c:scatterStyle val="lineMarker"/>
        <c:varyColors val="0"/>
        <c:ser>
          <c:idx val="7"/>
          <c:order val="7"/>
          <c:tx>
            <c:strRef>
              <c:f>'Graphs (f. 2017,SMB highlited)'!$A$25</c:f>
              <c:strCache>
                <c:ptCount val="1"/>
                <c:pt idx="0">
                  <c:v>LS values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dLbls>
            <c:dLbl>
              <c:idx val="2"/>
              <c:layout>
                <c:manualLayout>
                  <c:x val="-4.0328329767123985E-3"/>
                  <c:y val="-1.0397615760390116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LS2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99F-D947-AF03-5F6BF3E39CD3}"/>
                </c:ext>
              </c:extLst>
            </c:dLbl>
            <c:dLbl>
              <c:idx val="8"/>
              <c:layout>
                <c:manualLayout>
                  <c:x val="-3.2001051185582656E-2"/>
                  <c:y val="-9.6915128230921008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LS3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399F-D947-AF03-5F6BF3E39CD3}"/>
                </c:ext>
              </c:extLst>
            </c:dLbl>
            <c:dLbl>
              <c:idx val="13"/>
              <c:layout>
                <c:manualLayout>
                  <c:x val="-3.6805700603616223E-2"/>
                  <c:y val="-1.796003508357054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LS4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99F-D947-AF03-5F6BF3E39CD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60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0"/>
              </c:ext>
            </c:extLst>
          </c:dLbls>
          <c:yVal>
            <c:numRef>
              <c:f>'Graphs (f. 2017,SMB highlited)'!$B$25:$O$25</c:f>
              <c:numCache>
                <c:formatCode>General</c:formatCode>
                <c:ptCount val="14"/>
                <c:pt idx="2">
                  <c:v>95000</c:v>
                </c:pt>
                <c:pt idx="8">
                  <c:v>95000</c:v>
                </c:pt>
                <c:pt idx="13">
                  <c:v>95000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B-399F-D947-AF03-5F6BF3E39C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08836736"/>
        <c:axId val="908834440"/>
      </c:scatterChart>
      <c:catAx>
        <c:axId val="9088367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4440"/>
        <c:crosses val="autoZero"/>
        <c:auto val="1"/>
        <c:lblAlgn val="ctr"/>
        <c:lblOffset val="100"/>
        <c:noMultiLvlLbl val="0"/>
      </c:catAx>
      <c:valAx>
        <c:axId val="908834440"/>
        <c:scaling>
          <c:orientation val="minMax"/>
          <c:max val="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MCHF</a:t>
                </a:r>
              </a:p>
            </c:rich>
          </c:tx>
          <c:layout>
            <c:manualLayout>
              <c:xMode val="edge"/>
              <c:yMode val="edge"/>
              <c:x val="1.6704275400100277E-2"/>
              <c:y val="0.36517169321366638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08836736"/>
        <c:crosses val="autoZero"/>
        <c:crossBetween val="between"/>
        <c:dispUnits>
          <c:builtInUnit val="thousands"/>
        </c:dispUnits>
      </c:valAx>
      <c:valAx>
        <c:axId val="1071518592"/>
        <c:scaling>
          <c:orientation val="minMax"/>
          <c:max val="10000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MCHF</a:t>
                </a:r>
              </a:p>
            </c:rich>
          </c:tx>
          <c:layout>
            <c:manualLayout>
              <c:xMode val="edge"/>
              <c:yMode val="edge"/>
              <c:x val="0.95622638054917342"/>
              <c:y val="0.36268141070778337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71497928"/>
        <c:crosses val="max"/>
        <c:crossBetween val="between"/>
        <c:dispUnits>
          <c:builtInUnit val="thousands"/>
        </c:dispUnits>
      </c:valAx>
      <c:catAx>
        <c:axId val="1071497928"/>
        <c:scaling>
          <c:orientation val="minMax"/>
        </c:scaling>
        <c:delete val="1"/>
        <c:axPos val="b"/>
        <c:majorTickMark val="out"/>
        <c:minorTickMark val="none"/>
        <c:tickLblPos val="nextTo"/>
        <c:crossAx val="107151859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egendEntry>
        <c:idx val="5"/>
        <c:delete val="1"/>
      </c:legendEntry>
      <c:legendEntry>
        <c:idx val="7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'Strategy full (from 2017)'!$A$36</c:f>
              <c:strCache>
                <c:ptCount val="1"/>
                <c:pt idx="0">
                  <c:v>Communication network</c:v>
                </c:pt>
              </c:strCache>
            </c:strRef>
          </c:tx>
          <c:spPr>
            <a:solidFill>
              <a:srgbClr val="CC00CC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'Strategy full (from 2017)'!$B$35:$O$35</c:f>
              <c:numCache>
                <c:formatCode>General</c:formatCode>
                <c:ptCount val="14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2022</c:v>
                </c:pt>
                <c:pt idx="6">
                  <c:v>2023</c:v>
                </c:pt>
                <c:pt idx="7">
                  <c:v>2024</c:v>
                </c:pt>
                <c:pt idx="8">
                  <c:v>2025</c:v>
                </c:pt>
                <c:pt idx="9">
                  <c:v>2026</c:v>
                </c:pt>
                <c:pt idx="10">
                  <c:v>2027</c:v>
                </c:pt>
                <c:pt idx="11">
                  <c:v>2028</c:v>
                </c:pt>
                <c:pt idx="12">
                  <c:v>2029</c:v>
                </c:pt>
                <c:pt idx="13">
                  <c:v>2030</c:v>
                </c:pt>
              </c:numCache>
            </c:numRef>
          </c:cat>
          <c:val>
            <c:numRef>
              <c:f>'Strategy full (from 2017)'!$B$36:$C$36</c:f>
              <c:numCache>
                <c:formatCode>General</c:formatCode>
                <c:ptCount val="2"/>
                <c:pt idx="1">
                  <c:v>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38-944A-8C77-056C68BFC227}"/>
            </c:ext>
          </c:extLst>
        </c:ser>
        <c:ser>
          <c:idx val="1"/>
          <c:order val="1"/>
          <c:tx>
            <c:strRef>
              <c:f>'Strategy full (from 2017)'!$A$37</c:f>
              <c:strCache>
                <c:ptCount val="1"/>
                <c:pt idx="0">
                  <c:v>Experimental Gas Network</c:v>
                </c:pt>
              </c:strCache>
            </c:strRef>
          </c:tx>
          <c:spPr>
            <a:solidFill>
              <a:srgbClr val="FF9933"/>
            </a:solidFill>
            <a:ln>
              <a:solidFill>
                <a:srgbClr val="FF9933"/>
              </a:solidFill>
            </a:ln>
            <a:effectLst/>
          </c:spPr>
          <c:invertIfNegative val="0"/>
          <c:dLbls>
            <c:delete val="1"/>
          </c:dLbls>
          <c:val>
            <c:numRef>
              <c:f>'Strategy full (from 2017)'!$B$37:$G$37</c:f>
              <c:numCache>
                <c:formatCode>General</c:formatCode>
                <c:ptCount val="6"/>
                <c:pt idx="1">
                  <c:v>160</c:v>
                </c:pt>
                <c:pt idx="2">
                  <c:v>193</c:v>
                </c:pt>
                <c:pt idx="3">
                  <c:v>130</c:v>
                </c:pt>
                <c:pt idx="4">
                  <c:v>140</c:v>
                </c:pt>
                <c:pt idx="5">
                  <c:v>130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38-944A-8C77-056C68BFC227}"/>
            </c:ext>
          </c:extLst>
        </c:ser>
        <c:ser>
          <c:idx val="2"/>
          <c:order val="2"/>
          <c:tx>
            <c:strRef>
              <c:f>'Strategy full (from 2017)'!$A$38</c:f>
              <c:strCache>
                <c:ptCount val="1"/>
                <c:pt idx="0">
                  <c:v>Gas detection system (ODH, CO2)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'Strategy full (from 2017)'!$B$38:$J$38</c:f>
              <c:numCache>
                <c:formatCode>0</c:formatCode>
                <c:ptCount val="9"/>
                <c:pt idx="0">
                  <c:v>61</c:v>
                </c:pt>
                <c:pt idx="1">
                  <c:v>5</c:v>
                </c:pt>
                <c:pt idx="2">
                  <c:v>5</c:v>
                </c:pt>
                <c:pt idx="4" formatCode="General">
                  <c:v>220</c:v>
                </c:pt>
                <c:pt idx="5" formatCode="General">
                  <c:v>80</c:v>
                </c:pt>
                <c:pt idx="7" formatCode="General">
                  <c:v>200</c:v>
                </c:pt>
                <c:pt idx="8" formatCode="General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38-944A-8C77-056C68BFC227}"/>
            </c:ext>
          </c:extLst>
        </c:ser>
        <c:ser>
          <c:idx val="3"/>
          <c:order val="3"/>
          <c:tx>
            <c:strRef>
              <c:f>'Strategy full (from 2017)'!$A$39</c:f>
              <c:strCache>
                <c:ptCount val="1"/>
                <c:pt idx="0">
                  <c:v>Access control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'Strategy full (from 2017)'!$B$39:$H$39</c:f>
              <c:numCache>
                <c:formatCode>General</c:formatCode>
                <c:ptCount val="7"/>
                <c:pt idx="4">
                  <c:v>340</c:v>
                </c:pt>
                <c:pt idx="5">
                  <c:v>340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38-944A-8C77-056C68BFC227}"/>
            </c:ext>
          </c:extLst>
        </c:ser>
        <c:ser>
          <c:idx val="4"/>
          <c:order val="4"/>
          <c:tx>
            <c:strRef>
              <c:f>'Strategy full (from 2017)'!$A$40</c:f>
              <c:strCache>
                <c:ptCount val="1"/>
                <c:pt idx="0">
                  <c:v>Fire safety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delete val="1"/>
          </c:dLbls>
          <c:val>
            <c:numRef>
              <c:f>'Strategy full (from 2017)'!$B$40:$O$40</c:f>
              <c:numCache>
                <c:formatCode>General</c:formatCode>
                <c:ptCount val="14"/>
                <c:pt idx="4">
                  <c:v>0</c:v>
                </c:pt>
                <c:pt idx="5">
                  <c:v>400</c:v>
                </c:pt>
                <c:pt idx="6">
                  <c:v>1450</c:v>
                </c:pt>
                <c:pt idx="7">
                  <c:v>1700</c:v>
                </c:pt>
                <c:pt idx="8">
                  <c:v>2650</c:v>
                </c:pt>
                <c:pt idx="9">
                  <c:v>550</c:v>
                </c:pt>
                <c:pt idx="10">
                  <c:v>1000</c:v>
                </c:pt>
                <c:pt idx="11">
                  <c:v>1500</c:v>
                </c:pt>
                <c:pt idx="12">
                  <c:v>2000</c:v>
                </c:pt>
                <c:pt idx="13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38-944A-8C77-056C68BFC227}"/>
            </c:ext>
          </c:extLst>
        </c:ser>
        <c:ser>
          <c:idx val="5"/>
          <c:order val="5"/>
          <c:tx>
            <c:strRef>
              <c:f>'Strategy full (from 2017)'!$A$41</c:f>
              <c:strCache>
                <c:ptCount val="1"/>
                <c:pt idx="0">
                  <c:v>Buffer zones + urgent items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7030A0"/>
              </a:solidFill>
            </a:ln>
            <a:effectLst/>
          </c:spPr>
          <c:invertIfNegative val="0"/>
          <c:dLbls>
            <c:delete val="1"/>
          </c:dLbls>
          <c:val>
            <c:numRef>
              <c:f>'Strategy full (from 2017)'!$B$41:$F$41</c:f>
              <c:numCache>
                <c:formatCode>0</c:formatCode>
                <c:ptCount val="5"/>
                <c:pt idx="0">
                  <c:v>251</c:v>
                </c:pt>
                <c:pt idx="1">
                  <c:v>248</c:v>
                </c:pt>
                <c:pt idx="2" formatCode="General">
                  <c:v>67</c:v>
                </c:pt>
                <c:pt idx="3" formatCode="General">
                  <c:v>30</c:v>
                </c:pt>
                <c:pt idx="4" formatCode="General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7638-944A-8C77-056C68BFC227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70"/>
        <c:overlap val="-20"/>
        <c:axId val="684286592"/>
        <c:axId val="684299384"/>
      </c:barChart>
      <c:catAx>
        <c:axId val="684286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299384"/>
        <c:crosses val="autoZero"/>
        <c:auto val="1"/>
        <c:lblAlgn val="ctr"/>
        <c:lblOffset val="100"/>
        <c:noMultiLvlLbl val="0"/>
      </c:catAx>
      <c:valAx>
        <c:axId val="684299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kCHF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84286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'SMB future (2)'!$AR$46</c:f>
              <c:strCache>
                <c:ptCount val="1"/>
                <c:pt idx="0">
                  <c:v>887(EHN1)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4.6314158785358168E-3"/>
                  <c:y val="-0.25371721773229866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A42-0247-B94C-BE59126E0951}"/>
                </c:ext>
              </c:extLst>
            </c:dLbl>
            <c:dLbl>
              <c:idx val="5"/>
              <c:layout>
                <c:manualLayout>
                  <c:x val="-7.7663798748443626E-6"/>
                  <c:y val="-0.30046289070415788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A42-0247-B94C-BE59126E0951}"/>
                </c:ext>
              </c:extLst>
            </c:dLbl>
            <c:dLbl>
              <c:idx val="6"/>
              <c:layout>
                <c:manualLayout>
                  <c:x val="3.0876105856904408E-3"/>
                  <c:y val="-0.42293805206143581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A42-0247-B94C-BE59126E09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(2)'!$AT$46:$BA$46</c:f>
              <c:numCache>
                <c:formatCode>General</c:formatCode>
                <c:ptCount val="8"/>
                <c:pt idx="0">
                  <c:v>2000</c:v>
                </c:pt>
                <c:pt idx="5">
                  <c:v>2500</c:v>
                </c:pt>
                <c:pt idx="6">
                  <c:v>3500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A42-0247-B94C-BE59126E0951}"/>
            </c:ext>
          </c:extLst>
        </c:ser>
        <c:ser>
          <c:idx val="1"/>
          <c:order val="1"/>
          <c:tx>
            <c:strRef>
              <c:f>'SMB future (2)'!$AR$47</c:f>
              <c:strCache>
                <c:ptCount val="1"/>
                <c:pt idx="0">
                  <c:v>888(EHN2)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1.623244407717276E-3"/>
                  <c:y val="-0.1717315280426481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2736325592669265E-2"/>
                      <c:h val="3.7128768406112365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4-BA42-0247-B94C-BE59126E0951}"/>
                </c:ext>
              </c:extLst>
            </c:dLbl>
            <c:dLbl>
              <c:idx val="6"/>
              <c:layout>
                <c:manualLayout>
                  <c:x val="0"/>
                  <c:y val="-0.16632914219488493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A42-0247-B94C-BE59126E0951}"/>
                </c:ext>
              </c:extLst>
            </c:dLbl>
            <c:dLbl>
              <c:idx val="7"/>
              <c:layout>
                <c:manualLayout>
                  <c:x val="-5.0267637489232866E-2"/>
                  <c:y val="-0.23075360806137729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BA42-0247-B94C-BE59126E09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(2)'!$AT$47:$BA$47</c:f>
              <c:numCache>
                <c:formatCode>General</c:formatCode>
                <c:ptCount val="8"/>
                <c:pt idx="1">
                  <c:v>1300</c:v>
                </c:pt>
                <c:pt idx="7">
                  <c:v>1500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BA42-0247-B94C-BE59126E0951}"/>
            </c:ext>
          </c:extLst>
        </c:ser>
        <c:ser>
          <c:idx val="2"/>
          <c:order val="2"/>
          <c:tx>
            <c:strRef>
              <c:f>'SMB future (2)'!$AR$48</c:f>
              <c:strCache>
                <c:ptCount val="1"/>
                <c:pt idx="0">
                  <c:v>889(BA80)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0"/>
                  <c:y val="-0.14935856697040276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BA42-0247-B94C-BE59126E0951}"/>
                </c:ext>
              </c:extLst>
            </c:dLbl>
            <c:dLbl>
              <c:idx val="7"/>
              <c:layout>
                <c:manualLayout>
                  <c:x val="-7.7798062001651757E-6"/>
                  <c:y val="-0.1552187760636404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A42-0247-B94C-BE59126E09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(2)'!$AT$48:$BA$48</c:f>
              <c:numCache>
                <c:formatCode>General</c:formatCode>
                <c:ptCount val="8"/>
                <c:pt idx="2">
                  <c:v>1100</c:v>
                </c:pt>
                <c:pt idx="7">
                  <c:v>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A42-0247-B94C-BE59126E0951}"/>
            </c:ext>
          </c:extLst>
        </c:ser>
        <c:ser>
          <c:idx val="3"/>
          <c:order val="3"/>
          <c:tx>
            <c:strRef>
              <c:f>'SMB future (2)'!$AR$49</c:f>
              <c:strCache>
                <c:ptCount val="1"/>
                <c:pt idx="0">
                  <c:v>890 (BA 81)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-5.3977648510308566E-17"/>
                  <c:y val="-0.20623169197417549"/>
                </c:manualLayout>
              </c:layout>
              <c:dLblPos val="ctr"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BA42-0247-B94C-BE59126E09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(2)'!$AT$49:$BA$49</c:f>
              <c:numCache>
                <c:formatCode>General</c:formatCode>
                <c:ptCount val="8"/>
                <c:pt idx="3">
                  <c:v>1650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A42-0247-B94C-BE59126E0951}"/>
            </c:ext>
          </c:extLst>
        </c:ser>
        <c:ser>
          <c:idx val="4"/>
          <c:order val="4"/>
          <c:tx>
            <c:strRef>
              <c:f>'SMB future (2)'!$AR$50</c:f>
              <c:strCache>
                <c:ptCount val="1"/>
                <c:pt idx="0">
                  <c:v>891 (BA82)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(2)'!$AT$50:$BA$50</c:f>
              <c:numCache>
                <c:formatCode>General</c:formatCode>
                <c:ptCount val="8"/>
                <c:pt idx="4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BA42-0247-B94C-BE59126E0951}"/>
            </c:ext>
          </c:extLst>
        </c:ser>
        <c:ser>
          <c:idx val="5"/>
          <c:order val="5"/>
          <c:tx>
            <c:strRef>
              <c:f>'SMB future (2)'!$AR$51</c:f>
              <c:strCache>
                <c:ptCount val="1"/>
                <c:pt idx="0">
                  <c:v>893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(2)'!$AT$51:$BA$51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0E-BA42-0247-B94C-BE59126E0951}"/>
            </c:ext>
          </c:extLst>
        </c:ser>
        <c:ser>
          <c:idx val="6"/>
          <c:order val="6"/>
          <c:tx>
            <c:strRef>
              <c:f>'SMB future (2)'!$AR$52</c:f>
              <c:strCache>
                <c:ptCount val="1"/>
                <c:pt idx="0">
                  <c:v>895 (BB81)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(2)'!$AT$52:$BA$52</c:f>
              <c:numCache>
                <c:formatCode>General</c:formatCode>
                <c:ptCount val="8"/>
                <c:pt idx="4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BA42-0247-B94C-BE59126E0951}"/>
            </c:ext>
          </c:extLst>
        </c:ser>
        <c:ser>
          <c:idx val="7"/>
          <c:order val="7"/>
          <c:tx>
            <c:strRef>
              <c:f>'SMB future (2)'!$AR$53</c:f>
              <c:strCache>
                <c:ptCount val="1"/>
                <c:pt idx="0">
                  <c:v>906 (BX82)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(2)'!$AT$53:$BA$53</c:f>
              <c:numCache>
                <c:formatCode>General</c:formatCode>
                <c:ptCount val="8"/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BA42-0247-B94C-BE59126E0951}"/>
            </c:ext>
          </c:extLst>
        </c:ser>
        <c:ser>
          <c:idx val="8"/>
          <c:order val="8"/>
          <c:tx>
            <c:strRef>
              <c:f>'SMB future (2)'!$AR$54</c:f>
              <c:strCache>
                <c:ptCount val="1"/>
                <c:pt idx="0">
                  <c:v>907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(2)'!$AT$54:$BA$54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11-BA42-0247-B94C-BE59126E0951}"/>
            </c:ext>
          </c:extLst>
        </c:ser>
        <c:ser>
          <c:idx val="9"/>
          <c:order val="9"/>
          <c:tx>
            <c:strRef>
              <c:f>'SMB future (2)'!$AR$55</c:f>
              <c:strCache>
                <c:ptCount val="1"/>
                <c:pt idx="0">
                  <c:v>908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(2)'!$AT$55:$BA$55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12-BA42-0247-B94C-BE59126E0951}"/>
            </c:ext>
          </c:extLst>
        </c:ser>
        <c:ser>
          <c:idx val="10"/>
          <c:order val="10"/>
          <c:tx>
            <c:strRef>
              <c:f>'SMB future (2)'!$AR$56</c:f>
              <c:strCache>
                <c:ptCount val="1"/>
                <c:pt idx="0">
                  <c:v>909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(2)'!$AT$56:$BA$56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13-BA42-0247-B94C-BE59126E0951}"/>
            </c:ext>
          </c:extLst>
        </c:ser>
        <c:ser>
          <c:idx val="11"/>
          <c:order val="11"/>
          <c:tx>
            <c:strRef>
              <c:f>'SMB future (2)'!$AR$57</c:f>
              <c:strCache>
                <c:ptCount val="1"/>
                <c:pt idx="0">
                  <c:v>911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(2)'!$AT$57:$BA$57</c:f>
              <c:numCache>
                <c:formatCode>General</c:formatCode>
                <c:ptCount val="8"/>
                <c:pt idx="4">
                  <c:v>75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4-BA42-0247-B94C-BE59126E0951}"/>
            </c:ext>
          </c:extLst>
        </c:ser>
        <c:ser>
          <c:idx val="12"/>
          <c:order val="12"/>
          <c:tx>
            <c:strRef>
              <c:f>'SMB future (2)'!$AR$58</c:f>
              <c:strCache>
                <c:ptCount val="1"/>
                <c:pt idx="0">
                  <c:v>912 (BZ80)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(2)'!$AT$58:$BA$58</c:f>
              <c:numCache>
                <c:formatCode>General</c:formatCode>
                <c:ptCount val="8"/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5-BA42-0247-B94C-BE59126E0951}"/>
            </c:ext>
          </c:extLst>
        </c:ser>
        <c:ser>
          <c:idx val="13"/>
          <c:order val="13"/>
          <c:tx>
            <c:strRef>
              <c:f>'SMB future (2)'!$AR$59</c:f>
              <c:strCache>
                <c:ptCount val="1"/>
                <c:pt idx="0">
                  <c:v>918</c:v>
                </c:pt>
              </c:strCache>
            </c:strRef>
          </c:tx>
          <c:spPr>
            <a:solidFill>
              <a:srgbClr val="FF6699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(2)'!$AT$59:$BA$59</c:f>
              <c:numCache>
                <c:formatCode>General</c:formatCode>
                <c:ptCount val="8"/>
                <c:pt idx="4">
                  <c:v>270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BA42-0247-B94C-BE59126E0951}"/>
            </c:ext>
          </c:extLst>
        </c:ser>
        <c:ser>
          <c:idx val="14"/>
          <c:order val="14"/>
          <c:tx>
            <c:strRef>
              <c:f>'SMB future (2)'!$AR$60</c:f>
              <c:strCache>
                <c:ptCount val="1"/>
                <c:pt idx="0">
                  <c:v>920</c:v>
                </c:pt>
              </c:strCache>
            </c:strRef>
          </c:tx>
          <c:spPr>
            <a:solidFill>
              <a:schemeClr val="accent3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(2)'!$AT$60:$BA$60</c:f>
              <c:numCache>
                <c:formatCode>General</c:formatCode>
                <c:ptCount val="8"/>
              </c:numCache>
            </c:numRef>
          </c:val>
          <c:extLst>
            <c:ext xmlns:c16="http://schemas.microsoft.com/office/drawing/2014/chart" uri="{C3380CC4-5D6E-409C-BE32-E72D297353CC}">
              <c16:uniqueId val="{00000017-BA42-0247-B94C-BE59126E0951}"/>
            </c:ext>
          </c:extLst>
        </c:ser>
        <c:ser>
          <c:idx val="15"/>
          <c:order val="15"/>
          <c:tx>
            <c:strRef>
              <c:f>'SMB future (2)'!$AR$61</c:f>
              <c:strCache>
                <c:ptCount val="1"/>
                <c:pt idx="0">
                  <c:v>902 (BX80)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BA42-0247-B94C-BE59126E095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'SMB future (2)'!$AT$45:$BA$45</c:f>
              <c:numCache>
                <c:formatCode>General</c:formatCode>
                <c:ptCount val="8"/>
                <c:pt idx="0">
                  <c:v>2023</c:v>
                </c:pt>
                <c:pt idx="1">
                  <c:v>2024</c:v>
                </c:pt>
                <c:pt idx="2">
                  <c:v>2025</c:v>
                </c:pt>
                <c:pt idx="3">
                  <c:v>2026</c:v>
                </c:pt>
                <c:pt idx="4">
                  <c:v>2027</c:v>
                </c:pt>
                <c:pt idx="5">
                  <c:v>2028</c:v>
                </c:pt>
                <c:pt idx="6">
                  <c:v>2029</c:v>
                </c:pt>
                <c:pt idx="7">
                  <c:v>2030</c:v>
                </c:pt>
              </c:numCache>
            </c:numRef>
          </c:cat>
          <c:val>
            <c:numRef>
              <c:f>'SMB future (2)'!$AT$61:$BA$61</c:f>
              <c:numCache>
                <c:formatCode>General</c:formatCode>
                <c:ptCount val="8"/>
                <c:pt idx="4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BA42-0247-B94C-BE59126E095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100"/>
        <c:axId val="697580584"/>
        <c:axId val="697580256"/>
      </c:barChart>
      <c:catAx>
        <c:axId val="697580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580256"/>
        <c:crosses val="autoZero"/>
        <c:auto val="1"/>
        <c:lblAlgn val="ctr"/>
        <c:lblOffset val="100"/>
        <c:noMultiLvlLbl val="0"/>
      </c:catAx>
      <c:valAx>
        <c:axId val="697580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1200" dirty="0" err="1"/>
                  <a:t>kCHF</a:t>
                </a:r>
                <a:endParaRPr lang="en-GB" sz="1200" dirty="0"/>
              </a:p>
            </c:rich>
          </c:tx>
          <c:layout>
            <c:manualLayout>
              <c:xMode val="edge"/>
              <c:yMode val="edge"/>
              <c:x val="2.2940703532737046E-3"/>
              <c:y val="0.3824185107327327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7580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430B180-8248-A842-A3E2-65E862FAB26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3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2A27AA-6803-2842-AB1E-474168520C5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33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2981FCB-51BC-4D44-AD35-C67AE62E0D4C}" type="datetimeFigureOut">
              <a:rPr lang="en-US"/>
              <a:pPr>
                <a:defRPr/>
              </a:pPr>
              <a:t>1/11/19</a:t>
            </a:fld>
            <a:endParaRPr lang="en-US" dirty="0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B81B9A0C-0740-4643-B9DC-6658D13611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427163" y="1155700"/>
            <a:ext cx="4156075" cy="31162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53DD3C-9705-B244-BFBA-C5B3C9FF87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0713" y="4445020"/>
            <a:ext cx="5608975" cy="36371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B7B5F-3E28-954A-920E-A4FAA39D011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772712"/>
            <a:ext cx="3038604" cy="463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00A17-D600-4147-9CAE-1FC6B46CC48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159" y="8772712"/>
            <a:ext cx="3038604" cy="4633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1EA44-DF11-4165-BA8D-EB5CDD1B63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222B07C-6C44-452B-AE36-531D678B9A12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5472113"/>
            <a:ext cx="3074988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9888" y="5580063"/>
            <a:ext cx="655637" cy="595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5941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A42009-0E76-9348-8442-8CCF0BE6247E}" type="datetime1">
              <a:rPr lang="en-US" smtClean="0"/>
              <a:t>1/11/19</a:t>
            </a:fld>
            <a:endParaRPr lang="en-GB" dirty="0"/>
          </a:p>
        </p:txBody>
      </p:sp>
      <p:sp>
        <p:nvSpPr>
          <p:cNvPr id="6" name="Footer Placeholder 4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GB" dirty="0"/>
          </a:p>
        </p:txBody>
      </p:sp>
      <p:sp>
        <p:nvSpPr>
          <p:cNvPr id="7" name="Slide Number Placeholder 5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B18C9697-E830-44E6-B786-B0006A869A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25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/>
          </p:cNvPr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>
            <a:extLst/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5C4FA-B452-4642-8DEC-53481D19C9AE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8" name="Footer Placeholder 3">
            <a:extLst/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9" name="Slide Number Placeholder 4">
            <a:extLst/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759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/>
          </p:cNvPr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>
            <a:extLst/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512A1-FC17-1141-9590-C6C0C094199B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8" name="Footer Placeholder 3">
            <a:extLst/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9" name="Slide Number Placeholder 4">
            <a:extLst/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200"/>
            </a:lvl1pPr>
          </a:lstStyle>
          <a:p>
            <a:pPr>
              <a:defRPr/>
            </a:pPr>
            <a:fld id="{37BAE17A-C92C-43B6-92D4-FDFC364290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771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/>
          </p:cNvPr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2">
            <a:extLst/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A3CBC-6AFA-144F-A3C9-B89B54083697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10" name="Footer Placeholder 3">
            <a:extLst/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11" name="Slide Number Placeholder 4">
            <a:extLst/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1A8DF-FF31-439B-A574-899FE112F57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200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/>
          </p:cNvPr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/>
          </p:cNvPr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>
            <a:extLst/>
          </p:cNvPr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pic>
        <p:nvPicPr>
          <p:cNvPr id="10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Date Placeholder 2">
            <a:extLst/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FA7E1-2C87-1349-9576-4DBA1350646F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12" name="Footer Placeholder 3">
            <a:extLst/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13" name="Slide Number Placeholder 4">
            <a:extLst/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1D615-3C2A-4C54-AFA8-A3F2627FD5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54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/>
          </p:cNvPr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2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AF2F9-665D-9047-B42C-E264F519FAEF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6" name="Footer Placeholder 3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7" name="Slide Number Placeholder 4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3FC6F-5EE4-40B3-89C1-2ABAD8BC42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6629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/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D8A8C-290B-AF4C-8E12-81D45FB10787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4" name="Footer Placeholder 2">
            <a:extLst/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5" name="Slide Number Placeholder 3">
            <a:extLst/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D3961-E818-48D8-B7AD-D72E032403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220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797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7713" y="2876550"/>
            <a:ext cx="701675" cy="63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73671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6335713"/>
            <a:ext cx="1152525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9503CF3-9DE3-334A-93C9-6119E5E66A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B77FA1A7-3C25-4541-9009-71DDBAA821B7}" type="datetime1">
              <a:rPr lang="en-US" smtClean="0"/>
              <a:t>1/11/19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EEA953-9474-7747-8CC6-46286D1376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GB" dirty="0"/>
              <a:t>Y. Kadi et al.  - North Area Consolidation Study – 3</a:t>
            </a:r>
            <a:r>
              <a:rPr lang="en-GB" baseline="30000" dirty="0"/>
              <a:t>rd</a:t>
            </a:r>
            <a:r>
              <a:rPr lang="en-GB" dirty="0"/>
              <a:t> EABI-WG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B20BC4-BE90-6A48-9CDF-97D1FB83E2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A6B550C3-3B4F-45E1-A770-772400B8BD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/>
              <a:t>Slide text first level</a:t>
            </a:r>
          </a:p>
          <a:p>
            <a:pPr lvl="1"/>
            <a:r>
              <a:rPr lang="fr-CH" altLang="en-US"/>
              <a:t>Slide text second level</a:t>
            </a:r>
          </a:p>
          <a:p>
            <a:pPr lvl="2"/>
            <a:r>
              <a:rPr lang="fr-CH" altLang="en-US"/>
              <a:t>Slide text third level</a:t>
            </a:r>
          </a:p>
          <a:p>
            <a:pPr lvl="3"/>
            <a:r>
              <a:rPr lang="fr-CH" altLang="en-US"/>
              <a:t>Slide text fourth level</a:t>
            </a:r>
          </a:p>
          <a:p>
            <a:pPr lvl="4"/>
            <a:r>
              <a:rPr lang="fr-CH" altLang="en-US"/>
              <a:t>Slide text fifth level</a:t>
            </a:r>
            <a:endParaRPr lang="en-US" altLang="en-US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BCA575C-E4A3-E049-B418-AA840BF44791}"/>
              </a:ext>
            </a:extLst>
          </p:cNvPr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3" name="Picture 1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288" y="6350000"/>
            <a:ext cx="290512" cy="26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49" r:id="rId1"/>
    <p:sldLayoutId id="2147484550" r:id="rId2"/>
    <p:sldLayoutId id="2147484551" r:id="rId3"/>
    <p:sldLayoutId id="2147484552" r:id="rId4"/>
    <p:sldLayoutId id="2147484553" r:id="rId5"/>
    <p:sldLayoutId id="2147484554" r:id="rId6"/>
    <p:sldLayoutId id="2147484555" r:id="rId7"/>
    <p:sldLayoutId id="2147484556" r:id="rId8"/>
    <p:sldLayoutId id="2147484557" r:id="rId9"/>
    <p:sldLayoutId id="2147484558" r:id="rId10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431800" y="1382713"/>
            <a:ext cx="8266113" cy="18272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altLang="en-US" dirty="0">
                <a:ln>
                  <a:noFill/>
                </a:ln>
                <a:ea typeface="Ubuntu"/>
              </a:rPr>
              <a:t>NORTH AREA CONSOLIDATION STUDY</a:t>
            </a:r>
            <a:br>
              <a:rPr altLang="en-US" dirty="0">
                <a:ln>
                  <a:noFill/>
                </a:ln>
                <a:ea typeface="Ubuntu"/>
              </a:rPr>
            </a:br>
            <a:endParaRPr altLang="en-US" dirty="0">
              <a:ln>
                <a:noFill/>
              </a:ln>
              <a:ea typeface="Ubuntu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28EF3-5702-FD43-A37F-C0B175BCD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1800" y="4171950"/>
            <a:ext cx="8266113" cy="106680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GB" dirty="0">
                <a:solidFill>
                  <a:srgbClr val="0C377B"/>
                </a:solidFill>
              </a:rPr>
              <a:t>Y. Kadi, F. Gautheron, A. Papageorgiou Koufidou, E. Solodko,</a:t>
            </a:r>
            <a:br>
              <a:rPr lang="en-GB" dirty="0">
                <a:solidFill>
                  <a:srgbClr val="0C377B"/>
                </a:solidFill>
              </a:rPr>
            </a:br>
            <a:r>
              <a:rPr lang="en-GB" dirty="0">
                <a:solidFill>
                  <a:srgbClr val="0C377B"/>
                </a:solidFill>
              </a:rPr>
              <a:t>M. </a:t>
            </a:r>
            <a:r>
              <a:rPr lang="en-GB" dirty="0" err="1">
                <a:solidFill>
                  <a:srgbClr val="0C377B"/>
                </a:solidFill>
              </a:rPr>
              <a:t>Wilhelmsson</a:t>
            </a:r>
            <a:r>
              <a:rPr lang="en-GB" dirty="0">
                <a:solidFill>
                  <a:srgbClr val="0C377B"/>
                </a:solidFill>
              </a:rPr>
              <a:t> (EN-EA-PE)</a:t>
            </a:r>
          </a:p>
          <a:p>
            <a:pPr eaLnBrk="1" hangingPunct="1">
              <a:defRPr/>
            </a:pPr>
            <a:endParaRPr lang="en-GB" dirty="0">
              <a:solidFill>
                <a:srgbClr val="0C377B"/>
              </a:solidFill>
            </a:endParaRPr>
          </a:p>
          <a:p>
            <a:pPr eaLnBrk="1" hangingPunct="1">
              <a:defRPr/>
            </a:pPr>
            <a:r>
              <a:rPr lang="en-GB" dirty="0">
                <a:solidFill>
                  <a:srgbClr val="0C377B"/>
                </a:solidFill>
              </a:rPr>
              <a:t>3</a:t>
            </a:r>
            <a:r>
              <a:rPr lang="en-GB" baseline="30000" dirty="0">
                <a:solidFill>
                  <a:srgbClr val="0C377B"/>
                </a:solidFill>
              </a:rPr>
              <a:t>rd</a:t>
            </a:r>
            <a:r>
              <a:rPr lang="en-GB" dirty="0">
                <a:solidFill>
                  <a:srgbClr val="0C377B"/>
                </a:solidFill>
              </a:rPr>
              <a:t> EABI-WG meeting, 11 January 2019</a:t>
            </a:r>
          </a:p>
          <a:p>
            <a:pPr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en-US" dirty="0">
              <a:ea typeface="+mn-e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1800" y="3290277"/>
            <a:ext cx="590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Presented to the ATS Management Board on 19</a:t>
            </a:r>
            <a:r>
              <a:rPr lang="en-US" baseline="30000" dirty="0"/>
              <a:t>th</a:t>
            </a:r>
            <a:r>
              <a:rPr lang="en-US" dirty="0"/>
              <a:t> November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Cost Estimate by Department</a:t>
            </a:r>
            <a:endParaRPr lang="en-US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DC493-78AF-634A-9E37-65C82CFE3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1D6DC0-CAF0-4043-AA06-E6F0BB201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0B246-3C0A-4B93-BCFB-C27512289463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86B3ECA-8AE6-E64B-AD10-42FBB398CD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21380"/>
              </p:ext>
            </p:extLst>
          </p:nvPr>
        </p:nvGraphicFramePr>
        <p:xfrm>
          <a:off x="730250" y="1801813"/>
          <a:ext cx="7680325" cy="2865435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805430">
                  <a:extLst>
                    <a:ext uri="{9D8B030D-6E8A-4147-A177-3AD203B41FA5}">
                      <a16:colId xmlns:a16="http://schemas.microsoft.com/office/drawing/2014/main" val="1927093471"/>
                    </a:ext>
                  </a:extLst>
                </a:gridCol>
                <a:gridCol w="923109">
                  <a:extLst>
                    <a:ext uri="{9D8B030D-6E8A-4147-A177-3AD203B41FA5}">
                      <a16:colId xmlns:a16="http://schemas.microsoft.com/office/drawing/2014/main" val="20825985"/>
                    </a:ext>
                  </a:extLst>
                </a:gridCol>
                <a:gridCol w="957942">
                  <a:extLst>
                    <a:ext uri="{9D8B030D-6E8A-4147-A177-3AD203B41FA5}">
                      <a16:colId xmlns:a16="http://schemas.microsoft.com/office/drawing/2014/main" val="99255688"/>
                    </a:ext>
                  </a:extLst>
                </a:gridCol>
                <a:gridCol w="949235">
                  <a:extLst>
                    <a:ext uri="{9D8B030D-6E8A-4147-A177-3AD203B41FA5}">
                      <a16:colId xmlns:a16="http://schemas.microsoft.com/office/drawing/2014/main" val="912479084"/>
                    </a:ext>
                  </a:extLst>
                </a:gridCol>
                <a:gridCol w="963750">
                  <a:extLst>
                    <a:ext uri="{9D8B030D-6E8A-4147-A177-3AD203B41FA5}">
                      <a16:colId xmlns:a16="http://schemas.microsoft.com/office/drawing/2014/main" val="1170579113"/>
                    </a:ext>
                  </a:extLst>
                </a:gridCol>
                <a:gridCol w="1080859">
                  <a:extLst>
                    <a:ext uri="{9D8B030D-6E8A-4147-A177-3AD203B41FA5}">
                      <a16:colId xmlns:a16="http://schemas.microsoft.com/office/drawing/2014/main" val="914634215"/>
                    </a:ext>
                  </a:extLst>
                </a:gridCol>
              </a:tblGrid>
              <a:tr h="640221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BE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TE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EN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SMB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TOTAL (MCHF)</a:t>
                      </a:r>
                    </a:p>
                  </a:txBody>
                  <a:tcPr marL="91457" marR="91457" marT="45724" marB="45724"/>
                </a:tc>
                <a:extLst>
                  <a:ext uri="{0D108BD9-81ED-4DB2-BD59-A6C34878D82A}">
                    <a16:rowId xmlns:a16="http://schemas.microsoft.com/office/drawing/2014/main" val="39836652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b="1" dirty="0"/>
                        <a:t>HW Consolidation Phase 1 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-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21.2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23.8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6.3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51.3</a:t>
                      </a:r>
                    </a:p>
                  </a:txBody>
                  <a:tcPr marL="91457" marR="91457" marT="45724" marB="45724"/>
                </a:tc>
                <a:extLst>
                  <a:ext uri="{0D108BD9-81ED-4DB2-BD59-A6C34878D82A}">
                    <a16:rowId xmlns:a16="http://schemas.microsoft.com/office/drawing/2014/main" val="201079325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/>
                        <a:t>HW Consolidation Phase 2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-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12.0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3.8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9.5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25.3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5734333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b="1" dirty="0"/>
                        <a:t>SAFETY *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16.3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-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1.4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-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17.7</a:t>
                      </a:r>
                      <a:endParaRPr 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marL="91457" marR="91457" marT="45724" marB="45724"/>
                </a:tc>
                <a:extLst>
                  <a:ext uri="{0D108BD9-81ED-4DB2-BD59-A6C34878D82A}">
                    <a16:rowId xmlns:a16="http://schemas.microsoft.com/office/drawing/2014/main" val="2353927747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pPr algn="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NA-CONS TOTAL (MCHF)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16.3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33.2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29.0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15.8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chemeClr val="bg1"/>
                          </a:solidFill>
                        </a:rPr>
                        <a:t>94.3</a:t>
                      </a:r>
                    </a:p>
                  </a:txBody>
                  <a:tcPr marL="91457" marR="91457" marT="45724" marB="45724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5751459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Upgrade &amp; Energy Opt.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-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24.2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3.7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-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i="1" dirty="0">
                          <a:solidFill>
                            <a:srgbClr val="00B0F0"/>
                          </a:solidFill>
                        </a:rPr>
                        <a:t>27.9</a:t>
                      </a:r>
                    </a:p>
                  </a:txBody>
                  <a:tcPr marL="91457" marR="91457" marT="45724" marB="45724">
                    <a:solidFill>
                      <a:srgbClr val="E7E8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789007"/>
                  </a:ext>
                </a:extLst>
              </a:tr>
              <a:tr h="370869">
                <a:tc>
                  <a:txBody>
                    <a:bodyPr/>
                    <a:lstStyle/>
                    <a:p>
                      <a:pPr algn="r"/>
                      <a:r>
                        <a:rPr lang="en-US" sz="1800" dirty="0"/>
                        <a:t>Grand  TOTAL (MCHF)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16.3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57.4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32.7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15.8</a:t>
                      </a:r>
                    </a:p>
                  </a:txBody>
                  <a:tcPr marL="91457" marR="91457" marT="45724" marB="45724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122.2</a:t>
                      </a:r>
                    </a:p>
                  </a:txBody>
                  <a:tcPr marL="91457" marR="91457" marT="45724" marB="45724"/>
                </a:tc>
                <a:extLst>
                  <a:ext uri="{0D108BD9-81ED-4DB2-BD59-A6C34878D82A}">
                    <a16:rowId xmlns:a16="http://schemas.microsoft.com/office/drawing/2014/main" val="1763704278"/>
                  </a:ext>
                </a:extLst>
              </a:tr>
            </a:tbl>
          </a:graphicData>
        </a:graphic>
      </p:graphicFrame>
      <p:sp>
        <p:nvSpPr>
          <p:cNvPr id="20541" name="TextBox 3"/>
          <p:cNvSpPr txBox="1">
            <a:spLocks noChangeArrowheads="1"/>
          </p:cNvSpPr>
          <p:nvPr/>
        </p:nvSpPr>
        <p:spPr bwMode="auto">
          <a:xfrm>
            <a:off x="674688" y="4845050"/>
            <a:ext cx="69525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600" dirty="0"/>
              <a:t>*HSE contribution of 1.5 MCHF (radioprotection and electrical non-conformities)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Chart 26">
            <a:extLst>
              <a:ext uri="{FF2B5EF4-FFF2-40B4-BE49-F238E27FC236}">
                <a16:creationId xmlns:a16="http://schemas.microsoft.com/office/drawing/2014/main" id="{00000000-0008-0000-09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2020060"/>
              </p:ext>
            </p:extLst>
          </p:nvPr>
        </p:nvGraphicFramePr>
        <p:xfrm>
          <a:off x="170985" y="1100254"/>
          <a:ext cx="7602844" cy="50998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Evolution of the Cost-to-Completion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Y. Kadi et al.  - North Area Consolidation Study – 3rd EABI-WG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8C9697-E830-44E6-B786-B0006A869ADD}" type="slidenum">
              <a:rPr lang="en-GB" smtClean="0"/>
              <a:pPr>
                <a:defRPr/>
              </a:pPr>
              <a:t>11</a:t>
            </a:fld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849330" y="1478854"/>
            <a:ext cx="54781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850124" y="5422216"/>
            <a:ext cx="54781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cxnSpLocks/>
          </p:cNvCxnSpPr>
          <p:nvPr/>
        </p:nvCxnSpPr>
        <p:spPr>
          <a:xfrm>
            <a:off x="8121973" y="1478366"/>
            <a:ext cx="0" cy="104639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>
            <a:off x="8113584" y="3426681"/>
            <a:ext cx="0" cy="199553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795484" y="4104507"/>
            <a:ext cx="907621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200" b="1" dirty="0"/>
              <a:t>48.1 MCHF</a:t>
            </a:r>
            <a:endParaRPr lang="en-GB" altLang="en-US" sz="1200" b="1" dirty="0"/>
          </a:p>
        </p:txBody>
      </p:sp>
      <p:sp>
        <p:nvSpPr>
          <p:cNvPr id="20" name="TextBox 24"/>
          <p:cNvSpPr txBox="1">
            <a:spLocks noChangeArrowheads="1"/>
          </p:cNvSpPr>
          <p:nvPr/>
        </p:nvSpPr>
        <p:spPr bwMode="auto">
          <a:xfrm>
            <a:off x="7746574" y="2560713"/>
            <a:ext cx="900112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200" b="1" dirty="0">
                <a:solidFill>
                  <a:srgbClr val="FF0000"/>
                </a:solidFill>
              </a:rPr>
              <a:t>8.0 MCHF</a:t>
            </a:r>
            <a:endParaRPr lang="en-GB" altLang="en-US" sz="1200" b="1" dirty="0">
              <a:solidFill>
                <a:srgbClr val="FF0000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828D5E4-9038-0A43-92F2-FAFF3E6A74DC}"/>
              </a:ext>
            </a:extLst>
          </p:cNvPr>
          <p:cNvSpPr txBox="1"/>
          <p:nvPr/>
        </p:nvSpPr>
        <p:spPr bwMode="auto">
          <a:xfrm>
            <a:off x="7748955" y="1881483"/>
            <a:ext cx="888705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b="1" dirty="0">
                <a:solidFill>
                  <a:schemeClr val="accent3">
                    <a:lumMod val="75000"/>
                  </a:schemeClr>
                </a:solidFill>
              </a:rPr>
              <a:t>25.3 MCHF</a:t>
            </a:r>
            <a:endParaRPr lang="en-GB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A19A5DB-B9B5-D148-A6BA-22EE2BDED9BE}"/>
              </a:ext>
            </a:extLst>
          </p:cNvPr>
          <p:cNvCxnSpPr/>
          <p:nvPr/>
        </p:nvCxnSpPr>
        <p:spPr>
          <a:xfrm>
            <a:off x="7850124" y="2860429"/>
            <a:ext cx="54781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5DC62C0-111C-4C45-AEC5-D40F757B08C9}"/>
              </a:ext>
            </a:extLst>
          </p:cNvPr>
          <p:cNvCxnSpPr>
            <a:cxnSpLocks/>
          </p:cNvCxnSpPr>
          <p:nvPr/>
        </p:nvCxnSpPr>
        <p:spPr>
          <a:xfrm flipH="1">
            <a:off x="8114849" y="2865744"/>
            <a:ext cx="7124" cy="560937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71D3760-9E7D-8444-8B89-C6238090FFEA}"/>
              </a:ext>
            </a:extLst>
          </p:cNvPr>
          <p:cNvCxnSpPr/>
          <p:nvPr/>
        </p:nvCxnSpPr>
        <p:spPr>
          <a:xfrm>
            <a:off x="7840941" y="3426681"/>
            <a:ext cx="54781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A5855F5-2DD1-3446-A8A4-FE39BA9A7F92}"/>
              </a:ext>
            </a:extLst>
          </p:cNvPr>
          <p:cNvCxnSpPr/>
          <p:nvPr/>
        </p:nvCxnSpPr>
        <p:spPr>
          <a:xfrm>
            <a:off x="7864409" y="2524756"/>
            <a:ext cx="547816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CF73F8CB-46CD-0D42-AA86-D176EA9FE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6327" y="3004053"/>
            <a:ext cx="950901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12.9</a:t>
            </a:r>
            <a:r>
              <a:rPr lang="en-US" altLang="en-US" sz="1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MCHF</a:t>
            </a:r>
            <a:endParaRPr lang="en-GB" altLang="en-US" sz="12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1B48BAF5-A2CA-C943-96F7-3F1A3267813D}"/>
              </a:ext>
            </a:extLst>
          </p:cNvPr>
          <p:cNvCxnSpPr>
            <a:cxnSpLocks/>
          </p:cNvCxnSpPr>
          <p:nvPr/>
        </p:nvCxnSpPr>
        <p:spPr>
          <a:xfrm flipV="1">
            <a:off x="5201063" y="2860429"/>
            <a:ext cx="1695852" cy="6652"/>
          </a:xfrm>
          <a:prstGeom prst="line">
            <a:avLst/>
          </a:prstGeom>
          <a:ln>
            <a:solidFill>
              <a:schemeClr val="tx2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Striped Right Arrow 44">
            <a:extLst>
              <a:ext uri="{FF2B5EF4-FFF2-40B4-BE49-F238E27FC236}">
                <a16:creationId xmlns:a16="http://schemas.microsoft.com/office/drawing/2014/main" id="{3AF30682-E415-A442-BC9C-23362370B7B2}"/>
              </a:ext>
            </a:extLst>
          </p:cNvPr>
          <p:cNvSpPr/>
          <p:nvPr/>
        </p:nvSpPr>
        <p:spPr>
          <a:xfrm flipH="1">
            <a:off x="8672859" y="3005029"/>
            <a:ext cx="327177" cy="305006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62A9B7E0-BBE5-5C40-8510-C38E3A71EA8E}"/>
              </a:ext>
            </a:extLst>
          </p:cNvPr>
          <p:cNvCxnSpPr>
            <a:cxnSpLocks/>
          </p:cNvCxnSpPr>
          <p:nvPr/>
        </p:nvCxnSpPr>
        <p:spPr>
          <a:xfrm flipV="1">
            <a:off x="7073483" y="3423356"/>
            <a:ext cx="700346" cy="4233"/>
          </a:xfrm>
          <a:prstGeom prst="line">
            <a:avLst/>
          </a:prstGeom>
          <a:ln>
            <a:solidFill>
              <a:schemeClr val="tx2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5C085D03-75C5-0245-805E-E054462B69F1}"/>
              </a:ext>
            </a:extLst>
          </p:cNvPr>
          <p:cNvCxnSpPr>
            <a:cxnSpLocks/>
          </p:cNvCxnSpPr>
          <p:nvPr/>
        </p:nvCxnSpPr>
        <p:spPr>
          <a:xfrm flipV="1">
            <a:off x="7089424" y="2856648"/>
            <a:ext cx="700346" cy="4233"/>
          </a:xfrm>
          <a:prstGeom prst="line">
            <a:avLst/>
          </a:prstGeom>
          <a:ln>
            <a:solidFill>
              <a:schemeClr val="tx2"/>
            </a:solidFill>
            <a:prstDash val="solid"/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Left-Right Arrow 9">
            <a:extLst>
              <a:ext uri="{FF2B5EF4-FFF2-40B4-BE49-F238E27FC236}">
                <a16:creationId xmlns:a16="http://schemas.microsoft.com/office/drawing/2014/main" id="{97F73A50-7471-A04C-9B7D-8D22F91DB075}"/>
              </a:ext>
            </a:extLst>
          </p:cNvPr>
          <p:cNvSpPr/>
          <p:nvPr/>
        </p:nvSpPr>
        <p:spPr>
          <a:xfrm>
            <a:off x="862361" y="1984929"/>
            <a:ext cx="4338702" cy="185210"/>
          </a:xfrm>
          <a:prstGeom prst="leftRightArrow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eft-Right Arrow 28">
            <a:extLst>
              <a:ext uri="{FF2B5EF4-FFF2-40B4-BE49-F238E27FC236}">
                <a16:creationId xmlns:a16="http://schemas.microsoft.com/office/drawing/2014/main" id="{C7A0D2EF-5B2C-B049-B217-9C8C9F04830B}"/>
              </a:ext>
            </a:extLst>
          </p:cNvPr>
          <p:cNvSpPr/>
          <p:nvPr/>
        </p:nvSpPr>
        <p:spPr>
          <a:xfrm>
            <a:off x="5204837" y="1984929"/>
            <a:ext cx="1954245" cy="185210"/>
          </a:xfrm>
          <a:prstGeom prst="leftRightArrow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A806BA-37FD-E645-B9D6-A82BE4671974}"/>
              </a:ext>
            </a:extLst>
          </p:cNvPr>
          <p:cNvSpPr txBox="1"/>
          <p:nvPr/>
        </p:nvSpPr>
        <p:spPr>
          <a:xfrm>
            <a:off x="2801182" y="1643990"/>
            <a:ext cx="86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2B5C7D-C081-2643-8271-F1AB69464535}"/>
              </a:ext>
            </a:extLst>
          </p:cNvPr>
          <p:cNvSpPr txBox="1"/>
          <p:nvPr/>
        </p:nvSpPr>
        <p:spPr>
          <a:xfrm>
            <a:off x="5706150" y="1643990"/>
            <a:ext cx="880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Phase2</a:t>
            </a:r>
          </a:p>
        </p:txBody>
      </p:sp>
    </p:spTree>
    <p:extLst>
      <p:ext uri="{BB962C8B-B14F-4D97-AF65-F5344CB8AC3E}">
        <p14:creationId xmlns:p14="http://schemas.microsoft.com/office/powerpoint/2010/main" val="2342280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 consolidation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 dirty="0"/>
              <a:t>Y. Kadi et al.  - North Area Consolidation Study – 3rd EABI-WG meeting</a:t>
            </a:r>
            <a:endParaRPr lang="en-US" sz="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825344"/>
              </p:ext>
            </p:extLst>
          </p:nvPr>
        </p:nvGraphicFramePr>
        <p:xfrm>
          <a:off x="257906" y="1767840"/>
          <a:ext cx="8596924" cy="387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98462">
                  <a:extLst>
                    <a:ext uri="{9D8B030D-6E8A-4147-A177-3AD203B41FA5}">
                      <a16:colId xmlns:a16="http://schemas.microsoft.com/office/drawing/2014/main" val="1186299775"/>
                    </a:ext>
                  </a:extLst>
                </a:gridCol>
                <a:gridCol w="4298462">
                  <a:extLst>
                    <a:ext uri="{9D8B030D-6E8A-4147-A177-3AD203B41FA5}">
                      <a16:colId xmlns:a16="http://schemas.microsoft.com/office/drawing/2014/main" val="40556570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LS2 (urgent)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Post-</a:t>
                      </a:r>
                      <a:r>
                        <a:rPr lang="en-US" baseline="0" dirty="0"/>
                        <a:t> LS2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96296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10 Cherenkov counters “XCET” (H2,</a:t>
                      </a:r>
                      <a:r>
                        <a:rPr lang="en-US" sz="1600" baseline="0" dirty="0"/>
                        <a:t> H4, H6, H8) </a:t>
                      </a:r>
                      <a:r>
                        <a:rPr lang="en-US" sz="1600" dirty="0"/>
                        <a:t>(control, design, cabling, various</a:t>
                      </a:r>
                      <a:r>
                        <a:rPr lang="en-US" sz="1600" baseline="0" dirty="0"/>
                        <a:t> parts)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>
                          <a:solidFill>
                            <a:srgbClr val="C00000"/>
                          </a:solidFill>
                        </a:rPr>
                        <a:t>Additional urgent items ??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/>
                        <a:t>XSCI intensity counters with new voltage dividers + signal splitter</a:t>
                      </a:r>
                      <a:r>
                        <a:rPr lang="en-US" sz="1600" baseline="0" dirty="0"/>
                        <a:t> (users)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/>
                        <a:t>CEDAR: already renovated for NA58. New gas control and faster readout for other (H2, H6, K12 lines).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/>
                        <a:t>Profile monitors: does not match always with beam rates 10</a:t>
                      </a:r>
                      <a:r>
                        <a:rPr lang="en-US" sz="1600" baseline="30000" dirty="0"/>
                        <a:t>5</a:t>
                      </a:r>
                      <a:r>
                        <a:rPr lang="en-US" sz="1600" baseline="0" dirty="0"/>
                        <a:t>/spill. Some of them could be replaced by scintillating </a:t>
                      </a:r>
                      <a:r>
                        <a:rPr lang="en-US" sz="1600" baseline="0" dirty="0" err="1"/>
                        <a:t>fibre</a:t>
                      </a:r>
                      <a:r>
                        <a:rPr lang="en-US" sz="1600" baseline="0" dirty="0"/>
                        <a:t> monitors (XBPF) with in/out movement.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/>
                        <a:t>Some scintillating fiber scanner “FISC” could be replaced by XBPF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</a:rPr>
                        <a:t>XEMC: read out to be replaced by ADC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600" baseline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2788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343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71253-82C7-A949-8BE1-AE03D3F78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Some other actions to be taken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E31C5-6E64-CF4F-8FD5-A8119F3AC007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en-US" sz="2400" b="1" dirty="0"/>
              <a:t>For LS2 (2019 – 2020)</a:t>
            </a:r>
          </a:p>
          <a:p>
            <a:pPr lvl="2"/>
            <a:r>
              <a:rPr lang="en-US" altLang="en-US" dirty="0"/>
              <a:t>The consolidation of the obsolete </a:t>
            </a:r>
            <a:r>
              <a:rPr lang="en-GB" altLang="en-US" dirty="0"/>
              <a:t>flammable gas &amp; ODH detection system</a:t>
            </a:r>
            <a:endParaRPr lang="en-US" altLang="en-US" dirty="0"/>
          </a:p>
          <a:p>
            <a:pPr lvl="2"/>
            <a:r>
              <a:rPr lang="en-GB" altLang="en-US" dirty="0"/>
              <a:t>Bringing the gas network to conformity</a:t>
            </a:r>
            <a:endParaRPr lang="en-US" altLang="en-US" dirty="0"/>
          </a:p>
          <a:p>
            <a:pPr lvl="2"/>
            <a:r>
              <a:rPr lang="en-GB" altLang="en-US" dirty="0"/>
              <a:t>New radioprotection monitoring system</a:t>
            </a:r>
          </a:p>
          <a:p>
            <a:pPr lvl="2"/>
            <a:r>
              <a:rPr lang="en-US" dirty="0"/>
              <a:t>Target consolidation TCC2/8, Beam intercepting devices renovation, …</a:t>
            </a:r>
          </a:p>
          <a:p>
            <a:pPr lvl="2"/>
            <a:r>
              <a:rPr lang="en-US" dirty="0"/>
              <a:t>VERTEX &amp; ATLAS Morpurgo PC consolidation</a:t>
            </a:r>
          </a:p>
          <a:p>
            <a:pPr lvl="2"/>
            <a:r>
              <a:rPr lang="fr-FR" altLang="en-US" dirty="0"/>
              <a:t>Consolidation of water </a:t>
            </a:r>
            <a:r>
              <a:rPr lang="fr-FR" altLang="en-US" dirty="0" err="1"/>
              <a:t>cooling</a:t>
            </a:r>
            <a:r>
              <a:rPr lang="fr-FR" altLang="en-US" dirty="0"/>
              <a:t> for </a:t>
            </a:r>
            <a:r>
              <a:rPr lang="fr-FR" altLang="en-US" dirty="0" err="1"/>
              <a:t>beam</a:t>
            </a:r>
            <a:r>
              <a:rPr lang="fr-FR" altLang="en-US" dirty="0"/>
              <a:t> </a:t>
            </a:r>
            <a:r>
              <a:rPr lang="fr-FR" altLang="en-US" dirty="0" err="1"/>
              <a:t>lines</a:t>
            </a:r>
            <a:r>
              <a:rPr lang="fr-FR" altLang="en-US" dirty="0"/>
              <a:t> </a:t>
            </a:r>
            <a:r>
              <a:rPr lang="fr-FR" altLang="en-US" dirty="0" err="1"/>
              <a:t>magnets</a:t>
            </a:r>
            <a:r>
              <a:rPr lang="fr-FR" altLang="en-US" dirty="0"/>
              <a:t>.</a:t>
            </a:r>
            <a:endParaRPr lang="en-US" dirty="0"/>
          </a:p>
          <a:p>
            <a:pPr lvl="2"/>
            <a:r>
              <a:rPr lang="en-US" dirty="0"/>
              <a:t>Chilled water pipework</a:t>
            </a:r>
          </a:p>
          <a:p>
            <a:pPr lvl="2"/>
            <a:r>
              <a:rPr lang="en-US" dirty="0"/>
              <a:t>Cooling towers: </a:t>
            </a:r>
            <a:r>
              <a:rPr lang="en-GB" altLang="en-US" dirty="0"/>
              <a:t>replacement of the </a:t>
            </a:r>
            <a:r>
              <a:rPr lang="en-US" dirty="0"/>
              <a:t>control system</a:t>
            </a:r>
          </a:p>
          <a:p>
            <a:pPr lvl="2"/>
            <a:r>
              <a:rPr lang="en-US" dirty="0"/>
              <a:t>…</a:t>
            </a:r>
          </a:p>
          <a:p>
            <a:r>
              <a:rPr lang="en-US" dirty="0"/>
              <a:t>Extend study to TT20 (w/o BDF/SHIP)</a:t>
            </a:r>
          </a:p>
          <a:p>
            <a:r>
              <a:rPr lang="en-US" dirty="0"/>
              <a:t>Prepare Safety Review of NA</a:t>
            </a:r>
          </a:p>
          <a:p>
            <a:r>
              <a:rPr lang="en-US" dirty="0"/>
              <a:t>Prepare Cost &amp; Schedule Review of NA-CONS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585584-22CB-CE4F-847E-541AA00601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 dirty="0"/>
              <a:t>Y. Kadi et al.  - North Area Consolidation Study – 3rd EABI-WG meeting</a:t>
            </a:r>
            <a:endParaRPr lang="en-US" sz="90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FCDA20-100E-C64B-BFD8-6688063BE03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568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/>
          <p:cNvSpPr>
            <a:spLocks noGrp="1"/>
          </p:cNvSpPr>
          <p:nvPr>
            <p:ph type="title"/>
          </p:nvPr>
        </p:nvSpPr>
        <p:spPr>
          <a:xfrm>
            <a:off x="457200" y="53004"/>
            <a:ext cx="8226425" cy="666012"/>
          </a:xfrm>
        </p:spPr>
        <p:txBody>
          <a:bodyPr/>
          <a:lstStyle/>
          <a:p>
            <a:r>
              <a:rPr lang="en-US" alt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668B2-69B1-1543-8FDE-8C080919579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5438" y="627908"/>
            <a:ext cx="8572500" cy="5468092"/>
          </a:xfrm>
          <a:solidFill>
            <a:schemeClr val="bg1"/>
          </a:solidFill>
        </p:spPr>
        <p:txBody>
          <a:bodyPr/>
          <a:lstStyle/>
          <a:p>
            <a:pPr>
              <a:defRPr/>
            </a:pPr>
            <a:r>
              <a:rPr lang="en-US" dirty="0"/>
              <a:t>Current state of the North Experimental Area has been analyzed.</a:t>
            </a:r>
          </a:p>
          <a:p>
            <a:pPr>
              <a:defRPr/>
            </a:pPr>
            <a:r>
              <a:rPr lang="en-US" dirty="0"/>
              <a:t>Consolidation needs have been identified.</a:t>
            </a:r>
          </a:p>
          <a:p>
            <a:pPr lvl="1">
              <a:buClr>
                <a:srgbClr val="0C377B"/>
              </a:buClr>
              <a:buSzPct val="120000"/>
              <a:defRPr/>
            </a:pPr>
            <a:r>
              <a:rPr lang="en-US" dirty="0"/>
              <a:t>Hardware consolidation : reliability</a:t>
            </a:r>
          </a:p>
          <a:p>
            <a:pPr lvl="1">
              <a:buClr>
                <a:srgbClr val="0C377B"/>
              </a:buClr>
              <a:buSzPct val="120000"/>
              <a:defRPr/>
            </a:pPr>
            <a:r>
              <a:rPr lang="en-US" dirty="0"/>
              <a:t>Safety : top priority</a:t>
            </a:r>
          </a:p>
          <a:p>
            <a:pPr>
              <a:defRPr/>
            </a:pPr>
            <a:r>
              <a:rPr lang="en-US" dirty="0"/>
              <a:t>A strategy is proposed for the consolidation in 2 phases.</a:t>
            </a:r>
          </a:p>
          <a:p>
            <a:pPr lvl="1">
              <a:buClr>
                <a:srgbClr val="0C377B"/>
              </a:buClr>
              <a:buSzPct val="120000"/>
              <a:defRPr/>
            </a:pPr>
            <a:r>
              <a:rPr lang="en-US" b="1" dirty="0"/>
              <a:t>Phase I</a:t>
            </a:r>
            <a:r>
              <a:rPr lang="en-US" dirty="0"/>
              <a:t> </a:t>
            </a:r>
            <a:r>
              <a:rPr lang="en-US" b="1" dirty="0"/>
              <a:t>&amp;</a:t>
            </a:r>
            <a:r>
              <a:rPr lang="en-US" dirty="0"/>
              <a:t> </a:t>
            </a:r>
            <a:r>
              <a:rPr lang="en-US" b="1" dirty="0"/>
              <a:t>Safety</a:t>
            </a:r>
            <a:r>
              <a:rPr lang="en-US" dirty="0"/>
              <a:t> [ 2017 – 2026]</a:t>
            </a:r>
          </a:p>
          <a:p>
            <a:pPr lvl="2">
              <a:buClr>
                <a:srgbClr val="0C377B"/>
              </a:buClr>
              <a:defRPr/>
            </a:pPr>
            <a:r>
              <a:rPr lang="en-US" dirty="0"/>
              <a:t>Hardware consolidation (excl. BA80): </a:t>
            </a:r>
          </a:p>
          <a:p>
            <a:pPr lvl="2">
              <a:buClr>
                <a:srgbClr val="0C377B"/>
              </a:buClr>
              <a:defRPr/>
            </a:pPr>
            <a:r>
              <a:rPr lang="en-US" dirty="0"/>
              <a:t>C.E. works.</a:t>
            </a:r>
          </a:p>
          <a:p>
            <a:pPr lvl="2">
              <a:buClr>
                <a:srgbClr val="0C377B"/>
              </a:buClr>
              <a:defRPr/>
            </a:pPr>
            <a:r>
              <a:rPr lang="en-US" dirty="0"/>
              <a:t>Safety (Gas detection, Access control, Fire protection)</a:t>
            </a:r>
          </a:p>
          <a:p>
            <a:pPr lvl="1">
              <a:buClr>
                <a:srgbClr val="0C377B"/>
              </a:buClr>
              <a:buSzPct val="120000"/>
              <a:defRPr/>
            </a:pPr>
            <a:r>
              <a:rPr lang="en-US" dirty="0"/>
              <a:t> </a:t>
            </a:r>
            <a:r>
              <a:rPr lang="en-US" b="1" dirty="0"/>
              <a:t>Phase II &amp; Safety </a:t>
            </a:r>
            <a:r>
              <a:rPr lang="en-US" dirty="0"/>
              <a:t>[2027 – 2030]</a:t>
            </a:r>
          </a:p>
          <a:p>
            <a:pPr lvl="2">
              <a:buClr>
                <a:srgbClr val="0C377B"/>
              </a:buClr>
              <a:buSzPct val="120000"/>
              <a:defRPr/>
            </a:pPr>
            <a:r>
              <a:rPr lang="en-US" dirty="0"/>
              <a:t> consolidation needs for BA80 (synergy with PBC and BDF)</a:t>
            </a:r>
          </a:p>
          <a:p>
            <a:pPr lvl="2">
              <a:buClr>
                <a:srgbClr val="0C377B"/>
              </a:buClr>
              <a:buSzPct val="120000"/>
              <a:defRPr/>
            </a:pPr>
            <a:r>
              <a:rPr lang="en-US" dirty="0"/>
              <a:t> remaining safety items (Fire detection, Alarm, Evacuation) and C.E. works.</a:t>
            </a:r>
            <a:br>
              <a:rPr lang="en-US" dirty="0"/>
            </a:br>
            <a:r>
              <a:rPr lang="en-US" dirty="0"/>
              <a:t>	</a:t>
            </a:r>
            <a:endParaRPr lang="en-GB" sz="1800" b="1" dirty="0"/>
          </a:p>
          <a:p>
            <a:pPr>
              <a:defRPr/>
            </a:pPr>
            <a:r>
              <a:rPr lang="en-GB" sz="1800" b="1" dirty="0"/>
              <a:t>The present consolidation strategy will allow keeping the North Experimental Area safe, reliable and attractive for future high-energy physics programmes.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7F34CD3-A83E-B44D-9109-91891C505B1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F152F7E-724E-4DA0-AD29-C930566672B0}" type="slidenum">
              <a:rPr lang="en-US" sz="900"/>
              <a:pPr>
                <a:defRPr/>
              </a:pPr>
              <a:t>14</a:t>
            </a:fld>
            <a:endParaRPr lang="en-US" sz="9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F74858-4547-4041-84F4-6F3B5482C3AB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/>
              <a:t>Y. Kadi et al.  - North Area Consolidation Study – 3rd EABI-WG meeting</a:t>
            </a:r>
            <a:endParaRPr lang="en-US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365D0F-890E-0742-86FD-668114AD6A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pic>
        <p:nvPicPr>
          <p:cNvPr id="33795" name="Chart 2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673100"/>
            <a:ext cx="4445000" cy="29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itle 1"/>
          <p:cNvSpPr>
            <a:spLocks noGrp="1"/>
          </p:cNvSpPr>
          <p:nvPr>
            <p:ph type="title"/>
          </p:nvPr>
        </p:nvSpPr>
        <p:spPr>
          <a:xfrm>
            <a:off x="457200" y="9525"/>
            <a:ext cx="8226425" cy="625475"/>
          </a:xfrm>
        </p:spPr>
        <p:txBody>
          <a:bodyPr/>
          <a:lstStyle/>
          <a:p>
            <a:r>
              <a:rPr lang="en-GB" altLang="en-US" dirty="0"/>
              <a:t>Fault 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77AC52-352A-F143-BC2D-BD40DBF50992}"/>
              </a:ext>
            </a:extLst>
          </p:cNvPr>
          <p:cNvSpPr txBox="1"/>
          <p:nvPr/>
        </p:nvSpPr>
        <p:spPr>
          <a:xfrm>
            <a:off x="5808663" y="2540000"/>
            <a:ext cx="136048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dirty="0">
                <a:solidFill>
                  <a:schemeClr val="accent6"/>
                </a:solidFill>
              </a:rPr>
              <a:t>EN-CV 511 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792555-AFFF-E54C-BB90-6F21B0F1A9D3}"/>
              </a:ext>
            </a:extLst>
          </p:cNvPr>
          <p:cNvSpPr txBox="1"/>
          <p:nvPr/>
        </p:nvSpPr>
        <p:spPr>
          <a:xfrm>
            <a:off x="5224463" y="1760538"/>
            <a:ext cx="11287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EPC 165 h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3799" name="TextBox 15"/>
          <p:cNvSpPr txBox="1">
            <a:spLocks noChangeArrowheads="1"/>
          </p:cNvSpPr>
          <p:nvPr/>
        </p:nvSpPr>
        <p:spPr bwMode="auto">
          <a:xfrm>
            <a:off x="5143500" y="2033588"/>
            <a:ext cx="930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dirty="0">
                <a:solidFill>
                  <a:srgbClr val="002060"/>
                </a:solidFill>
              </a:rPr>
              <a:t>STI 70 h</a:t>
            </a:r>
            <a:endParaRPr lang="en-GB" altLang="en-US" dirty="0">
              <a:solidFill>
                <a:srgbClr val="002060"/>
              </a:solidFill>
            </a:endParaRPr>
          </a:p>
        </p:txBody>
      </p:sp>
      <p:pic>
        <p:nvPicPr>
          <p:cNvPr id="33800" name="Chart 1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6800"/>
            <a:ext cx="4381500" cy="318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3801" name="Chart 19"/>
          <p:cNvGraphicFramePr>
            <a:graphicFrameLocks/>
          </p:cNvGraphicFramePr>
          <p:nvPr/>
        </p:nvGraphicFramePr>
        <p:xfrm>
          <a:off x="-50800" y="631825"/>
          <a:ext cx="4470400" cy="304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33" name="Chart" r:id="rId5" imgW="4474852" imgH="3048264" progId="Excel.Chart.8">
                  <p:embed/>
                </p:oleObj>
              </mc:Choice>
              <mc:Fallback>
                <p:oleObj name="Chart" r:id="rId5" imgW="4474852" imgH="3048264" progId="Excel.Chart.8">
                  <p:embed/>
                  <p:pic>
                    <p:nvPicPr>
                      <p:cNvPr id="33801" name="Chart 19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631825"/>
                        <a:ext cx="4470400" cy="304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2" name="TextBox 11"/>
          <p:cNvSpPr txBox="1">
            <a:spLocks noChangeArrowheads="1"/>
          </p:cNvSpPr>
          <p:nvPr/>
        </p:nvSpPr>
        <p:spPr bwMode="auto">
          <a:xfrm>
            <a:off x="1497013" y="2359025"/>
            <a:ext cx="1284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/>
              <a:t>TE-EPC 141</a:t>
            </a:r>
          </a:p>
        </p:txBody>
      </p:sp>
      <p:sp>
        <p:nvSpPr>
          <p:cNvPr id="33803" name="TextBox 14"/>
          <p:cNvSpPr txBox="1">
            <a:spLocks noChangeArrowheads="1"/>
          </p:cNvSpPr>
          <p:nvPr/>
        </p:nvSpPr>
        <p:spPr bwMode="auto">
          <a:xfrm>
            <a:off x="2452688" y="1462088"/>
            <a:ext cx="1138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/>
              <a:t>EN-STI 20</a:t>
            </a:r>
          </a:p>
        </p:txBody>
      </p:sp>
      <p:sp>
        <p:nvSpPr>
          <p:cNvPr id="33804" name="TextBox 11"/>
          <p:cNvSpPr txBox="1">
            <a:spLocks noChangeArrowheads="1"/>
          </p:cNvSpPr>
          <p:nvPr/>
        </p:nvSpPr>
        <p:spPr bwMode="auto">
          <a:xfrm>
            <a:off x="1233488" y="5462588"/>
            <a:ext cx="12906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/>
              <a:t>TE-EPC 152</a:t>
            </a:r>
          </a:p>
        </p:txBody>
      </p:sp>
      <p:pic>
        <p:nvPicPr>
          <p:cNvPr id="33805" name="Chart 22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3632200"/>
            <a:ext cx="4445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6" name="TextBox 11"/>
          <p:cNvSpPr txBox="1">
            <a:spLocks noChangeArrowheads="1"/>
          </p:cNvSpPr>
          <p:nvPr/>
        </p:nvSpPr>
        <p:spPr bwMode="auto">
          <a:xfrm>
            <a:off x="5180013" y="5276850"/>
            <a:ext cx="1443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/>
              <a:t>TE-EPC 374 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077AC52-352A-F143-BC2D-BD40DBF50992}"/>
              </a:ext>
            </a:extLst>
          </p:cNvPr>
          <p:cNvSpPr txBox="1"/>
          <p:nvPr/>
        </p:nvSpPr>
        <p:spPr>
          <a:xfrm>
            <a:off x="6353175" y="5035550"/>
            <a:ext cx="1249363" cy="3381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chemeClr val="accent6"/>
                </a:solidFill>
              </a:rPr>
              <a:t>EN-CV 128 h</a:t>
            </a:r>
          </a:p>
        </p:txBody>
      </p:sp>
      <p:sp>
        <p:nvSpPr>
          <p:cNvPr id="33808" name="TextBox 3"/>
          <p:cNvSpPr txBox="1">
            <a:spLocks noChangeArrowheads="1"/>
          </p:cNvSpPr>
          <p:nvPr/>
        </p:nvSpPr>
        <p:spPr bwMode="auto">
          <a:xfrm>
            <a:off x="6253163" y="4538663"/>
            <a:ext cx="10541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600" dirty="0">
                <a:solidFill>
                  <a:srgbClr val="FFFF00"/>
                </a:solidFill>
              </a:rPr>
              <a:t>MSC 111 h</a:t>
            </a:r>
          </a:p>
        </p:txBody>
      </p:sp>
      <p:sp>
        <p:nvSpPr>
          <p:cNvPr id="33809" name="TextBox 4"/>
          <p:cNvSpPr txBox="1">
            <a:spLocks noChangeArrowheads="1"/>
          </p:cNvSpPr>
          <p:nvPr/>
        </p:nvSpPr>
        <p:spPr bwMode="auto">
          <a:xfrm>
            <a:off x="227013" y="6381750"/>
            <a:ext cx="17224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sz="1600" dirty="0"/>
              <a:t>(Until October 9</a:t>
            </a:r>
            <a:r>
              <a:rPr lang="en-GB" altLang="en-US" sz="1600" baseline="30000" dirty="0"/>
              <a:t>th</a:t>
            </a:r>
            <a:r>
              <a:rPr lang="en-GB" altLang="en-US" sz="16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3AFE82-F5BF-6043-A0AC-71B0FBA49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75968FF-3D9E-477C-B396-285D5502B877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Safety &amp; Civil Engineering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23945B-2D59-3D4F-A674-01E7D108C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F6F22E-4CA4-F84A-8529-78AA3D2AE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2444D4-51A5-4B45-B636-471C1D9A4B9F}" type="slidenum">
              <a:rPr lang="en-GB"/>
              <a:pPr>
                <a:defRPr/>
              </a:pPr>
              <a:t>17</a:t>
            </a:fld>
            <a:endParaRPr lang="en-GB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600-00000C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41183253"/>
              </p:ext>
            </p:extLst>
          </p:nvPr>
        </p:nvGraphicFramePr>
        <p:xfrm>
          <a:off x="367138" y="1024754"/>
          <a:ext cx="7954537" cy="2517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4EFB5320-D17B-F149-9B2A-54A5A0AF316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213603"/>
              </p:ext>
            </p:extLst>
          </p:nvPr>
        </p:nvGraphicFramePr>
        <p:xfrm>
          <a:off x="367138" y="3547954"/>
          <a:ext cx="8226426" cy="2693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2">
            <a:extLst>
              <a:ext uri="{FF2B5EF4-FFF2-40B4-BE49-F238E27FC236}">
                <a16:creationId xmlns:a16="http://schemas.microsoft.com/office/drawing/2014/main" id="{A15BE4A8-82FB-EE45-815C-C58B3EBABA15}"/>
              </a:ext>
            </a:extLst>
          </p:cNvPr>
          <p:cNvSpPr txBox="1"/>
          <p:nvPr/>
        </p:nvSpPr>
        <p:spPr>
          <a:xfrm>
            <a:off x="4894897" y="4105276"/>
            <a:ext cx="977900" cy="708025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000" dirty="0">
                <a:solidFill>
                  <a:srgbClr val="0070C0"/>
                </a:solidFill>
              </a:rPr>
              <a:t>BA82, 893, 895</a:t>
            </a:r>
          </a:p>
          <a:p>
            <a:pPr>
              <a:defRPr/>
            </a:pPr>
            <a:r>
              <a:rPr lang="en-GB" sz="1000" dirty="0">
                <a:solidFill>
                  <a:srgbClr val="0070C0"/>
                </a:solidFill>
              </a:rPr>
              <a:t>907, 908, 909</a:t>
            </a:r>
          </a:p>
          <a:p>
            <a:pPr>
              <a:defRPr/>
            </a:pPr>
            <a:r>
              <a:rPr lang="en-GB" sz="1000" dirty="0">
                <a:solidFill>
                  <a:srgbClr val="0070C0"/>
                </a:solidFill>
              </a:rPr>
              <a:t>911, 912, 918</a:t>
            </a:r>
          </a:p>
          <a:p>
            <a:pPr>
              <a:defRPr/>
            </a:pPr>
            <a:r>
              <a:rPr lang="en-GB" sz="1000" dirty="0">
                <a:solidFill>
                  <a:srgbClr val="0070C0"/>
                </a:solidFill>
              </a:rPr>
              <a:t>920, 902</a:t>
            </a:r>
          </a:p>
        </p:txBody>
      </p:sp>
      <p:sp>
        <p:nvSpPr>
          <p:cNvPr id="3" name="Left Brace 2"/>
          <p:cNvSpPr/>
          <p:nvPr/>
        </p:nvSpPr>
        <p:spPr>
          <a:xfrm rot="3874856">
            <a:off x="4607491" y="1068158"/>
            <a:ext cx="296752" cy="170557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Left Brace 8"/>
          <p:cNvSpPr/>
          <p:nvPr/>
        </p:nvSpPr>
        <p:spPr>
          <a:xfrm rot="3628107">
            <a:off x="6646649" y="519301"/>
            <a:ext cx="441947" cy="2556949"/>
          </a:xfrm>
          <a:prstGeom prst="leftBrace">
            <a:avLst>
              <a:gd name="adj1" fmla="val 8333"/>
              <a:gd name="adj2" fmla="val 4936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9988798">
            <a:off x="3775161" y="1425771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Fire protection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 rot="19826213">
            <a:off x="5285730" y="1230534"/>
            <a:ext cx="2907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Fire detection, alarm &amp; </a:t>
            </a:r>
            <a:r>
              <a:rPr lang="en-US" dirty="0" err="1"/>
              <a:t>evac</a:t>
            </a:r>
            <a:r>
              <a:rPr lang="en-US" dirty="0"/>
              <a:t>.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3321538" y="3251200"/>
            <a:ext cx="1022868" cy="29107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1B98A5-0C15-6E44-B9D4-0E73803D5C5A}"/>
              </a:ext>
            </a:extLst>
          </p:cNvPr>
          <p:cNvSpPr txBox="1"/>
          <p:nvPr/>
        </p:nvSpPr>
        <p:spPr>
          <a:xfrm>
            <a:off x="1935413" y="3817643"/>
            <a:ext cx="2039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Light Consolidation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6B895CEC-81F4-794B-AF9D-A36DAD8F5077}"/>
              </a:ext>
            </a:extLst>
          </p:cNvPr>
          <p:cNvSpPr/>
          <p:nvPr/>
        </p:nvSpPr>
        <p:spPr>
          <a:xfrm rot="5400000">
            <a:off x="2796097" y="2962902"/>
            <a:ext cx="318551" cy="2778067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1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A1D6DCF-D84C-4545-AE55-7753616ED6E9}"/>
              </a:ext>
            </a:extLst>
          </p:cNvPr>
          <p:cNvSpPr>
            <a:spLocks noGrp="1"/>
          </p:cNvSpPr>
          <p:nvPr>
            <p:ph type="title"/>
          </p:nvPr>
        </p:nvSpPr>
        <p:spPr>
          <a:effectLst/>
        </p:spPr>
        <p:txBody>
          <a:bodyPr>
            <a:noAutofit/>
          </a:bodyPr>
          <a:lstStyle/>
          <a:p>
            <a:pPr>
              <a:defRPr/>
            </a:pPr>
            <a:r>
              <a:rPr lang="en-US" dirty="0"/>
              <a:t>North Experimental Area Consolidation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02DC6C-F5E4-7642-AE86-2C06806EC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Y. Kadi et al.  - North Area Consolidation Study – 3</a:t>
            </a:r>
            <a:r>
              <a:rPr lang="en-GB" baseline="30000" dirty="0"/>
              <a:t>rd</a:t>
            </a:r>
            <a:r>
              <a:rPr lang="en-GB" dirty="0"/>
              <a:t> EABI-WG meeting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7932655-449D-3140-80D5-7DB670DB8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9E6CC7-9FAA-4D46-AAEA-20BDBC061196}" type="slidenum">
              <a:rPr lang="en-GB"/>
              <a:pPr>
                <a:defRPr/>
              </a:pPr>
              <a:t>2</a:t>
            </a:fld>
            <a:endParaRPr lang="en-GB" dirty="0"/>
          </a:p>
        </p:txBody>
      </p:sp>
      <p:sp>
        <p:nvSpPr>
          <p:cNvPr id="15366" name="Rectangle 4">
            <a:extLst>
              <a:ext uri="{FF2B5EF4-FFF2-40B4-BE49-F238E27FC236}">
                <a16:creationId xmlns:a16="http://schemas.microsoft.com/office/drawing/2014/main" id="{8C16A20A-FE69-DA4B-92D8-FD94FA1F42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88" y="1096917"/>
            <a:ext cx="817721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spcAft>
                <a:spcPts val="12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A357A"/>
                </a:solidFill>
                <a:latin typeface="Calibri" panose="020F0502020204030204" pitchFamily="34" charset="0"/>
              </a:rPr>
              <a:t>Undertake the necessary consolidation actions required prior and during LS2 in </a:t>
            </a:r>
            <a:r>
              <a:rPr lang="en-US" altLang="en-US" dirty="0">
                <a:solidFill>
                  <a:srgbClr val="0C377B"/>
                </a:solidFill>
                <a:latin typeface="Calibri" panose="020F0502020204030204" pitchFamily="34" charset="0"/>
              </a:rPr>
              <a:t>order</a:t>
            </a:r>
            <a:r>
              <a:rPr lang="en-US" altLang="en-US" dirty="0">
                <a:solidFill>
                  <a:srgbClr val="0A357A"/>
                </a:solidFill>
                <a:latin typeface="Calibri" panose="020F0502020204030204" pitchFamily="34" charset="0"/>
              </a:rPr>
              <a:t> to guarantee a stable and reliable beam operation until LS3. </a:t>
            </a:r>
            <a:endParaRPr lang="en-US" altLang="en-US" dirty="0">
              <a:solidFill>
                <a:srgbClr val="5999D3"/>
              </a:solidFill>
              <a:latin typeface="ArialMT"/>
            </a:endParaRPr>
          </a:p>
          <a:p>
            <a:pPr>
              <a:spcAft>
                <a:spcPts val="12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A357A"/>
                </a:solidFill>
                <a:latin typeface="Calibri" panose="020F0502020204030204" pitchFamily="34" charset="0"/>
              </a:rPr>
              <a:t>Prepare cost estimates for a more profound consolidation of the existing facilities, to be executed in (or after) LS3, including all possible staging options. </a:t>
            </a:r>
            <a:endParaRPr lang="en-US" altLang="en-US" dirty="0">
              <a:solidFill>
                <a:srgbClr val="5999D3"/>
              </a:solidFill>
              <a:latin typeface="ArialMT"/>
            </a:endParaRPr>
          </a:p>
          <a:p>
            <a:pPr>
              <a:spcAft>
                <a:spcPts val="12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dirty="0">
                <a:solidFill>
                  <a:srgbClr val="0A357A"/>
                </a:solidFill>
                <a:latin typeface="Calibri" panose="020F0502020204030204" pitchFamily="34" charset="0"/>
              </a:rPr>
              <a:t>Prepare for alternative scenarios covering increased performance linked to the “Physics Beyond Colliders” future requirements and energy optimizations.</a:t>
            </a:r>
            <a:endParaRPr lang="en-US" altLang="en-US" dirty="0">
              <a:solidFill>
                <a:srgbClr val="5999D3"/>
              </a:solidFill>
              <a:latin typeface="ArialM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27" y="3538028"/>
            <a:ext cx="7224584" cy="2725102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458097" y="3525666"/>
            <a:ext cx="0" cy="469557"/>
          </a:xfrm>
          <a:prstGeom prst="line">
            <a:avLst/>
          </a:prstGeom>
          <a:ln w="28575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own Arrow 9"/>
          <p:cNvSpPr/>
          <p:nvPr/>
        </p:nvSpPr>
        <p:spPr>
          <a:xfrm>
            <a:off x="6787978" y="4670857"/>
            <a:ext cx="131806" cy="658594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6575503" y="4393858"/>
            <a:ext cx="55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NA62</a:t>
            </a:r>
            <a:endParaRPr lang="en-GB" sz="1200" b="1" dirty="0"/>
          </a:p>
        </p:txBody>
      </p:sp>
      <p:sp>
        <p:nvSpPr>
          <p:cNvPr id="12" name="Down Arrow 11"/>
          <p:cNvSpPr/>
          <p:nvPr/>
        </p:nvSpPr>
        <p:spPr>
          <a:xfrm>
            <a:off x="7253416" y="4761473"/>
            <a:ext cx="131806" cy="957108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027225" y="4513819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NA58</a:t>
            </a:r>
            <a:endParaRPr lang="en-GB" sz="1200" b="1" dirty="0"/>
          </a:p>
        </p:txBody>
      </p:sp>
      <p:sp>
        <p:nvSpPr>
          <p:cNvPr id="14" name="Down Arrow 13"/>
          <p:cNvSpPr/>
          <p:nvPr/>
        </p:nvSpPr>
        <p:spPr>
          <a:xfrm>
            <a:off x="4139513" y="3677707"/>
            <a:ext cx="138513" cy="701835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Down Arrow 15"/>
          <p:cNvSpPr/>
          <p:nvPr/>
        </p:nvSpPr>
        <p:spPr>
          <a:xfrm>
            <a:off x="5126337" y="4117121"/>
            <a:ext cx="131806" cy="408349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>
            <a:off x="5536813" y="4216735"/>
            <a:ext cx="131806" cy="358170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4920947" y="3885401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NA61</a:t>
            </a:r>
            <a:endParaRPr lang="en-GB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782147" y="3349846"/>
            <a:ext cx="1367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R&amp;D ATLAS, CMS</a:t>
            </a:r>
          </a:p>
          <a:p>
            <a:r>
              <a:rPr lang="en-US" sz="1200" b="1" dirty="0"/>
              <a:t>R&amp;D ALICE, </a:t>
            </a:r>
            <a:r>
              <a:rPr lang="en-US" sz="1200" b="1" dirty="0" err="1"/>
              <a:t>LHCb</a:t>
            </a:r>
            <a:endParaRPr lang="en-GB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339746" y="3990353"/>
            <a:ext cx="606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GIF ++</a:t>
            </a:r>
            <a:endParaRPr lang="en-GB" sz="1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190208" y="3448971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R&amp;D “PBC”</a:t>
            </a:r>
            <a:endParaRPr lang="en-GB" sz="1200" b="1" dirty="0"/>
          </a:p>
        </p:txBody>
      </p:sp>
      <p:sp>
        <p:nvSpPr>
          <p:cNvPr id="23" name="Down Arrow 22"/>
          <p:cNvSpPr/>
          <p:nvPr/>
        </p:nvSpPr>
        <p:spPr>
          <a:xfrm>
            <a:off x="6027274" y="4471238"/>
            <a:ext cx="131806" cy="183528"/>
          </a:xfrm>
          <a:prstGeom prst="down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807140" y="4122525"/>
            <a:ext cx="6799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2"/>
                </a:solidFill>
              </a:rPr>
              <a:t>Neutrino</a:t>
            </a:r>
          </a:p>
          <a:p>
            <a:r>
              <a:rPr lang="en-US" sz="1000" b="1" dirty="0">
                <a:solidFill>
                  <a:schemeClr val="bg2"/>
                </a:solidFill>
              </a:rPr>
              <a:t>Platform</a:t>
            </a:r>
            <a:endParaRPr lang="en-GB" sz="1000" b="1" dirty="0">
              <a:solidFill>
                <a:schemeClr val="bg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3128" y="3431486"/>
            <a:ext cx="4619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solidFill>
                  <a:schemeClr val="bg2"/>
                </a:solidFill>
              </a:rPr>
              <a:t>TT20</a:t>
            </a:r>
            <a:endParaRPr lang="en-GB" sz="1000" b="1" dirty="0">
              <a:solidFill>
                <a:schemeClr val="bg2"/>
              </a:solidFill>
            </a:endParaRPr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72760D05-3D49-6E47-A8B1-7E98860BFAB7}"/>
              </a:ext>
            </a:extLst>
          </p:cNvPr>
          <p:cNvSpPr/>
          <p:nvPr/>
        </p:nvSpPr>
        <p:spPr>
          <a:xfrm>
            <a:off x="4732407" y="4010961"/>
            <a:ext cx="131806" cy="408349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30A754A-4FD2-4848-9A92-492655BCD939}"/>
              </a:ext>
            </a:extLst>
          </p:cNvPr>
          <p:cNvSpPr txBox="1"/>
          <p:nvPr/>
        </p:nvSpPr>
        <p:spPr>
          <a:xfrm>
            <a:off x="4527017" y="3779241"/>
            <a:ext cx="56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NA64</a:t>
            </a:r>
            <a:endParaRPr lang="en-GB" sz="1200" b="1" dirty="0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F3947BC0-3E81-494D-84DB-A5B1E97385EA}"/>
              </a:ext>
            </a:extLst>
          </p:cNvPr>
          <p:cNvSpPr/>
          <p:nvPr/>
        </p:nvSpPr>
        <p:spPr>
          <a:xfrm>
            <a:off x="4442214" y="3695693"/>
            <a:ext cx="138513" cy="701835"/>
          </a:xfrm>
          <a:prstGeom prst="downArrow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44BAF8C-02F5-5B48-8EFD-1E090F523497}"/>
              </a:ext>
            </a:extLst>
          </p:cNvPr>
          <p:cNvSpPr txBox="1"/>
          <p:nvPr/>
        </p:nvSpPr>
        <p:spPr>
          <a:xfrm>
            <a:off x="309412" y="3799359"/>
            <a:ext cx="11753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Together with future BDF installation</a:t>
            </a:r>
            <a:endParaRPr lang="en-GB" sz="12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6123BBC-B58E-2D4D-8406-9206647C95F4}"/>
              </a:ext>
            </a:extLst>
          </p:cNvPr>
          <p:cNvSpPr txBox="1"/>
          <p:nvPr/>
        </p:nvSpPr>
        <p:spPr>
          <a:xfrm>
            <a:off x="309412" y="5329451"/>
            <a:ext cx="21200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Built in the 70’s</a:t>
            </a:r>
            <a:endParaRPr lang="en-GB" sz="2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840E12F-F330-FA4E-B003-0E4CB5ECD077}"/>
              </a:ext>
            </a:extLst>
          </p:cNvPr>
          <p:cNvSpPr txBox="1"/>
          <p:nvPr/>
        </p:nvSpPr>
        <p:spPr>
          <a:xfrm>
            <a:off x="309412" y="5698709"/>
            <a:ext cx="3884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60000 m</a:t>
            </a:r>
            <a:r>
              <a:rPr lang="en-US" baseline="30000" dirty="0"/>
              <a:t>2</a:t>
            </a:r>
            <a:r>
              <a:rPr lang="en-US" dirty="0"/>
              <a:t>, surface and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 7 km of beam lines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 animBg="1"/>
      <p:bldP spid="13" grpId="0"/>
      <p:bldP spid="14" grpId="0" animBg="1"/>
      <p:bldP spid="16" grpId="0" animBg="1"/>
      <p:bldP spid="17" grpId="0" animBg="1"/>
      <p:bldP spid="18" grpId="0"/>
      <p:bldP spid="19" grpId="0"/>
      <p:bldP spid="20" grpId="0"/>
      <p:bldP spid="21" grpId="0"/>
      <p:bldP spid="26" grpId="0" animBg="1"/>
      <p:bldP spid="27" grpId="0"/>
      <p:bldP spid="28" grpId="0" animBg="1"/>
      <p:bldP spid="29" grpId="1"/>
      <p:bldP spid="30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Content of the Study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3982CAE-DD9A-2848-80AA-A81AD65AC1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AF0BAF-EFC3-4D1D-A0B7-00EC3506BD24}" type="slidenum">
              <a:rPr lang="en-GB"/>
              <a:pPr>
                <a:defRPr/>
              </a:pPr>
              <a:t>3</a:t>
            </a:fld>
            <a:endParaRPr lang="en-GB" dirty="0"/>
          </a:p>
        </p:txBody>
      </p:sp>
      <p:sp>
        <p:nvSpPr>
          <p:cNvPr id="16387" name="Content Placeholder 2"/>
          <p:cNvSpPr>
            <a:spLocks noGrp="1"/>
          </p:cNvSpPr>
          <p:nvPr>
            <p:ph idx="4294967295"/>
          </p:nvPr>
        </p:nvSpPr>
        <p:spPr>
          <a:xfrm>
            <a:off x="547688" y="1131888"/>
            <a:ext cx="8226425" cy="5156200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GB" alt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dirty="0"/>
              <a:t>A detailed review of the NA complex covering the infrastructure, beam lines and safety has been performed. </a:t>
            </a:r>
          </a:p>
          <a:p>
            <a:pPr lvl="3">
              <a:buClr>
                <a:srgbClr val="0C377B"/>
              </a:buClr>
              <a:buSzPct val="120000"/>
            </a:pPr>
            <a:r>
              <a:rPr lang="en-US" altLang="en-US" dirty="0"/>
              <a:t>Consolidation requests from technical groups</a:t>
            </a:r>
            <a:endParaRPr lang="en-GB" altLang="en-US" dirty="0"/>
          </a:p>
          <a:p>
            <a:pPr lvl="3">
              <a:buClr>
                <a:srgbClr val="0C377B"/>
              </a:buClr>
              <a:buSzPct val="120000"/>
            </a:pPr>
            <a:r>
              <a:rPr lang="en-GB" altLang="en-US" dirty="0"/>
              <a:t>Failure statistics (2014-2018)</a:t>
            </a:r>
            <a:endParaRPr lang="en-GB" altLang="en-US" strike="sngStrike" dirty="0"/>
          </a:p>
          <a:p>
            <a:pPr lvl="3">
              <a:buClr>
                <a:srgbClr val="0C377B"/>
              </a:buClr>
              <a:buSzPct val="120000"/>
            </a:pPr>
            <a:r>
              <a:rPr lang="en-GB" altLang="en-US" dirty="0"/>
              <a:t>User feedback</a:t>
            </a:r>
          </a:p>
          <a:p>
            <a:pPr lvl="3">
              <a:buClr>
                <a:srgbClr val="0C377B"/>
              </a:buClr>
              <a:buSzPct val="120000"/>
            </a:pPr>
            <a:r>
              <a:rPr lang="en-GB" altLang="en-US" dirty="0"/>
              <a:t>Non-conformity reports</a:t>
            </a:r>
          </a:p>
          <a:p>
            <a:pPr lvl="3">
              <a:buClr>
                <a:srgbClr val="0C377B"/>
              </a:buClr>
              <a:buSzPct val="120000"/>
            </a:pPr>
            <a:r>
              <a:rPr lang="en-GB" altLang="en-US" dirty="0"/>
              <a:t>Risk assessments, safety audits, accident reports</a:t>
            </a:r>
          </a:p>
          <a:p>
            <a:pPr lvl="4"/>
            <a:endParaRPr lang="en-US" altLang="en-U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altLang="en-US" dirty="0"/>
              <a:t>An accurate picture of the current state has been obtained.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5476419-6BCC-D341-A999-DC5E9EBB2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Y. Kadi et al.  - North Area Consolidation Study – 3</a:t>
            </a:r>
            <a:r>
              <a:rPr lang="en-GB" baseline="30000" dirty="0"/>
              <a:t>rd</a:t>
            </a:r>
            <a:r>
              <a:rPr lang="en-GB" dirty="0"/>
              <a:t> EABI-WG meeting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A1B03FB-1A5D-1B43-A3E2-8095043EF958}"/>
              </a:ext>
            </a:extLst>
          </p:cNvPr>
          <p:cNvSpPr/>
          <p:nvPr/>
        </p:nvSpPr>
        <p:spPr>
          <a:xfrm>
            <a:off x="547688" y="49973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Full report (EDMS 2042932)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Executive Summary (EDMS 2042945)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87606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NA-CONS: Reliability-Driven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731CDD-22C4-9440-BC75-C86BBFC57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5700EB-0117-4C37-9DB5-A506E2661724}" type="slidenum">
              <a:rPr lang="en-GB"/>
              <a:pPr>
                <a:defRPr/>
              </a:pPr>
              <a:t>4</a:t>
            </a:fld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1538D69-D506-9349-ACA6-EF205C982C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901644"/>
              </p:ext>
            </p:extLst>
          </p:nvPr>
        </p:nvGraphicFramePr>
        <p:xfrm>
          <a:off x="669924" y="1214234"/>
          <a:ext cx="7651751" cy="1650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6552">
                  <a:extLst>
                    <a:ext uri="{9D8B030D-6E8A-4147-A177-3AD203B41FA5}">
                      <a16:colId xmlns:a16="http://schemas.microsoft.com/office/drawing/2014/main" val="1574204317"/>
                    </a:ext>
                  </a:extLst>
                </a:gridCol>
                <a:gridCol w="1209088">
                  <a:extLst>
                    <a:ext uri="{9D8B030D-6E8A-4147-A177-3AD203B41FA5}">
                      <a16:colId xmlns:a16="http://schemas.microsoft.com/office/drawing/2014/main" val="172210189"/>
                    </a:ext>
                  </a:extLst>
                </a:gridCol>
                <a:gridCol w="1261124">
                  <a:extLst>
                    <a:ext uri="{9D8B030D-6E8A-4147-A177-3AD203B41FA5}">
                      <a16:colId xmlns:a16="http://schemas.microsoft.com/office/drawing/2014/main" val="2686344020"/>
                    </a:ext>
                  </a:extLst>
                </a:gridCol>
                <a:gridCol w="1317801">
                  <a:extLst>
                    <a:ext uri="{9D8B030D-6E8A-4147-A177-3AD203B41FA5}">
                      <a16:colId xmlns:a16="http://schemas.microsoft.com/office/drawing/2014/main" val="2022860169"/>
                    </a:ext>
                  </a:extLst>
                </a:gridCol>
                <a:gridCol w="1133593">
                  <a:extLst>
                    <a:ext uri="{9D8B030D-6E8A-4147-A177-3AD203B41FA5}">
                      <a16:colId xmlns:a16="http://schemas.microsoft.com/office/drawing/2014/main" val="3243274812"/>
                    </a:ext>
                  </a:extLst>
                </a:gridCol>
                <a:gridCol w="1133593">
                  <a:extLst>
                    <a:ext uri="{9D8B030D-6E8A-4147-A177-3AD203B41FA5}">
                      <a16:colId xmlns:a16="http://schemas.microsoft.com/office/drawing/2014/main" val="3106375101"/>
                    </a:ext>
                  </a:extLst>
                </a:gridCol>
              </a:tblGrid>
              <a:tr h="370727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2014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2015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2016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2017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2018</a:t>
                      </a:r>
                    </a:p>
                  </a:txBody>
                  <a:tcPr marL="91438" marR="91438" marT="45706" marB="45706"/>
                </a:tc>
                <a:extLst>
                  <a:ext uri="{0D108BD9-81ED-4DB2-BD59-A6C34878D82A}">
                    <a16:rowId xmlns:a16="http://schemas.microsoft.com/office/drawing/2014/main" val="2694303064"/>
                  </a:ext>
                </a:extLst>
              </a:tr>
              <a:tr h="640136">
                <a:tc>
                  <a:txBody>
                    <a:bodyPr/>
                    <a:lstStyle/>
                    <a:p>
                      <a:r>
                        <a:rPr lang="en-US" sz="1800" dirty="0"/>
                        <a:t># events</a:t>
                      </a:r>
                    </a:p>
                    <a:p>
                      <a:r>
                        <a:rPr lang="en-US" sz="1800" dirty="0"/>
                        <a:t>NA HW only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115 (3m)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349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243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201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240</a:t>
                      </a:r>
                    </a:p>
                    <a:p>
                      <a:pPr algn="ctr"/>
                      <a:r>
                        <a:rPr lang="en-US" sz="1200" b="1" dirty="0"/>
                        <a:t>Up to Oct 6th</a:t>
                      </a:r>
                    </a:p>
                  </a:txBody>
                  <a:tcPr marL="91438" marR="91438" marT="45706" marB="45706"/>
                </a:tc>
                <a:extLst>
                  <a:ext uri="{0D108BD9-81ED-4DB2-BD59-A6C34878D82A}">
                    <a16:rowId xmlns:a16="http://schemas.microsoft.com/office/drawing/2014/main" val="31664855"/>
                  </a:ext>
                </a:extLst>
              </a:tr>
              <a:tr h="640136">
                <a:tc>
                  <a:txBody>
                    <a:bodyPr/>
                    <a:lstStyle/>
                    <a:p>
                      <a:r>
                        <a:rPr lang="en-US" sz="1800" dirty="0"/>
                        <a:t>Av. downtime [h] / event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0.87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1.46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1.35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3.88</a:t>
                      </a:r>
                    </a:p>
                  </a:txBody>
                  <a:tcPr marL="91438" marR="91438" marT="45706" marB="4570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2.87</a:t>
                      </a:r>
                    </a:p>
                  </a:txBody>
                  <a:tcPr marL="91438" marR="91438" marT="45706" marB="45706"/>
                </a:tc>
                <a:extLst>
                  <a:ext uri="{0D108BD9-81ED-4DB2-BD59-A6C34878D82A}">
                    <a16:rowId xmlns:a16="http://schemas.microsoft.com/office/drawing/2014/main" val="3751882652"/>
                  </a:ext>
                </a:extLst>
              </a:tr>
            </a:tbl>
          </a:graphicData>
        </a:graphic>
      </p:graphicFrame>
      <p:graphicFrame>
        <p:nvGraphicFramePr>
          <p:cNvPr id="17443" name="Chart 6"/>
          <p:cNvGraphicFramePr>
            <a:graphicFrameLocks/>
          </p:cNvGraphicFramePr>
          <p:nvPr/>
        </p:nvGraphicFramePr>
        <p:xfrm>
          <a:off x="796925" y="2832100"/>
          <a:ext cx="7253288" cy="3381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" name="Chart" r:id="rId3" imgW="7260965" imgH="3389670" progId="Excel.Chart.8">
                  <p:embed/>
                </p:oleObj>
              </mc:Choice>
              <mc:Fallback>
                <p:oleObj name="Chart" r:id="rId3" imgW="7260965" imgH="3389670" progId="Excel.Chart.8">
                  <p:embed/>
                  <p:pic>
                    <p:nvPicPr>
                      <p:cNvPr id="17443" name="Chart 6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6925" y="2832100"/>
                        <a:ext cx="7253288" cy="3381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9933E30-E6A1-1F42-8473-B39727B98AAE}"/>
              </a:ext>
            </a:extLst>
          </p:cNvPr>
          <p:cNvSpPr txBox="1"/>
          <p:nvPr/>
        </p:nvSpPr>
        <p:spPr>
          <a:xfrm>
            <a:off x="6184794" y="5106009"/>
            <a:ext cx="99694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Incl. TT20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6BCEB6-083C-AC46-B0A3-232E2F397042}"/>
              </a:ext>
            </a:extLst>
          </p:cNvPr>
          <p:cNvSpPr txBox="1"/>
          <p:nvPr/>
        </p:nvSpPr>
        <p:spPr>
          <a:xfrm>
            <a:off x="2097248" y="4974563"/>
            <a:ext cx="3453959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</a:rPr>
              <a:t>Combined with SPS avail. : 66% 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825E86-5FC8-C54A-B768-5B57042D9B9A}"/>
              </a:ext>
            </a:extLst>
          </p:cNvPr>
          <p:cNvSpPr txBox="1"/>
          <p:nvPr/>
        </p:nvSpPr>
        <p:spPr>
          <a:xfrm>
            <a:off x="2927758" y="5725077"/>
            <a:ext cx="54528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2FD1EA77-5325-1446-8C43-318E822DF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GB" dirty="0"/>
              <a:t>Y. Kadi et al.  - North Area Consolidation Study – 3</a:t>
            </a:r>
            <a:r>
              <a:rPr lang="en-GB" baseline="30000" dirty="0"/>
              <a:t>rd</a:t>
            </a:r>
            <a:r>
              <a:rPr lang="en-GB" dirty="0"/>
              <a:t> EABI-WG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2018 North Area Availability</a:t>
            </a:r>
            <a:endParaRPr lang="en-GB" alt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F48B6F-BFF6-7F4C-A178-68E374622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Y. Kadi et al.  - North Area Consolidation Study – 3</a:t>
            </a:r>
            <a:r>
              <a:rPr lang="en-GB" baseline="30000" dirty="0"/>
              <a:t>rd</a:t>
            </a:r>
            <a:r>
              <a:rPr lang="en-GB" dirty="0"/>
              <a:t> EABI-WG meeting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1C82AA-4D66-5A4E-B2A6-0C6B4784F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FB83E6-77CB-493E-863E-D84351E67CB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ADEC5260-4BA4-4162-A63E-AEC44EE0968D}"/>
              </a:ext>
            </a:extLst>
          </p:cNvPr>
          <p:cNvGraphicFramePr>
            <a:graphicFrameLocks noGrp="1"/>
          </p:cNvGraphicFramePr>
          <p:nvPr/>
        </p:nvGraphicFramePr>
        <p:xfrm>
          <a:off x="288925" y="1204913"/>
          <a:ext cx="1482725" cy="741362"/>
        </p:xfrm>
        <a:graphic>
          <a:graphicData uri="http://schemas.openxmlformats.org/drawingml/2006/table">
            <a:tbl>
              <a:tblPr firstRow="1" bandRow="1"/>
              <a:tblGrid>
                <a:gridCol w="1482725">
                  <a:extLst>
                    <a:ext uri="{9D8B030D-6E8A-4147-A177-3AD203B41FA5}">
                      <a16:colId xmlns:a16="http://schemas.microsoft.com/office/drawing/2014/main" val="3001672627"/>
                    </a:ext>
                  </a:extLst>
                </a:gridCol>
              </a:tblGrid>
              <a:tr h="370681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Availability</a:t>
                      </a:r>
                    </a:p>
                  </a:txBody>
                  <a:tcPr marT="45700" marB="45700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449258"/>
                  </a:ext>
                </a:extLst>
              </a:tr>
              <a:tr h="3706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>
                          <a:solidFill>
                            <a:srgbClr val="0C377B"/>
                          </a:solidFill>
                        </a:rPr>
                        <a:t>83%</a:t>
                      </a:r>
                    </a:p>
                  </a:txBody>
                  <a:tcPr marT="45700" marB="45700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26487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A0E4C6E6-5FD2-465F-AF3B-A2BC55F2AFE1}"/>
              </a:ext>
            </a:extLst>
          </p:cNvPr>
          <p:cNvGraphicFramePr>
            <a:graphicFrameLocks noGrp="1"/>
          </p:cNvGraphicFramePr>
          <p:nvPr/>
        </p:nvGraphicFramePr>
        <p:xfrm>
          <a:off x="288925" y="2136775"/>
          <a:ext cx="1482725" cy="1009651"/>
        </p:xfrm>
        <a:graphic>
          <a:graphicData uri="http://schemas.openxmlformats.org/drawingml/2006/table">
            <a:tbl>
              <a:tblPr firstRow="1" bandRow="1"/>
              <a:tblGrid>
                <a:gridCol w="1482725">
                  <a:extLst>
                    <a:ext uri="{9D8B030D-6E8A-4147-A177-3AD203B41FA5}">
                      <a16:colId xmlns:a16="http://schemas.microsoft.com/office/drawing/2014/main" val="3001672627"/>
                    </a:ext>
                  </a:extLst>
                </a:gridCol>
              </a:tblGrid>
              <a:tr h="639831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dirty="0"/>
                        <a:t>Blocking Faults</a:t>
                      </a:r>
                    </a:p>
                  </a:txBody>
                  <a:tcPr marT="45596" marB="45596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449258"/>
                  </a:ext>
                </a:extLst>
              </a:tr>
              <a:tr h="36981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>
                          <a:solidFill>
                            <a:srgbClr val="0C377B"/>
                          </a:solidFill>
                        </a:rPr>
                        <a:t>240</a:t>
                      </a:r>
                    </a:p>
                  </a:txBody>
                  <a:tcPr marT="45596" marB="45596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26487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03FF668-51C6-4211-B557-A652D7BF5780}"/>
              </a:ext>
            </a:extLst>
          </p:cNvPr>
          <p:cNvGraphicFramePr>
            <a:graphicFrameLocks noGrp="1"/>
          </p:cNvGraphicFramePr>
          <p:nvPr/>
        </p:nvGraphicFramePr>
        <p:xfrm>
          <a:off x="288925" y="3336925"/>
          <a:ext cx="1482725" cy="1158875"/>
        </p:xfrm>
        <a:graphic>
          <a:graphicData uri="http://schemas.openxmlformats.org/drawingml/2006/table">
            <a:tbl>
              <a:tblPr firstRow="1" bandRow="1"/>
              <a:tblGrid>
                <a:gridCol w="1482725">
                  <a:extLst>
                    <a:ext uri="{9D8B030D-6E8A-4147-A177-3AD203B41FA5}">
                      <a16:colId xmlns:a16="http://schemas.microsoft.com/office/drawing/2014/main" val="3001672627"/>
                    </a:ext>
                  </a:extLst>
                </a:gridCol>
              </a:tblGrid>
              <a:tr h="82344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dirty="0"/>
                        <a:t>Fault Duration </a:t>
                      </a:r>
                      <a:r>
                        <a:rPr lang="en-GB" sz="1200" dirty="0"/>
                        <a:t>(overlap excluded)</a:t>
                      </a:r>
                    </a:p>
                  </a:txBody>
                  <a:tcPr marT="45713" marB="45713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449258"/>
                  </a:ext>
                </a:extLst>
              </a:tr>
              <a:tr h="33543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>
                          <a:solidFill>
                            <a:srgbClr val="0C377B"/>
                          </a:solidFill>
                        </a:rPr>
                        <a:t>684 h</a:t>
                      </a:r>
                    </a:p>
                  </a:txBody>
                  <a:tcPr marT="45713" marB="45713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2648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561272C-FD87-405D-B372-077F9CF4583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88925" y="4643438"/>
          <a:ext cx="1482725" cy="1193800"/>
        </p:xfrm>
        <a:graphic>
          <a:graphicData uri="http://schemas.openxmlformats.org/drawingml/2006/table">
            <a:tbl>
              <a:tblPr firstRow="1" bandRow="1"/>
              <a:tblGrid>
                <a:gridCol w="1482725">
                  <a:extLst>
                    <a:ext uri="{9D8B030D-6E8A-4147-A177-3AD203B41FA5}">
                      <a16:colId xmlns:a16="http://schemas.microsoft.com/office/drawing/2014/main" val="3001672627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/>
                        <a:t>Average Downtime per Fault</a:t>
                      </a:r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449258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600" dirty="0">
                          <a:solidFill>
                            <a:srgbClr val="0C377B"/>
                          </a:solidFill>
                        </a:rPr>
                        <a:t>2.87 h</a:t>
                      </a:r>
                    </a:p>
                  </a:txBody>
                  <a:tcPr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426487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B9692DE-4728-479D-BB0E-48F35BF69A64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046288" y="1204913"/>
          <a:ext cx="6854825" cy="4632325"/>
        </p:xfrm>
        <a:graphic>
          <a:graphicData uri="http://schemas.openxmlformats.org/drawingml/2006/table">
            <a:tbl>
              <a:tblPr firstRow="1" bandRow="1"/>
              <a:tblGrid>
                <a:gridCol w="6854825">
                  <a:extLst>
                    <a:ext uri="{9D8B030D-6E8A-4147-A177-3AD203B41FA5}">
                      <a16:colId xmlns:a16="http://schemas.microsoft.com/office/drawing/2014/main" val="3001672627"/>
                    </a:ext>
                  </a:extLst>
                </a:gridCol>
              </a:tblGrid>
              <a:tr h="472123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GB" sz="1800" dirty="0"/>
                        <a:t>Blocking Faults by Group</a:t>
                      </a:r>
                    </a:p>
                  </a:txBody>
                  <a:tcPr marL="91448" marR="91448" marT="45730" marB="45730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C37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449258"/>
                  </a:ext>
                </a:extLst>
              </a:tr>
              <a:tr h="4160202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1800" dirty="0">
                        <a:solidFill>
                          <a:srgbClr val="0C377B"/>
                        </a:solidFill>
                      </a:endParaRPr>
                    </a:p>
                  </a:txBody>
                  <a:tcPr marL="91448" marR="91448" marT="45730" marB="45730">
                    <a:lnL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dpi="0" rotWithShape="1">
                      <a:blip r:embed="rId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61426487"/>
                  </a:ext>
                </a:extLst>
              </a:tr>
            </a:tbl>
          </a:graphicData>
        </a:graphic>
      </p:graphicFrame>
      <p:sp>
        <p:nvSpPr>
          <p:cNvPr id="6" name="Oval 5">
            <a:extLst>
              <a:ext uri="{FF2B5EF4-FFF2-40B4-BE49-F238E27FC236}">
                <a16:creationId xmlns:a16="http://schemas.microsoft.com/office/drawing/2014/main" id="{BD1F9AC1-1AB9-9F46-BC2B-FE05AC32835A}"/>
              </a:ext>
            </a:extLst>
          </p:cNvPr>
          <p:cNvSpPr/>
          <p:nvPr/>
        </p:nvSpPr>
        <p:spPr>
          <a:xfrm>
            <a:off x="2483223" y="3942075"/>
            <a:ext cx="959223" cy="250783"/>
          </a:xfrm>
          <a:prstGeom prst="ellipse">
            <a:avLst/>
          </a:prstGeom>
          <a:noFill/>
          <a:ln w="19050">
            <a:solidFill>
              <a:srgbClr val="FF99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363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3026"/>
            <a:ext cx="8226425" cy="811212"/>
          </a:xfrm>
        </p:spPr>
        <p:txBody>
          <a:bodyPr/>
          <a:lstStyle/>
          <a:p>
            <a:r>
              <a:rPr lang="en-US" dirty="0"/>
              <a:t>Users survey statistics </a:t>
            </a:r>
            <a:r>
              <a:rPr lang="en-US" sz="2800" dirty="0"/>
              <a:t>(covering 2014- 2017)</a:t>
            </a:r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 dirty="0"/>
              <a:t>Y. Kadi et al.  - North Area Consolidation Study – 3rd EABI-WG meeting</a:t>
            </a:r>
            <a:endParaRPr lang="en-US" sz="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0000000-0008-0000-0600-000003000000}"/>
              </a:ext>
            </a:extLst>
          </p:cNvPr>
          <p:cNvGraphicFramePr>
            <a:graphicFrameLocks noGrp="1"/>
          </p:cNvGraphicFramePr>
          <p:nvPr>
            <p:ph sz="quarter" idx="13"/>
            <p:extLst/>
          </p:nvPr>
        </p:nvGraphicFramePr>
        <p:xfrm>
          <a:off x="457201" y="2007538"/>
          <a:ext cx="3763108" cy="2888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600-000006000000}"/>
              </a:ext>
            </a:extLst>
          </p:cNvPr>
          <p:cNvGraphicFramePr/>
          <p:nvPr>
            <p:extLst/>
          </p:nvPr>
        </p:nvGraphicFramePr>
        <p:xfrm>
          <a:off x="4220309" y="1977863"/>
          <a:ext cx="4336415" cy="2917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1" y="4920514"/>
            <a:ext cx="3532554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Users seem well satisfied by the reliability of the installation and the helpfulness of the support team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009662" y="4924180"/>
            <a:ext cx="3219151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Urgent issues highlighted :</a:t>
            </a:r>
          </a:p>
          <a:p>
            <a:pPr marL="285750" indent="-285750">
              <a:buFontTx/>
              <a:buChar char="-"/>
            </a:pPr>
            <a:r>
              <a:rPr lang="en-US" dirty="0"/>
              <a:t>Accelerator</a:t>
            </a:r>
          </a:p>
          <a:p>
            <a:pPr marL="285750" indent="-285750">
              <a:buFontTx/>
              <a:buChar char="-"/>
            </a:pPr>
            <a:r>
              <a:rPr lang="en-US" dirty="0"/>
              <a:t>Magnets / power converters 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1153187"/>
            <a:ext cx="85567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Try to determine the level of satisfaction </a:t>
            </a:r>
            <a:r>
              <a:rPr lang="en-GB" altLang="en-US" dirty="0" err="1"/>
              <a:t>wrt</a:t>
            </a:r>
            <a:r>
              <a:rPr lang="en-GB" altLang="en-US" dirty="0"/>
              <a:t> beam performance, reliability of facilities, severity of hardware failures since 2014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altLang="en-US" dirty="0"/>
              <a:t>Help to investigate the needs of consolidation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6980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NA-CONS: Safety-Driven</a:t>
            </a:r>
          </a:p>
        </p:txBody>
      </p:sp>
      <p:sp>
        <p:nvSpPr>
          <p:cNvPr id="19459" name="Content Placeholder 1">
            <a:extLst>
              <a:ext uri="{FF2B5EF4-FFF2-40B4-BE49-F238E27FC236}">
                <a16:creationId xmlns:a16="http://schemas.microsoft.com/office/drawing/2014/main" id="{4F183F3E-1FED-AE48-B97D-24F7F40A12E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27071" y="1128713"/>
            <a:ext cx="6605588" cy="5027612"/>
          </a:xfrm>
        </p:spPr>
        <p:txBody>
          <a:bodyPr/>
          <a:lstStyle/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Accidents and injuries in NA: 2010 -2017: 36 accidents - 273 days of sick leave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CO2 leak undetected event in EHN1 underground– near accident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Fire brigade interventions: 103 [2014- mid 2017]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Electrical non-conformities: 713 (306 in EHN1) pointed out in 2017-2018 audits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Obsolete flammable gas and ODH detection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Absence of ventilation in underground galleries (ODH &amp; CO2 risks)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Absence of fire detection system and alarm or non-compliance with safety standards. Need of compartmentalization, smoke extraction and integrated safety system.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Fire intervention and suppression means to be adapted: dry raisers, automatic sprinklers, etc.</a:t>
            </a:r>
          </a:p>
          <a:p>
            <a:pPr>
              <a:buClr>
                <a:srgbClr val="0C377B"/>
              </a:buClr>
              <a:buSzPct val="120000"/>
              <a:defRPr/>
            </a:pPr>
            <a:r>
              <a:rPr lang="en-US" altLang="en-US" sz="1800" dirty="0"/>
              <a:t>Absence of audible Beam Imminent Warning (only flashing lights in Exp. Areas).</a:t>
            </a:r>
          </a:p>
          <a:p>
            <a:pPr>
              <a:buClr>
                <a:schemeClr val="accent3"/>
              </a:buClr>
              <a:buSzPct val="120000"/>
              <a:defRPr/>
            </a:pPr>
            <a:endParaRPr lang="en-US" altLang="en-US" sz="1800" dirty="0"/>
          </a:p>
          <a:p>
            <a:pPr>
              <a:buClr>
                <a:schemeClr val="accent3"/>
              </a:buClr>
              <a:buSzPct val="120000"/>
              <a:defRPr/>
            </a:pPr>
            <a:endParaRPr lang="en-US" altLang="en-US" sz="1800" dirty="0"/>
          </a:p>
          <a:p>
            <a:pPr>
              <a:buClr>
                <a:schemeClr val="accent3"/>
              </a:buClr>
              <a:buSzPct val="120000"/>
              <a:defRPr/>
            </a:pPr>
            <a:endParaRPr lang="en-GB" altLang="en-US" sz="1800" dirty="0"/>
          </a:p>
        </p:txBody>
      </p:sp>
      <p:pic>
        <p:nvPicPr>
          <p:cNvPr id="1843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1306" y="4421213"/>
            <a:ext cx="1114223" cy="170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7" name="Group 1"/>
          <p:cNvGrpSpPr>
            <a:grpSpLocks/>
          </p:cNvGrpSpPr>
          <p:nvPr/>
        </p:nvGrpSpPr>
        <p:grpSpPr bwMode="auto">
          <a:xfrm>
            <a:off x="7511305" y="2746440"/>
            <a:ext cx="1114224" cy="1591935"/>
            <a:chOff x="5446713" y="1911350"/>
            <a:chExt cx="1208323" cy="1703401"/>
          </a:xfrm>
        </p:grpSpPr>
        <p:pic>
          <p:nvPicPr>
            <p:cNvPr id="18443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13" y="1911350"/>
              <a:ext cx="1208323" cy="170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Explosion 1 6">
              <a:extLst>
                <a:ext uri="{FF2B5EF4-FFF2-40B4-BE49-F238E27FC236}">
                  <a16:creationId xmlns:a16="http://schemas.microsoft.com/office/drawing/2014/main" id="{4C0CE939-1F0D-B64B-AA07-094FED873EC8}"/>
                </a:ext>
              </a:extLst>
            </p:cNvPr>
            <p:cNvSpPr/>
            <p:nvPr/>
          </p:nvSpPr>
          <p:spPr bwMode="auto">
            <a:xfrm>
              <a:off x="5967074" y="3283864"/>
              <a:ext cx="389473" cy="321984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</p:grpSp>
      <p:grpSp>
        <p:nvGrpSpPr>
          <p:cNvPr id="18438" name="Group 2"/>
          <p:cNvGrpSpPr>
            <a:grpSpLocks/>
          </p:cNvGrpSpPr>
          <p:nvPr/>
        </p:nvGrpSpPr>
        <p:grpSpPr bwMode="auto">
          <a:xfrm>
            <a:off x="7511309" y="1128713"/>
            <a:ext cx="1114224" cy="1532053"/>
            <a:chOff x="7765085" y="1911350"/>
            <a:chExt cx="1190003" cy="1703401"/>
          </a:xfrm>
        </p:grpSpPr>
        <p:pic>
          <p:nvPicPr>
            <p:cNvPr id="18441" name="Picture 1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2000"/>
            <a:stretch>
              <a:fillRect/>
            </a:stretch>
          </p:blipFill>
          <p:spPr bwMode="auto">
            <a:xfrm>
              <a:off x="7765085" y="1911350"/>
              <a:ext cx="1190003" cy="1703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Explosion 1 7">
              <a:extLst>
                <a:ext uri="{FF2B5EF4-FFF2-40B4-BE49-F238E27FC236}">
                  <a16:creationId xmlns:a16="http://schemas.microsoft.com/office/drawing/2014/main" id="{FF0C9389-34DF-0443-9618-74AD8BC7B260}"/>
                </a:ext>
              </a:extLst>
            </p:cNvPr>
            <p:cNvSpPr/>
            <p:nvPr/>
          </p:nvSpPr>
          <p:spPr bwMode="auto">
            <a:xfrm>
              <a:off x="7917915" y="2378747"/>
              <a:ext cx="262632" cy="201797"/>
            </a:xfrm>
            <a:prstGeom prst="irregularSeal1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GB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CB3433-4D4B-C24A-A5D1-25377FCF423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295A51A-AB59-4B6C-98B8-9CAC0439C03B}" type="slidenum">
              <a:rPr lang="en-US" sz="900"/>
              <a:pPr>
                <a:defRPr/>
              </a:pPr>
              <a:t>7</a:t>
            </a:fld>
            <a:endParaRPr lang="en-US" sz="900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4D06129-3085-3944-92C3-DEF7DD01122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GB" sz="900"/>
              <a:t>Y. Kadi et al.  - North Area Consolidation Study – 3rd EABI-WG meeting</a:t>
            </a:r>
            <a:endParaRPr lang="en-US" sz="900" dirty="0"/>
          </a:p>
        </p:txBody>
      </p:sp>
      <p:sp>
        <p:nvSpPr>
          <p:cNvPr id="3" name="Left Bracket 2"/>
          <p:cNvSpPr/>
          <p:nvPr/>
        </p:nvSpPr>
        <p:spPr>
          <a:xfrm>
            <a:off x="640857" y="1187938"/>
            <a:ext cx="86214" cy="1383324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Left Bracket 13"/>
          <p:cNvSpPr/>
          <p:nvPr/>
        </p:nvSpPr>
        <p:spPr>
          <a:xfrm>
            <a:off x="672117" y="3542407"/>
            <a:ext cx="86214" cy="2436362"/>
          </a:xfrm>
          <a:prstGeom prst="leftBracket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 rot="16200000">
            <a:off x="-602584" y="1631693"/>
            <a:ext cx="1759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Accident / incident</a:t>
            </a:r>
          </a:p>
          <a:p>
            <a:pPr algn="ctr"/>
            <a:r>
              <a:rPr lang="en-US" sz="1600" dirty="0"/>
              <a:t> reports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 rot="16200000">
            <a:off x="-537174" y="4327525"/>
            <a:ext cx="1747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Risk assessments, </a:t>
            </a:r>
          </a:p>
          <a:p>
            <a:pPr algn="ctr"/>
            <a:r>
              <a:rPr lang="en-US" sz="1600" dirty="0"/>
              <a:t>safety audits</a:t>
            </a:r>
            <a:endParaRPr lang="en-GB" sz="1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394677" y="125068"/>
            <a:ext cx="8226425" cy="811212"/>
          </a:xfrm>
        </p:spPr>
        <p:txBody>
          <a:bodyPr/>
          <a:lstStyle/>
          <a:p>
            <a:r>
              <a:rPr lang="en-US" altLang="en-US" dirty="0"/>
              <a:t>Main Outcome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B5914F-A064-3B4F-A2F0-926B706E5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8E545C-4291-9549-8631-F751F4935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5BD965-2C21-4CCB-8E7E-C50DE5188491}" type="slidenum">
              <a:rPr lang="en-GB"/>
              <a:pPr>
                <a:defRPr/>
              </a:pPr>
              <a:t>8</a:t>
            </a:fld>
            <a:endParaRPr lang="en-GB" dirty="0"/>
          </a:p>
        </p:txBody>
      </p:sp>
      <p:sp>
        <p:nvSpPr>
          <p:cNvPr id="15362" name="Rectangle 6">
            <a:extLst>
              <a:ext uri="{FF2B5EF4-FFF2-40B4-BE49-F238E27FC236}">
                <a16:creationId xmlns:a16="http://schemas.microsoft.com/office/drawing/2014/main" id="{A4CCA3AF-A39C-2747-ADF3-6BC5D50037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588" y="1103685"/>
            <a:ext cx="8177212" cy="5093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>
              <a:spcAft>
                <a:spcPts val="1200"/>
              </a:spcAft>
              <a:buFont typeface="Corbel" panose="020B0503020204020204" pitchFamily="34" charset="0"/>
              <a:buAutoNum type="arabicPeriod"/>
              <a:defRPr/>
            </a:pPr>
            <a:r>
              <a:rPr lang="en-GB" altLang="en-US" dirty="0"/>
              <a:t>In order to guarantee the </a:t>
            </a:r>
            <a:r>
              <a:rPr lang="en-GB" altLang="en-US" b="1" dirty="0"/>
              <a:t>reliability</a:t>
            </a:r>
            <a:r>
              <a:rPr lang="en-GB" altLang="en-US" dirty="0"/>
              <a:t> of the NA, it is recommended to carry out the </a:t>
            </a:r>
            <a:r>
              <a:rPr lang="en-GB" altLang="en-US" b="1" dirty="0"/>
              <a:t>Hardware Consolidation </a:t>
            </a:r>
            <a:r>
              <a:rPr lang="en-GB" altLang="en-US" dirty="0"/>
              <a:t>in two phases:</a:t>
            </a:r>
          </a:p>
          <a:p>
            <a:pPr lvl="1">
              <a:spcAft>
                <a:spcPts val="6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b="1" dirty="0"/>
              <a:t>Phase I,</a:t>
            </a:r>
            <a:r>
              <a:rPr lang="en-GB" altLang="en-US" sz="1600" dirty="0"/>
              <a:t> starting after LS2 and lasting up to </a:t>
            </a:r>
            <a:r>
              <a:rPr lang="en-GB" altLang="en-US" sz="1600" b="1" dirty="0"/>
              <a:t>LS3 incl.</a:t>
            </a:r>
          </a:p>
          <a:p>
            <a:pPr lvl="2">
              <a:spcAft>
                <a:spcPts val="6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US" altLang="en-US" sz="1400" dirty="0"/>
              <a:t>Electrical network, Handling, C.E., CV, </a:t>
            </a:r>
            <a:r>
              <a:rPr lang="en-US" altLang="en-US" sz="1400" dirty="0" err="1"/>
              <a:t>Cryo</a:t>
            </a:r>
            <a:r>
              <a:rPr lang="en-US" altLang="en-US" sz="1400" dirty="0"/>
              <a:t>, Magnets, Power Converters, Beam intercepting devices, Beam Instrumentation and Control</a:t>
            </a:r>
            <a:endParaRPr lang="en-GB" altLang="en-US" sz="1400" b="1" dirty="0"/>
          </a:p>
          <a:p>
            <a:pPr marL="1200150" lvl="2" indent="-285750">
              <a:spcAft>
                <a:spcPts val="6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Will exclude the consolidation related to building BA80,</a:t>
            </a:r>
          </a:p>
          <a:p>
            <a:pPr marL="1200150" lvl="2" indent="-285750">
              <a:spcAft>
                <a:spcPts val="12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Will address </a:t>
            </a:r>
            <a:r>
              <a:rPr lang="en-GB" altLang="en-US" sz="1600" b="1" dirty="0">
                <a:solidFill>
                  <a:srgbClr val="002060"/>
                </a:solidFill>
              </a:rPr>
              <a:t>88.5%</a:t>
            </a:r>
            <a:r>
              <a:rPr lang="en-GB" altLang="en-US" sz="1600" dirty="0"/>
              <a:t> of the total downtime from faults.</a:t>
            </a:r>
            <a:r>
              <a:rPr lang="en-US" altLang="en-US" sz="1600" dirty="0"/>
              <a:t> </a:t>
            </a:r>
          </a:p>
          <a:p>
            <a:pPr lvl="1">
              <a:spcAft>
                <a:spcPts val="6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b="1" dirty="0"/>
              <a:t>Phase II</a:t>
            </a:r>
            <a:r>
              <a:rPr lang="en-GB" altLang="en-US" sz="1600" dirty="0"/>
              <a:t>, starting after </a:t>
            </a:r>
            <a:r>
              <a:rPr lang="en-GB" altLang="en-US" sz="1600" b="1" dirty="0"/>
              <a:t>LS3</a:t>
            </a:r>
            <a:r>
              <a:rPr lang="en-GB" altLang="en-US" sz="1600" dirty="0"/>
              <a:t> and lasting up to </a:t>
            </a:r>
            <a:r>
              <a:rPr lang="en-GB" altLang="en-US" sz="1600" b="1" dirty="0"/>
              <a:t>LS4 incl.</a:t>
            </a:r>
          </a:p>
          <a:p>
            <a:pPr marL="1200150" lvl="2" indent="-285750">
              <a:spcAft>
                <a:spcPts val="6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will concentrate on the consolidation needs for BA80 in synergy with BDF/SHIP (EPC and EL) + C.E.,</a:t>
            </a:r>
          </a:p>
          <a:p>
            <a:pPr marL="1200150" lvl="2" indent="-285750">
              <a:spcAft>
                <a:spcPts val="1200"/>
              </a:spcAft>
              <a:buClr>
                <a:srgbClr val="0C377B"/>
              </a:buClr>
              <a:buSzPct val="120000"/>
              <a:buFont typeface="Arial" panose="020B0604020202020204" pitchFamily="34" charset="0"/>
              <a:buChar char="•"/>
              <a:defRPr/>
            </a:pPr>
            <a:r>
              <a:rPr lang="en-GB" altLang="en-US" sz="1600" dirty="0"/>
              <a:t>will address the remaining </a:t>
            </a:r>
            <a:r>
              <a:rPr lang="en-GB" altLang="en-US" sz="1600" b="1" dirty="0">
                <a:solidFill>
                  <a:srgbClr val="002060"/>
                </a:solidFill>
              </a:rPr>
              <a:t>11.5%</a:t>
            </a:r>
            <a:r>
              <a:rPr lang="en-GB" altLang="en-US" sz="1600" dirty="0"/>
              <a:t> of downtime.</a:t>
            </a:r>
            <a:r>
              <a:rPr lang="en-US" altLang="en-US" sz="1600" dirty="0"/>
              <a:t> </a:t>
            </a:r>
            <a:endParaRPr lang="en-GB" altLang="en-US" sz="1600" dirty="0"/>
          </a:p>
          <a:p>
            <a:pPr>
              <a:spcAft>
                <a:spcPts val="1200"/>
              </a:spcAft>
              <a:buFont typeface="Corbel" panose="020B0503020204020204" pitchFamily="34" charset="0"/>
              <a:buAutoNum type="arabicPeriod"/>
              <a:defRPr/>
            </a:pPr>
            <a:r>
              <a:rPr lang="en-GB" altLang="en-US" b="1" dirty="0"/>
              <a:t>Safety</a:t>
            </a:r>
            <a:r>
              <a:rPr lang="en-GB" altLang="en-US" dirty="0"/>
              <a:t> being the top priority, it is recommended to start bringing NA to conformity without further delay</a:t>
            </a:r>
            <a:r>
              <a:rPr lang="en-GB" altLang="en-US" sz="2000" dirty="0"/>
              <a:t>.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defRPr/>
            </a:pPr>
            <a:r>
              <a:rPr lang="en-GB" altLang="en-US" dirty="0"/>
              <a:t>* </a:t>
            </a:r>
            <a:r>
              <a:rPr lang="en-GB" altLang="en-US" i="1" dirty="0"/>
              <a:t>Upgrade and Energy Optimization actions </a:t>
            </a:r>
            <a:r>
              <a:rPr lang="en-GB" altLang="en-US" dirty="0"/>
              <a:t>were identified to adapt the North Area to the new requirements related to PBC and to the CERN energy saving policy.</a:t>
            </a:r>
            <a:endParaRPr lang="en-US" altLang="en-US" dirty="0">
              <a:solidFill>
                <a:srgbClr val="5999D3"/>
              </a:solidFill>
              <a:latin typeface="ArialMT"/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 rot="-795188">
            <a:off x="2382684" y="5707561"/>
            <a:ext cx="4068763" cy="369887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GB" altLang="en-US" dirty="0"/>
              <a:t>but not in the scope of the consolidation.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3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Very preliminary Master Planning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Y. Kadi et al.  - North Area Consolidation Study – 3rd EABI-WG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A3FC6F-5EE4-40B3-89C1-2ABAD8BC426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875" y="1441531"/>
            <a:ext cx="7306494" cy="4749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8635487">
            <a:off x="3838601" y="2874666"/>
            <a:ext cx="1241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Phase I</a:t>
            </a:r>
            <a:endParaRPr lang="en-GB" sz="2800" dirty="0"/>
          </a:p>
        </p:txBody>
      </p:sp>
      <p:sp>
        <p:nvSpPr>
          <p:cNvPr id="7" name="TextBox 6"/>
          <p:cNvSpPr txBox="1"/>
          <p:nvPr/>
        </p:nvSpPr>
        <p:spPr>
          <a:xfrm rot="18635487">
            <a:off x="6635411" y="2581589"/>
            <a:ext cx="13292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Phase II</a:t>
            </a:r>
            <a:endParaRPr lang="en-GB" sz="2800" dirty="0"/>
          </a:p>
        </p:txBody>
      </p:sp>
      <p:sp>
        <p:nvSpPr>
          <p:cNvPr id="8" name="TextBox 7"/>
          <p:cNvSpPr txBox="1"/>
          <p:nvPr/>
        </p:nvSpPr>
        <p:spPr>
          <a:xfrm rot="18635487">
            <a:off x="4037491" y="5133597"/>
            <a:ext cx="114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Safety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446585" y="1124972"/>
            <a:ext cx="770691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LS2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20863" y="1124971"/>
            <a:ext cx="445476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LS3</a:t>
            </a:r>
            <a:endParaRPr lang="en-GB" sz="11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662986" y="1119780"/>
            <a:ext cx="445476" cy="27699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LS4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12809182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D055EC231D4794D8A2EE705DF25ADD6" ma:contentTypeVersion="0" ma:contentTypeDescription="Create a new document." ma:contentTypeScope="" ma:versionID="598dd25951e38ddd16a8f7db817d9dc6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9180434-D128-41E7-8125-23AFCBF9357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B8834B-D4CB-417A-8E0B-3C0614BEE2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13684</TotalTime>
  <Words>1459</Words>
  <Application>Microsoft Macintosh PowerPoint</Application>
  <PresentationFormat>On-screen Show (4:3)</PresentationFormat>
  <Paragraphs>267</Paragraphs>
  <Slides>17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5" baseType="lpstr">
      <vt:lpstr>Arial</vt:lpstr>
      <vt:lpstr>ArialMT</vt:lpstr>
      <vt:lpstr>Calibri</vt:lpstr>
      <vt:lpstr>Corbel</vt:lpstr>
      <vt:lpstr>Ubuntu</vt:lpstr>
      <vt:lpstr>Ubuntu Light</vt:lpstr>
      <vt:lpstr>CERN_ENdept_Presentation_ArialFont copy</vt:lpstr>
      <vt:lpstr>Chart</vt:lpstr>
      <vt:lpstr>NORTH AREA CONSOLIDATION STUDY </vt:lpstr>
      <vt:lpstr>North Experimental Area Consolidation</vt:lpstr>
      <vt:lpstr>The Content of the Study</vt:lpstr>
      <vt:lpstr>NA-CONS: Reliability-Driven</vt:lpstr>
      <vt:lpstr>2018 North Area Availability</vt:lpstr>
      <vt:lpstr>Users survey statistics (covering 2014- 2017)</vt:lpstr>
      <vt:lpstr>NA-CONS: Safety-Driven</vt:lpstr>
      <vt:lpstr>Main Outcome</vt:lpstr>
      <vt:lpstr>Very preliminary Master Planning</vt:lpstr>
      <vt:lpstr>Cost Estimate by Department</vt:lpstr>
      <vt:lpstr>Evolution of the Cost-to-Completion</vt:lpstr>
      <vt:lpstr>Beam Instrumentation consolidation</vt:lpstr>
      <vt:lpstr>Some other actions to be taken</vt:lpstr>
      <vt:lpstr>Conclusion</vt:lpstr>
      <vt:lpstr>PowerPoint Presentation</vt:lpstr>
      <vt:lpstr>Fault Analysis</vt:lpstr>
      <vt:lpstr>Safety &amp; Civil Engineering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NA-CONS ATSMB presentation</dc:title>
  <dc:creator>Roberto Losito</dc:creator>
  <cp:lastModifiedBy>Yacine Kadi</cp:lastModifiedBy>
  <cp:revision>759</cp:revision>
  <cp:lastPrinted>2018-11-09T13:30:23Z</cp:lastPrinted>
  <dcterms:created xsi:type="dcterms:W3CDTF">2016-04-11T07:30:05Z</dcterms:created>
  <dcterms:modified xsi:type="dcterms:W3CDTF">2019-01-11T08:35:22Z</dcterms:modified>
</cp:coreProperties>
</file>