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0" r:id="rId1"/>
  </p:sldMasterIdLst>
  <p:notesMasterIdLst>
    <p:notesMasterId r:id="rId41"/>
  </p:notesMasterIdLst>
  <p:handoutMasterIdLst>
    <p:handoutMasterId r:id="rId42"/>
  </p:handoutMasterIdLst>
  <p:sldIdLst>
    <p:sldId id="1531" r:id="rId2"/>
    <p:sldId id="1690" r:id="rId3"/>
    <p:sldId id="1571" r:id="rId4"/>
    <p:sldId id="1692" r:id="rId5"/>
    <p:sldId id="1693" r:id="rId6"/>
    <p:sldId id="1665" r:id="rId7"/>
    <p:sldId id="1666" r:id="rId8"/>
    <p:sldId id="1541" r:id="rId9"/>
    <p:sldId id="1689" r:id="rId10"/>
    <p:sldId id="1660" r:id="rId11"/>
    <p:sldId id="1694" r:id="rId12"/>
    <p:sldId id="1467" r:id="rId13"/>
    <p:sldId id="1522" r:id="rId14"/>
    <p:sldId id="1668" r:id="rId15"/>
    <p:sldId id="1437" r:id="rId16"/>
    <p:sldId id="1683" r:id="rId17"/>
    <p:sldId id="1669" r:id="rId18"/>
    <p:sldId id="1671" r:id="rId19"/>
    <p:sldId id="1674" r:id="rId20"/>
    <p:sldId id="1684" r:id="rId21"/>
    <p:sldId id="1677" r:id="rId22"/>
    <p:sldId id="1490" r:id="rId23"/>
    <p:sldId id="1489" r:id="rId24"/>
    <p:sldId id="1682" r:id="rId25"/>
    <p:sldId id="1526" r:id="rId26"/>
    <p:sldId id="1547" r:id="rId27"/>
    <p:sldId id="1549" r:id="rId28"/>
    <p:sldId id="1550" r:id="rId29"/>
    <p:sldId id="1679" r:id="rId30"/>
    <p:sldId id="1688" r:id="rId31"/>
    <p:sldId id="1654" r:id="rId32"/>
    <p:sldId id="1453" r:id="rId33"/>
    <p:sldId id="1452" r:id="rId34"/>
    <p:sldId id="1678" r:id="rId35"/>
    <p:sldId id="1454" r:id="rId36"/>
    <p:sldId id="1480" r:id="rId37"/>
    <p:sldId id="1476" r:id="rId38"/>
    <p:sldId id="1664" r:id="rId39"/>
    <p:sldId id="1672" r:id="rId40"/>
  </p:sldIdLst>
  <p:sldSz cx="10058400" cy="7772400"/>
  <p:notesSz cx="7315200" cy="9601200"/>
  <p:defaultTextStyle>
    <a:defPPr>
      <a:defRPr lang="en-GB"/>
    </a:defPPr>
    <a:lvl1pPr algn="l" defTabSz="449263"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a:srgbClr val="BE909B"/>
    <a:srgbClr val="4A4AFF"/>
    <a:srgbClr val="4040FF"/>
    <a:srgbClr val="E9EEF9"/>
    <a:srgbClr val="E2F0D9"/>
    <a:srgbClr val="990099"/>
    <a:srgbClr val="2E75B6"/>
    <a:srgbClr val="A5A5A5"/>
    <a:srgbClr val="E60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70" autoAdjust="0"/>
    <p:restoredTop sz="85025" autoAdjust="0"/>
  </p:normalViewPr>
  <p:slideViewPr>
    <p:cSldViewPr>
      <p:cViewPr>
        <p:scale>
          <a:sx n="82" d="100"/>
          <a:sy n="82" d="100"/>
        </p:scale>
        <p:origin x="1125" y="79"/>
      </p:cViewPr>
      <p:guideLst>
        <p:guide orient="horz" pos="2160"/>
        <p:guide pos="2880"/>
      </p:guideLst>
    </p:cSldViewPr>
  </p:slideViewPr>
  <p:outlineViewPr>
    <p:cViewPr varScale="1">
      <p:scale>
        <a:sx n="170" d="200"/>
        <a:sy n="170" d="200"/>
      </p:scale>
      <p:origin x="0" y="-2380"/>
    </p:cViewPr>
  </p:outlineViewPr>
  <p:notesTextViewPr>
    <p:cViewPr>
      <p:scale>
        <a:sx n="3" d="2"/>
        <a:sy n="3" d="2"/>
      </p:scale>
      <p:origin x="0" y="0"/>
    </p:cViewPr>
  </p:notesTextViewPr>
  <p:notesViewPr>
    <p:cSldViewPr>
      <p:cViewPr varScale="1">
        <p:scale>
          <a:sx n="92" d="100"/>
          <a:sy n="92" d="100"/>
        </p:scale>
        <p:origin x="3024" y="8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cs typeface="Arial" panose="020B0604020202020204" pitchFamily="34" charset="0"/>
              </a:defRPr>
            </a:lvl1pPr>
          </a:lstStyle>
          <a:p>
            <a:pPr>
              <a:defRPr/>
            </a:pPr>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cs typeface="Arial" panose="020B0604020202020204" pitchFamily="34" charset="0"/>
              </a:defRPr>
            </a:lvl1pPr>
          </a:lstStyle>
          <a:p>
            <a:pPr>
              <a:defRPr/>
            </a:pPr>
            <a:fld id="{B6408D40-972E-4862-A93F-BD69E00C691E}" type="datetimeFigureOut">
              <a:rPr lang="en-US"/>
              <a:pPr>
                <a:defRPr/>
              </a:pPr>
              <a:t>3/1/2019</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cs typeface="Arial" panose="020B0604020202020204" pitchFamily="34" charset="0"/>
              </a:defRPr>
            </a:lvl1pPr>
          </a:lstStyle>
          <a:p>
            <a:pPr>
              <a:defRPr/>
            </a:pPr>
            <a:endParaRPr lang="en-US"/>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cs typeface="Arial" panose="020B0604020202020204" pitchFamily="34" charset="0"/>
              </a:defRPr>
            </a:lvl1pPr>
          </a:lstStyle>
          <a:p>
            <a:pPr>
              <a:defRPr/>
            </a:pPr>
            <a:fld id="{6BF966AF-BA1E-4380-881A-ADCF33D99BEC}" type="slidenum">
              <a:rPr lang="en-US"/>
              <a:pPr>
                <a:defRPr/>
              </a:pPr>
              <a:t>‹#›</a:t>
            </a:fld>
            <a:endParaRPr lang="en-US"/>
          </a:p>
        </p:txBody>
      </p:sp>
    </p:spTree>
    <p:extLst>
      <p:ext uri="{BB962C8B-B14F-4D97-AF65-F5344CB8AC3E}">
        <p14:creationId xmlns:p14="http://schemas.microsoft.com/office/powerpoint/2010/main" val="31118393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AutoShape 1"/>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099" name="AutoShape 2"/>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0" name="AutoShape 3"/>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1" name="AutoShape 4"/>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2" name="AutoShape 5"/>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3" name="AutoShape 6"/>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4" name="AutoShape 7"/>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5" name="AutoShape 8"/>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6" name="AutoShape 9"/>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7" name="AutoShape 10"/>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8" name="AutoShape 11"/>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09" name="AutoShape 12"/>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0" name="AutoShape 13"/>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1" name="AutoShape 14"/>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2" name="AutoShape 15"/>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3" name="AutoShape 16"/>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4" name="AutoShape 17"/>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5" name="AutoShape 18"/>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6" name="AutoShape 19"/>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7" name="AutoShape 20"/>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8" name="AutoShape 21"/>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19" name="AutoShape 22"/>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0" name="AutoShape 23"/>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1" name="AutoShape 24"/>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2" name="AutoShape 25"/>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3" name="AutoShape 26"/>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4" name="AutoShape 27"/>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5" name="AutoShape 28"/>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6" name="AutoShape 29"/>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7" name="AutoShape 30"/>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8" name="AutoShape 31"/>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29" name="AutoShape 32"/>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0" name="AutoShape 33"/>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1" name="AutoShape 34"/>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2" name="AutoShape 35"/>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3" name="AutoShape 36"/>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4" name="AutoShape 37"/>
          <p:cNvSpPr>
            <a:spLocks noChangeArrowheads="1"/>
          </p:cNvSpPr>
          <p:nvPr/>
        </p:nvSpPr>
        <p:spPr bwMode="auto">
          <a:xfrm>
            <a:off x="0" y="0"/>
            <a:ext cx="7315200" cy="96012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135" name="Text Box 38"/>
          <p:cNvSpPr txBox="1">
            <a:spLocks noChangeArrowheads="1"/>
          </p:cNvSpP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2" name="Rectangle 39"/>
          <p:cNvSpPr>
            <a:spLocks noGrp="1" noChangeArrowheads="1"/>
          </p:cNvSpPr>
          <p:nvPr>
            <p:ph type="dt"/>
          </p:nvPr>
        </p:nvSpPr>
        <p:spPr bwMode="auto">
          <a:xfrm>
            <a:off x="4143375" y="0"/>
            <a:ext cx="3108325"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7488" tIns="50694" rIns="97488" bIns="50694" numCol="1" anchor="t" anchorCtr="0" compatLnSpc="1">
            <a:prstTxWarp prst="textNoShape">
              <a:avLst/>
            </a:prstTxWarp>
          </a:bodyPr>
          <a:lstStyle>
            <a:lvl1pPr algn="r" defTabSz="487363">
              <a:buSzPct val="100000"/>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sz="1300">
                <a:solidFill>
                  <a:srgbClr val="000000"/>
                </a:solidFill>
                <a:latin typeface="Calibri" panose="020F0502020204030204" pitchFamily="34" charset="0"/>
                <a:cs typeface="DejaVu Sans" panose="020B0603030804020204" pitchFamily="34" charset="0"/>
              </a:defRPr>
            </a:lvl1pPr>
          </a:lstStyle>
          <a:p>
            <a:pPr>
              <a:defRPr/>
            </a:pPr>
            <a:r>
              <a:rPr lang="en-US" altLang="en-US"/>
              <a:t>05/11/11</a:t>
            </a:r>
          </a:p>
        </p:txBody>
      </p:sp>
      <p:sp>
        <p:nvSpPr>
          <p:cNvPr id="4137" name="Rectangle 40"/>
          <p:cNvSpPr>
            <a:spLocks noGrp="1" noRot="1" noChangeAspect="1" noChangeArrowheads="1"/>
          </p:cNvSpPr>
          <p:nvPr>
            <p:ph type="sldImg"/>
          </p:nvPr>
        </p:nvSpPr>
        <p:spPr bwMode="auto">
          <a:xfrm>
            <a:off x="1336675" y="720725"/>
            <a:ext cx="4581525" cy="353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 name="Rectangle 41"/>
          <p:cNvSpPr>
            <a:spLocks noGrp="1" noChangeArrowheads="1"/>
          </p:cNvSpPr>
          <p:nvPr>
            <p:ph type="body"/>
          </p:nvPr>
        </p:nvSpPr>
        <p:spPr bwMode="auto">
          <a:xfrm>
            <a:off x="731838" y="4559300"/>
            <a:ext cx="5788025" cy="425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zh-TW" altLang="en-US" noProof="0"/>
          </a:p>
        </p:txBody>
      </p:sp>
      <p:sp>
        <p:nvSpPr>
          <p:cNvPr id="4139" name="Text Box 42"/>
          <p:cNvSpPr txBox="1">
            <a:spLocks noChangeArrowheads="1"/>
          </p:cNvSpPr>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4" name="Rectangle 43"/>
          <p:cNvSpPr>
            <a:spLocks noGrp="1" noChangeArrowheads="1"/>
          </p:cNvSpPr>
          <p:nvPr>
            <p:ph type="sldNum"/>
          </p:nvPr>
        </p:nvSpPr>
        <p:spPr bwMode="auto">
          <a:xfrm>
            <a:off x="4143375" y="9120188"/>
            <a:ext cx="3108325" cy="417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7488" tIns="50694" rIns="97488" bIns="50694" numCol="1" anchor="b" anchorCtr="0" compatLnSpc="1">
            <a:prstTxWarp prst="textNoShape">
              <a:avLst/>
            </a:prstTxWarp>
          </a:bodyPr>
          <a:lstStyle>
            <a:lvl1pPr algn="r" defTabSz="487363">
              <a:buSzPct val="100000"/>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sz="1300">
                <a:solidFill>
                  <a:srgbClr val="000000"/>
                </a:solidFill>
                <a:latin typeface="Calibri" panose="020F0502020204030204" pitchFamily="34" charset="0"/>
                <a:cs typeface="DejaVu Sans" panose="020B0603030804020204" pitchFamily="34" charset="0"/>
              </a:defRPr>
            </a:lvl1pPr>
          </a:lstStyle>
          <a:p>
            <a:pPr>
              <a:defRPr/>
            </a:pPr>
            <a:fld id="{48AF9545-E6E0-4A16-8647-EC72E8A33383}" type="slidenum">
              <a:rPr lang="en-US" altLang="en-US"/>
              <a:pPr>
                <a:defRPr/>
              </a:pPr>
              <a:t>‹#›</a:t>
            </a:fld>
            <a:endParaRPr lang="en-US" altLang="en-US"/>
          </a:p>
        </p:txBody>
      </p:sp>
    </p:spTree>
    <p:extLst>
      <p:ext uri="{BB962C8B-B14F-4D97-AF65-F5344CB8AC3E}">
        <p14:creationId xmlns:p14="http://schemas.microsoft.com/office/powerpoint/2010/main" val="2929997449"/>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Time_evolution"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en.wikipedia.org/wiki/Drag_(physics)" TargetMode="External"/><Relationship Id="rId4" Type="http://schemas.openxmlformats.org/officeDocument/2006/relationships/hyperlink" Target="https://en.wikipedia.org/wiki/Probability_density_functio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39"/>
          <p:cNvSpPr>
            <a:spLocks noGrp="1" noChangeArrowheads="1"/>
          </p:cNvSpPr>
          <p:nvPr>
            <p:ph type="dt" sz="quarter"/>
          </p:nvPr>
        </p:nvSpPr>
        <p:spPr>
          <a:noFill/>
        </p:spPr>
        <p:txBody>
          <a:bodyPr/>
          <a:lstStyle>
            <a:lvl1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1pPr>
            <a:lvl2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2pPr>
            <a:lvl3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3pPr>
            <a:lvl4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4pPr>
            <a:lvl5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000000"/>
                </a:solidFill>
                <a:latin typeface="Calibri" panose="020F0502020204030204" pitchFamily="34" charset="0"/>
              </a:rPr>
              <a:t>05/11/11</a:t>
            </a:r>
          </a:p>
        </p:txBody>
      </p:sp>
      <p:sp>
        <p:nvSpPr>
          <p:cNvPr id="7171" name="Rectangle 43"/>
          <p:cNvSpPr>
            <a:spLocks noGrp="1" noChangeArrowheads="1"/>
          </p:cNvSpPr>
          <p:nvPr>
            <p:ph type="sldNum" sz="quarter"/>
          </p:nvPr>
        </p:nvSpPr>
        <p:spPr>
          <a:noFill/>
        </p:spPr>
        <p:txBody>
          <a:bodyPr/>
          <a:lstStyle>
            <a:lvl1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1pPr>
            <a:lvl2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2pPr>
            <a:lvl3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3pPr>
            <a:lvl4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4pPr>
            <a:lvl5pPr defTabSz="487363">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87363" eaLnBrk="0" fontAlgn="base" hangingPunct="0">
              <a:spcBef>
                <a:spcPct val="0"/>
              </a:spcBef>
              <a:spcAft>
                <a:spcPct val="0"/>
              </a:spcAft>
              <a:tabLst>
                <a:tab pos="0" algn="l"/>
                <a:tab pos="484188" algn="l"/>
                <a:tab pos="971550" algn="l"/>
                <a:tab pos="1458913" algn="l"/>
                <a:tab pos="1944688" algn="l"/>
                <a:tab pos="2432050" algn="l"/>
                <a:tab pos="2917825" algn="l"/>
                <a:tab pos="3405188" algn="l"/>
                <a:tab pos="3890963" algn="l"/>
                <a:tab pos="4378325" algn="l"/>
                <a:tab pos="4864100" algn="l"/>
                <a:tab pos="5351463" algn="l"/>
                <a:tab pos="5837238" algn="l"/>
                <a:tab pos="6324600" algn="l"/>
                <a:tab pos="6811963" algn="l"/>
                <a:tab pos="7297738" algn="l"/>
                <a:tab pos="7785100" algn="l"/>
                <a:tab pos="8270875" algn="l"/>
                <a:tab pos="8758238" algn="l"/>
                <a:tab pos="9244013" algn="l"/>
                <a:tab pos="9731375" algn="l"/>
              </a:tabLst>
              <a:defRPr>
                <a:solidFill>
                  <a:schemeClr val="tx1"/>
                </a:solidFill>
                <a:latin typeface="Arial" panose="020B0604020202020204" pitchFamily="34" charset="0"/>
                <a:ea typeface="ＭＳ Ｐゴシック" panose="020B0600070205080204" pitchFamily="34" charset="-128"/>
              </a:defRPr>
            </a:lvl9pPr>
          </a:lstStyle>
          <a:p>
            <a:fld id="{91F66954-5C99-40AC-8335-FE6F02A26D8F}" type="slidenum">
              <a:rPr lang="en-US" altLang="en-US" smtClean="0">
                <a:solidFill>
                  <a:srgbClr val="000000"/>
                </a:solidFill>
                <a:latin typeface="Calibri" panose="020F0502020204030204" pitchFamily="34" charset="0"/>
              </a:rPr>
              <a:pPr/>
              <a:t>1</a:t>
            </a:fld>
            <a:endParaRPr lang="en-US" altLang="en-US">
              <a:solidFill>
                <a:srgbClr val="000000"/>
              </a:solidFill>
              <a:latin typeface="Calibri" panose="020F0502020204030204" pitchFamily="34" charset="0"/>
            </a:endParaRPr>
          </a:p>
        </p:txBody>
      </p:sp>
      <p:sp>
        <p:nvSpPr>
          <p:cNvPr id="7172" name="Text Box 1"/>
          <p:cNvSpPr txBox="1">
            <a:spLocks noChangeArrowheads="1"/>
          </p:cNvSpPr>
          <p:nvPr/>
        </p:nvSpPr>
        <p:spPr bwMode="auto">
          <a:xfrm>
            <a:off x="1290638" y="720725"/>
            <a:ext cx="4733925" cy="3598863"/>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7173" name="Rectangle 2"/>
          <p:cNvSpPr>
            <a:spLocks noGrp="1" noChangeArrowheads="1"/>
          </p:cNvSpPr>
          <p:nvPr>
            <p:ph type="body"/>
          </p:nvPr>
        </p:nvSpPr>
        <p:spPr>
          <a:xfrm>
            <a:off x="731838" y="4559300"/>
            <a:ext cx="5843587" cy="43132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9048" tIns="49524" rIns="99048" bIns="49524"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en-US" dirty="0">
                <a:ea typeface="Microsoft YaHei" panose="020B0503020204020204" pitchFamily="34" charset="-122"/>
              </a:rPr>
              <a:t>25’+5’</a:t>
            </a:r>
          </a:p>
        </p:txBody>
      </p:sp>
    </p:spTree>
    <p:extLst>
      <p:ext uri="{BB962C8B-B14F-4D97-AF65-F5344CB8AC3E}">
        <p14:creationId xmlns:p14="http://schemas.microsoft.com/office/powerpoint/2010/main" val="2817305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(6’40”) 1’</a:t>
            </a:r>
          </a:p>
          <a:p>
            <a:r>
              <a:rPr lang="en-US" dirty="0"/>
              <a:t>With the 2015</a:t>
            </a:r>
            <a:r>
              <a:rPr lang="en-US" baseline="0" dirty="0"/>
              <a:t> PbPb data, CMS was able to report the evidence of </a:t>
            </a:r>
            <a:r>
              <a:rPr lang="en-US" baseline="0" dirty="0" err="1"/>
              <a:t>Bs</a:t>
            </a:r>
            <a:r>
              <a:rPr lang="en-US" baseline="0" dirty="0"/>
              <a:t> production in PbPb collision for the first time through </a:t>
            </a:r>
            <a:r>
              <a:rPr lang="en-US" baseline="0" dirty="0" err="1"/>
              <a:t>Bs</a:t>
            </a:r>
            <a:r>
              <a:rPr lang="en-US" baseline="0" dirty="0"/>
              <a:t> to J/psi phi decay chain which provide new information about the </a:t>
            </a:r>
            <a:r>
              <a:rPr lang="en-US" baseline="0" dirty="0" err="1"/>
              <a:t>hadronization</a:t>
            </a:r>
            <a:r>
              <a:rPr lang="en-US" baseline="0" dirty="0"/>
              <a:t> of Beauty Quarks in the QGP. The nuclear modification factor of </a:t>
            </a:r>
            <a:r>
              <a:rPr lang="en-US" baseline="0" dirty="0" err="1"/>
              <a:t>Bs</a:t>
            </a:r>
            <a:r>
              <a:rPr lang="en-US" baseline="0" dirty="0"/>
              <a:t> is found to be higher than that of B+ meson, which is an indication of </a:t>
            </a:r>
            <a:r>
              <a:rPr lang="en-US" baseline="0" dirty="0" err="1"/>
              <a:t>Bs</a:t>
            </a:r>
            <a:r>
              <a:rPr lang="en-US" baseline="0" dirty="0"/>
              <a:t> enhancement in PbPb collisions. This is consistent with the expectation from beauty + strange coalescence model where this effect is expected to present up to around pT ~ 15. The firmer conclusion could be extracted from the high statistics data to be taken in 2018 and Run III.</a:t>
            </a:r>
            <a:endParaRPr lang="en-US" dirty="0"/>
          </a:p>
        </p:txBody>
      </p:sp>
      <p:sp>
        <p:nvSpPr>
          <p:cNvPr id="4" name="Date Placeholder 3"/>
          <p:cNvSpPr>
            <a:spLocks noGrp="1"/>
          </p:cNvSpPr>
          <p:nvPr>
            <p:ph type="dt" idx="10"/>
          </p:nvPr>
        </p:nvSpPr>
        <p:spPr/>
        <p:txBody>
          <a:bodyPr/>
          <a:lstStyle/>
          <a:p>
            <a:pPr>
              <a:defRPr/>
            </a:pPr>
            <a:r>
              <a:rPr lang="en-US" altLang="en-US"/>
              <a:t>05/11/11</a:t>
            </a:r>
          </a:p>
        </p:txBody>
      </p:sp>
      <p:sp>
        <p:nvSpPr>
          <p:cNvPr id="5" name="Slide Number Placeholder 4"/>
          <p:cNvSpPr>
            <a:spLocks noGrp="1"/>
          </p:cNvSpPr>
          <p:nvPr>
            <p:ph type="sldNum" idx="11"/>
          </p:nvPr>
        </p:nvSpPr>
        <p:spPr/>
        <p:txBody>
          <a:bodyPr/>
          <a:lstStyle/>
          <a:p>
            <a:pPr>
              <a:defRPr/>
            </a:pPr>
            <a:fld id="{48AF9545-E6E0-4A16-8647-EC72E8A33383}" type="slidenum">
              <a:rPr lang="en-US" altLang="en-US" smtClean="0"/>
              <a:pPr>
                <a:defRPr/>
              </a:pPr>
              <a:t>21</a:t>
            </a:fld>
            <a:endParaRPr lang="en-US" altLang="en-US"/>
          </a:p>
        </p:txBody>
      </p:sp>
    </p:spTree>
    <p:extLst>
      <p:ext uri="{BB962C8B-B14F-4D97-AF65-F5344CB8AC3E}">
        <p14:creationId xmlns:p14="http://schemas.microsoft.com/office/powerpoint/2010/main" val="3151153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sz="1200" b="0" i="0" kern="1200" dirty="0">
                <a:solidFill>
                  <a:srgbClr val="000000"/>
                </a:solidFill>
                <a:effectLst/>
                <a:latin typeface="Times New Roman" panose="02020603050405020304" pitchFamily="18" charset="0"/>
                <a:ea typeface="+mn-ea"/>
                <a:cs typeface="+mn-cs"/>
              </a:rPr>
              <a:t>- s24-s27: in the quarkonium chapter (and also in the introduction), Ralf Rapp and Anton </a:t>
            </a:r>
            <a:r>
              <a:rPr lang="en-US" sz="1200" b="0" i="0" kern="1200" dirty="0" err="1">
                <a:solidFill>
                  <a:srgbClr val="000000"/>
                </a:solidFill>
                <a:effectLst/>
                <a:latin typeface="Times New Roman" panose="02020603050405020304" pitchFamily="18" charset="0"/>
                <a:ea typeface="+mn-ea"/>
                <a:cs typeface="+mn-cs"/>
              </a:rPr>
              <a:t>Andronic</a:t>
            </a:r>
            <a:r>
              <a:rPr lang="en-US" sz="1200" b="0" i="0" kern="1200" dirty="0">
                <a:solidFill>
                  <a:srgbClr val="000000"/>
                </a:solidFill>
                <a:effectLst/>
                <a:latin typeface="Times New Roman" panose="02020603050405020304" pitchFamily="18" charset="0"/>
                <a:ea typeface="+mn-ea"/>
                <a:cs typeface="+mn-cs"/>
              </a:rPr>
              <a:t> went a bit away from the concept of quarkonium thermometer, which they consider a bit outdated. And this is actually supported by the fact that the model curves that we have in slide 27 on the Y RAA do not carry any evident indication of a temperature. Ralf now strongly advocates the concept of probing the direct the QCD in-medium potential with </a:t>
            </a:r>
            <a:r>
              <a:rPr lang="en-US" sz="1200" b="0" i="0" kern="1200" dirty="0" err="1">
                <a:solidFill>
                  <a:srgbClr val="000000"/>
                </a:solidFill>
                <a:effectLst/>
                <a:latin typeface="Times New Roman" panose="02020603050405020304" pitchFamily="18" charset="0"/>
                <a:ea typeface="+mn-ea"/>
                <a:cs typeface="+mn-cs"/>
              </a:rPr>
              <a:t>quarkonia</a:t>
            </a:r>
            <a:r>
              <a:rPr lang="en-US" sz="1200" b="0" i="0" kern="1200" dirty="0">
                <a:solidFill>
                  <a:srgbClr val="000000"/>
                </a:solidFill>
                <a:effectLst/>
                <a:latin typeface="Times New Roman" panose="02020603050405020304" pitchFamily="18" charset="0"/>
                <a:ea typeface="+mn-ea"/>
                <a:cs typeface="+mn-cs"/>
              </a:rPr>
              <a:t> (see beginning of the quarkonium chapter). Maybe you could rephrase a bit to go in that direction, for internal consistency. Although I agree that the thermometer is much nicer to present the topic to the HEP community (and I myself still use it)</a:t>
            </a:r>
            <a:endParaRPr lang="en-US" dirty="0"/>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26</a:t>
            </a:fld>
            <a:endParaRPr lang="en-US" altLang="en-US"/>
          </a:p>
        </p:txBody>
      </p:sp>
    </p:spTree>
    <p:extLst>
      <p:ext uri="{BB962C8B-B14F-4D97-AF65-F5344CB8AC3E}">
        <p14:creationId xmlns:p14="http://schemas.microsoft.com/office/powerpoint/2010/main" val="2106919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Figure 1.7 (right panel) shows that if the length scale probed is very small then one expects scattering directly from point-like bare color charges, most likely without any influence from quasiparticles or deconfinement. As one probes longer length scales, the scattering may be from thermal mass gluons and eventually from possible quasiparticles with size of order the Debye screening length. Rajagopal states that “at some length scale, a quasiparticulate picture of the QGP must be valid, even though on its natural length scale it is a strongly coupled fluid. It will be a challenge to see and understand how the liquid QGP emerges from short-distance quark and gluon quasiparticles. [34]</a:t>
            </a:r>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31</a:t>
            </a:fld>
            <a:endParaRPr lang="en-US" altLang="en-US"/>
          </a:p>
        </p:txBody>
      </p:sp>
    </p:spTree>
    <p:extLst>
      <p:ext uri="{BB962C8B-B14F-4D97-AF65-F5344CB8AC3E}">
        <p14:creationId xmlns:p14="http://schemas.microsoft.com/office/powerpoint/2010/main" val="1724742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35</a:t>
            </a:fld>
            <a:endParaRPr lang="en-US" altLang="en-US"/>
          </a:p>
        </p:txBody>
      </p:sp>
    </p:spTree>
    <p:extLst>
      <p:ext uri="{BB962C8B-B14F-4D97-AF65-F5344CB8AC3E}">
        <p14:creationId xmlns:p14="http://schemas.microsoft.com/office/powerpoint/2010/main" val="3868477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It is worth mentioning that the early universe once pass through the cross-over between Quark-Gluon Plasma and Hadron Gas, which happened around 1 microsecond after the Big Bang. On the other hand, neutron star formation is moving from Nuclei to a dense but not super high temperature material, probably through a first order phase transition</a:t>
            </a:r>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4</a:t>
            </a:fld>
            <a:endParaRPr lang="en-US" altLang="en-US"/>
          </a:p>
        </p:txBody>
      </p:sp>
    </p:spTree>
    <p:extLst>
      <p:ext uri="{BB962C8B-B14F-4D97-AF65-F5344CB8AC3E}">
        <p14:creationId xmlns:p14="http://schemas.microsoft.com/office/powerpoint/2010/main" val="25244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It is worth mentioning that the early universe once pass through the cross-over between Quark-Gluon Plasma and Hadron Gas, which happened around 1 microsecond after the Big Bang. On the other hand, neutron star formation is moving from Nuclei to a dense but not super high temperature material, probably through a first order phase transition</a:t>
            </a:r>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5</a:t>
            </a:fld>
            <a:endParaRPr lang="en-US" altLang="en-US"/>
          </a:p>
        </p:txBody>
      </p:sp>
    </p:spTree>
    <p:extLst>
      <p:ext uri="{BB962C8B-B14F-4D97-AF65-F5344CB8AC3E}">
        <p14:creationId xmlns:p14="http://schemas.microsoft.com/office/powerpoint/2010/main" val="3610432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FE34E217-A896-441F-A2C7-408D2229959E}"/>
              </a:ext>
            </a:extLst>
          </p:cNvPr>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US" altLang="zh-TW" dirty="0"/>
              <a:t>This is the measurement from the LHC detector, you can see</a:t>
            </a:r>
            <a:r>
              <a:rPr lang="en-US" altLang="zh-TW" baseline="0" dirty="0"/>
              <a:t> that the angular distribution of the electromagnetic and hadronic energy are not isotropic! Anisotropic azimuthal distribution could be seen by eye! This means that there much be early thermalization and the time for thermalization is estimated to be smaller than 1fm/c</a:t>
            </a:r>
            <a:endParaRPr lang="zh-TW" altLang="en-US" dirty="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It was realized by our group members that this can be explained by the fluctuating initial conditions, one could do a </a:t>
            </a:r>
            <a:r>
              <a:rPr lang="en-US" dirty="0" err="1"/>
              <a:t>fourier</a:t>
            </a:r>
            <a:r>
              <a:rPr lang="en-US" dirty="0"/>
              <a:t> decomposition to get the corresponding Fourier coefficients. Each order corresponds to pressure driven expansion of elliptic (v2), triangular (v3) and quadrupolar (v4) flow</a:t>
            </a:r>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7</a:t>
            </a:fld>
            <a:endParaRPr lang="en-US" altLang="en-US"/>
          </a:p>
        </p:txBody>
      </p:sp>
    </p:spTree>
    <p:extLst>
      <p:ext uri="{BB962C8B-B14F-4D97-AF65-F5344CB8AC3E}">
        <p14:creationId xmlns:p14="http://schemas.microsoft.com/office/powerpoint/2010/main" val="2574653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You may say, you could perform Fourier decomposition on any functions and the coefficients could mean nothing! It turns out that the measurements of many different orders are performed in bins of particle transverse momentum, all the data including PbPb collisions with different impact parameters and XeXe collisions could be described by a Relativistic Hydrodynamics calculation. The input is the equation of state from Lattice QCD and one could extract medium properties such as the shear viscosity through a global Bayesian analysis.</a:t>
            </a:r>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8</a:t>
            </a:fld>
            <a:endParaRPr lang="en-US" altLang="en-US"/>
          </a:p>
        </p:txBody>
      </p:sp>
    </p:spTree>
    <p:extLst>
      <p:ext uri="{BB962C8B-B14F-4D97-AF65-F5344CB8AC3E}">
        <p14:creationId xmlns:p14="http://schemas.microsoft.com/office/powerpoint/2010/main" val="2105434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dirty="0"/>
              <a:t>Indeed, based on the lattice QCD calculations, there is a continuous cross-over between hadron gas and the quark gluon</a:t>
            </a:r>
            <a:r>
              <a:rPr lang="en-US" baseline="0" dirty="0"/>
              <a:t> plasma.</a:t>
            </a:r>
          </a:p>
          <a:p>
            <a:r>
              <a:rPr lang="en-US" baseline="0" dirty="0"/>
              <a:t>At the highest temperature range plotted here, the pressure, and energy density is around 20% smaller than the non-interacting limit</a:t>
            </a:r>
            <a:endParaRPr lang="en-US" dirty="0"/>
          </a:p>
        </p:txBody>
      </p:sp>
      <p:sp>
        <p:nvSpPr>
          <p:cNvPr id="4" name="Date Placeholder 3"/>
          <p:cNvSpPr>
            <a:spLocks noGrp="1"/>
          </p:cNvSpPr>
          <p:nvPr>
            <p:ph type="dt" idx="10"/>
          </p:nvPr>
        </p:nvSpPr>
        <p:spPr/>
        <p:txBody>
          <a:bodyPr/>
          <a:lstStyle/>
          <a:p>
            <a:pPr>
              <a:defRPr/>
            </a:pPr>
            <a:r>
              <a:rPr lang="en-US" altLang="en-US"/>
              <a:t>05/11/11</a:t>
            </a:r>
          </a:p>
        </p:txBody>
      </p:sp>
      <p:sp>
        <p:nvSpPr>
          <p:cNvPr id="5" name="Slide Number Placeholder 4"/>
          <p:cNvSpPr>
            <a:spLocks noGrp="1"/>
          </p:cNvSpPr>
          <p:nvPr>
            <p:ph type="sldNum" idx="11"/>
          </p:nvPr>
        </p:nvSpPr>
        <p:spPr/>
        <p:txBody>
          <a:bodyPr/>
          <a:lstStyle/>
          <a:p>
            <a:pPr>
              <a:defRPr/>
            </a:pPr>
            <a:fld id="{48AF9545-E6E0-4A16-8647-EC72E8A33383}" type="slidenum">
              <a:rPr lang="en-US" altLang="en-US" smtClean="0"/>
              <a:pPr>
                <a:defRPr/>
              </a:pPr>
              <a:t>15</a:t>
            </a:fld>
            <a:endParaRPr lang="en-US" altLang="en-US"/>
          </a:p>
        </p:txBody>
      </p:sp>
    </p:spTree>
    <p:extLst>
      <p:ext uri="{BB962C8B-B14F-4D97-AF65-F5344CB8AC3E}">
        <p14:creationId xmlns:p14="http://schemas.microsoft.com/office/powerpoint/2010/main" val="1006231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8263" y="720725"/>
            <a:ext cx="4578350" cy="3538538"/>
          </a:xfrm>
        </p:spPr>
      </p:sp>
      <p:sp>
        <p:nvSpPr>
          <p:cNvPr id="3" name="Notes Placeholder 2"/>
          <p:cNvSpPr>
            <a:spLocks noGrp="1"/>
          </p:cNvSpPr>
          <p:nvPr>
            <p:ph type="body" idx="1"/>
          </p:nvPr>
        </p:nvSpPr>
        <p:spPr/>
        <p:txBody>
          <a:bodyPr/>
          <a:lstStyle/>
          <a:p>
            <a:r>
              <a:rPr lang="en-US" sz="1200" b="0" i="0" kern="1200" dirty="0">
                <a:solidFill>
                  <a:srgbClr val="000000"/>
                </a:solidFill>
                <a:effectLst/>
                <a:latin typeface="Times New Roman" panose="02020603050405020304" pitchFamily="18" charset="0"/>
                <a:ea typeface="+mn-ea"/>
                <a:cs typeface="+mn-cs"/>
              </a:rPr>
              <a:t> the </a:t>
            </a:r>
            <a:r>
              <a:rPr lang="en-US" sz="1200" b="0" i="0" u="none" strike="noStrike" kern="1200" dirty="0">
                <a:solidFill>
                  <a:srgbClr val="000000"/>
                </a:solidFill>
                <a:effectLst/>
                <a:latin typeface="Times New Roman" panose="02020603050405020304" pitchFamily="18" charset="0"/>
                <a:ea typeface="+mn-ea"/>
                <a:cs typeface="+mn-cs"/>
                <a:hlinkClick r:id="rId3" tooltip="Time evolution"/>
              </a:rPr>
              <a:t>time evolution</a:t>
            </a:r>
            <a:r>
              <a:rPr lang="en-US" sz="1200" b="0" i="0" kern="1200" dirty="0">
                <a:solidFill>
                  <a:srgbClr val="000000"/>
                </a:solidFill>
                <a:effectLst/>
                <a:latin typeface="Times New Roman" panose="02020603050405020304" pitchFamily="18" charset="0"/>
                <a:ea typeface="+mn-ea"/>
                <a:cs typeface="+mn-cs"/>
              </a:rPr>
              <a:t> of the </a:t>
            </a:r>
            <a:r>
              <a:rPr lang="en-US" sz="1200" b="0" i="0" u="none" strike="noStrike" kern="1200" dirty="0">
                <a:solidFill>
                  <a:srgbClr val="000000"/>
                </a:solidFill>
                <a:effectLst/>
                <a:latin typeface="Times New Roman" panose="02020603050405020304" pitchFamily="18" charset="0"/>
                <a:ea typeface="+mn-ea"/>
                <a:cs typeface="+mn-cs"/>
                <a:hlinkClick r:id="rId4" tooltip="Probability density function"/>
              </a:rPr>
              <a:t>probability density function</a:t>
            </a:r>
            <a:r>
              <a:rPr lang="en-US" sz="1200" b="0" i="0" kern="1200" dirty="0">
                <a:solidFill>
                  <a:srgbClr val="000000"/>
                </a:solidFill>
                <a:effectLst/>
                <a:latin typeface="Times New Roman" panose="02020603050405020304" pitchFamily="18" charset="0"/>
                <a:ea typeface="+mn-ea"/>
                <a:cs typeface="+mn-cs"/>
              </a:rPr>
              <a:t> of the velocity of a particle under the influence of </a:t>
            </a:r>
            <a:r>
              <a:rPr lang="en-US" sz="1200" b="0" i="0" u="none" strike="noStrike" kern="1200" dirty="0">
                <a:solidFill>
                  <a:srgbClr val="000000"/>
                </a:solidFill>
                <a:effectLst/>
                <a:latin typeface="Times New Roman" panose="02020603050405020304" pitchFamily="18" charset="0"/>
                <a:ea typeface="+mn-ea"/>
                <a:cs typeface="+mn-cs"/>
                <a:hlinkClick r:id="rId5" tooltip="Drag (physics)"/>
              </a:rPr>
              <a:t>drag</a:t>
            </a:r>
            <a:r>
              <a:rPr lang="en-US" sz="1200" b="0" i="0" kern="1200" dirty="0">
                <a:solidFill>
                  <a:srgbClr val="000000"/>
                </a:solidFill>
                <a:effectLst/>
                <a:latin typeface="Times New Roman" panose="02020603050405020304" pitchFamily="18" charset="0"/>
                <a:ea typeface="+mn-ea"/>
                <a:cs typeface="+mn-cs"/>
              </a:rPr>
              <a:t> forces and random forces</a:t>
            </a:r>
            <a:endParaRPr lang="en-US" dirty="0"/>
          </a:p>
        </p:txBody>
      </p:sp>
      <p:sp>
        <p:nvSpPr>
          <p:cNvPr id="4" name="Date Placeholder 3"/>
          <p:cNvSpPr>
            <a:spLocks noGrp="1"/>
          </p:cNvSpPr>
          <p:nvPr>
            <p:ph type="dt"/>
          </p:nvPr>
        </p:nvSpPr>
        <p:spPr/>
        <p:txBody>
          <a:bodyPr/>
          <a:lstStyle/>
          <a:p>
            <a:pPr>
              <a:defRPr/>
            </a:pPr>
            <a:r>
              <a:rPr lang="en-US" altLang="en-US"/>
              <a:t>05/11/11</a:t>
            </a:r>
          </a:p>
        </p:txBody>
      </p:sp>
      <p:sp>
        <p:nvSpPr>
          <p:cNvPr id="5" name="Slide Number Placeholder 4"/>
          <p:cNvSpPr>
            <a:spLocks noGrp="1"/>
          </p:cNvSpPr>
          <p:nvPr>
            <p:ph type="sldNum"/>
          </p:nvPr>
        </p:nvSpPr>
        <p:spPr/>
        <p:txBody>
          <a:bodyPr/>
          <a:lstStyle/>
          <a:p>
            <a:pPr>
              <a:defRPr/>
            </a:pPr>
            <a:fld id="{48AF9545-E6E0-4A16-8647-EC72E8A33383}" type="slidenum">
              <a:rPr lang="en-US" altLang="en-US" smtClean="0"/>
              <a:pPr>
                <a:defRPr/>
              </a:pPr>
              <a:t>17</a:t>
            </a:fld>
            <a:endParaRPr lang="en-US" altLang="en-US"/>
          </a:p>
        </p:txBody>
      </p:sp>
    </p:spTree>
    <p:extLst>
      <p:ext uri="{BB962C8B-B14F-4D97-AF65-F5344CB8AC3E}">
        <p14:creationId xmlns:p14="http://schemas.microsoft.com/office/powerpoint/2010/main" val="673466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idx="10"/>
          </p:nvPr>
        </p:nvSpPr>
        <p:spPr>
          <a:ln/>
        </p:spPr>
        <p:txBody>
          <a:bodyPr/>
          <a:lstStyle>
            <a:lvl1pPr>
              <a:defRPr/>
            </a:lvl1pPr>
          </a:lstStyle>
          <a:p>
            <a:pPr>
              <a:defRPr/>
            </a:pPr>
            <a:fld id="{79E0D568-99DC-4ACD-BF7B-9C367F6FA370}" type="slidenum">
              <a:rPr lang="en-US" altLang="en-US"/>
              <a:pPr>
                <a:defRPr/>
              </a:pPr>
              <a:t>‹#›</a:t>
            </a:fld>
            <a:endParaRPr lang="en-US" altLang="en-US"/>
          </a:p>
        </p:txBody>
      </p:sp>
      <p:sp>
        <p:nvSpPr>
          <p:cNvPr id="4" name="Rectangle 7"/>
          <p:cNvSpPr>
            <a:spLocks noGrp="1" noChangeArrowheads="1"/>
          </p:cNvSpPr>
          <p:nvPr>
            <p:ph type="ftr" idx="11"/>
          </p:nvPr>
        </p:nvSpPr>
        <p:spPr>
          <a:ln/>
        </p:spPr>
        <p:txBody>
          <a:bodyPr/>
          <a:lstStyle>
            <a:lvl1pPr>
              <a:defRPr/>
            </a:lvl1pPr>
          </a:lstStyle>
          <a:p>
            <a:pPr>
              <a:defRPr/>
            </a:pPr>
            <a:r>
              <a:rPr lang="en-US" altLang="zh-TW" dirty="0"/>
              <a:t>QGP Studies in Run 3 and 4</a:t>
            </a:r>
          </a:p>
        </p:txBody>
      </p:sp>
    </p:spTree>
    <p:extLst>
      <p:ext uri="{BB962C8B-B14F-4D97-AF65-F5344CB8AC3E}">
        <p14:creationId xmlns:p14="http://schemas.microsoft.com/office/powerpoint/2010/main" val="3038203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idx="10"/>
          </p:nvPr>
        </p:nvSpPr>
        <p:spPr>
          <a:ln/>
        </p:spPr>
        <p:txBody>
          <a:bodyPr/>
          <a:lstStyle>
            <a:lvl1pPr>
              <a:defRPr/>
            </a:lvl1pPr>
          </a:lstStyle>
          <a:p>
            <a:pPr>
              <a:defRPr/>
            </a:pPr>
            <a:fld id="{594F18BE-8C25-4C45-93BF-70F214CF1EAB}" type="slidenum">
              <a:rPr lang="en-US" altLang="en-US"/>
              <a:pPr>
                <a:defRPr/>
              </a:pPr>
              <a:t>‹#›</a:t>
            </a:fld>
            <a:endParaRPr lang="en-US" altLang="en-US"/>
          </a:p>
        </p:txBody>
      </p:sp>
      <p:sp>
        <p:nvSpPr>
          <p:cNvPr id="4" name="Rectangle 7"/>
          <p:cNvSpPr>
            <a:spLocks noGrp="1" noChangeArrowheads="1"/>
          </p:cNvSpPr>
          <p:nvPr>
            <p:ph type="ftr" idx="11"/>
          </p:nvPr>
        </p:nvSpPr>
        <p:spPr>
          <a:ln/>
        </p:spPr>
        <p:txBody>
          <a:bodyPr/>
          <a:lstStyle>
            <a:lvl1pPr>
              <a:defRPr/>
            </a:lvl1pPr>
          </a:lstStyle>
          <a:p>
            <a:pPr>
              <a:defRPr/>
            </a:pPr>
            <a:r>
              <a:rPr lang="en-US" altLang="zh-TW" dirty="0"/>
              <a:t>QGP Studies in Run 3 and 4</a:t>
            </a:r>
          </a:p>
        </p:txBody>
      </p:sp>
    </p:spTree>
    <p:extLst>
      <p:ext uri="{BB962C8B-B14F-4D97-AF65-F5344CB8AC3E}">
        <p14:creationId xmlns:p14="http://schemas.microsoft.com/office/powerpoint/2010/main" val="3960511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idx="10"/>
          </p:nvPr>
        </p:nvSpPr>
        <p:spPr>
          <a:ln/>
        </p:spPr>
        <p:txBody>
          <a:bodyPr/>
          <a:lstStyle>
            <a:lvl1pPr>
              <a:defRPr/>
            </a:lvl1pPr>
          </a:lstStyle>
          <a:p>
            <a:pPr>
              <a:defRPr/>
            </a:pPr>
            <a:fld id="{CE073F8C-D60B-48F1-9268-A8D1323DD3CB}" type="slidenum">
              <a:rPr lang="en-US" altLang="en-US"/>
              <a:pPr>
                <a:defRPr/>
              </a:pPr>
              <a:t>‹#›</a:t>
            </a:fld>
            <a:endParaRPr lang="en-US" altLang="en-US"/>
          </a:p>
        </p:txBody>
      </p:sp>
      <p:sp>
        <p:nvSpPr>
          <p:cNvPr id="5" name="Rectangle 7"/>
          <p:cNvSpPr>
            <a:spLocks noGrp="1" noChangeArrowheads="1"/>
          </p:cNvSpPr>
          <p:nvPr>
            <p:ph type="ftr" idx="11"/>
          </p:nvPr>
        </p:nvSpPr>
        <p:spPr>
          <a:ln/>
        </p:spPr>
        <p:txBody>
          <a:bodyPr/>
          <a:lstStyle>
            <a:lvl1pPr>
              <a:defRPr/>
            </a:lvl1pPr>
          </a:lstStyle>
          <a:p>
            <a:pPr>
              <a:defRPr/>
            </a:pPr>
            <a:r>
              <a:rPr lang="en-US" altLang="zh-TW" dirty="0"/>
              <a:t>QGP Studies in Run 3 and 4</a:t>
            </a:r>
          </a:p>
        </p:txBody>
      </p:sp>
    </p:spTree>
    <p:extLst>
      <p:ext uri="{BB962C8B-B14F-4D97-AF65-F5344CB8AC3E}">
        <p14:creationId xmlns:p14="http://schemas.microsoft.com/office/powerpoint/2010/main" val="715578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0AA82500-B16D-4427-9F60-2A04496B48CD}" type="slidenum">
              <a:rPr lang="en-US" altLang="en-US"/>
              <a:pPr>
                <a:defRPr/>
              </a:pPr>
              <a:t>‹#›</a:t>
            </a:fld>
            <a:endParaRPr lang="en-US" altLang="en-US"/>
          </a:p>
        </p:txBody>
      </p:sp>
      <p:sp>
        <p:nvSpPr>
          <p:cNvPr id="3" name="Rectangle 7"/>
          <p:cNvSpPr>
            <a:spLocks noGrp="1" noChangeArrowheads="1"/>
          </p:cNvSpPr>
          <p:nvPr>
            <p:ph type="ftr" idx="11"/>
          </p:nvPr>
        </p:nvSpPr>
        <p:spPr>
          <a:ln/>
        </p:spPr>
        <p:txBody>
          <a:bodyPr/>
          <a:lstStyle>
            <a:lvl1pPr>
              <a:defRPr/>
            </a:lvl1pPr>
          </a:lstStyle>
          <a:p>
            <a:pPr>
              <a:defRPr/>
            </a:pPr>
            <a:r>
              <a:rPr lang="en-US" altLang="zh-TW" dirty="0"/>
              <a:t>QGP Studies in Run 3 and 4</a:t>
            </a:r>
          </a:p>
        </p:txBody>
      </p:sp>
    </p:spTree>
    <p:extLst>
      <p:ext uri="{BB962C8B-B14F-4D97-AF65-F5344CB8AC3E}">
        <p14:creationId xmlns:p14="http://schemas.microsoft.com/office/powerpoint/2010/main" val="33473960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Box 19"/>
          <p:cNvSpPr txBox="1">
            <a:spLocks noChangeArrowheads="1"/>
          </p:cNvSpPr>
          <p:nvPr userDrawn="1"/>
        </p:nvSpPr>
        <p:spPr bwMode="auto">
          <a:xfrm>
            <a:off x="0" y="0"/>
            <a:ext cx="10058400" cy="790575"/>
          </a:xfrm>
          <a:prstGeom prst="rect">
            <a:avLst/>
          </a:prstGeom>
          <a:solidFill>
            <a:srgbClr val="1F497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1027" name="Title Placeholder 1"/>
          <p:cNvSpPr>
            <a:spLocks noGrp="1"/>
          </p:cNvSpPr>
          <p:nvPr>
            <p:ph type="title"/>
          </p:nvPr>
        </p:nvSpPr>
        <p:spPr bwMode="auto">
          <a:xfrm>
            <a:off x="0" y="0"/>
            <a:ext cx="1005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204788" y="1006475"/>
            <a:ext cx="9793287" cy="599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3"/>
          <p:cNvSpPr>
            <a:spLocks noChangeArrowheads="1"/>
          </p:cNvSpPr>
          <p:nvPr userDrawn="1"/>
        </p:nvSpPr>
        <p:spPr bwMode="auto">
          <a:xfrm>
            <a:off x="0" y="7270750"/>
            <a:ext cx="10058400" cy="503238"/>
          </a:xfrm>
          <a:prstGeom prst="rect">
            <a:avLst/>
          </a:prstGeom>
          <a:solidFill>
            <a:srgbClr val="D9D9D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10430" dir="722555" algn="ctr" rotWithShape="0">
                    <a:srgbClr val="000000">
                      <a:alpha val="35036"/>
                    </a:srgbClr>
                  </a:outerShdw>
                </a:effectLst>
              </a14:hiddenEffects>
            </a:ext>
          </a:extLst>
        </p:spPr>
        <p:txBody>
          <a:bodyPr wrap="none" anchor="ctr"/>
          <a:lstStyle/>
          <a:p>
            <a:endParaRPr lang="en-US" altLang="en-US"/>
          </a:p>
        </p:txBody>
      </p:sp>
      <p:sp>
        <p:nvSpPr>
          <p:cNvPr id="11" name="Rectangle 6"/>
          <p:cNvSpPr>
            <a:spLocks noGrp="1" noChangeArrowheads="1"/>
          </p:cNvSpPr>
          <p:nvPr>
            <p:ph type="sldNum" idx="4"/>
          </p:nvPr>
        </p:nvSpPr>
        <p:spPr bwMode="auto">
          <a:xfrm>
            <a:off x="8496300" y="7270750"/>
            <a:ext cx="925513"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68" tIns="51114" rIns="101868" bIns="51114" numCol="1" anchor="ctr" anchorCtr="0" compatLnSpc="1">
            <a:prstTxWarp prst="textNoShape">
              <a:avLst/>
            </a:prstTxWarp>
          </a:bodyPr>
          <a:lstStyle>
            <a:lvl1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1400">
                <a:solidFill>
                  <a:srgbClr val="000000"/>
                </a:solidFill>
                <a:cs typeface="+mn-cs"/>
              </a:defRPr>
            </a:lvl1pPr>
          </a:lstStyle>
          <a:p>
            <a:pPr>
              <a:defRPr/>
            </a:pPr>
            <a:fld id="{B374933D-D14F-440E-8C53-696A15C96021}" type="slidenum">
              <a:rPr lang="en-US" altLang="en-US"/>
              <a:pPr>
                <a:defRPr/>
              </a:pPr>
              <a:t>‹#›</a:t>
            </a:fld>
            <a:endParaRPr lang="en-US" altLang="en-US"/>
          </a:p>
        </p:txBody>
      </p:sp>
      <p:sp>
        <p:nvSpPr>
          <p:cNvPr id="12" name="Rectangle 7"/>
          <p:cNvSpPr>
            <a:spLocks noGrp="1" noChangeArrowheads="1"/>
          </p:cNvSpPr>
          <p:nvPr>
            <p:ph type="ftr" idx="3"/>
          </p:nvPr>
        </p:nvSpPr>
        <p:spPr bwMode="auto">
          <a:xfrm>
            <a:off x="2519363" y="7288213"/>
            <a:ext cx="527050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68" tIns="51114" rIns="101868" bIns="51114" numCol="1" anchor="ctr" anchorCtr="0" compatLnSpc="1">
            <a:prstTxWarp prst="textNoShape">
              <a:avLst/>
            </a:prstTxWarp>
          </a:bodyPr>
          <a:lstStyle>
            <a:lvl1pPr algn="ct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1400">
                <a:solidFill>
                  <a:srgbClr val="000000"/>
                </a:solidFill>
                <a:ea typeface="新細明體" panose="02020500000000000000" pitchFamily="18" charset="-120"/>
                <a:cs typeface="+mn-cs"/>
              </a:defRPr>
            </a:lvl1pPr>
          </a:lstStyle>
          <a:p>
            <a:pPr>
              <a:defRPr/>
            </a:pPr>
            <a:r>
              <a:rPr lang="en-US" altLang="zh-TW" dirty="0"/>
              <a:t>QGP Studies in Run 3 and 4</a:t>
            </a:r>
          </a:p>
        </p:txBody>
      </p:sp>
      <p:sp>
        <p:nvSpPr>
          <p:cNvPr id="13" name="Text Box 8"/>
          <p:cNvSpPr txBox="1">
            <a:spLocks noChangeArrowheads="1"/>
          </p:cNvSpPr>
          <p:nvPr userDrawn="1"/>
        </p:nvSpPr>
        <p:spPr bwMode="auto">
          <a:xfrm>
            <a:off x="1212850" y="7380288"/>
            <a:ext cx="2879725" cy="303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9" tIns="44995" rIns="89989" bIns="44995"/>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1pPr>
            <a:lvl2pPr indent="-287338">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rgbClr val="000000"/>
                </a:solidFill>
                <a:latin typeface="Arial" panose="020B0604020202020204" pitchFamily="34" charset="0"/>
                <a:ea typeface="ＭＳ Ｐゴシック" panose="020B0600070205080204" pitchFamily="34" charset="-128"/>
              </a:defRPr>
            </a:lvl9pPr>
          </a:lstStyle>
          <a:p>
            <a:pPr>
              <a:buClrTx/>
              <a:buFontTx/>
              <a:buNone/>
              <a:defRPr/>
            </a:pPr>
            <a:r>
              <a:rPr lang="en-US" altLang="en-US" sz="1400" dirty="0"/>
              <a:t>Yen-Jie Lee</a:t>
            </a:r>
          </a:p>
        </p:txBody>
      </p:sp>
      <p:pic>
        <p:nvPicPr>
          <p:cNvPr id="1034" name="Picture 18"/>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9317038" y="7269163"/>
            <a:ext cx="74136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527"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0">
            <a:extLst>
              <a:ext uri="{FF2B5EF4-FFF2-40B4-BE49-F238E27FC236}">
                <a16:creationId xmlns:a16="http://schemas.microsoft.com/office/drawing/2014/main" id="{B182E42B-7CCA-4A32-9FE9-1A670AF2E333}"/>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0" y="7267575"/>
            <a:ext cx="506413" cy="5064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832" r:id="rId1"/>
    <p:sldLayoutId id="2147483835" r:id="rId2"/>
    <p:sldLayoutId id="2147483836" r:id="rId3"/>
    <p:sldLayoutId id="2147483837" r:id="rId4"/>
  </p:sldLayoutIdLst>
  <p:hf hdr="0" dt="0"/>
  <p:txStyles>
    <p:title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0.emf"/><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20.emf"/><Relationship Id="rId5" Type="http://schemas.openxmlformats.org/officeDocument/2006/relationships/image" Target="../media/image11.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0.gif"/><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11.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7501.png"/><Relationship Id="rId5" Type="http://schemas.openxmlformats.org/officeDocument/2006/relationships/image" Target="../media/image7401.png"/><Relationship Id="rId4" Type="http://schemas.openxmlformats.org/officeDocument/2006/relationships/image" Target="../media/image7301.png"/></Relationships>
</file>

<file path=ppt/slides/_rels/slide27.xml.rels><?xml version="1.0" encoding="UTF-8" standalone="yes"?>
<Relationships xmlns="http://schemas.openxmlformats.org/package/2006/relationships"><Relationship Id="rId3" Type="http://schemas.openxmlformats.org/officeDocument/2006/relationships/image" Target="../media/image7301.png"/><Relationship Id="rId2" Type="http://schemas.openxmlformats.org/officeDocument/2006/relationships/image" Target="../media/image60.png"/><Relationship Id="rId1" Type="http://schemas.openxmlformats.org/officeDocument/2006/relationships/slideLayout" Target="../slideLayouts/slideLayout3.xml"/><Relationship Id="rId5" Type="http://schemas.openxmlformats.org/officeDocument/2006/relationships/image" Target="../media/image7501.png"/><Relationship Id="rId4" Type="http://schemas.openxmlformats.org/officeDocument/2006/relationships/image" Target="../media/image7401.png"/></Relationships>
</file>

<file path=ppt/slides/_rels/slide28.xml.rels><?xml version="1.0" encoding="UTF-8" standalone="yes"?>
<Relationships xmlns="http://schemas.openxmlformats.org/package/2006/relationships"><Relationship Id="rId3" Type="http://schemas.openxmlformats.org/officeDocument/2006/relationships/image" Target="../media/image7301.png"/><Relationship Id="rId2" Type="http://schemas.openxmlformats.org/officeDocument/2006/relationships/image" Target="../media/image60.png"/><Relationship Id="rId1" Type="http://schemas.openxmlformats.org/officeDocument/2006/relationships/slideLayout" Target="../slideLayouts/slideLayout3.xml"/><Relationship Id="rId6" Type="http://schemas.openxmlformats.org/officeDocument/2006/relationships/image" Target="../media/image6701.png"/><Relationship Id="rId5" Type="http://schemas.openxmlformats.org/officeDocument/2006/relationships/image" Target="../media/image7501.png"/><Relationship Id="rId4" Type="http://schemas.openxmlformats.org/officeDocument/2006/relationships/image" Target="../media/image7401.png"/></Relationships>
</file>

<file path=ppt/slides/_rels/slide29.xml.rels><?xml version="1.0" encoding="UTF-8" standalone="yes"?>
<Relationships xmlns="http://schemas.openxmlformats.org/package/2006/relationships"><Relationship Id="rId8" Type="http://schemas.openxmlformats.org/officeDocument/2006/relationships/image" Target="../media/image630.png"/><Relationship Id="rId3" Type="http://schemas.openxmlformats.org/officeDocument/2006/relationships/image" Target="../media/image62.png"/><Relationship Id="rId7" Type="http://schemas.openxmlformats.org/officeDocument/2006/relationships/image" Target="../media/image11.png"/><Relationship Id="rId2" Type="http://schemas.openxmlformats.org/officeDocument/2006/relationships/image" Target="../media/image61.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620.png"/><Relationship Id="rId4" Type="http://schemas.openxmlformats.org/officeDocument/2006/relationships/image" Target="../media/image63.png"/><Relationship Id="rId9" Type="http://schemas.openxmlformats.org/officeDocument/2006/relationships/image" Target="../media/image6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6.jpe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 Id="rId6" Type="http://schemas.openxmlformats.org/officeDocument/2006/relationships/image" Target="../media/image69.png"/><Relationship Id="rId5" Type="http://schemas.openxmlformats.org/officeDocument/2006/relationships/image" Target="../media/image21.png"/><Relationship Id="rId4" Type="http://schemas.openxmlformats.org/officeDocument/2006/relationships/image" Target="../media/image20.emf"/></Relationships>
</file>

<file path=ppt/slides/_rels/slide3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jpe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21.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emf"/></Relationships>
</file>

<file path=ppt/slides/_rels/slide3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76.png"/><Relationship Id="rId5" Type="http://schemas.openxmlformats.org/officeDocument/2006/relationships/image" Target="../media/image21.png"/><Relationship Id="rId4" Type="http://schemas.openxmlformats.org/officeDocument/2006/relationships/image" Target="../media/image7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20.emf"/></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p:txBody>
          <a:bodyPr/>
          <a:lstStyle/>
          <a:p>
            <a:pPr eaLnBrk="1" hangingPunct="1"/>
            <a:endParaRPr lang="en-US" altLang="en-US"/>
          </a:p>
        </p:txBody>
      </p:sp>
      <p:sp>
        <p:nvSpPr>
          <p:cNvPr id="6149" name="Subtitle 2"/>
          <p:cNvSpPr>
            <a:spLocks noGrp="1"/>
          </p:cNvSpPr>
          <p:nvPr>
            <p:ph type="subTitle" idx="4294967295"/>
          </p:nvPr>
        </p:nvSpPr>
        <p:spPr>
          <a:xfrm>
            <a:off x="35860" y="2518048"/>
            <a:ext cx="10058400" cy="410527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5891" tIns="47946" rIns="95891" bIns="47946"/>
          <a:lstStyle/>
          <a:p>
            <a:pPr marL="0" indent="0" algn="ctr" defTabSz="533400" eaLnBrk="1" hangingPunct="1">
              <a:buFont typeface="Arial" panose="020B0604020202020204" pitchFamily="34" charset="0"/>
              <a:buNone/>
            </a:pPr>
            <a:r>
              <a:rPr lang="en-US" altLang="zh-TW" sz="3200" dirty="0"/>
              <a:t>Yen-Jie Lee (MIT)</a:t>
            </a:r>
          </a:p>
          <a:p>
            <a:pPr marL="0" indent="0" algn="ctr" defTabSz="533400" eaLnBrk="1" hangingPunct="1">
              <a:buNone/>
            </a:pPr>
            <a:r>
              <a:rPr lang="en-US" altLang="zh-TW" sz="3200" dirty="0"/>
              <a:t>On behalf of WG5</a:t>
            </a:r>
            <a:br>
              <a:rPr lang="en-US" altLang="zh-TW" sz="3200" dirty="0"/>
            </a:br>
            <a:br>
              <a:rPr lang="en-US" altLang="zh-TW" sz="3600" dirty="0"/>
            </a:br>
            <a:r>
              <a:rPr lang="en-US" altLang="zh-TW" sz="3200" b="1" dirty="0"/>
              <a:t>HL/HE-LHC Physics Workshop</a:t>
            </a:r>
          </a:p>
          <a:p>
            <a:pPr marL="0" indent="0" algn="ctr" defTabSz="533400" eaLnBrk="1" hangingPunct="1">
              <a:buNone/>
            </a:pPr>
            <a:r>
              <a:rPr lang="en-US" altLang="zh-TW" sz="3200" dirty="0"/>
              <a:t>CERN, March 1, 2019</a:t>
            </a:r>
          </a:p>
          <a:p>
            <a:pPr marL="0" indent="0" algn="ctr" defTabSz="533400" eaLnBrk="1" hangingPunct="1">
              <a:buFont typeface="Arial" panose="020B0604020202020204" pitchFamily="34" charset="0"/>
              <a:buNone/>
            </a:pPr>
            <a:endParaRPr lang="en-US" altLang="zh-TW" sz="3000" i="1" dirty="0"/>
          </a:p>
        </p:txBody>
      </p:sp>
      <p:sp>
        <p:nvSpPr>
          <p:cNvPr id="6150" name="AutoShape 3"/>
          <p:cNvSpPr>
            <a:spLocks noChangeArrowheads="1"/>
          </p:cNvSpPr>
          <p:nvPr/>
        </p:nvSpPr>
        <p:spPr bwMode="auto">
          <a:xfrm>
            <a:off x="0" y="-2232"/>
            <a:ext cx="10058400" cy="1260475"/>
          </a:xfrm>
          <a:prstGeom prst="roundRect">
            <a:avLst>
              <a:gd name="adj" fmla="val 125"/>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6151" name="Text Box 1"/>
          <p:cNvSpPr txBox="1">
            <a:spLocks noChangeArrowheads="1"/>
          </p:cNvSpPr>
          <p:nvPr/>
        </p:nvSpPr>
        <p:spPr bwMode="auto">
          <a:xfrm>
            <a:off x="349250" y="646113"/>
            <a:ext cx="9267825" cy="1641475"/>
          </a:xfrm>
          <a:prstGeom prst="rect">
            <a:avLst/>
          </a:prstGeom>
          <a:solidFill>
            <a:srgbClr val="1F497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1868" tIns="51114" rIns="101868" bIns="51114"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1pPr>
            <a:lvl2pPr indent="-287338">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chemeClr val="tx1"/>
                </a:solidFill>
                <a:latin typeface="Arial" panose="020B0604020202020204" pitchFamily="34" charset="0"/>
                <a:ea typeface="ＭＳ Ｐゴシック" panose="020B0600070205080204" pitchFamily="34" charset="-128"/>
              </a:defRPr>
            </a:lvl9pPr>
          </a:lstStyle>
          <a:p>
            <a:pPr algn="ctr" fontAlgn="ctr">
              <a:buSzPct val="100000"/>
            </a:pPr>
            <a:r>
              <a:rPr lang="en-US" sz="4800" b="1" dirty="0">
                <a:solidFill>
                  <a:schemeClr val="bg1"/>
                </a:solidFill>
              </a:rPr>
              <a:t>Quark-Gluon Plasma Studies </a:t>
            </a:r>
            <a:br>
              <a:rPr lang="en-US" sz="4800" b="1" dirty="0">
                <a:solidFill>
                  <a:schemeClr val="bg1"/>
                </a:solidFill>
              </a:rPr>
            </a:br>
            <a:r>
              <a:rPr lang="en-US" sz="4800" b="1" dirty="0">
                <a:solidFill>
                  <a:schemeClr val="bg1"/>
                </a:solidFill>
              </a:rPr>
              <a:t>in Run 3 and 4</a:t>
            </a:r>
            <a:endParaRPr lang="en-US" altLang="en-US" sz="4800" baseline="-25000" dirty="0">
              <a:solidFill>
                <a:schemeClr val="bg1"/>
              </a:solidFill>
            </a:endParaRPr>
          </a:p>
        </p:txBody>
      </p:sp>
      <p:sp>
        <p:nvSpPr>
          <p:cNvPr id="10" name="Footer Placeholder 3"/>
          <p:cNvSpPr>
            <a:spLocks noGrp="1"/>
          </p:cNvSpPr>
          <p:nvPr>
            <p:ph type="ftr" idx="11"/>
          </p:nvPr>
        </p:nvSpPr>
        <p:spPr>
          <a:xfrm>
            <a:off x="2519363" y="7288213"/>
            <a:ext cx="5270500" cy="466725"/>
          </a:xfrm>
        </p:spPr>
        <p:txBody>
          <a:bodyPr/>
          <a:lstStyle/>
          <a:p>
            <a:pPr>
              <a:defRPr/>
            </a:pPr>
            <a:r>
              <a:rPr lang="en-US" altLang="zh-TW" dirty="0"/>
              <a:t>QGP Studies in Run 3 and 4</a:t>
            </a:r>
          </a:p>
        </p:txBody>
      </p:sp>
      <p:sp>
        <p:nvSpPr>
          <p:cNvPr id="11" name="Slide Number Placeholder 2"/>
          <p:cNvSpPr>
            <a:spLocks noGrp="1"/>
          </p:cNvSpPr>
          <p:nvPr>
            <p:ph type="sldNum" idx="10"/>
          </p:nvPr>
        </p:nvSpPr>
        <p:spPr>
          <a:xfrm>
            <a:off x="8341568" y="7270750"/>
            <a:ext cx="925513" cy="466725"/>
          </a:xfrm>
        </p:spPr>
        <p:txBody>
          <a:bodyPr/>
          <a:lstStyle/>
          <a:p>
            <a:pPr>
              <a:defRPr/>
            </a:pPr>
            <a:r>
              <a:rPr lang="en-US" altLang="en-US" dirty="0"/>
              <a:t>1</a:t>
            </a:r>
          </a:p>
        </p:txBody>
      </p:sp>
      <p:pic>
        <p:nvPicPr>
          <p:cNvPr id="13" name="Picture 12">
            <a:extLst>
              <a:ext uri="{FF2B5EF4-FFF2-40B4-BE49-F238E27FC236}">
                <a16:creationId xmlns:a16="http://schemas.microsoft.com/office/drawing/2014/main" id="{8281E003-EF4E-4C96-B7CF-B8B6651A44B8}"/>
              </a:ext>
            </a:extLst>
          </p:cNvPr>
          <p:cNvPicPr>
            <a:picLocks noChangeAspect="1"/>
          </p:cNvPicPr>
          <p:nvPr/>
        </p:nvPicPr>
        <p:blipFill>
          <a:blip r:embed="rId3"/>
          <a:stretch>
            <a:fillRect/>
          </a:stretch>
        </p:blipFill>
        <p:spPr>
          <a:xfrm>
            <a:off x="0" y="5974432"/>
            <a:ext cx="10058400" cy="1817032"/>
          </a:xfrm>
          <a:prstGeom prst="rect">
            <a:avLst/>
          </a:prstGeom>
        </p:spPr>
      </p:pic>
      <p:sp>
        <p:nvSpPr>
          <p:cNvPr id="14" name="TextBox 13">
            <a:extLst>
              <a:ext uri="{FF2B5EF4-FFF2-40B4-BE49-F238E27FC236}">
                <a16:creationId xmlns:a16="http://schemas.microsoft.com/office/drawing/2014/main" id="{E9BD135D-2546-4E19-B89E-671B6DF2BCDD}"/>
              </a:ext>
            </a:extLst>
          </p:cNvPr>
          <p:cNvSpPr txBox="1"/>
          <p:nvPr/>
        </p:nvSpPr>
        <p:spPr>
          <a:xfrm>
            <a:off x="60648" y="5317649"/>
            <a:ext cx="9925744" cy="584775"/>
          </a:xfrm>
          <a:prstGeom prst="rect">
            <a:avLst/>
          </a:prstGeom>
          <a:noFill/>
          <a:ln>
            <a:solidFill>
              <a:schemeClr val="bg2">
                <a:lumMod val="90000"/>
              </a:schemeClr>
            </a:solidFill>
          </a:ln>
        </p:spPr>
        <p:txBody>
          <a:bodyPr wrap="square" rtlCol="0">
            <a:spAutoFit/>
          </a:bodyPr>
          <a:lstStyle/>
          <a:p>
            <a:r>
              <a:rPr lang="en-US" sz="1600" dirty="0"/>
              <a:t>   		Conveners: </a:t>
            </a:r>
            <a:r>
              <a:rPr lang="en-US" sz="1600" dirty="0" err="1"/>
              <a:t>Zvi</a:t>
            </a:r>
            <a:r>
              <a:rPr lang="en-US" sz="1600" dirty="0"/>
              <a:t> Citron (ATLAS), Jan </a:t>
            </a:r>
            <a:r>
              <a:rPr lang="en-US" sz="1600" dirty="0" err="1"/>
              <a:t>Fiete</a:t>
            </a:r>
            <a:r>
              <a:rPr lang="en-US" sz="1600" dirty="0"/>
              <a:t> Grosse-</a:t>
            </a:r>
            <a:r>
              <a:rPr lang="en-US" sz="1600" dirty="0" err="1"/>
              <a:t>Oetringhaus</a:t>
            </a:r>
            <a:r>
              <a:rPr lang="en-US" sz="1600" dirty="0"/>
              <a:t> (ALICE), John Jowett (LHC) </a:t>
            </a:r>
            <a:br>
              <a:rPr lang="en-US" sz="1600" dirty="0"/>
            </a:br>
            <a:r>
              <a:rPr lang="en-US" sz="1600" dirty="0"/>
              <a:t>                   	           Yen-Jie Lee (CMS), </a:t>
            </a:r>
            <a:r>
              <a:rPr lang="en-US" sz="1600" dirty="0" err="1"/>
              <a:t>Urs</a:t>
            </a:r>
            <a:r>
              <a:rPr lang="en-US" sz="1600" dirty="0"/>
              <a:t> Wiedemann (Theory), Michael Winn (</a:t>
            </a:r>
            <a:r>
              <a:rPr lang="en-US" sz="1600" dirty="0" err="1"/>
              <a:t>LHCb</a:t>
            </a:r>
            <a:r>
              <a:rPr lang="en-US" sz="1600" dirty="0"/>
              <a: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Parton Distribution Function (PDF)</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10</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grpSp>
        <p:nvGrpSpPr>
          <p:cNvPr id="8" name="Group 7"/>
          <p:cNvGrpSpPr/>
          <p:nvPr/>
        </p:nvGrpSpPr>
        <p:grpSpPr>
          <a:xfrm>
            <a:off x="1210573" y="1195728"/>
            <a:ext cx="8499148" cy="6041251"/>
            <a:chOff x="1045407" y="1077888"/>
            <a:chExt cx="8243806" cy="6053581"/>
          </a:xfrm>
        </p:grpSpPr>
        <p:pic>
          <p:nvPicPr>
            <p:cNvPr id="6" name="Picture 5"/>
            <p:cNvPicPr>
              <a:picLocks noChangeAspect="1"/>
            </p:cNvPicPr>
            <p:nvPr/>
          </p:nvPicPr>
          <p:blipFill rotWithShape="1">
            <a:blip r:embed="rId2"/>
            <a:srcRect l="-403" r="1" b="1540"/>
            <a:stretch/>
          </p:blipFill>
          <p:spPr>
            <a:xfrm>
              <a:off x="1045407" y="1077889"/>
              <a:ext cx="8243806" cy="6053580"/>
            </a:xfrm>
            <a:prstGeom prst="rect">
              <a:avLst/>
            </a:prstGeom>
          </p:spPr>
        </p:pic>
        <p:sp>
          <p:nvSpPr>
            <p:cNvPr id="7" name="Rectangle 6"/>
            <p:cNvSpPr/>
            <p:nvPr/>
          </p:nvSpPr>
          <p:spPr>
            <a:xfrm>
              <a:off x="1644824" y="1077888"/>
              <a:ext cx="3168352"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6181328" y="1195728"/>
            <a:ext cx="3736838" cy="4616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sz="2400" dirty="0">
                <a:solidFill>
                  <a:srgbClr val="C00000"/>
                </a:solidFill>
              </a:rPr>
              <a:t>Input Data for Nucleon PDF</a:t>
            </a:r>
          </a:p>
        </p:txBody>
      </p:sp>
      <p:sp>
        <p:nvSpPr>
          <p:cNvPr id="10" name="TextBox 9"/>
          <p:cNvSpPr txBox="1"/>
          <p:nvPr/>
        </p:nvSpPr>
        <p:spPr>
          <a:xfrm>
            <a:off x="2004864" y="1725960"/>
            <a:ext cx="3421898" cy="5232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pPr algn="ctr"/>
            <a:r>
              <a:rPr lang="en-US" sz="2800" dirty="0">
                <a:solidFill>
                  <a:srgbClr val="3333FF"/>
                </a:solidFill>
              </a:rPr>
              <a:t>Input Data for Ion PDF</a:t>
            </a:r>
          </a:p>
        </p:txBody>
      </p:sp>
      <p:sp>
        <p:nvSpPr>
          <p:cNvPr id="11" name="TextBox 10"/>
          <p:cNvSpPr txBox="1"/>
          <p:nvPr/>
        </p:nvSpPr>
        <p:spPr>
          <a:xfrm>
            <a:off x="348680" y="6478488"/>
            <a:ext cx="5112568" cy="830997"/>
          </a:xfrm>
          <a:prstGeom prst="rect">
            <a:avLst/>
          </a:prstGeom>
          <a:noFill/>
        </p:spPr>
        <p:txBody>
          <a:bodyPr wrap="square" rtlCol="0">
            <a:spAutoFit/>
          </a:bodyPr>
          <a:lstStyle/>
          <a:p>
            <a:r>
              <a:rPr lang="en-US" sz="2400" dirty="0">
                <a:solidFill>
                  <a:srgbClr val="FF0000"/>
                </a:solidFill>
              </a:rPr>
              <a:t>Poor understanding of PDF due to the limited amount of ion data </a:t>
            </a:r>
          </a:p>
        </p:txBody>
      </p:sp>
      <p:sp>
        <p:nvSpPr>
          <p:cNvPr id="12" name="TextBox 11"/>
          <p:cNvSpPr txBox="1"/>
          <p:nvPr/>
        </p:nvSpPr>
        <p:spPr>
          <a:xfrm>
            <a:off x="132656" y="657757"/>
            <a:ext cx="8640960" cy="646331"/>
          </a:xfrm>
          <a:prstGeom prst="rect">
            <a:avLst/>
          </a:prstGeom>
          <a:noFill/>
        </p:spPr>
        <p:txBody>
          <a:bodyPr wrap="square" rtlCol="0">
            <a:spAutoFit/>
          </a:bodyPr>
          <a:lstStyle/>
          <a:p>
            <a:r>
              <a:rPr lang="en-US" sz="2800" b="1" dirty="0">
                <a:solidFill>
                  <a:srgbClr val="3333FF"/>
                </a:solidFill>
              </a:rPr>
              <a:t>Lead Ion </a:t>
            </a:r>
            <a:r>
              <a:rPr lang="en-US" sz="3600" b="1" dirty="0">
                <a:cs typeface="Arial" panose="020B0604020202020204" pitchFamily="34" charset="0"/>
              </a:rPr>
              <a:t>≠</a:t>
            </a:r>
            <a:r>
              <a:rPr lang="en-US" sz="2800" dirty="0">
                <a:cs typeface="Arial" panose="020B0604020202020204" pitchFamily="34" charset="0"/>
              </a:rPr>
              <a:t> Superposition of </a:t>
            </a:r>
            <a:r>
              <a:rPr lang="en-US" sz="2800" b="1" dirty="0">
                <a:cs typeface="Arial" panose="020B0604020202020204" pitchFamily="34" charset="0"/>
              </a:rPr>
              <a:t>Neutrons</a:t>
            </a:r>
            <a:r>
              <a:rPr lang="en-US" sz="2800" dirty="0">
                <a:cs typeface="Arial" panose="020B0604020202020204" pitchFamily="34" charset="0"/>
              </a:rPr>
              <a:t> and </a:t>
            </a:r>
            <a:r>
              <a:rPr lang="en-US" sz="2800" b="1" dirty="0">
                <a:cs typeface="Arial" panose="020B0604020202020204" pitchFamily="34" charset="0"/>
              </a:rPr>
              <a:t>Protons</a:t>
            </a:r>
            <a:r>
              <a:rPr lang="en-US" sz="2800" b="1" dirty="0"/>
              <a:t> </a:t>
            </a:r>
          </a:p>
        </p:txBody>
      </p:sp>
      <p:pic>
        <p:nvPicPr>
          <p:cNvPr id="13" name="Picture 12"/>
          <p:cNvPicPr>
            <a:picLocks noChangeAspect="1"/>
          </p:cNvPicPr>
          <p:nvPr/>
        </p:nvPicPr>
        <p:blipFill>
          <a:blip r:embed="rId3"/>
          <a:stretch>
            <a:fillRect/>
          </a:stretch>
        </p:blipFill>
        <p:spPr>
          <a:xfrm>
            <a:off x="-4744" y="4159496"/>
            <a:ext cx="1250603" cy="2140811"/>
          </a:xfrm>
          <a:prstGeom prst="rect">
            <a:avLst/>
          </a:prstGeom>
        </p:spPr>
      </p:pic>
      <p:sp>
        <p:nvSpPr>
          <p:cNvPr id="14" name="Rectangle 13"/>
          <p:cNvSpPr/>
          <p:nvPr/>
        </p:nvSpPr>
        <p:spPr>
          <a:xfrm rot="16200000">
            <a:off x="716336" y="3623083"/>
            <a:ext cx="1565909"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Q</a:t>
            </a:r>
            <a:r>
              <a:rPr lang="en-US" sz="2400" b="1" baseline="30000" dirty="0">
                <a:solidFill>
                  <a:schemeClr val="tx1"/>
                </a:solidFill>
              </a:rPr>
              <a:t>2</a:t>
            </a:r>
            <a:r>
              <a:rPr lang="en-US" sz="2400" b="1" dirty="0">
                <a:solidFill>
                  <a:schemeClr val="tx1"/>
                </a:solidFill>
              </a:rPr>
              <a:t>(GeV</a:t>
            </a:r>
            <a:r>
              <a:rPr lang="en-US" sz="2400" b="1" baseline="30000" dirty="0">
                <a:solidFill>
                  <a:schemeClr val="tx1"/>
                </a:solidFill>
              </a:rPr>
              <a:t>2</a:t>
            </a:r>
            <a:r>
              <a:rPr lang="en-US" sz="2400" b="1" dirty="0">
                <a:solidFill>
                  <a:schemeClr val="tx1"/>
                </a:solidFill>
              </a:rPr>
              <a:t>)</a:t>
            </a:r>
          </a:p>
        </p:txBody>
      </p:sp>
      <p:sp>
        <p:nvSpPr>
          <p:cNvPr id="15" name="Rectangle 14"/>
          <p:cNvSpPr/>
          <p:nvPr/>
        </p:nvSpPr>
        <p:spPr>
          <a:xfrm rot="16200000">
            <a:off x="5034843" y="4262369"/>
            <a:ext cx="1565909"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Q</a:t>
            </a:r>
            <a:r>
              <a:rPr lang="en-US" sz="2400" b="1" baseline="30000" dirty="0">
                <a:solidFill>
                  <a:schemeClr val="tx1"/>
                </a:solidFill>
              </a:rPr>
              <a:t>2</a:t>
            </a:r>
            <a:r>
              <a:rPr lang="en-US" sz="2400" b="1" dirty="0">
                <a:solidFill>
                  <a:schemeClr val="tx1"/>
                </a:solidFill>
              </a:rPr>
              <a:t>(GeV</a:t>
            </a:r>
            <a:r>
              <a:rPr lang="en-US" sz="2400" b="1" baseline="30000" dirty="0">
                <a:solidFill>
                  <a:schemeClr val="tx1"/>
                </a:solidFill>
              </a:rPr>
              <a:t>2</a:t>
            </a:r>
            <a:r>
              <a:rPr lang="en-US" sz="2400" b="1" dirty="0">
                <a:solidFill>
                  <a:schemeClr val="tx1"/>
                </a:solidFill>
              </a:rPr>
              <a:t>)</a:t>
            </a:r>
          </a:p>
        </p:txBody>
      </p:sp>
      <p:sp>
        <p:nvSpPr>
          <p:cNvPr id="16" name="Rectangle 15"/>
          <p:cNvSpPr/>
          <p:nvPr/>
        </p:nvSpPr>
        <p:spPr>
          <a:xfrm>
            <a:off x="4874581" y="5690079"/>
            <a:ext cx="560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x</a:t>
            </a:r>
          </a:p>
        </p:txBody>
      </p:sp>
      <p:sp>
        <p:nvSpPr>
          <p:cNvPr id="17" name="Rectangle 16"/>
          <p:cNvSpPr/>
          <p:nvPr/>
        </p:nvSpPr>
        <p:spPr>
          <a:xfrm>
            <a:off x="7727790" y="7093461"/>
            <a:ext cx="560064" cy="1435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x</a:t>
            </a:r>
          </a:p>
        </p:txBody>
      </p:sp>
      <p:sp>
        <p:nvSpPr>
          <p:cNvPr id="20" name="Rectangle 19"/>
          <p:cNvSpPr/>
          <p:nvPr/>
        </p:nvSpPr>
        <p:spPr>
          <a:xfrm>
            <a:off x="-41516" y="2349533"/>
            <a:ext cx="6239209" cy="523220"/>
          </a:xfrm>
          <a:prstGeom prst="rect">
            <a:avLst/>
          </a:prstGeom>
        </p:spPr>
        <p:txBody>
          <a:bodyPr wrap="none">
            <a:spAutoFit/>
          </a:bodyPr>
          <a:lstStyle/>
          <a:p>
            <a:r>
              <a:rPr lang="en-US" sz="2800" b="1" dirty="0">
                <a:solidFill>
                  <a:srgbClr val="3333FF"/>
                </a:solidFill>
              </a:rPr>
              <a:t>45</a:t>
            </a:r>
            <a:r>
              <a:rPr lang="en-US" sz="2000" b="1" dirty="0">
                <a:solidFill>
                  <a:srgbClr val="3333FF"/>
                </a:solidFill>
              </a:rPr>
              <a:t> </a:t>
            </a:r>
            <a:r>
              <a:rPr lang="en-US" sz="2000" b="1" dirty="0" err="1">
                <a:solidFill>
                  <a:srgbClr val="3333FF"/>
                </a:solidFill>
              </a:rPr>
              <a:t>Pb</a:t>
            </a:r>
            <a:r>
              <a:rPr lang="en-US" sz="2000" b="1" dirty="0">
                <a:solidFill>
                  <a:srgbClr val="3333FF"/>
                </a:solidFill>
              </a:rPr>
              <a:t> collider data</a:t>
            </a:r>
            <a:r>
              <a:rPr lang="en-US" sz="2000" dirty="0">
                <a:solidFill>
                  <a:srgbClr val="3333FF"/>
                </a:solidFill>
              </a:rPr>
              <a:t> </a:t>
            </a:r>
            <a:r>
              <a:rPr lang="en-US" sz="2000" dirty="0"/>
              <a:t>vs.</a:t>
            </a:r>
            <a:r>
              <a:rPr lang="en-US" sz="2800" b="1" dirty="0">
                <a:solidFill>
                  <a:srgbClr val="C00000"/>
                </a:solidFill>
              </a:rPr>
              <a:t>1200</a:t>
            </a:r>
            <a:r>
              <a:rPr lang="en-US" sz="2400" b="1" dirty="0">
                <a:solidFill>
                  <a:srgbClr val="C00000"/>
                </a:solidFill>
              </a:rPr>
              <a:t> </a:t>
            </a:r>
            <a:r>
              <a:rPr lang="en-US" sz="2000" b="1" dirty="0">
                <a:solidFill>
                  <a:srgbClr val="C00000"/>
                </a:solidFill>
              </a:rPr>
              <a:t>proton collider data</a:t>
            </a:r>
          </a:p>
        </p:txBody>
      </p:sp>
    </p:spTree>
    <p:extLst>
      <p:ext uri="{BB962C8B-B14F-4D97-AF65-F5344CB8AC3E}">
        <p14:creationId xmlns:p14="http://schemas.microsoft.com/office/powerpoint/2010/main" val="1771109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DAA79C6-6FED-4E39-8E61-69BCFD6A1620}"/>
              </a:ext>
            </a:extLst>
          </p:cNvPr>
          <p:cNvPicPr>
            <a:picLocks noChangeAspect="1"/>
          </p:cNvPicPr>
          <p:nvPr/>
        </p:nvPicPr>
        <p:blipFill>
          <a:blip r:embed="rId2"/>
          <a:stretch>
            <a:fillRect/>
          </a:stretch>
        </p:blipFill>
        <p:spPr>
          <a:xfrm>
            <a:off x="708720" y="789856"/>
            <a:ext cx="4680520" cy="4219768"/>
          </a:xfrm>
          <a:prstGeom prst="rect">
            <a:avLst/>
          </a:prstGeom>
        </p:spPr>
      </p:pic>
      <p:sp>
        <p:nvSpPr>
          <p:cNvPr id="2" name="Title 1">
            <a:extLst>
              <a:ext uri="{FF2B5EF4-FFF2-40B4-BE49-F238E27FC236}">
                <a16:creationId xmlns:a16="http://schemas.microsoft.com/office/drawing/2014/main" id="{929C0B67-2667-4629-ADB7-2C2002CF0440}"/>
              </a:ext>
            </a:extLst>
          </p:cNvPr>
          <p:cNvSpPr>
            <a:spLocks noGrp="1"/>
          </p:cNvSpPr>
          <p:nvPr>
            <p:ph type="title"/>
          </p:nvPr>
        </p:nvSpPr>
        <p:spPr/>
        <p:txBody>
          <a:bodyPr/>
          <a:lstStyle/>
          <a:p>
            <a:r>
              <a:rPr lang="en-US" dirty="0"/>
              <a:t>nPDF Constraint from pPb Collisions</a:t>
            </a:r>
          </a:p>
        </p:txBody>
      </p:sp>
      <p:sp>
        <p:nvSpPr>
          <p:cNvPr id="4" name="Slide Number Placeholder 3">
            <a:extLst>
              <a:ext uri="{FF2B5EF4-FFF2-40B4-BE49-F238E27FC236}">
                <a16:creationId xmlns:a16="http://schemas.microsoft.com/office/drawing/2014/main" id="{6A32E008-D1B2-4529-A99A-21E3E528E764}"/>
              </a:ext>
            </a:extLst>
          </p:cNvPr>
          <p:cNvSpPr>
            <a:spLocks noGrp="1"/>
          </p:cNvSpPr>
          <p:nvPr>
            <p:ph type="sldNum" idx="10"/>
          </p:nvPr>
        </p:nvSpPr>
        <p:spPr/>
        <p:txBody>
          <a:bodyPr/>
          <a:lstStyle/>
          <a:p>
            <a:pPr>
              <a:defRPr/>
            </a:pPr>
            <a:fld id="{CE073F8C-D60B-48F1-9268-A8D1323DD3CB}" type="slidenum">
              <a:rPr lang="en-US" altLang="en-US" smtClean="0"/>
              <a:pPr>
                <a:defRPr/>
              </a:pPr>
              <a:t>11</a:t>
            </a:fld>
            <a:endParaRPr lang="en-US" altLang="en-US"/>
          </a:p>
        </p:txBody>
      </p:sp>
      <p:sp>
        <p:nvSpPr>
          <p:cNvPr id="5" name="Footer Placeholder 4">
            <a:extLst>
              <a:ext uri="{FF2B5EF4-FFF2-40B4-BE49-F238E27FC236}">
                <a16:creationId xmlns:a16="http://schemas.microsoft.com/office/drawing/2014/main" id="{182C2A7E-51CF-48CE-96F8-EDCD02AD5F8D}"/>
              </a:ext>
            </a:extLst>
          </p:cNvPr>
          <p:cNvSpPr>
            <a:spLocks noGrp="1"/>
          </p:cNvSpPr>
          <p:nvPr>
            <p:ph type="ftr" idx="11"/>
          </p:nvPr>
        </p:nvSpPr>
        <p:spPr/>
        <p:txBody>
          <a:bodyPr/>
          <a:lstStyle/>
          <a:p>
            <a:pPr>
              <a:defRPr/>
            </a:pPr>
            <a:r>
              <a:rPr lang="en-US" altLang="zh-TW"/>
              <a:t>QGP Studies in Run 3 and 4</a:t>
            </a:r>
            <a:endParaRPr lang="en-US" altLang="zh-TW" dirty="0"/>
          </a:p>
        </p:txBody>
      </p:sp>
      <p:pic>
        <p:nvPicPr>
          <p:cNvPr id="7" name="Picture 6">
            <a:extLst>
              <a:ext uri="{FF2B5EF4-FFF2-40B4-BE49-F238E27FC236}">
                <a16:creationId xmlns:a16="http://schemas.microsoft.com/office/drawing/2014/main" id="{ABEE6F1C-ED9C-42F0-9B16-48829B7F351A}"/>
              </a:ext>
            </a:extLst>
          </p:cNvPr>
          <p:cNvPicPr>
            <a:picLocks noChangeAspect="1"/>
          </p:cNvPicPr>
          <p:nvPr/>
        </p:nvPicPr>
        <p:blipFill rotWithShape="1">
          <a:blip r:embed="rId3"/>
          <a:srcRect t="4020"/>
          <a:stretch/>
        </p:blipFill>
        <p:spPr>
          <a:xfrm>
            <a:off x="5821288" y="836493"/>
            <a:ext cx="3779952" cy="3808776"/>
          </a:xfrm>
          <a:prstGeom prst="rect">
            <a:avLst/>
          </a:prstGeom>
        </p:spPr>
      </p:pic>
      <p:pic>
        <p:nvPicPr>
          <p:cNvPr id="8" name="Picture 7">
            <a:extLst>
              <a:ext uri="{FF2B5EF4-FFF2-40B4-BE49-F238E27FC236}">
                <a16:creationId xmlns:a16="http://schemas.microsoft.com/office/drawing/2014/main" id="{0DB2F73C-6198-457E-A700-B00A15AB705D}"/>
              </a:ext>
            </a:extLst>
          </p:cNvPr>
          <p:cNvPicPr>
            <a:picLocks noChangeAspect="1"/>
          </p:cNvPicPr>
          <p:nvPr/>
        </p:nvPicPr>
        <p:blipFill rotWithShape="1">
          <a:blip r:embed="rId4"/>
          <a:srcRect l="49284" t="3044"/>
          <a:stretch/>
        </p:blipFill>
        <p:spPr>
          <a:xfrm>
            <a:off x="5929767" y="4645269"/>
            <a:ext cx="3779953" cy="2625307"/>
          </a:xfrm>
          <a:prstGeom prst="rect">
            <a:avLst/>
          </a:prstGeom>
        </p:spPr>
      </p:pic>
      <p:sp>
        <p:nvSpPr>
          <p:cNvPr id="9" name="TextBox 8">
            <a:extLst>
              <a:ext uri="{FF2B5EF4-FFF2-40B4-BE49-F238E27FC236}">
                <a16:creationId xmlns:a16="http://schemas.microsoft.com/office/drawing/2014/main" id="{DF51D581-6D61-41F7-A1AE-DF7B106BF16F}"/>
              </a:ext>
            </a:extLst>
          </p:cNvPr>
          <p:cNvSpPr txBox="1"/>
          <p:nvPr/>
        </p:nvSpPr>
        <p:spPr>
          <a:xfrm>
            <a:off x="144016" y="5187568"/>
            <a:ext cx="6109320" cy="1815882"/>
          </a:xfrm>
          <a:prstGeom prst="rect">
            <a:avLst/>
          </a:prstGeom>
          <a:noFill/>
        </p:spPr>
        <p:txBody>
          <a:bodyPr wrap="square" rtlCol="0">
            <a:spAutoFit/>
          </a:bodyPr>
          <a:lstStyle/>
          <a:p>
            <a:r>
              <a:rPr lang="en-US" sz="2800" dirty="0"/>
              <a:t>Strong constraints on (quark) nPDF from electroweak boson, </a:t>
            </a:r>
            <a:r>
              <a:rPr lang="en-US" sz="2800" dirty="0" err="1"/>
              <a:t>Drell</a:t>
            </a:r>
            <a:r>
              <a:rPr lang="en-US" sz="2800" dirty="0"/>
              <a:t>-Yan and dijet cross-section measurements in pPb collisions</a:t>
            </a:r>
          </a:p>
        </p:txBody>
      </p:sp>
      <p:sp>
        <p:nvSpPr>
          <p:cNvPr id="3" name="TextBox 2">
            <a:extLst>
              <a:ext uri="{FF2B5EF4-FFF2-40B4-BE49-F238E27FC236}">
                <a16:creationId xmlns:a16="http://schemas.microsoft.com/office/drawing/2014/main" id="{7ACD9373-CD43-4F89-9D4A-041A0200B2F8}"/>
              </a:ext>
            </a:extLst>
          </p:cNvPr>
          <p:cNvSpPr txBox="1"/>
          <p:nvPr/>
        </p:nvSpPr>
        <p:spPr>
          <a:xfrm>
            <a:off x="6835441" y="3329300"/>
            <a:ext cx="930063" cy="646331"/>
          </a:xfrm>
          <a:prstGeom prst="rect">
            <a:avLst/>
          </a:prstGeom>
          <a:noFill/>
        </p:spPr>
        <p:txBody>
          <a:bodyPr wrap="none" rtlCol="0">
            <a:spAutoFit/>
          </a:bodyPr>
          <a:lstStyle/>
          <a:p>
            <a:r>
              <a:rPr lang="en-US" altLang="zh-TW" sz="3600" b="1" dirty="0"/>
              <a:t>W</a:t>
            </a:r>
            <a:r>
              <a:rPr lang="en-US" altLang="zh-TW" sz="3600" b="1" baseline="30000" dirty="0"/>
              <a:t>±</a:t>
            </a:r>
            <a:endParaRPr lang="en-US" sz="3600" b="1" baseline="30000" dirty="0"/>
          </a:p>
        </p:txBody>
      </p:sp>
      <p:sp>
        <p:nvSpPr>
          <p:cNvPr id="10" name="TextBox 9">
            <a:extLst>
              <a:ext uri="{FF2B5EF4-FFF2-40B4-BE49-F238E27FC236}">
                <a16:creationId xmlns:a16="http://schemas.microsoft.com/office/drawing/2014/main" id="{EF13814D-777E-4986-B5D4-1D4F50EC0252}"/>
              </a:ext>
            </a:extLst>
          </p:cNvPr>
          <p:cNvSpPr txBox="1"/>
          <p:nvPr/>
        </p:nvSpPr>
        <p:spPr>
          <a:xfrm>
            <a:off x="4314194" y="1005880"/>
            <a:ext cx="466794" cy="646331"/>
          </a:xfrm>
          <a:prstGeom prst="rect">
            <a:avLst/>
          </a:prstGeom>
          <a:noFill/>
        </p:spPr>
        <p:txBody>
          <a:bodyPr wrap="none" rtlCol="0">
            <a:spAutoFit/>
          </a:bodyPr>
          <a:lstStyle/>
          <a:p>
            <a:r>
              <a:rPr lang="en-US" altLang="zh-TW" sz="3600" b="1" dirty="0"/>
              <a:t>Z</a:t>
            </a:r>
            <a:endParaRPr lang="en-US" sz="3600" b="1" baseline="30000" dirty="0"/>
          </a:p>
        </p:txBody>
      </p:sp>
      <p:sp>
        <p:nvSpPr>
          <p:cNvPr id="11" name="TextBox 10">
            <a:extLst>
              <a:ext uri="{FF2B5EF4-FFF2-40B4-BE49-F238E27FC236}">
                <a16:creationId xmlns:a16="http://schemas.microsoft.com/office/drawing/2014/main" id="{6F0B9CAA-2437-4949-A290-FB21AA9457DB}"/>
              </a:ext>
            </a:extLst>
          </p:cNvPr>
          <p:cNvSpPr txBox="1"/>
          <p:nvPr/>
        </p:nvSpPr>
        <p:spPr>
          <a:xfrm>
            <a:off x="7693496" y="6190456"/>
            <a:ext cx="1742208" cy="523220"/>
          </a:xfrm>
          <a:prstGeom prst="rect">
            <a:avLst/>
          </a:prstGeom>
          <a:noFill/>
        </p:spPr>
        <p:txBody>
          <a:bodyPr wrap="none" rtlCol="0">
            <a:spAutoFit/>
          </a:bodyPr>
          <a:lstStyle/>
          <a:p>
            <a:r>
              <a:rPr lang="en-US" altLang="zh-TW" sz="2800" b="1" dirty="0" err="1"/>
              <a:t>Drell</a:t>
            </a:r>
            <a:r>
              <a:rPr lang="en-US" altLang="zh-TW" sz="2800" b="1" dirty="0"/>
              <a:t>-Yan</a:t>
            </a:r>
            <a:endParaRPr lang="en-US" sz="2800" b="1" baseline="30000" dirty="0"/>
          </a:p>
        </p:txBody>
      </p:sp>
      <p:sp>
        <p:nvSpPr>
          <p:cNvPr id="12" name="TextBox 11">
            <a:extLst>
              <a:ext uri="{FF2B5EF4-FFF2-40B4-BE49-F238E27FC236}">
                <a16:creationId xmlns:a16="http://schemas.microsoft.com/office/drawing/2014/main" id="{91101BE9-BFF8-4C78-9A3B-183C5FE13239}"/>
              </a:ext>
            </a:extLst>
          </p:cNvPr>
          <p:cNvSpPr txBox="1"/>
          <p:nvPr/>
        </p:nvSpPr>
        <p:spPr>
          <a:xfrm>
            <a:off x="6826693" y="1799062"/>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3" name="TextBox 12">
            <a:extLst>
              <a:ext uri="{FF2B5EF4-FFF2-40B4-BE49-F238E27FC236}">
                <a16:creationId xmlns:a16="http://schemas.microsoft.com/office/drawing/2014/main" id="{BB094CEF-B8E2-43BC-A28C-6B8EC0291596}"/>
              </a:ext>
            </a:extLst>
          </p:cNvPr>
          <p:cNvSpPr txBox="1"/>
          <p:nvPr/>
        </p:nvSpPr>
        <p:spPr>
          <a:xfrm>
            <a:off x="8629600" y="505284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4" name="TextBox 13">
            <a:extLst>
              <a:ext uri="{FF2B5EF4-FFF2-40B4-BE49-F238E27FC236}">
                <a16:creationId xmlns:a16="http://schemas.microsoft.com/office/drawing/2014/main" id="{6C1DF642-CA1B-4A71-8359-D93EC098C89E}"/>
              </a:ext>
            </a:extLst>
          </p:cNvPr>
          <p:cNvSpPr txBox="1"/>
          <p:nvPr/>
        </p:nvSpPr>
        <p:spPr>
          <a:xfrm>
            <a:off x="1500808" y="1077888"/>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5" name="Picture 81">
            <a:extLst>
              <a:ext uri="{FF2B5EF4-FFF2-40B4-BE49-F238E27FC236}">
                <a16:creationId xmlns:a16="http://schemas.microsoft.com/office/drawing/2014/main" id="{2DE3DF04-E9AC-4EC9-8DBB-DA4B938AA77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7826" y="1794399"/>
            <a:ext cx="41384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F3C0898B-D7D5-4D53-981C-998C2DD85FEE}"/>
              </a:ext>
            </a:extLst>
          </p:cNvPr>
          <p:cNvPicPr>
            <a:picLocks noChangeAspect="1"/>
          </p:cNvPicPr>
          <p:nvPr/>
        </p:nvPicPr>
        <p:blipFill>
          <a:blip r:embed="rId6"/>
          <a:stretch>
            <a:fillRect/>
          </a:stretch>
        </p:blipFill>
        <p:spPr>
          <a:xfrm>
            <a:off x="6649847" y="4863580"/>
            <a:ext cx="558227" cy="380679"/>
          </a:xfrm>
          <a:prstGeom prst="rect">
            <a:avLst/>
          </a:prstGeom>
        </p:spPr>
      </p:pic>
      <p:pic>
        <p:nvPicPr>
          <p:cNvPr id="17" name="Picture 8" descr="「cms logo」的圖片搜尋結果">
            <a:extLst>
              <a:ext uri="{FF2B5EF4-FFF2-40B4-BE49-F238E27FC236}">
                <a16:creationId xmlns:a16="http://schemas.microsoft.com/office/drawing/2014/main" id="{56354592-302C-459B-88BD-50CB6F1C43E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61651" y="3549438"/>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4807069D-9F30-4DB4-80FD-8CEA9181EA63}"/>
              </a:ext>
            </a:extLst>
          </p:cNvPr>
          <p:cNvSpPr txBox="1"/>
          <p:nvPr/>
        </p:nvSpPr>
        <p:spPr>
          <a:xfrm>
            <a:off x="2940968" y="1941984"/>
            <a:ext cx="787395" cy="369332"/>
          </a:xfrm>
          <a:prstGeom prst="rect">
            <a:avLst/>
          </a:prstGeom>
          <a:noFill/>
        </p:spPr>
        <p:txBody>
          <a:bodyPr wrap="none" rtlCol="0">
            <a:spAutoFit/>
          </a:bodyPr>
          <a:lstStyle/>
          <a:p>
            <a:r>
              <a:rPr lang="en-US" b="1" dirty="0">
                <a:solidFill>
                  <a:srgbClr val="FF0000"/>
                </a:solidFill>
              </a:rPr>
              <a:t>nPDF</a:t>
            </a:r>
          </a:p>
        </p:txBody>
      </p:sp>
      <p:sp>
        <p:nvSpPr>
          <p:cNvPr id="19" name="TextBox 18">
            <a:extLst>
              <a:ext uri="{FF2B5EF4-FFF2-40B4-BE49-F238E27FC236}">
                <a16:creationId xmlns:a16="http://schemas.microsoft.com/office/drawing/2014/main" id="{0A21B1D2-2878-494D-A851-85BC772B45A4}"/>
              </a:ext>
            </a:extLst>
          </p:cNvPr>
          <p:cNvSpPr txBox="1"/>
          <p:nvPr/>
        </p:nvSpPr>
        <p:spPr>
          <a:xfrm>
            <a:off x="3494860" y="1005880"/>
            <a:ext cx="646331" cy="369332"/>
          </a:xfrm>
          <a:prstGeom prst="rect">
            <a:avLst/>
          </a:prstGeom>
          <a:noFill/>
        </p:spPr>
        <p:txBody>
          <a:bodyPr wrap="none" rtlCol="0">
            <a:spAutoFit/>
          </a:bodyPr>
          <a:lstStyle/>
          <a:p>
            <a:r>
              <a:rPr lang="en-US" b="1" dirty="0">
                <a:solidFill>
                  <a:srgbClr val="4040FF"/>
                </a:solidFill>
              </a:rPr>
              <a:t>PDF</a:t>
            </a:r>
          </a:p>
        </p:txBody>
      </p:sp>
      <p:sp>
        <p:nvSpPr>
          <p:cNvPr id="20" name="TextBox 19">
            <a:extLst>
              <a:ext uri="{FF2B5EF4-FFF2-40B4-BE49-F238E27FC236}">
                <a16:creationId xmlns:a16="http://schemas.microsoft.com/office/drawing/2014/main" id="{FD2DA53D-364A-4053-838D-675EDECBE6B1}"/>
              </a:ext>
            </a:extLst>
          </p:cNvPr>
          <p:cNvSpPr txBox="1"/>
          <p:nvPr/>
        </p:nvSpPr>
        <p:spPr>
          <a:xfrm>
            <a:off x="6668299" y="3005840"/>
            <a:ext cx="787395" cy="369332"/>
          </a:xfrm>
          <a:prstGeom prst="rect">
            <a:avLst/>
          </a:prstGeom>
          <a:noFill/>
        </p:spPr>
        <p:txBody>
          <a:bodyPr wrap="none" rtlCol="0">
            <a:spAutoFit/>
          </a:bodyPr>
          <a:lstStyle/>
          <a:p>
            <a:r>
              <a:rPr lang="en-US" b="1" dirty="0">
                <a:solidFill>
                  <a:srgbClr val="4040FF"/>
                </a:solidFill>
              </a:rPr>
              <a:t>nPDF</a:t>
            </a:r>
          </a:p>
        </p:txBody>
      </p:sp>
      <p:sp>
        <p:nvSpPr>
          <p:cNvPr id="21" name="TextBox 20">
            <a:extLst>
              <a:ext uri="{FF2B5EF4-FFF2-40B4-BE49-F238E27FC236}">
                <a16:creationId xmlns:a16="http://schemas.microsoft.com/office/drawing/2014/main" id="{CFFB71A6-2387-4C25-8DAC-FA6D15796D6F}"/>
              </a:ext>
            </a:extLst>
          </p:cNvPr>
          <p:cNvSpPr txBox="1"/>
          <p:nvPr/>
        </p:nvSpPr>
        <p:spPr>
          <a:xfrm>
            <a:off x="7588409" y="1918562"/>
            <a:ext cx="646331" cy="369332"/>
          </a:xfrm>
          <a:prstGeom prst="rect">
            <a:avLst/>
          </a:prstGeom>
          <a:noFill/>
        </p:spPr>
        <p:txBody>
          <a:bodyPr wrap="none" rtlCol="0">
            <a:spAutoFit/>
          </a:bodyPr>
          <a:lstStyle/>
          <a:p>
            <a:r>
              <a:rPr lang="en-US" b="1" dirty="0">
                <a:solidFill>
                  <a:srgbClr val="FF0000"/>
                </a:solidFill>
              </a:rPr>
              <a:t>PDF</a:t>
            </a:r>
          </a:p>
        </p:txBody>
      </p:sp>
    </p:spTree>
    <p:extLst>
      <p:ext uri="{BB962C8B-B14F-4D97-AF65-F5344CB8AC3E}">
        <p14:creationId xmlns:p14="http://schemas.microsoft.com/office/powerpoint/2010/main" val="40578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900" dirty="0"/>
              <a:t>nPDF from Ultra-Peripheral PbPb Collisions</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12</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grpSp>
        <p:nvGrpSpPr>
          <p:cNvPr id="7" name="Group 6">
            <a:extLst>
              <a:ext uri="{FF2B5EF4-FFF2-40B4-BE49-F238E27FC236}">
                <a16:creationId xmlns:a16="http://schemas.microsoft.com/office/drawing/2014/main" id="{BE3A53EB-443A-41A5-8250-F34247525257}"/>
              </a:ext>
            </a:extLst>
          </p:cNvPr>
          <p:cNvGrpSpPr/>
          <p:nvPr/>
        </p:nvGrpSpPr>
        <p:grpSpPr>
          <a:xfrm>
            <a:off x="-11360" y="1221904"/>
            <a:ext cx="10081120" cy="3709853"/>
            <a:chOff x="233488" y="1228756"/>
            <a:chExt cx="9641913" cy="3548225"/>
          </a:xfrm>
        </p:grpSpPr>
        <p:pic>
          <p:nvPicPr>
            <p:cNvPr id="9" name="Picture 8"/>
            <p:cNvPicPr>
              <a:picLocks noChangeAspect="1"/>
            </p:cNvPicPr>
            <p:nvPr/>
          </p:nvPicPr>
          <p:blipFill rotWithShape="1">
            <a:blip r:embed="rId3"/>
            <a:srcRect l="28621" t="40654" r="28138" b="16501"/>
            <a:stretch/>
          </p:blipFill>
          <p:spPr>
            <a:xfrm>
              <a:off x="233488" y="1304179"/>
              <a:ext cx="4558446" cy="3161504"/>
            </a:xfrm>
            <a:prstGeom prst="rect">
              <a:avLst/>
            </a:prstGeom>
          </p:spPr>
        </p:pic>
        <p:pic>
          <p:nvPicPr>
            <p:cNvPr id="11" name="Picture 10">
              <a:extLst>
                <a:ext uri="{FF2B5EF4-FFF2-40B4-BE49-F238E27FC236}">
                  <a16:creationId xmlns:a16="http://schemas.microsoft.com/office/drawing/2014/main" id="{9F78008B-03D7-4EA8-BD12-CB929D1CE737}"/>
                </a:ext>
              </a:extLst>
            </p:cNvPr>
            <p:cNvPicPr>
              <a:picLocks noChangeAspect="1"/>
            </p:cNvPicPr>
            <p:nvPr/>
          </p:nvPicPr>
          <p:blipFill>
            <a:blip r:embed="rId4"/>
            <a:stretch>
              <a:fillRect/>
            </a:stretch>
          </p:blipFill>
          <p:spPr>
            <a:xfrm>
              <a:off x="4845873" y="1228756"/>
              <a:ext cx="5029528" cy="3548225"/>
            </a:xfrm>
            <a:prstGeom prst="rect">
              <a:avLst/>
            </a:prstGeom>
          </p:spPr>
        </p:pic>
      </p:grpSp>
      <p:pic>
        <p:nvPicPr>
          <p:cNvPr id="12" name="Picture 10" descr="Related image">
            <a:extLst>
              <a:ext uri="{FF2B5EF4-FFF2-40B4-BE49-F238E27FC236}">
                <a16:creationId xmlns:a16="http://schemas.microsoft.com/office/drawing/2014/main" id="{2B5BD65E-D58C-4BED-937F-6E8F5A000A2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5415" y="2883988"/>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E71CC0BD-4EC5-4D05-866D-4347D7F354CB}"/>
              </a:ext>
            </a:extLst>
          </p:cNvPr>
          <p:cNvSpPr txBox="1"/>
          <p:nvPr/>
        </p:nvSpPr>
        <p:spPr>
          <a:xfrm>
            <a:off x="9114276" y="935750"/>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6" name="TextBox 15">
            <a:extLst>
              <a:ext uri="{FF2B5EF4-FFF2-40B4-BE49-F238E27FC236}">
                <a16:creationId xmlns:a16="http://schemas.microsoft.com/office/drawing/2014/main" id="{95FD72DD-CB10-4D62-A40B-BAC117861354}"/>
              </a:ext>
            </a:extLst>
          </p:cNvPr>
          <p:cNvSpPr txBox="1"/>
          <p:nvPr/>
        </p:nvSpPr>
        <p:spPr>
          <a:xfrm>
            <a:off x="3554019" y="944905"/>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pic>
        <p:nvPicPr>
          <p:cNvPr id="13" name="Picture 8" descr="「cms logo」的圖片搜尋結果">
            <a:extLst>
              <a:ext uri="{FF2B5EF4-FFF2-40B4-BE49-F238E27FC236}">
                <a16:creationId xmlns:a16="http://schemas.microsoft.com/office/drawing/2014/main" id="{C0C78F0E-C185-4906-9F1C-239DC42E7D2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3819" y="2964685"/>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3164B43F-6DDA-446F-B8C6-8083C0B1B49A}"/>
              </a:ext>
            </a:extLst>
          </p:cNvPr>
          <p:cNvSpPr txBox="1"/>
          <p:nvPr/>
        </p:nvSpPr>
        <p:spPr>
          <a:xfrm>
            <a:off x="5533256" y="861864"/>
            <a:ext cx="3416320" cy="369332"/>
          </a:xfrm>
          <a:prstGeom prst="rect">
            <a:avLst/>
          </a:prstGeom>
          <a:noFill/>
        </p:spPr>
        <p:txBody>
          <a:bodyPr wrap="none" rtlCol="0">
            <a:spAutoFit/>
          </a:bodyPr>
          <a:lstStyle/>
          <a:p>
            <a:r>
              <a:rPr lang="en-US" dirty="0"/>
              <a:t>Performance of UPC Quarkonia</a:t>
            </a:r>
          </a:p>
        </p:txBody>
      </p:sp>
      <p:sp>
        <p:nvSpPr>
          <p:cNvPr id="15" name="TextBox 14">
            <a:extLst>
              <a:ext uri="{FF2B5EF4-FFF2-40B4-BE49-F238E27FC236}">
                <a16:creationId xmlns:a16="http://schemas.microsoft.com/office/drawing/2014/main" id="{E3F888A6-410D-401B-8C98-73306295C2AE}"/>
              </a:ext>
            </a:extLst>
          </p:cNvPr>
          <p:cNvSpPr txBox="1"/>
          <p:nvPr/>
        </p:nvSpPr>
        <p:spPr>
          <a:xfrm>
            <a:off x="276672" y="895281"/>
            <a:ext cx="3331361" cy="369332"/>
          </a:xfrm>
          <a:prstGeom prst="rect">
            <a:avLst/>
          </a:prstGeom>
          <a:noFill/>
        </p:spPr>
        <p:txBody>
          <a:bodyPr wrap="none" rtlCol="0">
            <a:spAutoFit/>
          </a:bodyPr>
          <a:lstStyle/>
          <a:p>
            <a:r>
              <a:rPr lang="en-US" dirty="0"/>
              <a:t>UPC J/</a:t>
            </a:r>
            <a:r>
              <a:rPr lang="el-GR" dirty="0"/>
              <a:t>ψ</a:t>
            </a:r>
            <a:r>
              <a:rPr lang="en-US" dirty="0"/>
              <a:t> in Run 1 + 2015 Data</a:t>
            </a:r>
          </a:p>
        </p:txBody>
      </p:sp>
      <p:sp>
        <p:nvSpPr>
          <p:cNvPr id="8" name="TextBox 7">
            <a:extLst>
              <a:ext uri="{FF2B5EF4-FFF2-40B4-BE49-F238E27FC236}">
                <a16:creationId xmlns:a16="http://schemas.microsoft.com/office/drawing/2014/main" id="{6BB95E1D-9FCD-47F0-AAAC-B448A5A44598}"/>
              </a:ext>
            </a:extLst>
          </p:cNvPr>
          <p:cNvSpPr txBox="1"/>
          <p:nvPr/>
        </p:nvSpPr>
        <p:spPr>
          <a:xfrm>
            <a:off x="132656" y="5326648"/>
            <a:ext cx="9937104" cy="2015936"/>
          </a:xfrm>
          <a:prstGeom prst="rect">
            <a:avLst/>
          </a:prstGeom>
          <a:noFill/>
        </p:spPr>
        <p:txBody>
          <a:bodyPr wrap="square" rtlCol="0">
            <a:spAutoFit/>
          </a:bodyPr>
          <a:lstStyle/>
          <a:p>
            <a:pPr marL="285750" indent="-285750">
              <a:buFont typeface="Arial" panose="020B0604020202020204" pitchFamily="34" charset="0"/>
              <a:buChar char="•"/>
            </a:pPr>
            <a:r>
              <a:rPr lang="en-US" sz="2500" dirty="0"/>
              <a:t>Ultra-Peripheral PbPb Collisions(UPC): </a:t>
            </a:r>
            <a:r>
              <a:rPr lang="el-GR" sz="2500" b="1" dirty="0">
                <a:solidFill>
                  <a:schemeClr val="accent6"/>
                </a:solidFill>
                <a:latin typeface="Cambria Math" panose="02040503050406030204" pitchFamily="18" charset="0"/>
                <a:ea typeface="Cambria Math" panose="02040503050406030204" pitchFamily="18" charset="0"/>
              </a:rPr>
              <a:t>γ</a:t>
            </a:r>
            <a:r>
              <a:rPr lang="en-US" sz="2500" b="1" dirty="0">
                <a:solidFill>
                  <a:schemeClr val="accent6"/>
                </a:solidFill>
              </a:rPr>
              <a:t>+Pb</a:t>
            </a:r>
            <a:r>
              <a:rPr lang="en-US" sz="2500" dirty="0">
                <a:solidFill>
                  <a:schemeClr val="accent6"/>
                </a:solidFill>
              </a:rPr>
              <a:t> collisions</a:t>
            </a:r>
            <a:r>
              <a:rPr lang="en-US" sz="2500" dirty="0"/>
              <a:t>!</a:t>
            </a:r>
          </a:p>
          <a:p>
            <a:pPr marL="285750" indent="-285750">
              <a:buFont typeface="Arial" panose="020B0604020202020204" pitchFamily="34" charset="0"/>
              <a:buChar char="•"/>
            </a:pPr>
            <a:r>
              <a:rPr lang="en-US" sz="2500" dirty="0"/>
              <a:t>HL-LHC data: Precise measurements of </a:t>
            </a:r>
            <a:r>
              <a:rPr lang="en-US" sz="2500" dirty="0">
                <a:solidFill>
                  <a:srgbClr val="FF00FF"/>
                </a:solidFill>
              </a:rPr>
              <a:t>Y(1S)</a:t>
            </a:r>
            <a:r>
              <a:rPr lang="en-US" sz="2500" dirty="0"/>
              <a:t>, </a:t>
            </a:r>
            <a:r>
              <a:rPr lang="en-US" sz="2500" dirty="0">
                <a:solidFill>
                  <a:srgbClr val="FF0000"/>
                </a:solidFill>
              </a:rPr>
              <a:t>J/</a:t>
            </a:r>
            <a:r>
              <a:rPr lang="el-GR" sz="2500" dirty="0">
                <a:solidFill>
                  <a:srgbClr val="FF0000"/>
                </a:solidFill>
              </a:rPr>
              <a:t>ψ</a:t>
            </a:r>
            <a:r>
              <a:rPr lang="en-US" sz="2500" dirty="0"/>
              <a:t> and </a:t>
            </a:r>
            <a:r>
              <a:rPr lang="el-GR" sz="2500" dirty="0">
                <a:solidFill>
                  <a:srgbClr val="4A4AFF"/>
                </a:solidFill>
              </a:rPr>
              <a:t>ψ</a:t>
            </a:r>
            <a:r>
              <a:rPr lang="en-US" sz="2500" dirty="0">
                <a:solidFill>
                  <a:srgbClr val="4A4AFF"/>
                </a:solidFill>
              </a:rPr>
              <a:t>(2S)</a:t>
            </a:r>
            <a:r>
              <a:rPr lang="en-US" sz="2500" dirty="0"/>
              <a:t> over a </a:t>
            </a:r>
            <a:r>
              <a:rPr lang="en-US" sz="2500" b="1" dirty="0"/>
              <a:t>very wide x range</a:t>
            </a:r>
            <a:r>
              <a:rPr lang="en-US" sz="2500" dirty="0"/>
              <a:t>, test </a:t>
            </a:r>
            <a:r>
              <a:rPr lang="en-US" sz="2500" b="1" dirty="0"/>
              <a:t>Q dependence</a:t>
            </a:r>
            <a:r>
              <a:rPr lang="en-US" sz="2500" dirty="0"/>
              <a:t> of nuclear modifications</a:t>
            </a:r>
          </a:p>
          <a:p>
            <a:pPr marL="285750" indent="-285750">
              <a:buFont typeface="Arial" panose="020B0604020202020204" pitchFamily="34" charset="0"/>
              <a:buChar char="•"/>
            </a:pPr>
            <a:r>
              <a:rPr lang="en-US" sz="2500" dirty="0"/>
              <a:t>Together with (di-)jet data in UPC PbPb and pPb collisions: </a:t>
            </a:r>
            <a:br>
              <a:rPr lang="en-US" sz="2500" dirty="0"/>
            </a:br>
            <a:r>
              <a:rPr lang="en-US" sz="2500" dirty="0"/>
              <a:t>strong constraint on the gluon nuclear PDF</a:t>
            </a:r>
          </a:p>
        </p:txBody>
      </p:sp>
      <p:sp>
        <p:nvSpPr>
          <p:cNvPr id="10" name="TextBox 9">
            <a:extLst>
              <a:ext uri="{FF2B5EF4-FFF2-40B4-BE49-F238E27FC236}">
                <a16:creationId xmlns:a16="http://schemas.microsoft.com/office/drawing/2014/main" id="{4901D238-3FD5-43FC-B118-2D68744F8A5A}"/>
              </a:ext>
            </a:extLst>
          </p:cNvPr>
          <p:cNvSpPr txBox="1"/>
          <p:nvPr/>
        </p:nvSpPr>
        <p:spPr>
          <a:xfrm>
            <a:off x="5605264" y="2013992"/>
            <a:ext cx="774571" cy="369332"/>
          </a:xfrm>
          <a:prstGeom prst="rect">
            <a:avLst/>
          </a:prstGeom>
          <a:noFill/>
        </p:spPr>
        <p:txBody>
          <a:bodyPr wrap="none" rtlCol="0">
            <a:spAutoFit/>
          </a:bodyPr>
          <a:lstStyle/>
          <a:p>
            <a:r>
              <a:rPr lang="en-US" b="1" dirty="0">
                <a:solidFill>
                  <a:srgbClr val="FF00FF"/>
                </a:solidFill>
              </a:rPr>
              <a:t>Y(1S)</a:t>
            </a:r>
          </a:p>
        </p:txBody>
      </p:sp>
      <p:sp>
        <p:nvSpPr>
          <p:cNvPr id="17" name="TextBox 16">
            <a:extLst>
              <a:ext uri="{FF2B5EF4-FFF2-40B4-BE49-F238E27FC236}">
                <a16:creationId xmlns:a16="http://schemas.microsoft.com/office/drawing/2014/main" id="{B1973957-4597-437A-A549-D64B2450F7CB}"/>
              </a:ext>
            </a:extLst>
          </p:cNvPr>
          <p:cNvSpPr txBox="1"/>
          <p:nvPr/>
        </p:nvSpPr>
        <p:spPr>
          <a:xfrm>
            <a:off x="6557396" y="2368495"/>
            <a:ext cx="813043" cy="369332"/>
          </a:xfrm>
          <a:prstGeom prst="rect">
            <a:avLst/>
          </a:prstGeom>
          <a:noFill/>
        </p:spPr>
        <p:txBody>
          <a:bodyPr wrap="none" rtlCol="0">
            <a:spAutoFit/>
          </a:bodyPr>
          <a:lstStyle/>
          <a:p>
            <a:r>
              <a:rPr lang="el-GR" b="1" dirty="0">
                <a:solidFill>
                  <a:srgbClr val="4A4AFF"/>
                </a:solidFill>
              </a:rPr>
              <a:t>Ψ</a:t>
            </a:r>
            <a:r>
              <a:rPr lang="en-US" b="1" dirty="0">
                <a:solidFill>
                  <a:srgbClr val="4A4AFF"/>
                </a:solidFill>
              </a:rPr>
              <a:t>(2S)</a:t>
            </a:r>
          </a:p>
        </p:txBody>
      </p:sp>
      <p:sp>
        <p:nvSpPr>
          <p:cNvPr id="18" name="TextBox 17">
            <a:extLst>
              <a:ext uri="{FF2B5EF4-FFF2-40B4-BE49-F238E27FC236}">
                <a16:creationId xmlns:a16="http://schemas.microsoft.com/office/drawing/2014/main" id="{C0FBC51C-4956-4478-93FF-95E9C5F68547}"/>
              </a:ext>
            </a:extLst>
          </p:cNvPr>
          <p:cNvSpPr txBox="1"/>
          <p:nvPr/>
        </p:nvSpPr>
        <p:spPr>
          <a:xfrm>
            <a:off x="7020168" y="3084820"/>
            <a:ext cx="550151" cy="369332"/>
          </a:xfrm>
          <a:prstGeom prst="rect">
            <a:avLst/>
          </a:prstGeom>
          <a:noFill/>
        </p:spPr>
        <p:txBody>
          <a:bodyPr wrap="none" rtlCol="0">
            <a:spAutoFit/>
          </a:bodyPr>
          <a:lstStyle/>
          <a:p>
            <a:r>
              <a:rPr lang="en-US" b="1" dirty="0">
                <a:solidFill>
                  <a:srgbClr val="FF0000"/>
                </a:solidFill>
              </a:rPr>
              <a:t>J/</a:t>
            </a:r>
            <a:r>
              <a:rPr lang="el-GR" b="1" dirty="0">
                <a:solidFill>
                  <a:srgbClr val="FF0000"/>
                </a:solidFill>
              </a:rPr>
              <a:t>ψ</a:t>
            </a:r>
            <a:endParaRPr lang="en-US" b="1" dirty="0">
              <a:solidFill>
                <a:srgbClr val="FF0000"/>
              </a:solidFill>
            </a:endParaRPr>
          </a:p>
        </p:txBody>
      </p:sp>
      <p:pic>
        <p:nvPicPr>
          <p:cNvPr id="19" name="Picture 10" descr="Related image">
            <a:extLst>
              <a:ext uri="{FF2B5EF4-FFF2-40B4-BE49-F238E27FC236}">
                <a16:creationId xmlns:a16="http://schemas.microsoft.com/office/drawing/2014/main" id="{C2EDC0EB-C2FF-4AEC-9877-C3B2C93577C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4339" y="3348801"/>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ms logo」的圖片搜尋結果">
            <a:extLst>
              <a:ext uri="{FF2B5EF4-FFF2-40B4-BE49-F238E27FC236}">
                <a16:creationId xmlns:a16="http://schemas.microsoft.com/office/drawing/2014/main" id="{EF7DF215-A25E-4213-A486-3A8FB233CB8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2743" y="3429498"/>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571A85FD-56C7-4892-9370-FB9525050CA2}"/>
              </a:ext>
            </a:extLst>
          </p:cNvPr>
          <p:cNvPicPr>
            <a:picLocks noChangeAspect="1"/>
          </p:cNvPicPr>
          <p:nvPr/>
        </p:nvPicPr>
        <p:blipFill rotWithShape="1">
          <a:blip r:embed="rId7"/>
          <a:srcRect t="12720" b="7620"/>
          <a:stretch/>
        </p:blipFill>
        <p:spPr>
          <a:xfrm>
            <a:off x="1500808" y="4318248"/>
            <a:ext cx="1944216" cy="1080120"/>
          </a:xfrm>
          <a:prstGeom prst="rect">
            <a:avLst/>
          </a:prstGeom>
        </p:spPr>
      </p:pic>
      <p:sp>
        <p:nvSpPr>
          <p:cNvPr id="21" name="Rectangle 20">
            <a:extLst>
              <a:ext uri="{FF2B5EF4-FFF2-40B4-BE49-F238E27FC236}">
                <a16:creationId xmlns:a16="http://schemas.microsoft.com/office/drawing/2014/main" id="{4E1726AA-1366-4659-89B1-F96B766E3920}"/>
              </a:ext>
            </a:extLst>
          </p:cNvPr>
          <p:cNvSpPr/>
          <p:nvPr/>
        </p:nvSpPr>
        <p:spPr>
          <a:xfrm>
            <a:off x="1267411" y="5024390"/>
            <a:ext cx="434734" cy="338554"/>
          </a:xfrm>
          <a:prstGeom prst="rect">
            <a:avLst/>
          </a:prstGeom>
        </p:spPr>
        <p:txBody>
          <a:bodyPr wrap="none">
            <a:spAutoFit/>
          </a:bodyPr>
          <a:lstStyle/>
          <a:p>
            <a:r>
              <a:rPr lang="en-US" sz="1600" dirty="0">
                <a:solidFill>
                  <a:schemeClr val="accent6"/>
                </a:solidFill>
              </a:rPr>
              <a:t>Pb</a:t>
            </a:r>
          </a:p>
        </p:txBody>
      </p:sp>
      <p:sp>
        <p:nvSpPr>
          <p:cNvPr id="22" name="Rectangle 21">
            <a:extLst>
              <a:ext uri="{FF2B5EF4-FFF2-40B4-BE49-F238E27FC236}">
                <a16:creationId xmlns:a16="http://schemas.microsoft.com/office/drawing/2014/main" id="{B061DBF9-9F1D-4BB1-A02C-5CA13E954116}"/>
              </a:ext>
            </a:extLst>
          </p:cNvPr>
          <p:cNvSpPr/>
          <p:nvPr/>
        </p:nvSpPr>
        <p:spPr>
          <a:xfrm>
            <a:off x="1250038" y="4246240"/>
            <a:ext cx="434734" cy="338554"/>
          </a:xfrm>
          <a:prstGeom prst="rect">
            <a:avLst/>
          </a:prstGeom>
        </p:spPr>
        <p:txBody>
          <a:bodyPr wrap="none">
            <a:spAutoFit/>
          </a:bodyPr>
          <a:lstStyle/>
          <a:p>
            <a:r>
              <a:rPr lang="en-US" sz="1600" dirty="0">
                <a:solidFill>
                  <a:schemeClr val="accent6"/>
                </a:solidFill>
              </a:rPr>
              <a:t>Pb</a:t>
            </a:r>
          </a:p>
        </p:txBody>
      </p:sp>
    </p:spTree>
    <p:extLst>
      <p:ext uri="{BB962C8B-B14F-4D97-AF65-F5344CB8AC3E}">
        <p14:creationId xmlns:p14="http://schemas.microsoft.com/office/powerpoint/2010/main" val="86349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910691" y="800661"/>
            <a:ext cx="3182405" cy="2221443"/>
          </a:xfrm>
          <a:prstGeom prst="rect">
            <a:avLst/>
          </a:prstGeom>
        </p:spPr>
      </p:pic>
      <p:pic>
        <p:nvPicPr>
          <p:cNvPr id="10" name="Picture 9">
            <a:extLst>
              <a:ext uri="{FF2B5EF4-FFF2-40B4-BE49-F238E27FC236}">
                <a16:creationId xmlns:a16="http://schemas.microsoft.com/office/drawing/2014/main" id="{ED0DA22B-4F7B-4262-B010-501A42D31B6D}"/>
              </a:ext>
            </a:extLst>
          </p:cNvPr>
          <p:cNvPicPr>
            <a:picLocks noChangeAspect="1"/>
          </p:cNvPicPr>
          <p:nvPr/>
        </p:nvPicPr>
        <p:blipFill rotWithShape="1">
          <a:blip r:embed="rId3"/>
          <a:srcRect l="4867" t="2731"/>
          <a:stretch/>
        </p:blipFill>
        <p:spPr>
          <a:xfrm>
            <a:off x="4489141" y="1077888"/>
            <a:ext cx="5567724" cy="5523378"/>
          </a:xfrm>
          <a:prstGeom prst="rect">
            <a:avLst/>
          </a:prstGeom>
        </p:spPr>
      </p:pic>
      <p:sp>
        <p:nvSpPr>
          <p:cNvPr id="2" name="Title 1"/>
          <p:cNvSpPr>
            <a:spLocks noGrp="1"/>
          </p:cNvSpPr>
          <p:nvPr>
            <p:ph type="title"/>
          </p:nvPr>
        </p:nvSpPr>
        <p:spPr/>
        <p:txBody>
          <a:bodyPr/>
          <a:lstStyle/>
          <a:p>
            <a:r>
              <a:rPr lang="en-US" dirty="0"/>
              <a:t>Magnetic Field with Charm Meson</a:t>
            </a:r>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13</a:t>
            </a:fld>
            <a:endParaRPr lang="en-US" altLang="en-US"/>
          </a:p>
        </p:txBody>
      </p:sp>
      <p:sp>
        <p:nvSpPr>
          <p:cNvPr id="4" name="Footer Placeholder 3"/>
          <p:cNvSpPr>
            <a:spLocks noGrp="1"/>
          </p:cNvSpPr>
          <p:nvPr>
            <p:ph type="ftr" idx="11"/>
          </p:nvPr>
        </p:nvSpPr>
        <p:spPr/>
        <p:txBody>
          <a:bodyPr/>
          <a:lstStyle/>
          <a:p>
            <a:pPr>
              <a:defRPr/>
            </a:pPr>
            <a:r>
              <a:rPr lang="en-US" altLang="zh-TW" dirty="0"/>
              <a:t>QGP Studies in Run 3 and 4</a:t>
            </a:r>
          </a:p>
        </p:txBody>
      </p:sp>
      <p:pic>
        <p:nvPicPr>
          <p:cNvPr id="5" name="Picture 4"/>
          <p:cNvPicPr>
            <a:picLocks noChangeAspect="1"/>
          </p:cNvPicPr>
          <p:nvPr/>
        </p:nvPicPr>
        <p:blipFill>
          <a:blip r:embed="rId4"/>
          <a:stretch>
            <a:fillRect/>
          </a:stretch>
        </p:blipFill>
        <p:spPr>
          <a:xfrm>
            <a:off x="-11360" y="2757222"/>
            <a:ext cx="4680520" cy="3289218"/>
          </a:xfrm>
          <a:prstGeom prst="rect">
            <a:avLst/>
          </a:prstGeom>
        </p:spPr>
      </p:pic>
      <p:sp>
        <p:nvSpPr>
          <p:cNvPr id="8" name="TextBox 7"/>
          <p:cNvSpPr txBox="1"/>
          <p:nvPr/>
        </p:nvSpPr>
        <p:spPr>
          <a:xfrm>
            <a:off x="0" y="6190456"/>
            <a:ext cx="10058400"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Charm Quarks:</a:t>
            </a:r>
          </a:p>
          <a:p>
            <a:pPr marL="1028700" lvl="1">
              <a:buFont typeface="Arial" panose="020B0604020202020204" pitchFamily="34" charset="0"/>
              <a:buChar char="•"/>
            </a:pPr>
            <a:r>
              <a:rPr lang="en-US" sz="2000" dirty="0"/>
              <a:t>More sensitive (than light flavor) to early magnetic fields and vorticity</a:t>
            </a:r>
          </a:p>
          <a:p>
            <a:pPr marL="285750" indent="-285750">
              <a:buFont typeface="Arial" panose="020B0604020202020204" pitchFamily="34" charset="0"/>
              <a:buChar char="•"/>
            </a:pPr>
            <a:r>
              <a:rPr lang="en-US" sz="2000" dirty="0"/>
              <a:t>High precision measurement could be performed for the first time with HL-LHC data</a:t>
            </a:r>
          </a:p>
        </p:txBody>
      </p:sp>
      <p:pic>
        <p:nvPicPr>
          <p:cNvPr id="11" name="Picture 10" descr="Related image">
            <a:extLst>
              <a:ext uri="{FF2B5EF4-FFF2-40B4-BE49-F238E27FC236}">
                <a16:creationId xmlns:a16="http://schemas.microsoft.com/office/drawing/2014/main" id="{B20AD7FE-EBF1-47B2-B3A7-0E3504717C9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69660" y="1424914"/>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F0978FE7-A8F6-4064-A7EF-62E2BA2EB663}"/>
              </a:ext>
            </a:extLst>
          </p:cNvPr>
          <p:cNvSpPr txBox="1"/>
          <p:nvPr/>
        </p:nvSpPr>
        <p:spPr>
          <a:xfrm>
            <a:off x="9057344" y="1005880"/>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6" name="TextBox 5">
            <a:extLst>
              <a:ext uri="{FF2B5EF4-FFF2-40B4-BE49-F238E27FC236}">
                <a16:creationId xmlns:a16="http://schemas.microsoft.com/office/drawing/2014/main" id="{08CB5153-1B31-415A-BE56-53CC027615EC}"/>
              </a:ext>
            </a:extLst>
          </p:cNvPr>
          <p:cNvSpPr txBox="1"/>
          <p:nvPr/>
        </p:nvSpPr>
        <p:spPr>
          <a:xfrm>
            <a:off x="3178256" y="5882679"/>
            <a:ext cx="1109599" cy="307777"/>
          </a:xfrm>
          <a:prstGeom prst="rect">
            <a:avLst/>
          </a:prstGeom>
          <a:noFill/>
        </p:spPr>
        <p:txBody>
          <a:bodyPr wrap="none" rtlCol="0">
            <a:spAutoFit/>
          </a:bodyPr>
          <a:lstStyle/>
          <a:p>
            <a:r>
              <a:rPr lang="en-US" sz="1400" dirty="0"/>
              <a:t>Greco et al.</a:t>
            </a:r>
          </a:p>
        </p:txBody>
      </p:sp>
    </p:spTree>
    <p:extLst>
      <p:ext uri="{BB962C8B-B14F-4D97-AF65-F5344CB8AC3E}">
        <p14:creationId xmlns:p14="http://schemas.microsoft.com/office/powerpoint/2010/main" val="4092806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6A6F3-BC8D-4475-BD0B-02A08FD3EBE8}"/>
              </a:ext>
            </a:extLst>
          </p:cNvPr>
          <p:cNvSpPr>
            <a:spLocks noGrp="1"/>
          </p:cNvSpPr>
          <p:nvPr>
            <p:ph type="title"/>
          </p:nvPr>
        </p:nvSpPr>
        <p:spPr/>
        <p:txBody>
          <a:bodyPr/>
          <a:lstStyle/>
          <a:p>
            <a:r>
              <a:rPr lang="en-US" dirty="0"/>
              <a:t>Prospects for Flow Measurements</a:t>
            </a:r>
          </a:p>
        </p:txBody>
      </p:sp>
      <p:sp>
        <p:nvSpPr>
          <p:cNvPr id="4" name="Slide Number Placeholder 3">
            <a:extLst>
              <a:ext uri="{FF2B5EF4-FFF2-40B4-BE49-F238E27FC236}">
                <a16:creationId xmlns:a16="http://schemas.microsoft.com/office/drawing/2014/main" id="{802E743F-5CB9-40B2-8121-C48A78420CB8}"/>
              </a:ext>
            </a:extLst>
          </p:cNvPr>
          <p:cNvSpPr>
            <a:spLocks noGrp="1"/>
          </p:cNvSpPr>
          <p:nvPr>
            <p:ph type="sldNum" idx="10"/>
          </p:nvPr>
        </p:nvSpPr>
        <p:spPr/>
        <p:txBody>
          <a:bodyPr/>
          <a:lstStyle/>
          <a:p>
            <a:pPr>
              <a:defRPr/>
            </a:pPr>
            <a:fld id="{CE073F8C-D60B-48F1-9268-A8D1323DD3CB}" type="slidenum">
              <a:rPr lang="en-US" altLang="en-US" smtClean="0"/>
              <a:pPr>
                <a:defRPr/>
              </a:pPr>
              <a:t>14</a:t>
            </a:fld>
            <a:endParaRPr lang="en-US" altLang="en-US"/>
          </a:p>
        </p:txBody>
      </p:sp>
      <p:sp>
        <p:nvSpPr>
          <p:cNvPr id="5" name="Footer Placeholder 4">
            <a:extLst>
              <a:ext uri="{FF2B5EF4-FFF2-40B4-BE49-F238E27FC236}">
                <a16:creationId xmlns:a16="http://schemas.microsoft.com/office/drawing/2014/main" id="{7DCD6B4C-EE85-4454-A92D-6C632EAF094B}"/>
              </a:ext>
            </a:extLst>
          </p:cNvPr>
          <p:cNvSpPr>
            <a:spLocks noGrp="1"/>
          </p:cNvSpPr>
          <p:nvPr>
            <p:ph type="ftr" idx="11"/>
          </p:nvPr>
        </p:nvSpPr>
        <p:spPr/>
        <p:txBody>
          <a:bodyPr/>
          <a:lstStyle/>
          <a:p>
            <a:pPr>
              <a:defRPr/>
            </a:pPr>
            <a:r>
              <a:rPr lang="en-US" altLang="zh-TW" dirty="0"/>
              <a:t>QGP Studies in Run 3 and 4</a:t>
            </a:r>
          </a:p>
        </p:txBody>
      </p:sp>
      <p:pic>
        <p:nvPicPr>
          <p:cNvPr id="6" name="Picture 5">
            <a:extLst>
              <a:ext uri="{FF2B5EF4-FFF2-40B4-BE49-F238E27FC236}">
                <a16:creationId xmlns:a16="http://schemas.microsoft.com/office/drawing/2014/main" id="{976EF10C-1EBD-4C76-8093-8FF9DDDD451B}"/>
              </a:ext>
            </a:extLst>
          </p:cNvPr>
          <p:cNvPicPr>
            <a:picLocks noChangeAspect="1"/>
          </p:cNvPicPr>
          <p:nvPr/>
        </p:nvPicPr>
        <p:blipFill rotWithShape="1">
          <a:blip r:embed="rId2"/>
          <a:srcRect r="46914"/>
          <a:stretch/>
        </p:blipFill>
        <p:spPr>
          <a:xfrm>
            <a:off x="-11360" y="3393394"/>
            <a:ext cx="4173314" cy="3885332"/>
          </a:xfrm>
          <a:prstGeom prst="rect">
            <a:avLst/>
          </a:prstGeom>
        </p:spPr>
      </p:pic>
      <p:pic>
        <p:nvPicPr>
          <p:cNvPr id="7" name="Picture 6">
            <a:extLst>
              <a:ext uri="{FF2B5EF4-FFF2-40B4-BE49-F238E27FC236}">
                <a16:creationId xmlns:a16="http://schemas.microsoft.com/office/drawing/2014/main" id="{8B9960C3-83ED-4F12-9905-7EEE4311772D}"/>
              </a:ext>
            </a:extLst>
          </p:cNvPr>
          <p:cNvPicPr>
            <a:picLocks noChangeAspect="1"/>
          </p:cNvPicPr>
          <p:nvPr/>
        </p:nvPicPr>
        <p:blipFill>
          <a:blip r:embed="rId3"/>
          <a:stretch>
            <a:fillRect/>
          </a:stretch>
        </p:blipFill>
        <p:spPr>
          <a:xfrm>
            <a:off x="42565" y="6927553"/>
            <a:ext cx="1305795" cy="343023"/>
          </a:xfrm>
          <a:prstGeom prst="rect">
            <a:avLst/>
          </a:prstGeom>
        </p:spPr>
      </p:pic>
      <p:pic>
        <p:nvPicPr>
          <p:cNvPr id="8" name="Picture 7">
            <a:extLst>
              <a:ext uri="{FF2B5EF4-FFF2-40B4-BE49-F238E27FC236}">
                <a16:creationId xmlns:a16="http://schemas.microsoft.com/office/drawing/2014/main" id="{41651592-2F27-477C-9EA3-9DCCF30747EA}"/>
              </a:ext>
            </a:extLst>
          </p:cNvPr>
          <p:cNvPicPr>
            <a:picLocks noChangeAspect="1"/>
          </p:cNvPicPr>
          <p:nvPr/>
        </p:nvPicPr>
        <p:blipFill rotWithShape="1">
          <a:blip r:embed="rId4"/>
          <a:srcRect t="1139" r="52479"/>
          <a:stretch/>
        </p:blipFill>
        <p:spPr>
          <a:xfrm>
            <a:off x="4285025" y="800064"/>
            <a:ext cx="5762442" cy="3969074"/>
          </a:xfrm>
          <a:prstGeom prst="rect">
            <a:avLst/>
          </a:prstGeom>
        </p:spPr>
      </p:pic>
      <p:sp>
        <p:nvSpPr>
          <p:cNvPr id="10" name="Content Placeholder 2">
            <a:extLst>
              <a:ext uri="{FF2B5EF4-FFF2-40B4-BE49-F238E27FC236}">
                <a16:creationId xmlns:a16="http://schemas.microsoft.com/office/drawing/2014/main" id="{47C41EA3-CA17-4467-8B67-AA34A5550A27}"/>
              </a:ext>
            </a:extLst>
          </p:cNvPr>
          <p:cNvSpPr txBox="1">
            <a:spLocks/>
          </p:cNvSpPr>
          <p:nvPr/>
        </p:nvSpPr>
        <p:spPr bwMode="auto">
          <a:xfrm>
            <a:off x="5550940" y="4559134"/>
            <a:ext cx="4518820" cy="170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400"/>
            <a:r>
              <a:rPr lang="en-US" sz="2400" dirty="0"/>
              <a:t>Pseudorapidity dependence of the flow measurements over </a:t>
            </a:r>
            <a:r>
              <a:rPr lang="en-US" sz="2400" b="1" dirty="0"/>
              <a:t>a wide </a:t>
            </a:r>
            <a:r>
              <a:rPr lang="el-GR" sz="2400" b="1" dirty="0"/>
              <a:t>η</a:t>
            </a:r>
            <a:r>
              <a:rPr lang="en-US" sz="2400" b="1" dirty="0"/>
              <a:t> window</a:t>
            </a:r>
            <a:r>
              <a:rPr lang="en-US" sz="2400" dirty="0"/>
              <a:t> enabled by ATLAS and CMS tracker upgrade</a:t>
            </a:r>
            <a:br>
              <a:rPr lang="en-US" sz="2400" dirty="0"/>
            </a:br>
            <a:r>
              <a:rPr lang="en-US" sz="2400" dirty="0">
                <a:solidFill>
                  <a:schemeClr val="accent6">
                    <a:lumMod val="75000"/>
                  </a:schemeClr>
                </a:solidFill>
              </a:rPr>
              <a:t>New insights into the longitudinal structure of QGP  </a:t>
            </a:r>
            <a:br>
              <a:rPr lang="en-US" sz="2400" dirty="0">
                <a:solidFill>
                  <a:schemeClr val="accent6">
                    <a:lumMod val="75000"/>
                  </a:schemeClr>
                </a:solidFill>
              </a:rPr>
            </a:br>
            <a:r>
              <a:rPr lang="en-US" sz="2400" dirty="0">
                <a:solidFill>
                  <a:schemeClr val="accent6">
                    <a:lumMod val="75000"/>
                  </a:schemeClr>
                </a:solidFill>
              </a:rPr>
              <a:t>(event-plane decorrelation)</a:t>
            </a:r>
          </a:p>
        </p:txBody>
      </p:sp>
      <p:pic>
        <p:nvPicPr>
          <p:cNvPr id="11" name="Picture 10" descr="Related image">
            <a:extLst>
              <a:ext uri="{FF2B5EF4-FFF2-40B4-BE49-F238E27FC236}">
                <a16:creationId xmlns:a16="http://schemas.microsoft.com/office/drawing/2014/main" id="{B554420D-2FA0-41C1-85E1-1C2E554EC2C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7745" y="1653952"/>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22A93D8-59E5-4BDD-A32E-439F95DAF71E}"/>
              </a:ext>
            </a:extLst>
          </p:cNvPr>
          <p:cNvSpPr txBox="1"/>
          <p:nvPr/>
        </p:nvSpPr>
        <p:spPr>
          <a:xfrm>
            <a:off x="8701608" y="3552582"/>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3" name="TextBox 12">
            <a:extLst>
              <a:ext uri="{FF2B5EF4-FFF2-40B4-BE49-F238E27FC236}">
                <a16:creationId xmlns:a16="http://schemas.microsoft.com/office/drawing/2014/main" id="{DA9C0892-8FD0-4766-8C06-7AA622724CCA}"/>
              </a:ext>
            </a:extLst>
          </p:cNvPr>
          <p:cNvSpPr txBox="1"/>
          <p:nvPr/>
        </p:nvSpPr>
        <p:spPr>
          <a:xfrm>
            <a:off x="3154285" y="4272662"/>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4" name="Picture 81">
            <a:extLst>
              <a:ext uri="{FF2B5EF4-FFF2-40B4-BE49-F238E27FC236}">
                <a16:creationId xmlns:a16="http://schemas.microsoft.com/office/drawing/2014/main" id="{C6EFD056-16BC-451B-8121-D59EBF0D3DF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45129" y="6118448"/>
            <a:ext cx="41384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22">
            <a:extLst>
              <a:ext uri="{FF2B5EF4-FFF2-40B4-BE49-F238E27FC236}">
                <a16:creationId xmlns:a16="http://schemas.microsoft.com/office/drawing/2014/main" id="{A0099A34-B3D7-4369-8955-41237806DD00}"/>
              </a:ext>
            </a:extLst>
          </p:cNvPr>
          <p:cNvGrpSpPr/>
          <p:nvPr/>
        </p:nvGrpSpPr>
        <p:grpSpPr>
          <a:xfrm>
            <a:off x="4123257" y="4822304"/>
            <a:ext cx="1554014" cy="2173182"/>
            <a:chOff x="4021088" y="4431600"/>
            <a:chExt cx="1884893" cy="2635894"/>
          </a:xfrm>
        </p:grpSpPr>
        <p:pic>
          <p:nvPicPr>
            <p:cNvPr id="9" name="Picture 8">
              <a:extLst>
                <a:ext uri="{FF2B5EF4-FFF2-40B4-BE49-F238E27FC236}">
                  <a16:creationId xmlns:a16="http://schemas.microsoft.com/office/drawing/2014/main" id="{5072C720-F143-4A55-BDC0-374283219112}"/>
                </a:ext>
              </a:extLst>
            </p:cNvPr>
            <p:cNvPicPr>
              <a:picLocks noChangeAspect="1"/>
            </p:cNvPicPr>
            <p:nvPr/>
          </p:nvPicPr>
          <p:blipFill>
            <a:blip r:embed="rId7"/>
            <a:stretch>
              <a:fillRect/>
            </a:stretch>
          </p:blipFill>
          <p:spPr>
            <a:xfrm>
              <a:off x="4021088" y="5018391"/>
              <a:ext cx="1710213" cy="2049103"/>
            </a:xfrm>
            <a:prstGeom prst="rect">
              <a:avLst/>
            </a:prstGeom>
          </p:spPr>
        </p:pic>
        <p:cxnSp>
          <p:nvCxnSpPr>
            <p:cNvPr id="16" name="Straight Arrow Connector 15">
              <a:extLst>
                <a:ext uri="{FF2B5EF4-FFF2-40B4-BE49-F238E27FC236}">
                  <a16:creationId xmlns:a16="http://schemas.microsoft.com/office/drawing/2014/main" id="{2CC48C74-08CD-48C5-BA04-68E9D7BE666C}"/>
                </a:ext>
              </a:extLst>
            </p:cNvPr>
            <p:cNvCxnSpPr>
              <a:cxnSpLocks/>
            </p:cNvCxnSpPr>
            <p:nvPr/>
          </p:nvCxnSpPr>
          <p:spPr>
            <a:xfrm flipV="1">
              <a:off x="5032584" y="4758445"/>
              <a:ext cx="846118" cy="1245273"/>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1298992-F306-496D-A4E9-C7CC896F0EC5}"/>
                </a:ext>
              </a:extLst>
            </p:cNvPr>
            <p:cNvCxnSpPr>
              <a:cxnSpLocks/>
            </p:cNvCxnSpPr>
            <p:nvPr/>
          </p:nvCxnSpPr>
          <p:spPr>
            <a:xfrm flipH="1" flipV="1">
              <a:off x="4246524" y="4722168"/>
              <a:ext cx="432882" cy="1345407"/>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AB7FC83-9D14-4135-808D-A352FD196047}"/>
                </a:ext>
              </a:extLst>
            </p:cNvPr>
            <p:cNvSpPr txBox="1"/>
            <p:nvPr/>
          </p:nvSpPr>
          <p:spPr>
            <a:xfrm>
              <a:off x="4333863" y="4518940"/>
              <a:ext cx="570072" cy="559962"/>
            </a:xfrm>
            <a:prstGeom prst="rect">
              <a:avLst/>
            </a:prstGeom>
            <a:noFill/>
          </p:spPr>
          <p:txBody>
            <a:bodyPr wrap="none" rtlCol="0">
              <a:spAutoFit/>
            </a:bodyPr>
            <a:lstStyle/>
            <a:p>
              <a:r>
                <a:rPr lang="el-GR" sz="2400" dirty="0">
                  <a:solidFill>
                    <a:schemeClr val="accent5">
                      <a:lumMod val="75000"/>
                    </a:schemeClr>
                  </a:solidFill>
                </a:rPr>
                <a:t>η</a:t>
              </a:r>
              <a:r>
                <a:rPr lang="en-US" sz="2400" baseline="-25000" dirty="0">
                  <a:solidFill>
                    <a:schemeClr val="accent5">
                      <a:lumMod val="75000"/>
                    </a:schemeClr>
                  </a:solidFill>
                </a:rPr>
                <a:t>1</a:t>
              </a:r>
            </a:p>
          </p:txBody>
        </p:sp>
        <p:sp>
          <p:nvSpPr>
            <p:cNvPr id="22" name="TextBox 21">
              <a:extLst>
                <a:ext uri="{FF2B5EF4-FFF2-40B4-BE49-F238E27FC236}">
                  <a16:creationId xmlns:a16="http://schemas.microsoft.com/office/drawing/2014/main" id="{04CF7ED1-AE34-49C1-8B6B-BEAD30A37501}"/>
                </a:ext>
              </a:extLst>
            </p:cNvPr>
            <p:cNvSpPr txBox="1"/>
            <p:nvPr/>
          </p:nvSpPr>
          <p:spPr>
            <a:xfrm>
              <a:off x="5335909" y="4431600"/>
              <a:ext cx="570072" cy="559962"/>
            </a:xfrm>
            <a:prstGeom prst="rect">
              <a:avLst/>
            </a:prstGeom>
            <a:noFill/>
          </p:spPr>
          <p:txBody>
            <a:bodyPr wrap="none" rtlCol="0">
              <a:spAutoFit/>
            </a:bodyPr>
            <a:lstStyle/>
            <a:p>
              <a:r>
                <a:rPr lang="el-GR" sz="2400" dirty="0">
                  <a:solidFill>
                    <a:schemeClr val="accent5">
                      <a:lumMod val="75000"/>
                    </a:schemeClr>
                  </a:solidFill>
                </a:rPr>
                <a:t>η</a:t>
              </a:r>
              <a:r>
                <a:rPr lang="en-US" sz="2400" baseline="-25000" dirty="0">
                  <a:solidFill>
                    <a:schemeClr val="accent5">
                      <a:lumMod val="75000"/>
                    </a:schemeClr>
                  </a:solidFill>
                </a:rPr>
                <a:t>2</a:t>
              </a:r>
            </a:p>
          </p:txBody>
        </p:sp>
      </p:grpSp>
      <p:sp>
        <p:nvSpPr>
          <p:cNvPr id="3" name="Content Placeholder 2">
            <a:extLst>
              <a:ext uri="{FF2B5EF4-FFF2-40B4-BE49-F238E27FC236}">
                <a16:creationId xmlns:a16="http://schemas.microsoft.com/office/drawing/2014/main" id="{7D86C3EF-52B6-4809-A3AB-EAFE06449993}"/>
              </a:ext>
            </a:extLst>
          </p:cNvPr>
          <p:cNvSpPr>
            <a:spLocks noGrp="1"/>
          </p:cNvSpPr>
          <p:nvPr>
            <p:ph idx="1"/>
          </p:nvPr>
        </p:nvSpPr>
        <p:spPr>
          <a:xfrm>
            <a:off x="60648" y="861864"/>
            <a:ext cx="4752529" cy="5994400"/>
          </a:xfrm>
        </p:spPr>
        <p:txBody>
          <a:bodyPr/>
          <a:lstStyle/>
          <a:p>
            <a:r>
              <a:rPr lang="en-US" sz="2400" dirty="0"/>
              <a:t>Unprecedented high precision and differential measurements of flow harmonics and their event-by-event fluctuations</a:t>
            </a:r>
            <a:br>
              <a:rPr lang="en-US" sz="2400" dirty="0"/>
            </a:br>
            <a:r>
              <a:rPr lang="en-US" sz="2400" dirty="0">
                <a:solidFill>
                  <a:schemeClr val="accent1">
                    <a:lumMod val="75000"/>
                  </a:schemeClr>
                </a:solidFill>
              </a:rPr>
              <a:t>New constraints on the QGP initial density profile, </a:t>
            </a:r>
            <a:br>
              <a:rPr lang="en-US" sz="2400" dirty="0">
                <a:solidFill>
                  <a:schemeClr val="accent1">
                    <a:lumMod val="75000"/>
                  </a:schemeClr>
                </a:solidFill>
              </a:rPr>
            </a:br>
            <a:r>
              <a:rPr lang="en-US" sz="2400" dirty="0">
                <a:solidFill>
                  <a:schemeClr val="accent1">
                    <a:lumMod val="75000"/>
                  </a:schemeClr>
                </a:solidFill>
              </a:rPr>
              <a:t>formation time, properties and hadronization</a:t>
            </a:r>
          </a:p>
          <a:p>
            <a:pPr marL="0" indent="0">
              <a:buNone/>
            </a:pPr>
            <a:endParaRPr lang="en-US" sz="2400" dirty="0"/>
          </a:p>
        </p:txBody>
      </p:sp>
    </p:spTree>
    <p:extLst>
      <p:ext uri="{BB962C8B-B14F-4D97-AF65-F5344CB8AC3E}">
        <p14:creationId xmlns:p14="http://schemas.microsoft.com/office/powerpoint/2010/main" val="2250482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a:t>QCD Equation of State at </a:t>
            </a:r>
            <a:r>
              <a:rPr lang="el-GR" altLang="zh-TW" dirty="0"/>
              <a:t>μ</a:t>
            </a:r>
            <a:r>
              <a:rPr lang="en-US" altLang="zh-TW" baseline="-25000" dirty="0"/>
              <a:t>B</a:t>
            </a:r>
            <a:r>
              <a:rPr lang="en-US" altLang="zh-TW" dirty="0"/>
              <a:t>=0</a:t>
            </a:r>
            <a:endParaRPr lang="en-US" dirty="0"/>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15</a:t>
            </a:fld>
            <a:endParaRPr lang="en-US" altLang="en-US"/>
          </a:p>
        </p:txBody>
      </p:sp>
      <p:sp>
        <p:nvSpPr>
          <p:cNvPr id="4" name="Footer Placeholder 3"/>
          <p:cNvSpPr>
            <a:spLocks noGrp="1"/>
          </p:cNvSpPr>
          <p:nvPr>
            <p:ph type="ftr" idx="11"/>
          </p:nvPr>
        </p:nvSpPr>
        <p:spPr/>
        <p:txBody>
          <a:bodyPr/>
          <a:lstStyle/>
          <a:p>
            <a:pPr>
              <a:defRPr/>
            </a:pPr>
            <a:r>
              <a:rPr lang="en-US" altLang="zh-TW" dirty="0"/>
              <a:t>QGP Studies in Run 3 and 4</a:t>
            </a:r>
          </a:p>
        </p:txBody>
      </p:sp>
      <p:grpSp>
        <p:nvGrpSpPr>
          <p:cNvPr id="9" name="Group 8"/>
          <p:cNvGrpSpPr/>
          <p:nvPr/>
        </p:nvGrpSpPr>
        <p:grpSpPr>
          <a:xfrm>
            <a:off x="4240575" y="1662111"/>
            <a:ext cx="5757177" cy="4353210"/>
            <a:chOff x="420688" y="1077888"/>
            <a:chExt cx="7992888" cy="6043711"/>
          </a:xfrm>
        </p:grpSpPr>
        <p:pic>
          <p:nvPicPr>
            <p:cNvPr id="5" name="Picture 4"/>
            <p:cNvPicPr>
              <a:picLocks noChangeAspect="1"/>
            </p:cNvPicPr>
            <p:nvPr/>
          </p:nvPicPr>
          <p:blipFill>
            <a:blip r:embed="rId3"/>
            <a:stretch>
              <a:fillRect/>
            </a:stretch>
          </p:blipFill>
          <p:spPr>
            <a:xfrm>
              <a:off x="420688" y="1077888"/>
              <a:ext cx="7992888" cy="6043711"/>
            </a:xfrm>
            <a:prstGeom prst="rect">
              <a:avLst/>
            </a:prstGeom>
          </p:spPr>
        </p:pic>
        <p:sp>
          <p:nvSpPr>
            <p:cNvPr id="6" name="TextBox 5"/>
            <p:cNvSpPr txBox="1"/>
            <p:nvPr/>
          </p:nvSpPr>
          <p:spPr>
            <a:xfrm>
              <a:off x="1212776" y="1732139"/>
              <a:ext cx="3897521" cy="895870"/>
            </a:xfrm>
            <a:prstGeom prst="rect">
              <a:avLst/>
            </a:prstGeom>
            <a:noFill/>
          </p:spPr>
          <p:txBody>
            <a:bodyPr wrap="none" rtlCol="0">
              <a:spAutoFit/>
            </a:bodyPr>
            <a:lstStyle/>
            <a:p>
              <a:r>
                <a:rPr lang="en-US" sz="2000" b="1" dirty="0"/>
                <a:t>Dark Lines: </a:t>
              </a:r>
              <a:br>
                <a:rPr lang="en-US" sz="2000" b="1" dirty="0"/>
              </a:br>
              <a:r>
                <a:rPr lang="en-US" sz="2000" b="1" dirty="0"/>
                <a:t>Hadron Resonance Gas</a:t>
              </a:r>
            </a:p>
          </p:txBody>
        </p:sp>
        <p:sp>
          <p:nvSpPr>
            <p:cNvPr id="8" name="TextBox 7"/>
            <p:cNvSpPr txBox="1"/>
            <p:nvPr/>
          </p:nvSpPr>
          <p:spPr>
            <a:xfrm>
              <a:off x="2488306" y="5468477"/>
              <a:ext cx="4940269" cy="467411"/>
            </a:xfrm>
            <a:prstGeom prst="rect">
              <a:avLst/>
            </a:prstGeom>
            <a:noFill/>
          </p:spPr>
          <p:txBody>
            <a:bodyPr wrap="none" rtlCol="0">
              <a:spAutoFit/>
            </a:bodyPr>
            <a:lstStyle/>
            <a:p>
              <a:r>
                <a:rPr lang="en-US" b="1" dirty="0"/>
                <a:t>Light bands: Quark Gluon Plasma</a:t>
              </a:r>
            </a:p>
          </p:txBody>
        </p:sp>
      </p:grpSp>
      <p:sp>
        <p:nvSpPr>
          <p:cNvPr id="11" name="TextBox 10"/>
          <p:cNvSpPr txBox="1"/>
          <p:nvPr/>
        </p:nvSpPr>
        <p:spPr>
          <a:xfrm>
            <a:off x="194206" y="759010"/>
            <a:ext cx="9803546" cy="584775"/>
          </a:xfrm>
          <a:prstGeom prst="rect">
            <a:avLst/>
          </a:prstGeom>
          <a:noFill/>
        </p:spPr>
        <p:txBody>
          <a:bodyPr wrap="square" rtlCol="0">
            <a:spAutoFit/>
          </a:bodyPr>
          <a:lstStyle/>
          <a:p>
            <a:pPr algn="ctr"/>
            <a:r>
              <a:rPr lang="en-US" sz="3200" b="1" dirty="0"/>
              <a:t>Can we “measure” the QCD Equation of State?</a:t>
            </a:r>
          </a:p>
        </p:txBody>
      </p:sp>
      <p:sp>
        <p:nvSpPr>
          <p:cNvPr id="13" name="Rectangle 12"/>
          <p:cNvSpPr/>
          <p:nvPr/>
        </p:nvSpPr>
        <p:spPr>
          <a:xfrm>
            <a:off x="605938" y="2986200"/>
            <a:ext cx="3162789" cy="46166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en-US" sz="2400" dirty="0"/>
              <a:t>Net-baryons fluctuation</a:t>
            </a:r>
          </a:p>
        </p:txBody>
      </p:sp>
      <p:sp>
        <p:nvSpPr>
          <p:cNvPr id="14" name="Rectangle 13"/>
          <p:cNvSpPr/>
          <p:nvPr/>
        </p:nvSpPr>
        <p:spPr>
          <a:xfrm>
            <a:off x="689436" y="1653952"/>
            <a:ext cx="3011850" cy="12003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en-US" sz="2400" dirty="0"/>
              <a:t>High precision flow </a:t>
            </a:r>
            <a:br>
              <a:rPr lang="en-US" sz="2400" dirty="0"/>
            </a:br>
            <a:r>
              <a:rPr lang="en-US" sz="2400" dirty="0"/>
              <a:t>measurement enabled</a:t>
            </a:r>
            <a:br>
              <a:rPr lang="en-US" sz="2400" dirty="0"/>
            </a:br>
            <a:r>
              <a:rPr lang="en-US" sz="2400" dirty="0"/>
              <a:t>by HL-LHC data</a:t>
            </a:r>
          </a:p>
        </p:txBody>
      </p:sp>
      <p:sp>
        <p:nvSpPr>
          <p:cNvPr id="16" name="Right Arrow 15"/>
          <p:cNvSpPr/>
          <p:nvPr/>
        </p:nvSpPr>
        <p:spPr>
          <a:xfrm>
            <a:off x="3776373" y="2050096"/>
            <a:ext cx="432048" cy="28803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Right Arrow 16"/>
          <p:cNvSpPr/>
          <p:nvPr/>
        </p:nvSpPr>
        <p:spPr>
          <a:xfrm>
            <a:off x="3805064" y="3058208"/>
            <a:ext cx="432048" cy="2880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8" name="TextBox 17"/>
          <p:cNvSpPr txBox="1"/>
          <p:nvPr/>
        </p:nvSpPr>
        <p:spPr>
          <a:xfrm>
            <a:off x="4248472" y="6236268"/>
            <a:ext cx="6037312" cy="830997"/>
          </a:xfrm>
          <a:prstGeom prst="rect">
            <a:avLst/>
          </a:prstGeom>
          <a:noFill/>
        </p:spPr>
        <p:txBody>
          <a:bodyPr wrap="square" rtlCol="0">
            <a:spAutoFit/>
          </a:bodyPr>
          <a:lstStyle/>
          <a:p>
            <a:r>
              <a:rPr lang="en-US" sz="2400" dirty="0"/>
              <a:t>… and many more observables enabled </a:t>
            </a:r>
            <a:br>
              <a:rPr lang="en-US" sz="2400" dirty="0"/>
            </a:br>
            <a:r>
              <a:rPr lang="en-US" sz="2400" dirty="0"/>
              <a:t>by HL-LHC data</a:t>
            </a:r>
          </a:p>
        </p:txBody>
      </p:sp>
      <p:pic>
        <p:nvPicPr>
          <p:cNvPr id="7" name="Picture 6">
            <a:extLst>
              <a:ext uri="{FF2B5EF4-FFF2-40B4-BE49-F238E27FC236}">
                <a16:creationId xmlns:a16="http://schemas.microsoft.com/office/drawing/2014/main" id="{8B347117-0D66-4AF4-93C4-FB66DABAB8FD}"/>
              </a:ext>
            </a:extLst>
          </p:cNvPr>
          <p:cNvPicPr>
            <a:picLocks noChangeAspect="1"/>
          </p:cNvPicPr>
          <p:nvPr/>
        </p:nvPicPr>
        <p:blipFill>
          <a:blip r:embed="rId4"/>
          <a:stretch>
            <a:fillRect/>
          </a:stretch>
        </p:blipFill>
        <p:spPr>
          <a:xfrm>
            <a:off x="60648" y="3517233"/>
            <a:ext cx="3995190" cy="3735598"/>
          </a:xfrm>
          <a:prstGeom prst="rect">
            <a:avLst/>
          </a:prstGeom>
        </p:spPr>
      </p:pic>
      <p:pic>
        <p:nvPicPr>
          <p:cNvPr id="21" name="Picture 20" descr="Related image">
            <a:extLst>
              <a:ext uri="{FF2B5EF4-FFF2-40B4-BE49-F238E27FC236}">
                <a16:creationId xmlns:a16="http://schemas.microsoft.com/office/drawing/2014/main" id="{192949E3-9D22-49EA-AE95-A730FB5462F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84784" y="3886200"/>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9EF54172-EE04-4D67-A757-C1DFF6D99D95}"/>
              </a:ext>
            </a:extLst>
          </p:cNvPr>
          <p:cNvSpPr txBox="1"/>
          <p:nvPr/>
        </p:nvSpPr>
        <p:spPr>
          <a:xfrm>
            <a:off x="1172468" y="6162291"/>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Tree>
    <p:extLst>
      <p:ext uri="{BB962C8B-B14F-4D97-AF65-F5344CB8AC3E}">
        <p14:creationId xmlns:p14="http://schemas.microsoft.com/office/powerpoint/2010/main" val="1304790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602D0F-A626-4404-9609-02814C344A64}"/>
              </a:ext>
            </a:extLst>
          </p:cNvPr>
          <p:cNvSpPr>
            <a:spLocks noGrp="1"/>
          </p:cNvSpPr>
          <p:nvPr>
            <p:ph type="sldNum" idx="10"/>
          </p:nvPr>
        </p:nvSpPr>
        <p:spPr/>
        <p:txBody>
          <a:bodyPr/>
          <a:lstStyle/>
          <a:p>
            <a:pPr>
              <a:defRPr/>
            </a:pPr>
            <a:fld id="{0AA82500-B16D-4427-9F60-2A04496B48CD}" type="slidenum">
              <a:rPr lang="en-US" altLang="en-US" smtClean="0"/>
              <a:pPr>
                <a:defRPr/>
              </a:pPr>
              <a:t>16</a:t>
            </a:fld>
            <a:endParaRPr lang="en-US" altLang="en-US"/>
          </a:p>
        </p:txBody>
      </p:sp>
      <p:sp>
        <p:nvSpPr>
          <p:cNvPr id="3" name="Footer Placeholder 2">
            <a:extLst>
              <a:ext uri="{FF2B5EF4-FFF2-40B4-BE49-F238E27FC236}">
                <a16:creationId xmlns:a16="http://schemas.microsoft.com/office/drawing/2014/main" id="{0D9C64DC-491A-4194-8D69-0FCECADD8000}"/>
              </a:ext>
            </a:extLst>
          </p:cNvPr>
          <p:cNvSpPr>
            <a:spLocks noGrp="1"/>
          </p:cNvSpPr>
          <p:nvPr>
            <p:ph type="ftr" idx="11"/>
          </p:nvPr>
        </p:nvSpPr>
        <p:spPr/>
        <p:txBody>
          <a:bodyPr/>
          <a:lstStyle/>
          <a:p>
            <a:pPr>
              <a:defRPr/>
            </a:pPr>
            <a:r>
              <a:rPr lang="en-US" altLang="zh-TW" dirty="0"/>
              <a:t>QGP Studies in Run 3 and 4</a:t>
            </a:r>
          </a:p>
        </p:txBody>
      </p:sp>
      <p:pic>
        <p:nvPicPr>
          <p:cNvPr id="4" name="Picture 3">
            <a:extLst>
              <a:ext uri="{FF2B5EF4-FFF2-40B4-BE49-F238E27FC236}">
                <a16:creationId xmlns:a16="http://schemas.microsoft.com/office/drawing/2014/main" id="{6AE03E3A-AC7C-4DCC-815C-F843B844DF9D}"/>
              </a:ext>
            </a:extLst>
          </p:cNvPr>
          <p:cNvPicPr>
            <a:picLocks noChangeAspect="1"/>
          </p:cNvPicPr>
          <p:nvPr/>
        </p:nvPicPr>
        <p:blipFill>
          <a:blip r:embed="rId2"/>
          <a:stretch>
            <a:fillRect/>
          </a:stretch>
        </p:blipFill>
        <p:spPr>
          <a:xfrm>
            <a:off x="0" y="2536397"/>
            <a:ext cx="10058400" cy="2699606"/>
          </a:xfrm>
          <a:prstGeom prst="rect">
            <a:avLst/>
          </a:prstGeom>
        </p:spPr>
      </p:pic>
      <p:sp>
        <p:nvSpPr>
          <p:cNvPr id="5" name="Title 1">
            <a:extLst>
              <a:ext uri="{FF2B5EF4-FFF2-40B4-BE49-F238E27FC236}">
                <a16:creationId xmlns:a16="http://schemas.microsoft.com/office/drawing/2014/main" id="{DA86CD79-6CF5-4BE5-8106-7A283BC9CE04}"/>
              </a:ext>
            </a:extLst>
          </p:cNvPr>
          <p:cNvSpPr txBox="1">
            <a:spLocks/>
          </p:cNvSpPr>
          <p:nvPr/>
        </p:nvSpPr>
        <p:spPr>
          <a:xfrm>
            <a:off x="0" y="0"/>
            <a:ext cx="10058400" cy="790575"/>
          </a:xfrm>
          <a:prstGeom prst="rect">
            <a:avLst/>
          </a:prstGeom>
        </p:spPr>
        <p:txBody>
          <a:bodyPr/>
          <a:lst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a:lstStyle>
          <a:p>
            <a:pPr defTabSz="914400"/>
            <a:r>
              <a:rPr lang="en-US" dirty="0"/>
              <a:t>Big Questions</a:t>
            </a:r>
          </a:p>
        </p:txBody>
      </p:sp>
      <p:sp>
        <p:nvSpPr>
          <p:cNvPr id="6" name="Arrow: Right 5">
            <a:extLst>
              <a:ext uri="{FF2B5EF4-FFF2-40B4-BE49-F238E27FC236}">
                <a16:creationId xmlns:a16="http://schemas.microsoft.com/office/drawing/2014/main" id="{7B513529-8050-4ECC-A220-BDFBFBDEC4A1}"/>
              </a:ext>
            </a:extLst>
          </p:cNvPr>
          <p:cNvSpPr/>
          <p:nvPr/>
        </p:nvSpPr>
        <p:spPr>
          <a:xfrm>
            <a:off x="1212776"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BBFAB22-DADB-4E1B-8F1C-09A1517A2787}"/>
              </a:ext>
            </a:extLst>
          </p:cNvPr>
          <p:cNvSpPr/>
          <p:nvPr/>
        </p:nvSpPr>
        <p:spPr>
          <a:xfrm>
            <a:off x="2148880"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58FAE1CD-6E1C-4917-8015-9F2124D69F00}"/>
              </a:ext>
            </a:extLst>
          </p:cNvPr>
          <p:cNvSpPr/>
          <p:nvPr/>
        </p:nvSpPr>
        <p:spPr>
          <a:xfrm>
            <a:off x="3445024"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65C82C8-976F-4792-AB7F-80E782C9D0EF}"/>
              </a:ext>
            </a:extLst>
          </p:cNvPr>
          <p:cNvSpPr/>
          <p:nvPr/>
        </p:nvSpPr>
        <p:spPr>
          <a:xfrm>
            <a:off x="510120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389A83C-D4C1-44DB-83B9-08FCD2B3F63F}"/>
              </a:ext>
            </a:extLst>
          </p:cNvPr>
          <p:cNvSpPr/>
          <p:nvPr/>
        </p:nvSpPr>
        <p:spPr>
          <a:xfrm>
            <a:off x="726144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7BB9F7-C99E-4CA2-971A-E8A3141E7FB8}"/>
              </a:ext>
            </a:extLst>
          </p:cNvPr>
          <p:cNvSpPr txBox="1"/>
          <p:nvPr/>
        </p:nvSpPr>
        <p:spPr>
          <a:xfrm>
            <a:off x="72374" y="1077888"/>
            <a:ext cx="358867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are the initial conditions </a:t>
            </a:r>
            <a:br>
              <a:rPr lang="en-US" dirty="0">
                <a:solidFill>
                  <a:schemeClr val="bg1">
                    <a:lumMod val="65000"/>
                  </a:schemeClr>
                </a:solidFill>
              </a:rPr>
            </a:br>
            <a:r>
              <a:rPr lang="en-US" dirty="0">
                <a:solidFill>
                  <a:schemeClr val="bg1">
                    <a:lumMod val="65000"/>
                  </a:schemeClr>
                </a:solidFill>
              </a:rPr>
              <a:t>of the collision?</a:t>
            </a:r>
          </a:p>
        </p:txBody>
      </p:sp>
      <p:cxnSp>
        <p:nvCxnSpPr>
          <p:cNvPr id="13" name="Straight Arrow Connector 12">
            <a:extLst>
              <a:ext uri="{FF2B5EF4-FFF2-40B4-BE49-F238E27FC236}">
                <a16:creationId xmlns:a16="http://schemas.microsoft.com/office/drawing/2014/main" id="{646D2363-59B8-443A-AEE8-A91FF95EA43D}"/>
              </a:ext>
            </a:extLst>
          </p:cNvPr>
          <p:cNvCxnSpPr>
            <a:cxnSpLocks/>
          </p:cNvCxnSpPr>
          <p:nvPr/>
        </p:nvCxnSpPr>
        <p:spPr>
          <a:xfrm>
            <a:off x="1500808" y="1873848"/>
            <a:ext cx="324036" cy="1347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E37810-3BC1-4BB3-8B38-7370A7A7B223}"/>
              </a:ext>
            </a:extLst>
          </p:cNvPr>
          <p:cNvSpPr txBox="1"/>
          <p:nvPr/>
        </p:nvSpPr>
        <p:spPr>
          <a:xfrm>
            <a:off x="132656" y="5433370"/>
            <a:ext cx="3384376"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How does the system move toward </a:t>
            </a:r>
            <a:r>
              <a:rPr lang="en-US" dirty="0" err="1"/>
              <a:t>hydrodynamization</a:t>
            </a:r>
            <a:r>
              <a:rPr lang="en-US" dirty="0"/>
              <a:t>?</a:t>
            </a:r>
          </a:p>
        </p:txBody>
      </p:sp>
      <p:cxnSp>
        <p:nvCxnSpPr>
          <p:cNvPr id="15" name="Straight Arrow Connector 14">
            <a:extLst>
              <a:ext uri="{FF2B5EF4-FFF2-40B4-BE49-F238E27FC236}">
                <a16:creationId xmlns:a16="http://schemas.microsoft.com/office/drawing/2014/main" id="{D918D233-9689-4ED2-B3B1-FA96BF75EEBB}"/>
              </a:ext>
            </a:extLst>
          </p:cNvPr>
          <p:cNvCxnSpPr>
            <a:cxnSpLocks/>
          </p:cNvCxnSpPr>
          <p:nvPr/>
        </p:nvCxnSpPr>
        <p:spPr>
          <a:xfrm flipV="1">
            <a:off x="1932856" y="4390257"/>
            <a:ext cx="864096" cy="936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445A2EE-C2E7-4CA4-99A9-56B73C112D73}"/>
              </a:ext>
            </a:extLst>
          </p:cNvPr>
          <p:cNvCxnSpPr>
            <a:cxnSpLocks/>
          </p:cNvCxnSpPr>
          <p:nvPr/>
        </p:nvCxnSpPr>
        <p:spPr>
          <a:xfrm flipH="1">
            <a:off x="4525145" y="1997636"/>
            <a:ext cx="792087" cy="92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A20D08-3899-4160-A147-75937F1C2D08}"/>
              </a:ext>
            </a:extLst>
          </p:cNvPr>
          <p:cNvCxnSpPr/>
          <p:nvPr/>
        </p:nvCxnSpPr>
        <p:spPr>
          <a:xfrm>
            <a:off x="4165104" y="3094112"/>
            <a:ext cx="504056"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6830AC-CCBB-4157-97AC-A933F0B0E71D}"/>
              </a:ext>
            </a:extLst>
          </p:cNvPr>
          <p:cNvSpPr txBox="1"/>
          <p:nvPr/>
        </p:nvSpPr>
        <p:spPr>
          <a:xfrm>
            <a:off x="6829400" y="6839863"/>
            <a:ext cx="2950309" cy="430887"/>
          </a:xfrm>
          <a:prstGeom prst="rect">
            <a:avLst/>
          </a:prstGeom>
          <a:noFill/>
        </p:spPr>
        <p:txBody>
          <a:bodyPr wrap="square" rtlCol="0">
            <a:spAutoFit/>
          </a:bodyPr>
          <a:lstStyle/>
          <a:p>
            <a:r>
              <a:rPr lang="en-US" sz="1100" dirty="0"/>
              <a:t>Visualization taken from Jonah E. Bernhard </a:t>
            </a:r>
          </a:p>
          <a:p>
            <a:pPr algn="ctr"/>
            <a:r>
              <a:rPr lang="en-US" sz="1100" dirty="0"/>
              <a:t>arXiv:1804.06469</a:t>
            </a:r>
          </a:p>
        </p:txBody>
      </p:sp>
      <p:sp>
        <p:nvSpPr>
          <p:cNvPr id="26" name="TextBox 25">
            <a:extLst>
              <a:ext uri="{FF2B5EF4-FFF2-40B4-BE49-F238E27FC236}">
                <a16:creationId xmlns:a16="http://schemas.microsoft.com/office/drawing/2014/main" id="{6A9E984B-4E6C-481B-B9D1-55943A79A256}"/>
              </a:ext>
            </a:extLst>
          </p:cNvPr>
          <p:cNvSpPr txBox="1"/>
          <p:nvPr/>
        </p:nvSpPr>
        <p:spPr>
          <a:xfrm>
            <a:off x="4124719" y="849143"/>
            <a:ext cx="2736304" cy="1200329"/>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is the longitudinal structure of the QGP?</a:t>
            </a:r>
          </a:p>
          <a:p>
            <a:pPr algn="ctr"/>
            <a:r>
              <a:rPr lang="en-US" dirty="0">
                <a:solidFill>
                  <a:schemeClr val="bg1">
                    <a:lumMod val="65000"/>
                  </a:schemeClr>
                </a:solidFill>
              </a:rPr>
              <a:t>What is the equation of state of QGP?</a:t>
            </a:r>
          </a:p>
        </p:txBody>
      </p:sp>
    </p:spTree>
    <p:extLst>
      <p:ext uri="{BB962C8B-B14F-4D97-AF65-F5344CB8AC3E}">
        <p14:creationId xmlns:p14="http://schemas.microsoft.com/office/powerpoint/2010/main" val="2169371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Heavy Flavor</a:t>
            </a:r>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17</a:t>
            </a:fld>
            <a:endParaRPr lang="en-US" altLang="en-US"/>
          </a:p>
        </p:txBody>
      </p:sp>
      <p:sp>
        <p:nvSpPr>
          <p:cNvPr id="4" name="Footer Placeholder 3"/>
          <p:cNvSpPr>
            <a:spLocks noGrp="1"/>
          </p:cNvSpPr>
          <p:nvPr>
            <p:ph type="ftr" idx="11"/>
          </p:nvPr>
        </p:nvSpPr>
        <p:spPr/>
        <p:txBody>
          <a:bodyPr/>
          <a:lstStyle/>
          <a:p>
            <a:pPr>
              <a:defRPr/>
            </a:pPr>
            <a:r>
              <a:rPr lang="en-US" altLang="zh-TW" dirty="0"/>
              <a:t>QGP Studies in Run 3 and 4</a:t>
            </a:r>
          </a:p>
        </p:txBody>
      </p:sp>
      <p:sp>
        <p:nvSpPr>
          <p:cNvPr id="36" name="TextBox 35"/>
          <p:cNvSpPr txBox="1"/>
          <p:nvPr/>
        </p:nvSpPr>
        <p:spPr>
          <a:xfrm>
            <a:off x="8453" y="746293"/>
            <a:ext cx="5596811" cy="3708708"/>
          </a:xfrm>
          <a:prstGeom prst="rect">
            <a:avLst/>
          </a:prstGeom>
          <a:noFill/>
          <a:ln>
            <a:noFill/>
          </a:ln>
        </p:spPr>
        <p:txBody>
          <a:bodyPr wrap="square" rtlCol="0">
            <a:spAutoFit/>
          </a:bodyPr>
          <a:lstStyle/>
          <a:p>
            <a:pPr marL="285750" indent="-285750">
              <a:buFont typeface="Arial" panose="020B0604020202020204" pitchFamily="34" charset="0"/>
              <a:buChar char="•"/>
            </a:pPr>
            <a:r>
              <a:rPr lang="en-US" sz="2350" dirty="0"/>
              <a:t>Produced </a:t>
            </a:r>
            <a:r>
              <a:rPr lang="en-US" sz="2350" b="1" dirty="0">
                <a:solidFill>
                  <a:schemeClr val="accent5"/>
                </a:solidFill>
              </a:rPr>
              <a:t>before</a:t>
            </a:r>
            <a:r>
              <a:rPr lang="en-US" sz="2350" dirty="0"/>
              <a:t> the QGP formation</a:t>
            </a:r>
          </a:p>
          <a:p>
            <a:endParaRPr lang="en-US" sz="2350" dirty="0"/>
          </a:p>
          <a:p>
            <a:pPr marL="285750" indent="-285750">
              <a:buFont typeface="Arial" panose="020B0604020202020204" pitchFamily="34" charset="0"/>
              <a:buChar char="•"/>
            </a:pPr>
            <a:r>
              <a:rPr lang="en-US" sz="2350" dirty="0"/>
              <a:t>Low momentum heavy quarks (HQ) are then </a:t>
            </a:r>
            <a:r>
              <a:rPr lang="en-US" sz="2350" dirty="0">
                <a:solidFill>
                  <a:schemeClr val="accent6"/>
                </a:solidFill>
              </a:rPr>
              <a:t>“kicked around” </a:t>
            </a:r>
            <a:r>
              <a:rPr lang="en-US" sz="2350" dirty="0"/>
              <a:t>by </a:t>
            </a:r>
            <a:br>
              <a:rPr lang="en-US" sz="2350" dirty="0"/>
            </a:br>
            <a:r>
              <a:rPr lang="en-US" sz="2350" dirty="0"/>
              <a:t>quasi-particles </a:t>
            </a:r>
            <a:r>
              <a:rPr lang="en-US" sz="2350" dirty="0">
                <a:solidFill>
                  <a:schemeClr val="accent6">
                    <a:lumMod val="75000"/>
                  </a:schemeClr>
                </a:solidFill>
              </a:rPr>
              <a:t>(Brownian Motion)</a:t>
            </a:r>
          </a:p>
          <a:p>
            <a:endParaRPr lang="en-US" sz="2350" dirty="0"/>
          </a:p>
          <a:p>
            <a:pPr marL="285750" indent="-285750">
              <a:buFont typeface="Arial" panose="020B0604020202020204" pitchFamily="34" charset="0"/>
              <a:buChar char="•"/>
            </a:pPr>
            <a:r>
              <a:rPr lang="en-US" sz="2350" dirty="0"/>
              <a:t>Heavy quark diffusion coefficient (D</a:t>
            </a:r>
            <a:r>
              <a:rPr lang="en-US" sz="2350" baseline="-25000" dirty="0"/>
              <a:t>s</a:t>
            </a:r>
            <a:r>
              <a:rPr lang="en-US" sz="2350" dirty="0"/>
              <a:t>) provides a direct window on the </a:t>
            </a:r>
            <a:br>
              <a:rPr lang="en-US" sz="2350" dirty="0"/>
            </a:br>
            <a:r>
              <a:rPr lang="en-US" sz="2350" dirty="0"/>
              <a:t>in-medium QCD force</a:t>
            </a:r>
          </a:p>
          <a:p>
            <a:pPr marL="285750" indent="-285750">
              <a:buFont typeface="Arial" panose="020B0604020202020204" pitchFamily="34" charset="0"/>
              <a:buChar char="•"/>
            </a:pPr>
            <a:endParaRPr lang="en-US" sz="2350" dirty="0"/>
          </a:p>
        </p:txBody>
      </p:sp>
      <p:pic>
        <p:nvPicPr>
          <p:cNvPr id="3074" name="Picture 2" descr="「brownian motion smoke gif」的圖片搜尋結果"/>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3635" y="917585"/>
            <a:ext cx="2021869" cy="203251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8B329CFA-9D70-4C11-A5BA-CA61F1BDB9B4}"/>
              </a:ext>
            </a:extLst>
          </p:cNvPr>
          <p:cNvGrpSpPr/>
          <p:nvPr/>
        </p:nvGrpSpPr>
        <p:grpSpPr>
          <a:xfrm>
            <a:off x="7703610" y="766331"/>
            <a:ext cx="2346337" cy="2471797"/>
            <a:chOff x="7549481" y="766331"/>
            <a:chExt cx="2500875" cy="2634599"/>
          </a:xfrm>
        </p:grpSpPr>
        <p:grpSp>
          <p:nvGrpSpPr>
            <p:cNvPr id="8" name="Group 7"/>
            <p:cNvGrpSpPr/>
            <p:nvPr/>
          </p:nvGrpSpPr>
          <p:grpSpPr>
            <a:xfrm>
              <a:off x="7549481" y="766331"/>
              <a:ext cx="2500875" cy="2387627"/>
              <a:chOff x="6602834" y="782171"/>
              <a:chExt cx="2142217" cy="2085975"/>
            </a:xfrm>
          </p:grpSpPr>
          <p:pic>
            <p:nvPicPr>
              <p:cNvPr id="27" name="Picture 26"/>
              <p:cNvPicPr>
                <a:picLocks noChangeAspect="1"/>
              </p:cNvPicPr>
              <p:nvPr/>
            </p:nvPicPr>
            <p:blipFill rotWithShape="1">
              <a:blip r:embed="rId4"/>
              <a:srcRect r="29759"/>
              <a:stretch/>
            </p:blipFill>
            <p:spPr>
              <a:xfrm>
                <a:off x="6602834" y="782171"/>
                <a:ext cx="2142217" cy="2085975"/>
              </a:xfrm>
              <a:prstGeom prst="rect">
                <a:avLst/>
              </a:prstGeom>
              <a:effectLst>
                <a:softEdge rad="317500"/>
              </a:effectLst>
            </p:spPr>
          </p:pic>
          <p:sp>
            <p:nvSpPr>
              <p:cNvPr id="28" name="Rectangle 27"/>
              <p:cNvSpPr/>
              <p:nvPr/>
            </p:nvSpPr>
            <p:spPr>
              <a:xfrm>
                <a:off x="6673823" y="861862"/>
                <a:ext cx="2063616" cy="2006283"/>
              </a:xfrm>
              <a:prstGeom prst="rect">
                <a:avLst/>
              </a:prstGeom>
              <a:solidFill>
                <a:srgbClr val="FFFFFF">
                  <a:alpha val="60000"/>
                </a:srgbClr>
              </a:solidFill>
              <a:ln>
                <a:solidFill>
                  <a:srgbClr val="FFFFFF">
                    <a:alpha val="7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extBox 6">
              <a:extLst>
                <a:ext uri="{FF2B5EF4-FFF2-40B4-BE49-F238E27FC236}">
                  <a16:creationId xmlns:a16="http://schemas.microsoft.com/office/drawing/2014/main" id="{C47145A0-FC43-47BA-93C3-35229C122A5A}"/>
                </a:ext>
              </a:extLst>
            </p:cNvPr>
            <p:cNvSpPr txBox="1"/>
            <p:nvPr/>
          </p:nvSpPr>
          <p:spPr>
            <a:xfrm>
              <a:off x="8629600" y="1509936"/>
              <a:ext cx="576064" cy="369332"/>
            </a:xfrm>
            <a:prstGeom prst="rect">
              <a:avLst/>
            </a:prstGeom>
            <a:noFill/>
          </p:spPr>
          <p:txBody>
            <a:bodyPr wrap="square" rtlCol="0">
              <a:spAutoFit/>
            </a:bodyPr>
            <a:lstStyle/>
            <a:p>
              <a:r>
                <a:rPr lang="en-US" dirty="0" err="1"/>
                <a:t>c,b</a:t>
              </a:r>
              <a:endParaRPr lang="en-US" dirty="0"/>
            </a:p>
          </p:txBody>
        </p:sp>
        <p:sp>
          <p:nvSpPr>
            <p:cNvPr id="10" name="Freeform: Shape 9">
              <a:extLst>
                <a:ext uri="{FF2B5EF4-FFF2-40B4-BE49-F238E27FC236}">
                  <a16:creationId xmlns:a16="http://schemas.microsoft.com/office/drawing/2014/main" id="{E7701DDF-911F-418A-B512-7BE7B09FD55A}"/>
                </a:ext>
              </a:extLst>
            </p:cNvPr>
            <p:cNvSpPr/>
            <p:nvPr/>
          </p:nvSpPr>
          <p:spPr>
            <a:xfrm>
              <a:off x="8246533" y="1862667"/>
              <a:ext cx="609600" cy="1292577"/>
            </a:xfrm>
            <a:custGeom>
              <a:avLst/>
              <a:gdLst>
                <a:gd name="connsiteX0" fmla="*/ 609600 w 609600"/>
                <a:gd name="connsiteY0" fmla="*/ 0 h 1292577"/>
                <a:gd name="connsiteX1" fmla="*/ 564445 w 609600"/>
                <a:gd name="connsiteY1" fmla="*/ 16933 h 1292577"/>
                <a:gd name="connsiteX2" fmla="*/ 553156 w 609600"/>
                <a:gd name="connsiteY2" fmla="*/ 33866 h 1292577"/>
                <a:gd name="connsiteX3" fmla="*/ 519289 w 609600"/>
                <a:gd name="connsiteY3" fmla="*/ 56444 h 1292577"/>
                <a:gd name="connsiteX4" fmla="*/ 513645 w 609600"/>
                <a:gd name="connsiteY4" fmla="*/ 73377 h 1292577"/>
                <a:gd name="connsiteX5" fmla="*/ 491067 w 609600"/>
                <a:gd name="connsiteY5" fmla="*/ 112889 h 1292577"/>
                <a:gd name="connsiteX6" fmla="*/ 485423 w 609600"/>
                <a:gd name="connsiteY6" fmla="*/ 141111 h 1292577"/>
                <a:gd name="connsiteX7" fmla="*/ 479778 w 609600"/>
                <a:gd name="connsiteY7" fmla="*/ 163689 h 1292577"/>
                <a:gd name="connsiteX8" fmla="*/ 468489 w 609600"/>
                <a:gd name="connsiteY8" fmla="*/ 242711 h 1292577"/>
                <a:gd name="connsiteX9" fmla="*/ 462845 w 609600"/>
                <a:gd name="connsiteY9" fmla="*/ 265289 h 1292577"/>
                <a:gd name="connsiteX10" fmla="*/ 423334 w 609600"/>
                <a:gd name="connsiteY10" fmla="*/ 293511 h 1292577"/>
                <a:gd name="connsiteX11" fmla="*/ 400756 w 609600"/>
                <a:gd name="connsiteY11" fmla="*/ 321733 h 1292577"/>
                <a:gd name="connsiteX12" fmla="*/ 389467 w 609600"/>
                <a:gd name="connsiteY12" fmla="*/ 338666 h 1292577"/>
                <a:gd name="connsiteX13" fmla="*/ 372534 w 609600"/>
                <a:gd name="connsiteY13" fmla="*/ 349955 h 1292577"/>
                <a:gd name="connsiteX14" fmla="*/ 355600 w 609600"/>
                <a:gd name="connsiteY14" fmla="*/ 366889 h 1292577"/>
                <a:gd name="connsiteX15" fmla="*/ 321734 w 609600"/>
                <a:gd name="connsiteY15" fmla="*/ 389466 h 1292577"/>
                <a:gd name="connsiteX16" fmla="*/ 282223 w 609600"/>
                <a:gd name="connsiteY16" fmla="*/ 423333 h 1292577"/>
                <a:gd name="connsiteX17" fmla="*/ 254000 w 609600"/>
                <a:gd name="connsiteY17" fmla="*/ 445911 h 1292577"/>
                <a:gd name="connsiteX18" fmla="*/ 231423 w 609600"/>
                <a:gd name="connsiteY18" fmla="*/ 457200 h 1292577"/>
                <a:gd name="connsiteX19" fmla="*/ 191911 w 609600"/>
                <a:gd name="connsiteY19" fmla="*/ 479777 h 1292577"/>
                <a:gd name="connsiteX20" fmla="*/ 174978 w 609600"/>
                <a:gd name="connsiteY20" fmla="*/ 474133 h 1292577"/>
                <a:gd name="connsiteX21" fmla="*/ 158045 w 609600"/>
                <a:gd name="connsiteY21" fmla="*/ 428977 h 1292577"/>
                <a:gd name="connsiteX22" fmla="*/ 129823 w 609600"/>
                <a:gd name="connsiteY22" fmla="*/ 372533 h 1292577"/>
                <a:gd name="connsiteX23" fmla="*/ 152400 w 609600"/>
                <a:gd name="connsiteY23" fmla="*/ 237066 h 1292577"/>
                <a:gd name="connsiteX24" fmla="*/ 163689 w 609600"/>
                <a:gd name="connsiteY24" fmla="*/ 208844 h 1292577"/>
                <a:gd name="connsiteX25" fmla="*/ 180623 w 609600"/>
                <a:gd name="connsiteY25" fmla="*/ 158044 h 1292577"/>
                <a:gd name="connsiteX26" fmla="*/ 174978 w 609600"/>
                <a:gd name="connsiteY26" fmla="*/ 73377 h 1292577"/>
                <a:gd name="connsiteX27" fmla="*/ 141111 w 609600"/>
                <a:gd name="connsiteY27" fmla="*/ 62089 h 1292577"/>
                <a:gd name="connsiteX28" fmla="*/ 67734 w 609600"/>
                <a:gd name="connsiteY28" fmla="*/ 73377 h 1292577"/>
                <a:gd name="connsiteX29" fmla="*/ 50800 w 609600"/>
                <a:gd name="connsiteY29" fmla="*/ 84666 h 1292577"/>
                <a:gd name="connsiteX30" fmla="*/ 45156 w 609600"/>
                <a:gd name="connsiteY30" fmla="*/ 118533 h 1292577"/>
                <a:gd name="connsiteX31" fmla="*/ 33867 w 609600"/>
                <a:gd name="connsiteY31" fmla="*/ 141111 h 1292577"/>
                <a:gd name="connsiteX32" fmla="*/ 28223 w 609600"/>
                <a:gd name="connsiteY32" fmla="*/ 163689 h 1292577"/>
                <a:gd name="connsiteX33" fmla="*/ 22578 w 609600"/>
                <a:gd name="connsiteY33" fmla="*/ 191911 h 1292577"/>
                <a:gd name="connsiteX34" fmla="*/ 16934 w 609600"/>
                <a:gd name="connsiteY34" fmla="*/ 208844 h 1292577"/>
                <a:gd name="connsiteX35" fmla="*/ 0 w 609600"/>
                <a:gd name="connsiteY35" fmla="*/ 214489 h 1292577"/>
                <a:gd name="connsiteX36" fmla="*/ 16934 w 609600"/>
                <a:gd name="connsiteY36" fmla="*/ 231422 h 1292577"/>
                <a:gd name="connsiteX37" fmla="*/ 39511 w 609600"/>
                <a:gd name="connsiteY37" fmla="*/ 237066 h 1292577"/>
                <a:gd name="connsiteX38" fmla="*/ 62089 w 609600"/>
                <a:gd name="connsiteY38" fmla="*/ 248355 h 1292577"/>
                <a:gd name="connsiteX39" fmla="*/ 84667 w 609600"/>
                <a:gd name="connsiteY39" fmla="*/ 254000 h 1292577"/>
                <a:gd name="connsiteX40" fmla="*/ 101600 w 609600"/>
                <a:gd name="connsiteY40" fmla="*/ 259644 h 1292577"/>
                <a:gd name="connsiteX41" fmla="*/ 191911 w 609600"/>
                <a:gd name="connsiteY41" fmla="*/ 276577 h 1292577"/>
                <a:gd name="connsiteX42" fmla="*/ 208845 w 609600"/>
                <a:gd name="connsiteY42" fmla="*/ 282222 h 1292577"/>
                <a:gd name="connsiteX43" fmla="*/ 304800 w 609600"/>
                <a:gd name="connsiteY43" fmla="*/ 287866 h 1292577"/>
                <a:gd name="connsiteX44" fmla="*/ 327378 w 609600"/>
                <a:gd name="connsiteY44" fmla="*/ 299155 h 1292577"/>
                <a:gd name="connsiteX45" fmla="*/ 361245 w 609600"/>
                <a:gd name="connsiteY45" fmla="*/ 321733 h 1292577"/>
                <a:gd name="connsiteX46" fmla="*/ 383823 w 609600"/>
                <a:gd name="connsiteY46" fmla="*/ 355600 h 1292577"/>
                <a:gd name="connsiteX47" fmla="*/ 395111 w 609600"/>
                <a:gd name="connsiteY47" fmla="*/ 372533 h 1292577"/>
                <a:gd name="connsiteX48" fmla="*/ 412045 w 609600"/>
                <a:gd name="connsiteY48" fmla="*/ 389466 h 1292577"/>
                <a:gd name="connsiteX49" fmla="*/ 423334 w 609600"/>
                <a:gd name="connsiteY49" fmla="*/ 462844 h 1292577"/>
                <a:gd name="connsiteX50" fmla="*/ 434623 w 609600"/>
                <a:gd name="connsiteY50" fmla="*/ 513644 h 1292577"/>
                <a:gd name="connsiteX51" fmla="*/ 440267 w 609600"/>
                <a:gd name="connsiteY51" fmla="*/ 547511 h 1292577"/>
                <a:gd name="connsiteX52" fmla="*/ 451556 w 609600"/>
                <a:gd name="connsiteY52" fmla="*/ 592666 h 1292577"/>
                <a:gd name="connsiteX53" fmla="*/ 457200 w 609600"/>
                <a:gd name="connsiteY53" fmla="*/ 620889 h 1292577"/>
                <a:gd name="connsiteX54" fmla="*/ 474134 w 609600"/>
                <a:gd name="connsiteY54" fmla="*/ 649111 h 1292577"/>
                <a:gd name="connsiteX55" fmla="*/ 479778 w 609600"/>
                <a:gd name="connsiteY55" fmla="*/ 705555 h 1292577"/>
                <a:gd name="connsiteX56" fmla="*/ 485423 w 609600"/>
                <a:gd name="connsiteY56" fmla="*/ 728133 h 1292577"/>
                <a:gd name="connsiteX57" fmla="*/ 496711 w 609600"/>
                <a:gd name="connsiteY57" fmla="*/ 795866 h 1292577"/>
                <a:gd name="connsiteX58" fmla="*/ 502356 w 609600"/>
                <a:gd name="connsiteY58" fmla="*/ 874889 h 1292577"/>
                <a:gd name="connsiteX59" fmla="*/ 513645 w 609600"/>
                <a:gd name="connsiteY59" fmla="*/ 908755 h 1292577"/>
                <a:gd name="connsiteX60" fmla="*/ 519289 w 609600"/>
                <a:gd name="connsiteY60" fmla="*/ 925689 h 1292577"/>
                <a:gd name="connsiteX61" fmla="*/ 524934 w 609600"/>
                <a:gd name="connsiteY61" fmla="*/ 942622 h 1292577"/>
                <a:gd name="connsiteX62" fmla="*/ 541867 w 609600"/>
                <a:gd name="connsiteY62" fmla="*/ 993422 h 1292577"/>
                <a:gd name="connsiteX63" fmla="*/ 547511 w 609600"/>
                <a:gd name="connsiteY63" fmla="*/ 1032933 h 1292577"/>
                <a:gd name="connsiteX64" fmla="*/ 553156 w 609600"/>
                <a:gd name="connsiteY64" fmla="*/ 1061155 h 1292577"/>
                <a:gd name="connsiteX65" fmla="*/ 570089 w 609600"/>
                <a:gd name="connsiteY65" fmla="*/ 1072444 h 1292577"/>
                <a:gd name="connsiteX66" fmla="*/ 575734 w 609600"/>
                <a:gd name="connsiteY66" fmla="*/ 1145822 h 1292577"/>
                <a:gd name="connsiteX67" fmla="*/ 581378 w 609600"/>
                <a:gd name="connsiteY67" fmla="*/ 1162755 h 1292577"/>
                <a:gd name="connsiteX68" fmla="*/ 592667 w 609600"/>
                <a:gd name="connsiteY68" fmla="*/ 1207911 h 1292577"/>
                <a:gd name="connsiteX69" fmla="*/ 598311 w 609600"/>
                <a:gd name="connsiteY69" fmla="*/ 1292577 h 129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9600" h="1292577">
                  <a:moveTo>
                    <a:pt x="609600" y="0"/>
                  </a:moveTo>
                  <a:cubicBezTo>
                    <a:pt x="589406" y="4038"/>
                    <a:pt x="578980" y="2398"/>
                    <a:pt x="564445" y="16933"/>
                  </a:cubicBezTo>
                  <a:cubicBezTo>
                    <a:pt x="559648" y="21730"/>
                    <a:pt x="558261" y="29399"/>
                    <a:pt x="553156" y="33866"/>
                  </a:cubicBezTo>
                  <a:cubicBezTo>
                    <a:pt x="542945" y="42800"/>
                    <a:pt x="519289" y="56444"/>
                    <a:pt x="519289" y="56444"/>
                  </a:cubicBezTo>
                  <a:cubicBezTo>
                    <a:pt x="517408" y="62088"/>
                    <a:pt x="515989" y="67908"/>
                    <a:pt x="513645" y="73377"/>
                  </a:cubicBezTo>
                  <a:cubicBezTo>
                    <a:pt x="505052" y="93428"/>
                    <a:pt x="502404" y="95883"/>
                    <a:pt x="491067" y="112889"/>
                  </a:cubicBezTo>
                  <a:cubicBezTo>
                    <a:pt x="489186" y="122296"/>
                    <a:pt x="487504" y="131746"/>
                    <a:pt x="485423" y="141111"/>
                  </a:cubicBezTo>
                  <a:cubicBezTo>
                    <a:pt x="483740" y="148684"/>
                    <a:pt x="481053" y="156037"/>
                    <a:pt x="479778" y="163689"/>
                  </a:cubicBezTo>
                  <a:cubicBezTo>
                    <a:pt x="475403" y="189935"/>
                    <a:pt x="472863" y="216465"/>
                    <a:pt x="468489" y="242711"/>
                  </a:cubicBezTo>
                  <a:cubicBezTo>
                    <a:pt x="467214" y="250363"/>
                    <a:pt x="466694" y="258554"/>
                    <a:pt x="462845" y="265289"/>
                  </a:cubicBezTo>
                  <a:cubicBezTo>
                    <a:pt x="453693" y="281305"/>
                    <a:pt x="438577" y="285889"/>
                    <a:pt x="423334" y="293511"/>
                  </a:cubicBezTo>
                  <a:cubicBezTo>
                    <a:pt x="412344" y="326476"/>
                    <a:pt x="426287" y="296202"/>
                    <a:pt x="400756" y="321733"/>
                  </a:cubicBezTo>
                  <a:cubicBezTo>
                    <a:pt x="395959" y="326530"/>
                    <a:pt x="394264" y="333869"/>
                    <a:pt x="389467" y="338666"/>
                  </a:cubicBezTo>
                  <a:cubicBezTo>
                    <a:pt x="384670" y="343463"/>
                    <a:pt x="377745" y="345612"/>
                    <a:pt x="372534" y="349955"/>
                  </a:cubicBezTo>
                  <a:cubicBezTo>
                    <a:pt x="366402" y="355065"/>
                    <a:pt x="361901" y="361988"/>
                    <a:pt x="355600" y="366889"/>
                  </a:cubicBezTo>
                  <a:cubicBezTo>
                    <a:pt x="344891" y="375218"/>
                    <a:pt x="321734" y="389466"/>
                    <a:pt x="321734" y="389466"/>
                  </a:cubicBezTo>
                  <a:cubicBezTo>
                    <a:pt x="301729" y="419475"/>
                    <a:pt x="320517" y="396528"/>
                    <a:pt x="282223" y="423333"/>
                  </a:cubicBezTo>
                  <a:cubicBezTo>
                    <a:pt x="272353" y="430242"/>
                    <a:pt x="264024" y="439228"/>
                    <a:pt x="254000" y="445911"/>
                  </a:cubicBezTo>
                  <a:cubicBezTo>
                    <a:pt x="246999" y="450578"/>
                    <a:pt x="238558" y="452741"/>
                    <a:pt x="231423" y="457200"/>
                  </a:cubicBezTo>
                  <a:cubicBezTo>
                    <a:pt x="192373" y="481607"/>
                    <a:pt x="225177" y="468689"/>
                    <a:pt x="191911" y="479777"/>
                  </a:cubicBezTo>
                  <a:cubicBezTo>
                    <a:pt x="186267" y="477896"/>
                    <a:pt x="179185" y="478340"/>
                    <a:pt x="174978" y="474133"/>
                  </a:cubicBezTo>
                  <a:cubicBezTo>
                    <a:pt x="162698" y="461853"/>
                    <a:pt x="163445" y="443827"/>
                    <a:pt x="158045" y="428977"/>
                  </a:cubicBezTo>
                  <a:cubicBezTo>
                    <a:pt x="144976" y="393037"/>
                    <a:pt x="145964" y="396746"/>
                    <a:pt x="129823" y="372533"/>
                  </a:cubicBezTo>
                  <a:cubicBezTo>
                    <a:pt x="139996" y="169047"/>
                    <a:pt x="111848" y="310061"/>
                    <a:pt x="152400" y="237066"/>
                  </a:cubicBezTo>
                  <a:cubicBezTo>
                    <a:pt x="157321" y="228209"/>
                    <a:pt x="160281" y="218386"/>
                    <a:pt x="163689" y="208844"/>
                  </a:cubicBezTo>
                  <a:cubicBezTo>
                    <a:pt x="169693" y="192035"/>
                    <a:pt x="180623" y="158044"/>
                    <a:pt x="180623" y="158044"/>
                  </a:cubicBezTo>
                  <a:cubicBezTo>
                    <a:pt x="178741" y="129822"/>
                    <a:pt x="185748" y="99531"/>
                    <a:pt x="174978" y="73377"/>
                  </a:cubicBezTo>
                  <a:cubicBezTo>
                    <a:pt x="170447" y="62374"/>
                    <a:pt x="141111" y="62089"/>
                    <a:pt x="141111" y="62089"/>
                  </a:cubicBezTo>
                  <a:cubicBezTo>
                    <a:pt x="116652" y="65852"/>
                    <a:pt x="91742" y="67375"/>
                    <a:pt x="67734" y="73377"/>
                  </a:cubicBezTo>
                  <a:cubicBezTo>
                    <a:pt x="61153" y="75022"/>
                    <a:pt x="53834" y="78598"/>
                    <a:pt x="50800" y="84666"/>
                  </a:cubicBezTo>
                  <a:cubicBezTo>
                    <a:pt x="45682" y="94902"/>
                    <a:pt x="48445" y="107571"/>
                    <a:pt x="45156" y="118533"/>
                  </a:cubicBezTo>
                  <a:cubicBezTo>
                    <a:pt x="42738" y="126592"/>
                    <a:pt x="37630" y="133585"/>
                    <a:pt x="33867" y="141111"/>
                  </a:cubicBezTo>
                  <a:cubicBezTo>
                    <a:pt x="31986" y="148637"/>
                    <a:pt x="29906" y="156116"/>
                    <a:pt x="28223" y="163689"/>
                  </a:cubicBezTo>
                  <a:cubicBezTo>
                    <a:pt x="26142" y="173054"/>
                    <a:pt x="24905" y="182604"/>
                    <a:pt x="22578" y="191911"/>
                  </a:cubicBezTo>
                  <a:cubicBezTo>
                    <a:pt x="21135" y="197683"/>
                    <a:pt x="21141" y="204637"/>
                    <a:pt x="16934" y="208844"/>
                  </a:cubicBezTo>
                  <a:cubicBezTo>
                    <a:pt x="12727" y="213051"/>
                    <a:pt x="5645" y="212607"/>
                    <a:pt x="0" y="214489"/>
                  </a:cubicBezTo>
                  <a:cubicBezTo>
                    <a:pt x="5645" y="220133"/>
                    <a:pt x="10003" y="227462"/>
                    <a:pt x="16934" y="231422"/>
                  </a:cubicBezTo>
                  <a:cubicBezTo>
                    <a:pt x="23669" y="235271"/>
                    <a:pt x="32248" y="234342"/>
                    <a:pt x="39511" y="237066"/>
                  </a:cubicBezTo>
                  <a:cubicBezTo>
                    <a:pt x="47390" y="240020"/>
                    <a:pt x="54210" y="245400"/>
                    <a:pt x="62089" y="248355"/>
                  </a:cubicBezTo>
                  <a:cubicBezTo>
                    <a:pt x="69353" y="251079"/>
                    <a:pt x="77208" y="251869"/>
                    <a:pt x="84667" y="254000"/>
                  </a:cubicBezTo>
                  <a:cubicBezTo>
                    <a:pt x="90388" y="255635"/>
                    <a:pt x="95956" y="257763"/>
                    <a:pt x="101600" y="259644"/>
                  </a:cubicBezTo>
                  <a:cubicBezTo>
                    <a:pt x="140913" y="285852"/>
                    <a:pt x="104656" y="265670"/>
                    <a:pt x="191911" y="276577"/>
                  </a:cubicBezTo>
                  <a:cubicBezTo>
                    <a:pt x="197815" y="277315"/>
                    <a:pt x="202924" y="281630"/>
                    <a:pt x="208845" y="282222"/>
                  </a:cubicBezTo>
                  <a:cubicBezTo>
                    <a:pt x="240726" y="285410"/>
                    <a:pt x="272815" y="285985"/>
                    <a:pt x="304800" y="287866"/>
                  </a:cubicBezTo>
                  <a:cubicBezTo>
                    <a:pt x="312326" y="291629"/>
                    <a:pt x="320163" y="294826"/>
                    <a:pt x="327378" y="299155"/>
                  </a:cubicBezTo>
                  <a:cubicBezTo>
                    <a:pt x="339012" y="306136"/>
                    <a:pt x="361245" y="321733"/>
                    <a:pt x="361245" y="321733"/>
                  </a:cubicBezTo>
                  <a:lnTo>
                    <a:pt x="383823" y="355600"/>
                  </a:lnTo>
                  <a:cubicBezTo>
                    <a:pt x="387586" y="361244"/>
                    <a:pt x="390314" y="367736"/>
                    <a:pt x="395111" y="372533"/>
                  </a:cubicBezTo>
                  <a:lnTo>
                    <a:pt x="412045" y="389466"/>
                  </a:lnTo>
                  <a:cubicBezTo>
                    <a:pt x="416277" y="419089"/>
                    <a:pt x="418109" y="434106"/>
                    <a:pt x="423334" y="462844"/>
                  </a:cubicBezTo>
                  <a:cubicBezTo>
                    <a:pt x="443065" y="571364"/>
                    <a:pt x="416490" y="422979"/>
                    <a:pt x="434623" y="513644"/>
                  </a:cubicBezTo>
                  <a:cubicBezTo>
                    <a:pt x="436867" y="524866"/>
                    <a:pt x="437869" y="536320"/>
                    <a:pt x="440267" y="547511"/>
                  </a:cubicBezTo>
                  <a:cubicBezTo>
                    <a:pt x="443518" y="562682"/>
                    <a:pt x="448067" y="577548"/>
                    <a:pt x="451556" y="592666"/>
                  </a:cubicBezTo>
                  <a:cubicBezTo>
                    <a:pt x="453713" y="602014"/>
                    <a:pt x="453637" y="611981"/>
                    <a:pt x="457200" y="620889"/>
                  </a:cubicBezTo>
                  <a:cubicBezTo>
                    <a:pt x="461274" y="631075"/>
                    <a:pt x="468489" y="639704"/>
                    <a:pt x="474134" y="649111"/>
                  </a:cubicBezTo>
                  <a:cubicBezTo>
                    <a:pt x="476015" y="667926"/>
                    <a:pt x="477104" y="686837"/>
                    <a:pt x="479778" y="705555"/>
                  </a:cubicBezTo>
                  <a:cubicBezTo>
                    <a:pt x="480875" y="713235"/>
                    <a:pt x="484243" y="720466"/>
                    <a:pt x="485423" y="728133"/>
                  </a:cubicBezTo>
                  <a:cubicBezTo>
                    <a:pt x="496226" y="798354"/>
                    <a:pt x="484107" y="758053"/>
                    <a:pt x="496711" y="795866"/>
                  </a:cubicBezTo>
                  <a:cubicBezTo>
                    <a:pt x="498593" y="822207"/>
                    <a:pt x="498438" y="848773"/>
                    <a:pt x="502356" y="874889"/>
                  </a:cubicBezTo>
                  <a:cubicBezTo>
                    <a:pt x="504121" y="886657"/>
                    <a:pt x="509882" y="897466"/>
                    <a:pt x="513645" y="908755"/>
                  </a:cubicBezTo>
                  <a:lnTo>
                    <a:pt x="519289" y="925689"/>
                  </a:lnTo>
                  <a:lnTo>
                    <a:pt x="524934" y="942622"/>
                  </a:lnTo>
                  <a:lnTo>
                    <a:pt x="541867" y="993422"/>
                  </a:lnTo>
                  <a:cubicBezTo>
                    <a:pt x="543748" y="1006592"/>
                    <a:pt x="545324" y="1019810"/>
                    <a:pt x="547511" y="1032933"/>
                  </a:cubicBezTo>
                  <a:cubicBezTo>
                    <a:pt x="549088" y="1042396"/>
                    <a:pt x="548396" y="1052825"/>
                    <a:pt x="553156" y="1061155"/>
                  </a:cubicBezTo>
                  <a:cubicBezTo>
                    <a:pt x="556522" y="1067045"/>
                    <a:pt x="564445" y="1068681"/>
                    <a:pt x="570089" y="1072444"/>
                  </a:cubicBezTo>
                  <a:cubicBezTo>
                    <a:pt x="571971" y="1096903"/>
                    <a:pt x="572691" y="1121480"/>
                    <a:pt x="575734" y="1145822"/>
                  </a:cubicBezTo>
                  <a:cubicBezTo>
                    <a:pt x="576472" y="1151726"/>
                    <a:pt x="579935" y="1156983"/>
                    <a:pt x="581378" y="1162755"/>
                  </a:cubicBezTo>
                  <a:lnTo>
                    <a:pt x="592667" y="1207911"/>
                  </a:lnTo>
                  <a:cubicBezTo>
                    <a:pt x="599944" y="1266135"/>
                    <a:pt x="598311" y="1237897"/>
                    <a:pt x="598311" y="1292577"/>
                  </a:cubicBezTo>
                </a:path>
              </a:pathLst>
            </a:custGeom>
            <a:noFill/>
            <a:ln w="28575">
              <a:solidFill>
                <a:schemeClr val="accent5">
                  <a:lumMod val="75000"/>
                </a:schemeClr>
              </a:solidFill>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C881388-93D4-4417-B8C0-566A0188808A}"/>
                </a:ext>
              </a:extLst>
            </p:cNvPr>
            <p:cNvSpPr txBox="1"/>
            <p:nvPr/>
          </p:nvSpPr>
          <p:spPr>
            <a:xfrm>
              <a:off x="8812435" y="3031598"/>
              <a:ext cx="753269" cy="369332"/>
            </a:xfrm>
            <a:prstGeom prst="rect">
              <a:avLst/>
            </a:prstGeom>
            <a:noFill/>
          </p:spPr>
          <p:txBody>
            <a:bodyPr wrap="square" rtlCol="0">
              <a:spAutoFit/>
            </a:bodyPr>
            <a:lstStyle/>
            <a:p>
              <a:r>
                <a:rPr lang="en-US" dirty="0"/>
                <a:t>D, B</a:t>
              </a:r>
            </a:p>
          </p:txBody>
        </p:sp>
      </p:grpSp>
      <p:cxnSp>
        <p:nvCxnSpPr>
          <p:cNvPr id="22" name="Straight Connector 21">
            <a:extLst>
              <a:ext uri="{FF2B5EF4-FFF2-40B4-BE49-F238E27FC236}">
                <a16:creationId xmlns:a16="http://schemas.microsoft.com/office/drawing/2014/main" id="{97B0828E-76D3-43A5-9514-9D6DF44F6340}"/>
              </a:ext>
            </a:extLst>
          </p:cNvPr>
          <p:cNvCxnSpPr>
            <a:cxnSpLocks/>
          </p:cNvCxnSpPr>
          <p:nvPr/>
        </p:nvCxnSpPr>
        <p:spPr>
          <a:xfrm>
            <a:off x="5851924" y="6601624"/>
            <a:ext cx="3990526" cy="0"/>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A52A1E2-856F-43EA-B1AD-2F39A655662C}"/>
              </a:ext>
            </a:extLst>
          </p:cNvPr>
          <p:cNvSpPr txBox="1"/>
          <p:nvPr/>
        </p:nvSpPr>
        <p:spPr>
          <a:xfrm>
            <a:off x="5508286" y="3189746"/>
            <a:ext cx="578914" cy="624446"/>
          </a:xfrm>
          <a:prstGeom prst="rect">
            <a:avLst/>
          </a:prstGeom>
          <a:noFill/>
        </p:spPr>
        <p:txBody>
          <a:bodyPr wrap="none" rtlCol="0">
            <a:spAutoFit/>
          </a:bodyPr>
          <a:lstStyle/>
          <a:p>
            <a:r>
              <a:rPr lang="en-US" sz="3200" dirty="0"/>
              <a:t>v</a:t>
            </a:r>
            <a:r>
              <a:rPr lang="en-US" sz="3200" baseline="-25000" dirty="0"/>
              <a:t>2</a:t>
            </a:r>
            <a:endParaRPr lang="en-US" baseline="-25000" dirty="0"/>
          </a:p>
        </p:txBody>
      </p:sp>
      <p:cxnSp>
        <p:nvCxnSpPr>
          <p:cNvPr id="14" name="Straight Connector 13">
            <a:extLst>
              <a:ext uri="{FF2B5EF4-FFF2-40B4-BE49-F238E27FC236}">
                <a16:creationId xmlns:a16="http://schemas.microsoft.com/office/drawing/2014/main" id="{AEFA0407-736E-4CEA-AD06-E82C22F3BE9E}"/>
              </a:ext>
            </a:extLst>
          </p:cNvPr>
          <p:cNvCxnSpPr/>
          <p:nvPr/>
        </p:nvCxnSpPr>
        <p:spPr>
          <a:xfrm>
            <a:off x="5870987" y="5817802"/>
            <a:ext cx="3865873" cy="0"/>
          </a:xfrm>
          <a:prstGeom prst="line">
            <a:avLst/>
          </a:prstGeom>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D6905E2-2D4D-41E6-B16F-A408463922F3}"/>
              </a:ext>
            </a:extLst>
          </p:cNvPr>
          <p:cNvCxnSpPr>
            <a:cxnSpLocks/>
          </p:cNvCxnSpPr>
          <p:nvPr/>
        </p:nvCxnSpPr>
        <p:spPr>
          <a:xfrm flipV="1">
            <a:off x="5851924" y="3731457"/>
            <a:ext cx="0" cy="2870167"/>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B0F6A60-41A5-43FE-AFFC-5A3551E63B54}"/>
              </a:ext>
            </a:extLst>
          </p:cNvPr>
          <p:cNvSpPr txBox="1"/>
          <p:nvPr/>
        </p:nvSpPr>
        <p:spPr>
          <a:xfrm>
            <a:off x="5536854" y="5644347"/>
            <a:ext cx="334133" cy="394387"/>
          </a:xfrm>
          <a:prstGeom prst="rect">
            <a:avLst/>
          </a:prstGeom>
          <a:noFill/>
        </p:spPr>
        <p:txBody>
          <a:bodyPr wrap="none" rtlCol="0">
            <a:spAutoFit/>
          </a:bodyPr>
          <a:lstStyle/>
          <a:p>
            <a:r>
              <a:rPr lang="en-US" dirty="0"/>
              <a:t>0</a:t>
            </a:r>
          </a:p>
        </p:txBody>
      </p:sp>
      <p:sp>
        <p:nvSpPr>
          <p:cNvPr id="17" name="TextBox 16">
            <a:extLst>
              <a:ext uri="{FF2B5EF4-FFF2-40B4-BE49-F238E27FC236}">
                <a16:creationId xmlns:a16="http://schemas.microsoft.com/office/drawing/2014/main" id="{89BE8FD7-A3E3-4F9E-8F37-3105FE265450}"/>
              </a:ext>
            </a:extLst>
          </p:cNvPr>
          <p:cNvSpPr txBox="1"/>
          <p:nvPr/>
        </p:nvSpPr>
        <p:spPr>
          <a:xfrm>
            <a:off x="7250462" y="5901946"/>
            <a:ext cx="2607338" cy="394387"/>
          </a:xfrm>
          <a:prstGeom prst="rect">
            <a:avLst/>
          </a:prstGeom>
          <a:noFill/>
        </p:spPr>
        <p:txBody>
          <a:bodyPr wrap="none" rtlCol="0">
            <a:spAutoFit/>
          </a:bodyPr>
          <a:lstStyle/>
          <a:p>
            <a:r>
              <a:rPr lang="en-US" dirty="0">
                <a:solidFill>
                  <a:schemeClr val="accent1">
                    <a:lumMod val="75000"/>
                  </a:schemeClr>
                </a:solidFill>
              </a:rPr>
              <a:t>Charm quark “at birth”</a:t>
            </a:r>
          </a:p>
        </p:txBody>
      </p:sp>
      <p:sp>
        <p:nvSpPr>
          <p:cNvPr id="41" name="Freeform: Shape 40">
            <a:extLst>
              <a:ext uri="{FF2B5EF4-FFF2-40B4-BE49-F238E27FC236}">
                <a16:creationId xmlns:a16="http://schemas.microsoft.com/office/drawing/2014/main" id="{ADCACD69-F9CD-4CE1-B2E1-D512D66DA331}"/>
              </a:ext>
            </a:extLst>
          </p:cNvPr>
          <p:cNvSpPr/>
          <p:nvPr/>
        </p:nvSpPr>
        <p:spPr>
          <a:xfrm>
            <a:off x="5882346" y="3731457"/>
            <a:ext cx="3827374" cy="2140749"/>
          </a:xfrm>
          <a:custGeom>
            <a:avLst/>
            <a:gdLst>
              <a:gd name="connsiteX0" fmla="*/ 0 w 3584222"/>
              <a:gd name="connsiteY0" fmla="*/ 991405 h 991405"/>
              <a:gd name="connsiteX1" fmla="*/ 112889 w 3584222"/>
              <a:gd name="connsiteY1" fmla="*/ 229405 h 991405"/>
              <a:gd name="connsiteX2" fmla="*/ 417689 w 3584222"/>
              <a:gd name="connsiteY2" fmla="*/ 3627 h 991405"/>
              <a:gd name="connsiteX3" fmla="*/ 1134533 w 3584222"/>
              <a:gd name="connsiteY3" fmla="*/ 364871 h 991405"/>
              <a:gd name="connsiteX4" fmla="*/ 1732844 w 3584222"/>
              <a:gd name="connsiteY4" fmla="*/ 618871 h 991405"/>
              <a:gd name="connsiteX5" fmla="*/ 2353733 w 3584222"/>
              <a:gd name="connsiteY5" fmla="*/ 743049 h 991405"/>
              <a:gd name="connsiteX6" fmla="*/ 3584222 w 3584222"/>
              <a:gd name="connsiteY6" fmla="*/ 788205 h 9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4222" h="991405">
                <a:moveTo>
                  <a:pt x="0" y="991405"/>
                </a:moveTo>
                <a:cubicBezTo>
                  <a:pt x="21637" y="692720"/>
                  <a:pt x="43274" y="394035"/>
                  <a:pt x="112889" y="229405"/>
                </a:cubicBezTo>
                <a:cubicBezTo>
                  <a:pt x="182504" y="64775"/>
                  <a:pt x="247415" y="-18951"/>
                  <a:pt x="417689" y="3627"/>
                </a:cubicBezTo>
                <a:cubicBezTo>
                  <a:pt x="587963" y="26205"/>
                  <a:pt x="915341" y="262330"/>
                  <a:pt x="1134533" y="364871"/>
                </a:cubicBezTo>
                <a:cubicBezTo>
                  <a:pt x="1353725" y="467412"/>
                  <a:pt x="1529644" y="555841"/>
                  <a:pt x="1732844" y="618871"/>
                </a:cubicBezTo>
                <a:cubicBezTo>
                  <a:pt x="1936044" y="681901"/>
                  <a:pt x="2045170" y="714827"/>
                  <a:pt x="2353733" y="743049"/>
                </a:cubicBezTo>
                <a:cubicBezTo>
                  <a:pt x="2662296" y="771271"/>
                  <a:pt x="3123259" y="779738"/>
                  <a:pt x="3584222" y="788205"/>
                </a:cubicBezTo>
              </a:path>
            </a:pathLst>
          </a:cu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767625A1-6271-4E39-9E9A-4F33B6FC4949}"/>
              </a:ext>
            </a:extLst>
          </p:cNvPr>
          <p:cNvSpPr txBox="1"/>
          <p:nvPr/>
        </p:nvSpPr>
        <p:spPr>
          <a:xfrm>
            <a:off x="6603812" y="3653572"/>
            <a:ext cx="2095445" cy="369332"/>
          </a:xfrm>
          <a:prstGeom prst="rect">
            <a:avLst/>
          </a:prstGeom>
          <a:noFill/>
        </p:spPr>
        <p:txBody>
          <a:bodyPr wrap="none" rtlCol="0">
            <a:spAutoFit/>
          </a:bodyPr>
          <a:lstStyle/>
          <a:p>
            <a:r>
              <a:rPr lang="en-US" b="1" dirty="0">
                <a:solidFill>
                  <a:schemeClr val="bg1">
                    <a:lumMod val="50000"/>
                  </a:schemeClr>
                </a:solidFill>
              </a:rPr>
              <a:t>Charged hadrons</a:t>
            </a:r>
            <a:endParaRPr lang="en-US" b="1" baseline="-25000" dirty="0">
              <a:solidFill>
                <a:schemeClr val="bg1">
                  <a:lumMod val="50000"/>
                </a:schemeClr>
              </a:solidFill>
            </a:endParaRPr>
          </a:p>
        </p:txBody>
      </p:sp>
      <p:sp>
        <p:nvSpPr>
          <p:cNvPr id="29" name="TextBox 28">
            <a:extLst>
              <a:ext uri="{FF2B5EF4-FFF2-40B4-BE49-F238E27FC236}">
                <a16:creationId xmlns:a16="http://schemas.microsoft.com/office/drawing/2014/main" id="{B58783F2-05BE-44AB-8738-58F0D9AC7EF5}"/>
              </a:ext>
            </a:extLst>
          </p:cNvPr>
          <p:cNvSpPr txBox="1"/>
          <p:nvPr/>
        </p:nvSpPr>
        <p:spPr>
          <a:xfrm>
            <a:off x="5578523" y="6675348"/>
            <a:ext cx="4409605" cy="523220"/>
          </a:xfrm>
          <a:prstGeom prst="rect">
            <a:avLst/>
          </a:prstGeom>
          <a:noFill/>
        </p:spPr>
        <p:txBody>
          <a:bodyPr wrap="none" rtlCol="0">
            <a:spAutoFit/>
          </a:bodyPr>
          <a:lstStyle/>
          <a:p>
            <a:r>
              <a:rPr lang="en-US" sz="2800" dirty="0"/>
              <a:t> Transverse Momentum p</a:t>
            </a:r>
            <a:r>
              <a:rPr lang="en-US" sz="2800" baseline="-25000" dirty="0"/>
              <a:t>T</a:t>
            </a:r>
            <a:endParaRPr lang="en-US" sz="1600" baseline="-25000" dirty="0"/>
          </a:p>
        </p:txBody>
      </p:sp>
      <p:sp>
        <p:nvSpPr>
          <p:cNvPr id="30" name="Rectangle 29">
            <a:extLst>
              <a:ext uri="{FF2B5EF4-FFF2-40B4-BE49-F238E27FC236}">
                <a16:creationId xmlns:a16="http://schemas.microsoft.com/office/drawing/2014/main" id="{35764164-D757-415E-A027-D27381D49B12}"/>
              </a:ext>
            </a:extLst>
          </p:cNvPr>
          <p:cNvSpPr/>
          <p:nvPr/>
        </p:nvSpPr>
        <p:spPr>
          <a:xfrm>
            <a:off x="5461248" y="2868796"/>
            <a:ext cx="2300630" cy="369332"/>
          </a:xfrm>
          <a:prstGeom prst="rect">
            <a:avLst/>
          </a:prstGeom>
        </p:spPr>
        <p:txBody>
          <a:bodyPr wrap="none">
            <a:spAutoFit/>
          </a:bodyPr>
          <a:lstStyle/>
          <a:p>
            <a:r>
              <a:rPr lang="en-US" dirty="0"/>
              <a:t>     </a:t>
            </a:r>
            <a:r>
              <a:rPr lang="en-US" dirty="0">
                <a:solidFill>
                  <a:schemeClr val="accent6">
                    <a:lumMod val="75000"/>
                  </a:schemeClr>
                </a:solidFill>
              </a:rPr>
              <a:t>Brownian Motion</a:t>
            </a:r>
          </a:p>
        </p:txBody>
      </p:sp>
      <p:sp>
        <p:nvSpPr>
          <p:cNvPr id="5" name="Rectangle 4">
            <a:extLst>
              <a:ext uri="{FF2B5EF4-FFF2-40B4-BE49-F238E27FC236}">
                <a16:creationId xmlns:a16="http://schemas.microsoft.com/office/drawing/2014/main" id="{C9EF9B6E-D59A-4CDD-BC38-3E524665887D}"/>
              </a:ext>
            </a:extLst>
          </p:cNvPr>
          <p:cNvSpPr/>
          <p:nvPr/>
        </p:nvSpPr>
        <p:spPr>
          <a:xfrm>
            <a:off x="123735" y="4283368"/>
            <a:ext cx="3506088" cy="461665"/>
          </a:xfrm>
          <a:prstGeom prst="rect">
            <a:avLst/>
          </a:prstGeom>
        </p:spPr>
        <p:txBody>
          <a:bodyPr wrap="none">
            <a:spAutoFit/>
          </a:bodyPr>
          <a:lstStyle/>
          <a:p>
            <a:r>
              <a:rPr lang="en-US" sz="2400" dirty="0">
                <a:solidFill>
                  <a:schemeClr val="accent5">
                    <a:lumMod val="75000"/>
                  </a:schemeClr>
                </a:solidFill>
              </a:rPr>
              <a:t>Fokker-Planck equation:</a:t>
            </a:r>
          </a:p>
        </p:txBody>
      </p:sp>
      <p:pic>
        <p:nvPicPr>
          <p:cNvPr id="6" name="Picture 5">
            <a:extLst>
              <a:ext uri="{FF2B5EF4-FFF2-40B4-BE49-F238E27FC236}">
                <a16:creationId xmlns:a16="http://schemas.microsoft.com/office/drawing/2014/main" id="{9DE730F0-9CA3-4F7B-B51B-04CAA63BE807}"/>
              </a:ext>
            </a:extLst>
          </p:cNvPr>
          <p:cNvPicPr>
            <a:picLocks noChangeAspect="1"/>
          </p:cNvPicPr>
          <p:nvPr/>
        </p:nvPicPr>
        <p:blipFill>
          <a:blip r:embed="rId5"/>
          <a:stretch>
            <a:fillRect/>
          </a:stretch>
        </p:blipFill>
        <p:spPr>
          <a:xfrm>
            <a:off x="38712" y="4694652"/>
            <a:ext cx="5566552" cy="816650"/>
          </a:xfrm>
          <a:prstGeom prst="rect">
            <a:avLst/>
          </a:prstGeom>
        </p:spPr>
      </p:pic>
      <p:pic>
        <p:nvPicPr>
          <p:cNvPr id="9" name="Picture 8">
            <a:extLst>
              <a:ext uri="{FF2B5EF4-FFF2-40B4-BE49-F238E27FC236}">
                <a16:creationId xmlns:a16="http://schemas.microsoft.com/office/drawing/2014/main" id="{A25AD89D-D181-46FE-A811-64E0599E7165}"/>
              </a:ext>
            </a:extLst>
          </p:cNvPr>
          <p:cNvPicPr>
            <a:picLocks noChangeAspect="1"/>
          </p:cNvPicPr>
          <p:nvPr/>
        </p:nvPicPr>
        <p:blipFill>
          <a:blip r:embed="rId6"/>
          <a:stretch>
            <a:fillRect/>
          </a:stretch>
        </p:blipFill>
        <p:spPr>
          <a:xfrm>
            <a:off x="1140768" y="5835262"/>
            <a:ext cx="2731913" cy="1083345"/>
          </a:xfrm>
          <a:prstGeom prst="rect">
            <a:avLst/>
          </a:prstGeom>
        </p:spPr>
      </p:pic>
      <p:sp>
        <p:nvSpPr>
          <p:cNvPr id="13" name="TextBox 12">
            <a:extLst>
              <a:ext uri="{FF2B5EF4-FFF2-40B4-BE49-F238E27FC236}">
                <a16:creationId xmlns:a16="http://schemas.microsoft.com/office/drawing/2014/main" id="{ACD6CB7D-D544-4198-B815-BDE208785D6D}"/>
              </a:ext>
            </a:extLst>
          </p:cNvPr>
          <p:cNvSpPr txBox="1"/>
          <p:nvPr/>
        </p:nvSpPr>
        <p:spPr>
          <a:xfrm>
            <a:off x="169102" y="5600947"/>
            <a:ext cx="5436162" cy="461665"/>
          </a:xfrm>
          <a:prstGeom prst="rect">
            <a:avLst/>
          </a:prstGeom>
          <a:noFill/>
        </p:spPr>
        <p:txBody>
          <a:bodyPr wrap="square" rtlCol="0">
            <a:spAutoFit/>
          </a:bodyPr>
          <a:lstStyle/>
          <a:p>
            <a:r>
              <a:rPr lang="en-US" sz="2400" dirty="0">
                <a:solidFill>
                  <a:schemeClr val="accent5">
                    <a:lumMod val="75000"/>
                  </a:schemeClr>
                </a:solidFill>
              </a:rPr>
              <a:t>Heavy Quark Diffusion Coefficient:</a:t>
            </a:r>
          </a:p>
        </p:txBody>
      </p:sp>
      <p:sp>
        <p:nvSpPr>
          <p:cNvPr id="15" name="Rectangle 14">
            <a:extLst>
              <a:ext uri="{FF2B5EF4-FFF2-40B4-BE49-F238E27FC236}">
                <a16:creationId xmlns:a16="http://schemas.microsoft.com/office/drawing/2014/main" id="{B8627FBC-62C0-4F32-A4C6-9D7A65A3D3FA}"/>
              </a:ext>
            </a:extLst>
          </p:cNvPr>
          <p:cNvSpPr/>
          <p:nvPr/>
        </p:nvSpPr>
        <p:spPr>
          <a:xfrm>
            <a:off x="106897" y="6841441"/>
            <a:ext cx="5354351" cy="461665"/>
          </a:xfrm>
          <a:prstGeom prst="rect">
            <a:avLst/>
          </a:prstGeom>
        </p:spPr>
        <p:txBody>
          <a:bodyPr wrap="none">
            <a:spAutoFit/>
          </a:bodyPr>
          <a:lstStyle/>
          <a:p>
            <a:r>
              <a:rPr lang="en-US" sz="2400" dirty="0">
                <a:solidFill>
                  <a:srgbClr val="7030A0"/>
                </a:solidFill>
              </a:rPr>
              <a:t>Long-wavelength limit of HQ transport</a:t>
            </a:r>
          </a:p>
        </p:txBody>
      </p:sp>
    </p:spTree>
    <p:extLst>
      <p:ext uri="{BB962C8B-B14F-4D97-AF65-F5344CB8AC3E}">
        <p14:creationId xmlns:p14="http://schemas.microsoft.com/office/powerpoint/2010/main" val="661659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a:extLst>
              <a:ext uri="{FF2B5EF4-FFF2-40B4-BE49-F238E27FC236}">
                <a16:creationId xmlns:a16="http://schemas.microsoft.com/office/drawing/2014/main" id="{F55FF951-4618-46F1-BAEC-8A470DFBE57E}"/>
              </a:ext>
            </a:extLst>
          </p:cNvPr>
          <p:cNvPicPr>
            <a:picLocks noChangeAspect="1"/>
          </p:cNvPicPr>
          <p:nvPr/>
        </p:nvPicPr>
        <p:blipFill rotWithShape="1">
          <a:blip r:embed="rId2"/>
          <a:srcRect t="896"/>
          <a:stretch/>
        </p:blipFill>
        <p:spPr>
          <a:xfrm>
            <a:off x="6037312" y="789856"/>
            <a:ext cx="3880131" cy="3369391"/>
          </a:xfrm>
          <a:prstGeom prst="rect">
            <a:avLst/>
          </a:prstGeom>
        </p:spPr>
      </p:pic>
      <p:sp>
        <p:nvSpPr>
          <p:cNvPr id="2" name="Title 1"/>
          <p:cNvSpPr>
            <a:spLocks noGrp="1"/>
          </p:cNvSpPr>
          <p:nvPr>
            <p:ph type="title"/>
          </p:nvPr>
        </p:nvSpPr>
        <p:spPr/>
        <p:txBody>
          <a:bodyPr/>
          <a:lstStyle/>
          <a:p>
            <a:r>
              <a:rPr lang="en-US" dirty="0"/>
              <a:t>Open Heavy Flavor</a:t>
            </a:r>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18</a:t>
            </a:fld>
            <a:endParaRPr lang="en-US" altLang="en-US"/>
          </a:p>
        </p:txBody>
      </p:sp>
      <p:sp>
        <p:nvSpPr>
          <p:cNvPr id="4" name="Footer Placeholder 3"/>
          <p:cNvSpPr>
            <a:spLocks noGrp="1"/>
          </p:cNvSpPr>
          <p:nvPr>
            <p:ph type="ftr" idx="11"/>
          </p:nvPr>
        </p:nvSpPr>
        <p:spPr/>
        <p:txBody>
          <a:bodyPr/>
          <a:lstStyle/>
          <a:p>
            <a:pPr>
              <a:defRPr/>
            </a:pPr>
            <a:r>
              <a:rPr lang="en-US" altLang="zh-TW" dirty="0"/>
              <a:t>QGP Studies in Run 3 and 4</a:t>
            </a:r>
          </a:p>
        </p:txBody>
      </p:sp>
      <p:sp>
        <p:nvSpPr>
          <p:cNvPr id="36" name="TextBox 35"/>
          <p:cNvSpPr txBox="1"/>
          <p:nvPr/>
        </p:nvSpPr>
        <p:spPr>
          <a:xfrm>
            <a:off x="8453" y="746293"/>
            <a:ext cx="5596811" cy="6601807"/>
          </a:xfrm>
          <a:prstGeom prst="rect">
            <a:avLst/>
          </a:prstGeom>
          <a:noFill/>
          <a:ln>
            <a:noFill/>
          </a:ln>
        </p:spPr>
        <p:txBody>
          <a:bodyPr wrap="square" rtlCol="0">
            <a:spAutoFit/>
          </a:bodyPr>
          <a:lstStyle/>
          <a:p>
            <a:pPr marL="285750" indent="-285750">
              <a:buFont typeface="Arial" panose="020B0604020202020204" pitchFamily="34" charset="0"/>
              <a:buChar char="•"/>
            </a:pPr>
            <a:r>
              <a:rPr lang="en-US" sz="2350" dirty="0"/>
              <a:t>Produced </a:t>
            </a:r>
            <a:r>
              <a:rPr lang="en-US" sz="2350" b="1" dirty="0">
                <a:solidFill>
                  <a:schemeClr val="accent5"/>
                </a:solidFill>
              </a:rPr>
              <a:t>before</a:t>
            </a:r>
            <a:r>
              <a:rPr lang="en-US" sz="2350" dirty="0"/>
              <a:t> the QGP formation</a:t>
            </a:r>
          </a:p>
          <a:p>
            <a:endParaRPr lang="en-US" sz="2350" dirty="0"/>
          </a:p>
          <a:p>
            <a:pPr marL="285750" indent="-285750">
              <a:buFont typeface="Arial" panose="020B0604020202020204" pitchFamily="34" charset="0"/>
              <a:buChar char="•"/>
            </a:pPr>
            <a:r>
              <a:rPr lang="en-US" sz="2350" dirty="0"/>
              <a:t>Low momentum heavy quarks (HQ) are then </a:t>
            </a:r>
            <a:r>
              <a:rPr lang="en-US" sz="2350" dirty="0">
                <a:solidFill>
                  <a:schemeClr val="accent6"/>
                </a:solidFill>
              </a:rPr>
              <a:t>“kicked around” </a:t>
            </a:r>
            <a:r>
              <a:rPr lang="en-US" sz="2350" dirty="0"/>
              <a:t>by </a:t>
            </a:r>
            <a:br>
              <a:rPr lang="en-US" sz="2350" dirty="0"/>
            </a:br>
            <a:r>
              <a:rPr lang="en-US" sz="2350" dirty="0"/>
              <a:t>quasi-particles </a:t>
            </a:r>
            <a:r>
              <a:rPr lang="en-US" sz="2350" dirty="0">
                <a:solidFill>
                  <a:schemeClr val="accent6">
                    <a:lumMod val="75000"/>
                  </a:schemeClr>
                </a:solidFill>
              </a:rPr>
              <a:t>(Brownian Motion)</a:t>
            </a:r>
          </a:p>
          <a:p>
            <a:endParaRPr lang="en-US" sz="2350" dirty="0"/>
          </a:p>
          <a:p>
            <a:pPr marL="285750" indent="-285750">
              <a:buFont typeface="Arial" panose="020B0604020202020204" pitchFamily="34" charset="0"/>
              <a:buChar char="•"/>
            </a:pPr>
            <a:r>
              <a:rPr lang="en-US" sz="2350" dirty="0"/>
              <a:t>Heavy quark diffusion coefficient (D</a:t>
            </a:r>
            <a:r>
              <a:rPr lang="en-US" sz="2350" baseline="-25000" dirty="0"/>
              <a:t>s</a:t>
            </a:r>
            <a:r>
              <a:rPr lang="en-US" sz="2350" dirty="0"/>
              <a:t>) provides a direct window on the </a:t>
            </a:r>
            <a:br>
              <a:rPr lang="en-US" sz="2350" dirty="0"/>
            </a:br>
            <a:r>
              <a:rPr lang="en-US" sz="2350" dirty="0"/>
              <a:t>in-medium QCD force</a:t>
            </a:r>
          </a:p>
          <a:p>
            <a:pPr marL="285750" indent="-285750">
              <a:buFont typeface="Arial" panose="020B0604020202020204" pitchFamily="34" charset="0"/>
              <a:buChar char="•"/>
            </a:pPr>
            <a:endParaRPr lang="en-US" sz="2350" dirty="0"/>
          </a:p>
          <a:p>
            <a:pPr marL="285750" indent="-285750">
              <a:buFont typeface="Arial" panose="020B0604020202020204" pitchFamily="34" charset="0"/>
              <a:buChar char="•"/>
            </a:pPr>
            <a:r>
              <a:rPr lang="en-US" sz="2350" dirty="0"/>
              <a:t>Since the </a:t>
            </a:r>
            <a:r>
              <a:rPr lang="en-US" sz="2350" b="1" dirty="0">
                <a:solidFill>
                  <a:schemeClr val="bg1">
                    <a:lumMod val="50000"/>
                  </a:schemeClr>
                </a:solidFill>
              </a:rPr>
              <a:t>QGP expands radially</a:t>
            </a:r>
            <a:r>
              <a:rPr lang="en-US" sz="2350" dirty="0"/>
              <a:t>, QCD force (like ‘wind’) will </a:t>
            </a:r>
            <a:r>
              <a:rPr lang="en-US" sz="2350" dirty="0">
                <a:solidFill>
                  <a:schemeClr val="accent4">
                    <a:lumMod val="75000"/>
                  </a:schemeClr>
                </a:solidFill>
              </a:rPr>
              <a:t>increase the v</a:t>
            </a:r>
            <a:r>
              <a:rPr lang="en-US" sz="2350" baseline="-25000" dirty="0">
                <a:solidFill>
                  <a:schemeClr val="accent4">
                    <a:lumMod val="75000"/>
                  </a:schemeClr>
                </a:solidFill>
              </a:rPr>
              <a:t>2</a:t>
            </a:r>
            <a:r>
              <a:rPr lang="en-US" sz="2350" dirty="0">
                <a:solidFill>
                  <a:schemeClr val="accent4">
                    <a:lumMod val="75000"/>
                  </a:schemeClr>
                </a:solidFill>
              </a:rPr>
              <a:t> of the heavy quarks </a:t>
            </a:r>
            <a:br>
              <a:rPr lang="en-US" sz="2350" dirty="0">
                <a:solidFill>
                  <a:schemeClr val="accent4">
                    <a:lumMod val="75000"/>
                  </a:schemeClr>
                </a:solidFill>
              </a:rPr>
            </a:br>
            <a:r>
              <a:rPr lang="en-US" sz="2350" dirty="0"/>
              <a:t>in the QGP bath</a:t>
            </a:r>
          </a:p>
          <a:p>
            <a:pPr marL="285750" indent="-285750">
              <a:buFont typeface="Arial" panose="020B0604020202020204" pitchFamily="34" charset="0"/>
              <a:buChar char="•"/>
            </a:pPr>
            <a:endParaRPr lang="en-US" sz="2350" dirty="0"/>
          </a:p>
          <a:p>
            <a:pPr marL="285750" indent="-285750">
              <a:buFont typeface="Arial" panose="020B0604020202020204" pitchFamily="34" charset="0"/>
              <a:buChar char="•"/>
            </a:pPr>
            <a:r>
              <a:rPr lang="en-US" sz="2350" dirty="0">
                <a:solidFill>
                  <a:srgbClr val="FF0000"/>
                </a:solidFill>
              </a:rPr>
              <a:t>Hadronization</a:t>
            </a:r>
            <a:r>
              <a:rPr lang="en-US" sz="2350" dirty="0"/>
              <a:t> of heavy quarks (through coalescence) also pick up </a:t>
            </a:r>
            <a:br>
              <a:rPr lang="en-US" sz="2350" dirty="0"/>
            </a:br>
            <a:r>
              <a:rPr lang="en-US" sz="2350" dirty="0"/>
              <a:t>v</a:t>
            </a:r>
            <a:r>
              <a:rPr lang="en-US" sz="2350" baseline="-25000" dirty="0"/>
              <a:t>2</a:t>
            </a:r>
            <a:r>
              <a:rPr lang="en-US" sz="2350" dirty="0"/>
              <a:t> from light flavors</a:t>
            </a:r>
          </a:p>
        </p:txBody>
      </p:sp>
      <p:sp>
        <p:nvSpPr>
          <p:cNvPr id="37" name="TextBox 36">
            <a:extLst>
              <a:ext uri="{FF2B5EF4-FFF2-40B4-BE49-F238E27FC236}">
                <a16:creationId xmlns:a16="http://schemas.microsoft.com/office/drawing/2014/main" id="{2F452CBD-28F7-4F43-A357-A79EF425336C}"/>
              </a:ext>
            </a:extLst>
          </p:cNvPr>
          <p:cNvSpPr txBox="1"/>
          <p:nvPr/>
        </p:nvSpPr>
        <p:spPr>
          <a:xfrm>
            <a:off x="5965304" y="5197368"/>
            <a:ext cx="2082621" cy="646331"/>
          </a:xfrm>
          <a:prstGeom prst="rect">
            <a:avLst/>
          </a:prstGeom>
          <a:noFill/>
        </p:spPr>
        <p:txBody>
          <a:bodyPr wrap="none" rtlCol="0">
            <a:spAutoFit/>
          </a:bodyPr>
          <a:lstStyle/>
          <a:p>
            <a:r>
              <a:rPr lang="en-US" dirty="0">
                <a:solidFill>
                  <a:schemeClr val="accent4">
                    <a:lumMod val="75000"/>
                  </a:schemeClr>
                </a:solidFill>
              </a:rPr>
              <a:t>Charm quark</a:t>
            </a:r>
          </a:p>
          <a:p>
            <a:r>
              <a:rPr lang="en-US" dirty="0">
                <a:solidFill>
                  <a:schemeClr val="accent4">
                    <a:lumMod val="75000"/>
                  </a:schemeClr>
                </a:solidFill>
              </a:rPr>
              <a:t>after passing QGP</a:t>
            </a:r>
            <a:endParaRPr lang="en-US" baseline="-25000" dirty="0">
              <a:solidFill>
                <a:schemeClr val="accent4">
                  <a:lumMod val="75000"/>
                </a:schemeClr>
              </a:solidFill>
            </a:endParaRPr>
          </a:p>
        </p:txBody>
      </p:sp>
      <p:cxnSp>
        <p:nvCxnSpPr>
          <p:cNvPr id="22" name="Straight Connector 21">
            <a:extLst>
              <a:ext uri="{FF2B5EF4-FFF2-40B4-BE49-F238E27FC236}">
                <a16:creationId xmlns:a16="http://schemas.microsoft.com/office/drawing/2014/main" id="{97B0828E-76D3-43A5-9514-9D6DF44F6340}"/>
              </a:ext>
            </a:extLst>
          </p:cNvPr>
          <p:cNvCxnSpPr>
            <a:cxnSpLocks/>
          </p:cNvCxnSpPr>
          <p:nvPr/>
        </p:nvCxnSpPr>
        <p:spPr>
          <a:xfrm>
            <a:off x="5851924" y="6601624"/>
            <a:ext cx="3990526" cy="0"/>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A52A1E2-856F-43EA-B1AD-2F39A655662C}"/>
              </a:ext>
            </a:extLst>
          </p:cNvPr>
          <p:cNvSpPr txBox="1"/>
          <p:nvPr/>
        </p:nvSpPr>
        <p:spPr>
          <a:xfrm>
            <a:off x="5508286" y="3189746"/>
            <a:ext cx="578914" cy="624446"/>
          </a:xfrm>
          <a:prstGeom prst="rect">
            <a:avLst/>
          </a:prstGeom>
          <a:noFill/>
        </p:spPr>
        <p:txBody>
          <a:bodyPr wrap="none" rtlCol="0">
            <a:spAutoFit/>
          </a:bodyPr>
          <a:lstStyle/>
          <a:p>
            <a:r>
              <a:rPr lang="en-US" sz="3200" dirty="0"/>
              <a:t>v</a:t>
            </a:r>
            <a:r>
              <a:rPr lang="en-US" sz="3200" baseline="-25000" dirty="0"/>
              <a:t>2</a:t>
            </a:r>
            <a:endParaRPr lang="en-US" baseline="-25000" dirty="0"/>
          </a:p>
        </p:txBody>
      </p:sp>
      <p:cxnSp>
        <p:nvCxnSpPr>
          <p:cNvPr id="14" name="Straight Connector 13">
            <a:extLst>
              <a:ext uri="{FF2B5EF4-FFF2-40B4-BE49-F238E27FC236}">
                <a16:creationId xmlns:a16="http://schemas.microsoft.com/office/drawing/2014/main" id="{AEFA0407-736E-4CEA-AD06-E82C22F3BE9E}"/>
              </a:ext>
            </a:extLst>
          </p:cNvPr>
          <p:cNvCxnSpPr/>
          <p:nvPr/>
        </p:nvCxnSpPr>
        <p:spPr>
          <a:xfrm>
            <a:off x="5870987" y="5817802"/>
            <a:ext cx="3865873" cy="0"/>
          </a:xfrm>
          <a:prstGeom prst="line">
            <a:avLst/>
          </a:prstGeom>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D6905E2-2D4D-41E6-B16F-A408463922F3}"/>
              </a:ext>
            </a:extLst>
          </p:cNvPr>
          <p:cNvCxnSpPr>
            <a:cxnSpLocks/>
          </p:cNvCxnSpPr>
          <p:nvPr/>
        </p:nvCxnSpPr>
        <p:spPr>
          <a:xfrm flipV="1">
            <a:off x="5851924" y="3731457"/>
            <a:ext cx="0" cy="2870167"/>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B0F6A60-41A5-43FE-AFFC-5A3551E63B54}"/>
              </a:ext>
            </a:extLst>
          </p:cNvPr>
          <p:cNvSpPr txBox="1"/>
          <p:nvPr/>
        </p:nvSpPr>
        <p:spPr>
          <a:xfrm>
            <a:off x="5536854" y="5644347"/>
            <a:ext cx="334133" cy="394387"/>
          </a:xfrm>
          <a:prstGeom prst="rect">
            <a:avLst/>
          </a:prstGeom>
          <a:noFill/>
        </p:spPr>
        <p:txBody>
          <a:bodyPr wrap="none" rtlCol="0">
            <a:spAutoFit/>
          </a:bodyPr>
          <a:lstStyle/>
          <a:p>
            <a:r>
              <a:rPr lang="en-US" dirty="0"/>
              <a:t>0</a:t>
            </a:r>
          </a:p>
        </p:txBody>
      </p:sp>
      <p:sp>
        <p:nvSpPr>
          <p:cNvPr id="17" name="TextBox 16">
            <a:extLst>
              <a:ext uri="{FF2B5EF4-FFF2-40B4-BE49-F238E27FC236}">
                <a16:creationId xmlns:a16="http://schemas.microsoft.com/office/drawing/2014/main" id="{89BE8FD7-A3E3-4F9E-8F37-3105FE265450}"/>
              </a:ext>
            </a:extLst>
          </p:cNvPr>
          <p:cNvSpPr txBox="1"/>
          <p:nvPr/>
        </p:nvSpPr>
        <p:spPr>
          <a:xfrm>
            <a:off x="7250462" y="5901946"/>
            <a:ext cx="2607338" cy="394387"/>
          </a:xfrm>
          <a:prstGeom prst="rect">
            <a:avLst/>
          </a:prstGeom>
          <a:noFill/>
        </p:spPr>
        <p:txBody>
          <a:bodyPr wrap="none" rtlCol="0">
            <a:spAutoFit/>
          </a:bodyPr>
          <a:lstStyle/>
          <a:p>
            <a:r>
              <a:rPr lang="en-US" dirty="0">
                <a:solidFill>
                  <a:schemeClr val="accent1">
                    <a:lumMod val="75000"/>
                  </a:schemeClr>
                </a:solidFill>
              </a:rPr>
              <a:t>Charm quark “at birth”</a:t>
            </a:r>
          </a:p>
        </p:txBody>
      </p:sp>
      <p:sp>
        <p:nvSpPr>
          <p:cNvPr id="21" name="Freeform: Shape 20">
            <a:extLst>
              <a:ext uri="{FF2B5EF4-FFF2-40B4-BE49-F238E27FC236}">
                <a16:creationId xmlns:a16="http://schemas.microsoft.com/office/drawing/2014/main" id="{9488183C-01F0-4677-AA46-A5783214D841}"/>
              </a:ext>
            </a:extLst>
          </p:cNvPr>
          <p:cNvSpPr/>
          <p:nvPr/>
        </p:nvSpPr>
        <p:spPr>
          <a:xfrm>
            <a:off x="5875107" y="4706024"/>
            <a:ext cx="3827374" cy="1109045"/>
          </a:xfrm>
          <a:custGeom>
            <a:avLst/>
            <a:gdLst>
              <a:gd name="connsiteX0" fmla="*/ 0 w 3584222"/>
              <a:gd name="connsiteY0" fmla="*/ 991405 h 991405"/>
              <a:gd name="connsiteX1" fmla="*/ 112889 w 3584222"/>
              <a:gd name="connsiteY1" fmla="*/ 229405 h 991405"/>
              <a:gd name="connsiteX2" fmla="*/ 417689 w 3584222"/>
              <a:gd name="connsiteY2" fmla="*/ 3627 h 991405"/>
              <a:gd name="connsiteX3" fmla="*/ 1134533 w 3584222"/>
              <a:gd name="connsiteY3" fmla="*/ 364871 h 991405"/>
              <a:gd name="connsiteX4" fmla="*/ 1732844 w 3584222"/>
              <a:gd name="connsiteY4" fmla="*/ 618871 h 991405"/>
              <a:gd name="connsiteX5" fmla="*/ 2353733 w 3584222"/>
              <a:gd name="connsiteY5" fmla="*/ 743049 h 991405"/>
              <a:gd name="connsiteX6" fmla="*/ 3584222 w 3584222"/>
              <a:gd name="connsiteY6" fmla="*/ 788205 h 9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4222" h="991405">
                <a:moveTo>
                  <a:pt x="0" y="991405"/>
                </a:moveTo>
                <a:cubicBezTo>
                  <a:pt x="21637" y="692720"/>
                  <a:pt x="43274" y="394035"/>
                  <a:pt x="112889" y="229405"/>
                </a:cubicBezTo>
                <a:cubicBezTo>
                  <a:pt x="182504" y="64775"/>
                  <a:pt x="247415" y="-18951"/>
                  <a:pt x="417689" y="3627"/>
                </a:cubicBezTo>
                <a:cubicBezTo>
                  <a:pt x="587963" y="26205"/>
                  <a:pt x="915341" y="262330"/>
                  <a:pt x="1134533" y="364871"/>
                </a:cubicBezTo>
                <a:cubicBezTo>
                  <a:pt x="1353725" y="467412"/>
                  <a:pt x="1529644" y="555841"/>
                  <a:pt x="1732844" y="618871"/>
                </a:cubicBezTo>
                <a:cubicBezTo>
                  <a:pt x="1936044" y="681901"/>
                  <a:pt x="2045170" y="714827"/>
                  <a:pt x="2353733" y="743049"/>
                </a:cubicBezTo>
                <a:cubicBezTo>
                  <a:pt x="2662296" y="771271"/>
                  <a:pt x="3123259" y="779738"/>
                  <a:pt x="3584222" y="788205"/>
                </a:cubicBezTo>
              </a:path>
            </a:pathLst>
          </a:custGeom>
          <a:no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1FA3B27-B9FA-4836-8B79-8F5AF6A0F31F}"/>
              </a:ext>
            </a:extLst>
          </p:cNvPr>
          <p:cNvSpPr txBox="1"/>
          <p:nvPr/>
        </p:nvSpPr>
        <p:spPr>
          <a:xfrm>
            <a:off x="7621488" y="4611175"/>
            <a:ext cx="1192955" cy="369332"/>
          </a:xfrm>
          <a:prstGeom prst="rect">
            <a:avLst/>
          </a:prstGeom>
          <a:noFill/>
        </p:spPr>
        <p:txBody>
          <a:bodyPr wrap="none" rtlCol="0">
            <a:spAutoFit/>
          </a:bodyPr>
          <a:lstStyle/>
          <a:p>
            <a:r>
              <a:rPr lang="en-US" dirty="0">
                <a:solidFill>
                  <a:srgbClr val="FF1708"/>
                </a:solidFill>
              </a:rPr>
              <a:t>D</a:t>
            </a:r>
            <a:r>
              <a:rPr lang="en-US" baseline="30000" dirty="0">
                <a:solidFill>
                  <a:srgbClr val="FF1708"/>
                </a:solidFill>
              </a:rPr>
              <a:t>0</a:t>
            </a:r>
            <a:r>
              <a:rPr lang="en-US" dirty="0">
                <a:solidFill>
                  <a:srgbClr val="FF1708"/>
                </a:solidFill>
              </a:rPr>
              <a:t> meson</a:t>
            </a:r>
            <a:endParaRPr lang="en-US" baseline="-25000" dirty="0">
              <a:solidFill>
                <a:srgbClr val="FF1708"/>
              </a:solidFill>
            </a:endParaRPr>
          </a:p>
        </p:txBody>
      </p:sp>
      <p:sp>
        <p:nvSpPr>
          <p:cNvPr id="41" name="Freeform: Shape 40">
            <a:extLst>
              <a:ext uri="{FF2B5EF4-FFF2-40B4-BE49-F238E27FC236}">
                <a16:creationId xmlns:a16="http://schemas.microsoft.com/office/drawing/2014/main" id="{ADCACD69-F9CD-4CE1-B2E1-D512D66DA331}"/>
              </a:ext>
            </a:extLst>
          </p:cNvPr>
          <p:cNvSpPr/>
          <p:nvPr/>
        </p:nvSpPr>
        <p:spPr>
          <a:xfrm>
            <a:off x="5882346" y="3731457"/>
            <a:ext cx="3827374" cy="2140749"/>
          </a:xfrm>
          <a:custGeom>
            <a:avLst/>
            <a:gdLst>
              <a:gd name="connsiteX0" fmla="*/ 0 w 3584222"/>
              <a:gd name="connsiteY0" fmla="*/ 991405 h 991405"/>
              <a:gd name="connsiteX1" fmla="*/ 112889 w 3584222"/>
              <a:gd name="connsiteY1" fmla="*/ 229405 h 991405"/>
              <a:gd name="connsiteX2" fmla="*/ 417689 w 3584222"/>
              <a:gd name="connsiteY2" fmla="*/ 3627 h 991405"/>
              <a:gd name="connsiteX3" fmla="*/ 1134533 w 3584222"/>
              <a:gd name="connsiteY3" fmla="*/ 364871 h 991405"/>
              <a:gd name="connsiteX4" fmla="*/ 1732844 w 3584222"/>
              <a:gd name="connsiteY4" fmla="*/ 618871 h 991405"/>
              <a:gd name="connsiteX5" fmla="*/ 2353733 w 3584222"/>
              <a:gd name="connsiteY5" fmla="*/ 743049 h 991405"/>
              <a:gd name="connsiteX6" fmla="*/ 3584222 w 3584222"/>
              <a:gd name="connsiteY6" fmla="*/ 788205 h 9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4222" h="991405">
                <a:moveTo>
                  <a:pt x="0" y="991405"/>
                </a:moveTo>
                <a:cubicBezTo>
                  <a:pt x="21637" y="692720"/>
                  <a:pt x="43274" y="394035"/>
                  <a:pt x="112889" y="229405"/>
                </a:cubicBezTo>
                <a:cubicBezTo>
                  <a:pt x="182504" y="64775"/>
                  <a:pt x="247415" y="-18951"/>
                  <a:pt x="417689" y="3627"/>
                </a:cubicBezTo>
                <a:cubicBezTo>
                  <a:pt x="587963" y="26205"/>
                  <a:pt x="915341" y="262330"/>
                  <a:pt x="1134533" y="364871"/>
                </a:cubicBezTo>
                <a:cubicBezTo>
                  <a:pt x="1353725" y="467412"/>
                  <a:pt x="1529644" y="555841"/>
                  <a:pt x="1732844" y="618871"/>
                </a:cubicBezTo>
                <a:cubicBezTo>
                  <a:pt x="1936044" y="681901"/>
                  <a:pt x="2045170" y="714827"/>
                  <a:pt x="2353733" y="743049"/>
                </a:cubicBezTo>
                <a:cubicBezTo>
                  <a:pt x="2662296" y="771271"/>
                  <a:pt x="3123259" y="779738"/>
                  <a:pt x="3584222" y="788205"/>
                </a:cubicBezTo>
              </a:path>
            </a:pathLst>
          </a:cu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D54DC535-0F6F-4DAD-9AB4-B5A5772D5DA8}"/>
              </a:ext>
            </a:extLst>
          </p:cNvPr>
          <p:cNvSpPr/>
          <p:nvPr/>
        </p:nvSpPr>
        <p:spPr>
          <a:xfrm>
            <a:off x="5870442" y="4377464"/>
            <a:ext cx="3827374" cy="1420669"/>
          </a:xfrm>
          <a:custGeom>
            <a:avLst/>
            <a:gdLst>
              <a:gd name="connsiteX0" fmla="*/ 0 w 3584222"/>
              <a:gd name="connsiteY0" fmla="*/ 991405 h 991405"/>
              <a:gd name="connsiteX1" fmla="*/ 112889 w 3584222"/>
              <a:gd name="connsiteY1" fmla="*/ 229405 h 991405"/>
              <a:gd name="connsiteX2" fmla="*/ 417689 w 3584222"/>
              <a:gd name="connsiteY2" fmla="*/ 3627 h 991405"/>
              <a:gd name="connsiteX3" fmla="*/ 1134533 w 3584222"/>
              <a:gd name="connsiteY3" fmla="*/ 364871 h 991405"/>
              <a:gd name="connsiteX4" fmla="*/ 1732844 w 3584222"/>
              <a:gd name="connsiteY4" fmla="*/ 618871 h 991405"/>
              <a:gd name="connsiteX5" fmla="*/ 2353733 w 3584222"/>
              <a:gd name="connsiteY5" fmla="*/ 743049 h 991405"/>
              <a:gd name="connsiteX6" fmla="*/ 3584222 w 3584222"/>
              <a:gd name="connsiteY6" fmla="*/ 788205 h 9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4222" h="991405">
                <a:moveTo>
                  <a:pt x="0" y="991405"/>
                </a:moveTo>
                <a:cubicBezTo>
                  <a:pt x="21637" y="692720"/>
                  <a:pt x="43274" y="394035"/>
                  <a:pt x="112889" y="229405"/>
                </a:cubicBezTo>
                <a:cubicBezTo>
                  <a:pt x="182504" y="64775"/>
                  <a:pt x="247415" y="-18951"/>
                  <a:pt x="417689" y="3627"/>
                </a:cubicBezTo>
                <a:cubicBezTo>
                  <a:pt x="587963" y="26205"/>
                  <a:pt x="915341" y="262330"/>
                  <a:pt x="1134533" y="364871"/>
                </a:cubicBezTo>
                <a:cubicBezTo>
                  <a:pt x="1353725" y="467412"/>
                  <a:pt x="1529644" y="555841"/>
                  <a:pt x="1732844" y="618871"/>
                </a:cubicBezTo>
                <a:cubicBezTo>
                  <a:pt x="1936044" y="681901"/>
                  <a:pt x="2045170" y="714827"/>
                  <a:pt x="2353733" y="743049"/>
                </a:cubicBezTo>
                <a:cubicBezTo>
                  <a:pt x="2662296" y="771271"/>
                  <a:pt x="3123259" y="779738"/>
                  <a:pt x="3584222" y="788205"/>
                </a:cubicBezTo>
              </a:path>
            </a:pathLst>
          </a:custGeom>
          <a:noFill/>
          <a:ln w="57150">
            <a:solidFill>
              <a:srgbClr val="FF17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767625A1-6271-4E39-9E9A-4F33B6FC4949}"/>
              </a:ext>
            </a:extLst>
          </p:cNvPr>
          <p:cNvSpPr txBox="1"/>
          <p:nvPr/>
        </p:nvSpPr>
        <p:spPr>
          <a:xfrm>
            <a:off x="7000202" y="4142343"/>
            <a:ext cx="2095445" cy="369332"/>
          </a:xfrm>
          <a:prstGeom prst="rect">
            <a:avLst/>
          </a:prstGeom>
          <a:noFill/>
        </p:spPr>
        <p:txBody>
          <a:bodyPr wrap="none" rtlCol="0">
            <a:spAutoFit/>
          </a:bodyPr>
          <a:lstStyle/>
          <a:p>
            <a:r>
              <a:rPr lang="en-US" b="1" dirty="0">
                <a:solidFill>
                  <a:schemeClr val="bg1">
                    <a:lumMod val="50000"/>
                  </a:schemeClr>
                </a:solidFill>
              </a:rPr>
              <a:t>Charged hadrons</a:t>
            </a:r>
            <a:endParaRPr lang="en-US" b="1" baseline="-25000" dirty="0">
              <a:solidFill>
                <a:schemeClr val="bg1">
                  <a:lumMod val="50000"/>
                </a:schemeClr>
              </a:solidFill>
            </a:endParaRPr>
          </a:p>
        </p:txBody>
      </p:sp>
      <p:sp>
        <p:nvSpPr>
          <p:cNvPr id="29" name="TextBox 28">
            <a:extLst>
              <a:ext uri="{FF2B5EF4-FFF2-40B4-BE49-F238E27FC236}">
                <a16:creationId xmlns:a16="http://schemas.microsoft.com/office/drawing/2014/main" id="{B58783F2-05BE-44AB-8738-58F0D9AC7EF5}"/>
              </a:ext>
            </a:extLst>
          </p:cNvPr>
          <p:cNvSpPr txBox="1"/>
          <p:nvPr/>
        </p:nvSpPr>
        <p:spPr>
          <a:xfrm>
            <a:off x="5578523" y="6675348"/>
            <a:ext cx="4409605" cy="523220"/>
          </a:xfrm>
          <a:prstGeom prst="rect">
            <a:avLst/>
          </a:prstGeom>
          <a:noFill/>
        </p:spPr>
        <p:txBody>
          <a:bodyPr wrap="none" rtlCol="0">
            <a:spAutoFit/>
          </a:bodyPr>
          <a:lstStyle/>
          <a:p>
            <a:r>
              <a:rPr lang="en-US" sz="2800" dirty="0"/>
              <a:t> Transverse Momentum p</a:t>
            </a:r>
            <a:r>
              <a:rPr lang="en-US" sz="2800" baseline="-25000" dirty="0"/>
              <a:t>T</a:t>
            </a:r>
            <a:endParaRPr lang="en-US" sz="1600" baseline="-25000" dirty="0"/>
          </a:p>
        </p:txBody>
      </p:sp>
      <p:grpSp>
        <p:nvGrpSpPr>
          <p:cNvPr id="9" name="Group 8">
            <a:extLst>
              <a:ext uri="{FF2B5EF4-FFF2-40B4-BE49-F238E27FC236}">
                <a16:creationId xmlns:a16="http://schemas.microsoft.com/office/drawing/2014/main" id="{E611B1E3-E7EE-4B0F-8C11-8C5FC1F4F76F}"/>
              </a:ext>
            </a:extLst>
          </p:cNvPr>
          <p:cNvGrpSpPr/>
          <p:nvPr/>
        </p:nvGrpSpPr>
        <p:grpSpPr>
          <a:xfrm>
            <a:off x="3897115" y="5412560"/>
            <a:ext cx="1636141" cy="705888"/>
            <a:chOff x="3897115" y="5470376"/>
            <a:chExt cx="1636141" cy="705888"/>
          </a:xfrm>
        </p:grpSpPr>
        <p:sp>
          <p:nvSpPr>
            <p:cNvPr id="32" name="Oval 44">
              <a:extLst>
                <a:ext uri="{FF2B5EF4-FFF2-40B4-BE49-F238E27FC236}">
                  <a16:creationId xmlns:a16="http://schemas.microsoft.com/office/drawing/2014/main" id="{5188619E-41BF-4ADF-A3D2-020F718FBA2F}"/>
                </a:ext>
              </a:extLst>
            </p:cNvPr>
            <p:cNvSpPr>
              <a:spLocks noChangeArrowheads="1"/>
            </p:cNvSpPr>
            <p:nvPr/>
          </p:nvSpPr>
          <p:spPr bwMode="auto">
            <a:xfrm>
              <a:off x="3897115" y="5806969"/>
              <a:ext cx="372947" cy="369295"/>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600" dirty="0">
                  <a:solidFill>
                    <a:schemeClr val="tx1"/>
                  </a:solidFill>
                  <a:ea typeface="新細明體" panose="02020500000000000000" pitchFamily="18" charset="-120"/>
                </a:rPr>
                <a:t>c</a:t>
              </a:r>
              <a:endParaRPr lang="en-US" altLang="zh-TW" sz="1200" dirty="0">
                <a:solidFill>
                  <a:schemeClr val="tx1"/>
                </a:solidFill>
                <a:ea typeface="新細明體" panose="02020500000000000000" pitchFamily="18" charset="-120"/>
              </a:endParaRPr>
            </a:p>
          </p:txBody>
        </p:sp>
        <p:sp>
          <p:nvSpPr>
            <p:cNvPr id="33" name="Oval 45">
              <a:extLst>
                <a:ext uri="{FF2B5EF4-FFF2-40B4-BE49-F238E27FC236}">
                  <a16:creationId xmlns:a16="http://schemas.microsoft.com/office/drawing/2014/main" id="{F6CF6ABB-F916-4393-932E-248EE133A1E1}"/>
                </a:ext>
              </a:extLst>
            </p:cNvPr>
            <p:cNvSpPr>
              <a:spLocks noChangeArrowheads="1"/>
            </p:cNvSpPr>
            <p:nvPr/>
          </p:nvSpPr>
          <p:spPr bwMode="auto">
            <a:xfrm>
              <a:off x="4080422" y="5511559"/>
              <a:ext cx="139953" cy="138582"/>
            </a:xfrm>
            <a:prstGeom prst="ellipse">
              <a:avLst/>
            </a:prstGeom>
            <a:solidFill>
              <a:srgbClr val="FFC000"/>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grpSp>
          <p:nvGrpSpPr>
            <p:cNvPr id="40" name="Group 42">
              <a:extLst>
                <a:ext uri="{FF2B5EF4-FFF2-40B4-BE49-F238E27FC236}">
                  <a16:creationId xmlns:a16="http://schemas.microsoft.com/office/drawing/2014/main" id="{CBE7AD32-B78E-467D-8655-947996CA01D9}"/>
                </a:ext>
              </a:extLst>
            </p:cNvPr>
            <p:cNvGrpSpPr>
              <a:grpSpLocks/>
            </p:cNvGrpSpPr>
            <p:nvPr/>
          </p:nvGrpSpPr>
          <p:grpSpPr bwMode="auto">
            <a:xfrm>
              <a:off x="4719510" y="5697725"/>
              <a:ext cx="488296" cy="441411"/>
              <a:chOff x="945" y="2040"/>
              <a:chExt cx="635" cy="602"/>
            </a:xfrm>
          </p:grpSpPr>
          <p:sp>
            <p:nvSpPr>
              <p:cNvPr id="45" name="Oval 43">
                <a:extLst>
                  <a:ext uri="{FF2B5EF4-FFF2-40B4-BE49-F238E27FC236}">
                    <a16:creationId xmlns:a16="http://schemas.microsoft.com/office/drawing/2014/main" id="{63F5A65C-FF8D-41E3-B1F2-519927F5366E}"/>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46" name="Oval 44">
                <a:extLst>
                  <a:ext uri="{FF2B5EF4-FFF2-40B4-BE49-F238E27FC236}">
                    <a16:creationId xmlns:a16="http://schemas.microsoft.com/office/drawing/2014/main" id="{45CCBD4A-BE6C-42AE-A63C-AD2B5A7AE3BA}"/>
                  </a:ext>
                </a:extLst>
              </p:cNvPr>
              <p:cNvSpPr>
                <a:spLocks noChangeArrowheads="1"/>
              </p:cNvSpPr>
              <p:nvPr/>
            </p:nvSpPr>
            <p:spPr bwMode="auto">
              <a:xfrm>
                <a:off x="991"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c</a:t>
                </a:r>
              </a:p>
            </p:txBody>
          </p:sp>
          <p:sp>
            <p:nvSpPr>
              <p:cNvPr id="47" name="Oval 45">
                <a:extLst>
                  <a:ext uri="{FF2B5EF4-FFF2-40B4-BE49-F238E27FC236}">
                    <a16:creationId xmlns:a16="http://schemas.microsoft.com/office/drawing/2014/main" id="{9A376634-6EB7-4939-B645-51937FD3AD7F}"/>
                  </a:ext>
                </a:extLst>
              </p:cNvPr>
              <p:cNvSpPr>
                <a:spLocks noChangeArrowheads="1"/>
              </p:cNvSpPr>
              <p:nvPr/>
            </p:nvSpPr>
            <p:spPr bwMode="auto">
              <a:xfrm>
                <a:off x="1353" y="2244"/>
                <a:ext cx="182" cy="189"/>
              </a:xfrm>
              <a:prstGeom prst="ellipse">
                <a:avLst/>
              </a:prstGeom>
              <a:solidFill>
                <a:srgbClr val="FFC000"/>
              </a:solidFill>
              <a:ln w="9525">
                <a:solidFill>
                  <a:srgbClr val="FF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48" name="Line 46">
                <a:extLst>
                  <a:ext uri="{FF2B5EF4-FFF2-40B4-BE49-F238E27FC236}">
                    <a16:creationId xmlns:a16="http://schemas.microsoft.com/office/drawing/2014/main" id="{66B1964E-85CE-4B67-9E05-DA5E7AE46BF6}"/>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 name="Line 46">
              <a:extLst>
                <a:ext uri="{FF2B5EF4-FFF2-40B4-BE49-F238E27FC236}">
                  <a16:creationId xmlns:a16="http://schemas.microsoft.com/office/drawing/2014/main" id="{FF17A772-EFDB-435C-A2E2-E9D6D45CB6F6}"/>
                </a:ext>
              </a:extLst>
            </p:cNvPr>
            <p:cNvSpPr>
              <a:spLocks noChangeShapeType="1"/>
            </p:cNvSpPr>
            <p:nvPr/>
          </p:nvSpPr>
          <p:spPr bwMode="auto">
            <a:xfrm>
              <a:off x="4113012" y="5535577"/>
              <a:ext cx="807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Rectangle 43">
              <a:extLst>
                <a:ext uri="{FF2B5EF4-FFF2-40B4-BE49-F238E27FC236}">
                  <a16:creationId xmlns:a16="http://schemas.microsoft.com/office/drawing/2014/main" id="{09F3530E-B1C8-431B-BD53-A913A6D15F9C}"/>
                </a:ext>
              </a:extLst>
            </p:cNvPr>
            <p:cNvSpPr/>
            <p:nvPr/>
          </p:nvSpPr>
          <p:spPr>
            <a:xfrm>
              <a:off x="5096918" y="5470376"/>
              <a:ext cx="436338" cy="369332"/>
            </a:xfrm>
            <a:prstGeom prst="rect">
              <a:avLst/>
            </a:prstGeom>
          </p:spPr>
          <p:txBody>
            <a:bodyPr wrap="none">
              <a:spAutoFit/>
            </a:bodyPr>
            <a:lstStyle/>
            <a:p>
              <a:r>
                <a:rPr lang="en-US" dirty="0"/>
                <a:t>D</a:t>
              </a:r>
              <a:r>
                <a:rPr lang="en-US" baseline="30000" dirty="0"/>
                <a:t>0</a:t>
              </a:r>
            </a:p>
          </p:txBody>
        </p:sp>
        <p:sp>
          <p:nvSpPr>
            <p:cNvPr id="5" name="Freeform: Shape 4">
              <a:extLst>
                <a:ext uri="{FF2B5EF4-FFF2-40B4-BE49-F238E27FC236}">
                  <a16:creationId xmlns:a16="http://schemas.microsoft.com/office/drawing/2014/main" id="{93346124-2265-4480-9A56-406812D906F8}"/>
                </a:ext>
              </a:extLst>
            </p:cNvPr>
            <p:cNvSpPr/>
            <p:nvPr/>
          </p:nvSpPr>
          <p:spPr>
            <a:xfrm>
              <a:off x="4274771" y="5915164"/>
              <a:ext cx="400779" cy="117084"/>
            </a:xfrm>
            <a:custGeom>
              <a:avLst/>
              <a:gdLst>
                <a:gd name="connsiteX0" fmla="*/ 0 w 400779"/>
                <a:gd name="connsiteY0" fmla="*/ 74282 h 117084"/>
                <a:gd name="connsiteX1" fmla="*/ 77821 w 400779"/>
                <a:gd name="connsiteY1" fmla="*/ 78173 h 117084"/>
                <a:gd name="connsiteX2" fmla="*/ 101167 w 400779"/>
                <a:gd name="connsiteY2" fmla="*/ 85955 h 117084"/>
                <a:gd name="connsiteX3" fmla="*/ 140078 w 400779"/>
                <a:gd name="connsiteY3" fmla="*/ 97629 h 117084"/>
                <a:gd name="connsiteX4" fmla="*/ 175097 w 400779"/>
                <a:gd name="connsiteY4" fmla="*/ 109302 h 117084"/>
                <a:gd name="connsiteX5" fmla="*/ 186771 w 400779"/>
                <a:gd name="connsiteY5" fmla="*/ 113193 h 117084"/>
                <a:gd name="connsiteX6" fmla="*/ 198444 w 400779"/>
                <a:gd name="connsiteY6" fmla="*/ 117084 h 117084"/>
                <a:gd name="connsiteX7" fmla="*/ 260701 w 400779"/>
                <a:gd name="connsiteY7" fmla="*/ 113193 h 117084"/>
                <a:gd name="connsiteX8" fmla="*/ 280156 w 400779"/>
                <a:gd name="connsiteY8" fmla="*/ 93737 h 117084"/>
                <a:gd name="connsiteX9" fmla="*/ 291829 w 400779"/>
                <a:gd name="connsiteY9" fmla="*/ 85955 h 117084"/>
                <a:gd name="connsiteX10" fmla="*/ 307394 w 400779"/>
                <a:gd name="connsiteY10" fmla="*/ 62609 h 117084"/>
                <a:gd name="connsiteX11" fmla="*/ 311285 w 400779"/>
                <a:gd name="connsiteY11" fmla="*/ 47045 h 117084"/>
                <a:gd name="connsiteX12" fmla="*/ 322958 w 400779"/>
                <a:gd name="connsiteY12" fmla="*/ 39263 h 117084"/>
                <a:gd name="connsiteX13" fmla="*/ 338522 w 400779"/>
                <a:gd name="connsiteY13" fmla="*/ 19807 h 117084"/>
                <a:gd name="connsiteX14" fmla="*/ 350195 w 400779"/>
                <a:gd name="connsiteY14" fmla="*/ 8134 h 117084"/>
                <a:gd name="connsiteX15" fmla="*/ 400779 w 400779"/>
                <a:gd name="connsiteY15" fmla="*/ 352 h 11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0779" h="117084">
                  <a:moveTo>
                    <a:pt x="0" y="74282"/>
                  </a:moveTo>
                  <a:cubicBezTo>
                    <a:pt x="25940" y="75579"/>
                    <a:pt x="52019" y="75196"/>
                    <a:pt x="77821" y="78173"/>
                  </a:cubicBezTo>
                  <a:cubicBezTo>
                    <a:pt x="85970" y="79113"/>
                    <a:pt x="93209" y="83966"/>
                    <a:pt x="101167" y="85955"/>
                  </a:cubicBezTo>
                  <a:cubicBezTo>
                    <a:pt x="124693" y="91836"/>
                    <a:pt x="111654" y="88153"/>
                    <a:pt x="140078" y="97629"/>
                  </a:cubicBezTo>
                  <a:lnTo>
                    <a:pt x="175097" y="109302"/>
                  </a:lnTo>
                  <a:lnTo>
                    <a:pt x="186771" y="113193"/>
                  </a:lnTo>
                  <a:lnTo>
                    <a:pt x="198444" y="117084"/>
                  </a:lnTo>
                  <a:cubicBezTo>
                    <a:pt x="219196" y="115787"/>
                    <a:pt x="240163" y="116436"/>
                    <a:pt x="260701" y="113193"/>
                  </a:cubicBezTo>
                  <a:cubicBezTo>
                    <a:pt x="273023" y="111247"/>
                    <a:pt x="273022" y="100871"/>
                    <a:pt x="280156" y="93737"/>
                  </a:cubicBezTo>
                  <a:cubicBezTo>
                    <a:pt x="283463" y="90430"/>
                    <a:pt x="287938" y="88549"/>
                    <a:pt x="291829" y="85955"/>
                  </a:cubicBezTo>
                  <a:cubicBezTo>
                    <a:pt x="297017" y="78173"/>
                    <a:pt x="305126" y="71683"/>
                    <a:pt x="307394" y="62609"/>
                  </a:cubicBezTo>
                  <a:cubicBezTo>
                    <a:pt x="308691" y="57421"/>
                    <a:pt x="308319" y="51495"/>
                    <a:pt x="311285" y="47045"/>
                  </a:cubicBezTo>
                  <a:cubicBezTo>
                    <a:pt x="313879" y="43154"/>
                    <a:pt x="319067" y="41857"/>
                    <a:pt x="322958" y="39263"/>
                  </a:cubicBezTo>
                  <a:cubicBezTo>
                    <a:pt x="330027" y="10985"/>
                    <a:pt x="320101" y="32088"/>
                    <a:pt x="338522" y="19807"/>
                  </a:cubicBezTo>
                  <a:cubicBezTo>
                    <a:pt x="343101" y="16755"/>
                    <a:pt x="345385" y="10806"/>
                    <a:pt x="350195" y="8134"/>
                  </a:cubicBezTo>
                  <a:cubicBezTo>
                    <a:pt x="369371" y="-2519"/>
                    <a:pt x="379488" y="352"/>
                    <a:pt x="400779" y="352"/>
                  </a:cubicBezTo>
                </a:path>
              </a:pathLst>
            </a:custGeom>
            <a:noFill/>
            <a:ln>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91DC5AFD-F7D6-427D-863A-E3336CFE4645}"/>
                </a:ext>
              </a:extLst>
            </p:cNvPr>
            <p:cNvSpPr/>
            <p:nvPr/>
          </p:nvSpPr>
          <p:spPr>
            <a:xfrm>
              <a:off x="4235987" y="5569485"/>
              <a:ext cx="459146" cy="206348"/>
            </a:xfrm>
            <a:custGeom>
              <a:avLst/>
              <a:gdLst>
                <a:gd name="connsiteX0" fmla="*/ 0 w 459146"/>
                <a:gd name="connsiteY0" fmla="*/ 0 h 206348"/>
                <a:gd name="connsiteX1" fmla="*/ 19456 w 459146"/>
                <a:gd name="connsiteY1" fmla="*/ 11673 h 206348"/>
                <a:gd name="connsiteX2" fmla="*/ 42802 w 459146"/>
                <a:gd name="connsiteY2" fmla="*/ 35019 h 206348"/>
                <a:gd name="connsiteX3" fmla="*/ 112841 w 459146"/>
                <a:gd name="connsiteY3" fmla="*/ 31128 h 206348"/>
                <a:gd name="connsiteX4" fmla="*/ 128405 w 459146"/>
                <a:gd name="connsiteY4" fmla="*/ 27237 h 206348"/>
                <a:gd name="connsiteX5" fmla="*/ 136188 w 459146"/>
                <a:gd name="connsiteY5" fmla="*/ 19455 h 206348"/>
                <a:gd name="connsiteX6" fmla="*/ 159534 w 459146"/>
                <a:gd name="connsiteY6" fmla="*/ 23346 h 206348"/>
                <a:gd name="connsiteX7" fmla="*/ 171207 w 459146"/>
                <a:gd name="connsiteY7" fmla="*/ 38910 h 206348"/>
                <a:gd name="connsiteX8" fmla="*/ 182880 w 459146"/>
                <a:gd name="connsiteY8" fmla="*/ 46692 h 206348"/>
                <a:gd name="connsiteX9" fmla="*/ 190662 w 459146"/>
                <a:gd name="connsiteY9" fmla="*/ 58366 h 206348"/>
                <a:gd name="connsiteX10" fmla="*/ 210118 w 459146"/>
                <a:gd name="connsiteY10" fmla="*/ 73930 h 206348"/>
                <a:gd name="connsiteX11" fmla="*/ 241246 w 459146"/>
                <a:gd name="connsiteY11" fmla="*/ 89494 h 206348"/>
                <a:gd name="connsiteX12" fmla="*/ 252919 w 459146"/>
                <a:gd name="connsiteY12" fmla="*/ 97276 h 206348"/>
                <a:gd name="connsiteX13" fmla="*/ 268484 w 459146"/>
                <a:gd name="connsiteY13" fmla="*/ 108949 h 206348"/>
                <a:gd name="connsiteX14" fmla="*/ 280157 w 459146"/>
                <a:gd name="connsiteY14" fmla="*/ 112840 h 206348"/>
                <a:gd name="connsiteX15" fmla="*/ 299612 w 459146"/>
                <a:gd name="connsiteY15" fmla="*/ 124514 h 206348"/>
                <a:gd name="connsiteX16" fmla="*/ 311285 w 459146"/>
                <a:gd name="connsiteY16" fmla="*/ 132296 h 206348"/>
                <a:gd name="connsiteX17" fmla="*/ 389107 w 459146"/>
                <a:gd name="connsiteY17" fmla="*/ 136187 h 206348"/>
                <a:gd name="connsiteX18" fmla="*/ 404671 w 459146"/>
                <a:gd name="connsiteY18" fmla="*/ 159533 h 206348"/>
                <a:gd name="connsiteX19" fmla="*/ 424126 w 459146"/>
                <a:gd name="connsiteY19" fmla="*/ 178989 h 206348"/>
                <a:gd name="connsiteX20" fmla="*/ 443582 w 459146"/>
                <a:gd name="connsiteY20" fmla="*/ 194553 h 206348"/>
                <a:gd name="connsiteX21" fmla="*/ 459146 w 459146"/>
                <a:gd name="connsiteY21" fmla="*/ 206226 h 20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9146" h="206348">
                  <a:moveTo>
                    <a:pt x="0" y="0"/>
                  </a:moveTo>
                  <a:cubicBezTo>
                    <a:pt x="6485" y="3891"/>
                    <a:pt x="13764" y="6693"/>
                    <a:pt x="19456" y="11673"/>
                  </a:cubicBezTo>
                  <a:cubicBezTo>
                    <a:pt x="65795" y="52218"/>
                    <a:pt x="2759" y="8324"/>
                    <a:pt x="42802" y="35019"/>
                  </a:cubicBezTo>
                  <a:cubicBezTo>
                    <a:pt x="66148" y="33722"/>
                    <a:pt x="89555" y="33245"/>
                    <a:pt x="112841" y="31128"/>
                  </a:cubicBezTo>
                  <a:cubicBezTo>
                    <a:pt x="118167" y="30644"/>
                    <a:pt x="123622" y="29628"/>
                    <a:pt x="128405" y="27237"/>
                  </a:cubicBezTo>
                  <a:cubicBezTo>
                    <a:pt x="131686" y="25596"/>
                    <a:pt x="133594" y="22049"/>
                    <a:pt x="136188" y="19455"/>
                  </a:cubicBezTo>
                  <a:cubicBezTo>
                    <a:pt x="143970" y="20752"/>
                    <a:pt x="152637" y="19515"/>
                    <a:pt x="159534" y="23346"/>
                  </a:cubicBezTo>
                  <a:cubicBezTo>
                    <a:pt x="165203" y="26495"/>
                    <a:pt x="166621" y="34324"/>
                    <a:pt x="171207" y="38910"/>
                  </a:cubicBezTo>
                  <a:cubicBezTo>
                    <a:pt x="174514" y="42217"/>
                    <a:pt x="178989" y="44098"/>
                    <a:pt x="182880" y="46692"/>
                  </a:cubicBezTo>
                  <a:cubicBezTo>
                    <a:pt x="185474" y="50583"/>
                    <a:pt x="187740" y="54714"/>
                    <a:pt x="190662" y="58366"/>
                  </a:cubicBezTo>
                  <a:cubicBezTo>
                    <a:pt x="195827" y="64823"/>
                    <a:pt x="202944" y="70017"/>
                    <a:pt x="210118" y="73930"/>
                  </a:cubicBezTo>
                  <a:cubicBezTo>
                    <a:pt x="220302" y="79485"/>
                    <a:pt x="231594" y="83059"/>
                    <a:pt x="241246" y="89494"/>
                  </a:cubicBezTo>
                  <a:cubicBezTo>
                    <a:pt x="245137" y="92088"/>
                    <a:pt x="249114" y="94558"/>
                    <a:pt x="252919" y="97276"/>
                  </a:cubicBezTo>
                  <a:cubicBezTo>
                    <a:pt x="258196" y="101045"/>
                    <a:pt x="262853" y="105731"/>
                    <a:pt x="268484" y="108949"/>
                  </a:cubicBezTo>
                  <a:cubicBezTo>
                    <a:pt x="272045" y="110984"/>
                    <a:pt x="276266" y="111543"/>
                    <a:pt x="280157" y="112840"/>
                  </a:cubicBezTo>
                  <a:cubicBezTo>
                    <a:pt x="295356" y="128041"/>
                    <a:pt x="279409" y="114412"/>
                    <a:pt x="299612" y="124514"/>
                  </a:cubicBezTo>
                  <a:cubicBezTo>
                    <a:pt x="303795" y="126605"/>
                    <a:pt x="306648" y="131691"/>
                    <a:pt x="311285" y="132296"/>
                  </a:cubicBezTo>
                  <a:cubicBezTo>
                    <a:pt x="337040" y="135655"/>
                    <a:pt x="363166" y="134890"/>
                    <a:pt x="389107" y="136187"/>
                  </a:cubicBezTo>
                  <a:cubicBezTo>
                    <a:pt x="394295" y="143969"/>
                    <a:pt x="398058" y="152919"/>
                    <a:pt x="404671" y="159533"/>
                  </a:cubicBezTo>
                  <a:cubicBezTo>
                    <a:pt x="411156" y="166018"/>
                    <a:pt x="419039" y="171358"/>
                    <a:pt x="424126" y="178989"/>
                  </a:cubicBezTo>
                  <a:cubicBezTo>
                    <a:pt x="434183" y="194075"/>
                    <a:pt x="427472" y="189183"/>
                    <a:pt x="443582" y="194553"/>
                  </a:cubicBezTo>
                  <a:cubicBezTo>
                    <a:pt x="452803" y="208384"/>
                    <a:pt x="446688" y="206226"/>
                    <a:pt x="459146" y="206226"/>
                  </a:cubicBezTo>
                </a:path>
              </a:pathLst>
            </a:custGeom>
            <a:noFill/>
            <a:ln>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0" name="Picture 10" descr="Related image">
            <a:extLst>
              <a:ext uri="{FF2B5EF4-FFF2-40B4-BE49-F238E27FC236}">
                <a16:creationId xmlns:a16="http://schemas.microsoft.com/office/drawing/2014/main" id="{73E45F0F-53A9-49B2-808E-5B5AD7D94A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8755" y="2099385"/>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8" descr="「cms logo」的圖片搜尋結果">
            <a:extLst>
              <a:ext uri="{FF2B5EF4-FFF2-40B4-BE49-F238E27FC236}">
                <a16:creationId xmlns:a16="http://schemas.microsoft.com/office/drawing/2014/main" id="{1C08477D-C375-403D-9B7A-FAB3BFB983E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7159" y="2180082"/>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Box 51">
            <a:extLst>
              <a:ext uri="{FF2B5EF4-FFF2-40B4-BE49-F238E27FC236}">
                <a16:creationId xmlns:a16="http://schemas.microsoft.com/office/drawing/2014/main" id="{CD0D6439-8320-4379-AB7F-7D5AD1D42138}"/>
              </a:ext>
            </a:extLst>
          </p:cNvPr>
          <p:cNvSpPr txBox="1"/>
          <p:nvPr/>
        </p:nvSpPr>
        <p:spPr>
          <a:xfrm>
            <a:off x="8557592" y="3278064"/>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35" name="TextBox 34">
            <a:extLst>
              <a:ext uri="{FF2B5EF4-FFF2-40B4-BE49-F238E27FC236}">
                <a16:creationId xmlns:a16="http://schemas.microsoft.com/office/drawing/2014/main" id="{EC3FC79C-28A2-4A6F-8696-5DF67522A1A4}"/>
              </a:ext>
            </a:extLst>
          </p:cNvPr>
          <p:cNvSpPr txBox="1"/>
          <p:nvPr/>
        </p:nvSpPr>
        <p:spPr>
          <a:xfrm>
            <a:off x="5870442" y="891135"/>
            <a:ext cx="581352" cy="536632"/>
          </a:xfrm>
          <a:prstGeom prst="rect">
            <a:avLst/>
          </a:prstGeom>
          <a:noFill/>
        </p:spPr>
        <p:txBody>
          <a:bodyPr wrap="none" rtlCol="0">
            <a:spAutoFit/>
          </a:bodyPr>
          <a:lstStyle/>
          <a:p>
            <a:r>
              <a:rPr lang="en-US" sz="3200" b="1" dirty="0"/>
              <a:t>D</a:t>
            </a:r>
            <a:r>
              <a:rPr lang="en-US" sz="3200" b="1" baseline="30000" dirty="0"/>
              <a:t>0</a:t>
            </a:r>
            <a:endParaRPr lang="en-US" b="1" baseline="30000" dirty="0"/>
          </a:p>
        </p:txBody>
      </p:sp>
      <p:pic>
        <p:nvPicPr>
          <p:cNvPr id="53" name="Picture 2" descr="「brownian motion smoke gif」的圖片搜尋結果">
            <a:extLst>
              <a:ext uri="{FF2B5EF4-FFF2-40B4-BE49-F238E27FC236}">
                <a16:creationId xmlns:a16="http://schemas.microsoft.com/office/drawing/2014/main" id="{9ECD9E8A-B627-40F7-91F0-4ADD1C80793D}"/>
              </a:ext>
            </a:extLst>
          </p:cNvPr>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9581" y="1899390"/>
            <a:ext cx="995723" cy="1000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972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Heavy Flavor Hadron in PbPb at 5.02 TeV</a:t>
            </a:r>
            <a:endParaRPr lang="en-US" sz="4000" baseline="-25000" dirty="0"/>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19</a:t>
            </a:fld>
            <a:endParaRPr lang="en-US" altLang="en-US"/>
          </a:p>
        </p:txBody>
      </p:sp>
      <p:sp>
        <p:nvSpPr>
          <p:cNvPr id="4" name="Footer Placeholder 3"/>
          <p:cNvSpPr>
            <a:spLocks noGrp="1"/>
          </p:cNvSpPr>
          <p:nvPr>
            <p:ph type="ftr" idx="11"/>
          </p:nvPr>
        </p:nvSpPr>
        <p:spPr/>
        <p:txBody>
          <a:bodyPr/>
          <a:lstStyle/>
          <a:p>
            <a:r>
              <a:rPr lang="en-US" altLang="zh-TW" dirty="0"/>
              <a:t>QGP Studies in Run 3 and 4</a:t>
            </a:r>
          </a:p>
        </p:txBody>
      </p:sp>
      <p:sp>
        <p:nvSpPr>
          <p:cNvPr id="25" name="TextBox 24">
            <a:extLst>
              <a:ext uri="{FF2B5EF4-FFF2-40B4-BE49-F238E27FC236}">
                <a16:creationId xmlns:a16="http://schemas.microsoft.com/office/drawing/2014/main" id="{60BCC741-74AA-48E3-960F-1A4B0010D075}"/>
              </a:ext>
            </a:extLst>
          </p:cNvPr>
          <p:cNvSpPr txBox="1"/>
          <p:nvPr/>
        </p:nvSpPr>
        <p:spPr>
          <a:xfrm>
            <a:off x="57941" y="4246240"/>
            <a:ext cx="6267403" cy="2985433"/>
          </a:xfrm>
          <a:prstGeom prst="rect">
            <a:avLst/>
          </a:prstGeom>
          <a:noFill/>
        </p:spPr>
        <p:txBody>
          <a:bodyPr wrap="square" rtlCol="0">
            <a:spAutoFit/>
          </a:bodyPr>
          <a:lstStyle/>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400" dirty="0"/>
              <a:t>High precision measurement of heavy flavor hadron v</a:t>
            </a:r>
            <a:r>
              <a:rPr lang="en-US" sz="2400" baseline="-25000" dirty="0"/>
              <a:t>2</a:t>
            </a:r>
            <a:r>
              <a:rPr lang="en-US" sz="2400" dirty="0"/>
              <a:t> and spectra (from high p</a:t>
            </a:r>
            <a:r>
              <a:rPr lang="en-US" sz="2400" baseline="-25000" dirty="0"/>
              <a:t>T</a:t>
            </a:r>
            <a:r>
              <a:rPr lang="en-US" sz="2400" dirty="0"/>
              <a:t> to  p</a:t>
            </a:r>
            <a:r>
              <a:rPr lang="en-US" sz="2400" baseline="-25000" dirty="0"/>
              <a:t>T</a:t>
            </a:r>
            <a:r>
              <a:rPr lang="en-US" sz="2400" dirty="0"/>
              <a:t>~0): </a:t>
            </a:r>
            <a:r>
              <a:rPr lang="en-US" sz="2400" b="1" dirty="0"/>
              <a:t>Total charm cross-section </a:t>
            </a:r>
            <a:r>
              <a:rPr lang="en-US" sz="2400" dirty="0"/>
              <a:t>which provide strong constrains on the models of </a:t>
            </a:r>
            <a:r>
              <a:rPr lang="en-US" sz="2400" dirty="0" err="1"/>
              <a:t>charmonium</a:t>
            </a:r>
            <a:r>
              <a:rPr lang="en-US" sz="2400" dirty="0"/>
              <a:t> recombination</a:t>
            </a:r>
          </a:p>
          <a:p>
            <a:pPr marL="285750" indent="-285750">
              <a:buFont typeface="Arial" panose="020B0604020202020204" pitchFamily="34" charset="0"/>
              <a:buChar char="•"/>
            </a:pPr>
            <a:r>
              <a:rPr lang="en-US" sz="2400" dirty="0"/>
              <a:t>Strong constraints on the </a:t>
            </a:r>
            <a:br>
              <a:rPr lang="en-US" sz="2400" dirty="0"/>
            </a:br>
            <a:r>
              <a:rPr lang="en-US" sz="2400" dirty="0"/>
              <a:t>heavy quark diffusion coefficient </a:t>
            </a:r>
            <a:r>
              <a:rPr lang="en-US" sz="2400" b="1" i="1" dirty="0"/>
              <a:t>D</a:t>
            </a:r>
            <a:r>
              <a:rPr lang="en-US" sz="2400" b="1" i="1" baseline="-25000" dirty="0"/>
              <a:t>s</a:t>
            </a:r>
          </a:p>
        </p:txBody>
      </p:sp>
      <p:pic>
        <p:nvPicPr>
          <p:cNvPr id="15" name="Picture 14">
            <a:extLst>
              <a:ext uri="{FF2B5EF4-FFF2-40B4-BE49-F238E27FC236}">
                <a16:creationId xmlns:a16="http://schemas.microsoft.com/office/drawing/2014/main" id="{BDCCA572-829C-4503-9D4F-390F6B20C882}"/>
              </a:ext>
            </a:extLst>
          </p:cNvPr>
          <p:cNvPicPr>
            <a:picLocks noChangeAspect="1"/>
          </p:cNvPicPr>
          <p:nvPr/>
        </p:nvPicPr>
        <p:blipFill rotWithShape="1">
          <a:blip r:embed="rId2"/>
          <a:srcRect t="3444"/>
          <a:stretch/>
        </p:blipFill>
        <p:spPr>
          <a:xfrm>
            <a:off x="7045424" y="4413955"/>
            <a:ext cx="2766356" cy="2650515"/>
          </a:xfrm>
          <a:prstGeom prst="rect">
            <a:avLst/>
          </a:prstGeom>
        </p:spPr>
      </p:pic>
      <p:grpSp>
        <p:nvGrpSpPr>
          <p:cNvPr id="8" name="Group 7">
            <a:extLst>
              <a:ext uri="{FF2B5EF4-FFF2-40B4-BE49-F238E27FC236}">
                <a16:creationId xmlns:a16="http://schemas.microsoft.com/office/drawing/2014/main" id="{B5835145-5EAB-45B6-9328-3FDD9C27DAA4}"/>
              </a:ext>
            </a:extLst>
          </p:cNvPr>
          <p:cNvGrpSpPr/>
          <p:nvPr/>
        </p:nvGrpSpPr>
        <p:grpSpPr>
          <a:xfrm>
            <a:off x="243730" y="790575"/>
            <a:ext cx="9682013" cy="3731392"/>
            <a:chOff x="523789" y="879664"/>
            <a:chExt cx="8363336" cy="3223181"/>
          </a:xfrm>
        </p:grpSpPr>
        <p:grpSp>
          <p:nvGrpSpPr>
            <p:cNvPr id="6" name="Group 5">
              <a:extLst>
                <a:ext uri="{FF2B5EF4-FFF2-40B4-BE49-F238E27FC236}">
                  <a16:creationId xmlns:a16="http://schemas.microsoft.com/office/drawing/2014/main" id="{DFC1E989-15F5-4448-96B1-F2244F1D803B}"/>
                </a:ext>
              </a:extLst>
            </p:cNvPr>
            <p:cNvGrpSpPr/>
            <p:nvPr/>
          </p:nvGrpSpPr>
          <p:grpSpPr>
            <a:xfrm>
              <a:off x="523789" y="879664"/>
              <a:ext cx="4195896" cy="3223181"/>
              <a:chOff x="-27100" y="880356"/>
              <a:chExt cx="5293258" cy="4066147"/>
            </a:xfrm>
          </p:grpSpPr>
          <p:pic>
            <p:nvPicPr>
              <p:cNvPr id="14" name="Picture 13">
                <a:extLst>
                  <a:ext uri="{FF2B5EF4-FFF2-40B4-BE49-F238E27FC236}">
                    <a16:creationId xmlns:a16="http://schemas.microsoft.com/office/drawing/2014/main" id="{063A8A64-CC9B-44E0-AE2B-4F74716EA590}"/>
                  </a:ext>
                </a:extLst>
              </p:cNvPr>
              <p:cNvPicPr>
                <a:picLocks noChangeAspect="1"/>
              </p:cNvPicPr>
              <p:nvPr/>
            </p:nvPicPr>
            <p:blipFill rotWithShape="1">
              <a:blip r:embed="rId3"/>
              <a:srcRect t="2158"/>
              <a:stretch/>
            </p:blipFill>
            <p:spPr>
              <a:xfrm>
                <a:off x="-27100" y="880356"/>
                <a:ext cx="5293258" cy="4066147"/>
              </a:xfrm>
              <a:prstGeom prst="rect">
                <a:avLst/>
              </a:prstGeom>
            </p:spPr>
          </p:pic>
          <p:sp>
            <p:nvSpPr>
              <p:cNvPr id="19" name="TextBox 18">
                <a:extLst>
                  <a:ext uri="{FF2B5EF4-FFF2-40B4-BE49-F238E27FC236}">
                    <a16:creationId xmlns:a16="http://schemas.microsoft.com/office/drawing/2014/main" id="{C9CB7420-F4F0-450F-8D10-DB4AB72AFF9B}"/>
                  </a:ext>
                </a:extLst>
              </p:cNvPr>
              <p:cNvSpPr txBox="1"/>
              <p:nvPr/>
            </p:nvSpPr>
            <p:spPr>
              <a:xfrm>
                <a:off x="1210719" y="3028079"/>
                <a:ext cx="793807" cy="584775"/>
              </a:xfrm>
              <a:prstGeom prst="rect">
                <a:avLst/>
              </a:prstGeom>
              <a:noFill/>
            </p:spPr>
            <p:txBody>
              <a:bodyPr wrap="none" rtlCol="0">
                <a:spAutoFit/>
              </a:bodyPr>
              <a:lstStyle/>
              <a:p>
                <a:r>
                  <a:rPr lang="en-US" sz="3200" b="1" dirty="0">
                    <a:solidFill>
                      <a:srgbClr val="C00000"/>
                    </a:solidFill>
                  </a:rPr>
                  <a:t>D</a:t>
                </a:r>
                <a:r>
                  <a:rPr lang="en-US" sz="3200" b="1" baseline="-25000" dirty="0">
                    <a:solidFill>
                      <a:srgbClr val="C00000"/>
                    </a:solidFill>
                  </a:rPr>
                  <a:t>s</a:t>
                </a:r>
                <a:r>
                  <a:rPr lang="en-US" sz="3200" b="1" baseline="30000" dirty="0">
                    <a:solidFill>
                      <a:srgbClr val="C00000"/>
                    </a:solidFill>
                  </a:rPr>
                  <a:t>+</a:t>
                </a:r>
                <a:endParaRPr lang="en-US" b="1" baseline="30000" dirty="0">
                  <a:solidFill>
                    <a:srgbClr val="C00000"/>
                  </a:solidFill>
                </a:endParaRPr>
              </a:p>
            </p:txBody>
          </p:sp>
          <p:sp>
            <p:nvSpPr>
              <p:cNvPr id="20" name="TextBox 19">
                <a:extLst>
                  <a:ext uri="{FF2B5EF4-FFF2-40B4-BE49-F238E27FC236}">
                    <a16:creationId xmlns:a16="http://schemas.microsoft.com/office/drawing/2014/main" id="{5F628577-AB30-433A-A813-1253273723E8}"/>
                  </a:ext>
                </a:extLst>
              </p:cNvPr>
              <p:cNvSpPr txBox="1"/>
              <p:nvPr/>
            </p:nvSpPr>
            <p:spPr>
              <a:xfrm>
                <a:off x="2731256" y="3519343"/>
                <a:ext cx="611065" cy="584775"/>
              </a:xfrm>
              <a:prstGeom prst="rect">
                <a:avLst/>
              </a:prstGeom>
              <a:noFill/>
            </p:spPr>
            <p:txBody>
              <a:bodyPr wrap="none" rtlCol="0">
                <a:spAutoFit/>
              </a:bodyPr>
              <a:lstStyle/>
              <a:p>
                <a:r>
                  <a:rPr lang="el-GR" sz="3200" b="1" dirty="0">
                    <a:solidFill>
                      <a:schemeClr val="accent6">
                        <a:lumMod val="75000"/>
                      </a:schemeClr>
                    </a:solidFill>
                  </a:rPr>
                  <a:t>Λ</a:t>
                </a:r>
                <a:r>
                  <a:rPr lang="en-US" sz="3200" b="1" baseline="-25000" dirty="0">
                    <a:solidFill>
                      <a:schemeClr val="accent6">
                        <a:lumMod val="75000"/>
                      </a:schemeClr>
                    </a:solidFill>
                  </a:rPr>
                  <a:t>c</a:t>
                </a:r>
                <a:endParaRPr lang="en-US" b="1" baseline="-25000" dirty="0">
                  <a:solidFill>
                    <a:schemeClr val="accent6">
                      <a:lumMod val="75000"/>
                    </a:schemeClr>
                  </a:solidFill>
                </a:endParaRPr>
              </a:p>
            </p:txBody>
          </p:sp>
          <p:sp>
            <p:nvSpPr>
              <p:cNvPr id="21" name="TextBox 20">
                <a:extLst>
                  <a:ext uri="{FF2B5EF4-FFF2-40B4-BE49-F238E27FC236}">
                    <a16:creationId xmlns:a16="http://schemas.microsoft.com/office/drawing/2014/main" id="{8563F710-3326-44D8-897F-9AD310A08177}"/>
                  </a:ext>
                </a:extLst>
              </p:cNvPr>
              <p:cNvSpPr txBox="1"/>
              <p:nvPr/>
            </p:nvSpPr>
            <p:spPr>
              <a:xfrm>
                <a:off x="905186" y="1287095"/>
                <a:ext cx="633507" cy="584775"/>
              </a:xfrm>
              <a:prstGeom prst="rect">
                <a:avLst/>
              </a:prstGeom>
              <a:noFill/>
            </p:spPr>
            <p:txBody>
              <a:bodyPr wrap="none" rtlCol="0">
                <a:spAutoFit/>
              </a:bodyPr>
              <a:lstStyle/>
              <a:p>
                <a:r>
                  <a:rPr lang="en-US" sz="3200" b="1" dirty="0"/>
                  <a:t>D</a:t>
                </a:r>
                <a:r>
                  <a:rPr lang="en-US" sz="3200" b="1" baseline="30000" dirty="0"/>
                  <a:t>0</a:t>
                </a:r>
                <a:endParaRPr lang="en-US" b="1" baseline="30000" dirty="0"/>
              </a:p>
            </p:txBody>
          </p:sp>
        </p:grpSp>
        <p:pic>
          <p:nvPicPr>
            <p:cNvPr id="7" name="Picture 6">
              <a:extLst>
                <a:ext uri="{FF2B5EF4-FFF2-40B4-BE49-F238E27FC236}">
                  <a16:creationId xmlns:a16="http://schemas.microsoft.com/office/drawing/2014/main" id="{53970AD0-917C-4B33-BF6D-32B84097CB4E}"/>
                </a:ext>
              </a:extLst>
            </p:cNvPr>
            <p:cNvPicPr>
              <a:picLocks noChangeAspect="1"/>
            </p:cNvPicPr>
            <p:nvPr/>
          </p:nvPicPr>
          <p:blipFill rotWithShape="1">
            <a:blip r:embed="rId4"/>
            <a:srcRect t="1910" b="2297"/>
            <a:stretch/>
          </p:blipFill>
          <p:spPr>
            <a:xfrm>
              <a:off x="4782669" y="920127"/>
              <a:ext cx="4104456" cy="3110089"/>
            </a:xfrm>
            <a:prstGeom prst="rect">
              <a:avLst/>
            </a:prstGeom>
          </p:spPr>
        </p:pic>
        <p:sp>
          <p:nvSpPr>
            <p:cNvPr id="18" name="TextBox 17">
              <a:extLst>
                <a:ext uri="{FF2B5EF4-FFF2-40B4-BE49-F238E27FC236}">
                  <a16:creationId xmlns:a16="http://schemas.microsoft.com/office/drawing/2014/main" id="{2FC3BD75-F302-4C54-B2DA-369376C13A4D}"/>
                </a:ext>
              </a:extLst>
            </p:cNvPr>
            <p:cNvSpPr txBox="1"/>
            <p:nvPr/>
          </p:nvSpPr>
          <p:spPr>
            <a:xfrm>
              <a:off x="5386295" y="3169215"/>
              <a:ext cx="577402" cy="523220"/>
            </a:xfrm>
            <a:prstGeom prst="rect">
              <a:avLst/>
            </a:prstGeom>
            <a:noFill/>
          </p:spPr>
          <p:txBody>
            <a:bodyPr wrap="none" rtlCol="0">
              <a:spAutoFit/>
            </a:bodyPr>
            <a:lstStyle/>
            <a:p>
              <a:r>
                <a:rPr lang="en-US" sz="2800" b="1" dirty="0"/>
                <a:t>D</a:t>
              </a:r>
              <a:r>
                <a:rPr lang="en-US" sz="2800" b="1" baseline="30000" dirty="0"/>
                <a:t>0</a:t>
              </a:r>
              <a:endParaRPr lang="en-US" sz="1600" b="1" baseline="30000" dirty="0"/>
            </a:p>
          </p:txBody>
        </p:sp>
        <p:sp>
          <p:nvSpPr>
            <p:cNvPr id="26" name="TextBox 25">
              <a:extLst>
                <a:ext uri="{FF2B5EF4-FFF2-40B4-BE49-F238E27FC236}">
                  <a16:creationId xmlns:a16="http://schemas.microsoft.com/office/drawing/2014/main" id="{9ECF75F6-040C-4D1F-AE0F-3CB3BD08922E}"/>
                </a:ext>
              </a:extLst>
            </p:cNvPr>
            <p:cNvSpPr txBox="1"/>
            <p:nvPr/>
          </p:nvSpPr>
          <p:spPr>
            <a:xfrm>
              <a:off x="6064090" y="2079396"/>
              <a:ext cx="583814" cy="523220"/>
            </a:xfrm>
            <a:prstGeom prst="rect">
              <a:avLst/>
            </a:prstGeom>
            <a:noFill/>
          </p:spPr>
          <p:txBody>
            <a:bodyPr wrap="none" rtlCol="0">
              <a:spAutoFit/>
            </a:bodyPr>
            <a:lstStyle/>
            <a:p>
              <a:r>
                <a:rPr lang="en-US" sz="2800" b="1" dirty="0">
                  <a:solidFill>
                    <a:srgbClr val="4A4AFF"/>
                  </a:solidFill>
                </a:rPr>
                <a:t>B</a:t>
              </a:r>
              <a:r>
                <a:rPr lang="en-US" sz="2800" b="1" baseline="30000" dirty="0">
                  <a:solidFill>
                    <a:srgbClr val="4A4AFF"/>
                  </a:solidFill>
                </a:rPr>
                <a:t>+</a:t>
              </a:r>
              <a:endParaRPr lang="en-US" sz="1600" b="1" baseline="30000" dirty="0">
                <a:solidFill>
                  <a:srgbClr val="4A4AFF"/>
                </a:solidFill>
              </a:endParaRPr>
            </a:p>
          </p:txBody>
        </p:sp>
      </p:grpSp>
      <p:pic>
        <p:nvPicPr>
          <p:cNvPr id="27" name="Picture 26" descr="Related image">
            <a:extLst>
              <a:ext uri="{FF2B5EF4-FFF2-40B4-BE49-F238E27FC236}">
                <a16:creationId xmlns:a16="http://schemas.microsoft.com/office/drawing/2014/main" id="{123B463E-4645-4AB4-B487-3333E70892E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7745" y="1653952"/>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descr="Related image">
            <a:extLst>
              <a:ext uri="{FF2B5EF4-FFF2-40B4-BE49-F238E27FC236}">
                <a16:creationId xmlns:a16="http://schemas.microsoft.com/office/drawing/2014/main" id="{CE970CA4-0857-428C-AAED-591BC66C1A5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97651" y="992725"/>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885BEB3D-DD5D-4AB3-A58D-2A7002A2693C}"/>
              </a:ext>
            </a:extLst>
          </p:cNvPr>
          <p:cNvSpPr txBox="1"/>
          <p:nvPr/>
        </p:nvSpPr>
        <p:spPr>
          <a:xfrm>
            <a:off x="1796576" y="3524303"/>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30" name="TextBox 29">
            <a:extLst>
              <a:ext uri="{FF2B5EF4-FFF2-40B4-BE49-F238E27FC236}">
                <a16:creationId xmlns:a16="http://schemas.microsoft.com/office/drawing/2014/main" id="{435352CD-EC04-4780-9CBA-A4CD45EF1984}"/>
              </a:ext>
            </a:extLst>
          </p:cNvPr>
          <p:cNvSpPr txBox="1"/>
          <p:nvPr/>
        </p:nvSpPr>
        <p:spPr>
          <a:xfrm>
            <a:off x="8699026" y="3572481"/>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22" name="TextBox 21">
            <a:extLst>
              <a:ext uri="{FF2B5EF4-FFF2-40B4-BE49-F238E27FC236}">
                <a16:creationId xmlns:a16="http://schemas.microsoft.com/office/drawing/2014/main" id="{05769843-BA1A-4AB8-B1DA-921EA3D7F954}"/>
              </a:ext>
            </a:extLst>
          </p:cNvPr>
          <p:cNvSpPr txBox="1"/>
          <p:nvPr/>
        </p:nvSpPr>
        <p:spPr>
          <a:xfrm>
            <a:off x="6426322" y="6088179"/>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5" name="Rectangle 4">
            <a:extLst>
              <a:ext uri="{FF2B5EF4-FFF2-40B4-BE49-F238E27FC236}">
                <a16:creationId xmlns:a16="http://schemas.microsoft.com/office/drawing/2014/main" id="{0A5C0825-2F2B-416A-8E79-E025A241C624}"/>
              </a:ext>
            </a:extLst>
          </p:cNvPr>
          <p:cNvSpPr/>
          <p:nvPr/>
        </p:nvSpPr>
        <p:spPr>
          <a:xfrm>
            <a:off x="5821288" y="6967845"/>
            <a:ext cx="5029200" cy="369332"/>
          </a:xfrm>
          <a:prstGeom prst="rect">
            <a:avLst/>
          </a:prstGeom>
        </p:spPr>
        <p:txBody>
          <a:bodyPr>
            <a:spAutoFit/>
          </a:bodyPr>
          <a:lstStyle/>
          <a:p>
            <a:r>
              <a:rPr lang="en-US" dirty="0">
                <a:solidFill>
                  <a:srgbClr val="BE909B"/>
                </a:solidFill>
              </a:rPr>
              <a:t>Constrains using a Bayesian analysis</a:t>
            </a:r>
          </a:p>
        </p:txBody>
      </p:sp>
      <p:sp>
        <p:nvSpPr>
          <p:cNvPr id="9" name="TextBox 8">
            <a:extLst>
              <a:ext uri="{FF2B5EF4-FFF2-40B4-BE49-F238E27FC236}">
                <a16:creationId xmlns:a16="http://schemas.microsoft.com/office/drawing/2014/main" id="{6D13306C-C2D8-4E3A-8CCA-E9D59609E65A}"/>
              </a:ext>
            </a:extLst>
          </p:cNvPr>
          <p:cNvSpPr txBox="1"/>
          <p:nvPr/>
        </p:nvSpPr>
        <p:spPr>
          <a:xfrm>
            <a:off x="8801147" y="6739158"/>
            <a:ext cx="1241045" cy="307777"/>
          </a:xfrm>
          <a:prstGeom prst="rect">
            <a:avLst/>
          </a:prstGeom>
          <a:noFill/>
        </p:spPr>
        <p:txBody>
          <a:bodyPr wrap="none" rtlCol="0">
            <a:spAutoFit/>
          </a:bodyPr>
          <a:lstStyle/>
          <a:p>
            <a:r>
              <a:rPr lang="en-US" sz="1400" dirty="0"/>
              <a:t>S. Bass et al.</a:t>
            </a:r>
          </a:p>
        </p:txBody>
      </p:sp>
      <p:sp>
        <p:nvSpPr>
          <p:cNvPr id="10" name="TextBox 9">
            <a:extLst>
              <a:ext uri="{FF2B5EF4-FFF2-40B4-BE49-F238E27FC236}">
                <a16:creationId xmlns:a16="http://schemas.microsoft.com/office/drawing/2014/main" id="{4B777B13-E70F-4F14-8F19-F2E19D7364F3}"/>
              </a:ext>
            </a:extLst>
          </p:cNvPr>
          <p:cNvSpPr txBox="1"/>
          <p:nvPr/>
        </p:nvSpPr>
        <p:spPr>
          <a:xfrm>
            <a:off x="-11360" y="2158008"/>
            <a:ext cx="648072" cy="461665"/>
          </a:xfrm>
          <a:prstGeom prst="rect">
            <a:avLst/>
          </a:prstGeom>
          <a:noFill/>
        </p:spPr>
        <p:txBody>
          <a:bodyPr wrap="square" rtlCol="0">
            <a:spAutoFit/>
          </a:bodyPr>
          <a:lstStyle/>
          <a:p>
            <a:r>
              <a:rPr lang="en-US" sz="2400" b="1" dirty="0"/>
              <a:t>V</a:t>
            </a:r>
            <a:r>
              <a:rPr lang="en-US" sz="2400" b="1" baseline="-25000" dirty="0"/>
              <a:t>2</a:t>
            </a:r>
          </a:p>
        </p:txBody>
      </p:sp>
      <p:sp>
        <p:nvSpPr>
          <p:cNvPr id="24" name="TextBox 23">
            <a:extLst>
              <a:ext uri="{FF2B5EF4-FFF2-40B4-BE49-F238E27FC236}">
                <a16:creationId xmlns:a16="http://schemas.microsoft.com/office/drawing/2014/main" id="{41CC7412-EE9D-4EBE-A6A9-C42ED3DC357B}"/>
              </a:ext>
            </a:extLst>
          </p:cNvPr>
          <p:cNvSpPr txBox="1"/>
          <p:nvPr/>
        </p:nvSpPr>
        <p:spPr>
          <a:xfrm>
            <a:off x="5029200" y="2230016"/>
            <a:ext cx="1008112" cy="461665"/>
          </a:xfrm>
          <a:prstGeom prst="rect">
            <a:avLst/>
          </a:prstGeom>
          <a:noFill/>
        </p:spPr>
        <p:txBody>
          <a:bodyPr wrap="square" rtlCol="0">
            <a:spAutoFit/>
          </a:bodyPr>
          <a:lstStyle/>
          <a:p>
            <a:r>
              <a:rPr lang="en-US" sz="2400" b="1" dirty="0"/>
              <a:t>R</a:t>
            </a:r>
            <a:r>
              <a:rPr lang="en-US" sz="2400" b="1" baseline="-25000" dirty="0"/>
              <a:t>AA</a:t>
            </a:r>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F9FB88AD-3B0D-4B06-95D6-0C9CC54DE500}"/>
                  </a:ext>
                </a:extLst>
              </p:cNvPr>
              <p:cNvSpPr txBox="1"/>
              <p:nvPr/>
            </p:nvSpPr>
            <p:spPr>
              <a:xfrm>
                <a:off x="5317232" y="4373210"/>
                <a:ext cx="2304257" cy="66511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b="1" i="1" smtClean="0">
                              <a:solidFill>
                                <a:schemeClr val="accent4">
                                  <a:lumMod val="50000"/>
                                </a:schemeClr>
                              </a:solidFill>
                              <a:latin typeface="Cambria Math" panose="02040503050406030204" pitchFamily="18" charset="0"/>
                            </a:rPr>
                          </m:ctrlPr>
                        </m:sSubPr>
                        <m:e>
                          <m:r>
                            <a:rPr lang="en-US" b="1" i="1" smtClean="0">
                              <a:solidFill>
                                <a:schemeClr val="accent4">
                                  <a:lumMod val="50000"/>
                                </a:schemeClr>
                              </a:solidFill>
                              <a:latin typeface="Cambria Math" panose="02040503050406030204" pitchFamily="18" charset="0"/>
                            </a:rPr>
                            <m:t>𝑹</m:t>
                          </m:r>
                        </m:e>
                        <m:sub>
                          <m:r>
                            <a:rPr lang="en-US" b="1" i="1" smtClean="0">
                              <a:solidFill>
                                <a:schemeClr val="accent4">
                                  <a:lumMod val="50000"/>
                                </a:schemeClr>
                              </a:solidFill>
                              <a:latin typeface="Cambria Math" panose="02040503050406030204" pitchFamily="18" charset="0"/>
                            </a:rPr>
                            <m:t>𝑨𝑨</m:t>
                          </m:r>
                        </m:sub>
                      </m:sSub>
                      <m:r>
                        <a:rPr lang="en-US" b="1" i="1">
                          <a:solidFill>
                            <a:schemeClr val="accent4">
                              <a:lumMod val="50000"/>
                            </a:schemeClr>
                          </a:solidFill>
                          <a:latin typeface="Cambria Math" panose="02040503050406030204" pitchFamily="18" charset="0"/>
                          <a:ea typeface="Cambria Math" panose="02040503050406030204" pitchFamily="18" charset="0"/>
                        </a:rPr>
                        <m:t>→</m:t>
                      </m:r>
                      <m:f>
                        <m:fPr>
                          <m:ctrlPr>
                            <a:rPr lang="en-US" b="1" i="1" smtClean="0">
                              <a:solidFill>
                                <a:schemeClr val="accent4">
                                  <a:lumMod val="50000"/>
                                </a:schemeClr>
                              </a:solidFill>
                              <a:latin typeface="Cambria Math" panose="02040503050406030204" pitchFamily="18" charset="0"/>
                            </a:rPr>
                          </m:ctrlPr>
                        </m:fPr>
                        <m:num>
                          <m:r>
                            <a:rPr lang="en-US" b="1" i="1" smtClean="0">
                              <a:solidFill>
                                <a:schemeClr val="accent4">
                                  <a:lumMod val="50000"/>
                                </a:schemeClr>
                              </a:solidFill>
                              <a:latin typeface="Cambria Math" panose="02040503050406030204" pitchFamily="18" charset="0"/>
                            </a:rPr>
                            <m:t>𝑷𝒃𝑷𝒃</m:t>
                          </m:r>
                        </m:num>
                        <m:den>
                          <m:r>
                            <a:rPr lang="en-US" b="1" i="1" smtClean="0">
                              <a:solidFill>
                                <a:schemeClr val="accent4">
                                  <a:lumMod val="50000"/>
                                </a:schemeClr>
                              </a:solidFill>
                              <a:latin typeface="Cambria Math" panose="02040503050406030204" pitchFamily="18" charset="0"/>
                            </a:rPr>
                            <m:t>𝒑𝒑</m:t>
                          </m:r>
                        </m:den>
                      </m:f>
                    </m:oMath>
                  </m:oMathPara>
                </a14:m>
                <a:endParaRPr lang="en-US" b="1" dirty="0">
                  <a:solidFill>
                    <a:schemeClr val="accent4">
                      <a:lumMod val="50000"/>
                    </a:schemeClr>
                  </a:solidFill>
                </a:endParaRPr>
              </a:p>
            </p:txBody>
          </p:sp>
        </mc:Choice>
        <mc:Fallback>
          <p:sp>
            <p:nvSpPr>
              <p:cNvPr id="31" name="TextBox 30">
                <a:extLst>
                  <a:ext uri="{FF2B5EF4-FFF2-40B4-BE49-F238E27FC236}">
                    <a16:creationId xmlns:a16="http://schemas.microsoft.com/office/drawing/2014/main" id="{F9FB88AD-3B0D-4B06-95D6-0C9CC54DE500}"/>
                  </a:ext>
                </a:extLst>
              </p:cNvPr>
              <p:cNvSpPr txBox="1">
                <a:spLocks noRot="1" noChangeAspect="1" noMove="1" noResize="1" noEditPoints="1" noAdjustHandles="1" noChangeArrowheads="1" noChangeShapeType="1" noTextEdit="1"/>
              </p:cNvSpPr>
              <p:nvPr/>
            </p:nvSpPr>
            <p:spPr>
              <a:xfrm>
                <a:off x="5317232" y="4373210"/>
                <a:ext cx="2304257" cy="665118"/>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4930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of WG5 Yellow Report</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2</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10" name="Content Placeholder 1"/>
          <p:cNvSpPr>
            <a:spLocks noGrp="1"/>
          </p:cNvSpPr>
          <p:nvPr>
            <p:ph idx="1"/>
          </p:nvPr>
        </p:nvSpPr>
        <p:spPr>
          <a:xfrm>
            <a:off x="31988" y="789857"/>
            <a:ext cx="9965764" cy="720080"/>
          </a:xfrm>
        </p:spPr>
        <p:txBody>
          <a:bodyPr>
            <a:noAutofit/>
          </a:bodyPr>
          <a:lstStyle/>
          <a:p>
            <a:pPr marL="0" indent="0">
              <a:buNone/>
            </a:pPr>
            <a:r>
              <a:rPr lang="en-US" sz="2000" dirty="0">
                <a:solidFill>
                  <a:schemeClr val="accent5">
                    <a:lumMod val="75000"/>
                  </a:schemeClr>
                </a:solidFill>
              </a:rPr>
              <a:t>Future physics opportunities for high-density QCD with ions and proton beams at LHC</a:t>
            </a:r>
          </a:p>
          <a:p>
            <a:r>
              <a:rPr lang="en-US" sz="1800" dirty="0"/>
              <a:t>185 contributors to 13 chapters</a:t>
            </a:r>
          </a:p>
          <a:p>
            <a:r>
              <a:rPr lang="en-US" sz="1800" dirty="0"/>
              <a:t>Final version submitted to arXiv:1812.06772</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r>
              <a:rPr lang="en-US" sz="1600" dirty="0"/>
              <a:t> </a:t>
            </a:r>
          </a:p>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endParaRPr lang="en-US" sz="1600" dirty="0"/>
          </a:p>
        </p:txBody>
      </p:sp>
      <p:graphicFrame>
        <p:nvGraphicFramePr>
          <p:cNvPr id="3" name="Table 2">
            <a:extLst>
              <a:ext uri="{FF2B5EF4-FFF2-40B4-BE49-F238E27FC236}">
                <a16:creationId xmlns:a16="http://schemas.microsoft.com/office/drawing/2014/main" id="{F5ACDB0B-E508-4208-8092-8E10363463F7}"/>
              </a:ext>
            </a:extLst>
          </p:cNvPr>
          <p:cNvGraphicFramePr>
            <a:graphicFrameLocks noGrp="1"/>
          </p:cNvGraphicFramePr>
          <p:nvPr>
            <p:extLst>
              <p:ext uri="{D42A27DB-BD31-4B8C-83A1-F6EECF244321}">
                <p14:modId xmlns:p14="http://schemas.microsoft.com/office/powerpoint/2010/main" val="3251087670"/>
              </p:ext>
            </p:extLst>
          </p:nvPr>
        </p:nvGraphicFramePr>
        <p:xfrm>
          <a:off x="60648" y="1869976"/>
          <a:ext cx="9853735" cy="5412877"/>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1502348789"/>
                    </a:ext>
                  </a:extLst>
                </a:gridCol>
                <a:gridCol w="6552728">
                  <a:extLst>
                    <a:ext uri="{9D8B030D-6E8A-4147-A177-3AD203B41FA5}">
                      <a16:colId xmlns:a16="http://schemas.microsoft.com/office/drawing/2014/main" val="265471803"/>
                    </a:ext>
                  </a:extLst>
                </a:gridCol>
                <a:gridCol w="2724943">
                  <a:extLst>
                    <a:ext uri="{9D8B030D-6E8A-4147-A177-3AD203B41FA5}">
                      <a16:colId xmlns:a16="http://schemas.microsoft.com/office/drawing/2014/main" val="480286154"/>
                    </a:ext>
                  </a:extLst>
                </a:gridCol>
              </a:tblGrid>
              <a:tr h="153579">
                <a:tc>
                  <a:txBody>
                    <a:bodyPr/>
                    <a:lstStyle/>
                    <a:p>
                      <a:pPr algn="ctr" fontAlgn="ctr"/>
                      <a:endParaRPr lang="en-US" sz="900" b="0" i="0" u="none" strike="noStrike" dirty="0">
                        <a:solidFill>
                          <a:srgbClr val="000000"/>
                        </a:solidFill>
                        <a:effectLst/>
                        <a:latin typeface="Calibri" panose="020F0502020204030204" pitchFamily="34" charset="0"/>
                      </a:endParaRPr>
                    </a:p>
                  </a:txBody>
                  <a:tcPr marL="4586" marR="4586" marT="4586" marB="0" anchor="ctr">
                    <a:solidFill>
                      <a:schemeClr val="accent5">
                        <a:lumMod val="20000"/>
                        <a:lumOff val="80000"/>
                      </a:schemeClr>
                    </a:solidFill>
                  </a:tcPr>
                </a:tc>
                <a:tc>
                  <a:txBody>
                    <a:bodyPr/>
                    <a:lstStyle/>
                    <a:p>
                      <a:pPr algn="ctr" rtl="0" fontAlgn="ctr"/>
                      <a:r>
                        <a:rPr lang="en-US" sz="2000" b="0" u="none" strike="noStrike" dirty="0">
                          <a:effectLst/>
                        </a:rPr>
                        <a:t>Chapter</a:t>
                      </a:r>
                      <a:endParaRPr lang="en-US" sz="2000" b="0" i="0" u="none" strike="noStrike" dirty="0">
                        <a:solidFill>
                          <a:srgbClr val="000000"/>
                        </a:solidFill>
                        <a:effectLst/>
                        <a:latin typeface="Calibri" panose="020F0502020204030204" pitchFamily="34" charset="0"/>
                      </a:endParaRPr>
                    </a:p>
                  </a:txBody>
                  <a:tcPr marL="4586" marR="4586" marT="4586" marB="0" anchor="ctr">
                    <a:solidFill>
                      <a:schemeClr val="accent5">
                        <a:lumMod val="20000"/>
                        <a:lumOff val="80000"/>
                      </a:schemeClr>
                    </a:solidFill>
                  </a:tcPr>
                </a:tc>
                <a:tc>
                  <a:txBody>
                    <a:bodyPr/>
                    <a:lstStyle/>
                    <a:p>
                      <a:pPr algn="ctr" rtl="0" fontAlgn="ctr"/>
                      <a:r>
                        <a:rPr lang="en-US" sz="2000" b="0" u="none" strike="noStrike" dirty="0">
                          <a:effectLst/>
                        </a:rPr>
                        <a:t>Coordinator</a:t>
                      </a:r>
                      <a:endParaRPr lang="en-US" sz="2000" b="0" i="0" u="none" strike="noStrike" dirty="0">
                        <a:solidFill>
                          <a:srgbClr val="000000"/>
                        </a:solidFill>
                        <a:effectLst/>
                        <a:latin typeface="Calibri" panose="020F0502020204030204" pitchFamily="34" charset="0"/>
                      </a:endParaRPr>
                    </a:p>
                  </a:txBody>
                  <a:tcPr marL="4586" marR="4586" marT="4586" marB="0" anchor="ctr">
                    <a:solidFill>
                      <a:schemeClr val="accent5">
                        <a:lumMod val="20000"/>
                        <a:lumOff val="80000"/>
                      </a:schemeClr>
                    </a:solidFill>
                  </a:tcPr>
                </a:tc>
                <a:extLst>
                  <a:ext uri="{0D108BD9-81ED-4DB2-BD59-A6C34878D82A}">
                    <a16:rowId xmlns:a16="http://schemas.microsoft.com/office/drawing/2014/main" val="3765197416"/>
                  </a:ext>
                </a:extLst>
              </a:tr>
              <a:tr h="153579">
                <a:tc>
                  <a:txBody>
                    <a:bodyPr/>
                    <a:lstStyle/>
                    <a:p>
                      <a:pPr algn="ctr" fontAlgn="ctr"/>
                      <a:r>
                        <a:rPr lang="en-US" sz="1800" u="none" strike="noStrike" dirty="0">
                          <a:effectLst/>
                        </a:rPr>
                        <a:t>1</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800" u="none" strike="noStrike" dirty="0">
                          <a:effectLst/>
                        </a:rPr>
                        <a:t>Introduction</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fontAlgn="ctr"/>
                      <a:r>
                        <a:rPr lang="en-US" sz="1400" u="none" strike="noStrike" dirty="0">
                          <a:effectLst/>
                        </a:rPr>
                        <a:t>WG5 Conveners</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562029710"/>
                  </a:ext>
                </a:extLst>
              </a:tr>
              <a:tr h="289479">
                <a:tc>
                  <a:txBody>
                    <a:bodyPr/>
                    <a:lstStyle/>
                    <a:p>
                      <a:pPr algn="ctr" fontAlgn="ctr"/>
                      <a:r>
                        <a:rPr lang="en-US" sz="1800" u="none" strike="noStrike" dirty="0">
                          <a:effectLst/>
                        </a:rPr>
                        <a:t>2</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800" u="none" strike="noStrike" dirty="0">
                          <a:effectLst/>
                        </a:rPr>
                        <a:t>Heavy-Ion Performance of LHC, HL-LHC and HE-LHC</a:t>
                      </a:r>
                      <a:endParaRPr lang="en-US" sz="18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John Jowett (LHC)</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1684801282"/>
                  </a:ext>
                </a:extLst>
              </a:tr>
              <a:tr h="289479">
                <a:tc>
                  <a:txBody>
                    <a:bodyPr/>
                    <a:lstStyle/>
                    <a:p>
                      <a:pPr algn="ctr" fontAlgn="ctr"/>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800" u="none" strike="noStrike">
                          <a:effectLst/>
                        </a:rPr>
                        <a:t>(anti-)(hyper-)nuclei and fluctuations of conserved charges</a:t>
                      </a:r>
                      <a:endParaRPr lang="en-US" sz="1800" b="0" i="0" u="none" strike="noStrike">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dirty="0">
                          <a:effectLst/>
                        </a:rPr>
                        <a:t>Francesca Bellini (ALICE)</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1457640696"/>
                  </a:ext>
                </a:extLst>
              </a:tr>
              <a:tr h="153579">
                <a:tc>
                  <a:txBody>
                    <a:bodyPr/>
                    <a:lstStyle/>
                    <a:p>
                      <a:pPr algn="ctr" fontAlgn="ctr"/>
                      <a:r>
                        <a:rPr lang="en-US" sz="1800" u="none" strike="noStrike" dirty="0">
                          <a:effectLst/>
                        </a:rPr>
                        <a:t>4</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800" u="none" strike="noStrike">
                          <a:effectLst/>
                        </a:rPr>
                        <a:t>Flow/Correlations</a:t>
                      </a:r>
                      <a:endParaRPr lang="en-US" sz="1800" b="0" i="0" u="none" strike="noStrike">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Soumya Mohapatra (ATLAS)</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405850201"/>
                  </a:ext>
                </a:extLst>
              </a:tr>
              <a:tr h="153579">
                <a:tc rowSpan="2">
                  <a:txBody>
                    <a:bodyPr/>
                    <a:lstStyle/>
                    <a:p>
                      <a:pPr algn="ctr" fontAlgn="ctr"/>
                      <a:r>
                        <a:rPr lang="en-US" sz="1800" u="none" strike="noStrike" dirty="0">
                          <a:effectLst/>
                        </a:rPr>
                        <a:t>5</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rowSpan="2">
                  <a:txBody>
                    <a:bodyPr/>
                    <a:lstStyle/>
                    <a:p>
                      <a:pPr algn="l" rtl="0" fontAlgn="ctr"/>
                      <a:r>
                        <a:rPr lang="en-US" sz="1800" u="none" strike="noStrike" dirty="0">
                          <a:effectLst/>
                        </a:rPr>
                        <a:t>Open Heavy Flavor</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dirty="0">
                          <a:effectLst/>
                        </a:rPr>
                        <a:t>Elena Bruna (ALICE)</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908150582"/>
                  </a:ext>
                </a:extLst>
              </a:tr>
              <a:tr h="289479">
                <a:tc vMerge="1">
                  <a:txBody>
                    <a:bodyPr/>
                    <a:lstStyle/>
                    <a:p>
                      <a:endParaRPr lang="en-US"/>
                    </a:p>
                  </a:txBody>
                  <a:tcPr/>
                </a:tc>
                <a:tc vMerge="1">
                  <a:txBody>
                    <a:bodyPr/>
                    <a:lstStyle/>
                    <a:p>
                      <a:endParaRPr lang="en-US"/>
                    </a:p>
                  </a:txBody>
                  <a:tcPr/>
                </a:tc>
                <a:tc>
                  <a:txBody>
                    <a:bodyPr/>
                    <a:lstStyle/>
                    <a:p>
                      <a:pPr algn="l" fontAlgn="ctr"/>
                      <a:r>
                        <a:rPr lang="it-IT" sz="1400" u="none" strike="noStrike" dirty="0">
                          <a:effectLst/>
                        </a:rPr>
                        <a:t>Gian Michele Innocenti (CMS)</a:t>
                      </a:r>
                      <a:endParaRPr lang="it-IT"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964158447"/>
                  </a:ext>
                </a:extLst>
              </a:tr>
              <a:tr h="153579">
                <a:tc>
                  <a:txBody>
                    <a:bodyPr/>
                    <a:lstStyle/>
                    <a:p>
                      <a:pPr algn="ctr" fontAlgn="ctr"/>
                      <a:r>
                        <a:rPr lang="en-US" sz="1800" u="none" strike="noStrike" dirty="0">
                          <a:effectLst/>
                        </a:rPr>
                        <a:t>6</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800" u="none" strike="noStrike" dirty="0">
                          <a:effectLst/>
                        </a:rPr>
                        <a:t>Jets and </a:t>
                      </a:r>
                      <a:r>
                        <a:rPr lang="en-US" sz="1800" u="none" strike="noStrike" dirty="0" err="1">
                          <a:effectLst/>
                        </a:rPr>
                        <a:t>parton</a:t>
                      </a:r>
                      <a:r>
                        <a:rPr lang="en-US" sz="1800" u="none" strike="noStrike" dirty="0">
                          <a:effectLst/>
                        </a:rPr>
                        <a:t> energy loss</a:t>
                      </a:r>
                      <a:endParaRPr lang="en-US" sz="18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Marta Verweij (CMS)</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587801942"/>
                  </a:ext>
                </a:extLst>
              </a:tr>
              <a:tr h="153579">
                <a:tc rowSpan="2">
                  <a:txBody>
                    <a:bodyPr/>
                    <a:lstStyle/>
                    <a:p>
                      <a:pPr algn="ctr" fontAlgn="ctr"/>
                      <a:r>
                        <a:rPr lang="en-US" sz="1800" u="none" strike="noStrike" dirty="0">
                          <a:effectLst/>
                        </a:rPr>
                        <a:t>7</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rowSpan="2">
                  <a:txBody>
                    <a:bodyPr/>
                    <a:lstStyle/>
                    <a:p>
                      <a:pPr algn="l" fontAlgn="ctr"/>
                      <a:r>
                        <a:rPr lang="en-US" sz="1800" u="none" strike="noStrike" dirty="0">
                          <a:effectLst/>
                        </a:rPr>
                        <a:t>Quarkonia</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a:effectLst/>
                        </a:rPr>
                        <a:t>Anton Andronic (ALICE)</a:t>
                      </a:r>
                      <a:endParaRPr lang="en-US" sz="1400" b="0" i="0" u="none" strike="noStrike">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880976931"/>
                  </a:ext>
                </a:extLst>
              </a:tr>
              <a:tr h="153579">
                <a:tc vMerge="1">
                  <a:txBody>
                    <a:bodyPr/>
                    <a:lstStyle/>
                    <a:p>
                      <a:endParaRPr lang="en-US"/>
                    </a:p>
                  </a:txBody>
                  <a:tcPr/>
                </a:tc>
                <a:tc vMerge="1">
                  <a:txBody>
                    <a:bodyPr/>
                    <a:lstStyle/>
                    <a:p>
                      <a:endParaRPr lang="en-US"/>
                    </a:p>
                  </a:txBody>
                  <a:tcPr/>
                </a:tc>
                <a:tc>
                  <a:txBody>
                    <a:bodyPr/>
                    <a:lstStyle/>
                    <a:p>
                      <a:pPr algn="l" rtl="0" fontAlgn="ctr"/>
                      <a:r>
                        <a:rPr lang="en-US" sz="1400" u="none" strike="noStrike" dirty="0" err="1">
                          <a:effectLst/>
                        </a:rPr>
                        <a:t>Emilien</a:t>
                      </a:r>
                      <a:r>
                        <a:rPr lang="en-US" sz="1400" u="none" strike="noStrike" dirty="0">
                          <a:effectLst/>
                        </a:rPr>
                        <a:t> </a:t>
                      </a:r>
                      <a:r>
                        <a:rPr lang="en-US" sz="1400" u="none" strike="noStrike" dirty="0" err="1">
                          <a:effectLst/>
                        </a:rPr>
                        <a:t>Chapon</a:t>
                      </a:r>
                      <a:r>
                        <a:rPr lang="en-US" sz="1400" u="none" strike="noStrike" dirty="0">
                          <a:effectLst/>
                        </a:rPr>
                        <a:t> (CMS)</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1875780887"/>
                  </a:ext>
                </a:extLst>
              </a:tr>
              <a:tr h="153579">
                <a:tc>
                  <a:txBody>
                    <a:bodyPr/>
                    <a:lstStyle/>
                    <a:p>
                      <a:pPr algn="ctr" fontAlgn="ctr"/>
                      <a:r>
                        <a:rPr lang="en-US" sz="1800" u="none" strike="noStrike" dirty="0">
                          <a:effectLst/>
                        </a:rPr>
                        <a:t>8</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fontAlgn="ctr"/>
                      <a:r>
                        <a:rPr lang="en-US" sz="1800" u="none" strike="noStrike" dirty="0">
                          <a:effectLst/>
                        </a:rPr>
                        <a:t>Electromagnetic radiation</a:t>
                      </a:r>
                      <a:endParaRPr lang="en-US" sz="18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Michael Weber (ALICE)</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1917885976"/>
                  </a:ext>
                </a:extLst>
              </a:tr>
              <a:tr h="289479">
                <a:tc rowSpan="2">
                  <a:txBody>
                    <a:bodyPr/>
                    <a:lstStyle/>
                    <a:p>
                      <a:pPr algn="ctr" fontAlgn="ctr"/>
                      <a:r>
                        <a:rPr lang="en-US" sz="1800" u="none" strike="noStrike" dirty="0">
                          <a:effectLst/>
                        </a:rPr>
                        <a:t>9</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rowSpan="2">
                  <a:txBody>
                    <a:bodyPr/>
                    <a:lstStyle/>
                    <a:p>
                      <a:pPr algn="l" fontAlgn="ctr"/>
                      <a:r>
                        <a:rPr lang="en-US" sz="1800" u="none" strike="noStrike">
                          <a:effectLst/>
                        </a:rPr>
                        <a:t>Emergence of Hot and Dense QCD in Small Systems</a:t>
                      </a:r>
                      <a:endParaRPr lang="en-US" sz="1800" b="0" i="0" u="none" strike="noStrike">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dirty="0">
                          <a:effectLst/>
                        </a:rPr>
                        <a:t>Jan </a:t>
                      </a:r>
                      <a:r>
                        <a:rPr lang="en-US" sz="1400" u="none" strike="noStrike" dirty="0" err="1">
                          <a:effectLst/>
                        </a:rPr>
                        <a:t>Fiete</a:t>
                      </a:r>
                      <a:r>
                        <a:rPr lang="en-US" sz="1400" u="none" strike="noStrike" dirty="0">
                          <a:effectLst/>
                        </a:rPr>
                        <a:t> Grosse-</a:t>
                      </a:r>
                      <a:r>
                        <a:rPr lang="en-US" sz="1400" u="none" strike="noStrike" dirty="0" err="1">
                          <a:effectLst/>
                        </a:rPr>
                        <a:t>Oetringhaus</a:t>
                      </a:r>
                      <a:r>
                        <a:rPr lang="en-US" sz="1400" u="none" strike="noStrike" dirty="0">
                          <a:effectLst/>
                        </a:rPr>
                        <a:t> (ALICE)</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965880650"/>
                  </a:ext>
                </a:extLst>
              </a:tr>
              <a:tr h="153579">
                <a:tc vMerge="1">
                  <a:txBody>
                    <a:bodyPr/>
                    <a:lstStyle/>
                    <a:p>
                      <a:endParaRPr lang="en-US"/>
                    </a:p>
                  </a:txBody>
                  <a:tcPr/>
                </a:tc>
                <a:tc vMerge="1">
                  <a:txBody>
                    <a:bodyPr/>
                    <a:lstStyle/>
                    <a:p>
                      <a:endParaRPr lang="en-US"/>
                    </a:p>
                  </a:txBody>
                  <a:tcPr/>
                </a:tc>
                <a:tc>
                  <a:txBody>
                    <a:bodyPr/>
                    <a:lstStyle/>
                    <a:p>
                      <a:pPr algn="l" rtl="0" fontAlgn="ctr"/>
                      <a:r>
                        <a:rPr lang="en-US" sz="1400" u="none" strike="noStrike" dirty="0">
                          <a:effectLst/>
                        </a:rPr>
                        <a:t>Constantin </a:t>
                      </a:r>
                      <a:r>
                        <a:rPr lang="en-US" sz="1400" u="none" strike="noStrike" dirty="0" err="1">
                          <a:effectLst/>
                        </a:rPr>
                        <a:t>Loizides</a:t>
                      </a:r>
                      <a:r>
                        <a:rPr lang="en-US" sz="1400" u="none" strike="noStrike" dirty="0">
                          <a:effectLst/>
                        </a:rPr>
                        <a:t> (ALICE)</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940335810"/>
                  </a:ext>
                </a:extLst>
              </a:tr>
              <a:tr h="289479">
                <a:tc>
                  <a:txBody>
                    <a:bodyPr/>
                    <a:lstStyle/>
                    <a:p>
                      <a:pPr algn="ctr" fontAlgn="ctr"/>
                      <a:r>
                        <a:rPr lang="en-US" sz="1800" u="none" strike="noStrike" dirty="0">
                          <a:effectLst/>
                        </a:rPr>
                        <a:t>10</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fontAlgn="ctr"/>
                      <a:r>
                        <a:rPr lang="en-US" sz="1800" u="none" strike="noStrike" dirty="0">
                          <a:effectLst/>
                        </a:rPr>
                        <a:t>High energy QCD with proton-nucleus collisions and UPC</a:t>
                      </a:r>
                      <a:endParaRPr lang="en-US" sz="18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Michael Winn (</a:t>
                      </a:r>
                      <a:r>
                        <a:rPr lang="en-US" sz="1400" u="none" strike="noStrike" dirty="0" err="1">
                          <a:effectLst/>
                        </a:rPr>
                        <a:t>LHCb</a:t>
                      </a:r>
                      <a:r>
                        <a:rPr lang="en-US" sz="1400" u="none" strike="noStrike" dirty="0">
                          <a:effectLst/>
                        </a:rPr>
                        <a:t>)</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3641650945"/>
                  </a:ext>
                </a:extLst>
              </a:tr>
              <a:tr h="153579">
                <a:tc rowSpan="3">
                  <a:txBody>
                    <a:bodyPr/>
                    <a:lstStyle/>
                    <a:p>
                      <a:pPr algn="ctr" fontAlgn="ctr"/>
                      <a:r>
                        <a:rPr lang="en-US" sz="1800" u="none" strike="noStrike" dirty="0">
                          <a:effectLst/>
                        </a:rPr>
                        <a:t>11</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rowSpan="3">
                  <a:txBody>
                    <a:bodyPr/>
                    <a:lstStyle/>
                    <a:p>
                      <a:pPr algn="l" fontAlgn="ctr"/>
                      <a:r>
                        <a:rPr lang="en-US" sz="1800" u="none" strike="noStrike">
                          <a:effectLst/>
                        </a:rPr>
                        <a:t>Other opportunities with ion and proton beams at the LHC</a:t>
                      </a:r>
                      <a:endParaRPr lang="en-US" sz="1800" b="0" i="0" u="none" strike="noStrike">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dirty="0" err="1">
                          <a:effectLst/>
                        </a:rPr>
                        <a:t>Zvi</a:t>
                      </a:r>
                      <a:r>
                        <a:rPr lang="en-US" sz="1400" u="none" strike="noStrike" dirty="0">
                          <a:effectLst/>
                        </a:rPr>
                        <a:t> Citron (ATLAS)</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135832149"/>
                  </a:ext>
                </a:extLst>
              </a:tr>
              <a:tr h="289479">
                <a:tc vMerge="1">
                  <a:txBody>
                    <a:bodyPr/>
                    <a:lstStyle/>
                    <a:p>
                      <a:endParaRPr lang="en-US"/>
                    </a:p>
                  </a:txBody>
                  <a:tcPr/>
                </a:tc>
                <a:tc vMerge="1">
                  <a:txBody>
                    <a:bodyPr/>
                    <a:lstStyle/>
                    <a:p>
                      <a:endParaRPr lang="en-US"/>
                    </a:p>
                  </a:txBody>
                  <a:tcPr/>
                </a:tc>
                <a:tc>
                  <a:txBody>
                    <a:bodyPr/>
                    <a:lstStyle/>
                    <a:p>
                      <a:pPr algn="l" rtl="0" fontAlgn="ctr"/>
                      <a:r>
                        <a:rPr lang="en-US" sz="1400" u="none" strike="noStrike" dirty="0">
                          <a:effectLst/>
                        </a:rPr>
                        <a:t>Iwona Grabowska-Bold (ATLAS)</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901651404"/>
                  </a:ext>
                </a:extLst>
              </a:tr>
              <a:tr h="153579">
                <a:tc vMerge="1">
                  <a:txBody>
                    <a:bodyPr/>
                    <a:lstStyle/>
                    <a:p>
                      <a:endParaRPr lang="en-US"/>
                    </a:p>
                  </a:txBody>
                  <a:tcPr/>
                </a:tc>
                <a:tc vMerge="1">
                  <a:txBody>
                    <a:bodyPr/>
                    <a:lstStyle/>
                    <a:p>
                      <a:endParaRPr lang="en-US"/>
                    </a:p>
                  </a:txBody>
                  <a:tcPr/>
                </a:tc>
                <a:tc>
                  <a:txBody>
                    <a:bodyPr/>
                    <a:lstStyle/>
                    <a:p>
                      <a:pPr algn="l" rtl="0" fontAlgn="ctr"/>
                      <a:r>
                        <a:rPr lang="en-US" sz="1400" u="none" strike="noStrike" dirty="0">
                          <a:effectLst/>
                        </a:rPr>
                        <a:t>Hans </a:t>
                      </a:r>
                      <a:r>
                        <a:rPr lang="en-US" sz="1400" u="none" strike="noStrike" dirty="0" err="1">
                          <a:effectLst/>
                        </a:rPr>
                        <a:t>Dembinski</a:t>
                      </a:r>
                      <a:r>
                        <a:rPr lang="en-US" sz="1400" u="none" strike="noStrike" dirty="0">
                          <a:effectLst/>
                        </a:rPr>
                        <a:t> (</a:t>
                      </a:r>
                      <a:r>
                        <a:rPr lang="en-US" sz="1400" u="none" strike="noStrike" dirty="0" err="1">
                          <a:effectLst/>
                        </a:rPr>
                        <a:t>LHCb</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1990591144"/>
                  </a:ext>
                </a:extLst>
              </a:tr>
              <a:tr h="289479">
                <a:tc>
                  <a:txBody>
                    <a:bodyPr/>
                    <a:lstStyle/>
                    <a:p>
                      <a:pPr algn="ctr" fontAlgn="ctr"/>
                      <a:r>
                        <a:rPr lang="en-US" sz="1800" u="none" strike="noStrike" dirty="0">
                          <a:effectLst/>
                        </a:rPr>
                        <a:t>12</a:t>
                      </a:r>
                      <a:endParaRPr lang="en-US" sz="1800" b="0" i="0" u="none" strike="noStrike" dirty="0">
                        <a:solidFill>
                          <a:srgbClr val="000000"/>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800" u="none" strike="noStrike" dirty="0">
                          <a:effectLst/>
                        </a:rPr>
                        <a:t>Luminosity requirement and proposed run schedule</a:t>
                      </a:r>
                      <a:endParaRPr lang="en-US" sz="18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tc>
                  <a:txBody>
                    <a:bodyPr/>
                    <a:lstStyle/>
                    <a:p>
                      <a:pPr algn="l" rtl="0" fontAlgn="ctr"/>
                      <a:r>
                        <a:rPr lang="en-US" sz="1400" u="none" strike="noStrike" dirty="0">
                          <a:effectLst/>
                        </a:rPr>
                        <a:t>WG5 Conveners</a:t>
                      </a:r>
                      <a:endParaRPr lang="en-US" sz="1400" b="0" i="0" u="none" strike="noStrike" dirty="0">
                        <a:solidFill>
                          <a:srgbClr val="2F5597"/>
                        </a:solidFill>
                        <a:effectLst/>
                        <a:latin typeface="Calibri" panose="020F0502020204030204" pitchFamily="34" charset="0"/>
                      </a:endParaRPr>
                    </a:p>
                  </a:txBody>
                  <a:tcPr marL="4586" marR="4586" marT="4586" marB="0" anchor="ctr">
                    <a:solidFill>
                      <a:srgbClr val="E9EEF9"/>
                    </a:solidFill>
                  </a:tcPr>
                </a:tc>
                <a:extLst>
                  <a:ext uri="{0D108BD9-81ED-4DB2-BD59-A6C34878D82A}">
                    <a16:rowId xmlns:a16="http://schemas.microsoft.com/office/drawing/2014/main" val="73944405"/>
                  </a:ext>
                </a:extLst>
              </a:tr>
              <a:tr h="153579">
                <a:tc rowSpan="3">
                  <a:txBody>
                    <a:bodyPr/>
                    <a:lstStyle/>
                    <a:p>
                      <a:pPr algn="ctr" fontAlgn="ctr"/>
                      <a:r>
                        <a:rPr lang="en-US" sz="1800" u="none" strike="noStrike" dirty="0">
                          <a:effectLst/>
                        </a:rPr>
                        <a:t>13</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rowSpan="3">
                  <a:txBody>
                    <a:bodyPr/>
                    <a:lstStyle/>
                    <a:p>
                      <a:pPr algn="l" fontAlgn="ctr"/>
                      <a:r>
                        <a:rPr lang="en-US" sz="1800" u="none" strike="noStrike" dirty="0">
                          <a:effectLst/>
                        </a:rPr>
                        <a:t>High Energy LHC (HE-LHC)</a:t>
                      </a:r>
                      <a:endParaRPr lang="en-US" sz="18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tc>
                  <a:txBody>
                    <a:bodyPr/>
                    <a:lstStyle/>
                    <a:p>
                      <a:pPr algn="l" rtl="0" fontAlgn="ctr"/>
                      <a:r>
                        <a:rPr lang="en-US" sz="1400" u="none" strike="noStrike" dirty="0">
                          <a:effectLst/>
                        </a:rPr>
                        <a:t>Andrea </a:t>
                      </a:r>
                      <a:r>
                        <a:rPr lang="en-US" sz="1400" u="none" strike="noStrike" dirty="0" err="1">
                          <a:effectLst/>
                        </a:rPr>
                        <a:t>Dainese</a:t>
                      </a:r>
                      <a:r>
                        <a:rPr lang="en-US" sz="1400" u="none" strike="noStrike" dirty="0">
                          <a:effectLst/>
                        </a:rPr>
                        <a:t> (ALICE)</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935205438"/>
                  </a:ext>
                </a:extLst>
              </a:tr>
              <a:tr h="153579">
                <a:tc vMerge="1">
                  <a:txBody>
                    <a:bodyPr/>
                    <a:lstStyle/>
                    <a:p>
                      <a:endParaRPr lang="en-US"/>
                    </a:p>
                  </a:txBody>
                  <a:tcPr/>
                </a:tc>
                <a:tc vMerge="1">
                  <a:txBody>
                    <a:bodyPr/>
                    <a:lstStyle/>
                    <a:p>
                      <a:endParaRPr lang="en-US"/>
                    </a:p>
                  </a:txBody>
                  <a:tcPr/>
                </a:tc>
                <a:tc>
                  <a:txBody>
                    <a:bodyPr/>
                    <a:lstStyle/>
                    <a:p>
                      <a:pPr algn="l" rtl="0" fontAlgn="ctr"/>
                      <a:r>
                        <a:rPr lang="en-US" sz="1400" u="none" strike="noStrike" dirty="0">
                          <a:effectLst/>
                        </a:rPr>
                        <a:t>David </a:t>
                      </a:r>
                      <a:r>
                        <a:rPr lang="en-US" sz="1400" u="none" strike="noStrike" dirty="0" err="1">
                          <a:effectLst/>
                        </a:rPr>
                        <a:t>d’Enterria</a:t>
                      </a:r>
                      <a:r>
                        <a:rPr lang="en-US" sz="1400" u="none" strike="noStrike" dirty="0">
                          <a:effectLst/>
                        </a:rPr>
                        <a:t> (CMS)</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3831110894"/>
                  </a:ext>
                </a:extLst>
              </a:tr>
              <a:tr h="153579">
                <a:tc vMerge="1">
                  <a:txBody>
                    <a:bodyPr/>
                    <a:lstStyle/>
                    <a:p>
                      <a:endParaRPr lang="en-US"/>
                    </a:p>
                  </a:txBody>
                  <a:tcPr/>
                </a:tc>
                <a:tc vMerge="1">
                  <a:txBody>
                    <a:bodyPr/>
                    <a:lstStyle/>
                    <a:p>
                      <a:endParaRPr lang="en-US"/>
                    </a:p>
                  </a:txBody>
                  <a:tcPr/>
                </a:tc>
                <a:tc>
                  <a:txBody>
                    <a:bodyPr/>
                    <a:lstStyle/>
                    <a:p>
                      <a:pPr algn="l" fontAlgn="ctr"/>
                      <a:r>
                        <a:rPr lang="en-US" sz="1400" u="none" strike="noStrike" dirty="0">
                          <a:effectLst/>
                        </a:rPr>
                        <a:t>Carlos A. Salgado (Theory)</a:t>
                      </a:r>
                      <a:endParaRPr lang="en-US" sz="1400" b="0" i="0" u="none" strike="noStrike" dirty="0">
                        <a:solidFill>
                          <a:srgbClr val="000000"/>
                        </a:solidFill>
                        <a:effectLst/>
                        <a:latin typeface="Calibri" panose="020F0502020204030204" pitchFamily="34" charset="0"/>
                      </a:endParaRPr>
                    </a:p>
                  </a:txBody>
                  <a:tcPr marL="4586" marR="4586" marT="4586" marB="0" anchor="ctr">
                    <a:solidFill>
                      <a:schemeClr val="bg1"/>
                    </a:solidFill>
                  </a:tcPr>
                </a:tc>
                <a:extLst>
                  <a:ext uri="{0D108BD9-81ED-4DB2-BD59-A6C34878D82A}">
                    <a16:rowId xmlns:a16="http://schemas.microsoft.com/office/drawing/2014/main" val="2999972467"/>
                  </a:ext>
                </a:extLst>
              </a:tr>
            </a:tbl>
          </a:graphicData>
        </a:graphic>
      </p:graphicFrame>
    </p:spTree>
    <p:extLst>
      <p:ext uri="{BB962C8B-B14F-4D97-AF65-F5344CB8AC3E}">
        <p14:creationId xmlns:p14="http://schemas.microsoft.com/office/powerpoint/2010/main" val="1083775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602D0F-A626-4404-9609-02814C344A64}"/>
              </a:ext>
            </a:extLst>
          </p:cNvPr>
          <p:cNvSpPr>
            <a:spLocks noGrp="1"/>
          </p:cNvSpPr>
          <p:nvPr>
            <p:ph type="sldNum" idx="10"/>
          </p:nvPr>
        </p:nvSpPr>
        <p:spPr/>
        <p:txBody>
          <a:bodyPr/>
          <a:lstStyle/>
          <a:p>
            <a:pPr>
              <a:defRPr/>
            </a:pPr>
            <a:fld id="{0AA82500-B16D-4427-9F60-2A04496B48CD}" type="slidenum">
              <a:rPr lang="en-US" altLang="en-US" smtClean="0"/>
              <a:pPr>
                <a:defRPr/>
              </a:pPr>
              <a:t>20</a:t>
            </a:fld>
            <a:endParaRPr lang="en-US" altLang="en-US"/>
          </a:p>
        </p:txBody>
      </p:sp>
      <p:sp>
        <p:nvSpPr>
          <p:cNvPr id="3" name="Footer Placeholder 2">
            <a:extLst>
              <a:ext uri="{FF2B5EF4-FFF2-40B4-BE49-F238E27FC236}">
                <a16:creationId xmlns:a16="http://schemas.microsoft.com/office/drawing/2014/main" id="{0D9C64DC-491A-4194-8D69-0FCECADD8000}"/>
              </a:ext>
            </a:extLst>
          </p:cNvPr>
          <p:cNvSpPr>
            <a:spLocks noGrp="1"/>
          </p:cNvSpPr>
          <p:nvPr>
            <p:ph type="ftr" idx="11"/>
          </p:nvPr>
        </p:nvSpPr>
        <p:spPr/>
        <p:txBody>
          <a:bodyPr/>
          <a:lstStyle/>
          <a:p>
            <a:pPr>
              <a:defRPr/>
            </a:pPr>
            <a:r>
              <a:rPr lang="en-US" altLang="zh-TW" dirty="0"/>
              <a:t>QGP Studies in Run 3 and 4</a:t>
            </a:r>
          </a:p>
        </p:txBody>
      </p:sp>
      <p:pic>
        <p:nvPicPr>
          <p:cNvPr id="4" name="Picture 3">
            <a:extLst>
              <a:ext uri="{FF2B5EF4-FFF2-40B4-BE49-F238E27FC236}">
                <a16:creationId xmlns:a16="http://schemas.microsoft.com/office/drawing/2014/main" id="{6AE03E3A-AC7C-4DCC-815C-F843B844DF9D}"/>
              </a:ext>
            </a:extLst>
          </p:cNvPr>
          <p:cNvPicPr>
            <a:picLocks noChangeAspect="1"/>
          </p:cNvPicPr>
          <p:nvPr/>
        </p:nvPicPr>
        <p:blipFill>
          <a:blip r:embed="rId2"/>
          <a:stretch>
            <a:fillRect/>
          </a:stretch>
        </p:blipFill>
        <p:spPr>
          <a:xfrm>
            <a:off x="0" y="2536397"/>
            <a:ext cx="10058400" cy="2699606"/>
          </a:xfrm>
          <a:prstGeom prst="rect">
            <a:avLst/>
          </a:prstGeom>
        </p:spPr>
      </p:pic>
      <p:sp>
        <p:nvSpPr>
          <p:cNvPr id="5" name="Title 1">
            <a:extLst>
              <a:ext uri="{FF2B5EF4-FFF2-40B4-BE49-F238E27FC236}">
                <a16:creationId xmlns:a16="http://schemas.microsoft.com/office/drawing/2014/main" id="{DA86CD79-6CF5-4BE5-8106-7A283BC9CE04}"/>
              </a:ext>
            </a:extLst>
          </p:cNvPr>
          <p:cNvSpPr txBox="1">
            <a:spLocks/>
          </p:cNvSpPr>
          <p:nvPr/>
        </p:nvSpPr>
        <p:spPr>
          <a:xfrm>
            <a:off x="0" y="0"/>
            <a:ext cx="10058400" cy="790575"/>
          </a:xfrm>
          <a:prstGeom prst="rect">
            <a:avLst/>
          </a:prstGeom>
        </p:spPr>
        <p:txBody>
          <a:bodyPr/>
          <a:lst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a:lstStyle>
          <a:p>
            <a:pPr defTabSz="914400"/>
            <a:r>
              <a:rPr lang="en-US" dirty="0"/>
              <a:t>Big Questions</a:t>
            </a:r>
          </a:p>
        </p:txBody>
      </p:sp>
      <p:sp>
        <p:nvSpPr>
          <p:cNvPr id="6" name="Arrow: Right 5">
            <a:extLst>
              <a:ext uri="{FF2B5EF4-FFF2-40B4-BE49-F238E27FC236}">
                <a16:creationId xmlns:a16="http://schemas.microsoft.com/office/drawing/2014/main" id="{7B513529-8050-4ECC-A220-BDFBFBDEC4A1}"/>
              </a:ext>
            </a:extLst>
          </p:cNvPr>
          <p:cNvSpPr/>
          <p:nvPr/>
        </p:nvSpPr>
        <p:spPr>
          <a:xfrm>
            <a:off x="1212776"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BBFAB22-DADB-4E1B-8F1C-09A1517A2787}"/>
              </a:ext>
            </a:extLst>
          </p:cNvPr>
          <p:cNvSpPr/>
          <p:nvPr/>
        </p:nvSpPr>
        <p:spPr>
          <a:xfrm>
            <a:off x="2148880"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58FAE1CD-6E1C-4917-8015-9F2124D69F00}"/>
              </a:ext>
            </a:extLst>
          </p:cNvPr>
          <p:cNvSpPr/>
          <p:nvPr/>
        </p:nvSpPr>
        <p:spPr>
          <a:xfrm>
            <a:off x="3445024"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65C82C8-976F-4792-AB7F-80E782C9D0EF}"/>
              </a:ext>
            </a:extLst>
          </p:cNvPr>
          <p:cNvSpPr/>
          <p:nvPr/>
        </p:nvSpPr>
        <p:spPr>
          <a:xfrm>
            <a:off x="510120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389A83C-D4C1-44DB-83B9-08FCD2B3F63F}"/>
              </a:ext>
            </a:extLst>
          </p:cNvPr>
          <p:cNvSpPr/>
          <p:nvPr/>
        </p:nvSpPr>
        <p:spPr>
          <a:xfrm>
            <a:off x="726144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7BB9F7-C99E-4CA2-971A-E8A3141E7FB8}"/>
              </a:ext>
            </a:extLst>
          </p:cNvPr>
          <p:cNvSpPr txBox="1"/>
          <p:nvPr/>
        </p:nvSpPr>
        <p:spPr>
          <a:xfrm>
            <a:off x="72374" y="1077888"/>
            <a:ext cx="358867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are the initial conditions </a:t>
            </a:r>
            <a:br>
              <a:rPr lang="en-US" dirty="0">
                <a:solidFill>
                  <a:schemeClr val="bg1">
                    <a:lumMod val="65000"/>
                  </a:schemeClr>
                </a:solidFill>
              </a:rPr>
            </a:br>
            <a:r>
              <a:rPr lang="en-US" dirty="0">
                <a:solidFill>
                  <a:schemeClr val="bg1">
                    <a:lumMod val="65000"/>
                  </a:schemeClr>
                </a:solidFill>
              </a:rPr>
              <a:t>of the collision?</a:t>
            </a:r>
          </a:p>
        </p:txBody>
      </p:sp>
      <p:cxnSp>
        <p:nvCxnSpPr>
          <p:cNvPr id="13" name="Straight Arrow Connector 12">
            <a:extLst>
              <a:ext uri="{FF2B5EF4-FFF2-40B4-BE49-F238E27FC236}">
                <a16:creationId xmlns:a16="http://schemas.microsoft.com/office/drawing/2014/main" id="{646D2363-59B8-443A-AEE8-A91FF95EA43D}"/>
              </a:ext>
            </a:extLst>
          </p:cNvPr>
          <p:cNvCxnSpPr>
            <a:cxnSpLocks/>
          </p:cNvCxnSpPr>
          <p:nvPr/>
        </p:nvCxnSpPr>
        <p:spPr>
          <a:xfrm>
            <a:off x="1500808" y="1873848"/>
            <a:ext cx="324036" cy="1347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E37810-3BC1-4BB3-8B38-7370A7A7B223}"/>
              </a:ext>
            </a:extLst>
          </p:cNvPr>
          <p:cNvSpPr txBox="1"/>
          <p:nvPr/>
        </p:nvSpPr>
        <p:spPr>
          <a:xfrm>
            <a:off x="132656" y="5433370"/>
            <a:ext cx="3384376"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How does the system move toward </a:t>
            </a:r>
            <a:r>
              <a:rPr lang="en-US" dirty="0" err="1">
                <a:solidFill>
                  <a:schemeClr val="bg1">
                    <a:lumMod val="65000"/>
                  </a:schemeClr>
                </a:solidFill>
              </a:rPr>
              <a:t>hydrodynamization</a:t>
            </a:r>
            <a:r>
              <a:rPr lang="en-US" dirty="0">
                <a:solidFill>
                  <a:schemeClr val="bg1">
                    <a:lumMod val="65000"/>
                  </a:schemeClr>
                </a:solidFill>
              </a:rPr>
              <a:t>?</a:t>
            </a:r>
          </a:p>
        </p:txBody>
      </p:sp>
      <p:cxnSp>
        <p:nvCxnSpPr>
          <p:cNvPr id="15" name="Straight Arrow Connector 14">
            <a:extLst>
              <a:ext uri="{FF2B5EF4-FFF2-40B4-BE49-F238E27FC236}">
                <a16:creationId xmlns:a16="http://schemas.microsoft.com/office/drawing/2014/main" id="{D918D233-9689-4ED2-B3B1-FA96BF75EEBB}"/>
              </a:ext>
            </a:extLst>
          </p:cNvPr>
          <p:cNvCxnSpPr>
            <a:cxnSpLocks/>
          </p:cNvCxnSpPr>
          <p:nvPr/>
        </p:nvCxnSpPr>
        <p:spPr>
          <a:xfrm flipV="1">
            <a:off x="1932856" y="4390257"/>
            <a:ext cx="864096" cy="936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445A2EE-C2E7-4CA4-99A9-56B73C112D73}"/>
              </a:ext>
            </a:extLst>
          </p:cNvPr>
          <p:cNvCxnSpPr>
            <a:cxnSpLocks/>
          </p:cNvCxnSpPr>
          <p:nvPr/>
        </p:nvCxnSpPr>
        <p:spPr>
          <a:xfrm flipH="1">
            <a:off x="4525145" y="1997636"/>
            <a:ext cx="792087" cy="92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A20D08-3899-4160-A147-75937F1C2D08}"/>
              </a:ext>
            </a:extLst>
          </p:cNvPr>
          <p:cNvCxnSpPr/>
          <p:nvPr/>
        </p:nvCxnSpPr>
        <p:spPr>
          <a:xfrm>
            <a:off x="4165104" y="3094112"/>
            <a:ext cx="504056"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6830AC-CCBB-4157-97AC-A933F0B0E71D}"/>
              </a:ext>
            </a:extLst>
          </p:cNvPr>
          <p:cNvSpPr txBox="1"/>
          <p:nvPr/>
        </p:nvSpPr>
        <p:spPr>
          <a:xfrm>
            <a:off x="6829400" y="6839863"/>
            <a:ext cx="2950309" cy="430887"/>
          </a:xfrm>
          <a:prstGeom prst="rect">
            <a:avLst/>
          </a:prstGeom>
          <a:noFill/>
        </p:spPr>
        <p:txBody>
          <a:bodyPr wrap="square" rtlCol="0">
            <a:spAutoFit/>
          </a:bodyPr>
          <a:lstStyle/>
          <a:p>
            <a:r>
              <a:rPr lang="en-US" sz="1100" dirty="0"/>
              <a:t>Visualization taken from Jonah E. Bernhard </a:t>
            </a:r>
          </a:p>
          <a:p>
            <a:pPr algn="ctr"/>
            <a:r>
              <a:rPr lang="en-US" sz="1100" dirty="0"/>
              <a:t>arXiv:1804.06469</a:t>
            </a:r>
          </a:p>
        </p:txBody>
      </p:sp>
      <p:sp>
        <p:nvSpPr>
          <p:cNvPr id="25" name="TextBox 24">
            <a:extLst>
              <a:ext uri="{FF2B5EF4-FFF2-40B4-BE49-F238E27FC236}">
                <a16:creationId xmlns:a16="http://schemas.microsoft.com/office/drawing/2014/main" id="{DDD88804-580D-408D-AE43-9D8CD2768AA4}"/>
              </a:ext>
            </a:extLst>
          </p:cNvPr>
          <p:cNvSpPr txBox="1"/>
          <p:nvPr/>
        </p:nvSpPr>
        <p:spPr>
          <a:xfrm>
            <a:off x="7261448" y="1365920"/>
            <a:ext cx="273630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How does the QGP </a:t>
            </a:r>
            <a:r>
              <a:rPr lang="en-US" dirty="0" err="1"/>
              <a:t>hadronize</a:t>
            </a:r>
            <a:r>
              <a:rPr lang="en-US" dirty="0"/>
              <a:t>?</a:t>
            </a:r>
          </a:p>
        </p:txBody>
      </p:sp>
      <p:cxnSp>
        <p:nvCxnSpPr>
          <p:cNvPr id="27" name="Straight Arrow Connector 26">
            <a:extLst>
              <a:ext uri="{FF2B5EF4-FFF2-40B4-BE49-F238E27FC236}">
                <a16:creationId xmlns:a16="http://schemas.microsoft.com/office/drawing/2014/main" id="{27C0C000-FAE6-4EAE-8706-92AACC017701}"/>
              </a:ext>
            </a:extLst>
          </p:cNvPr>
          <p:cNvCxnSpPr>
            <a:cxnSpLocks/>
          </p:cNvCxnSpPr>
          <p:nvPr/>
        </p:nvCxnSpPr>
        <p:spPr>
          <a:xfrm>
            <a:off x="8917632" y="2071160"/>
            <a:ext cx="41424" cy="475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50198BE-0A94-4A9D-A15D-B77295FF1F4E}"/>
              </a:ext>
            </a:extLst>
          </p:cNvPr>
          <p:cNvSpPr txBox="1"/>
          <p:nvPr/>
        </p:nvSpPr>
        <p:spPr>
          <a:xfrm>
            <a:off x="4124719" y="849143"/>
            <a:ext cx="2736304" cy="1200329"/>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is the longitudinal structure of the QGP?</a:t>
            </a:r>
          </a:p>
          <a:p>
            <a:pPr algn="ctr"/>
            <a:r>
              <a:rPr lang="en-US" dirty="0">
                <a:solidFill>
                  <a:schemeClr val="bg1">
                    <a:lumMod val="65000"/>
                  </a:schemeClr>
                </a:solidFill>
              </a:rPr>
              <a:t>What is the equation of state of QGP?</a:t>
            </a:r>
          </a:p>
        </p:txBody>
      </p:sp>
    </p:spTree>
    <p:extLst>
      <p:ext uri="{BB962C8B-B14F-4D97-AF65-F5344CB8AC3E}">
        <p14:creationId xmlns:p14="http://schemas.microsoft.com/office/powerpoint/2010/main" val="217740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6248EEE-D1B6-4208-816E-AE4915647321}"/>
              </a:ext>
            </a:extLst>
          </p:cNvPr>
          <p:cNvPicPr>
            <a:picLocks noChangeAspect="1"/>
          </p:cNvPicPr>
          <p:nvPr/>
        </p:nvPicPr>
        <p:blipFill>
          <a:blip r:embed="rId3"/>
          <a:stretch>
            <a:fillRect/>
          </a:stretch>
        </p:blipFill>
        <p:spPr>
          <a:xfrm>
            <a:off x="6467809" y="3922693"/>
            <a:ext cx="3457935" cy="3317637"/>
          </a:xfrm>
          <a:prstGeom prst="rect">
            <a:avLst/>
          </a:prstGeom>
        </p:spPr>
      </p:pic>
      <p:sp>
        <p:nvSpPr>
          <p:cNvPr id="2" name="Title 1"/>
          <p:cNvSpPr>
            <a:spLocks noGrp="1"/>
          </p:cNvSpPr>
          <p:nvPr>
            <p:ph type="title"/>
          </p:nvPr>
        </p:nvSpPr>
        <p:spPr/>
        <p:txBody>
          <a:bodyPr/>
          <a:lstStyle/>
          <a:p>
            <a:r>
              <a:rPr lang="en-US" sz="4000" dirty="0"/>
              <a:t>Hadronization of Heavy Quarks in QGP</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21</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16" name="TextBox 15"/>
          <p:cNvSpPr txBox="1"/>
          <p:nvPr/>
        </p:nvSpPr>
        <p:spPr>
          <a:xfrm>
            <a:off x="1896168" y="6963651"/>
            <a:ext cx="2096936" cy="261610"/>
          </a:xfrm>
          <a:prstGeom prst="rect">
            <a:avLst/>
          </a:prstGeom>
          <a:noFill/>
          <a:ln>
            <a:solidFill>
              <a:schemeClr val="bg2">
                <a:lumMod val="75000"/>
              </a:schemeClr>
            </a:solidFill>
          </a:ln>
        </p:spPr>
        <p:txBody>
          <a:bodyPr wrap="square" rtlCol="0">
            <a:spAutoFit/>
          </a:bodyPr>
          <a:lstStyle/>
          <a:p>
            <a:pPr algn="ctr"/>
            <a:r>
              <a:rPr lang="en-US" sz="1100" dirty="0"/>
              <a:t>B</a:t>
            </a:r>
            <a:r>
              <a:rPr lang="en-US" sz="1100" baseline="30000" dirty="0"/>
              <a:t>±</a:t>
            </a:r>
            <a:r>
              <a:rPr lang="en-US" sz="1100" dirty="0"/>
              <a:t> PRL 119 (2017) 152301</a:t>
            </a:r>
          </a:p>
        </p:txBody>
      </p:sp>
      <p:sp>
        <p:nvSpPr>
          <p:cNvPr id="17" name="TextBox 16"/>
          <p:cNvSpPr txBox="1"/>
          <p:nvPr/>
        </p:nvSpPr>
        <p:spPr>
          <a:xfrm>
            <a:off x="126566" y="6963651"/>
            <a:ext cx="1736896" cy="261610"/>
          </a:xfrm>
          <a:prstGeom prst="rect">
            <a:avLst/>
          </a:prstGeom>
          <a:noFill/>
          <a:ln>
            <a:solidFill>
              <a:schemeClr val="bg2">
                <a:lumMod val="75000"/>
              </a:schemeClr>
            </a:solidFill>
          </a:ln>
        </p:spPr>
        <p:txBody>
          <a:bodyPr wrap="square" rtlCol="0">
            <a:spAutoFit/>
          </a:bodyPr>
          <a:lstStyle/>
          <a:p>
            <a:pPr algn="ctr"/>
            <a:r>
              <a:rPr lang="en-US" sz="1100" dirty="0"/>
              <a:t>B</a:t>
            </a:r>
            <a:r>
              <a:rPr lang="en-US" sz="1100" baseline="-25000" dirty="0"/>
              <a:t>s</a:t>
            </a:r>
            <a:r>
              <a:rPr lang="en-US" sz="1100" baseline="30000" dirty="0"/>
              <a:t>0</a:t>
            </a:r>
            <a:r>
              <a:rPr lang="en-US" sz="1100" dirty="0"/>
              <a:t>  arXiv:1810.03022</a:t>
            </a:r>
          </a:p>
        </p:txBody>
      </p:sp>
      <p:sp>
        <p:nvSpPr>
          <p:cNvPr id="10" name="TextBox 9">
            <a:extLst>
              <a:ext uri="{FF2B5EF4-FFF2-40B4-BE49-F238E27FC236}">
                <a16:creationId xmlns:a16="http://schemas.microsoft.com/office/drawing/2014/main" id="{39A4E6E2-0334-4702-8A54-FFB68A3C709D}"/>
              </a:ext>
            </a:extLst>
          </p:cNvPr>
          <p:cNvSpPr txBox="1"/>
          <p:nvPr/>
        </p:nvSpPr>
        <p:spPr>
          <a:xfrm>
            <a:off x="204664" y="933872"/>
            <a:ext cx="5668122" cy="830997"/>
          </a:xfrm>
          <a:prstGeom prst="rect">
            <a:avLst/>
          </a:prstGeom>
          <a:noFill/>
        </p:spPr>
        <p:txBody>
          <a:bodyPr wrap="square" rtlCol="0">
            <a:spAutoFit/>
          </a:bodyPr>
          <a:lstStyle/>
          <a:p>
            <a:r>
              <a:rPr lang="en-US" sz="2400" dirty="0"/>
              <a:t>Strange quark content is enhanced in QGP </a:t>
            </a:r>
            <a:r>
              <a:rPr lang="en-US" altLang="zh-TW" sz="2400" dirty="0"/>
              <a:t>(Due to the high temperature)</a:t>
            </a:r>
            <a:endParaRPr lang="en-US" sz="2400" dirty="0"/>
          </a:p>
        </p:txBody>
      </p:sp>
      <p:sp>
        <p:nvSpPr>
          <p:cNvPr id="12" name="TextBox 11">
            <a:extLst>
              <a:ext uri="{FF2B5EF4-FFF2-40B4-BE49-F238E27FC236}">
                <a16:creationId xmlns:a16="http://schemas.microsoft.com/office/drawing/2014/main" id="{526498B1-8182-4FB7-B0D6-216CC979BAAD}"/>
              </a:ext>
            </a:extLst>
          </p:cNvPr>
          <p:cNvSpPr txBox="1"/>
          <p:nvPr/>
        </p:nvSpPr>
        <p:spPr>
          <a:xfrm>
            <a:off x="17173" y="3814192"/>
            <a:ext cx="6947145" cy="1092607"/>
          </a:xfrm>
          <a:prstGeom prst="rect">
            <a:avLst/>
          </a:prstGeom>
          <a:noFill/>
        </p:spPr>
        <p:txBody>
          <a:bodyPr wrap="square" rtlCol="0">
            <a:spAutoFit/>
          </a:bodyPr>
          <a:lstStyle/>
          <a:p>
            <a:r>
              <a:rPr lang="en-US" sz="2400" dirty="0"/>
              <a:t>Idea: Probe the partonic QGP by heavy quarks!</a:t>
            </a:r>
          </a:p>
          <a:p>
            <a:endParaRPr lang="en-US" sz="2000" dirty="0"/>
          </a:p>
          <a:p>
            <a:r>
              <a:rPr lang="en-US" sz="2100" dirty="0"/>
              <a:t>Ex: D</a:t>
            </a:r>
            <a:r>
              <a:rPr lang="en-US" sz="2100" baseline="-25000" dirty="0"/>
              <a:t>s</a:t>
            </a:r>
            <a:r>
              <a:rPr lang="en-US" sz="2100" dirty="0"/>
              <a:t> , B</a:t>
            </a:r>
            <a:r>
              <a:rPr lang="en-US" sz="2100" baseline="-25000" dirty="0"/>
              <a:t>s</a:t>
            </a:r>
            <a:r>
              <a:rPr lang="en-US" sz="2100" dirty="0"/>
              <a:t> and </a:t>
            </a:r>
            <a:r>
              <a:rPr lang="el-GR" sz="2100" dirty="0"/>
              <a:t>Λ</a:t>
            </a:r>
            <a:r>
              <a:rPr lang="en-US" sz="2100" baseline="-25000" dirty="0"/>
              <a:t>c</a:t>
            </a:r>
            <a:r>
              <a:rPr lang="en-US" sz="2100" dirty="0"/>
              <a:t> could be </a:t>
            </a:r>
            <a:r>
              <a:rPr lang="en-US" sz="2100" b="1" dirty="0"/>
              <a:t>enhanced via coalescence</a:t>
            </a:r>
          </a:p>
        </p:txBody>
      </p:sp>
      <p:grpSp>
        <p:nvGrpSpPr>
          <p:cNvPr id="53" name="Group 52">
            <a:extLst>
              <a:ext uri="{FF2B5EF4-FFF2-40B4-BE49-F238E27FC236}">
                <a16:creationId xmlns:a16="http://schemas.microsoft.com/office/drawing/2014/main" id="{4FA52705-060C-44E3-912A-523FA99ADE9C}"/>
              </a:ext>
            </a:extLst>
          </p:cNvPr>
          <p:cNvGrpSpPr/>
          <p:nvPr/>
        </p:nvGrpSpPr>
        <p:grpSpPr>
          <a:xfrm>
            <a:off x="1212776" y="5038328"/>
            <a:ext cx="3416288" cy="1575671"/>
            <a:chOff x="1140768" y="3818950"/>
            <a:chExt cx="2585221" cy="1244841"/>
          </a:xfrm>
        </p:grpSpPr>
        <p:sp>
          <p:nvSpPr>
            <p:cNvPr id="28" name="Oval 44">
              <a:extLst>
                <a:ext uri="{FF2B5EF4-FFF2-40B4-BE49-F238E27FC236}">
                  <a16:creationId xmlns:a16="http://schemas.microsoft.com/office/drawing/2014/main" id="{9C06B140-6942-43A1-A9ED-B518DD256AE9}"/>
                </a:ext>
              </a:extLst>
            </p:cNvPr>
            <p:cNvSpPr>
              <a:spLocks noChangeArrowheads="1"/>
            </p:cNvSpPr>
            <p:nvPr/>
          </p:nvSpPr>
          <p:spPr bwMode="auto">
            <a:xfrm>
              <a:off x="1140768" y="4093617"/>
              <a:ext cx="495907" cy="512663"/>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600" dirty="0">
                  <a:solidFill>
                    <a:schemeClr val="tx1"/>
                  </a:solidFill>
                  <a:ea typeface="新細明體" panose="02020500000000000000" pitchFamily="18" charset="-120"/>
                </a:rPr>
                <a:t>b</a:t>
              </a:r>
              <a:endParaRPr lang="en-US" altLang="zh-TW" sz="1200" dirty="0">
                <a:solidFill>
                  <a:schemeClr val="tx1"/>
                </a:solidFill>
                <a:ea typeface="新細明體" panose="02020500000000000000" pitchFamily="18" charset="-120"/>
              </a:endParaRPr>
            </a:p>
          </p:txBody>
        </p:sp>
        <p:sp>
          <p:nvSpPr>
            <p:cNvPr id="37" name="Oval 45">
              <a:extLst>
                <a:ext uri="{FF2B5EF4-FFF2-40B4-BE49-F238E27FC236}">
                  <a16:creationId xmlns:a16="http://schemas.microsoft.com/office/drawing/2014/main" id="{8C26CE2F-D25C-4432-BB94-2EC3B495CB30}"/>
                </a:ext>
              </a:extLst>
            </p:cNvPr>
            <p:cNvSpPr>
              <a:spLocks noChangeArrowheads="1"/>
            </p:cNvSpPr>
            <p:nvPr/>
          </p:nvSpPr>
          <p:spPr bwMode="auto">
            <a:xfrm>
              <a:off x="2226907" y="3818950"/>
              <a:ext cx="186095" cy="192383"/>
            </a:xfrm>
            <a:prstGeom prst="ellipse">
              <a:avLst/>
            </a:prstGeom>
            <a:solidFill>
              <a:srgbClr val="FF99FF"/>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39" name="Freeform: Shape 38">
              <a:extLst>
                <a:ext uri="{FF2B5EF4-FFF2-40B4-BE49-F238E27FC236}">
                  <a16:creationId xmlns:a16="http://schemas.microsoft.com/office/drawing/2014/main" id="{698897AC-A3C5-4E41-A60C-E3713FDF402C}"/>
                </a:ext>
              </a:extLst>
            </p:cNvPr>
            <p:cNvSpPr/>
            <p:nvPr/>
          </p:nvSpPr>
          <p:spPr>
            <a:xfrm>
              <a:off x="2400300" y="3898900"/>
              <a:ext cx="615950" cy="342900"/>
            </a:xfrm>
            <a:custGeom>
              <a:avLst/>
              <a:gdLst>
                <a:gd name="connsiteX0" fmla="*/ 0 w 615950"/>
                <a:gd name="connsiteY0" fmla="*/ 25400 h 342900"/>
                <a:gd name="connsiteX1" fmla="*/ 82550 w 615950"/>
                <a:gd name="connsiteY1" fmla="*/ 0 h 342900"/>
                <a:gd name="connsiteX2" fmla="*/ 171450 w 615950"/>
                <a:gd name="connsiteY2" fmla="*/ 6350 h 342900"/>
                <a:gd name="connsiteX3" fmla="*/ 209550 w 615950"/>
                <a:gd name="connsiteY3" fmla="*/ 31750 h 342900"/>
                <a:gd name="connsiteX4" fmla="*/ 222250 w 615950"/>
                <a:gd name="connsiteY4" fmla="*/ 50800 h 342900"/>
                <a:gd name="connsiteX5" fmla="*/ 228600 w 615950"/>
                <a:gd name="connsiteY5" fmla="*/ 76200 h 342900"/>
                <a:gd name="connsiteX6" fmla="*/ 241300 w 615950"/>
                <a:gd name="connsiteY6" fmla="*/ 114300 h 342900"/>
                <a:gd name="connsiteX7" fmla="*/ 247650 w 615950"/>
                <a:gd name="connsiteY7" fmla="*/ 139700 h 342900"/>
                <a:gd name="connsiteX8" fmla="*/ 279400 w 615950"/>
                <a:gd name="connsiteY8" fmla="*/ 184150 h 342900"/>
                <a:gd name="connsiteX9" fmla="*/ 317500 w 615950"/>
                <a:gd name="connsiteY9" fmla="*/ 209550 h 342900"/>
                <a:gd name="connsiteX10" fmla="*/ 336550 w 615950"/>
                <a:gd name="connsiteY10" fmla="*/ 222250 h 342900"/>
                <a:gd name="connsiteX11" fmla="*/ 355600 w 615950"/>
                <a:gd name="connsiteY11" fmla="*/ 234950 h 342900"/>
                <a:gd name="connsiteX12" fmla="*/ 400050 w 615950"/>
                <a:gd name="connsiteY12" fmla="*/ 254000 h 342900"/>
                <a:gd name="connsiteX13" fmla="*/ 419100 w 615950"/>
                <a:gd name="connsiteY13" fmla="*/ 260350 h 342900"/>
                <a:gd name="connsiteX14" fmla="*/ 463550 w 615950"/>
                <a:gd name="connsiteY14" fmla="*/ 273050 h 342900"/>
                <a:gd name="connsiteX15" fmla="*/ 488950 w 615950"/>
                <a:gd name="connsiteY15" fmla="*/ 285750 h 342900"/>
                <a:gd name="connsiteX16" fmla="*/ 527050 w 615950"/>
                <a:gd name="connsiteY16" fmla="*/ 298450 h 342900"/>
                <a:gd name="connsiteX17" fmla="*/ 571500 w 615950"/>
                <a:gd name="connsiteY17" fmla="*/ 311150 h 342900"/>
                <a:gd name="connsiteX18" fmla="*/ 615950 w 615950"/>
                <a:gd name="connsiteY18" fmla="*/ 34290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5950" h="342900">
                  <a:moveTo>
                    <a:pt x="0" y="25400"/>
                  </a:moveTo>
                  <a:cubicBezTo>
                    <a:pt x="65429" y="3590"/>
                    <a:pt x="37669" y="11220"/>
                    <a:pt x="82550" y="0"/>
                  </a:cubicBezTo>
                  <a:cubicBezTo>
                    <a:pt x="112183" y="2117"/>
                    <a:pt x="142628" y="-855"/>
                    <a:pt x="171450" y="6350"/>
                  </a:cubicBezTo>
                  <a:cubicBezTo>
                    <a:pt x="186258" y="10052"/>
                    <a:pt x="209550" y="31750"/>
                    <a:pt x="209550" y="31750"/>
                  </a:cubicBezTo>
                  <a:cubicBezTo>
                    <a:pt x="213783" y="38100"/>
                    <a:pt x="219244" y="43785"/>
                    <a:pt x="222250" y="50800"/>
                  </a:cubicBezTo>
                  <a:cubicBezTo>
                    <a:pt x="225688" y="58822"/>
                    <a:pt x="226092" y="67841"/>
                    <a:pt x="228600" y="76200"/>
                  </a:cubicBezTo>
                  <a:cubicBezTo>
                    <a:pt x="232447" y="89022"/>
                    <a:pt x="238053" y="101313"/>
                    <a:pt x="241300" y="114300"/>
                  </a:cubicBezTo>
                  <a:cubicBezTo>
                    <a:pt x="243417" y="122767"/>
                    <a:pt x="244212" y="131678"/>
                    <a:pt x="247650" y="139700"/>
                  </a:cubicBezTo>
                  <a:cubicBezTo>
                    <a:pt x="250264" y="145799"/>
                    <a:pt x="277899" y="182816"/>
                    <a:pt x="279400" y="184150"/>
                  </a:cubicBezTo>
                  <a:cubicBezTo>
                    <a:pt x="290808" y="194291"/>
                    <a:pt x="304800" y="201083"/>
                    <a:pt x="317500" y="209550"/>
                  </a:cubicBezTo>
                  <a:lnTo>
                    <a:pt x="336550" y="222250"/>
                  </a:lnTo>
                  <a:cubicBezTo>
                    <a:pt x="342900" y="226483"/>
                    <a:pt x="348360" y="232537"/>
                    <a:pt x="355600" y="234950"/>
                  </a:cubicBezTo>
                  <a:cubicBezTo>
                    <a:pt x="400276" y="249842"/>
                    <a:pt x="345123" y="230460"/>
                    <a:pt x="400050" y="254000"/>
                  </a:cubicBezTo>
                  <a:cubicBezTo>
                    <a:pt x="406202" y="256637"/>
                    <a:pt x="412689" y="258427"/>
                    <a:pt x="419100" y="260350"/>
                  </a:cubicBezTo>
                  <a:cubicBezTo>
                    <a:pt x="433860" y="264778"/>
                    <a:pt x="449068" y="267784"/>
                    <a:pt x="463550" y="273050"/>
                  </a:cubicBezTo>
                  <a:cubicBezTo>
                    <a:pt x="472446" y="276285"/>
                    <a:pt x="480161" y="282234"/>
                    <a:pt x="488950" y="285750"/>
                  </a:cubicBezTo>
                  <a:cubicBezTo>
                    <a:pt x="501379" y="290722"/>
                    <a:pt x="514350" y="294217"/>
                    <a:pt x="527050" y="298450"/>
                  </a:cubicBezTo>
                  <a:cubicBezTo>
                    <a:pt x="554379" y="307560"/>
                    <a:pt x="539606" y="303177"/>
                    <a:pt x="571500" y="311150"/>
                  </a:cubicBezTo>
                  <a:cubicBezTo>
                    <a:pt x="612091" y="338210"/>
                    <a:pt x="598807" y="325757"/>
                    <a:pt x="615950" y="342900"/>
                  </a:cubicBezTo>
                </a:path>
              </a:pathLst>
            </a:custGeom>
            <a:noFill/>
            <a:ln>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42">
              <a:extLst>
                <a:ext uri="{FF2B5EF4-FFF2-40B4-BE49-F238E27FC236}">
                  <a16:creationId xmlns:a16="http://schemas.microsoft.com/office/drawing/2014/main" id="{A8F30D89-6C03-4E0C-A44E-568798FDB1A8}"/>
                </a:ext>
              </a:extLst>
            </p:cNvPr>
            <p:cNvGrpSpPr>
              <a:grpSpLocks/>
            </p:cNvGrpSpPr>
            <p:nvPr/>
          </p:nvGrpSpPr>
          <p:grpSpPr bwMode="auto">
            <a:xfrm>
              <a:off x="3076702" y="4077390"/>
              <a:ext cx="649287" cy="612775"/>
              <a:chOff x="945" y="2040"/>
              <a:chExt cx="635" cy="602"/>
            </a:xfrm>
          </p:grpSpPr>
          <p:sp>
            <p:nvSpPr>
              <p:cNvPr id="41" name="Oval 43">
                <a:extLst>
                  <a:ext uri="{FF2B5EF4-FFF2-40B4-BE49-F238E27FC236}">
                    <a16:creationId xmlns:a16="http://schemas.microsoft.com/office/drawing/2014/main" id="{95E6E338-2A71-4E79-9537-08E57FBDF096}"/>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42" name="Oval 44">
                <a:extLst>
                  <a:ext uri="{FF2B5EF4-FFF2-40B4-BE49-F238E27FC236}">
                    <a16:creationId xmlns:a16="http://schemas.microsoft.com/office/drawing/2014/main" id="{AB0171F3-BE91-4F6D-836E-0E75ECF64E8E}"/>
                  </a:ext>
                </a:extLst>
              </p:cNvPr>
              <p:cNvSpPr>
                <a:spLocks noChangeArrowheads="1"/>
              </p:cNvSpPr>
              <p:nvPr/>
            </p:nvSpPr>
            <p:spPr bwMode="auto">
              <a:xfrm>
                <a:off x="991"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43" name="Oval 45">
                <a:extLst>
                  <a:ext uri="{FF2B5EF4-FFF2-40B4-BE49-F238E27FC236}">
                    <a16:creationId xmlns:a16="http://schemas.microsoft.com/office/drawing/2014/main" id="{15F44E48-16B6-4385-8117-7B97092495AB}"/>
                  </a:ext>
                </a:extLst>
              </p:cNvPr>
              <p:cNvSpPr>
                <a:spLocks noChangeArrowheads="1"/>
              </p:cNvSpPr>
              <p:nvPr/>
            </p:nvSpPr>
            <p:spPr bwMode="auto">
              <a:xfrm>
                <a:off x="1353" y="2244"/>
                <a:ext cx="182" cy="189"/>
              </a:xfrm>
              <a:prstGeom prst="ellipse">
                <a:avLst/>
              </a:prstGeom>
              <a:solidFill>
                <a:srgbClr val="FF99FF"/>
              </a:solidFill>
              <a:ln w="9525">
                <a:solidFill>
                  <a:srgbClr val="FF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44" name="Line 46">
                <a:extLst>
                  <a:ext uri="{FF2B5EF4-FFF2-40B4-BE49-F238E27FC236}">
                    <a16:creationId xmlns:a16="http://schemas.microsoft.com/office/drawing/2014/main" id="{192BD545-6852-45D0-8356-9B91FFDE8158}"/>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5" name="Line 46">
              <a:extLst>
                <a:ext uri="{FF2B5EF4-FFF2-40B4-BE49-F238E27FC236}">
                  <a16:creationId xmlns:a16="http://schemas.microsoft.com/office/drawing/2014/main" id="{BF991494-379E-45F8-9449-EDA3607B0A78}"/>
                </a:ext>
              </a:extLst>
            </p:cNvPr>
            <p:cNvSpPr>
              <a:spLocks noChangeShapeType="1"/>
            </p:cNvSpPr>
            <p:nvPr/>
          </p:nvSpPr>
          <p:spPr bwMode="auto">
            <a:xfrm>
              <a:off x="2270242" y="3852292"/>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Rectangle 45">
              <a:extLst>
                <a:ext uri="{FF2B5EF4-FFF2-40B4-BE49-F238E27FC236}">
                  <a16:creationId xmlns:a16="http://schemas.microsoft.com/office/drawing/2014/main" id="{68E5DE53-3814-4E93-8A6B-7A6D0884F3B0}"/>
                </a:ext>
              </a:extLst>
            </p:cNvPr>
            <p:cNvSpPr/>
            <p:nvPr/>
          </p:nvSpPr>
          <p:spPr>
            <a:xfrm>
              <a:off x="3203413" y="4694459"/>
              <a:ext cx="500458" cy="369332"/>
            </a:xfrm>
            <a:prstGeom prst="rect">
              <a:avLst/>
            </a:prstGeom>
          </p:spPr>
          <p:txBody>
            <a:bodyPr wrap="none">
              <a:spAutoFit/>
            </a:bodyPr>
            <a:lstStyle/>
            <a:p>
              <a:r>
                <a:rPr lang="en-US" dirty="0"/>
                <a:t>B</a:t>
              </a:r>
              <a:r>
                <a:rPr lang="en-US" baseline="-25000" dirty="0"/>
                <a:t>s</a:t>
              </a:r>
              <a:r>
                <a:rPr lang="en-US" baseline="30000" dirty="0"/>
                <a:t>0</a:t>
              </a:r>
            </a:p>
          </p:txBody>
        </p:sp>
      </p:grpSp>
      <p:grpSp>
        <p:nvGrpSpPr>
          <p:cNvPr id="52" name="Group 51">
            <a:extLst>
              <a:ext uri="{FF2B5EF4-FFF2-40B4-BE49-F238E27FC236}">
                <a16:creationId xmlns:a16="http://schemas.microsoft.com/office/drawing/2014/main" id="{B90F33D7-2550-44C6-AD78-715393DE35B0}"/>
              </a:ext>
            </a:extLst>
          </p:cNvPr>
          <p:cNvGrpSpPr/>
          <p:nvPr/>
        </p:nvGrpSpPr>
        <p:grpSpPr>
          <a:xfrm>
            <a:off x="1859497" y="2172866"/>
            <a:ext cx="2368917" cy="1209278"/>
            <a:chOff x="1859498" y="1869976"/>
            <a:chExt cx="1945566" cy="993167"/>
          </a:xfrm>
        </p:grpSpPr>
        <p:sp>
          <p:nvSpPr>
            <p:cNvPr id="15" name="Oval 45">
              <a:extLst>
                <a:ext uri="{FF2B5EF4-FFF2-40B4-BE49-F238E27FC236}">
                  <a16:creationId xmlns:a16="http://schemas.microsoft.com/office/drawing/2014/main" id="{F04DFA67-2F38-46F0-AB51-A2CC660385C9}"/>
                </a:ext>
              </a:extLst>
            </p:cNvPr>
            <p:cNvSpPr>
              <a:spLocks noChangeArrowheads="1"/>
            </p:cNvSpPr>
            <p:nvPr/>
          </p:nvSpPr>
          <p:spPr bwMode="auto">
            <a:xfrm>
              <a:off x="3589040" y="2265521"/>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18" name="Oval 45">
              <a:extLst>
                <a:ext uri="{FF2B5EF4-FFF2-40B4-BE49-F238E27FC236}">
                  <a16:creationId xmlns:a16="http://schemas.microsoft.com/office/drawing/2014/main" id="{BB6C2850-17C6-45F6-A23C-9403A05A4B97}"/>
                </a:ext>
              </a:extLst>
            </p:cNvPr>
            <p:cNvSpPr>
              <a:spLocks noChangeArrowheads="1"/>
            </p:cNvSpPr>
            <p:nvPr/>
          </p:nvSpPr>
          <p:spPr bwMode="auto">
            <a:xfrm>
              <a:off x="3386053" y="2552389"/>
              <a:ext cx="186095" cy="19238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d</a:t>
              </a:r>
            </a:p>
          </p:txBody>
        </p:sp>
        <p:sp>
          <p:nvSpPr>
            <p:cNvPr id="19" name="Oval 45">
              <a:extLst>
                <a:ext uri="{FF2B5EF4-FFF2-40B4-BE49-F238E27FC236}">
                  <a16:creationId xmlns:a16="http://schemas.microsoft.com/office/drawing/2014/main" id="{F8CECF6B-DF1E-4E3B-94E7-01498DE4DFDA}"/>
                </a:ext>
              </a:extLst>
            </p:cNvPr>
            <p:cNvSpPr>
              <a:spLocks noChangeArrowheads="1"/>
            </p:cNvSpPr>
            <p:nvPr/>
          </p:nvSpPr>
          <p:spPr bwMode="auto">
            <a:xfrm>
              <a:off x="3084984" y="2269427"/>
              <a:ext cx="186095" cy="192383"/>
            </a:xfrm>
            <a:prstGeom prst="ellipse">
              <a:avLst/>
            </a:prstGeom>
            <a:solidFill>
              <a:srgbClr val="FF99FF"/>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20" name="Oval 45">
              <a:extLst>
                <a:ext uri="{FF2B5EF4-FFF2-40B4-BE49-F238E27FC236}">
                  <a16:creationId xmlns:a16="http://schemas.microsoft.com/office/drawing/2014/main" id="{3E60BE84-8ABE-4212-8108-75FDD700751D}"/>
                </a:ext>
              </a:extLst>
            </p:cNvPr>
            <p:cNvSpPr>
              <a:spLocks noChangeArrowheads="1"/>
            </p:cNvSpPr>
            <p:nvPr/>
          </p:nvSpPr>
          <p:spPr bwMode="auto">
            <a:xfrm>
              <a:off x="2936003" y="2670760"/>
              <a:ext cx="186095" cy="192383"/>
            </a:xfrm>
            <a:prstGeom prst="ellipse">
              <a:avLst/>
            </a:prstGeom>
            <a:solidFill>
              <a:srgbClr val="FF99FF"/>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21" name="Oval 45">
              <a:extLst>
                <a:ext uri="{FF2B5EF4-FFF2-40B4-BE49-F238E27FC236}">
                  <a16:creationId xmlns:a16="http://schemas.microsoft.com/office/drawing/2014/main" id="{5FF0CE36-9913-4AB4-87DA-2CB0FEB226B8}"/>
                </a:ext>
              </a:extLst>
            </p:cNvPr>
            <p:cNvSpPr>
              <a:spLocks noChangeArrowheads="1"/>
            </p:cNvSpPr>
            <p:nvPr/>
          </p:nvSpPr>
          <p:spPr bwMode="auto">
            <a:xfrm>
              <a:off x="2896051" y="1949795"/>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22" name="Oval 45">
              <a:extLst>
                <a:ext uri="{FF2B5EF4-FFF2-40B4-BE49-F238E27FC236}">
                  <a16:creationId xmlns:a16="http://schemas.microsoft.com/office/drawing/2014/main" id="{E2558164-F91C-41F4-9410-38FE6B534F16}"/>
                </a:ext>
              </a:extLst>
            </p:cNvPr>
            <p:cNvSpPr>
              <a:spLocks noChangeArrowheads="1"/>
            </p:cNvSpPr>
            <p:nvPr/>
          </p:nvSpPr>
          <p:spPr bwMode="auto">
            <a:xfrm>
              <a:off x="2693064" y="2236663"/>
              <a:ext cx="186095" cy="19238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d</a:t>
              </a:r>
            </a:p>
          </p:txBody>
        </p:sp>
        <p:sp>
          <p:nvSpPr>
            <p:cNvPr id="23" name="Oval 45">
              <a:extLst>
                <a:ext uri="{FF2B5EF4-FFF2-40B4-BE49-F238E27FC236}">
                  <a16:creationId xmlns:a16="http://schemas.microsoft.com/office/drawing/2014/main" id="{E2BB4CD7-23F0-443D-AAB7-66BA5EEB93F1}"/>
                </a:ext>
              </a:extLst>
            </p:cNvPr>
            <p:cNvSpPr>
              <a:spLocks noChangeArrowheads="1"/>
            </p:cNvSpPr>
            <p:nvPr/>
          </p:nvSpPr>
          <p:spPr bwMode="auto">
            <a:xfrm>
              <a:off x="3481707" y="2013340"/>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24" name="Oval 45">
              <a:extLst>
                <a:ext uri="{FF2B5EF4-FFF2-40B4-BE49-F238E27FC236}">
                  <a16:creationId xmlns:a16="http://schemas.microsoft.com/office/drawing/2014/main" id="{1F6A5C6F-D20E-406E-9ECC-7AA10A9353B4}"/>
                </a:ext>
              </a:extLst>
            </p:cNvPr>
            <p:cNvSpPr>
              <a:spLocks noChangeArrowheads="1"/>
            </p:cNvSpPr>
            <p:nvPr/>
          </p:nvSpPr>
          <p:spPr bwMode="auto">
            <a:xfrm>
              <a:off x="3236784" y="1981638"/>
              <a:ext cx="186095" cy="19238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d</a:t>
              </a:r>
            </a:p>
          </p:txBody>
        </p:sp>
        <p:sp>
          <p:nvSpPr>
            <p:cNvPr id="25" name="Oval 45">
              <a:extLst>
                <a:ext uri="{FF2B5EF4-FFF2-40B4-BE49-F238E27FC236}">
                  <a16:creationId xmlns:a16="http://schemas.microsoft.com/office/drawing/2014/main" id="{0BB10237-16FF-48B5-8D58-2C820F8B740B}"/>
                </a:ext>
              </a:extLst>
            </p:cNvPr>
            <p:cNvSpPr>
              <a:spLocks noChangeArrowheads="1"/>
            </p:cNvSpPr>
            <p:nvPr/>
          </p:nvSpPr>
          <p:spPr bwMode="auto">
            <a:xfrm>
              <a:off x="2525140" y="1885446"/>
              <a:ext cx="186095" cy="192383"/>
            </a:xfrm>
            <a:prstGeom prst="ellipse">
              <a:avLst/>
            </a:prstGeom>
            <a:solidFill>
              <a:srgbClr val="FF99FF"/>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26" name="Oval 45">
              <a:extLst>
                <a:ext uri="{FF2B5EF4-FFF2-40B4-BE49-F238E27FC236}">
                  <a16:creationId xmlns:a16="http://schemas.microsoft.com/office/drawing/2014/main" id="{0B1C080E-6EB5-4018-9F18-01F2CEE55ECD}"/>
                </a:ext>
              </a:extLst>
            </p:cNvPr>
            <p:cNvSpPr>
              <a:spLocks noChangeArrowheads="1"/>
            </p:cNvSpPr>
            <p:nvPr/>
          </p:nvSpPr>
          <p:spPr bwMode="auto">
            <a:xfrm>
              <a:off x="2585052" y="2592029"/>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27" name="Oval 45">
              <a:extLst>
                <a:ext uri="{FF2B5EF4-FFF2-40B4-BE49-F238E27FC236}">
                  <a16:creationId xmlns:a16="http://schemas.microsoft.com/office/drawing/2014/main" id="{6AF32317-2980-4F92-85C0-E5214948F63E}"/>
                </a:ext>
              </a:extLst>
            </p:cNvPr>
            <p:cNvSpPr>
              <a:spLocks noChangeArrowheads="1"/>
            </p:cNvSpPr>
            <p:nvPr/>
          </p:nvSpPr>
          <p:spPr bwMode="auto">
            <a:xfrm>
              <a:off x="2387863" y="2470500"/>
              <a:ext cx="186095" cy="192383"/>
            </a:xfrm>
            <a:prstGeom prst="ellipse">
              <a:avLst/>
            </a:prstGeom>
            <a:solidFill>
              <a:srgbClr val="FF99FF"/>
            </a:solidFill>
            <a:ln w="9525">
              <a:solidFill>
                <a:srgbClr val="FF99FF"/>
              </a:solidFill>
              <a:round/>
              <a:headEnd/>
              <a:tailEnd/>
            </a:ln>
            <a:effectLs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s</a:t>
              </a:r>
            </a:p>
          </p:txBody>
        </p:sp>
        <p:sp>
          <p:nvSpPr>
            <p:cNvPr id="33" name="Oval 45">
              <a:extLst>
                <a:ext uri="{FF2B5EF4-FFF2-40B4-BE49-F238E27FC236}">
                  <a16:creationId xmlns:a16="http://schemas.microsoft.com/office/drawing/2014/main" id="{E5E98074-C41A-4251-A894-62C1E9E412C2}"/>
                </a:ext>
              </a:extLst>
            </p:cNvPr>
            <p:cNvSpPr>
              <a:spLocks noChangeArrowheads="1"/>
            </p:cNvSpPr>
            <p:nvPr/>
          </p:nvSpPr>
          <p:spPr bwMode="auto">
            <a:xfrm>
              <a:off x="2340782" y="2168162"/>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34" name="Oval 45">
              <a:extLst>
                <a:ext uri="{FF2B5EF4-FFF2-40B4-BE49-F238E27FC236}">
                  <a16:creationId xmlns:a16="http://schemas.microsoft.com/office/drawing/2014/main" id="{844A624A-518F-40B7-A22E-175967BE2187}"/>
                </a:ext>
              </a:extLst>
            </p:cNvPr>
            <p:cNvSpPr>
              <a:spLocks noChangeArrowheads="1"/>
            </p:cNvSpPr>
            <p:nvPr/>
          </p:nvSpPr>
          <p:spPr bwMode="auto">
            <a:xfrm>
              <a:off x="2137795" y="2455030"/>
              <a:ext cx="186095" cy="19238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d</a:t>
              </a:r>
            </a:p>
          </p:txBody>
        </p:sp>
        <p:sp>
          <p:nvSpPr>
            <p:cNvPr id="35" name="Oval 45">
              <a:extLst>
                <a:ext uri="{FF2B5EF4-FFF2-40B4-BE49-F238E27FC236}">
                  <a16:creationId xmlns:a16="http://schemas.microsoft.com/office/drawing/2014/main" id="{B453A962-368E-447E-9CB9-BEB12B71083C}"/>
                </a:ext>
              </a:extLst>
            </p:cNvPr>
            <p:cNvSpPr>
              <a:spLocks noChangeArrowheads="1"/>
            </p:cNvSpPr>
            <p:nvPr/>
          </p:nvSpPr>
          <p:spPr bwMode="auto">
            <a:xfrm>
              <a:off x="2104421" y="1901678"/>
              <a:ext cx="216024" cy="22332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u</a:t>
              </a:r>
            </a:p>
          </p:txBody>
        </p:sp>
        <p:sp>
          <p:nvSpPr>
            <p:cNvPr id="36" name="Oval 45">
              <a:extLst>
                <a:ext uri="{FF2B5EF4-FFF2-40B4-BE49-F238E27FC236}">
                  <a16:creationId xmlns:a16="http://schemas.microsoft.com/office/drawing/2014/main" id="{9EC80AF1-E68D-4871-98FB-E2E8E7933A01}"/>
                </a:ext>
              </a:extLst>
            </p:cNvPr>
            <p:cNvSpPr>
              <a:spLocks noChangeArrowheads="1"/>
            </p:cNvSpPr>
            <p:nvPr/>
          </p:nvSpPr>
          <p:spPr bwMode="auto">
            <a:xfrm>
              <a:off x="1859498" y="1869976"/>
              <a:ext cx="186095" cy="192383"/>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d</a:t>
              </a:r>
            </a:p>
          </p:txBody>
        </p:sp>
        <p:sp>
          <p:nvSpPr>
            <p:cNvPr id="47" name="Line 46">
              <a:extLst>
                <a:ext uri="{FF2B5EF4-FFF2-40B4-BE49-F238E27FC236}">
                  <a16:creationId xmlns:a16="http://schemas.microsoft.com/office/drawing/2014/main" id="{8E5D27D3-756C-4FDD-B8A2-F9318BC21B3E}"/>
                </a:ext>
              </a:extLst>
            </p:cNvPr>
            <p:cNvSpPr>
              <a:spLocks noChangeShapeType="1"/>
            </p:cNvSpPr>
            <p:nvPr/>
          </p:nvSpPr>
          <p:spPr bwMode="auto">
            <a:xfrm>
              <a:off x="2409942" y="2518048"/>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Line 46">
              <a:extLst>
                <a:ext uri="{FF2B5EF4-FFF2-40B4-BE49-F238E27FC236}">
                  <a16:creationId xmlns:a16="http://schemas.microsoft.com/office/drawing/2014/main" id="{E14CC5FD-3492-4791-80FD-211CDDB8563E}"/>
                </a:ext>
              </a:extLst>
            </p:cNvPr>
            <p:cNvSpPr>
              <a:spLocks noChangeShapeType="1"/>
            </p:cNvSpPr>
            <p:nvPr/>
          </p:nvSpPr>
          <p:spPr bwMode="auto">
            <a:xfrm>
              <a:off x="3121638" y="2302024"/>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46">
              <a:extLst>
                <a:ext uri="{FF2B5EF4-FFF2-40B4-BE49-F238E27FC236}">
                  <a16:creationId xmlns:a16="http://schemas.microsoft.com/office/drawing/2014/main" id="{DA5B593B-2EDD-4BBA-A1BE-775278C1095A}"/>
                </a:ext>
              </a:extLst>
            </p:cNvPr>
            <p:cNvSpPr>
              <a:spLocks noChangeShapeType="1"/>
            </p:cNvSpPr>
            <p:nvPr/>
          </p:nvSpPr>
          <p:spPr bwMode="auto">
            <a:xfrm>
              <a:off x="3265654" y="2013992"/>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Line 46">
              <a:extLst>
                <a:ext uri="{FF2B5EF4-FFF2-40B4-BE49-F238E27FC236}">
                  <a16:creationId xmlns:a16="http://schemas.microsoft.com/office/drawing/2014/main" id="{71EBBC46-7D78-4796-9116-A2BA9A82800B}"/>
                </a:ext>
              </a:extLst>
            </p:cNvPr>
            <p:cNvSpPr>
              <a:spLocks noChangeShapeType="1"/>
            </p:cNvSpPr>
            <p:nvPr/>
          </p:nvSpPr>
          <p:spPr bwMode="auto">
            <a:xfrm>
              <a:off x="2401558" y="2230016"/>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Line 46">
              <a:extLst>
                <a:ext uri="{FF2B5EF4-FFF2-40B4-BE49-F238E27FC236}">
                  <a16:creationId xmlns:a16="http://schemas.microsoft.com/office/drawing/2014/main" id="{6A30A5BD-2D7E-4497-AC8E-9417B92E86CC}"/>
                </a:ext>
              </a:extLst>
            </p:cNvPr>
            <p:cNvSpPr>
              <a:spLocks noChangeShapeType="1"/>
            </p:cNvSpPr>
            <p:nvPr/>
          </p:nvSpPr>
          <p:spPr bwMode="auto">
            <a:xfrm>
              <a:off x="3625694" y="2302024"/>
              <a:ext cx="107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 name="Freeform: Shape 2">
            <a:extLst>
              <a:ext uri="{FF2B5EF4-FFF2-40B4-BE49-F238E27FC236}">
                <a16:creationId xmlns:a16="http://schemas.microsoft.com/office/drawing/2014/main" id="{2052115D-99CA-4DEE-BAAA-1ABB881FC052}"/>
              </a:ext>
            </a:extLst>
          </p:cNvPr>
          <p:cNvSpPr/>
          <p:nvPr/>
        </p:nvSpPr>
        <p:spPr>
          <a:xfrm>
            <a:off x="1879224" y="5783220"/>
            <a:ext cx="1915200" cy="627358"/>
          </a:xfrm>
          <a:custGeom>
            <a:avLst/>
            <a:gdLst>
              <a:gd name="connsiteX0" fmla="*/ 0 w 1915200"/>
              <a:gd name="connsiteY0" fmla="*/ 8158 h 627358"/>
              <a:gd name="connsiteX1" fmla="*/ 129600 w 1915200"/>
              <a:gd name="connsiteY1" fmla="*/ 8158 h 627358"/>
              <a:gd name="connsiteX2" fmla="*/ 151200 w 1915200"/>
              <a:gd name="connsiteY2" fmla="*/ 15358 h 627358"/>
              <a:gd name="connsiteX3" fmla="*/ 172800 w 1915200"/>
              <a:gd name="connsiteY3" fmla="*/ 29758 h 627358"/>
              <a:gd name="connsiteX4" fmla="*/ 187200 w 1915200"/>
              <a:gd name="connsiteY4" fmla="*/ 51358 h 627358"/>
              <a:gd name="connsiteX5" fmla="*/ 216000 w 1915200"/>
              <a:gd name="connsiteY5" fmla="*/ 65758 h 627358"/>
              <a:gd name="connsiteX6" fmla="*/ 237600 w 1915200"/>
              <a:gd name="connsiteY6" fmla="*/ 80158 h 627358"/>
              <a:gd name="connsiteX7" fmla="*/ 266400 w 1915200"/>
              <a:gd name="connsiteY7" fmla="*/ 123358 h 627358"/>
              <a:gd name="connsiteX8" fmla="*/ 295200 w 1915200"/>
              <a:gd name="connsiteY8" fmla="*/ 180958 h 627358"/>
              <a:gd name="connsiteX9" fmla="*/ 309600 w 1915200"/>
              <a:gd name="connsiteY9" fmla="*/ 216958 h 627358"/>
              <a:gd name="connsiteX10" fmla="*/ 316800 w 1915200"/>
              <a:gd name="connsiteY10" fmla="*/ 238558 h 627358"/>
              <a:gd name="connsiteX11" fmla="*/ 331200 w 1915200"/>
              <a:gd name="connsiteY11" fmla="*/ 260158 h 627358"/>
              <a:gd name="connsiteX12" fmla="*/ 345600 w 1915200"/>
              <a:gd name="connsiteY12" fmla="*/ 288958 h 627358"/>
              <a:gd name="connsiteX13" fmla="*/ 360000 w 1915200"/>
              <a:gd name="connsiteY13" fmla="*/ 310558 h 627358"/>
              <a:gd name="connsiteX14" fmla="*/ 367200 w 1915200"/>
              <a:gd name="connsiteY14" fmla="*/ 332158 h 627358"/>
              <a:gd name="connsiteX15" fmla="*/ 388800 w 1915200"/>
              <a:gd name="connsiteY15" fmla="*/ 353758 h 627358"/>
              <a:gd name="connsiteX16" fmla="*/ 432000 w 1915200"/>
              <a:gd name="connsiteY16" fmla="*/ 396958 h 627358"/>
              <a:gd name="connsiteX17" fmla="*/ 446400 w 1915200"/>
              <a:gd name="connsiteY17" fmla="*/ 418558 h 627358"/>
              <a:gd name="connsiteX18" fmla="*/ 468000 w 1915200"/>
              <a:gd name="connsiteY18" fmla="*/ 432958 h 627358"/>
              <a:gd name="connsiteX19" fmla="*/ 518400 w 1915200"/>
              <a:gd name="connsiteY19" fmla="*/ 468958 h 627358"/>
              <a:gd name="connsiteX20" fmla="*/ 547200 w 1915200"/>
              <a:gd name="connsiteY20" fmla="*/ 483358 h 627358"/>
              <a:gd name="connsiteX21" fmla="*/ 561600 w 1915200"/>
              <a:gd name="connsiteY21" fmla="*/ 504958 h 627358"/>
              <a:gd name="connsiteX22" fmla="*/ 604800 w 1915200"/>
              <a:gd name="connsiteY22" fmla="*/ 526558 h 627358"/>
              <a:gd name="connsiteX23" fmla="*/ 655200 w 1915200"/>
              <a:gd name="connsiteY23" fmla="*/ 548158 h 627358"/>
              <a:gd name="connsiteX24" fmla="*/ 684000 w 1915200"/>
              <a:gd name="connsiteY24" fmla="*/ 562558 h 627358"/>
              <a:gd name="connsiteX25" fmla="*/ 705600 w 1915200"/>
              <a:gd name="connsiteY25" fmla="*/ 584158 h 627358"/>
              <a:gd name="connsiteX26" fmla="*/ 734400 w 1915200"/>
              <a:gd name="connsiteY26" fmla="*/ 591358 h 627358"/>
              <a:gd name="connsiteX27" fmla="*/ 763200 w 1915200"/>
              <a:gd name="connsiteY27" fmla="*/ 612958 h 627358"/>
              <a:gd name="connsiteX28" fmla="*/ 813600 w 1915200"/>
              <a:gd name="connsiteY28" fmla="*/ 627358 h 627358"/>
              <a:gd name="connsiteX29" fmla="*/ 972000 w 1915200"/>
              <a:gd name="connsiteY29" fmla="*/ 620158 h 627358"/>
              <a:gd name="connsiteX30" fmla="*/ 1015200 w 1915200"/>
              <a:gd name="connsiteY30" fmla="*/ 591358 h 627358"/>
              <a:gd name="connsiteX31" fmla="*/ 1065600 w 1915200"/>
              <a:gd name="connsiteY31" fmla="*/ 540958 h 627358"/>
              <a:gd name="connsiteX32" fmla="*/ 1101600 w 1915200"/>
              <a:gd name="connsiteY32" fmla="*/ 497758 h 627358"/>
              <a:gd name="connsiteX33" fmla="*/ 1123200 w 1915200"/>
              <a:gd name="connsiteY33" fmla="*/ 461758 h 627358"/>
              <a:gd name="connsiteX34" fmla="*/ 1144800 w 1915200"/>
              <a:gd name="connsiteY34" fmla="*/ 432958 h 627358"/>
              <a:gd name="connsiteX35" fmla="*/ 1159200 w 1915200"/>
              <a:gd name="connsiteY35" fmla="*/ 411358 h 627358"/>
              <a:gd name="connsiteX36" fmla="*/ 1188000 w 1915200"/>
              <a:gd name="connsiteY36" fmla="*/ 339358 h 627358"/>
              <a:gd name="connsiteX37" fmla="*/ 1209600 w 1915200"/>
              <a:gd name="connsiteY37" fmla="*/ 317758 h 627358"/>
              <a:gd name="connsiteX38" fmla="*/ 1245600 w 1915200"/>
              <a:gd name="connsiteY38" fmla="*/ 274558 h 627358"/>
              <a:gd name="connsiteX39" fmla="*/ 1332000 w 1915200"/>
              <a:gd name="connsiteY39" fmla="*/ 252958 h 627358"/>
              <a:gd name="connsiteX40" fmla="*/ 1454400 w 1915200"/>
              <a:gd name="connsiteY40" fmla="*/ 288958 h 627358"/>
              <a:gd name="connsiteX41" fmla="*/ 1468800 w 1915200"/>
              <a:gd name="connsiteY41" fmla="*/ 310558 h 627358"/>
              <a:gd name="connsiteX42" fmla="*/ 1490400 w 1915200"/>
              <a:gd name="connsiteY42" fmla="*/ 317758 h 627358"/>
              <a:gd name="connsiteX43" fmla="*/ 1533600 w 1915200"/>
              <a:gd name="connsiteY43" fmla="*/ 346558 h 627358"/>
              <a:gd name="connsiteX44" fmla="*/ 1569600 w 1915200"/>
              <a:gd name="connsiteY44" fmla="*/ 382558 h 627358"/>
              <a:gd name="connsiteX45" fmla="*/ 1591200 w 1915200"/>
              <a:gd name="connsiteY45" fmla="*/ 396958 h 627358"/>
              <a:gd name="connsiteX46" fmla="*/ 1648800 w 1915200"/>
              <a:gd name="connsiteY46" fmla="*/ 440158 h 627358"/>
              <a:gd name="connsiteX47" fmla="*/ 1692000 w 1915200"/>
              <a:gd name="connsiteY47" fmla="*/ 447358 h 627358"/>
              <a:gd name="connsiteX48" fmla="*/ 1764000 w 1915200"/>
              <a:gd name="connsiteY48" fmla="*/ 440158 h 627358"/>
              <a:gd name="connsiteX49" fmla="*/ 1800000 w 1915200"/>
              <a:gd name="connsiteY49" fmla="*/ 382558 h 627358"/>
              <a:gd name="connsiteX50" fmla="*/ 1814400 w 1915200"/>
              <a:gd name="connsiteY50" fmla="*/ 360958 h 627358"/>
              <a:gd name="connsiteX51" fmla="*/ 1828800 w 1915200"/>
              <a:gd name="connsiteY51" fmla="*/ 274558 h 627358"/>
              <a:gd name="connsiteX52" fmla="*/ 1864800 w 1915200"/>
              <a:gd name="connsiteY52" fmla="*/ 231358 h 627358"/>
              <a:gd name="connsiteX53" fmla="*/ 1915200 w 1915200"/>
              <a:gd name="connsiteY53" fmla="*/ 202558 h 62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915200" h="627358">
                <a:moveTo>
                  <a:pt x="0" y="8158"/>
                </a:moveTo>
                <a:cubicBezTo>
                  <a:pt x="63208" y="-2377"/>
                  <a:pt x="45476" y="-3058"/>
                  <a:pt x="129600" y="8158"/>
                </a:cubicBezTo>
                <a:cubicBezTo>
                  <a:pt x="137123" y="9161"/>
                  <a:pt x="144412" y="11964"/>
                  <a:pt x="151200" y="15358"/>
                </a:cubicBezTo>
                <a:cubicBezTo>
                  <a:pt x="158940" y="19228"/>
                  <a:pt x="165600" y="24958"/>
                  <a:pt x="172800" y="29758"/>
                </a:cubicBezTo>
                <a:cubicBezTo>
                  <a:pt x="177600" y="36958"/>
                  <a:pt x="180552" y="45818"/>
                  <a:pt x="187200" y="51358"/>
                </a:cubicBezTo>
                <a:cubicBezTo>
                  <a:pt x="195445" y="58229"/>
                  <a:pt x="206681" y="60433"/>
                  <a:pt x="216000" y="65758"/>
                </a:cubicBezTo>
                <a:cubicBezTo>
                  <a:pt x="223513" y="70051"/>
                  <a:pt x="230400" y="75358"/>
                  <a:pt x="237600" y="80158"/>
                </a:cubicBezTo>
                <a:cubicBezTo>
                  <a:pt x="247200" y="94558"/>
                  <a:pt x="263006" y="106387"/>
                  <a:pt x="266400" y="123358"/>
                </a:cubicBezTo>
                <a:cubicBezTo>
                  <a:pt x="275597" y="169343"/>
                  <a:pt x="264947" y="150705"/>
                  <a:pt x="295200" y="180958"/>
                </a:cubicBezTo>
                <a:cubicBezTo>
                  <a:pt x="300000" y="192958"/>
                  <a:pt x="305062" y="204857"/>
                  <a:pt x="309600" y="216958"/>
                </a:cubicBezTo>
                <a:cubicBezTo>
                  <a:pt x="312265" y="224064"/>
                  <a:pt x="313406" y="231770"/>
                  <a:pt x="316800" y="238558"/>
                </a:cubicBezTo>
                <a:cubicBezTo>
                  <a:pt x="320670" y="246298"/>
                  <a:pt x="326907" y="252645"/>
                  <a:pt x="331200" y="260158"/>
                </a:cubicBezTo>
                <a:cubicBezTo>
                  <a:pt x="336525" y="269477"/>
                  <a:pt x="340275" y="279639"/>
                  <a:pt x="345600" y="288958"/>
                </a:cubicBezTo>
                <a:cubicBezTo>
                  <a:pt x="349893" y="296471"/>
                  <a:pt x="356130" y="302818"/>
                  <a:pt x="360000" y="310558"/>
                </a:cubicBezTo>
                <a:cubicBezTo>
                  <a:pt x="363394" y="317346"/>
                  <a:pt x="362990" y="325843"/>
                  <a:pt x="367200" y="332158"/>
                </a:cubicBezTo>
                <a:cubicBezTo>
                  <a:pt x="372848" y="340630"/>
                  <a:pt x="382173" y="346027"/>
                  <a:pt x="388800" y="353758"/>
                </a:cubicBezTo>
                <a:cubicBezTo>
                  <a:pt x="424523" y="395434"/>
                  <a:pt x="393975" y="371608"/>
                  <a:pt x="432000" y="396958"/>
                </a:cubicBezTo>
                <a:cubicBezTo>
                  <a:pt x="436800" y="404158"/>
                  <a:pt x="440281" y="412439"/>
                  <a:pt x="446400" y="418558"/>
                </a:cubicBezTo>
                <a:cubicBezTo>
                  <a:pt x="452519" y="424677"/>
                  <a:pt x="460959" y="427928"/>
                  <a:pt x="468000" y="432958"/>
                </a:cubicBezTo>
                <a:cubicBezTo>
                  <a:pt x="483453" y="443996"/>
                  <a:pt x="501432" y="459262"/>
                  <a:pt x="518400" y="468958"/>
                </a:cubicBezTo>
                <a:cubicBezTo>
                  <a:pt x="527719" y="474283"/>
                  <a:pt x="537600" y="478558"/>
                  <a:pt x="547200" y="483358"/>
                </a:cubicBezTo>
                <a:cubicBezTo>
                  <a:pt x="552000" y="490558"/>
                  <a:pt x="555481" y="498839"/>
                  <a:pt x="561600" y="504958"/>
                </a:cubicBezTo>
                <a:cubicBezTo>
                  <a:pt x="577783" y="521141"/>
                  <a:pt x="585280" y="518750"/>
                  <a:pt x="604800" y="526558"/>
                </a:cubicBezTo>
                <a:cubicBezTo>
                  <a:pt x="621771" y="533346"/>
                  <a:pt x="638560" y="540595"/>
                  <a:pt x="655200" y="548158"/>
                </a:cubicBezTo>
                <a:cubicBezTo>
                  <a:pt x="664971" y="552599"/>
                  <a:pt x="675266" y="556319"/>
                  <a:pt x="684000" y="562558"/>
                </a:cubicBezTo>
                <a:cubicBezTo>
                  <a:pt x="692286" y="568476"/>
                  <a:pt x="696759" y="579106"/>
                  <a:pt x="705600" y="584158"/>
                </a:cubicBezTo>
                <a:cubicBezTo>
                  <a:pt x="714192" y="589068"/>
                  <a:pt x="724800" y="588958"/>
                  <a:pt x="734400" y="591358"/>
                </a:cubicBezTo>
                <a:cubicBezTo>
                  <a:pt x="744000" y="598558"/>
                  <a:pt x="752781" y="607004"/>
                  <a:pt x="763200" y="612958"/>
                </a:cubicBezTo>
                <a:cubicBezTo>
                  <a:pt x="771234" y="617549"/>
                  <a:pt x="807365" y="625799"/>
                  <a:pt x="813600" y="627358"/>
                </a:cubicBezTo>
                <a:cubicBezTo>
                  <a:pt x="866400" y="624958"/>
                  <a:pt x="919969" y="629449"/>
                  <a:pt x="972000" y="620158"/>
                </a:cubicBezTo>
                <a:cubicBezTo>
                  <a:pt x="989037" y="617116"/>
                  <a:pt x="1002962" y="603596"/>
                  <a:pt x="1015200" y="591358"/>
                </a:cubicBezTo>
                <a:lnTo>
                  <a:pt x="1065600" y="540958"/>
                </a:lnTo>
                <a:cubicBezTo>
                  <a:pt x="1081260" y="493978"/>
                  <a:pt x="1059352" y="546042"/>
                  <a:pt x="1101600" y="497758"/>
                </a:cubicBezTo>
                <a:cubicBezTo>
                  <a:pt x="1110815" y="487226"/>
                  <a:pt x="1115437" y="473402"/>
                  <a:pt x="1123200" y="461758"/>
                </a:cubicBezTo>
                <a:cubicBezTo>
                  <a:pt x="1129856" y="451773"/>
                  <a:pt x="1137825" y="442723"/>
                  <a:pt x="1144800" y="432958"/>
                </a:cubicBezTo>
                <a:cubicBezTo>
                  <a:pt x="1149830" y="425917"/>
                  <a:pt x="1155686" y="419266"/>
                  <a:pt x="1159200" y="411358"/>
                </a:cubicBezTo>
                <a:cubicBezTo>
                  <a:pt x="1171543" y="383586"/>
                  <a:pt x="1170666" y="363625"/>
                  <a:pt x="1188000" y="339358"/>
                </a:cubicBezTo>
                <a:cubicBezTo>
                  <a:pt x="1193918" y="331072"/>
                  <a:pt x="1203081" y="325580"/>
                  <a:pt x="1209600" y="317758"/>
                </a:cubicBezTo>
                <a:cubicBezTo>
                  <a:pt x="1221414" y="303581"/>
                  <a:pt x="1227570" y="283573"/>
                  <a:pt x="1245600" y="274558"/>
                </a:cubicBezTo>
                <a:cubicBezTo>
                  <a:pt x="1263362" y="265677"/>
                  <a:pt x="1309968" y="257364"/>
                  <a:pt x="1332000" y="252958"/>
                </a:cubicBezTo>
                <a:cubicBezTo>
                  <a:pt x="1384779" y="261754"/>
                  <a:pt x="1416094" y="256125"/>
                  <a:pt x="1454400" y="288958"/>
                </a:cubicBezTo>
                <a:cubicBezTo>
                  <a:pt x="1460970" y="294590"/>
                  <a:pt x="1462043" y="305152"/>
                  <a:pt x="1468800" y="310558"/>
                </a:cubicBezTo>
                <a:cubicBezTo>
                  <a:pt x="1474726" y="315299"/>
                  <a:pt x="1483766" y="314072"/>
                  <a:pt x="1490400" y="317758"/>
                </a:cubicBezTo>
                <a:cubicBezTo>
                  <a:pt x="1505529" y="326163"/>
                  <a:pt x="1520205" y="335599"/>
                  <a:pt x="1533600" y="346558"/>
                </a:cubicBezTo>
                <a:cubicBezTo>
                  <a:pt x="1546734" y="357304"/>
                  <a:pt x="1556828" y="371383"/>
                  <a:pt x="1569600" y="382558"/>
                </a:cubicBezTo>
                <a:cubicBezTo>
                  <a:pt x="1576112" y="388256"/>
                  <a:pt x="1584202" y="391868"/>
                  <a:pt x="1591200" y="396958"/>
                </a:cubicBezTo>
                <a:cubicBezTo>
                  <a:pt x="1610610" y="411074"/>
                  <a:pt x="1625127" y="436212"/>
                  <a:pt x="1648800" y="440158"/>
                </a:cubicBezTo>
                <a:lnTo>
                  <a:pt x="1692000" y="447358"/>
                </a:lnTo>
                <a:cubicBezTo>
                  <a:pt x="1716000" y="444958"/>
                  <a:pt x="1740947" y="447251"/>
                  <a:pt x="1764000" y="440158"/>
                </a:cubicBezTo>
                <a:cubicBezTo>
                  <a:pt x="1786396" y="433267"/>
                  <a:pt x="1792408" y="397742"/>
                  <a:pt x="1800000" y="382558"/>
                </a:cubicBezTo>
                <a:cubicBezTo>
                  <a:pt x="1803870" y="374818"/>
                  <a:pt x="1809600" y="368158"/>
                  <a:pt x="1814400" y="360958"/>
                </a:cubicBezTo>
                <a:cubicBezTo>
                  <a:pt x="1815469" y="353474"/>
                  <a:pt x="1823941" y="287516"/>
                  <a:pt x="1828800" y="274558"/>
                </a:cubicBezTo>
                <a:cubicBezTo>
                  <a:pt x="1833694" y="261507"/>
                  <a:pt x="1854913" y="239048"/>
                  <a:pt x="1864800" y="231358"/>
                </a:cubicBezTo>
                <a:cubicBezTo>
                  <a:pt x="1903540" y="201227"/>
                  <a:pt x="1891589" y="202558"/>
                  <a:pt x="1915200" y="202558"/>
                </a:cubicBezTo>
              </a:path>
            </a:pathLst>
          </a:custGeom>
          <a:noFill/>
          <a:ln>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7D7AF89-C07F-49CC-8959-FC957E4F4C50}"/>
              </a:ext>
            </a:extLst>
          </p:cNvPr>
          <p:cNvPicPr>
            <a:picLocks noChangeAspect="1"/>
          </p:cNvPicPr>
          <p:nvPr/>
        </p:nvPicPr>
        <p:blipFill>
          <a:blip r:embed="rId4"/>
          <a:stretch>
            <a:fillRect/>
          </a:stretch>
        </p:blipFill>
        <p:spPr>
          <a:xfrm>
            <a:off x="6703114" y="799722"/>
            <a:ext cx="3221079" cy="3149500"/>
          </a:xfrm>
          <a:prstGeom prst="rect">
            <a:avLst/>
          </a:prstGeom>
        </p:spPr>
      </p:pic>
      <p:sp>
        <p:nvSpPr>
          <p:cNvPr id="11" name="Rectangle 10">
            <a:extLst>
              <a:ext uri="{FF2B5EF4-FFF2-40B4-BE49-F238E27FC236}">
                <a16:creationId xmlns:a16="http://schemas.microsoft.com/office/drawing/2014/main" id="{E10D686D-E39F-4D62-AC7A-3EF700573170}"/>
              </a:ext>
            </a:extLst>
          </p:cNvPr>
          <p:cNvSpPr/>
          <p:nvPr/>
        </p:nvSpPr>
        <p:spPr>
          <a:xfrm>
            <a:off x="5588100" y="2374032"/>
            <a:ext cx="1385316" cy="276999"/>
          </a:xfrm>
          <a:prstGeom prst="rect">
            <a:avLst/>
          </a:prstGeom>
          <a:ln>
            <a:solidFill>
              <a:schemeClr val="bg2"/>
            </a:solidFill>
          </a:ln>
        </p:spPr>
        <p:txBody>
          <a:bodyPr wrap="none">
            <a:spAutoFit/>
          </a:bodyPr>
          <a:lstStyle/>
          <a:p>
            <a:r>
              <a:rPr lang="en-US" sz="1200" dirty="0"/>
              <a:t>arXiv:1809.10922</a:t>
            </a:r>
          </a:p>
        </p:txBody>
      </p:sp>
      <p:sp>
        <p:nvSpPr>
          <p:cNvPr id="54" name="TextBox 53">
            <a:extLst>
              <a:ext uri="{FF2B5EF4-FFF2-40B4-BE49-F238E27FC236}">
                <a16:creationId xmlns:a16="http://schemas.microsoft.com/office/drawing/2014/main" id="{49F2BB9B-E7BB-452C-A1B9-8626B1F0D565}"/>
              </a:ext>
            </a:extLst>
          </p:cNvPr>
          <p:cNvSpPr txBox="1"/>
          <p:nvPr/>
        </p:nvSpPr>
        <p:spPr>
          <a:xfrm>
            <a:off x="5940986" y="1869976"/>
            <a:ext cx="888414" cy="461665"/>
          </a:xfrm>
          <a:prstGeom prst="rect">
            <a:avLst/>
          </a:prstGeom>
          <a:solidFill>
            <a:schemeClr val="accent6">
              <a:lumMod val="20000"/>
              <a:lumOff val="80000"/>
            </a:schemeClr>
          </a:solidFill>
        </p:spPr>
        <p:txBody>
          <a:bodyPr wrap="square" rtlCol="0">
            <a:spAutoFit/>
          </a:bodyPr>
          <a:lstStyle/>
          <a:p>
            <a:r>
              <a:rPr lang="el-GR" sz="2400" dirty="0">
                <a:solidFill>
                  <a:srgbClr val="FF0000"/>
                </a:solidFill>
                <a:cs typeface="Arial" panose="020B0604020202020204" pitchFamily="34" charset="0"/>
              </a:rPr>
              <a:t>Λ</a:t>
            </a:r>
            <a:r>
              <a:rPr lang="en-US" sz="2400" baseline="-25000" dirty="0">
                <a:solidFill>
                  <a:srgbClr val="FF0000"/>
                </a:solidFill>
                <a:cs typeface="Arial" panose="020B0604020202020204" pitchFamily="34" charset="0"/>
              </a:rPr>
              <a:t>c</a:t>
            </a:r>
            <a:r>
              <a:rPr lang="en-US" sz="2400" dirty="0">
                <a:solidFill>
                  <a:srgbClr val="FF0000"/>
                </a:solidFill>
                <a:cs typeface="Arial" panose="020B0604020202020204" pitchFamily="34" charset="0"/>
              </a:rPr>
              <a:t>/</a:t>
            </a:r>
            <a:r>
              <a:rPr lang="en-US" sz="2400" dirty="0">
                <a:solidFill>
                  <a:srgbClr val="FF0000"/>
                </a:solidFill>
                <a:latin typeface="Arial" panose="020B0604020202020204" pitchFamily="34" charset="0"/>
                <a:cs typeface="Arial" panose="020B0604020202020204" pitchFamily="34" charset="0"/>
              </a:rPr>
              <a:t>D</a:t>
            </a:r>
            <a:endParaRPr lang="en-US" sz="2400" baseline="-25000" dirty="0">
              <a:solidFill>
                <a:srgbClr val="FF000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C74CE9-8436-46CA-8841-908A65103554}"/>
              </a:ext>
            </a:extLst>
          </p:cNvPr>
          <p:cNvSpPr txBox="1"/>
          <p:nvPr/>
        </p:nvSpPr>
        <p:spPr>
          <a:xfrm>
            <a:off x="7887687" y="2123381"/>
            <a:ext cx="774571" cy="369332"/>
          </a:xfrm>
          <a:prstGeom prst="rect">
            <a:avLst/>
          </a:prstGeom>
          <a:noFill/>
        </p:spPr>
        <p:txBody>
          <a:bodyPr wrap="none" rtlCol="0">
            <a:spAutoFit/>
          </a:bodyPr>
          <a:lstStyle/>
          <a:p>
            <a:r>
              <a:rPr lang="en-US" b="1" dirty="0">
                <a:solidFill>
                  <a:srgbClr val="FF0000"/>
                </a:solidFill>
              </a:rPr>
              <a:t>PbPb</a:t>
            </a:r>
          </a:p>
        </p:txBody>
      </p:sp>
      <p:sp>
        <p:nvSpPr>
          <p:cNvPr id="55" name="TextBox 54">
            <a:extLst>
              <a:ext uri="{FF2B5EF4-FFF2-40B4-BE49-F238E27FC236}">
                <a16:creationId xmlns:a16="http://schemas.microsoft.com/office/drawing/2014/main" id="{DDA0B749-E29A-4B8B-9C66-2AC6B71E6E39}"/>
              </a:ext>
            </a:extLst>
          </p:cNvPr>
          <p:cNvSpPr txBox="1"/>
          <p:nvPr/>
        </p:nvSpPr>
        <p:spPr>
          <a:xfrm>
            <a:off x="7403913" y="2364740"/>
            <a:ext cx="620683" cy="369332"/>
          </a:xfrm>
          <a:prstGeom prst="rect">
            <a:avLst/>
          </a:prstGeom>
          <a:noFill/>
        </p:spPr>
        <p:txBody>
          <a:bodyPr wrap="none" rtlCol="0">
            <a:spAutoFit/>
          </a:bodyPr>
          <a:lstStyle/>
          <a:p>
            <a:r>
              <a:rPr lang="en-US" b="1" dirty="0">
                <a:solidFill>
                  <a:schemeClr val="accent6">
                    <a:lumMod val="75000"/>
                  </a:schemeClr>
                </a:solidFill>
              </a:rPr>
              <a:t>pPb</a:t>
            </a:r>
          </a:p>
        </p:txBody>
      </p:sp>
      <p:sp>
        <p:nvSpPr>
          <p:cNvPr id="56" name="TextBox 55">
            <a:extLst>
              <a:ext uri="{FF2B5EF4-FFF2-40B4-BE49-F238E27FC236}">
                <a16:creationId xmlns:a16="http://schemas.microsoft.com/office/drawing/2014/main" id="{0B83312D-56E5-4351-A985-4B11579FC1D8}"/>
              </a:ext>
            </a:extLst>
          </p:cNvPr>
          <p:cNvSpPr txBox="1"/>
          <p:nvPr/>
        </p:nvSpPr>
        <p:spPr>
          <a:xfrm>
            <a:off x="7250799" y="3094112"/>
            <a:ext cx="466794" cy="369332"/>
          </a:xfrm>
          <a:prstGeom prst="rect">
            <a:avLst/>
          </a:prstGeom>
          <a:noFill/>
        </p:spPr>
        <p:txBody>
          <a:bodyPr wrap="none" rtlCol="0">
            <a:spAutoFit/>
          </a:bodyPr>
          <a:lstStyle/>
          <a:p>
            <a:r>
              <a:rPr lang="en-US" b="1" dirty="0">
                <a:solidFill>
                  <a:srgbClr val="4A4AFF"/>
                </a:solidFill>
              </a:rPr>
              <a:t>pp</a:t>
            </a:r>
          </a:p>
        </p:txBody>
      </p:sp>
      <p:sp>
        <p:nvSpPr>
          <p:cNvPr id="57" name="TextBox 56">
            <a:extLst>
              <a:ext uri="{FF2B5EF4-FFF2-40B4-BE49-F238E27FC236}">
                <a16:creationId xmlns:a16="http://schemas.microsoft.com/office/drawing/2014/main" id="{63DF1464-C801-4CF1-9C7D-EB461ACD2860}"/>
              </a:ext>
            </a:extLst>
          </p:cNvPr>
          <p:cNvSpPr txBox="1"/>
          <p:nvPr/>
        </p:nvSpPr>
        <p:spPr>
          <a:xfrm>
            <a:off x="5872465" y="6324462"/>
            <a:ext cx="955384" cy="461665"/>
          </a:xfrm>
          <a:prstGeom prst="rect">
            <a:avLst/>
          </a:prstGeom>
          <a:solidFill>
            <a:schemeClr val="accent6">
              <a:lumMod val="20000"/>
              <a:lumOff val="80000"/>
            </a:schemeClr>
          </a:solidFill>
        </p:spPr>
        <p:txBody>
          <a:bodyPr wrap="square" rtlCol="0">
            <a:spAutoFit/>
          </a:bodyPr>
          <a:lstStyle/>
          <a:p>
            <a:pPr algn="ctr"/>
            <a:r>
              <a:rPr lang="en-US" sz="2400" dirty="0">
                <a:solidFill>
                  <a:srgbClr val="990099"/>
                </a:solidFill>
                <a:cs typeface="Arial" panose="020B0604020202020204" pitchFamily="34" charset="0"/>
              </a:rPr>
              <a:t>B</a:t>
            </a:r>
            <a:r>
              <a:rPr lang="en-US" sz="2400" baseline="-25000" dirty="0">
                <a:solidFill>
                  <a:srgbClr val="990099"/>
                </a:solidFill>
                <a:cs typeface="Arial" panose="020B0604020202020204" pitchFamily="34" charset="0"/>
              </a:rPr>
              <a:t>s</a:t>
            </a:r>
            <a:r>
              <a:rPr lang="en-US" sz="2400" dirty="0">
                <a:solidFill>
                  <a:srgbClr val="990099"/>
                </a:solidFill>
                <a:cs typeface="Arial" panose="020B0604020202020204" pitchFamily="34" charset="0"/>
              </a:rPr>
              <a:t>/B</a:t>
            </a:r>
            <a:r>
              <a:rPr lang="en-US" sz="2400" baseline="30000" dirty="0">
                <a:solidFill>
                  <a:srgbClr val="990099"/>
                </a:solidFill>
                <a:cs typeface="Arial" panose="020B0604020202020204" pitchFamily="34" charset="0"/>
              </a:rPr>
              <a:t>+</a:t>
            </a:r>
          </a:p>
        </p:txBody>
      </p:sp>
      <p:pic>
        <p:nvPicPr>
          <p:cNvPr id="58" name="Picture 57" descr="Related image">
            <a:extLst>
              <a:ext uri="{FF2B5EF4-FFF2-40B4-BE49-F238E27FC236}">
                <a16:creationId xmlns:a16="http://schemas.microsoft.com/office/drawing/2014/main" id="{457D9327-1360-4877-A028-33D1BCAF09A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54991" y="1130992"/>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a:extLst>
              <a:ext uri="{FF2B5EF4-FFF2-40B4-BE49-F238E27FC236}">
                <a16:creationId xmlns:a16="http://schemas.microsoft.com/office/drawing/2014/main" id="{24B1C2F8-9BE7-4CF4-ABAE-6FD987ED2DEC}"/>
              </a:ext>
            </a:extLst>
          </p:cNvPr>
          <p:cNvSpPr txBox="1"/>
          <p:nvPr/>
        </p:nvSpPr>
        <p:spPr>
          <a:xfrm>
            <a:off x="5741136" y="1462942"/>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61" name="TextBox 60">
            <a:extLst>
              <a:ext uri="{FF2B5EF4-FFF2-40B4-BE49-F238E27FC236}">
                <a16:creationId xmlns:a16="http://schemas.microsoft.com/office/drawing/2014/main" id="{1FD258B0-CE00-44BB-A3C2-AE18E747EC49}"/>
              </a:ext>
            </a:extLst>
          </p:cNvPr>
          <p:cNvSpPr txBox="1"/>
          <p:nvPr/>
        </p:nvSpPr>
        <p:spPr>
          <a:xfrm>
            <a:off x="5689015" y="5951312"/>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pic>
        <p:nvPicPr>
          <p:cNvPr id="63" name="Picture 8" descr="「cms logo」的圖片搜尋結果">
            <a:extLst>
              <a:ext uri="{FF2B5EF4-FFF2-40B4-BE49-F238E27FC236}">
                <a16:creationId xmlns:a16="http://schemas.microsoft.com/office/drawing/2014/main" id="{91EB42E5-2095-4EE3-81A4-7665A7B7000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99857" y="5542064"/>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Box 58">
            <a:extLst>
              <a:ext uri="{FF2B5EF4-FFF2-40B4-BE49-F238E27FC236}">
                <a16:creationId xmlns:a16="http://schemas.microsoft.com/office/drawing/2014/main" id="{E606FE80-9D67-4EE8-81C9-073400057FA3}"/>
              </a:ext>
            </a:extLst>
          </p:cNvPr>
          <p:cNvSpPr txBox="1"/>
          <p:nvPr/>
        </p:nvSpPr>
        <p:spPr>
          <a:xfrm>
            <a:off x="7637310" y="4254104"/>
            <a:ext cx="774571" cy="369332"/>
          </a:xfrm>
          <a:prstGeom prst="rect">
            <a:avLst/>
          </a:prstGeom>
          <a:noFill/>
        </p:spPr>
        <p:txBody>
          <a:bodyPr wrap="none" rtlCol="0">
            <a:spAutoFit/>
          </a:bodyPr>
          <a:lstStyle/>
          <a:p>
            <a:r>
              <a:rPr lang="en-US" b="1" dirty="0">
                <a:solidFill>
                  <a:srgbClr val="FF00FF"/>
                </a:solidFill>
              </a:rPr>
              <a:t>PbPb</a:t>
            </a:r>
          </a:p>
        </p:txBody>
      </p:sp>
    </p:spTree>
    <p:extLst>
      <p:ext uri="{BB962C8B-B14F-4D97-AF65-F5344CB8AC3E}">
        <p14:creationId xmlns:p14="http://schemas.microsoft.com/office/powerpoint/2010/main" val="1890974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30D2A2D-C951-45FE-B8A8-AD7D13A4F381}"/>
              </a:ext>
            </a:extLst>
          </p:cNvPr>
          <p:cNvGrpSpPr/>
          <p:nvPr/>
        </p:nvGrpSpPr>
        <p:grpSpPr>
          <a:xfrm>
            <a:off x="27816" y="1077888"/>
            <a:ext cx="10002768" cy="3129075"/>
            <a:chOff x="-893457" y="1165079"/>
            <a:chExt cx="11460929" cy="3585218"/>
          </a:xfrm>
        </p:grpSpPr>
        <p:pic>
          <p:nvPicPr>
            <p:cNvPr id="12" name="Picture 11">
              <a:extLst>
                <a:ext uri="{FF2B5EF4-FFF2-40B4-BE49-F238E27FC236}">
                  <a16:creationId xmlns:a16="http://schemas.microsoft.com/office/drawing/2014/main" id="{0587A3AF-4854-40E7-9348-031A4E58CCA5}"/>
                </a:ext>
              </a:extLst>
            </p:cNvPr>
            <p:cNvPicPr>
              <a:picLocks noChangeAspect="1"/>
            </p:cNvPicPr>
            <p:nvPr/>
          </p:nvPicPr>
          <p:blipFill>
            <a:blip r:embed="rId2"/>
            <a:stretch>
              <a:fillRect/>
            </a:stretch>
          </p:blipFill>
          <p:spPr>
            <a:xfrm>
              <a:off x="3445024" y="1421879"/>
              <a:ext cx="3401568" cy="3295765"/>
            </a:xfrm>
            <a:prstGeom prst="rect">
              <a:avLst/>
            </a:prstGeom>
          </p:spPr>
        </p:pic>
        <p:pic>
          <p:nvPicPr>
            <p:cNvPr id="11" name="Picture 10">
              <a:extLst>
                <a:ext uri="{FF2B5EF4-FFF2-40B4-BE49-F238E27FC236}">
                  <a16:creationId xmlns:a16="http://schemas.microsoft.com/office/drawing/2014/main" id="{406FB50E-D41C-4511-AB87-9DF5CF12A224}"/>
                </a:ext>
              </a:extLst>
            </p:cNvPr>
            <p:cNvPicPr>
              <a:picLocks noChangeAspect="1"/>
            </p:cNvPicPr>
            <p:nvPr/>
          </p:nvPicPr>
          <p:blipFill>
            <a:blip r:embed="rId3"/>
            <a:stretch>
              <a:fillRect/>
            </a:stretch>
          </p:blipFill>
          <p:spPr>
            <a:xfrm>
              <a:off x="6863644" y="1165079"/>
              <a:ext cx="3703828" cy="3575900"/>
            </a:xfrm>
            <a:prstGeom prst="rect">
              <a:avLst/>
            </a:prstGeom>
          </p:spPr>
        </p:pic>
        <p:pic>
          <p:nvPicPr>
            <p:cNvPr id="3" name="Picture 2">
              <a:extLst>
                <a:ext uri="{FF2B5EF4-FFF2-40B4-BE49-F238E27FC236}">
                  <a16:creationId xmlns:a16="http://schemas.microsoft.com/office/drawing/2014/main" id="{D8A5068C-8B9C-422B-994C-2CE2C44AAB5C}"/>
                </a:ext>
              </a:extLst>
            </p:cNvPr>
            <p:cNvPicPr>
              <a:picLocks noChangeAspect="1"/>
            </p:cNvPicPr>
            <p:nvPr/>
          </p:nvPicPr>
          <p:blipFill>
            <a:blip r:embed="rId4"/>
            <a:stretch>
              <a:fillRect/>
            </a:stretch>
          </p:blipFill>
          <p:spPr>
            <a:xfrm>
              <a:off x="-893457" y="1221905"/>
              <a:ext cx="4410490" cy="3528392"/>
            </a:xfrm>
            <a:prstGeom prst="rect">
              <a:avLst/>
            </a:prstGeom>
          </p:spPr>
        </p:pic>
      </p:grpSp>
      <p:sp>
        <p:nvSpPr>
          <p:cNvPr id="2" name="Title 1"/>
          <p:cNvSpPr>
            <a:spLocks noGrp="1"/>
          </p:cNvSpPr>
          <p:nvPr>
            <p:ph type="title"/>
          </p:nvPr>
        </p:nvSpPr>
        <p:spPr/>
        <p:txBody>
          <a:bodyPr/>
          <a:lstStyle/>
          <a:p>
            <a:r>
              <a:rPr lang="en-US" dirty="0"/>
              <a:t>Heavy Quark Hadronization</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22</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10" name="TextBox 9">
            <a:extLst>
              <a:ext uri="{FF2B5EF4-FFF2-40B4-BE49-F238E27FC236}">
                <a16:creationId xmlns:a16="http://schemas.microsoft.com/office/drawing/2014/main" id="{8BA2AF7A-6250-0B44-BBEE-04C9311677EB}"/>
              </a:ext>
            </a:extLst>
          </p:cNvPr>
          <p:cNvSpPr txBox="1"/>
          <p:nvPr/>
        </p:nvSpPr>
        <p:spPr>
          <a:xfrm>
            <a:off x="1644824" y="871156"/>
            <a:ext cx="949397" cy="369331"/>
          </a:xfrm>
          <a:prstGeom prst="rect">
            <a:avLst/>
          </a:prstGeom>
          <a:solidFill>
            <a:schemeClr val="accent6">
              <a:lumMod val="20000"/>
              <a:lumOff val="80000"/>
            </a:schemeClr>
          </a:solidFill>
        </p:spPr>
        <p:txBody>
          <a:bodyPr wrap="square" rtlCol="0">
            <a:spAutoFit/>
          </a:bodyPr>
          <a:lstStyle/>
          <a:p>
            <a:r>
              <a:rPr lang="en-US" dirty="0">
                <a:latin typeface="Arial" panose="020B0604020202020204" pitchFamily="34" charset="0"/>
                <a:cs typeface="Arial" panose="020B0604020202020204" pitchFamily="34" charset="0"/>
              </a:rPr>
              <a:t>D</a:t>
            </a:r>
            <a:r>
              <a:rPr lang="en-US" baseline="-25000" dirty="0">
                <a:latin typeface="Arial" panose="020B0604020202020204" pitchFamily="34" charset="0"/>
                <a:cs typeface="Arial" panose="020B0604020202020204" pitchFamily="34" charset="0"/>
              </a:rPr>
              <a:t>s</a:t>
            </a:r>
            <a:r>
              <a:rPr lang="en-US" dirty="0">
                <a:latin typeface="Arial" panose="020B0604020202020204" pitchFamily="34" charset="0"/>
                <a:cs typeface="Arial" panose="020B0604020202020204" pitchFamily="34" charset="0"/>
              </a:rPr>
              <a:t> R</a:t>
            </a:r>
            <a:r>
              <a:rPr lang="en-US" baseline="-25000" dirty="0">
                <a:latin typeface="Arial" panose="020B0604020202020204" pitchFamily="34" charset="0"/>
                <a:cs typeface="Arial" panose="020B0604020202020204" pitchFamily="34" charset="0"/>
              </a:rPr>
              <a:t>AA</a:t>
            </a:r>
          </a:p>
        </p:txBody>
      </p:sp>
      <p:sp>
        <p:nvSpPr>
          <p:cNvPr id="6" name="TextBox 5">
            <a:extLst>
              <a:ext uri="{FF2B5EF4-FFF2-40B4-BE49-F238E27FC236}">
                <a16:creationId xmlns:a16="http://schemas.microsoft.com/office/drawing/2014/main" id="{68340A1B-5700-4CBA-93FF-7EC4EC04DBC5}"/>
              </a:ext>
            </a:extLst>
          </p:cNvPr>
          <p:cNvSpPr txBox="1"/>
          <p:nvPr/>
        </p:nvSpPr>
        <p:spPr>
          <a:xfrm>
            <a:off x="60648" y="4367604"/>
            <a:ext cx="9794441" cy="3046988"/>
          </a:xfrm>
          <a:prstGeom prst="rect">
            <a:avLst/>
          </a:prstGeom>
          <a:noFill/>
        </p:spPr>
        <p:txBody>
          <a:bodyPr wrap="square" rtlCol="0">
            <a:spAutoFit/>
          </a:bodyPr>
          <a:lstStyle/>
          <a:p>
            <a:pPr marL="342900" indent="-342900">
              <a:buFont typeface="Arial" panose="020B0604020202020204" pitchFamily="34" charset="0"/>
              <a:buChar char="•"/>
            </a:pPr>
            <a:r>
              <a:rPr lang="en-US" sz="2400" dirty="0"/>
              <a:t>Charm quark number is </a:t>
            </a:r>
            <a:r>
              <a:rPr lang="en-US" sz="2400" b="1" dirty="0"/>
              <a:t>conserved</a:t>
            </a:r>
            <a:r>
              <a:rPr lang="en-US" sz="2400" dirty="0"/>
              <a:t> in strong interaction</a:t>
            </a:r>
          </a:p>
          <a:p>
            <a:pPr marL="1085850" lvl="1" indent="-342900">
              <a:buFont typeface="Arial" panose="020B0604020202020204" pitchFamily="34" charset="0"/>
              <a:buChar char="•"/>
            </a:pPr>
            <a:r>
              <a:rPr lang="en-US" sz="2400" dirty="0"/>
              <a:t>Hadronization chemistry: crucial for the interpretation of the heavy flavor hadron spectra </a:t>
            </a:r>
            <a:r>
              <a:rPr lang="en-US" sz="2400" dirty="0">
                <a:solidFill>
                  <a:srgbClr val="7030A0"/>
                </a:solidFill>
              </a:rPr>
              <a:t>(“keep track of all the c quarks”)</a:t>
            </a:r>
          </a:p>
          <a:p>
            <a:pPr marL="342900" indent="-342900">
              <a:buFont typeface="Arial" panose="020B0604020202020204" pitchFamily="34" charset="0"/>
              <a:buChar char="•"/>
            </a:pPr>
            <a:r>
              <a:rPr lang="en-US" sz="2400" dirty="0"/>
              <a:t>Run 3+4 data will allow the first comprehensive survey of this effect</a:t>
            </a:r>
          </a:p>
          <a:p>
            <a:pPr marL="1085850" lvl="1" indent="-342900">
              <a:buFont typeface="Arial" panose="020B0604020202020204" pitchFamily="34" charset="0"/>
              <a:buChar char="•"/>
            </a:pPr>
            <a:r>
              <a:rPr lang="en-US" sz="2400" dirty="0"/>
              <a:t>D</a:t>
            </a:r>
            <a:r>
              <a:rPr lang="en-US" sz="2400" baseline="-25000" dirty="0"/>
              <a:t>s</a:t>
            </a:r>
            <a:r>
              <a:rPr lang="en-US" sz="2400" dirty="0"/>
              <a:t>, B</a:t>
            </a:r>
            <a:r>
              <a:rPr lang="en-US" sz="2400" baseline="-25000" dirty="0"/>
              <a:t>s</a:t>
            </a:r>
            <a:r>
              <a:rPr lang="en-US" sz="2400" dirty="0"/>
              <a:t> and </a:t>
            </a:r>
            <a:r>
              <a:rPr lang="el-GR" sz="2400" dirty="0"/>
              <a:t>Λ</a:t>
            </a:r>
            <a:r>
              <a:rPr lang="en-US" sz="2400" baseline="-25000" dirty="0"/>
              <a:t>c</a:t>
            </a:r>
            <a:r>
              <a:rPr lang="en-US" sz="2400" dirty="0"/>
              <a:t> spectra from low to high p</a:t>
            </a:r>
            <a:r>
              <a:rPr lang="en-US" sz="2400" baseline="-25000" dirty="0"/>
              <a:t>T</a:t>
            </a:r>
            <a:r>
              <a:rPr lang="en-US" sz="2400" dirty="0"/>
              <a:t> in pp and PbPb</a:t>
            </a:r>
          </a:p>
          <a:p>
            <a:pPr marL="1085850" lvl="1" indent="-342900">
              <a:buFont typeface="Arial" panose="020B0604020202020204" pitchFamily="34" charset="0"/>
              <a:buChar char="•"/>
            </a:pPr>
            <a:r>
              <a:rPr lang="en-US" sz="2400" dirty="0"/>
              <a:t>Provide the necessary statistical accuracy to see the emergence of the effect at low p</a:t>
            </a:r>
            <a:r>
              <a:rPr lang="en-US" sz="2400" baseline="-25000" dirty="0"/>
              <a:t>T</a:t>
            </a:r>
          </a:p>
          <a:p>
            <a:pPr marL="342900" indent="-342900">
              <a:buFont typeface="Arial" panose="020B0604020202020204" pitchFamily="34" charset="0"/>
              <a:buChar char="•"/>
            </a:pPr>
            <a:endParaRPr lang="en-US" sz="2400" dirty="0"/>
          </a:p>
        </p:txBody>
      </p:sp>
      <p:sp>
        <p:nvSpPr>
          <p:cNvPr id="19" name="TextBox 18">
            <a:extLst>
              <a:ext uri="{FF2B5EF4-FFF2-40B4-BE49-F238E27FC236}">
                <a16:creationId xmlns:a16="http://schemas.microsoft.com/office/drawing/2014/main" id="{C3416090-13F0-4C95-ACC6-188FAC953C1F}"/>
              </a:ext>
            </a:extLst>
          </p:cNvPr>
          <p:cNvSpPr txBox="1"/>
          <p:nvPr/>
        </p:nvSpPr>
        <p:spPr>
          <a:xfrm>
            <a:off x="4957192" y="871156"/>
            <a:ext cx="788481" cy="369332"/>
          </a:xfrm>
          <a:prstGeom prst="rect">
            <a:avLst/>
          </a:prstGeom>
          <a:solidFill>
            <a:schemeClr val="accent6">
              <a:lumMod val="20000"/>
              <a:lumOff val="80000"/>
            </a:schemeClr>
          </a:solidFill>
        </p:spPr>
        <p:txBody>
          <a:bodyPr wrap="square" rtlCol="0">
            <a:spAutoFit/>
          </a:bodyPr>
          <a:lstStyle/>
          <a:p>
            <a:r>
              <a:rPr lang="en-US" dirty="0" err="1">
                <a:latin typeface="Symbol" pitchFamily="2" charset="2"/>
                <a:cs typeface="Arial" panose="020B0604020202020204" pitchFamily="34" charset="0"/>
              </a:rPr>
              <a:t>L</a:t>
            </a:r>
            <a:r>
              <a:rPr lang="en-US" baseline="-25000" dirty="0" err="1">
                <a:latin typeface="Arial" panose="020B0604020202020204" pitchFamily="34" charset="0"/>
                <a:cs typeface="Arial" panose="020B0604020202020204" pitchFamily="34" charset="0"/>
              </a:rPr>
              <a:t>c</a:t>
            </a:r>
            <a:r>
              <a:rPr lang="en-US" dirty="0">
                <a:latin typeface="Arial" panose="020B0604020202020204" pitchFamily="34" charset="0"/>
                <a:cs typeface="Arial" panose="020B0604020202020204" pitchFamily="34" charset="0"/>
              </a:rPr>
              <a:t>/D</a:t>
            </a:r>
            <a:endParaRPr lang="en-US" baseline="-25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856CEF0-4BCA-4519-A3C9-512D387DBAC4}"/>
              </a:ext>
            </a:extLst>
          </p:cNvPr>
          <p:cNvSpPr txBox="1"/>
          <p:nvPr/>
        </p:nvSpPr>
        <p:spPr>
          <a:xfrm>
            <a:off x="7772883" y="861864"/>
            <a:ext cx="1720813" cy="369332"/>
          </a:xfrm>
          <a:prstGeom prst="rect">
            <a:avLst/>
          </a:prstGeom>
          <a:noFill/>
        </p:spPr>
        <p:txBody>
          <a:bodyPr wrap="square" rtlCol="0">
            <a:spAutoFit/>
          </a:bodyPr>
          <a:lstStyle/>
          <a:p>
            <a:r>
              <a:rPr lang="en-US" dirty="0">
                <a:highlight>
                  <a:srgbClr val="E2F0D9"/>
                </a:highlight>
              </a:rPr>
              <a:t>B</a:t>
            </a:r>
            <a:r>
              <a:rPr lang="en-US" baseline="30000" dirty="0">
                <a:highlight>
                  <a:srgbClr val="E2F0D9"/>
                </a:highlight>
              </a:rPr>
              <a:t>+</a:t>
            </a:r>
            <a:r>
              <a:rPr lang="en-US" dirty="0">
                <a:highlight>
                  <a:srgbClr val="E2F0D9"/>
                </a:highlight>
              </a:rPr>
              <a:t> and B</a:t>
            </a:r>
            <a:r>
              <a:rPr lang="en-US" baseline="-25000" dirty="0">
                <a:highlight>
                  <a:srgbClr val="E2F0D9"/>
                </a:highlight>
              </a:rPr>
              <a:t>s</a:t>
            </a:r>
            <a:r>
              <a:rPr lang="en-US" dirty="0">
                <a:highlight>
                  <a:srgbClr val="E2F0D9"/>
                </a:highlight>
              </a:rPr>
              <a:t> R</a:t>
            </a:r>
            <a:r>
              <a:rPr lang="en-US" baseline="-25000" dirty="0">
                <a:highlight>
                  <a:srgbClr val="E2F0D9"/>
                </a:highlight>
              </a:rPr>
              <a:t>AA</a:t>
            </a:r>
          </a:p>
        </p:txBody>
      </p:sp>
      <p:pic>
        <p:nvPicPr>
          <p:cNvPr id="21" name="Picture 20" descr="Related image">
            <a:extLst>
              <a:ext uri="{FF2B5EF4-FFF2-40B4-BE49-F238E27FC236}">
                <a16:creationId xmlns:a16="http://schemas.microsoft.com/office/drawing/2014/main" id="{C5DAD39F-C065-4411-903C-47981B1B2C8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0422" y="1902707"/>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Related image">
            <a:extLst>
              <a:ext uri="{FF2B5EF4-FFF2-40B4-BE49-F238E27FC236}">
                <a16:creationId xmlns:a16="http://schemas.microsoft.com/office/drawing/2014/main" id="{23146F15-7784-486A-B5CA-DB51BF6BD74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5304" y="2844711"/>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11293669-3BCD-463A-9E2F-446DF708AFBA}"/>
              </a:ext>
            </a:extLst>
          </p:cNvPr>
          <p:cNvSpPr txBox="1"/>
          <p:nvPr/>
        </p:nvSpPr>
        <p:spPr>
          <a:xfrm>
            <a:off x="2868960" y="3414875"/>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24" name="TextBox 23">
            <a:extLst>
              <a:ext uri="{FF2B5EF4-FFF2-40B4-BE49-F238E27FC236}">
                <a16:creationId xmlns:a16="http://schemas.microsoft.com/office/drawing/2014/main" id="{BC4AE18F-A1E0-4216-AFDF-B300F2B6E52C}"/>
              </a:ext>
            </a:extLst>
          </p:cNvPr>
          <p:cNvSpPr txBox="1"/>
          <p:nvPr/>
        </p:nvSpPr>
        <p:spPr>
          <a:xfrm>
            <a:off x="5893296" y="3367218"/>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25" name="TextBox 24">
            <a:extLst>
              <a:ext uri="{FF2B5EF4-FFF2-40B4-BE49-F238E27FC236}">
                <a16:creationId xmlns:a16="http://schemas.microsoft.com/office/drawing/2014/main" id="{B277B6DE-5F00-4FDE-A7CB-5993544D0574}"/>
              </a:ext>
            </a:extLst>
          </p:cNvPr>
          <p:cNvSpPr txBox="1"/>
          <p:nvPr/>
        </p:nvSpPr>
        <p:spPr>
          <a:xfrm>
            <a:off x="9132302" y="2050295"/>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26" name="Picture 8" descr="「cms logo」的圖片搜尋結果">
            <a:extLst>
              <a:ext uri="{FF2B5EF4-FFF2-40B4-BE49-F238E27FC236}">
                <a16:creationId xmlns:a16="http://schemas.microsoft.com/office/drawing/2014/main" id="{5C551C02-2896-4FE7-B598-09E343E4C0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29636" y="3246494"/>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A833DF19-8737-4D2E-B43B-F76AC379C68C}"/>
              </a:ext>
            </a:extLst>
          </p:cNvPr>
          <p:cNvSpPr txBox="1"/>
          <p:nvPr/>
        </p:nvSpPr>
        <p:spPr>
          <a:xfrm>
            <a:off x="8869425" y="2374032"/>
            <a:ext cx="521297" cy="461665"/>
          </a:xfrm>
          <a:prstGeom prst="rect">
            <a:avLst/>
          </a:prstGeom>
          <a:noFill/>
        </p:spPr>
        <p:txBody>
          <a:bodyPr wrap="none" rtlCol="0">
            <a:spAutoFit/>
          </a:bodyPr>
          <a:lstStyle/>
          <a:p>
            <a:r>
              <a:rPr lang="en-US" sz="2400" b="1" dirty="0">
                <a:solidFill>
                  <a:srgbClr val="FF00FF"/>
                </a:solidFill>
              </a:rPr>
              <a:t>B</a:t>
            </a:r>
            <a:r>
              <a:rPr lang="en-US" sz="2400" b="1" baseline="-25000" dirty="0">
                <a:solidFill>
                  <a:srgbClr val="FF00FF"/>
                </a:solidFill>
              </a:rPr>
              <a:t>s</a:t>
            </a:r>
          </a:p>
        </p:txBody>
      </p:sp>
      <p:sp>
        <p:nvSpPr>
          <p:cNvPr id="27" name="TextBox 26">
            <a:extLst>
              <a:ext uri="{FF2B5EF4-FFF2-40B4-BE49-F238E27FC236}">
                <a16:creationId xmlns:a16="http://schemas.microsoft.com/office/drawing/2014/main" id="{94280132-C889-4E93-8AE2-543E4B110A67}"/>
              </a:ext>
            </a:extLst>
          </p:cNvPr>
          <p:cNvSpPr txBox="1"/>
          <p:nvPr/>
        </p:nvSpPr>
        <p:spPr>
          <a:xfrm>
            <a:off x="8028166" y="3246494"/>
            <a:ext cx="527709" cy="461665"/>
          </a:xfrm>
          <a:prstGeom prst="rect">
            <a:avLst/>
          </a:prstGeom>
          <a:noFill/>
        </p:spPr>
        <p:txBody>
          <a:bodyPr wrap="none" rtlCol="0">
            <a:spAutoFit/>
          </a:bodyPr>
          <a:lstStyle/>
          <a:p>
            <a:r>
              <a:rPr lang="en-US" sz="2400" b="1" dirty="0">
                <a:solidFill>
                  <a:srgbClr val="0070C0"/>
                </a:solidFill>
              </a:rPr>
              <a:t>B</a:t>
            </a:r>
            <a:r>
              <a:rPr lang="en-US" sz="2400" b="1" baseline="30000" dirty="0">
                <a:solidFill>
                  <a:srgbClr val="0070C0"/>
                </a:solidFill>
              </a:rPr>
              <a:t>+</a:t>
            </a:r>
          </a:p>
        </p:txBody>
      </p: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4D03D71A-BE51-4BC6-8B61-2CB4B6E8BC43}"/>
                  </a:ext>
                </a:extLst>
              </p:cNvPr>
              <p:cNvSpPr txBox="1"/>
              <p:nvPr/>
            </p:nvSpPr>
            <p:spPr>
              <a:xfrm>
                <a:off x="7909519" y="4102224"/>
                <a:ext cx="2304257" cy="66511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𝑹</m:t>
                          </m:r>
                        </m:e>
                        <m:sub>
                          <m:r>
                            <a:rPr lang="en-US" b="1" i="1" smtClean="0">
                              <a:latin typeface="Cambria Math" panose="02040503050406030204" pitchFamily="18" charset="0"/>
                            </a:rPr>
                            <m:t>𝑨𝑨</m:t>
                          </m:r>
                        </m:sub>
                      </m:sSub>
                      <m:r>
                        <a:rPr lang="en-US" b="1" i="1">
                          <a:latin typeface="Cambria Math" panose="02040503050406030204" pitchFamily="18" charset="0"/>
                          <a:ea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𝑷𝒃𝑷𝒃</m:t>
                          </m:r>
                        </m:num>
                        <m:den>
                          <m:r>
                            <a:rPr lang="en-US" b="1" i="1" smtClean="0">
                              <a:latin typeface="Cambria Math" panose="02040503050406030204" pitchFamily="18" charset="0"/>
                            </a:rPr>
                            <m:t>𝒑𝒑</m:t>
                          </m:r>
                        </m:den>
                      </m:f>
                    </m:oMath>
                  </m:oMathPara>
                </a14:m>
                <a:endParaRPr lang="en-US" b="1" dirty="0"/>
              </a:p>
            </p:txBody>
          </p:sp>
        </mc:Choice>
        <mc:Fallback>
          <p:sp>
            <p:nvSpPr>
              <p:cNvPr id="28" name="TextBox 27">
                <a:extLst>
                  <a:ext uri="{FF2B5EF4-FFF2-40B4-BE49-F238E27FC236}">
                    <a16:creationId xmlns:a16="http://schemas.microsoft.com/office/drawing/2014/main" id="{4D03D71A-BE51-4BC6-8B61-2CB4B6E8BC43}"/>
                  </a:ext>
                </a:extLst>
              </p:cNvPr>
              <p:cNvSpPr txBox="1">
                <a:spLocks noRot="1" noChangeAspect="1" noMove="1" noResize="1" noEditPoints="1" noAdjustHandles="1" noChangeArrowheads="1" noChangeShapeType="1" noTextEdit="1"/>
              </p:cNvSpPr>
              <p:nvPr/>
            </p:nvSpPr>
            <p:spPr>
              <a:xfrm>
                <a:off x="7909519" y="4102224"/>
                <a:ext cx="2304257" cy="665118"/>
              </a:xfrm>
              <a:prstGeom prst="rect">
                <a:avLst/>
              </a:prstGeom>
              <a:blipFill>
                <a:blip r:embed="rId7"/>
                <a:stretch>
                  <a:fillRect/>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52ACEFE9-0F94-4473-BA85-836E5C129C2F}"/>
              </a:ext>
            </a:extLst>
          </p:cNvPr>
          <p:cNvSpPr txBox="1"/>
          <p:nvPr/>
        </p:nvSpPr>
        <p:spPr>
          <a:xfrm>
            <a:off x="1356792" y="2662064"/>
            <a:ext cx="728455" cy="536632"/>
          </a:xfrm>
          <a:prstGeom prst="rect">
            <a:avLst/>
          </a:prstGeom>
          <a:noFill/>
        </p:spPr>
        <p:txBody>
          <a:bodyPr wrap="none" rtlCol="0">
            <a:spAutoFit/>
          </a:bodyPr>
          <a:lstStyle/>
          <a:p>
            <a:r>
              <a:rPr lang="en-US" sz="2800" b="1" dirty="0">
                <a:solidFill>
                  <a:srgbClr val="C00000"/>
                </a:solidFill>
              </a:rPr>
              <a:t>D</a:t>
            </a:r>
            <a:r>
              <a:rPr lang="en-US" sz="2800" b="1" baseline="-25000" dirty="0">
                <a:solidFill>
                  <a:srgbClr val="C00000"/>
                </a:solidFill>
              </a:rPr>
              <a:t>s</a:t>
            </a:r>
            <a:r>
              <a:rPr lang="en-US" sz="2800" b="1" baseline="30000" dirty="0">
                <a:solidFill>
                  <a:srgbClr val="C00000"/>
                </a:solidFill>
              </a:rPr>
              <a:t>+</a:t>
            </a:r>
            <a:endParaRPr lang="en-US" sz="1600" b="1" baseline="30000" dirty="0">
              <a:solidFill>
                <a:srgbClr val="C00000"/>
              </a:solidFill>
            </a:endParaRPr>
          </a:p>
        </p:txBody>
      </p:sp>
      <p:sp>
        <p:nvSpPr>
          <p:cNvPr id="30" name="TextBox 29">
            <a:extLst>
              <a:ext uri="{FF2B5EF4-FFF2-40B4-BE49-F238E27FC236}">
                <a16:creationId xmlns:a16="http://schemas.microsoft.com/office/drawing/2014/main" id="{FDEE1B57-2DB2-4AC8-8B33-A3F6C99F9DC6}"/>
              </a:ext>
            </a:extLst>
          </p:cNvPr>
          <p:cNvSpPr txBox="1"/>
          <p:nvPr/>
        </p:nvSpPr>
        <p:spPr>
          <a:xfrm>
            <a:off x="618099" y="3310932"/>
            <a:ext cx="581352" cy="536632"/>
          </a:xfrm>
          <a:prstGeom prst="rect">
            <a:avLst/>
          </a:prstGeom>
          <a:noFill/>
        </p:spPr>
        <p:txBody>
          <a:bodyPr wrap="none" rtlCol="0">
            <a:spAutoFit/>
          </a:bodyPr>
          <a:lstStyle/>
          <a:p>
            <a:r>
              <a:rPr lang="en-US" sz="2800" b="1" dirty="0"/>
              <a:t>D</a:t>
            </a:r>
            <a:r>
              <a:rPr lang="en-US" sz="2800" b="1" baseline="30000" dirty="0"/>
              <a:t>0</a:t>
            </a:r>
            <a:endParaRPr lang="en-US" sz="1600" b="1" baseline="30000" dirty="0"/>
          </a:p>
        </p:txBody>
      </p:sp>
    </p:spTree>
    <p:extLst>
      <p:ext uri="{BB962C8B-B14F-4D97-AF65-F5344CB8AC3E}">
        <p14:creationId xmlns:p14="http://schemas.microsoft.com/office/powerpoint/2010/main" val="2356495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A851D75-65B4-4740-B458-B6EC2179A15F}"/>
              </a:ext>
            </a:extLst>
          </p:cNvPr>
          <p:cNvPicPr>
            <a:picLocks noChangeAspect="1"/>
          </p:cNvPicPr>
          <p:nvPr/>
        </p:nvPicPr>
        <p:blipFill>
          <a:blip r:embed="rId2"/>
          <a:stretch>
            <a:fillRect/>
          </a:stretch>
        </p:blipFill>
        <p:spPr>
          <a:xfrm>
            <a:off x="5149526" y="3112868"/>
            <a:ext cx="4211288" cy="4155475"/>
          </a:xfrm>
          <a:prstGeom prst="rect">
            <a:avLst/>
          </a:prstGeom>
        </p:spPr>
      </p:pic>
      <p:pic>
        <p:nvPicPr>
          <p:cNvPr id="7" name="Picture 6">
            <a:extLst>
              <a:ext uri="{FF2B5EF4-FFF2-40B4-BE49-F238E27FC236}">
                <a16:creationId xmlns:a16="http://schemas.microsoft.com/office/drawing/2014/main" id="{22BFD83C-D426-4374-9A0F-C82B3CE9F317}"/>
              </a:ext>
            </a:extLst>
          </p:cNvPr>
          <p:cNvPicPr>
            <a:picLocks noChangeAspect="1"/>
          </p:cNvPicPr>
          <p:nvPr/>
        </p:nvPicPr>
        <p:blipFill>
          <a:blip r:embed="rId3"/>
          <a:stretch>
            <a:fillRect/>
          </a:stretch>
        </p:blipFill>
        <p:spPr>
          <a:xfrm>
            <a:off x="441767" y="3115912"/>
            <a:ext cx="4236843" cy="4155475"/>
          </a:xfrm>
          <a:prstGeom prst="rect">
            <a:avLst/>
          </a:prstGeom>
        </p:spPr>
      </p:pic>
      <p:sp>
        <p:nvSpPr>
          <p:cNvPr id="2" name="Title 1"/>
          <p:cNvSpPr>
            <a:spLocks noGrp="1"/>
          </p:cNvSpPr>
          <p:nvPr>
            <p:ph type="title"/>
          </p:nvPr>
        </p:nvSpPr>
        <p:spPr/>
        <p:txBody>
          <a:bodyPr/>
          <a:lstStyle/>
          <a:p>
            <a:r>
              <a:rPr lang="en-US" dirty="0"/>
              <a:t>(Anti-)(hyper-)nuclei Production</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23</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6" name="Rectangle 5"/>
          <p:cNvSpPr/>
          <p:nvPr/>
        </p:nvSpPr>
        <p:spPr>
          <a:xfrm>
            <a:off x="132656" y="789856"/>
            <a:ext cx="10009112" cy="2462213"/>
          </a:xfrm>
          <a:prstGeom prst="rect">
            <a:avLst/>
          </a:prstGeom>
        </p:spPr>
        <p:txBody>
          <a:bodyPr wrap="square">
            <a:spAutoFit/>
          </a:bodyPr>
          <a:lstStyle/>
          <a:p>
            <a:pPr marL="342900" indent="-342900">
              <a:buFont typeface="Arial" panose="020B0604020202020204" pitchFamily="34" charset="0"/>
              <a:buChar char="•"/>
            </a:pPr>
            <a:r>
              <a:rPr lang="en-US" sz="2200" b="1" dirty="0">
                <a:sym typeface="Wingdings"/>
              </a:rPr>
              <a:t>Precision test of coalescence / thermal production models</a:t>
            </a:r>
            <a:br>
              <a:rPr lang="en-US" sz="2200" dirty="0">
                <a:sym typeface="Wingdings"/>
              </a:rPr>
            </a:br>
            <a:r>
              <a:rPr lang="en-US" sz="2200" dirty="0">
                <a:sym typeface="Wingdings" pitchFamily="2" charset="2"/>
              </a:rPr>
              <a:t>Sensitive to size ratio of the object and the source</a:t>
            </a:r>
            <a:endParaRPr lang="en-US" sz="2200" b="1" dirty="0">
              <a:solidFill>
                <a:srgbClr val="0000FF"/>
              </a:solidFill>
              <a:sym typeface="Wingdings" pitchFamily="2" charset="2"/>
            </a:endParaRPr>
          </a:p>
          <a:p>
            <a:pPr marL="342900" indent="-342900">
              <a:buFont typeface="Arial" panose="020B0604020202020204" pitchFamily="34" charset="0"/>
              <a:buChar char="•"/>
            </a:pPr>
            <a:r>
              <a:rPr lang="en-US" sz="2200" b="1" dirty="0">
                <a:sym typeface="Wingdings"/>
              </a:rPr>
              <a:t>Search</a:t>
            </a:r>
            <a:r>
              <a:rPr lang="en-US" sz="2200" dirty="0">
                <a:sym typeface="Wingdings"/>
              </a:rPr>
              <a:t> for rarely produced </a:t>
            </a:r>
            <a:r>
              <a:rPr lang="en-US" sz="2200" b="1" dirty="0">
                <a:sym typeface="Wingdings"/>
              </a:rPr>
              <a:t>anti- </a:t>
            </a:r>
            <a:r>
              <a:rPr lang="en-US" sz="2200" dirty="0">
                <a:sym typeface="Wingdings"/>
              </a:rPr>
              <a:t>and hyper-matter: </a:t>
            </a:r>
            <a:r>
              <a:rPr lang="en-US" sz="2200" dirty="0"/>
              <a:t>Insights on the </a:t>
            </a:r>
            <a:r>
              <a:rPr lang="en-US" sz="2200" b="1" dirty="0">
                <a:solidFill>
                  <a:srgbClr val="0000FF"/>
                </a:solidFill>
              </a:rPr>
              <a:t>strength of the hyperon-nucleon interaction</a:t>
            </a:r>
            <a:r>
              <a:rPr lang="en-US" sz="2200" dirty="0"/>
              <a:t>, relevant for nuclear physics and neutron stars. </a:t>
            </a:r>
            <a:r>
              <a:rPr lang="en-US" sz="2200" dirty="0">
                <a:solidFill>
                  <a:srgbClr val="FF0000"/>
                </a:solidFill>
                <a:sym typeface="Wingdings" pitchFamily="2" charset="2"/>
              </a:rPr>
              <a:t>HL-LHC:</a:t>
            </a:r>
            <a:r>
              <a:rPr lang="en-US" sz="2200" dirty="0">
                <a:sym typeface="Wingdings" pitchFamily="2" charset="2"/>
              </a:rPr>
              <a:t> </a:t>
            </a:r>
            <a:r>
              <a:rPr lang="en-US" sz="2200" dirty="0">
                <a:solidFill>
                  <a:srgbClr val="C00000"/>
                </a:solidFill>
                <a:sym typeface="Wingdings"/>
              </a:rPr>
              <a:t>first observation for </a:t>
            </a:r>
            <a:r>
              <a:rPr lang="en-US" sz="2200" dirty="0">
                <a:solidFill>
                  <a:srgbClr val="C00000"/>
                </a:solidFill>
              </a:rPr>
              <a:t>anti-hyper-nuclei with A = 4 </a:t>
            </a:r>
            <a:endParaRPr lang="en-US" sz="2200" dirty="0">
              <a:solidFill>
                <a:srgbClr val="C00000"/>
              </a:solidFill>
              <a:sym typeface="Wingdings"/>
            </a:endParaRPr>
          </a:p>
          <a:p>
            <a:pPr marL="342900" indent="-342900">
              <a:buFont typeface="Arial" panose="020B0604020202020204" pitchFamily="34" charset="0"/>
              <a:buChar char="•"/>
            </a:pPr>
            <a:r>
              <a:rPr lang="en-US" sz="2200" b="1" dirty="0"/>
              <a:t>Constrain</a:t>
            </a:r>
            <a:r>
              <a:rPr lang="en-US" sz="2200" dirty="0"/>
              <a:t> models with pp measurements:</a:t>
            </a:r>
            <a:br>
              <a:rPr lang="en-US" sz="2200" dirty="0"/>
            </a:br>
            <a:r>
              <a:rPr lang="en-US" sz="2200" dirty="0">
                <a:solidFill>
                  <a:srgbClr val="000000"/>
                </a:solidFill>
              </a:rPr>
              <a:t>Estimates of </a:t>
            </a:r>
            <a:r>
              <a:rPr lang="en-US" sz="2200" b="1" dirty="0">
                <a:solidFill>
                  <a:srgbClr val="0432FF"/>
                </a:solidFill>
              </a:rPr>
              <a:t>astrophysical background </a:t>
            </a:r>
            <a:r>
              <a:rPr lang="en-US" sz="2200" dirty="0">
                <a:solidFill>
                  <a:srgbClr val="000000"/>
                </a:solidFill>
              </a:rPr>
              <a:t>for dark matter searches</a:t>
            </a:r>
          </a:p>
        </p:txBody>
      </p:sp>
      <p:sp>
        <p:nvSpPr>
          <p:cNvPr id="3" name="Right Arrow 2"/>
          <p:cNvSpPr/>
          <p:nvPr/>
        </p:nvSpPr>
        <p:spPr>
          <a:xfrm rot="3605663">
            <a:off x="7836134" y="4930001"/>
            <a:ext cx="551705"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434583" y="4894312"/>
            <a:ext cx="546945" cy="461665"/>
          </a:xfrm>
          <a:prstGeom prst="rect">
            <a:avLst/>
          </a:prstGeom>
          <a:noFill/>
        </p:spPr>
        <p:txBody>
          <a:bodyPr wrap="none" rtlCol="0">
            <a:spAutoFit/>
          </a:bodyPr>
          <a:lstStyle/>
          <a:p>
            <a:r>
              <a:rPr lang="en-US" sz="2400" dirty="0"/>
              <a:t>5</a:t>
            </a:r>
            <a:r>
              <a:rPr lang="el-GR" sz="2400" dirty="0">
                <a:cs typeface="Arial" panose="020B0604020202020204" pitchFamily="34" charset="0"/>
              </a:rPr>
              <a:t>σ</a:t>
            </a:r>
            <a:endParaRPr lang="en-US" sz="2400" dirty="0"/>
          </a:p>
        </p:txBody>
      </p:sp>
      <p:sp>
        <p:nvSpPr>
          <p:cNvPr id="10" name="TextBox 9">
            <a:extLst>
              <a:ext uri="{FF2B5EF4-FFF2-40B4-BE49-F238E27FC236}">
                <a16:creationId xmlns:a16="http://schemas.microsoft.com/office/drawing/2014/main" id="{84AF886B-3C80-4DD0-AFDF-E88DAED16C7C}"/>
              </a:ext>
            </a:extLst>
          </p:cNvPr>
          <p:cNvSpPr txBox="1"/>
          <p:nvPr/>
        </p:nvSpPr>
        <p:spPr>
          <a:xfrm>
            <a:off x="3012976" y="6061490"/>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1" name="TextBox 10">
            <a:extLst>
              <a:ext uri="{FF2B5EF4-FFF2-40B4-BE49-F238E27FC236}">
                <a16:creationId xmlns:a16="http://schemas.microsoft.com/office/drawing/2014/main" id="{5E7EA6CE-E582-4D23-877B-4636E2360015}"/>
              </a:ext>
            </a:extLst>
          </p:cNvPr>
          <p:cNvSpPr txBox="1"/>
          <p:nvPr/>
        </p:nvSpPr>
        <p:spPr>
          <a:xfrm>
            <a:off x="7682435" y="6146275"/>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4" name="Picture 13" descr="Related image">
            <a:extLst>
              <a:ext uri="{FF2B5EF4-FFF2-40B4-BE49-F238E27FC236}">
                <a16:creationId xmlns:a16="http://schemas.microsoft.com/office/drawing/2014/main" id="{FEAE80C7-9D41-41B3-A370-A1BB0E3229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6903" y="5694139"/>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Related image">
            <a:extLst>
              <a:ext uri="{FF2B5EF4-FFF2-40B4-BE49-F238E27FC236}">
                <a16:creationId xmlns:a16="http://schemas.microsoft.com/office/drawing/2014/main" id="{0BD61A58-41E4-4393-8EBD-155932BFB1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6792" y="5445061"/>
            <a:ext cx="498156" cy="49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853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602D0F-A626-4404-9609-02814C344A64}"/>
              </a:ext>
            </a:extLst>
          </p:cNvPr>
          <p:cNvSpPr>
            <a:spLocks noGrp="1"/>
          </p:cNvSpPr>
          <p:nvPr>
            <p:ph type="sldNum" idx="10"/>
          </p:nvPr>
        </p:nvSpPr>
        <p:spPr/>
        <p:txBody>
          <a:bodyPr/>
          <a:lstStyle/>
          <a:p>
            <a:pPr>
              <a:defRPr/>
            </a:pPr>
            <a:fld id="{0AA82500-B16D-4427-9F60-2A04496B48CD}" type="slidenum">
              <a:rPr lang="en-US" altLang="en-US" smtClean="0"/>
              <a:pPr>
                <a:defRPr/>
              </a:pPr>
              <a:t>24</a:t>
            </a:fld>
            <a:endParaRPr lang="en-US" altLang="en-US"/>
          </a:p>
        </p:txBody>
      </p:sp>
      <p:sp>
        <p:nvSpPr>
          <p:cNvPr id="3" name="Footer Placeholder 2">
            <a:extLst>
              <a:ext uri="{FF2B5EF4-FFF2-40B4-BE49-F238E27FC236}">
                <a16:creationId xmlns:a16="http://schemas.microsoft.com/office/drawing/2014/main" id="{0D9C64DC-491A-4194-8D69-0FCECADD8000}"/>
              </a:ext>
            </a:extLst>
          </p:cNvPr>
          <p:cNvSpPr>
            <a:spLocks noGrp="1"/>
          </p:cNvSpPr>
          <p:nvPr>
            <p:ph type="ftr" idx="11"/>
          </p:nvPr>
        </p:nvSpPr>
        <p:spPr/>
        <p:txBody>
          <a:bodyPr/>
          <a:lstStyle/>
          <a:p>
            <a:pPr>
              <a:defRPr/>
            </a:pPr>
            <a:r>
              <a:rPr lang="en-US" altLang="zh-TW" dirty="0"/>
              <a:t>QGP Studies in Run 3 and 4</a:t>
            </a:r>
          </a:p>
        </p:txBody>
      </p:sp>
      <p:pic>
        <p:nvPicPr>
          <p:cNvPr id="4" name="Picture 3">
            <a:extLst>
              <a:ext uri="{FF2B5EF4-FFF2-40B4-BE49-F238E27FC236}">
                <a16:creationId xmlns:a16="http://schemas.microsoft.com/office/drawing/2014/main" id="{6AE03E3A-AC7C-4DCC-815C-F843B844DF9D}"/>
              </a:ext>
            </a:extLst>
          </p:cNvPr>
          <p:cNvPicPr>
            <a:picLocks noChangeAspect="1"/>
          </p:cNvPicPr>
          <p:nvPr/>
        </p:nvPicPr>
        <p:blipFill>
          <a:blip r:embed="rId2"/>
          <a:stretch>
            <a:fillRect/>
          </a:stretch>
        </p:blipFill>
        <p:spPr>
          <a:xfrm>
            <a:off x="0" y="2536397"/>
            <a:ext cx="10058400" cy="2699606"/>
          </a:xfrm>
          <a:prstGeom prst="rect">
            <a:avLst/>
          </a:prstGeom>
        </p:spPr>
      </p:pic>
      <p:sp>
        <p:nvSpPr>
          <p:cNvPr id="5" name="Title 1">
            <a:extLst>
              <a:ext uri="{FF2B5EF4-FFF2-40B4-BE49-F238E27FC236}">
                <a16:creationId xmlns:a16="http://schemas.microsoft.com/office/drawing/2014/main" id="{DA86CD79-6CF5-4BE5-8106-7A283BC9CE04}"/>
              </a:ext>
            </a:extLst>
          </p:cNvPr>
          <p:cNvSpPr txBox="1">
            <a:spLocks/>
          </p:cNvSpPr>
          <p:nvPr/>
        </p:nvSpPr>
        <p:spPr>
          <a:xfrm>
            <a:off x="0" y="0"/>
            <a:ext cx="10058400" cy="790575"/>
          </a:xfrm>
          <a:prstGeom prst="rect">
            <a:avLst/>
          </a:prstGeom>
        </p:spPr>
        <p:txBody>
          <a:bodyPr/>
          <a:lst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a:lstStyle>
          <a:p>
            <a:pPr defTabSz="914400"/>
            <a:r>
              <a:rPr lang="en-US" dirty="0"/>
              <a:t>Big Questions</a:t>
            </a:r>
          </a:p>
        </p:txBody>
      </p:sp>
      <p:sp>
        <p:nvSpPr>
          <p:cNvPr id="6" name="Arrow: Right 5">
            <a:extLst>
              <a:ext uri="{FF2B5EF4-FFF2-40B4-BE49-F238E27FC236}">
                <a16:creationId xmlns:a16="http://schemas.microsoft.com/office/drawing/2014/main" id="{7B513529-8050-4ECC-A220-BDFBFBDEC4A1}"/>
              </a:ext>
            </a:extLst>
          </p:cNvPr>
          <p:cNvSpPr/>
          <p:nvPr/>
        </p:nvSpPr>
        <p:spPr>
          <a:xfrm>
            <a:off x="1212776"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BBFAB22-DADB-4E1B-8F1C-09A1517A2787}"/>
              </a:ext>
            </a:extLst>
          </p:cNvPr>
          <p:cNvSpPr/>
          <p:nvPr/>
        </p:nvSpPr>
        <p:spPr>
          <a:xfrm>
            <a:off x="2148880"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58FAE1CD-6E1C-4917-8015-9F2124D69F00}"/>
              </a:ext>
            </a:extLst>
          </p:cNvPr>
          <p:cNvSpPr/>
          <p:nvPr/>
        </p:nvSpPr>
        <p:spPr>
          <a:xfrm>
            <a:off x="3445024"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65C82C8-976F-4792-AB7F-80E782C9D0EF}"/>
              </a:ext>
            </a:extLst>
          </p:cNvPr>
          <p:cNvSpPr/>
          <p:nvPr/>
        </p:nvSpPr>
        <p:spPr>
          <a:xfrm>
            <a:off x="510120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389A83C-D4C1-44DB-83B9-08FCD2B3F63F}"/>
              </a:ext>
            </a:extLst>
          </p:cNvPr>
          <p:cNvSpPr/>
          <p:nvPr/>
        </p:nvSpPr>
        <p:spPr>
          <a:xfrm>
            <a:off x="726144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7BB9F7-C99E-4CA2-971A-E8A3141E7FB8}"/>
              </a:ext>
            </a:extLst>
          </p:cNvPr>
          <p:cNvSpPr txBox="1"/>
          <p:nvPr/>
        </p:nvSpPr>
        <p:spPr>
          <a:xfrm>
            <a:off x="72374" y="1077888"/>
            <a:ext cx="358867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are the initial conditions </a:t>
            </a:r>
            <a:br>
              <a:rPr lang="en-US" dirty="0">
                <a:solidFill>
                  <a:schemeClr val="bg1">
                    <a:lumMod val="65000"/>
                  </a:schemeClr>
                </a:solidFill>
              </a:rPr>
            </a:br>
            <a:r>
              <a:rPr lang="en-US" dirty="0">
                <a:solidFill>
                  <a:schemeClr val="bg1">
                    <a:lumMod val="65000"/>
                  </a:schemeClr>
                </a:solidFill>
              </a:rPr>
              <a:t>of the collision?</a:t>
            </a:r>
          </a:p>
        </p:txBody>
      </p:sp>
      <p:cxnSp>
        <p:nvCxnSpPr>
          <p:cNvPr id="13" name="Straight Arrow Connector 12">
            <a:extLst>
              <a:ext uri="{FF2B5EF4-FFF2-40B4-BE49-F238E27FC236}">
                <a16:creationId xmlns:a16="http://schemas.microsoft.com/office/drawing/2014/main" id="{646D2363-59B8-443A-AEE8-A91FF95EA43D}"/>
              </a:ext>
            </a:extLst>
          </p:cNvPr>
          <p:cNvCxnSpPr>
            <a:cxnSpLocks/>
          </p:cNvCxnSpPr>
          <p:nvPr/>
        </p:nvCxnSpPr>
        <p:spPr>
          <a:xfrm>
            <a:off x="1500808" y="1873848"/>
            <a:ext cx="324036" cy="1347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E37810-3BC1-4BB3-8B38-7370A7A7B223}"/>
              </a:ext>
            </a:extLst>
          </p:cNvPr>
          <p:cNvSpPr txBox="1"/>
          <p:nvPr/>
        </p:nvSpPr>
        <p:spPr>
          <a:xfrm>
            <a:off x="132656" y="5433370"/>
            <a:ext cx="3384376"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How does the system move toward </a:t>
            </a:r>
            <a:r>
              <a:rPr lang="en-US" dirty="0" err="1">
                <a:solidFill>
                  <a:schemeClr val="bg1">
                    <a:lumMod val="65000"/>
                  </a:schemeClr>
                </a:solidFill>
              </a:rPr>
              <a:t>hydrodynamization</a:t>
            </a:r>
            <a:r>
              <a:rPr lang="en-US" dirty="0">
                <a:solidFill>
                  <a:schemeClr val="bg1">
                    <a:lumMod val="65000"/>
                  </a:schemeClr>
                </a:solidFill>
              </a:rPr>
              <a:t>?</a:t>
            </a:r>
          </a:p>
        </p:txBody>
      </p:sp>
      <p:cxnSp>
        <p:nvCxnSpPr>
          <p:cNvPr id="15" name="Straight Arrow Connector 14">
            <a:extLst>
              <a:ext uri="{FF2B5EF4-FFF2-40B4-BE49-F238E27FC236}">
                <a16:creationId xmlns:a16="http://schemas.microsoft.com/office/drawing/2014/main" id="{D918D233-9689-4ED2-B3B1-FA96BF75EEBB}"/>
              </a:ext>
            </a:extLst>
          </p:cNvPr>
          <p:cNvCxnSpPr>
            <a:cxnSpLocks/>
          </p:cNvCxnSpPr>
          <p:nvPr/>
        </p:nvCxnSpPr>
        <p:spPr>
          <a:xfrm flipV="1">
            <a:off x="1932856" y="4390257"/>
            <a:ext cx="864096" cy="936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7C5E099-E4E0-41E3-A35A-C3A62CB8358A}"/>
              </a:ext>
            </a:extLst>
          </p:cNvPr>
          <p:cNvSpPr txBox="1"/>
          <p:nvPr/>
        </p:nvSpPr>
        <p:spPr>
          <a:xfrm>
            <a:off x="4162695" y="1232754"/>
            <a:ext cx="273630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is the longitudinal structure of the QGP?</a:t>
            </a:r>
          </a:p>
        </p:txBody>
      </p:sp>
      <p:cxnSp>
        <p:nvCxnSpPr>
          <p:cNvPr id="19" name="Straight Arrow Connector 18">
            <a:extLst>
              <a:ext uri="{FF2B5EF4-FFF2-40B4-BE49-F238E27FC236}">
                <a16:creationId xmlns:a16="http://schemas.microsoft.com/office/drawing/2014/main" id="{1445A2EE-C2E7-4CA4-99A9-56B73C112D73}"/>
              </a:ext>
            </a:extLst>
          </p:cNvPr>
          <p:cNvCxnSpPr>
            <a:cxnSpLocks/>
          </p:cNvCxnSpPr>
          <p:nvPr/>
        </p:nvCxnSpPr>
        <p:spPr>
          <a:xfrm flipH="1">
            <a:off x="4525145" y="1997636"/>
            <a:ext cx="792087" cy="92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A20D08-3899-4160-A147-75937F1C2D08}"/>
              </a:ext>
            </a:extLst>
          </p:cNvPr>
          <p:cNvCxnSpPr/>
          <p:nvPr/>
        </p:nvCxnSpPr>
        <p:spPr>
          <a:xfrm>
            <a:off x="4165104" y="3094112"/>
            <a:ext cx="504056"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6830AC-CCBB-4157-97AC-A933F0B0E71D}"/>
              </a:ext>
            </a:extLst>
          </p:cNvPr>
          <p:cNvSpPr txBox="1"/>
          <p:nvPr/>
        </p:nvSpPr>
        <p:spPr>
          <a:xfrm>
            <a:off x="6829400" y="6839863"/>
            <a:ext cx="2950309" cy="430887"/>
          </a:xfrm>
          <a:prstGeom prst="rect">
            <a:avLst/>
          </a:prstGeom>
          <a:noFill/>
        </p:spPr>
        <p:txBody>
          <a:bodyPr wrap="square" rtlCol="0">
            <a:spAutoFit/>
          </a:bodyPr>
          <a:lstStyle/>
          <a:p>
            <a:r>
              <a:rPr lang="en-US" sz="1100" dirty="0"/>
              <a:t>Visualization taken from Jonah E. Bernhard </a:t>
            </a:r>
          </a:p>
          <a:p>
            <a:pPr algn="ctr"/>
            <a:r>
              <a:rPr lang="en-US" sz="1100" dirty="0"/>
              <a:t>arXiv:1804.06469</a:t>
            </a:r>
          </a:p>
        </p:txBody>
      </p:sp>
      <p:sp>
        <p:nvSpPr>
          <p:cNvPr id="25" name="TextBox 24">
            <a:extLst>
              <a:ext uri="{FF2B5EF4-FFF2-40B4-BE49-F238E27FC236}">
                <a16:creationId xmlns:a16="http://schemas.microsoft.com/office/drawing/2014/main" id="{DDD88804-580D-408D-AE43-9D8CD2768AA4}"/>
              </a:ext>
            </a:extLst>
          </p:cNvPr>
          <p:cNvSpPr txBox="1"/>
          <p:nvPr/>
        </p:nvSpPr>
        <p:spPr>
          <a:xfrm>
            <a:off x="7261448" y="1365920"/>
            <a:ext cx="273630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How does the QGP </a:t>
            </a:r>
            <a:r>
              <a:rPr lang="en-US" dirty="0" err="1">
                <a:solidFill>
                  <a:schemeClr val="bg1">
                    <a:lumMod val="65000"/>
                  </a:schemeClr>
                </a:solidFill>
              </a:rPr>
              <a:t>hadronize</a:t>
            </a:r>
            <a:r>
              <a:rPr lang="en-US" dirty="0">
                <a:solidFill>
                  <a:schemeClr val="bg1">
                    <a:lumMod val="65000"/>
                  </a:schemeClr>
                </a:solidFill>
              </a:rPr>
              <a:t>?</a:t>
            </a:r>
          </a:p>
        </p:txBody>
      </p:sp>
      <p:cxnSp>
        <p:nvCxnSpPr>
          <p:cNvPr id="27" name="Straight Arrow Connector 26">
            <a:extLst>
              <a:ext uri="{FF2B5EF4-FFF2-40B4-BE49-F238E27FC236}">
                <a16:creationId xmlns:a16="http://schemas.microsoft.com/office/drawing/2014/main" id="{27C0C000-FAE6-4EAE-8706-92AACC017701}"/>
              </a:ext>
            </a:extLst>
          </p:cNvPr>
          <p:cNvCxnSpPr>
            <a:cxnSpLocks/>
          </p:cNvCxnSpPr>
          <p:nvPr/>
        </p:nvCxnSpPr>
        <p:spPr>
          <a:xfrm>
            <a:off x="8917632" y="2071160"/>
            <a:ext cx="41424" cy="475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2D76647-E765-4869-B9D7-004D5A67B9E8}"/>
              </a:ext>
            </a:extLst>
          </p:cNvPr>
          <p:cNvSpPr txBox="1"/>
          <p:nvPr/>
        </p:nvSpPr>
        <p:spPr>
          <a:xfrm>
            <a:off x="936918" y="6550496"/>
            <a:ext cx="4020274" cy="369332"/>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What is the temperature of the QGP?</a:t>
            </a:r>
          </a:p>
        </p:txBody>
      </p:sp>
      <p:cxnSp>
        <p:nvCxnSpPr>
          <p:cNvPr id="28" name="Straight Arrow Connector 27">
            <a:extLst>
              <a:ext uri="{FF2B5EF4-FFF2-40B4-BE49-F238E27FC236}">
                <a16:creationId xmlns:a16="http://schemas.microsoft.com/office/drawing/2014/main" id="{DFFF1976-57E8-4942-952D-5C33C89DA1E7}"/>
              </a:ext>
            </a:extLst>
          </p:cNvPr>
          <p:cNvCxnSpPr>
            <a:cxnSpLocks/>
          </p:cNvCxnSpPr>
          <p:nvPr/>
        </p:nvCxnSpPr>
        <p:spPr>
          <a:xfrm flipV="1">
            <a:off x="4015408" y="4506751"/>
            <a:ext cx="486438" cy="2019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4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Temperature of QGP: Thermal Photons / Dilepton</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25</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pic>
        <p:nvPicPr>
          <p:cNvPr id="6" name="Picture 5"/>
          <p:cNvPicPr>
            <a:picLocks noChangeAspect="1"/>
          </p:cNvPicPr>
          <p:nvPr/>
        </p:nvPicPr>
        <p:blipFill>
          <a:blip r:embed="rId2"/>
          <a:stretch>
            <a:fillRect/>
          </a:stretch>
        </p:blipFill>
        <p:spPr>
          <a:xfrm>
            <a:off x="420689" y="802719"/>
            <a:ext cx="3844070" cy="3098431"/>
          </a:xfrm>
          <a:prstGeom prst="rect">
            <a:avLst/>
          </a:prstGeom>
        </p:spPr>
      </p:pic>
      <p:sp>
        <p:nvSpPr>
          <p:cNvPr id="14" name="TextBox 13"/>
          <p:cNvSpPr txBox="1"/>
          <p:nvPr/>
        </p:nvSpPr>
        <p:spPr>
          <a:xfrm>
            <a:off x="4237112" y="1927671"/>
            <a:ext cx="2202783"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dirty="0"/>
              <a:t>Photon </a:t>
            </a:r>
            <a:br>
              <a:rPr lang="en-US" dirty="0"/>
            </a:br>
            <a:r>
              <a:rPr lang="en-US" dirty="0"/>
              <a:t>Azimuthal Anisotropy</a:t>
            </a:r>
            <a:endParaRPr lang="en-US" baseline="-25000" dirty="0"/>
          </a:p>
        </p:txBody>
      </p:sp>
      <p:sp>
        <p:nvSpPr>
          <p:cNvPr id="15" name="TextBox 14"/>
          <p:cNvSpPr txBox="1"/>
          <p:nvPr/>
        </p:nvSpPr>
        <p:spPr>
          <a:xfrm>
            <a:off x="4237112" y="3917121"/>
            <a:ext cx="1983556"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pPr algn="ctr"/>
            <a:r>
              <a:rPr lang="en-US" sz="2400" dirty="0" err="1"/>
              <a:t>Dielectron</a:t>
            </a:r>
            <a:r>
              <a:rPr lang="en-US" sz="2400" dirty="0"/>
              <a:t> </a:t>
            </a:r>
            <a:br>
              <a:rPr lang="en-US" sz="2400" dirty="0"/>
            </a:br>
            <a:r>
              <a:rPr lang="en-US" sz="2400" dirty="0"/>
              <a:t>invariant mass</a:t>
            </a:r>
            <a:endParaRPr lang="en-US" sz="2400" baseline="-25000" dirty="0"/>
          </a:p>
        </p:txBody>
      </p:sp>
      <p:grpSp>
        <p:nvGrpSpPr>
          <p:cNvPr id="7" name="Group 6">
            <a:extLst>
              <a:ext uri="{FF2B5EF4-FFF2-40B4-BE49-F238E27FC236}">
                <a16:creationId xmlns:a16="http://schemas.microsoft.com/office/drawing/2014/main" id="{25513E2E-9CCA-471A-BE63-2947050AB2D8}"/>
              </a:ext>
            </a:extLst>
          </p:cNvPr>
          <p:cNvGrpSpPr/>
          <p:nvPr/>
        </p:nvGrpSpPr>
        <p:grpSpPr>
          <a:xfrm>
            <a:off x="6503755" y="833344"/>
            <a:ext cx="3349981" cy="6365224"/>
            <a:chOff x="6404711" y="861864"/>
            <a:chExt cx="3096328" cy="5883264"/>
          </a:xfrm>
        </p:grpSpPr>
        <p:pic>
          <p:nvPicPr>
            <p:cNvPr id="16" name="Picture 15">
              <a:extLst>
                <a:ext uri="{FF2B5EF4-FFF2-40B4-BE49-F238E27FC236}">
                  <a16:creationId xmlns:a16="http://schemas.microsoft.com/office/drawing/2014/main" id="{9E02ED3B-8255-4723-B456-3BA3F79749FD}"/>
                </a:ext>
              </a:extLst>
            </p:cNvPr>
            <p:cNvPicPr>
              <a:picLocks noChangeAspect="1"/>
            </p:cNvPicPr>
            <p:nvPr/>
          </p:nvPicPr>
          <p:blipFill>
            <a:blip r:embed="rId3"/>
            <a:stretch>
              <a:fillRect/>
            </a:stretch>
          </p:blipFill>
          <p:spPr>
            <a:xfrm>
              <a:off x="6404711" y="861864"/>
              <a:ext cx="3096328" cy="2919394"/>
            </a:xfrm>
            <a:prstGeom prst="rect">
              <a:avLst/>
            </a:prstGeom>
          </p:spPr>
        </p:pic>
        <p:pic>
          <p:nvPicPr>
            <p:cNvPr id="17" name="Picture 16">
              <a:extLst>
                <a:ext uri="{FF2B5EF4-FFF2-40B4-BE49-F238E27FC236}">
                  <a16:creationId xmlns:a16="http://schemas.microsoft.com/office/drawing/2014/main" id="{C955867A-D4B5-4AB1-A4BC-DFFD9BDB451F}"/>
                </a:ext>
              </a:extLst>
            </p:cNvPr>
            <p:cNvPicPr>
              <a:picLocks noChangeAspect="1"/>
            </p:cNvPicPr>
            <p:nvPr/>
          </p:nvPicPr>
          <p:blipFill>
            <a:blip r:embed="rId4"/>
            <a:stretch>
              <a:fillRect/>
            </a:stretch>
          </p:blipFill>
          <p:spPr>
            <a:xfrm>
              <a:off x="6542324" y="3687953"/>
              <a:ext cx="2958715" cy="3057175"/>
            </a:xfrm>
            <a:prstGeom prst="rect">
              <a:avLst/>
            </a:prstGeom>
          </p:spPr>
        </p:pic>
        <p:sp>
          <p:nvSpPr>
            <p:cNvPr id="18" name="TextBox 17">
              <a:extLst>
                <a:ext uri="{FF2B5EF4-FFF2-40B4-BE49-F238E27FC236}">
                  <a16:creationId xmlns:a16="http://schemas.microsoft.com/office/drawing/2014/main" id="{1645C907-BE79-4CEE-A7B6-D237A680CFB5}"/>
                </a:ext>
              </a:extLst>
            </p:cNvPr>
            <p:cNvSpPr txBox="1"/>
            <p:nvPr/>
          </p:nvSpPr>
          <p:spPr>
            <a:xfrm>
              <a:off x="7189440" y="1509807"/>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9" name="TextBox 18">
              <a:extLst>
                <a:ext uri="{FF2B5EF4-FFF2-40B4-BE49-F238E27FC236}">
                  <a16:creationId xmlns:a16="http://schemas.microsoft.com/office/drawing/2014/main" id="{01535C5C-2B90-4B40-9949-24BE2A888805}"/>
                </a:ext>
              </a:extLst>
            </p:cNvPr>
            <p:cNvSpPr txBox="1"/>
            <p:nvPr/>
          </p:nvSpPr>
          <p:spPr>
            <a:xfrm>
              <a:off x="8400149" y="521986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20" name="Picture 19" descr="Related image">
              <a:extLst>
                <a:ext uri="{FF2B5EF4-FFF2-40B4-BE49-F238E27FC236}">
                  <a16:creationId xmlns:a16="http://schemas.microsoft.com/office/drawing/2014/main" id="{D09BF055-DEEC-4530-9339-381A12B275B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3858" y="2111985"/>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Related image">
              <a:extLst>
                <a:ext uri="{FF2B5EF4-FFF2-40B4-BE49-F238E27FC236}">
                  <a16:creationId xmlns:a16="http://schemas.microsoft.com/office/drawing/2014/main" id="{DB0DAD02-D78D-42A4-9381-31B70BA6A35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72102" y="4748456"/>
              <a:ext cx="498156" cy="498156"/>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TextBox 2">
            <a:extLst>
              <a:ext uri="{FF2B5EF4-FFF2-40B4-BE49-F238E27FC236}">
                <a16:creationId xmlns:a16="http://schemas.microsoft.com/office/drawing/2014/main" id="{BABFB61D-D1B9-4D8F-9CD9-8ED299D6E8C2}"/>
              </a:ext>
            </a:extLst>
          </p:cNvPr>
          <p:cNvSpPr txBox="1"/>
          <p:nvPr/>
        </p:nvSpPr>
        <p:spPr>
          <a:xfrm>
            <a:off x="60648" y="3872743"/>
            <a:ext cx="6637888" cy="3385542"/>
          </a:xfrm>
          <a:prstGeom prst="rect">
            <a:avLst/>
          </a:prstGeom>
          <a:noFill/>
        </p:spPr>
        <p:txBody>
          <a:bodyPr wrap="square" rtlCol="0">
            <a:spAutoFit/>
          </a:bodyPr>
          <a:lstStyle/>
          <a:p>
            <a:r>
              <a:rPr lang="en-US" sz="2800" dirty="0"/>
              <a:t>Photons:</a:t>
            </a:r>
          </a:p>
          <a:p>
            <a:pPr marL="285750" indent="-285750">
              <a:buFont typeface="Arial" panose="020B0604020202020204" pitchFamily="34" charset="0"/>
              <a:buChar char="•"/>
            </a:pPr>
            <a:r>
              <a:rPr lang="en-US" sz="2000" dirty="0"/>
              <a:t>Thermal radiation</a:t>
            </a:r>
          </a:p>
          <a:p>
            <a:pPr marL="285750" indent="-285750">
              <a:buFont typeface="Arial" panose="020B0604020202020204" pitchFamily="34" charset="0"/>
              <a:buChar char="•"/>
            </a:pPr>
            <a:endParaRPr lang="en-US" sz="2000" dirty="0"/>
          </a:p>
          <a:p>
            <a:r>
              <a:rPr lang="en-US" sz="2800" dirty="0"/>
              <a:t>Dileptons:</a:t>
            </a:r>
          </a:p>
          <a:p>
            <a:pPr marL="285750" indent="-285750">
              <a:buFont typeface="Arial" panose="020B0604020202020204" pitchFamily="34" charset="0"/>
              <a:buChar char="•"/>
            </a:pPr>
            <a:r>
              <a:rPr lang="en-US" sz="2000" dirty="0"/>
              <a:t>Thermal radiation</a:t>
            </a:r>
          </a:p>
          <a:p>
            <a:pPr marL="285750" indent="-285750">
              <a:buFont typeface="Arial" panose="020B0604020202020204" pitchFamily="34" charset="0"/>
              <a:buChar char="•"/>
            </a:pPr>
            <a:r>
              <a:rPr lang="en-US" sz="2000" dirty="0"/>
              <a:t>Effective T with uncertainty of ~20%</a:t>
            </a:r>
          </a:p>
          <a:p>
            <a:pPr marL="285750" indent="-285750">
              <a:buFont typeface="Arial" panose="020B0604020202020204" pitchFamily="34" charset="0"/>
              <a:buChar char="•"/>
            </a:pPr>
            <a:r>
              <a:rPr lang="en-US" sz="2000" dirty="0"/>
              <a:t>Vector meson spectral shape</a:t>
            </a:r>
          </a:p>
          <a:p>
            <a:pPr marL="285750" indent="-285750">
              <a:buFont typeface="Arial" panose="020B0604020202020204" pitchFamily="34" charset="0"/>
              <a:buChar char="•"/>
            </a:pPr>
            <a:r>
              <a:rPr lang="en-US" sz="2000" dirty="0"/>
              <a:t>Beyond SM particles with J</a:t>
            </a:r>
            <a:r>
              <a:rPr lang="en-US" sz="2000" baseline="30000" dirty="0"/>
              <a:t>PC</a:t>
            </a:r>
            <a:r>
              <a:rPr lang="en-US" sz="2000" dirty="0"/>
              <a:t>=1</a:t>
            </a:r>
            <a:r>
              <a:rPr lang="en-US" sz="2000" baseline="30000" dirty="0"/>
              <a:t>-- </a:t>
            </a:r>
            <a:r>
              <a:rPr lang="en-US" sz="2000" dirty="0"/>
              <a:t>(e.g. dark photons)</a:t>
            </a:r>
          </a:p>
          <a:p>
            <a:pPr marL="285750" indent="-285750">
              <a:buFont typeface="Arial" panose="020B0604020202020204" pitchFamily="34" charset="0"/>
              <a:buChar char="•"/>
            </a:pPr>
            <a:r>
              <a:rPr lang="en-US" sz="2000" dirty="0"/>
              <a:t>3 nb</a:t>
            </a:r>
            <a:r>
              <a:rPr lang="en-US" baseline="30000" dirty="0"/>
              <a:t>-1</a:t>
            </a:r>
            <a:r>
              <a:rPr lang="en-US" sz="2000" dirty="0"/>
              <a:t> PbPb collisions with B=0.2 T (instead of B=0.5T)</a:t>
            </a:r>
            <a:br>
              <a:rPr lang="en-US" sz="2000" dirty="0"/>
            </a:br>
            <a:r>
              <a:rPr lang="en-US" sz="2000" dirty="0"/>
              <a:t>at ALICE</a:t>
            </a:r>
            <a:endParaRPr lang="en-US" dirty="0"/>
          </a:p>
        </p:txBody>
      </p:sp>
    </p:spTree>
    <p:extLst>
      <p:ext uri="{BB962C8B-B14F-4D97-AF65-F5344CB8AC3E}">
        <p14:creationId xmlns:p14="http://schemas.microsoft.com/office/powerpoint/2010/main" val="2993574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9987CE64-CE50-4126-B76F-A7981FC7B6DF}"/>
              </a:ext>
            </a:extLst>
          </p:cNvPr>
          <p:cNvSpPr/>
          <p:nvPr/>
        </p:nvSpPr>
        <p:spPr>
          <a:xfrm>
            <a:off x="1932856" y="1221904"/>
            <a:ext cx="961053" cy="2452126"/>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FC7DF805-44DB-4A76-9FB4-CF414D71F449}"/>
              </a:ext>
            </a:extLst>
          </p:cNvPr>
          <p:cNvSpPr/>
          <p:nvPr/>
        </p:nvSpPr>
        <p:spPr>
          <a:xfrm>
            <a:off x="3204051" y="2449894"/>
            <a:ext cx="961053" cy="1215317"/>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Shape 51">
            <a:extLst>
              <a:ext uri="{FF2B5EF4-FFF2-40B4-BE49-F238E27FC236}">
                <a16:creationId xmlns:a16="http://schemas.microsoft.com/office/drawing/2014/main" id="{927AB2DA-7CDA-4D90-8C66-5F5DEF179F80}"/>
              </a:ext>
            </a:extLst>
          </p:cNvPr>
          <p:cNvSpPr/>
          <p:nvPr/>
        </p:nvSpPr>
        <p:spPr>
          <a:xfrm>
            <a:off x="4597152" y="2809937"/>
            <a:ext cx="961053" cy="859683"/>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5" name="Picture 74">
            <a:extLst>
              <a:ext uri="{FF2B5EF4-FFF2-40B4-BE49-F238E27FC236}">
                <a16:creationId xmlns:a16="http://schemas.microsoft.com/office/drawing/2014/main" id="{F36EF9F6-0ADA-439F-9A66-CE4AFDF5D313}"/>
              </a:ext>
            </a:extLst>
          </p:cNvPr>
          <p:cNvPicPr>
            <a:picLocks noChangeAspect="1"/>
          </p:cNvPicPr>
          <p:nvPr/>
        </p:nvPicPr>
        <p:blipFill>
          <a:blip r:embed="rId3"/>
          <a:stretch>
            <a:fillRect/>
          </a:stretch>
        </p:blipFill>
        <p:spPr>
          <a:xfrm>
            <a:off x="7146577" y="1296145"/>
            <a:ext cx="1705386" cy="3742183"/>
          </a:xfrm>
          <a:prstGeom prst="rect">
            <a:avLst/>
          </a:prstGeom>
        </p:spPr>
      </p:pic>
      <p:sp>
        <p:nvSpPr>
          <p:cNvPr id="2" name="Title 1">
            <a:extLst>
              <a:ext uri="{FF2B5EF4-FFF2-40B4-BE49-F238E27FC236}">
                <a16:creationId xmlns:a16="http://schemas.microsoft.com/office/drawing/2014/main" id="{C2B42AFE-167B-419F-8B0F-BD50856CCDF4}"/>
              </a:ext>
            </a:extLst>
          </p:cNvPr>
          <p:cNvSpPr>
            <a:spLocks noGrp="1"/>
          </p:cNvSpPr>
          <p:nvPr>
            <p:ph type="title"/>
          </p:nvPr>
        </p:nvSpPr>
        <p:spPr/>
        <p:txBody>
          <a:bodyPr/>
          <a:lstStyle/>
          <a:p>
            <a:r>
              <a:rPr lang="en-US" sz="4000" dirty="0"/>
              <a:t>In QGP (lower Energy AA collisions)</a:t>
            </a:r>
          </a:p>
        </p:txBody>
      </p:sp>
      <p:sp>
        <p:nvSpPr>
          <p:cNvPr id="4" name="Slide Number Placeholder 3">
            <a:extLst>
              <a:ext uri="{FF2B5EF4-FFF2-40B4-BE49-F238E27FC236}">
                <a16:creationId xmlns:a16="http://schemas.microsoft.com/office/drawing/2014/main" id="{63F2DD3F-08F4-4A07-B541-6598095DE10D}"/>
              </a:ext>
            </a:extLst>
          </p:cNvPr>
          <p:cNvSpPr>
            <a:spLocks noGrp="1"/>
          </p:cNvSpPr>
          <p:nvPr>
            <p:ph type="sldNum" idx="10"/>
          </p:nvPr>
        </p:nvSpPr>
        <p:spPr/>
        <p:txBody>
          <a:bodyPr/>
          <a:lstStyle/>
          <a:p>
            <a:pPr>
              <a:defRPr/>
            </a:pPr>
            <a:fld id="{CE073F8C-D60B-48F1-9268-A8D1323DD3CB}" type="slidenum">
              <a:rPr lang="en-US" altLang="en-US" smtClean="0"/>
              <a:pPr>
                <a:defRPr/>
              </a:pPr>
              <a:t>26</a:t>
            </a:fld>
            <a:endParaRPr lang="en-US" altLang="en-US"/>
          </a:p>
        </p:txBody>
      </p:sp>
      <p:sp>
        <p:nvSpPr>
          <p:cNvPr id="5" name="Footer Placeholder 4">
            <a:extLst>
              <a:ext uri="{FF2B5EF4-FFF2-40B4-BE49-F238E27FC236}">
                <a16:creationId xmlns:a16="http://schemas.microsoft.com/office/drawing/2014/main" id="{F7B5D9A1-3ADC-4142-8EC8-4F079598C825}"/>
              </a:ext>
            </a:extLst>
          </p:cNvPr>
          <p:cNvSpPr>
            <a:spLocks noGrp="1"/>
          </p:cNvSpPr>
          <p:nvPr>
            <p:ph type="ftr" idx="11"/>
          </p:nvPr>
        </p:nvSpPr>
        <p:spPr/>
        <p:txBody>
          <a:bodyPr/>
          <a:lstStyle/>
          <a:p>
            <a:pPr>
              <a:defRPr/>
            </a:pPr>
            <a:r>
              <a:rPr lang="en-US" altLang="zh-TW" dirty="0"/>
              <a:t>QGP Studies in Run 3 and 4</a:t>
            </a:r>
          </a:p>
        </p:txBody>
      </p:sp>
      <p:grpSp>
        <p:nvGrpSpPr>
          <p:cNvPr id="28" name="Group 35">
            <a:extLst>
              <a:ext uri="{FF2B5EF4-FFF2-40B4-BE49-F238E27FC236}">
                <a16:creationId xmlns:a16="http://schemas.microsoft.com/office/drawing/2014/main" id="{D55C4340-D9B9-4E8D-B9EA-F1B24E4FE8FA}"/>
              </a:ext>
            </a:extLst>
          </p:cNvPr>
          <p:cNvGrpSpPr>
            <a:grpSpLocks noChangeAspect="1"/>
          </p:cNvGrpSpPr>
          <p:nvPr/>
        </p:nvGrpSpPr>
        <p:grpSpPr bwMode="auto">
          <a:xfrm>
            <a:off x="1572816" y="6326583"/>
            <a:ext cx="565150" cy="504825"/>
            <a:chOff x="945" y="2040"/>
            <a:chExt cx="635" cy="602"/>
          </a:xfrm>
        </p:grpSpPr>
        <p:sp>
          <p:nvSpPr>
            <p:cNvPr id="29" name="Oval 36">
              <a:extLst>
                <a:ext uri="{FF2B5EF4-FFF2-40B4-BE49-F238E27FC236}">
                  <a16:creationId xmlns:a16="http://schemas.microsoft.com/office/drawing/2014/main" id="{C5D3B542-8AAE-460A-84A6-4696AB77EFDD}"/>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30" name="Oval 37">
              <a:extLst>
                <a:ext uri="{FF2B5EF4-FFF2-40B4-BE49-F238E27FC236}">
                  <a16:creationId xmlns:a16="http://schemas.microsoft.com/office/drawing/2014/main" id="{7C43EC1A-2289-419C-A1B1-8D1FB683994B}"/>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1" name="Oval 38">
              <a:extLst>
                <a:ext uri="{FF2B5EF4-FFF2-40B4-BE49-F238E27FC236}">
                  <a16:creationId xmlns:a16="http://schemas.microsoft.com/office/drawing/2014/main" id="{28C6B916-DA2A-4AFB-8FA4-51D05636F391}"/>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2" name="Line 39">
              <a:extLst>
                <a:ext uri="{FF2B5EF4-FFF2-40B4-BE49-F238E27FC236}">
                  <a16:creationId xmlns:a16="http://schemas.microsoft.com/office/drawing/2014/main" id="{FCAA4930-5EEE-48D7-A480-3698948B0DDC}"/>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3" name="Group 40">
            <a:extLst>
              <a:ext uri="{FF2B5EF4-FFF2-40B4-BE49-F238E27FC236}">
                <a16:creationId xmlns:a16="http://schemas.microsoft.com/office/drawing/2014/main" id="{EA4D2104-7C55-491D-A891-E47FF41A181F}"/>
              </a:ext>
            </a:extLst>
          </p:cNvPr>
          <p:cNvGrpSpPr>
            <a:grpSpLocks noChangeAspect="1"/>
          </p:cNvGrpSpPr>
          <p:nvPr/>
        </p:nvGrpSpPr>
        <p:grpSpPr bwMode="auto">
          <a:xfrm>
            <a:off x="2825030" y="6093887"/>
            <a:ext cx="1128453" cy="1008000"/>
            <a:chOff x="945" y="2040"/>
            <a:chExt cx="635" cy="602"/>
          </a:xfrm>
        </p:grpSpPr>
        <p:sp>
          <p:nvSpPr>
            <p:cNvPr id="34" name="Oval 41">
              <a:extLst>
                <a:ext uri="{FF2B5EF4-FFF2-40B4-BE49-F238E27FC236}">
                  <a16:creationId xmlns:a16="http://schemas.microsoft.com/office/drawing/2014/main" id="{426219FC-DDC4-4C30-891A-91F19AE6379B}"/>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dirty="0"/>
            </a:p>
          </p:txBody>
        </p:sp>
        <p:sp>
          <p:nvSpPr>
            <p:cNvPr id="35" name="Oval 42">
              <a:extLst>
                <a:ext uri="{FF2B5EF4-FFF2-40B4-BE49-F238E27FC236}">
                  <a16:creationId xmlns:a16="http://schemas.microsoft.com/office/drawing/2014/main" id="{418AB181-BAFF-4AA5-9B06-C756F37294A3}"/>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6" name="Oval 43">
              <a:extLst>
                <a:ext uri="{FF2B5EF4-FFF2-40B4-BE49-F238E27FC236}">
                  <a16:creationId xmlns:a16="http://schemas.microsoft.com/office/drawing/2014/main" id="{4D2F5E72-A26F-4A3E-9950-2D1E4707E4DA}"/>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7" name="Line 44">
              <a:extLst>
                <a:ext uri="{FF2B5EF4-FFF2-40B4-BE49-F238E27FC236}">
                  <a16:creationId xmlns:a16="http://schemas.microsoft.com/office/drawing/2014/main" id="{CEEEBE58-1A65-4816-A103-7DE49472277D}"/>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9" name="Group 40">
            <a:extLst>
              <a:ext uri="{FF2B5EF4-FFF2-40B4-BE49-F238E27FC236}">
                <a16:creationId xmlns:a16="http://schemas.microsoft.com/office/drawing/2014/main" id="{1B8E306B-0613-470B-A1DB-42F4B797730D}"/>
              </a:ext>
            </a:extLst>
          </p:cNvPr>
          <p:cNvGrpSpPr>
            <a:grpSpLocks noChangeAspect="1"/>
          </p:cNvGrpSpPr>
          <p:nvPr/>
        </p:nvGrpSpPr>
        <p:grpSpPr bwMode="auto">
          <a:xfrm>
            <a:off x="4540725" y="5866576"/>
            <a:ext cx="1571774" cy="1404000"/>
            <a:chOff x="945" y="2040"/>
            <a:chExt cx="635" cy="602"/>
          </a:xfrm>
        </p:grpSpPr>
        <p:sp>
          <p:nvSpPr>
            <p:cNvPr id="40" name="Oval 41">
              <a:extLst>
                <a:ext uri="{FF2B5EF4-FFF2-40B4-BE49-F238E27FC236}">
                  <a16:creationId xmlns:a16="http://schemas.microsoft.com/office/drawing/2014/main" id="{AE06BD48-C85D-4094-8B62-4D405AE32932}"/>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41" name="Oval 42">
              <a:extLst>
                <a:ext uri="{FF2B5EF4-FFF2-40B4-BE49-F238E27FC236}">
                  <a16:creationId xmlns:a16="http://schemas.microsoft.com/office/drawing/2014/main" id="{CE040CA5-0DFB-4324-828C-86E4D9BE7BC0}"/>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42" name="Oval 43">
              <a:extLst>
                <a:ext uri="{FF2B5EF4-FFF2-40B4-BE49-F238E27FC236}">
                  <a16:creationId xmlns:a16="http://schemas.microsoft.com/office/drawing/2014/main" id="{C4BC228F-B047-4465-92AA-E008D5BAC910}"/>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43" name="Line 44">
              <a:extLst>
                <a:ext uri="{FF2B5EF4-FFF2-40B4-BE49-F238E27FC236}">
                  <a16:creationId xmlns:a16="http://schemas.microsoft.com/office/drawing/2014/main" id="{F0FD394D-0BF4-4B29-AE43-6EB72ECF9162}"/>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6" name="TextBox 75">
            <a:extLst>
              <a:ext uri="{FF2B5EF4-FFF2-40B4-BE49-F238E27FC236}">
                <a16:creationId xmlns:a16="http://schemas.microsoft.com/office/drawing/2014/main" id="{692301DC-8DED-461E-8A00-4F434FE198BB}"/>
              </a:ext>
            </a:extLst>
          </p:cNvPr>
          <p:cNvSpPr txBox="1"/>
          <p:nvPr/>
        </p:nvSpPr>
        <p:spPr>
          <a:xfrm>
            <a:off x="8636625" y="1208284"/>
            <a:ext cx="1016625" cy="461665"/>
          </a:xfrm>
          <a:prstGeom prst="rect">
            <a:avLst/>
          </a:prstGeom>
          <a:noFill/>
        </p:spPr>
        <p:txBody>
          <a:bodyPr wrap="none" rtlCol="0">
            <a:spAutoFit/>
          </a:bodyPr>
          <a:lstStyle/>
          <a:p>
            <a:r>
              <a:rPr lang="en-US" sz="2400" dirty="0"/>
              <a:t>1/&lt;r</a:t>
            </a:r>
            <a:r>
              <a:rPr lang="en-US" sz="2400" baseline="-25000" dirty="0"/>
              <a:t>0</a:t>
            </a:r>
            <a:r>
              <a:rPr lang="en-US" sz="2400" dirty="0"/>
              <a:t>&gt;</a:t>
            </a:r>
          </a:p>
        </p:txBody>
      </p:sp>
      <p:cxnSp>
        <p:nvCxnSpPr>
          <p:cNvPr id="94" name="Straight Connector 93">
            <a:extLst>
              <a:ext uri="{FF2B5EF4-FFF2-40B4-BE49-F238E27FC236}">
                <a16:creationId xmlns:a16="http://schemas.microsoft.com/office/drawing/2014/main" id="{4C548BF7-D81B-464C-A1EE-22BB53D84FD2}"/>
              </a:ext>
            </a:extLst>
          </p:cNvPr>
          <p:cNvCxnSpPr>
            <a:cxnSpLocks/>
          </p:cNvCxnSpPr>
          <p:nvPr/>
        </p:nvCxnSpPr>
        <p:spPr>
          <a:xfrm>
            <a:off x="780728" y="3670176"/>
            <a:ext cx="5400600" cy="0"/>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B3C40E48-3764-42F8-8966-0F34C62296B2}"/>
              </a:ext>
            </a:extLst>
          </p:cNvPr>
          <p:cNvSpPr txBox="1"/>
          <p:nvPr/>
        </p:nvSpPr>
        <p:spPr>
          <a:xfrm>
            <a:off x="5533256" y="3661465"/>
            <a:ext cx="1164101" cy="584775"/>
          </a:xfrm>
          <a:prstGeom prst="rect">
            <a:avLst/>
          </a:prstGeom>
          <a:noFill/>
        </p:spPr>
        <p:txBody>
          <a:bodyPr wrap="none" rtlCol="0">
            <a:spAutoFit/>
          </a:bodyPr>
          <a:lstStyle/>
          <a:p>
            <a:r>
              <a:rPr lang="en-US" sz="3200" dirty="0"/>
              <a:t>Mass</a:t>
            </a:r>
            <a:endParaRPr lang="en-US" dirty="0"/>
          </a:p>
        </p:txBody>
      </p:sp>
      <p:cxnSp>
        <p:nvCxnSpPr>
          <p:cNvPr id="98" name="Straight Connector 97">
            <a:extLst>
              <a:ext uri="{FF2B5EF4-FFF2-40B4-BE49-F238E27FC236}">
                <a16:creationId xmlns:a16="http://schemas.microsoft.com/office/drawing/2014/main" id="{203787DF-27D4-4A1D-AE97-A18D39C1C882}"/>
              </a:ext>
            </a:extLst>
          </p:cNvPr>
          <p:cNvCxnSpPr>
            <a:cxnSpLocks/>
          </p:cNvCxnSpPr>
          <p:nvPr/>
        </p:nvCxnSpPr>
        <p:spPr>
          <a:xfrm flipV="1">
            <a:off x="780728" y="849282"/>
            <a:ext cx="0" cy="2820894"/>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816772DD-D767-4F6F-A66F-8EBBD478263E}"/>
              </a:ext>
            </a:extLst>
          </p:cNvPr>
          <p:cNvSpPr txBox="1"/>
          <p:nvPr/>
        </p:nvSpPr>
        <p:spPr>
          <a:xfrm>
            <a:off x="155490" y="802988"/>
            <a:ext cx="481222" cy="584775"/>
          </a:xfrm>
          <a:prstGeom prst="rect">
            <a:avLst/>
          </a:prstGeom>
          <a:noFill/>
        </p:spPr>
        <p:txBody>
          <a:bodyPr wrap="none" rtlCol="0">
            <a:spAutoFit/>
          </a:bodyPr>
          <a:lstStyle/>
          <a:p>
            <a:r>
              <a:rPr lang="en-US" sz="3200" dirty="0"/>
              <a:t>N</a:t>
            </a:r>
            <a:endParaRPr lang="en-US" dirty="0"/>
          </a:p>
        </p:txBody>
      </p:sp>
      <p:sp>
        <p:nvSpPr>
          <p:cNvPr id="3" name="Rectangle 2">
            <a:extLst>
              <a:ext uri="{FF2B5EF4-FFF2-40B4-BE49-F238E27FC236}">
                <a16:creationId xmlns:a16="http://schemas.microsoft.com/office/drawing/2014/main" id="{4A10F038-C9E6-49DB-BC79-ADA3E228F5E6}"/>
              </a:ext>
            </a:extLst>
          </p:cNvPr>
          <p:cNvSpPr/>
          <p:nvPr/>
        </p:nvSpPr>
        <p:spPr>
          <a:xfrm>
            <a:off x="8370713" y="3870945"/>
            <a:ext cx="216024" cy="559749"/>
          </a:xfrm>
          <a:prstGeom prst="rect">
            <a:avLst/>
          </a:prstGeom>
          <a:solidFill>
            <a:srgbClr val="99291A"/>
          </a:solidFill>
          <a:ln>
            <a:solidFill>
              <a:srgbClr val="9929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reeform: Shape 52">
            <a:extLst>
              <a:ext uri="{FF2B5EF4-FFF2-40B4-BE49-F238E27FC236}">
                <a16:creationId xmlns:a16="http://schemas.microsoft.com/office/drawing/2014/main" id="{85F462CF-FC80-4071-B79E-95B34932FCA0}"/>
              </a:ext>
            </a:extLst>
          </p:cNvPr>
          <p:cNvSpPr/>
          <p:nvPr/>
        </p:nvSpPr>
        <p:spPr>
          <a:xfrm>
            <a:off x="4597152" y="3427486"/>
            <a:ext cx="961053" cy="238278"/>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 Box 51">
            <a:extLst>
              <a:ext uri="{FF2B5EF4-FFF2-40B4-BE49-F238E27FC236}">
                <a16:creationId xmlns:a16="http://schemas.microsoft.com/office/drawing/2014/main" id="{D9079E77-6E36-441E-8996-9121F09FEFB9}"/>
              </a:ext>
            </a:extLst>
          </p:cNvPr>
          <p:cNvSpPr txBox="1">
            <a:spLocks noChangeArrowheads="1"/>
          </p:cNvSpPr>
          <p:nvPr/>
        </p:nvSpPr>
        <p:spPr bwMode="auto">
          <a:xfrm>
            <a:off x="348680" y="4462264"/>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Tightly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E225B1-C8DB-4CCD-A160-09FF32D564A2}"/>
                  </a:ext>
                </a:extLst>
              </p:cNvPr>
              <p:cNvSpPr txBox="1"/>
              <p:nvPr/>
            </p:nvSpPr>
            <p:spPr>
              <a:xfrm>
                <a:off x="1928896"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(1</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7" name="TextBox 56">
                <a:extLst>
                  <a:ext uri="{FF2B5EF4-FFF2-40B4-BE49-F238E27FC236}">
                    <a16:creationId xmlns:a16="http://schemas.microsoft.com/office/drawing/2014/main" id="{DFE225B1-C8DB-4CCD-A160-09FF32D564A2}"/>
                  </a:ext>
                </a:extLst>
              </p:cNvPr>
              <p:cNvSpPr txBox="1">
                <a:spLocks noRot="1" noChangeAspect="1" noMove="1" noResize="1" noEditPoints="1" noAdjustHandles="1" noChangeArrowheads="1" noChangeShapeType="1" noTextEdit="1"/>
              </p:cNvSpPr>
              <p:nvPr/>
            </p:nvSpPr>
            <p:spPr>
              <a:xfrm>
                <a:off x="1928896" y="4030216"/>
                <a:ext cx="1012072"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E6EA3F17-77FD-4651-ADF7-B2E5C5ACB909}"/>
                  </a:ext>
                </a:extLst>
              </p:cNvPr>
              <p:cNvSpPr txBox="1"/>
              <p:nvPr/>
            </p:nvSpPr>
            <p:spPr>
              <a:xfrm>
                <a:off x="329704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8" name="TextBox 57">
                <a:extLst>
                  <a:ext uri="{FF2B5EF4-FFF2-40B4-BE49-F238E27FC236}">
                    <a16:creationId xmlns:a16="http://schemas.microsoft.com/office/drawing/2014/main" id="{E6EA3F17-77FD-4651-ADF7-B2E5C5ACB909}"/>
                  </a:ext>
                </a:extLst>
              </p:cNvPr>
              <p:cNvSpPr txBox="1">
                <a:spLocks noRot="1" noChangeAspect="1" noMove="1" noResize="1" noEditPoints="1" noAdjustHandles="1" noChangeArrowheads="1" noChangeShapeType="1" noTextEdit="1"/>
              </p:cNvSpPr>
              <p:nvPr/>
            </p:nvSpPr>
            <p:spPr>
              <a:xfrm>
                <a:off x="3297048" y="4030216"/>
                <a:ext cx="1012072" cy="43088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23AA3C66-BEDB-4054-B974-8672162DCB3B}"/>
                  </a:ext>
                </a:extLst>
              </p:cNvPr>
              <p:cNvSpPr txBox="1"/>
              <p:nvPr/>
            </p:nvSpPr>
            <p:spPr>
              <a:xfrm>
                <a:off x="474116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(3</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9" name="TextBox 58">
                <a:extLst>
                  <a:ext uri="{FF2B5EF4-FFF2-40B4-BE49-F238E27FC236}">
                    <a16:creationId xmlns:a16="http://schemas.microsoft.com/office/drawing/2014/main" id="{23AA3C66-BEDB-4054-B974-8672162DCB3B}"/>
                  </a:ext>
                </a:extLst>
              </p:cNvPr>
              <p:cNvSpPr txBox="1">
                <a:spLocks noRot="1" noChangeAspect="1" noMove="1" noResize="1" noEditPoints="1" noAdjustHandles="1" noChangeArrowheads="1" noChangeShapeType="1" noTextEdit="1"/>
              </p:cNvSpPr>
              <p:nvPr/>
            </p:nvSpPr>
            <p:spPr>
              <a:xfrm>
                <a:off x="4741168" y="4030216"/>
                <a:ext cx="1012072" cy="430887"/>
              </a:xfrm>
              <a:prstGeom prst="rect">
                <a:avLst/>
              </a:prstGeom>
              <a:blipFill>
                <a:blip r:embed="rId6"/>
                <a:stretch>
                  <a:fillRect/>
                </a:stretch>
              </a:blipFill>
            </p:spPr>
            <p:txBody>
              <a:bodyPr/>
              <a:lstStyle/>
              <a:p>
                <a:r>
                  <a:rPr lang="en-US">
                    <a:noFill/>
                  </a:rPr>
                  <a:t> </a:t>
                </a:r>
              </a:p>
            </p:txBody>
          </p:sp>
        </mc:Fallback>
      </mc:AlternateContent>
      <p:sp>
        <p:nvSpPr>
          <p:cNvPr id="60" name="Text Box 51">
            <a:extLst>
              <a:ext uri="{FF2B5EF4-FFF2-40B4-BE49-F238E27FC236}">
                <a16:creationId xmlns:a16="http://schemas.microsoft.com/office/drawing/2014/main" id="{0174B643-6A48-4CB4-A2DE-A90F1A8D7E5A}"/>
              </a:ext>
            </a:extLst>
          </p:cNvPr>
          <p:cNvSpPr txBox="1">
            <a:spLocks noChangeArrowheads="1"/>
          </p:cNvSpPr>
          <p:nvPr/>
        </p:nvSpPr>
        <p:spPr bwMode="auto">
          <a:xfrm>
            <a:off x="5362271" y="4390256"/>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Loosely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p:cxnSp>
        <p:nvCxnSpPr>
          <p:cNvPr id="7" name="Straight Arrow Connector 6">
            <a:extLst>
              <a:ext uri="{FF2B5EF4-FFF2-40B4-BE49-F238E27FC236}">
                <a16:creationId xmlns:a16="http://schemas.microsoft.com/office/drawing/2014/main" id="{9A60C21E-BEFD-4021-BF52-192048AB34C9}"/>
              </a:ext>
            </a:extLst>
          </p:cNvPr>
          <p:cNvCxnSpPr>
            <a:cxnSpLocks/>
          </p:cNvCxnSpPr>
          <p:nvPr/>
        </p:nvCxnSpPr>
        <p:spPr>
          <a:xfrm>
            <a:off x="4691954" y="6982544"/>
            <a:ext cx="1269316"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C213D1E4-9BAB-4E30-9D99-F6EE04D5FCEE}"/>
              </a:ext>
            </a:extLst>
          </p:cNvPr>
          <p:cNvGrpSpPr/>
          <p:nvPr/>
        </p:nvGrpSpPr>
        <p:grpSpPr>
          <a:xfrm>
            <a:off x="6918864" y="5110336"/>
            <a:ext cx="3150896" cy="2136608"/>
            <a:chOff x="6921952" y="5471252"/>
            <a:chExt cx="2500312" cy="1695450"/>
          </a:xfrm>
        </p:grpSpPr>
        <p:sp>
          <p:nvSpPr>
            <p:cNvPr id="61" name="Rectangle 83">
              <a:extLst>
                <a:ext uri="{FF2B5EF4-FFF2-40B4-BE49-F238E27FC236}">
                  <a16:creationId xmlns:a16="http://schemas.microsoft.com/office/drawing/2014/main" id="{7DB9D5E2-5659-4DDB-89C8-8AB0BC50DC4B}"/>
                </a:ext>
              </a:extLst>
            </p:cNvPr>
            <p:cNvSpPr>
              <a:spLocks noChangeArrowheads="1"/>
            </p:cNvSpPr>
            <p:nvPr/>
          </p:nvSpPr>
          <p:spPr bwMode="auto">
            <a:xfrm>
              <a:off x="6921952" y="6152289"/>
              <a:ext cx="2500312" cy="365125"/>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endParaRPr lang="es-ES" altLang="zh-TW" sz="1800">
                <a:solidFill>
                  <a:schemeClr val="tx1"/>
                </a:solidFill>
                <a:ea typeface="新細明體" panose="02020500000000000000" pitchFamily="18" charset="-120"/>
              </a:endParaRPr>
            </a:p>
          </p:txBody>
        </p:sp>
        <p:sp>
          <p:nvSpPr>
            <p:cNvPr id="62" name="Line 84">
              <a:extLst>
                <a:ext uri="{FF2B5EF4-FFF2-40B4-BE49-F238E27FC236}">
                  <a16:creationId xmlns:a16="http://schemas.microsoft.com/office/drawing/2014/main" id="{BCDE96FA-FB08-4C86-B883-89DEE93127FD}"/>
                </a:ext>
              </a:extLst>
            </p:cNvPr>
            <p:cNvSpPr>
              <a:spLocks noChangeShapeType="1"/>
            </p:cNvSpPr>
            <p:nvPr/>
          </p:nvSpPr>
          <p:spPr bwMode="auto">
            <a:xfrm>
              <a:off x="7477577" y="5525227"/>
              <a:ext cx="0" cy="164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3" name="Line 85">
              <a:extLst>
                <a:ext uri="{FF2B5EF4-FFF2-40B4-BE49-F238E27FC236}">
                  <a16:creationId xmlns:a16="http://schemas.microsoft.com/office/drawing/2014/main" id="{49A4B7FF-63D0-4C83-B5BB-8E9B90A05CC0}"/>
                </a:ext>
              </a:extLst>
            </p:cNvPr>
            <p:cNvSpPr>
              <a:spLocks noChangeShapeType="1"/>
            </p:cNvSpPr>
            <p:nvPr/>
          </p:nvSpPr>
          <p:spPr bwMode="auto">
            <a:xfrm>
              <a:off x="7390264" y="6430102"/>
              <a:ext cx="157956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4" name="Freeform 86">
              <a:extLst>
                <a:ext uri="{FF2B5EF4-FFF2-40B4-BE49-F238E27FC236}">
                  <a16:creationId xmlns:a16="http://schemas.microsoft.com/office/drawing/2014/main" id="{0A475C81-A1FC-46DD-97B6-2B452355E916}"/>
                </a:ext>
              </a:extLst>
            </p:cNvPr>
            <p:cNvSpPr>
              <a:spLocks/>
            </p:cNvSpPr>
            <p:nvPr/>
          </p:nvSpPr>
          <p:spPr bwMode="auto">
            <a:xfrm>
              <a:off x="7528377" y="5577614"/>
              <a:ext cx="1311275" cy="1347788"/>
            </a:xfrm>
            <a:custGeom>
              <a:avLst/>
              <a:gdLst>
                <a:gd name="T0" fmla="*/ 0 w 1433"/>
                <a:gd name="T1" fmla="*/ 1347788 h 1340"/>
                <a:gd name="T2" fmla="*/ 915 w 1433"/>
                <a:gd name="T3" fmla="*/ 869022 h 1340"/>
                <a:gd name="T4" fmla="*/ 6405 w 1433"/>
                <a:gd name="T5" fmla="*/ 417412 h 1340"/>
                <a:gd name="T6" fmla="*/ 12811 w 1433"/>
                <a:gd name="T7" fmla="*/ 0 h 1340"/>
                <a:gd name="T8" fmla="*/ 0 60000 65536"/>
                <a:gd name="T9" fmla="*/ 0 60000 65536"/>
                <a:gd name="T10" fmla="*/ 0 60000 65536"/>
                <a:gd name="T11" fmla="*/ 0 60000 65536"/>
                <a:gd name="T12" fmla="*/ 0 w 1433"/>
                <a:gd name="T13" fmla="*/ 0 h 1340"/>
                <a:gd name="T14" fmla="*/ 1433 w 1433"/>
                <a:gd name="T15" fmla="*/ 1340 h 1340"/>
              </a:gdLst>
              <a:ahLst/>
              <a:cxnLst>
                <a:cxn ang="T8">
                  <a:pos x="T0" y="T1"/>
                </a:cxn>
                <a:cxn ang="T9">
                  <a:pos x="T2" y="T3"/>
                </a:cxn>
                <a:cxn ang="T10">
                  <a:pos x="T4" y="T5"/>
                </a:cxn>
                <a:cxn ang="T11">
                  <a:pos x="T6" y="T7"/>
                </a:cxn>
              </a:cxnLst>
              <a:rect l="T12" t="T13" r="T14" b="T15"/>
              <a:pathLst>
                <a:path w="1433" h="1340">
                  <a:moveTo>
                    <a:pt x="0" y="1340"/>
                  </a:moveTo>
                  <a:cubicBezTo>
                    <a:pt x="23" y="1260"/>
                    <a:pt x="19" y="1018"/>
                    <a:pt x="137" y="864"/>
                  </a:cubicBezTo>
                  <a:cubicBezTo>
                    <a:pt x="255" y="710"/>
                    <a:pt x="489" y="559"/>
                    <a:pt x="705" y="415"/>
                  </a:cubicBezTo>
                  <a:cubicBezTo>
                    <a:pt x="921" y="271"/>
                    <a:pt x="1281" y="86"/>
                    <a:pt x="1433" y="0"/>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dirty="0"/>
            </a:p>
          </p:txBody>
        </p:sp>
        <p:sp>
          <p:nvSpPr>
            <p:cNvPr id="65" name="Text Box 87">
              <a:extLst>
                <a:ext uri="{FF2B5EF4-FFF2-40B4-BE49-F238E27FC236}">
                  <a16:creationId xmlns:a16="http://schemas.microsoft.com/office/drawing/2014/main" id="{CF51F9B6-14DA-44C1-97EC-E6B295F33E7C}"/>
                </a:ext>
              </a:extLst>
            </p:cNvPr>
            <p:cNvSpPr txBox="1">
              <a:spLocks noChangeArrowheads="1"/>
            </p:cNvSpPr>
            <p:nvPr/>
          </p:nvSpPr>
          <p:spPr bwMode="auto">
            <a:xfrm>
              <a:off x="8817427" y="6392002"/>
              <a:ext cx="2682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r</a:t>
              </a:r>
            </a:p>
          </p:txBody>
        </p:sp>
        <p:sp>
          <p:nvSpPr>
            <p:cNvPr id="66" name="Text Box 88">
              <a:extLst>
                <a:ext uri="{FF2B5EF4-FFF2-40B4-BE49-F238E27FC236}">
                  <a16:creationId xmlns:a16="http://schemas.microsoft.com/office/drawing/2014/main" id="{F0E79932-2794-4290-91D5-C3AFF1483928}"/>
                </a:ext>
              </a:extLst>
            </p:cNvPr>
            <p:cNvSpPr txBox="1">
              <a:spLocks noChangeArrowheads="1"/>
            </p:cNvSpPr>
            <p:nvPr/>
          </p:nvSpPr>
          <p:spPr bwMode="auto">
            <a:xfrm>
              <a:off x="6921952" y="5471252"/>
              <a:ext cx="606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V(r)</a:t>
              </a:r>
            </a:p>
          </p:txBody>
        </p:sp>
        <p:grpSp>
          <p:nvGrpSpPr>
            <p:cNvPr id="67" name="Group 89">
              <a:extLst>
                <a:ext uri="{FF2B5EF4-FFF2-40B4-BE49-F238E27FC236}">
                  <a16:creationId xmlns:a16="http://schemas.microsoft.com/office/drawing/2014/main" id="{A7C02DB5-B0CA-42A7-AC0A-072A0AE7274A}"/>
                </a:ext>
              </a:extLst>
            </p:cNvPr>
            <p:cNvGrpSpPr>
              <a:grpSpLocks/>
            </p:cNvGrpSpPr>
            <p:nvPr/>
          </p:nvGrpSpPr>
          <p:grpSpPr bwMode="auto">
            <a:xfrm rot="21570107" flipV="1">
              <a:off x="7477577" y="5963377"/>
              <a:ext cx="573087" cy="122237"/>
              <a:chOff x="480" y="3696"/>
              <a:chExt cx="3360" cy="240"/>
            </a:xfrm>
          </p:grpSpPr>
          <p:cxnSp>
            <p:nvCxnSpPr>
              <p:cNvPr id="68" name="AutoShape 90">
                <a:extLst>
                  <a:ext uri="{FF2B5EF4-FFF2-40B4-BE49-F238E27FC236}">
                    <a16:creationId xmlns:a16="http://schemas.microsoft.com/office/drawing/2014/main" id="{8B40C2E5-32FB-4B4F-9181-CC222C94F17F}"/>
                  </a:ext>
                </a:extLst>
              </p:cNvPr>
              <p:cNvCxnSpPr>
                <a:cxnSpLocks noChangeShapeType="1"/>
              </p:cNvCxnSpPr>
              <p:nvPr/>
            </p:nvCxnSpPr>
            <p:spPr bwMode="auto">
              <a:xfrm flipV="1">
                <a:off x="81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69" name="AutoShape 91">
                <a:extLst>
                  <a:ext uri="{FF2B5EF4-FFF2-40B4-BE49-F238E27FC236}">
                    <a16:creationId xmlns:a16="http://schemas.microsoft.com/office/drawing/2014/main" id="{0665F95D-A631-428D-A279-18757776D982}"/>
                  </a:ext>
                </a:extLst>
              </p:cNvPr>
              <p:cNvCxnSpPr>
                <a:cxnSpLocks noChangeShapeType="1"/>
              </p:cNvCxnSpPr>
              <p:nvPr/>
            </p:nvCxnSpPr>
            <p:spPr bwMode="auto">
              <a:xfrm>
                <a:off x="48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0" name="AutoShape 92">
                <a:extLst>
                  <a:ext uri="{FF2B5EF4-FFF2-40B4-BE49-F238E27FC236}">
                    <a16:creationId xmlns:a16="http://schemas.microsoft.com/office/drawing/2014/main" id="{15EF021D-0263-44DC-A162-968B85D02982}"/>
                  </a:ext>
                </a:extLst>
              </p:cNvPr>
              <p:cNvCxnSpPr>
                <a:cxnSpLocks noChangeShapeType="1"/>
              </p:cNvCxnSpPr>
              <p:nvPr/>
            </p:nvCxnSpPr>
            <p:spPr bwMode="auto">
              <a:xfrm flipV="1">
                <a:off x="148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1" name="AutoShape 93">
                <a:extLst>
                  <a:ext uri="{FF2B5EF4-FFF2-40B4-BE49-F238E27FC236}">
                    <a16:creationId xmlns:a16="http://schemas.microsoft.com/office/drawing/2014/main" id="{618CF90F-DA9C-407D-AE4A-9172378B25A2}"/>
                  </a:ext>
                </a:extLst>
              </p:cNvPr>
              <p:cNvCxnSpPr>
                <a:cxnSpLocks noChangeShapeType="1"/>
              </p:cNvCxnSpPr>
              <p:nvPr/>
            </p:nvCxnSpPr>
            <p:spPr bwMode="auto">
              <a:xfrm>
                <a:off x="115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2" name="AutoShape 94">
                <a:extLst>
                  <a:ext uri="{FF2B5EF4-FFF2-40B4-BE49-F238E27FC236}">
                    <a16:creationId xmlns:a16="http://schemas.microsoft.com/office/drawing/2014/main" id="{3411F901-83F3-4653-BD32-436B17427507}"/>
                  </a:ext>
                </a:extLst>
              </p:cNvPr>
              <p:cNvCxnSpPr>
                <a:cxnSpLocks noChangeShapeType="1"/>
              </p:cNvCxnSpPr>
              <p:nvPr/>
            </p:nvCxnSpPr>
            <p:spPr bwMode="auto">
              <a:xfrm flipV="1">
                <a:off x="216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3" name="AutoShape 95">
                <a:extLst>
                  <a:ext uri="{FF2B5EF4-FFF2-40B4-BE49-F238E27FC236}">
                    <a16:creationId xmlns:a16="http://schemas.microsoft.com/office/drawing/2014/main" id="{E538061B-DE1A-445A-90C3-D11F0CDA207B}"/>
                  </a:ext>
                </a:extLst>
              </p:cNvPr>
              <p:cNvCxnSpPr>
                <a:cxnSpLocks noChangeShapeType="1"/>
              </p:cNvCxnSpPr>
              <p:nvPr/>
            </p:nvCxnSpPr>
            <p:spPr bwMode="auto">
              <a:xfrm>
                <a:off x="182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4" name="AutoShape 96">
                <a:extLst>
                  <a:ext uri="{FF2B5EF4-FFF2-40B4-BE49-F238E27FC236}">
                    <a16:creationId xmlns:a16="http://schemas.microsoft.com/office/drawing/2014/main" id="{D3F2376B-199A-4177-A07A-E3F34D712479}"/>
                  </a:ext>
                </a:extLst>
              </p:cNvPr>
              <p:cNvCxnSpPr>
                <a:cxnSpLocks noChangeShapeType="1"/>
              </p:cNvCxnSpPr>
              <p:nvPr/>
            </p:nvCxnSpPr>
            <p:spPr bwMode="auto">
              <a:xfrm flipV="1">
                <a:off x="283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7" name="AutoShape 97">
                <a:extLst>
                  <a:ext uri="{FF2B5EF4-FFF2-40B4-BE49-F238E27FC236}">
                    <a16:creationId xmlns:a16="http://schemas.microsoft.com/office/drawing/2014/main" id="{557477DD-AA11-47FE-9DF8-9E2D36D48F25}"/>
                  </a:ext>
                </a:extLst>
              </p:cNvPr>
              <p:cNvCxnSpPr>
                <a:cxnSpLocks noChangeShapeType="1"/>
              </p:cNvCxnSpPr>
              <p:nvPr/>
            </p:nvCxnSpPr>
            <p:spPr bwMode="auto">
              <a:xfrm>
                <a:off x="249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8" name="AutoShape 98">
                <a:extLst>
                  <a:ext uri="{FF2B5EF4-FFF2-40B4-BE49-F238E27FC236}">
                    <a16:creationId xmlns:a16="http://schemas.microsoft.com/office/drawing/2014/main" id="{4C3FFF89-BC28-4A71-8253-43FC6D967657}"/>
                  </a:ext>
                </a:extLst>
              </p:cNvPr>
              <p:cNvCxnSpPr>
                <a:cxnSpLocks noChangeShapeType="1"/>
              </p:cNvCxnSpPr>
              <p:nvPr/>
            </p:nvCxnSpPr>
            <p:spPr bwMode="auto">
              <a:xfrm flipV="1">
                <a:off x="350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9" name="AutoShape 99">
                <a:extLst>
                  <a:ext uri="{FF2B5EF4-FFF2-40B4-BE49-F238E27FC236}">
                    <a16:creationId xmlns:a16="http://schemas.microsoft.com/office/drawing/2014/main" id="{4A65FB00-A9D2-40C8-ABF8-C29C8883D3C4}"/>
                  </a:ext>
                </a:extLst>
              </p:cNvPr>
              <p:cNvCxnSpPr>
                <a:cxnSpLocks noChangeShapeType="1"/>
              </p:cNvCxnSpPr>
              <p:nvPr/>
            </p:nvCxnSpPr>
            <p:spPr bwMode="auto">
              <a:xfrm>
                <a:off x="316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grpSp>
        <p:sp>
          <p:nvSpPr>
            <p:cNvPr id="80" name="Oval 25">
              <a:extLst>
                <a:ext uri="{FF2B5EF4-FFF2-40B4-BE49-F238E27FC236}">
                  <a16:creationId xmlns:a16="http://schemas.microsoft.com/office/drawing/2014/main" id="{B3A8E1CA-3762-457E-A8A1-08BEEFF323A4}"/>
                </a:ext>
              </a:extLst>
            </p:cNvPr>
            <p:cNvSpPr>
              <a:spLocks noChangeArrowheads="1"/>
            </p:cNvSpPr>
            <p:nvPr/>
          </p:nvSpPr>
          <p:spPr bwMode="auto">
            <a:xfrm>
              <a:off x="8042727" y="5936389"/>
              <a:ext cx="144462" cy="1428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81" name="Text Box 26">
              <a:extLst>
                <a:ext uri="{FF2B5EF4-FFF2-40B4-BE49-F238E27FC236}">
                  <a16:creationId xmlns:a16="http://schemas.microsoft.com/office/drawing/2014/main" id="{430F5E82-E16B-4B7F-8E16-4F9E89B41B39}"/>
                </a:ext>
              </a:extLst>
            </p:cNvPr>
            <p:cNvSpPr txBox="1">
              <a:spLocks noChangeArrowheads="1"/>
            </p:cNvSpPr>
            <p:nvPr/>
          </p:nvSpPr>
          <p:spPr bwMode="auto">
            <a:xfrm>
              <a:off x="7250941"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sp>
          <p:nvSpPr>
            <p:cNvPr id="82" name="Text Box 27">
              <a:extLst>
                <a:ext uri="{FF2B5EF4-FFF2-40B4-BE49-F238E27FC236}">
                  <a16:creationId xmlns:a16="http://schemas.microsoft.com/office/drawing/2014/main" id="{ABB8066C-28AB-4905-BAB6-37AEC90ECF77}"/>
                </a:ext>
              </a:extLst>
            </p:cNvPr>
            <p:cNvSpPr txBox="1">
              <a:spLocks noChangeArrowheads="1"/>
            </p:cNvSpPr>
            <p:nvPr/>
          </p:nvSpPr>
          <p:spPr bwMode="auto">
            <a:xfrm>
              <a:off x="8165182"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grpSp>
      <p:sp>
        <p:nvSpPr>
          <p:cNvPr id="12" name="Rectangle 11">
            <a:extLst>
              <a:ext uri="{FF2B5EF4-FFF2-40B4-BE49-F238E27FC236}">
                <a16:creationId xmlns:a16="http://schemas.microsoft.com/office/drawing/2014/main" id="{FE1DB617-22D7-4F72-9D52-0A61E2127336}"/>
              </a:ext>
            </a:extLst>
          </p:cNvPr>
          <p:cNvSpPr/>
          <p:nvPr/>
        </p:nvSpPr>
        <p:spPr>
          <a:xfrm>
            <a:off x="8709648" y="5182344"/>
            <a:ext cx="856056" cy="3341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0D327DC0-AAAF-485F-94E5-82F2993EB05A}"/>
              </a:ext>
            </a:extLst>
          </p:cNvPr>
          <p:cNvCxnSpPr>
            <a:cxnSpLocks/>
          </p:cNvCxnSpPr>
          <p:nvPr/>
        </p:nvCxnSpPr>
        <p:spPr>
          <a:xfrm>
            <a:off x="8858589" y="5533504"/>
            <a:ext cx="64100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C6B237F-B5FF-48F5-897A-80CB2D1B7EFC}"/>
              </a:ext>
            </a:extLst>
          </p:cNvPr>
          <p:cNvSpPr txBox="1"/>
          <p:nvPr/>
        </p:nvSpPr>
        <p:spPr>
          <a:xfrm>
            <a:off x="2004864" y="5042603"/>
            <a:ext cx="3576620" cy="461665"/>
          </a:xfrm>
          <a:prstGeom prst="rect">
            <a:avLst/>
          </a:prstGeom>
          <a:noFill/>
        </p:spPr>
        <p:txBody>
          <a:bodyPr wrap="none" rtlCol="0">
            <a:spAutoFit/>
          </a:bodyPr>
          <a:lstStyle/>
          <a:p>
            <a:r>
              <a:rPr lang="en-US" sz="2400" dirty="0">
                <a:solidFill>
                  <a:schemeClr val="accent5"/>
                </a:solidFill>
              </a:rPr>
              <a:t>Debye Screening Length</a:t>
            </a:r>
          </a:p>
        </p:txBody>
      </p:sp>
      <p:cxnSp>
        <p:nvCxnSpPr>
          <p:cNvPr id="84" name="Straight Arrow Connector 83">
            <a:extLst>
              <a:ext uri="{FF2B5EF4-FFF2-40B4-BE49-F238E27FC236}">
                <a16:creationId xmlns:a16="http://schemas.microsoft.com/office/drawing/2014/main" id="{6ADA529B-5F3D-4D0B-A6DE-08982FC4540C}"/>
              </a:ext>
            </a:extLst>
          </p:cNvPr>
          <p:cNvCxnSpPr>
            <a:cxnSpLocks/>
          </p:cNvCxnSpPr>
          <p:nvPr/>
        </p:nvCxnSpPr>
        <p:spPr>
          <a:xfrm>
            <a:off x="2772901" y="6982544"/>
            <a:ext cx="1308329"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F0CB6569-03E0-41C2-925B-A489A47AC128}"/>
              </a:ext>
            </a:extLst>
          </p:cNvPr>
          <p:cNvCxnSpPr>
            <a:cxnSpLocks/>
          </p:cNvCxnSpPr>
          <p:nvPr/>
        </p:nvCxnSpPr>
        <p:spPr>
          <a:xfrm>
            <a:off x="1201226" y="6982544"/>
            <a:ext cx="1308329"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ZoneTexte 21">
            <a:extLst>
              <a:ext uri="{FF2B5EF4-FFF2-40B4-BE49-F238E27FC236}">
                <a16:creationId xmlns:a16="http://schemas.microsoft.com/office/drawing/2014/main" id="{87C60A63-F068-45B8-BC00-262085A8B664}"/>
              </a:ext>
            </a:extLst>
          </p:cNvPr>
          <p:cNvSpPr txBox="1">
            <a:spLocks noChangeArrowheads="1"/>
          </p:cNvSpPr>
          <p:nvPr/>
        </p:nvSpPr>
        <p:spPr bwMode="auto">
          <a:xfrm>
            <a:off x="8708132" y="1854349"/>
            <a:ext cx="1217612" cy="25955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(1S)</a:t>
            </a:r>
          </a:p>
          <a:p>
            <a:pPr defTabSz="914400" eaLnBrk="1" hangingPunct="1">
              <a:lnSpc>
                <a:spcPct val="100000"/>
              </a:lnSpc>
              <a:spcBef>
                <a:spcPct val="0"/>
              </a:spcBef>
              <a:buClrTx/>
              <a:buSzTx/>
              <a:buFontTx/>
              <a:buNone/>
            </a:pPr>
            <a:endParaRPr lang="en-GB"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br>
              <a:rPr lang="en-GB" altLang="zh-TW" sz="2000" baseline="-25000" dirty="0">
                <a:solidFill>
                  <a:schemeClr val="tx1"/>
                </a:solidFill>
                <a:latin typeface="Cambria Math" panose="02040503050406030204" pitchFamily="18" charset="0"/>
                <a:ea typeface="Cambria Math" panose="02040503050406030204" pitchFamily="18" charset="0"/>
              </a:rPr>
            </a:br>
            <a:endParaRPr lang="en-GB" altLang="zh-TW" sz="2000" baseline="-25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en-GB" altLang="zh-TW" sz="28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(2S)</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endParaRPr lang="fr-FR" altLang="zh-TW" sz="16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(3S)</a:t>
            </a:r>
          </a:p>
        </p:txBody>
      </p:sp>
      <p:sp>
        <p:nvSpPr>
          <p:cNvPr id="86" name="Line 28">
            <a:extLst>
              <a:ext uri="{FF2B5EF4-FFF2-40B4-BE49-F238E27FC236}">
                <a16:creationId xmlns:a16="http://schemas.microsoft.com/office/drawing/2014/main" id="{9C1DF2C0-3FCC-4C11-875A-190037D6D64A}"/>
              </a:ext>
            </a:extLst>
          </p:cNvPr>
          <p:cNvSpPr>
            <a:spLocks noChangeShapeType="1"/>
          </p:cNvSpPr>
          <p:nvPr/>
        </p:nvSpPr>
        <p:spPr bwMode="auto">
          <a:xfrm flipH="1">
            <a:off x="8515913" y="5852994"/>
            <a:ext cx="18005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en-US"/>
          </a:p>
        </p:txBody>
      </p:sp>
      <p:sp>
        <p:nvSpPr>
          <p:cNvPr id="6" name="TextBox 5">
            <a:extLst>
              <a:ext uri="{FF2B5EF4-FFF2-40B4-BE49-F238E27FC236}">
                <a16:creationId xmlns:a16="http://schemas.microsoft.com/office/drawing/2014/main" id="{8DF15C66-651D-4AAB-94FA-E835815E8491}"/>
              </a:ext>
            </a:extLst>
          </p:cNvPr>
          <p:cNvSpPr txBox="1"/>
          <p:nvPr/>
        </p:nvSpPr>
        <p:spPr>
          <a:xfrm>
            <a:off x="8809307" y="4771627"/>
            <a:ext cx="924292" cy="369332"/>
          </a:xfrm>
          <a:prstGeom prst="rect">
            <a:avLst/>
          </a:prstGeom>
          <a:noFill/>
        </p:spPr>
        <p:txBody>
          <a:bodyPr wrap="none" rtlCol="0">
            <a:spAutoFit/>
          </a:bodyPr>
          <a:lstStyle/>
          <a:p>
            <a:r>
              <a:rPr lang="en-US" dirty="0"/>
              <a:t>Initial T</a:t>
            </a:r>
          </a:p>
        </p:txBody>
      </p:sp>
      <p:sp>
        <p:nvSpPr>
          <p:cNvPr id="83" name="Rectangle 82">
            <a:extLst>
              <a:ext uri="{FF2B5EF4-FFF2-40B4-BE49-F238E27FC236}">
                <a16:creationId xmlns:a16="http://schemas.microsoft.com/office/drawing/2014/main" id="{B741495F-A3BD-4BFA-9F7E-538DED31239E}"/>
              </a:ext>
            </a:extLst>
          </p:cNvPr>
          <p:cNvSpPr/>
          <p:nvPr/>
        </p:nvSpPr>
        <p:spPr>
          <a:xfrm>
            <a:off x="2493475" y="791597"/>
            <a:ext cx="6640181" cy="646331"/>
          </a:xfrm>
          <a:prstGeom prst="rect">
            <a:avLst/>
          </a:prstGeom>
        </p:spPr>
        <p:txBody>
          <a:bodyPr wrap="square">
            <a:spAutoFit/>
          </a:bodyPr>
          <a:lstStyle/>
          <a:p>
            <a:pPr defTabSz="914400"/>
            <a:r>
              <a:rPr lang="en-US" altLang="zh-TW" dirty="0">
                <a:ea typeface="新細明體" panose="02020500000000000000" pitchFamily="18" charset="-120"/>
              </a:rPr>
              <a:t>Successive suppression of individual states provides a window for the </a:t>
            </a:r>
            <a:r>
              <a:rPr lang="en-US" altLang="zh-TW" b="1" dirty="0">
                <a:ea typeface="新細明體" panose="02020500000000000000" pitchFamily="18" charset="-120"/>
              </a:rPr>
              <a:t>in-medium color force </a:t>
            </a:r>
            <a:r>
              <a:rPr lang="en-US" altLang="zh-TW" dirty="0">
                <a:ea typeface="新細明體" panose="02020500000000000000" pitchFamily="18" charset="-120"/>
              </a:rPr>
              <a:t>vs. temperature</a:t>
            </a:r>
          </a:p>
        </p:txBody>
      </p:sp>
    </p:spTree>
    <p:extLst>
      <p:ext uri="{BB962C8B-B14F-4D97-AF65-F5344CB8AC3E}">
        <p14:creationId xmlns:p14="http://schemas.microsoft.com/office/powerpoint/2010/main" val="156065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Shape 50">
            <a:extLst>
              <a:ext uri="{FF2B5EF4-FFF2-40B4-BE49-F238E27FC236}">
                <a16:creationId xmlns:a16="http://schemas.microsoft.com/office/drawing/2014/main" id="{FC7DF805-44DB-4A76-9FB4-CF414D71F449}"/>
              </a:ext>
            </a:extLst>
          </p:cNvPr>
          <p:cNvSpPr/>
          <p:nvPr/>
        </p:nvSpPr>
        <p:spPr>
          <a:xfrm>
            <a:off x="3204051" y="3307868"/>
            <a:ext cx="961053" cy="357343"/>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Shape 51">
            <a:extLst>
              <a:ext uri="{FF2B5EF4-FFF2-40B4-BE49-F238E27FC236}">
                <a16:creationId xmlns:a16="http://schemas.microsoft.com/office/drawing/2014/main" id="{927AB2DA-7CDA-4D90-8C66-5F5DEF179F80}"/>
              </a:ext>
            </a:extLst>
          </p:cNvPr>
          <p:cNvSpPr/>
          <p:nvPr/>
        </p:nvSpPr>
        <p:spPr>
          <a:xfrm>
            <a:off x="4597152" y="2809937"/>
            <a:ext cx="961053" cy="859683"/>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5" name="Picture 74">
            <a:extLst>
              <a:ext uri="{FF2B5EF4-FFF2-40B4-BE49-F238E27FC236}">
                <a16:creationId xmlns:a16="http://schemas.microsoft.com/office/drawing/2014/main" id="{F36EF9F6-0ADA-439F-9A66-CE4AFDF5D313}"/>
              </a:ext>
            </a:extLst>
          </p:cNvPr>
          <p:cNvPicPr>
            <a:picLocks noChangeAspect="1"/>
          </p:cNvPicPr>
          <p:nvPr/>
        </p:nvPicPr>
        <p:blipFill>
          <a:blip r:embed="rId2"/>
          <a:stretch>
            <a:fillRect/>
          </a:stretch>
        </p:blipFill>
        <p:spPr>
          <a:xfrm>
            <a:off x="7146577" y="1296145"/>
            <a:ext cx="1705386" cy="3742183"/>
          </a:xfrm>
          <a:prstGeom prst="rect">
            <a:avLst/>
          </a:prstGeom>
        </p:spPr>
      </p:pic>
      <p:sp>
        <p:nvSpPr>
          <p:cNvPr id="2" name="Title 1">
            <a:extLst>
              <a:ext uri="{FF2B5EF4-FFF2-40B4-BE49-F238E27FC236}">
                <a16:creationId xmlns:a16="http://schemas.microsoft.com/office/drawing/2014/main" id="{C2B42AFE-167B-419F-8B0F-BD50856CCDF4}"/>
              </a:ext>
            </a:extLst>
          </p:cNvPr>
          <p:cNvSpPr>
            <a:spLocks noGrp="1"/>
          </p:cNvSpPr>
          <p:nvPr>
            <p:ph type="title"/>
          </p:nvPr>
        </p:nvSpPr>
        <p:spPr/>
        <p:txBody>
          <a:bodyPr/>
          <a:lstStyle/>
          <a:p>
            <a:r>
              <a:rPr lang="en-US" dirty="0"/>
              <a:t>In QGP (AA collisions)</a:t>
            </a:r>
          </a:p>
        </p:txBody>
      </p:sp>
      <p:sp>
        <p:nvSpPr>
          <p:cNvPr id="4" name="Slide Number Placeholder 3">
            <a:extLst>
              <a:ext uri="{FF2B5EF4-FFF2-40B4-BE49-F238E27FC236}">
                <a16:creationId xmlns:a16="http://schemas.microsoft.com/office/drawing/2014/main" id="{63F2DD3F-08F4-4A07-B541-6598095DE10D}"/>
              </a:ext>
            </a:extLst>
          </p:cNvPr>
          <p:cNvSpPr>
            <a:spLocks noGrp="1"/>
          </p:cNvSpPr>
          <p:nvPr>
            <p:ph type="sldNum" idx="10"/>
          </p:nvPr>
        </p:nvSpPr>
        <p:spPr/>
        <p:txBody>
          <a:bodyPr/>
          <a:lstStyle/>
          <a:p>
            <a:pPr>
              <a:defRPr/>
            </a:pPr>
            <a:fld id="{CE073F8C-D60B-48F1-9268-A8D1323DD3CB}" type="slidenum">
              <a:rPr lang="en-US" altLang="en-US" smtClean="0"/>
              <a:pPr>
                <a:defRPr/>
              </a:pPr>
              <a:t>27</a:t>
            </a:fld>
            <a:endParaRPr lang="en-US" altLang="en-US"/>
          </a:p>
        </p:txBody>
      </p:sp>
      <p:sp>
        <p:nvSpPr>
          <p:cNvPr id="5" name="Footer Placeholder 4">
            <a:extLst>
              <a:ext uri="{FF2B5EF4-FFF2-40B4-BE49-F238E27FC236}">
                <a16:creationId xmlns:a16="http://schemas.microsoft.com/office/drawing/2014/main" id="{F7B5D9A1-3ADC-4142-8EC8-4F079598C825}"/>
              </a:ext>
            </a:extLst>
          </p:cNvPr>
          <p:cNvSpPr>
            <a:spLocks noGrp="1"/>
          </p:cNvSpPr>
          <p:nvPr>
            <p:ph type="ftr" idx="11"/>
          </p:nvPr>
        </p:nvSpPr>
        <p:spPr/>
        <p:txBody>
          <a:bodyPr/>
          <a:lstStyle/>
          <a:p>
            <a:pPr>
              <a:defRPr/>
            </a:pPr>
            <a:r>
              <a:rPr lang="en-US" altLang="zh-TW" dirty="0"/>
              <a:t>QGP Studies in Run 3 and 4</a:t>
            </a:r>
          </a:p>
        </p:txBody>
      </p:sp>
      <p:grpSp>
        <p:nvGrpSpPr>
          <p:cNvPr id="28" name="Group 35">
            <a:extLst>
              <a:ext uri="{FF2B5EF4-FFF2-40B4-BE49-F238E27FC236}">
                <a16:creationId xmlns:a16="http://schemas.microsoft.com/office/drawing/2014/main" id="{D55C4340-D9B9-4E8D-B9EA-F1B24E4FE8FA}"/>
              </a:ext>
            </a:extLst>
          </p:cNvPr>
          <p:cNvGrpSpPr>
            <a:grpSpLocks noChangeAspect="1"/>
          </p:cNvGrpSpPr>
          <p:nvPr/>
        </p:nvGrpSpPr>
        <p:grpSpPr bwMode="auto">
          <a:xfrm>
            <a:off x="1572816" y="6326583"/>
            <a:ext cx="565150" cy="504825"/>
            <a:chOff x="945" y="2040"/>
            <a:chExt cx="635" cy="602"/>
          </a:xfrm>
        </p:grpSpPr>
        <p:sp>
          <p:nvSpPr>
            <p:cNvPr id="29" name="Oval 36">
              <a:extLst>
                <a:ext uri="{FF2B5EF4-FFF2-40B4-BE49-F238E27FC236}">
                  <a16:creationId xmlns:a16="http://schemas.microsoft.com/office/drawing/2014/main" id="{C5D3B542-8AAE-460A-84A6-4696AB77EFDD}"/>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30" name="Oval 37">
              <a:extLst>
                <a:ext uri="{FF2B5EF4-FFF2-40B4-BE49-F238E27FC236}">
                  <a16:creationId xmlns:a16="http://schemas.microsoft.com/office/drawing/2014/main" id="{7C43EC1A-2289-419C-A1B1-8D1FB683994B}"/>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1" name="Oval 38">
              <a:extLst>
                <a:ext uri="{FF2B5EF4-FFF2-40B4-BE49-F238E27FC236}">
                  <a16:creationId xmlns:a16="http://schemas.microsoft.com/office/drawing/2014/main" id="{28C6B916-DA2A-4AFB-8FA4-51D05636F391}"/>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2" name="Line 39">
              <a:extLst>
                <a:ext uri="{FF2B5EF4-FFF2-40B4-BE49-F238E27FC236}">
                  <a16:creationId xmlns:a16="http://schemas.microsoft.com/office/drawing/2014/main" id="{FCAA4930-5EEE-48D7-A480-3698948B0DDC}"/>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3" name="Group 40">
            <a:extLst>
              <a:ext uri="{FF2B5EF4-FFF2-40B4-BE49-F238E27FC236}">
                <a16:creationId xmlns:a16="http://schemas.microsoft.com/office/drawing/2014/main" id="{EA4D2104-7C55-491D-A891-E47FF41A181F}"/>
              </a:ext>
            </a:extLst>
          </p:cNvPr>
          <p:cNvGrpSpPr>
            <a:grpSpLocks noChangeAspect="1"/>
          </p:cNvGrpSpPr>
          <p:nvPr/>
        </p:nvGrpSpPr>
        <p:grpSpPr bwMode="auto">
          <a:xfrm>
            <a:off x="2825030" y="6093887"/>
            <a:ext cx="1128453" cy="1008000"/>
            <a:chOff x="945" y="2040"/>
            <a:chExt cx="635" cy="602"/>
          </a:xfrm>
        </p:grpSpPr>
        <p:sp>
          <p:nvSpPr>
            <p:cNvPr id="34" name="Oval 41">
              <a:extLst>
                <a:ext uri="{FF2B5EF4-FFF2-40B4-BE49-F238E27FC236}">
                  <a16:creationId xmlns:a16="http://schemas.microsoft.com/office/drawing/2014/main" id="{426219FC-DDC4-4C30-891A-91F19AE6379B}"/>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dirty="0"/>
            </a:p>
          </p:txBody>
        </p:sp>
        <p:sp>
          <p:nvSpPr>
            <p:cNvPr id="35" name="Oval 42">
              <a:extLst>
                <a:ext uri="{FF2B5EF4-FFF2-40B4-BE49-F238E27FC236}">
                  <a16:creationId xmlns:a16="http://schemas.microsoft.com/office/drawing/2014/main" id="{418AB181-BAFF-4AA5-9B06-C756F37294A3}"/>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6" name="Oval 43">
              <a:extLst>
                <a:ext uri="{FF2B5EF4-FFF2-40B4-BE49-F238E27FC236}">
                  <a16:creationId xmlns:a16="http://schemas.microsoft.com/office/drawing/2014/main" id="{4D2F5E72-A26F-4A3E-9950-2D1E4707E4DA}"/>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7" name="Line 44">
              <a:extLst>
                <a:ext uri="{FF2B5EF4-FFF2-40B4-BE49-F238E27FC236}">
                  <a16:creationId xmlns:a16="http://schemas.microsoft.com/office/drawing/2014/main" id="{CEEEBE58-1A65-4816-A103-7DE49472277D}"/>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6" name="TextBox 75">
            <a:extLst>
              <a:ext uri="{FF2B5EF4-FFF2-40B4-BE49-F238E27FC236}">
                <a16:creationId xmlns:a16="http://schemas.microsoft.com/office/drawing/2014/main" id="{692301DC-8DED-461E-8A00-4F434FE198BB}"/>
              </a:ext>
            </a:extLst>
          </p:cNvPr>
          <p:cNvSpPr txBox="1"/>
          <p:nvPr/>
        </p:nvSpPr>
        <p:spPr>
          <a:xfrm>
            <a:off x="8636625" y="1208284"/>
            <a:ext cx="1016625" cy="461665"/>
          </a:xfrm>
          <a:prstGeom prst="rect">
            <a:avLst/>
          </a:prstGeom>
          <a:noFill/>
        </p:spPr>
        <p:txBody>
          <a:bodyPr wrap="none" rtlCol="0">
            <a:spAutoFit/>
          </a:bodyPr>
          <a:lstStyle/>
          <a:p>
            <a:r>
              <a:rPr lang="en-US" sz="2400" dirty="0"/>
              <a:t>1/&lt;r</a:t>
            </a:r>
            <a:r>
              <a:rPr lang="en-US" sz="2400" baseline="-25000" dirty="0"/>
              <a:t>0</a:t>
            </a:r>
            <a:r>
              <a:rPr lang="en-US" sz="2400" dirty="0"/>
              <a:t>&gt;</a:t>
            </a:r>
          </a:p>
        </p:txBody>
      </p:sp>
      <p:cxnSp>
        <p:nvCxnSpPr>
          <p:cNvPr id="94" name="Straight Connector 93">
            <a:extLst>
              <a:ext uri="{FF2B5EF4-FFF2-40B4-BE49-F238E27FC236}">
                <a16:creationId xmlns:a16="http://schemas.microsoft.com/office/drawing/2014/main" id="{4C548BF7-D81B-464C-A1EE-22BB53D84FD2}"/>
              </a:ext>
            </a:extLst>
          </p:cNvPr>
          <p:cNvCxnSpPr>
            <a:cxnSpLocks/>
          </p:cNvCxnSpPr>
          <p:nvPr/>
        </p:nvCxnSpPr>
        <p:spPr>
          <a:xfrm>
            <a:off x="780728" y="3670176"/>
            <a:ext cx="5400600" cy="0"/>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B3C40E48-3764-42F8-8966-0F34C62296B2}"/>
              </a:ext>
            </a:extLst>
          </p:cNvPr>
          <p:cNvSpPr txBox="1"/>
          <p:nvPr/>
        </p:nvSpPr>
        <p:spPr>
          <a:xfrm>
            <a:off x="5533256" y="3661465"/>
            <a:ext cx="1164101" cy="584775"/>
          </a:xfrm>
          <a:prstGeom prst="rect">
            <a:avLst/>
          </a:prstGeom>
          <a:noFill/>
        </p:spPr>
        <p:txBody>
          <a:bodyPr wrap="none" rtlCol="0">
            <a:spAutoFit/>
          </a:bodyPr>
          <a:lstStyle/>
          <a:p>
            <a:r>
              <a:rPr lang="en-US" sz="3200" dirty="0"/>
              <a:t>Mass</a:t>
            </a:r>
            <a:endParaRPr lang="en-US" dirty="0"/>
          </a:p>
        </p:txBody>
      </p:sp>
      <p:cxnSp>
        <p:nvCxnSpPr>
          <p:cNvPr id="98" name="Straight Connector 97">
            <a:extLst>
              <a:ext uri="{FF2B5EF4-FFF2-40B4-BE49-F238E27FC236}">
                <a16:creationId xmlns:a16="http://schemas.microsoft.com/office/drawing/2014/main" id="{203787DF-27D4-4A1D-AE97-A18D39C1C882}"/>
              </a:ext>
            </a:extLst>
          </p:cNvPr>
          <p:cNvCxnSpPr>
            <a:cxnSpLocks/>
          </p:cNvCxnSpPr>
          <p:nvPr/>
        </p:nvCxnSpPr>
        <p:spPr>
          <a:xfrm flipV="1">
            <a:off x="780728" y="849282"/>
            <a:ext cx="0" cy="2820894"/>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816772DD-D767-4F6F-A66F-8EBBD478263E}"/>
              </a:ext>
            </a:extLst>
          </p:cNvPr>
          <p:cNvSpPr txBox="1"/>
          <p:nvPr/>
        </p:nvSpPr>
        <p:spPr>
          <a:xfrm>
            <a:off x="155490" y="802988"/>
            <a:ext cx="481222" cy="584775"/>
          </a:xfrm>
          <a:prstGeom prst="rect">
            <a:avLst/>
          </a:prstGeom>
          <a:noFill/>
        </p:spPr>
        <p:txBody>
          <a:bodyPr wrap="none" rtlCol="0">
            <a:spAutoFit/>
          </a:bodyPr>
          <a:lstStyle/>
          <a:p>
            <a:r>
              <a:rPr lang="en-US" sz="3200" dirty="0"/>
              <a:t>N</a:t>
            </a:r>
            <a:endParaRPr lang="en-US" dirty="0"/>
          </a:p>
        </p:txBody>
      </p:sp>
      <p:sp>
        <p:nvSpPr>
          <p:cNvPr id="3" name="Rectangle 2">
            <a:extLst>
              <a:ext uri="{FF2B5EF4-FFF2-40B4-BE49-F238E27FC236}">
                <a16:creationId xmlns:a16="http://schemas.microsoft.com/office/drawing/2014/main" id="{4A10F038-C9E6-49DB-BC79-ADA3E228F5E6}"/>
              </a:ext>
            </a:extLst>
          </p:cNvPr>
          <p:cNvSpPr/>
          <p:nvPr/>
        </p:nvSpPr>
        <p:spPr>
          <a:xfrm>
            <a:off x="8372538" y="3010706"/>
            <a:ext cx="189250" cy="1419989"/>
          </a:xfrm>
          <a:prstGeom prst="rect">
            <a:avLst/>
          </a:prstGeom>
          <a:solidFill>
            <a:srgbClr val="99291A"/>
          </a:solidFill>
          <a:ln>
            <a:solidFill>
              <a:srgbClr val="9929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 Box 51">
            <a:extLst>
              <a:ext uri="{FF2B5EF4-FFF2-40B4-BE49-F238E27FC236}">
                <a16:creationId xmlns:a16="http://schemas.microsoft.com/office/drawing/2014/main" id="{D9079E77-6E36-441E-8996-9121F09FEFB9}"/>
              </a:ext>
            </a:extLst>
          </p:cNvPr>
          <p:cNvSpPr txBox="1">
            <a:spLocks noChangeArrowheads="1"/>
          </p:cNvSpPr>
          <p:nvPr/>
        </p:nvSpPr>
        <p:spPr bwMode="auto">
          <a:xfrm>
            <a:off x="348680" y="4462264"/>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Tightly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E225B1-C8DB-4CCD-A160-09FF32D564A2}"/>
                  </a:ext>
                </a:extLst>
              </p:cNvPr>
              <p:cNvSpPr txBox="1"/>
              <p:nvPr/>
            </p:nvSpPr>
            <p:spPr>
              <a:xfrm>
                <a:off x="1928896"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(1</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7" name="TextBox 56">
                <a:extLst>
                  <a:ext uri="{FF2B5EF4-FFF2-40B4-BE49-F238E27FC236}">
                    <a16:creationId xmlns:a16="http://schemas.microsoft.com/office/drawing/2014/main" id="{DFE225B1-C8DB-4CCD-A160-09FF32D564A2}"/>
                  </a:ext>
                </a:extLst>
              </p:cNvPr>
              <p:cNvSpPr txBox="1">
                <a:spLocks noRot="1" noChangeAspect="1" noMove="1" noResize="1" noEditPoints="1" noAdjustHandles="1" noChangeArrowheads="1" noChangeShapeType="1" noTextEdit="1"/>
              </p:cNvSpPr>
              <p:nvPr/>
            </p:nvSpPr>
            <p:spPr>
              <a:xfrm>
                <a:off x="1928896" y="4030216"/>
                <a:ext cx="1012072"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E6EA3F17-77FD-4651-ADF7-B2E5C5ACB909}"/>
                  </a:ext>
                </a:extLst>
              </p:cNvPr>
              <p:cNvSpPr txBox="1"/>
              <p:nvPr/>
            </p:nvSpPr>
            <p:spPr>
              <a:xfrm>
                <a:off x="329704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8" name="TextBox 57">
                <a:extLst>
                  <a:ext uri="{FF2B5EF4-FFF2-40B4-BE49-F238E27FC236}">
                    <a16:creationId xmlns:a16="http://schemas.microsoft.com/office/drawing/2014/main" id="{E6EA3F17-77FD-4651-ADF7-B2E5C5ACB909}"/>
                  </a:ext>
                </a:extLst>
              </p:cNvPr>
              <p:cNvSpPr txBox="1">
                <a:spLocks noRot="1" noChangeAspect="1" noMove="1" noResize="1" noEditPoints="1" noAdjustHandles="1" noChangeArrowheads="1" noChangeShapeType="1" noTextEdit="1"/>
              </p:cNvSpPr>
              <p:nvPr/>
            </p:nvSpPr>
            <p:spPr>
              <a:xfrm>
                <a:off x="3297048" y="4030216"/>
                <a:ext cx="1012072"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23AA3C66-BEDB-4054-B974-8672162DCB3B}"/>
                  </a:ext>
                </a:extLst>
              </p:cNvPr>
              <p:cNvSpPr txBox="1"/>
              <p:nvPr/>
            </p:nvSpPr>
            <p:spPr>
              <a:xfrm>
                <a:off x="474116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(3</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9" name="TextBox 58">
                <a:extLst>
                  <a:ext uri="{FF2B5EF4-FFF2-40B4-BE49-F238E27FC236}">
                    <a16:creationId xmlns:a16="http://schemas.microsoft.com/office/drawing/2014/main" id="{23AA3C66-BEDB-4054-B974-8672162DCB3B}"/>
                  </a:ext>
                </a:extLst>
              </p:cNvPr>
              <p:cNvSpPr txBox="1">
                <a:spLocks noRot="1" noChangeAspect="1" noMove="1" noResize="1" noEditPoints="1" noAdjustHandles="1" noChangeArrowheads="1" noChangeShapeType="1" noTextEdit="1"/>
              </p:cNvSpPr>
              <p:nvPr/>
            </p:nvSpPr>
            <p:spPr>
              <a:xfrm>
                <a:off x="4741168" y="4030216"/>
                <a:ext cx="1012072" cy="430887"/>
              </a:xfrm>
              <a:prstGeom prst="rect">
                <a:avLst/>
              </a:prstGeom>
              <a:blipFill>
                <a:blip r:embed="rId5"/>
                <a:stretch>
                  <a:fillRect/>
                </a:stretch>
              </a:blipFill>
            </p:spPr>
            <p:txBody>
              <a:bodyPr/>
              <a:lstStyle/>
              <a:p>
                <a:r>
                  <a:rPr lang="en-US">
                    <a:noFill/>
                  </a:rPr>
                  <a:t> </a:t>
                </a:r>
              </a:p>
            </p:txBody>
          </p:sp>
        </mc:Fallback>
      </mc:AlternateContent>
      <p:sp>
        <p:nvSpPr>
          <p:cNvPr id="60" name="Text Box 51">
            <a:extLst>
              <a:ext uri="{FF2B5EF4-FFF2-40B4-BE49-F238E27FC236}">
                <a16:creationId xmlns:a16="http://schemas.microsoft.com/office/drawing/2014/main" id="{0174B643-6A48-4CB4-A2DE-A90F1A8D7E5A}"/>
              </a:ext>
            </a:extLst>
          </p:cNvPr>
          <p:cNvSpPr txBox="1">
            <a:spLocks noChangeArrowheads="1"/>
          </p:cNvSpPr>
          <p:nvPr/>
        </p:nvSpPr>
        <p:spPr bwMode="auto">
          <a:xfrm>
            <a:off x="5362271" y="4390256"/>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Loosely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p:grpSp>
        <p:nvGrpSpPr>
          <p:cNvPr id="8" name="Group 7">
            <a:extLst>
              <a:ext uri="{FF2B5EF4-FFF2-40B4-BE49-F238E27FC236}">
                <a16:creationId xmlns:a16="http://schemas.microsoft.com/office/drawing/2014/main" id="{C213D1E4-9BAB-4E30-9D99-F6EE04D5FCEE}"/>
              </a:ext>
            </a:extLst>
          </p:cNvPr>
          <p:cNvGrpSpPr/>
          <p:nvPr/>
        </p:nvGrpSpPr>
        <p:grpSpPr>
          <a:xfrm>
            <a:off x="6918864" y="5110336"/>
            <a:ext cx="3150896" cy="2136608"/>
            <a:chOff x="6921952" y="5471252"/>
            <a:chExt cx="2500312" cy="1695450"/>
          </a:xfrm>
        </p:grpSpPr>
        <p:sp>
          <p:nvSpPr>
            <p:cNvPr id="61" name="Rectangle 83">
              <a:extLst>
                <a:ext uri="{FF2B5EF4-FFF2-40B4-BE49-F238E27FC236}">
                  <a16:creationId xmlns:a16="http://schemas.microsoft.com/office/drawing/2014/main" id="{7DB9D5E2-5659-4DDB-89C8-8AB0BC50DC4B}"/>
                </a:ext>
              </a:extLst>
            </p:cNvPr>
            <p:cNvSpPr>
              <a:spLocks noChangeArrowheads="1"/>
            </p:cNvSpPr>
            <p:nvPr/>
          </p:nvSpPr>
          <p:spPr bwMode="auto">
            <a:xfrm>
              <a:off x="6921952" y="6152289"/>
              <a:ext cx="2500312" cy="365125"/>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endParaRPr lang="es-ES" altLang="zh-TW" sz="1800">
                <a:solidFill>
                  <a:schemeClr val="tx1"/>
                </a:solidFill>
                <a:ea typeface="新細明體" panose="02020500000000000000" pitchFamily="18" charset="-120"/>
              </a:endParaRPr>
            </a:p>
          </p:txBody>
        </p:sp>
        <p:sp>
          <p:nvSpPr>
            <p:cNvPr id="62" name="Line 84">
              <a:extLst>
                <a:ext uri="{FF2B5EF4-FFF2-40B4-BE49-F238E27FC236}">
                  <a16:creationId xmlns:a16="http://schemas.microsoft.com/office/drawing/2014/main" id="{BCDE96FA-FB08-4C86-B883-89DEE93127FD}"/>
                </a:ext>
              </a:extLst>
            </p:cNvPr>
            <p:cNvSpPr>
              <a:spLocks noChangeShapeType="1"/>
            </p:cNvSpPr>
            <p:nvPr/>
          </p:nvSpPr>
          <p:spPr bwMode="auto">
            <a:xfrm>
              <a:off x="7477577" y="5525227"/>
              <a:ext cx="0" cy="164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3" name="Line 85">
              <a:extLst>
                <a:ext uri="{FF2B5EF4-FFF2-40B4-BE49-F238E27FC236}">
                  <a16:creationId xmlns:a16="http://schemas.microsoft.com/office/drawing/2014/main" id="{49A4B7FF-63D0-4C83-B5BB-8E9B90A05CC0}"/>
                </a:ext>
              </a:extLst>
            </p:cNvPr>
            <p:cNvSpPr>
              <a:spLocks noChangeShapeType="1"/>
            </p:cNvSpPr>
            <p:nvPr/>
          </p:nvSpPr>
          <p:spPr bwMode="auto">
            <a:xfrm>
              <a:off x="7390264" y="6430102"/>
              <a:ext cx="157956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4" name="Freeform 86">
              <a:extLst>
                <a:ext uri="{FF2B5EF4-FFF2-40B4-BE49-F238E27FC236}">
                  <a16:creationId xmlns:a16="http://schemas.microsoft.com/office/drawing/2014/main" id="{0A475C81-A1FC-46DD-97B6-2B452355E916}"/>
                </a:ext>
              </a:extLst>
            </p:cNvPr>
            <p:cNvSpPr>
              <a:spLocks/>
            </p:cNvSpPr>
            <p:nvPr/>
          </p:nvSpPr>
          <p:spPr bwMode="auto">
            <a:xfrm>
              <a:off x="7528377" y="5577614"/>
              <a:ext cx="1311275" cy="1347788"/>
            </a:xfrm>
            <a:custGeom>
              <a:avLst/>
              <a:gdLst>
                <a:gd name="T0" fmla="*/ 0 w 1433"/>
                <a:gd name="T1" fmla="*/ 1347788 h 1340"/>
                <a:gd name="T2" fmla="*/ 915 w 1433"/>
                <a:gd name="T3" fmla="*/ 869022 h 1340"/>
                <a:gd name="T4" fmla="*/ 6405 w 1433"/>
                <a:gd name="T5" fmla="*/ 417412 h 1340"/>
                <a:gd name="T6" fmla="*/ 12811 w 1433"/>
                <a:gd name="T7" fmla="*/ 0 h 1340"/>
                <a:gd name="T8" fmla="*/ 0 60000 65536"/>
                <a:gd name="T9" fmla="*/ 0 60000 65536"/>
                <a:gd name="T10" fmla="*/ 0 60000 65536"/>
                <a:gd name="T11" fmla="*/ 0 60000 65536"/>
                <a:gd name="T12" fmla="*/ 0 w 1433"/>
                <a:gd name="T13" fmla="*/ 0 h 1340"/>
                <a:gd name="T14" fmla="*/ 1433 w 1433"/>
                <a:gd name="T15" fmla="*/ 1340 h 1340"/>
              </a:gdLst>
              <a:ahLst/>
              <a:cxnLst>
                <a:cxn ang="T8">
                  <a:pos x="T0" y="T1"/>
                </a:cxn>
                <a:cxn ang="T9">
                  <a:pos x="T2" y="T3"/>
                </a:cxn>
                <a:cxn ang="T10">
                  <a:pos x="T4" y="T5"/>
                </a:cxn>
                <a:cxn ang="T11">
                  <a:pos x="T6" y="T7"/>
                </a:cxn>
              </a:cxnLst>
              <a:rect l="T12" t="T13" r="T14" b="T15"/>
              <a:pathLst>
                <a:path w="1433" h="1340">
                  <a:moveTo>
                    <a:pt x="0" y="1340"/>
                  </a:moveTo>
                  <a:cubicBezTo>
                    <a:pt x="23" y="1260"/>
                    <a:pt x="19" y="1018"/>
                    <a:pt x="137" y="864"/>
                  </a:cubicBezTo>
                  <a:cubicBezTo>
                    <a:pt x="255" y="710"/>
                    <a:pt x="489" y="559"/>
                    <a:pt x="705" y="415"/>
                  </a:cubicBezTo>
                  <a:cubicBezTo>
                    <a:pt x="921" y="271"/>
                    <a:pt x="1281" y="86"/>
                    <a:pt x="1433" y="0"/>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dirty="0"/>
            </a:p>
          </p:txBody>
        </p:sp>
        <p:sp>
          <p:nvSpPr>
            <p:cNvPr id="65" name="Text Box 87">
              <a:extLst>
                <a:ext uri="{FF2B5EF4-FFF2-40B4-BE49-F238E27FC236}">
                  <a16:creationId xmlns:a16="http://schemas.microsoft.com/office/drawing/2014/main" id="{CF51F9B6-14DA-44C1-97EC-E6B295F33E7C}"/>
                </a:ext>
              </a:extLst>
            </p:cNvPr>
            <p:cNvSpPr txBox="1">
              <a:spLocks noChangeArrowheads="1"/>
            </p:cNvSpPr>
            <p:nvPr/>
          </p:nvSpPr>
          <p:spPr bwMode="auto">
            <a:xfrm>
              <a:off x="8817427" y="6392002"/>
              <a:ext cx="2682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r</a:t>
              </a:r>
            </a:p>
          </p:txBody>
        </p:sp>
        <p:sp>
          <p:nvSpPr>
            <p:cNvPr id="66" name="Text Box 88">
              <a:extLst>
                <a:ext uri="{FF2B5EF4-FFF2-40B4-BE49-F238E27FC236}">
                  <a16:creationId xmlns:a16="http://schemas.microsoft.com/office/drawing/2014/main" id="{F0E79932-2794-4290-91D5-C3AFF1483928}"/>
                </a:ext>
              </a:extLst>
            </p:cNvPr>
            <p:cNvSpPr txBox="1">
              <a:spLocks noChangeArrowheads="1"/>
            </p:cNvSpPr>
            <p:nvPr/>
          </p:nvSpPr>
          <p:spPr bwMode="auto">
            <a:xfrm>
              <a:off x="6921952" y="5471252"/>
              <a:ext cx="606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V(r)</a:t>
              </a:r>
            </a:p>
          </p:txBody>
        </p:sp>
        <p:grpSp>
          <p:nvGrpSpPr>
            <p:cNvPr id="67" name="Group 89">
              <a:extLst>
                <a:ext uri="{FF2B5EF4-FFF2-40B4-BE49-F238E27FC236}">
                  <a16:creationId xmlns:a16="http://schemas.microsoft.com/office/drawing/2014/main" id="{A7C02DB5-B0CA-42A7-AC0A-072A0AE7274A}"/>
                </a:ext>
              </a:extLst>
            </p:cNvPr>
            <p:cNvGrpSpPr>
              <a:grpSpLocks/>
            </p:cNvGrpSpPr>
            <p:nvPr/>
          </p:nvGrpSpPr>
          <p:grpSpPr bwMode="auto">
            <a:xfrm rot="21570107" flipV="1">
              <a:off x="7477577" y="5963377"/>
              <a:ext cx="573087" cy="122237"/>
              <a:chOff x="480" y="3696"/>
              <a:chExt cx="3360" cy="240"/>
            </a:xfrm>
          </p:grpSpPr>
          <p:cxnSp>
            <p:nvCxnSpPr>
              <p:cNvPr id="68" name="AutoShape 90">
                <a:extLst>
                  <a:ext uri="{FF2B5EF4-FFF2-40B4-BE49-F238E27FC236}">
                    <a16:creationId xmlns:a16="http://schemas.microsoft.com/office/drawing/2014/main" id="{8B40C2E5-32FB-4B4F-9181-CC222C94F17F}"/>
                  </a:ext>
                </a:extLst>
              </p:cNvPr>
              <p:cNvCxnSpPr>
                <a:cxnSpLocks noChangeShapeType="1"/>
              </p:cNvCxnSpPr>
              <p:nvPr/>
            </p:nvCxnSpPr>
            <p:spPr bwMode="auto">
              <a:xfrm flipV="1">
                <a:off x="81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69" name="AutoShape 91">
                <a:extLst>
                  <a:ext uri="{FF2B5EF4-FFF2-40B4-BE49-F238E27FC236}">
                    <a16:creationId xmlns:a16="http://schemas.microsoft.com/office/drawing/2014/main" id="{0665F95D-A631-428D-A279-18757776D982}"/>
                  </a:ext>
                </a:extLst>
              </p:cNvPr>
              <p:cNvCxnSpPr>
                <a:cxnSpLocks noChangeShapeType="1"/>
              </p:cNvCxnSpPr>
              <p:nvPr/>
            </p:nvCxnSpPr>
            <p:spPr bwMode="auto">
              <a:xfrm>
                <a:off x="48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0" name="AutoShape 92">
                <a:extLst>
                  <a:ext uri="{FF2B5EF4-FFF2-40B4-BE49-F238E27FC236}">
                    <a16:creationId xmlns:a16="http://schemas.microsoft.com/office/drawing/2014/main" id="{15EF021D-0263-44DC-A162-968B85D02982}"/>
                  </a:ext>
                </a:extLst>
              </p:cNvPr>
              <p:cNvCxnSpPr>
                <a:cxnSpLocks noChangeShapeType="1"/>
              </p:cNvCxnSpPr>
              <p:nvPr/>
            </p:nvCxnSpPr>
            <p:spPr bwMode="auto">
              <a:xfrm flipV="1">
                <a:off x="148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1" name="AutoShape 93">
                <a:extLst>
                  <a:ext uri="{FF2B5EF4-FFF2-40B4-BE49-F238E27FC236}">
                    <a16:creationId xmlns:a16="http://schemas.microsoft.com/office/drawing/2014/main" id="{618CF90F-DA9C-407D-AE4A-9172378B25A2}"/>
                  </a:ext>
                </a:extLst>
              </p:cNvPr>
              <p:cNvCxnSpPr>
                <a:cxnSpLocks noChangeShapeType="1"/>
              </p:cNvCxnSpPr>
              <p:nvPr/>
            </p:nvCxnSpPr>
            <p:spPr bwMode="auto">
              <a:xfrm>
                <a:off x="115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2" name="AutoShape 94">
                <a:extLst>
                  <a:ext uri="{FF2B5EF4-FFF2-40B4-BE49-F238E27FC236}">
                    <a16:creationId xmlns:a16="http://schemas.microsoft.com/office/drawing/2014/main" id="{3411F901-83F3-4653-BD32-436B17427507}"/>
                  </a:ext>
                </a:extLst>
              </p:cNvPr>
              <p:cNvCxnSpPr>
                <a:cxnSpLocks noChangeShapeType="1"/>
              </p:cNvCxnSpPr>
              <p:nvPr/>
            </p:nvCxnSpPr>
            <p:spPr bwMode="auto">
              <a:xfrm flipV="1">
                <a:off x="216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3" name="AutoShape 95">
                <a:extLst>
                  <a:ext uri="{FF2B5EF4-FFF2-40B4-BE49-F238E27FC236}">
                    <a16:creationId xmlns:a16="http://schemas.microsoft.com/office/drawing/2014/main" id="{E538061B-DE1A-445A-90C3-D11F0CDA207B}"/>
                  </a:ext>
                </a:extLst>
              </p:cNvPr>
              <p:cNvCxnSpPr>
                <a:cxnSpLocks noChangeShapeType="1"/>
              </p:cNvCxnSpPr>
              <p:nvPr/>
            </p:nvCxnSpPr>
            <p:spPr bwMode="auto">
              <a:xfrm>
                <a:off x="182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4" name="AutoShape 96">
                <a:extLst>
                  <a:ext uri="{FF2B5EF4-FFF2-40B4-BE49-F238E27FC236}">
                    <a16:creationId xmlns:a16="http://schemas.microsoft.com/office/drawing/2014/main" id="{D3F2376B-199A-4177-A07A-E3F34D712479}"/>
                  </a:ext>
                </a:extLst>
              </p:cNvPr>
              <p:cNvCxnSpPr>
                <a:cxnSpLocks noChangeShapeType="1"/>
              </p:cNvCxnSpPr>
              <p:nvPr/>
            </p:nvCxnSpPr>
            <p:spPr bwMode="auto">
              <a:xfrm flipV="1">
                <a:off x="283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7" name="AutoShape 97">
                <a:extLst>
                  <a:ext uri="{FF2B5EF4-FFF2-40B4-BE49-F238E27FC236}">
                    <a16:creationId xmlns:a16="http://schemas.microsoft.com/office/drawing/2014/main" id="{557477DD-AA11-47FE-9DF8-9E2D36D48F25}"/>
                  </a:ext>
                </a:extLst>
              </p:cNvPr>
              <p:cNvCxnSpPr>
                <a:cxnSpLocks noChangeShapeType="1"/>
              </p:cNvCxnSpPr>
              <p:nvPr/>
            </p:nvCxnSpPr>
            <p:spPr bwMode="auto">
              <a:xfrm>
                <a:off x="249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8" name="AutoShape 98">
                <a:extLst>
                  <a:ext uri="{FF2B5EF4-FFF2-40B4-BE49-F238E27FC236}">
                    <a16:creationId xmlns:a16="http://schemas.microsoft.com/office/drawing/2014/main" id="{4C3FFF89-BC28-4A71-8253-43FC6D967657}"/>
                  </a:ext>
                </a:extLst>
              </p:cNvPr>
              <p:cNvCxnSpPr>
                <a:cxnSpLocks noChangeShapeType="1"/>
              </p:cNvCxnSpPr>
              <p:nvPr/>
            </p:nvCxnSpPr>
            <p:spPr bwMode="auto">
              <a:xfrm flipV="1">
                <a:off x="350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9" name="AutoShape 99">
                <a:extLst>
                  <a:ext uri="{FF2B5EF4-FFF2-40B4-BE49-F238E27FC236}">
                    <a16:creationId xmlns:a16="http://schemas.microsoft.com/office/drawing/2014/main" id="{4A65FB00-A9D2-40C8-ABF8-C29C8883D3C4}"/>
                  </a:ext>
                </a:extLst>
              </p:cNvPr>
              <p:cNvCxnSpPr>
                <a:cxnSpLocks noChangeShapeType="1"/>
              </p:cNvCxnSpPr>
              <p:nvPr/>
            </p:nvCxnSpPr>
            <p:spPr bwMode="auto">
              <a:xfrm>
                <a:off x="316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grpSp>
        <p:sp>
          <p:nvSpPr>
            <p:cNvPr id="80" name="Oval 25">
              <a:extLst>
                <a:ext uri="{FF2B5EF4-FFF2-40B4-BE49-F238E27FC236}">
                  <a16:creationId xmlns:a16="http://schemas.microsoft.com/office/drawing/2014/main" id="{B3A8E1CA-3762-457E-A8A1-08BEEFF323A4}"/>
                </a:ext>
              </a:extLst>
            </p:cNvPr>
            <p:cNvSpPr>
              <a:spLocks noChangeArrowheads="1"/>
            </p:cNvSpPr>
            <p:nvPr/>
          </p:nvSpPr>
          <p:spPr bwMode="auto">
            <a:xfrm>
              <a:off x="8042727" y="5936389"/>
              <a:ext cx="144462" cy="1428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81" name="Text Box 26">
              <a:extLst>
                <a:ext uri="{FF2B5EF4-FFF2-40B4-BE49-F238E27FC236}">
                  <a16:creationId xmlns:a16="http://schemas.microsoft.com/office/drawing/2014/main" id="{430F5E82-E16B-4B7F-8E16-4F9E89B41B39}"/>
                </a:ext>
              </a:extLst>
            </p:cNvPr>
            <p:cNvSpPr txBox="1">
              <a:spLocks noChangeArrowheads="1"/>
            </p:cNvSpPr>
            <p:nvPr/>
          </p:nvSpPr>
          <p:spPr bwMode="auto">
            <a:xfrm>
              <a:off x="7250941"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sp>
          <p:nvSpPr>
            <p:cNvPr id="82" name="Text Box 27">
              <a:extLst>
                <a:ext uri="{FF2B5EF4-FFF2-40B4-BE49-F238E27FC236}">
                  <a16:creationId xmlns:a16="http://schemas.microsoft.com/office/drawing/2014/main" id="{ABB8066C-28AB-4905-BAB6-37AEC90ECF77}"/>
                </a:ext>
              </a:extLst>
            </p:cNvPr>
            <p:cNvSpPr txBox="1">
              <a:spLocks noChangeArrowheads="1"/>
            </p:cNvSpPr>
            <p:nvPr/>
          </p:nvSpPr>
          <p:spPr bwMode="auto">
            <a:xfrm>
              <a:off x="8165182"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grpSp>
      <p:sp>
        <p:nvSpPr>
          <p:cNvPr id="17" name="TextBox 16">
            <a:extLst>
              <a:ext uri="{FF2B5EF4-FFF2-40B4-BE49-F238E27FC236}">
                <a16:creationId xmlns:a16="http://schemas.microsoft.com/office/drawing/2014/main" id="{BC6B237F-B5FF-48F5-897A-80CB2D1B7EFC}"/>
              </a:ext>
            </a:extLst>
          </p:cNvPr>
          <p:cNvSpPr txBox="1"/>
          <p:nvPr/>
        </p:nvSpPr>
        <p:spPr>
          <a:xfrm>
            <a:off x="2004864" y="5042603"/>
            <a:ext cx="3576620" cy="461665"/>
          </a:xfrm>
          <a:prstGeom prst="rect">
            <a:avLst/>
          </a:prstGeom>
          <a:noFill/>
        </p:spPr>
        <p:txBody>
          <a:bodyPr wrap="none" rtlCol="0">
            <a:spAutoFit/>
          </a:bodyPr>
          <a:lstStyle/>
          <a:p>
            <a:r>
              <a:rPr lang="en-US" sz="2400" dirty="0">
                <a:solidFill>
                  <a:schemeClr val="accent5"/>
                </a:solidFill>
              </a:rPr>
              <a:t>Debye Screening Length</a:t>
            </a:r>
          </a:p>
        </p:txBody>
      </p:sp>
      <p:sp>
        <p:nvSpPr>
          <p:cNvPr id="87" name="Freeform: Shape 86">
            <a:extLst>
              <a:ext uri="{FF2B5EF4-FFF2-40B4-BE49-F238E27FC236}">
                <a16:creationId xmlns:a16="http://schemas.microsoft.com/office/drawing/2014/main" id="{76A5F72A-F30D-41DD-847A-A40673A870F5}"/>
              </a:ext>
            </a:extLst>
          </p:cNvPr>
          <p:cNvSpPr/>
          <p:nvPr/>
        </p:nvSpPr>
        <p:spPr>
          <a:xfrm>
            <a:off x="3204051" y="2446040"/>
            <a:ext cx="961053" cy="1215317"/>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Shape 87">
            <a:extLst>
              <a:ext uri="{FF2B5EF4-FFF2-40B4-BE49-F238E27FC236}">
                <a16:creationId xmlns:a16="http://schemas.microsoft.com/office/drawing/2014/main" id="{5BE34805-2BB6-4EA9-A284-962B9D90AB76}"/>
              </a:ext>
            </a:extLst>
          </p:cNvPr>
          <p:cNvSpPr/>
          <p:nvPr/>
        </p:nvSpPr>
        <p:spPr>
          <a:xfrm>
            <a:off x="1932856" y="1869979"/>
            <a:ext cx="961053" cy="1804050"/>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Shape 88">
            <a:extLst>
              <a:ext uri="{FF2B5EF4-FFF2-40B4-BE49-F238E27FC236}">
                <a16:creationId xmlns:a16="http://schemas.microsoft.com/office/drawing/2014/main" id="{3F090415-FED6-4012-853C-06D7A4C9DDED}"/>
              </a:ext>
            </a:extLst>
          </p:cNvPr>
          <p:cNvSpPr/>
          <p:nvPr/>
        </p:nvSpPr>
        <p:spPr>
          <a:xfrm>
            <a:off x="1932856" y="1221904"/>
            <a:ext cx="961053" cy="2452126"/>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96353E0E-AB22-4C79-B448-9279AF451357}"/>
              </a:ext>
            </a:extLst>
          </p:cNvPr>
          <p:cNvSpPr/>
          <p:nvPr/>
        </p:nvSpPr>
        <p:spPr>
          <a:xfrm>
            <a:off x="8557592" y="5149825"/>
            <a:ext cx="1331109" cy="5195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a:extLst>
              <a:ext uri="{FF2B5EF4-FFF2-40B4-BE49-F238E27FC236}">
                <a16:creationId xmlns:a16="http://schemas.microsoft.com/office/drawing/2014/main" id="{56CDDDC5-FF79-423E-BDDE-A759D2AA1DA6}"/>
              </a:ext>
            </a:extLst>
          </p:cNvPr>
          <p:cNvCxnSpPr>
            <a:cxnSpLocks/>
          </p:cNvCxnSpPr>
          <p:nvPr/>
        </p:nvCxnSpPr>
        <p:spPr>
          <a:xfrm>
            <a:off x="8629601" y="5686400"/>
            <a:ext cx="72020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410747C8-D68C-4C93-AD6F-653DB89B8B92}"/>
              </a:ext>
            </a:extLst>
          </p:cNvPr>
          <p:cNvCxnSpPr>
            <a:cxnSpLocks/>
          </p:cNvCxnSpPr>
          <p:nvPr/>
        </p:nvCxnSpPr>
        <p:spPr>
          <a:xfrm>
            <a:off x="4842394" y="6982544"/>
            <a:ext cx="972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316E845C-6286-4039-9B3A-5E78011E5DDA}"/>
              </a:ext>
            </a:extLst>
          </p:cNvPr>
          <p:cNvCxnSpPr>
            <a:cxnSpLocks/>
          </p:cNvCxnSpPr>
          <p:nvPr/>
        </p:nvCxnSpPr>
        <p:spPr>
          <a:xfrm>
            <a:off x="2906776" y="6942858"/>
            <a:ext cx="972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547F0031-3CD6-402D-B079-180B4FAA9450}"/>
              </a:ext>
            </a:extLst>
          </p:cNvPr>
          <p:cNvCxnSpPr>
            <a:cxnSpLocks/>
          </p:cNvCxnSpPr>
          <p:nvPr/>
        </p:nvCxnSpPr>
        <p:spPr>
          <a:xfrm>
            <a:off x="1356792" y="6982544"/>
            <a:ext cx="972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9" name="ZoneTexte 21">
            <a:extLst>
              <a:ext uri="{FF2B5EF4-FFF2-40B4-BE49-F238E27FC236}">
                <a16:creationId xmlns:a16="http://schemas.microsoft.com/office/drawing/2014/main" id="{1061704E-5E2A-48B6-9BC8-B796313EB36B}"/>
              </a:ext>
            </a:extLst>
          </p:cNvPr>
          <p:cNvSpPr txBox="1">
            <a:spLocks noChangeArrowheads="1"/>
          </p:cNvSpPr>
          <p:nvPr/>
        </p:nvSpPr>
        <p:spPr bwMode="auto">
          <a:xfrm>
            <a:off x="8708132" y="1854349"/>
            <a:ext cx="1217612" cy="25955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(1S)</a:t>
            </a:r>
          </a:p>
          <a:p>
            <a:pPr defTabSz="914400" eaLnBrk="1" hangingPunct="1">
              <a:lnSpc>
                <a:spcPct val="100000"/>
              </a:lnSpc>
              <a:spcBef>
                <a:spcPct val="0"/>
              </a:spcBef>
              <a:buClrTx/>
              <a:buSzTx/>
              <a:buFontTx/>
              <a:buNone/>
            </a:pPr>
            <a:endParaRPr lang="en-GB"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br>
              <a:rPr lang="en-GB" altLang="zh-TW" sz="2000" baseline="-25000" dirty="0">
                <a:solidFill>
                  <a:schemeClr val="tx1"/>
                </a:solidFill>
                <a:latin typeface="Cambria Math" panose="02040503050406030204" pitchFamily="18" charset="0"/>
                <a:ea typeface="Cambria Math" panose="02040503050406030204" pitchFamily="18" charset="0"/>
              </a:rPr>
            </a:br>
            <a:endParaRPr lang="en-GB" altLang="zh-TW" sz="2000" baseline="-25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en-GB" altLang="zh-TW" sz="28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(2S)</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endParaRPr lang="fr-FR" altLang="zh-TW" sz="16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(3S)</a:t>
            </a:r>
          </a:p>
        </p:txBody>
      </p:sp>
      <p:grpSp>
        <p:nvGrpSpPr>
          <p:cNvPr id="84" name="Group 42">
            <a:extLst>
              <a:ext uri="{FF2B5EF4-FFF2-40B4-BE49-F238E27FC236}">
                <a16:creationId xmlns:a16="http://schemas.microsoft.com/office/drawing/2014/main" id="{0A85CE36-445D-4196-9E74-719C48333B85}"/>
              </a:ext>
            </a:extLst>
          </p:cNvPr>
          <p:cNvGrpSpPr>
            <a:grpSpLocks/>
          </p:cNvGrpSpPr>
          <p:nvPr/>
        </p:nvGrpSpPr>
        <p:grpSpPr bwMode="auto">
          <a:xfrm>
            <a:off x="4597152" y="6089981"/>
            <a:ext cx="649287" cy="612775"/>
            <a:chOff x="945" y="2040"/>
            <a:chExt cx="635" cy="602"/>
          </a:xfrm>
        </p:grpSpPr>
        <p:sp>
          <p:nvSpPr>
            <p:cNvPr id="85" name="Oval 43">
              <a:extLst>
                <a:ext uri="{FF2B5EF4-FFF2-40B4-BE49-F238E27FC236}">
                  <a16:creationId xmlns:a16="http://schemas.microsoft.com/office/drawing/2014/main" id="{410C9992-86B4-468F-A100-60F0F36AADC7}"/>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91" name="Oval 44">
              <a:extLst>
                <a:ext uri="{FF2B5EF4-FFF2-40B4-BE49-F238E27FC236}">
                  <a16:creationId xmlns:a16="http://schemas.microsoft.com/office/drawing/2014/main" id="{79D92ABC-4321-4911-91BB-06DF13955162}"/>
                </a:ext>
              </a:extLst>
            </p:cNvPr>
            <p:cNvSpPr>
              <a:spLocks noChangeArrowheads="1"/>
            </p:cNvSpPr>
            <p:nvPr/>
          </p:nvSpPr>
          <p:spPr bwMode="auto">
            <a:xfrm>
              <a:off x="991"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13" name="Oval 45">
              <a:extLst>
                <a:ext uri="{FF2B5EF4-FFF2-40B4-BE49-F238E27FC236}">
                  <a16:creationId xmlns:a16="http://schemas.microsoft.com/office/drawing/2014/main" id="{D5556361-A941-4B67-8F60-3527D924EAA8}"/>
                </a:ext>
              </a:extLst>
            </p:cNvPr>
            <p:cNvSpPr>
              <a:spLocks noChangeArrowheads="1"/>
            </p:cNvSpPr>
            <p:nvPr/>
          </p:nvSpPr>
          <p:spPr bwMode="auto">
            <a:xfrm>
              <a:off x="1353"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14" name="Line 46">
              <a:extLst>
                <a:ext uri="{FF2B5EF4-FFF2-40B4-BE49-F238E27FC236}">
                  <a16:creationId xmlns:a16="http://schemas.microsoft.com/office/drawing/2014/main" id="{A44052BA-174B-4626-9454-9332702C019A}"/>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5" name="Group 47">
            <a:extLst>
              <a:ext uri="{FF2B5EF4-FFF2-40B4-BE49-F238E27FC236}">
                <a16:creationId xmlns:a16="http://schemas.microsoft.com/office/drawing/2014/main" id="{D03018F7-2E21-4A6C-8CC3-6DEF43B302DD}"/>
              </a:ext>
            </a:extLst>
          </p:cNvPr>
          <p:cNvGrpSpPr>
            <a:grpSpLocks/>
          </p:cNvGrpSpPr>
          <p:nvPr/>
        </p:nvGrpSpPr>
        <p:grpSpPr bwMode="auto">
          <a:xfrm>
            <a:off x="5485305" y="6046440"/>
            <a:ext cx="649288" cy="612775"/>
            <a:chOff x="945" y="2040"/>
            <a:chExt cx="635" cy="602"/>
          </a:xfrm>
        </p:grpSpPr>
        <p:sp>
          <p:nvSpPr>
            <p:cNvPr id="116" name="Oval 48">
              <a:extLst>
                <a:ext uri="{FF2B5EF4-FFF2-40B4-BE49-F238E27FC236}">
                  <a16:creationId xmlns:a16="http://schemas.microsoft.com/office/drawing/2014/main" id="{86782F7B-1941-4CBE-B4BD-1CB2A015B8EF}"/>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17" name="Oval 49">
              <a:extLst>
                <a:ext uri="{FF2B5EF4-FFF2-40B4-BE49-F238E27FC236}">
                  <a16:creationId xmlns:a16="http://schemas.microsoft.com/office/drawing/2014/main" id="{91786D8F-41CB-4153-BE9E-C973D9AB7CCB}"/>
                </a:ext>
              </a:extLst>
            </p:cNvPr>
            <p:cNvSpPr>
              <a:spLocks noChangeArrowheads="1"/>
            </p:cNvSpPr>
            <p:nvPr/>
          </p:nvSpPr>
          <p:spPr bwMode="auto">
            <a:xfrm>
              <a:off x="991"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18" name="Oval 50">
              <a:extLst>
                <a:ext uri="{FF2B5EF4-FFF2-40B4-BE49-F238E27FC236}">
                  <a16:creationId xmlns:a16="http://schemas.microsoft.com/office/drawing/2014/main" id="{C1D2E902-C96F-4B89-B714-1B5751BB7B55}"/>
                </a:ext>
              </a:extLst>
            </p:cNvPr>
            <p:cNvSpPr>
              <a:spLocks noChangeArrowheads="1"/>
            </p:cNvSpPr>
            <p:nvPr/>
          </p:nvSpPr>
          <p:spPr bwMode="auto">
            <a:xfrm>
              <a:off x="1353"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19" name="Line 51">
              <a:extLst>
                <a:ext uri="{FF2B5EF4-FFF2-40B4-BE49-F238E27FC236}">
                  <a16:creationId xmlns:a16="http://schemas.microsoft.com/office/drawing/2014/main" id="{AA0D3431-D779-4C9D-AED9-FDF868093DEC}"/>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0" name="Freeform: Shape 119">
            <a:extLst>
              <a:ext uri="{FF2B5EF4-FFF2-40B4-BE49-F238E27FC236}">
                <a16:creationId xmlns:a16="http://schemas.microsoft.com/office/drawing/2014/main" id="{C040E995-B368-4E86-A196-A11EB3DE1274}"/>
              </a:ext>
            </a:extLst>
          </p:cNvPr>
          <p:cNvSpPr/>
          <p:nvPr/>
        </p:nvSpPr>
        <p:spPr>
          <a:xfrm>
            <a:off x="6052728" y="5758408"/>
            <a:ext cx="272616"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Shape 120">
            <a:extLst>
              <a:ext uri="{FF2B5EF4-FFF2-40B4-BE49-F238E27FC236}">
                <a16:creationId xmlns:a16="http://schemas.microsoft.com/office/drawing/2014/main" id="{80DD3429-2E5B-40A6-9B41-4A134BB6C44D}"/>
              </a:ext>
            </a:extLst>
          </p:cNvPr>
          <p:cNvSpPr/>
          <p:nvPr/>
        </p:nvSpPr>
        <p:spPr>
          <a:xfrm rot="15575140">
            <a:off x="4589434" y="5817914"/>
            <a:ext cx="272616"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Line 28">
            <a:extLst>
              <a:ext uri="{FF2B5EF4-FFF2-40B4-BE49-F238E27FC236}">
                <a16:creationId xmlns:a16="http://schemas.microsoft.com/office/drawing/2014/main" id="{A3F5FF9C-E87C-4DC1-864D-32ABB331D0C3}"/>
              </a:ext>
            </a:extLst>
          </p:cNvPr>
          <p:cNvSpPr>
            <a:spLocks noChangeShapeType="1"/>
          </p:cNvSpPr>
          <p:nvPr/>
        </p:nvSpPr>
        <p:spPr bwMode="auto">
          <a:xfrm flipH="1">
            <a:off x="8515913" y="5852994"/>
            <a:ext cx="18005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en-US"/>
          </a:p>
        </p:txBody>
      </p:sp>
      <p:sp>
        <p:nvSpPr>
          <p:cNvPr id="83" name="TextBox 82">
            <a:extLst>
              <a:ext uri="{FF2B5EF4-FFF2-40B4-BE49-F238E27FC236}">
                <a16:creationId xmlns:a16="http://schemas.microsoft.com/office/drawing/2014/main" id="{4115BD52-0E8C-427B-B6F4-26C288988EDB}"/>
              </a:ext>
            </a:extLst>
          </p:cNvPr>
          <p:cNvSpPr txBox="1"/>
          <p:nvPr/>
        </p:nvSpPr>
        <p:spPr>
          <a:xfrm>
            <a:off x="2965917" y="1581944"/>
            <a:ext cx="3719467" cy="646331"/>
          </a:xfrm>
          <a:prstGeom prst="rect">
            <a:avLst/>
          </a:prstGeom>
          <a:noFill/>
        </p:spPr>
        <p:txBody>
          <a:bodyPr wrap="square" rtlCol="0">
            <a:spAutoFit/>
          </a:bodyPr>
          <a:lstStyle/>
          <a:p>
            <a:r>
              <a:rPr lang="en-US" dirty="0"/>
              <a:t>Suppression due melting excited states (reduced the feed down)</a:t>
            </a:r>
          </a:p>
        </p:txBody>
      </p:sp>
      <p:cxnSp>
        <p:nvCxnSpPr>
          <p:cNvPr id="100" name="Straight Arrow Connector 99">
            <a:extLst>
              <a:ext uri="{FF2B5EF4-FFF2-40B4-BE49-F238E27FC236}">
                <a16:creationId xmlns:a16="http://schemas.microsoft.com/office/drawing/2014/main" id="{22FF399D-AE75-44CD-8C61-004E4A673460}"/>
              </a:ext>
            </a:extLst>
          </p:cNvPr>
          <p:cNvCxnSpPr/>
          <p:nvPr/>
        </p:nvCxnSpPr>
        <p:spPr>
          <a:xfrm flipH="1" flipV="1">
            <a:off x="2580928" y="1540272"/>
            <a:ext cx="384989" cy="257696"/>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73734C32-4660-4E1C-8488-9B0E17CA1624}"/>
              </a:ext>
            </a:extLst>
          </p:cNvPr>
          <p:cNvCxnSpPr>
            <a:cxnSpLocks/>
          </p:cNvCxnSpPr>
          <p:nvPr/>
        </p:nvCxnSpPr>
        <p:spPr>
          <a:xfrm>
            <a:off x="3322882" y="2151796"/>
            <a:ext cx="178730" cy="423664"/>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42974371-8224-4F94-BE68-AD9CD8C46C95}"/>
              </a:ext>
            </a:extLst>
          </p:cNvPr>
          <p:cNvSpPr txBox="1"/>
          <p:nvPr/>
        </p:nvSpPr>
        <p:spPr>
          <a:xfrm>
            <a:off x="8809307" y="4771627"/>
            <a:ext cx="924292" cy="369332"/>
          </a:xfrm>
          <a:prstGeom prst="rect">
            <a:avLst/>
          </a:prstGeom>
          <a:noFill/>
        </p:spPr>
        <p:txBody>
          <a:bodyPr wrap="none" rtlCol="0">
            <a:spAutoFit/>
          </a:bodyPr>
          <a:lstStyle/>
          <a:p>
            <a:r>
              <a:rPr lang="en-US" dirty="0"/>
              <a:t>Initial T</a:t>
            </a:r>
          </a:p>
        </p:txBody>
      </p:sp>
      <p:sp>
        <p:nvSpPr>
          <p:cNvPr id="105" name="Rectangle 104">
            <a:extLst>
              <a:ext uri="{FF2B5EF4-FFF2-40B4-BE49-F238E27FC236}">
                <a16:creationId xmlns:a16="http://schemas.microsoft.com/office/drawing/2014/main" id="{A131A062-B2C3-47E3-96F8-DA5FD647C0EE}"/>
              </a:ext>
            </a:extLst>
          </p:cNvPr>
          <p:cNvSpPr/>
          <p:nvPr/>
        </p:nvSpPr>
        <p:spPr>
          <a:xfrm>
            <a:off x="2493475" y="791597"/>
            <a:ext cx="6640181" cy="646331"/>
          </a:xfrm>
          <a:prstGeom prst="rect">
            <a:avLst/>
          </a:prstGeom>
        </p:spPr>
        <p:txBody>
          <a:bodyPr wrap="square">
            <a:spAutoFit/>
          </a:bodyPr>
          <a:lstStyle/>
          <a:p>
            <a:pPr defTabSz="914400"/>
            <a:r>
              <a:rPr lang="en-US" altLang="zh-TW" dirty="0">
                <a:ea typeface="新細明體" panose="02020500000000000000" pitchFamily="18" charset="-120"/>
              </a:rPr>
              <a:t>Successive suppression of individual states provides a window for the </a:t>
            </a:r>
            <a:r>
              <a:rPr lang="en-US" altLang="zh-TW" b="1" dirty="0">
                <a:ea typeface="新細明體" panose="02020500000000000000" pitchFamily="18" charset="-120"/>
              </a:rPr>
              <a:t>in-medium color force </a:t>
            </a:r>
            <a:r>
              <a:rPr lang="en-US" altLang="zh-TW" dirty="0">
                <a:ea typeface="新細明體" panose="02020500000000000000" pitchFamily="18" charset="-120"/>
              </a:rPr>
              <a:t>vs. temperature</a:t>
            </a:r>
          </a:p>
        </p:txBody>
      </p:sp>
    </p:spTree>
    <p:extLst>
      <p:ext uri="{BB962C8B-B14F-4D97-AF65-F5344CB8AC3E}">
        <p14:creationId xmlns:p14="http://schemas.microsoft.com/office/powerpoint/2010/main" val="1482436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Shape 50">
            <a:extLst>
              <a:ext uri="{FF2B5EF4-FFF2-40B4-BE49-F238E27FC236}">
                <a16:creationId xmlns:a16="http://schemas.microsoft.com/office/drawing/2014/main" id="{FC7DF805-44DB-4A76-9FB4-CF414D71F449}"/>
              </a:ext>
            </a:extLst>
          </p:cNvPr>
          <p:cNvSpPr/>
          <p:nvPr/>
        </p:nvSpPr>
        <p:spPr>
          <a:xfrm>
            <a:off x="3204051" y="3593154"/>
            <a:ext cx="961053" cy="72057"/>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Shape 51">
            <a:extLst>
              <a:ext uri="{FF2B5EF4-FFF2-40B4-BE49-F238E27FC236}">
                <a16:creationId xmlns:a16="http://schemas.microsoft.com/office/drawing/2014/main" id="{927AB2DA-7CDA-4D90-8C66-5F5DEF179F80}"/>
              </a:ext>
            </a:extLst>
          </p:cNvPr>
          <p:cNvSpPr/>
          <p:nvPr/>
        </p:nvSpPr>
        <p:spPr>
          <a:xfrm>
            <a:off x="4597152" y="2809937"/>
            <a:ext cx="961053" cy="859683"/>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5" name="Picture 74">
            <a:extLst>
              <a:ext uri="{FF2B5EF4-FFF2-40B4-BE49-F238E27FC236}">
                <a16:creationId xmlns:a16="http://schemas.microsoft.com/office/drawing/2014/main" id="{F36EF9F6-0ADA-439F-9A66-CE4AFDF5D313}"/>
              </a:ext>
            </a:extLst>
          </p:cNvPr>
          <p:cNvPicPr>
            <a:picLocks noChangeAspect="1"/>
          </p:cNvPicPr>
          <p:nvPr/>
        </p:nvPicPr>
        <p:blipFill>
          <a:blip r:embed="rId2"/>
          <a:stretch>
            <a:fillRect/>
          </a:stretch>
        </p:blipFill>
        <p:spPr>
          <a:xfrm>
            <a:off x="7146577" y="1296145"/>
            <a:ext cx="1705386" cy="3742183"/>
          </a:xfrm>
          <a:prstGeom prst="rect">
            <a:avLst/>
          </a:prstGeom>
        </p:spPr>
      </p:pic>
      <p:sp>
        <p:nvSpPr>
          <p:cNvPr id="2" name="Title 1">
            <a:extLst>
              <a:ext uri="{FF2B5EF4-FFF2-40B4-BE49-F238E27FC236}">
                <a16:creationId xmlns:a16="http://schemas.microsoft.com/office/drawing/2014/main" id="{C2B42AFE-167B-419F-8B0F-BD50856CCDF4}"/>
              </a:ext>
            </a:extLst>
          </p:cNvPr>
          <p:cNvSpPr>
            <a:spLocks noGrp="1"/>
          </p:cNvSpPr>
          <p:nvPr>
            <p:ph type="title"/>
          </p:nvPr>
        </p:nvSpPr>
        <p:spPr/>
        <p:txBody>
          <a:bodyPr/>
          <a:lstStyle/>
          <a:p>
            <a:r>
              <a:rPr lang="en-US" dirty="0"/>
              <a:t>In QGP (AA collisions at LHC)</a:t>
            </a:r>
          </a:p>
        </p:txBody>
      </p:sp>
      <p:sp>
        <p:nvSpPr>
          <p:cNvPr id="4" name="Slide Number Placeholder 3">
            <a:extLst>
              <a:ext uri="{FF2B5EF4-FFF2-40B4-BE49-F238E27FC236}">
                <a16:creationId xmlns:a16="http://schemas.microsoft.com/office/drawing/2014/main" id="{63F2DD3F-08F4-4A07-B541-6598095DE10D}"/>
              </a:ext>
            </a:extLst>
          </p:cNvPr>
          <p:cNvSpPr>
            <a:spLocks noGrp="1"/>
          </p:cNvSpPr>
          <p:nvPr>
            <p:ph type="sldNum" idx="10"/>
          </p:nvPr>
        </p:nvSpPr>
        <p:spPr/>
        <p:txBody>
          <a:bodyPr/>
          <a:lstStyle/>
          <a:p>
            <a:pPr>
              <a:defRPr/>
            </a:pPr>
            <a:fld id="{CE073F8C-D60B-48F1-9268-A8D1323DD3CB}" type="slidenum">
              <a:rPr lang="en-US" altLang="en-US" smtClean="0"/>
              <a:pPr>
                <a:defRPr/>
              </a:pPr>
              <a:t>28</a:t>
            </a:fld>
            <a:endParaRPr lang="en-US" altLang="en-US" dirty="0"/>
          </a:p>
        </p:txBody>
      </p:sp>
      <p:sp>
        <p:nvSpPr>
          <p:cNvPr id="5" name="Footer Placeholder 4">
            <a:extLst>
              <a:ext uri="{FF2B5EF4-FFF2-40B4-BE49-F238E27FC236}">
                <a16:creationId xmlns:a16="http://schemas.microsoft.com/office/drawing/2014/main" id="{F7B5D9A1-3ADC-4142-8EC8-4F079598C825}"/>
              </a:ext>
            </a:extLst>
          </p:cNvPr>
          <p:cNvSpPr>
            <a:spLocks noGrp="1"/>
          </p:cNvSpPr>
          <p:nvPr>
            <p:ph type="ftr" idx="11"/>
          </p:nvPr>
        </p:nvSpPr>
        <p:spPr/>
        <p:txBody>
          <a:bodyPr/>
          <a:lstStyle/>
          <a:p>
            <a:pPr>
              <a:defRPr/>
            </a:pPr>
            <a:r>
              <a:rPr lang="en-US" altLang="zh-TW" dirty="0"/>
              <a:t>QGP Studies in Run 3 and 4</a:t>
            </a:r>
          </a:p>
        </p:txBody>
      </p:sp>
      <p:grpSp>
        <p:nvGrpSpPr>
          <p:cNvPr id="28" name="Group 35">
            <a:extLst>
              <a:ext uri="{FF2B5EF4-FFF2-40B4-BE49-F238E27FC236}">
                <a16:creationId xmlns:a16="http://schemas.microsoft.com/office/drawing/2014/main" id="{D55C4340-D9B9-4E8D-B9EA-F1B24E4FE8FA}"/>
              </a:ext>
            </a:extLst>
          </p:cNvPr>
          <p:cNvGrpSpPr>
            <a:grpSpLocks noChangeAspect="1"/>
          </p:cNvGrpSpPr>
          <p:nvPr/>
        </p:nvGrpSpPr>
        <p:grpSpPr bwMode="auto">
          <a:xfrm>
            <a:off x="1572816" y="6326583"/>
            <a:ext cx="565150" cy="504825"/>
            <a:chOff x="945" y="2040"/>
            <a:chExt cx="635" cy="602"/>
          </a:xfrm>
        </p:grpSpPr>
        <p:sp>
          <p:nvSpPr>
            <p:cNvPr id="29" name="Oval 36">
              <a:extLst>
                <a:ext uri="{FF2B5EF4-FFF2-40B4-BE49-F238E27FC236}">
                  <a16:creationId xmlns:a16="http://schemas.microsoft.com/office/drawing/2014/main" id="{C5D3B542-8AAE-460A-84A6-4696AB77EFDD}"/>
                </a:ext>
              </a:extLst>
            </p:cNvPr>
            <p:cNvSpPr>
              <a:spLocks noChangeAspect="1"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30" name="Oval 37">
              <a:extLst>
                <a:ext uri="{FF2B5EF4-FFF2-40B4-BE49-F238E27FC236}">
                  <a16:creationId xmlns:a16="http://schemas.microsoft.com/office/drawing/2014/main" id="{7C43EC1A-2289-419C-A1B1-8D1FB683994B}"/>
                </a:ext>
              </a:extLst>
            </p:cNvPr>
            <p:cNvSpPr>
              <a:spLocks noChangeAspect="1" noChangeArrowheads="1"/>
            </p:cNvSpPr>
            <p:nvPr/>
          </p:nvSpPr>
          <p:spPr bwMode="auto">
            <a:xfrm>
              <a:off x="991"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1" name="Oval 38">
              <a:extLst>
                <a:ext uri="{FF2B5EF4-FFF2-40B4-BE49-F238E27FC236}">
                  <a16:creationId xmlns:a16="http://schemas.microsoft.com/office/drawing/2014/main" id="{28C6B916-DA2A-4AFB-8FA4-51D05636F391}"/>
                </a:ext>
              </a:extLst>
            </p:cNvPr>
            <p:cNvSpPr>
              <a:spLocks noChangeAspect="1" noChangeArrowheads="1"/>
            </p:cNvSpPr>
            <p:nvPr/>
          </p:nvSpPr>
          <p:spPr bwMode="auto">
            <a:xfrm>
              <a:off x="1353" y="2244"/>
              <a:ext cx="182" cy="189"/>
            </a:xfrm>
            <a:prstGeom prst="ellipse">
              <a:avLst/>
            </a:prstGeom>
            <a:solidFill>
              <a:srgbClr val="99CCFF"/>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a:solidFill>
                    <a:schemeClr val="tx1"/>
                  </a:solidFill>
                  <a:ea typeface="新細明體" panose="02020500000000000000" pitchFamily="18" charset="-120"/>
                </a:rPr>
                <a:t>b</a:t>
              </a:r>
            </a:p>
          </p:txBody>
        </p:sp>
        <p:sp>
          <p:nvSpPr>
            <p:cNvPr id="32" name="Line 39">
              <a:extLst>
                <a:ext uri="{FF2B5EF4-FFF2-40B4-BE49-F238E27FC236}">
                  <a16:creationId xmlns:a16="http://schemas.microsoft.com/office/drawing/2014/main" id="{FCAA4930-5EEE-48D7-A480-3698948B0DDC}"/>
                </a:ext>
              </a:extLst>
            </p:cNvPr>
            <p:cNvSpPr>
              <a:spLocks noChangeAspect="1"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6" name="TextBox 75">
            <a:extLst>
              <a:ext uri="{FF2B5EF4-FFF2-40B4-BE49-F238E27FC236}">
                <a16:creationId xmlns:a16="http://schemas.microsoft.com/office/drawing/2014/main" id="{692301DC-8DED-461E-8A00-4F434FE198BB}"/>
              </a:ext>
            </a:extLst>
          </p:cNvPr>
          <p:cNvSpPr txBox="1"/>
          <p:nvPr/>
        </p:nvSpPr>
        <p:spPr>
          <a:xfrm>
            <a:off x="8636625" y="1208284"/>
            <a:ext cx="1016625" cy="461665"/>
          </a:xfrm>
          <a:prstGeom prst="rect">
            <a:avLst/>
          </a:prstGeom>
          <a:noFill/>
        </p:spPr>
        <p:txBody>
          <a:bodyPr wrap="none" rtlCol="0">
            <a:spAutoFit/>
          </a:bodyPr>
          <a:lstStyle/>
          <a:p>
            <a:r>
              <a:rPr lang="en-US" sz="2400" dirty="0"/>
              <a:t>1/&lt;r</a:t>
            </a:r>
            <a:r>
              <a:rPr lang="en-US" sz="2400" baseline="-25000" dirty="0"/>
              <a:t>0</a:t>
            </a:r>
            <a:r>
              <a:rPr lang="en-US" sz="2400" dirty="0"/>
              <a:t>&gt;</a:t>
            </a:r>
          </a:p>
        </p:txBody>
      </p:sp>
      <p:cxnSp>
        <p:nvCxnSpPr>
          <p:cNvPr id="94" name="Straight Connector 93">
            <a:extLst>
              <a:ext uri="{FF2B5EF4-FFF2-40B4-BE49-F238E27FC236}">
                <a16:creationId xmlns:a16="http://schemas.microsoft.com/office/drawing/2014/main" id="{4C548BF7-D81B-464C-A1EE-22BB53D84FD2}"/>
              </a:ext>
            </a:extLst>
          </p:cNvPr>
          <p:cNvCxnSpPr>
            <a:cxnSpLocks/>
          </p:cNvCxnSpPr>
          <p:nvPr/>
        </p:nvCxnSpPr>
        <p:spPr>
          <a:xfrm>
            <a:off x="780728" y="3670176"/>
            <a:ext cx="5400600" cy="0"/>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B3C40E48-3764-42F8-8966-0F34C62296B2}"/>
              </a:ext>
            </a:extLst>
          </p:cNvPr>
          <p:cNvSpPr txBox="1"/>
          <p:nvPr/>
        </p:nvSpPr>
        <p:spPr>
          <a:xfrm>
            <a:off x="5533256" y="3661465"/>
            <a:ext cx="1164101" cy="584775"/>
          </a:xfrm>
          <a:prstGeom prst="rect">
            <a:avLst/>
          </a:prstGeom>
          <a:noFill/>
        </p:spPr>
        <p:txBody>
          <a:bodyPr wrap="none" rtlCol="0">
            <a:spAutoFit/>
          </a:bodyPr>
          <a:lstStyle/>
          <a:p>
            <a:r>
              <a:rPr lang="en-US" sz="3200" dirty="0"/>
              <a:t>Mass</a:t>
            </a:r>
            <a:endParaRPr lang="en-US" dirty="0"/>
          </a:p>
        </p:txBody>
      </p:sp>
      <p:cxnSp>
        <p:nvCxnSpPr>
          <p:cNvPr id="98" name="Straight Connector 97">
            <a:extLst>
              <a:ext uri="{FF2B5EF4-FFF2-40B4-BE49-F238E27FC236}">
                <a16:creationId xmlns:a16="http://schemas.microsoft.com/office/drawing/2014/main" id="{203787DF-27D4-4A1D-AE97-A18D39C1C882}"/>
              </a:ext>
            </a:extLst>
          </p:cNvPr>
          <p:cNvCxnSpPr>
            <a:cxnSpLocks/>
          </p:cNvCxnSpPr>
          <p:nvPr/>
        </p:nvCxnSpPr>
        <p:spPr>
          <a:xfrm flipV="1">
            <a:off x="780728" y="849282"/>
            <a:ext cx="0" cy="2820894"/>
          </a:xfrm>
          <a:prstGeom prst="line">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816772DD-D767-4F6F-A66F-8EBBD478263E}"/>
              </a:ext>
            </a:extLst>
          </p:cNvPr>
          <p:cNvSpPr txBox="1"/>
          <p:nvPr/>
        </p:nvSpPr>
        <p:spPr>
          <a:xfrm>
            <a:off x="155490" y="802988"/>
            <a:ext cx="481222" cy="584775"/>
          </a:xfrm>
          <a:prstGeom prst="rect">
            <a:avLst/>
          </a:prstGeom>
          <a:noFill/>
        </p:spPr>
        <p:txBody>
          <a:bodyPr wrap="none" rtlCol="0">
            <a:spAutoFit/>
          </a:bodyPr>
          <a:lstStyle/>
          <a:p>
            <a:r>
              <a:rPr lang="en-US" sz="3200" dirty="0"/>
              <a:t>N</a:t>
            </a:r>
            <a:endParaRPr lang="en-US" dirty="0"/>
          </a:p>
        </p:txBody>
      </p:sp>
      <p:sp>
        <p:nvSpPr>
          <p:cNvPr id="3" name="Rectangle 2">
            <a:extLst>
              <a:ext uri="{FF2B5EF4-FFF2-40B4-BE49-F238E27FC236}">
                <a16:creationId xmlns:a16="http://schemas.microsoft.com/office/drawing/2014/main" id="{4A10F038-C9E6-49DB-BC79-ADA3E228F5E6}"/>
              </a:ext>
            </a:extLst>
          </p:cNvPr>
          <p:cNvSpPr/>
          <p:nvPr/>
        </p:nvSpPr>
        <p:spPr>
          <a:xfrm>
            <a:off x="8369099" y="1710705"/>
            <a:ext cx="207335" cy="2719991"/>
          </a:xfrm>
          <a:prstGeom prst="rect">
            <a:avLst/>
          </a:prstGeom>
          <a:solidFill>
            <a:srgbClr val="99291A"/>
          </a:solidFill>
          <a:ln>
            <a:solidFill>
              <a:srgbClr val="9929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 Box 51">
            <a:extLst>
              <a:ext uri="{FF2B5EF4-FFF2-40B4-BE49-F238E27FC236}">
                <a16:creationId xmlns:a16="http://schemas.microsoft.com/office/drawing/2014/main" id="{D9079E77-6E36-441E-8996-9121F09FEFB9}"/>
              </a:ext>
            </a:extLst>
          </p:cNvPr>
          <p:cNvSpPr txBox="1">
            <a:spLocks noChangeArrowheads="1"/>
          </p:cNvSpPr>
          <p:nvPr/>
        </p:nvSpPr>
        <p:spPr bwMode="auto">
          <a:xfrm>
            <a:off x="348680" y="4462264"/>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Tightly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E225B1-C8DB-4CCD-A160-09FF32D564A2}"/>
                  </a:ext>
                </a:extLst>
              </p:cNvPr>
              <p:cNvSpPr txBox="1"/>
              <p:nvPr/>
            </p:nvSpPr>
            <p:spPr>
              <a:xfrm>
                <a:off x="1928896"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(1</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7" name="TextBox 56">
                <a:extLst>
                  <a:ext uri="{FF2B5EF4-FFF2-40B4-BE49-F238E27FC236}">
                    <a16:creationId xmlns:a16="http://schemas.microsoft.com/office/drawing/2014/main" id="{DFE225B1-C8DB-4CCD-A160-09FF32D564A2}"/>
                  </a:ext>
                </a:extLst>
              </p:cNvPr>
              <p:cNvSpPr txBox="1">
                <a:spLocks noRot="1" noChangeAspect="1" noMove="1" noResize="1" noEditPoints="1" noAdjustHandles="1" noChangeArrowheads="1" noChangeShapeType="1" noTextEdit="1"/>
              </p:cNvSpPr>
              <p:nvPr/>
            </p:nvSpPr>
            <p:spPr>
              <a:xfrm>
                <a:off x="1928896" y="4030216"/>
                <a:ext cx="1012072"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E6EA3F17-77FD-4651-ADF7-B2E5C5ACB909}"/>
                  </a:ext>
                </a:extLst>
              </p:cNvPr>
              <p:cNvSpPr txBox="1"/>
              <p:nvPr/>
            </p:nvSpPr>
            <p:spPr>
              <a:xfrm>
                <a:off x="329704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8" name="TextBox 57">
                <a:extLst>
                  <a:ext uri="{FF2B5EF4-FFF2-40B4-BE49-F238E27FC236}">
                    <a16:creationId xmlns:a16="http://schemas.microsoft.com/office/drawing/2014/main" id="{E6EA3F17-77FD-4651-ADF7-B2E5C5ACB909}"/>
                  </a:ext>
                </a:extLst>
              </p:cNvPr>
              <p:cNvSpPr txBox="1">
                <a:spLocks noRot="1" noChangeAspect="1" noMove="1" noResize="1" noEditPoints="1" noAdjustHandles="1" noChangeArrowheads="1" noChangeShapeType="1" noTextEdit="1"/>
              </p:cNvSpPr>
              <p:nvPr/>
            </p:nvSpPr>
            <p:spPr>
              <a:xfrm>
                <a:off x="3297048" y="4030216"/>
                <a:ext cx="1012072"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23AA3C66-BEDB-4054-B974-8672162DCB3B}"/>
                  </a:ext>
                </a:extLst>
              </p:cNvPr>
              <p:cNvSpPr txBox="1"/>
              <p:nvPr/>
            </p:nvSpPr>
            <p:spPr>
              <a:xfrm>
                <a:off x="4741168" y="4030216"/>
                <a:ext cx="10120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latin typeface="Cambria Math" panose="02040503050406030204" pitchFamily="18" charset="0"/>
                          <a:ea typeface="Cambria Math" panose="02040503050406030204" pitchFamily="18" charset="0"/>
                        </a:rPr>
                        <m:t>Υ</m:t>
                      </m:r>
                      <m:r>
                        <a:rPr lang="en-US" sz="2800" b="0" i="1" smtClean="0">
                          <a:latin typeface="Cambria Math" panose="02040503050406030204" pitchFamily="18" charset="0"/>
                          <a:ea typeface="Cambria Math" panose="02040503050406030204" pitchFamily="18" charset="0"/>
                        </a:rPr>
                        <m:t>(3</m:t>
                      </m:r>
                      <m:r>
                        <a:rPr lang="en-US" sz="2800" b="0" i="1" smtClean="0">
                          <a:latin typeface="Cambria Math" panose="02040503050406030204" pitchFamily="18" charset="0"/>
                          <a:ea typeface="Cambria Math" panose="02040503050406030204" pitchFamily="18" charset="0"/>
                        </a:rPr>
                        <m:t>𝑆</m:t>
                      </m:r>
                      <m:r>
                        <a:rPr lang="en-US" sz="2800" b="0" i="1" smtClean="0">
                          <a:latin typeface="Cambria Math" panose="02040503050406030204" pitchFamily="18" charset="0"/>
                          <a:ea typeface="Cambria Math" panose="02040503050406030204" pitchFamily="18" charset="0"/>
                        </a:rPr>
                        <m:t>)</m:t>
                      </m:r>
                    </m:oMath>
                  </m:oMathPara>
                </a14:m>
                <a:endParaRPr lang="en-US" sz="2800" dirty="0"/>
              </a:p>
            </p:txBody>
          </p:sp>
        </mc:Choice>
        <mc:Fallback xmlns="">
          <p:sp>
            <p:nvSpPr>
              <p:cNvPr id="59" name="TextBox 58">
                <a:extLst>
                  <a:ext uri="{FF2B5EF4-FFF2-40B4-BE49-F238E27FC236}">
                    <a16:creationId xmlns:a16="http://schemas.microsoft.com/office/drawing/2014/main" id="{23AA3C66-BEDB-4054-B974-8672162DCB3B}"/>
                  </a:ext>
                </a:extLst>
              </p:cNvPr>
              <p:cNvSpPr txBox="1">
                <a:spLocks noRot="1" noChangeAspect="1" noMove="1" noResize="1" noEditPoints="1" noAdjustHandles="1" noChangeArrowheads="1" noChangeShapeType="1" noTextEdit="1"/>
              </p:cNvSpPr>
              <p:nvPr/>
            </p:nvSpPr>
            <p:spPr>
              <a:xfrm>
                <a:off x="4741168" y="4030216"/>
                <a:ext cx="1012072" cy="430887"/>
              </a:xfrm>
              <a:prstGeom prst="rect">
                <a:avLst/>
              </a:prstGeom>
              <a:blipFill>
                <a:blip r:embed="rId5"/>
                <a:stretch>
                  <a:fillRect/>
                </a:stretch>
              </a:blipFill>
            </p:spPr>
            <p:txBody>
              <a:bodyPr/>
              <a:lstStyle/>
              <a:p>
                <a:r>
                  <a:rPr lang="en-US">
                    <a:noFill/>
                  </a:rPr>
                  <a:t> </a:t>
                </a:r>
              </a:p>
            </p:txBody>
          </p:sp>
        </mc:Fallback>
      </mc:AlternateContent>
      <p:sp>
        <p:nvSpPr>
          <p:cNvPr id="60" name="Text Box 51">
            <a:extLst>
              <a:ext uri="{FF2B5EF4-FFF2-40B4-BE49-F238E27FC236}">
                <a16:creationId xmlns:a16="http://schemas.microsoft.com/office/drawing/2014/main" id="{0174B643-6A48-4CB4-A2DE-A90F1A8D7E5A}"/>
              </a:ext>
            </a:extLst>
          </p:cNvPr>
          <p:cNvSpPr txBox="1">
            <a:spLocks noChangeArrowheads="1"/>
          </p:cNvSpPr>
          <p:nvPr/>
        </p:nvSpPr>
        <p:spPr bwMode="auto">
          <a:xfrm>
            <a:off x="5362271" y="4390256"/>
            <a:ext cx="1683153"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2000" dirty="0">
                <a:solidFill>
                  <a:srgbClr val="FF0000"/>
                </a:solidFill>
                <a:ea typeface="新細明體" panose="02020500000000000000" pitchFamily="18" charset="-120"/>
              </a:rPr>
              <a:t>Loosely bound</a:t>
            </a:r>
            <a:br>
              <a:rPr lang="en-US" altLang="zh-TW" sz="2000" dirty="0">
                <a:solidFill>
                  <a:srgbClr val="FF0000"/>
                </a:solidFill>
                <a:ea typeface="新細明體" panose="02020500000000000000" pitchFamily="18" charset="-120"/>
              </a:rPr>
            </a:br>
            <a:r>
              <a:rPr lang="en-US" altLang="zh-TW" sz="2000" dirty="0">
                <a:solidFill>
                  <a:srgbClr val="FF0000"/>
                </a:solidFill>
                <a:ea typeface="新細明體" panose="02020500000000000000" pitchFamily="18" charset="-120"/>
              </a:rPr>
              <a:t>Small in radius</a:t>
            </a:r>
          </a:p>
        </p:txBody>
      </p:sp>
      <p:grpSp>
        <p:nvGrpSpPr>
          <p:cNvPr id="8" name="Group 7">
            <a:extLst>
              <a:ext uri="{FF2B5EF4-FFF2-40B4-BE49-F238E27FC236}">
                <a16:creationId xmlns:a16="http://schemas.microsoft.com/office/drawing/2014/main" id="{C213D1E4-9BAB-4E30-9D99-F6EE04D5FCEE}"/>
              </a:ext>
            </a:extLst>
          </p:cNvPr>
          <p:cNvGrpSpPr/>
          <p:nvPr/>
        </p:nvGrpSpPr>
        <p:grpSpPr>
          <a:xfrm>
            <a:off x="6918864" y="5110336"/>
            <a:ext cx="3150896" cy="2136608"/>
            <a:chOff x="6921952" y="5471252"/>
            <a:chExt cx="2500312" cy="1695450"/>
          </a:xfrm>
        </p:grpSpPr>
        <p:sp>
          <p:nvSpPr>
            <p:cNvPr id="61" name="Rectangle 83">
              <a:extLst>
                <a:ext uri="{FF2B5EF4-FFF2-40B4-BE49-F238E27FC236}">
                  <a16:creationId xmlns:a16="http://schemas.microsoft.com/office/drawing/2014/main" id="{7DB9D5E2-5659-4DDB-89C8-8AB0BC50DC4B}"/>
                </a:ext>
              </a:extLst>
            </p:cNvPr>
            <p:cNvSpPr>
              <a:spLocks noChangeArrowheads="1"/>
            </p:cNvSpPr>
            <p:nvPr/>
          </p:nvSpPr>
          <p:spPr bwMode="auto">
            <a:xfrm>
              <a:off x="6921952" y="6152289"/>
              <a:ext cx="2500312" cy="365125"/>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endParaRPr lang="es-ES" altLang="zh-TW" sz="1800">
                <a:solidFill>
                  <a:schemeClr val="tx1"/>
                </a:solidFill>
                <a:ea typeface="新細明體" panose="02020500000000000000" pitchFamily="18" charset="-120"/>
              </a:endParaRPr>
            </a:p>
          </p:txBody>
        </p:sp>
        <p:sp>
          <p:nvSpPr>
            <p:cNvPr id="62" name="Line 84">
              <a:extLst>
                <a:ext uri="{FF2B5EF4-FFF2-40B4-BE49-F238E27FC236}">
                  <a16:creationId xmlns:a16="http://schemas.microsoft.com/office/drawing/2014/main" id="{BCDE96FA-FB08-4C86-B883-89DEE93127FD}"/>
                </a:ext>
              </a:extLst>
            </p:cNvPr>
            <p:cNvSpPr>
              <a:spLocks noChangeShapeType="1"/>
            </p:cNvSpPr>
            <p:nvPr/>
          </p:nvSpPr>
          <p:spPr bwMode="auto">
            <a:xfrm>
              <a:off x="7477577" y="5525227"/>
              <a:ext cx="0" cy="164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3" name="Line 85">
              <a:extLst>
                <a:ext uri="{FF2B5EF4-FFF2-40B4-BE49-F238E27FC236}">
                  <a16:creationId xmlns:a16="http://schemas.microsoft.com/office/drawing/2014/main" id="{49A4B7FF-63D0-4C83-B5BB-8E9B90A05CC0}"/>
                </a:ext>
              </a:extLst>
            </p:cNvPr>
            <p:cNvSpPr>
              <a:spLocks noChangeShapeType="1"/>
            </p:cNvSpPr>
            <p:nvPr/>
          </p:nvSpPr>
          <p:spPr bwMode="auto">
            <a:xfrm>
              <a:off x="7390264" y="6430102"/>
              <a:ext cx="157956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4" name="Freeform 86">
              <a:extLst>
                <a:ext uri="{FF2B5EF4-FFF2-40B4-BE49-F238E27FC236}">
                  <a16:creationId xmlns:a16="http://schemas.microsoft.com/office/drawing/2014/main" id="{0A475C81-A1FC-46DD-97B6-2B452355E916}"/>
                </a:ext>
              </a:extLst>
            </p:cNvPr>
            <p:cNvSpPr>
              <a:spLocks/>
            </p:cNvSpPr>
            <p:nvPr/>
          </p:nvSpPr>
          <p:spPr bwMode="auto">
            <a:xfrm>
              <a:off x="7528377" y="5577614"/>
              <a:ext cx="1311275" cy="1347788"/>
            </a:xfrm>
            <a:custGeom>
              <a:avLst/>
              <a:gdLst>
                <a:gd name="T0" fmla="*/ 0 w 1433"/>
                <a:gd name="T1" fmla="*/ 1347788 h 1340"/>
                <a:gd name="T2" fmla="*/ 915 w 1433"/>
                <a:gd name="T3" fmla="*/ 869022 h 1340"/>
                <a:gd name="T4" fmla="*/ 6405 w 1433"/>
                <a:gd name="T5" fmla="*/ 417412 h 1340"/>
                <a:gd name="T6" fmla="*/ 12811 w 1433"/>
                <a:gd name="T7" fmla="*/ 0 h 1340"/>
                <a:gd name="T8" fmla="*/ 0 60000 65536"/>
                <a:gd name="T9" fmla="*/ 0 60000 65536"/>
                <a:gd name="T10" fmla="*/ 0 60000 65536"/>
                <a:gd name="T11" fmla="*/ 0 60000 65536"/>
                <a:gd name="T12" fmla="*/ 0 w 1433"/>
                <a:gd name="T13" fmla="*/ 0 h 1340"/>
                <a:gd name="T14" fmla="*/ 1433 w 1433"/>
                <a:gd name="T15" fmla="*/ 1340 h 1340"/>
              </a:gdLst>
              <a:ahLst/>
              <a:cxnLst>
                <a:cxn ang="T8">
                  <a:pos x="T0" y="T1"/>
                </a:cxn>
                <a:cxn ang="T9">
                  <a:pos x="T2" y="T3"/>
                </a:cxn>
                <a:cxn ang="T10">
                  <a:pos x="T4" y="T5"/>
                </a:cxn>
                <a:cxn ang="T11">
                  <a:pos x="T6" y="T7"/>
                </a:cxn>
              </a:cxnLst>
              <a:rect l="T12" t="T13" r="T14" b="T15"/>
              <a:pathLst>
                <a:path w="1433" h="1340">
                  <a:moveTo>
                    <a:pt x="0" y="1340"/>
                  </a:moveTo>
                  <a:cubicBezTo>
                    <a:pt x="23" y="1260"/>
                    <a:pt x="19" y="1018"/>
                    <a:pt x="137" y="864"/>
                  </a:cubicBezTo>
                  <a:cubicBezTo>
                    <a:pt x="255" y="710"/>
                    <a:pt x="489" y="559"/>
                    <a:pt x="705" y="415"/>
                  </a:cubicBezTo>
                  <a:cubicBezTo>
                    <a:pt x="921" y="271"/>
                    <a:pt x="1281" y="86"/>
                    <a:pt x="1433" y="0"/>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dirty="0"/>
            </a:p>
          </p:txBody>
        </p:sp>
        <p:sp>
          <p:nvSpPr>
            <p:cNvPr id="65" name="Text Box 87">
              <a:extLst>
                <a:ext uri="{FF2B5EF4-FFF2-40B4-BE49-F238E27FC236}">
                  <a16:creationId xmlns:a16="http://schemas.microsoft.com/office/drawing/2014/main" id="{CF51F9B6-14DA-44C1-97EC-E6B295F33E7C}"/>
                </a:ext>
              </a:extLst>
            </p:cNvPr>
            <p:cNvSpPr txBox="1">
              <a:spLocks noChangeArrowheads="1"/>
            </p:cNvSpPr>
            <p:nvPr/>
          </p:nvSpPr>
          <p:spPr bwMode="auto">
            <a:xfrm>
              <a:off x="8817427" y="6392002"/>
              <a:ext cx="2682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r</a:t>
              </a:r>
            </a:p>
          </p:txBody>
        </p:sp>
        <p:sp>
          <p:nvSpPr>
            <p:cNvPr id="66" name="Text Box 88">
              <a:extLst>
                <a:ext uri="{FF2B5EF4-FFF2-40B4-BE49-F238E27FC236}">
                  <a16:creationId xmlns:a16="http://schemas.microsoft.com/office/drawing/2014/main" id="{F0E79932-2794-4290-91D5-C3AFF1483928}"/>
                </a:ext>
              </a:extLst>
            </p:cNvPr>
            <p:cNvSpPr txBox="1">
              <a:spLocks noChangeArrowheads="1"/>
            </p:cNvSpPr>
            <p:nvPr/>
          </p:nvSpPr>
          <p:spPr bwMode="auto">
            <a:xfrm>
              <a:off x="6921952" y="5471252"/>
              <a:ext cx="606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n-US" altLang="zh-TW" sz="2000">
                  <a:solidFill>
                    <a:schemeClr val="tx1"/>
                  </a:solidFill>
                  <a:ea typeface="新細明體" panose="02020500000000000000" pitchFamily="18" charset="-120"/>
                </a:rPr>
                <a:t>V(r)</a:t>
              </a:r>
            </a:p>
          </p:txBody>
        </p:sp>
        <p:grpSp>
          <p:nvGrpSpPr>
            <p:cNvPr id="67" name="Group 89">
              <a:extLst>
                <a:ext uri="{FF2B5EF4-FFF2-40B4-BE49-F238E27FC236}">
                  <a16:creationId xmlns:a16="http://schemas.microsoft.com/office/drawing/2014/main" id="{A7C02DB5-B0CA-42A7-AC0A-072A0AE7274A}"/>
                </a:ext>
              </a:extLst>
            </p:cNvPr>
            <p:cNvGrpSpPr>
              <a:grpSpLocks/>
            </p:cNvGrpSpPr>
            <p:nvPr/>
          </p:nvGrpSpPr>
          <p:grpSpPr bwMode="auto">
            <a:xfrm rot="21570107" flipV="1">
              <a:off x="7477577" y="5963377"/>
              <a:ext cx="573087" cy="122237"/>
              <a:chOff x="480" y="3696"/>
              <a:chExt cx="3360" cy="240"/>
            </a:xfrm>
          </p:grpSpPr>
          <p:cxnSp>
            <p:nvCxnSpPr>
              <p:cNvPr id="68" name="AutoShape 90">
                <a:extLst>
                  <a:ext uri="{FF2B5EF4-FFF2-40B4-BE49-F238E27FC236}">
                    <a16:creationId xmlns:a16="http://schemas.microsoft.com/office/drawing/2014/main" id="{8B40C2E5-32FB-4B4F-9181-CC222C94F17F}"/>
                  </a:ext>
                </a:extLst>
              </p:cNvPr>
              <p:cNvCxnSpPr>
                <a:cxnSpLocks noChangeShapeType="1"/>
              </p:cNvCxnSpPr>
              <p:nvPr/>
            </p:nvCxnSpPr>
            <p:spPr bwMode="auto">
              <a:xfrm flipV="1">
                <a:off x="81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69" name="AutoShape 91">
                <a:extLst>
                  <a:ext uri="{FF2B5EF4-FFF2-40B4-BE49-F238E27FC236}">
                    <a16:creationId xmlns:a16="http://schemas.microsoft.com/office/drawing/2014/main" id="{0665F95D-A631-428D-A279-18757776D982}"/>
                  </a:ext>
                </a:extLst>
              </p:cNvPr>
              <p:cNvCxnSpPr>
                <a:cxnSpLocks noChangeShapeType="1"/>
              </p:cNvCxnSpPr>
              <p:nvPr/>
            </p:nvCxnSpPr>
            <p:spPr bwMode="auto">
              <a:xfrm>
                <a:off x="48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0" name="AutoShape 92">
                <a:extLst>
                  <a:ext uri="{FF2B5EF4-FFF2-40B4-BE49-F238E27FC236}">
                    <a16:creationId xmlns:a16="http://schemas.microsoft.com/office/drawing/2014/main" id="{15EF021D-0263-44DC-A162-968B85D02982}"/>
                  </a:ext>
                </a:extLst>
              </p:cNvPr>
              <p:cNvCxnSpPr>
                <a:cxnSpLocks noChangeShapeType="1"/>
              </p:cNvCxnSpPr>
              <p:nvPr/>
            </p:nvCxnSpPr>
            <p:spPr bwMode="auto">
              <a:xfrm flipV="1">
                <a:off x="148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1" name="AutoShape 93">
                <a:extLst>
                  <a:ext uri="{FF2B5EF4-FFF2-40B4-BE49-F238E27FC236}">
                    <a16:creationId xmlns:a16="http://schemas.microsoft.com/office/drawing/2014/main" id="{618CF90F-DA9C-407D-AE4A-9172378B25A2}"/>
                  </a:ext>
                </a:extLst>
              </p:cNvPr>
              <p:cNvCxnSpPr>
                <a:cxnSpLocks noChangeShapeType="1"/>
              </p:cNvCxnSpPr>
              <p:nvPr/>
            </p:nvCxnSpPr>
            <p:spPr bwMode="auto">
              <a:xfrm>
                <a:off x="115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2" name="AutoShape 94">
                <a:extLst>
                  <a:ext uri="{FF2B5EF4-FFF2-40B4-BE49-F238E27FC236}">
                    <a16:creationId xmlns:a16="http://schemas.microsoft.com/office/drawing/2014/main" id="{3411F901-83F3-4653-BD32-436B17427507}"/>
                  </a:ext>
                </a:extLst>
              </p:cNvPr>
              <p:cNvCxnSpPr>
                <a:cxnSpLocks noChangeShapeType="1"/>
              </p:cNvCxnSpPr>
              <p:nvPr/>
            </p:nvCxnSpPr>
            <p:spPr bwMode="auto">
              <a:xfrm flipV="1">
                <a:off x="2160"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3" name="AutoShape 95">
                <a:extLst>
                  <a:ext uri="{FF2B5EF4-FFF2-40B4-BE49-F238E27FC236}">
                    <a16:creationId xmlns:a16="http://schemas.microsoft.com/office/drawing/2014/main" id="{E538061B-DE1A-445A-90C3-D11F0CDA207B}"/>
                  </a:ext>
                </a:extLst>
              </p:cNvPr>
              <p:cNvCxnSpPr>
                <a:cxnSpLocks noChangeShapeType="1"/>
              </p:cNvCxnSpPr>
              <p:nvPr/>
            </p:nvCxnSpPr>
            <p:spPr bwMode="auto">
              <a:xfrm>
                <a:off x="182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4" name="AutoShape 96">
                <a:extLst>
                  <a:ext uri="{FF2B5EF4-FFF2-40B4-BE49-F238E27FC236}">
                    <a16:creationId xmlns:a16="http://schemas.microsoft.com/office/drawing/2014/main" id="{D3F2376B-199A-4177-A07A-E3F34D712479}"/>
                  </a:ext>
                </a:extLst>
              </p:cNvPr>
              <p:cNvCxnSpPr>
                <a:cxnSpLocks noChangeShapeType="1"/>
              </p:cNvCxnSpPr>
              <p:nvPr/>
            </p:nvCxnSpPr>
            <p:spPr bwMode="auto">
              <a:xfrm flipV="1">
                <a:off x="2832"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7" name="AutoShape 97">
                <a:extLst>
                  <a:ext uri="{FF2B5EF4-FFF2-40B4-BE49-F238E27FC236}">
                    <a16:creationId xmlns:a16="http://schemas.microsoft.com/office/drawing/2014/main" id="{557477DD-AA11-47FE-9DF8-9E2D36D48F25}"/>
                  </a:ext>
                </a:extLst>
              </p:cNvPr>
              <p:cNvCxnSpPr>
                <a:cxnSpLocks noChangeShapeType="1"/>
              </p:cNvCxnSpPr>
              <p:nvPr/>
            </p:nvCxnSpPr>
            <p:spPr bwMode="auto">
              <a:xfrm>
                <a:off x="2496"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8" name="AutoShape 98">
                <a:extLst>
                  <a:ext uri="{FF2B5EF4-FFF2-40B4-BE49-F238E27FC236}">
                    <a16:creationId xmlns:a16="http://schemas.microsoft.com/office/drawing/2014/main" id="{4C3FFF89-BC28-4A71-8253-43FC6D967657}"/>
                  </a:ext>
                </a:extLst>
              </p:cNvPr>
              <p:cNvCxnSpPr>
                <a:cxnSpLocks noChangeShapeType="1"/>
              </p:cNvCxnSpPr>
              <p:nvPr/>
            </p:nvCxnSpPr>
            <p:spPr bwMode="auto">
              <a:xfrm flipV="1">
                <a:off x="3504"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cxnSp>
            <p:nvCxnSpPr>
              <p:cNvPr id="79" name="AutoShape 99">
                <a:extLst>
                  <a:ext uri="{FF2B5EF4-FFF2-40B4-BE49-F238E27FC236}">
                    <a16:creationId xmlns:a16="http://schemas.microsoft.com/office/drawing/2014/main" id="{4A65FB00-A9D2-40C8-ABF8-C29C8883D3C4}"/>
                  </a:ext>
                </a:extLst>
              </p:cNvPr>
              <p:cNvCxnSpPr>
                <a:cxnSpLocks noChangeShapeType="1"/>
              </p:cNvCxnSpPr>
              <p:nvPr/>
            </p:nvCxnSpPr>
            <p:spPr bwMode="auto">
              <a:xfrm>
                <a:off x="3168" y="3696"/>
                <a:ext cx="336" cy="240"/>
              </a:xfrm>
              <a:prstGeom prst="curvedConnector3">
                <a:avLst>
                  <a:gd name="adj1" fmla="val 50000"/>
                </a:avLst>
              </a:prstGeom>
              <a:noFill/>
              <a:ln w="28575">
                <a:solidFill>
                  <a:srgbClr val="33CCCC"/>
                </a:solidFill>
                <a:round/>
                <a:headEnd/>
                <a:tailEnd/>
              </a:ln>
              <a:extLst>
                <a:ext uri="{909E8E84-426E-40DD-AFC4-6F175D3DCCD1}">
                  <a14:hiddenFill xmlns:a14="http://schemas.microsoft.com/office/drawing/2010/main">
                    <a:noFill/>
                  </a14:hiddenFill>
                </a:ext>
              </a:extLst>
            </p:spPr>
          </p:cxnSp>
        </p:grpSp>
        <p:sp>
          <p:nvSpPr>
            <p:cNvPr id="81" name="Text Box 26">
              <a:extLst>
                <a:ext uri="{FF2B5EF4-FFF2-40B4-BE49-F238E27FC236}">
                  <a16:creationId xmlns:a16="http://schemas.microsoft.com/office/drawing/2014/main" id="{430F5E82-E16B-4B7F-8E16-4F9E89B41B39}"/>
                </a:ext>
              </a:extLst>
            </p:cNvPr>
            <p:cNvSpPr txBox="1">
              <a:spLocks noChangeArrowheads="1"/>
            </p:cNvSpPr>
            <p:nvPr/>
          </p:nvSpPr>
          <p:spPr bwMode="auto">
            <a:xfrm>
              <a:off x="7250941"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sp>
          <p:nvSpPr>
            <p:cNvPr id="82" name="Text Box 27">
              <a:extLst>
                <a:ext uri="{FF2B5EF4-FFF2-40B4-BE49-F238E27FC236}">
                  <a16:creationId xmlns:a16="http://schemas.microsoft.com/office/drawing/2014/main" id="{ABB8066C-28AB-4905-BAB6-37AEC90ECF77}"/>
                </a:ext>
              </a:extLst>
            </p:cNvPr>
            <p:cNvSpPr txBox="1">
              <a:spLocks noChangeArrowheads="1"/>
            </p:cNvSpPr>
            <p:nvPr/>
          </p:nvSpPr>
          <p:spPr bwMode="auto">
            <a:xfrm>
              <a:off x="8165182" y="6053716"/>
              <a:ext cx="177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800" dirty="0">
                  <a:solidFill>
                    <a:schemeClr val="tx1"/>
                  </a:solidFill>
                  <a:ea typeface="新細明體" panose="02020500000000000000" pitchFamily="18" charset="-120"/>
                </a:rPr>
                <a:t>Q</a:t>
              </a:r>
            </a:p>
          </p:txBody>
        </p:sp>
        <p:sp>
          <p:nvSpPr>
            <p:cNvPr id="83" name="Line 28">
              <a:extLst>
                <a:ext uri="{FF2B5EF4-FFF2-40B4-BE49-F238E27FC236}">
                  <a16:creationId xmlns:a16="http://schemas.microsoft.com/office/drawing/2014/main" id="{6E401089-C148-4812-9776-4F5FD9D6499C}"/>
                </a:ext>
              </a:extLst>
            </p:cNvPr>
            <p:cNvSpPr>
              <a:spLocks noChangeShapeType="1"/>
            </p:cNvSpPr>
            <p:nvPr/>
          </p:nvSpPr>
          <p:spPr bwMode="auto">
            <a:xfrm flipH="1">
              <a:off x="8193728" y="6042653"/>
              <a:ext cx="1428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en-US"/>
            </a:p>
          </p:txBody>
        </p:sp>
        <p:sp>
          <p:nvSpPr>
            <p:cNvPr id="80" name="Oval 25">
              <a:extLst>
                <a:ext uri="{FF2B5EF4-FFF2-40B4-BE49-F238E27FC236}">
                  <a16:creationId xmlns:a16="http://schemas.microsoft.com/office/drawing/2014/main" id="{B3A8E1CA-3762-457E-A8A1-08BEEFF323A4}"/>
                </a:ext>
              </a:extLst>
            </p:cNvPr>
            <p:cNvSpPr>
              <a:spLocks noChangeArrowheads="1"/>
            </p:cNvSpPr>
            <p:nvPr/>
          </p:nvSpPr>
          <p:spPr bwMode="auto">
            <a:xfrm>
              <a:off x="8042727" y="5936389"/>
              <a:ext cx="144462" cy="14287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grpSp>
      <p:sp>
        <p:nvSpPr>
          <p:cNvPr id="17" name="TextBox 16">
            <a:extLst>
              <a:ext uri="{FF2B5EF4-FFF2-40B4-BE49-F238E27FC236}">
                <a16:creationId xmlns:a16="http://schemas.microsoft.com/office/drawing/2014/main" id="{BC6B237F-B5FF-48F5-897A-80CB2D1B7EFC}"/>
              </a:ext>
            </a:extLst>
          </p:cNvPr>
          <p:cNvSpPr txBox="1"/>
          <p:nvPr/>
        </p:nvSpPr>
        <p:spPr>
          <a:xfrm>
            <a:off x="2004864" y="5042603"/>
            <a:ext cx="3576620" cy="461665"/>
          </a:xfrm>
          <a:prstGeom prst="rect">
            <a:avLst/>
          </a:prstGeom>
          <a:noFill/>
        </p:spPr>
        <p:txBody>
          <a:bodyPr wrap="none" rtlCol="0">
            <a:spAutoFit/>
          </a:bodyPr>
          <a:lstStyle/>
          <a:p>
            <a:r>
              <a:rPr lang="en-US" sz="2400" dirty="0">
                <a:solidFill>
                  <a:schemeClr val="accent5"/>
                </a:solidFill>
              </a:rPr>
              <a:t>Debye Screening Length</a:t>
            </a:r>
          </a:p>
        </p:txBody>
      </p:sp>
      <p:sp>
        <p:nvSpPr>
          <p:cNvPr id="87" name="Freeform: Shape 86">
            <a:extLst>
              <a:ext uri="{FF2B5EF4-FFF2-40B4-BE49-F238E27FC236}">
                <a16:creationId xmlns:a16="http://schemas.microsoft.com/office/drawing/2014/main" id="{76A5F72A-F30D-41DD-847A-A40673A870F5}"/>
              </a:ext>
            </a:extLst>
          </p:cNvPr>
          <p:cNvSpPr/>
          <p:nvPr/>
        </p:nvSpPr>
        <p:spPr>
          <a:xfrm>
            <a:off x="3204051" y="2446040"/>
            <a:ext cx="961053" cy="1215317"/>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Shape 87">
            <a:extLst>
              <a:ext uri="{FF2B5EF4-FFF2-40B4-BE49-F238E27FC236}">
                <a16:creationId xmlns:a16="http://schemas.microsoft.com/office/drawing/2014/main" id="{5BE34805-2BB6-4EA9-A284-962B9D90AB76}"/>
              </a:ext>
            </a:extLst>
          </p:cNvPr>
          <p:cNvSpPr/>
          <p:nvPr/>
        </p:nvSpPr>
        <p:spPr>
          <a:xfrm>
            <a:off x="1932856" y="2717030"/>
            <a:ext cx="961053" cy="956998"/>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Shape 88">
            <a:extLst>
              <a:ext uri="{FF2B5EF4-FFF2-40B4-BE49-F238E27FC236}">
                <a16:creationId xmlns:a16="http://schemas.microsoft.com/office/drawing/2014/main" id="{3F090415-FED6-4012-853C-06D7A4C9DDED}"/>
              </a:ext>
            </a:extLst>
          </p:cNvPr>
          <p:cNvSpPr/>
          <p:nvPr/>
        </p:nvSpPr>
        <p:spPr>
          <a:xfrm>
            <a:off x="1932856" y="1221904"/>
            <a:ext cx="961053" cy="2452126"/>
          </a:xfrm>
          <a:custGeom>
            <a:avLst/>
            <a:gdLst>
              <a:gd name="connsiteX0" fmla="*/ 0 w 2391071"/>
              <a:gd name="connsiteY0" fmla="*/ 5466725 h 5466725"/>
              <a:gd name="connsiteX1" fmla="*/ 215821 w 2391071"/>
              <a:gd name="connsiteY1" fmla="*/ 5284981 h 5466725"/>
              <a:gd name="connsiteX2" fmla="*/ 408925 w 2391071"/>
              <a:gd name="connsiteY2" fmla="*/ 4944211 h 5466725"/>
              <a:gd name="connsiteX3" fmla="*/ 550912 w 2391071"/>
              <a:gd name="connsiteY3" fmla="*/ 4489851 h 5466725"/>
              <a:gd name="connsiteX4" fmla="*/ 641784 w 2391071"/>
              <a:gd name="connsiteY4" fmla="*/ 4080926 h 5466725"/>
              <a:gd name="connsiteX5" fmla="*/ 715618 w 2391071"/>
              <a:gd name="connsiteY5" fmla="*/ 3654964 h 5466725"/>
              <a:gd name="connsiteX6" fmla="*/ 772413 w 2391071"/>
              <a:gd name="connsiteY6" fmla="*/ 3143808 h 5466725"/>
              <a:gd name="connsiteX7" fmla="*/ 846246 w 2391071"/>
              <a:gd name="connsiteY7" fmla="*/ 2553140 h 5466725"/>
              <a:gd name="connsiteX8" fmla="*/ 897362 w 2391071"/>
              <a:gd name="connsiteY8" fmla="*/ 2081741 h 5466725"/>
              <a:gd name="connsiteX9" fmla="*/ 937118 w 2391071"/>
              <a:gd name="connsiteY9" fmla="*/ 1451316 h 5466725"/>
              <a:gd name="connsiteX10" fmla="*/ 1027990 w 2391071"/>
              <a:gd name="connsiteY10" fmla="*/ 775456 h 5466725"/>
              <a:gd name="connsiteX11" fmla="*/ 1096144 w 2391071"/>
              <a:gd name="connsiteY11" fmla="*/ 360852 h 5466725"/>
              <a:gd name="connsiteX12" fmla="*/ 1164298 w 2391071"/>
              <a:gd name="connsiteY12" fmla="*/ 48479 h 5466725"/>
              <a:gd name="connsiteX13" fmla="*/ 1226773 w 2391071"/>
              <a:gd name="connsiteY13" fmla="*/ 8723 h 5466725"/>
              <a:gd name="connsiteX14" fmla="*/ 1294927 w 2391071"/>
              <a:gd name="connsiteY14" fmla="*/ 127992 h 5466725"/>
              <a:gd name="connsiteX15" fmla="*/ 1363081 w 2391071"/>
              <a:gd name="connsiteY15" fmla="*/ 809533 h 5466725"/>
              <a:gd name="connsiteX16" fmla="*/ 1419876 w 2391071"/>
              <a:gd name="connsiteY16" fmla="*/ 1269572 h 5466725"/>
              <a:gd name="connsiteX17" fmla="*/ 1476671 w 2391071"/>
              <a:gd name="connsiteY17" fmla="*/ 2127177 h 5466725"/>
              <a:gd name="connsiteX18" fmla="*/ 1573223 w 2391071"/>
              <a:gd name="connsiteY18" fmla="*/ 2990462 h 5466725"/>
              <a:gd name="connsiteX19" fmla="*/ 1664095 w 2391071"/>
              <a:gd name="connsiteY19" fmla="*/ 3643605 h 5466725"/>
              <a:gd name="connsiteX20" fmla="*/ 1783364 w 2391071"/>
              <a:gd name="connsiteY20" fmla="*/ 4404658 h 5466725"/>
              <a:gd name="connsiteX21" fmla="*/ 1965108 w 2391071"/>
              <a:gd name="connsiteY21" fmla="*/ 4995326 h 5466725"/>
              <a:gd name="connsiteX22" fmla="*/ 2215006 w 2391071"/>
              <a:gd name="connsiteY22" fmla="*/ 5364494 h 5466725"/>
              <a:gd name="connsiteX23" fmla="*/ 2391071 w 2391071"/>
              <a:gd name="connsiteY23" fmla="*/ 5449687 h 5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91071" h="5466725">
                <a:moveTo>
                  <a:pt x="0" y="5466725"/>
                </a:moveTo>
                <a:cubicBezTo>
                  <a:pt x="73833" y="5419396"/>
                  <a:pt x="147667" y="5372067"/>
                  <a:pt x="215821" y="5284981"/>
                </a:cubicBezTo>
                <a:cubicBezTo>
                  <a:pt x="283975" y="5197895"/>
                  <a:pt x="353076" y="5076733"/>
                  <a:pt x="408925" y="4944211"/>
                </a:cubicBezTo>
                <a:cubicBezTo>
                  <a:pt x="464774" y="4811689"/>
                  <a:pt x="512102" y="4633732"/>
                  <a:pt x="550912" y="4489851"/>
                </a:cubicBezTo>
                <a:cubicBezTo>
                  <a:pt x="589722" y="4345970"/>
                  <a:pt x="614333" y="4220074"/>
                  <a:pt x="641784" y="4080926"/>
                </a:cubicBezTo>
                <a:cubicBezTo>
                  <a:pt x="669235" y="3941778"/>
                  <a:pt x="693846" y="3811150"/>
                  <a:pt x="715618" y="3654964"/>
                </a:cubicBezTo>
                <a:cubicBezTo>
                  <a:pt x="737390" y="3498778"/>
                  <a:pt x="750642" y="3327445"/>
                  <a:pt x="772413" y="3143808"/>
                </a:cubicBezTo>
                <a:cubicBezTo>
                  <a:pt x="794184" y="2960171"/>
                  <a:pt x="825421" y="2730151"/>
                  <a:pt x="846246" y="2553140"/>
                </a:cubicBezTo>
                <a:cubicBezTo>
                  <a:pt x="867071" y="2376129"/>
                  <a:pt x="882217" y="2265378"/>
                  <a:pt x="897362" y="2081741"/>
                </a:cubicBezTo>
                <a:cubicBezTo>
                  <a:pt x="912507" y="1898104"/>
                  <a:pt x="915347" y="1669030"/>
                  <a:pt x="937118" y="1451316"/>
                </a:cubicBezTo>
                <a:cubicBezTo>
                  <a:pt x="958889" y="1233602"/>
                  <a:pt x="1001486" y="957200"/>
                  <a:pt x="1027990" y="775456"/>
                </a:cubicBezTo>
                <a:cubicBezTo>
                  <a:pt x="1054494" y="593712"/>
                  <a:pt x="1073426" y="482015"/>
                  <a:pt x="1096144" y="360852"/>
                </a:cubicBezTo>
                <a:cubicBezTo>
                  <a:pt x="1118862" y="239689"/>
                  <a:pt x="1142527" y="107167"/>
                  <a:pt x="1164298" y="48479"/>
                </a:cubicBezTo>
                <a:cubicBezTo>
                  <a:pt x="1186070" y="-10209"/>
                  <a:pt x="1205002" y="-4529"/>
                  <a:pt x="1226773" y="8723"/>
                </a:cubicBezTo>
                <a:cubicBezTo>
                  <a:pt x="1248544" y="21975"/>
                  <a:pt x="1272209" y="-5476"/>
                  <a:pt x="1294927" y="127992"/>
                </a:cubicBezTo>
                <a:cubicBezTo>
                  <a:pt x="1317645" y="261460"/>
                  <a:pt x="1342256" y="619270"/>
                  <a:pt x="1363081" y="809533"/>
                </a:cubicBezTo>
                <a:cubicBezTo>
                  <a:pt x="1383906" y="999796"/>
                  <a:pt x="1400944" y="1049965"/>
                  <a:pt x="1419876" y="1269572"/>
                </a:cubicBezTo>
                <a:cubicBezTo>
                  <a:pt x="1438808" y="1489179"/>
                  <a:pt x="1451113" y="1840362"/>
                  <a:pt x="1476671" y="2127177"/>
                </a:cubicBezTo>
                <a:cubicBezTo>
                  <a:pt x="1502229" y="2413992"/>
                  <a:pt x="1541986" y="2737724"/>
                  <a:pt x="1573223" y="2990462"/>
                </a:cubicBezTo>
                <a:cubicBezTo>
                  <a:pt x="1604460" y="3243200"/>
                  <a:pt x="1629072" y="3407906"/>
                  <a:pt x="1664095" y="3643605"/>
                </a:cubicBezTo>
                <a:cubicBezTo>
                  <a:pt x="1699118" y="3879304"/>
                  <a:pt x="1733195" y="4179371"/>
                  <a:pt x="1783364" y="4404658"/>
                </a:cubicBezTo>
                <a:cubicBezTo>
                  <a:pt x="1833533" y="4629945"/>
                  <a:pt x="1893168" y="4835353"/>
                  <a:pt x="1965108" y="4995326"/>
                </a:cubicBezTo>
                <a:cubicBezTo>
                  <a:pt x="2037048" y="5155299"/>
                  <a:pt x="2144012" y="5288767"/>
                  <a:pt x="2215006" y="5364494"/>
                </a:cubicBezTo>
                <a:cubicBezTo>
                  <a:pt x="2286000" y="5440221"/>
                  <a:pt x="2338535" y="5444954"/>
                  <a:pt x="2391071" y="5449687"/>
                </a:cubicBez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96353E0E-AB22-4C79-B448-9279AF451357}"/>
              </a:ext>
            </a:extLst>
          </p:cNvPr>
          <p:cNvSpPr/>
          <p:nvPr/>
        </p:nvSpPr>
        <p:spPr>
          <a:xfrm>
            <a:off x="8524090" y="5109078"/>
            <a:ext cx="1331109" cy="6682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a:extLst>
              <a:ext uri="{FF2B5EF4-FFF2-40B4-BE49-F238E27FC236}">
                <a16:creationId xmlns:a16="http://schemas.microsoft.com/office/drawing/2014/main" id="{56CDDDC5-FF79-423E-BDDE-A759D2AA1DA6}"/>
              </a:ext>
            </a:extLst>
          </p:cNvPr>
          <p:cNvCxnSpPr>
            <a:cxnSpLocks/>
          </p:cNvCxnSpPr>
          <p:nvPr/>
        </p:nvCxnSpPr>
        <p:spPr>
          <a:xfrm>
            <a:off x="8496300" y="5830416"/>
            <a:ext cx="72020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1" name="ZoneTexte 21">
            <a:extLst>
              <a:ext uri="{FF2B5EF4-FFF2-40B4-BE49-F238E27FC236}">
                <a16:creationId xmlns:a16="http://schemas.microsoft.com/office/drawing/2014/main" id="{76E35E70-7CB3-4BBD-AD78-77D98C8BDAF7}"/>
              </a:ext>
            </a:extLst>
          </p:cNvPr>
          <p:cNvSpPr txBox="1">
            <a:spLocks noChangeArrowheads="1"/>
          </p:cNvSpPr>
          <p:nvPr/>
        </p:nvSpPr>
        <p:spPr bwMode="auto">
          <a:xfrm>
            <a:off x="8708132" y="1854349"/>
            <a:ext cx="1217612" cy="25955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(1S)</a:t>
            </a:r>
          </a:p>
          <a:p>
            <a:pPr defTabSz="914400" eaLnBrk="1" hangingPunct="1">
              <a:lnSpc>
                <a:spcPct val="100000"/>
              </a:lnSpc>
              <a:spcBef>
                <a:spcPct val="0"/>
              </a:spcBef>
              <a:buClrTx/>
              <a:buSzTx/>
              <a:buFontTx/>
              <a:buNone/>
            </a:pPr>
            <a:endParaRPr lang="en-GB"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br>
              <a:rPr lang="en-GB" altLang="zh-TW" sz="2000" baseline="-25000" dirty="0">
                <a:solidFill>
                  <a:schemeClr val="tx1"/>
                </a:solidFill>
                <a:latin typeface="Cambria Math" panose="02040503050406030204" pitchFamily="18" charset="0"/>
                <a:ea typeface="Cambria Math" panose="02040503050406030204" pitchFamily="18" charset="0"/>
              </a:rPr>
            </a:br>
            <a:endParaRPr lang="en-GB" altLang="zh-TW" sz="2000" baseline="-25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en-GB" altLang="zh-TW" sz="28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(2S)</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endParaRPr lang="fr-FR" altLang="zh-TW" sz="16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n-GB" altLang="zh-TW" sz="2000" dirty="0" err="1">
                <a:solidFill>
                  <a:schemeClr val="tx1"/>
                </a:solidFill>
                <a:latin typeface="Cambria Math" panose="02040503050406030204" pitchFamily="18" charset="0"/>
                <a:ea typeface="Cambria Math" panose="02040503050406030204" pitchFamily="18" charset="0"/>
              </a:rPr>
              <a:t>χ</a:t>
            </a:r>
            <a:r>
              <a:rPr lang="en-GB" altLang="zh-TW" sz="2000" baseline="-25000" dirty="0" err="1">
                <a:solidFill>
                  <a:schemeClr val="tx1"/>
                </a:solidFill>
                <a:latin typeface="Cambria Math" panose="02040503050406030204" pitchFamily="18" charset="0"/>
                <a:ea typeface="Cambria Math" panose="02040503050406030204" pitchFamily="18" charset="0"/>
              </a:rPr>
              <a:t>bJ</a:t>
            </a:r>
            <a:r>
              <a:rPr lang="en-GB" altLang="zh-TW" sz="2000" dirty="0">
                <a:solidFill>
                  <a:schemeClr val="tx1"/>
                </a:solidFill>
                <a:latin typeface="Cambria Math" panose="02040503050406030204" pitchFamily="18" charset="0"/>
                <a:ea typeface="Cambria Math" panose="02040503050406030204" pitchFamily="18" charset="0"/>
              </a:rPr>
              <a:t>(2P)</a:t>
            </a:r>
            <a:endParaRPr lang="fr-FR" altLang="zh-TW" sz="2000" dirty="0">
              <a:solidFill>
                <a:schemeClr val="tx1"/>
              </a:solidFill>
              <a:latin typeface="Cambria Math" panose="02040503050406030204" pitchFamily="18" charset="0"/>
              <a:ea typeface="Cambria Math" panose="02040503050406030204" pitchFamily="18" charset="0"/>
            </a:endParaRPr>
          </a:p>
          <a:p>
            <a:pPr defTabSz="914400" eaLnBrk="1" hangingPunct="1">
              <a:lnSpc>
                <a:spcPct val="100000"/>
              </a:lnSpc>
              <a:spcBef>
                <a:spcPct val="0"/>
              </a:spcBef>
              <a:buClrTx/>
              <a:buSzTx/>
              <a:buFontTx/>
              <a:buNone/>
            </a:pPr>
            <a:r>
              <a:rPr lang="el-GR" altLang="zh-TW" sz="2000" dirty="0">
                <a:solidFill>
                  <a:schemeClr val="tx1"/>
                </a:solidFill>
                <a:latin typeface="Cambria Math" panose="02040503050406030204" pitchFamily="18" charset="0"/>
                <a:ea typeface="Cambria Math" panose="02040503050406030204" pitchFamily="18" charset="0"/>
              </a:rPr>
              <a:t>ϒ</a:t>
            </a:r>
            <a:r>
              <a:rPr lang="en-GB" altLang="zh-TW" sz="2000" dirty="0">
                <a:solidFill>
                  <a:schemeClr val="tx1"/>
                </a:solidFill>
                <a:latin typeface="Cambria Math" panose="02040503050406030204" pitchFamily="18" charset="0"/>
                <a:ea typeface="Cambria Math" panose="02040503050406030204" pitchFamily="18" charset="0"/>
              </a:rPr>
              <a:t>(3S)</a:t>
            </a:r>
          </a:p>
        </p:txBody>
      </p:sp>
      <p:cxnSp>
        <p:nvCxnSpPr>
          <p:cNvPr id="92" name="Straight Arrow Connector 91">
            <a:extLst>
              <a:ext uri="{FF2B5EF4-FFF2-40B4-BE49-F238E27FC236}">
                <a16:creationId xmlns:a16="http://schemas.microsoft.com/office/drawing/2014/main" id="{410747C8-D68C-4C93-AD6F-653DB89B8B92}"/>
              </a:ext>
            </a:extLst>
          </p:cNvPr>
          <p:cNvCxnSpPr>
            <a:cxnSpLocks/>
          </p:cNvCxnSpPr>
          <p:nvPr/>
        </p:nvCxnSpPr>
        <p:spPr>
          <a:xfrm>
            <a:off x="4957192" y="6982544"/>
            <a:ext cx="648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316E845C-6286-4039-9B3A-5E78011E5DDA}"/>
              </a:ext>
            </a:extLst>
          </p:cNvPr>
          <p:cNvCxnSpPr>
            <a:cxnSpLocks/>
          </p:cNvCxnSpPr>
          <p:nvPr/>
        </p:nvCxnSpPr>
        <p:spPr>
          <a:xfrm>
            <a:off x="3084984" y="6942858"/>
            <a:ext cx="648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547F0031-3CD6-402D-B079-180B4FAA9450}"/>
              </a:ext>
            </a:extLst>
          </p:cNvPr>
          <p:cNvCxnSpPr>
            <a:cxnSpLocks/>
          </p:cNvCxnSpPr>
          <p:nvPr/>
        </p:nvCxnSpPr>
        <p:spPr>
          <a:xfrm>
            <a:off x="1543670" y="6982544"/>
            <a:ext cx="648000" cy="0"/>
          </a:xfrm>
          <a:prstGeom prst="straightConnector1">
            <a:avLst/>
          </a:prstGeom>
          <a:ln w="5715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0" name="Group 42">
            <a:extLst>
              <a:ext uri="{FF2B5EF4-FFF2-40B4-BE49-F238E27FC236}">
                <a16:creationId xmlns:a16="http://schemas.microsoft.com/office/drawing/2014/main" id="{8594F0B8-F711-4651-B649-D6901D7F636D}"/>
              </a:ext>
            </a:extLst>
          </p:cNvPr>
          <p:cNvGrpSpPr>
            <a:grpSpLocks/>
          </p:cNvGrpSpPr>
          <p:nvPr/>
        </p:nvGrpSpPr>
        <p:grpSpPr bwMode="auto">
          <a:xfrm>
            <a:off x="2790259" y="5844739"/>
            <a:ext cx="649287" cy="612775"/>
            <a:chOff x="945" y="2040"/>
            <a:chExt cx="635" cy="602"/>
          </a:xfrm>
        </p:grpSpPr>
        <p:sp>
          <p:nvSpPr>
            <p:cNvPr id="111" name="Oval 43">
              <a:extLst>
                <a:ext uri="{FF2B5EF4-FFF2-40B4-BE49-F238E27FC236}">
                  <a16:creationId xmlns:a16="http://schemas.microsoft.com/office/drawing/2014/main" id="{0D622E2F-12FF-4575-8055-2C3DD9BD307A}"/>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12" name="Oval 44">
              <a:extLst>
                <a:ext uri="{FF2B5EF4-FFF2-40B4-BE49-F238E27FC236}">
                  <a16:creationId xmlns:a16="http://schemas.microsoft.com/office/drawing/2014/main" id="{071138FB-C1F3-4B03-8D51-7EF2F887CFDF}"/>
                </a:ext>
              </a:extLst>
            </p:cNvPr>
            <p:cNvSpPr>
              <a:spLocks noChangeArrowheads="1"/>
            </p:cNvSpPr>
            <p:nvPr/>
          </p:nvSpPr>
          <p:spPr bwMode="auto">
            <a:xfrm>
              <a:off x="991"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13" name="Oval 45">
              <a:extLst>
                <a:ext uri="{FF2B5EF4-FFF2-40B4-BE49-F238E27FC236}">
                  <a16:creationId xmlns:a16="http://schemas.microsoft.com/office/drawing/2014/main" id="{48C63D4A-357B-4D28-BE52-E9AEC9D078E9}"/>
                </a:ext>
              </a:extLst>
            </p:cNvPr>
            <p:cNvSpPr>
              <a:spLocks noChangeArrowheads="1"/>
            </p:cNvSpPr>
            <p:nvPr/>
          </p:nvSpPr>
          <p:spPr bwMode="auto">
            <a:xfrm>
              <a:off x="1353"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14" name="Line 46">
              <a:extLst>
                <a:ext uri="{FF2B5EF4-FFF2-40B4-BE49-F238E27FC236}">
                  <a16:creationId xmlns:a16="http://schemas.microsoft.com/office/drawing/2014/main" id="{518D273D-0CA7-470C-8F48-C14278E4D0D9}"/>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5" name="Group 47">
            <a:extLst>
              <a:ext uri="{FF2B5EF4-FFF2-40B4-BE49-F238E27FC236}">
                <a16:creationId xmlns:a16="http://schemas.microsoft.com/office/drawing/2014/main" id="{9EA27947-C580-4D19-A491-983FEB34B6C7}"/>
              </a:ext>
            </a:extLst>
          </p:cNvPr>
          <p:cNvGrpSpPr>
            <a:grpSpLocks/>
          </p:cNvGrpSpPr>
          <p:nvPr/>
        </p:nvGrpSpPr>
        <p:grpSpPr bwMode="auto">
          <a:xfrm>
            <a:off x="3544859" y="6112071"/>
            <a:ext cx="649288" cy="612775"/>
            <a:chOff x="945" y="2040"/>
            <a:chExt cx="635" cy="602"/>
          </a:xfrm>
        </p:grpSpPr>
        <p:sp>
          <p:nvSpPr>
            <p:cNvPr id="116" name="Oval 48">
              <a:extLst>
                <a:ext uri="{FF2B5EF4-FFF2-40B4-BE49-F238E27FC236}">
                  <a16:creationId xmlns:a16="http://schemas.microsoft.com/office/drawing/2014/main" id="{48024AF2-FD4A-444C-B5A8-3735307A364E}"/>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17" name="Oval 49">
              <a:extLst>
                <a:ext uri="{FF2B5EF4-FFF2-40B4-BE49-F238E27FC236}">
                  <a16:creationId xmlns:a16="http://schemas.microsoft.com/office/drawing/2014/main" id="{AE2A484E-FC88-4602-93B0-1C6AAC7F3F7C}"/>
                </a:ext>
              </a:extLst>
            </p:cNvPr>
            <p:cNvSpPr>
              <a:spLocks noChangeArrowheads="1"/>
            </p:cNvSpPr>
            <p:nvPr/>
          </p:nvSpPr>
          <p:spPr bwMode="auto">
            <a:xfrm>
              <a:off x="991"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18" name="Oval 50">
              <a:extLst>
                <a:ext uri="{FF2B5EF4-FFF2-40B4-BE49-F238E27FC236}">
                  <a16:creationId xmlns:a16="http://schemas.microsoft.com/office/drawing/2014/main" id="{8796869E-777D-424A-AA9F-F75BF0FAB64A}"/>
                </a:ext>
              </a:extLst>
            </p:cNvPr>
            <p:cNvSpPr>
              <a:spLocks noChangeArrowheads="1"/>
            </p:cNvSpPr>
            <p:nvPr/>
          </p:nvSpPr>
          <p:spPr bwMode="auto">
            <a:xfrm>
              <a:off x="1353"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19" name="Line 51">
              <a:extLst>
                <a:ext uri="{FF2B5EF4-FFF2-40B4-BE49-F238E27FC236}">
                  <a16:creationId xmlns:a16="http://schemas.microsoft.com/office/drawing/2014/main" id="{8435FCE0-B4EF-4082-9BAB-322B65568B2B}"/>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0" name="Freeform: Shape 119">
            <a:extLst>
              <a:ext uri="{FF2B5EF4-FFF2-40B4-BE49-F238E27FC236}">
                <a16:creationId xmlns:a16="http://schemas.microsoft.com/office/drawing/2014/main" id="{FA1996EE-5FA5-4C52-BE4E-9BD6449C01AD}"/>
              </a:ext>
            </a:extLst>
          </p:cNvPr>
          <p:cNvSpPr/>
          <p:nvPr/>
        </p:nvSpPr>
        <p:spPr>
          <a:xfrm rot="5225489">
            <a:off x="4011825" y="6658430"/>
            <a:ext cx="272616"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Shape 120">
            <a:extLst>
              <a:ext uri="{FF2B5EF4-FFF2-40B4-BE49-F238E27FC236}">
                <a16:creationId xmlns:a16="http://schemas.microsoft.com/office/drawing/2014/main" id="{ADD053EE-DDC1-4FDA-A52D-5B1619537545}"/>
              </a:ext>
            </a:extLst>
          </p:cNvPr>
          <p:cNvSpPr/>
          <p:nvPr/>
        </p:nvSpPr>
        <p:spPr>
          <a:xfrm rot="14120433">
            <a:off x="2544815" y="5651341"/>
            <a:ext cx="335877"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oup 42">
            <a:extLst>
              <a:ext uri="{FF2B5EF4-FFF2-40B4-BE49-F238E27FC236}">
                <a16:creationId xmlns:a16="http://schemas.microsoft.com/office/drawing/2014/main" id="{4F88CFFA-CE07-44B0-ADD5-932CFA182158}"/>
              </a:ext>
            </a:extLst>
          </p:cNvPr>
          <p:cNvGrpSpPr>
            <a:grpSpLocks/>
          </p:cNvGrpSpPr>
          <p:nvPr/>
        </p:nvGrpSpPr>
        <p:grpSpPr bwMode="auto">
          <a:xfrm>
            <a:off x="4525144" y="6017973"/>
            <a:ext cx="649287" cy="612775"/>
            <a:chOff x="945" y="2040"/>
            <a:chExt cx="635" cy="602"/>
          </a:xfrm>
        </p:grpSpPr>
        <p:sp>
          <p:nvSpPr>
            <p:cNvPr id="136" name="Oval 43">
              <a:extLst>
                <a:ext uri="{FF2B5EF4-FFF2-40B4-BE49-F238E27FC236}">
                  <a16:creationId xmlns:a16="http://schemas.microsoft.com/office/drawing/2014/main" id="{2C303D22-EBF5-42F6-AB81-7FBFC4A07416}"/>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37" name="Oval 44">
              <a:extLst>
                <a:ext uri="{FF2B5EF4-FFF2-40B4-BE49-F238E27FC236}">
                  <a16:creationId xmlns:a16="http://schemas.microsoft.com/office/drawing/2014/main" id="{3909AFCC-62CB-42EC-9077-12CB97418496}"/>
                </a:ext>
              </a:extLst>
            </p:cNvPr>
            <p:cNvSpPr>
              <a:spLocks noChangeArrowheads="1"/>
            </p:cNvSpPr>
            <p:nvPr/>
          </p:nvSpPr>
          <p:spPr bwMode="auto">
            <a:xfrm>
              <a:off x="991"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38" name="Oval 45">
              <a:extLst>
                <a:ext uri="{FF2B5EF4-FFF2-40B4-BE49-F238E27FC236}">
                  <a16:creationId xmlns:a16="http://schemas.microsoft.com/office/drawing/2014/main" id="{1024AC81-44A6-4301-B4F0-E9B98DA60E64}"/>
                </a:ext>
              </a:extLst>
            </p:cNvPr>
            <p:cNvSpPr>
              <a:spLocks noChangeArrowheads="1"/>
            </p:cNvSpPr>
            <p:nvPr/>
          </p:nvSpPr>
          <p:spPr bwMode="auto">
            <a:xfrm>
              <a:off x="1353"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39" name="Line 46">
              <a:extLst>
                <a:ext uri="{FF2B5EF4-FFF2-40B4-BE49-F238E27FC236}">
                  <a16:creationId xmlns:a16="http://schemas.microsoft.com/office/drawing/2014/main" id="{30888918-311F-4B29-B594-65925DBB03D0}"/>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40" name="Group 47">
            <a:extLst>
              <a:ext uri="{FF2B5EF4-FFF2-40B4-BE49-F238E27FC236}">
                <a16:creationId xmlns:a16="http://schemas.microsoft.com/office/drawing/2014/main" id="{8BDCDEA5-5A50-47EE-BCBE-1C9A4C77734C}"/>
              </a:ext>
            </a:extLst>
          </p:cNvPr>
          <p:cNvGrpSpPr>
            <a:grpSpLocks/>
          </p:cNvGrpSpPr>
          <p:nvPr/>
        </p:nvGrpSpPr>
        <p:grpSpPr bwMode="auto">
          <a:xfrm>
            <a:off x="5557313" y="5974432"/>
            <a:ext cx="649288" cy="612775"/>
            <a:chOff x="945" y="2040"/>
            <a:chExt cx="635" cy="602"/>
          </a:xfrm>
        </p:grpSpPr>
        <p:sp>
          <p:nvSpPr>
            <p:cNvPr id="141" name="Oval 48">
              <a:extLst>
                <a:ext uri="{FF2B5EF4-FFF2-40B4-BE49-F238E27FC236}">
                  <a16:creationId xmlns:a16="http://schemas.microsoft.com/office/drawing/2014/main" id="{5D0B7F6E-7312-458B-840D-10F10D408F64}"/>
                </a:ext>
              </a:extLst>
            </p:cNvPr>
            <p:cNvSpPr>
              <a:spLocks noChangeArrowheads="1"/>
            </p:cNvSpPr>
            <p:nvPr/>
          </p:nvSpPr>
          <p:spPr bwMode="auto">
            <a:xfrm>
              <a:off x="945" y="2040"/>
              <a:ext cx="635" cy="602"/>
            </a:xfrm>
            <a:prstGeom prst="ellipse">
              <a:avLst/>
            </a:prstGeom>
            <a:solidFill>
              <a:srgbClr val="CCFFCC"/>
            </a:solidFill>
            <a:ln w="952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42" name="Oval 49">
              <a:extLst>
                <a:ext uri="{FF2B5EF4-FFF2-40B4-BE49-F238E27FC236}">
                  <a16:creationId xmlns:a16="http://schemas.microsoft.com/office/drawing/2014/main" id="{38B47A3E-4B8A-41DE-9623-A71D83055523}"/>
                </a:ext>
              </a:extLst>
            </p:cNvPr>
            <p:cNvSpPr>
              <a:spLocks noChangeArrowheads="1"/>
            </p:cNvSpPr>
            <p:nvPr/>
          </p:nvSpPr>
          <p:spPr bwMode="auto">
            <a:xfrm>
              <a:off x="991" y="2244"/>
              <a:ext cx="182" cy="189"/>
            </a:xfrm>
            <a:prstGeom prst="ellipse">
              <a:avLst/>
            </a:prstGeom>
            <a:solidFill>
              <a:srgbClr val="FFCC99"/>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q</a:t>
              </a:r>
            </a:p>
          </p:txBody>
        </p:sp>
        <p:sp>
          <p:nvSpPr>
            <p:cNvPr id="143" name="Oval 50">
              <a:extLst>
                <a:ext uri="{FF2B5EF4-FFF2-40B4-BE49-F238E27FC236}">
                  <a16:creationId xmlns:a16="http://schemas.microsoft.com/office/drawing/2014/main" id="{C7352159-6B08-4B26-A11C-4424E9C96ECB}"/>
                </a:ext>
              </a:extLst>
            </p:cNvPr>
            <p:cNvSpPr>
              <a:spLocks noChangeArrowheads="1"/>
            </p:cNvSpPr>
            <p:nvPr/>
          </p:nvSpPr>
          <p:spPr bwMode="auto">
            <a:xfrm>
              <a:off x="1353" y="2244"/>
              <a:ext cx="182" cy="189"/>
            </a:xfrm>
            <a:prstGeom prst="ellipse">
              <a:avLst/>
            </a:prstGeom>
            <a:solidFill>
              <a:srgbClr val="99CCFF"/>
            </a:solid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r>
                <a:rPr lang="en-US" altLang="zh-TW" sz="1200" dirty="0">
                  <a:solidFill>
                    <a:schemeClr val="tx1"/>
                  </a:solidFill>
                  <a:ea typeface="新細明體" panose="02020500000000000000" pitchFamily="18" charset="-120"/>
                </a:rPr>
                <a:t>b</a:t>
              </a:r>
            </a:p>
          </p:txBody>
        </p:sp>
        <p:sp>
          <p:nvSpPr>
            <p:cNvPr id="144" name="Line 51">
              <a:extLst>
                <a:ext uri="{FF2B5EF4-FFF2-40B4-BE49-F238E27FC236}">
                  <a16:creationId xmlns:a16="http://schemas.microsoft.com/office/drawing/2014/main" id="{3CF9949E-C031-428B-B3D1-F4F5811225F4}"/>
                </a:ext>
              </a:extLst>
            </p:cNvPr>
            <p:cNvSpPr>
              <a:spLocks noChangeShapeType="1"/>
            </p:cNvSpPr>
            <p:nvPr/>
          </p:nvSpPr>
          <p:spPr bwMode="auto">
            <a:xfrm>
              <a:off x="1397" y="2198"/>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45" name="Freeform: Shape 144">
            <a:extLst>
              <a:ext uri="{FF2B5EF4-FFF2-40B4-BE49-F238E27FC236}">
                <a16:creationId xmlns:a16="http://schemas.microsoft.com/office/drawing/2014/main" id="{3E595D41-FD55-4A3A-916D-86AED7FA7176}"/>
              </a:ext>
            </a:extLst>
          </p:cNvPr>
          <p:cNvSpPr/>
          <p:nvPr/>
        </p:nvSpPr>
        <p:spPr>
          <a:xfrm>
            <a:off x="6124736" y="5686400"/>
            <a:ext cx="272616"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Shape 145">
            <a:extLst>
              <a:ext uri="{FF2B5EF4-FFF2-40B4-BE49-F238E27FC236}">
                <a16:creationId xmlns:a16="http://schemas.microsoft.com/office/drawing/2014/main" id="{0CC10938-19B9-45F5-849B-3443E1955978}"/>
              </a:ext>
            </a:extLst>
          </p:cNvPr>
          <p:cNvSpPr/>
          <p:nvPr/>
        </p:nvSpPr>
        <p:spPr>
          <a:xfrm rot="15575140">
            <a:off x="4517426" y="5745906"/>
            <a:ext cx="272616" cy="357809"/>
          </a:xfrm>
          <a:custGeom>
            <a:avLst/>
            <a:gdLst>
              <a:gd name="connsiteX0" fmla="*/ 0 w 272616"/>
              <a:gd name="connsiteY0" fmla="*/ 357809 h 357809"/>
              <a:gd name="connsiteX1" fmla="*/ 45436 w 272616"/>
              <a:gd name="connsiteY1" fmla="*/ 352129 h 357809"/>
              <a:gd name="connsiteX2" fmla="*/ 68154 w 272616"/>
              <a:gd name="connsiteY2" fmla="*/ 318052 h 357809"/>
              <a:gd name="connsiteX3" fmla="*/ 79513 w 272616"/>
              <a:gd name="connsiteY3" fmla="*/ 272616 h 357809"/>
              <a:gd name="connsiteX4" fmla="*/ 90872 w 272616"/>
              <a:gd name="connsiteY4" fmla="*/ 215821 h 357809"/>
              <a:gd name="connsiteX5" fmla="*/ 102231 w 272616"/>
              <a:gd name="connsiteY5" fmla="*/ 193103 h 357809"/>
              <a:gd name="connsiteX6" fmla="*/ 113590 w 272616"/>
              <a:gd name="connsiteY6" fmla="*/ 159026 h 357809"/>
              <a:gd name="connsiteX7" fmla="*/ 147667 w 272616"/>
              <a:gd name="connsiteY7" fmla="*/ 136308 h 357809"/>
              <a:gd name="connsiteX8" fmla="*/ 187423 w 272616"/>
              <a:gd name="connsiteY8" fmla="*/ 119270 h 357809"/>
              <a:gd name="connsiteX9" fmla="*/ 227180 w 272616"/>
              <a:gd name="connsiteY9" fmla="*/ 90872 h 357809"/>
              <a:gd name="connsiteX10" fmla="*/ 249898 w 272616"/>
              <a:gd name="connsiteY10" fmla="*/ 56795 h 357809"/>
              <a:gd name="connsiteX11" fmla="*/ 261257 w 272616"/>
              <a:gd name="connsiteY11" fmla="*/ 39757 h 357809"/>
              <a:gd name="connsiteX12" fmla="*/ 266936 w 272616"/>
              <a:gd name="connsiteY12" fmla="*/ 17039 h 357809"/>
              <a:gd name="connsiteX13" fmla="*/ 272616 w 272616"/>
              <a:gd name="connsiteY13" fmla="*/ 0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2616" h="357809">
                <a:moveTo>
                  <a:pt x="0" y="357809"/>
                </a:moveTo>
                <a:cubicBezTo>
                  <a:pt x="15145" y="355916"/>
                  <a:pt x="32252" y="359820"/>
                  <a:pt x="45436" y="352129"/>
                </a:cubicBezTo>
                <a:cubicBezTo>
                  <a:pt x="57228" y="345250"/>
                  <a:pt x="68154" y="318052"/>
                  <a:pt x="68154" y="318052"/>
                </a:cubicBezTo>
                <a:cubicBezTo>
                  <a:pt x="71940" y="302907"/>
                  <a:pt x="76947" y="288015"/>
                  <a:pt x="79513" y="272616"/>
                </a:cubicBezTo>
                <a:cubicBezTo>
                  <a:pt x="81477" y="260831"/>
                  <a:pt x="85787" y="229381"/>
                  <a:pt x="90872" y="215821"/>
                </a:cubicBezTo>
                <a:cubicBezTo>
                  <a:pt x="93845" y="207894"/>
                  <a:pt x="99087" y="200964"/>
                  <a:pt x="102231" y="193103"/>
                </a:cubicBezTo>
                <a:cubicBezTo>
                  <a:pt x="106678" y="181986"/>
                  <a:pt x="103627" y="165668"/>
                  <a:pt x="113590" y="159026"/>
                </a:cubicBezTo>
                <a:cubicBezTo>
                  <a:pt x="124949" y="151453"/>
                  <a:pt x="134716" y="140625"/>
                  <a:pt x="147667" y="136308"/>
                </a:cubicBezTo>
                <a:cubicBezTo>
                  <a:pt x="161572" y="131673"/>
                  <a:pt x="175141" y="128043"/>
                  <a:pt x="187423" y="119270"/>
                </a:cubicBezTo>
                <a:cubicBezTo>
                  <a:pt x="241149" y="80894"/>
                  <a:pt x="164918" y="122003"/>
                  <a:pt x="227180" y="90872"/>
                </a:cubicBezTo>
                <a:lnTo>
                  <a:pt x="249898" y="56795"/>
                </a:lnTo>
                <a:lnTo>
                  <a:pt x="261257" y="39757"/>
                </a:lnTo>
                <a:cubicBezTo>
                  <a:pt x="263150" y="32184"/>
                  <a:pt x="264792" y="24544"/>
                  <a:pt x="266936" y="17039"/>
                </a:cubicBezTo>
                <a:cubicBezTo>
                  <a:pt x="268581" y="11282"/>
                  <a:pt x="272616" y="0"/>
                  <a:pt x="272616" y="0"/>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Line 28">
            <a:extLst>
              <a:ext uri="{FF2B5EF4-FFF2-40B4-BE49-F238E27FC236}">
                <a16:creationId xmlns:a16="http://schemas.microsoft.com/office/drawing/2014/main" id="{7E496379-8BA6-4C2D-BE0B-56B6D2325A77}"/>
              </a:ext>
            </a:extLst>
          </p:cNvPr>
          <p:cNvSpPr>
            <a:spLocks noChangeShapeType="1"/>
          </p:cNvSpPr>
          <p:nvPr/>
        </p:nvSpPr>
        <p:spPr bwMode="auto">
          <a:xfrm flipH="1">
            <a:off x="8515913" y="5852994"/>
            <a:ext cx="18005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en-US"/>
          </a:p>
        </p:txBody>
      </p:sp>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073DA4FE-8E78-48E3-9D7D-E119E29A5229}"/>
                  </a:ext>
                </a:extLst>
              </p:cNvPr>
              <p:cNvSpPr txBox="1"/>
              <p:nvPr/>
            </p:nvSpPr>
            <p:spPr>
              <a:xfrm>
                <a:off x="2965917" y="1581944"/>
                <a:ext cx="3719467" cy="923330"/>
              </a:xfrm>
              <a:prstGeom prst="rect">
                <a:avLst/>
              </a:prstGeom>
              <a:noFill/>
            </p:spPr>
            <p:txBody>
              <a:bodyPr wrap="square" rtlCol="0">
                <a:spAutoFit/>
              </a:bodyPr>
              <a:lstStyle/>
              <a:p>
                <a:r>
                  <a:rPr lang="en-US" dirty="0"/>
                  <a:t>“Melting” of </a:t>
                </a:r>
                <a14:m>
                  <m:oMath xmlns:m="http://schemas.openxmlformats.org/officeDocument/2006/math">
                    <m:r>
                      <m:rPr>
                        <m:sty m:val="p"/>
                      </m:rPr>
                      <a:rPr lang="el-GR" i="1">
                        <a:latin typeface="Cambria Math" panose="02040503050406030204" pitchFamily="18" charset="0"/>
                        <a:ea typeface="Cambria Math" panose="02040503050406030204" pitchFamily="18" charset="0"/>
                      </a:rPr>
                      <m:t>Υ</m:t>
                    </m:r>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𝑆</m:t>
                    </m:r>
                    <m:r>
                      <a:rPr lang="en-US" i="1">
                        <a:latin typeface="Cambria Math" panose="02040503050406030204" pitchFamily="18" charset="0"/>
                        <a:ea typeface="Cambria Math" panose="02040503050406030204" pitchFamily="18" charset="0"/>
                      </a:rPr>
                      <m:t>)</m:t>
                    </m:r>
                  </m:oMath>
                </a14:m>
                <a:r>
                  <a:rPr lang="en-US" dirty="0"/>
                  <a:t> and </a:t>
                </a:r>
                <a14:m>
                  <m:oMath xmlns:m="http://schemas.openxmlformats.org/officeDocument/2006/math">
                    <m:r>
                      <m:rPr>
                        <m:sty m:val="p"/>
                      </m:rPr>
                      <a:rPr lang="el-GR" i="1">
                        <a:latin typeface="Cambria Math" panose="02040503050406030204" pitchFamily="18" charset="0"/>
                        <a:ea typeface="Cambria Math" panose="02040503050406030204" pitchFamily="18" charset="0"/>
                      </a:rPr>
                      <m:t>Υ</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𝑆</m:t>
                    </m:r>
                    <m:r>
                      <a:rPr lang="en-US" i="1">
                        <a:latin typeface="Cambria Math" panose="02040503050406030204" pitchFamily="18" charset="0"/>
                        <a:ea typeface="Cambria Math" panose="02040503050406030204" pitchFamily="18" charset="0"/>
                      </a:rPr>
                      <m:t>)</m:t>
                    </m:r>
                  </m:oMath>
                </a14:m>
                <a:endParaRPr lang="en-US" dirty="0"/>
              </a:p>
              <a:p>
                <a:endParaRPr lang="en-US" dirty="0"/>
              </a:p>
              <a:p>
                <a:endParaRPr lang="en-US" dirty="0"/>
              </a:p>
            </p:txBody>
          </p:sp>
        </mc:Choice>
        <mc:Fallback xmlns="">
          <p:sp>
            <p:nvSpPr>
              <p:cNvPr id="85" name="TextBox 84">
                <a:extLst>
                  <a:ext uri="{FF2B5EF4-FFF2-40B4-BE49-F238E27FC236}">
                    <a16:creationId xmlns:a16="http://schemas.microsoft.com/office/drawing/2014/main" id="{073DA4FE-8E78-48E3-9D7D-E119E29A5229}"/>
                  </a:ext>
                </a:extLst>
              </p:cNvPr>
              <p:cNvSpPr txBox="1">
                <a:spLocks noRot="1" noChangeAspect="1" noMove="1" noResize="1" noEditPoints="1" noAdjustHandles="1" noChangeArrowheads="1" noChangeShapeType="1" noTextEdit="1"/>
              </p:cNvSpPr>
              <p:nvPr/>
            </p:nvSpPr>
            <p:spPr>
              <a:xfrm>
                <a:off x="2965917" y="1581944"/>
                <a:ext cx="3719467" cy="923330"/>
              </a:xfrm>
              <a:prstGeom prst="rect">
                <a:avLst/>
              </a:prstGeom>
              <a:blipFill>
                <a:blip r:embed="rId6"/>
                <a:stretch>
                  <a:fillRect l="-1475" t="-3974"/>
                </a:stretch>
              </a:blipFill>
            </p:spPr>
            <p:txBody>
              <a:bodyPr/>
              <a:lstStyle/>
              <a:p>
                <a:r>
                  <a:rPr lang="en-US">
                    <a:noFill/>
                  </a:rPr>
                  <a:t> </a:t>
                </a:r>
              </a:p>
            </p:txBody>
          </p:sp>
        </mc:Fallback>
      </mc:AlternateContent>
      <p:cxnSp>
        <p:nvCxnSpPr>
          <p:cNvPr id="96" name="Straight Arrow Connector 95">
            <a:extLst>
              <a:ext uri="{FF2B5EF4-FFF2-40B4-BE49-F238E27FC236}">
                <a16:creationId xmlns:a16="http://schemas.microsoft.com/office/drawing/2014/main" id="{CD4CD0E7-8744-45CD-B320-8AEA1C2753A9}"/>
              </a:ext>
            </a:extLst>
          </p:cNvPr>
          <p:cNvCxnSpPr>
            <a:cxnSpLocks/>
          </p:cNvCxnSpPr>
          <p:nvPr/>
        </p:nvCxnSpPr>
        <p:spPr>
          <a:xfrm flipH="1">
            <a:off x="2720853" y="1797968"/>
            <a:ext cx="245065" cy="648072"/>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C6A208A0-F558-472D-888C-6808CF1F7871}"/>
              </a:ext>
            </a:extLst>
          </p:cNvPr>
          <p:cNvCxnSpPr>
            <a:cxnSpLocks/>
          </p:cNvCxnSpPr>
          <p:nvPr/>
        </p:nvCxnSpPr>
        <p:spPr>
          <a:xfrm>
            <a:off x="3393534" y="1941984"/>
            <a:ext cx="108078" cy="633476"/>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F7E26984-5BC4-4D7B-A587-327E95963F33}"/>
              </a:ext>
            </a:extLst>
          </p:cNvPr>
          <p:cNvSpPr/>
          <p:nvPr/>
        </p:nvSpPr>
        <p:spPr>
          <a:xfrm>
            <a:off x="2493475" y="791597"/>
            <a:ext cx="6640181" cy="646331"/>
          </a:xfrm>
          <a:prstGeom prst="rect">
            <a:avLst/>
          </a:prstGeom>
        </p:spPr>
        <p:txBody>
          <a:bodyPr wrap="square">
            <a:spAutoFit/>
          </a:bodyPr>
          <a:lstStyle/>
          <a:p>
            <a:pPr defTabSz="914400"/>
            <a:r>
              <a:rPr lang="en-US" altLang="zh-TW" dirty="0">
                <a:ea typeface="新細明體" panose="02020500000000000000" pitchFamily="18" charset="-120"/>
              </a:rPr>
              <a:t>Successive suppression of individual states provides a window for the </a:t>
            </a:r>
            <a:r>
              <a:rPr lang="en-US" altLang="zh-TW" b="1" dirty="0">
                <a:ea typeface="新細明體" panose="02020500000000000000" pitchFamily="18" charset="-120"/>
              </a:rPr>
              <a:t>in-medium color force </a:t>
            </a:r>
            <a:r>
              <a:rPr lang="en-US" altLang="zh-TW" dirty="0">
                <a:ea typeface="新細明體" panose="02020500000000000000" pitchFamily="18" charset="-120"/>
              </a:rPr>
              <a:t>vs. temperature</a:t>
            </a:r>
          </a:p>
        </p:txBody>
      </p:sp>
      <p:sp>
        <p:nvSpPr>
          <p:cNvPr id="101" name="TextBox 100">
            <a:extLst>
              <a:ext uri="{FF2B5EF4-FFF2-40B4-BE49-F238E27FC236}">
                <a16:creationId xmlns:a16="http://schemas.microsoft.com/office/drawing/2014/main" id="{28070BA9-09D9-4041-B323-A6A9E1902B52}"/>
              </a:ext>
            </a:extLst>
          </p:cNvPr>
          <p:cNvSpPr txBox="1"/>
          <p:nvPr/>
        </p:nvSpPr>
        <p:spPr>
          <a:xfrm>
            <a:off x="8809307" y="4771627"/>
            <a:ext cx="924292" cy="369332"/>
          </a:xfrm>
          <a:prstGeom prst="rect">
            <a:avLst/>
          </a:prstGeom>
          <a:noFill/>
        </p:spPr>
        <p:txBody>
          <a:bodyPr wrap="none" rtlCol="0">
            <a:spAutoFit/>
          </a:bodyPr>
          <a:lstStyle/>
          <a:p>
            <a:r>
              <a:rPr lang="en-US" dirty="0"/>
              <a:t>Initial T</a:t>
            </a:r>
          </a:p>
        </p:txBody>
      </p:sp>
    </p:spTree>
    <p:extLst>
      <p:ext uri="{BB962C8B-B14F-4D97-AF65-F5344CB8AC3E}">
        <p14:creationId xmlns:p14="http://schemas.microsoft.com/office/powerpoint/2010/main" val="532584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E868F-77E8-41A1-9454-376433918C5C}"/>
              </a:ext>
            </a:extLst>
          </p:cNvPr>
          <p:cNvSpPr>
            <a:spLocks noGrp="1"/>
          </p:cNvSpPr>
          <p:nvPr>
            <p:ph type="title"/>
          </p:nvPr>
        </p:nvSpPr>
        <p:spPr/>
        <p:txBody>
          <a:bodyPr/>
          <a:lstStyle/>
          <a:p>
            <a:r>
              <a:rPr lang="en-US" dirty="0"/>
              <a:t>Quarkonia Production in HL-LHC</a:t>
            </a:r>
          </a:p>
        </p:txBody>
      </p:sp>
      <p:sp>
        <p:nvSpPr>
          <p:cNvPr id="4" name="Slide Number Placeholder 3">
            <a:extLst>
              <a:ext uri="{FF2B5EF4-FFF2-40B4-BE49-F238E27FC236}">
                <a16:creationId xmlns:a16="http://schemas.microsoft.com/office/drawing/2014/main" id="{4E9D7374-B865-4E15-B1FD-5D43E3122702}"/>
              </a:ext>
            </a:extLst>
          </p:cNvPr>
          <p:cNvSpPr>
            <a:spLocks noGrp="1"/>
          </p:cNvSpPr>
          <p:nvPr>
            <p:ph type="sldNum" idx="10"/>
          </p:nvPr>
        </p:nvSpPr>
        <p:spPr/>
        <p:txBody>
          <a:bodyPr/>
          <a:lstStyle/>
          <a:p>
            <a:pPr>
              <a:defRPr/>
            </a:pPr>
            <a:fld id="{CE073F8C-D60B-48F1-9268-A8D1323DD3CB}" type="slidenum">
              <a:rPr lang="en-US" altLang="en-US" smtClean="0"/>
              <a:pPr>
                <a:defRPr/>
              </a:pPr>
              <a:t>29</a:t>
            </a:fld>
            <a:endParaRPr lang="en-US" altLang="en-US"/>
          </a:p>
        </p:txBody>
      </p:sp>
      <p:sp>
        <p:nvSpPr>
          <p:cNvPr id="5" name="Footer Placeholder 4">
            <a:extLst>
              <a:ext uri="{FF2B5EF4-FFF2-40B4-BE49-F238E27FC236}">
                <a16:creationId xmlns:a16="http://schemas.microsoft.com/office/drawing/2014/main" id="{A1DA66AD-8C24-4DD5-9402-751293B32859}"/>
              </a:ext>
            </a:extLst>
          </p:cNvPr>
          <p:cNvSpPr>
            <a:spLocks noGrp="1"/>
          </p:cNvSpPr>
          <p:nvPr>
            <p:ph type="ftr" idx="11"/>
          </p:nvPr>
        </p:nvSpPr>
        <p:spPr>
          <a:xfrm>
            <a:off x="2508841" y="7287245"/>
            <a:ext cx="5270500" cy="466725"/>
          </a:xfrm>
        </p:spPr>
        <p:txBody>
          <a:bodyPr/>
          <a:lstStyle/>
          <a:p>
            <a:pPr>
              <a:defRPr/>
            </a:pPr>
            <a:r>
              <a:rPr lang="en-US" altLang="zh-TW" dirty="0"/>
              <a:t>QGP Studies in Run 3 and 4</a:t>
            </a:r>
          </a:p>
        </p:txBody>
      </p:sp>
      <p:pic>
        <p:nvPicPr>
          <p:cNvPr id="6" name="Picture 5">
            <a:extLst>
              <a:ext uri="{FF2B5EF4-FFF2-40B4-BE49-F238E27FC236}">
                <a16:creationId xmlns:a16="http://schemas.microsoft.com/office/drawing/2014/main" id="{4DD23EA3-FC09-4621-920D-F2C588062AD9}"/>
              </a:ext>
            </a:extLst>
          </p:cNvPr>
          <p:cNvPicPr>
            <a:picLocks noChangeAspect="1"/>
          </p:cNvPicPr>
          <p:nvPr/>
        </p:nvPicPr>
        <p:blipFill rotWithShape="1">
          <a:blip r:embed="rId2"/>
          <a:srcRect t="1890"/>
          <a:stretch/>
        </p:blipFill>
        <p:spPr>
          <a:xfrm>
            <a:off x="132656" y="789856"/>
            <a:ext cx="4849350" cy="3830633"/>
          </a:xfrm>
          <a:prstGeom prst="rect">
            <a:avLst/>
          </a:prstGeom>
        </p:spPr>
      </p:pic>
      <p:pic>
        <p:nvPicPr>
          <p:cNvPr id="7" name="Picture 6">
            <a:extLst>
              <a:ext uri="{FF2B5EF4-FFF2-40B4-BE49-F238E27FC236}">
                <a16:creationId xmlns:a16="http://schemas.microsoft.com/office/drawing/2014/main" id="{C969F3B9-B064-41FA-8D84-CFA16FE202AD}"/>
              </a:ext>
            </a:extLst>
          </p:cNvPr>
          <p:cNvPicPr>
            <a:picLocks noChangeAspect="1"/>
          </p:cNvPicPr>
          <p:nvPr/>
        </p:nvPicPr>
        <p:blipFill>
          <a:blip r:embed="rId3"/>
          <a:stretch>
            <a:fillRect/>
          </a:stretch>
        </p:blipFill>
        <p:spPr>
          <a:xfrm>
            <a:off x="5005603" y="789856"/>
            <a:ext cx="5029200" cy="3663137"/>
          </a:xfrm>
          <a:prstGeom prst="rect">
            <a:avLst/>
          </a:prstGeom>
        </p:spPr>
      </p:pic>
      <p:pic>
        <p:nvPicPr>
          <p:cNvPr id="3" name="Picture 2">
            <a:extLst>
              <a:ext uri="{FF2B5EF4-FFF2-40B4-BE49-F238E27FC236}">
                <a16:creationId xmlns:a16="http://schemas.microsoft.com/office/drawing/2014/main" id="{2CF9CE89-A52E-4A03-B7E5-EEECE5FF1F8C}"/>
              </a:ext>
            </a:extLst>
          </p:cNvPr>
          <p:cNvPicPr>
            <a:picLocks noChangeAspect="1"/>
          </p:cNvPicPr>
          <p:nvPr/>
        </p:nvPicPr>
        <p:blipFill>
          <a:blip r:embed="rId4"/>
          <a:stretch>
            <a:fillRect/>
          </a:stretch>
        </p:blipFill>
        <p:spPr>
          <a:xfrm>
            <a:off x="6084853" y="4412412"/>
            <a:ext cx="3840891" cy="2858338"/>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9486AA9-389F-4C09-A9D8-3CBD26A5C3CA}"/>
                  </a:ext>
                </a:extLst>
              </p:cNvPr>
              <p:cNvSpPr txBox="1"/>
              <p:nvPr/>
            </p:nvSpPr>
            <p:spPr>
              <a:xfrm>
                <a:off x="0" y="4519751"/>
                <a:ext cx="6024205"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t>Precise measurement of Y(</a:t>
                </a:r>
                <a:r>
                  <a:rPr lang="en-US" sz="2000" dirty="0" err="1"/>
                  <a:t>nS</a:t>
                </a:r>
                <a:r>
                  <a:rPr lang="en-US" sz="2000" dirty="0"/>
                  <a:t>), J/ψ and ψ(2S) R</a:t>
                </a:r>
                <a:r>
                  <a:rPr lang="en-US" sz="2000" baseline="-25000" dirty="0"/>
                  <a:t>AA</a:t>
                </a:r>
                <a:r>
                  <a:rPr lang="en-US" sz="2000" dirty="0"/>
                  <a:t> as a function of centrality, p</a:t>
                </a:r>
                <a:r>
                  <a:rPr lang="en-US" sz="2000" baseline="-25000" dirty="0"/>
                  <a:t>T</a:t>
                </a:r>
                <a:r>
                  <a:rPr lang="en-US" sz="2000" dirty="0"/>
                  <a:t> and rapidity</a:t>
                </a:r>
                <a:endParaRPr lang="en-US" sz="2000" baseline="-25000" dirty="0"/>
              </a:p>
              <a:p>
                <a:pPr marL="1028700" lvl="1">
                  <a:buFont typeface="Arial" panose="020B0604020202020204" pitchFamily="34" charset="0"/>
                  <a:buChar char="•"/>
                </a:pPr>
                <a:r>
                  <a:rPr lang="en-US" sz="2000" dirty="0"/>
                  <a:t>Observation of Y(3S) production in PbPb</a:t>
                </a:r>
              </a:p>
              <a:p>
                <a:pPr marL="1028700" lvl="1">
                  <a:buFont typeface="Arial" panose="020B0604020202020204" pitchFamily="34" charset="0"/>
                  <a:buChar char="•"/>
                </a:pPr>
                <a:r>
                  <a:rPr lang="en-US" sz="2000" dirty="0"/>
                  <a:t>Precise measurement at large rapidity</a:t>
                </a:r>
              </a:p>
              <a:p>
                <a:pPr marL="1028700" lvl="1">
                  <a:buFont typeface="Arial" panose="020B0604020202020204" pitchFamily="34" charset="0"/>
                  <a:buChar char="•"/>
                </a:pPr>
                <a:r>
                  <a:rPr lang="en-US" sz="2000" dirty="0"/>
                  <a:t>Sensitive to QCD in-medium potential</a:t>
                </a:r>
              </a:p>
              <a:p>
                <a:pPr marL="285750" indent="-285750">
                  <a:buFont typeface="Arial" panose="020B0604020202020204" pitchFamily="34" charset="0"/>
                  <a:buChar char="•"/>
                </a:pPr>
                <a:r>
                  <a:rPr lang="en-US" sz="2000" dirty="0"/>
                  <a:t>High precision measurement of J/ψ elliptic flow</a:t>
                </a:r>
                <a:r>
                  <a:rPr lang="en-US" altLang="zh-TW" sz="2000" dirty="0"/>
                  <a:t>:</a:t>
                </a:r>
                <a:br>
                  <a:rPr lang="en-US" altLang="zh-TW" sz="2000" dirty="0"/>
                </a:br>
                <a:r>
                  <a:rPr lang="en-US" altLang="zh-TW" sz="2000" dirty="0">
                    <a:solidFill>
                      <a:schemeClr val="accent5">
                        <a:lumMod val="75000"/>
                      </a:schemeClr>
                    </a:solidFill>
                  </a:rPr>
                  <a:t>P</a:t>
                </a:r>
                <a:r>
                  <a:rPr lang="en-US" sz="2000" dirty="0">
                    <a:solidFill>
                      <a:schemeClr val="accent5">
                        <a:lumMod val="75000"/>
                      </a:schemeClr>
                    </a:solidFill>
                  </a:rPr>
                  <a:t>robe the QCD interaction of deconfined </a:t>
                </a:r>
                <a14:m>
                  <m:oMath xmlns:m="http://schemas.openxmlformats.org/officeDocument/2006/math">
                    <m:r>
                      <a:rPr lang="en-US" sz="2000" b="0" i="1" dirty="0" smtClean="0">
                        <a:solidFill>
                          <a:schemeClr val="accent5">
                            <a:lumMod val="75000"/>
                          </a:schemeClr>
                        </a:solidFill>
                        <a:latin typeface="Cambria Math" panose="02040503050406030204" pitchFamily="18" charset="0"/>
                      </a:rPr>
                      <m:t>𝑐</m:t>
                    </m:r>
                  </m:oMath>
                </a14:m>
                <a:r>
                  <a:rPr lang="en-US" sz="2000" dirty="0">
                    <a:solidFill>
                      <a:schemeClr val="accent5">
                        <a:lumMod val="75000"/>
                      </a:schemeClr>
                    </a:solidFill>
                  </a:rPr>
                  <a:t> and </a:t>
                </a:r>
                <a14:m>
                  <m:oMath xmlns:m="http://schemas.openxmlformats.org/officeDocument/2006/math">
                    <m:acc>
                      <m:accPr>
                        <m:chr m:val="̅"/>
                        <m:ctrlPr>
                          <a:rPr lang="en-US" sz="2000" i="1" dirty="0" smtClean="0">
                            <a:solidFill>
                              <a:schemeClr val="accent5">
                                <a:lumMod val="75000"/>
                              </a:schemeClr>
                            </a:solidFill>
                            <a:latin typeface="Cambria Math" panose="02040503050406030204" pitchFamily="18" charset="0"/>
                          </a:rPr>
                        </m:ctrlPr>
                      </m:accPr>
                      <m:e>
                        <m:r>
                          <a:rPr lang="en-US" sz="2000" i="1" dirty="0">
                            <a:solidFill>
                              <a:schemeClr val="accent5">
                                <a:lumMod val="75000"/>
                              </a:schemeClr>
                            </a:solidFill>
                            <a:latin typeface="Cambria Math" panose="02040503050406030204" pitchFamily="18" charset="0"/>
                          </a:rPr>
                          <m:t>𝑐</m:t>
                        </m:r>
                      </m:e>
                    </m:acc>
                  </m:oMath>
                </a14:m>
                <a:endParaRPr lang="en-US" altLang="zh-TW" sz="2000" dirty="0">
                  <a:solidFill>
                    <a:schemeClr val="accent5">
                      <a:lumMod val="75000"/>
                    </a:schemeClr>
                  </a:solidFill>
                </a:endParaRPr>
              </a:p>
            </p:txBody>
          </p:sp>
        </mc:Choice>
        <mc:Fallback xmlns="">
          <p:sp>
            <p:nvSpPr>
              <p:cNvPr id="8" name="TextBox 7">
                <a:extLst>
                  <a:ext uri="{FF2B5EF4-FFF2-40B4-BE49-F238E27FC236}">
                    <a16:creationId xmlns:a16="http://schemas.microsoft.com/office/drawing/2014/main" id="{49486AA9-389F-4C09-A9D8-3CBD26A5C3CA}"/>
                  </a:ext>
                </a:extLst>
              </p:cNvPr>
              <p:cNvSpPr txBox="1">
                <a:spLocks noRot="1" noChangeAspect="1" noMove="1" noResize="1" noEditPoints="1" noAdjustHandles="1" noChangeArrowheads="1" noChangeShapeType="1" noTextEdit="1"/>
              </p:cNvSpPr>
              <p:nvPr/>
            </p:nvSpPr>
            <p:spPr>
              <a:xfrm>
                <a:off x="0" y="4519751"/>
                <a:ext cx="6024205" cy="2246769"/>
              </a:xfrm>
              <a:prstGeom prst="rect">
                <a:avLst/>
              </a:prstGeom>
              <a:blipFill>
                <a:blip r:embed="rId5"/>
                <a:stretch>
                  <a:fillRect l="-911" t="-1084" r="-3340" b="-4065"/>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647D3F26-B65E-4F85-9F1D-FC7EF537F58C}"/>
              </a:ext>
            </a:extLst>
          </p:cNvPr>
          <p:cNvSpPr txBox="1"/>
          <p:nvPr/>
        </p:nvSpPr>
        <p:spPr>
          <a:xfrm>
            <a:off x="2470287" y="1328028"/>
            <a:ext cx="758713" cy="253916"/>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0" name="TextBox 9">
            <a:extLst>
              <a:ext uri="{FF2B5EF4-FFF2-40B4-BE49-F238E27FC236}">
                <a16:creationId xmlns:a16="http://schemas.microsoft.com/office/drawing/2014/main" id="{24979F9B-6E35-46E6-B96F-897AA2DFD284}"/>
              </a:ext>
            </a:extLst>
          </p:cNvPr>
          <p:cNvSpPr txBox="1"/>
          <p:nvPr/>
        </p:nvSpPr>
        <p:spPr>
          <a:xfrm>
            <a:off x="9035198" y="1091099"/>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1" name="TextBox 10">
            <a:extLst>
              <a:ext uri="{FF2B5EF4-FFF2-40B4-BE49-F238E27FC236}">
                <a16:creationId xmlns:a16="http://schemas.microsoft.com/office/drawing/2014/main" id="{0A24AF33-57B8-47EF-97C8-9C896089F04B}"/>
              </a:ext>
            </a:extLst>
          </p:cNvPr>
          <p:cNvSpPr txBox="1"/>
          <p:nvPr/>
        </p:nvSpPr>
        <p:spPr>
          <a:xfrm>
            <a:off x="8926106" y="626246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3" name="Picture 8" descr="「cms logo」的圖片搜尋結果">
            <a:extLst>
              <a:ext uri="{FF2B5EF4-FFF2-40B4-BE49-F238E27FC236}">
                <a16:creationId xmlns:a16="http://schemas.microsoft.com/office/drawing/2014/main" id="{829EF792-6F31-4796-943D-22FA022B216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16563" y="1149896"/>
            <a:ext cx="352597" cy="3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Related image">
            <a:extLst>
              <a:ext uri="{FF2B5EF4-FFF2-40B4-BE49-F238E27FC236}">
                <a16:creationId xmlns:a16="http://schemas.microsoft.com/office/drawing/2014/main" id="{4F38E1AF-F35C-4666-83CD-0B855B85289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85384" y="1701297"/>
            <a:ext cx="498156" cy="4981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Related image">
            <a:extLst>
              <a:ext uri="{FF2B5EF4-FFF2-40B4-BE49-F238E27FC236}">
                <a16:creationId xmlns:a16="http://schemas.microsoft.com/office/drawing/2014/main" id="{38F25055-9FAC-4A5E-AD4B-2A3BE487D93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7343" y="4900212"/>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0211B66-A63E-4280-ABDC-1F4105373C36}"/>
              </a:ext>
            </a:extLst>
          </p:cNvPr>
          <p:cNvSpPr txBox="1"/>
          <p:nvPr/>
        </p:nvSpPr>
        <p:spPr>
          <a:xfrm>
            <a:off x="3030493" y="2878088"/>
            <a:ext cx="882062" cy="400110"/>
          </a:xfrm>
          <a:prstGeom prst="rect">
            <a:avLst/>
          </a:prstGeom>
          <a:noFill/>
        </p:spPr>
        <p:txBody>
          <a:bodyPr wrap="square" rtlCol="0">
            <a:spAutoFit/>
          </a:bodyPr>
          <a:lstStyle/>
          <a:p>
            <a:r>
              <a:rPr lang="el-GR" sz="2000" b="1" dirty="0">
                <a:solidFill>
                  <a:srgbClr val="990033"/>
                </a:solidFill>
              </a:rPr>
              <a:t>Υ</a:t>
            </a:r>
            <a:r>
              <a:rPr lang="en-US" sz="2000" b="1" dirty="0">
                <a:solidFill>
                  <a:srgbClr val="990033"/>
                </a:solidFill>
              </a:rPr>
              <a:t>(1S)</a:t>
            </a:r>
          </a:p>
        </p:txBody>
      </p:sp>
      <p:sp>
        <p:nvSpPr>
          <p:cNvPr id="17" name="TextBox 16">
            <a:extLst>
              <a:ext uri="{FF2B5EF4-FFF2-40B4-BE49-F238E27FC236}">
                <a16:creationId xmlns:a16="http://schemas.microsoft.com/office/drawing/2014/main" id="{EC132574-B434-4DB0-BB4D-96D51A712C65}"/>
              </a:ext>
            </a:extLst>
          </p:cNvPr>
          <p:cNvSpPr txBox="1"/>
          <p:nvPr/>
        </p:nvSpPr>
        <p:spPr>
          <a:xfrm>
            <a:off x="2734209" y="3454152"/>
            <a:ext cx="882062" cy="400110"/>
          </a:xfrm>
          <a:prstGeom prst="rect">
            <a:avLst/>
          </a:prstGeom>
          <a:noFill/>
        </p:spPr>
        <p:txBody>
          <a:bodyPr wrap="square" rtlCol="0">
            <a:spAutoFit/>
          </a:bodyPr>
          <a:lstStyle/>
          <a:p>
            <a:r>
              <a:rPr lang="en-US" sz="2000" b="1" dirty="0">
                <a:solidFill>
                  <a:schemeClr val="accent5">
                    <a:lumMod val="50000"/>
                  </a:schemeClr>
                </a:solidFill>
              </a:rPr>
              <a:t>Y(2S)</a:t>
            </a:r>
          </a:p>
        </p:txBody>
      </p:sp>
      <p:sp>
        <p:nvSpPr>
          <p:cNvPr id="18" name="TextBox 17">
            <a:extLst>
              <a:ext uri="{FF2B5EF4-FFF2-40B4-BE49-F238E27FC236}">
                <a16:creationId xmlns:a16="http://schemas.microsoft.com/office/drawing/2014/main" id="{46B0469F-C12C-4A30-87F2-8BE95CCF7025}"/>
              </a:ext>
            </a:extLst>
          </p:cNvPr>
          <p:cNvSpPr txBox="1"/>
          <p:nvPr/>
        </p:nvSpPr>
        <p:spPr>
          <a:xfrm>
            <a:off x="708720" y="3742184"/>
            <a:ext cx="882062" cy="400110"/>
          </a:xfrm>
          <a:prstGeom prst="rect">
            <a:avLst/>
          </a:prstGeom>
          <a:noFill/>
        </p:spPr>
        <p:txBody>
          <a:bodyPr wrap="square" rtlCol="0">
            <a:spAutoFit/>
          </a:bodyPr>
          <a:lstStyle/>
          <a:p>
            <a:r>
              <a:rPr lang="en-US" sz="2000" b="1" dirty="0">
                <a:solidFill>
                  <a:schemeClr val="accent6"/>
                </a:solidFill>
              </a:rPr>
              <a:t>Y(3S)</a:t>
            </a:r>
          </a:p>
        </p:txBody>
      </p:sp>
      <p:sp>
        <p:nvSpPr>
          <p:cNvPr id="19" name="TextBox 18">
            <a:extLst>
              <a:ext uri="{FF2B5EF4-FFF2-40B4-BE49-F238E27FC236}">
                <a16:creationId xmlns:a16="http://schemas.microsoft.com/office/drawing/2014/main" id="{10C1BB67-7183-41A5-B30E-0EC80CD2C8CF}"/>
              </a:ext>
            </a:extLst>
          </p:cNvPr>
          <p:cNvSpPr txBox="1"/>
          <p:nvPr/>
        </p:nvSpPr>
        <p:spPr>
          <a:xfrm>
            <a:off x="6685384" y="3057348"/>
            <a:ext cx="840295" cy="400110"/>
          </a:xfrm>
          <a:prstGeom prst="rect">
            <a:avLst/>
          </a:prstGeom>
          <a:noFill/>
        </p:spPr>
        <p:txBody>
          <a:bodyPr wrap="none" rtlCol="0">
            <a:spAutoFit/>
          </a:bodyPr>
          <a:lstStyle/>
          <a:p>
            <a:r>
              <a:rPr lang="el-GR" sz="2000" b="1" dirty="0">
                <a:solidFill>
                  <a:srgbClr val="FF0000"/>
                </a:solidFill>
              </a:rPr>
              <a:t>Υ</a:t>
            </a:r>
            <a:r>
              <a:rPr lang="en-US" sz="2000" b="1" dirty="0">
                <a:solidFill>
                  <a:srgbClr val="FF0000"/>
                </a:solidFill>
              </a:rPr>
              <a:t>(1S)</a:t>
            </a:r>
          </a:p>
        </p:txBody>
      </p:sp>
      <p:sp>
        <p:nvSpPr>
          <p:cNvPr id="20" name="TextBox 19">
            <a:extLst>
              <a:ext uri="{FF2B5EF4-FFF2-40B4-BE49-F238E27FC236}">
                <a16:creationId xmlns:a16="http://schemas.microsoft.com/office/drawing/2014/main" id="{05A0DADF-EB90-4B44-B8A8-055CA057F3B1}"/>
              </a:ext>
            </a:extLst>
          </p:cNvPr>
          <p:cNvSpPr txBox="1"/>
          <p:nvPr/>
        </p:nvSpPr>
        <p:spPr>
          <a:xfrm>
            <a:off x="5893296" y="3598168"/>
            <a:ext cx="840295" cy="400110"/>
          </a:xfrm>
          <a:prstGeom prst="rect">
            <a:avLst/>
          </a:prstGeom>
          <a:noFill/>
        </p:spPr>
        <p:txBody>
          <a:bodyPr wrap="none" rtlCol="0">
            <a:spAutoFit/>
          </a:bodyPr>
          <a:lstStyle/>
          <a:p>
            <a:r>
              <a:rPr lang="en-US" sz="2000" b="1" dirty="0">
                <a:solidFill>
                  <a:srgbClr val="FF00FF"/>
                </a:solidFill>
              </a:rPr>
              <a:t>Y(2S)</a:t>
            </a:r>
          </a:p>
        </p:txBody>
      </p:sp>
      <p:sp>
        <p:nvSpPr>
          <p:cNvPr id="21" name="TextBox 20">
            <a:extLst>
              <a:ext uri="{FF2B5EF4-FFF2-40B4-BE49-F238E27FC236}">
                <a16:creationId xmlns:a16="http://schemas.microsoft.com/office/drawing/2014/main" id="{06356E46-C190-4C7C-BF6E-96884829FCD6}"/>
              </a:ext>
            </a:extLst>
          </p:cNvPr>
          <p:cNvSpPr txBox="1"/>
          <p:nvPr/>
        </p:nvSpPr>
        <p:spPr>
          <a:xfrm>
            <a:off x="8541827" y="4894312"/>
            <a:ext cx="591829" cy="400110"/>
          </a:xfrm>
          <a:prstGeom prst="rect">
            <a:avLst/>
          </a:prstGeom>
          <a:noFill/>
        </p:spPr>
        <p:txBody>
          <a:bodyPr wrap="none" rtlCol="0">
            <a:spAutoFit/>
          </a:bodyPr>
          <a:lstStyle/>
          <a:p>
            <a:r>
              <a:rPr lang="en-US" sz="2000" b="1" dirty="0">
                <a:solidFill>
                  <a:srgbClr val="FF0000"/>
                </a:solidFill>
              </a:rPr>
              <a:t>J/</a:t>
            </a:r>
            <a:r>
              <a:rPr lang="el-GR" sz="2000" b="1" dirty="0">
                <a:solidFill>
                  <a:srgbClr val="FF0000"/>
                </a:solidFill>
              </a:rPr>
              <a:t>ψ</a:t>
            </a:r>
            <a:endParaRPr lang="en-US" sz="2000" b="1" dirty="0">
              <a:solidFill>
                <a:srgbClr val="FF0000"/>
              </a:solidFill>
            </a:endParaRPr>
          </a:p>
        </p:txBody>
      </p:sp>
      <mc:AlternateContent xmlns:mc="http://schemas.openxmlformats.org/markup-compatibility/2006" xmlns:a14="http://schemas.microsoft.com/office/drawing/2010/main">
        <mc:Choice Requires="a14">
          <p:sp>
            <p:nvSpPr>
              <p:cNvPr id="22" name="Oval 44">
                <a:extLst>
                  <a:ext uri="{FF2B5EF4-FFF2-40B4-BE49-F238E27FC236}">
                    <a16:creationId xmlns:a16="http://schemas.microsoft.com/office/drawing/2014/main" id="{69589828-386C-4DED-8808-B099A61FB14A}"/>
                  </a:ext>
                </a:extLst>
              </p:cNvPr>
              <p:cNvSpPr>
                <a:spLocks noChangeArrowheads="1"/>
              </p:cNvSpPr>
              <p:nvPr/>
            </p:nvSpPr>
            <p:spPr bwMode="auto">
              <a:xfrm>
                <a:off x="3049560" y="6805887"/>
                <a:ext cx="277423" cy="288000"/>
              </a:xfrm>
              <a:prstGeom prst="ellipse">
                <a:avLst/>
              </a:prstGeom>
              <a:solidFill>
                <a:srgbClr val="99CCFF"/>
              </a:solidFill>
              <a:ln w="9525">
                <a:solidFill>
                  <a:srgbClr val="99CCFF"/>
                </a:solidFill>
                <a:round/>
                <a:headEnd/>
                <a:tailEnd/>
              </a:ln>
              <a:effectLst/>
              <a:extLst>
                <a:ext uri="{AF507438-7753-43E0-B8FC-AC1667EBCBE1}">
                  <a14:hiddenEffects>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14:m>
                  <m:oMathPara xmlns:m="http://schemas.openxmlformats.org/officeDocument/2006/math">
                    <m:oMathParaPr>
                      <m:jc m:val="centerGroup"/>
                    </m:oMathParaPr>
                    <m:oMath xmlns:m="http://schemas.openxmlformats.org/officeDocument/2006/math">
                      <m:r>
                        <a:rPr lang="en-US" sz="1600" i="1" dirty="0">
                          <a:solidFill>
                            <a:schemeClr val="accent5">
                              <a:lumMod val="75000"/>
                            </a:schemeClr>
                          </a:solidFill>
                          <a:latin typeface="Cambria Math" panose="02040503050406030204" pitchFamily="18" charset="0"/>
                        </a:rPr>
                        <m:t>𝑐</m:t>
                      </m:r>
                    </m:oMath>
                  </m:oMathPara>
                </a14:m>
                <a:endParaRPr lang="en-US" altLang="zh-TW" sz="1200" dirty="0">
                  <a:solidFill>
                    <a:schemeClr val="tx1"/>
                  </a:solidFill>
                  <a:ea typeface="新細明體" panose="02020500000000000000" pitchFamily="18" charset="-120"/>
                </a:endParaRPr>
              </a:p>
            </p:txBody>
          </p:sp>
        </mc:Choice>
        <mc:Fallback xmlns="">
          <p:sp>
            <p:nvSpPr>
              <p:cNvPr id="22" name="Oval 44">
                <a:extLst>
                  <a:ext uri="{FF2B5EF4-FFF2-40B4-BE49-F238E27FC236}">
                    <a16:creationId xmlns:a16="http://schemas.microsoft.com/office/drawing/2014/main" id="{69589828-386C-4DED-8808-B099A61FB14A}"/>
                  </a:ext>
                </a:extLst>
              </p:cNvPr>
              <p:cNvSpPr>
                <a:spLocks noRot="1" noChangeAspect="1" noMove="1" noResize="1" noEditPoints="1" noAdjustHandles="1" noChangeArrowheads="1" noChangeShapeType="1" noTextEdit="1"/>
              </p:cNvSpPr>
              <p:nvPr/>
            </p:nvSpPr>
            <p:spPr bwMode="auto">
              <a:xfrm>
                <a:off x="3049560" y="6805887"/>
                <a:ext cx="277423" cy="288000"/>
              </a:xfrm>
              <a:prstGeom prst="ellipse">
                <a:avLst/>
              </a:prstGeom>
              <a:blipFill>
                <a:blip r:embed="rId8"/>
                <a:stretch>
                  <a:fillRect/>
                </a:stretch>
              </a:blip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Oval 44">
                <a:extLst>
                  <a:ext uri="{FF2B5EF4-FFF2-40B4-BE49-F238E27FC236}">
                    <a16:creationId xmlns:a16="http://schemas.microsoft.com/office/drawing/2014/main" id="{75305E5C-1A9C-4C52-AFAA-77583DA5624F}"/>
                  </a:ext>
                </a:extLst>
              </p:cNvPr>
              <p:cNvSpPr>
                <a:spLocks noChangeArrowheads="1"/>
              </p:cNvSpPr>
              <p:nvPr/>
            </p:nvSpPr>
            <p:spPr bwMode="auto">
              <a:xfrm>
                <a:off x="3477794" y="6805887"/>
                <a:ext cx="318484" cy="288000"/>
              </a:xfrm>
              <a:prstGeom prst="ellipse">
                <a:avLst/>
              </a:prstGeom>
              <a:solidFill>
                <a:srgbClr val="99CCFF"/>
              </a:solidFill>
              <a:ln w="9525">
                <a:solidFill>
                  <a:srgbClr val="99CCFF"/>
                </a:solidFill>
                <a:round/>
                <a:headEnd/>
                <a:tailEnd/>
              </a:ln>
              <a:effectLst/>
              <a:extLst>
                <a:ext uri="{AF507438-7753-43E0-B8FC-AC1667EBCBE1}">
                  <a14:hiddenEffects>
                    <a:effectLst>
                      <a:outerShdw dist="35921" dir="2700000" algn="ctr" rotWithShape="0">
                        <a:schemeClr val="bg2"/>
                      </a:outerShdw>
                    </a:effectLst>
                  </a14:hiddenEffects>
                </a:ext>
              </a:extLst>
            </p:spPr>
            <p:txBody>
              <a:bodyPr wrap="none" anchor="ctr"/>
              <a:lstStyle>
                <a:lvl1pPr>
                  <a:lnSpc>
                    <a:spcPts val="3813"/>
                  </a:lnSpc>
                  <a:spcBef>
                    <a:spcPts val="775"/>
                  </a:spcBef>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ts val="3813"/>
                  </a:lnSpc>
                  <a:spcBef>
                    <a:spcPts val="450"/>
                  </a:spcBef>
                  <a:spcAft>
                    <a:spcPct val="0"/>
                  </a:spcAft>
                  <a:buClr>
                    <a:srgbClr val="000000"/>
                  </a:buClr>
                  <a:buSzPct val="100000"/>
                  <a:buFont typeface="Times New Roman" panose="02020603050405020304" pitchFamily="18" charset="0"/>
                  <a:defRPr>
                    <a:solidFill>
                      <a:srgbClr val="000000"/>
                    </a:solidFill>
                    <a:latin typeface="Arial" panose="020B0604020202020204" pitchFamily="34" charset="0"/>
                    <a:cs typeface="Arial" panose="020B0604020202020204" pitchFamily="34" charset="0"/>
                  </a:defRPr>
                </a:lvl9pPr>
              </a:lstStyle>
              <a:p>
                <a:pPr algn="ctr" defTabSz="914400">
                  <a:lnSpc>
                    <a:spcPct val="100000"/>
                  </a:lnSpc>
                  <a:spcBef>
                    <a:spcPct val="0"/>
                  </a:spcBef>
                  <a:buClrTx/>
                  <a:buSzTx/>
                  <a:buFontTx/>
                  <a:buNone/>
                </a:pPr>
                <a14:m>
                  <m:oMathPara xmlns:m="http://schemas.openxmlformats.org/officeDocument/2006/math">
                    <m:oMathParaPr>
                      <m:jc m:val="centerGroup"/>
                    </m:oMathParaPr>
                    <m:oMath xmlns:m="http://schemas.openxmlformats.org/officeDocument/2006/math">
                      <m:acc>
                        <m:accPr>
                          <m:chr m:val="̅"/>
                          <m:ctrlPr>
                            <a:rPr lang="en-US" sz="1600" i="1" dirty="0">
                              <a:solidFill>
                                <a:schemeClr val="accent5">
                                  <a:lumMod val="75000"/>
                                </a:schemeClr>
                              </a:solidFill>
                              <a:latin typeface="Cambria Math" panose="02040503050406030204" pitchFamily="18" charset="0"/>
                            </a:rPr>
                          </m:ctrlPr>
                        </m:accPr>
                        <m:e>
                          <m:r>
                            <a:rPr lang="en-US" sz="1600" i="1" dirty="0">
                              <a:solidFill>
                                <a:schemeClr val="accent5">
                                  <a:lumMod val="75000"/>
                                </a:schemeClr>
                              </a:solidFill>
                              <a:latin typeface="Cambria Math" panose="02040503050406030204" pitchFamily="18" charset="0"/>
                            </a:rPr>
                            <m:t>𝑐</m:t>
                          </m:r>
                        </m:e>
                      </m:acc>
                    </m:oMath>
                  </m:oMathPara>
                </a14:m>
                <a:endParaRPr lang="en-US" altLang="zh-TW" sz="1200" dirty="0">
                  <a:solidFill>
                    <a:schemeClr val="tx1"/>
                  </a:solidFill>
                  <a:ea typeface="新細明體" panose="02020500000000000000" pitchFamily="18" charset="-120"/>
                </a:endParaRPr>
              </a:p>
            </p:txBody>
          </p:sp>
        </mc:Choice>
        <mc:Fallback xmlns="">
          <p:sp>
            <p:nvSpPr>
              <p:cNvPr id="23" name="Oval 44">
                <a:extLst>
                  <a:ext uri="{FF2B5EF4-FFF2-40B4-BE49-F238E27FC236}">
                    <a16:creationId xmlns:a16="http://schemas.microsoft.com/office/drawing/2014/main" id="{75305E5C-1A9C-4C52-AFAA-77583DA5624F}"/>
                  </a:ext>
                </a:extLst>
              </p:cNvPr>
              <p:cNvSpPr>
                <a:spLocks noRot="1" noChangeAspect="1" noMove="1" noResize="1" noEditPoints="1" noAdjustHandles="1" noChangeArrowheads="1" noChangeShapeType="1" noTextEdit="1"/>
              </p:cNvSpPr>
              <p:nvPr/>
            </p:nvSpPr>
            <p:spPr bwMode="auto">
              <a:xfrm>
                <a:off x="3477794" y="6805887"/>
                <a:ext cx="318484" cy="288000"/>
              </a:xfrm>
              <a:prstGeom prst="ellipse">
                <a:avLst/>
              </a:prstGeom>
              <a:blipFill>
                <a:blip r:embed="rId9"/>
                <a:stretch>
                  <a:fillRect/>
                </a:stretch>
              </a:blipFill>
              <a:ln w="952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24" name="TextBox 23">
            <a:extLst>
              <a:ext uri="{FF2B5EF4-FFF2-40B4-BE49-F238E27FC236}">
                <a16:creationId xmlns:a16="http://schemas.microsoft.com/office/drawing/2014/main" id="{5B8A8506-4A0E-45C3-8F5B-288D8B3C2485}"/>
              </a:ext>
            </a:extLst>
          </p:cNvPr>
          <p:cNvSpPr txBox="1"/>
          <p:nvPr/>
        </p:nvSpPr>
        <p:spPr>
          <a:xfrm>
            <a:off x="6016697" y="5661601"/>
            <a:ext cx="648072" cy="461665"/>
          </a:xfrm>
          <a:prstGeom prst="rect">
            <a:avLst/>
          </a:prstGeom>
          <a:noFill/>
        </p:spPr>
        <p:txBody>
          <a:bodyPr wrap="square" rtlCol="0">
            <a:spAutoFit/>
          </a:bodyPr>
          <a:lstStyle/>
          <a:p>
            <a:r>
              <a:rPr lang="en-US" sz="2400" b="1" dirty="0"/>
              <a:t>V</a:t>
            </a:r>
            <a:r>
              <a:rPr lang="en-US" sz="2400" b="1" baseline="-25000" dirty="0"/>
              <a:t>2</a:t>
            </a:r>
          </a:p>
        </p:txBody>
      </p:sp>
      <p:sp>
        <p:nvSpPr>
          <p:cNvPr id="25" name="TextBox 24">
            <a:extLst>
              <a:ext uri="{FF2B5EF4-FFF2-40B4-BE49-F238E27FC236}">
                <a16:creationId xmlns:a16="http://schemas.microsoft.com/office/drawing/2014/main" id="{275C8F77-4169-4296-99B2-180253BB809F}"/>
              </a:ext>
            </a:extLst>
          </p:cNvPr>
          <p:cNvSpPr txBox="1"/>
          <p:nvPr/>
        </p:nvSpPr>
        <p:spPr>
          <a:xfrm>
            <a:off x="4885184" y="2344415"/>
            <a:ext cx="1008112" cy="461665"/>
          </a:xfrm>
          <a:prstGeom prst="rect">
            <a:avLst/>
          </a:prstGeom>
          <a:noFill/>
        </p:spPr>
        <p:txBody>
          <a:bodyPr wrap="square" rtlCol="0">
            <a:spAutoFit/>
          </a:bodyPr>
          <a:lstStyle/>
          <a:p>
            <a:r>
              <a:rPr lang="en-US" sz="2400" b="1" dirty="0"/>
              <a:t>R</a:t>
            </a:r>
            <a:r>
              <a:rPr lang="en-US" sz="2400" b="1" baseline="-25000" dirty="0"/>
              <a:t>AA</a:t>
            </a:r>
          </a:p>
        </p:txBody>
      </p:sp>
    </p:spTree>
    <p:extLst>
      <p:ext uri="{BB962C8B-B14F-4D97-AF65-F5344CB8AC3E}">
        <p14:creationId xmlns:p14="http://schemas.microsoft.com/office/powerpoint/2010/main" val="3061661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Label</a:t>
            </a:r>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3</a:t>
            </a:fld>
            <a:endParaRPr lang="en-US" altLang="en-US"/>
          </a:p>
        </p:txBody>
      </p:sp>
      <p:sp>
        <p:nvSpPr>
          <p:cNvPr id="4" name="Footer Placeholder 3"/>
          <p:cNvSpPr>
            <a:spLocks noGrp="1"/>
          </p:cNvSpPr>
          <p:nvPr>
            <p:ph type="ftr" idx="11"/>
          </p:nvPr>
        </p:nvSpPr>
        <p:spPr/>
        <p:txBody>
          <a:bodyPr/>
          <a:lstStyle/>
          <a:p>
            <a:pPr>
              <a:defRPr/>
            </a:pPr>
            <a:r>
              <a:rPr lang="en-US" altLang="zh-TW" dirty="0"/>
              <a:t>QGP Studies in Run 3 and 4</a:t>
            </a:r>
          </a:p>
        </p:txBody>
      </p:sp>
      <p:sp>
        <p:nvSpPr>
          <p:cNvPr id="6" name="TextBox 5"/>
          <p:cNvSpPr txBox="1"/>
          <p:nvPr/>
        </p:nvSpPr>
        <p:spPr>
          <a:xfrm>
            <a:off x="302961" y="2202721"/>
            <a:ext cx="9982823" cy="2308324"/>
          </a:xfrm>
          <a:prstGeom prst="rect">
            <a:avLst/>
          </a:prstGeom>
          <a:noFill/>
        </p:spPr>
        <p:txBody>
          <a:bodyPr wrap="square" rtlCol="0">
            <a:spAutoFit/>
          </a:bodyPr>
          <a:lstStyle/>
          <a:p>
            <a:r>
              <a:rPr lang="en-US" sz="2400" dirty="0"/>
              <a:t>                 13 nb</a:t>
            </a:r>
            <a:r>
              <a:rPr lang="en-US" sz="2400" baseline="30000" dirty="0"/>
              <a:t>-1</a:t>
            </a:r>
            <a:r>
              <a:rPr lang="en-US" sz="2400" dirty="0"/>
              <a:t> of PbPb sample + up to 2 pb</a:t>
            </a:r>
            <a:r>
              <a:rPr lang="en-US" sz="2400" baseline="30000" dirty="0"/>
              <a:t>-1</a:t>
            </a:r>
            <a:r>
              <a:rPr lang="en-US" sz="2400" dirty="0"/>
              <a:t> of pPb data to be </a:t>
            </a:r>
            <a:br>
              <a:rPr lang="en-US" sz="2400" dirty="0"/>
            </a:br>
            <a:r>
              <a:rPr lang="en-US" sz="2400" dirty="0"/>
              <a:t>                  collected in Run 3 + 4</a:t>
            </a:r>
          </a:p>
          <a:p>
            <a:endParaRPr lang="en-US" sz="2400" dirty="0"/>
          </a:p>
          <a:p>
            <a:endParaRPr lang="en-US" sz="2400" dirty="0"/>
          </a:p>
          <a:p>
            <a:endParaRPr lang="en-US" sz="2400" dirty="0"/>
          </a:p>
          <a:p>
            <a:r>
              <a:rPr lang="en-US" sz="2400" dirty="0"/>
              <a:t>                      Analyzed Run 1 + 2015 data (up to 0.5 nb</a:t>
            </a:r>
            <a:r>
              <a:rPr lang="en-US" sz="2400" baseline="30000" dirty="0"/>
              <a:t>-1</a:t>
            </a:r>
            <a:r>
              <a:rPr lang="en-US" sz="2400" dirty="0"/>
              <a:t> of PbPb data)</a:t>
            </a:r>
          </a:p>
        </p:txBody>
      </p:sp>
      <p:sp>
        <p:nvSpPr>
          <p:cNvPr id="7" name="TextBox 6"/>
          <p:cNvSpPr txBox="1"/>
          <p:nvPr/>
        </p:nvSpPr>
        <p:spPr>
          <a:xfrm>
            <a:off x="332765" y="2263696"/>
            <a:ext cx="1240051" cy="400110"/>
          </a:xfrm>
          <a:prstGeom prst="rect">
            <a:avLst/>
          </a:prstGeom>
          <a:noFill/>
          <a:ln w="28575">
            <a:solidFill>
              <a:srgbClr val="FF0000"/>
            </a:solidFill>
          </a:ln>
        </p:spPr>
        <p:txBody>
          <a:bodyPr wrap="square" rtlCol="0">
            <a:spAutoFit/>
          </a:bodyPr>
          <a:lstStyle/>
          <a:p>
            <a:pPr algn="ctr"/>
            <a:r>
              <a:rPr lang="en-US" sz="2000" b="1" dirty="0">
                <a:solidFill>
                  <a:srgbClr val="FF0000"/>
                </a:solidFill>
              </a:rPr>
              <a:t>HL-LHC</a:t>
            </a:r>
          </a:p>
        </p:txBody>
      </p:sp>
      <p:sp>
        <p:nvSpPr>
          <p:cNvPr id="8" name="TextBox 7"/>
          <p:cNvSpPr txBox="1"/>
          <p:nvPr/>
        </p:nvSpPr>
        <p:spPr>
          <a:xfrm>
            <a:off x="173442" y="4062154"/>
            <a:ext cx="1903430" cy="400110"/>
          </a:xfrm>
          <a:prstGeom prst="rect">
            <a:avLst/>
          </a:prstGeom>
          <a:noFill/>
          <a:ln w="28575">
            <a:solidFill>
              <a:srgbClr val="0070C0"/>
            </a:solidFill>
          </a:ln>
        </p:spPr>
        <p:txBody>
          <a:bodyPr wrap="square" rtlCol="0">
            <a:spAutoFit/>
          </a:bodyPr>
          <a:lstStyle/>
          <a:p>
            <a:pPr algn="ctr"/>
            <a:r>
              <a:rPr lang="en-US" sz="2000" b="1" dirty="0">
                <a:solidFill>
                  <a:srgbClr val="0070C0"/>
                </a:solidFill>
              </a:rPr>
              <a:t>Present Data</a:t>
            </a:r>
          </a:p>
        </p:txBody>
      </p:sp>
      <p:sp>
        <p:nvSpPr>
          <p:cNvPr id="5" name="TextBox 4">
            <a:extLst>
              <a:ext uri="{FF2B5EF4-FFF2-40B4-BE49-F238E27FC236}">
                <a16:creationId xmlns:a16="http://schemas.microsoft.com/office/drawing/2014/main" id="{5C9A5F0C-BFD3-4ED0-8AD9-94F28616B537}"/>
              </a:ext>
            </a:extLst>
          </p:cNvPr>
          <p:cNvSpPr txBox="1"/>
          <p:nvPr/>
        </p:nvSpPr>
        <p:spPr>
          <a:xfrm>
            <a:off x="60648" y="5863515"/>
            <a:ext cx="9793088" cy="830997"/>
          </a:xfrm>
          <a:prstGeom prst="rect">
            <a:avLst/>
          </a:prstGeom>
          <a:noFill/>
        </p:spPr>
        <p:txBody>
          <a:bodyPr wrap="square" rtlCol="0">
            <a:spAutoFit/>
          </a:bodyPr>
          <a:lstStyle/>
          <a:p>
            <a:r>
              <a:rPr lang="en-US" sz="2400" dirty="0"/>
              <a:t>Performance studies with data in </a:t>
            </a:r>
            <a:r>
              <a:rPr lang="en-US" sz="2400" dirty="0">
                <a:solidFill>
                  <a:schemeClr val="accent6">
                    <a:lumMod val="75000"/>
                  </a:schemeClr>
                </a:solidFill>
              </a:rPr>
              <a:t>Run 5 and beyond </a:t>
            </a:r>
            <a:r>
              <a:rPr lang="en-US" sz="2400" dirty="0"/>
              <a:t>will be covered in </a:t>
            </a:r>
            <a:br>
              <a:rPr lang="en-US" sz="2400" dirty="0"/>
            </a:br>
            <a:r>
              <a:rPr lang="en-US" sz="2400" dirty="0"/>
              <a:t>Guilherme </a:t>
            </a:r>
            <a:r>
              <a:rPr lang="en-US" sz="2400" dirty="0" err="1"/>
              <a:t>Milhano’s</a:t>
            </a:r>
            <a:r>
              <a:rPr lang="en-US" sz="2400" dirty="0"/>
              <a:t> talk</a:t>
            </a:r>
          </a:p>
        </p:txBody>
      </p:sp>
    </p:spTree>
    <p:extLst>
      <p:ext uri="{BB962C8B-B14F-4D97-AF65-F5344CB8AC3E}">
        <p14:creationId xmlns:p14="http://schemas.microsoft.com/office/powerpoint/2010/main" val="521759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602D0F-A626-4404-9609-02814C344A64}"/>
              </a:ext>
            </a:extLst>
          </p:cNvPr>
          <p:cNvSpPr>
            <a:spLocks noGrp="1"/>
          </p:cNvSpPr>
          <p:nvPr>
            <p:ph type="sldNum" idx="10"/>
          </p:nvPr>
        </p:nvSpPr>
        <p:spPr/>
        <p:txBody>
          <a:bodyPr/>
          <a:lstStyle/>
          <a:p>
            <a:pPr>
              <a:defRPr/>
            </a:pPr>
            <a:fld id="{0AA82500-B16D-4427-9F60-2A04496B48CD}" type="slidenum">
              <a:rPr lang="en-US" altLang="en-US" smtClean="0"/>
              <a:pPr>
                <a:defRPr/>
              </a:pPr>
              <a:t>30</a:t>
            </a:fld>
            <a:endParaRPr lang="en-US" altLang="en-US"/>
          </a:p>
        </p:txBody>
      </p:sp>
      <p:sp>
        <p:nvSpPr>
          <p:cNvPr id="3" name="Footer Placeholder 2">
            <a:extLst>
              <a:ext uri="{FF2B5EF4-FFF2-40B4-BE49-F238E27FC236}">
                <a16:creationId xmlns:a16="http://schemas.microsoft.com/office/drawing/2014/main" id="{0D9C64DC-491A-4194-8D69-0FCECADD8000}"/>
              </a:ext>
            </a:extLst>
          </p:cNvPr>
          <p:cNvSpPr>
            <a:spLocks noGrp="1"/>
          </p:cNvSpPr>
          <p:nvPr>
            <p:ph type="ftr" idx="11"/>
          </p:nvPr>
        </p:nvSpPr>
        <p:spPr/>
        <p:txBody>
          <a:bodyPr/>
          <a:lstStyle/>
          <a:p>
            <a:pPr>
              <a:defRPr/>
            </a:pPr>
            <a:r>
              <a:rPr lang="en-US" altLang="zh-TW" dirty="0"/>
              <a:t>QGP Studies in Run 3 and 4</a:t>
            </a:r>
          </a:p>
        </p:txBody>
      </p:sp>
      <p:pic>
        <p:nvPicPr>
          <p:cNvPr id="4" name="Picture 3">
            <a:extLst>
              <a:ext uri="{FF2B5EF4-FFF2-40B4-BE49-F238E27FC236}">
                <a16:creationId xmlns:a16="http://schemas.microsoft.com/office/drawing/2014/main" id="{6AE03E3A-AC7C-4DCC-815C-F843B844DF9D}"/>
              </a:ext>
            </a:extLst>
          </p:cNvPr>
          <p:cNvPicPr>
            <a:picLocks noChangeAspect="1"/>
          </p:cNvPicPr>
          <p:nvPr/>
        </p:nvPicPr>
        <p:blipFill>
          <a:blip r:embed="rId2"/>
          <a:stretch>
            <a:fillRect/>
          </a:stretch>
        </p:blipFill>
        <p:spPr>
          <a:xfrm>
            <a:off x="0" y="2536397"/>
            <a:ext cx="10058400" cy="2699606"/>
          </a:xfrm>
          <a:prstGeom prst="rect">
            <a:avLst/>
          </a:prstGeom>
        </p:spPr>
      </p:pic>
      <p:sp>
        <p:nvSpPr>
          <p:cNvPr id="5" name="Title 1">
            <a:extLst>
              <a:ext uri="{FF2B5EF4-FFF2-40B4-BE49-F238E27FC236}">
                <a16:creationId xmlns:a16="http://schemas.microsoft.com/office/drawing/2014/main" id="{DA86CD79-6CF5-4BE5-8106-7A283BC9CE04}"/>
              </a:ext>
            </a:extLst>
          </p:cNvPr>
          <p:cNvSpPr txBox="1">
            <a:spLocks/>
          </p:cNvSpPr>
          <p:nvPr/>
        </p:nvSpPr>
        <p:spPr>
          <a:xfrm>
            <a:off x="0" y="0"/>
            <a:ext cx="10058400" cy="790575"/>
          </a:xfrm>
          <a:prstGeom prst="rect">
            <a:avLst/>
          </a:prstGeom>
        </p:spPr>
        <p:txBody>
          <a:bodyPr/>
          <a:lst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a:lstStyle>
          <a:p>
            <a:pPr defTabSz="914400"/>
            <a:r>
              <a:rPr lang="en-US" dirty="0"/>
              <a:t>Big Questions</a:t>
            </a:r>
          </a:p>
        </p:txBody>
      </p:sp>
      <p:sp>
        <p:nvSpPr>
          <p:cNvPr id="6" name="Arrow: Right 5">
            <a:extLst>
              <a:ext uri="{FF2B5EF4-FFF2-40B4-BE49-F238E27FC236}">
                <a16:creationId xmlns:a16="http://schemas.microsoft.com/office/drawing/2014/main" id="{7B513529-8050-4ECC-A220-BDFBFBDEC4A1}"/>
              </a:ext>
            </a:extLst>
          </p:cNvPr>
          <p:cNvSpPr/>
          <p:nvPr/>
        </p:nvSpPr>
        <p:spPr>
          <a:xfrm>
            <a:off x="1212776"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BBFAB22-DADB-4E1B-8F1C-09A1517A2787}"/>
              </a:ext>
            </a:extLst>
          </p:cNvPr>
          <p:cNvSpPr/>
          <p:nvPr/>
        </p:nvSpPr>
        <p:spPr>
          <a:xfrm>
            <a:off x="2148880"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58FAE1CD-6E1C-4917-8015-9F2124D69F00}"/>
              </a:ext>
            </a:extLst>
          </p:cNvPr>
          <p:cNvSpPr/>
          <p:nvPr/>
        </p:nvSpPr>
        <p:spPr>
          <a:xfrm>
            <a:off x="3445024"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65C82C8-976F-4792-AB7F-80E782C9D0EF}"/>
              </a:ext>
            </a:extLst>
          </p:cNvPr>
          <p:cNvSpPr/>
          <p:nvPr/>
        </p:nvSpPr>
        <p:spPr>
          <a:xfrm>
            <a:off x="510120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389A83C-D4C1-44DB-83B9-08FCD2B3F63F}"/>
              </a:ext>
            </a:extLst>
          </p:cNvPr>
          <p:cNvSpPr/>
          <p:nvPr/>
        </p:nvSpPr>
        <p:spPr>
          <a:xfrm>
            <a:off x="726144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7BB9F7-C99E-4CA2-971A-E8A3141E7FB8}"/>
              </a:ext>
            </a:extLst>
          </p:cNvPr>
          <p:cNvSpPr txBox="1"/>
          <p:nvPr/>
        </p:nvSpPr>
        <p:spPr>
          <a:xfrm>
            <a:off x="72374" y="1077888"/>
            <a:ext cx="358867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are the initial conditions </a:t>
            </a:r>
            <a:br>
              <a:rPr lang="en-US" dirty="0">
                <a:solidFill>
                  <a:schemeClr val="bg1">
                    <a:lumMod val="65000"/>
                  </a:schemeClr>
                </a:solidFill>
              </a:rPr>
            </a:br>
            <a:r>
              <a:rPr lang="en-US" dirty="0">
                <a:solidFill>
                  <a:schemeClr val="bg1">
                    <a:lumMod val="65000"/>
                  </a:schemeClr>
                </a:solidFill>
              </a:rPr>
              <a:t>of the collision?</a:t>
            </a:r>
          </a:p>
        </p:txBody>
      </p:sp>
      <p:cxnSp>
        <p:nvCxnSpPr>
          <p:cNvPr id="13" name="Straight Arrow Connector 12">
            <a:extLst>
              <a:ext uri="{FF2B5EF4-FFF2-40B4-BE49-F238E27FC236}">
                <a16:creationId xmlns:a16="http://schemas.microsoft.com/office/drawing/2014/main" id="{646D2363-59B8-443A-AEE8-A91FF95EA43D}"/>
              </a:ext>
            </a:extLst>
          </p:cNvPr>
          <p:cNvCxnSpPr>
            <a:cxnSpLocks/>
          </p:cNvCxnSpPr>
          <p:nvPr/>
        </p:nvCxnSpPr>
        <p:spPr>
          <a:xfrm>
            <a:off x="1500808" y="1873848"/>
            <a:ext cx="324036" cy="1347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E37810-3BC1-4BB3-8B38-7370A7A7B223}"/>
              </a:ext>
            </a:extLst>
          </p:cNvPr>
          <p:cNvSpPr txBox="1"/>
          <p:nvPr/>
        </p:nvSpPr>
        <p:spPr>
          <a:xfrm>
            <a:off x="132656" y="5433370"/>
            <a:ext cx="3384376"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How does the system move toward </a:t>
            </a:r>
            <a:r>
              <a:rPr lang="en-US" dirty="0" err="1">
                <a:solidFill>
                  <a:schemeClr val="bg1">
                    <a:lumMod val="65000"/>
                  </a:schemeClr>
                </a:solidFill>
              </a:rPr>
              <a:t>hydrodynamization</a:t>
            </a:r>
            <a:r>
              <a:rPr lang="en-US" dirty="0">
                <a:solidFill>
                  <a:schemeClr val="bg1">
                    <a:lumMod val="65000"/>
                  </a:schemeClr>
                </a:solidFill>
              </a:rPr>
              <a:t>?</a:t>
            </a:r>
          </a:p>
        </p:txBody>
      </p:sp>
      <p:cxnSp>
        <p:nvCxnSpPr>
          <p:cNvPr id="15" name="Straight Arrow Connector 14">
            <a:extLst>
              <a:ext uri="{FF2B5EF4-FFF2-40B4-BE49-F238E27FC236}">
                <a16:creationId xmlns:a16="http://schemas.microsoft.com/office/drawing/2014/main" id="{D918D233-9689-4ED2-B3B1-FA96BF75EEBB}"/>
              </a:ext>
            </a:extLst>
          </p:cNvPr>
          <p:cNvCxnSpPr>
            <a:cxnSpLocks/>
          </p:cNvCxnSpPr>
          <p:nvPr/>
        </p:nvCxnSpPr>
        <p:spPr>
          <a:xfrm flipV="1">
            <a:off x="1932856" y="4390257"/>
            <a:ext cx="864096" cy="936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7C5E099-E4E0-41E3-A35A-C3A62CB8358A}"/>
              </a:ext>
            </a:extLst>
          </p:cNvPr>
          <p:cNvSpPr txBox="1"/>
          <p:nvPr/>
        </p:nvSpPr>
        <p:spPr>
          <a:xfrm>
            <a:off x="4162695" y="1232754"/>
            <a:ext cx="273630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is the longitudinal structure of the QGP?</a:t>
            </a:r>
          </a:p>
        </p:txBody>
      </p:sp>
      <p:cxnSp>
        <p:nvCxnSpPr>
          <p:cNvPr id="19" name="Straight Arrow Connector 18">
            <a:extLst>
              <a:ext uri="{FF2B5EF4-FFF2-40B4-BE49-F238E27FC236}">
                <a16:creationId xmlns:a16="http://schemas.microsoft.com/office/drawing/2014/main" id="{1445A2EE-C2E7-4CA4-99A9-56B73C112D73}"/>
              </a:ext>
            </a:extLst>
          </p:cNvPr>
          <p:cNvCxnSpPr>
            <a:cxnSpLocks/>
          </p:cNvCxnSpPr>
          <p:nvPr/>
        </p:nvCxnSpPr>
        <p:spPr>
          <a:xfrm flipH="1">
            <a:off x="4525145" y="1997636"/>
            <a:ext cx="792087" cy="92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A20D08-3899-4160-A147-75937F1C2D08}"/>
              </a:ext>
            </a:extLst>
          </p:cNvPr>
          <p:cNvCxnSpPr/>
          <p:nvPr/>
        </p:nvCxnSpPr>
        <p:spPr>
          <a:xfrm>
            <a:off x="4165104" y="3094112"/>
            <a:ext cx="504056"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6830AC-CCBB-4157-97AC-A933F0B0E71D}"/>
              </a:ext>
            </a:extLst>
          </p:cNvPr>
          <p:cNvSpPr txBox="1"/>
          <p:nvPr/>
        </p:nvSpPr>
        <p:spPr>
          <a:xfrm>
            <a:off x="6829400" y="6839863"/>
            <a:ext cx="2950309" cy="430887"/>
          </a:xfrm>
          <a:prstGeom prst="rect">
            <a:avLst/>
          </a:prstGeom>
          <a:noFill/>
        </p:spPr>
        <p:txBody>
          <a:bodyPr wrap="square" rtlCol="0">
            <a:spAutoFit/>
          </a:bodyPr>
          <a:lstStyle/>
          <a:p>
            <a:r>
              <a:rPr lang="en-US" sz="1100" dirty="0"/>
              <a:t>Visualization taken from Jonah E. Bernhard </a:t>
            </a:r>
          </a:p>
          <a:p>
            <a:pPr algn="ctr"/>
            <a:r>
              <a:rPr lang="en-US" sz="1100" dirty="0"/>
              <a:t>arXiv:1804.06469</a:t>
            </a:r>
          </a:p>
        </p:txBody>
      </p:sp>
      <p:sp>
        <p:nvSpPr>
          <p:cNvPr id="25" name="TextBox 24">
            <a:extLst>
              <a:ext uri="{FF2B5EF4-FFF2-40B4-BE49-F238E27FC236}">
                <a16:creationId xmlns:a16="http://schemas.microsoft.com/office/drawing/2014/main" id="{DDD88804-580D-408D-AE43-9D8CD2768AA4}"/>
              </a:ext>
            </a:extLst>
          </p:cNvPr>
          <p:cNvSpPr txBox="1"/>
          <p:nvPr/>
        </p:nvSpPr>
        <p:spPr>
          <a:xfrm>
            <a:off x="7261448" y="1365920"/>
            <a:ext cx="273630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How does the QGP </a:t>
            </a:r>
            <a:r>
              <a:rPr lang="en-US" dirty="0" err="1">
                <a:solidFill>
                  <a:schemeClr val="bg1">
                    <a:lumMod val="65000"/>
                  </a:schemeClr>
                </a:solidFill>
              </a:rPr>
              <a:t>hadronize</a:t>
            </a:r>
            <a:r>
              <a:rPr lang="en-US" dirty="0">
                <a:solidFill>
                  <a:schemeClr val="bg1">
                    <a:lumMod val="65000"/>
                  </a:schemeClr>
                </a:solidFill>
              </a:rPr>
              <a:t>?</a:t>
            </a:r>
          </a:p>
        </p:txBody>
      </p:sp>
      <p:cxnSp>
        <p:nvCxnSpPr>
          <p:cNvPr id="27" name="Straight Arrow Connector 26">
            <a:extLst>
              <a:ext uri="{FF2B5EF4-FFF2-40B4-BE49-F238E27FC236}">
                <a16:creationId xmlns:a16="http://schemas.microsoft.com/office/drawing/2014/main" id="{27C0C000-FAE6-4EAE-8706-92AACC017701}"/>
              </a:ext>
            </a:extLst>
          </p:cNvPr>
          <p:cNvCxnSpPr>
            <a:cxnSpLocks/>
          </p:cNvCxnSpPr>
          <p:nvPr/>
        </p:nvCxnSpPr>
        <p:spPr>
          <a:xfrm>
            <a:off x="8917632" y="2071160"/>
            <a:ext cx="41424" cy="475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F55536F-3318-462D-A68F-665B67B5869C}"/>
              </a:ext>
            </a:extLst>
          </p:cNvPr>
          <p:cNvSpPr txBox="1"/>
          <p:nvPr/>
        </p:nvSpPr>
        <p:spPr>
          <a:xfrm>
            <a:off x="5173216" y="5499934"/>
            <a:ext cx="4872196" cy="1200329"/>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What are the transport properties of the QGP?</a:t>
            </a:r>
            <a:br>
              <a:rPr lang="en-US" dirty="0"/>
            </a:br>
            <a:r>
              <a:rPr lang="en-US" dirty="0"/>
              <a:t>How does QGP respond to hard probes?</a:t>
            </a:r>
          </a:p>
          <a:p>
            <a:pPr algn="ctr"/>
            <a:r>
              <a:rPr lang="en-US" dirty="0"/>
              <a:t>What are the inner workings of QGP at various length scales?</a:t>
            </a:r>
          </a:p>
        </p:txBody>
      </p:sp>
      <p:cxnSp>
        <p:nvCxnSpPr>
          <p:cNvPr id="36" name="Straight Arrow Connector 35">
            <a:extLst>
              <a:ext uri="{FF2B5EF4-FFF2-40B4-BE49-F238E27FC236}">
                <a16:creationId xmlns:a16="http://schemas.microsoft.com/office/drawing/2014/main" id="{834709F8-BF91-45B8-A40F-4DD0740B7822}"/>
              </a:ext>
            </a:extLst>
          </p:cNvPr>
          <p:cNvCxnSpPr>
            <a:cxnSpLocks/>
          </p:cNvCxnSpPr>
          <p:nvPr/>
        </p:nvCxnSpPr>
        <p:spPr>
          <a:xfrm flipH="1" flipV="1">
            <a:off x="6528488" y="4750296"/>
            <a:ext cx="228904" cy="561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2D76647-E765-4869-B9D7-004D5A67B9E8}"/>
              </a:ext>
            </a:extLst>
          </p:cNvPr>
          <p:cNvSpPr txBox="1"/>
          <p:nvPr/>
        </p:nvSpPr>
        <p:spPr>
          <a:xfrm>
            <a:off x="936918" y="6550496"/>
            <a:ext cx="4020274" cy="369332"/>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solidFill>
                  <a:schemeClr val="bg1">
                    <a:lumMod val="65000"/>
                  </a:schemeClr>
                </a:solidFill>
              </a:rPr>
              <a:t>What is the temperature of the QGP?</a:t>
            </a:r>
          </a:p>
        </p:txBody>
      </p:sp>
      <p:cxnSp>
        <p:nvCxnSpPr>
          <p:cNvPr id="28" name="Straight Arrow Connector 27">
            <a:extLst>
              <a:ext uri="{FF2B5EF4-FFF2-40B4-BE49-F238E27FC236}">
                <a16:creationId xmlns:a16="http://schemas.microsoft.com/office/drawing/2014/main" id="{DFFF1976-57E8-4942-952D-5C33C89DA1E7}"/>
              </a:ext>
            </a:extLst>
          </p:cNvPr>
          <p:cNvCxnSpPr>
            <a:cxnSpLocks/>
          </p:cNvCxnSpPr>
          <p:nvPr/>
        </p:nvCxnSpPr>
        <p:spPr>
          <a:xfrm flipV="1">
            <a:off x="4015408" y="4506751"/>
            <a:ext cx="486438" cy="2019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509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15E338-B023-443B-BFA9-341A0EDB9F85}"/>
              </a:ext>
            </a:extLst>
          </p:cNvPr>
          <p:cNvPicPr>
            <a:picLocks noChangeAspect="1"/>
          </p:cNvPicPr>
          <p:nvPr/>
        </p:nvPicPr>
        <p:blipFill>
          <a:blip r:embed="rId3"/>
          <a:stretch>
            <a:fillRect/>
          </a:stretch>
        </p:blipFill>
        <p:spPr>
          <a:xfrm>
            <a:off x="6862107" y="5407013"/>
            <a:ext cx="3135645" cy="1719547"/>
          </a:xfrm>
          <a:prstGeom prst="rect">
            <a:avLst/>
          </a:prstGeom>
        </p:spPr>
      </p:pic>
      <p:grpSp>
        <p:nvGrpSpPr>
          <p:cNvPr id="110" name="Group 109">
            <a:extLst>
              <a:ext uri="{FF2B5EF4-FFF2-40B4-BE49-F238E27FC236}">
                <a16:creationId xmlns:a16="http://schemas.microsoft.com/office/drawing/2014/main" id="{16F13400-63A3-4805-AF1C-7DFF9F3B85EE}"/>
              </a:ext>
            </a:extLst>
          </p:cNvPr>
          <p:cNvGrpSpPr/>
          <p:nvPr/>
        </p:nvGrpSpPr>
        <p:grpSpPr>
          <a:xfrm>
            <a:off x="3877072" y="1365112"/>
            <a:ext cx="2346337" cy="2240086"/>
            <a:chOff x="6602834" y="782171"/>
            <a:chExt cx="2142217" cy="2085975"/>
          </a:xfrm>
        </p:grpSpPr>
        <p:pic>
          <p:nvPicPr>
            <p:cNvPr id="114" name="Picture 113">
              <a:extLst>
                <a:ext uri="{FF2B5EF4-FFF2-40B4-BE49-F238E27FC236}">
                  <a16:creationId xmlns:a16="http://schemas.microsoft.com/office/drawing/2014/main" id="{DF445D63-F948-4AF8-A6E6-B4895C87E62F}"/>
                </a:ext>
              </a:extLst>
            </p:cNvPr>
            <p:cNvPicPr>
              <a:picLocks noChangeAspect="1"/>
            </p:cNvPicPr>
            <p:nvPr/>
          </p:nvPicPr>
          <p:blipFill rotWithShape="1">
            <a:blip r:embed="rId4"/>
            <a:srcRect r="29759"/>
            <a:stretch/>
          </p:blipFill>
          <p:spPr>
            <a:xfrm>
              <a:off x="6602834" y="782171"/>
              <a:ext cx="2142217" cy="2085975"/>
            </a:xfrm>
            <a:prstGeom prst="rect">
              <a:avLst/>
            </a:prstGeom>
            <a:effectLst>
              <a:softEdge rad="317500"/>
            </a:effectLst>
          </p:spPr>
        </p:pic>
        <p:sp>
          <p:nvSpPr>
            <p:cNvPr id="115" name="Rectangle 114">
              <a:extLst>
                <a:ext uri="{FF2B5EF4-FFF2-40B4-BE49-F238E27FC236}">
                  <a16:creationId xmlns:a16="http://schemas.microsoft.com/office/drawing/2014/main" id="{20E5F96E-67B3-405F-B38C-3DE7D3123D30}"/>
                </a:ext>
              </a:extLst>
            </p:cNvPr>
            <p:cNvSpPr/>
            <p:nvPr/>
          </p:nvSpPr>
          <p:spPr>
            <a:xfrm>
              <a:off x="6673823" y="861862"/>
              <a:ext cx="2063616" cy="2006283"/>
            </a:xfrm>
            <a:prstGeom prst="rect">
              <a:avLst/>
            </a:prstGeom>
            <a:solidFill>
              <a:srgbClr val="FFFFFF">
                <a:alpha val="60000"/>
              </a:srgbClr>
            </a:solidFill>
            <a:ln>
              <a:solidFill>
                <a:srgbClr val="FFFFFF">
                  <a:alpha val="7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7A8DF5BA-91DD-481C-A1AD-825D8BCCE430}"/>
              </a:ext>
            </a:extLst>
          </p:cNvPr>
          <p:cNvSpPr>
            <a:spLocks noGrp="1"/>
          </p:cNvSpPr>
          <p:nvPr>
            <p:ph type="title"/>
          </p:nvPr>
        </p:nvSpPr>
        <p:spPr/>
        <p:txBody>
          <a:bodyPr/>
          <a:lstStyle/>
          <a:p>
            <a:r>
              <a:rPr lang="en-US" dirty="0"/>
              <a:t>Quark Gluon Plasma Substructure</a:t>
            </a:r>
          </a:p>
        </p:txBody>
      </p:sp>
      <p:sp>
        <p:nvSpPr>
          <p:cNvPr id="4" name="Slide Number Placeholder 3">
            <a:extLst>
              <a:ext uri="{FF2B5EF4-FFF2-40B4-BE49-F238E27FC236}">
                <a16:creationId xmlns:a16="http://schemas.microsoft.com/office/drawing/2014/main" id="{4C768A58-615B-4B4E-868F-AA91BB53FC40}"/>
              </a:ext>
            </a:extLst>
          </p:cNvPr>
          <p:cNvSpPr>
            <a:spLocks noGrp="1"/>
          </p:cNvSpPr>
          <p:nvPr>
            <p:ph type="sldNum" idx="10"/>
          </p:nvPr>
        </p:nvSpPr>
        <p:spPr/>
        <p:txBody>
          <a:bodyPr/>
          <a:lstStyle/>
          <a:p>
            <a:pPr>
              <a:defRPr/>
            </a:pPr>
            <a:fld id="{CE073F8C-D60B-48F1-9268-A8D1323DD3CB}" type="slidenum">
              <a:rPr lang="en-US" altLang="en-US" smtClean="0"/>
              <a:pPr>
                <a:defRPr/>
              </a:pPr>
              <a:t>31</a:t>
            </a:fld>
            <a:endParaRPr lang="en-US" altLang="en-US"/>
          </a:p>
        </p:txBody>
      </p:sp>
      <p:sp>
        <p:nvSpPr>
          <p:cNvPr id="5" name="Footer Placeholder 4">
            <a:extLst>
              <a:ext uri="{FF2B5EF4-FFF2-40B4-BE49-F238E27FC236}">
                <a16:creationId xmlns:a16="http://schemas.microsoft.com/office/drawing/2014/main" id="{A37ABC47-FD2C-4EEC-9D13-C3457F64B34B}"/>
              </a:ext>
            </a:extLst>
          </p:cNvPr>
          <p:cNvSpPr>
            <a:spLocks noGrp="1"/>
          </p:cNvSpPr>
          <p:nvPr>
            <p:ph type="ftr" idx="11"/>
          </p:nvPr>
        </p:nvSpPr>
        <p:spPr/>
        <p:txBody>
          <a:bodyPr/>
          <a:lstStyle/>
          <a:p>
            <a:pPr>
              <a:defRPr/>
            </a:pPr>
            <a:r>
              <a:rPr lang="en-US" altLang="zh-TW" dirty="0"/>
              <a:t>QGP Studies in Run 3 and 4</a:t>
            </a:r>
          </a:p>
        </p:txBody>
      </p:sp>
      <p:grpSp>
        <p:nvGrpSpPr>
          <p:cNvPr id="97" name="Group 96">
            <a:extLst>
              <a:ext uri="{FF2B5EF4-FFF2-40B4-BE49-F238E27FC236}">
                <a16:creationId xmlns:a16="http://schemas.microsoft.com/office/drawing/2014/main" id="{42F096FB-E624-4E81-AD29-21B5FE0F6650}"/>
              </a:ext>
            </a:extLst>
          </p:cNvPr>
          <p:cNvGrpSpPr/>
          <p:nvPr/>
        </p:nvGrpSpPr>
        <p:grpSpPr>
          <a:xfrm>
            <a:off x="603757" y="1528726"/>
            <a:ext cx="2255287" cy="1922729"/>
            <a:chOff x="7138206" y="1444563"/>
            <a:chExt cx="2255287" cy="1922729"/>
          </a:xfrm>
        </p:grpSpPr>
        <p:sp>
          <p:nvSpPr>
            <p:cNvPr id="7" name="Oval 6">
              <a:extLst>
                <a:ext uri="{FF2B5EF4-FFF2-40B4-BE49-F238E27FC236}">
                  <a16:creationId xmlns:a16="http://schemas.microsoft.com/office/drawing/2014/main" id="{13A453F2-C174-49FC-8F84-2F5E1C73FEBA}"/>
                </a:ext>
              </a:extLst>
            </p:cNvPr>
            <p:cNvSpPr/>
            <p:nvPr/>
          </p:nvSpPr>
          <p:spPr>
            <a:xfrm>
              <a:off x="7436821" y="1544295"/>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F693A02-1BC9-4B08-873C-765EB3B78385}"/>
                </a:ext>
              </a:extLst>
            </p:cNvPr>
            <p:cNvSpPr/>
            <p:nvPr/>
          </p:nvSpPr>
          <p:spPr>
            <a:xfrm>
              <a:off x="7627767" y="1658863"/>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8D76D34-20AB-4472-98C7-B0E011F1D24D}"/>
                </a:ext>
              </a:extLst>
            </p:cNvPr>
            <p:cNvSpPr/>
            <p:nvPr/>
          </p:nvSpPr>
          <p:spPr>
            <a:xfrm>
              <a:off x="7744340" y="173379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2D49A31-0E09-4C70-9659-50D4CE32F40F}"/>
                </a:ext>
              </a:extLst>
            </p:cNvPr>
            <p:cNvSpPr/>
            <p:nvPr/>
          </p:nvSpPr>
          <p:spPr>
            <a:xfrm>
              <a:off x="7935286" y="184836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9655888-4C1F-458E-A2FC-E57BED2829DD}"/>
                </a:ext>
              </a:extLst>
            </p:cNvPr>
            <p:cNvSpPr/>
            <p:nvPr/>
          </p:nvSpPr>
          <p:spPr>
            <a:xfrm>
              <a:off x="7219577" y="183461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B35B64C-2CBA-44F6-8380-5C9AB1696D47}"/>
                </a:ext>
              </a:extLst>
            </p:cNvPr>
            <p:cNvSpPr/>
            <p:nvPr/>
          </p:nvSpPr>
          <p:spPr>
            <a:xfrm>
              <a:off x="7410523" y="194918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F4006C0-6E00-4E50-B7FD-94E7FDA360A7}"/>
                </a:ext>
              </a:extLst>
            </p:cNvPr>
            <p:cNvSpPr/>
            <p:nvPr/>
          </p:nvSpPr>
          <p:spPr>
            <a:xfrm rot="3666169">
              <a:off x="8126623" y="1444563"/>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18B0F86-DD28-479E-8CF2-E862FC1458CC}"/>
                </a:ext>
              </a:extLst>
            </p:cNvPr>
            <p:cNvSpPr/>
            <p:nvPr/>
          </p:nvSpPr>
          <p:spPr>
            <a:xfrm rot="3666169">
              <a:off x="8118593" y="1667098"/>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AEEEAFF-86C3-4F93-80E5-537E5E0F586F}"/>
                </a:ext>
              </a:extLst>
            </p:cNvPr>
            <p:cNvSpPr/>
            <p:nvPr/>
          </p:nvSpPr>
          <p:spPr>
            <a:xfrm rot="4631584">
              <a:off x="8219555" y="181050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963044E4-E895-459B-A2DB-4DF682330319}"/>
                </a:ext>
              </a:extLst>
            </p:cNvPr>
            <p:cNvSpPr/>
            <p:nvPr/>
          </p:nvSpPr>
          <p:spPr>
            <a:xfrm rot="4631584">
              <a:off x="8150163" y="2022099"/>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5BE06B4-9F32-4F88-956C-1A2016ED242F}"/>
                </a:ext>
              </a:extLst>
            </p:cNvPr>
            <p:cNvSpPr/>
            <p:nvPr/>
          </p:nvSpPr>
          <p:spPr>
            <a:xfrm rot="4631584">
              <a:off x="7946362" y="2057389"/>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14F9D3F-6241-44E7-9673-58CA4FEC8E9E}"/>
                </a:ext>
              </a:extLst>
            </p:cNvPr>
            <p:cNvSpPr/>
            <p:nvPr/>
          </p:nvSpPr>
          <p:spPr>
            <a:xfrm rot="4631584">
              <a:off x="7876970" y="226898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D993AEA8-2821-49F8-9607-0B134BA79F7A}"/>
                </a:ext>
              </a:extLst>
            </p:cNvPr>
            <p:cNvSpPr/>
            <p:nvPr/>
          </p:nvSpPr>
          <p:spPr>
            <a:xfrm rot="18272402">
              <a:off x="7763957" y="256103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F54C6C6A-60DB-438D-9006-C894DD2E3C31}"/>
                </a:ext>
              </a:extLst>
            </p:cNvPr>
            <p:cNvSpPr/>
            <p:nvPr/>
          </p:nvSpPr>
          <p:spPr>
            <a:xfrm rot="18272402">
              <a:off x="7966594" y="2468705"/>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079244B-73FD-4244-B65F-F3DAC713B32D}"/>
                </a:ext>
              </a:extLst>
            </p:cNvPr>
            <p:cNvSpPr/>
            <p:nvPr/>
          </p:nvSpPr>
          <p:spPr>
            <a:xfrm rot="18272402">
              <a:off x="8122779" y="254330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15601F0-45C1-4B8D-9C65-DC59A0E3C1FC}"/>
                </a:ext>
              </a:extLst>
            </p:cNvPr>
            <p:cNvSpPr/>
            <p:nvPr/>
          </p:nvSpPr>
          <p:spPr>
            <a:xfrm rot="18272402">
              <a:off x="8325416" y="2450975"/>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B84BC68-A138-4220-A70A-E082394E2522}"/>
                </a:ext>
              </a:extLst>
            </p:cNvPr>
            <p:cNvSpPr/>
            <p:nvPr/>
          </p:nvSpPr>
          <p:spPr>
            <a:xfrm rot="15981891">
              <a:off x="8520667" y="2453062"/>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8C1CDBF-216E-4F6D-A265-24E9E84F56BB}"/>
                </a:ext>
              </a:extLst>
            </p:cNvPr>
            <p:cNvSpPr/>
            <p:nvPr/>
          </p:nvSpPr>
          <p:spPr>
            <a:xfrm rot="15981891">
              <a:off x="8622899" y="2255236"/>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0219086-B073-4289-8250-CD71CC2E8DBC}"/>
                </a:ext>
              </a:extLst>
            </p:cNvPr>
            <p:cNvSpPr/>
            <p:nvPr/>
          </p:nvSpPr>
          <p:spPr>
            <a:xfrm rot="15981891">
              <a:off x="8463568" y="282123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D3C600AA-F108-40A6-8425-2E2B756940AF}"/>
                </a:ext>
              </a:extLst>
            </p:cNvPr>
            <p:cNvSpPr/>
            <p:nvPr/>
          </p:nvSpPr>
          <p:spPr>
            <a:xfrm rot="15981891">
              <a:off x="8565800" y="262341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0191DE72-B43E-4D27-AE19-4585E9219480}"/>
                </a:ext>
              </a:extLst>
            </p:cNvPr>
            <p:cNvSpPr/>
            <p:nvPr/>
          </p:nvSpPr>
          <p:spPr>
            <a:xfrm rot="15981891">
              <a:off x="8779653" y="2211528"/>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C40F714-3EE8-41C2-A893-999C5972EADC}"/>
                </a:ext>
              </a:extLst>
            </p:cNvPr>
            <p:cNvSpPr/>
            <p:nvPr/>
          </p:nvSpPr>
          <p:spPr>
            <a:xfrm rot="15981891">
              <a:off x="8881884" y="201370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594D3763-8FCE-42A8-877C-F543F94732AC}"/>
                </a:ext>
              </a:extLst>
            </p:cNvPr>
            <p:cNvSpPr/>
            <p:nvPr/>
          </p:nvSpPr>
          <p:spPr>
            <a:xfrm rot="15981891">
              <a:off x="8866616" y="258921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95A9022-2CD7-4AEC-98C2-9666EA32A98A}"/>
                </a:ext>
              </a:extLst>
            </p:cNvPr>
            <p:cNvSpPr/>
            <p:nvPr/>
          </p:nvSpPr>
          <p:spPr>
            <a:xfrm rot="15981891">
              <a:off x="8968848" y="239139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4701E5B-9361-4A6A-98BD-99CE60B12AA6}"/>
                </a:ext>
              </a:extLst>
            </p:cNvPr>
            <p:cNvSpPr/>
            <p:nvPr/>
          </p:nvSpPr>
          <p:spPr>
            <a:xfrm rot="15981891">
              <a:off x="8469421" y="2121493"/>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B197409-BE7C-4126-A04D-1F1A59DC4512}"/>
                </a:ext>
              </a:extLst>
            </p:cNvPr>
            <p:cNvSpPr/>
            <p:nvPr/>
          </p:nvSpPr>
          <p:spPr>
            <a:xfrm rot="15981891">
              <a:off x="8571653" y="1923667"/>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291646C6-3F43-42E7-B0F1-94B0F448F571}"/>
                </a:ext>
              </a:extLst>
            </p:cNvPr>
            <p:cNvSpPr/>
            <p:nvPr/>
          </p:nvSpPr>
          <p:spPr>
            <a:xfrm rot="178258">
              <a:off x="8663751" y="1703530"/>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23E74E3-BF73-43EF-8325-71D9B0B640EB}"/>
                </a:ext>
              </a:extLst>
            </p:cNvPr>
            <p:cNvSpPr/>
            <p:nvPr/>
          </p:nvSpPr>
          <p:spPr>
            <a:xfrm rot="178258">
              <a:off x="8848503" y="182784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DCB1CF99-0B15-4226-844E-ADD2E7CAB4C3}"/>
                </a:ext>
              </a:extLst>
            </p:cNvPr>
            <p:cNvSpPr/>
            <p:nvPr/>
          </p:nvSpPr>
          <p:spPr>
            <a:xfrm rot="178258">
              <a:off x="8973640" y="1520950"/>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2803E7D-47C8-4255-BFD5-5F073360C218}"/>
                </a:ext>
              </a:extLst>
            </p:cNvPr>
            <p:cNvSpPr/>
            <p:nvPr/>
          </p:nvSpPr>
          <p:spPr>
            <a:xfrm rot="178258">
              <a:off x="9158392" y="164526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F588250-D646-421C-B34C-06DE8D26A963}"/>
                </a:ext>
              </a:extLst>
            </p:cNvPr>
            <p:cNvSpPr/>
            <p:nvPr/>
          </p:nvSpPr>
          <p:spPr>
            <a:xfrm rot="178258">
              <a:off x="8101146" y="278246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A707484-8727-4932-A593-CB6B56DA9B6F}"/>
                </a:ext>
              </a:extLst>
            </p:cNvPr>
            <p:cNvSpPr/>
            <p:nvPr/>
          </p:nvSpPr>
          <p:spPr>
            <a:xfrm rot="178258">
              <a:off x="8285899" y="2906774"/>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3258359-72AA-4919-8A4B-D6E08AFBE6E6}"/>
                </a:ext>
              </a:extLst>
            </p:cNvPr>
            <p:cNvSpPr/>
            <p:nvPr/>
          </p:nvSpPr>
          <p:spPr>
            <a:xfrm rot="178258">
              <a:off x="8329695" y="3011012"/>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40C51AA4-9813-4EFB-B1AA-9FE1372CF7B0}"/>
                </a:ext>
              </a:extLst>
            </p:cNvPr>
            <p:cNvSpPr/>
            <p:nvPr/>
          </p:nvSpPr>
          <p:spPr>
            <a:xfrm rot="178258">
              <a:off x="8514447" y="313532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5DC361EC-DF0C-4323-B31C-07C83757E5EC}"/>
                </a:ext>
              </a:extLst>
            </p:cNvPr>
            <p:cNvSpPr/>
            <p:nvPr/>
          </p:nvSpPr>
          <p:spPr>
            <a:xfrm rot="15981891">
              <a:off x="7785093" y="3011927"/>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FDC852E-C9FD-47DE-9D26-F2204FE62002}"/>
                </a:ext>
              </a:extLst>
            </p:cNvPr>
            <p:cNvSpPr/>
            <p:nvPr/>
          </p:nvSpPr>
          <p:spPr>
            <a:xfrm rot="15981891">
              <a:off x="7887325" y="281410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3E2AB2B0-FA66-4E0D-B32E-495E34848877}"/>
                </a:ext>
              </a:extLst>
            </p:cNvPr>
            <p:cNvSpPr/>
            <p:nvPr/>
          </p:nvSpPr>
          <p:spPr>
            <a:xfrm rot="15981891">
              <a:off x="8013641" y="3240475"/>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6ADA2AE-8746-48E1-B42C-0149F0452411}"/>
                </a:ext>
              </a:extLst>
            </p:cNvPr>
            <p:cNvSpPr/>
            <p:nvPr/>
          </p:nvSpPr>
          <p:spPr>
            <a:xfrm rot="15981891">
              <a:off x="8115873" y="3042649"/>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1D56F15-BB16-40DD-B3B3-D36559D194F5}"/>
                </a:ext>
              </a:extLst>
            </p:cNvPr>
            <p:cNvSpPr/>
            <p:nvPr/>
          </p:nvSpPr>
          <p:spPr>
            <a:xfrm rot="15096368">
              <a:off x="7560387" y="2847041"/>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1D83AFD0-5C66-453C-901F-70595C8F1B5E}"/>
                </a:ext>
              </a:extLst>
            </p:cNvPr>
            <p:cNvSpPr/>
            <p:nvPr/>
          </p:nvSpPr>
          <p:spPr>
            <a:xfrm rot="15096368">
              <a:off x="7608850" y="2629698"/>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D2FCAF20-A4AA-4509-9EE3-BDED08E8EA26}"/>
                </a:ext>
              </a:extLst>
            </p:cNvPr>
            <p:cNvSpPr/>
            <p:nvPr/>
          </p:nvSpPr>
          <p:spPr>
            <a:xfrm rot="15981891">
              <a:off x="8697441" y="3085142"/>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2F4B3B3B-81BB-4220-8772-18680CF8D4BB}"/>
                </a:ext>
              </a:extLst>
            </p:cNvPr>
            <p:cNvSpPr/>
            <p:nvPr/>
          </p:nvSpPr>
          <p:spPr>
            <a:xfrm rot="15981891">
              <a:off x="8799673" y="2887316"/>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7A9E7034-BDB8-451D-B9DF-77EC9F614534}"/>
                </a:ext>
              </a:extLst>
            </p:cNvPr>
            <p:cNvSpPr/>
            <p:nvPr/>
          </p:nvSpPr>
          <p:spPr>
            <a:xfrm rot="15981891">
              <a:off x="7476988" y="2465940"/>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E9EEA50F-7B41-4485-80AF-BFA1C29617C3}"/>
                </a:ext>
              </a:extLst>
            </p:cNvPr>
            <p:cNvSpPr/>
            <p:nvPr/>
          </p:nvSpPr>
          <p:spPr>
            <a:xfrm rot="15981891">
              <a:off x="7579220" y="2268113"/>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93613F4C-C8BF-40F9-AE1D-FFD510E006D8}"/>
                </a:ext>
              </a:extLst>
            </p:cNvPr>
            <p:cNvSpPr/>
            <p:nvPr/>
          </p:nvSpPr>
          <p:spPr>
            <a:xfrm rot="15981891">
              <a:off x="7451833" y="3170432"/>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E75787E5-7C8C-43B1-BB95-7F5D5F839F31}"/>
                </a:ext>
              </a:extLst>
            </p:cNvPr>
            <p:cNvSpPr/>
            <p:nvPr/>
          </p:nvSpPr>
          <p:spPr>
            <a:xfrm rot="15981891">
              <a:off x="7554064" y="2972606"/>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798FB014-17AB-463F-95F8-AF3112DE9ACD}"/>
                </a:ext>
              </a:extLst>
            </p:cNvPr>
            <p:cNvSpPr/>
            <p:nvPr/>
          </p:nvSpPr>
          <p:spPr>
            <a:xfrm rot="15981891">
              <a:off x="7179319" y="274284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BB5ACA2C-60EE-43FC-ABDB-665DEF16C25A}"/>
                </a:ext>
              </a:extLst>
            </p:cNvPr>
            <p:cNvSpPr/>
            <p:nvPr/>
          </p:nvSpPr>
          <p:spPr>
            <a:xfrm rot="15981891">
              <a:off x="7281551" y="254502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10242793-E5A1-4BFB-9809-BCB716D62420}"/>
                </a:ext>
              </a:extLst>
            </p:cNvPr>
            <p:cNvSpPr/>
            <p:nvPr/>
          </p:nvSpPr>
          <p:spPr>
            <a:xfrm rot="15981891">
              <a:off x="7141601" y="3080397"/>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F619ABE7-509D-46C5-8941-8ACD2F211B65}"/>
                </a:ext>
              </a:extLst>
            </p:cNvPr>
            <p:cNvSpPr/>
            <p:nvPr/>
          </p:nvSpPr>
          <p:spPr>
            <a:xfrm rot="15981891">
              <a:off x="7243833" y="288257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1C31D43F-AB65-40C5-840F-2E583A3CD203}"/>
                </a:ext>
              </a:extLst>
            </p:cNvPr>
            <p:cNvSpPr/>
            <p:nvPr/>
          </p:nvSpPr>
          <p:spPr>
            <a:xfrm rot="14271267">
              <a:off x="9088470" y="3236909"/>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74016C3D-11E8-4967-B73E-63764854F65A}"/>
                </a:ext>
              </a:extLst>
            </p:cNvPr>
            <p:cNvSpPr/>
            <p:nvPr/>
          </p:nvSpPr>
          <p:spPr>
            <a:xfrm rot="14271267">
              <a:off x="9083878" y="3014275"/>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F60496E7-5891-4F70-9158-63251CB21301}"/>
                </a:ext>
              </a:extLst>
            </p:cNvPr>
            <p:cNvSpPr/>
            <p:nvPr/>
          </p:nvSpPr>
          <p:spPr>
            <a:xfrm rot="14271267">
              <a:off x="9156102" y="2833602"/>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B3FF3789-275A-4FE7-9D36-AA07A7BE92DD}"/>
                </a:ext>
              </a:extLst>
            </p:cNvPr>
            <p:cNvSpPr/>
            <p:nvPr/>
          </p:nvSpPr>
          <p:spPr>
            <a:xfrm rot="14271267">
              <a:off x="9151510" y="2610969"/>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F0E37F1A-7FEC-4476-B8E2-EA5C763DD550}"/>
                </a:ext>
              </a:extLst>
            </p:cNvPr>
            <p:cNvSpPr/>
            <p:nvPr/>
          </p:nvSpPr>
          <p:spPr>
            <a:xfrm rot="5210335">
              <a:off x="9228687" y="2145521"/>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32A55AB1-BE31-4A45-B4C6-0E08336290DB}"/>
                </a:ext>
              </a:extLst>
            </p:cNvPr>
            <p:cNvSpPr/>
            <p:nvPr/>
          </p:nvSpPr>
          <p:spPr>
            <a:xfrm rot="5210335">
              <a:off x="9124823" y="2342495"/>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98DF757D-3D9F-4DAD-AD6B-9C058FDE52A5}"/>
                </a:ext>
              </a:extLst>
            </p:cNvPr>
            <p:cNvSpPr/>
            <p:nvPr/>
          </p:nvSpPr>
          <p:spPr>
            <a:xfrm rot="15981891">
              <a:off x="8131059" y="2353120"/>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46D56C3D-F490-45EC-A034-B8BE1D4A6052}"/>
                </a:ext>
              </a:extLst>
            </p:cNvPr>
            <p:cNvSpPr/>
            <p:nvPr/>
          </p:nvSpPr>
          <p:spPr>
            <a:xfrm rot="15981891">
              <a:off x="8233290" y="2155294"/>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510C4D4A-1A12-47FB-BEDB-78B797B00021}"/>
                </a:ext>
              </a:extLst>
            </p:cNvPr>
            <p:cNvSpPr/>
            <p:nvPr/>
          </p:nvSpPr>
          <p:spPr>
            <a:xfrm rot="15981891">
              <a:off x="7848241" y="3154059"/>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84F3A037-9EA6-43F0-BC51-09BE69E51864}"/>
                </a:ext>
              </a:extLst>
            </p:cNvPr>
            <p:cNvSpPr/>
            <p:nvPr/>
          </p:nvSpPr>
          <p:spPr>
            <a:xfrm rot="15981891">
              <a:off x="7950473" y="295623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8DF5EF5B-DD47-435A-87B6-B30D13C2B4B7}"/>
                </a:ext>
              </a:extLst>
            </p:cNvPr>
            <p:cNvSpPr/>
            <p:nvPr/>
          </p:nvSpPr>
          <p:spPr>
            <a:xfrm>
              <a:off x="7244263" y="3246547"/>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700DC6B2-D999-42E1-857F-D77C9A022176}"/>
                </a:ext>
              </a:extLst>
            </p:cNvPr>
            <p:cNvSpPr/>
            <p:nvPr/>
          </p:nvSpPr>
          <p:spPr>
            <a:xfrm>
              <a:off x="7654476" y="3140898"/>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EA416BBF-BB82-42C1-A70A-B34092C2A5D4}"/>
                </a:ext>
              </a:extLst>
            </p:cNvPr>
            <p:cNvSpPr/>
            <p:nvPr/>
          </p:nvSpPr>
          <p:spPr>
            <a:xfrm>
              <a:off x="8907649" y="3180003"/>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AC589BF3-24EC-4DF3-998C-0A369D9D3861}"/>
                </a:ext>
              </a:extLst>
            </p:cNvPr>
            <p:cNvSpPr/>
            <p:nvPr/>
          </p:nvSpPr>
          <p:spPr>
            <a:xfrm>
              <a:off x="8569174" y="1573796"/>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751AE9EA-F67A-40DB-9B64-637676DB2C54}"/>
                </a:ext>
              </a:extLst>
            </p:cNvPr>
            <p:cNvSpPr/>
            <p:nvPr/>
          </p:nvSpPr>
          <p:spPr>
            <a:xfrm>
              <a:off x="8383051" y="148849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DBA9BC58-910F-4853-92F3-D09764502162}"/>
                </a:ext>
              </a:extLst>
            </p:cNvPr>
            <p:cNvSpPr/>
            <p:nvPr/>
          </p:nvSpPr>
          <p:spPr>
            <a:xfrm>
              <a:off x="7138206" y="2235034"/>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6CB52CFC-1BD1-468F-B0B9-64A569D45BE9}"/>
                </a:ext>
              </a:extLst>
            </p:cNvPr>
            <p:cNvSpPr/>
            <p:nvPr/>
          </p:nvSpPr>
          <p:spPr>
            <a:xfrm>
              <a:off x="7178751" y="1592365"/>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7A59BCBD-3A13-4D94-864D-D32114B89293}"/>
                </a:ext>
              </a:extLst>
            </p:cNvPr>
            <p:cNvSpPr/>
            <p:nvPr/>
          </p:nvSpPr>
          <p:spPr>
            <a:xfrm>
              <a:off x="8993056" y="217373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B876D34E-F548-4871-9D06-4C9FD146C400}"/>
                </a:ext>
              </a:extLst>
            </p:cNvPr>
            <p:cNvSpPr/>
            <p:nvPr/>
          </p:nvSpPr>
          <p:spPr>
            <a:xfrm>
              <a:off x="7648291" y="1968643"/>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1884AB36-AC2A-431D-B9E3-BD4C51BEAACF}"/>
                </a:ext>
              </a:extLst>
            </p:cNvPr>
            <p:cNvSpPr/>
            <p:nvPr/>
          </p:nvSpPr>
          <p:spPr>
            <a:xfrm>
              <a:off x="9119602" y="191742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62CF1778-2D46-48AB-85B5-A1C2AB1AA4A0}"/>
                </a:ext>
              </a:extLst>
            </p:cNvPr>
            <p:cNvSpPr/>
            <p:nvPr/>
          </p:nvSpPr>
          <p:spPr>
            <a:xfrm rot="5210335">
              <a:off x="9058237" y="2055081"/>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5AC5DCA4-01AA-42F4-984C-6EFC991750F0}"/>
                </a:ext>
              </a:extLst>
            </p:cNvPr>
            <p:cNvSpPr/>
            <p:nvPr/>
          </p:nvSpPr>
          <p:spPr>
            <a:xfrm rot="5210335">
              <a:off x="9008439" y="177228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968530FC-4355-4CCF-9C52-02AEC2226A97}"/>
                </a:ext>
              </a:extLst>
            </p:cNvPr>
            <p:cNvSpPr/>
            <p:nvPr/>
          </p:nvSpPr>
          <p:spPr>
            <a:xfrm rot="5210335">
              <a:off x="8993056" y="278596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56D089D3-575D-40BF-985F-610BE9BB6D97}"/>
                </a:ext>
              </a:extLst>
            </p:cNvPr>
            <p:cNvSpPr/>
            <p:nvPr/>
          </p:nvSpPr>
          <p:spPr>
            <a:xfrm rot="5210335">
              <a:off x="7413593" y="2707205"/>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86245FB7-AA64-4537-8F54-AB54D6D6EEE1}"/>
                </a:ext>
              </a:extLst>
            </p:cNvPr>
            <p:cNvSpPr/>
            <p:nvPr/>
          </p:nvSpPr>
          <p:spPr>
            <a:xfrm rot="5210335">
              <a:off x="7683989" y="212524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16809F7A-DFE8-489D-BCDC-39B61BBAAD8A}"/>
                </a:ext>
              </a:extLst>
            </p:cNvPr>
            <p:cNvSpPr/>
            <p:nvPr/>
          </p:nvSpPr>
          <p:spPr>
            <a:xfrm rot="5210335">
              <a:off x="7381644" y="2189891"/>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CE387003-B4FB-4CB1-BE4F-5DC89740AEAC}"/>
                </a:ext>
              </a:extLst>
            </p:cNvPr>
            <p:cNvSpPr/>
            <p:nvPr/>
          </p:nvSpPr>
          <p:spPr>
            <a:xfrm rot="5210335">
              <a:off x="7142985" y="2411103"/>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49E69879-091B-433E-9A04-CD8C39B2CC58}"/>
                </a:ext>
              </a:extLst>
            </p:cNvPr>
            <p:cNvSpPr/>
            <p:nvPr/>
          </p:nvSpPr>
          <p:spPr>
            <a:xfrm rot="5210335">
              <a:off x="9278925" y="2483493"/>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7C0CFF9F-F6C7-4A33-8616-F55EE8D59619}"/>
                </a:ext>
              </a:extLst>
            </p:cNvPr>
            <p:cNvSpPr/>
            <p:nvPr/>
          </p:nvSpPr>
          <p:spPr>
            <a:xfrm rot="5210335">
              <a:off x="9265706" y="3032901"/>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0ED047DA-816C-490C-99A7-ECD90CEAC29C}"/>
                </a:ext>
              </a:extLst>
            </p:cNvPr>
            <p:cNvSpPr/>
            <p:nvPr/>
          </p:nvSpPr>
          <p:spPr>
            <a:xfrm rot="5210335">
              <a:off x="7861981" y="146305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A35B3AFE-C660-4796-9FD8-FA2CECEA90AB}"/>
                </a:ext>
              </a:extLst>
            </p:cNvPr>
            <p:cNvSpPr/>
            <p:nvPr/>
          </p:nvSpPr>
          <p:spPr>
            <a:xfrm rot="3666169">
              <a:off x="7897257" y="1654454"/>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79E8DAF-35B0-43B7-AF64-4E42CDED30B3}"/>
                </a:ext>
              </a:extLst>
            </p:cNvPr>
            <p:cNvSpPr/>
            <p:nvPr/>
          </p:nvSpPr>
          <p:spPr>
            <a:xfrm rot="3666169">
              <a:off x="8347142" y="1895646"/>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01893F79-9AED-4D65-A879-8B46BCF82DFF}"/>
                </a:ext>
              </a:extLst>
            </p:cNvPr>
            <p:cNvSpPr/>
            <p:nvPr/>
          </p:nvSpPr>
          <p:spPr>
            <a:xfrm rot="3666169">
              <a:off x="8644764" y="2071150"/>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2A82C577-9BC2-4D6B-8774-6B1A260E0E05}"/>
                </a:ext>
              </a:extLst>
            </p:cNvPr>
            <p:cNvSpPr/>
            <p:nvPr/>
          </p:nvSpPr>
          <p:spPr>
            <a:xfrm rot="3666169">
              <a:off x="7169165" y="2017022"/>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D51652F4-2808-4FDA-B44E-776A84387E7A}"/>
                </a:ext>
              </a:extLst>
            </p:cNvPr>
            <p:cNvSpPr/>
            <p:nvPr/>
          </p:nvSpPr>
          <p:spPr>
            <a:xfrm rot="3666169">
              <a:off x="8757959" y="2398491"/>
              <a:ext cx="114568" cy="11456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BB3E6E10-43AE-4CA8-BF5C-57F06DB3647D}"/>
                </a:ext>
              </a:extLst>
            </p:cNvPr>
            <p:cNvSpPr/>
            <p:nvPr/>
          </p:nvSpPr>
          <p:spPr>
            <a:xfrm rot="15981891">
              <a:off x="8389871" y="2639839"/>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FD248D3C-360F-4A70-90F4-5BCC8C37F285}"/>
                </a:ext>
              </a:extLst>
            </p:cNvPr>
            <p:cNvSpPr/>
            <p:nvPr/>
          </p:nvSpPr>
          <p:spPr>
            <a:xfrm rot="15981891">
              <a:off x="7467828" y="1796853"/>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44599859-65E8-4C50-AED6-CC30EC237A9B}"/>
                </a:ext>
              </a:extLst>
            </p:cNvPr>
            <p:cNvSpPr/>
            <p:nvPr/>
          </p:nvSpPr>
          <p:spPr>
            <a:xfrm rot="15981891">
              <a:off x="8420363" y="1673690"/>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17E7B193-F826-432D-84BB-40B80B47EC0A}"/>
                </a:ext>
              </a:extLst>
            </p:cNvPr>
            <p:cNvSpPr/>
            <p:nvPr/>
          </p:nvSpPr>
          <p:spPr>
            <a:xfrm rot="15981891">
              <a:off x="9264175" y="1769436"/>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B9C8D94F-576A-4DC9-9FCC-9E53AE23E4F1}"/>
                </a:ext>
              </a:extLst>
            </p:cNvPr>
            <p:cNvSpPr/>
            <p:nvPr/>
          </p:nvSpPr>
          <p:spPr>
            <a:xfrm rot="15981891">
              <a:off x="8416420" y="3252724"/>
              <a:ext cx="114568" cy="114568"/>
            </a:xfrm>
            <a:prstGeom prst="ellipse">
              <a:avLst/>
            </a:prstGeom>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TextBox 97">
            <a:extLst>
              <a:ext uri="{FF2B5EF4-FFF2-40B4-BE49-F238E27FC236}">
                <a16:creationId xmlns:a16="http://schemas.microsoft.com/office/drawing/2014/main" id="{37B2BEFB-1700-4A77-AA2E-120896C3BB9D}"/>
              </a:ext>
            </a:extLst>
          </p:cNvPr>
          <p:cNvSpPr txBox="1"/>
          <p:nvPr/>
        </p:nvSpPr>
        <p:spPr>
          <a:xfrm>
            <a:off x="391364" y="1005880"/>
            <a:ext cx="2837636" cy="461665"/>
          </a:xfrm>
          <a:prstGeom prst="rect">
            <a:avLst/>
          </a:prstGeom>
          <a:noFill/>
        </p:spPr>
        <p:txBody>
          <a:bodyPr wrap="none" rtlCol="0">
            <a:spAutoFit/>
          </a:bodyPr>
          <a:lstStyle/>
          <a:p>
            <a:r>
              <a:rPr lang="en-US" sz="2400" dirty="0"/>
              <a:t>Quarks and Gluons</a:t>
            </a:r>
          </a:p>
        </p:txBody>
      </p:sp>
      <p:sp>
        <p:nvSpPr>
          <p:cNvPr id="99" name="Rectangle 98">
            <a:extLst>
              <a:ext uri="{FF2B5EF4-FFF2-40B4-BE49-F238E27FC236}">
                <a16:creationId xmlns:a16="http://schemas.microsoft.com/office/drawing/2014/main" id="{AEE007B6-90DF-43A9-BB7C-E3D0639C5D77}"/>
              </a:ext>
            </a:extLst>
          </p:cNvPr>
          <p:cNvSpPr/>
          <p:nvPr/>
        </p:nvSpPr>
        <p:spPr>
          <a:xfrm>
            <a:off x="7246576" y="1551591"/>
            <a:ext cx="2351984" cy="1963991"/>
          </a:xfrm>
          <a:prstGeom prst="rect">
            <a:avLst/>
          </a:prstGeom>
          <a:solidFill>
            <a:srgbClr val="A5A5A5"/>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0" name="TextBox 99">
            <a:extLst>
              <a:ext uri="{FF2B5EF4-FFF2-40B4-BE49-F238E27FC236}">
                <a16:creationId xmlns:a16="http://schemas.microsoft.com/office/drawing/2014/main" id="{7D383A49-6ED8-4479-9E91-A9EAEA873815}"/>
              </a:ext>
            </a:extLst>
          </p:cNvPr>
          <p:cNvSpPr txBox="1"/>
          <p:nvPr/>
        </p:nvSpPr>
        <p:spPr>
          <a:xfrm>
            <a:off x="7549480" y="1005880"/>
            <a:ext cx="1615379" cy="461665"/>
          </a:xfrm>
          <a:prstGeom prst="rect">
            <a:avLst/>
          </a:prstGeom>
          <a:noFill/>
        </p:spPr>
        <p:txBody>
          <a:bodyPr wrap="none" rtlCol="0">
            <a:spAutoFit/>
          </a:bodyPr>
          <a:lstStyle/>
          <a:p>
            <a:r>
              <a:rPr lang="en-US" sz="2400" dirty="0"/>
              <a:t>QGP Fluid</a:t>
            </a:r>
          </a:p>
        </p:txBody>
      </p:sp>
      <p:sp>
        <p:nvSpPr>
          <p:cNvPr id="102" name="Rectangle 101">
            <a:extLst>
              <a:ext uri="{FF2B5EF4-FFF2-40B4-BE49-F238E27FC236}">
                <a16:creationId xmlns:a16="http://schemas.microsoft.com/office/drawing/2014/main" id="{C1BCEF1E-14C6-4839-B07B-EF0CBB00F191}"/>
              </a:ext>
            </a:extLst>
          </p:cNvPr>
          <p:cNvSpPr/>
          <p:nvPr/>
        </p:nvSpPr>
        <p:spPr>
          <a:xfrm>
            <a:off x="3908998" y="1530760"/>
            <a:ext cx="2351984" cy="1963991"/>
          </a:xfrm>
          <a:prstGeom prst="rect">
            <a:avLst/>
          </a:prstGeom>
          <a:solidFill>
            <a:srgbClr val="000000">
              <a:alpha val="1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1500" dirty="0">
                <a:solidFill>
                  <a:srgbClr val="FF0000"/>
                </a:solidFill>
              </a:rPr>
              <a:t>?</a:t>
            </a:r>
            <a:endParaRPr lang="en-US" dirty="0">
              <a:solidFill>
                <a:srgbClr val="FF0000"/>
              </a:solidFill>
            </a:endParaRPr>
          </a:p>
        </p:txBody>
      </p:sp>
      <p:cxnSp>
        <p:nvCxnSpPr>
          <p:cNvPr id="104" name="Straight Arrow Connector 103">
            <a:extLst>
              <a:ext uri="{FF2B5EF4-FFF2-40B4-BE49-F238E27FC236}">
                <a16:creationId xmlns:a16="http://schemas.microsoft.com/office/drawing/2014/main" id="{71576474-46AC-4EF0-B590-601E7A779C80}"/>
              </a:ext>
            </a:extLst>
          </p:cNvPr>
          <p:cNvCxnSpPr/>
          <p:nvPr/>
        </p:nvCxnSpPr>
        <p:spPr>
          <a:xfrm>
            <a:off x="346280" y="4290372"/>
            <a:ext cx="9326526" cy="0"/>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6EE5B35E-2EA6-43BE-B40E-022C333726D4}"/>
              </a:ext>
            </a:extLst>
          </p:cNvPr>
          <p:cNvSpPr txBox="1"/>
          <p:nvPr/>
        </p:nvSpPr>
        <p:spPr>
          <a:xfrm>
            <a:off x="463945" y="4578404"/>
            <a:ext cx="2621039" cy="461665"/>
          </a:xfrm>
          <a:prstGeom prst="rect">
            <a:avLst/>
          </a:prstGeom>
          <a:noFill/>
        </p:spPr>
        <p:txBody>
          <a:bodyPr wrap="none" rtlCol="0">
            <a:spAutoFit/>
          </a:bodyPr>
          <a:lstStyle/>
          <a:p>
            <a:r>
              <a:rPr lang="en-US" sz="2400" dirty="0"/>
              <a:t>Short Wavelength</a:t>
            </a:r>
          </a:p>
        </p:txBody>
      </p:sp>
      <p:sp>
        <p:nvSpPr>
          <p:cNvPr id="106" name="TextBox 105">
            <a:extLst>
              <a:ext uri="{FF2B5EF4-FFF2-40B4-BE49-F238E27FC236}">
                <a16:creationId xmlns:a16="http://schemas.microsoft.com/office/drawing/2014/main" id="{455C0535-2F3A-418C-A9D0-657EB8F95EE1}"/>
              </a:ext>
            </a:extLst>
          </p:cNvPr>
          <p:cNvSpPr txBox="1"/>
          <p:nvPr/>
        </p:nvSpPr>
        <p:spPr>
          <a:xfrm>
            <a:off x="7426407" y="4582292"/>
            <a:ext cx="2571345" cy="461665"/>
          </a:xfrm>
          <a:prstGeom prst="rect">
            <a:avLst/>
          </a:prstGeom>
          <a:noFill/>
        </p:spPr>
        <p:txBody>
          <a:bodyPr wrap="none" rtlCol="0">
            <a:spAutoFit/>
          </a:bodyPr>
          <a:lstStyle/>
          <a:p>
            <a:r>
              <a:rPr lang="en-US" sz="2400" dirty="0"/>
              <a:t>Long Wavelength</a:t>
            </a:r>
          </a:p>
        </p:txBody>
      </p:sp>
      <p:sp>
        <p:nvSpPr>
          <p:cNvPr id="107" name="TextBox 106">
            <a:extLst>
              <a:ext uri="{FF2B5EF4-FFF2-40B4-BE49-F238E27FC236}">
                <a16:creationId xmlns:a16="http://schemas.microsoft.com/office/drawing/2014/main" id="{0506FC00-0C13-46DA-B2B3-4EBBACF6A23D}"/>
              </a:ext>
            </a:extLst>
          </p:cNvPr>
          <p:cNvSpPr txBox="1"/>
          <p:nvPr/>
        </p:nvSpPr>
        <p:spPr>
          <a:xfrm>
            <a:off x="3666276" y="4578404"/>
            <a:ext cx="3667180" cy="1200329"/>
          </a:xfrm>
          <a:prstGeom prst="rect">
            <a:avLst/>
          </a:prstGeom>
          <a:noFill/>
        </p:spPr>
        <p:txBody>
          <a:bodyPr wrap="square" rtlCol="0">
            <a:spAutoFit/>
          </a:bodyPr>
          <a:lstStyle/>
          <a:p>
            <a:r>
              <a:rPr lang="en-US" sz="2400" dirty="0">
                <a:solidFill>
                  <a:srgbClr val="FF0000"/>
                </a:solidFill>
              </a:rPr>
              <a:t>What is the structure</a:t>
            </a:r>
            <a:br>
              <a:rPr lang="en-US" sz="2400" dirty="0">
                <a:solidFill>
                  <a:srgbClr val="FF0000"/>
                </a:solidFill>
              </a:rPr>
            </a:br>
            <a:r>
              <a:rPr lang="en-US" sz="2400" dirty="0">
                <a:solidFill>
                  <a:srgbClr val="FF0000"/>
                </a:solidFill>
              </a:rPr>
              <a:t>of QGP at intermediate</a:t>
            </a:r>
            <a:br>
              <a:rPr lang="en-US" sz="2400" dirty="0">
                <a:solidFill>
                  <a:srgbClr val="FF0000"/>
                </a:solidFill>
              </a:rPr>
            </a:br>
            <a:r>
              <a:rPr lang="en-US" sz="2400" dirty="0">
                <a:solidFill>
                  <a:srgbClr val="FF0000"/>
                </a:solidFill>
              </a:rPr>
              <a:t>length scale ?</a:t>
            </a:r>
          </a:p>
        </p:txBody>
      </p:sp>
      <p:sp>
        <p:nvSpPr>
          <p:cNvPr id="108" name="TextBox 107">
            <a:extLst>
              <a:ext uri="{FF2B5EF4-FFF2-40B4-BE49-F238E27FC236}">
                <a16:creationId xmlns:a16="http://schemas.microsoft.com/office/drawing/2014/main" id="{5ECAA852-814A-4D37-8F83-9DE4AA7E4E44}"/>
              </a:ext>
            </a:extLst>
          </p:cNvPr>
          <p:cNvSpPr txBox="1"/>
          <p:nvPr/>
        </p:nvSpPr>
        <p:spPr>
          <a:xfrm>
            <a:off x="1307928" y="6091438"/>
            <a:ext cx="7365802" cy="954107"/>
          </a:xfrm>
          <a:prstGeom prst="rect">
            <a:avLst/>
          </a:prstGeom>
          <a:noFill/>
        </p:spPr>
        <p:txBody>
          <a:bodyPr wrap="square" rtlCol="0">
            <a:spAutoFit/>
          </a:bodyPr>
          <a:lstStyle/>
          <a:p>
            <a:r>
              <a:rPr lang="en-US" sz="2800" dirty="0"/>
              <a:t>Use hard probes which reveal </a:t>
            </a:r>
            <a:br>
              <a:rPr lang="en-US" sz="2800" dirty="0"/>
            </a:br>
            <a:r>
              <a:rPr lang="en-US" sz="2800" dirty="0"/>
              <a:t>QGP structure at various length scales</a:t>
            </a:r>
          </a:p>
        </p:txBody>
      </p:sp>
      <p:pic>
        <p:nvPicPr>
          <p:cNvPr id="116" name="Picture 4" descr="「idea」的圖片搜尋結果">
            <a:extLst>
              <a:ext uri="{FF2B5EF4-FFF2-40B4-BE49-F238E27FC236}">
                <a16:creationId xmlns:a16="http://schemas.microsoft.com/office/drawing/2014/main" id="{57A2F113-E5B9-4D9C-A077-CD4745832D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60" y="5647710"/>
            <a:ext cx="1224762" cy="12247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710561C-5698-4D87-AA4F-A61BE2E83708}"/>
              </a:ext>
            </a:extLst>
          </p:cNvPr>
          <p:cNvSpPr txBox="1"/>
          <p:nvPr/>
        </p:nvSpPr>
        <p:spPr>
          <a:xfrm>
            <a:off x="7117432" y="3670176"/>
            <a:ext cx="2988960" cy="369332"/>
          </a:xfrm>
          <a:prstGeom prst="rect">
            <a:avLst/>
          </a:prstGeom>
          <a:noFill/>
        </p:spPr>
        <p:txBody>
          <a:bodyPr wrap="none" rtlCol="0">
            <a:spAutoFit/>
          </a:bodyPr>
          <a:lstStyle/>
          <a:p>
            <a:r>
              <a:rPr lang="en-US" dirty="0" err="1"/>
              <a:t>AdS</a:t>
            </a:r>
            <a:r>
              <a:rPr lang="en-US" dirty="0"/>
              <a:t>/CFT  low viscosity goo</a:t>
            </a:r>
          </a:p>
        </p:txBody>
      </p:sp>
      <p:sp>
        <p:nvSpPr>
          <p:cNvPr id="101" name="TextBox 100">
            <a:extLst>
              <a:ext uri="{FF2B5EF4-FFF2-40B4-BE49-F238E27FC236}">
                <a16:creationId xmlns:a16="http://schemas.microsoft.com/office/drawing/2014/main" id="{08636E8D-9576-42A0-9542-13D6B12E860E}"/>
              </a:ext>
            </a:extLst>
          </p:cNvPr>
          <p:cNvSpPr txBox="1"/>
          <p:nvPr/>
        </p:nvSpPr>
        <p:spPr>
          <a:xfrm>
            <a:off x="3589040" y="1005880"/>
            <a:ext cx="3368230" cy="461665"/>
          </a:xfrm>
          <a:prstGeom prst="rect">
            <a:avLst/>
          </a:prstGeom>
          <a:noFill/>
        </p:spPr>
        <p:txBody>
          <a:bodyPr wrap="none" rtlCol="0">
            <a:spAutoFit/>
          </a:bodyPr>
          <a:lstStyle/>
          <a:p>
            <a:r>
              <a:rPr lang="en-US" sz="2400" dirty="0"/>
              <a:t>Thermal Mass Gluons?</a:t>
            </a:r>
          </a:p>
        </p:txBody>
      </p:sp>
    </p:spTree>
    <p:extLst>
      <p:ext uri="{BB962C8B-B14F-4D97-AF65-F5344CB8AC3E}">
        <p14:creationId xmlns:p14="http://schemas.microsoft.com/office/powerpoint/2010/main" val="2719824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2296EF-8EE6-48DF-B488-808ADB3FEE9F}"/>
              </a:ext>
            </a:extLst>
          </p:cNvPr>
          <p:cNvPicPr>
            <a:picLocks noChangeAspect="1"/>
          </p:cNvPicPr>
          <p:nvPr/>
        </p:nvPicPr>
        <p:blipFill>
          <a:blip r:embed="rId2"/>
          <a:stretch>
            <a:fillRect/>
          </a:stretch>
        </p:blipFill>
        <p:spPr>
          <a:xfrm>
            <a:off x="4525144" y="1368805"/>
            <a:ext cx="5514964" cy="3813539"/>
          </a:xfrm>
          <a:prstGeom prst="rect">
            <a:avLst/>
          </a:prstGeom>
        </p:spPr>
      </p:pic>
      <p:sp>
        <p:nvSpPr>
          <p:cNvPr id="2" name="Title 1"/>
          <p:cNvSpPr>
            <a:spLocks noGrp="1"/>
          </p:cNvSpPr>
          <p:nvPr>
            <p:ph type="title"/>
          </p:nvPr>
        </p:nvSpPr>
        <p:spPr/>
        <p:txBody>
          <a:bodyPr/>
          <a:lstStyle/>
          <a:p>
            <a:r>
              <a:rPr lang="en-US" dirty="0"/>
              <a:t>Jet Quenching up to 1 TeV</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32</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8" name="TextBox 7"/>
          <p:cNvSpPr txBox="1"/>
          <p:nvPr/>
        </p:nvSpPr>
        <p:spPr>
          <a:xfrm>
            <a:off x="4885184" y="5257237"/>
            <a:ext cx="5320873" cy="2000548"/>
          </a:xfrm>
          <a:prstGeom prst="rect">
            <a:avLst/>
          </a:prstGeom>
          <a:noFill/>
        </p:spPr>
        <p:txBody>
          <a:bodyPr wrap="square" rtlCol="0">
            <a:spAutoFit/>
          </a:bodyPr>
          <a:lstStyle/>
          <a:p>
            <a:pPr marL="342900" indent="-342900">
              <a:buFont typeface="Arial" panose="020B0604020202020204" pitchFamily="34" charset="0"/>
              <a:buChar char="•"/>
            </a:pPr>
            <a:r>
              <a:rPr lang="en-US" sz="2000" dirty="0"/>
              <a:t>High p</a:t>
            </a:r>
            <a:r>
              <a:rPr lang="en-US" sz="2000" baseline="-25000" dirty="0"/>
              <a:t>T</a:t>
            </a:r>
            <a:r>
              <a:rPr lang="en-US" sz="2000" dirty="0"/>
              <a:t> reach of charged hadrons and jet R</a:t>
            </a:r>
            <a:r>
              <a:rPr lang="en-US" sz="2000" baseline="-25000" dirty="0"/>
              <a:t>AA </a:t>
            </a:r>
            <a:r>
              <a:rPr lang="en-US" sz="2000" dirty="0"/>
              <a:t>up to </a:t>
            </a:r>
            <a:r>
              <a:rPr lang="en-US" sz="2000" b="1" dirty="0"/>
              <a:t>~ 1 TeV</a:t>
            </a:r>
          </a:p>
          <a:p>
            <a:pPr marL="342900" indent="-342900">
              <a:buFont typeface="Arial" panose="020B0604020202020204" pitchFamily="34" charset="0"/>
              <a:buChar char="•"/>
            </a:pPr>
            <a:r>
              <a:rPr lang="en-US" sz="2000" dirty="0"/>
              <a:t>The excitement is that the quenched energy will be significant compared to underlying event energy density!</a:t>
            </a:r>
          </a:p>
          <a:p>
            <a:pPr marL="342900" indent="-342900">
              <a:buFont typeface="Arial" panose="020B0604020202020204" pitchFamily="34" charset="0"/>
              <a:buChar char="•"/>
            </a:pPr>
            <a:endParaRPr lang="en-US" sz="2400" dirty="0"/>
          </a:p>
        </p:txBody>
      </p:sp>
      <p:sp>
        <p:nvSpPr>
          <p:cNvPr id="10" name="TextBox 9"/>
          <p:cNvSpPr txBox="1"/>
          <p:nvPr/>
        </p:nvSpPr>
        <p:spPr>
          <a:xfrm>
            <a:off x="5964702" y="933872"/>
            <a:ext cx="3024336" cy="46166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400" dirty="0"/>
              <a:t>Jet R</a:t>
            </a:r>
            <a:r>
              <a:rPr lang="en-US" sz="2400" baseline="-25000" dirty="0"/>
              <a:t>AA</a:t>
            </a:r>
          </a:p>
        </p:txBody>
      </p:sp>
      <p:pic>
        <p:nvPicPr>
          <p:cNvPr id="6" name="Picture 5">
            <a:extLst>
              <a:ext uri="{FF2B5EF4-FFF2-40B4-BE49-F238E27FC236}">
                <a16:creationId xmlns:a16="http://schemas.microsoft.com/office/drawing/2014/main" id="{C2AFF21A-6FCD-4DA4-8CAE-160499F194FE}"/>
              </a:ext>
            </a:extLst>
          </p:cNvPr>
          <p:cNvPicPr>
            <a:picLocks noChangeAspect="1"/>
          </p:cNvPicPr>
          <p:nvPr/>
        </p:nvPicPr>
        <p:blipFill>
          <a:blip r:embed="rId3"/>
          <a:stretch>
            <a:fillRect/>
          </a:stretch>
        </p:blipFill>
        <p:spPr>
          <a:xfrm>
            <a:off x="-11360" y="1221904"/>
            <a:ext cx="4674142" cy="4686662"/>
          </a:xfrm>
          <a:prstGeom prst="rect">
            <a:avLst/>
          </a:prstGeom>
        </p:spPr>
      </p:pic>
      <p:sp>
        <p:nvSpPr>
          <p:cNvPr id="9" name="TextBox 8"/>
          <p:cNvSpPr txBox="1"/>
          <p:nvPr/>
        </p:nvSpPr>
        <p:spPr>
          <a:xfrm>
            <a:off x="492696" y="904255"/>
            <a:ext cx="4100815" cy="4616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sz="2400" dirty="0"/>
              <a:t>(Heavy Flavor)Hadron R</a:t>
            </a:r>
            <a:r>
              <a:rPr lang="en-US" sz="2400" baseline="-25000" dirty="0"/>
              <a:t>AA</a:t>
            </a:r>
          </a:p>
        </p:txBody>
      </p:sp>
      <p:sp>
        <p:nvSpPr>
          <p:cNvPr id="12" name="TextBox 11">
            <a:extLst>
              <a:ext uri="{FF2B5EF4-FFF2-40B4-BE49-F238E27FC236}">
                <a16:creationId xmlns:a16="http://schemas.microsoft.com/office/drawing/2014/main" id="{37A27011-7085-4E96-9BBF-A326E116EE7C}"/>
              </a:ext>
            </a:extLst>
          </p:cNvPr>
          <p:cNvSpPr txBox="1"/>
          <p:nvPr/>
        </p:nvSpPr>
        <p:spPr>
          <a:xfrm>
            <a:off x="924744" y="3238128"/>
            <a:ext cx="633507" cy="584775"/>
          </a:xfrm>
          <a:prstGeom prst="rect">
            <a:avLst/>
          </a:prstGeom>
          <a:noFill/>
        </p:spPr>
        <p:txBody>
          <a:bodyPr wrap="none" rtlCol="0">
            <a:spAutoFit/>
          </a:bodyPr>
          <a:lstStyle/>
          <a:p>
            <a:r>
              <a:rPr lang="en-US" sz="3200" b="1" dirty="0">
                <a:solidFill>
                  <a:schemeClr val="accent6">
                    <a:lumMod val="75000"/>
                  </a:schemeClr>
                </a:solidFill>
              </a:rPr>
              <a:t>D</a:t>
            </a:r>
            <a:r>
              <a:rPr lang="en-US" sz="3200" b="1" baseline="30000" dirty="0">
                <a:solidFill>
                  <a:schemeClr val="accent6">
                    <a:lumMod val="75000"/>
                  </a:schemeClr>
                </a:solidFill>
              </a:rPr>
              <a:t>0</a:t>
            </a:r>
            <a:endParaRPr lang="en-US" b="1" baseline="30000" dirty="0">
              <a:solidFill>
                <a:schemeClr val="accent6">
                  <a:lumMod val="75000"/>
                </a:schemeClr>
              </a:solidFill>
            </a:endParaRPr>
          </a:p>
        </p:txBody>
      </p:sp>
      <p:sp>
        <p:nvSpPr>
          <p:cNvPr id="13" name="TextBox 12">
            <a:extLst>
              <a:ext uri="{FF2B5EF4-FFF2-40B4-BE49-F238E27FC236}">
                <a16:creationId xmlns:a16="http://schemas.microsoft.com/office/drawing/2014/main" id="{0FE53668-F68A-45B0-869B-67547CBBB897}"/>
              </a:ext>
            </a:extLst>
          </p:cNvPr>
          <p:cNvSpPr txBox="1"/>
          <p:nvPr/>
        </p:nvSpPr>
        <p:spPr>
          <a:xfrm>
            <a:off x="915520" y="4602156"/>
            <a:ext cx="708848" cy="584775"/>
          </a:xfrm>
          <a:prstGeom prst="rect">
            <a:avLst/>
          </a:prstGeom>
          <a:noFill/>
        </p:spPr>
        <p:txBody>
          <a:bodyPr wrap="none" rtlCol="0">
            <a:spAutoFit/>
          </a:bodyPr>
          <a:lstStyle/>
          <a:p>
            <a:r>
              <a:rPr lang="en-US" sz="3200" b="1" dirty="0"/>
              <a:t>h</a:t>
            </a:r>
            <a:r>
              <a:rPr lang="en-US" sz="3200" b="1" baseline="30000" dirty="0"/>
              <a:t>±</a:t>
            </a:r>
            <a:endParaRPr lang="en-US" b="1" baseline="30000" dirty="0"/>
          </a:p>
        </p:txBody>
      </p:sp>
      <p:sp>
        <p:nvSpPr>
          <p:cNvPr id="14" name="TextBox 13">
            <a:extLst>
              <a:ext uri="{FF2B5EF4-FFF2-40B4-BE49-F238E27FC236}">
                <a16:creationId xmlns:a16="http://schemas.microsoft.com/office/drawing/2014/main" id="{050E8B54-89D3-4A86-909C-F474B8B7DC3B}"/>
              </a:ext>
            </a:extLst>
          </p:cNvPr>
          <p:cNvSpPr txBox="1"/>
          <p:nvPr/>
        </p:nvSpPr>
        <p:spPr>
          <a:xfrm>
            <a:off x="3383732" y="4381983"/>
            <a:ext cx="641522" cy="584775"/>
          </a:xfrm>
          <a:prstGeom prst="rect">
            <a:avLst/>
          </a:prstGeom>
          <a:noFill/>
        </p:spPr>
        <p:txBody>
          <a:bodyPr wrap="none" rtlCol="0">
            <a:spAutoFit/>
          </a:bodyPr>
          <a:lstStyle/>
          <a:p>
            <a:r>
              <a:rPr lang="en-US" sz="3200" b="1" dirty="0">
                <a:solidFill>
                  <a:srgbClr val="2E75B6"/>
                </a:solidFill>
              </a:rPr>
              <a:t>B</a:t>
            </a:r>
            <a:r>
              <a:rPr lang="en-US" sz="3200" b="1" baseline="30000" dirty="0">
                <a:solidFill>
                  <a:srgbClr val="2E75B6"/>
                </a:solidFill>
              </a:rPr>
              <a:t>+</a:t>
            </a:r>
            <a:endParaRPr lang="en-US" b="1" baseline="30000" dirty="0">
              <a:solidFill>
                <a:srgbClr val="2E75B6"/>
              </a:solidFill>
            </a:endParaRPr>
          </a:p>
        </p:txBody>
      </p:sp>
      <p:sp>
        <p:nvSpPr>
          <p:cNvPr id="7" name="TextBox 6">
            <a:extLst>
              <a:ext uri="{FF2B5EF4-FFF2-40B4-BE49-F238E27FC236}">
                <a16:creationId xmlns:a16="http://schemas.microsoft.com/office/drawing/2014/main" id="{17682EA8-FFBE-4F68-80A1-1FE7E477034D}"/>
              </a:ext>
            </a:extLst>
          </p:cNvPr>
          <p:cNvSpPr txBox="1"/>
          <p:nvPr/>
        </p:nvSpPr>
        <p:spPr>
          <a:xfrm>
            <a:off x="4763" y="6274658"/>
            <a:ext cx="5029200"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Precise measurement of light and heavy flavor hadron R</a:t>
            </a:r>
            <a:r>
              <a:rPr lang="en-US" sz="2000" baseline="-25000" dirty="0"/>
              <a:t>AA</a:t>
            </a:r>
            <a:r>
              <a:rPr lang="en-US" sz="2000" dirty="0"/>
              <a:t> up to </a:t>
            </a:r>
            <a:r>
              <a:rPr lang="en-US" sz="2000" b="1" dirty="0"/>
              <a:t>0.4 </a:t>
            </a:r>
            <a:r>
              <a:rPr lang="en-US" sz="2000" dirty="0"/>
              <a:t>to</a:t>
            </a:r>
            <a:r>
              <a:rPr lang="en-US" sz="2000" b="1" dirty="0"/>
              <a:t> 1 TeV</a:t>
            </a:r>
          </a:p>
        </p:txBody>
      </p:sp>
      <p:sp>
        <p:nvSpPr>
          <p:cNvPr id="15" name="TextBox 14">
            <a:extLst>
              <a:ext uri="{FF2B5EF4-FFF2-40B4-BE49-F238E27FC236}">
                <a16:creationId xmlns:a16="http://schemas.microsoft.com/office/drawing/2014/main" id="{D80540F1-D95E-4B61-980E-80BFFE2A1F92}"/>
              </a:ext>
            </a:extLst>
          </p:cNvPr>
          <p:cNvSpPr txBox="1"/>
          <p:nvPr/>
        </p:nvSpPr>
        <p:spPr>
          <a:xfrm>
            <a:off x="8837892" y="173278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6" name="TextBox 15">
            <a:extLst>
              <a:ext uri="{FF2B5EF4-FFF2-40B4-BE49-F238E27FC236}">
                <a16:creationId xmlns:a16="http://schemas.microsoft.com/office/drawing/2014/main" id="{765C0895-381C-4E8B-9DD6-883640FADC2D}"/>
              </a:ext>
            </a:extLst>
          </p:cNvPr>
          <p:cNvSpPr txBox="1"/>
          <p:nvPr/>
        </p:nvSpPr>
        <p:spPr>
          <a:xfrm>
            <a:off x="835464" y="2531978"/>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7" name="Picture 81">
            <a:extLst>
              <a:ext uri="{FF2B5EF4-FFF2-40B4-BE49-F238E27FC236}">
                <a16:creationId xmlns:a16="http://schemas.microsoft.com/office/drawing/2014/main" id="{2D1DA405-EC36-485A-811D-2115EA02125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61648" y="3601914"/>
            <a:ext cx="41384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descr="「cms logo」的圖片搜尋結果">
            <a:extLst>
              <a:ext uri="{FF2B5EF4-FFF2-40B4-BE49-F238E27FC236}">
                <a16:creationId xmlns:a16="http://schemas.microsoft.com/office/drawing/2014/main" id="{ECB0FA9A-AAC6-4F7E-A128-89935E956D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1336" y="3920104"/>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6C2281BC-B70D-4DE9-9835-0EB5F964F4EB}"/>
                  </a:ext>
                </a:extLst>
              </p:cNvPr>
              <p:cNvSpPr txBox="1"/>
              <p:nvPr/>
            </p:nvSpPr>
            <p:spPr>
              <a:xfrm>
                <a:off x="2973186" y="5669354"/>
                <a:ext cx="2304257" cy="66511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𝑹</m:t>
                          </m:r>
                        </m:e>
                        <m:sub>
                          <m:r>
                            <a:rPr lang="en-US" b="1" i="1" smtClean="0">
                              <a:latin typeface="Cambria Math" panose="02040503050406030204" pitchFamily="18" charset="0"/>
                            </a:rPr>
                            <m:t>𝑨𝑨</m:t>
                          </m:r>
                        </m:sub>
                      </m:sSub>
                      <m:r>
                        <a:rPr lang="en-US" b="1" i="1">
                          <a:latin typeface="Cambria Math" panose="02040503050406030204" pitchFamily="18" charset="0"/>
                          <a:ea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𝑷𝒃𝑷𝒃</m:t>
                          </m:r>
                        </m:num>
                        <m:den>
                          <m:r>
                            <a:rPr lang="en-US" b="1" i="1" smtClean="0">
                              <a:latin typeface="Cambria Math" panose="02040503050406030204" pitchFamily="18" charset="0"/>
                            </a:rPr>
                            <m:t>𝒑𝒑</m:t>
                          </m:r>
                        </m:den>
                      </m:f>
                    </m:oMath>
                  </m:oMathPara>
                </a14:m>
                <a:endParaRPr lang="en-US" b="1" dirty="0"/>
              </a:p>
            </p:txBody>
          </p:sp>
        </mc:Choice>
        <mc:Fallback>
          <p:sp>
            <p:nvSpPr>
              <p:cNvPr id="19" name="TextBox 18">
                <a:extLst>
                  <a:ext uri="{FF2B5EF4-FFF2-40B4-BE49-F238E27FC236}">
                    <a16:creationId xmlns:a16="http://schemas.microsoft.com/office/drawing/2014/main" id="{6C2281BC-B70D-4DE9-9835-0EB5F964F4EB}"/>
                  </a:ext>
                </a:extLst>
              </p:cNvPr>
              <p:cNvSpPr txBox="1">
                <a:spLocks noRot="1" noChangeAspect="1" noMove="1" noResize="1" noEditPoints="1" noAdjustHandles="1" noChangeArrowheads="1" noChangeShapeType="1" noTextEdit="1"/>
              </p:cNvSpPr>
              <p:nvPr/>
            </p:nvSpPr>
            <p:spPr>
              <a:xfrm>
                <a:off x="2973186" y="5669354"/>
                <a:ext cx="2304257" cy="665118"/>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487917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0">
            <a:extLst>
              <a:ext uri="{FF2B5EF4-FFF2-40B4-BE49-F238E27FC236}">
                <a16:creationId xmlns:a16="http://schemas.microsoft.com/office/drawing/2014/main" id="{B410AFC9-8F33-4ACA-840C-E391F581A109}"/>
              </a:ext>
            </a:extLst>
          </p:cNvPr>
          <p:cNvGrpSpPr>
            <a:grpSpLocks/>
          </p:cNvGrpSpPr>
          <p:nvPr/>
        </p:nvGrpSpPr>
        <p:grpSpPr bwMode="auto">
          <a:xfrm>
            <a:off x="1197684" y="5204451"/>
            <a:ext cx="3526387" cy="1348855"/>
            <a:chOff x="-30379" y="933872"/>
            <a:chExt cx="5389672" cy="2062086"/>
          </a:xfrm>
        </p:grpSpPr>
        <p:sp>
          <p:nvSpPr>
            <p:cNvPr id="17" name="Rectangle 16">
              <a:extLst>
                <a:ext uri="{FF2B5EF4-FFF2-40B4-BE49-F238E27FC236}">
                  <a16:creationId xmlns:a16="http://schemas.microsoft.com/office/drawing/2014/main" id="{2D9AE37F-95BC-4B27-A799-C2C2CF5D62EC}"/>
                </a:ext>
              </a:extLst>
            </p:cNvPr>
            <p:cNvSpPr/>
            <p:nvPr/>
          </p:nvSpPr>
          <p:spPr>
            <a:xfrm>
              <a:off x="1778359" y="933872"/>
              <a:ext cx="1478905" cy="2062086"/>
            </a:xfrm>
            <a:prstGeom prst="rect">
              <a:avLst/>
            </a:prstGeom>
            <a:solidFill>
              <a:schemeClr val="bg1">
                <a:alpha val="30196"/>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p>
          </p:txBody>
        </p:sp>
        <p:grpSp>
          <p:nvGrpSpPr>
            <p:cNvPr id="18" name="Group 44">
              <a:extLst>
                <a:ext uri="{FF2B5EF4-FFF2-40B4-BE49-F238E27FC236}">
                  <a16:creationId xmlns:a16="http://schemas.microsoft.com/office/drawing/2014/main" id="{382EE511-ECD0-45C1-A13F-5E6D1A8368F0}"/>
                </a:ext>
              </a:extLst>
            </p:cNvPr>
            <p:cNvGrpSpPr>
              <a:grpSpLocks/>
            </p:cNvGrpSpPr>
            <p:nvPr/>
          </p:nvGrpSpPr>
          <p:grpSpPr bwMode="auto">
            <a:xfrm>
              <a:off x="-30379" y="1256045"/>
              <a:ext cx="5389672" cy="1499181"/>
              <a:chOff x="-30379" y="1281502"/>
              <a:chExt cx="5389672" cy="1499181"/>
            </a:xfrm>
          </p:grpSpPr>
          <p:pic>
            <p:nvPicPr>
              <p:cNvPr id="24" name="Picture 52">
                <a:extLst>
                  <a:ext uri="{FF2B5EF4-FFF2-40B4-BE49-F238E27FC236}">
                    <a16:creationId xmlns:a16="http://schemas.microsoft.com/office/drawing/2014/main" id="{F8538A6F-8C98-4DBD-AEF0-EBF1BF78A5D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7366" y="1281502"/>
                <a:ext cx="1433020" cy="1499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53">
                <a:extLst>
                  <a:ext uri="{FF2B5EF4-FFF2-40B4-BE49-F238E27FC236}">
                    <a16:creationId xmlns:a16="http://schemas.microsoft.com/office/drawing/2014/main" id="{27049292-B764-4667-B935-FD9414048986}"/>
                  </a:ext>
                </a:extLst>
              </p:cNvPr>
              <p:cNvGrpSpPr>
                <a:grpSpLocks/>
              </p:cNvGrpSpPr>
              <p:nvPr/>
            </p:nvGrpSpPr>
            <p:grpSpPr bwMode="auto">
              <a:xfrm>
                <a:off x="-30379" y="1455595"/>
                <a:ext cx="5389672" cy="924404"/>
                <a:chOff x="-2874188" y="1369245"/>
                <a:chExt cx="5389672" cy="924404"/>
              </a:xfrm>
            </p:grpSpPr>
            <p:grpSp>
              <p:nvGrpSpPr>
                <p:cNvPr id="26" name="Group 32">
                  <a:extLst>
                    <a:ext uri="{FF2B5EF4-FFF2-40B4-BE49-F238E27FC236}">
                      <a16:creationId xmlns:a16="http://schemas.microsoft.com/office/drawing/2014/main" id="{632BF90F-8DF8-4904-B2CD-99E87B22E2E8}"/>
                    </a:ext>
                  </a:extLst>
                </p:cNvPr>
                <p:cNvGrpSpPr>
                  <a:grpSpLocks/>
                </p:cNvGrpSpPr>
                <p:nvPr/>
              </p:nvGrpSpPr>
              <p:grpSpPr bwMode="auto">
                <a:xfrm>
                  <a:off x="-1474659" y="1655038"/>
                  <a:ext cx="2412727" cy="598108"/>
                  <a:chOff x="920" y="1133"/>
                  <a:chExt cx="2021" cy="501"/>
                </a:xfrm>
              </p:grpSpPr>
              <p:sp>
                <p:nvSpPr>
                  <p:cNvPr id="29" name="Line 8">
                    <a:extLst>
                      <a:ext uri="{FF2B5EF4-FFF2-40B4-BE49-F238E27FC236}">
                        <a16:creationId xmlns:a16="http://schemas.microsoft.com/office/drawing/2014/main" id="{7D9987EF-F857-4BC1-934B-84CE67DD2C7C}"/>
                      </a:ext>
                    </a:extLst>
                  </p:cNvPr>
                  <p:cNvSpPr>
                    <a:spLocks noChangeShapeType="1"/>
                  </p:cNvSpPr>
                  <p:nvPr/>
                </p:nvSpPr>
                <p:spPr bwMode="auto">
                  <a:xfrm rot="3886234" flipH="1">
                    <a:off x="2028" y="1003"/>
                    <a:ext cx="341" cy="75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30" name="Line 9">
                    <a:extLst>
                      <a:ext uri="{FF2B5EF4-FFF2-40B4-BE49-F238E27FC236}">
                        <a16:creationId xmlns:a16="http://schemas.microsoft.com/office/drawing/2014/main" id="{4F485FB6-69C3-41E7-87C8-9D59643EB1C2}"/>
                      </a:ext>
                    </a:extLst>
                  </p:cNvPr>
                  <p:cNvSpPr>
                    <a:spLocks noChangeShapeType="1"/>
                  </p:cNvSpPr>
                  <p:nvPr/>
                </p:nvSpPr>
                <p:spPr bwMode="auto">
                  <a:xfrm rot="14686234" flipH="1">
                    <a:off x="2685" y="1112"/>
                    <a:ext cx="86" cy="415"/>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31" name="Line 10">
                    <a:extLst>
                      <a:ext uri="{FF2B5EF4-FFF2-40B4-BE49-F238E27FC236}">
                        <a16:creationId xmlns:a16="http://schemas.microsoft.com/office/drawing/2014/main" id="{0A6CDDC9-162F-4629-BB8E-B437560AA32B}"/>
                      </a:ext>
                    </a:extLst>
                  </p:cNvPr>
                  <p:cNvSpPr>
                    <a:spLocks noChangeShapeType="1"/>
                  </p:cNvSpPr>
                  <p:nvPr/>
                </p:nvSpPr>
                <p:spPr bwMode="auto">
                  <a:xfrm rot="14686234" flipH="1">
                    <a:off x="2752" y="1213"/>
                    <a:ext cx="88" cy="22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32" name="Line 11">
                    <a:extLst>
                      <a:ext uri="{FF2B5EF4-FFF2-40B4-BE49-F238E27FC236}">
                        <a16:creationId xmlns:a16="http://schemas.microsoft.com/office/drawing/2014/main" id="{A3D03CBC-0F60-4784-9E9D-FF461218140C}"/>
                      </a:ext>
                    </a:extLst>
                  </p:cNvPr>
                  <p:cNvSpPr>
                    <a:spLocks noChangeShapeType="1"/>
                  </p:cNvSpPr>
                  <p:nvPr/>
                </p:nvSpPr>
                <p:spPr bwMode="auto">
                  <a:xfrm rot="14686234" flipH="1">
                    <a:off x="2685" y="1203"/>
                    <a:ext cx="159" cy="34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33" name="Freeform 53">
                    <a:extLst>
                      <a:ext uri="{FF2B5EF4-FFF2-40B4-BE49-F238E27FC236}">
                        <a16:creationId xmlns:a16="http://schemas.microsoft.com/office/drawing/2014/main" id="{5A87098A-BA93-4890-9455-0305E5E4702C}"/>
                      </a:ext>
                    </a:extLst>
                  </p:cNvPr>
                  <p:cNvSpPr>
                    <a:spLocks/>
                  </p:cNvSpPr>
                  <p:nvPr/>
                </p:nvSpPr>
                <p:spPr bwMode="auto">
                  <a:xfrm rot="5659790">
                    <a:off x="1835" y="1238"/>
                    <a:ext cx="247" cy="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34" name="Freeform 54">
                    <a:extLst>
                      <a:ext uri="{FF2B5EF4-FFF2-40B4-BE49-F238E27FC236}">
                        <a16:creationId xmlns:a16="http://schemas.microsoft.com/office/drawing/2014/main" id="{5CF4C616-339A-41D4-884B-6E7B09D972FA}"/>
                      </a:ext>
                    </a:extLst>
                  </p:cNvPr>
                  <p:cNvSpPr>
                    <a:spLocks/>
                  </p:cNvSpPr>
                  <p:nvPr/>
                </p:nvSpPr>
                <p:spPr bwMode="auto">
                  <a:xfrm rot="-6232401">
                    <a:off x="1823" y="1503"/>
                    <a:ext cx="239"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35" name="Freeform 55">
                    <a:extLst>
                      <a:ext uri="{FF2B5EF4-FFF2-40B4-BE49-F238E27FC236}">
                        <a16:creationId xmlns:a16="http://schemas.microsoft.com/office/drawing/2014/main" id="{0D6066FE-69D3-4345-9C70-0B474F045FF8}"/>
                      </a:ext>
                    </a:extLst>
                  </p:cNvPr>
                  <p:cNvSpPr>
                    <a:spLocks/>
                  </p:cNvSpPr>
                  <p:nvPr/>
                </p:nvSpPr>
                <p:spPr bwMode="auto">
                  <a:xfrm rot="6422039">
                    <a:off x="2097" y="1257"/>
                    <a:ext cx="24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36" name="Freeform 56">
                    <a:extLst>
                      <a:ext uri="{FF2B5EF4-FFF2-40B4-BE49-F238E27FC236}">
                        <a16:creationId xmlns:a16="http://schemas.microsoft.com/office/drawing/2014/main" id="{70E669F0-0C4B-4745-B73F-63FE8B148FC1}"/>
                      </a:ext>
                    </a:extLst>
                  </p:cNvPr>
                  <p:cNvSpPr>
                    <a:spLocks/>
                  </p:cNvSpPr>
                  <p:nvPr/>
                </p:nvSpPr>
                <p:spPr bwMode="auto">
                  <a:xfrm rot="-5715723">
                    <a:off x="2004" y="1481"/>
                    <a:ext cx="24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37" name="Line 16">
                    <a:extLst>
                      <a:ext uri="{FF2B5EF4-FFF2-40B4-BE49-F238E27FC236}">
                        <a16:creationId xmlns:a16="http://schemas.microsoft.com/office/drawing/2014/main" id="{F2FEF962-1CB1-4FEE-A730-13C00345C029}"/>
                      </a:ext>
                    </a:extLst>
                  </p:cNvPr>
                  <p:cNvSpPr>
                    <a:spLocks noChangeShapeType="1"/>
                  </p:cNvSpPr>
                  <p:nvPr/>
                </p:nvSpPr>
                <p:spPr bwMode="auto">
                  <a:xfrm rot="3886234" flipH="1">
                    <a:off x="2440" y="1308"/>
                    <a:ext cx="175" cy="21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38" name="Freeform 58">
                    <a:extLst>
                      <a:ext uri="{FF2B5EF4-FFF2-40B4-BE49-F238E27FC236}">
                        <a16:creationId xmlns:a16="http://schemas.microsoft.com/office/drawing/2014/main" id="{B55462AD-5D60-4788-8D3D-888FA974E4AB}"/>
                      </a:ext>
                    </a:extLst>
                  </p:cNvPr>
                  <p:cNvSpPr>
                    <a:spLocks/>
                  </p:cNvSpPr>
                  <p:nvPr/>
                </p:nvSpPr>
                <p:spPr bwMode="auto">
                  <a:xfrm rot="3199054">
                    <a:off x="1914" y="1542"/>
                    <a:ext cx="132" cy="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39" name="Freeform 59">
                    <a:extLst>
                      <a:ext uri="{FF2B5EF4-FFF2-40B4-BE49-F238E27FC236}">
                        <a16:creationId xmlns:a16="http://schemas.microsoft.com/office/drawing/2014/main" id="{EA1506D4-D9E3-4B92-9F7F-8E1747C68CB9}"/>
                      </a:ext>
                    </a:extLst>
                  </p:cNvPr>
                  <p:cNvSpPr>
                    <a:spLocks/>
                  </p:cNvSpPr>
                  <p:nvPr/>
                </p:nvSpPr>
                <p:spPr bwMode="auto">
                  <a:xfrm rot="14486301" flipH="1">
                    <a:off x="2091" y="1268"/>
                    <a:ext cx="136" cy="5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40" name="Freeform 60">
                    <a:extLst>
                      <a:ext uri="{FF2B5EF4-FFF2-40B4-BE49-F238E27FC236}">
                        <a16:creationId xmlns:a16="http://schemas.microsoft.com/office/drawing/2014/main" id="{D427CC3B-34D0-4644-9282-4A6E7D144DCF}"/>
                      </a:ext>
                    </a:extLst>
                  </p:cNvPr>
                  <p:cNvSpPr>
                    <a:spLocks/>
                  </p:cNvSpPr>
                  <p:nvPr/>
                </p:nvSpPr>
                <p:spPr bwMode="auto">
                  <a:xfrm rot="3948523">
                    <a:off x="1830" y="1207"/>
                    <a:ext cx="142" cy="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41" name="Freeform 61">
                    <a:extLst>
                      <a:ext uri="{FF2B5EF4-FFF2-40B4-BE49-F238E27FC236}">
                        <a16:creationId xmlns:a16="http://schemas.microsoft.com/office/drawing/2014/main" id="{3F693F42-0325-424F-B917-34E678C6D982}"/>
                      </a:ext>
                    </a:extLst>
                  </p:cNvPr>
                  <p:cNvSpPr>
                    <a:spLocks/>
                  </p:cNvSpPr>
                  <p:nvPr/>
                </p:nvSpPr>
                <p:spPr bwMode="auto">
                  <a:xfrm rot="20890261" flipH="1">
                    <a:off x="2303" y="1339"/>
                    <a:ext cx="207" cy="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5"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42" name="Freeform 62">
                    <a:extLst>
                      <a:ext uri="{FF2B5EF4-FFF2-40B4-BE49-F238E27FC236}">
                        <a16:creationId xmlns:a16="http://schemas.microsoft.com/office/drawing/2014/main" id="{7DB48BC6-2712-4395-AFFE-F8F2060E616B}"/>
                      </a:ext>
                    </a:extLst>
                  </p:cNvPr>
                  <p:cNvSpPr>
                    <a:spLocks/>
                  </p:cNvSpPr>
                  <p:nvPr/>
                </p:nvSpPr>
                <p:spPr bwMode="auto">
                  <a:xfrm rot="1063022" flipH="1">
                    <a:off x="2335" y="1385"/>
                    <a:ext cx="151" cy="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5"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43" name="Freeform 23">
                    <a:extLst>
                      <a:ext uri="{FF2B5EF4-FFF2-40B4-BE49-F238E27FC236}">
                        <a16:creationId xmlns:a16="http://schemas.microsoft.com/office/drawing/2014/main" id="{C0BB4612-8124-4708-9210-727230CDD9D8}"/>
                      </a:ext>
                    </a:extLst>
                  </p:cNvPr>
                  <p:cNvSpPr>
                    <a:spLocks/>
                  </p:cNvSpPr>
                  <p:nvPr/>
                </p:nvSpPr>
                <p:spPr bwMode="auto">
                  <a:xfrm rot="3886234">
                    <a:off x="2531" y="1289"/>
                    <a:ext cx="300" cy="13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 w 21600"/>
                      <a:gd name="T13" fmla="*/ 0 h 21600"/>
                      <a:gd name="T14" fmla="*/ 1 w 21600"/>
                      <a:gd name="T15" fmla="*/ 0 h 21600"/>
                      <a:gd name="T16" fmla="*/ 1 w 21600"/>
                      <a:gd name="T17" fmla="*/ 0 h 21600"/>
                      <a:gd name="T18" fmla="*/ 1 w 21600"/>
                      <a:gd name="T19" fmla="*/ 0 h 21600"/>
                      <a:gd name="T20" fmla="*/ 1 w 21600"/>
                      <a:gd name="T21" fmla="*/ 0 h 21600"/>
                      <a:gd name="T22" fmla="*/ 1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3255" y="0"/>
                        </a:moveTo>
                        <a:lnTo>
                          <a:pt x="0" y="3812"/>
                        </a:lnTo>
                        <a:lnTo>
                          <a:pt x="0" y="7624"/>
                        </a:lnTo>
                        <a:lnTo>
                          <a:pt x="592" y="10800"/>
                        </a:lnTo>
                        <a:lnTo>
                          <a:pt x="4142" y="15247"/>
                        </a:lnTo>
                        <a:lnTo>
                          <a:pt x="5918" y="17788"/>
                        </a:lnTo>
                        <a:lnTo>
                          <a:pt x="9764" y="19059"/>
                        </a:lnTo>
                        <a:lnTo>
                          <a:pt x="13315" y="21600"/>
                        </a:lnTo>
                        <a:lnTo>
                          <a:pt x="16866" y="20965"/>
                        </a:lnTo>
                        <a:lnTo>
                          <a:pt x="19825" y="20329"/>
                        </a:lnTo>
                        <a:lnTo>
                          <a:pt x="21600" y="15247"/>
                        </a:lnTo>
                        <a:lnTo>
                          <a:pt x="20121" y="127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lstStyle/>
                  <a:p>
                    <a:pPr>
                      <a:defRPr/>
                    </a:pPr>
                    <a:endParaRPr lang="en-US" sz="3200"/>
                  </a:p>
                </p:txBody>
              </p:sp>
              <p:sp>
                <p:nvSpPr>
                  <p:cNvPr id="44" name="Freeform 64">
                    <a:extLst>
                      <a:ext uri="{FF2B5EF4-FFF2-40B4-BE49-F238E27FC236}">
                        <a16:creationId xmlns:a16="http://schemas.microsoft.com/office/drawing/2014/main" id="{715F1E24-35DF-48BA-B69C-CB3C4BECD2AC}"/>
                      </a:ext>
                    </a:extLst>
                  </p:cNvPr>
                  <p:cNvSpPr>
                    <a:spLocks/>
                  </p:cNvSpPr>
                  <p:nvPr/>
                </p:nvSpPr>
                <p:spPr bwMode="auto">
                  <a:xfrm rot="3886234">
                    <a:off x="2590" y="1320"/>
                    <a:ext cx="247" cy="95"/>
                  </a:xfrm>
                  <a:custGeom>
                    <a:avLst/>
                    <a:gdLst>
                      <a:gd name="T0" fmla="*/ 0 w 21600"/>
                      <a:gd name="T1" fmla="*/ 0 h 21600"/>
                      <a:gd name="T2" fmla="*/ 0 w 21600"/>
                      <a:gd name="T3" fmla="*/ 0 h 21600"/>
                      <a:gd name="T4" fmla="*/ 0 w 21600"/>
                      <a:gd name="T5" fmla="*/ 0 h 21600"/>
                      <a:gd name="T6" fmla="*/ 0 w 21600"/>
                      <a:gd name="T7" fmla="*/ 0 h 21600"/>
                      <a:gd name="T8" fmla="*/ 1 w 21600"/>
                      <a:gd name="T9" fmla="*/ 0 h 21600"/>
                      <a:gd name="T10" fmla="*/ 1 w 21600"/>
                      <a:gd name="T11" fmla="*/ 0 h 21600"/>
                      <a:gd name="T12" fmla="*/ 1 w 21600"/>
                      <a:gd name="T13" fmla="*/ 0 h 21600"/>
                      <a:gd name="T14" fmla="*/ 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1800"/>
                        </a:moveTo>
                        <a:lnTo>
                          <a:pt x="5040" y="0"/>
                        </a:lnTo>
                        <a:lnTo>
                          <a:pt x="8280" y="900"/>
                        </a:lnTo>
                        <a:lnTo>
                          <a:pt x="11520" y="2700"/>
                        </a:lnTo>
                        <a:lnTo>
                          <a:pt x="15120" y="6300"/>
                        </a:lnTo>
                        <a:lnTo>
                          <a:pt x="17640" y="10800"/>
                        </a:lnTo>
                        <a:lnTo>
                          <a:pt x="20520" y="17100"/>
                        </a:lnTo>
                        <a:lnTo>
                          <a:pt x="21600" y="216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lstStyle/>
                  <a:p>
                    <a:pPr>
                      <a:defRPr/>
                    </a:pPr>
                    <a:endParaRPr lang="en-US" sz="3200"/>
                  </a:p>
                </p:txBody>
              </p:sp>
              <p:sp>
                <p:nvSpPr>
                  <p:cNvPr id="45" name="Freeform 30">
                    <a:extLst>
                      <a:ext uri="{FF2B5EF4-FFF2-40B4-BE49-F238E27FC236}">
                        <a16:creationId xmlns:a16="http://schemas.microsoft.com/office/drawing/2014/main" id="{E745DEF6-8251-4D49-B9E5-8DAD2836A69D}"/>
                      </a:ext>
                    </a:extLst>
                  </p:cNvPr>
                  <p:cNvSpPr>
                    <a:spLocks/>
                  </p:cNvSpPr>
                  <p:nvPr/>
                </p:nvSpPr>
                <p:spPr bwMode="auto">
                  <a:xfrm>
                    <a:off x="920" y="1341"/>
                    <a:ext cx="842" cy="1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1 w 21600"/>
                      <a:gd name="T35" fmla="*/ 0 h 21600"/>
                      <a:gd name="T36" fmla="*/ 1 w 21600"/>
                      <a:gd name="T37" fmla="*/ 0 h 21600"/>
                      <a:gd name="T38" fmla="*/ 1 w 21600"/>
                      <a:gd name="T39" fmla="*/ 0 h 21600"/>
                      <a:gd name="T40" fmla="*/ 1 w 21600"/>
                      <a:gd name="T41" fmla="*/ 0 h 21600"/>
                      <a:gd name="T42" fmla="*/ 1 w 21600"/>
                      <a:gd name="T43" fmla="*/ 0 h 21600"/>
                      <a:gd name="T44" fmla="*/ 1 w 21600"/>
                      <a:gd name="T45" fmla="*/ 0 h 21600"/>
                      <a:gd name="T46" fmla="*/ 1 w 21600"/>
                      <a:gd name="T47" fmla="*/ 0 h 21600"/>
                      <a:gd name="T48" fmla="*/ 1 w 21600"/>
                      <a:gd name="T49" fmla="*/ 0 h 21600"/>
                      <a:gd name="T50" fmla="*/ 1 w 21600"/>
                      <a:gd name="T51" fmla="*/ 0 h 21600"/>
                      <a:gd name="T52" fmla="*/ 1 w 21600"/>
                      <a:gd name="T53" fmla="*/ 0 h 21600"/>
                      <a:gd name="T54" fmla="*/ 1 w 21600"/>
                      <a:gd name="T55" fmla="*/ 0 h 21600"/>
                      <a:gd name="T56" fmla="*/ 1 w 21600"/>
                      <a:gd name="T57" fmla="*/ 0 h 21600"/>
                      <a:gd name="T58" fmla="*/ 1 w 21600"/>
                      <a:gd name="T59" fmla="*/ 0 h 21600"/>
                      <a:gd name="T60" fmla="*/ 1 w 21600"/>
                      <a:gd name="T61" fmla="*/ 0 h 21600"/>
                      <a:gd name="T62" fmla="*/ 1 w 21600"/>
                      <a:gd name="T63" fmla="*/ 0 h 21600"/>
                      <a:gd name="T64" fmla="*/ 1 w 21600"/>
                      <a:gd name="T65" fmla="*/ 0 h 21600"/>
                      <a:gd name="T66" fmla="*/ 1 w 21600"/>
                      <a:gd name="T67" fmla="*/ 0 h 21600"/>
                      <a:gd name="T68" fmla="*/ 1 w 21600"/>
                      <a:gd name="T69" fmla="*/ 0 h 21600"/>
                      <a:gd name="T70" fmla="*/ 1 w 21600"/>
                      <a:gd name="T71" fmla="*/ 0 h 21600"/>
                      <a:gd name="T72" fmla="*/ 1 w 21600"/>
                      <a:gd name="T73" fmla="*/ 0 h 21600"/>
                      <a:gd name="T74" fmla="*/ 1 w 21600"/>
                      <a:gd name="T75" fmla="*/ 0 h 21600"/>
                      <a:gd name="T76" fmla="*/ 1 w 21600"/>
                      <a:gd name="T77" fmla="*/ 0 h 21600"/>
                      <a:gd name="T78" fmla="*/ 1 w 21600"/>
                      <a:gd name="T79" fmla="*/ 0 h 21600"/>
                      <a:gd name="T80" fmla="*/ 1 w 21600"/>
                      <a:gd name="T81" fmla="*/ 0 h 21600"/>
                      <a:gd name="T82" fmla="*/ 1 w 21600"/>
                      <a:gd name="T83" fmla="*/ 0 h 21600"/>
                      <a:gd name="T84" fmla="*/ 1 w 21600"/>
                      <a:gd name="T85" fmla="*/ 0 h 21600"/>
                      <a:gd name="T86" fmla="*/ 1 w 21600"/>
                      <a:gd name="T87" fmla="*/ 0 h 21600"/>
                      <a:gd name="T88" fmla="*/ 1 w 21600"/>
                      <a:gd name="T89" fmla="*/ 0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1600" h="21600">
                        <a:moveTo>
                          <a:pt x="0" y="15278"/>
                        </a:moveTo>
                        <a:lnTo>
                          <a:pt x="611" y="7902"/>
                        </a:lnTo>
                        <a:lnTo>
                          <a:pt x="1223" y="4215"/>
                        </a:lnTo>
                        <a:lnTo>
                          <a:pt x="1936" y="4215"/>
                        </a:lnTo>
                        <a:lnTo>
                          <a:pt x="2445" y="9483"/>
                        </a:lnTo>
                        <a:lnTo>
                          <a:pt x="2751" y="13171"/>
                        </a:lnTo>
                        <a:lnTo>
                          <a:pt x="3362" y="17385"/>
                        </a:lnTo>
                        <a:lnTo>
                          <a:pt x="3668" y="20019"/>
                        </a:lnTo>
                        <a:lnTo>
                          <a:pt x="4279" y="21073"/>
                        </a:lnTo>
                        <a:lnTo>
                          <a:pt x="5196" y="16859"/>
                        </a:lnTo>
                        <a:lnTo>
                          <a:pt x="5298" y="13171"/>
                        </a:lnTo>
                        <a:lnTo>
                          <a:pt x="5706" y="8956"/>
                        </a:lnTo>
                        <a:lnTo>
                          <a:pt x="6113" y="5268"/>
                        </a:lnTo>
                        <a:lnTo>
                          <a:pt x="6623" y="2107"/>
                        </a:lnTo>
                        <a:lnTo>
                          <a:pt x="7234" y="2107"/>
                        </a:lnTo>
                        <a:lnTo>
                          <a:pt x="7438" y="5268"/>
                        </a:lnTo>
                        <a:lnTo>
                          <a:pt x="8049" y="10537"/>
                        </a:lnTo>
                        <a:lnTo>
                          <a:pt x="8660" y="14224"/>
                        </a:lnTo>
                        <a:lnTo>
                          <a:pt x="8864" y="17912"/>
                        </a:lnTo>
                        <a:lnTo>
                          <a:pt x="9374" y="21600"/>
                        </a:lnTo>
                        <a:lnTo>
                          <a:pt x="9985" y="20546"/>
                        </a:lnTo>
                        <a:lnTo>
                          <a:pt x="10494" y="16332"/>
                        </a:lnTo>
                        <a:lnTo>
                          <a:pt x="10698" y="10010"/>
                        </a:lnTo>
                        <a:lnTo>
                          <a:pt x="11106" y="6849"/>
                        </a:lnTo>
                        <a:lnTo>
                          <a:pt x="11411" y="3161"/>
                        </a:lnTo>
                        <a:lnTo>
                          <a:pt x="11921" y="2107"/>
                        </a:lnTo>
                        <a:lnTo>
                          <a:pt x="12634" y="3161"/>
                        </a:lnTo>
                        <a:lnTo>
                          <a:pt x="13143" y="6849"/>
                        </a:lnTo>
                        <a:lnTo>
                          <a:pt x="13449" y="11590"/>
                        </a:lnTo>
                        <a:lnTo>
                          <a:pt x="14060" y="15278"/>
                        </a:lnTo>
                        <a:lnTo>
                          <a:pt x="14774" y="18439"/>
                        </a:lnTo>
                        <a:lnTo>
                          <a:pt x="15283" y="17912"/>
                        </a:lnTo>
                        <a:lnTo>
                          <a:pt x="15996" y="11590"/>
                        </a:lnTo>
                        <a:lnTo>
                          <a:pt x="16200" y="7902"/>
                        </a:lnTo>
                        <a:lnTo>
                          <a:pt x="16506" y="3161"/>
                        </a:lnTo>
                        <a:lnTo>
                          <a:pt x="16913" y="527"/>
                        </a:lnTo>
                        <a:lnTo>
                          <a:pt x="17525" y="0"/>
                        </a:lnTo>
                        <a:lnTo>
                          <a:pt x="18136" y="3161"/>
                        </a:lnTo>
                        <a:lnTo>
                          <a:pt x="18442" y="7376"/>
                        </a:lnTo>
                        <a:lnTo>
                          <a:pt x="18951" y="10010"/>
                        </a:lnTo>
                        <a:lnTo>
                          <a:pt x="19562" y="13698"/>
                        </a:lnTo>
                        <a:lnTo>
                          <a:pt x="20072" y="16332"/>
                        </a:lnTo>
                        <a:lnTo>
                          <a:pt x="20887" y="14751"/>
                        </a:lnTo>
                        <a:lnTo>
                          <a:pt x="21192" y="9483"/>
                        </a:lnTo>
                        <a:lnTo>
                          <a:pt x="21600" y="3161"/>
                        </a:lnTo>
                      </a:path>
                    </a:pathLst>
                  </a:custGeom>
                  <a:noFill/>
                  <a:ln w="3175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46" name="AutoShape 31">
                    <a:extLst>
                      <a:ext uri="{FF2B5EF4-FFF2-40B4-BE49-F238E27FC236}">
                        <a16:creationId xmlns:a16="http://schemas.microsoft.com/office/drawing/2014/main" id="{2CB150A5-0ACE-4F89-B320-0E737BE96AEA}"/>
                      </a:ext>
                    </a:extLst>
                  </p:cNvPr>
                  <p:cNvSpPr>
                    <a:spLocks noChangeArrowheads="1"/>
                  </p:cNvSpPr>
                  <p:nvPr/>
                </p:nvSpPr>
                <p:spPr bwMode="auto">
                  <a:xfrm>
                    <a:off x="1646" y="1256"/>
                    <a:ext cx="285" cy="286"/>
                  </a:xfrm>
                  <a:prstGeom prst="irregularSeal2">
                    <a:avLst/>
                  </a:prstGeom>
                  <a:gradFill rotWithShape="0">
                    <a:gsLst>
                      <a:gs pos="0">
                        <a:srgbClr val="FFFF00"/>
                      </a:gs>
                      <a:gs pos="100000">
                        <a:srgbClr val="800000"/>
                      </a:gs>
                    </a:gsLst>
                    <a:path path="shape">
                      <a:fillToRect l="50000" t="50000" r="50000" b="50000"/>
                    </a:path>
                  </a:gra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US" altLang="en-US" sz="3200"/>
                  </a:p>
                </p:txBody>
              </p:sp>
            </p:grpSp>
            <p:sp>
              <p:nvSpPr>
                <p:cNvPr id="27" name="TextBox 26">
                  <a:extLst>
                    <a:ext uri="{FF2B5EF4-FFF2-40B4-BE49-F238E27FC236}">
                      <a16:creationId xmlns:a16="http://schemas.microsoft.com/office/drawing/2014/main" id="{5D4A44C8-7A73-45BB-B152-0E442F3B384B}"/>
                    </a:ext>
                  </a:extLst>
                </p:cNvPr>
                <p:cNvSpPr txBox="1"/>
                <p:nvPr/>
              </p:nvSpPr>
              <p:spPr>
                <a:xfrm>
                  <a:off x="-2874188" y="1369245"/>
                  <a:ext cx="1944225" cy="611677"/>
                </a:xfrm>
                <a:prstGeom prst="rect">
                  <a:avLst/>
                </a:prstGeom>
                <a:noFill/>
              </p:spPr>
              <p:txBody>
                <a:bodyPr>
                  <a:spAutoFit/>
                </a:bodyPr>
                <a:lstStyle/>
                <a:p>
                  <a:pPr algn="ctr">
                    <a:defRPr/>
                  </a:pPr>
                  <a:r>
                    <a:rPr lang="en-US" sz="2000" dirty="0">
                      <a:solidFill>
                        <a:srgbClr val="C00000"/>
                      </a:solidFill>
                      <a:latin typeface="Cambria Math" panose="02040503050406030204" pitchFamily="18" charset="0"/>
                      <a:ea typeface="Cambria Math" panose="02040503050406030204" pitchFamily="18" charset="0"/>
                    </a:rPr>
                    <a:t>Z,</a:t>
                  </a:r>
                  <a:r>
                    <a:rPr lang="el-GR" sz="2000" dirty="0">
                      <a:solidFill>
                        <a:srgbClr val="C00000"/>
                      </a:solidFill>
                      <a:latin typeface="Cambria Math" panose="02040503050406030204" pitchFamily="18" charset="0"/>
                      <a:ea typeface="Cambria Math" panose="02040503050406030204" pitchFamily="18" charset="0"/>
                    </a:rPr>
                    <a:t>γ</a:t>
                  </a:r>
                  <a:endParaRPr lang="en-US" sz="2000" dirty="0">
                    <a:solidFill>
                      <a:srgbClr val="C00000"/>
                    </a:solidFill>
                    <a:latin typeface="Cambria Math" panose="02040503050406030204" pitchFamily="18" charset="0"/>
                    <a:ea typeface="Cambria Math" panose="02040503050406030204" pitchFamily="18" charset="0"/>
                  </a:endParaRPr>
                </a:p>
              </p:txBody>
            </p:sp>
            <p:sp>
              <p:nvSpPr>
                <p:cNvPr id="28" name="TextBox 27">
                  <a:extLst>
                    <a:ext uri="{FF2B5EF4-FFF2-40B4-BE49-F238E27FC236}">
                      <a16:creationId xmlns:a16="http://schemas.microsoft.com/office/drawing/2014/main" id="{4E03EB8C-11DA-4C72-8724-78FC2246BB7D}"/>
                    </a:ext>
                  </a:extLst>
                </p:cNvPr>
                <p:cNvSpPr txBox="1"/>
                <p:nvPr/>
              </p:nvSpPr>
              <p:spPr>
                <a:xfrm>
                  <a:off x="977908" y="1783616"/>
                  <a:ext cx="1537576" cy="510033"/>
                </a:xfrm>
                <a:prstGeom prst="rect">
                  <a:avLst/>
                </a:prstGeom>
                <a:noFill/>
              </p:spPr>
              <p:txBody>
                <a:bodyPr>
                  <a:spAutoFit/>
                </a:bodyPr>
                <a:lstStyle/>
                <a:p>
                  <a:pPr>
                    <a:defRPr/>
                  </a:pPr>
                  <a:r>
                    <a:rPr lang="en-US" sz="2000" dirty="0">
                      <a:solidFill>
                        <a:srgbClr val="3399FF"/>
                      </a:solidFill>
                    </a:rPr>
                    <a:t>Jet</a:t>
                  </a:r>
                </a:p>
              </p:txBody>
            </p:sp>
          </p:grpSp>
        </p:grpSp>
        <p:grpSp>
          <p:nvGrpSpPr>
            <p:cNvPr id="19" name="Group 45">
              <a:extLst>
                <a:ext uri="{FF2B5EF4-FFF2-40B4-BE49-F238E27FC236}">
                  <a16:creationId xmlns:a16="http://schemas.microsoft.com/office/drawing/2014/main" id="{6F2A3AB5-FA2E-4FA3-84CF-B542A98D751B}"/>
                </a:ext>
              </a:extLst>
            </p:cNvPr>
            <p:cNvGrpSpPr>
              <a:grpSpLocks/>
            </p:cNvGrpSpPr>
            <p:nvPr/>
          </p:nvGrpSpPr>
          <p:grpSpPr bwMode="auto">
            <a:xfrm>
              <a:off x="2588645" y="1779246"/>
              <a:ext cx="1212860" cy="438720"/>
              <a:chOff x="2185666" y="2220367"/>
              <a:chExt cx="1533878" cy="554840"/>
            </a:xfrm>
          </p:grpSpPr>
          <p:sp>
            <p:nvSpPr>
              <p:cNvPr id="21" name="Oval 20">
                <a:extLst>
                  <a:ext uri="{FF2B5EF4-FFF2-40B4-BE49-F238E27FC236}">
                    <a16:creationId xmlns:a16="http://schemas.microsoft.com/office/drawing/2014/main" id="{3847BA46-184D-49C4-BD2E-ED4148913C8F}"/>
                  </a:ext>
                </a:extLst>
              </p:cNvPr>
              <p:cNvSpPr/>
              <p:nvPr/>
            </p:nvSpPr>
            <p:spPr>
              <a:xfrm>
                <a:off x="3589029" y="2221007"/>
                <a:ext cx="130490" cy="555357"/>
              </a:xfrm>
              <a:prstGeom prst="ellipse">
                <a:avLst/>
              </a:prstGeom>
              <a:solidFill>
                <a:srgbClr val="A5A5A5">
                  <a:alpha val="60000"/>
                </a:srgbClr>
              </a:solidFill>
              <a:ln>
                <a:solidFill>
                  <a:srgbClr val="787878">
                    <a:alpha val="36078"/>
                  </a:srgb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3200"/>
              </a:p>
            </p:txBody>
          </p:sp>
          <p:cxnSp>
            <p:nvCxnSpPr>
              <p:cNvPr id="22" name="Straight Connector 21">
                <a:extLst>
                  <a:ext uri="{FF2B5EF4-FFF2-40B4-BE49-F238E27FC236}">
                    <a16:creationId xmlns:a16="http://schemas.microsoft.com/office/drawing/2014/main" id="{82BFCD33-001A-47B9-B8E1-B1C761D57B1B}"/>
                  </a:ext>
                </a:extLst>
              </p:cNvPr>
              <p:cNvCxnSpPr>
                <a:endCxn id="21" idx="0"/>
              </p:cNvCxnSpPr>
              <p:nvPr/>
            </p:nvCxnSpPr>
            <p:spPr>
              <a:xfrm flipV="1">
                <a:off x="2186913" y="2221007"/>
                <a:ext cx="1468639" cy="31222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4A6629F-9679-4D44-8E07-FB28885A497C}"/>
                  </a:ext>
                </a:extLst>
              </p:cNvPr>
              <p:cNvCxnSpPr>
                <a:endCxn id="21" idx="4"/>
              </p:cNvCxnSpPr>
              <p:nvPr/>
            </p:nvCxnSpPr>
            <p:spPr>
              <a:xfrm>
                <a:off x="2207382" y="2533235"/>
                <a:ext cx="1448170" cy="24312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75003C62-C002-444D-BAFF-52C3ED31F565}"/>
                </a:ext>
              </a:extLst>
            </p:cNvPr>
            <p:cNvSpPr/>
            <p:nvPr/>
          </p:nvSpPr>
          <p:spPr>
            <a:xfrm>
              <a:off x="1717665" y="1342504"/>
              <a:ext cx="1476882" cy="1330467"/>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p>
          </p:txBody>
        </p:sp>
      </p:grpSp>
      <p:sp>
        <p:nvSpPr>
          <p:cNvPr id="2" name="Title 1"/>
          <p:cNvSpPr>
            <a:spLocks noGrp="1"/>
          </p:cNvSpPr>
          <p:nvPr>
            <p:ph type="title"/>
          </p:nvPr>
        </p:nvSpPr>
        <p:spPr/>
        <p:txBody>
          <a:bodyPr/>
          <a:lstStyle/>
          <a:p>
            <a:r>
              <a:rPr lang="en-US" sz="4000" dirty="0"/>
              <a:t>Photon-Jet and Hadron-Jet Correlations</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33</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grpSp>
        <p:nvGrpSpPr>
          <p:cNvPr id="16" name="Group 15">
            <a:extLst>
              <a:ext uri="{FF2B5EF4-FFF2-40B4-BE49-F238E27FC236}">
                <a16:creationId xmlns:a16="http://schemas.microsoft.com/office/drawing/2014/main" id="{4B18CE86-F6DE-4072-92E5-23713C8657A3}"/>
              </a:ext>
            </a:extLst>
          </p:cNvPr>
          <p:cNvGrpSpPr/>
          <p:nvPr/>
        </p:nvGrpSpPr>
        <p:grpSpPr>
          <a:xfrm>
            <a:off x="420688" y="1122719"/>
            <a:ext cx="8856984" cy="4131633"/>
            <a:chOff x="0" y="1208222"/>
            <a:chExt cx="9590771" cy="4473932"/>
          </a:xfrm>
        </p:grpSpPr>
        <p:pic>
          <p:nvPicPr>
            <p:cNvPr id="6" name="Picture 5"/>
            <p:cNvPicPr>
              <a:picLocks noChangeAspect="1"/>
            </p:cNvPicPr>
            <p:nvPr/>
          </p:nvPicPr>
          <p:blipFill rotWithShape="1">
            <a:blip r:embed="rId3"/>
            <a:srcRect t="8429" r="52864" b="1437"/>
            <a:stretch/>
          </p:blipFill>
          <p:spPr>
            <a:xfrm>
              <a:off x="0" y="1208222"/>
              <a:ext cx="5043925" cy="4473932"/>
            </a:xfrm>
            <a:prstGeom prst="rect">
              <a:avLst/>
            </a:prstGeom>
          </p:spPr>
        </p:pic>
        <p:pic>
          <p:nvPicPr>
            <p:cNvPr id="3" name="Picture 2">
              <a:extLst>
                <a:ext uri="{FF2B5EF4-FFF2-40B4-BE49-F238E27FC236}">
                  <a16:creationId xmlns:a16="http://schemas.microsoft.com/office/drawing/2014/main" id="{770BCBDE-3A49-49DB-90E1-25AF8D6CF7C0}"/>
                </a:ext>
              </a:extLst>
            </p:cNvPr>
            <p:cNvPicPr>
              <a:picLocks noChangeAspect="1"/>
            </p:cNvPicPr>
            <p:nvPr/>
          </p:nvPicPr>
          <p:blipFill>
            <a:blip r:embed="rId4"/>
            <a:stretch>
              <a:fillRect/>
            </a:stretch>
          </p:blipFill>
          <p:spPr>
            <a:xfrm>
              <a:off x="5099263" y="1230784"/>
              <a:ext cx="4491508" cy="4360000"/>
            </a:xfrm>
            <a:prstGeom prst="rect">
              <a:avLst/>
            </a:prstGeom>
          </p:spPr>
        </p:pic>
      </p:grpSp>
      <p:sp>
        <p:nvSpPr>
          <p:cNvPr id="8" name="TextBox 7">
            <a:extLst>
              <a:ext uri="{FF2B5EF4-FFF2-40B4-BE49-F238E27FC236}">
                <a16:creationId xmlns:a16="http://schemas.microsoft.com/office/drawing/2014/main" id="{222ABB82-6AD9-425B-A0D3-B57A24EE9E0B}"/>
              </a:ext>
            </a:extLst>
          </p:cNvPr>
          <p:cNvSpPr txBox="1"/>
          <p:nvPr/>
        </p:nvSpPr>
        <p:spPr>
          <a:xfrm>
            <a:off x="5932592" y="789856"/>
            <a:ext cx="3536546" cy="461665"/>
          </a:xfrm>
          <a:prstGeom prst="rect">
            <a:avLst/>
          </a:prstGeom>
          <a:noFill/>
        </p:spPr>
        <p:txBody>
          <a:bodyPr wrap="none" rtlCol="0">
            <a:spAutoFit/>
          </a:bodyPr>
          <a:lstStyle/>
          <a:p>
            <a:r>
              <a:rPr lang="en-US" sz="2400" b="1" dirty="0"/>
              <a:t>Hadron-Jet Correlation</a:t>
            </a:r>
          </a:p>
        </p:txBody>
      </p:sp>
      <p:sp>
        <p:nvSpPr>
          <p:cNvPr id="10" name="TextBox 9">
            <a:extLst>
              <a:ext uri="{FF2B5EF4-FFF2-40B4-BE49-F238E27FC236}">
                <a16:creationId xmlns:a16="http://schemas.microsoft.com/office/drawing/2014/main" id="{FE8FC43E-EFAC-4135-8D39-7C2CA1C611A0}"/>
              </a:ext>
            </a:extLst>
          </p:cNvPr>
          <p:cNvSpPr txBox="1"/>
          <p:nvPr/>
        </p:nvSpPr>
        <p:spPr>
          <a:xfrm>
            <a:off x="8099506" y="418099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1" name="TextBox 10">
            <a:extLst>
              <a:ext uri="{FF2B5EF4-FFF2-40B4-BE49-F238E27FC236}">
                <a16:creationId xmlns:a16="http://schemas.microsoft.com/office/drawing/2014/main" id="{653E5E53-9945-4310-941E-9CD40A110E41}"/>
              </a:ext>
            </a:extLst>
          </p:cNvPr>
          <p:cNvSpPr txBox="1"/>
          <p:nvPr/>
        </p:nvSpPr>
        <p:spPr>
          <a:xfrm>
            <a:off x="4018381" y="1509936"/>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2" name="Picture 8" descr="「cms logo」的圖片搜尋結果">
            <a:extLst>
              <a:ext uri="{FF2B5EF4-FFF2-40B4-BE49-F238E27FC236}">
                <a16:creationId xmlns:a16="http://schemas.microsoft.com/office/drawing/2014/main" id="{B55E1643-7ADD-4B67-BFF7-67379D804F9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29000" y="2446040"/>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Related image">
            <a:extLst>
              <a:ext uri="{FF2B5EF4-FFF2-40B4-BE49-F238E27FC236}">
                <a16:creationId xmlns:a16="http://schemas.microsoft.com/office/drawing/2014/main" id="{5DB401A8-AE2F-4E11-9EE2-7FF4BD6AA2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900" y="3531802"/>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id="{CF29BAB0-DA36-4C6E-9276-760B794B6543}"/>
              </a:ext>
            </a:extLst>
          </p:cNvPr>
          <p:cNvSpPr txBox="1"/>
          <p:nvPr/>
        </p:nvSpPr>
        <p:spPr bwMode="auto">
          <a:xfrm>
            <a:off x="1157762" y="5285217"/>
            <a:ext cx="3363397" cy="246221"/>
          </a:xfrm>
          <a:prstGeom prst="rect">
            <a:avLst/>
          </a:prstGeom>
          <a:noFill/>
          <a:ln>
            <a:noFill/>
          </a:ln>
          <a:effectLst/>
          <a:extLst>
            <a:ext uri="{909E8E84-426E-40DD-AFC4-6F175D3DCCD1}">
              <a14:hiddenFill xmlns:a14="http://schemas.microsoft.com/office/drawing/2010/main">
                <a:solidFill>
                  <a:srgbClr val="1C3E7C"/>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39600" bIns="0" rtlCol="0">
            <a:spAutoFit/>
          </a:bodyPr>
          <a:lstStyle/>
          <a:p>
            <a:pPr algn="ctr" eaLnBrk="1" hangingPunct="1">
              <a:spcBef>
                <a:spcPct val="50000"/>
              </a:spcBef>
              <a:buFontTx/>
              <a:buNone/>
            </a:pPr>
            <a:r>
              <a:rPr lang="en-US" sz="1600" b="0" dirty="0">
                <a:solidFill>
                  <a:srgbClr val="0000CC"/>
                </a:solidFill>
              </a:rPr>
              <a:t>Transverse momentum conservation</a:t>
            </a:r>
          </a:p>
        </p:txBody>
      </p:sp>
      <p:sp>
        <p:nvSpPr>
          <p:cNvPr id="48" name="TextBox 47">
            <a:extLst>
              <a:ext uri="{FF2B5EF4-FFF2-40B4-BE49-F238E27FC236}">
                <a16:creationId xmlns:a16="http://schemas.microsoft.com/office/drawing/2014/main" id="{D0C315DF-4EC6-4A78-B3D0-E0F2A939374A}"/>
              </a:ext>
            </a:extLst>
          </p:cNvPr>
          <p:cNvSpPr txBox="1"/>
          <p:nvPr/>
        </p:nvSpPr>
        <p:spPr>
          <a:xfrm>
            <a:off x="1203783" y="722716"/>
            <a:ext cx="3105337" cy="461665"/>
          </a:xfrm>
          <a:prstGeom prst="rect">
            <a:avLst/>
          </a:prstGeom>
          <a:noFill/>
        </p:spPr>
        <p:txBody>
          <a:bodyPr wrap="none" rtlCol="0">
            <a:spAutoFit/>
          </a:bodyPr>
          <a:lstStyle/>
          <a:p>
            <a:r>
              <a:rPr lang="en-US" sz="2400" b="1" dirty="0"/>
              <a:t>Photon-Jet p</a:t>
            </a:r>
            <a:r>
              <a:rPr lang="en-US" sz="2400" b="1" baseline="-25000" dirty="0"/>
              <a:t>T</a:t>
            </a:r>
            <a:r>
              <a:rPr lang="en-US" sz="2400" b="1" dirty="0"/>
              <a:t> Ratio</a:t>
            </a:r>
          </a:p>
        </p:txBody>
      </p:sp>
      <p:grpSp>
        <p:nvGrpSpPr>
          <p:cNvPr id="49" name="Group 40">
            <a:extLst>
              <a:ext uri="{FF2B5EF4-FFF2-40B4-BE49-F238E27FC236}">
                <a16:creationId xmlns:a16="http://schemas.microsoft.com/office/drawing/2014/main" id="{AA8865B0-3282-46DD-A34C-3A503F535E7B}"/>
              </a:ext>
            </a:extLst>
          </p:cNvPr>
          <p:cNvGrpSpPr>
            <a:grpSpLocks/>
          </p:cNvGrpSpPr>
          <p:nvPr/>
        </p:nvGrpSpPr>
        <p:grpSpPr bwMode="auto">
          <a:xfrm>
            <a:off x="5643735" y="5038328"/>
            <a:ext cx="3727716" cy="1348855"/>
            <a:chOff x="-338087" y="933872"/>
            <a:chExt cx="5697380" cy="2062086"/>
          </a:xfrm>
        </p:grpSpPr>
        <p:sp>
          <p:nvSpPr>
            <p:cNvPr id="50" name="Rectangle 49">
              <a:extLst>
                <a:ext uri="{FF2B5EF4-FFF2-40B4-BE49-F238E27FC236}">
                  <a16:creationId xmlns:a16="http://schemas.microsoft.com/office/drawing/2014/main" id="{EB96CAA5-C1E1-4EB6-9009-20BA949DAD2C}"/>
                </a:ext>
              </a:extLst>
            </p:cNvPr>
            <p:cNvSpPr/>
            <p:nvPr/>
          </p:nvSpPr>
          <p:spPr>
            <a:xfrm>
              <a:off x="1778359" y="933872"/>
              <a:ext cx="1478905" cy="2062086"/>
            </a:xfrm>
            <a:prstGeom prst="rect">
              <a:avLst/>
            </a:prstGeom>
            <a:solidFill>
              <a:schemeClr val="bg1">
                <a:alpha val="30196"/>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p>
          </p:txBody>
        </p:sp>
        <p:grpSp>
          <p:nvGrpSpPr>
            <p:cNvPr id="51" name="Group 44">
              <a:extLst>
                <a:ext uri="{FF2B5EF4-FFF2-40B4-BE49-F238E27FC236}">
                  <a16:creationId xmlns:a16="http://schemas.microsoft.com/office/drawing/2014/main" id="{329B8AA0-72DC-4FF1-A058-EA81F130019E}"/>
                </a:ext>
              </a:extLst>
            </p:cNvPr>
            <p:cNvGrpSpPr>
              <a:grpSpLocks/>
            </p:cNvGrpSpPr>
            <p:nvPr/>
          </p:nvGrpSpPr>
          <p:grpSpPr bwMode="auto">
            <a:xfrm>
              <a:off x="-338087" y="1256045"/>
              <a:ext cx="5697380" cy="1499181"/>
              <a:chOff x="-338087" y="1281502"/>
              <a:chExt cx="5697380" cy="1499181"/>
            </a:xfrm>
          </p:grpSpPr>
          <p:pic>
            <p:nvPicPr>
              <p:cNvPr id="57" name="Picture 52">
                <a:extLst>
                  <a:ext uri="{FF2B5EF4-FFF2-40B4-BE49-F238E27FC236}">
                    <a16:creationId xmlns:a16="http://schemas.microsoft.com/office/drawing/2014/main" id="{603FDBFF-AAF8-4487-95FF-2699C053D6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7366" y="1281502"/>
                <a:ext cx="1433020" cy="1499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 name="Group 53">
                <a:extLst>
                  <a:ext uri="{FF2B5EF4-FFF2-40B4-BE49-F238E27FC236}">
                    <a16:creationId xmlns:a16="http://schemas.microsoft.com/office/drawing/2014/main" id="{5D8D1C8F-A41C-4E28-891E-590007BB2E63}"/>
                  </a:ext>
                </a:extLst>
              </p:cNvPr>
              <p:cNvGrpSpPr>
                <a:grpSpLocks/>
              </p:cNvGrpSpPr>
              <p:nvPr/>
            </p:nvGrpSpPr>
            <p:grpSpPr bwMode="auto">
              <a:xfrm>
                <a:off x="-338087" y="1455593"/>
                <a:ext cx="5697380" cy="924406"/>
                <a:chOff x="-3181896" y="1369243"/>
                <a:chExt cx="5697380" cy="924406"/>
              </a:xfrm>
            </p:grpSpPr>
            <p:grpSp>
              <p:nvGrpSpPr>
                <p:cNvPr id="59" name="Group 32">
                  <a:extLst>
                    <a:ext uri="{FF2B5EF4-FFF2-40B4-BE49-F238E27FC236}">
                      <a16:creationId xmlns:a16="http://schemas.microsoft.com/office/drawing/2014/main" id="{D30215F1-F03D-4BF5-91A9-1671D222DCAC}"/>
                    </a:ext>
                  </a:extLst>
                </p:cNvPr>
                <p:cNvGrpSpPr>
                  <a:grpSpLocks/>
                </p:cNvGrpSpPr>
                <p:nvPr/>
              </p:nvGrpSpPr>
              <p:grpSpPr bwMode="auto">
                <a:xfrm>
                  <a:off x="-607940" y="1651455"/>
                  <a:ext cx="1542426" cy="601689"/>
                  <a:chOff x="1646" y="1130"/>
                  <a:chExt cx="1292" cy="504"/>
                </a:xfrm>
              </p:grpSpPr>
              <p:sp>
                <p:nvSpPr>
                  <p:cNvPr id="62" name="Line 8">
                    <a:extLst>
                      <a:ext uri="{FF2B5EF4-FFF2-40B4-BE49-F238E27FC236}">
                        <a16:creationId xmlns:a16="http://schemas.microsoft.com/office/drawing/2014/main" id="{4B71DADD-16E7-47F5-A86E-D1AA536FE457}"/>
                      </a:ext>
                    </a:extLst>
                  </p:cNvPr>
                  <p:cNvSpPr>
                    <a:spLocks noChangeShapeType="1"/>
                  </p:cNvSpPr>
                  <p:nvPr/>
                </p:nvSpPr>
                <p:spPr bwMode="auto">
                  <a:xfrm rot="3886234" flipH="1">
                    <a:off x="2028" y="1003"/>
                    <a:ext cx="341" cy="75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63" name="Line 9">
                    <a:extLst>
                      <a:ext uri="{FF2B5EF4-FFF2-40B4-BE49-F238E27FC236}">
                        <a16:creationId xmlns:a16="http://schemas.microsoft.com/office/drawing/2014/main" id="{4AEB2AD3-173A-44DE-A879-AA846BC6BBC3}"/>
                      </a:ext>
                    </a:extLst>
                  </p:cNvPr>
                  <p:cNvSpPr>
                    <a:spLocks noChangeShapeType="1"/>
                  </p:cNvSpPr>
                  <p:nvPr/>
                </p:nvSpPr>
                <p:spPr bwMode="auto">
                  <a:xfrm rot="14686234" flipH="1">
                    <a:off x="2685" y="1112"/>
                    <a:ext cx="86" cy="415"/>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64" name="Line 10">
                    <a:extLst>
                      <a:ext uri="{FF2B5EF4-FFF2-40B4-BE49-F238E27FC236}">
                        <a16:creationId xmlns:a16="http://schemas.microsoft.com/office/drawing/2014/main" id="{BC1A2537-3974-48B0-A8B8-068E68E8E5F9}"/>
                      </a:ext>
                    </a:extLst>
                  </p:cNvPr>
                  <p:cNvSpPr>
                    <a:spLocks noChangeShapeType="1"/>
                  </p:cNvSpPr>
                  <p:nvPr/>
                </p:nvSpPr>
                <p:spPr bwMode="auto">
                  <a:xfrm rot="14686234" flipH="1">
                    <a:off x="2752" y="1213"/>
                    <a:ext cx="88" cy="22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65" name="Line 11">
                    <a:extLst>
                      <a:ext uri="{FF2B5EF4-FFF2-40B4-BE49-F238E27FC236}">
                        <a16:creationId xmlns:a16="http://schemas.microsoft.com/office/drawing/2014/main" id="{58AB7B4E-1291-46E0-AFD7-8801E18BA4FE}"/>
                      </a:ext>
                    </a:extLst>
                  </p:cNvPr>
                  <p:cNvSpPr>
                    <a:spLocks noChangeShapeType="1"/>
                  </p:cNvSpPr>
                  <p:nvPr/>
                </p:nvSpPr>
                <p:spPr bwMode="auto">
                  <a:xfrm rot="14686234" flipH="1">
                    <a:off x="2685" y="1203"/>
                    <a:ext cx="159" cy="34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66" name="Freeform 53">
                    <a:extLst>
                      <a:ext uri="{FF2B5EF4-FFF2-40B4-BE49-F238E27FC236}">
                        <a16:creationId xmlns:a16="http://schemas.microsoft.com/office/drawing/2014/main" id="{D31C4FE5-D433-4F6D-BDA2-3AA4C9EAD105}"/>
                      </a:ext>
                    </a:extLst>
                  </p:cNvPr>
                  <p:cNvSpPr>
                    <a:spLocks/>
                  </p:cNvSpPr>
                  <p:nvPr/>
                </p:nvSpPr>
                <p:spPr bwMode="auto">
                  <a:xfrm rot="5659790">
                    <a:off x="1835" y="1238"/>
                    <a:ext cx="247" cy="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67" name="Freeform 54">
                    <a:extLst>
                      <a:ext uri="{FF2B5EF4-FFF2-40B4-BE49-F238E27FC236}">
                        <a16:creationId xmlns:a16="http://schemas.microsoft.com/office/drawing/2014/main" id="{6AEDEE4D-D085-487E-BBD3-953FF581E4FE}"/>
                      </a:ext>
                    </a:extLst>
                  </p:cNvPr>
                  <p:cNvSpPr>
                    <a:spLocks/>
                  </p:cNvSpPr>
                  <p:nvPr/>
                </p:nvSpPr>
                <p:spPr bwMode="auto">
                  <a:xfrm rot="-6232401">
                    <a:off x="1823" y="1503"/>
                    <a:ext cx="239"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68" name="Freeform 55">
                    <a:extLst>
                      <a:ext uri="{FF2B5EF4-FFF2-40B4-BE49-F238E27FC236}">
                        <a16:creationId xmlns:a16="http://schemas.microsoft.com/office/drawing/2014/main" id="{4598F3A0-7B6F-4741-A27C-BA9643F82988}"/>
                      </a:ext>
                    </a:extLst>
                  </p:cNvPr>
                  <p:cNvSpPr>
                    <a:spLocks/>
                  </p:cNvSpPr>
                  <p:nvPr/>
                </p:nvSpPr>
                <p:spPr bwMode="auto">
                  <a:xfrm rot="6422039">
                    <a:off x="2097" y="1257"/>
                    <a:ext cx="24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69" name="Freeform 56">
                    <a:extLst>
                      <a:ext uri="{FF2B5EF4-FFF2-40B4-BE49-F238E27FC236}">
                        <a16:creationId xmlns:a16="http://schemas.microsoft.com/office/drawing/2014/main" id="{8898D3DD-C06C-4E3F-A5B6-8A344BE123F5}"/>
                      </a:ext>
                    </a:extLst>
                  </p:cNvPr>
                  <p:cNvSpPr>
                    <a:spLocks/>
                  </p:cNvSpPr>
                  <p:nvPr/>
                </p:nvSpPr>
                <p:spPr bwMode="auto">
                  <a:xfrm rot="-5715723">
                    <a:off x="2004" y="1481"/>
                    <a:ext cx="24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70" name="Line 16">
                    <a:extLst>
                      <a:ext uri="{FF2B5EF4-FFF2-40B4-BE49-F238E27FC236}">
                        <a16:creationId xmlns:a16="http://schemas.microsoft.com/office/drawing/2014/main" id="{690BCC56-2CF7-48EA-8A9B-99598ADA9DC1}"/>
                      </a:ext>
                    </a:extLst>
                  </p:cNvPr>
                  <p:cNvSpPr>
                    <a:spLocks noChangeShapeType="1"/>
                  </p:cNvSpPr>
                  <p:nvPr/>
                </p:nvSpPr>
                <p:spPr bwMode="auto">
                  <a:xfrm rot="3886234" flipH="1">
                    <a:off x="2440" y="1308"/>
                    <a:ext cx="175" cy="21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a:defRPr/>
                    </a:pPr>
                    <a:endParaRPr lang="en-US" sz="3200"/>
                  </a:p>
                </p:txBody>
              </p:sp>
              <p:sp>
                <p:nvSpPr>
                  <p:cNvPr id="71" name="Freeform 58">
                    <a:extLst>
                      <a:ext uri="{FF2B5EF4-FFF2-40B4-BE49-F238E27FC236}">
                        <a16:creationId xmlns:a16="http://schemas.microsoft.com/office/drawing/2014/main" id="{F4E7E964-DA5D-4D8E-9571-2B99493BAA26}"/>
                      </a:ext>
                    </a:extLst>
                  </p:cNvPr>
                  <p:cNvSpPr>
                    <a:spLocks/>
                  </p:cNvSpPr>
                  <p:nvPr/>
                </p:nvSpPr>
                <p:spPr bwMode="auto">
                  <a:xfrm rot="3199054">
                    <a:off x="1914" y="1542"/>
                    <a:ext cx="132" cy="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72" name="Freeform 59">
                    <a:extLst>
                      <a:ext uri="{FF2B5EF4-FFF2-40B4-BE49-F238E27FC236}">
                        <a16:creationId xmlns:a16="http://schemas.microsoft.com/office/drawing/2014/main" id="{363B1260-D709-451A-BB9B-5388CA777461}"/>
                      </a:ext>
                    </a:extLst>
                  </p:cNvPr>
                  <p:cNvSpPr>
                    <a:spLocks/>
                  </p:cNvSpPr>
                  <p:nvPr/>
                </p:nvSpPr>
                <p:spPr bwMode="auto">
                  <a:xfrm rot="14486301" flipH="1">
                    <a:off x="2091" y="1268"/>
                    <a:ext cx="136" cy="5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73" name="Freeform 60">
                    <a:extLst>
                      <a:ext uri="{FF2B5EF4-FFF2-40B4-BE49-F238E27FC236}">
                        <a16:creationId xmlns:a16="http://schemas.microsoft.com/office/drawing/2014/main" id="{079729FA-2C40-4E7C-A8D8-F89A454C6132}"/>
                      </a:ext>
                    </a:extLst>
                  </p:cNvPr>
                  <p:cNvSpPr>
                    <a:spLocks/>
                  </p:cNvSpPr>
                  <p:nvPr/>
                </p:nvSpPr>
                <p:spPr bwMode="auto">
                  <a:xfrm rot="3948523">
                    <a:off x="1830" y="1207"/>
                    <a:ext cx="142" cy="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6"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12700" cap="flat">
                    <a:solidFill>
                      <a:schemeClr val="accent6">
                        <a:lumMod val="7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solidFill>
                        <a:schemeClr val="accent6">
                          <a:lumMod val="75000"/>
                        </a:schemeClr>
                      </a:solidFill>
                    </a:endParaRPr>
                  </a:p>
                </p:txBody>
              </p:sp>
              <p:sp>
                <p:nvSpPr>
                  <p:cNvPr id="74" name="Freeform 61">
                    <a:extLst>
                      <a:ext uri="{FF2B5EF4-FFF2-40B4-BE49-F238E27FC236}">
                        <a16:creationId xmlns:a16="http://schemas.microsoft.com/office/drawing/2014/main" id="{BEDFAD10-5051-41FC-A673-425A46BB6A20}"/>
                      </a:ext>
                    </a:extLst>
                  </p:cNvPr>
                  <p:cNvSpPr>
                    <a:spLocks/>
                  </p:cNvSpPr>
                  <p:nvPr/>
                </p:nvSpPr>
                <p:spPr bwMode="auto">
                  <a:xfrm rot="20890261" flipH="1">
                    <a:off x="2303" y="1339"/>
                    <a:ext cx="207" cy="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5"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75" name="Freeform 62">
                    <a:extLst>
                      <a:ext uri="{FF2B5EF4-FFF2-40B4-BE49-F238E27FC236}">
                        <a16:creationId xmlns:a16="http://schemas.microsoft.com/office/drawing/2014/main" id="{9326DFD0-5F78-4D77-802D-1DD1BC1C43DC}"/>
                      </a:ext>
                    </a:extLst>
                  </p:cNvPr>
                  <p:cNvSpPr>
                    <a:spLocks/>
                  </p:cNvSpPr>
                  <p:nvPr/>
                </p:nvSpPr>
                <p:spPr bwMode="auto">
                  <a:xfrm rot="1063022" flipH="1">
                    <a:off x="2335" y="1385"/>
                    <a:ext cx="151" cy="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0" y="10800"/>
                        </a:moveTo>
                        <a:lnTo>
                          <a:pt x="621" y="6048"/>
                        </a:lnTo>
                        <a:lnTo>
                          <a:pt x="1241" y="3888"/>
                        </a:lnTo>
                        <a:lnTo>
                          <a:pt x="1986" y="1296"/>
                        </a:lnTo>
                        <a:lnTo>
                          <a:pt x="2979" y="432"/>
                        </a:lnTo>
                        <a:lnTo>
                          <a:pt x="3848" y="3888"/>
                        </a:lnTo>
                        <a:lnTo>
                          <a:pt x="4593" y="6912"/>
                        </a:lnTo>
                        <a:lnTo>
                          <a:pt x="4841" y="10368"/>
                        </a:lnTo>
                        <a:lnTo>
                          <a:pt x="5090" y="14256"/>
                        </a:lnTo>
                        <a:lnTo>
                          <a:pt x="4841" y="18144"/>
                        </a:lnTo>
                        <a:lnTo>
                          <a:pt x="3848" y="21600"/>
                        </a:lnTo>
                        <a:lnTo>
                          <a:pt x="2731" y="19008"/>
                        </a:lnTo>
                        <a:lnTo>
                          <a:pt x="3103" y="12960"/>
                        </a:lnTo>
                        <a:lnTo>
                          <a:pt x="3848" y="8640"/>
                        </a:lnTo>
                        <a:lnTo>
                          <a:pt x="4717" y="4320"/>
                        </a:lnTo>
                        <a:lnTo>
                          <a:pt x="5338" y="2592"/>
                        </a:lnTo>
                        <a:lnTo>
                          <a:pt x="6331" y="864"/>
                        </a:lnTo>
                        <a:lnTo>
                          <a:pt x="7324" y="0"/>
                        </a:lnTo>
                        <a:lnTo>
                          <a:pt x="8441" y="1296"/>
                        </a:lnTo>
                        <a:lnTo>
                          <a:pt x="8938" y="4320"/>
                        </a:lnTo>
                        <a:lnTo>
                          <a:pt x="9434" y="7344"/>
                        </a:lnTo>
                        <a:lnTo>
                          <a:pt x="10055" y="11232"/>
                        </a:lnTo>
                        <a:lnTo>
                          <a:pt x="10055" y="15120"/>
                        </a:lnTo>
                        <a:lnTo>
                          <a:pt x="9807" y="19008"/>
                        </a:lnTo>
                        <a:lnTo>
                          <a:pt x="8895" y="21386"/>
                        </a:lnTo>
                        <a:lnTo>
                          <a:pt x="7945" y="18144"/>
                        </a:lnTo>
                        <a:lnTo>
                          <a:pt x="7945" y="14688"/>
                        </a:lnTo>
                        <a:lnTo>
                          <a:pt x="8069" y="10800"/>
                        </a:lnTo>
                        <a:lnTo>
                          <a:pt x="8565" y="6912"/>
                        </a:lnTo>
                        <a:lnTo>
                          <a:pt x="9559" y="5616"/>
                        </a:lnTo>
                        <a:cubicBezTo>
                          <a:pt x="9559" y="5616"/>
                          <a:pt x="10205" y="3090"/>
                          <a:pt x="10428" y="2592"/>
                        </a:cubicBezTo>
                        <a:cubicBezTo>
                          <a:pt x="10619" y="2162"/>
                          <a:pt x="11421" y="1296"/>
                          <a:pt x="11421" y="1296"/>
                        </a:cubicBezTo>
                        <a:lnTo>
                          <a:pt x="12166" y="432"/>
                        </a:lnTo>
                        <a:lnTo>
                          <a:pt x="13283" y="864"/>
                        </a:lnTo>
                        <a:lnTo>
                          <a:pt x="13761" y="3286"/>
                        </a:lnTo>
                        <a:lnTo>
                          <a:pt x="14400" y="6480"/>
                        </a:lnTo>
                        <a:lnTo>
                          <a:pt x="14524" y="9072"/>
                        </a:lnTo>
                        <a:lnTo>
                          <a:pt x="14768" y="12336"/>
                        </a:lnTo>
                        <a:lnTo>
                          <a:pt x="14772" y="16848"/>
                        </a:lnTo>
                        <a:lnTo>
                          <a:pt x="13761" y="21386"/>
                        </a:lnTo>
                        <a:lnTo>
                          <a:pt x="12662" y="15984"/>
                        </a:lnTo>
                        <a:lnTo>
                          <a:pt x="12586" y="12336"/>
                        </a:lnTo>
                        <a:lnTo>
                          <a:pt x="13407" y="9072"/>
                        </a:lnTo>
                        <a:lnTo>
                          <a:pt x="14648" y="3024"/>
                        </a:lnTo>
                        <a:lnTo>
                          <a:pt x="15766" y="1728"/>
                        </a:lnTo>
                        <a:lnTo>
                          <a:pt x="16634" y="2592"/>
                        </a:lnTo>
                        <a:lnTo>
                          <a:pt x="17752" y="3456"/>
                        </a:lnTo>
                        <a:lnTo>
                          <a:pt x="18993" y="6912"/>
                        </a:lnTo>
                        <a:lnTo>
                          <a:pt x="19969" y="12336"/>
                        </a:lnTo>
                        <a:lnTo>
                          <a:pt x="19969" y="15839"/>
                        </a:lnTo>
                        <a:lnTo>
                          <a:pt x="18962" y="18758"/>
                        </a:lnTo>
                        <a:lnTo>
                          <a:pt x="18291" y="21386"/>
                        </a:lnTo>
                        <a:lnTo>
                          <a:pt x="16613" y="15839"/>
                        </a:lnTo>
                        <a:cubicBezTo>
                          <a:pt x="16613" y="15839"/>
                          <a:pt x="16469" y="11834"/>
                          <a:pt x="16613" y="10876"/>
                        </a:cubicBezTo>
                        <a:cubicBezTo>
                          <a:pt x="16807" y="9590"/>
                          <a:pt x="18372" y="6048"/>
                          <a:pt x="18372" y="6048"/>
                        </a:cubicBezTo>
                        <a:lnTo>
                          <a:pt x="18993" y="2160"/>
                        </a:lnTo>
                        <a:lnTo>
                          <a:pt x="19986" y="3456"/>
                        </a:lnTo>
                        <a:lnTo>
                          <a:pt x="20855" y="6048"/>
                        </a:lnTo>
                        <a:lnTo>
                          <a:pt x="21600" y="10800"/>
                        </a:ln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en-US" sz="3200"/>
                  </a:p>
                </p:txBody>
              </p:sp>
              <p:sp>
                <p:nvSpPr>
                  <p:cNvPr id="76" name="Freeform 23">
                    <a:extLst>
                      <a:ext uri="{FF2B5EF4-FFF2-40B4-BE49-F238E27FC236}">
                        <a16:creationId xmlns:a16="http://schemas.microsoft.com/office/drawing/2014/main" id="{2EC68CF2-97CD-4AEA-9604-63F315AD6100}"/>
                      </a:ext>
                    </a:extLst>
                  </p:cNvPr>
                  <p:cNvSpPr>
                    <a:spLocks/>
                  </p:cNvSpPr>
                  <p:nvPr/>
                </p:nvSpPr>
                <p:spPr bwMode="auto">
                  <a:xfrm rot="3886234">
                    <a:off x="2531" y="1289"/>
                    <a:ext cx="300" cy="13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 w 21600"/>
                      <a:gd name="T13" fmla="*/ 0 h 21600"/>
                      <a:gd name="T14" fmla="*/ 1 w 21600"/>
                      <a:gd name="T15" fmla="*/ 0 h 21600"/>
                      <a:gd name="T16" fmla="*/ 1 w 21600"/>
                      <a:gd name="T17" fmla="*/ 0 h 21600"/>
                      <a:gd name="T18" fmla="*/ 1 w 21600"/>
                      <a:gd name="T19" fmla="*/ 0 h 21600"/>
                      <a:gd name="T20" fmla="*/ 1 w 21600"/>
                      <a:gd name="T21" fmla="*/ 0 h 21600"/>
                      <a:gd name="T22" fmla="*/ 1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3255" y="0"/>
                        </a:moveTo>
                        <a:lnTo>
                          <a:pt x="0" y="3812"/>
                        </a:lnTo>
                        <a:lnTo>
                          <a:pt x="0" y="7624"/>
                        </a:lnTo>
                        <a:lnTo>
                          <a:pt x="592" y="10800"/>
                        </a:lnTo>
                        <a:lnTo>
                          <a:pt x="4142" y="15247"/>
                        </a:lnTo>
                        <a:lnTo>
                          <a:pt x="5918" y="17788"/>
                        </a:lnTo>
                        <a:lnTo>
                          <a:pt x="9764" y="19059"/>
                        </a:lnTo>
                        <a:lnTo>
                          <a:pt x="13315" y="21600"/>
                        </a:lnTo>
                        <a:lnTo>
                          <a:pt x="16866" y="20965"/>
                        </a:lnTo>
                        <a:lnTo>
                          <a:pt x="19825" y="20329"/>
                        </a:lnTo>
                        <a:lnTo>
                          <a:pt x="21600" y="15247"/>
                        </a:lnTo>
                        <a:lnTo>
                          <a:pt x="20121" y="127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lstStyle/>
                  <a:p>
                    <a:pPr>
                      <a:defRPr/>
                    </a:pPr>
                    <a:endParaRPr lang="en-US" sz="3200"/>
                  </a:p>
                </p:txBody>
              </p:sp>
              <p:sp>
                <p:nvSpPr>
                  <p:cNvPr id="77" name="Freeform 64">
                    <a:extLst>
                      <a:ext uri="{FF2B5EF4-FFF2-40B4-BE49-F238E27FC236}">
                        <a16:creationId xmlns:a16="http://schemas.microsoft.com/office/drawing/2014/main" id="{0DBF41BD-0E09-4375-A286-6DF256E4FF72}"/>
                      </a:ext>
                    </a:extLst>
                  </p:cNvPr>
                  <p:cNvSpPr>
                    <a:spLocks/>
                  </p:cNvSpPr>
                  <p:nvPr/>
                </p:nvSpPr>
                <p:spPr bwMode="auto">
                  <a:xfrm rot="3886234">
                    <a:off x="2590" y="1320"/>
                    <a:ext cx="247" cy="95"/>
                  </a:xfrm>
                  <a:custGeom>
                    <a:avLst/>
                    <a:gdLst>
                      <a:gd name="T0" fmla="*/ 0 w 21600"/>
                      <a:gd name="T1" fmla="*/ 0 h 21600"/>
                      <a:gd name="T2" fmla="*/ 0 w 21600"/>
                      <a:gd name="T3" fmla="*/ 0 h 21600"/>
                      <a:gd name="T4" fmla="*/ 0 w 21600"/>
                      <a:gd name="T5" fmla="*/ 0 h 21600"/>
                      <a:gd name="T6" fmla="*/ 0 w 21600"/>
                      <a:gd name="T7" fmla="*/ 0 h 21600"/>
                      <a:gd name="T8" fmla="*/ 1 w 21600"/>
                      <a:gd name="T9" fmla="*/ 0 h 21600"/>
                      <a:gd name="T10" fmla="*/ 1 w 21600"/>
                      <a:gd name="T11" fmla="*/ 0 h 21600"/>
                      <a:gd name="T12" fmla="*/ 1 w 21600"/>
                      <a:gd name="T13" fmla="*/ 0 h 21600"/>
                      <a:gd name="T14" fmla="*/ 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1800"/>
                        </a:moveTo>
                        <a:lnTo>
                          <a:pt x="5040" y="0"/>
                        </a:lnTo>
                        <a:lnTo>
                          <a:pt x="8280" y="900"/>
                        </a:lnTo>
                        <a:lnTo>
                          <a:pt x="11520" y="2700"/>
                        </a:lnTo>
                        <a:lnTo>
                          <a:pt x="15120" y="6300"/>
                        </a:lnTo>
                        <a:lnTo>
                          <a:pt x="17640" y="10800"/>
                        </a:lnTo>
                        <a:lnTo>
                          <a:pt x="20520" y="17100"/>
                        </a:lnTo>
                        <a:lnTo>
                          <a:pt x="21600" y="216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lIns="0" tIns="0" rIns="0" bIns="0"/>
                  <a:lstStyle/>
                  <a:p>
                    <a:pPr>
                      <a:defRPr/>
                    </a:pPr>
                    <a:endParaRPr lang="en-US" sz="3200"/>
                  </a:p>
                </p:txBody>
              </p:sp>
              <p:sp>
                <p:nvSpPr>
                  <p:cNvPr id="79" name="AutoShape 31">
                    <a:extLst>
                      <a:ext uri="{FF2B5EF4-FFF2-40B4-BE49-F238E27FC236}">
                        <a16:creationId xmlns:a16="http://schemas.microsoft.com/office/drawing/2014/main" id="{B8CCB522-2469-4987-862B-1E6AFED013E4}"/>
                      </a:ext>
                    </a:extLst>
                  </p:cNvPr>
                  <p:cNvSpPr>
                    <a:spLocks noChangeArrowheads="1"/>
                  </p:cNvSpPr>
                  <p:nvPr/>
                </p:nvSpPr>
                <p:spPr bwMode="auto">
                  <a:xfrm>
                    <a:off x="1646" y="1256"/>
                    <a:ext cx="285" cy="286"/>
                  </a:xfrm>
                  <a:prstGeom prst="irregularSeal2">
                    <a:avLst/>
                  </a:prstGeom>
                  <a:gradFill rotWithShape="0">
                    <a:gsLst>
                      <a:gs pos="0">
                        <a:srgbClr val="FFFF00"/>
                      </a:gs>
                      <a:gs pos="100000">
                        <a:srgbClr val="800000"/>
                      </a:gs>
                    </a:gsLst>
                    <a:path path="shape">
                      <a:fillToRect l="50000" t="50000" r="50000" b="50000"/>
                    </a:path>
                  </a:gra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en-US" altLang="en-US" sz="3200"/>
                  </a:p>
                </p:txBody>
              </p:sp>
            </p:grpSp>
            <p:sp>
              <p:nvSpPr>
                <p:cNvPr id="60" name="TextBox 59">
                  <a:extLst>
                    <a:ext uri="{FF2B5EF4-FFF2-40B4-BE49-F238E27FC236}">
                      <a16:creationId xmlns:a16="http://schemas.microsoft.com/office/drawing/2014/main" id="{BC37C050-AC0C-4BF2-8395-48A258AB8513}"/>
                    </a:ext>
                  </a:extLst>
                </p:cNvPr>
                <p:cNvSpPr txBox="1"/>
                <p:nvPr/>
              </p:nvSpPr>
              <p:spPr>
                <a:xfrm>
                  <a:off x="-3181896" y="1369243"/>
                  <a:ext cx="1944225" cy="611676"/>
                </a:xfrm>
                <a:prstGeom prst="rect">
                  <a:avLst/>
                </a:prstGeom>
                <a:noFill/>
              </p:spPr>
              <p:txBody>
                <a:bodyPr>
                  <a:spAutoFit/>
                </a:bodyPr>
                <a:lstStyle/>
                <a:p>
                  <a:pPr algn="ctr">
                    <a:defRPr/>
                  </a:pPr>
                  <a:r>
                    <a:rPr lang="en-US" sz="2000" dirty="0">
                      <a:solidFill>
                        <a:srgbClr val="C00000"/>
                      </a:solidFill>
                      <a:latin typeface="+mn-lt"/>
                      <a:ea typeface="Cambria Math" panose="02040503050406030204" pitchFamily="18" charset="0"/>
                    </a:rPr>
                    <a:t>hadron</a:t>
                  </a:r>
                </a:p>
              </p:txBody>
            </p:sp>
            <p:sp>
              <p:nvSpPr>
                <p:cNvPr id="61" name="TextBox 60">
                  <a:extLst>
                    <a:ext uri="{FF2B5EF4-FFF2-40B4-BE49-F238E27FC236}">
                      <a16:creationId xmlns:a16="http://schemas.microsoft.com/office/drawing/2014/main" id="{FA485AF5-67ED-4E9E-BD1E-41944D564387}"/>
                    </a:ext>
                  </a:extLst>
                </p:cNvPr>
                <p:cNvSpPr txBox="1"/>
                <p:nvPr/>
              </p:nvSpPr>
              <p:spPr>
                <a:xfrm>
                  <a:off x="977908" y="1783616"/>
                  <a:ext cx="1537576" cy="510033"/>
                </a:xfrm>
                <a:prstGeom prst="rect">
                  <a:avLst/>
                </a:prstGeom>
                <a:noFill/>
              </p:spPr>
              <p:txBody>
                <a:bodyPr>
                  <a:spAutoFit/>
                </a:bodyPr>
                <a:lstStyle/>
                <a:p>
                  <a:pPr>
                    <a:defRPr/>
                  </a:pPr>
                  <a:r>
                    <a:rPr lang="en-US" sz="2000" dirty="0">
                      <a:solidFill>
                        <a:srgbClr val="3399FF"/>
                      </a:solidFill>
                    </a:rPr>
                    <a:t>Jet</a:t>
                  </a:r>
                </a:p>
              </p:txBody>
            </p:sp>
          </p:grpSp>
        </p:grpSp>
        <p:grpSp>
          <p:nvGrpSpPr>
            <p:cNvPr id="52" name="Group 45">
              <a:extLst>
                <a:ext uri="{FF2B5EF4-FFF2-40B4-BE49-F238E27FC236}">
                  <a16:creationId xmlns:a16="http://schemas.microsoft.com/office/drawing/2014/main" id="{562B52A8-C74A-41E0-8777-6DCA76941E0A}"/>
                </a:ext>
              </a:extLst>
            </p:cNvPr>
            <p:cNvGrpSpPr>
              <a:grpSpLocks/>
            </p:cNvGrpSpPr>
            <p:nvPr/>
          </p:nvGrpSpPr>
          <p:grpSpPr bwMode="auto">
            <a:xfrm>
              <a:off x="2588645" y="1779246"/>
              <a:ext cx="1212860" cy="438720"/>
              <a:chOff x="2185666" y="2220367"/>
              <a:chExt cx="1533878" cy="554840"/>
            </a:xfrm>
          </p:grpSpPr>
          <p:sp>
            <p:nvSpPr>
              <p:cNvPr id="54" name="Oval 53">
                <a:extLst>
                  <a:ext uri="{FF2B5EF4-FFF2-40B4-BE49-F238E27FC236}">
                    <a16:creationId xmlns:a16="http://schemas.microsoft.com/office/drawing/2014/main" id="{5A29D9FD-3C4A-4605-9AEE-516CEC77F9C9}"/>
                  </a:ext>
                </a:extLst>
              </p:cNvPr>
              <p:cNvSpPr/>
              <p:nvPr/>
            </p:nvSpPr>
            <p:spPr>
              <a:xfrm>
                <a:off x="3589029" y="2221007"/>
                <a:ext cx="130490" cy="555357"/>
              </a:xfrm>
              <a:prstGeom prst="ellipse">
                <a:avLst/>
              </a:prstGeom>
              <a:solidFill>
                <a:srgbClr val="A5A5A5">
                  <a:alpha val="60000"/>
                </a:srgbClr>
              </a:solidFill>
              <a:ln>
                <a:solidFill>
                  <a:srgbClr val="787878">
                    <a:alpha val="36078"/>
                  </a:srgb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3200"/>
              </a:p>
            </p:txBody>
          </p:sp>
          <p:cxnSp>
            <p:nvCxnSpPr>
              <p:cNvPr id="55" name="Straight Connector 54">
                <a:extLst>
                  <a:ext uri="{FF2B5EF4-FFF2-40B4-BE49-F238E27FC236}">
                    <a16:creationId xmlns:a16="http://schemas.microsoft.com/office/drawing/2014/main" id="{570ECBF2-790D-423A-961A-A1A20A60202E}"/>
                  </a:ext>
                </a:extLst>
              </p:cNvPr>
              <p:cNvCxnSpPr>
                <a:endCxn id="54" idx="0"/>
              </p:cNvCxnSpPr>
              <p:nvPr/>
            </p:nvCxnSpPr>
            <p:spPr>
              <a:xfrm flipV="1">
                <a:off x="2186913" y="2221007"/>
                <a:ext cx="1468639" cy="31222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F3E5785-FDE8-4305-B051-954F3824A5A5}"/>
                  </a:ext>
                </a:extLst>
              </p:cNvPr>
              <p:cNvCxnSpPr>
                <a:endCxn id="54" idx="4"/>
              </p:cNvCxnSpPr>
              <p:nvPr/>
            </p:nvCxnSpPr>
            <p:spPr>
              <a:xfrm>
                <a:off x="2207382" y="2533235"/>
                <a:ext cx="1448170" cy="24312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3" name="Rectangle 52">
              <a:extLst>
                <a:ext uri="{FF2B5EF4-FFF2-40B4-BE49-F238E27FC236}">
                  <a16:creationId xmlns:a16="http://schemas.microsoft.com/office/drawing/2014/main" id="{FBFE058E-6187-4D4B-A65F-5EE2B11263FE}"/>
                </a:ext>
              </a:extLst>
            </p:cNvPr>
            <p:cNvSpPr/>
            <p:nvPr/>
          </p:nvSpPr>
          <p:spPr>
            <a:xfrm>
              <a:off x="1717665" y="1342504"/>
              <a:ext cx="1476882" cy="1330467"/>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p>
          </p:txBody>
        </p:sp>
      </p:grpSp>
      <p:cxnSp>
        <p:nvCxnSpPr>
          <p:cNvPr id="80" name="Straight Connector 79">
            <a:extLst>
              <a:ext uri="{FF2B5EF4-FFF2-40B4-BE49-F238E27FC236}">
                <a16:creationId xmlns:a16="http://schemas.microsoft.com/office/drawing/2014/main" id="{CF635999-12E6-416C-B25A-D5B2569930BF}"/>
              </a:ext>
            </a:extLst>
          </p:cNvPr>
          <p:cNvCxnSpPr>
            <a:cxnSpLocks/>
          </p:cNvCxnSpPr>
          <p:nvPr/>
        </p:nvCxnSpPr>
        <p:spPr>
          <a:xfrm flipH="1">
            <a:off x="6757392" y="5756318"/>
            <a:ext cx="627437" cy="0"/>
          </a:xfrm>
          <a:prstGeom prst="line">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2" name="Arc 81">
            <a:extLst>
              <a:ext uri="{FF2B5EF4-FFF2-40B4-BE49-F238E27FC236}">
                <a16:creationId xmlns:a16="http://schemas.microsoft.com/office/drawing/2014/main" id="{72A1D394-E925-4FC1-BC21-120C579BDA8F}"/>
              </a:ext>
            </a:extLst>
          </p:cNvPr>
          <p:cNvSpPr/>
          <p:nvPr/>
        </p:nvSpPr>
        <p:spPr>
          <a:xfrm>
            <a:off x="6922213" y="5210086"/>
            <a:ext cx="1099446" cy="1099446"/>
          </a:xfrm>
          <a:prstGeom prst="arc">
            <a:avLst>
              <a:gd name="adj1" fmla="val 10851315"/>
              <a:gd name="adj2" fmla="val 20907593"/>
            </a:avLst>
          </a:prstGeom>
          <a:ln w="12700">
            <a:solidFill>
              <a:srgbClr val="FF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4019FF2D-8807-43AA-81FA-F889ADFCB2E2}"/>
              </a:ext>
            </a:extLst>
          </p:cNvPr>
          <p:cNvSpPr txBox="1"/>
          <p:nvPr/>
        </p:nvSpPr>
        <p:spPr>
          <a:xfrm>
            <a:off x="5384946" y="6162580"/>
            <a:ext cx="4968552" cy="1107996"/>
          </a:xfrm>
          <a:prstGeom prst="rect">
            <a:avLst/>
          </a:prstGeom>
          <a:noFill/>
        </p:spPr>
        <p:txBody>
          <a:bodyPr wrap="square" rtlCol="0">
            <a:spAutoFit/>
          </a:bodyPr>
          <a:lstStyle/>
          <a:p>
            <a:pPr marL="342900" indent="-342900">
              <a:buFont typeface="Arial" panose="020B0604020202020204" pitchFamily="34" charset="0"/>
              <a:buChar char="•"/>
            </a:pPr>
            <a:r>
              <a:rPr lang="en-US" sz="2200" dirty="0"/>
              <a:t>Hadron-Jet Angular Correlation: search for </a:t>
            </a:r>
            <a:r>
              <a:rPr lang="en-US" sz="2200" b="1" dirty="0"/>
              <a:t>large angle scattering</a:t>
            </a:r>
            <a:r>
              <a:rPr lang="en-US" sz="2200" dirty="0"/>
              <a:t>, study of QGP substructure</a:t>
            </a:r>
          </a:p>
        </p:txBody>
      </p:sp>
      <p:sp>
        <p:nvSpPr>
          <p:cNvPr id="7" name="TextBox 6"/>
          <p:cNvSpPr txBox="1"/>
          <p:nvPr/>
        </p:nvSpPr>
        <p:spPr>
          <a:xfrm>
            <a:off x="0" y="6236455"/>
            <a:ext cx="5389240" cy="1107996"/>
          </a:xfrm>
          <a:prstGeom prst="rect">
            <a:avLst/>
          </a:prstGeom>
          <a:noFill/>
        </p:spPr>
        <p:txBody>
          <a:bodyPr wrap="square" rtlCol="0">
            <a:spAutoFit/>
          </a:bodyPr>
          <a:lstStyle/>
          <a:p>
            <a:pPr marL="342900" indent="-342900">
              <a:buFont typeface="Arial" panose="020B0604020202020204" pitchFamily="34" charset="0"/>
              <a:buChar char="•"/>
            </a:pPr>
            <a:r>
              <a:rPr lang="en-US" sz="2200" dirty="0"/>
              <a:t>Quenching reduces boson-jets p</a:t>
            </a:r>
            <a:r>
              <a:rPr lang="en-US" sz="2200" baseline="-25000" dirty="0"/>
              <a:t>T</a:t>
            </a:r>
            <a:r>
              <a:rPr lang="en-US" sz="2200" dirty="0"/>
              <a:t> ratio</a:t>
            </a:r>
          </a:p>
          <a:p>
            <a:pPr marL="342900" indent="-342900">
              <a:buFont typeface="Arial" panose="020B0604020202020204" pitchFamily="34" charset="0"/>
              <a:buChar char="•"/>
            </a:pPr>
            <a:r>
              <a:rPr lang="en-US" sz="2200" dirty="0">
                <a:solidFill>
                  <a:schemeClr val="accent6">
                    <a:lumMod val="75000"/>
                  </a:schemeClr>
                </a:solidFill>
              </a:rPr>
              <a:t>High precision “</a:t>
            </a:r>
            <a:r>
              <a:rPr lang="en-US" sz="2200" b="1" dirty="0">
                <a:solidFill>
                  <a:schemeClr val="accent6">
                    <a:lumMod val="75000"/>
                  </a:schemeClr>
                </a:solidFill>
              </a:rPr>
              <a:t>absolute energy loss</a:t>
            </a:r>
            <a:r>
              <a:rPr lang="en-US" sz="2200" dirty="0">
                <a:solidFill>
                  <a:schemeClr val="accent6">
                    <a:lumMod val="75000"/>
                  </a:schemeClr>
                </a:solidFill>
              </a:rPr>
              <a:t>” measurement at HL-LHC</a:t>
            </a:r>
          </a:p>
        </p:txBody>
      </p:sp>
      <p:sp>
        <p:nvSpPr>
          <p:cNvPr id="83" name="TextBox 82">
            <a:extLst>
              <a:ext uri="{FF2B5EF4-FFF2-40B4-BE49-F238E27FC236}">
                <a16:creationId xmlns:a16="http://schemas.microsoft.com/office/drawing/2014/main" id="{695ACF12-6797-485C-9DCF-7688C07F98B3}"/>
              </a:ext>
            </a:extLst>
          </p:cNvPr>
          <p:cNvSpPr txBox="1"/>
          <p:nvPr/>
        </p:nvSpPr>
        <p:spPr>
          <a:xfrm>
            <a:off x="7040932" y="4894312"/>
            <a:ext cx="506356" cy="400110"/>
          </a:xfrm>
          <a:prstGeom prst="rect">
            <a:avLst/>
          </a:prstGeom>
          <a:noFill/>
        </p:spPr>
        <p:txBody>
          <a:bodyPr wrap="square" rtlCol="0">
            <a:spAutoFit/>
          </a:bodyPr>
          <a:lstStyle/>
          <a:p>
            <a:r>
              <a:rPr lang="el-GR" sz="2000" dirty="0">
                <a:solidFill>
                  <a:srgbClr val="FF00FF"/>
                </a:solidFill>
              </a:rPr>
              <a:t>Δϕ</a:t>
            </a:r>
            <a:endParaRPr lang="en-US" sz="2000" dirty="0">
              <a:solidFill>
                <a:srgbClr val="FF00FF"/>
              </a:solidFill>
            </a:endParaRPr>
          </a:p>
        </p:txBody>
      </p:sp>
    </p:spTree>
    <p:extLst>
      <p:ext uri="{BB962C8B-B14F-4D97-AF65-F5344CB8AC3E}">
        <p14:creationId xmlns:p14="http://schemas.microsoft.com/office/powerpoint/2010/main" val="28430213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D3B35-2E6C-4E64-84A1-B6E447EEE2D5}"/>
              </a:ext>
            </a:extLst>
          </p:cNvPr>
          <p:cNvSpPr>
            <a:spLocks noGrp="1"/>
          </p:cNvSpPr>
          <p:nvPr>
            <p:ph type="title"/>
          </p:nvPr>
        </p:nvSpPr>
        <p:spPr/>
        <p:txBody>
          <a:bodyPr/>
          <a:lstStyle/>
          <a:p>
            <a:r>
              <a:rPr lang="en-US" dirty="0"/>
              <a:t>Photon-Tagged Jet Structure</a:t>
            </a:r>
          </a:p>
        </p:txBody>
      </p:sp>
      <p:sp>
        <p:nvSpPr>
          <p:cNvPr id="4" name="Slide Number Placeholder 3">
            <a:extLst>
              <a:ext uri="{FF2B5EF4-FFF2-40B4-BE49-F238E27FC236}">
                <a16:creationId xmlns:a16="http://schemas.microsoft.com/office/drawing/2014/main" id="{6408B789-D350-467F-8E97-37EA5A3B2EEA}"/>
              </a:ext>
            </a:extLst>
          </p:cNvPr>
          <p:cNvSpPr>
            <a:spLocks noGrp="1"/>
          </p:cNvSpPr>
          <p:nvPr>
            <p:ph type="sldNum" idx="10"/>
          </p:nvPr>
        </p:nvSpPr>
        <p:spPr/>
        <p:txBody>
          <a:bodyPr/>
          <a:lstStyle/>
          <a:p>
            <a:pPr>
              <a:defRPr/>
            </a:pPr>
            <a:fld id="{CE073F8C-D60B-48F1-9268-A8D1323DD3CB}" type="slidenum">
              <a:rPr lang="en-US" altLang="en-US" smtClean="0"/>
              <a:pPr>
                <a:defRPr/>
              </a:pPr>
              <a:t>34</a:t>
            </a:fld>
            <a:endParaRPr lang="en-US" altLang="en-US"/>
          </a:p>
        </p:txBody>
      </p:sp>
      <p:sp>
        <p:nvSpPr>
          <p:cNvPr id="5" name="Footer Placeholder 4">
            <a:extLst>
              <a:ext uri="{FF2B5EF4-FFF2-40B4-BE49-F238E27FC236}">
                <a16:creationId xmlns:a16="http://schemas.microsoft.com/office/drawing/2014/main" id="{EE64837C-FE24-4113-94EB-DD583F5D392A}"/>
              </a:ext>
            </a:extLst>
          </p:cNvPr>
          <p:cNvSpPr>
            <a:spLocks noGrp="1"/>
          </p:cNvSpPr>
          <p:nvPr>
            <p:ph type="ftr" idx="11"/>
          </p:nvPr>
        </p:nvSpPr>
        <p:spPr/>
        <p:txBody>
          <a:bodyPr/>
          <a:lstStyle/>
          <a:p>
            <a:pPr>
              <a:defRPr/>
            </a:pPr>
            <a:r>
              <a:rPr lang="en-US" altLang="zh-TW" dirty="0"/>
              <a:t>QGP Studies in Run 3 and 4</a:t>
            </a:r>
          </a:p>
        </p:txBody>
      </p:sp>
      <p:pic>
        <p:nvPicPr>
          <p:cNvPr id="7" name="Picture 6">
            <a:extLst>
              <a:ext uri="{FF2B5EF4-FFF2-40B4-BE49-F238E27FC236}">
                <a16:creationId xmlns:a16="http://schemas.microsoft.com/office/drawing/2014/main" id="{105323B1-88D3-4B76-BF3F-7B53E09B3A5E}"/>
              </a:ext>
            </a:extLst>
          </p:cNvPr>
          <p:cNvPicPr>
            <a:picLocks noChangeAspect="1"/>
          </p:cNvPicPr>
          <p:nvPr/>
        </p:nvPicPr>
        <p:blipFill>
          <a:blip r:embed="rId2"/>
          <a:stretch>
            <a:fillRect/>
          </a:stretch>
        </p:blipFill>
        <p:spPr>
          <a:xfrm>
            <a:off x="151259" y="1831067"/>
            <a:ext cx="4682926" cy="4501505"/>
          </a:xfrm>
          <a:prstGeom prst="rect">
            <a:avLst/>
          </a:prstGeom>
        </p:spPr>
      </p:pic>
      <p:pic>
        <p:nvPicPr>
          <p:cNvPr id="8" name="Picture 7">
            <a:extLst>
              <a:ext uri="{FF2B5EF4-FFF2-40B4-BE49-F238E27FC236}">
                <a16:creationId xmlns:a16="http://schemas.microsoft.com/office/drawing/2014/main" id="{64BB6835-AC9E-41E1-9D8D-2BD7B5BD1C18}"/>
              </a:ext>
            </a:extLst>
          </p:cNvPr>
          <p:cNvPicPr>
            <a:picLocks noChangeAspect="1"/>
          </p:cNvPicPr>
          <p:nvPr/>
        </p:nvPicPr>
        <p:blipFill>
          <a:blip r:embed="rId3"/>
          <a:stretch>
            <a:fillRect/>
          </a:stretch>
        </p:blipFill>
        <p:spPr>
          <a:xfrm>
            <a:off x="5029200" y="1255003"/>
            <a:ext cx="4907566" cy="5063276"/>
          </a:xfrm>
          <a:prstGeom prst="rect">
            <a:avLst/>
          </a:prstGeom>
        </p:spPr>
      </p:pic>
      <p:sp>
        <p:nvSpPr>
          <p:cNvPr id="3" name="TextBox 2">
            <a:extLst>
              <a:ext uri="{FF2B5EF4-FFF2-40B4-BE49-F238E27FC236}">
                <a16:creationId xmlns:a16="http://schemas.microsoft.com/office/drawing/2014/main" id="{C703284C-8B9D-468C-A5D7-678DC7EACFBA}"/>
              </a:ext>
            </a:extLst>
          </p:cNvPr>
          <p:cNvSpPr txBox="1"/>
          <p:nvPr/>
        </p:nvSpPr>
        <p:spPr>
          <a:xfrm>
            <a:off x="708720" y="6406480"/>
            <a:ext cx="9073008"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t>High precision measurement of photon-tagged jet substructure</a:t>
            </a:r>
          </a:p>
          <a:p>
            <a:pPr marL="342900" indent="-342900">
              <a:buFont typeface="Arial" panose="020B0604020202020204" pitchFamily="34" charset="0"/>
              <a:buChar char="•"/>
            </a:pPr>
            <a:r>
              <a:rPr lang="en-US" sz="2400" dirty="0"/>
              <a:t>Study of medium response and “jet thermalization”</a:t>
            </a:r>
          </a:p>
        </p:txBody>
      </p:sp>
      <p:sp>
        <p:nvSpPr>
          <p:cNvPr id="9" name="TextBox 8">
            <a:extLst>
              <a:ext uri="{FF2B5EF4-FFF2-40B4-BE49-F238E27FC236}">
                <a16:creationId xmlns:a16="http://schemas.microsoft.com/office/drawing/2014/main" id="{BE981B63-3CD5-4CFE-A6B3-3E1368359D33}"/>
              </a:ext>
            </a:extLst>
          </p:cNvPr>
          <p:cNvSpPr txBox="1"/>
          <p:nvPr/>
        </p:nvSpPr>
        <p:spPr>
          <a:xfrm>
            <a:off x="8845624" y="5143435"/>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sp>
        <p:nvSpPr>
          <p:cNvPr id="10" name="TextBox 9">
            <a:extLst>
              <a:ext uri="{FF2B5EF4-FFF2-40B4-BE49-F238E27FC236}">
                <a16:creationId xmlns:a16="http://schemas.microsoft.com/office/drawing/2014/main" id="{A2F4C158-A44B-4709-ABAC-CD498859EF36}"/>
              </a:ext>
            </a:extLst>
          </p:cNvPr>
          <p:cNvSpPr txBox="1"/>
          <p:nvPr/>
        </p:nvSpPr>
        <p:spPr>
          <a:xfrm>
            <a:off x="3810822" y="2191107"/>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11" name="Picture 81">
            <a:extLst>
              <a:ext uri="{FF2B5EF4-FFF2-40B4-BE49-F238E27FC236}">
                <a16:creationId xmlns:a16="http://schemas.microsoft.com/office/drawing/2014/main" id="{BFFAFFE2-7E11-49BF-AD20-07B0B298BC9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4784" y="4495363"/>
            <a:ext cx="41384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cms logo」的圖片搜尋結果">
            <a:extLst>
              <a:ext uri="{FF2B5EF4-FFF2-40B4-BE49-F238E27FC236}">
                <a16:creationId xmlns:a16="http://schemas.microsoft.com/office/drawing/2014/main" id="{1B2C3F5D-6BF5-4793-AAD5-F5519E916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6300" y="2551147"/>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EA791B5F-95DA-45B7-A23A-2EABAB3D7FE4}"/>
              </a:ext>
            </a:extLst>
          </p:cNvPr>
          <p:cNvSpPr txBox="1"/>
          <p:nvPr/>
        </p:nvSpPr>
        <p:spPr>
          <a:xfrm>
            <a:off x="5965304" y="861864"/>
            <a:ext cx="3744416" cy="461665"/>
          </a:xfrm>
          <a:prstGeom prst="rect">
            <a:avLst/>
          </a:prstGeom>
          <a:noFill/>
        </p:spPr>
        <p:txBody>
          <a:bodyPr wrap="square" rtlCol="0">
            <a:spAutoFit/>
          </a:bodyPr>
          <a:lstStyle/>
          <a:p>
            <a:r>
              <a:rPr lang="en-US" sz="2400" dirty="0"/>
              <a:t>Modification of Jet Shape</a:t>
            </a:r>
          </a:p>
        </p:txBody>
      </p:sp>
      <p:sp>
        <p:nvSpPr>
          <p:cNvPr id="13" name="TextBox 12">
            <a:extLst>
              <a:ext uri="{FF2B5EF4-FFF2-40B4-BE49-F238E27FC236}">
                <a16:creationId xmlns:a16="http://schemas.microsoft.com/office/drawing/2014/main" id="{54DF6252-56AC-4AAB-B582-26C5D2343F3F}"/>
              </a:ext>
            </a:extLst>
          </p:cNvPr>
          <p:cNvSpPr txBox="1"/>
          <p:nvPr/>
        </p:nvSpPr>
        <p:spPr>
          <a:xfrm>
            <a:off x="564704" y="919782"/>
            <a:ext cx="3744416" cy="830997"/>
          </a:xfrm>
          <a:prstGeom prst="rect">
            <a:avLst/>
          </a:prstGeom>
          <a:noFill/>
        </p:spPr>
        <p:txBody>
          <a:bodyPr wrap="square" rtlCol="0">
            <a:spAutoFit/>
          </a:bodyPr>
          <a:lstStyle/>
          <a:p>
            <a:r>
              <a:rPr lang="en-US" sz="2400" dirty="0"/>
              <a:t>Modification of Jet Fragmentation Function</a:t>
            </a:r>
          </a:p>
        </p:txBody>
      </p:sp>
    </p:spTree>
    <p:extLst>
      <p:ext uri="{BB962C8B-B14F-4D97-AF65-F5344CB8AC3E}">
        <p14:creationId xmlns:p14="http://schemas.microsoft.com/office/powerpoint/2010/main" val="224839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44DF17-AFAB-4965-B612-98F843AA4FF2}"/>
              </a:ext>
            </a:extLst>
          </p:cNvPr>
          <p:cNvGrpSpPr/>
          <p:nvPr/>
        </p:nvGrpSpPr>
        <p:grpSpPr>
          <a:xfrm>
            <a:off x="425756" y="1005880"/>
            <a:ext cx="2083164" cy="2487166"/>
            <a:chOff x="-1593766" y="4300185"/>
            <a:chExt cx="987394" cy="980647"/>
          </a:xfrm>
          <a:gradFill>
            <a:gsLst>
              <a:gs pos="0">
                <a:schemeClr val="bg1"/>
              </a:gs>
              <a:gs pos="100000">
                <a:schemeClr val="bg1">
                  <a:alpha val="0"/>
                </a:schemeClr>
              </a:gs>
            </a:gsLst>
            <a:lin ang="5400000" scaled="1"/>
          </a:gradFill>
        </p:grpSpPr>
        <p:pic>
          <p:nvPicPr>
            <p:cNvPr id="40" name="Picture 52">
              <a:extLst>
                <a:ext uri="{FF2B5EF4-FFF2-40B4-BE49-F238E27FC236}">
                  <a16:creationId xmlns:a16="http://schemas.microsoft.com/office/drawing/2014/main" id="{13B6479E-87FD-4A33-9533-865B58D22E8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3977" y="4300185"/>
              <a:ext cx="937605" cy="9806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6" name="Rectangle 35">
              <a:extLst>
                <a:ext uri="{FF2B5EF4-FFF2-40B4-BE49-F238E27FC236}">
                  <a16:creationId xmlns:a16="http://schemas.microsoft.com/office/drawing/2014/main" id="{5DBF7AEA-5A85-49CF-8541-0479A0AE3560}"/>
                </a:ext>
              </a:extLst>
            </p:cNvPr>
            <p:cNvSpPr/>
            <p:nvPr/>
          </p:nvSpPr>
          <p:spPr bwMode="auto">
            <a:xfrm>
              <a:off x="-1593766" y="4355365"/>
              <a:ext cx="966303" cy="8702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dirty="0"/>
            </a:p>
          </p:txBody>
        </p:sp>
      </p:grpSp>
      <p:pic>
        <p:nvPicPr>
          <p:cNvPr id="3" name="Picture 2">
            <a:extLst>
              <a:ext uri="{FF2B5EF4-FFF2-40B4-BE49-F238E27FC236}">
                <a16:creationId xmlns:a16="http://schemas.microsoft.com/office/drawing/2014/main" id="{F5E0C090-73B5-4D77-9B7F-02C53A366EA6}"/>
              </a:ext>
            </a:extLst>
          </p:cNvPr>
          <p:cNvPicPr>
            <a:picLocks noChangeAspect="1"/>
          </p:cNvPicPr>
          <p:nvPr/>
        </p:nvPicPr>
        <p:blipFill rotWithShape="1">
          <a:blip r:embed="rId4"/>
          <a:srcRect t="1837"/>
          <a:stretch/>
        </p:blipFill>
        <p:spPr>
          <a:xfrm>
            <a:off x="2346579" y="790575"/>
            <a:ext cx="7653070" cy="3886994"/>
          </a:xfrm>
          <a:prstGeom prst="rect">
            <a:avLst/>
          </a:prstGeom>
        </p:spPr>
      </p:pic>
      <p:sp>
        <p:nvSpPr>
          <p:cNvPr id="2" name="Title 1"/>
          <p:cNvSpPr>
            <a:spLocks noGrp="1"/>
          </p:cNvSpPr>
          <p:nvPr>
            <p:ph type="title"/>
          </p:nvPr>
        </p:nvSpPr>
        <p:spPr/>
        <p:txBody>
          <a:bodyPr/>
          <a:lstStyle/>
          <a:p>
            <a:r>
              <a:rPr lang="en-US" dirty="0" err="1"/>
              <a:t>Subjet</a:t>
            </a:r>
            <a:r>
              <a:rPr lang="en-US" dirty="0"/>
              <a:t> Momentum Sharing</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35</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
        <p:nvSpPr>
          <p:cNvPr id="7" name="TextBox 6"/>
          <p:cNvSpPr txBox="1"/>
          <p:nvPr/>
        </p:nvSpPr>
        <p:spPr>
          <a:xfrm>
            <a:off x="58751" y="4606280"/>
            <a:ext cx="9925744"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t>Parton energy loss in QGP: </a:t>
            </a:r>
            <a:r>
              <a:rPr lang="en-US" sz="2400" b="1" dirty="0"/>
              <a:t>space-time evolution of the </a:t>
            </a:r>
            <a:r>
              <a:rPr lang="en-US" sz="2400" b="1" dirty="0" err="1"/>
              <a:t>parton</a:t>
            </a:r>
            <a:r>
              <a:rPr lang="en-US" sz="2400" b="1" dirty="0"/>
              <a:t> shower matters</a:t>
            </a:r>
            <a:r>
              <a:rPr lang="en-US" sz="2400" dirty="0"/>
              <a:t> since QGP is cooling down vs. time</a:t>
            </a:r>
          </a:p>
          <a:p>
            <a:pPr marL="285750" indent="-285750">
              <a:buFont typeface="Arial" panose="020B0604020202020204" pitchFamily="34" charset="0"/>
              <a:buChar char="•"/>
            </a:pPr>
            <a:r>
              <a:rPr lang="en-US" sz="2400" dirty="0"/>
              <a:t>New era of jet substructure fluctuation studies: </a:t>
            </a:r>
            <a:r>
              <a:rPr lang="en-US" sz="2400" b="1" dirty="0">
                <a:solidFill>
                  <a:schemeClr val="accent6"/>
                </a:solidFill>
              </a:rPr>
              <a:t>constraints on the QGP scattering power with a completely orthogonal observable </a:t>
            </a:r>
            <a:r>
              <a:rPr lang="en-US" sz="2400" dirty="0"/>
              <a:t>(vs. jet or hadron spectra)</a:t>
            </a:r>
          </a:p>
          <a:p>
            <a:pPr marL="285750" indent="-285750">
              <a:buFont typeface="Arial" panose="020B0604020202020204" pitchFamily="34" charset="0"/>
              <a:buChar char="•"/>
            </a:pPr>
            <a:r>
              <a:rPr lang="en-US" sz="2400" dirty="0"/>
              <a:t>Grooming techniques enable us to classify jets and to study</a:t>
            </a:r>
            <a:br>
              <a:rPr lang="en-US" sz="2400" dirty="0"/>
            </a:br>
            <a:r>
              <a:rPr lang="en-US" sz="2400" b="1" dirty="0">
                <a:solidFill>
                  <a:srgbClr val="C00000"/>
                </a:solidFill>
              </a:rPr>
              <a:t>“Parton Shower Shape Dependence of Jet Quenching”</a:t>
            </a:r>
          </a:p>
        </p:txBody>
      </p:sp>
      <p:sp>
        <p:nvSpPr>
          <p:cNvPr id="8" name="TextBox 7">
            <a:extLst>
              <a:ext uri="{FF2B5EF4-FFF2-40B4-BE49-F238E27FC236}">
                <a16:creationId xmlns:a16="http://schemas.microsoft.com/office/drawing/2014/main" id="{EC264DCC-0EAE-406A-8ED0-953C8CDC5312}"/>
              </a:ext>
            </a:extLst>
          </p:cNvPr>
          <p:cNvSpPr txBox="1"/>
          <p:nvPr/>
        </p:nvSpPr>
        <p:spPr>
          <a:xfrm>
            <a:off x="8629600" y="3742184"/>
            <a:ext cx="722787" cy="261610"/>
          </a:xfrm>
          <a:prstGeom prst="rect">
            <a:avLst/>
          </a:prstGeom>
          <a:noFill/>
          <a:ln w="28575">
            <a:solidFill>
              <a:srgbClr val="FF0000"/>
            </a:solidFill>
          </a:ln>
        </p:spPr>
        <p:txBody>
          <a:bodyPr wrap="square" rtlCol="0">
            <a:spAutoFit/>
          </a:bodyPr>
          <a:lstStyle/>
          <a:p>
            <a:r>
              <a:rPr lang="en-US" sz="1050" b="1" dirty="0">
                <a:solidFill>
                  <a:srgbClr val="FF0000"/>
                </a:solidFill>
              </a:rPr>
              <a:t>HL-LHC</a:t>
            </a:r>
          </a:p>
        </p:txBody>
      </p:sp>
      <p:pic>
        <p:nvPicPr>
          <p:cNvPr id="9" name="Picture 8" descr="「cms logo」的圖片搜尋結果">
            <a:extLst>
              <a:ext uri="{FF2B5EF4-FFF2-40B4-BE49-F238E27FC236}">
                <a16:creationId xmlns:a16="http://schemas.microsoft.com/office/drawing/2014/main" id="{068CD796-5CD7-43F3-9427-431C206298F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93296" y="1433256"/>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128">
            <a:extLst>
              <a:ext uri="{FF2B5EF4-FFF2-40B4-BE49-F238E27FC236}">
                <a16:creationId xmlns:a16="http://schemas.microsoft.com/office/drawing/2014/main" id="{E9A2B380-E386-4F40-874E-38E5DA2A48F5}"/>
              </a:ext>
            </a:extLst>
          </p:cNvPr>
          <p:cNvGrpSpPr>
            <a:grpSpLocks/>
          </p:cNvGrpSpPr>
          <p:nvPr/>
        </p:nvGrpSpPr>
        <p:grpSpPr bwMode="auto">
          <a:xfrm>
            <a:off x="624739" y="1092658"/>
            <a:ext cx="1673225" cy="2574925"/>
            <a:chOff x="581804" y="1440980"/>
            <a:chExt cx="1672643" cy="2573889"/>
          </a:xfrm>
        </p:grpSpPr>
        <p:cxnSp>
          <p:nvCxnSpPr>
            <p:cNvPr id="11" name="Straight Connector 10">
              <a:extLst>
                <a:ext uri="{FF2B5EF4-FFF2-40B4-BE49-F238E27FC236}">
                  <a16:creationId xmlns:a16="http://schemas.microsoft.com/office/drawing/2014/main" id="{771A465B-03E1-440A-8392-8136CAE2C2D7}"/>
                </a:ext>
              </a:extLst>
            </p:cNvPr>
            <p:cNvCxnSpPr/>
            <p:nvPr/>
          </p:nvCxnSpPr>
          <p:spPr>
            <a:xfrm rot="16200000">
              <a:off x="1311015" y="3795089"/>
              <a:ext cx="3602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BD9DBE8-2C70-4CF0-BD19-502BA421AD66}"/>
                </a:ext>
              </a:extLst>
            </p:cNvPr>
            <p:cNvCxnSpPr/>
            <p:nvPr/>
          </p:nvCxnSpPr>
          <p:spPr>
            <a:xfrm flipH="1" flipV="1">
              <a:off x="1234039" y="2781878"/>
              <a:ext cx="245977" cy="960051"/>
            </a:xfrm>
            <a:prstGeom prst="line">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0FB84B7-909E-4658-84E3-57CBE85CBB3C}"/>
                </a:ext>
              </a:extLst>
            </p:cNvPr>
            <p:cNvCxnSpPr/>
            <p:nvPr/>
          </p:nvCxnSpPr>
          <p:spPr>
            <a:xfrm flipH="1" flipV="1">
              <a:off x="1314974" y="2843765"/>
              <a:ext cx="61890" cy="503036"/>
            </a:xfrm>
            <a:prstGeom prst="line">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37C9CDC-A862-46B6-968D-4BC19E2A7870}"/>
                </a:ext>
              </a:extLst>
            </p:cNvPr>
            <p:cNvCxnSpPr/>
            <p:nvPr/>
          </p:nvCxnSpPr>
          <p:spPr>
            <a:xfrm flipV="1">
              <a:off x="1491125" y="1713920"/>
              <a:ext cx="92043" cy="1904234"/>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1A109-922C-4E69-8D29-15D8F8029510}"/>
                </a:ext>
              </a:extLst>
            </p:cNvPr>
            <p:cNvCxnSpPr/>
            <p:nvPr/>
          </p:nvCxnSpPr>
          <p:spPr>
            <a:xfrm flipH="1" flipV="1">
              <a:off x="1430821" y="1759940"/>
              <a:ext cx="79347" cy="1286944"/>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0E46B63-E0D2-463B-83FE-31988B0B267A}"/>
                </a:ext>
              </a:extLst>
            </p:cNvPr>
            <p:cNvCxnSpPr/>
            <p:nvPr/>
          </p:nvCxnSpPr>
          <p:spPr>
            <a:xfrm flipV="1">
              <a:off x="1497472" y="2661277"/>
              <a:ext cx="269781" cy="928313"/>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903E51C-C335-49D8-8FEC-2B3DFB82296A}"/>
                </a:ext>
              </a:extLst>
            </p:cNvPr>
            <p:cNvCxnSpPr/>
            <p:nvPr/>
          </p:nvCxnSpPr>
          <p:spPr>
            <a:xfrm flipH="1" flipV="1">
              <a:off x="1205474" y="3015146"/>
              <a:ext cx="217412" cy="469711"/>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397426C6-6984-4062-A07B-553C9EB97A01}"/>
                </a:ext>
              </a:extLst>
            </p:cNvPr>
            <p:cNvSpPr/>
            <p:nvPr/>
          </p:nvSpPr>
          <p:spPr>
            <a:xfrm>
              <a:off x="581804" y="1440980"/>
              <a:ext cx="1672643" cy="239617"/>
            </a:xfrm>
            <a:prstGeom prst="ellipse">
              <a:avLst/>
            </a:prstGeom>
            <a:solidFill>
              <a:schemeClr val="accent3">
                <a:lumMod val="20000"/>
                <a:lumOff val="8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9" name="Straight Connector 18">
              <a:extLst>
                <a:ext uri="{FF2B5EF4-FFF2-40B4-BE49-F238E27FC236}">
                  <a16:creationId xmlns:a16="http://schemas.microsoft.com/office/drawing/2014/main" id="{54E5120A-5F18-4695-BE36-130F3C16C2A8}"/>
                </a:ext>
              </a:extLst>
            </p:cNvPr>
            <p:cNvCxnSpPr>
              <a:endCxn id="18" idx="6"/>
            </p:cNvCxnSpPr>
            <p:nvPr/>
          </p:nvCxnSpPr>
          <p:spPr>
            <a:xfrm flipV="1">
              <a:off x="1491125" y="1559995"/>
              <a:ext cx="763322" cy="241520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276055E-4725-4B7E-BD4D-BC2B57C4B858}"/>
                </a:ext>
              </a:extLst>
            </p:cNvPr>
            <p:cNvCxnSpPr>
              <a:endCxn id="18" idx="2"/>
            </p:cNvCxnSpPr>
            <p:nvPr/>
          </p:nvCxnSpPr>
          <p:spPr>
            <a:xfrm flipH="1" flipV="1">
              <a:off x="581804" y="1559995"/>
              <a:ext cx="909321" cy="241520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3778AAAD-EBC0-420A-BA8C-47ECDC059240}"/>
                </a:ext>
              </a:extLst>
            </p:cNvPr>
            <p:cNvSpPr/>
            <p:nvPr/>
          </p:nvSpPr>
          <p:spPr>
            <a:xfrm>
              <a:off x="1021388" y="2575586"/>
              <a:ext cx="304694" cy="93624"/>
            </a:xfrm>
            <a:prstGeom prst="ellipse">
              <a:avLst/>
            </a:prstGeom>
            <a:solidFill>
              <a:schemeClr val="accent6">
                <a:lumMod val="20000"/>
                <a:lumOff val="80000"/>
              </a:schemeClr>
            </a:solid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a:extLst>
                <a:ext uri="{FF2B5EF4-FFF2-40B4-BE49-F238E27FC236}">
                  <a16:creationId xmlns:a16="http://schemas.microsoft.com/office/drawing/2014/main" id="{88DD9586-8D87-4636-BE7E-8B14D658C992}"/>
                </a:ext>
              </a:extLst>
            </p:cNvPr>
            <p:cNvCxnSpPr>
              <a:stCxn id="21" idx="6"/>
            </p:cNvCxnSpPr>
            <p:nvPr/>
          </p:nvCxnSpPr>
          <p:spPr>
            <a:xfrm>
              <a:off x="1326082" y="2623192"/>
              <a:ext cx="180912" cy="1391677"/>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CDEFAE6-1C4F-4350-B024-22E1B7B75234}"/>
                </a:ext>
              </a:extLst>
            </p:cNvPr>
            <p:cNvCxnSpPr>
              <a:stCxn id="21" idx="2"/>
            </p:cNvCxnSpPr>
            <p:nvPr/>
          </p:nvCxnSpPr>
          <p:spPr>
            <a:xfrm>
              <a:off x="1021388" y="2623192"/>
              <a:ext cx="474498" cy="133455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2349B462-EAA5-483A-AA2D-530C347A1FA2}"/>
                </a:ext>
              </a:extLst>
            </p:cNvPr>
            <p:cNvSpPr/>
            <p:nvPr/>
          </p:nvSpPr>
          <p:spPr>
            <a:xfrm>
              <a:off x="1205474" y="1509216"/>
              <a:ext cx="926778" cy="142818"/>
            </a:xfrm>
            <a:prstGeom prst="ellipse">
              <a:avLst/>
            </a:prstGeom>
            <a:solidFill>
              <a:schemeClr val="accent5">
                <a:lumMod val="20000"/>
                <a:lumOff val="80000"/>
              </a:schemeClr>
            </a:solidFill>
            <a:ln>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Connector 24">
              <a:extLst>
                <a:ext uri="{FF2B5EF4-FFF2-40B4-BE49-F238E27FC236}">
                  <a16:creationId xmlns:a16="http://schemas.microsoft.com/office/drawing/2014/main" id="{4A51C89E-B5AF-4953-8133-38EA2B6BD48C}"/>
                </a:ext>
              </a:extLst>
            </p:cNvPr>
            <p:cNvCxnSpPr>
              <a:stCxn id="24" idx="2"/>
            </p:cNvCxnSpPr>
            <p:nvPr/>
          </p:nvCxnSpPr>
          <p:spPr>
            <a:xfrm>
              <a:off x="1205474" y="1580624"/>
              <a:ext cx="293586" cy="237711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E9C446F-D191-4C67-9125-BC8A4B4ED3E5}"/>
                </a:ext>
              </a:extLst>
            </p:cNvPr>
            <p:cNvCxnSpPr/>
            <p:nvPr/>
          </p:nvCxnSpPr>
          <p:spPr>
            <a:xfrm flipH="1">
              <a:off x="1506994" y="1632991"/>
              <a:ext cx="615736" cy="23247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25967E-9984-4D6E-ADD7-68DFDDC340AA}"/>
                </a:ext>
              </a:extLst>
            </p:cNvPr>
            <p:cNvCxnSpPr/>
            <p:nvPr/>
          </p:nvCxnSpPr>
          <p:spPr>
            <a:xfrm flipV="1">
              <a:off x="1513342" y="2255040"/>
              <a:ext cx="231694" cy="1009244"/>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8" name="TextBox 130">
            <a:extLst>
              <a:ext uri="{FF2B5EF4-FFF2-40B4-BE49-F238E27FC236}">
                <a16:creationId xmlns:a16="http://schemas.microsoft.com/office/drawing/2014/main" id="{BD124E04-142D-4FBF-937B-A10CC748F441}"/>
              </a:ext>
            </a:extLst>
          </p:cNvPr>
          <p:cNvSpPr txBox="1">
            <a:spLocks noChangeArrowheads="1"/>
          </p:cNvSpPr>
          <p:nvPr/>
        </p:nvSpPr>
        <p:spPr bwMode="auto">
          <a:xfrm>
            <a:off x="1413743" y="717848"/>
            <a:ext cx="519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dirty="0"/>
              <a:t>p</a:t>
            </a:r>
            <a:r>
              <a:rPr lang="en-US" altLang="en-US" baseline="-25000" dirty="0"/>
              <a:t>T,1</a:t>
            </a:r>
          </a:p>
        </p:txBody>
      </p:sp>
      <p:sp>
        <p:nvSpPr>
          <p:cNvPr id="29" name="TextBox 133">
            <a:extLst>
              <a:ext uri="{FF2B5EF4-FFF2-40B4-BE49-F238E27FC236}">
                <a16:creationId xmlns:a16="http://schemas.microsoft.com/office/drawing/2014/main" id="{4A852F67-6B09-460C-BEFD-D83810B5E868}"/>
              </a:ext>
            </a:extLst>
          </p:cNvPr>
          <p:cNvSpPr txBox="1">
            <a:spLocks noChangeArrowheads="1"/>
          </p:cNvSpPr>
          <p:nvPr/>
        </p:nvSpPr>
        <p:spPr bwMode="auto">
          <a:xfrm>
            <a:off x="875235" y="1640131"/>
            <a:ext cx="517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p</a:t>
            </a:r>
            <a:r>
              <a:rPr lang="en-US" altLang="en-US" baseline="-25000"/>
              <a:t>T,2</a:t>
            </a:r>
          </a:p>
        </p:txBody>
      </p:sp>
      <p:pic>
        <p:nvPicPr>
          <p:cNvPr id="34" name="Picture 33">
            <a:extLst>
              <a:ext uri="{FF2B5EF4-FFF2-40B4-BE49-F238E27FC236}">
                <a16:creationId xmlns:a16="http://schemas.microsoft.com/office/drawing/2014/main" id="{69FB7661-5289-41E9-A111-1A05BA06B506}"/>
              </a:ext>
            </a:extLst>
          </p:cNvPr>
          <p:cNvPicPr>
            <a:picLocks noChangeAspect="1"/>
          </p:cNvPicPr>
          <p:nvPr/>
        </p:nvPicPr>
        <p:blipFill>
          <a:blip r:embed="rId6"/>
          <a:stretch>
            <a:fillRect/>
          </a:stretch>
        </p:blipFill>
        <p:spPr>
          <a:xfrm>
            <a:off x="-45181" y="3814192"/>
            <a:ext cx="2914141" cy="725487"/>
          </a:xfrm>
          <a:prstGeom prst="rect">
            <a:avLst/>
          </a:prstGeom>
        </p:spPr>
      </p:pic>
      <p:cxnSp>
        <p:nvCxnSpPr>
          <p:cNvPr id="64" name="Straight Arrow Connector 63">
            <a:extLst>
              <a:ext uri="{FF2B5EF4-FFF2-40B4-BE49-F238E27FC236}">
                <a16:creationId xmlns:a16="http://schemas.microsoft.com/office/drawing/2014/main" id="{25FC1DC4-9C14-43B4-B7E6-CF659411C3BE}"/>
              </a:ext>
            </a:extLst>
          </p:cNvPr>
          <p:cNvCxnSpPr>
            <a:cxnSpLocks/>
          </p:cNvCxnSpPr>
          <p:nvPr/>
        </p:nvCxnSpPr>
        <p:spPr>
          <a:xfrm flipV="1">
            <a:off x="276672" y="902791"/>
            <a:ext cx="0" cy="2633216"/>
          </a:xfrm>
          <a:prstGeom prst="straightConnector1">
            <a:avLst/>
          </a:prstGeom>
          <a:ln w="38100">
            <a:solidFill>
              <a:srgbClr val="7030A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14E9668B-DC29-46B1-9706-783F5A143CF6}"/>
              </a:ext>
            </a:extLst>
          </p:cNvPr>
          <p:cNvSpPr txBox="1"/>
          <p:nvPr/>
        </p:nvSpPr>
        <p:spPr>
          <a:xfrm>
            <a:off x="-52323" y="3536007"/>
            <a:ext cx="719108" cy="369332"/>
          </a:xfrm>
          <a:prstGeom prst="rect">
            <a:avLst/>
          </a:prstGeom>
          <a:noFill/>
        </p:spPr>
        <p:txBody>
          <a:bodyPr wrap="none" rtlCol="0">
            <a:spAutoFit/>
          </a:bodyPr>
          <a:lstStyle/>
          <a:p>
            <a:r>
              <a:rPr lang="en-US" b="1" dirty="0">
                <a:solidFill>
                  <a:srgbClr val="7030A0"/>
                </a:solidFill>
              </a:rPr>
              <a:t>Time</a:t>
            </a:r>
          </a:p>
        </p:txBody>
      </p:sp>
      <p:sp>
        <p:nvSpPr>
          <p:cNvPr id="68" name="TextBox 67">
            <a:extLst>
              <a:ext uri="{FF2B5EF4-FFF2-40B4-BE49-F238E27FC236}">
                <a16:creationId xmlns:a16="http://schemas.microsoft.com/office/drawing/2014/main" id="{18DF7E9A-15A0-46C5-AC20-8B44F9CA7141}"/>
              </a:ext>
            </a:extLst>
          </p:cNvPr>
          <p:cNvSpPr txBox="1"/>
          <p:nvPr/>
        </p:nvSpPr>
        <p:spPr>
          <a:xfrm>
            <a:off x="1679516" y="2806080"/>
            <a:ext cx="697627" cy="369332"/>
          </a:xfrm>
          <a:prstGeom prst="rect">
            <a:avLst/>
          </a:prstGeom>
          <a:noFill/>
        </p:spPr>
        <p:txBody>
          <a:bodyPr wrap="none" rtlCol="0">
            <a:spAutoFit/>
          </a:bodyPr>
          <a:lstStyle/>
          <a:p>
            <a:r>
              <a:rPr lang="en-US" b="1" dirty="0">
                <a:solidFill>
                  <a:schemeClr val="accent6">
                    <a:lumMod val="75000"/>
                  </a:schemeClr>
                </a:solidFill>
              </a:rPr>
              <a:t>Q</a:t>
            </a:r>
            <a:r>
              <a:rPr lang="en-US" b="1" dirty="0">
                <a:solidFill>
                  <a:schemeClr val="accent5">
                    <a:lumMod val="75000"/>
                  </a:schemeClr>
                </a:solidFill>
              </a:rPr>
              <a:t>G</a:t>
            </a:r>
            <a:r>
              <a:rPr lang="en-US" b="1" dirty="0">
                <a:solidFill>
                  <a:srgbClr val="FF0000"/>
                </a:solidFill>
              </a:rPr>
              <a:t>P</a:t>
            </a:r>
          </a:p>
        </p:txBody>
      </p:sp>
    </p:spTree>
    <p:extLst>
      <p:ext uri="{BB962C8B-B14F-4D97-AF65-F5344CB8AC3E}">
        <p14:creationId xmlns:p14="http://schemas.microsoft.com/office/powerpoint/2010/main" val="31836824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1960" y="789856"/>
            <a:ext cx="10069760" cy="5994400"/>
          </a:xfrm>
        </p:spPr>
        <p:txBody>
          <a:bodyPr/>
          <a:lstStyle/>
          <a:p>
            <a:r>
              <a:rPr lang="en-US" dirty="0">
                <a:solidFill>
                  <a:schemeClr val="accent1">
                    <a:lumMod val="75000"/>
                  </a:schemeClr>
                </a:solidFill>
              </a:rPr>
              <a:t>Significant progress on all the WG5 chapters, exploit the high statistics pp, pPb and PbPb data in Run 3+4</a:t>
            </a:r>
          </a:p>
          <a:p>
            <a:pPr lvl="1"/>
            <a:r>
              <a:rPr lang="en-US" dirty="0"/>
              <a:t>New constraints on the nPDF</a:t>
            </a:r>
          </a:p>
          <a:p>
            <a:pPr lvl="1"/>
            <a:r>
              <a:rPr lang="en-US" dirty="0"/>
              <a:t>Understand initial energy density profile and the underlying dynamics of </a:t>
            </a:r>
            <a:r>
              <a:rPr lang="en-US" dirty="0" err="1"/>
              <a:t>hydrodynamization</a:t>
            </a:r>
            <a:endParaRPr lang="en-US" dirty="0"/>
          </a:p>
          <a:p>
            <a:pPr lvl="1"/>
            <a:r>
              <a:rPr lang="en-US" dirty="0"/>
              <a:t>Search for critical behavior with conserved charge fluctuation and improved sensitivity to QCD </a:t>
            </a:r>
            <a:r>
              <a:rPr lang="en-US" dirty="0" err="1"/>
              <a:t>EoS</a:t>
            </a:r>
            <a:endParaRPr lang="en-US" dirty="0"/>
          </a:p>
          <a:p>
            <a:pPr lvl="1"/>
            <a:r>
              <a:rPr lang="en-US" dirty="0"/>
              <a:t>Precise determination of medium properties such as temperature, viscosity and transport coefficients</a:t>
            </a:r>
          </a:p>
          <a:p>
            <a:pPr lvl="1"/>
            <a:r>
              <a:rPr lang="en-US" dirty="0"/>
              <a:t>Probe the relevant the degrees of freedom / microscopic structure of QGP at different length scales</a:t>
            </a:r>
          </a:p>
          <a:p>
            <a:endParaRPr lang="en-US" sz="2000" dirty="0"/>
          </a:p>
          <a:p>
            <a:r>
              <a:rPr lang="en-US" dirty="0">
                <a:solidFill>
                  <a:schemeClr val="accent6">
                    <a:lumMod val="50000"/>
                  </a:schemeClr>
                </a:solidFill>
              </a:rPr>
              <a:t>Provide stress tests to the heavy ion standard model as a firm foundation to the new discovery in smaller systems</a:t>
            </a:r>
          </a:p>
          <a:p>
            <a:pPr marL="0" indent="0">
              <a:buNone/>
            </a:pPr>
            <a:endParaRPr lang="en-US" sz="2000" dirty="0">
              <a:solidFill>
                <a:srgbClr val="3333FF"/>
              </a:solidFill>
            </a:endParaRPr>
          </a:p>
          <a:p>
            <a:r>
              <a:rPr lang="en-US" dirty="0">
                <a:solidFill>
                  <a:srgbClr val="3333FF"/>
                </a:solidFill>
              </a:rPr>
              <a:t>Many thanks to all the contributors to the WG5 chapters!</a:t>
            </a:r>
          </a:p>
          <a:p>
            <a:pPr marL="0" indent="0">
              <a:buNone/>
            </a:pPr>
            <a:endParaRPr lang="en-US" dirty="0"/>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36</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Tree>
    <p:extLst>
      <p:ext uri="{BB962C8B-B14F-4D97-AF65-F5344CB8AC3E}">
        <p14:creationId xmlns:p14="http://schemas.microsoft.com/office/powerpoint/2010/main" val="8556469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Backup slides</a:t>
            </a:r>
          </a:p>
        </p:txBody>
      </p:sp>
      <p:sp>
        <p:nvSpPr>
          <p:cNvPr id="4" name="Slide Number Placeholder 3"/>
          <p:cNvSpPr>
            <a:spLocks noGrp="1"/>
          </p:cNvSpPr>
          <p:nvPr>
            <p:ph type="sldNum" idx="10"/>
          </p:nvPr>
        </p:nvSpPr>
        <p:spPr/>
        <p:txBody>
          <a:bodyPr/>
          <a:lstStyle/>
          <a:p>
            <a:pPr>
              <a:defRPr/>
            </a:pPr>
            <a:fld id="{CE073F8C-D60B-48F1-9268-A8D1323DD3CB}" type="slidenum">
              <a:rPr lang="en-US" altLang="en-US" smtClean="0"/>
              <a:pPr>
                <a:defRPr/>
              </a:pPr>
              <a:t>37</a:t>
            </a:fld>
            <a:endParaRPr lang="en-US" altLang="en-US"/>
          </a:p>
        </p:txBody>
      </p:sp>
      <p:sp>
        <p:nvSpPr>
          <p:cNvPr id="5" name="Footer Placeholder 4"/>
          <p:cNvSpPr>
            <a:spLocks noGrp="1"/>
          </p:cNvSpPr>
          <p:nvPr>
            <p:ph type="ftr" idx="11"/>
          </p:nvPr>
        </p:nvSpPr>
        <p:spPr/>
        <p:txBody>
          <a:bodyPr/>
          <a:lstStyle/>
          <a:p>
            <a:pPr>
              <a:defRPr/>
            </a:pPr>
            <a:r>
              <a:rPr lang="en-US" altLang="zh-TW" dirty="0"/>
              <a:t>QGP Studies in Run 3 and 4</a:t>
            </a:r>
          </a:p>
        </p:txBody>
      </p:sp>
    </p:spTree>
    <p:extLst>
      <p:ext uri="{BB962C8B-B14F-4D97-AF65-F5344CB8AC3E}">
        <p14:creationId xmlns:p14="http://schemas.microsoft.com/office/powerpoint/2010/main" val="15268890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18A4E-1109-4806-BEAA-4BC419872A80}"/>
              </a:ext>
            </a:extLst>
          </p:cNvPr>
          <p:cNvSpPr>
            <a:spLocks noGrp="1"/>
          </p:cNvSpPr>
          <p:nvPr>
            <p:ph type="title"/>
          </p:nvPr>
        </p:nvSpPr>
        <p:spPr/>
        <p:txBody>
          <a:bodyPr/>
          <a:lstStyle/>
          <a:p>
            <a:r>
              <a:rPr lang="en-US" dirty="0"/>
              <a:t>Global Event Properties</a:t>
            </a:r>
          </a:p>
        </p:txBody>
      </p:sp>
      <p:sp>
        <p:nvSpPr>
          <p:cNvPr id="3" name="Slide Number Placeholder 2">
            <a:extLst>
              <a:ext uri="{FF2B5EF4-FFF2-40B4-BE49-F238E27FC236}">
                <a16:creationId xmlns:a16="http://schemas.microsoft.com/office/drawing/2014/main" id="{B1D9538A-1F8A-4162-B111-6A6B3384EE9E}"/>
              </a:ext>
            </a:extLst>
          </p:cNvPr>
          <p:cNvSpPr>
            <a:spLocks noGrp="1"/>
          </p:cNvSpPr>
          <p:nvPr>
            <p:ph type="sldNum" idx="10"/>
          </p:nvPr>
        </p:nvSpPr>
        <p:spPr/>
        <p:txBody>
          <a:bodyPr/>
          <a:lstStyle/>
          <a:p>
            <a:pPr>
              <a:defRPr/>
            </a:pPr>
            <a:fld id="{594F18BE-8C25-4C45-93BF-70F214CF1EAB}" type="slidenum">
              <a:rPr lang="en-US" altLang="en-US" smtClean="0"/>
              <a:pPr>
                <a:defRPr/>
              </a:pPr>
              <a:t>38</a:t>
            </a:fld>
            <a:endParaRPr lang="en-US" altLang="en-US"/>
          </a:p>
        </p:txBody>
      </p:sp>
      <p:sp>
        <p:nvSpPr>
          <p:cNvPr id="4" name="Footer Placeholder 3">
            <a:extLst>
              <a:ext uri="{FF2B5EF4-FFF2-40B4-BE49-F238E27FC236}">
                <a16:creationId xmlns:a16="http://schemas.microsoft.com/office/drawing/2014/main" id="{C7C60E40-774E-4C95-A07B-8C10BED106D8}"/>
              </a:ext>
            </a:extLst>
          </p:cNvPr>
          <p:cNvSpPr>
            <a:spLocks noGrp="1"/>
          </p:cNvSpPr>
          <p:nvPr>
            <p:ph type="ftr" idx="11"/>
          </p:nvPr>
        </p:nvSpPr>
        <p:spPr/>
        <p:txBody>
          <a:bodyPr/>
          <a:lstStyle/>
          <a:p>
            <a:pPr>
              <a:defRPr/>
            </a:pPr>
            <a:r>
              <a:rPr lang="en-US" altLang="zh-TW" dirty="0"/>
              <a:t>QGP Studies in Run 3 and 4</a:t>
            </a:r>
          </a:p>
        </p:txBody>
      </p:sp>
      <p:pic>
        <p:nvPicPr>
          <p:cNvPr id="5" name="Picture 4">
            <a:extLst>
              <a:ext uri="{FF2B5EF4-FFF2-40B4-BE49-F238E27FC236}">
                <a16:creationId xmlns:a16="http://schemas.microsoft.com/office/drawing/2014/main" id="{ED3B764B-EE07-4CD5-B9EC-10CA18A355EE}"/>
              </a:ext>
            </a:extLst>
          </p:cNvPr>
          <p:cNvPicPr>
            <a:picLocks noChangeAspect="1"/>
          </p:cNvPicPr>
          <p:nvPr/>
        </p:nvPicPr>
        <p:blipFill>
          <a:blip r:embed="rId2"/>
          <a:stretch>
            <a:fillRect/>
          </a:stretch>
        </p:blipFill>
        <p:spPr>
          <a:xfrm>
            <a:off x="82802" y="1413826"/>
            <a:ext cx="5378446" cy="3714697"/>
          </a:xfrm>
          <a:prstGeom prst="rect">
            <a:avLst/>
          </a:prstGeom>
        </p:spPr>
      </p:pic>
      <p:grpSp>
        <p:nvGrpSpPr>
          <p:cNvPr id="7" name="Group 6">
            <a:extLst>
              <a:ext uri="{FF2B5EF4-FFF2-40B4-BE49-F238E27FC236}">
                <a16:creationId xmlns:a16="http://schemas.microsoft.com/office/drawing/2014/main" id="{6D74F7E0-3E00-43F6-8A90-B0667BD7E9B6}"/>
              </a:ext>
            </a:extLst>
          </p:cNvPr>
          <p:cNvGrpSpPr/>
          <p:nvPr/>
        </p:nvGrpSpPr>
        <p:grpSpPr>
          <a:xfrm>
            <a:off x="5461248" y="1275725"/>
            <a:ext cx="4553888" cy="4338667"/>
            <a:chOff x="158059" y="1770257"/>
            <a:chExt cx="4985936" cy="4750296"/>
          </a:xfrm>
        </p:grpSpPr>
        <p:pic>
          <p:nvPicPr>
            <p:cNvPr id="8" name="Picture 7">
              <a:extLst>
                <a:ext uri="{FF2B5EF4-FFF2-40B4-BE49-F238E27FC236}">
                  <a16:creationId xmlns:a16="http://schemas.microsoft.com/office/drawing/2014/main" id="{A84DD962-ECFF-4D02-8844-07ED314E4378}"/>
                </a:ext>
              </a:extLst>
            </p:cNvPr>
            <p:cNvPicPr>
              <a:picLocks noChangeAspect="1"/>
            </p:cNvPicPr>
            <p:nvPr/>
          </p:nvPicPr>
          <p:blipFill>
            <a:blip r:embed="rId3"/>
            <a:stretch>
              <a:fillRect/>
            </a:stretch>
          </p:blipFill>
          <p:spPr>
            <a:xfrm>
              <a:off x="158059" y="1770257"/>
              <a:ext cx="4985936" cy="4750296"/>
            </a:xfrm>
            <a:prstGeom prst="rect">
              <a:avLst/>
            </a:prstGeom>
          </p:spPr>
        </p:pic>
        <p:grpSp>
          <p:nvGrpSpPr>
            <p:cNvPr id="9" name="Group 8">
              <a:extLst>
                <a:ext uri="{FF2B5EF4-FFF2-40B4-BE49-F238E27FC236}">
                  <a16:creationId xmlns:a16="http://schemas.microsoft.com/office/drawing/2014/main" id="{52F1AD30-5039-434E-8348-EC63E56C6F59}"/>
                </a:ext>
              </a:extLst>
            </p:cNvPr>
            <p:cNvGrpSpPr/>
            <p:nvPr/>
          </p:nvGrpSpPr>
          <p:grpSpPr>
            <a:xfrm>
              <a:off x="1212776" y="3742184"/>
              <a:ext cx="3756513" cy="2040732"/>
              <a:chOff x="1212776" y="3742184"/>
              <a:chExt cx="3756513" cy="2040732"/>
            </a:xfrm>
          </p:grpSpPr>
          <p:sp>
            <p:nvSpPr>
              <p:cNvPr id="22" name="Rectangle 21">
                <a:extLst>
                  <a:ext uri="{FF2B5EF4-FFF2-40B4-BE49-F238E27FC236}">
                    <a16:creationId xmlns:a16="http://schemas.microsoft.com/office/drawing/2014/main" id="{26F0C271-61AB-4BA7-8639-CA88C92ED860}"/>
                  </a:ext>
                </a:extLst>
              </p:cNvPr>
              <p:cNvSpPr/>
              <p:nvPr/>
            </p:nvSpPr>
            <p:spPr>
              <a:xfrm>
                <a:off x="1212776" y="3742184"/>
                <a:ext cx="2430011" cy="18070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BA2AAC3-A0CE-44E4-94F7-421F366BEDC7}"/>
                  </a:ext>
                </a:extLst>
              </p:cNvPr>
              <p:cNvSpPr/>
              <p:nvPr/>
            </p:nvSpPr>
            <p:spPr>
              <a:xfrm>
                <a:off x="2499789" y="4282926"/>
                <a:ext cx="2430011" cy="14999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FE7C884-AFBF-4CFB-9BD6-ADD793C03C1B}"/>
                  </a:ext>
                </a:extLst>
              </p:cNvPr>
              <p:cNvSpPr/>
              <p:nvPr/>
            </p:nvSpPr>
            <p:spPr>
              <a:xfrm rot="1586980">
                <a:off x="3525312" y="4061410"/>
                <a:ext cx="1443977" cy="4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D9D03752-BF3A-4F04-A9FA-BF08A6927B1B}"/>
                </a:ext>
              </a:extLst>
            </p:cNvPr>
            <p:cNvSpPr/>
            <p:nvPr/>
          </p:nvSpPr>
          <p:spPr>
            <a:xfrm>
              <a:off x="3301008" y="4224039"/>
              <a:ext cx="1443977" cy="4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36903DBF-CEDD-4F15-9CAC-E933BE356E0D}"/>
                </a:ext>
              </a:extLst>
            </p:cNvPr>
            <p:cNvGrpSpPr/>
            <p:nvPr/>
          </p:nvGrpSpPr>
          <p:grpSpPr>
            <a:xfrm>
              <a:off x="1212776" y="3742184"/>
              <a:ext cx="3756513" cy="1932038"/>
              <a:chOff x="1212776" y="3742184"/>
              <a:chExt cx="3756513" cy="1932038"/>
            </a:xfrm>
          </p:grpSpPr>
          <p:sp>
            <p:nvSpPr>
              <p:cNvPr id="19" name="Rectangle 18">
                <a:extLst>
                  <a:ext uri="{FF2B5EF4-FFF2-40B4-BE49-F238E27FC236}">
                    <a16:creationId xmlns:a16="http://schemas.microsoft.com/office/drawing/2014/main" id="{79E9D3E7-9214-42B9-8DF5-EC029B6F20C9}"/>
                  </a:ext>
                </a:extLst>
              </p:cNvPr>
              <p:cNvSpPr/>
              <p:nvPr/>
            </p:nvSpPr>
            <p:spPr>
              <a:xfrm>
                <a:off x="1212776" y="3742184"/>
                <a:ext cx="2430011" cy="18070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1A08DE9-A2D3-4C2F-936D-0381DE0DECE7}"/>
                  </a:ext>
                </a:extLst>
              </p:cNvPr>
              <p:cNvSpPr/>
              <p:nvPr/>
            </p:nvSpPr>
            <p:spPr>
              <a:xfrm>
                <a:off x="2292896" y="4174232"/>
                <a:ext cx="2430011" cy="14999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B7E3B42-CD67-4B57-99BF-10E956D3C2E7}"/>
                  </a:ext>
                </a:extLst>
              </p:cNvPr>
              <p:cNvSpPr/>
              <p:nvPr/>
            </p:nvSpPr>
            <p:spPr>
              <a:xfrm rot="1586980">
                <a:off x="3525312" y="4061410"/>
                <a:ext cx="1443977" cy="4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a:extLst>
                <a:ext uri="{FF2B5EF4-FFF2-40B4-BE49-F238E27FC236}">
                  <a16:creationId xmlns:a16="http://schemas.microsoft.com/office/drawing/2014/main" id="{75B71CFD-BA2E-4871-B7E3-09AD641023B1}"/>
                </a:ext>
              </a:extLst>
            </p:cNvPr>
            <p:cNvSpPr/>
            <p:nvPr/>
          </p:nvSpPr>
          <p:spPr>
            <a:xfrm>
              <a:off x="1356792" y="4246240"/>
              <a:ext cx="2518638" cy="923330"/>
            </a:xfrm>
            <a:prstGeom prst="rect">
              <a:avLst/>
            </a:prstGeom>
          </p:spPr>
          <p:txBody>
            <a:bodyPr wrap="none">
              <a:spAutoFit/>
            </a:bodyPr>
            <a:lstStyle/>
            <a:p>
              <a:r>
                <a:rPr lang="en-US" altLang="zh-TW" dirty="0">
                  <a:ea typeface="新細明體" panose="02020500000000000000" pitchFamily="18" charset="-120"/>
                </a:rPr>
                <a:t>Transverse energy </a:t>
              </a:r>
              <a:br>
                <a:rPr lang="en-US" altLang="zh-TW" dirty="0">
                  <a:ea typeface="新細明體" panose="02020500000000000000" pitchFamily="18" charset="-120"/>
                </a:rPr>
              </a:br>
              <a:r>
                <a:rPr lang="en-US" altLang="zh-TW" dirty="0">
                  <a:ea typeface="新細明體" panose="02020500000000000000" pitchFamily="18" charset="-120"/>
                </a:rPr>
                <a:t>per unit pseudorapidity</a:t>
              </a:r>
            </a:p>
            <a:p>
              <a:r>
                <a:rPr lang="en-US" altLang="zh-TW" dirty="0">
                  <a:ea typeface="新細明體" panose="02020500000000000000" pitchFamily="18" charset="-120"/>
                </a:rPr>
                <a:t>~ 2 TeV</a:t>
              </a:r>
            </a:p>
          </p:txBody>
        </p:sp>
        <p:sp>
          <p:nvSpPr>
            <p:cNvPr id="13" name="Down Arrow 9">
              <a:extLst>
                <a:ext uri="{FF2B5EF4-FFF2-40B4-BE49-F238E27FC236}">
                  <a16:creationId xmlns:a16="http://schemas.microsoft.com/office/drawing/2014/main" id="{980F8A3B-6EB1-445D-8207-DC380F6383F5}"/>
                </a:ext>
              </a:extLst>
            </p:cNvPr>
            <p:cNvSpPr/>
            <p:nvPr/>
          </p:nvSpPr>
          <p:spPr>
            <a:xfrm rot="10800000">
              <a:off x="1619728" y="3617297"/>
              <a:ext cx="351493" cy="6289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61B40BB-A788-4414-850F-5604540CA70B}"/>
                </a:ext>
              </a:extLst>
            </p:cNvPr>
            <p:cNvSpPr/>
            <p:nvPr/>
          </p:nvSpPr>
          <p:spPr>
            <a:xfrm>
              <a:off x="2519363" y="2318394"/>
              <a:ext cx="927930" cy="8104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F44879D3-28FE-4CDB-ABD4-64581801ABFC}"/>
                </a:ext>
              </a:extLst>
            </p:cNvPr>
            <p:cNvGrpSpPr/>
            <p:nvPr/>
          </p:nvGrpSpPr>
          <p:grpSpPr>
            <a:xfrm>
              <a:off x="3988303" y="4573143"/>
              <a:ext cx="863600" cy="990600"/>
              <a:chOff x="5376505" y="3852402"/>
              <a:chExt cx="863600" cy="990600"/>
            </a:xfrm>
          </p:grpSpPr>
          <p:sp>
            <p:nvSpPr>
              <p:cNvPr id="16" name="Oval 30">
                <a:extLst>
                  <a:ext uri="{FF2B5EF4-FFF2-40B4-BE49-F238E27FC236}">
                    <a16:creationId xmlns:a16="http://schemas.microsoft.com/office/drawing/2014/main" id="{A34B92A8-3241-4BC2-ADA4-F1B4AF9CE71C}"/>
                  </a:ext>
                </a:extLst>
              </p:cNvPr>
              <p:cNvSpPr>
                <a:spLocks noChangeArrowheads="1"/>
              </p:cNvSpPr>
              <p:nvPr/>
            </p:nvSpPr>
            <p:spPr bwMode="auto">
              <a:xfrm>
                <a:off x="5497155" y="3852402"/>
                <a:ext cx="487362" cy="488950"/>
              </a:xfrm>
              <a:prstGeom prst="ellipse">
                <a:avLst/>
              </a:prstGeom>
              <a:solidFill>
                <a:srgbClr val="99CCFF">
                  <a:alpha val="50195"/>
                </a:srgbClr>
              </a:solidFill>
              <a:ln w="9360">
                <a:solidFill>
                  <a:srgbClr val="00808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17" name="Oval 31">
                <a:extLst>
                  <a:ext uri="{FF2B5EF4-FFF2-40B4-BE49-F238E27FC236}">
                    <a16:creationId xmlns:a16="http://schemas.microsoft.com/office/drawing/2014/main" id="{FB48B4FF-895E-485A-BB71-68F5BDE4FA18}"/>
                  </a:ext>
                </a:extLst>
              </p:cNvPr>
              <p:cNvSpPr>
                <a:spLocks noChangeArrowheads="1"/>
              </p:cNvSpPr>
              <p:nvPr/>
            </p:nvSpPr>
            <p:spPr bwMode="auto">
              <a:xfrm>
                <a:off x="5570180" y="3852402"/>
                <a:ext cx="487362" cy="488950"/>
              </a:xfrm>
              <a:prstGeom prst="ellipse">
                <a:avLst/>
              </a:prstGeom>
              <a:solidFill>
                <a:srgbClr val="99CCFF">
                  <a:alpha val="50195"/>
                </a:srgbClr>
              </a:solidFill>
              <a:ln w="9360">
                <a:solidFill>
                  <a:srgbClr val="00808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18" name="Text Box 32">
                <a:extLst>
                  <a:ext uri="{FF2B5EF4-FFF2-40B4-BE49-F238E27FC236}">
                    <a16:creationId xmlns:a16="http://schemas.microsoft.com/office/drawing/2014/main" id="{65FE0E0B-0145-4CD2-8563-ECF5D136355E}"/>
                  </a:ext>
                </a:extLst>
              </p:cNvPr>
              <p:cNvSpPr txBox="1">
                <a:spLocks noChangeArrowheads="1"/>
              </p:cNvSpPr>
              <p:nvPr/>
            </p:nvSpPr>
            <p:spPr bwMode="auto">
              <a:xfrm>
                <a:off x="5376505" y="4327065"/>
                <a:ext cx="863600" cy="515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pPr>
                <a:r>
                  <a:rPr lang="en-US" altLang="en-US" sz="1400">
                    <a:solidFill>
                      <a:srgbClr val="666666"/>
                    </a:solidFill>
                  </a:rPr>
                  <a:t>Head-on</a:t>
                </a:r>
              </a:p>
              <a:p>
                <a:pPr algn="ctr">
                  <a:lnSpc>
                    <a:spcPct val="100000"/>
                  </a:lnSpc>
                  <a:spcBef>
                    <a:spcPct val="0"/>
                  </a:spcBef>
                  <a:buClrTx/>
                  <a:buFontTx/>
                  <a:buNone/>
                </a:pPr>
                <a:r>
                  <a:rPr lang="en-US" altLang="en-US" sz="1400">
                    <a:solidFill>
                      <a:srgbClr val="666666"/>
                    </a:solidFill>
                  </a:rPr>
                  <a:t>collision</a:t>
                </a:r>
              </a:p>
            </p:txBody>
          </p:sp>
        </p:grpSp>
      </p:grpSp>
      <p:sp>
        <p:nvSpPr>
          <p:cNvPr id="26" name="TextBox 25">
            <a:extLst>
              <a:ext uri="{FF2B5EF4-FFF2-40B4-BE49-F238E27FC236}">
                <a16:creationId xmlns:a16="http://schemas.microsoft.com/office/drawing/2014/main" id="{1961B8B1-A35A-412F-B795-1375083DF708}"/>
              </a:ext>
            </a:extLst>
          </p:cNvPr>
          <p:cNvSpPr txBox="1"/>
          <p:nvPr/>
        </p:nvSpPr>
        <p:spPr>
          <a:xfrm>
            <a:off x="258929" y="861864"/>
            <a:ext cx="5346335" cy="400110"/>
          </a:xfrm>
          <a:prstGeom prst="rect">
            <a:avLst/>
          </a:prstGeom>
          <a:noFill/>
        </p:spPr>
        <p:txBody>
          <a:bodyPr wrap="none" rtlCol="0">
            <a:spAutoFit/>
          </a:bodyPr>
          <a:lstStyle/>
          <a:p>
            <a:r>
              <a:rPr lang="en-US" sz="2000" dirty="0"/>
              <a:t>Charged Particle Pseudorapidity Distribution</a:t>
            </a:r>
          </a:p>
        </p:txBody>
      </p:sp>
      <p:sp>
        <p:nvSpPr>
          <p:cNvPr id="27" name="Rectangle 26">
            <a:extLst>
              <a:ext uri="{FF2B5EF4-FFF2-40B4-BE49-F238E27FC236}">
                <a16:creationId xmlns:a16="http://schemas.microsoft.com/office/drawing/2014/main" id="{841E9C12-8CFA-42BF-8668-CE46BDC3214B}"/>
              </a:ext>
            </a:extLst>
          </p:cNvPr>
          <p:cNvSpPr/>
          <p:nvPr/>
        </p:nvSpPr>
        <p:spPr>
          <a:xfrm>
            <a:off x="564704" y="5614392"/>
            <a:ext cx="5029200" cy="830997"/>
          </a:xfrm>
          <a:prstGeom prst="rect">
            <a:avLst/>
          </a:prstGeom>
        </p:spPr>
        <p:txBody>
          <a:bodyPr>
            <a:spAutoFit/>
          </a:bodyPr>
          <a:lstStyle/>
          <a:p>
            <a:r>
              <a:rPr lang="en-US" altLang="zh-TW" sz="2400" dirty="0"/>
              <a:t>Particle density in </a:t>
            </a:r>
            <a:r>
              <a:rPr lang="en-US" altLang="zh-TW" sz="2400" dirty="0" err="1"/>
              <a:t>Lead+Lead</a:t>
            </a:r>
            <a:r>
              <a:rPr lang="en-US" altLang="zh-TW" sz="2400" dirty="0"/>
              <a:t> </a:t>
            </a:r>
            <a:br>
              <a:rPr lang="en-US" altLang="zh-TW" sz="2400" dirty="0"/>
            </a:br>
            <a:r>
              <a:rPr lang="en-US" altLang="zh-TW" sz="2400" dirty="0"/>
              <a:t>~ </a:t>
            </a:r>
            <a:r>
              <a:rPr lang="en-US" altLang="zh-TW" sz="2400" b="1" dirty="0">
                <a:solidFill>
                  <a:schemeClr val="accent1"/>
                </a:solidFill>
              </a:rPr>
              <a:t>400x</a:t>
            </a:r>
            <a:r>
              <a:rPr lang="en-US" altLang="zh-TW" sz="2400" dirty="0"/>
              <a:t> of that in </a:t>
            </a:r>
            <a:r>
              <a:rPr lang="en-US" altLang="zh-TW" sz="2400" dirty="0" err="1"/>
              <a:t>proton+proton</a:t>
            </a:r>
            <a:r>
              <a:rPr lang="en-US" altLang="zh-TW" sz="2400" dirty="0"/>
              <a:t> </a:t>
            </a:r>
            <a:endParaRPr lang="en-US" sz="2400" dirty="0"/>
          </a:p>
        </p:txBody>
      </p:sp>
      <p:sp>
        <p:nvSpPr>
          <p:cNvPr id="28" name="TextBox 27">
            <a:extLst>
              <a:ext uri="{FF2B5EF4-FFF2-40B4-BE49-F238E27FC236}">
                <a16:creationId xmlns:a16="http://schemas.microsoft.com/office/drawing/2014/main" id="{AC0D1AE3-26FF-460C-8C6B-2AAFA04BA85F}"/>
              </a:ext>
            </a:extLst>
          </p:cNvPr>
          <p:cNvSpPr txBox="1"/>
          <p:nvPr/>
        </p:nvSpPr>
        <p:spPr>
          <a:xfrm>
            <a:off x="4597153" y="4934375"/>
            <a:ext cx="385042" cy="523220"/>
          </a:xfrm>
          <a:prstGeom prst="rect">
            <a:avLst/>
          </a:prstGeom>
          <a:noFill/>
        </p:spPr>
        <p:txBody>
          <a:bodyPr wrap="none" rtlCol="0">
            <a:spAutoFit/>
          </a:bodyPr>
          <a:lstStyle/>
          <a:p>
            <a:r>
              <a:rPr lang="el-GR" sz="2800" dirty="0"/>
              <a:t>η</a:t>
            </a:r>
            <a:endParaRPr lang="en-US" sz="4400" dirty="0"/>
          </a:p>
        </p:txBody>
      </p:sp>
      <p:sp>
        <p:nvSpPr>
          <p:cNvPr id="29" name="TextBox 28">
            <a:extLst>
              <a:ext uri="{FF2B5EF4-FFF2-40B4-BE49-F238E27FC236}">
                <a16:creationId xmlns:a16="http://schemas.microsoft.com/office/drawing/2014/main" id="{EA037AA7-0E13-4DBE-839E-83DF1C7EF9DF}"/>
              </a:ext>
            </a:extLst>
          </p:cNvPr>
          <p:cNvSpPr txBox="1"/>
          <p:nvPr/>
        </p:nvSpPr>
        <p:spPr>
          <a:xfrm>
            <a:off x="5716679" y="5614392"/>
            <a:ext cx="4353081" cy="1405513"/>
          </a:xfrm>
          <a:prstGeom prst="rect">
            <a:avLst/>
          </a:prstGeom>
          <a:noFill/>
        </p:spPr>
        <p:txBody>
          <a:bodyPr wrap="square" rtlCol="0">
            <a:spAutoFit/>
          </a:bodyPr>
          <a:lstStyle/>
          <a:p>
            <a:r>
              <a:rPr lang="en-US" sz="2400" dirty="0"/>
              <a:t>At </a:t>
            </a:r>
            <a:r>
              <a:rPr lang="en-US" sz="2400" b="1" dirty="0"/>
              <a:t>t~ 1fm/c: </a:t>
            </a:r>
            <a:r>
              <a:rPr lang="en-US" sz="2400" dirty="0"/>
              <a:t>energy density of the medium ~ 13 GeV/fm</a:t>
            </a:r>
            <a:r>
              <a:rPr lang="en-US" sz="2400" baseline="30000" dirty="0"/>
              <a:t>3</a:t>
            </a:r>
            <a:endParaRPr lang="en-US" sz="2400" dirty="0"/>
          </a:p>
          <a:p>
            <a:endParaRPr lang="en-US" sz="2000" baseline="30000" dirty="0"/>
          </a:p>
          <a:p>
            <a:r>
              <a:rPr lang="en-US" sz="2400" dirty="0">
                <a:solidFill>
                  <a:srgbClr val="2E75B6"/>
                </a:solidFill>
              </a:rPr>
              <a:t>&gt;20x denser than the proton</a:t>
            </a:r>
          </a:p>
        </p:txBody>
      </p:sp>
      <p:sp>
        <p:nvSpPr>
          <p:cNvPr id="30" name="TextBox 29">
            <a:extLst>
              <a:ext uri="{FF2B5EF4-FFF2-40B4-BE49-F238E27FC236}">
                <a16:creationId xmlns:a16="http://schemas.microsoft.com/office/drawing/2014/main" id="{6733D5FA-5F80-46B4-90A9-0BA70D294AF0}"/>
              </a:ext>
            </a:extLst>
          </p:cNvPr>
          <p:cNvSpPr txBox="1"/>
          <p:nvPr/>
        </p:nvSpPr>
        <p:spPr>
          <a:xfrm>
            <a:off x="6442351" y="861864"/>
            <a:ext cx="3267369" cy="400110"/>
          </a:xfrm>
          <a:prstGeom prst="rect">
            <a:avLst/>
          </a:prstGeom>
          <a:noFill/>
        </p:spPr>
        <p:txBody>
          <a:bodyPr wrap="none" rtlCol="0">
            <a:spAutoFit/>
          </a:bodyPr>
          <a:lstStyle/>
          <a:p>
            <a:r>
              <a:rPr lang="en-US" sz="2000" dirty="0"/>
              <a:t>Transverse Energy Density</a:t>
            </a:r>
          </a:p>
        </p:txBody>
      </p:sp>
      <p:sp>
        <p:nvSpPr>
          <p:cNvPr id="31" name="TextBox 30">
            <a:extLst>
              <a:ext uri="{FF2B5EF4-FFF2-40B4-BE49-F238E27FC236}">
                <a16:creationId xmlns:a16="http://schemas.microsoft.com/office/drawing/2014/main" id="{35FAF2D6-5D2C-4E52-B139-A43E082B2270}"/>
              </a:ext>
            </a:extLst>
          </p:cNvPr>
          <p:cNvSpPr txBox="1"/>
          <p:nvPr/>
        </p:nvSpPr>
        <p:spPr>
          <a:xfrm>
            <a:off x="8703094" y="5369895"/>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32" name="TextBox 31">
            <a:extLst>
              <a:ext uri="{FF2B5EF4-FFF2-40B4-BE49-F238E27FC236}">
                <a16:creationId xmlns:a16="http://schemas.microsoft.com/office/drawing/2014/main" id="{014B6FA9-9099-4C79-B7EB-846DCB3C9EC3}"/>
              </a:ext>
            </a:extLst>
          </p:cNvPr>
          <p:cNvSpPr txBox="1"/>
          <p:nvPr/>
        </p:nvSpPr>
        <p:spPr>
          <a:xfrm>
            <a:off x="185758" y="5118949"/>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Tree>
    <p:extLst>
      <p:ext uri="{BB962C8B-B14F-4D97-AF65-F5344CB8AC3E}">
        <p14:creationId xmlns:p14="http://schemas.microsoft.com/office/powerpoint/2010/main" val="21293393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baseline="30000" dirty="0"/>
              <a:t>0</a:t>
            </a:r>
            <a:r>
              <a:rPr lang="en-US" dirty="0"/>
              <a:t> v</a:t>
            </a:r>
            <a:r>
              <a:rPr lang="en-US" baseline="-25000" dirty="0"/>
              <a:t>2</a:t>
            </a:r>
            <a:r>
              <a:rPr lang="en-US" dirty="0"/>
              <a:t> and R</a:t>
            </a:r>
            <a:r>
              <a:rPr lang="en-US" baseline="-25000" dirty="0"/>
              <a:t>AA</a:t>
            </a:r>
            <a:r>
              <a:rPr lang="en-US" dirty="0"/>
              <a:t> in PbPb at 5.02 TeV</a:t>
            </a:r>
            <a:endParaRPr lang="en-US" baseline="-25000" dirty="0"/>
          </a:p>
        </p:txBody>
      </p:sp>
      <p:sp>
        <p:nvSpPr>
          <p:cNvPr id="3" name="Slide Number Placeholder 2"/>
          <p:cNvSpPr>
            <a:spLocks noGrp="1"/>
          </p:cNvSpPr>
          <p:nvPr>
            <p:ph type="sldNum" idx="10"/>
          </p:nvPr>
        </p:nvSpPr>
        <p:spPr/>
        <p:txBody>
          <a:bodyPr/>
          <a:lstStyle/>
          <a:p>
            <a:pPr>
              <a:defRPr/>
            </a:pPr>
            <a:fld id="{594F18BE-8C25-4C45-93BF-70F214CF1EAB}" type="slidenum">
              <a:rPr lang="en-US" altLang="en-US" smtClean="0"/>
              <a:pPr>
                <a:defRPr/>
              </a:pPr>
              <a:t>39</a:t>
            </a:fld>
            <a:endParaRPr lang="en-US" altLang="en-US"/>
          </a:p>
        </p:txBody>
      </p:sp>
      <p:sp>
        <p:nvSpPr>
          <p:cNvPr id="4" name="Footer Placeholder 3"/>
          <p:cNvSpPr>
            <a:spLocks noGrp="1"/>
          </p:cNvSpPr>
          <p:nvPr>
            <p:ph type="ftr" idx="11"/>
          </p:nvPr>
        </p:nvSpPr>
        <p:spPr/>
        <p:txBody>
          <a:bodyPr/>
          <a:lstStyle/>
          <a:p>
            <a:r>
              <a:rPr lang="en-US" altLang="zh-TW" dirty="0"/>
              <a:t>QGP Studies in Run 3 and 4</a:t>
            </a:r>
          </a:p>
        </p:txBody>
      </p:sp>
      <p:pic>
        <p:nvPicPr>
          <p:cNvPr id="11" name="Picture 10">
            <a:extLst>
              <a:ext uri="{FF2B5EF4-FFF2-40B4-BE49-F238E27FC236}">
                <a16:creationId xmlns:a16="http://schemas.microsoft.com/office/drawing/2014/main" id="{AF03AF4D-B2A2-4DB2-ABBE-15824CB0ABFD}"/>
              </a:ext>
            </a:extLst>
          </p:cNvPr>
          <p:cNvPicPr>
            <a:picLocks noChangeAspect="1"/>
          </p:cNvPicPr>
          <p:nvPr/>
        </p:nvPicPr>
        <p:blipFill>
          <a:blip r:embed="rId2"/>
          <a:stretch>
            <a:fillRect/>
          </a:stretch>
        </p:blipFill>
        <p:spPr>
          <a:xfrm>
            <a:off x="5029200" y="1265201"/>
            <a:ext cx="4896544" cy="4853247"/>
          </a:xfrm>
          <a:prstGeom prst="rect">
            <a:avLst/>
          </a:prstGeom>
        </p:spPr>
      </p:pic>
      <p:pic>
        <p:nvPicPr>
          <p:cNvPr id="14" name="Picture 13">
            <a:extLst>
              <a:ext uri="{FF2B5EF4-FFF2-40B4-BE49-F238E27FC236}">
                <a16:creationId xmlns:a16="http://schemas.microsoft.com/office/drawing/2014/main" id="{87A96AEA-0E68-4C61-AF51-000F77FE7813}"/>
              </a:ext>
            </a:extLst>
          </p:cNvPr>
          <p:cNvPicPr>
            <a:picLocks noChangeAspect="1"/>
          </p:cNvPicPr>
          <p:nvPr/>
        </p:nvPicPr>
        <p:blipFill>
          <a:blip r:embed="rId3"/>
          <a:stretch>
            <a:fillRect/>
          </a:stretch>
        </p:blipFill>
        <p:spPr>
          <a:xfrm>
            <a:off x="132656" y="1319790"/>
            <a:ext cx="4933929" cy="4750296"/>
          </a:xfrm>
          <a:prstGeom prst="rect">
            <a:avLst/>
          </a:prstGeom>
        </p:spPr>
      </p:pic>
      <p:sp>
        <p:nvSpPr>
          <p:cNvPr id="12" name="TextBox 11">
            <a:extLst>
              <a:ext uri="{FF2B5EF4-FFF2-40B4-BE49-F238E27FC236}">
                <a16:creationId xmlns:a16="http://schemas.microsoft.com/office/drawing/2014/main" id="{E196B3E4-B48A-4168-8ABD-9C094750AE1D}"/>
              </a:ext>
            </a:extLst>
          </p:cNvPr>
          <p:cNvSpPr txBox="1"/>
          <p:nvPr/>
        </p:nvSpPr>
        <p:spPr>
          <a:xfrm>
            <a:off x="7215805" y="949370"/>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15" name="TextBox 14">
            <a:extLst>
              <a:ext uri="{FF2B5EF4-FFF2-40B4-BE49-F238E27FC236}">
                <a16:creationId xmlns:a16="http://schemas.microsoft.com/office/drawing/2014/main" id="{40EF18FB-A222-4157-821F-9D5654AADC91}"/>
              </a:ext>
            </a:extLst>
          </p:cNvPr>
          <p:cNvSpPr txBox="1"/>
          <p:nvPr/>
        </p:nvSpPr>
        <p:spPr>
          <a:xfrm>
            <a:off x="2268538" y="994429"/>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Tree>
    <p:extLst>
      <p:ext uri="{BB962C8B-B14F-4D97-AF65-F5344CB8AC3E}">
        <p14:creationId xmlns:p14="http://schemas.microsoft.com/office/powerpoint/2010/main" val="3260866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553A637-F120-4977-B5C9-A55ECFC8D6F2}"/>
              </a:ext>
            </a:extLst>
          </p:cNvPr>
          <p:cNvPicPr>
            <a:picLocks noChangeAspect="1"/>
          </p:cNvPicPr>
          <p:nvPr/>
        </p:nvPicPr>
        <p:blipFill>
          <a:blip r:embed="rId3"/>
          <a:stretch>
            <a:fillRect/>
          </a:stretch>
        </p:blipFill>
        <p:spPr>
          <a:xfrm>
            <a:off x="42840" y="1077822"/>
            <a:ext cx="9932674" cy="6065144"/>
          </a:xfrm>
          <a:prstGeom prst="rect">
            <a:avLst/>
          </a:prstGeom>
        </p:spPr>
      </p:pic>
      <p:sp>
        <p:nvSpPr>
          <p:cNvPr id="2" name="Title 1">
            <a:extLst>
              <a:ext uri="{FF2B5EF4-FFF2-40B4-BE49-F238E27FC236}">
                <a16:creationId xmlns:a16="http://schemas.microsoft.com/office/drawing/2014/main" id="{4BA45712-2957-4530-8F69-781652A5E09A}"/>
              </a:ext>
            </a:extLst>
          </p:cNvPr>
          <p:cNvSpPr>
            <a:spLocks noGrp="1"/>
          </p:cNvSpPr>
          <p:nvPr>
            <p:ph type="title"/>
          </p:nvPr>
        </p:nvSpPr>
        <p:spPr>
          <a:xfrm>
            <a:off x="0" y="0"/>
            <a:ext cx="10058400" cy="790575"/>
          </a:xfrm>
        </p:spPr>
        <p:txBody>
          <a:bodyPr/>
          <a:lstStyle/>
          <a:p>
            <a:r>
              <a:rPr lang="en-US" dirty="0"/>
              <a:t>QCD Phase Diagram</a:t>
            </a:r>
          </a:p>
        </p:txBody>
      </p:sp>
      <p:sp>
        <p:nvSpPr>
          <p:cNvPr id="3" name="Slide Number Placeholder 2">
            <a:extLst>
              <a:ext uri="{FF2B5EF4-FFF2-40B4-BE49-F238E27FC236}">
                <a16:creationId xmlns:a16="http://schemas.microsoft.com/office/drawing/2014/main" id="{21D25BF1-F5CD-42A9-BE36-1DEF9D36A1C6}"/>
              </a:ext>
            </a:extLst>
          </p:cNvPr>
          <p:cNvSpPr>
            <a:spLocks noGrp="1"/>
          </p:cNvSpPr>
          <p:nvPr>
            <p:ph type="sldNum" idx="10"/>
          </p:nvPr>
        </p:nvSpPr>
        <p:spPr/>
        <p:txBody>
          <a:bodyPr/>
          <a:lstStyle/>
          <a:p>
            <a:pPr>
              <a:defRPr/>
            </a:pPr>
            <a:fld id="{5C750A43-3ADA-4659-906B-39996F1838BE}" type="slidenum">
              <a:rPr lang="en-US" altLang="en-US" smtClean="0"/>
              <a:t>4</a:t>
            </a:fld>
            <a:endParaRPr lang="en-US" altLang="en-US" dirty="0"/>
          </a:p>
        </p:txBody>
      </p:sp>
      <p:sp>
        <p:nvSpPr>
          <p:cNvPr id="4" name="Footer Placeholder 3">
            <a:extLst>
              <a:ext uri="{FF2B5EF4-FFF2-40B4-BE49-F238E27FC236}">
                <a16:creationId xmlns:a16="http://schemas.microsoft.com/office/drawing/2014/main" id="{B7674455-33B3-4038-A23A-9BDF2F76DAFD}"/>
              </a:ext>
            </a:extLst>
          </p:cNvPr>
          <p:cNvSpPr>
            <a:spLocks noGrp="1"/>
          </p:cNvSpPr>
          <p:nvPr>
            <p:ph type="ftr" idx="11"/>
          </p:nvPr>
        </p:nvSpPr>
        <p:spPr/>
        <p:txBody>
          <a:bodyPr/>
          <a:lstStyle/>
          <a:p>
            <a:pPr>
              <a:defRPr/>
            </a:pPr>
            <a:r>
              <a:rPr lang="en-US" altLang="zh-TW" dirty="0"/>
              <a:t>QGP Studies in Run 3 and 4</a:t>
            </a:r>
          </a:p>
        </p:txBody>
      </p:sp>
      <p:sp>
        <p:nvSpPr>
          <p:cNvPr id="299" name="TextBox 298">
            <a:extLst>
              <a:ext uri="{FF2B5EF4-FFF2-40B4-BE49-F238E27FC236}">
                <a16:creationId xmlns:a16="http://schemas.microsoft.com/office/drawing/2014/main" id="{194C79EE-155A-4855-9C47-F8B80EEB8FA2}"/>
              </a:ext>
            </a:extLst>
          </p:cNvPr>
          <p:cNvSpPr txBox="1"/>
          <p:nvPr/>
        </p:nvSpPr>
        <p:spPr>
          <a:xfrm>
            <a:off x="2703077" y="714351"/>
            <a:ext cx="4054315" cy="461665"/>
          </a:xfrm>
          <a:prstGeom prst="rect">
            <a:avLst/>
          </a:prstGeom>
          <a:noFill/>
        </p:spPr>
        <p:txBody>
          <a:bodyPr wrap="none" rtlCol="0">
            <a:spAutoFit/>
          </a:bodyPr>
          <a:lstStyle/>
          <a:p>
            <a:r>
              <a:rPr lang="en-US" sz="2400" dirty="0">
                <a:solidFill>
                  <a:srgbClr val="3333FF"/>
                </a:solidFill>
              </a:rPr>
              <a:t>Expansion of Early Universe</a:t>
            </a:r>
          </a:p>
        </p:txBody>
      </p:sp>
      <p:pic>
        <p:nvPicPr>
          <p:cNvPr id="303" name="Picture 302">
            <a:extLst>
              <a:ext uri="{FF2B5EF4-FFF2-40B4-BE49-F238E27FC236}">
                <a16:creationId xmlns:a16="http://schemas.microsoft.com/office/drawing/2014/main" id="{F7C19B72-F4FA-4E88-AECF-02CE15F075C9}"/>
              </a:ext>
            </a:extLst>
          </p:cNvPr>
          <p:cNvPicPr>
            <a:picLocks noChangeAspect="1"/>
          </p:cNvPicPr>
          <p:nvPr/>
        </p:nvPicPr>
        <p:blipFill>
          <a:blip r:embed="rId4"/>
          <a:stretch>
            <a:fillRect/>
          </a:stretch>
        </p:blipFill>
        <p:spPr>
          <a:xfrm>
            <a:off x="3270674" y="1128458"/>
            <a:ext cx="2944677" cy="2144210"/>
          </a:xfrm>
          <a:prstGeom prst="rect">
            <a:avLst/>
          </a:prstGeom>
        </p:spPr>
      </p:pic>
      <p:sp>
        <p:nvSpPr>
          <p:cNvPr id="304" name="TextBox 303">
            <a:extLst>
              <a:ext uri="{FF2B5EF4-FFF2-40B4-BE49-F238E27FC236}">
                <a16:creationId xmlns:a16="http://schemas.microsoft.com/office/drawing/2014/main" id="{4F7C5E2B-C694-440C-912F-20AAEA392766}"/>
              </a:ext>
            </a:extLst>
          </p:cNvPr>
          <p:cNvSpPr txBox="1"/>
          <p:nvPr/>
        </p:nvSpPr>
        <p:spPr>
          <a:xfrm>
            <a:off x="6577838" y="1984375"/>
            <a:ext cx="3552244" cy="461665"/>
          </a:xfrm>
          <a:prstGeom prst="rect">
            <a:avLst/>
          </a:prstGeom>
          <a:noFill/>
          <a:ln>
            <a:noFill/>
          </a:ln>
        </p:spPr>
        <p:txBody>
          <a:bodyPr wrap="square" rtlCol="0">
            <a:spAutoFit/>
          </a:bodyPr>
          <a:lstStyle/>
          <a:p>
            <a:pPr algn="ctr"/>
            <a:r>
              <a:rPr lang="en-US" sz="2400" dirty="0">
                <a:solidFill>
                  <a:schemeClr val="accent6">
                    <a:lumMod val="75000"/>
                  </a:schemeClr>
                </a:solidFill>
              </a:rPr>
              <a:t>Neutron Star Formation</a:t>
            </a:r>
          </a:p>
        </p:txBody>
      </p:sp>
      <p:pic>
        <p:nvPicPr>
          <p:cNvPr id="305" name="Picture 304">
            <a:extLst>
              <a:ext uri="{FF2B5EF4-FFF2-40B4-BE49-F238E27FC236}">
                <a16:creationId xmlns:a16="http://schemas.microsoft.com/office/drawing/2014/main" id="{F926F97E-9137-440B-8A39-D3B2DB472988}"/>
              </a:ext>
            </a:extLst>
          </p:cNvPr>
          <p:cNvPicPr>
            <a:picLocks noChangeAspect="1"/>
          </p:cNvPicPr>
          <p:nvPr/>
        </p:nvPicPr>
        <p:blipFill>
          <a:blip r:embed="rId5"/>
          <a:stretch>
            <a:fillRect/>
          </a:stretch>
        </p:blipFill>
        <p:spPr>
          <a:xfrm>
            <a:off x="6325344" y="2416099"/>
            <a:ext cx="3744416" cy="2133933"/>
          </a:xfrm>
          <a:prstGeom prst="rect">
            <a:avLst/>
          </a:prstGeom>
        </p:spPr>
      </p:pic>
      <p:sp>
        <p:nvSpPr>
          <p:cNvPr id="307" name="Freeform: Shape 306">
            <a:extLst>
              <a:ext uri="{FF2B5EF4-FFF2-40B4-BE49-F238E27FC236}">
                <a16:creationId xmlns:a16="http://schemas.microsoft.com/office/drawing/2014/main" id="{F67E2B6E-9C86-4BBC-9049-29CCE936FAFD}"/>
              </a:ext>
            </a:extLst>
          </p:cNvPr>
          <p:cNvSpPr/>
          <p:nvPr/>
        </p:nvSpPr>
        <p:spPr>
          <a:xfrm>
            <a:off x="636712" y="1437930"/>
            <a:ext cx="239797" cy="4986876"/>
          </a:xfrm>
          <a:custGeom>
            <a:avLst/>
            <a:gdLst>
              <a:gd name="connsiteX0" fmla="*/ 709246 w 709246"/>
              <a:gd name="connsiteY0" fmla="*/ 0 h 5375030"/>
              <a:gd name="connsiteX1" fmla="*/ 187569 w 709246"/>
              <a:gd name="connsiteY1" fmla="*/ 1758461 h 5375030"/>
              <a:gd name="connsiteX2" fmla="*/ 0 w 709246"/>
              <a:gd name="connsiteY2" fmla="*/ 5375030 h 5375030"/>
            </a:gdLst>
            <a:ahLst/>
            <a:cxnLst>
              <a:cxn ang="0">
                <a:pos x="connsiteX0" y="connsiteY0"/>
              </a:cxn>
              <a:cxn ang="0">
                <a:pos x="connsiteX1" y="connsiteY1"/>
              </a:cxn>
              <a:cxn ang="0">
                <a:pos x="connsiteX2" y="connsiteY2"/>
              </a:cxn>
            </a:cxnLst>
            <a:rect l="l" t="t" r="r" b="b"/>
            <a:pathLst>
              <a:path w="709246" h="5375030">
                <a:moveTo>
                  <a:pt x="709246" y="0"/>
                </a:moveTo>
                <a:cubicBezTo>
                  <a:pt x="507511" y="431311"/>
                  <a:pt x="305777" y="862623"/>
                  <a:pt x="187569" y="1758461"/>
                </a:cubicBezTo>
                <a:cubicBezTo>
                  <a:pt x="69361" y="2654299"/>
                  <a:pt x="34680" y="4014664"/>
                  <a:pt x="0" y="5375030"/>
                </a:cubicBezTo>
              </a:path>
            </a:pathLst>
          </a:custGeom>
          <a:noFill/>
          <a:ln w="57150">
            <a:solidFill>
              <a:srgbClr val="3333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Freeform: Shape 307">
            <a:extLst>
              <a:ext uri="{FF2B5EF4-FFF2-40B4-BE49-F238E27FC236}">
                <a16:creationId xmlns:a16="http://schemas.microsoft.com/office/drawing/2014/main" id="{13877908-56E1-42BF-8B5F-D61035F90286}"/>
              </a:ext>
            </a:extLst>
          </p:cNvPr>
          <p:cNvSpPr/>
          <p:nvPr/>
        </p:nvSpPr>
        <p:spPr>
          <a:xfrm>
            <a:off x="1916280" y="6402338"/>
            <a:ext cx="2960077" cy="181708"/>
          </a:xfrm>
          <a:custGeom>
            <a:avLst/>
            <a:gdLst>
              <a:gd name="connsiteX0" fmla="*/ 0 w 2960077"/>
              <a:gd name="connsiteY0" fmla="*/ 181708 h 181708"/>
              <a:gd name="connsiteX1" fmla="*/ 1101969 w 2960077"/>
              <a:gd name="connsiteY1" fmla="*/ 52754 h 181708"/>
              <a:gd name="connsiteX2" fmla="*/ 2960077 w 2960077"/>
              <a:gd name="connsiteY2" fmla="*/ 0 h 181708"/>
            </a:gdLst>
            <a:ahLst/>
            <a:cxnLst>
              <a:cxn ang="0">
                <a:pos x="connsiteX0" y="connsiteY0"/>
              </a:cxn>
              <a:cxn ang="0">
                <a:pos x="connsiteX1" y="connsiteY1"/>
              </a:cxn>
              <a:cxn ang="0">
                <a:pos x="connsiteX2" y="connsiteY2"/>
              </a:cxn>
            </a:cxnLst>
            <a:rect l="l" t="t" r="r" b="b"/>
            <a:pathLst>
              <a:path w="2960077" h="181708">
                <a:moveTo>
                  <a:pt x="0" y="181708"/>
                </a:moveTo>
                <a:cubicBezTo>
                  <a:pt x="304311" y="132373"/>
                  <a:pt x="608623" y="83039"/>
                  <a:pt x="1101969" y="52754"/>
                </a:cubicBezTo>
                <a:cubicBezTo>
                  <a:pt x="1595315" y="22469"/>
                  <a:pt x="2277696" y="11234"/>
                  <a:pt x="2960077" y="0"/>
                </a:cubicBezTo>
              </a:path>
            </a:pathLst>
          </a:custGeom>
          <a:noFill/>
          <a:ln w="57150">
            <a:solidFill>
              <a:schemeClr val="accent6">
                <a:lumMod val="60000"/>
                <a:lumOff val="4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6257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553A637-F120-4977-B5C9-A55ECFC8D6F2}"/>
              </a:ext>
            </a:extLst>
          </p:cNvPr>
          <p:cNvPicPr>
            <a:picLocks noChangeAspect="1"/>
          </p:cNvPicPr>
          <p:nvPr/>
        </p:nvPicPr>
        <p:blipFill>
          <a:blip r:embed="rId3"/>
          <a:stretch>
            <a:fillRect/>
          </a:stretch>
        </p:blipFill>
        <p:spPr>
          <a:xfrm>
            <a:off x="42840" y="1077822"/>
            <a:ext cx="9932674" cy="6065144"/>
          </a:xfrm>
          <a:prstGeom prst="rect">
            <a:avLst/>
          </a:prstGeom>
        </p:spPr>
      </p:pic>
      <p:sp>
        <p:nvSpPr>
          <p:cNvPr id="2" name="Title 1">
            <a:extLst>
              <a:ext uri="{FF2B5EF4-FFF2-40B4-BE49-F238E27FC236}">
                <a16:creationId xmlns:a16="http://schemas.microsoft.com/office/drawing/2014/main" id="{4BA45712-2957-4530-8F69-781652A5E09A}"/>
              </a:ext>
            </a:extLst>
          </p:cNvPr>
          <p:cNvSpPr>
            <a:spLocks noGrp="1"/>
          </p:cNvSpPr>
          <p:nvPr>
            <p:ph type="title"/>
          </p:nvPr>
        </p:nvSpPr>
        <p:spPr>
          <a:xfrm>
            <a:off x="0" y="0"/>
            <a:ext cx="10058400" cy="790575"/>
          </a:xfrm>
        </p:spPr>
        <p:txBody>
          <a:bodyPr/>
          <a:lstStyle/>
          <a:p>
            <a:r>
              <a:rPr lang="en-US" dirty="0"/>
              <a:t>QCD Phase Diagram</a:t>
            </a:r>
          </a:p>
        </p:txBody>
      </p:sp>
      <p:sp>
        <p:nvSpPr>
          <p:cNvPr id="3" name="Slide Number Placeholder 2">
            <a:extLst>
              <a:ext uri="{FF2B5EF4-FFF2-40B4-BE49-F238E27FC236}">
                <a16:creationId xmlns:a16="http://schemas.microsoft.com/office/drawing/2014/main" id="{21D25BF1-F5CD-42A9-BE36-1DEF9D36A1C6}"/>
              </a:ext>
            </a:extLst>
          </p:cNvPr>
          <p:cNvSpPr>
            <a:spLocks noGrp="1"/>
          </p:cNvSpPr>
          <p:nvPr>
            <p:ph type="sldNum" idx="10"/>
          </p:nvPr>
        </p:nvSpPr>
        <p:spPr/>
        <p:txBody>
          <a:bodyPr/>
          <a:lstStyle/>
          <a:p>
            <a:pPr>
              <a:defRPr/>
            </a:pPr>
            <a:fld id="{5C750A43-3ADA-4659-906B-39996F1838BE}" type="slidenum">
              <a:rPr lang="en-US" altLang="en-US" smtClean="0"/>
              <a:t>5</a:t>
            </a:fld>
            <a:endParaRPr lang="en-US" altLang="en-US" dirty="0"/>
          </a:p>
        </p:txBody>
      </p:sp>
      <p:sp>
        <p:nvSpPr>
          <p:cNvPr id="4" name="Footer Placeholder 3">
            <a:extLst>
              <a:ext uri="{FF2B5EF4-FFF2-40B4-BE49-F238E27FC236}">
                <a16:creationId xmlns:a16="http://schemas.microsoft.com/office/drawing/2014/main" id="{B7674455-33B3-4038-A23A-9BDF2F76DAFD}"/>
              </a:ext>
            </a:extLst>
          </p:cNvPr>
          <p:cNvSpPr>
            <a:spLocks noGrp="1"/>
          </p:cNvSpPr>
          <p:nvPr>
            <p:ph type="ftr" idx="11"/>
          </p:nvPr>
        </p:nvSpPr>
        <p:spPr/>
        <p:txBody>
          <a:bodyPr/>
          <a:lstStyle/>
          <a:p>
            <a:pPr>
              <a:defRPr/>
            </a:pPr>
            <a:r>
              <a:rPr lang="en-US" altLang="zh-TW" dirty="0"/>
              <a:t>QGP Studies in Run 3 and 4</a:t>
            </a:r>
          </a:p>
        </p:txBody>
      </p:sp>
      <p:sp>
        <p:nvSpPr>
          <p:cNvPr id="308" name="Freeform: Shape 307">
            <a:extLst>
              <a:ext uri="{FF2B5EF4-FFF2-40B4-BE49-F238E27FC236}">
                <a16:creationId xmlns:a16="http://schemas.microsoft.com/office/drawing/2014/main" id="{13877908-56E1-42BF-8B5F-D61035F90286}"/>
              </a:ext>
            </a:extLst>
          </p:cNvPr>
          <p:cNvSpPr/>
          <p:nvPr/>
        </p:nvSpPr>
        <p:spPr>
          <a:xfrm>
            <a:off x="1916280" y="6402338"/>
            <a:ext cx="2960077" cy="181708"/>
          </a:xfrm>
          <a:custGeom>
            <a:avLst/>
            <a:gdLst>
              <a:gd name="connsiteX0" fmla="*/ 0 w 2960077"/>
              <a:gd name="connsiteY0" fmla="*/ 181708 h 181708"/>
              <a:gd name="connsiteX1" fmla="*/ 1101969 w 2960077"/>
              <a:gd name="connsiteY1" fmla="*/ 52754 h 181708"/>
              <a:gd name="connsiteX2" fmla="*/ 2960077 w 2960077"/>
              <a:gd name="connsiteY2" fmla="*/ 0 h 181708"/>
            </a:gdLst>
            <a:ahLst/>
            <a:cxnLst>
              <a:cxn ang="0">
                <a:pos x="connsiteX0" y="connsiteY0"/>
              </a:cxn>
              <a:cxn ang="0">
                <a:pos x="connsiteX1" y="connsiteY1"/>
              </a:cxn>
              <a:cxn ang="0">
                <a:pos x="connsiteX2" y="connsiteY2"/>
              </a:cxn>
            </a:cxnLst>
            <a:rect l="l" t="t" r="r" b="b"/>
            <a:pathLst>
              <a:path w="2960077" h="181708">
                <a:moveTo>
                  <a:pt x="0" y="181708"/>
                </a:moveTo>
                <a:cubicBezTo>
                  <a:pt x="304311" y="132373"/>
                  <a:pt x="608623" y="83039"/>
                  <a:pt x="1101969" y="52754"/>
                </a:cubicBezTo>
                <a:cubicBezTo>
                  <a:pt x="1595315" y="22469"/>
                  <a:pt x="2277696" y="11234"/>
                  <a:pt x="2960077" y="0"/>
                </a:cubicBezTo>
              </a:path>
            </a:pathLst>
          </a:custGeom>
          <a:noFill/>
          <a:ln w="57150">
            <a:solidFill>
              <a:schemeClr val="accent6">
                <a:lumMod val="60000"/>
                <a:lumOff val="4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5089FB50-3E43-4E6B-AA2B-B4F1E21E72E7}"/>
              </a:ext>
            </a:extLst>
          </p:cNvPr>
          <p:cNvSpPr/>
          <p:nvPr/>
        </p:nvSpPr>
        <p:spPr>
          <a:xfrm>
            <a:off x="2016369" y="5764915"/>
            <a:ext cx="6365946" cy="785581"/>
          </a:xfrm>
          <a:custGeom>
            <a:avLst/>
            <a:gdLst>
              <a:gd name="connsiteX0" fmla="*/ 0 w 4085728"/>
              <a:gd name="connsiteY0" fmla="*/ 890964 h 890964"/>
              <a:gd name="connsiteX1" fmla="*/ 1934308 w 4085728"/>
              <a:gd name="connsiteY1" fmla="*/ 715118 h 890964"/>
              <a:gd name="connsiteX2" fmla="*/ 3440723 w 4085728"/>
              <a:gd name="connsiteY2" fmla="*/ 504103 h 890964"/>
              <a:gd name="connsiteX3" fmla="*/ 4085493 w 4085728"/>
              <a:gd name="connsiteY3" fmla="*/ 211026 h 890964"/>
              <a:gd name="connsiteX4" fmla="*/ 3382108 w 4085728"/>
              <a:gd name="connsiteY4" fmla="*/ 11734 h 890964"/>
              <a:gd name="connsiteX5" fmla="*/ 427893 w 4085728"/>
              <a:gd name="connsiteY5" fmla="*/ 562718 h 89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85728" h="890964">
                <a:moveTo>
                  <a:pt x="0" y="890964"/>
                </a:moveTo>
                <a:lnTo>
                  <a:pt x="1934308" y="715118"/>
                </a:lnTo>
                <a:cubicBezTo>
                  <a:pt x="2507762" y="650641"/>
                  <a:pt x="3082192" y="588118"/>
                  <a:pt x="3440723" y="504103"/>
                </a:cubicBezTo>
                <a:cubicBezTo>
                  <a:pt x="3799254" y="420088"/>
                  <a:pt x="4095262" y="293087"/>
                  <a:pt x="4085493" y="211026"/>
                </a:cubicBezTo>
                <a:cubicBezTo>
                  <a:pt x="4075724" y="128965"/>
                  <a:pt x="3991708" y="-46881"/>
                  <a:pt x="3382108" y="11734"/>
                </a:cubicBezTo>
                <a:cubicBezTo>
                  <a:pt x="2772508" y="70349"/>
                  <a:pt x="1600200" y="316533"/>
                  <a:pt x="427893" y="562718"/>
                </a:cubicBezTo>
              </a:path>
            </a:pathLst>
          </a:custGeom>
          <a:noFill/>
          <a:ln w="76200">
            <a:solidFill>
              <a:schemeClr val="accent5">
                <a:lumMod val="60000"/>
                <a:lumOff val="40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68653D3-7A87-4C9F-B692-2D310C31E91E}"/>
              </a:ext>
            </a:extLst>
          </p:cNvPr>
          <p:cNvSpPr/>
          <p:nvPr/>
        </p:nvSpPr>
        <p:spPr>
          <a:xfrm>
            <a:off x="826477" y="2318150"/>
            <a:ext cx="160798" cy="3859911"/>
          </a:xfrm>
          <a:custGeom>
            <a:avLst/>
            <a:gdLst>
              <a:gd name="connsiteX0" fmla="*/ 1101969 w 1101969"/>
              <a:gd name="connsiteY0" fmla="*/ 0 h 4085493"/>
              <a:gd name="connsiteX1" fmla="*/ 633046 w 1101969"/>
              <a:gd name="connsiteY1" fmla="*/ 838200 h 4085493"/>
              <a:gd name="connsiteX2" fmla="*/ 128954 w 1101969"/>
              <a:gd name="connsiteY2" fmla="*/ 2274277 h 4085493"/>
              <a:gd name="connsiteX3" fmla="*/ 0 w 1101969"/>
              <a:gd name="connsiteY3" fmla="*/ 4085493 h 4085493"/>
            </a:gdLst>
            <a:ahLst/>
            <a:cxnLst>
              <a:cxn ang="0">
                <a:pos x="connsiteX0" y="connsiteY0"/>
              </a:cxn>
              <a:cxn ang="0">
                <a:pos x="connsiteX1" y="connsiteY1"/>
              </a:cxn>
              <a:cxn ang="0">
                <a:pos x="connsiteX2" y="connsiteY2"/>
              </a:cxn>
              <a:cxn ang="0">
                <a:pos x="connsiteX3" y="connsiteY3"/>
              </a:cxn>
            </a:cxnLst>
            <a:rect l="l" t="t" r="r" b="b"/>
            <a:pathLst>
              <a:path w="1101969" h="4085493">
                <a:moveTo>
                  <a:pt x="1101969" y="0"/>
                </a:moveTo>
                <a:cubicBezTo>
                  <a:pt x="948592" y="229577"/>
                  <a:pt x="795215" y="459154"/>
                  <a:pt x="633046" y="838200"/>
                </a:cubicBezTo>
                <a:cubicBezTo>
                  <a:pt x="470877" y="1217246"/>
                  <a:pt x="234462" y="1733062"/>
                  <a:pt x="128954" y="2274277"/>
                </a:cubicBezTo>
                <a:cubicBezTo>
                  <a:pt x="23446" y="2815493"/>
                  <a:pt x="11723" y="3450493"/>
                  <a:pt x="0" y="4085493"/>
                </a:cubicBezTo>
              </a:path>
            </a:pathLst>
          </a:custGeom>
          <a:noFill/>
          <a:ln w="5715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713BC6C-640E-4BA4-9FAF-682D12DB713F}"/>
              </a:ext>
            </a:extLst>
          </p:cNvPr>
          <p:cNvSpPr txBox="1"/>
          <p:nvPr/>
        </p:nvSpPr>
        <p:spPr>
          <a:xfrm>
            <a:off x="806992" y="1453160"/>
            <a:ext cx="4870280" cy="461665"/>
          </a:xfrm>
          <a:prstGeom prst="rect">
            <a:avLst/>
          </a:prstGeom>
          <a:noFill/>
        </p:spPr>
        <p:txBody>
          <a:bodyPr wrap="square" rtlCol="0">
            <a:spAutoFit/>
          </a:bodyPr>
          <a:lstStyle/>
          <a:p>
            <a:r>
              <a:rPr lang="en-US" altLang="zh-TW" sz="2400" b="1" dirty="0">
                <a:solidFill>
                  <a:srgbClr val="FF0000"/>
                </a:solidFill>
              </a:rPr>
              <a:t>QGP</a:t>
            </a:r>
            <a:r>
              <a:rPr lang="zh-TW" altLang="en-US" sz="2400" b="1" dirty="0">
                <a:solidFill>
                  <a:srgbClr val="FF0000"/>
                </a:solidFill>
              </a:rPr>
              <a:t> </a:t>
            </a:r>
            <a:r>
              <a:rPr lang="en-US" altLang="zh-TW" sz="2400" b="1" dirty="0">
                <a:solidFill>
                  <a:srgbClr val="FF0000"/>
                </a:solidFill>
              </a:rPr>
              <a:t>M</a:t>
            </a:r>
            <a:r>
              <a:rPr lang="en-US" sz="2400" b="1" dirty="0">
                <a:solidFill>
                  <a:srgbClr val="FF0000"/>
                </a:solidFill>
              </a:rPr>
              <a:t>edium in the Midrapidity</a:t>
            </a:r>
          </a:p>
        </p:txBody>
      </p:sp>
      <p:pic>
        <p:nvPicPr>
          <p:cNvPr id="11" name="Picture 10">
            <a:extLst>
              <a:ext uri="{FF2B5EF4-FFF2-40B4-BE49-F238E27FC236}">
                <a16:creationId xmlns:a16="http://schemas.microsoft.com/office/drawing/2014/main" id="{75140D5D-790E-4B87-8AF3-E3AECB9B4455}"/>
              </a:ext>
            </a:extLst>
          </p:cNvPr>
          <p:cNvPicPr>
            <a:picLocks noChangeAspect="1"/>
          </p:cNvPicPr>
          <p:nvPr/>
        </p:nvPicPr>
        <p:blipFill>
          <a:blip r:embed="rId4"/>
          <a:stretch>
            <a:fillRect/>
          </a:stretch>
        </p:blipFill>
        <p:spPr>
          <a:xfrm>
            <a:off x="4813175" y="1913083"/>
            <a:ext cx="5144241" cy="1380679"/>
          </a:xfrm>
          <a:prstGeom prst="rect">
            <a:avLst/>
          </a:prstGeom>
        </p:spPr>
      </p:pic>
      <p:sp>
        <p:nvSpPr>
          <p:cNvPr id="6" name="TextBox 5">
            <a:extLst>
              <a:ext uri="{FF2B5EF4-FFF2-40B4-BE49-F238E27FC236}">
                <a16:creationId xmlns:a16="http://schemas.microsoft.com/office/drawing/2014/main" id="{F650CDD9-D16E-46CC-A91B-54A5F10EEF3F}"/>
              </a:ext>
            </a:extLst>
          </p:cNvPr>
          <p:cNvSpPr txBox="1"/>
          <p:nvPr/>
        </p:nvSpPr>
        <p:spPr>
          <a:xfrm>
            <a:off x="6181328" y="1509936"/>
            <a:ext cx="3020379" cy="461665"/>
          </a:xfrm>
          <a:prstGeom prst="rect">
            <a:avLst/>
          </a:prstGeom>
          <a:noFill/>
        </p:spPr>
        <p:txBody>
          <a:bodyPr wrap="none" rtlCol="0">
            <a:spAutoFit/>
          </a:bodyPr>
          <a:lstStyle/>
          <a:p>
            <a:r>
              <a:rPr lang="en-US" sz="2400" b="1" dirty="0"/>
              <a:t>Heavy Ion Collision</a:t>
            </a:r>
          </a:p>
        </p:txBody>
      </p:sp>
      <p:sp>
        <p:nvSpPr>
          <p:cNvPr id="16" name="TextBox 15">
            <a:extLst>
              <a:ext uri="{FF2B5EF4-FFF2-40B4-BE49-F238E27FC236}">
                <a16:creationId xmlns:a16="http://schemas.microsoft.com/office/drawing/2014/main" id="{A3ECB116-BCE3-4BAE-B71A-E49C378992B7}"/>
              </a:ext>
            </a:extLst>
          </p:cNvPr>
          <p:cNvSpPr txBox="1"/>
          <p:nvPr/>
        </p:nvSpPr>
        <p:spPr>
          <a:xfrm>
            <a:off x="2367867" y="6839445"/>
            <a:ext cx="4821573" cy="461665"/>
          </a:xfrm>
          <a:prstGeom prst="rect">
            <a:avLst/>
          </a:prstGeom>
          <a:noFill/>
        </p:spPr>
        <p:txBody>
          <a:bodyPr wrap="square" rtlCol="0">
            <a:spAutoFit/>
          </a:bodyPr>
          <a:lstStyle/>
          <a:p>
            <a:r>
              <a:rPr lang="en-US" sz="2400" b="1" dirty="0">
                <a:solidFill>
                  <a:schemeClr val="accent5">
                    <a:lumMod val="60000"/>
                    <a:lumOff val="40000"/>
                  </a:schemeClr>
                </a:solidFill>
              </a:rPr>
              <a:t>Compressed Heavy Ion Beam</a:t>
            </a:r>
          </a:p>
        </p:txBody>
      </p:sp>
    </p:spTree>
    <p:extLst>
      <p:ext uri="{BB962C8B-B14F-4D97-AF65-F5344CB8AC3E}">
        <p14:creationId xmlns:p14="http://schemas.microsoft.com/office/powerpoint/2010/main" val="2243109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ChangeArrowheads="1"/>
          </p:cNvSpPr>
          <p:nvPr>
            <p:ph type="sldNum" sz="quarter" idx="10"/>
          </p:nvPr>
        </p:nvSpPr>
        <p:spPr>
          <a:noFill/>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9pPr>
          </a:lstStyle>
          <a:p>
            <a:fld id="{1D15860F-596A-49FE-B1CD-2FDBC629B8BC}" type="slidenum">
              <a:rPr lang="en-US" altLang="en-US" sz="1400" smtClean="0">
                <a:solidFill>
                  <a:srgbClr val="000000"/>
                </a:solidFill>
              </a:rPr>
              <a:pPr/>
              <a:t>6</a:t>
            </a:fld>
            <a:endParaRPr lang="en-US" altLang="en-US" sz="1400">
              <a:solidFill>
                <a:srgbClr val="000000"/>
              </a:solidFill>
            </a:endParaRPr>
          </a:p>
        </p:txBody>
      </p:sp>
      <p:sp>
        <p:nvSpPr>
          <p:cNvPr id="90115" name="Rectangle 7"/>
          <p:cNvSpPr>
            <a:spLocks noGrp="1" noChangeArrowheads="1"/>
          </p:cNvSpPr>
          <p:nvPr>
            <p:ph type="ftr" sz="quarter" idx="11"/>
          </p:nvPr>
        </p:nvSpPr>
        <p:spPr>
          <a:noFill/>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400">
                <a:solidFill>
                  <a:schemeClr val="tx1"/>
                </a:solidFill>
                <a:latin typeface="Arial" panose="020B0604020202020204" pitchFamily="34" charset="0"/>
                <a:ea typeface="ＭＳ Ｐゴシック" panose="020B0600070205080204" pitchFamily="34" charset="-128"/>
              </a:defRPr>
            </a:lvl9pPr>
          </a:lstStyle>
          <a:p>
            <a:r>
              <a:rPr lang="en-US" altLang="zh-TW" sz="1400" dirty="0">
                <a:solidFill>
                  <a:srgbClr val="000000"/>
                </a:solidFill>
                <a:ea typeface="新細明體" panose="02020500000000000000" pitchFamily="18" charset="-120"/>
              </a:rPr>
              <a:t>QGP Studies in Run 3 and 4</a:t>
            </a:r>
          </a:p>
        </p:txBody>
      </p:sp>
      <p:sp>
        <p:nvSpPr>
          <p:cNvPr id="90116" name="Slide Number Placeholder 3"/>
          <p:cNvSpPr txBox="1">
            <a:spLocks noGrp="1"/>
          </p:cNvSpPr>
          <p:nvPr/>
        </p:nvSpPr>
        <p:spPr bwMode="auto">
          <a:xfrm>
            <a:off x="8496300" y="7270750"/>
            <a:ext cx="925513"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68" tIns="51114" rIns="101868" bIns="51114" anchor="ctr"/>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fld id="{7B4F5141-1EAB-4CFD-A5D0-126AB3A01701}" type="slidenum">
              <a:rPr lang="en-US" altLang="en-US" sz="1400"/>
              <a:pPr>
                <a:lnSpc>
                  <a:spcPct val="100000"/>
                </a:lnSpc>
                <a:spcBef>
                  <a:spcPct val="0"/>
                </a:spcBef>
                <a:buClrTx/>
                <a:buFontTx/>
                <a:buNone/>
              </a:pPr>
              <a:t>6</a:t>
            </a:fld>
            <a:endParaRPr lang="en-US" altLang="en-US" sz="1400"/>
          </a:p>
        </p:txBody>
      </p:sp>
      <p:sp>
        <p:nvSpPr>
          <p:cNvPr id="90117" name="Footer Placeholder 4"/>
          <p:cNvSpPr txBox="1">
            <a:spLocks noGrp="1"/>
          </p:cNvSpPr>
          <p:nvPr/>
        </p:nvSpPr>
        <p:spPr bwMode="auto">
          <a:xfrm>
            <a:off x="2519363" y="7288213"/>
            <a:ext cx="527050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68" tIns="51114" rIns="101868" bIns="51114" anchor="ctr"/>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4288" algn="l"/>
                <a:tab pos="8083550" algn="l"/>
                <a:tab pos="8532813" algn="l"/>
                <a:tab pos="8982075" algn="l"/>
              </a:tabLst>
              <a:defRPr>
                <a:solidFill>
                  <a:srgbClr val="000000"/>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pPr>
            <a:r>
              <a:rPr lang="en-US" altLang="zh-TW" sz="1400" dirty="0">
                <a:ea typeface="新細明體" panose="02020500000000000000" pitchFamily="18" charset="-120"/>
              </a:rPr>
              <a:t>QGP Studies in Run 3 and 4</a:t>
            </a:r>
          </a:p>
        </p:txBody>
      </p:sp>
      <p:sp>
        <p:nvSpPr>
          <p:cNvPr id="90118" name="Rectangle 2"/>
          <p:cNvSpPr>
            <a:spLocks noGrp="1" noChangeArrowheads="1"/>
          </p:cNvSpPr>
          <p:nvPr>
            <p:ph type="title"/>
          </p:nvPr>
        </p:nvSpPr>
        <p:spPr>
          <a:xfrm>
            <a:off x="0" y="0"/>
            <a:ext cx="10061575" cy="733425"/>
          </a:xfrm>
        </p:spPr>
        <p:txBody>
          <a:bodyPr lIns="101880" tIns="51120" rIns="101880" bIns="51120"/>
          <a:lstStyle/>
          <a:p>
            <a:pPr marL="0" indent="0">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US" altLang="en-US" dirty="0">
                <a:ea typeface="新細明體" panose="02020500000000000000" pitchFamily="18" charset="-120"/>
              </a:rPr>
              <a:t>Collectivity from Hydro Evolution</a:t>
            </a:r>
            <a:endParaRPr lang="en-US" altLang="en-US" dirty="0"/>
          </a:p>
        </p:txBody>
      </p:sp>
      <p:sp>
        <p:nvSpPr>
          <p:cNvPr id="90128" name="Text Box 15"/>
          <p:cNvSpPr txBox="1">
            <a:spLocks noChangeArrowheads="1"/>
          </p:cNvSpPr>
          <p:nvPr/>
        </p:nvSpPr>
        <p:spPr bwMode="auto">
          <a:xfrm>
            <a:off x="39440" y="1130300"/>
            <a:ext cx="123348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129" name="AutoShape 16"/>
          <p:cNvSpPr>
            <a:spLocks noChangeArrowheads="1"/>
          </p:cNvSpPr>
          <p:nvPr/>
        </p:nvSpPr>
        <p:spPr bwMode="auto">
          <a:xfrm rot="10800000">
            <a:off x="2712790" y="881063"/>
            <a:ext cx="350837" cy="315912"/>
          </a:xfrm>
          <a:custGeom>
            <a:avLst/>
            <a:gdLst>
              <a:gd name="T0" fmla="*/ 0 w 720"/>
              <a:gd name="T1" fmla="*/ 0 h 622"/>
              <a:gd name="T2" fmla="*/ 0 w 720"/>
              <a:gd name="T3" fmla="*/ 0 h 622"/>
              <a:gd name="T4" fmla="*/ 0 w 720"/>
              <a:gd name="T5" fmla="*/ 0 h 622"/>
              <a:gd name="T6" fmla="*/ 0 w 720"/>
              <a:gd name="T7" fmla="*/ 0 h 622"/>
              <a:gd name="T8" fmla="*/ 0 w 720"/>
              <a:gd name="T9" fmla="*/ 0 h 622"/>
              <a:gd name="T10" fmla="*/ 0 w 720"/>
              <a:gd name="T11" fmla="*/ 0 h 622"/>
              <a:gd name="T12" fmla="*/ 0 w 720"/>
              <a:gd name="T13" fmla="*/ 0 h 622"/>
              <a:gd name="T14" fmla="*/ 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path>
            </a:pathLst>
          </a:custGeom>
          <a:solidFill>
            <a:srgbClr val="00CC99">
              <a:alpha val="50195"/>
            </a:srgbClr>
          </a:solidFill>
          <a:ln w="9525">
            <a:round/>
            <a:headEnd/>
            <a:tailEnd/>
          </a:ln>
          <a:effectLst/>
          <a:scene3d>
            <a:camera prst="legacyObliqueTopLeft">
              <a:rot lat="20099962" lon="21299970" rev="0"/>
            </a:camera>
            <a:lightRig rig="legacyFlat1" dir="t"/>
          </a:scene3d>
          <a:sp3d extrusionH="430200" prstMaterial="legacyMatte">
            <a:bevelT w="13500" h="13500" prst="angle"/>
            <a:bevelB w="13500" h="13500" prst="angle"/>
            <a:extrusionClr>
              <a:srgbClr val="00CC99"/>
            </a:extrusionClr>
            <a:contourClr>
              <a:srgbClr val="00CC99"/>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anchor="ctr">
            <a:flatTx/>
          </a:bodyPr>
          <a:lstStyle/>
          <a:p>
            <a:endParaRPr lang="en-US"/>
          </a:p>
        </p:txBody>
      </p:sp>
      <p:sp>
        <p:nvSpPr>
          <p:cNvPr id="90130" name="Line 17"/>
          <p:cNvSpPr>
            <a:spLocks noChangeShapeType="1"/>
          </p:cNvSpPr>
          <p:nvPr/>
        </p:nvSpPr>
        <p:spPr bwMode="auto">
          <a:xfrm flipH="1">
            <a:off x="855415" y="1198563"/>
            <a:ext cx="635000" cy="950912"/>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1" name="Line 18"/>
          <p:cNvSpPr>
            <a:spLocks noChangeShapeType="1"/>
          </p:cNvSpPr>
          <p:nvPr/>
        </p:nvSpPr>
        <p:spPr bwMode="auto">
          <a:xfrm flipH="1">
            <a:off x="1155452" y="1198563"/>
            <a:ext cx="622300" cy="938212"/>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2" name="Line 19"/>
          <p:cNvSpPr>
            <a:spLocks noChangeShapeType="1"/>
          </p:cNvSpPr>
          <p:nvPr/>
        </p:nvSpPr>
        <p:spPr bwMode="auto">
          <a:xfrm>
            <a:off x="1357065" y="1398588"/>
            <a:ext cx="2032000"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3" name="Line 20"/>
          <p:cNvSpPr>
            <a:spLocks noChangeShapeType="1"/>
          </p:cNvSpPr>
          <p:nvPr/>
        </p:nvSpPr>
        <p:spPr bwMode="auto">
          <a:xfrm>
            <a:off x="1309440" y="2403475"/>
            <a:ext cx="1425575" cy="15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4" name="AutoShape 21"/>
          <p:cNvSpPr>
            <a:spLocks noChangeArrowheads="1"/>
          </p:cNvSpPr>
          <p:nvPr/>
        </p:nvSpPr>
        <p:spPr bwMode="auto">
          <a:xfrm>
            <a:off x="287090" y="1195388"/>
            <a:ext cx="3230562" cy="1849437"/>
          </a:xfrm>
          <a:prstGeom prst="parallelogram">
            <a:avLst>
              <a:gd name="adj" fmla="val 64809"/>
            </a:avLst>
          </a:prstGeom>
          <a:noFill/>
          <a:ln w="28440">
            <a:solidFill>
              <a:srgbClr val="B2B2B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135" name="Line 22"/>
          <p:cNvSpPr>
            <a:spLocks noChangeShapeType="1"/>
          </p:cNvSpPr>
          <p:nvPr/>
        </p:nvSpPr>
        <p:spPr bwMode="auto">
          <a:xfrm flipH="1">
            <a:off x="271215" y="2654300"/>
            <a:ext cx="277812" cy="3952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6" name="Line 23"/>
          <p:cNvSpPr>
            <a:spLocks noChangeShapeType="1"/>
          </p:cNvSpPr>
          <p:nvPr/>
        </p:nvSpPr>
        <p:spPr bwMode="auto">
          <a:xfrm flipH="1">
            <a:off x="1298327" y="1198563"/>
            <a:ext cx="768350" cy="1158875"/>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7" name="AutoShape 24"/>
          <p:cNvSpPr>
            <a:spLocks noChangeArrowheads="1"/>
          </p:cNvSpPr>
          <p:nvPr/>
        </p:nvSpPr>
        <p:spPr bwMode="auto">
          <a:xfrm rot="10800000" flipV="1">
            <a:off x="1282452" y="2233613"/>
            <a:ext cx="244475" cy="739775"/>
          </a:xfrm>
          <a:custGeom>
            <a:avLst/>
            <a:gdLst>
              <a:gd name="T0" fmla="*/ 2147483646 w 252"/>
              <a:gd name="T1" fmla="*/ 2147483646 h 715"/>
              <a:gd name="T2" fmla="*/ 2147483646 w 252"/>
              <a:gd name="T3" fmla="*/ 2147483646 h 715"/>
              <a:gd name="T4" fmla="*/ 2147483646 w 252"/>
              <a:gd name="T5" fmla="*/ 2147483646 h 715"/>
              <a:gd name="T6" fmla="*/ 2147483646 w 252"/>
              <a:gd name="T7" fmla="*/ 2147483646 h 715"/>
              <a:gd name="T8" fmla="*/ 2147483646 w 252"/>
              <a:gd name="T9" fmla="*/ 2147483646 h 715"/>
              <a:gd name="T10" fmla="*/ 2147483646 w 252"/>
              <a:gd name="T11" fmla="*/ 2147483646 h 715"/>
              <a:gd name="T12" fmla="*/ 2147483646 w 252"/>
              <a:gd name="T13" fmla="*/ 2147483646 h 715"/>
              <a:gd name="T14" fmla="*/ 2147483646 w 252"/>
              <a:gd name="T15" fmla="*/ 2147483646 h 715"/>
              <a:gd name="T16" fmla="*/ 2147483646 w 252"/>
              <a:gd name="T17" fmla="*/ 2147483646 h 715"/>
              <a:gd name="T18" fmla="*/ 2147483646 w 252"/>
              <a:gd name="T19" fmla="*/ 2147483646 h 715"/>
              <a:gd name="T20" fmla="*/ 2147483646 w 252"/>
              <a:gd name="T21" fmla="*/ 2147483646 h 715"/>
              <a:gd name="T22" fmla="*/ 2147483646 w 252"/>
              <a:gd name="T23" fmla="*/ 2147483646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rgbClr val="FFFFFF">
              <a:alpha val="50195"/>
            </a:srgbClr>
          </a:solidFill>
          <a:ln w="3816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138" name="Line 25"/>
          <p:cNvSpPr>
            <a:spLocks noChangeShapeType="1"/>
          </p:cNvSpPr>
          <p:nvPr/>
        </p:nvSpPr>
        <p:spPr bwMode="auto">
          <a:xfrm flipH="1">
            <a:off x="1133227" y="2195513"/>
            <a:ext cx="569913" cy="8524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39" name="Text Box 26"/>
          <p:cNvSpPr txBox="1">
            <a:spLocks noChangeArrowheads="1"/>
          </p:cNvSpPr>
          <p:nvPr/>
        </p:nvSpPr>
        <p:spPr bwMode="auto">
          <a:xfrm>
            <a:off x="2131765" y="3008313"/>
            <a:ext cx="293687"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93000"/>
              </a:lnSpc>
              <a:spcBef>
                <a:spcPct val="0"/>
              </a:spcBef>
              <a:buClrTx/>
              <a:buFontTx/>
              <a:buNone/>
            </a:pPr>
            <a:r>
              <a:rPr lang="en-US" altLang="en-US" sz="1800"/>
              <a:t>x</a:t>
            </a:r>
          </a:p>
        </p:txBody>
      </p:sp>
      <p:sp>
        <p:nvSpPr>
          <p:cNvPr id="90140" name="Text Box 27"/>
          <p:cNvSpPr txBox="1">
            <a:spLocks noChangeArrowheads="1"/>
          </p:cNvSpPr>
          <p:nvPr/>
        </p:nvSpPr>
        <p:spPr bwMode="auto">
          <a:xfrm>
            <a:off x="1174502" y="1090613"/>
            <a:ext cx="295275"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93000"/>
              </a:lnSpc>
              <a:spcBef>
                <a:spcPct val="0"/>
              </a:spcBef>
              <a:buClrTx/>
              <a:buFontTx/>
              <a:buNone/>
            </a:pPr>
            <a:r>
              <a:rPr lang="en-US" altLang="en-US" sz="1800"/>
              <a:t>z</a:t>
            </a:r>
          </a:p>
        </p:txBody>
      </p:sp>
      <p:grpSp>
        <p:nvGrpSpPr>
          <p:cNvPr id="90141" name="Group 28"/>
          <p:cNvGrpSpPr>
            <a:grpSpLocks/>
          </p:cNvGrpSpPr>
          <p:nvPr/>
        </p:nvGrpSpPr>
        <p:grpSpPr bwMode="auto">
          <a:xfrm>
            <a:off x="2138115" y="1023938"/>
            <a:ext cx="1016000" cy="1028700"/>
            <a:chOff x="1403" y="645"/>
            <a:chExt cx="640" cy="648"/>
          </a:xfrm>
        </p:grpSpPr>
        <p:grpSp>
          <p:nvGrpSpPr>
            <p:cNvPr id="90231" name="Group 29"/>
            <p:cNvGrpSpPr>
              <a:grpSpLocks/>
            </p:cNvGrpSpPr>
            <p:nvPr/>
          </p:nvGrpSpPr>
          <p:grpSpPr bwMode="auto">
            <a:xfrm>
              <a:off x="1403" y="645"/>
              <a:ext cx="640" cy="648"/>
              <a:chOff x="1403" y="645"/>
              <a:chExt cx="640" cy="648"/>
            </a:xfrm>
          </p:grpSpPr>
          <p:sp>
            <p:nvSpPr>
              <p:cNvPr id="90233" name="Oval 30"/>
              <p:cNvSpPr>
                <a:spLocks noChangeArrowheads="1"/>
              </p:cNvSpPr>
              <p:nvPr/>
            </p:nvSpPr>
            <p:spPr bwMode="auto">
              <a:xfrm>
                <a:off x="1418" y="645"/>
                <a:ext cx="612" cy="638"/>
              </a:xfrm>
              <a:prstGeom prst="ellipse">
                <a:avLst/>
              </a:prstGeom>
              <a:gradFill rotWithShape="0">
                <a:gsLst>
                  <a:gs pos="0">
                    <a:srgbClr val="3333CC"/>
                  </a:gs>
                  <a:gs pos="100000">
                    <a:srgbClr val="FFFFFF">
                      <a:alpha val="50000"/>
                    </a:srgbClr>
                  </a:gs>
                </a:gsLst>
                <a:path path="shape">
                  <a:fillToRect l="50000" t="50000" r="50000" b="50000"/>
                </a:path>
              </a:gra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234" name="Oval 31"/>
              <p:cNvSpPr>
                <a:spLocks noChangeArrowheads="1"/>
              </p:cNvSpPr>
              <p:nvPr/>
            </p:nvSpPr>
            <p:spPr bwMode="auto">
              <a:xfrm>
                <a:off x="1418" y="645"/>
                <a:ext cx="612" cy="638"/>
              </a:xfrm>
              <a:prstGeom prst="ellipse">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235" name="AutoShape 32"/>
              <p:cNvSpPr>
                <a:spLocks noChangeArrowheads="1"/>
              </p:cNvSpPr>
              <p:nvPr/>
            </p:nvSpPr>
            <p:spPr bwMode="auto">
              <a:xfrm>
                <a:off x="1403" y="905"/>
                <a:ext cx="640" cy="388"/>
              </a:xfrm>
              <a:custGeom>
                <a:avLst/>
                <a:gdLst>
                  <a:gd name="T0" fmla="*/ 1 w 1026"/>
                  <a:gd name="T1" fmla="*/ 1 h 600"/>
                  <a:gd name="T2" fmla="*/ 1 w 1026"/>
                  <a:gd name="T3" fmla="*/ 1 h 600"/>
                  <a:gd name="T4" fmla="*/ 1 w 1026"/>
                  <a:gd name="T5" fmla="*/ 1 h 600"/>
                  <a:gd name="T6" fmla="*/ 1 w 1026"/>
                  <a:gd name="T7" fmla="*/ 1 h 600"/>
                  <a:gd name="T8" fmla="*/ 1 w 1026"/>
                  <a:gd name="T9" fmla="*/ 1 h 600"/>
                  <a:gd name="T10" fmla="*/ 1 w 1026"/>
                  <a:gd name="T11" fmla="*/ 1 h 600"/>
                  <a:gd name="T12" fmla="*/ 1 w 1026"/>
                  <a:gd name="T13" fmla="*/ 1 h 600"/>
                  <a:gd name="T14" fmla="*/ 1 w 1026"/>
                  <a:gd name="T15" fmla="*/ 1 h 600"/>
                  <a:gd name="T16" fmla="*/ 1 w 1026"/>
                  <a:gd name="T17" fmla="*/ 1 h 600"/>
                  <a:gd name="T18" fmla="*/ 1 w 1026"/>
                  <a:gd name="T19" fmla="*/ 1 h 600"/>
                  <a:gd name="T20" fmla="*/ 1 w 1026"/>
                  <a:gd name="T21" fmla="*/ 1 h 600"/>
                  <a:gd name="T22" fmla="*/ 1 w 1026"/>
                  <a:gd name="T23" fmla="*/ 1 h 600"/>
                  <a:gd name="T24" fmla="*/ 1 w 1026"/>
                  <a:gd name="T25" fmla="*/ 1 h 600"/>
                  <a:gd name="T26" fmla="*/ 1 w 1026"/>
                  <a:gd name="T27" fmla="*/ 1 h 600"/>
                  <a:gd name="T28" fmla="*/ 1 w 1026"/>
                  <a:gd name="T29" fmla="*/ 1 h 600"/>
                  <a:gd name="T30" fmla="*/ 1 w 1026"/>
                  <a:gd name="T31" fmla="*/ 1 h 600"/>
                  <a:gd name="T32" fmla="*/ 1 w 1026"/>
                  <a:gd name="T33" fmla="*/ 1 h 600"/>
                  <a:gd name="T34" fmla="*/ 1 w 1026"/>
                  <a:gd name="T35" fmla="*/ 1 h 600"/>
                  <a:gd name="T36" fmla="*/ 1 w 1026"/>
                  <a:gd name="T37" fmla="*/ 1 h 600"/>
                  <a:gd name="T38" fmla="*/ 1 w 1026"/>
                  <a:gd name="T39" fmla="*/ 1 h 600"/>
                  <a:gd name="T40" fmla="*/ 1 w 1026"/>
                  <a:gd name="T41" fmla="*/ 1 h 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6"/>
                  <a:gd name="T64" fmla="*/ 0 h 600"/>
                  <a:gd name="T65" fmla="*/ 1026 w 1026"/>
                  <a:gd name="T66" fmla="*/ 600 h 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6" h="600">
                    <a:moveTo>
                      <a:pt x="43" y="123"/>
                    </a:moveTo>
                    <a:cubicBezTo>
                      <a:pt x="61" y="136"/>
                      <a:pt x="84" y="160"/>
                      <a:pt x="120" y="181"/>
                    </a:cubicBezTo>
                    <a:cubicBezTo>
                      <a:pt x="156" y="202"/>
                      <a:pt x="210" y="233"/>
                      <a:pt x="262" y="250"/>
                    </a:cubicBezTo>
                    <a:cubicBezTo>
                      <a:pt x="314" y="267"/>
                      <a:pt x="370" y="279"/>
                      <a:pt x="432" y="280"/>
                    </a:cubicBezTo>
                    <a:cubicBezTo>
                      <a:pt x="494" y="281"/>
                      <a:pt x="573" y="272"/>
                      <a:pt x="634" y="259"/>
                    </a:cubicBezTo>
                    <a:cubicBezTo>
                      <a:pt x="695" y="246"/>
                      <a:pt x="749" y="229"/>
                      <a:pt x="799" y="201"/>
                    </a:cubicBezTo>
                    <a:cubicBezTo>
                      <a:pt x="849" y="173"/>
                      <a:pt x="899" y="122"/>
                      <a:pt x="937" y="90"/>
                    </a:cubicBezTo>
                    <a:cubicBezTo>
                      <a:pt x="975" y="58"/>
                      <a:pt x="1012" y="0"/>
                      <a:pt x="1026" y="9"/>
                    </a:cubicBezTo>
                    <a:cubicBezTo>
                      <a:pt x="1021" y="13"/>
                      <a:pt x="1025" y="101"/>
                      <a:pt x="1019" y="144"/>
                    </a:cubicBezTo>
                    <a:cubicBezTo>
                      <a:pt x="1013" y="187"/>
                      <a:pt x="1007" y="227"/>
                      <a:pt x="992" y="267"/>
                    </a:cubicBezTo>
                    <a:cubicBezTo>
                      <a:pt x="978" y="307"/>
                      <a:pt x="952" y="351"/>
                      <a:pt x="929" y="384"/>
                    </a:cubicBezTo>
                    <a:cubicBezTo>
                      <a:pt x="907" y="417"/>
                      <a:pt x="886" y="440"/>
                      <a:pt x="857" y="467"/>
                    </a:cubicBezTo>
                    <a:cubicBezTo>
                      <a:pt x="827" y="493"/>
                      <a:pt x="790" y="521"/>
                      <a:pt x="749" y="542"/>
                    </a:cubicBezTo>
                    <a:cubicBezTo>
                      <a:pt x="708" y="562"/>
                      <a:pt x="659" y="580"/>
                      <a:pt x="610" y="588"/>
                    </a:cubicBezTo>
                    <a:cubicBezTo>
                      <a:pt x="561" y="596"/>
                      <a:pt x="505" y="600"/>
                      <a:pt x="455" y="594"/>
                    </a:cubicBezTo>
                    <a:cubicBezTo>
                      <a:pt x="404" y="588"/>
                      <a:pt x="353" y="572"/>
                      <a:pt x="310" y="553"/>
                    </a:cubicBezTo>
                    <a:cubicBezTo>
                      <a:pt x="267" y="533"/>
                      <a:pt x="229" y="510"/>
                      <a:pt x="193" y="479"/>
                    </a:cubicBezTo>
                    <a:cubicBezTo>
                      <a:pt x="157" y="448"/>
                      <a:pt x="121" y="408"/>
                      <a:pt x="95" y="368"/>
                    </a:cubicBezTo>
                    <a:cubicBezTo>
                      <a:pt x="69" y="328"/>
                      <a:pt x="52" y="286"/>
                      <a:pt x="36" y="237"/>
                    </a:cubicBezTo>
                    <a:cubicBezTo>
                      <a:pt x="20" y="188"/>
                      <a:pt x="0" y="92"/>
                      <a:pt x="1" y="73"/>
                    </a:cubicBezTo>
                    <a:lnTo>
                      <a:pt x="43" y="123"/>
                    </a:lnTo>
                    <a:close/>
                  </a:path>
                </a:pathLst>
              </a:custGeom>
              <a:solidFill>
                <a:srgbClr val="FFFFFF">
                  <a:alpha val="5019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36" name="AutoShape 33"/>
              <p:cNvSpPr>
                <a:spLocks noChangeArrowheads="1"/>
              </p:cNvSpPr>
              <p:nvPr/>
            </p:nvSpPr>
            <p:spPr bwMode="auto">
              <a:xfrm>
                <a:off x="1418" y="922"/>
                <a:ext cx="611" cy="162"/>
              </a:xfrm>
              <a:custGeom>
                <a:avLst/>
                <a:gdLst>
                  <a:gd name="T0" fmla="*/ 0 w 979"/>
                  <a:gd name="T1" fmla="*/ 1 h 257"/>
                  <a:gd name="T2" fmla="*/ 1 w 979"/>
                  <a:gd name="T3" fmla="*/ 1 h 257"/>
                  <a:gd name="T4" fmla="*/ 1 w 979"/>
                  <a:gd name="T5" fmla="*/ 1 h 257"/>
                  <a:gd name="T6" fmla="*/ 1 w 979"/>
                  <a:gd name="T7" fmla="*/ 1 h 257"/>
                  <a:gd name="T8" fmla="*/ 1 w 979"/>
                  <a:gd name="T9" fmla="*/ 1 h 257"/>
                  <a:gd name="T10" fmla="*/ 1 w 979"/>
                  <a:gd name="T11" fmla="*/ 1 h 257"/>
                  <a:gd name="T12" fmla="*/ 1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
          <p:nvSpPr>
            <p:cNvPr id="90232" name="AutoShape 34"/>
            <p:cNvSpPr>
              <a:spLocks noChangeArrowheads="1"/>
            </p:cNvSpPr>
            <p:nvPr/>
          </p:nvSpPr>
          <p:spPr bwMode="auto">
            <a:xfrm>
              <a:off x="1414" y="735"/>
              <a:ext cx="153" cy="463"/>
            </a:xfrm>
            <a:custGeom>
              <a:avLst/>
              <a:gdLst>
                <a:gd name="T0" fmla="*/ 1 w 252"/>
                <a:gd name="T1" fmla="*/ 1 h 715"/>
                <a:gd name="T2" fmla="*/ 1 w 252"/>
                <a:gd name="T3" fmla="*/ 1 h 715"/>
                <a:gd name="T4" fmla="*/ 1 w 252"/>
                <a:gd name="T5" fmla="*/ 1 h 715"/>
                <a:gd name="T6" fmla="*/ 1 w 252"/>
                <a:gd name="T7" fmla="*/ 1 h 715"/>
                <a:gd name="T8" fmla="*/ 1 w 252"/>
                <a:gd name="T9" fmla="*/ 1 h 715"/>
                <a:gd name="T10" fmla="*/ 1 w 252"/>
                <a:gd name="T11" fmla="*/ 1 h 715"/>
                <a:gd name="T12" fmla="*/ 1 w 252"/>
                <a:gd name="T13" fmla="*/ 1 h 715"/>
                <a:gd name="T14" fmla="*/ 1 w 252"/>
                <a:gd name="T15" fmla="*/ 1 h 715"/>
                <a:gd name="T16" fmla="*/ 1 w 252"/>
                <a:gd name="T17" fmla="*/ 1 h 715"/>
                <a:gd name="T18" fmla="*/ 1 w 252"/>
                <a:gd name="T19" fmla="*/ 1 h 715"/>
                <a:gd name="T20" fmla="*/ 1 w 252"/>
                <a:gd name="T21" fmla="*/ 1 h 715"/>
                <a:gd name="T22" fmla="*/ 1 w 252"/>
                <a:gd name="T23" fmla="*/ 1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rgbClr val="FFFFFF">
                <a:alpha val="50195"/>
              </a:srgbClr>
            </a:solidFill>
            <a:ln w="5724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
        <p:nvSpPr>
          <p:cNvPr id="90142" name="Line 35"/>
          <p:cNvSpPr>
            <a:spLocks noChangeShapeType="1"/>
          </p:cNvSpPr>
          <p:nvPr/>
        </p:nvSpPr>
        <p:spPr bwMode="auto">
          <a:xfrm>
            <a:off x="1501527" y="1195388"/>
            <a:ext cx="833438" cy="1587"/>
          </a:xfrm>
          <a:prstGeom prst="line">
            <a:avLst/>
          </a:prstGeom>
          <a:noFill/>
          <a:ln w="2844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3" name="Line 36"/>
          <p:cNvSpPr>
            <a:spLocks noChangeShapeType="1"/>
          </p:cNvSpPr>
          <p:nvPr/>
        </p:nvSpPr>
        <p:spPr bwMode="auto">
          <a:xfrm>
            <a:off x="1807915" y="1398588"/>
            <a:ext cx="593725"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4" name="Line 37"/>
          <p:cNvSpPr>
            <a:spLocks noChangeShapeType="1"/>
          </p:cNvSpPr>
          <p:nvPr/>
        </p:nvSpPr>
        <p:spPr bwMode="auto">
          <a:xfrm>
            <a:off x="1226890" y="1600200"/>
            <a:ext cx="1187450" cy="15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5" name="Line 38"/>
          <p:cNvSpPr>
            <a:spLocks noChangeShapeType="1"/>
          </p:cNvSpPr>
          <p:nvPr/>
        </p:nvSpPr>
        <p:spPr bwMode="auto">
          <a:xfrm flipH="1">
            <a:off x="2085727" y="1524000"/>
            <a:ext cx="339725" cy="4968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6" name="Line 39"/>
          <p:cNvSpPr>
            <a:spLocks noChangeShapeType="1"/>
          </p:cNvSpPr>
          <p:nvPr/>
        </p:nvSpPr>
        <p:spPr bwMode="auto">
          <a:xfrm>
            <a:off x="1096715" y="1801813"/>
            <a:ext cx="2033587"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7" name="Line 40"/>
          <p:cNvSpPr>
            <a:spLocks noChangeShapeType="1"/>
          </p:cNvSpPr>
          <p:nvPr/>
        </p:nvSpPr>
        <p:spPr bwMode="auto">
          <a:xfrm flipH="1">
            <a:off x="1139577" y="1195388"/>
            <a:ext cx="1208088" cy="18430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48" name="Line 41"/>
          <p:cNvSpPr>
            <a:spLocks noChangeShapeType="1"/>
          </p:cNvSpPr>
          <p:nvPr/>
        </p:nvSpPr>
        <p:spPr bwMode="auto">
          <a:xfrm>
            <a:off x="964952" y="2003425"/>
            <a:ext cx="2036763" cy="15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nvGrpSpPr>
          <p:cNvPr id="90149" name="Group 42"/>
          <p:cNvGrpSpPr>
            <a:grpSpLocks/>
          </p:cNvGrpSpPr>
          <p:nvPr/>
        </p:nvGrpSpPr>
        <p:grpSpPr bwMode="auto">
          <a:xfrm>
            <a:off x="1609477" y="1604963"/>
            <a:ext cx="477838" cy="1014412"/>
            <a:chOff x="1070" y="1011"/>
            <a:chExt cx="301" cy="639"/>
          </a:xfrm>
        </p:grpSpPr>
        <p:sp>
          <p:nvSpPr>
            <p:cNvPr id="90227" name="Oval 43"/>
            <p:cNvSpPr>
              <a:spLocks noChangeArrowheads="1"/>
            </p:cNvSpPr>
            <p:nvPr/>
          </p:nvSpPr>
          <p:spPr bwMode="auto">
            <a:xfrm>
              <a:off x="1070" y="1011"/>
              <a:ext cx="301" cy="639"/>
            </a:xfrm>
            <a:prstGeom prst="ellipse">
              <a:avLst/>
            </a:prstGeom>
            <a:gradFill rotWithShape="0">
              <a:gsLst>
                <a:gs pos="0">
                  <a:srgbClr val="FF3300"/>
                </a:gs>
                <a:gs pos="100000">
                  <a:srgbClr val="FFCC00">
                    <a:alpha val="50000"/>
                  </a:srgbClr>
                </a:gs>
              </a:gsLst>
              <a:path path="shape">
                <a:fillToRect l="50000" t="50000" r="50000" b="50000"/>
              </a:path>
            </a:gra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228" name="AutoShape 44"/>
            <p:cNvSpPr>
              <a:spLocks noChangeArrowheads="1"/>
            </p:cNvSpPr>
            <p:nvPr/>
          </p:nvSpPr>
          <p:spPr bwMode="auto">
            <a:xfrm>
              <a:off x="1070" y="1320"/>
              <a:ext cx="301" cy="330"/>
            </a:xfrm>
            <a:custGeom>
              <a:avLst/>
              <a:gdLst>
                <a:gd name="T0" fmla="*/ 1 w 489"/>
                <a:gd name="T1" fmla="*/ 1 h 515"/>
                <a:gd name="T2" fmla="*/ 1 w 489"/>
                <a:gd name="T3" fmla="*/ 1 h 515"/>
                <a:gd name="T4" fmla="*/ 1 w 489"/>
                <a:gd name="T5" fmla="*/ 1 h 515"/>
                <a:gd name="T6" fmla="*/ 1 w 489"/>
                <a:gd name="T7" fmla="*/ 1 h 515"/>
                <a:gd name="T8" fmla="*/ 1 w 489"/>
                <a:gd name="T9" fmla="*/ 1 h 515"/>
                <a:gd name="T10" fmla="*/ 1 w 489"/>
                <a:gd name="T11" fmla="*/ 1 h 515"/>
                <a:gd name="T12" fmla="*/ 1 w 489"/>
                <a:gd name="T13" fmla="*/ 1 h 515"/>
                <a:gd name="T14" fmla="*/ 1 w 489"/>
                <a:gd name="T15" fmla="*/ 1 h 515"/>
                <a:gd name="T16" fmla="*/ 1 w 489"/>
                <a:gd name="T17" fmla="*/ 1 h 515"/>
                <a:gd name="T18" fmla="*/ 1 w 489"/>
                <a:gd name="T19" fmla="*/ 1 h 515"/>
                <a:gd name="T20" fmla="*/ 1 w 489"/>
                <a:gd name="T21" fmla="*/ 1 h 515"/>
                <a:gd name="T22" fmla="*/ 1 w 489"/>
                <a:gd name="T23" fmla="*/ 1 h 515"/>
                <a:gd name="T24" fmla="*/ 1 w 489"/>
                <a:gd name="T25" fmla="*/ 1 h 515"/>
                <a:gd name="T26" fmla="*/ 1 w 489"/>
                <a:gd name="T27" fmla="*/ 1 h 515"/>
                <a:gd name="T28" fmla="*/ 1 w 489"/>
                <a:gd name="T29" fmla="*/ 1 h 515"/>
                <a:gd name="T30" fmla="*/ 1 w 489"/>
                <a:gd name="T31" fmla="*/ 1 h 515"/>
                <a:gd name="T32" fmla="*/ 1 w 489"/>
                <a:gd name="T33" fmla="*/ 1 h 515"/>
                <a:gd name="T34" fmla="*/ 1 w 489"/>
                <a:gd name="T35" fmla="*/ 1 h 515"/>
                <a:gd name="T36" fmla="*/ 1 w 489"/>
                <a:gd name="T37" fmla="*/ 1 h 515"/>
                <a:gd name="T38" fmla="*/ 1 w 489"/>
                <a:gd name="T39" fmla="*/ 1 h 515"/>
                <a:gd name="T40" fmla="*/ 0 w 489"/>
                <a:gd name="T41" fmla="*/ 1 h 515"/>
                <a:gd name="T42" fmla="*/ 1 w 489"/>
                <a:gd name="T43" fmla="*/ 1 h 5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9"/>
                <a:gd name="T67" fmla="*/ 0 h 515"/>
                <a:gd name="T68" fmla="*/ 489 w 489"/>
                <a:gd name="T69" fmla="*/ 515 h 5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9" h="515">
                  <a:moveTo>
                    <a:pt x="13" y="46"/>
                  </a:moveTo>
                  <a:cubicBezTo>
                    <a:pt x="24" y="55"/>
                    <a:pt x="47" y="72"/>
                    <a:pt x="65" y="81"/>
                  </a:cubicBezTo>
                  <a:cubicBezTo>
                    <a:pt x="83" y="90"/>
                    <a:pt x="103" y="92"/>
                    <a:pt x="121" y="97"/>
                  </a:cubicBezTo>
                  <a:cubicBezTo>
                    <a:pt x="139" y="102"/>
                    <a:pt x="156" y="109"/>
                    <a:pt x="176" y="112"/>
                  </a:cubicBezTo>
                  <a:cubicBezTo>
                    <a:pt x="196" y="115"/>
                    <a:pt x="218" y="115"/>
                    <a:pt x="241" y="114"/>
                  </a:cubicBezTo>
                  <a:cubicBezTo>
                    <a:pt x="264" y="113"/>
                    <a:pt x="289" y="109"/>
                    <a:pt x="313" y="103"/>
                  </a:cubicBezTo>
                  <a:cubicBezTo>
                    <a:pt x="337" y="97"/>
                    <a:pt x="362" y="90"/>
                    <a:pt x="385" y="78"/>
                  </a:cubicBezTo>
                  <a:cubicBezTo>
                    <a:pt x="408" y="66"/>
                    <a:pt x="435" y="41"/>
                    <a:pt x="452" y="29"/>
                  </a:cubicBezTo>
                  <a:cubicBezTo>
                    <a:pt x="469" y="17"/>
                    <a:pt x="479" y="0"/>
                    <a:pt x="485" y="7"/>
                  </a:cubicBezTo>
                  <a:cubicBezTo>
                    <a:pt x="483" y="11"/>
                    <a:pt x="489" y="40"/>
                    <a:pt x="487" y="70"/>
                  </a:cubicBezTo>
                  <a:cubicBezTo>
                    <a:pt x="485" y="100"/>
                    <a:pt x="481" y="151"/>
                    <a:pt x="474" y="190"/>
                  </a:cubicBezTo>
                  <a:cubicBezTo>
                    <a:pt x="467" y="229"/>
                    <a:pt x="455" y="272"/>
                    <a:pt x="444" y="304"/>
                  </a:cubicBezTo>
                  <a:cubicBezTo>
                    <a:pt x="433" y="336"/>
                    <a:pt x="423" y="359"/>
                    <a:pt x="408" y="385"/>
                  </a:cubicBezTo>
                  <a:cubicBezTo>
                    <a:pt x="394" y="411"/>
                    <a:pt x="376" y="438"/>
                    <a:pt x="356" y="458"/>
                  </a:cubicBezTo>
                  <a:cubicBezTo>
                    <a:pt x="336" y="478"/>
                    <a:pt x="313" y="495"/>
                    <a:pt x="289" y="503"/>
                  </a:cubicBezTo>
                  <a:cubicBezTo>
                    <a:pt x="265" y="511"/>
                    <a:pt x="238" y="515"/>
                    <a:pt x="214" y="509"/>
                  </a:cubicBezTo>
                  <a:cubicBezTo>
                    <a:pt x="189" y="503"/>
                    <a:pt x="164" y="488"/>
                    <a:pt x="143" y="469"/>
                  </a:cubicBezTo>
                  <a:cubicBezTo>
                    <a:pt x="122" y="450"/>
                    <a:pt x="104" y="427"/>
                    <a:pt x="87" y="397"/>
                  </a:cubicBezTo>
                  <a:cubicBezTo>
                    <a:pt x="69" y="367"/>
                    <a:pt x="52" y="328"/>
                    <a:pt x="39" y="289"/>
                  </a:cubicBezTo>
                  <a:cubicBezTo>
                    <a:pt x="27" y="250"/>
                    <a:pt x="17" y="204"/>
                    <a:pt x="10" y="161"/>
                  </a:cubicBezTo>
                  <a:cubicBezTo>
                    <a:pt x="4" y="118"/>
                    <a:pt x="0" y="47"/>
                    <a:pt x="0" y="28"/>
                  </a:cubicBezTo>
                  <a:lnTo>
                    <a:pt x="13" y="46"/>
                  </a:lnTo>
                  <a:close/>
                </a:path>
              </a:pathLst>
            </a:custGeom>
            <a:solidFill>
              <a:srgbClr val="FFFFFF">
                <a:alpha val="5019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29" name="AutoShape 45"/>
            <p:cNvSpPr>
              <a:spLocks noChangeArrowheads="1"/>
            </p:cNvSpPr>
            <p:nvPr/>
          </p:nvSpPr>
          <p:spPr bwMode="auto">
            <a:xfrm>
              <a:off x="1070" y="1321"/>
              <a:ext cx="299" cy="66"/>
            </a:xfrm>
            <a:custGeom>
              <a:avLst/>
              <a:gdLst>
                <a:gd name="T0" fmla="*/ 0 w 979"/>
                <a:gd name="T1" fmla="*/ 0 h 257"/>
                <a:gd name="T2" fmla="*/ 0 w 979"/>
                <a:gd name="T3" fmla="*/ 0 h 257"/>
                <a:gd name="T4" fmla="*/ 0 w 979"/>
                <a:gd name="T5" fmla="*/ 0 h 257"/>
                <a:gd name="T6" fmla="*/ 0 w 979"/>
                <a:gd name="T7" fmla="*/ 0 h 257"/>
                <a:gd name="T8" fmla="*/ 0 w 979"/>
                <a:gd name="T9" fmla="*/ 0 h 257"/>
                <a:gd name="T10" fmla="*/ 0 w 979"/>
                <a:gd name="T11" fmla="*/ 0 h 257"/>
                <a:gd name="T12" fmla="*/ 0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30" name="Oval 46"/>
            <p:cNvSpPr>
              <a:spLocks noChangeArrowheads="1"/>
            </p:cNvSpPr>
            <p:nvPr/>
          </p:nvSpPr>
          <p:spPr bwMode="auto">
            <a:xfrm>
              <a:off x="1070" y="1011"/>
              <a:ext cx="301" cy="639"/>
            </a:xfrm>
            <a:prstGeom prst="ellipse">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grpSp>
      <p:sp>
        <p:nvSpPr>
          <p:cNvPr id="90150" name="Line 47"/>
          <p:cNvSpPr>
            <a:spLocks noChangeShapeType="1"/>
          </p:cNvSpPr>
          <p:nvPr/>
        </p:nvSpPr>
        <p:spPr bwMode="auto">
          <a:xfrm flipH="1">
            <a:off x="2012702" y="1662113"/>
            <a:ext cx="911225" cy="1382712"/>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1" name="Line 48"/>
          <p:cNvSpPr>
            <a:spLocks noChangeShapeType="1"/>
          </p:cNvSpPr>
          <p:nvPr/>
        </p:nvSpPr>
        <p:spPr bwMode="auto">
          <a:xfrm flipH="1">
            <a:off x="1726952" y="1739900"/>
            <a:ext cx="860425" cy="1301750"/>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2" name="Line 49"/>
          <p:cNvSpPr>
            <a:spLocks noChangeShapeType="1"/>
          </p:cNvSpPr>
          <p:nvPr/>
        </p:nvSpPr>
        <p:spPr bwMode="auto">
          <a:xfrm>
            <a:off x="1938090" y="2201863"/>
            <a:ext cx="931862"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3" name="Line 50"/>
          <p:cNvSpPr>
            <a:spLocks noChangeShapeType="1"/>
          </p:cNvSpPr>
          <p:nvPr/>
        </p:nvSpPr>
        <p:spPr bwMode="auto">
          <a:xfrm flipH="1">
            <a:off x="1387227" y="1089025"/>
            <a:ext cx="173038" cy="233363"/>
          </a:xfrm>
          <a:prstGeom prst="line">
            <a:avLst/>
          </a:prstGeom>
          <a:noFill/>
          <a:ln w="38160">
            <a:solidFill>
              <a:srgbClr val="000000"/>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5" name="Line 52"/>
          <p:cNvSpPr>
            <a:spLocks noChangeShapeType="1"/>
          </p:cNvSpPr>
          <p:nvPr/>
        </p:nvSpPr>
        <p:spPr bwMode="auto">
          <a:xfrm flipH="1">
            <a:off x="1549152" y="2193925"/>
            <a:ext cx="155575" cy="206375"/>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6" name="Line 53"/>
          <p:cNvSpPr>
            <a:spLocks noChangeShapeType="1"/>
          </p:cNvSpPr>
          <p:nvPr/>
        </p:nvSpPr>
        <p:spPr bwMode="auto">
          <a:xfrm>
            <a:off x="1247527" y="2205038"/>
            <a:ext cx="471488"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nvGrpSpPr>
          <p:cNvPr id="90157" name="Group 54"/>
          <p:cNvGrpSpPr>
            <a:grpSpLocks/>
          </p:cNvGrpSpPr>
          <p:nvPr/>
        </p:nvGrpSpPr>
        <p:grpSpPr bwMode="auto">
          <a:xfrm>
            <a:off x="536327" y="2120900"/>
            <a:ext cx="1006475" cy="1030288"/>
            <a:chOff x="394" y="1336"/>
            <a:chExt cx="634" cy="649"/>
          </a:xfrm>
        </p:grpSpPr>
        <p:sp>
          <p:nvSpPr>
            <p:cNvPr id="90221" name="Oval 55"/>
            <p:cNvSpPr>
              <a:spLocks noChangeArrowheads="1"/>
            </p:cNvSpPr>
            <p:nvPr/>
          </p:nvSpPr>
          <p:spPr bwMode="auto">
            <a:xfrm>
              <a:off x="403" y="1336"/>
              <a:ext cx="612" cy="637"/>
            </a:xfrm>
            <a:prstGeom prst="ellipse">
              <a:avLst/>
            </a:prstGeom>
            <a:gradFill rotWithShape="0">
              <a:gsLst>
                <a:gs pos="0">
                  <a:srgbClr val="3333CC"/>
                </a:gs>
                <a:gs pos="100000">
                  <a:srgbClr val="FFFFFF">
                    <a:alpha val="50000"/>
                  </a:srgbClr>
                </a:gs>
              </a:gsLst>
              <a:path path="shape">
                <a:fillToRect l="50000" t="50000" r="50000" b="50000"/>
              </a:path>
            </a:gra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222" name="Oval 56"/>
            <p:cNvSpPr>
              <a:spLocks noChangeArrowheads="1"/>
            </p:cNvSpPr>
            <p:nvPr/>
          </p:nvSpPr>
          <p:spPr bwMode="auto">
            <a:xfrm>
              <a:off x="400" y="1336"/>
              <a:ext cx="612" cy="637"/>
            </a:xfrm>
            <a:prstGeom prst="ellipse">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223" name="AutoShape 57"/>
            <p:cNvSpPr>
              <a:spLocks noChangeArrowheads="1"/>
            </p:cNvSpPr>
            <p:nvPr/>
          </p:nvSpPr>
          <p:spPr bwMode="auto">
            <a:xfrm>
              <a:off x="394" y="1603"/>
              <a:ext cx="634" cy="382"/>
            </a:xfrm>
            <a:custGeom>
              <a:avLst/>
              <a:gdLst>
                <a:gd name="T0" fmla="*/ 1 w 982"/>
                <a:gd name="T1" fmla="*/ 1 h 568"/>
                <a:gd name="T2" fmla="*/ 1 w 982"/>
                <a:gd name="T3" fmla="*/ 1 h 568"/>
                <a:gd name="T4" fmla="*/ 1 w 982"/>
                <a:gd name="T5" fmla="*/ 1 h 568"/>
                <a:gd name="T6" fmla="*/ 1 w 982"/>
                <a:gd name="T7" fmla="*/ 1 h 568"/>
                <a:gd name="T8" fmla="*/ 1 w 982"/>
                <a:gd name="T9" fmla="*/ 1 h 568"/>
                <a:gd name="T10" fmla="*/ 1 w 982"/>
                <a:gd name="T11" fmla="*/ 1 h 568"/>
                <a:gd name="T12" fmla="*/ 1 w 982"/>
                <a:gd name="T13" fmla="*/ 1 h 568"/>
                <a:gd name="T14" fmla="*/ 1 w 982"/>
                <a:gd name="T15" fmla="*/ 1 h 568"/>
                <a:gd name="T16" fmla="*/ 1 w 982"/>
                <a:gd name="T17" fmla="*/ 1 h 568"/>
                <a:gd name="T18" fmla="*/ 1 w 982"/>
                <a:gd name="T19" fmla="*/ 1 h 568"/>
                <a:gd name="T20" fmla="*/ 1 w 982"/>
                <a:gd name="T21" fmla="*/ 1 h 568"/>
                <a:gd name="T22" fmla="*/ 1 w 982"/>
                <a:gd name="T23" fmla="*/ 1 h 568"/>
                <a:gd name="T24" fmla="*/ 1 w 982"/>
                <a:gd name="T25" fmla="*/ 1 h 568"/>
                <a:gd name="T26" fmla="*/ 1 w 982"/>
                <a:gd name="T27" fmla="*/ 1 h 568"/>
                <a:gd name="T28" fmla="*/ 1 w 982"/>
                <a:gd name="T29" fmla="*/ 1 h 568"/>
                <a:gd name="T30" fmla="*/ 1 w 982"/>
                <a:gd name="T31" fmla="*/ 1 h 568"/>
                <a:gd name="T32" fmla="*/ 1 w 982"/>
                <a:gd name="T33" fmla="*/ 1 h 568"/>
                <a:gd name="T34" fmla="*/ 1 w 982"/>
                <a:gd name="T35" fmla="*/ 1 h 568"/>
                <a:gd name="T36" fmla="*/ 1 w 982"/>
                <a:gd name="T37" fmla="*/ 1 h 568"/>
                <a:gd name="T38" fmla="*/ 0 w 982"/>
                <a:gd name="T39" fmla="*/ 1 h 568"/>
                <a:gd name="T40" fmla="*/ 1 w 982"/>
                <a:gd name="T41" fmla="*/ 1 h 5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568"/>
                <a:gd name="T65" fmla="*/ 982 w 982"/>
                <a:gd name="T66" fmla="*/ 568 h 5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568">
                  <a:moveTo>
                    <a:pt x="22" y="106"/>
                  </a:moveTo>
                  <a:cubicBezTo>
                    <a:pt x="39" y="120"/>
                    <a:pt x="60" y="144"/>
                    <a:pt x="100" y="166"/>
                  </a:cubicBezTo>
                  <a:cubicBezTo>
                    <a:pt x="140" y="188"/>
                    <a:pt x="212" y="222"/>
                    <a:pt x="262" y="238"/>
                  </a:cubicBezTo>
                  <a:cubicBezTo>
                    <a:pt x="312" y="254"/>
                    <a:pt x="346" y="261"/>
                    <a:pt x="403" y="262"/>
                  </a:cubicBezTo>
                  <a:cubicBezTo>
                    <a:pt x="460" y="263"/>
                    <a:pt x="546" y="257"/>
                    <a:pt x="607" y="244"/>
                  </a:cubicBezTo>
                  <a:cubicBezTo>
                    <a:pt x="668" y="231"/>
                    <a:pt x="719" y="210"/>
                    <a:pt x="769" y="183"/>
                  </a:cubicBezTo>
                  <a:cubicBezTo>
                    <a:pt x="819" y="156"/>
                    <a:pt x="872" y="111"/>
                    <a:pt x="907" y="82"/>
                  </a:cubicBezTo>
                  <a:cubicBezTo>
                    <a:pt x="942" y="53"/>
                    <a:pt x="966" y="0"/>
                    <a:pt x="978" y="7"/>
                  </a:cubicBezTo>
                  <a:cubicBezTo>
                    <a:pt x="973" y="11"/>
                    <a:pt x="982" y="84"/>
                    <a:pt x="978" y="123"/>
                  </a:cubicBezTo>
                  <a:cubicBezTo>
                    <a:pt x="974" y="162"/>
                    <a:pt x="966" y="204"/>
                    <a:pt x="952" y="243"/>
                  </a:cubicBezTo>
                  <a:cubicBezTo>
                    <a:pt x="938" y="282"/>
                    <a:pt x="913" y="325"/>
                    <a:pt x="891" y="357"/>
                  </a:cubicBezTo>
                  <a:cubicBezTo>
                    <a:pt x="869" y="389"/>
                    <a:pt x="849" y="412"/>
                    <a:pt x="820" y="438"/>
                  </a:cubicBezTo>
                  <a:cubicBezTo>
                    <a:pt x="791" y="464"/>
                    <a:pt x="755" y="491"/>
                    <a:pt x="715" y="511"/>
                  </a:cubicBezTo>
                  <a:cubicBezTo>
                    <a:pt x="675" y="531"/>
                    <a:pt x="628" y="548"/>
                    <a:pt x="580" y="556"/>
                  </a:cubicBezTo>
                  <a:cubicBezTo>
                    <a:pt x="532" y="564"/>
                    <a:pt x="478" y="568"/>
                    <a:pt x="429" y="562"/>
                  </a:cubicBezTo>
                  <a:cubicBezTo>
                    <a:pt x="380" y="556"/>
                    <a:pt x="330" y="541"/>
                    <a:pt x="288" y="522"/>
                  </a:cubicBezTo>
                  <a:cubicBezTo>
                    <a:pt x="246" y="503"/>
                    <a:pt x="209" y="480"/>
                    <a:pt x="174" y="450"/>
                  </a:cubicBezTo>
                  <a:cubicBezTo>
                    <a:pt x="139" y="420"/>
                    <a:pt x="104" y="381"/>
                    <a:pt x="79" y="342"/>
                  </a:cubicBezTo>
                  <a:cubicBezTo>
                    <a:pt x="54" y="303"/>
                    <a:pt x="34" y="257"/>
                    <a:pt x="21" y="214"/>
                  </a:cubicBezTo>
                  <a:cubicBezTo>
                    <a:pt x="8" y="171"/>
                    <a:pt x="0" y="99"/>
                    <a:pt x="0" y="81"/>
                  </a:cubicBezTo>
                  <a:lnTo>
                    <a:pt x="22" y="106"/>
                  </a:lnTo>
                  <a:close/>
                </a:path>
              </a:pathLst>
            </a:custGeom>
            <a:solidFill>
              <a:srgbClr val="FFFFFF">
                <a:alpha val="5019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24" name="AutoShape 58"/>
            <p:cNvSpPr>
              <a:spLocks noChangeArrowheads="1"/>
            </p:cNvSpPr>
            <p:nvPr/>
          </p:nvSpPr>
          <p:spPr bwMode="auto">
            <a:xfrm rot="10800000" flipV="1">
              <a:off x="867" y="1411"/>
              <a:ext cx="152" cy="462"/>
            </a:xfrm>
            <a:custGeom>
              <a:avLst/>
              <a:gdLst>
                <a:gd name="T0" fmla="*/ 1 w 252"/>
                <a:gd name="T1" fmla="*/ 1 h 715"/>
                <a:gd name="T2" fmla="*/ 1 w 252"/>
                <a:gd name="T3" fmla="*/ 1 h 715"/>
                <a:gd name="T4" fmla="*/ 1 w 252"/>
                <a:gd name="T5" fmla="*/ 1 h 715"/>
                <a:gd name="T6" fmla="*/ 1 w 252"/>
                <a:gd name="T7" fmla="*/ 1 h 715"/>
                <a:gd name="T8" fmla="*/ 1 w 252"/>
                <a:gd name="T9" fmla="*/ 1 h 715"/>
                <a:gd name="T10" fmla="*/ 1 w 252"/>
                <a:gd name="T11" fmla="*/ 1 h 715"/>
                <a:gd name="T12" fmla="*/ 1 w 252"/>
                <a:gd name="T13" fmla="*/ 1 h 715"/>
                <a:gd name="T14" fmla="*/ 1 w 252"/>
                <a:gd name="T15" fmla="*/ 1 h 715"/>
                <a:gd name="T16" fmla="*/ 1 w 252"/>
                <a:gd name="T17" fmla="*/ 1 h 715"/>
                <a:gd name="T18" fmla="*/ 1 w 252"/>
                <a:gd name="T19" fmla="*/ 1 h 715"/>
                <a:gd name="T20" fmla="*/ 1 w 252"/>
                <a:gd name="T21" fmla="*/ 1 h 715"/>
                <a:gd name="T22" fmla="*/ 1 w 252"/>
                <a:gd name="T23" fmla="*/ 1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rgbClr val="FFFFFF">
                <a:alpha val="50195"/>
              </a:srgbClr>
            </a:solidFill>
            <a:ln w="3816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25" name="AutoShape 59"/>
            <p:cNvSpPr>
              <a:spLocks noChangeArrowheads="1"/>
            </p:cNvSpPr>
            <p:nvPr/>
          </p:nvSpPr>
          <p:spPr bwMode="auto">
            <a:xfrm>
              <a:off x="848" y="1412"/>
              <a:ext cx="65" cy="472"/>
            </a:xfrm>
            <a:custGeom>
              <a:avLst/>
              <a:gdLst>
                <a:gd name="T0" fmla="*/ 1 w 114"/>
                <a:gd name="T1" fmla="*/ 1 h 728"/>
                <a:gd name="T2" fmla="*/ 1 w 114"/>
                <a:gd name="T3" fmla="*/ 1 h 728"/>
                <a:gd name="T4" fmla="*/ 1 w 114"/>
                <a:gd name="T5" fmla="*/ 1 h 728"/>
                <a:gd name="T6" fmla="*/ 1 w 114"/>
                <a:gd name="T7" fmla="*/ 1 h 728"/>
                <a:gd name="T8" fmla="*/ 1 w 114"/>
                <a:gd name="T9" fmla="*/ 1 h 728"/>
                <a:gd name="T10" fmla="*/ 1 w 114"/>
                <a:gd name="T11" fmla="*/ 1 h 728"/>
                <a:gd name="T12" fmla="*/ 1 w 114"/>
                <a:gd name="T13" fmla="*/ 1 h 728"/>
                <a:gd name="T14" fmla="*/ 1 w 114"/>
                <a:gd name="T15" fmla="*/ 1 h 728"/>
                <a:gd name="T16" fmla="*/ 1 w 114"/>
                <a:gd name="T17" fmla="*/ 1 h 728"/>
                <a:gd name="T18" fmla="*/ 1 w 114"/>
                <a:gd name="T19" fmla="*/ 1 h 728"/>
                <a:gd name="T20" fmla="*/ 1 w 114"/>
                <a:gd name="T21" fmla="*/ 1 h 728"/>
                <a:gd name="T22" fmla="*/ 1 w 114"/>
                <a:gd name="T23" fmla="*/ 1 h 7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728"/>
                <a:gd name="T38" fmla="*/ 114 w 114"/>
                <a:gd name="T39" fmla="*/ 728 h 7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728">
                  <a:moveTo>
                    <a:pt x="90" y="621"/>
                  </a:moveTo>
                  <a:cubicBezTo>
                    <a:pt x="86" y="592"/>
                    <a:pt x="86" y="572"/>
                    <a:pt x="84" y="540"/>
                  </a:cubicBezTo>
                  <a:cubicBezTo>
                    <a:pt x="82" y="508"/>
                    <a:pt x="78" y="467"/>
                    <a:pt x="78" y="426"/>
                  </a:cubicBezTo>
                  <a:cubicBezTo>
                    <a:pt x="78" y="385"/>
                    <a:pt x="80" y="339"/>
                    <a:pt x="81" y="291"/>
                  </a:cubicBezTo>
                  <a:cubicBezTo>
                    <a:pt x="82" y="243"/>
                    <a:pt x="83" y="185"/>
                    <a:pt x="84" y="138"/>
                  </a:cubicBezTo>
                  <a:cubicBezTo>
                    <a:pt x="85" y="91"/>
                    <a:pt x="95" y="0"/>
                    <a:pt x="86" y="6"/>
                  </a:cubicBezTo>
                  <a:cubicBezTo>
                    <a:pt x="54" y="59"/>
                    <a:pt x="40" y="122"/>
                    <a:pt x="27" y="173"/>
                  </a:cubicBezTo>
                  <a:cubicBezTo>
                    <a:pt x="13" y="228"/>
                    <a:pt x="6" y="282"/>
                    <a:pt x="3" y="339"/>
                  </a:cubicBezTo>
                  <a:cubicBezTo>
                    <a:pt x="0" y="396"/>
                    <a:pt x="3" y="465"/>
                    <a:pt x="11" y="516"/>
                  </a:cubicBezTo>
                  <a:cubicBezTo>
                    <a:pt x="19" y="567"/>
                    <a:pt x="35" y="608"/>
                    <a:pt x="52" y="643"/>
                  </a:cubicBezTo>
                  <a:cubicBezTo>
                    <a:pt x="69" y="678"/>
                    <a:pt x="108" y="728"/>
                    <a:pt x="114" y="724"/>
                  </a:cubicBezTo>
                  <a:cubicBezTo>
                    <a:pt x="114" y="723"/>
                    <a:pt x="95" y="642"/>
                    <a:pt x="90" y="621"/>
                  </a:cubicBezTo>
                  <a:close/>
                </a:path>
              </a:pathLst>
            </a:custGeom>
            <a:solidFill>
              <a:srgbClr val="CCCCFF">
                <a:alpha val="5019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226" name="AutoShape 60"/>
            <p:cNvSpPr>
              <a:spLocks noChangeArrowheads="1"/>
            </p:cNvSpPr>
            <p:nvPr/>
          </p:nvSpPr>
          <p:spPr bwMode="auto">
            <a:xfrm>
              <a:off x="403" y="1664"/>
              <a:ext cx="492" cy="111"/>
            </a:xfrm>
            <a:custGeom>
              <a:avLst/>
              <a:gdLst>
                <a:gd name="T0" fmla="*/ 0 w 790"/>
                <a:gd name="T1" fmla="*/ 0 h 179"/>
                <a:gd name="T2" fmla="*/ 1 w 790"/>
                <a:gd name="T3" fmla="*/ 1 h 179"/>
                <a:gd name="T4" fmla="*/ 1 w 790"/>
                <a:gd name="T5" fmla="*/ 1 h 179"/>
                <a:gd name="T6" fmla="*/ 1 w 790"/>
                <a:gd name="T7" fmla="*/ 1 h 179"/>
                <a:gd name="T8" fmla="*/ 1 w 790"/>
                <a:gd name="T9" fmla="*/ 1 h 179"/>
                <a:gd name="T10" fmla="*/ 1 w 790"/>
                <a:gd name="T11" fmla="*/ 1 h 179"/>
                <a:gd name="T12" fmla="*/ 1 w 790"/>
                <a:gd name="T13" fmla="*/ 1 h 179"/>
                <a:gd name="T14" fmla="*/ 1 w 790"/>
                <a:gd name="T15" fmla="*/ 1 h 179"/>
                <a:gd name="T16" fmla="*/ 0 60000 65536"/>
                <a:gd name="T17" fmla="*/ 0 60000 65536"/>
                <a:gd name="T18" fmla="*/ 0 60000 65536"/>
                <a:gd name="T19" fmla="*/ 0 60000 65536"/>
                <a:gd name="T20" fmla="*/ 0 60000 65536"/>
                <a:gd name="T21" fmla="*/ 0 60000 65536"/>
                <a:gd name="T22" fmla="*/ 0 60000 65536"/>
                <a:gd name="T23" fmla="*/ 0 60000 65536"/>
                <a:gd name="T24" fmla="*/ 0 w 790"/>
                <a:gd name="T25" fmla="*/ 0 h 179"/>
                <a:gd name="T26" fmla="*/ 790 w 790"/>
                <a:gd name="T27" fmla="*/ 179 h 1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90" h="179">
                  <a:moveTo>
                    <a:pt x="0" y="0"/>
                  </a:moveTo>
                  <a:cubicBezTo>
                    <a:pt x="17" y="14"/>
                    <a:pt x="57" y="56"/>
                    <a:pt x="101" y="82"/>
                  </a:cubicBezTo>
                  <a:cubicBezTo>
                    <a:pt x="145" y="108"/>
                    <a:pt x="213" y="138"/>
                    <a:pt x="263" y="154"/>
                  </a:cubicBezTo>
                  <a:cubicBezTo>
                    <a:pt x="313" y="170"/>
                    <a:pt x="347" y="177"/>
                    <a:pt x="404" y="178"/>
                  </a:cubicBezTo>
                  <a:cubicBezTo>
                    <a:pt x="461" y="179"/>
                    <a:pt x="556" y="169"/>
                    <a:pt x="608" y="160"/>
                  </a:cubicBezTo>
                  <a:cubicBezTo>
                    <a:pt x="660" y="151"/>
                    <a:pt x="687" y="140"/>
                    <a:pt x="714" y="123"/>
                  </a:cubicBezTo>
                  <a:cubicBezTo>
                    <a:pt x="741" y="106"/>
                    <a:pt x="755" y="73"/>
                    <a:pt x="768" y="60"/>
                  </a:cubicBezTo>
                  <a:cubicBezTo>
                    <a:pt x="781" y="47"/>
                    <a:pt x="785" y="46"/>
                    <a:pt x="790" y="42"/>
                  </a:cubicBezTo>
                </a:path>
              </a:pathLst>
            </a:cu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
        <p:nvSpPr>
          <p:cNvPr id="90158" name="Line 61"/>
          <p:cNvSpPr>
            <a:spLocks noChangeShapeType="1"/>
          </p:cNvSpPr>
          <p:nvPr/>
        </p:nvSpPr>
        <p:spPr bwMode="auto">
          <a:xfrm flipH="1">
            <a:off x="1307852" y="2005013"/>
            <a:ext cx="241300" cy="341312"/>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59" name="Line 62"/>
          <p:cNvSpPr>
            <a:spLocks noChangeShapeType="1"/>
          </p:cNvSpPr>
          <p:nvPr/>
        </p:nvSpPr>
        <p:spPr bwMode="auto">
          <a:xfrm>
            <a:off x="1307852" y="2406650"/>
            <a:ext cx="1257300" cy="15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0" name="AutoShape 63"/>
          <p:cNvSpPr>
            <a:spLocks noChangeArrowheads="1"/>
          </p:cNvSpPr>
          <p:nvPr/>
        </p:nvSpPr>
        <p:spPr bwMode="auto">
          <a:xfrm>
            <a:off x="1215777" y="2805113"/>
            <a:ext cx="1262063" cy="1587"/>
          </a:xfrm>
          <a:custGeom>
            <a:avLst/>
            <a:gdLst>
              <a:gd name="T0" fmla="*/ 0 w 1266"/>
              <a:gd name="T1" fmla="*/ 2147483646 h 3"/>
              <a:gd name="T2" fmla="*/ 2147483646 w 1266"/>
              <a:gd name="T3" fmla="*/ 0 h 3"/>
              <a:gd name="T4" fmla="*/ 0 60000 65536"/>
              <a:gd name="T5" fmla="*/ 0 60000 65536"/>
              <a:gd name="T6" fmla="*/ 0 w 1266"/>
              <a:gd name="T7" fmla="*/ 0 h 3"/>
              <a:gd name="T8" fmla="*/ 1266 w 1266"/>
              <a:gd name="T9" fmla="*/ 3 h 3"/>
            </a:gdLst>
            <a:ahLst/>
            <a:cxnLst>
              <a:cxn ang="T4">
                <a:pos x="T0" y="T1"/>
              </a:cxn>
              <a:cxn ang="T5">
                <a:pos x="T2" y="T3"/>
              </a:cxn>
            </a:cxnLst>
            <a:rect l="T6" t="T7" r="T8" b="T9"/>
            <a:pathLst>
              <a:path w="1266" h="3">
                <a:moveTo>
                  <a:pt x="0" y="3"/>
                </a:moveTo>
                <a:lnTo>
                  <a:pt x="1266" y="0"/>
                </a:lnTo>
              </a:path>
            </a:pathLst>
          </a:custGeom>
          <a:noFill/>
          <a:ln w="9360">
            <a:solidFill>
              <a:srgbClr val="B2B2B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90161" name="Line 64"/>
          <p:cNvSpPr>
            <a:spLocks noChangeShapeType="1"/>
          </p:cNvSpPr>
          <p:nvPr/>
        </p:nvSpPr>
        <p:spPr bwMode="auto">
          <a:xfrm>
            <a:off x="1295152" y="2605088"/>
            <a:ext cx="1330325"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2" name="Line 65"/>
          <p:cNvSpPr>
            <a:spLocks noChangeShapeType="1"/>
          </p:cNvSpPr>
          <p:nvPr/>
        </p:nvSpPr>
        <p:spPr bwMode="auto">
          <a:xfrm flipH="1">
            <a:off x="1131640" y="2393950"/>
            <a:ext cx="442912" cy="654050"/>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3" name="Line 66"/>
          <p:cNvSpPr>
            <a:spLocks noChangeShapeType="1"/>
          </p:cNvSpPr>
          <p:nvPr/>
        </p:nvSpPr>
        <p:spPr bwMode="auto">
          <a:xfrm flipH="1">
            <a:off x="857002" y="2841625"/>
            <a:ext cx="155575" cy="209550"/>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4" name="Line 67"/>
          <p:cNvSpPr>
            <a:spLocks noChangeShapeType="1"/>
          </p:cNvSpPr>
          <p:nvPr/>
        </p:nvSpPr>
        <p:spPr bwMode="auto">
          <a:xfrm flipH="1">
            <a:off x="571252" y="2789238"/>
            <a:ext cx="179388" cy="252412"/>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5" name="Line 68"/>
          <p:cNvSpPr>
            <a:spLocks noChangeShapeType="1"/>
          </p:cNvSpPr>
          <p:nvPr/>
        </p:nvSpPr>
        <p:spPr bwMode="auto">
          <a:xfrm>
            <a:off x="326777" y="3055938"/>
            <a:ext cx="1989138" cy="1587"/>
          </a:xfrm>
          <a:prstGeom prst="line">
            <a:avLst/>
          </a:prstGeom>
          <a:noFill/>
          <a:ln w="2844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66" name="AutoShape 69"/>
          <p:cNvSpPr>
            <a:spLocks noChangeArrowheads="1"/>
          </p:cNvSpPr>
          <p:nvPr/>
        </p:nvSpPr>
        <p:spPr bwMode="auto">
          <a:xfrm>
            <a:off x="623640" y="2846388"/>
            <a:ext cx="350837" cy="314325"/>
          </a:xfrm>
          <a:custGeom>
            <a:avLst/>
            <a:gdLst>
              <a:gd name="T0" fmla="*/ 0 w 720"/>
              <a:gd name="T1" fmla="*/ 0 h 622"/>
              <a:gd name="T2" fmla="*/ 0 w 720"/>
              <a:gd name="T3" fmla="*/ 0 h 622"/>
              <a:gd name="T4" fmla="*/ 0 w 720"/>
              <a:gd name="T5" fmla="*/ 0 h 622"/>
              <a:gd name="T6" fmla="*/ 0 w 720"/>
              <a:gd name="T7" fmla="*/ 0 h 622"/>
              <a:gd name="T8" fmla="*/ 0 w 720"/>
              <a:gd name="T9" fmla="*/ 0 h 622"/>
              <a:gd name="T10" fmla="*/ 0 w 720"/>
              <a:gd name="T11" fmla="*/ 0 h 622"/>
              <a:gd name="T12" fmla="*/ 0 w 720"/>
              <a:gd name="T13" fmla="*/ 0 h 622"/>
              <a:gd name="T14" fmla="*/ 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path>
            </a:pathLst>
          </a:custGeom>
          <a:solidFill>
            <a:srgbClr val="00CC99">
              <a:alpha val="50195"/>
            </a:srgbClr>
          </a:solidFill>
          <a:ln w="9525">
            <a:round/>
            <a:headEnd/>
            <a:tailEnd/>
          </a:ln>
          <a:effectLst/>
          <a:scene3d>
            <a:camera prst="legacyObliqueTopLeft">
              <a:rot lat="20099962" lon="21299970" rev="0"/>
            </a:camera>
            <a:lightRig rig="legacyFlat1" dir="t"/>
          </a:scene3d>
          <a:sp3d extrusionH="430200" prstMaterial="legacyMatte">
            <a:bevelT w="13500" h="13500" prst="angle"/>
            <a:bevelB w="13500" h="13500" prst="angle"/>
            <a:extrusionClr>
              <a:srgbClr val="00CC99"/>
            </a:extrusionClr>
            <a:contourClr>
              <a:srgbClr val="00CC99"/>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en-US"/>
          </a:p>
        </p:txBody>
      </p:sp>
      <p:grpSp>
        <p:nvGrpSpPr>
          <p:cNvPr id="90167" name="Group 70"/>
          <p:cNvGrpSpPr>
            <a:grpSpLocks/>
          </p:cNvGrpSpPr>
          <p:nvPr/>
        </p:nvGrpSpPr>
        <p:grpSpPr bwMode="auto">
          <a:xfrm>
            <a:off x="1276102" y="1784350"/>
            <a:ext cx="1160463" cy="339725"/>
            <a:chOff x="860" y="1124"/>
            <a:chExt cx="731" cy="214"/>
          </a:xfrm>
        </p:grpSpPr>
        <p:sp>
          <p:nvSpPr>
            <p:cNvPr id="90208" name="Line 71"/>
            <p:cNvSpPr>
              <a:spLocks noChangeShapeType="1"/>
            </p:cNvSpPr>
            <p:nvPr/>
          </p:nvSpPr>
          <p:spPr bwMode="auto">
            <a:xfrm flipV="1">
              <a:off x="1259" y="1163"/>
              <a:ext cx="39" cy="69"/>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9" name="Line 72"/>
            <p:cNvSpPr>
              <a:spLocks noChangeShapeType="1"/>
            </p:cNvSpPr>
            <p:nvPr/>
          </p:nvSpPr>
          <p:spPr bwMode="auto">
            <a:xfrm flipV="1">
              <a:off x="1340" y="1123"/>
              <a:ext cx="108" cy="102"/>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0" name="Line 73"/>
            <p:cNvSpPr>
              <a:spLocks noChangeShapeType="1"/>
            </p:cNvSpPr>
            <p:nvPr/>
          </p:nvSpPr>
          <p:spPr bwMode="auto">
            <a:xfrm flipV="1">
              <a:off x="1390" y="1226"/>
              <a:ext cx="172" cy="52"/>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1" name="Line 74"/>
            <p:cNvSpPr>
              <a:spLocks noChangeShapeType="1"/>
            </p:cNvSpPr>
            <p:nvPr/>
          </p:nvSpPr>
          <p:spPr bwMode="auto">
            <a:xfrm flipV="1">
              <a:off x="1390" y="1297"/>
              <a:ext cx="200" cy="21"/>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2" name="Line 75"/>
            <p:cNvSpPr>
              <a:spLocks noChangeShapeType="1"/>
            </p:cNvSpPr>
            <p:nvPr/>
          </p:nvSpPr>
          <p:spPr bwMode="auto">
            <a:xfrm flipH="1" flipV="1">
              <a:off x="927" y="1141"/>
              <a:ext cx="195" cy="83"/>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3" name="Line 76"/>
            <p:cNvSpPr>
              <a:spLocks noChangeShapeType="1"/>
            </p:cNvSpPr>
            <p:nvPr/>
          </p:nvSpPr>
          <p:spPr bwMode="auto">
            <a:xfrm flipH="1" flipV="1">
              <a:off x="870" y="1232"/>
              <a:ext cx="208" cy="53"/>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4" name="Line 77"/>
            <p:cNvSpPr>
              <a:spLocks noChangeShapeType="1"/>
            </p:cNvSpPr>
            <p:nvPr/>
          </p:nvSpPr>
          <p:spPr bwMode="auto">
            <a:xfrm flipH="1" flipV="1">
              <a:off x="859" y="1328"/>
              <a:ext cx="186" cy="11"/>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5" name="Line 78"/>
            <p:cNvSpPr>
              <a:spLocks noChangeShapeType="1"/>
            </p:cNvSpPr>
            <p:nvPr/>
          </p:nvSpPr>
          <p:spPr bwMode="auto">
            <a:xfrm flipH="1" flipV="1">
              <a:off x="1022" y="1296"/>
              <a:ext cx="137" cy="21"/>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6" name="Line 79"/>
            <p:cNvSpPr>
              <a:spLocks noChangeShapeType="1"/>
            </p:cNvSpPr>
            <p:nvPr/>
          </p:nvSpPr>
          <p:spPr bwMode="auto">
            <a:xfrm flipH="1" flipV="1">
              <a:off x="1036" y="1219"/>
              <a:ext cx="123" cy="41"/>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7" name="Line 80"/>
            <p:cNvSpPr>
              <a:spLocks noChangeShapeType="1"/>
            </p:cNvSpPr>
            <p:nvPr/>
          </p:nvSpPr>
          <p:spPr bwMode="auto">
            <a:xfrm flipH="1" flipV="1">
              <a:off x="1151" y="1179"/>
              <a:ext cx="50" cy="55"/>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8" name="Line 81"/>
            <p:cNvSpPr>
              <a:spLocks noChangeShapeType="1"/>
            </p:cNvSpPr>
            <p:nvPr/>
          </p:nvSpPr>
          <p:spPr bwMode="auto">
            <a:xfrm flipV="1">
              <a:off x="1303" y="1217"/>
              <a:ext cx="71" cy="33"/>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19" name="Line 82"/>
            <p:cNvSpPr>
              <a:spLocks noChangeShapeType="1"/>
            </p:cNvSpPr>
            <p:nvPr/>
          </p:nvSpPr>
          <p:spPr bwMode="auto">
            <a:xfrm flipV="1">
              <a:off x="1298" y="1277"/>
              <a:ext cx="123" cy="17"/>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20" name="Line 83"/>
            <p:cNvSpPr>
              <a:spLocks noChangeShapeType="1"/>
            </p:cNvSpPr>
            <p:nvPr/>
          </p:nvSpPr>
          <p:spPr bwMode="auto">
            <a:xfrm flipH="1" flipV="1">
              <a:off x="1132" y="1268"/>
              <a:ext cx="80" cy="28"/>
            </a:xfrm>
            <a:prstGeom prst="line">
              <a:avLst/>
            </a:prstGeom>
            <a:noFill/>
            <a:ln w="9360">
              <a:solidFill>
                <a:srgbClr val="00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90168" name="Group 84"/>
          <p:cNvGrpSpPr>
            <a:grpSpLocks/>
          </p:cNvGrpSpPr>
          <p:nvPr/>
        </p:nvGrpSpPr>
        <p:grpSpPr bwMode="auto">
          <a:xfrm>
            <a:off x="1295152" y="2243138"/>
            <a:ext cx="1116013" cy="344487"/>
            <a:chOff x="872" y="1413"/>
            <a:chExt cx="703" cy="217"/>
          </a:xfrm>
        </p:grpSpPr>
        <p:sp>
          <p:nvSpPr>
            <p:cNvPr id="90195" name="Line 85"/>
            <p:cNvSpPr>
              <a:spLocks noChangeShapeType="1"/>
            </p:cNvSpPr>
            <p:nvPr/>
          </p:nvSpPr>
          <p:spPr bwMode="auto">
            <a:xfrm flipH="1">
              <a:off x="1129" y="1501"/>
              <a:ext cx="56" cy="81"/>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96" name="Line 86"/>
            <p:cNvSpPr>
              <a:spLocks noChangeShapeType="1"/>
            </p:cNvSpPr>
            <p:nvPr/>
          </p:nvSpPr>
          <p:spPr bwMode="auto">
            <a:xfrm flipH="1">
              <a:off x="986" y="1535"/>
              <a:ext cx="121" cy="95"/>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97" name="Line 87"/>
            <p:cNvSpPr>
              <a:spLocks noChangeShapeType="1"/>
            </p:cNvSpPr>
            <p:nvPr/>
          </p:nvSpPr>
          <p:spPr bwMode="auto">
            <a:xfrm flipH="1">
              <a:off x="871" y="1477"/>
              <a:ext cx="186" cy="43"/>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98" name="Line 88"/>
            <p:cNvSpPr>
              <a:spLocks noChangeShapeType="1"/>
            </p:cNvSpPr>
            <p:nvPr/>
          </p:nvSpPr>
          <p:spPr bwMode="auto">
            <a:xfrm flipH="1">
              <a:off x="912" y="1434"/>
              <a:ext cx="145" cy="3"/>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99" name="Line 89"/>
            <p:cNvSpPr>
              <a:spLocks noChangeShapeType="1"/>
            </p:cNvSpPr>
            <p:nvPr/>
          </p:nvSpPr>
          <p:spPr bwMode="auto">
            <a:xfrm>
              <a:off x="1324" y="1538"/>
              <a:ext cx="180" cy="75"/>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0" name="Line 90"/>
            <p:cNvSpPr>
              <a:spLocks noChangeShapeType="1"/>
            </p:cNvSpPr>
            <p:nvPr/>
          </p:nvSpPr>
          <p:spPr bwMode="auto">
            <a:xfrm>
              <a:off x="1364" y="1467"/>
              <a:ext cx="194" cy="43"/>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1" name="Line 91"/>
            <p:cNvSpPr>
              <a:spLocks noChangeShapeType="1"/>
            </p:cNvSpPr>
            <p:nvPr/>
          </p:nvSpPr>
          <p:spPr bwMode="auto">
            <a:xfrm>
              <a:off x="1401" y="1413"/>
              <a:ext cx="174" cy="0"/>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2" name="Line 92"/>
            <p:cNvSpPr>
              <a:spLocks noChangeShapeType="1"/>
            </p:cNvSpPr>
            <p:nvPr/>
          </p:nvSpPr>
          <p:spPr bwMode="auto">
            <a:xfrm>
              <a:off x="1286" y="1435"/>
              <a:ext cx="123" cy="8"/>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3" name="Line 93"/>
            <p:cNvSpPr>
              <a:spLocks noChangeShapeType="1"/>
            </p:cNvSpPr>
            <p:nvPr/>
          </p:nvSpPr>
          <p:spPr bwMode="auto">
            <a:xfrm>
              <a:off x="1286" y="1497"/>
              <a:ext cx="108" cy="28"/>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4" name="Line 94"/>
            <p:cNvSpPr>
              <a:spLocks noChangeShapeType="1"/>
            </p:cNvSpPr>
            <p:nvPr/>
          </p:nvSpPr>
          <p:spPr bwMode="auto">
            <a:xfrm>
              <a:off x="1244" y="1526"/>
              <a:ext cx="35" cy="45"/>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5" name="Line 95"/>
            <p:cNvSpPr>
              <a:spLocks noChangeShapeType="1"/>
            </p:cNvSpPr>
            <p:nvPr/>
          </p:nvSpPr>
          <p:spPr bwMode="auto">
            <a:xfrm flipH="1">
              <a:off x="1057" y="1509"/>
              <a:ext cx="85" cy="22"/>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6" name="Line 96"/>
            <p:cNvSpPr>
              <a:spLocks noChangeShapeType="1"/>
            </p:cNvSpPr>
            <p:nvPr/>
          </p:nvSpPr>
          <p:spPr bwMode="auto">
            <a:xfrm flipH="1">
              <a:off x="1014" y="1458"/>
              <a:ext cx="136" cy="2"/>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207" name="Line 97"/>
            <p:cNvSpPr>
              <a:spLocks noChangeShapeType="1"/>
            </p:cNvSpPr>
            <p:nvPr/>
          </p:nvSpPr>
          <p:spPr bwMode="auto">
            <a:xfrm>
              <a:off x="1234" y="1458"/>
              <a:ext cx="66" cy="17"/>
            </a:xfrm>
            <a:prstGeom prst="line">
              <a:avLst/>
            </a:prstGeom>
            <a:noFill/>
            <a:ln w="9360">
              <a:solidFill>
                <a:srgbClr val="99CC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90169" name="Line 98"/>
          <p:cNvSpPr>
            <a:spLocks noChangeShapeType="1"/>
          </p:cNvSpPr>
          <p:nvPr/>
        </p:nvSpPr>
        <p:spPr bwMode="auto">
          <a:xfrm>
            <a:off x="450602" y="2805113"/>
            <a:ext cx="325438" cy="1587"/>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70" name="Line 99"/>
          <p:cNvSpPr>
            <a:spLocks noChangeShapeType="1"/>
          </p:cNvSpPr>
          <p:nvPr/>
        </p:nvSpPr>
        <p:spPr bwMode="auto">
          <a:xfrm>
            <a:off x="3014415" y="1600200"/>
            <a:ext cx="241300" cy="158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71" name="Line 100"/>
          <p:cNvSpPr>
            <a:spLocks noChangeShapeType="1"/>
          </p:cNvSpPr>
          <p:nvPr/>
        </p:nvSpPr>
        <p:spPr bwMode="auto">
          <a:xfrm flipH="1">
            <a:off x="3108077" y="1193800"/>
            <a:ext cx="117475" cy="150813"/>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72" name="Line 101"/>
          <p:cNvSpPr>
            <a:spLocks noChangeShapeType="1"/>
          </p:cNvSpPr>
          <p:nvPr/>
        </p:nvSpPr>
        <p:spPr bwMode="auto">
          <a:xfrm>
            <a:off x="2084140" y="3060700"/>
            <a:ext cx="409575" cy="1588"/>
          </a:xfrm>
          <a:prstGeom prst="line">
            <a:avLst/>
          </a:prstGeom>
          <a:noFill/>
          <a:ln w="381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73" name="Text Box 102"/>
          <p:cNvSpPr txBox="1">
            <a:spLocks noChangeArrowheads="1"/>
          </p:cNvSpPr>
          <p:nvPr/>
        </p:nvSpPr>
        <p:spPr bwMode="auto">
          <a:xfrm>
            <a:off x="-11360" y="2759075"/>
            <a:ext cx="29210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93000"/>
              </a:lnSpc>
              <a:spcBef>
                <a:spcPct val="0"/>
              </a:spcBef>
              <a:buClrTx/>
              <a:buFontTx/>
              <a:buNone/>
            </a:pPr>
            <a:r>
              <a:rPr lang="en-US" altLang="en-US" sz="1800"/>
              <a:t>y</a:t>
            </a:r>
          </a:p>
        </p:txBody>
      </p:sp>
      <p:sp>
        <p:nvSpPr>
          <p:cNvPr id="90174" name="Line 103"/>
          <p:cNvSpPr>
            <a:spLocks noChangeShapeType="1"/>
          </p:cNvSpPr>
          <p:nvPr/>
        </p:nvSpPr>
        <p:spPr bwMode="auto">
          <a:xfrm flipV="1">
            <a:off x="283915" y="2597150"/>
            <a:ext cx="1587" cy="447675"/>
          </a:xfrm>
          <a:prstGeom prst="line">
            <a:avLst/>
          </a:prstGeom>
          <a:noFill/>
          <a:ln w="381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0175" name="Text Box 104"/>
          <p:cNvSpPr txBox="1">
            <a:spLocks noChangeArrowheads="1"/>
          </p:cNvSpPr>
          <p:nvPr/>
        </p:nvSpPr>
        <p:spPr bwMode="auto">
          <a:xfrm>
            <a:off x="2396877" y="2484438"/>
            <a:ext cx="161925"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90176" name="Text Box 105"/>
          <p:cNvSpPr txBox="1">
            <a:spLocks noChangeArrowheads="1"/>
          </p:cNvSpPr>
          <p:nvPr/>
        </p:nvSpPr>
        <p:spPr bwMode="auto">
          <a:xfrm>
            <a:off x="450602" y="3187700"/>
            <a:ext cx="552450"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zh-TW" sz="2400" dirty="0">
                <a:ea typeface="新細明體" panose="02020500000000000000" pitchFamily="18" charset="-120"/>
              </a:rPr>
              <a:t>Lead</a:t>
            </a:r>
            <a:endParaRPr lang="en-US" altLang="en-US" sz="2400" dirty="0"/>
          </a:p>
        </p:txBody>
      </p:sp>
      <p:sp>
        <p:nvSpPr>
          <p:cNvPr id="90177" name="Text Box 106"/>
          <p:cNvSpPr txBox="1">
            <a:spLocks noChangeArrowheads="1"/>
          </p:cNvSpPr>
          <p:nvPr/>
        </p:nvSpPr>
        <p:spPr bwMode="auto">
          <a:xfrm>
            <a:off x="3042990" y="768350"/>
            <a:ext cx="552450"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zh-TW" sz="2400" dirty="0">
                <a:ea typeface="新細明體" panose="02020500000000000000" pitchFamily="18" charset="-120"/>
              </a:rPr>
              <a:t>Lead</a:t>
            </a:r>
            <a:endParaRPr lang="en-US" altLang="en-US" sz="2400" dirty="0"/>
          </a:p>
        </p:txBody>
      </p:sp>
      <p:sp>
        <p:nvSpPr>
          <p:cNvPr id="90187" name="Text Box 116"/>
          <p:cNvSpPr txBox="1">
            <a:spLocks noChangeArrowheads="1"/>
          </p:cNvSpPr>
          <p:nvPr/>
        </p:nvSpPr>
        <p:spPr bwMode="auto">
          <a:xfrm>
            <a:off x="341734" y="6478488"/>
            <a:ext cx="634365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en-US" sz="2400" dirty="0">
                <a:solidFill>
                  <a:srgbClr val="0000FF"/>
                </a:solidFill>
              </a:rPr>
              <a:t>Collective motion is observed </a:t>
            </a:r>
            <a:br>
              <a:rPr lang="en-US" altLang="en-US" sz="2400" dirty="0">
                <a:solidFill>
                  <a:srgbClr val="0000FF"/>
                </a:solidFill>
              </a:rPr>
            </a:br>
            <a:r>
              <a:rPr lang="en-US" altLang="en-US" sz="2400" b="1" dirty="0">
                <a:solidFill>
                  <a:srgbClr val="0000FF"/>
                </a:solidFill>
              </a:rPr>
              <a:t>→ Early </a:t>
            </a:r>
            <a:r>
              <a:rPr lang="en-US" altLang="en-US" sz="2400" b="1" dirty="0" err="1">
                <a:solidFill>
                  <a:srgbClr val="0000FF"/>
                </a:solidFill>
              </a:rPr>
              <a:t>hydrodynamization</a:t>
            </a:r>
            <a:r>
              <a:rPr lang="en-US" altLang="en-US" sz="2400" b="1" dirty="0">
                <a:solidFill>
                  <a:srgbClr val="0000FF"/>
                </a:solidFill>
              </a:rPr>
              <a:t>!</a:t>
            </a:r>
          </a:p>
        </p:txBody>
      </p:sp>
      <p:sp>
        <p:nvSpPr>
          <p:cNvPr id="90154" name="Line 51"/>
          <p:cNvSpPr>
            <a:spLocks noChangeShapeType="1"/>
          </p:cNvSpPr>
          <p:nvPr/>
        </p:nvSpPr>
        <p:spPr bwMode="auto">
          <a:xfrm flipH="1">
            <a:off x="1418977" y="2178050"/>
            <a:ext cx="584200" cy="871538"/>
          </a:xfrm>
          <a:prstGeom prst="line">
            <a:avLst/>
          </a:prstGeom>
          <a:noFill/>
          <a:ln w="9360">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43" name="Line 14">
            <a:extLst>
              <a:ext uri="{FF2B5EF4-FFF2-40B4-BE49-F238E27FC236}">
                <a16:creationId xmlns:a16="http://schemas.microsoft.com/office/drawing/2014/main" id="{BEB2F26C-9A15-46FE-A8BE-845BEB0A237C}"/>
              </a:ext>
            </a:extLst>
          </p:cNvPr>
          <p:cNvSpPr>
            <a:spLocks noChangeShapeType="1"/>
          </p:cNvSpPr>
          <p:nvPr/>
        </p:nvSpPr>
        <p:spPr bwMode="auto">
          <a:xfrm>
            <a:off x="3067844" y="2300437"/>
            <a:ext cx="720725" cy="1587"/>
          </a:xfrm>
          <a:prstGeom prst="line">
            <a:avLst/>
          </a:prstGeom>
          <a:noFill/>
          <a:ln w="720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45" name="Line 115">
            <a:extLst>
              <a:ext uri="{FF2B5EF4-FFF2-40B4-BE49-F238E27FC236}">
                <a16:creationId xmlns:a16="http://schemas.microsoft.com/office/drawing/2014/main" id="{6E88BF06-9D04-4AF2-8004-97E3B77EF133}"/>
              </a:ext>
            </a:extLst>
          </p:cNvPr>
          <p:cNvSpPr>
            <a:spLocks noChangeShapeType="1"/>
          </p:cNvSpPr>
          <p:nvPr/>
        </p:nvSpPr>
        <p:spPr bwMode="auto">
          <a:xfrm>
            <a:off x="5965304" y="2300436"/>
            <a:ext cx="720725" cy="1588"/>
          </a:xfrm>
          <a:prstGeom prst="line">
            <a:avLst/>
          </a:prstGeom>
          <a:noFill/>
          <a:ln w="720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nvGrpSpPr>
          <p:cNvPr id="128" name="Group 9">
            <a:extLst>
              <a:ext uri="{FF2B5EF4-FFF2-40B4-BE49-F238E27FC236}">
                <a16:creationId xmlns:a16="http://schemas.microsoft.com/office/drawing/2014/main" id="{6E89A014-7272-411F-9FB1-D6F41F66D129}"/>
              </a:ext>
            </a:extLst>
          </p:cNvPr>
          <p:cNvGrpSpPr>
            <a:grpSpLocks/>
          </p:cNvGrpSpPr>
          <p:nvPr/>
        </p:nvGrpSpPr>
        <p:grpSpPr bwMode="auto">
          <a:xfrm>
            <a:off x="4330155" y="1547220"/>
            <a:ext cx="988302" cy="1331779"/>
            <a:chOff x="3052" y="1821"/>
            <a:chExt cx="388" cy="603"/>
          </a:xfrm>
        </p:grpSpPr>
        <p:sp>
          <p:nvSpPr>
            <p:cNvPr id="129" name="Oval 10">
              <a:extLst>
                <a:ext uri="{FF2B5EF4-FFF2-40B4-BE49-F238E27FC236}">
                  <a16:creationId xmlns:a16="http://schemas.microsoft.com/office/drawing/2014/main" id="{B3716E0F-4D1C-4FBA-8225-876010083D29}"/>
                </a:ext>
              </a:extLst>
            </p:cNvPr>
            <p:cNvSpPr>
              <a:spLocks noChangeArrowheads="1"/>
            </p:cNvSpPr>
            <p:nvPr/>
          </p:nvSpPr>
          <p:spPr bwMode="auto">
            <a:xfrm>
              <a:off x="3052" y="1947"/>
              <a:ext cx="212" cy="477"/>
            </a:xfrm>
            <a:prstGeom prst="ellipse">
              <a:avLst/>
            </a:prstGeom>
            <a:gradFill rotWithShape="0">
              <a:gsLst>
                <a:gs pos="0">
                  <a:srgbClr val="E6FF00"/>
                </a:gs>
                <a:gs pos="100000">
                  <a:srgbClr val="FF3333"/>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buClr>
                  <a:srgbClr val="000000"/>
                </a:buClr>
                <a:buSzPct val="100000"/>
                <a:buFont typeface="Times New Roman" panose="02020603050405020304" pitchFamily="18" charset="0"/>
                <a:buNone/>
              </a:pPr>
              <a:endParaRPr lang="en-US" altLang="en-US"/>
            </a:p>
          </p:txBody>
        </p:sp>
        <p:sp>
          <p:nvSpPr>
            <p:cNvPr id="130" name="Line 11">
              <a:extLst>
                <a:ext uri="{FF2B5EF4-FFF2-40B4-BE49-F238E27FC236}">
                  <a16:creationId xmlns:a16="http://schemas.microsoft.com/office/drawing/2014/main" id="{2254844B-B3DA-4F49-8D72-5D2F379DE5DD}"/>
                </a:ext>
              </a:extLst>
            </p:cNvPr>
            <p:cNvSpPr>
              <a:spLocks noChangeShapeType="1"/>
            </p:cNvSpPr>
            <p:nvPr/>
          </p:nvSpPr>
          <p:spPr bwMode="auto">
            <a:xfrm flipV="1">
              <a:off x="3159" y="1821"/>
              <a:ext cx="0" cy="365"/>
            </a:xfrm>
            <a:prstGeom prst="line">
              <a:avLst/>
            </a:prstGeom>
            <a:noFill/>
            <a:ln w="9360">
              <a:solidFill>
                <a:schemeClr val="accent5">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1" name="Line 12">
              <a:extLst>
                <a:ext uri="{FF2B5EF4-FFF2-40B4-BE49-F238E27FC236}">
                  <a16:creationId xmlns:a16="http://schemas.microsoft.com/office/drawing/2014/main" id="{1D376DFE-2C58-4535-A163-2430EB894B35}"/>
                </a:ext>
              </a:extLst>
            </p:cNvPr>
            <p:cNvSpPr>
              <a:spLocks noChangeShapeType="1"/>
            </p:cNvSpPr>
            <p:nvPr/>
          </p:nvSpPr>
          <p:spPr bwMode="auto">
            <a:xfrm flipV="1">
              <a:off x="3159" y="2188"/>
              <a:ext cx="281" cy="4"/>
            </a:xfrm>
            <a:prstGeom prst="line">
              <a:avLst/>
            </a:prstGeom>
            <a:noFill/>
            <a:ln w="936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133" name="Text Box 8">
            <a:extLst>
              <a:ext uri="{FF2B5EF4-FFF2-40B4-BE49-F238E27FC236}">
                <a16:creationId xmlns:a16="http://schemas.microsoft.com/office/drawing/2014/main" id="{E7C7A9DD-FE36-4A57-A74B-F4C4B33914BF}"/>
              </a:ext>
            </a:extLst>
          </p:cNvPr>
          <p:cNvSpPr txBox="1">
            <a:spLocks noChangeArrowheads="1"/>
          </p:cNvSpPr>
          <p:nvPr/>
        </p:nvSpPr>
        <p:spPr bwMode="auto">
          <a:xfrm>
            <a:off x="4126849" y="1221904"/>
            <a:ext cx="287010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en-US" sz="1800" dirty="0">
                <a:solidFill>
                  <a:srgbClr val="4A4AFF"/>
                </a:solidFill>
              </a:rPr>
              <a:t>small pressure gradient</a:t>
            </a:r>
          </a:p>
        </p:txBody>
      </p:sp>
      <p:sp>
        <p:nvSpPr>
          <p:cNvPr id="134" name="Text Box 13">
            <a:extLst>
              <a:ext uri="{FF2B5EF4-FFF2-40B4-BE49-F238E27FC236}">
                <a16:creationId xmlns:a16="http://schemas.microsoft.com/office/drawing/2014/main" id="{C2A5DECA-AD58-426A-8F42-8CAD9E0516DA}"/>
              </a:ext>
            </a:extLst>
          </p:cNvPr>
          <p:cNvSpPr txBox="1">
            <a:spLocks noChangeArrowheads="1"/>
          </p:cNvSpPr>
          <p:nvPr/>
        </p:nvSpPr>
        <p:spPr bwMode="auto">
          <a:xfrm>
            <a:off x="4402930" y="2932854"/>
            <a:ext cx="2635251"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en-US" sz="1800" dirty="0">
                <a:solidFill>
                  <a:srgbClr val="FF00FF"/>
                </a:solidFill>
              </a:rPr>
              <a:t>Large pressure gradient</a:t>
            </a:r>
          </a:p>
        </p:txBody>
      </p:sp>
      <p:sp>
        <p:nvSpPr>
          <p:cNvPr id="137" name="Text Box 117">
            <a:extLst>
              <a:ext uri="{FF2B5EF4-FFF2-40B4-BE49-F238E27FC236}">
                <a16:creationId xmlns:a16="http://schemas.microsoft.com/office/drawing/2014/main" id="{69B8C026-6F5E-4495-803B-505D8D58D1F5}"/>
              </a:ext>
            </a:extLst>
          </p:cNvPr>
          <p:cNvSpPr txBox="1">
            <a:spLocks noChangeArrowheads="1"/>
          </p:cNvSpPr>
          <p:nvPr/>
        </p:nvSpPr>
        <p:spPr bwMode="auto">
          <a:xfrm>
            <a:off x="-11360" y="3699359"/>
            <a:ext cx="6866659" cy="546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ts val="3813"/>
              </a:lnSpc>
              <a:spcBef>
                <a:spcPts val="775"/>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100">
                <a:solidFill>
                  <a:srgbClr val="000000"/>
                </a:solidFill>
                <a:latin typeface="Arial" panose="020B0604020202020204" pitchFamily="34" charset="0"/>
                <a:cs typeface="Arial" panose="020B0604020202020204" pitchFamily="34" charset="0"/>
              </a:defRPr>
            </a:lvl1pPr>
            <a:lvl2pPr indent="-287338">
              <a:lnSpc>
                <a:spcPts val="3813"/>
              </a:lnSpc>
              <a:spcBef>
                <a:spcPts val="663"/>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700">
                <a:solidFill>
                  <a:srgbClr val="000000"/>
                </a:solidFill>
                <a:latin typeface="Arial" panose="020B0604020202020204" pitchFamily="34" charset="0"/>
                <a:cs typeface="Arial" panose="020B0604020202020204" pitchFamily="34" charset="0"/>
              </a:defRPr>
            </a:lvl2pPr>
            <a:lvl3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3pPr>
            <a:lvl4pPr>
              <a:lnSpc>
                <a:spcPts val="3813"/>
              </a:lnSpc>
              <a:spcBef>
                <a:spcPts val="538"/>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cs typeface="Arial" panose="020B0604020202020204" pitchFamily="34" charset="0"/>
              </a:defRPr>
            </a:lvl4pPr>
            <a:lvl5pPr>
              <a:lnSpc>
                <a:spcPts val="3813"/>
              </a:lnSpc>
              <a:spcBef>
                <a:spcPts val="4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lnSpc>
                <a:spcPts val="3813"/>
              </a:lnSpc>
              <a:spcBef>
                <a:spcPts val="4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nSpc>
                <a:spcPct val="100000"/>
              </a:lnSpc>
              <a:spcBef>
                <a:spcPct val="0"/>
              </a:spcBef>
              <a:buClrTx/>
              <a:buFontTx/>
              <a:buNone/>
            </a:pPr>
            <a:r>
              <a:rPr lang="en-US" altLang="en-US" sz="1800" dirty="0"/>
              <a:t>Expansion of</a:t>
            </a:r>
            <a:r>
              <a:rPr lang="en-US" altLang="en-US" sz="1800" b="1" dirty="0"/>
              <a:t> Ultra-cold atoms (Li-6) </a:t>
            </a:r>
            <a:r>
              <a:rPr lang="en-US" altLang="en-US" sz="1800" dirty="0"/>
              <a:t>released from trap</a:t>
            </a:r>
          </a:p>
        </p:txBody>
      </p:sp>
      <p:pic>
        <p:nvPicPr>
          <p:cNvPr id="138" name="Picture 137">
            <a:extLst>
              <a:ext uri="{FF2B5EF4-FFF2-40B4-BE49-F238E27FC236}">
                <a16:creationId xmlns:a16="http://schemas.microsoft.com/office/drawing/2014/main" id="{FB86F984-17D6-4B79-BC2A-071DE4A74C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10" y="4076302"/>
            <a:ext cx="6284220" cy="2404675"/>
          </a:xfrm>
          <a:prstGeom prst="rect">
            <a:avLst/>
          </a:prstGeom>
        </p:spPr>
      </p:pic>
      <p:pic>
        <p:nvPicPr>
          <p:cNvPr id="139" name="Picture 138">
            <a:extLst>
              <a:ext uri="{FF2B5EF4-FFF2-40B4-BE49-F238E27FC236}">
                <a16:creationId xmlns:a16="http://schemas.microsoft.com/office/drawing/2014/main" id="{377AB8FE-74ED-4F66-BC39-CFB78F5D2723}"/>
              </a:ext>
            </a:extLst>
          </p:cNvPr>
          <p:cNvPicPr>
            <a:picLocks noChangeAspect="1"/>
          </p:cNvPicPr>
          <p:nvPr/>
        </p:nvPicPr>
        <p:blipFill rotWithShape="1">
          <a:blip r:embed="rId4"/>
          <a:srcRect b="7577"/>
          <a:stretch/>
        </p:blipFill>
        <p:spPr>
          <a:xfrm>
            <a:off x="6541368" y="3670176"/>
            <a:ext cx="3445222" cy="2979466"/>
          </a:xfrm>
          <a:prstGeom prst="rect">
            <a:avLst/>
          </a:prstGeom>
        </p:spPr>
      </p:pic>
      <p:sp>
        <p:nvSpPr>
          <p:cNvPr id="140" name="Line 115">
            <a:extLst>
              <a:ext uri="{FF2B5EF4-FFF2-40B4-BE49-F238E27FC236}">
                <a16:creationId xmlns:a16="http://schemas.microsoft.com/office/drawing/2014/main" id="{8CDF3B13-81C0-43A3-B6C4-83F427AA7938}"/>
              </a:ext>
            </a:extLst>
          </p:cNvPr>
          <p:cNvSpPr>
            <a:spLocks noChangeShapeType="1"/>
          </p:cNvSpPr>
          <p:nvPr/>
        </p:nvSpPr>
        <p:spPr bwMode="auto">
          <a:xfrm flipH="1">
            <a:off x="9421688" y="3228958"/>
            <a:ext cx="2377" cy="1089290"/>
          </a:xfrm>
          <a:prstGeom prst="line">
            <a:avLst/>
          </a:prstGeom>
          <a:noFill/>
          <a:ln w="720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41" name="TextBox 140">
            <a:extLst>
              <a:ext uri="{FF2B5EF4-FFF2-40B4-BE49-F238E27FC236}">
                <a16:creationId xmlns:a16="http://schemas.microsoft.com/office/drawing/2014/main" id="{1735C4F9-8B9E-4F56-AF1B-DE07B2FD81B1}"/>
              </a:ext>
            </a:extLst>
          </p:cNvPr>
          <p:cNvSpPr txBox="1"/>
          <p:nvPr/>
        </p:nvSpPr>
        <p:spPr>
          <a:xfrm>
            <a:off x="8773616" y="4304717"/>
            <a:ext cx="1104790" cy="523220"/>
          </a:xfrm>
          <a:prstGeom prst="rect">
            <a:avLst/>
          </a:prstGeom>
          <a:noFill/>
        </p:spPr>
        <p:txBody>
          <a:bodyPr wrap="none" rtlCol="0">
            <a:spAutoFit/>
          </a:bodyPr>
          <a:lstStyle/>
          <a:p>
            <a:r>
              <a:rPr lang="en-US" sz="2800" dirty="0"/>
              <a:t>‘Data’</a:t>
            </a:r>
          </a:p>
        </p:txBody>
      </p:sp>
      <p:sp>
        <p:nvSpPr>
          <p:cNvPr id="3" name="TextBox 2">
            <a:extLst>
              <a:ext uri="{FF2B5EF4-FFF2-40B4-BE49-F238E27FC236}">
                <a16:creationId xmlns:a16="http://schemas.microsoft.com/office/drawing/2014/main" id="{774BD7B0-7A0E-4D4C-A769-15F652D97833}"/>
              </a:ext>
            </a:extLst>
          </p:cNvPr>
          <p:cNvSpPr txBox="1"/>
          <p:nvPr/>
        </p:nvSpPr>
        <p:spPr>
          <a:xfrm>
            <a:off x="8365241" y="6500850"/>
            <a:ext cx="385042" cy="523220"/>
          </a:xfrm>
          <a:prstGeom prst="rect">
            <a:avLst/>
          </a:prstGeom>
          <a:noFill/>
        </p:spPr>
        <p:txBody>
          <a:bodyPr wrap="none" rtlCol="0">
            <a:spAutoFit/>
          </a:bodyPr>
          <a:lstStyle/>
          <a:p>
            <a:r>
              <a:rPr lang="el-GR" sz="2800" dirty="0"/>
              <a:t>ϕ</a:t>
            </a:r>
            <a:endParaRPr lang="en-US" sz="2800" dirty="0"/>
          </a:p>
        </p:txBody>
      </p:sp>
      <p:sp>
        <p:nvSpPr>
          <p:cNvPr id="142" name="TextBox 141">
            <a:extLst>
              <a:ext uri="{FF2B5EF4-FFF2-40B4-BE49-F238E27FC236}">
                <a16:creationId xmlns:a16="http://schemas.microsoft.com/office/drawing/2014/main" id="{07ACCD85-0797-45AC-A90D-2B309B27E44E}"/>
              </a:ext>
            </a:extLst>
          </p:cNvPr>
          <p:cNvSpPr txBox="1"/>
          <p:nvPr/>
        </p:nvSpPr>
        <p:spPr>
          <a:xfrm>
            <a:off x="6253336" y="6943228"/>
            <a:ext cx="3960441" cy="369332"/>
          </a:xfrm>
          <a:prstGeom prst="rect">
            <a:avLst/>
          </a:prstGeom>
          <a:noFill/>
        </p:spPr>
        <p:txBody>
          <a:bodyPr wrap="square" rtlCol="0">
            <a:spAutoFit/>
          </a:bodyPr>
          <a:lstStyle/>
          <a:p>
            <a:r>
              <a:rPr lang="en-US" dirty="0">
                <a:solidFill>
                  <a:srgbClr val="3333FF"/>
                </a:solidFill>
              </a:rPr>
              <a:t>Particle Azimuth Angle Distribution</a:t>
            </a:r>
          </a:p>
        </p:txBody>
      </p:sp>
      <p:grpSp>
        <p:nvGrpSpPr>
          <p:cNvPr id="7" name="Group 6">
            <a:extLst>
              <a:ext uri="{FF2B5EF4-FFF2-40B4-BE49-F238E27FC236}">
                <a16:creationId xmlns:a16="http://schemas.microsoft.com/office/drawing/2014/main" id="{2DD2E3C7-6860-4579-A747-F0DF940666B2}"/>
              </a:ext>
            </a:extLst>
          </p:cNvPr>
          <p:cNvGrpSpPr/>
          <p:nvPr/>
        </p:nvGrpSpPr>
        <p:grpSpPr>
          <a:xfrm>
            <a:off x="7074194" y="1166813"/>
            <a:ext cx="2923558" cy="2071315"/>
            <a:chOff x="7117432" y="1370735"/>
            <a:chExt cx="2635732" cy="1867393"/>
          </a:xfrm>
        </p:grpSpPr>
        <p:pic>
          <p:nvPicPr>
            <p:cNvPr id="59396" name="Picture 4" descr="https://upload.wikimedia.org/wikipedia/commons/3/3c/Alicelead3.jpg">
              <a:extLst>
                <a:ext uri="{FF2B5EF4-FFF2-40B4-BE49-F238E27FC236}">
                  <a16:creationId xmlns:a16="http://schemas.microsoft.com/office/drawing/2014/main" id="{B76BB890-25A1-4938-8FBE-9477FAA6C5D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7432" y="1370735"/>
              <a:ext cx="2635732" cy="18673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E5F021CE-4384-4B1E-A8E2-23A20D0F60B7}"/>
                </a:ext>
              </a:extLst>
            </p:cNvPr>
            <p:cNvCxnSpPr>
              <a:cxnSpLocks/>
            </p:cNvCxnSpPr>
            <p:nvPr/>
          </p:nvCxnSpPr>
          <p:spPr>
            <a:xfrm flipV="1">
              <a:off x="8413576" y="1455737"/>
              <a:ext cx="789409" cy="846287"/>
            </a:xfrm>
            <a:prstGeom prst="straightConnector1">
              <a:avLst/>
            </a:prstGeom>
            <a:ln w="571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E0E169B4-E8A4-41AE-B9D9-510B797C791E}"/>
                </a:ext>
              </a:extLst>
            </p:cNvPr>
            <p:cNvCxnSpPr>
              <a:cxnSpLocks/>
              <a:stCxn id="59396" idx="1"/>
              <a:endCxn id="59396" idx="3"/>
            </p:cNvCxnSpPr>
            <p:nvPr/>
          </p:nvCxnSpPr>
          <p:spPr>
            <a:xfrm>
              <a:off x="7117432" y="2304432"/>
              <a:ext cx="2635732" cy="0"/>
            </a:xfrm>
            <a:prstGeom prst="straightConnector1">
              <a:avLst/>
            </a:prstGeom>
            <a:ln w="57150">
              <a:solidFill>
                <a:schemeClr val="bg2"/>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058EE6C8-A3E0-419C-AE7B-488C6AB61448}"/>
                </a:ext>
              </a:extLst>
            </p:cNvPr>
            <p:cNvSpPr txBox="1"/>
            <p:nvPr/>
          </p:nvSpPr>
          <p:spPr>
            <a:xfrm>
              <a:off x="8903733" y="1702340"/>
              <a:ext cx="789410" cy="523220"/>
            </a:xfrm>
            <a:prstGeom prst="rect">
              <a:avLst/>
            </a:prstGeom>
            <a:noFill/>
          </p:spPr>
          <p:txBody>
            <a:bodyPr wrap="square" rtlCol="0">
              <a:spAutoFit/>
            </a:bodyPr>
            <a:lstStyle/>
            <a:p>
              <a:r>
                <a:rPr lang="el-GR" sz="2800" b="1" dirty="0">
                  <a:solidFill>
                    <a:schemeClr val="bg1"/>
                  </a:solidFill>
                </a:rPr>
                <a:t>ϕ</a:t>
              </a:r>
              <a:endParaRPr lang="en-US" sz="2800" b="1" dirty="0">
                <a:solidFill>
                  <a:schemeClr val="bg1"/>
                </a:solidFill>
              </a:endParaRPr>
            </a:p>
          </p:txBody>
        </p:sp>
        <p:pic>
          <p:nvPicPr>
            <p:cNvPr id="59402" name="Picture 10" descr="Related image">
              <a:extLst>
                <a:ext uri="{FF2B5EF4-FFF2-40B4-BE49-F238E27FC236}">
                  <a16:creationId xmlns:a16="http://schemas.microsoft.com/office/drawing/2014/main" id="{6AC3F5C2-8070-4D63-9079-6B19AEA136D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91707" y="2609683"/>
              <a:ext cx="498156" cy="49815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0B122DC8-42B9-40AC-8855-2568390B392B}"/>
              </a:ext>
            </a:extLst>
          </p:cNvPr>
          <p:cNvSpPr txBox="1"/>
          <p:nvPr/>
        </p:nvSpPr>
        <p:spPr>
          <a:xfrm>
            <a:off x="7572851" y="861864"/>
            <a:ext cx="1992853" cy="369332"/>
          </a:xfrm>
          <a:prstGeom prst="rect">
            <a:avLst/>
          </a:prstGeom>
          <a:noFill/>
        </p:spPr>
        <p:txBody>
          <a:bodyPr wrap="none" rtlCol="0">
            <a:spAutoFit/>
          </a:bodyPr>
          <a:lstStyle/>
          <a:p>
            <a:r>
              <a:rPr lang="en-US" dirty="0"/>
              <a:t>Charged particles</a:t>
            </a:r>
          </a:p>
        </p:txBody>
      </p:sp>
      <p:sp>
        <p:nvSpPr>
          <p:cNvPr id="125" name="Rectangle 124">
            <a:extLst>
              <a:ext uri="{FF2B5EF4-FFF2-40B4-BE49-F238E27FC236}">
                <a16:creationId xmlns:a16="http://schemas.microsoft.com/office/drawing/2014/main" id="{508C81BD-3AAD-469E-BE6B-9544ED0E5D11}"/>
              </a:ext>
            </a:extLst>
          </p:cNvPr>
          <p:cNvSpPr/>
          <p:nvPr/>
        </p:nvSpPr>
        <p:spPr>
          <a:xfrm>
            <a:off x="1274836" y="6223851"/>
            <a:ext cx="3129511" cy="276999"/>
          </a:xfrm>
          <a:prstGeom prst="rect">
            <a:avLst/>
          </a:prstGeom>
        </p:spPr>
        <p:txBody>
          <a:bodyPr wrap="none">
            <a:spAutoFit/>
          </a:bodyPr>
          <a:lstStyle/>
          <a:p>
            <a:r>
              <a:rPr lang="fr-FR" sz="1200" b="1" i="1" dirty="0">
                <a:solidFill>
                  <a:schemeClr val="bg1"/>
                </a:solidFill>
                <a:latin typeface="Verdana" panose="020B0604030504040204" pitchFamily="34" charset="0"/>
              </a:rPr>
              <a:t>Science</a:t>
            </a:r>
            <a:r>
              <a:rPr lang="fr-FR" sz="1200" dirty="0">
                <a:solidFill>
                  <a:schemeClr val="bg1"/>
                </a:solidFill>
                <a:latin typeface="Verdana" panose="020B0604030504040204" pitchFamily="34" charset="0"/>
              </a:rPr>
              <a:t>, </a:t>
            </a:r>
            <a:r>
              <a:rPr lang="fr-FR" sz="1200" b="1" dirty="0">
                <a:solidFill>
                  <a:schemeClr val="bg1"/>
                </a:solidFill>
                <a:latin typeface="Verdana" panose="020B0604030504040204" pitchFamily="34" charset="0"/>
              </a:rPr>
              <a:t>298</a:t>
            </a:r>
            <a:r>
              <a:rPr lang="fr-FR" sz="1200" dirty="0">
                <a:solidFill>
                  <a:schemeClr val="bg1"/>
                </a:solidFill>
                <a:latin typeface="Verdana" panose="020B0604030504040204" pitchFamily="34" charset="0"/>
              </a:rPr>
              <a:t>, pp. 2179-2182 (2002)</a:t>
            </a:r>
            <a:endParaRPr lang="en-US" sz="1200" dirty="0">
              <a:solidFill>
                <a:schemeClr val="bg1"/>
              </a:solidFill>
            </a:endParaRPr>
          </a:p>
        </p:txBody>
      </p:sp>
    </p:spTree>
    <p:extLst>
      <p:ext uri="{BB962C8B-B14F-4D97-AF65-F5344CB8AC3E}">
        <p14:creationId xmlns:p14="http://schemas.microsoft.com/office/powerpoint/2010/main" val="39834658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8F21B983-8F27-41D6-BB31-1E642982B55C}"/>
              </a:ext>
            </a:extLst>
          </p:cNvPr>
          <p:cNvPicPr>
            <a:picLocks noChangeAspect="1"/>
          </p:cNvPicPr>
          <p:nvPr/>
        </p:nvPicPr>
        <p:blipFill rotWithShape="1">
          <a:blip r:embed="rId3"/>
          <a:srcRect l="26052"/>
          <a:stretch/>
        </p:blipFill>
        <p:spPr>
          <a:xfrm>
            <a:off x="1752694" y="4560736"/>
            <a:ext cx="2055453" cy="1849937"/>
          </a:xfrm>
          <a:prstGeom prst="rect">
            <a:avLst/>
          </a:prstGeom>
        </p:spPr>
      </p:pic>
      <p:sp>
        <p:nvSpPr>
          <p:cNvPr id="39" name="TextBox 38">
            <a:extLst>
              <a:ext uri="{FF2B5EF4-FFF2-40B4-BE49-F238E27FC236}">
                <a16:creationId xmlns:a16="http://schemas.microsoft.com/office/drawing/2014/main" id="{0E7FE05E-7FBD-4A24-BFE3-7F5AF300F924}"/>
              </a:ext>
            </a:extLst>
          </p:cNvPr>
          <p:cNvSpPr txBox="1"/>
          <p:nvPr/>
        </p:nvSpPr>
        <p:spPr>
          <a:xfrm>
            <a:off x="3624328" y="4479171"/>
            <a:ext cx="654875" cy="523220"/>
          </a:xfrm>
          <a:prstGeom prst="rect">
            <a:avLst/>
          </a:prstGeom>
          <a:noFill/>
        </p:spPr>
        <p:txBody>
          <a:bodyPr wrap="square" rtlCol="0">
            <a:spAutoFit/>
          </a:bodyPr>
          <a:lstStyle/>
          <a:p>
            <a:r>
              <a:rPr lang="el-GR" sz="2800" dirty="0">
                <a:solidFill>
                  <a:srgbClr val="3333FF"/>
                </a:solidFill>
              </a:rPr>
              <a:t>ψ</a:t>
            </a:r>
            <a:r>
              <a:rPr lang="en-US" sz="2800" baseline="-25000" dirty="0">
                <a:solidFill>
                  <a:srgbClr val="3333FF"/>
                </a:solidFill>
              </a:rPr>
              <a:t>4</a:t>
            </a:r>
            <a:endParaRPr lang="en-US" baseline="-25000" dirty="0">
              <a:solidFill>
                <a:srgbClr val="3333FF"/>
              </a:solidFill>
            </a:endParaRPr>
          </a:p>
        </p:txBody>
      </p:sp>
      <p:sp>
        <p:nvSpPr>
          <p:cNvPr id="2" name="Title 1">
            <a:extLst>
              <a:ext uri="{FF2B5EF4-FFF2-40B4-BE49-F238E27FC236}">
                <a16:creationId xmlns:a16="http://schemas.microsoft.com/office/drawing/2014/main" id="{088364BE-E6E8-49E7-8B40-4F152B61AD35}"/>
              </a:ext>
            </a:extLst>
          </p:cNvPr>
          <p:cNvSpPr>
            <a:spLocks noGrp="1"/>
          </p:cNvSpPr>
          <p:nvPr>
            <p:ph type="title"/>
          </p:nvPr>
        </p:nvSpPr>
        <p:spPr>
          <a:xfrm>
            <a:off x="0" y="0"/>
            <a:ext cx="10058400" cy="790575"/>
          </a:xfrm>
        </p:spPr>
        <p:txBody>
          <a:bodyPr/>
          <a:lstStyle/>
          <a:p>
            <a:r>
              <a:rPr lang="en-US" sz="4000" dirty="0"/>
              <a:t>Final State Particle Azimuthal Anisotropy</a:t>
            </a:r>
          </a:p>
        </p:txBody>
      </p:sp>
      <p:sp>
        <p:nvSpPr>
          <p:cNvPr id="4" name="Slide Number Placeholder 3">
            <a:extLst>
              <a:ext uri="{FF2B5EF4-FFF2-40B4-BE49-F238E27FC236}">
                <a16:creationId xmlns:a16="http://schemas.microsoft.com/office/drawing/2014/main" id="{5BEC5DBB-065D-4627-8ED0-429A69EB443C}"/>
              </a:ext>
            </a:extLst>
          </p:cNvPr>
          <p:cNvSpPr>
            <a:spLocks noGrp="1"/>
          </p:cNvSpPr>
          <p:nvPr>
            <p:ph type="sldNum" idx="10"/>
          </p:nvPr>
        </p:nvSpPr>
        <p:spPr/>
        <p:txBody>
          <a:bodyPr/>
          <a:lstStyle/>
          <a:p>
            <a:pPr>
              <a:defRPr/>
            </a:pPr>
            <a:fld id="{CE073F8C-D60B-48F1-9268-A8D1323DD3CB}" type="slidenum">
              <a:rPr lang="en-US" altLang="en-US" smtClean="0"/>
              <a:pPr>
                <a:defRPr/>
              </a:pPr>
              <a:t>7</a:t>
            </a:fld>
            <a:endParaRPr lang="en-US" altLang="en-US"/>
          </a:p>
        </p:txBody>
      </p:sp>
      <p:sp>
        <p:nvSpPr>
          <p:cNvPr id="5" name="Footer Placeholder 4">
            <a:extLst>
              <a:ext uri="{FF2B5EF4-FFF2-40B4-BE49-F238E27FC236}">
                <a16:creationId xmlns:a16="http://schemas.microsoft.com/office/drawing/2014/main" id="{DDC4D6F3-F157-4566-AB4B-F4D18AA432CC}"/>
              </a:ext>
            </a:extLst>
          </p:cNvPr>
          <p:cNvSpPr>
            <a:spLocks noGrp="1"/>
          </p:cNvSpPr>
          <p:nvPr>
            <p:ph type="ftr" idx="11"/>
          </p:nvPr>
        </p:nvSpPr>
        <p:spPr/>
        <p:txBody>
          <a:bodyPr/>
          <a:lstStyle/>
          <a:p>
            <a:pPr>
              <a:defRPr/>
            </a:pPr>
            <a:r>
              <a:rPr lang="en-US" altLang="zh-TW" dirty="0"/>
              <a:t>QGP Studies in Run 3 and 4</a:t>
            </a:r>
          </a:p>
        </p:txBody>
      </p:sp>
      <p:pic>
        <p:nvPicPr>
          <p:cNvPr id="3" name="Picture 2">
            <a:extLst>
              <a:ext uri="{FF2B5EF4-FFF2-40B4-BE49-F238E27FC236}">
                <a16:creationId xmlns:a16="http://schemas.microsoft.com/office/drawing/2014/main" id="{2023BC0E-7B7D-4F29-BDCE-A133CD55659C}"/>
              </a:ext>
            </a:extLst>
          </p:cNvPr>
          <p:cNvPicPr>
            <a:picLocks noChangeAspect="1"/>
          </p:cNvPicPr>
          <p:nvPr/>
        </p:nvPicPr>
        <p:blipFill rotWithShape="1">
          <a:blip r:embed="rId4"/>
          <a:srcRect b="8038"/>
          <a:stretch/>
        </p:blipFill>
        <p:spPr>
          <a:xfrm>
            <a:off x="5029200" y="876756"/>
            <a:ext cx="4834800" cy="4133846"/>
          </a:xfrm>
          <a:prstGeom prst="rect">
            <a:avLst/>
          </a:prstGeom>
        </p:spPr>
      </p:pic>
      <p:pic>
        <p:nvPicPr>
          <p:cNvPr id="32" name="Picture 31">
            <a:extLst>
              <a:ext uri="{FF2B5EF4-FFF2-40B4-BE49-F238E27FC236}">
                <a16:creationId xmlns:a16="http://schemas.microsoft.com/office/drawing/2014/main" id="{2833AD0E-5DB2-4438-9801-AC62ECDFCC43}"/>
              </a:ext>
            </a:extLst>
          </p:cNvPr>
          <p:cNvPicPr>
            <a:picLocks noChangeAspect="1"/>
          </p:cNvPicPr>
          <p:nvPr/>
        </p:nvPicPr>
        <p:blipFill rotWithShape="1">
          <a:blip r:embed="rId3"/>
          <a:srcRect l="26052"/>
          <a:stretch/>
        </p:blipFill>
        <p:spPr>
          <a:xfrm>
            <a:off x="1752694" y="2629277"/>
            <a:ext cx="2055453" cy="1849937"/>
          </a:xfrm>
          <a:prstGeom prst="rect">
            <a:avLst/>
          </a:prstGeom>
        </p:spPr>
      </p:pic>
      <p:pic>
        <p:nvPicPr>
          <p:cNvPr id="31" name="Picture 30">
            <a:extLst>
              <a:ext uri="{FF2B5EF4-FFF2-40B4-BE49-F238E27FC236}">
                <a16:creationId xmlns:a16="http://schemas.microsoft.com/office/drawing/2014/main" id="{EE9D5D36-3E44-4AB0-8689-F13260460721}"/>
              </a:ext>
            </a:extLst>
          </p:cNvPr>
          <p:cNvPicPr>
            <a:picLocks noChangeAspect="1"/>
          </p:cNvPicPr>
          <p:nvPr/>
        </p:nvPicPr>
        <p:blipFill rotWithShape="1">
          <a:blip r:embed="rId3"/>
          <a:srcRect l="26052"/>
          <a:stretch/>
        </p:blipFill>
        <p:spPr>
          <a:xfrm>
            <a:off x="1814816" y="820742"/>
            <a:ext cx="2055453" cy="1849937"/>
          </a:xfrm>
          <a:prstGeom prst="rect">
            <a:avLst/>
          </a:prstGeom>
        </p:spPr>
      </p:pic>
      <p:sp>
        <p:nvSpPr>
          <p:cNvPr id="7" name="TextBox 6">
            <a:extLst>
              <a:ext uri="{FF2B5EF4-FFF2-40B4-BE49-F238E27FC236}">
                <a16:creationId xmlns:a16="http://schemas.microsoft.com/office/drawing/2014/main" id="{09C925EC-C2D9-4146-AD02-E61D626BBCFA}"/>
              </a:ext>
            </a:extLst>
          </p:cNvPr>
          <p:cNvSpPr txBox="1"/>
          <p:nvPr/>
        </p:nvSpPr>
        <p:spPr>
          <a:xfrm>
            <a:off x="3942277" y="1490772"/>
            <a:ext cx="654875" cy="523220"/>
          </a:xfrm>
          <a:prstGeom prst="rect">
            <a:avLst/>
          </a:prstGeom>
          <a:noFill/>
        </p:spPr>
        <p:txBody>
          <a:bodyPr wrap="square" rtlCol="0">
            <a:spAutoFit/>
          </a:bodyPr>
          <a:lstStyle/>
          <a:p>
            <a:r>
              <a:rPr lang="el-GR" sz="2800" dirty="0">
                <a:solidFill>
                  <a:srgbClr val="FF0000"/>
                </a:solidFill>
              </a:rPr>
              <a:t>ψ</a:t>
            </a:r>
            <a:r>
              <a:rPr lang="en-US" sz="2800" baseline="-25000" dirty="0">
                <a:solidFill>
                  <a:srgbClr val="FF0000"/>
                </a:solidFill>
              </a:rPr>
              <a:t>2</a:t>
            </a:r>
            <a:endParaRPr lang="en-US" baseline="-25000" dirty="0">
              <a:solidFill>
                <a:srgbClr val="FF0000"/>
              </a:solidFill>
            </a:endParaRPr>
          </a:p>
        </p:txBody>
      </p:sp>
      <p:sp>
        <p:nvSpPr>
          <p:cNvPr id="23" name="Isosceles Triangle 22">
            <a:extLst>
              <a:ext uri="{FF2B5EF4-FFF2-40B4-BE49-F238E27FC236}">
                <a16:creationId xmlns:a16="http://schemas.microsoft.com/office/drawing/2014/main" id="{53AA6CF4-B49B-4D87-B908-9F9C41277214}"/>
              </a:ext>
            </a:extLst>
          </p:cNvPr>
          <p:cNvSpPr/>
          <p:nvPr/>
        </p:nvSpPr>
        <p:spPr>
          <a:xfrm rot="21364618">
            <a:off x="2181534" y="2878290"/>
            <a:ext cx="1191482" cy="1080270"/>
          </a:xfrm>
          <a:prstGeom prst="triangle">
            <a:avLst>
              <a:gd name="adj" fmla="val 51593"/>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Arrow Connector 25">
            <a:extLst>
              <a:ext uri="{FF2B5EF4-FFF2-40B4-BE49-F238E27FC236}">
                <a16:creationId xmlns:a16="http://schemas.microsoft.com/office/drawing/2014/main" id="{E29770C0-B218-48FF-A2D1-FE210A8A962B}"/>
              </a:ext>
            </a:extLst>
          </p:cNvPr>
          <p:cNvCxnSpPr>
            <a:cxnSpLocks/>
          </p:cNvCxnSpPr>
          <p:nvPr/>
        </p:nvCxnSpPr>
        <p:spPr>
          <a:xfrm flipV="1">
            <a:off x="3159364" y="3051381"/>
            <a:ext cx="573692" cy="361344"/>
          </a:xfrm>
          <a:prstGeom prst="straightConnector1">
            <a:avLst/>
          </a:prstGeom>
          <a:ln w="38100">
            <a:solidFill>
              <a:schemeClr val="accent6">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FC1F369-7217-4082-B1ED-053766F434D6}"/>
              </a:ext>
            </a:extLst>
          </p:cNvPr>
          <p:cNvSpPr txBox="1"/>
          <p:nvPr/>
        </p:nvSpPr>
        <p:spPr>
          <a:xfrm>
            <a:off x="3697201" y="2667489"/>
            <a:ext cx="654875" cy="523220"/>
          </a:xfrm>
          <a:prstGeom prst="rect">
            <a:avLst/>
          </a:prstGeom>
          <a:noFill/>
        </p:spPr>
        <p:txBody>
          <a:bodyPr wrap="square" rtlCol="0">
            <a:spAutoFit/>
          </a:bodyPr>
          <a:lstStyle/>
          <a:p>
            <a:r>
              <a:rPr lang="el-GR" sz="2800" dirty="0">
                <a:solidFill>
                  <a:srgbClr val="548235"/>
                </a:solidFill>
              </a:rPr>
              <a:t>ψ</a:t>
            </a:r>
            <a:r>
              <a:rPr lang="en-US" sz="2800" baseline="-25000" dirty="0">
                <a:solidFill>
                  <a:srgbClr val="548235"/>
                </a:solidFill>
              </a:rPr>
              <a:t>3</a:t>
            </a:r>
            <a:endParaRPr lang="en-US" baseline="-25000" dirty="0">
              <a:solidFill>
                <a:srgbClr val="548235"/>
              </a:solidFill>
            </a:endParaRPr>
          </a:p>
        </p:txBody>
      </p:sp>
      <p:sp>
        <p:nvSpPr>
          <p:cNvPr id="34" name="TextBox 33">
            <a:extLst>
              <a:ext uri="{FF2B5EF4-FFF2-40B4-BE49-F238E27FC236}">
                <a16:creationId xmlns:a16="http://schemas.microsoft.com/office/drawing/2014/main" id="{287B8872-A2DB-41AF-AE72-CD13064C9AF5}"/>
              </a:ext>
            </a:extLst>
          </p:cNvPr>
          <p:cNvSpPr txBox="1"/>
          <p:nvPr/>
        </p:nvSpPr>
        <p:spPr>
          <a:xfrm>
            <a:off x="1688673" y="2440239"/>
            <a:ext cx="505263" cy="590144"/>
          </a:xfrm>
          <a:prstGeom prst="rect">
            <a:avLst/>
          </a:prstGeom>
          <a:noFill/>
        </p:spPr>
        <p:txBody>
          <a:bodyPr wrap="square" rtlCol="0">
            <a:spAutoFit/>
          </a:bodyPr>
          <a:lstStyle/>
          <a:p>
            <a:r>
              <a:rPr lang="en-US" sz="4800" b="1" dirty="0"/>
              <a:t>+</a:t>
            </a:r>
            <a:endParaRPr lang="en-US" b="1" dirty="0"/>
          </a:p>
        </p:txBody>
      </p:sp>
      <p:sp>
        <p:nvSpPr>
          <p:cNvPr id="35" name="TextBox 34">
            <a:extLst>
              <a:ext uri="{FF2B5EF4-FFF2-40B4-BE49-F238E27FC236}">
                <a16:creationId xmlns:a16="http://schemas.microsoft.com/office/drawing/2014/main" id="{92FC5CF0-FD58-41EE-A94A-28D6AE0DEFC9}"/>
              </a:ext>
            </a:extLst>
          </p:cNvPr>
          <p:cNvSpPr txBox="1"/>
          <p:nvPr/>
        </p:nvSpPr>
        <p:spPr>
          <a:xfrm>
            <a:off x="1701556" y="4304168"/>
            <a:ext cx="505263" cy="590144"/>
          </a:xfrm>
          <a:prstGeom prst="rect">
            <a:avLst/>
          </a:prstGeom>
          <a:noFill/>
        </p:spPr>
        <p:txBody>
          <a:bodyPr wrap="square" rtlCol="0">
            <a:spAutoFit/>
          </a:bodyPr>
          <a:lstStyle/>
          <a:p>
            <a:r>
              <a:rPr lang="en-US" sz="4800" b="1" dirty="0"/>
              <a:t>+</a:t>
            </a:r>
            <a:endParaRPr lang="en-US" b="1" dirty="0"/>
          </a:p>
        </p:txBody>
      </p:sp>
      <p:sp>
        <p:nvSpPr>
          <p:cNvPr id="50" name="TextBox 49">
            <a:extLst>
              <a:ext uri="{FF2B5EF4-FFF2-40B4-BE49-F238E27FC236}">
                <a16:creationId xmlns:a16="http://schemas.microsoft.com/office/drawing/2014/main" id="{4B3B921F-35E7-43E6-9A0E-1EE8E71F50BF}"/>
              </a:ext>
            </a:extLst>
          </p:cNvPr>
          <p:cNvSpPr txBox="1"/>
          <p:nvPr/>
        </p:nvSpPr>
        <p:spPr>
          <a:xfrm>
            <a:off x="420688" y="1293912"/>
            <a:ext cx="631904" cy="707886"/>
          </a:xfrm>
          <a:prstGeom prst="rect">
            <a:avLst/>
          </a:prstGeom>
          <a:noFill/>
        </p:spPr>
        <p:txBody>
          <a:bodyPr wrap="none" rtlCol="0">
            <a:spAutoFit/>
          </a:bodyPr>
          <a:lstStyle/>
          <a:p>
            <a:r>
              <a:rPr lang="en-US" sz="4000" dirty="0">
                <a:solidFill>
                  <a:srgbClr val="FF0000"/>
                </a:solidFill>
              </a:rPr>
              <a:t>v</a:t>
            </a:r>
            <a:r>
              <a:rPr lang="en-US" sz="4000" baseline="-25000" dirty="0">
                <a:solidFill>
                  <a:srgbClr val="FF0000"/>
                </a:solidFill>
              </a:rPr>
              <a:t>2</a:t>
            </a:r>
          </a:p>
        </p:txBody>
      </p:sp>
      <p:sp>
        <p:nvSpPr>
          <p:cNvPr id="51" name="TextBox 50">
            <a:extLst>
              <a:ext uri="{FF2B5EF4-FFF2-40B4-BE49-F238E27FC236}">
                <a16:creationId xmlns:a16="http://schemas.microsoft.com/office/drawing/2014/main" id="{28F62DE0-D0FD-4566-82BD-438881CF4432}"/>
              </a:ext>
            </a:extLst>
          </p:cNvPr>
          <p:cNvSpPr txBox="1"/>
          <p:nvPr/>
        </p:nvSpPr>
        <p:spPr>
          <a:xfrm>
            <a:off x="205200" y="863600"/>
            <a:ext cx="1866217" cy="523220"/>
          </a:xfrm>
          <a:prstGeom prst="rect">
            <a:avLst/>
          </a:prstGeom>
          <a:noFill/>
        </p:spPr>
        <p:txBody>
          <a:bodyPr wrap="none" rtlCol="0">
            <a:spAutoFit/>
          </a:bodyPr>
          <a:lstStyle/>
          <a:p>
            <a:r>
              <a:rPr lang="en-US" sz="2800" dirty="0"/>
              <a:t>Magnitude</a:t>
            </a:r>
          </a:p>
        </p:txBody>
      </p:sp>
      <p:sp>
        <p:nvSpPr>
          <p:cNvPr id="52" name="TextBox 51">
            <a:extLst>
              <a:ext uri="{FF2B5EF4-FFF2-40B4-BE49-F238E27FC236}">
                <a16:creationId xmlns:a16="http://schemas.microsoft.com/office/drawing/2014/main" id="{AB36E5F5-0F6B-4872-926D-4CE1468C0644}"/>
              </a:ext>
            </a:extLst>
          </p:cNvPr>
          <p:cNvSpPr txBox="1"/>
          <p:nvPr/>
        </p:nvSpPr>
        <p:spPr>
          <a:xfrm>
            <a:off x="420688" y="3018545"/>
            <a:ext cx="631904" cy="707886"/>
          </a:xfrm>
          <a:prstGeom prst="rect">
            <a:avLst/>
          </a:prstGeom>
          <a:noFill/>
        </p:spPr>
        <p:txBody>
          <a:bodyPr wrap="none" rtlCol="0">
            <a:spAutoFit/>
          </a:bodyPr>
          <a:lstStyle/>
          <a:p>
            <a:r>
              <a:rPr lang="en-US" sz="4000" dirty="0">
                <a:solidFill>
                  <a:srgbClr val="548235"/>
                </a:solidFill>
              </a:rPr>
              <a:t>v</a:t>
            </a:r>
            <a:r>
              <a:rPr lang="en-US" sz="4000" baseline="-25000" dirty="0">
                <a:solidFill>
                  <a:srgbClr val="548235"/>
                </a:solidFill>
              </a:rPr>
              <a:t>3</a:t>
            </a:r>
          </a:p>
        </p:txBody>
      </p:sp>
      <p:sp>
        <p:nvSpPr>
          <p:cNvPr id="53" name="TextBox 52">
            <a:extLst>
              <a:ext uri="{FF2B5EF4-FFF2-40B4-BE49-F238E27FC236}">
                <a16:creationId xmlns:a16="http://schemas.microsoft.com/office/drawing/2014/main" id="{2A7EC737-8F05-4201-BD89-9EDED70102C3}"/>
              </a:ext>
            </a:extLst>
          </p:cNvPr>
          <p:cNvSpPr txBox="1"/>
          <p:nvPr/>
        </p:nvSpPr>
        <p:spPr>
          <a:xfrm>
            <a:off x="420688" y="4754690"/>
            <a:ext cx="631904" cy="707886"/>
          </a:xfrm>
          <a:prstGeom prst="rect">
            <a:avLst/>
          </a:prstGeom>
          <a:noFill/>
        </p:spPr>
        <p:txBody>
          <a:bodyPr wrap="none" rtlCol="0">
            <a:spAutoFit/>
          </a:bodyPr>
          <a:lstStyle/>
          <a:p>
            <a:r>
              <a:rPr lang="en-US" sz="4000" dirty="0">
                <a:solidFill>
                  <a:srgbClr val="3333FF"/>
                </a:solidFill>
              </a:rPr>
              <a:t>v</a:t>
            </a:r>
            <a:r>
              <a:rPr lang="en-US" sz="4000" baseline="-25000" dirty="0">
                <a:solidFill>
                  <a:srgbClr val="3333FF"/>
                </a:solidFill>
              </a:rPr>
              <a:t>4</a:t>
            </a:r>
          </a:p>
        </p:txBody>
      </p:sp>
      <p:sp>
        <p:nvSpPr>
          <p:cNvPr id="54" name="TextBox 53">
            <a:extLst>
              <a:ext uri="{FF2B5EF4-FFF2-40B4-BE49-F238E27FC236}">
                <a16:creationId xmlns:a16="http://schemas.microsoft.com/office/drawing/2014/main" id="{1F0441D4-BAA5-40A4-800D-1D2E084D9F42}"/>
              </a:ext>
            </a:extLst>
          </p:cNvPr>
          <p:cNvSpPr txBox="1"/>
          <p:nvPr/>
        </p:nvSpPr>
        <p:spPr>
          <a:xfrm>
            <a:off x="1700268" y="6219318"/>
            <a:ext cx="505263" cy="590144"/>
          </a:xfrm>
          <a:prstGeom prst="rect">
            <a:avLst/>
          </a:prstGeom>
          <a:noFill/>
        </p:spPr>
        <p:txBody>
          <a:bodyPr wrap="square" rtlCol="0">
            <a:spAutoFit/>
          </a:bodyPr>
          <a:lstStyle/>
          <a:p>
            <a:r>
              <a:rPr lang="en-US" sz="4800" b="1" dirty="0"/>
              <a:t>+</a:t>
            </a:r>
            <a:endParaRPr lang="en-US" b="1" dirty="0"/>
          </a:p>
        </p:txBody>
      </p:sp>
      <p:sp>
        <p:nvSpPr>
          <p:cNvPr id="55" name="TextBox 54">
            <a:extLst>
              <a:ext uri="{FF2B5EF4-FFF2-40B4-BE49-F238E27FC236}">
                <a16:creationId xmlns:a16="http://schemas.microsoft.com/office/drawing/2014/main" id="{7F9D2641-8672-4C3C-8343-9F7AC6828ACE}"/>
              </a:ext>
            </a:extLst>
          </p:cNvPr>
          <p:cNvSpPr txBox="1"/>
          <p:nvPr/>
        </p:nvSpPr>
        <p:spPr>
          <a:xfrm>
            <a:off x="2280015" y="6746839"/>
            <a:ext cx="1042590" cy="584775"/>
          </a:xfrm>
          <a:prstGeom prst="rect">
            <a:avLst/>
          </a:prstGeom>
          <a:noFill/>
        </p:spPr>
        <p:txBody>
          <a:bodyPr wrap="square" rtlCol="0">
            <a:spAutoFit/>
          </a:bodyPr>
          <a:lstStyle/>
          <a:p>
            <a:r>
              <a:rPr lang="en-US" sz="3200" b="1" dirty="0"/>
              <a:t>…</a:t>
            </a:r>
            <a:endParaRPr lang="en-US" b="1" dirty="0"/>
          </a:p>
        </p:txBody>
      </p:sp>
      <p:sp>
        <p:nvSpPr>
          <p:cNvPr id="57" name="TextBox 56">
            <a:extLst>
              <a:ext uri="{FF2B5EF4-FFF2-40B4-BE49-F238E27FC236}">
                <a16:creationId xmlns:a16="http://schemas.microsoft.com/office/drawing/2014/main" id="{3E58C612-B208-4456-A81C-3BFF157B3069}"/>
              </a:ext>
            </a:extLst>
          </p:cNvPr>
          <p:cNvSpPr txBox="1"/>
          <p:nvPr/>
        </p:nvSpPr>
        <p:spPr>
          <a:xfrm>
            <a:off x="492696" y="6478488"/>
            <a:ext cx="631904" cy="707886"/>
          </a:xfrm>
          <a:prstGeom prst="rect">
            <a:avLst/>
          </a:prstGeom>
          <a:noFill/>
        </p:spPr>
        <p:txBody>
          <a:bodyPr wrap="none" rtlCol="0">
            <a:spAutoFit/>
          </a:bodyPr>
          <a:lstStyle/>
          <a:p>
            <a:r>
              <a:rPr lang="en-US" sz="4000" dirty="0" err="1"/>
              <a:t>v</a:t>
            </a:r>
            <a:r>
              <a:rPr lang="en-US" sz="4000" baseline="-25000" dirty="0" err="1"/>
              <a:t>n</a:t>
            </a:r>
            <a:endParaRPr lang="en-US" sz="4000" baseline="-25000" dirty="0"/>
          </a:p>
        </p:txBody>
      </p:sp>
      <p:cxnSp>
        <p:nvCxnSpPr>
          <p:cNvPr id="61" name="Straight Arrow Connector 60">
            <a:extLst>
              <a:ext uri="{FF2B5EF4-FFF2-40B4-BE49-F238E27FC236}">
                <a16:creationId xmlns:a16="http://schemas.microsoft.com/office/drawing/2014/main" id="{A5BF7BB6-DB99-4CCD-9432-49BE2BDDA3F8}"/>
              </a:ext>
            </a:extLst>
          </p:cNvPr>
          <p:cNvCxnSpPr>
            <a:cxnSpLocks/>
          </p:cNvCxnSpPr>
          <p:nvPr/>
        </p:nvCxnSpPr>
        <p:spPr>
          <a:xfrm>
            <a:off x="2863257" y="3961194"/>
            <a:ext cx="43664" cy="578233"/>
          </a:xfrm>
          <a:prstGeom prst="straightConnector1">
            <a:avLst/>
          </a:prstGeom>
          <a:ln w="38100">
            <a:solidFill>
              <a:schemeClr val="accent6">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721D2400-302E-4625-A457-BB7F26460BE1}"/>
              </a:ext>
            </a:extLst>
          </p:cNvPr>
          <p:cNvCxnSpPr>
            <a:cxnSpLocks/>
            <a:stCxn id="23" idx="1"/>
          </p:cNvCxnSpPr>
          <p:nvPr/>
        </p:nvCxnSpPr>
        <p:spPr>
          <a:xfrm flipH="1" flipV="1">
            <a:off x="1857349" y="3111905"/>
            <a:ext cx="632222" cy="326250"/>
          </a:xfrm>
          <a:prstGeom prst="straightConnector1">
            <a:avLst/>
          </a:prstGeom>
          <a:ln w="38100">
            <a:solidFill>
              <a:schemeClr val="accent6">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3443E12B-E830-41FA-8D4E-62B538B75966}"/>
              </a:ext>
            </a:extLst>
          </p:cNvPr>
          <p:cNvGrpSpPr/>
          <p:nvPr/>
        </p:nvGrpSpPr>
        <p:grpSpPr>
          <a:xfrm rot="21265214">
            <a:off x="1866104" y="4761149"/>
            <a:ext cx="1786077" cy="1676298"/>
            <a:chOff x="1911124" y="4740781"/>
            <a:chExt cx="1786077" cy="1676298"/>
          </a:xfrm>
        </p:grpSpPr>
        <p:sp>
          <p:nvSpPr>
            <p:cNvPr id="47" name="Rectangle 46">
              <a:extLst>
                <a:ext uri="{FF2B5EF4-FFF2-40B4-BE49-F238E27FC236}">
                  <a16:creationId xmlns:a16="http://schemas.microsoft.com/office/drawing/2014/main" id="{276CF577-2B20-4B8A-9F37-DFC4CEF9673A}"/>
                </a:ext>
              </a:extLst>
            </p:cNvPr>
            <p:cNvSpPr/>
            <p:nvPr/>
          </p:nvSpPr>
          <p:spPr>
            <a:xfrm rot="3266247">
              <a:off x="2374835" y="5086184"/>
              <a:ext cx="927773" cy="927773"/>
            </a:xfrm>
            <a:prstGeom prst="rect">
              <a:avLst/>
            </a:prstGeom>
            <a:noFill/>
            <a:ln w="57150">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CF6F933C-A8F9-41FD-9FE9-2CDA85710B4B}"/>
                </a:ext>
              </a:extLst>
            </p:cNvPr>
            <p:cNvGrpSpPr/>
            <p:nvPr/>
          </p:nvGrpSpPr>
          <p:grpSpPr>
            <a:xfrm>
              <a:off x="1911124" y="4740781"/>
              <a:ext cx="1786077" cy="1676298"/>
              <a:chOff x="1911124" y="4740781"/>
              <a:chExt cx="1786077" cy="1676298"/>
            </a:xfrm>
          </p:grpSpPr>
          <p:cxnSp>
            <p:nvCxnSpPr>
              <p:cNvPr id="67" name="Straight Arrow Connector 66">
                <a:extLst>
                  <a:ext uri="{FF2B5EF4-FFF2-40B4-BE49-F238E27FC236}">
                    <a16:creationId xmlns:a16="http://schemas.microsoft.com/office/drawing/2014/main" id="{A5022E67-160E-406D-95D0-152BD4CEF712}"/>
                  </a:ext>
                </a:extLst>
              </p:cNvPr>
              <p:cNvCxnSpPr>
                <a:cxnSpLocks/>
                <a:stCxn id="47" idx="0"/>
              </p:cNvCxnSpPr>
              <p:nvPr/>
            </p:nvCxnSpPr>
            <p:spPr>
              <a:xfrm flipV="1">
                <a:off x="3216085" y="4956501"/>
                <a:ext cx="481116" cy="323778"/>
              </a:xfrm>
              <a:prstGeom prst="straightConnector1">
                <a:avLst/>
              </a:prstGeom>
              <a:ln w="38100">
                <a:solidFill>
                  <a:srgbClr val="33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C3EE4B64-8575-484D-96A0-716DBAA32D39}"/>
                  </a:ext>
                </a:extLst>
              </p:cNvPr>
              <p:cNvCxnSpPr>
                <a:cxnSpLocks/>
                <a:stCxn id="47" idx="3"/>
              </p:cNvCxnSpPr>
              <p:nvPr/>
            </p:nvCxnSpPr>
            <p:spPr>
              <a:xfrm>
                <a:off x="3108513" y="5927434"/>
                <a:ext cx="428502" cy="489645"/>
              </a:xfrm>
              <a:prstGeom prst="straightConnector1">
                <a:avLst/>
              </a:prstGeom>
              <a:ln w="38100">
                <a:solidFill>
                  <a:srgbClr val="33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DF0FA58E-0F32-4314-9117-2185F999144E}"/>
                  </a:ext>
                </a:extLst>
              </p:cNvPr>
              <p:cNvCxnSpPr>
                <a:cxnSpLocks/>
                <a:stCxn id="47" idx="2"/>
              </p:cNvCxnSpPr>
              <p:nvPr/>
            </p:nvCxnSpPr>
            <p:spPr>
              <a:xfrm flipH="1">
                <a:off x="1911124" y="5819863"/>
                <a:ext cx="550235" cy="394286"/>
              </a:xfrm>
              <a:prstGeom prst="straightConnector1">
                <a:avLst/>
              </a:prstGeom>
              <a:ln w="38100">
                <a:solidFill>
                  <a:srgbClr val="33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034EB6FA-4B1E-458D-9499-AF465C9A6C0E}"/>
                  </a:ext>
                </a:extLst>
              </p:cNvPr>
              <p:cNvCxnSpPr>
                <a:cxnSpLocks/>
                <a:stCxn id="47" idx="1"/>
              </p:cNvCxnSpPr>
              <p:nvPr/>
            </p:nvCxnSpPr>
            <p:spPr>
              <a:xfrm flipH="1" flipV="1">
                <a:off x="2265374" y="4740781"/>
                <a:ext cx="303555" cy="431927"/>
              </a:xfrm>
              <a:prstGeom prst="straightConnector1">
                <a:avLst/>
              </a:prstGeom>
              <a:ln w="38100">
                <a:solidFill>
                  <a:srgbClr val="33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sp>
        <p:nvSpPr>
          <p:cNvPr id="79" name="TextBox 78">
            <a:extLst>
              <a:ext uri="{FF2B5EF4-FFF2-40B4-BE49-F238E27FC236}">
                <a16:creationId xmlns:a16="http://schemas.microsoft.com/office/drawing/2014/main" id="{7B519BC2-9204-4D6A-9279-31B4B282AFD1}"/>
              </a:ext>
            </a:extLst>
          </p:cNvPr>
          <p:cNvSpPr txBox="1"/>
          <p:nvPr/>
        </p:nvSpPr>
        <p:spPr>
          <a:xfrm>
            <a:off x="4453136" y="5182344"/>
            <a:ext cx="3600400" cy="400110"/>
          </a:xfrm>
          <a:prstGeom prst="rect">
            <a:avLst/>
          </a:prstGeom>
          <a:noFill/>
        </p:spPr>
        <p:txBody>
          <a:bodyPr wrap="square" rtlCol="0">
            <a:spAutoFit/>
          </a:bodyPr>
          <a:lstStyle/>
          <a:p>
            <a:r>
              <a:rPr lang="en-US" sz="2000" dirty="0"/>
              <a:t>Fourier Decomposition:</a:t>
            </a:r>
          </a:p>
        </p:txBody>
      </p:sp>
      <p:pic>
        <p:nvPicPr>
          <p:cNvPr id="80" name="Picture 79">
            <a:extLst>
              <a:ext uri="{FF2B5EF4-FFF2-40B4-BE49-F238E27FC236}">
                <a16:creationId xmlns:a16="http://schemas.microsoft.com/office/drawing/2014/main" id="{A7871E6D-3763-4476-B5CC-2B82DA455F88}"/>
              </a:ext>
            </a:extLst>
          </p:cNvPr>
          <p:cNvPicPr>
            <a:picLocks noChangeAspect="1"/>
          </p:cNvPicPr>
          <p:nvPr/>
        </p:nvPicPr>
        <p:blipFill>
          <a:blip r:embed="rId5"/>
          <a:stretch>
            <a:fillRect/>
          </a:stretch>
        </p:blipFill>
        <p:spPr>
          <a:xfrm>
            <a:off x="3949080" y="5601555"/>
            <a:ext cx="6048478" cy="1202470"/>
          </a:xfrm>
          <a:prstGeom prst="rect">
            <a:avLst/>
          </a:prstGeom>
        </p:spPr>
      </p:pic>
      <p:sp>
        <p:nvSpPr>
          <p:cNvPr id="95" name="TextBox 94">
            <a:extLst>
              <a:ext uri="{FF2B5EF4-FFF2-40B4-BE49-F238E27FC236}">
                <a16:creationId xmlns:a16="http://schemas.microsoft.com/office/drawing/2014/main" id="{6AA190B8-AF7A-4F09-A38E-1BCFACBD659B}"/>
              </a:ext>
            </a:extLst>
          </p:cNvPr>
          <p:cNvSpPr txBox="1"/>
          <p:nvPr/>
        </p:nvSpPr>
        <p:spPr>
          <a:xfrm>
            <a:off x="6109320" y="1204385"/>
            <a:ext cx="1104790" cy="523220"/>
          </a:xfrm>
          <a:prstGeom prst="rect">
            <a:avLst/>
          </a:prstGeom>
          <a:noFill/>
        </p:spPr>
        <p:txBody>
          <a:bodyPr wrap="none" rtlCol="0">
            <a:spAutoFit/>
          </a:bodyPr>
          <a:lstStyle/>
          <a:p>
            <a:r>
              <a:rPr lang="en-US" sz="2800" dirty="0"/>
              <a:t>‘Data’</a:t>
            </a:r>
          </a:p>
        </p:txBody>
      </p:sp>
      <p:sp>
        <p:nvSpPr>
          <p:cNvPr id="36" name="TextBox 35">
            <a:extLst>
              <a:ext uri="{FF2B5EF4-FFF2-40B4-BE49-F238E27FC236}">
                <a16:creationId xmlns:a16="http://schemas.microsoft.com/office/drawing/2014/main" id="{48A7BC20-5209-488A-8CF0-D8829E0C84DF}"/>
              </a:ext>
            </a:extLst>
          </p:cNvPr>
          <p:cNvSpPr txBox="1"/>
          <p:nvPr/>
        </p:nvSpPr>
        <p:spPr>
          <a:xfrm rot="5400000">
            <a:off x="336486" y="6049324"/>
            <a:ext cx="1042590" cy="584775"/>
          </a:xfrm>
          <a:prstGeom prst="rect">
            <a:avLst/>
          </a:prstGeom>
          <a:noFill/>
        </p:spPr>
        <p:txBody>
          <a:bodyPr wrap="square" rtlCol="0">
            <a:spAutoFit/>
          </a:bodyPr>
          <a:lstStyle/>
          <a:p>
            <a:r>
              <a:rPr lang="en-US" sz="3200" b="1" dirty="0"/>
              <a:t>…</a:t>
            </a:r>
            <a:endParaRPr lang="en-US" b="1" dirty="0"/>
          </a:p>
        </p:txBody>
      </p:sp>
      <p:sp>
        <p:nvSpPr>
          <p:cNvPr id="38" name="TextBox 37">
            <a:extLst>
              <a:ext uri="{FF2B5EF4-FFF2-40B4-BE49-F238E27FC236}">
                <a16:creationId xmlns:a16="http://schemas.microsoft.com/office/drawing/2014/main" id="{27B52BFA-D074-40C4-AE43-EF3A104E3AA9}"/>
              </a:ext>
            </a:extLst>
          </p:cNvPr>
          <p:cNvSpPr txBox="1"/>
          <p:nvPr/>
        </p:nvSpPr>
        <p:spPr>
          <a:xfrm>
            <a:off x="7446600" y="6549549"/>
            <a:ext cx="2642070" cy="738664"/>
          </a:xfrm>
          <a:prstGeom prst="rect">
            <a:avLst/>
          </a:prstGeom>
          <a:noFill/>
        </p:spPr>
        <p:txBody>
          <a:bodyPr wrap="none" rtlCol="0">
            <a:spAutoFit/>
          </a:bodyPr>
          <a:lstStyle/>
          <a:p>
            <a:r>
              <a:rPr lang="en-US" sz="1400" dirty="0" err="1"/>
              <a:t>Alver</a:t>
            </a:r>
            <a:r>
              <a:rPr lang="en-US" sz="1400" dirty="0"/>
              <a:t> and Roland (MITHIG)</a:t>
            </a:r>
          </a:p>
          <a:p>
            <a:r>
              <a:rPr lang="en-US" sz="1400" dirty="0"/>
              <a:t>“Collision geometry fluctuation”</a:t>
            </a:r>
          </a:p>
          <a:p>
            <a:r>
              <a:rPr lang="en-US" sz="1400" dirty="0"/>
              <a:t>PRC82 (2010) 039903</a:t>
            </a:r>
          </a:p>
        </p:txBody>
      </p:sp>
      <p:sp>
        <p:nvSpPr>
          <p:cNvPr id="6" name="Oval 5">
            <a:extLst>
              <a:ext uri="{FF2B5EF4-FFF2-40B4-BE49-F238E27FC236}">
                <a16:creationId xmlns:a16="http://schemas.microsoft.com/office/drawing/2014/main" id="{3CE975D4-C8BF-42EE-8991-CE1ADCBC888B}"/>
              </a:ext>
            </a:extLst>
          </p:cNvPr>
          <p:cNvSpPr/>
          <p:nvPr/>
        </p:nvSpPr>
        <p:spPr>
          <a:xfrm>
            <a:off x="2439337" y="1193497"/>
            <a:ext cx="830721" cy="118334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5F5EE1-CF6F-449F-9C48-5FB0788B0FAA}"/>
              </a:ext>
            </a:extLst>
          </p:cNvPr>
          <p:cNvSpPr txBox="1"/>
          <p:nvPr/>
        </p:nvSpPr>
        <p:spPr>
          <a:xfrm>
            <a:off x="7632608" y="4962148"/>
            <a:ext cx="357790" cy="461665"/>
          </a:xfrm>
          <a:prstGeom prst="rect">
            <a:avLst/>
          </a:prstGeom>
          <a:noFill/>
        </p:spPr>
        <p:txBody>
          <a:bodyPr wrap="none" rtlCol="0">
            <a:spAutoFit/>
          </a:bodyPr>
          <a:lstStyle/>
          <a:p>
            <a:r>
              <a:rPr lang="el-GR" sz="2400" dirty="0"/>
              <a:t>ϕ</a:t>
            </a:r>
            <a:endParaRPr lang="en-US" sz="2400" dirty="0"/>
          </a:p>
        </p:txBody>
      </p:sp>
      <p:sp>
        <p:nvSpPr>
          <p:cNvPr id="11" name="Rectangle 10">
            <a:extLst>
              <a:ext uri="{FF2B5EF4-FFF2-40B4-BE49-F238E27FC236}">
                <a16:creationId xmlns:a16="http://schemas.microsoft.com/office/drawing/2014/main" id="{024A14B4-42E4-48C5-BEDB-FBB18F3EA15E}"/>
              </a:ext>
            </a:extLst>
          </p:cNvPr>
          <p:cNvSpPr/>
          <p:nvPr/>
        </p:nvSpPr>
        <p:spPr>
          <a:xfrm>
            <a:off x="6829400" y="5820416"/>
            <a:ext cx="720080" cy="6395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40030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75F7B6C-E270-4E85-B8C6-CC248A82356C}"/>
              </a:ext>
            </a:extLst>
          </p:cNvPr>
          <p:cNvGrpSpPr/>
          <p:nvPr/>
        </p:nvGrpSpPr>
        <p:grpSpPr>
          <a:xfrm>
            <a:off x="151096" y="1221904"/>
            <a:ext cx="4302040" cy="3483927"/>
            <a:chOff x="5120563" y="2681111"/>
            <a:chExt cx="2375259" cy="1923559"/>
          </a:xfrm>
        </p:grpSpPr>
        <p:pic>
          <p:nvPicPr>
            <p:cNvPr id="8" name="Picture 7">
              <a:extLst>
                <a:ext uri="{FF2B5EF4-FFF2-40B4-BE49-F238E27FC236}">
                  <a16:creationId xmlns:a16="http://schemas.microsoft.com/office/drawing/2014/main" id="{7CBD8AAF-271A-41AE-8277-0AB10F1BC1B9}"/>
                </a:ext>
              </a:extLst>
            </p:cNvPr>
            <p:cNvPicPr>
              <a:picLocks noChangeAspect="1"/>
            </p:cNvPicPr>
            <p:nvPr/>
          </p:nvPicPr>
          <p:blipFill rotWithShape="1">
            <a:blip r:embed="rId3"/>
            <a:srcRect l="833" t="48840" r="45964" b="630"/>
            <a:stretch/>
          </p:blipFill>
          <p:spPr>
            <a:xfrm>
              <a:off x="5120563" y="2681111"/>
              <a:ext cx="2375259" cy="1923559"/>
            </a:xfrm>
            <a:prstGeom prst="rect">
              <a:avLst/>
            </a:prstGeom>
          </p:spPr>
        </p:pic>
        <p:pic>
          <p:nvPicPr>
            <p:cNvPr id="37" name="Picture 36">
              <a:extLst>
                <a:ext uri="{FF2B5EF4-FFF2-40B4-BE49-F238E27FC236}">
                  <a16:creationId xmlns:a16="http://schemas.microsoft.com/office/drawing/2014/main" id="{6899E1DC-28A3-4B07-B7AA-6FCD5E3BBC79}"/>
                </a:ext>
              </a:extLst>
            </p:cNvPr>
            <p:cNvPicPr>
              <a:picLocks noChangeAspect="1"/>
            </p:cNvPicPr>
            <p:nvPr/>
          </p:nvPicPr>
          <p:blipFill rotWithShape="1">
            <a:blip r:embed="rId3"/>
            <a:srcRect l="10985" t="3777" r="59178" b="81395"/>
            <a:stretch/>
          </p:blipFill>
          <p:spPr>
            <a:xfrm>
              <a:off x="5533256" y="2737203"/>
              <a:ext cx="1106467" cy="468842"/>
            </a:xfrm>
            <a:prstGeom prst="rect">
              <a:avLst/>
            </a:prstGeom>
          </p:spPr>
        </p:pic>
      </p:grpSp>
      <p:pic>
        <p:nvPicPr>
          <p:cNvPr id="41" name="Picture 40">
            <a:extLst>
              <a:ext uri="{FF2B5EF4-FFF2-40B4-BE49-F238E27FC236}">
                <a16:creationId xmlns:a16="http://schemas.microsoft.com/office/drawing/2014/main" id="{470E64AB-23D1-4CE9-857E-02AB8B1906DA}"/>
              </a:ext>
            </a:extLst>
          </p:cNvPr>
          <p:cNvPicPr>
            <a:picLocks noChangeAspect="1"/>
          </p:cNvPicPr>
          <p:nvPr/>
        </p:nvPicPr>
        <p:blipFill>
          <a:blip r:embed="rId4"/>
          <a:stretch>
            <a:fillRect/>
          </a:stretch>
        </p:blipFill>
        <p:spPr>
          <a:xfrm>
            <a:off x="5336101" y="1077888"/>
            <a:ext cx="4626685" cy="3023507"/>
          </a:xfrm>
          <a:prstGeom prst="rect">
            <a:avLst/>
          </a:prstGeom>
        </p:spPr>
      </p:pic>
      <p:pic>
        <p:nvPicPr>
          <p:cNvPr id="3" name="Picture 2">
            <a:extLst>
              <a:ext uri="{FF2B5EF4-FFF2-40B4-BE49-F238E27FC236}">
                <a16:creationId xmlns:a16="http://schemas.microsoft.com/office/drawing/2014/main" id="{0FD4D963-709C-4DF0-BCD3-0ED969873A36}"/>
              </a:ext>
            </a:extLst>
          </p:cNvPr>
          <p:cNvPicPr>
            <a:picLocks noChangeAspect="1"/>
          </p:cNvPicPr>
          <p:nvPr/>
        </p:nvPicPr>
        <p:blipFill rotWithShape="1">
          <a:blip r:embed="rId5"/>
          <a:srcRect r="2728"/>
          <a:stretch/>
        </p:blipFill>
        <p:spPr>
          <a:xfrm>
            <a:off x="7025437" y="4423353"/>
            <a:ext cx="2972315" cy="2834493"/>
          </a:xfrm>
          <a:prstGeom prst="rect">
            <a:avLst/>
          </a:prstGeom>
        </p:spPr>
      </p:pic>
      <p:sp>
        <p:nvSpPr>
          <p:cNvPr id="2" name="Title 1">
            <a:extLst>
              <a:ext uri="{FF2B5EF4-FFF2-40B4-BE49-F238E27FC236}">
                <a16:creationId xmlns:a16="http://schemas.microsoft.com/office/drawing/2014/main" id="{F47E37D7-7243-4E54-BC4B-196547454016}"/>
              </a:ext>
            </a:extLst>
          </p:cNvPr>
          <p:cNvSpPr>
            <a:spLocks noGrp="1"/>
          </p:cNvSpPr>
          <p:nvPr>
            <p:ph type="title"/>
          </p:nvPr>
        </p:nvSpPr>
        <p:spPr/>
        <p:txBody>
          <a:bodyPr/>
          <a:lstStyle/>
          <a:p>
            <a:r>
              <a:rPr lang="en-US" sz="4000" dirty="0"/>
              <a:t>Relativistic Hydrodynamics Calculations</a:t>
            </a:r>
            <a:endParaRPr lang="en-US" sz="3600" dirty="0"/>
          </a:p>
        </p:txBody>
      </p:sp>
      <p:sp>
        <p:nvSpPr>
          <p:cNvPr id="4" name="Slide Number Placeholder 3">
            <a:extLst>
              <a:ext uri="{FF2B5EF4-FFF2-40B4-BE49-F238E27FC236}">
                <a16:creationId xmlns:a16="http://schemas.microsoft.com/office/drawing/2014/main" id="{AACBC269-8AC6-433C-9818-66324418BC12}"/>
              </a:ext>
            </a:extLst>
          </p:cNvPr>
          <p:cNvSpPr>
            <a:spLocks noGrp="1"/>
          </p:cNvSpPr>
          <p:nvPr>
            <p:ph type="sldNum" idx="10"/>
          </p:nvPr>
        </p:nvSpPr>
        <p:spPr/>
        <p:txBody>
          <a:bodyPr/>
          <a:lstStyle/>
          <a:p>
            <a:pPr>
              <a:defRPr/>
            </a:pPr>
            <a:fld id="{CE073F8C-D60B-48F1-9268-A8D1323DD3CB}" type="slidenum">
              <a:rPr lang="en-US" altLang="en-US" smtClean="0"/>
              <a:pPr>
                <a:defRPr/>
              </a:pPr>
              <a:t>8</a:t>
            </a:fld>
            <a:endParaRPr lang="en-US" altLang="en-US"/>
          </a:p>
        </p:txBody>
      </p:sp>
      <p:sp>
        <p:nvSpPr>
          <p:cNvPr id="5" name="Footer Placeholder 4">
            <a:extLst>
              <a:ext uri="{FF2B5EF4-FFF2-40B4-BE49-F238E27FC236}">
                <a16:creationId xmlns:a16="http://schemas.microsoft.com/office/drawing/2014/main" id="{664E7228-A010-4F48-9A3E-2A1B3C34EBEF}"/>
              </a:ext>
            </a:extLst>
          </p:cNvPr>
          <p:cNvSpPr>
            <a:spLocks noGrp="1"/>
          </p:cNvSpPr>
          <p:nvPr>
            <p:ph type="ftr" idx="11"/>
          </p:nvPr>
        </p:nvSpPr>
        <p:spPr/>
        <p:txBody>
          <a:bodyPr/>
          <a:lstStyle/>
          <a:p>
            <a:pPr>
              <a:defRPr/>
            </a:pPr>
            <a:r>
              <a:rPr lang="en-US" altLang="zh-TW" dirty="0"/>
              <a:t>QGP Studies in Run 3 and 4</a:t>
            </a:r>
          </a:p>
        </p:txBody>
      </p:sp>
      <p:sp>
        <p:nvSpPr>
          <p:cNvPr id="7" name="TextBox 6">
            <a:extLst>
              <a:ext uri="{FF2B5EF4-FFF2-40B4-BE49-F238E27FC236}">
                <a16:creationId xmlns:a16="http://schemas.microsoft.com/office/drawing/2014/main" id="{C6F845BB-9FF6-494C-87D3-58B6626168D4}"/>
              </a:ext>
            </a:extLst>
          </p:cNvPr>
          <p:cNvSpPr txBox="1"/>
          <p:nvPr/>
        </p:nvSpPr>
        <p:spPr>
          <a:xfrm>
            <a:off x="7098286" y="7072769"/>
            <a:ext cx="993705" cy="215444"/>
          </a:xfrm>
          <a:prstGeom prst="rect">
            <a:avLst/>
          </a:prstGeom>
          <a:noFill/>
          <a:ln>
            <a:solidFill>
              <a:schemeClr val="bg2">
                <a:lumMod val="75000"/>
              </a:schemeClr>
            </a:solidFill>
          </a:ln>
        </p:spPr>
        <p:txBody>
          <a:bodyPr wrap="square" rtlCol="0">
            <a:spAutoFit/>
          </a:bodyPr>
          <a:lstStyle/>
          <a:p>
            <a:pPr algn="ctr"/>
            <a:r>
              <a:rPr lang="en-US" sz="800" dirty="0"/>
              <a:t>arXiv:1901.07997</a:t>
            </a:r>
          </a:p>
        </p:txBody>
      </p:sp>
      <p:sp>
        <p:nvSpPr>
          <p:cNvPr id="20" name="Oval 19">
            <a:extLst>
              <a:ext uri="{FF2B5EF4-FFF2-40B4-BE49-F238E27FC236}">
                <a16:creationId xmlns:a16="http://schemas.microsoft.com/office/drawing/2014/main" id="{9242DF13-69D0-43B6-8392-9E55154C68D3}"/>
              </a:ext>
            </a:extLst>
          </p:cNvPr>
          <p:cNvSpPr/>
          <p:nvPr/>
        </p:nvSpPr>
        <p:spPr>
          <a:xfrm>
            <a:off x="9133656" y="5920961"/>
            <a:ext cx="569651" cy="569651"/>
          </a:xfrm>
          <a:prstGeom prst="ellipse">
            <a:avLst/>
          </a:prstGeom>
          <a:solidFill>
            <a:schemeClr val="accent6">
              <a:lumMod val="75000"/>
              <a:alpha val="5019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E7C85AFE-DFE3-47DC-9463-E11B5DA777A4}"/>
              </a:ext>
            </a:extLst>
          </p:cNvPr>
          <p:cNvSpPr/>
          <p:nvPr/>
        </p:nvSpPr>
        <p:spPr>
          <a:xfrm>
            <a:off x="9284210" y="5920961"/>
            <a:ext cx="569651" cy="569651"/>
          </a:xfrm>
          <a:prstGeom prst="ellipse">
            <a:avLst/>
          </a:prstGeom>
          <a:solidFill>
            <a:schemeClr val="accent6">
              <a:lumMod val="75000"/>
              <a:alpha val="5019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Xe</a:t>
            </a:r>
            <a:endParaRPr lang="en-US" sz="1400" dirty="0"/>
          </a:p>
        </p:txBody>
      </p:sp>
      <p:grpSp>
        <p:nvGrpSpPr>
          <p:cNvPr id="31" name="Group 30">
            <a:extLst>
              <a:ext uri="{FF2B5EF4-FFF2-40B4-BE49-F238E27FC236}">
                <a16:creationId xmlns:a16="http://schemas.microsoft.com/office/drawing/2014/main" id="{6F0B641A-94E3-417D-A4A4-CF28C5FBD971}"/>
              </a:ext>
            </a:extLst>
          </p:cNvPr>
          <p:cNvGrpSpPr/>
          <p:nvPr/>
        </p:nvGrpSpPr>
        <p:grpSpPr>
          <a:xfrm>
            <a:off x="42837" y="5254351"/>
            <a:ext cx="7002587" cy="1872209"/>
            <a:chOff x="-11360" y="4246240"/>
            <a:chExt cx="6563352" cy="1754775"/>
          </a:xfrm>
        </p:grpSpPr>
        <p:pic>
          <p:nvPicPr>
            <p:cNvPr id="28" name="Picture 27">
              <a:extLst>
                <a:ext uri="{FF2B5EF4-FFF2-40B4-BE49-F238E27FC236}">
                  <a16:creationId xmlns:a16="http://schemas.microsoft.com/office/drawing/2014/main" id="{7CDFE1FD-A803-4639-85EC-90FA29416ACD}"/>
                </a:ext>
              </a:extLst>
            </p:cNvPr>
            <p:cNvPicPr>
              <a:picLocks noChangeAspect="1"/>
            </p:cNvPicPr>
            <p:nvPr/>
          </p:nvPicPr>
          <p:blipFill rotWithShape="1">
            <a:blip r:embed="rId6"/>
            <a:srcRect r="10787"/>
            <a:stretch/>
          </p:blipFill>
          <p:spPr>
            <a:xfrm>
              <a:off x="56131" y="4246240"/>
              <a:ext cx="6430181" cy="1479917"/>
            </a:xfrm>
            <a:prstGeom prst="rect">
              <a:avLst/>
            </a:prstGeom>
          </p:spPr>
        </p:pic>
        <p:pic>
          <p:nvPicPr>
            <p:cNvPr id="29" name="Picture 28">
              <a:extLst>
                <a:ext uri="{FF2B5EF4-FFF2-40B4-BE49-F238E27FC236}">
                  <a16:creationId xmlns:a16="http://schemas.microsoft.com/office/drawing/2014/main" id="{64BEFE5B-81F8-4CF8-A528-E6B4D393103B}"/>
                </a:ext>
              </a:extLst>
            </p:cNvPr>
            <p:cNvPicPr>
              <a:picLocks noChangeAspect="1"/>
            </p:cNvPicPr>
            <p:nvPr/>
          </p:nvPicPr>
          <p:blipFill>
            <a:blip r:embed="rId7"/>
            <a:stretch>
              <a:fillRect/>
            </a:stretch>
          </p:blipFill>
          <p:spPr>
            <a:xfrm>
              <a:off x="71272" y="5691635"/>
              <a:ext cx="4393198" cy="309380"/>
            </a:xfrm>
            <a:prstGeom prst="rect">
              <a:avLst/>
            </a:prstGeom>
          </p:spPr>
        </p:pic>
        <p:sp>
          <p:nvSpPr>
            <p:cNvPr id="30" name="Rectangle 29">
              <a:extLst>
                <a:ext uri="{FF2B5EF4-FFF2-40B4-BE49-F238E27FC236}">
                  <a16:creationId xmlns:a16="http://schemas.microsoft.com/office/drawing/2014/main" id="{7CD6F8C3-8086-4B7D-9A39-5405A9F220C7}"/>
                </a:ext>
              </a:extLst>
            </p:cNvPr>
            <p:cNvSpPr/>
            <p:nvPr/>
          </p:nvSpPr>
          <p:spPr>
            <a:xfrm>
              <a:off x="-11360" y="4414190"/>
              <a:ext cx="6563352" cy="1586823"/>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Box 31">
            <a:extLst>
              <a:ext uri="{FF2B5EF4-FFF2-40B4-BE49-F238E27FC236}">
                <a16:creationId xmlns:a16="http://schemas.microsoft.com/office/drawing/2014/main" id="{85662EEE-43F8-4E5F-96DB-C6036F1D0003}"/>
              </a:ext>
            </a:extLst>
          </p:cNvPr>
          <p:cNvSpPr txBox="1"/>
          <p:nvPr/>
        </p:nvSpPr>
        <p:spPr>
          <a:xfrm>
            <a:off x="222475" y="4885020"/>
            <a:ext cx="3275256" cy="369332"/>
          </a:xfrm>
          <a:prstGeom prst="rect">
            <a:avLst/>
          </a:prstGeom>
          <a:noFill/>
        </p:spPr>
        <p:txBody>
          <a:bodyPr wrap="none" rtlCol="0">
            <a:spAutoFit/>
          </a:bodyPr>
          <a:lstStyle/>
          <a:p>
            <a:r>
              <a:rPr lang="en-US" dirty="0">
                <a:solidFill>
                  <a:schemeClr val="accent1">
                    <a:lumMod val="75000"/>
                  </a:schemeClr>
                </a:solidFill>
              </a:rPr>
              <a:t>Lattice QCD Equation of State</a:t>
            </a:r>
          </a:p>
        </p:txBody>
      </p:sp>
      <p:cxnSp>
        <p:nvCxnSpPr>
          <p:cNvPr id="34" name="Straight Arrow Connector 33">
            <a:extLst>
              <a:ext uri="{FF2B5EF4-FFF2-40B4-BE49-F238E27FC236}">
                <a16:creationId xmlns:a16="http://schemas.microsoft.com/office/drawing/2014/main" id="{B44006CD-A461-464F-8892-974B0908C090}"/>
              </a:ext>
            </a:extLst>
          </p:cNvPr>
          <p:cNvCxnSpPr>
            <a:cxnSpLocks/>
          </p:cNvCxnSpPr>
          <p:nvPr/>
        </p:nvCxnSpPr>
        <p:spPr>
          <a:xfrm>
            <a:off x="1590627" y="5201783"/>
            <a:ext cx="360040" cy="231758"/>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A21ECDA1-56CD-4A5D-AB57-9B243208AD9F}"/>
              </a:ext>
            </a:extLst>
          </p:cNvPr>
          <p:cNvSpPr/>
          <p:nvPr/>
        </p:nvSpPr>
        <p:spPr>
          <a:xfrm>
            <a:off x="2004864" y="5470374"/>
            <a:ext cx="514499" cy="351909"/>
          </a:xfrm>
          <a:prstGeom prst="rect">
            <a:avLst/>
          </a:prstGeom>
          <a:solidFill>
            <a:srgbClr val="3399FF">
              <a:alpha val="49804"/>
            </a:srgb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ADCDEA"/>
              </a:solidFill>
            </a:endParaRPr>
          </a:p>
        </p:txBody>
      </p:sp>
      <p:sp>
        <p:nvSpPr>
          <p:cNvPr id="38" name="Rectangle 37">
            <a:extLst>
              <a:ext uri="{FF2B5EF4-FFF2-40B4-BE49-F238E27FC236}">
                <a16:creationId xmlns:a16="http://schemas.microsoft.com/office/drawing/2014/main" id="{86B181B8-3C26-4B8C-9DF2-0D5229BC8BCD}"/>
              </a:ext>
            </a:extLst>
          </p:cNvPr>
          <p:cNvSpPr/>
          <p:nvPr/>
        </p:nvSpPr>
        <p:spPr>
          <a:xfrm>
            <a:off x="3146549" y="5478505"/>
            <a:ext cx="514499" cy="351909"/>
          </a:xfrm>
          <a:prstGeom prst="rect">
            <a:avLst/>
          </a:prstGeom>
          <a:solidFill>
            <a:schemeClr val="accent6">
              <a:alpha val="49804"/>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ADCDEA"/>
              </a:solidFill>
            </a:endParaRPr>
          </a:p>
        </p:txBody>
      </p:sp>
      <p:sp>
        <p:nvSpPr>
          <p:cNvPr id="39" name="Rectangle 38">
            <a:extLst>
              <a:ext uri="{FF2B5EF4-FFF2-40B4-BE49-F238E27FC236}">
                <a16:creationId xmlns:a16="http://schemas.microsoft.com/office/drawing/2014/main" id="{E7C3F131-031E-4926-946F-87DADC91297A}"/>
              </a:ext>
            </a:extLst>
          </p:cNvPr>
          <p:cNvSpPr/>
          <p:nvPr/>
        </p:nvSpPr>
        <p:spPr>
          <a:xfrm>
            <a:off x="4298677" y="5470374"/>
            <a:ext cx="514499" cy="351909"/>
          </a:xfrm>
          <a:prstGeom prst="rect">
            <a:avLst/>
          </a:prstGeom>
          <a:solidFill>
            <a:schemeClr val="accent6">
              <a:alpha val="49804"/>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ADCDEA"/>
              </a:solidFill>
            </a:endParaRPr>
          </a:p>
        </p:txBody>
      </p:sp>
      <p:cxnSp>
        <p:nvCxnSpPr>
          <p:cNvPr id="40" name="Straight Arrow Connector 39">
            <a:extLst>
              <a:ext uri="{FF2B5EF4-FFF2-40B4-BE49-F238E27FC236}">
                <a16:creationId xmlns:a16="http://schemas.microsoft.com/office/drawing/2014/main" id="{593C5795-0DF5-4038-A22C-22A4772E6500}"/>
              </a:ext>
            </a:extLst>
          </p:cNvPr>
          <p:cNvCxnSpPr>
            <a:cxnSpLocks/>
          </p:cNvCxnSpPr>
          <p:nvPr/>
        </p:nvCxnSpPr>
        <p:spPr>
          <a:xfrm flipV="1">
            <a:off x="3385605" y="5200484"/>
            <a:ext cx="1326348" cy="254157"/>
          </a:xfrm>
          <a:prstGeom prst="straightConnector1">
            <a:avLst/>
          </a:prstGeom>
          <a:ln w="28575">
            <a:solidFill>
              <a:schemeClr val="accent6"/>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8DFAD6B-8BA1-4E1F-BD88-DDD16088D1F8}"/>
              </a:ext>
            </a:extLst>
          </p:cNvPr>
          <p:cNvCxnSpPr>
            <a:cxnSpLocks/>
          </p:cNvCxnSpPr>
          <p:nvPr/>
        </p:nvCxnSpPr>
        <p:spPr>
          <a:xfrm flipV="1">
            <a:off x="4499466" y="5227741"/>
            <a:ext cx="789442" cy="223988"/>
          </a:xfrm>
          <a:prstGeom prst="straightConnector1">
            <a:avLst/>
          </a:prstGeom>
          <a:ln w="28575">
            <a:solidFill>
              <a:schemeClr val="accent6"/>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856EFE7E-3B21-49AD-B629-2B2C3FA1D8E2}"/>
              </a:ext>
            </a:extLst>
          </p:cNvPr>
          <p:cNvSpPr txBox="1"/>
          <p:nvPr/>
        </p:nvSpPr>
        <p:spPr>
          <a:xfrm>
            <a:off x="363829" y="4423353"/>
            <a:ext cx="1019831" cy="461665"/>
          </a:xfrm>
          <a:prstGeom prst="rect">
            <a:avLst/>
          </a:prstGeom>
          <a:noFill/>
        </p:spPr>
        <p:txBody>
          <a:bodyPr wrap="none" rtlCol="0">
            <a:spAutoFit/>
          </a:bodyPr>
          <a:lstStyle/>
          <a:p>
            <a:r>
              <a:rPr lang="en-US" sz="2400" b="1" dirty="0"/>
              <a:t>Input </a:t>
            </a:r>
          </a:p>
        </p:txBody>
      </p:sp>
      <p:sp>
        <p:nvSpPr>
          <p:cNvPr id="47" name="TextBox 46">
            <a:extLst>
              <a:ext uri="{FF2B5EF4-FFF2-40B4-BE49-F238E27FC236}">
                <a16:creationId xmlns:a16="http://schemas.microsoft.com/office/drawing/2014/main" id="{840F4028-68AD-4A25-8CC3-433E2905C072}"/>
              </a:ext>
            </a:extLst>
          </p:cNvPr>
          <p:cNvSpPr txBox="1"/>
          <p:nvPr/>
        </p:nvSpPr>
        <p:spPr>
          <a:xfrm>
            <a:off x="3949080" y="4462264"/>
            <a:ext cx="3039615" cy="830997"/>
          </a:xfrm>
          <a:prstGeom prst="rect">
            <a:avLst/>
          </a:prstGeom>
          <a:noFill/>
        </p:spPr>
        <p:txBody>
          <a:bodyPr wrap="none" rtlCol="0">
            <a:spAutoFit/>
          </a:bodyPr>
          <a:lstStyle/>
          <a:p>
            <a:r>
              <a:rPr lang="en-US" sz="2400" b="1" dirty="0"/>
              <a:t>Output</a:t>
            </a:r>
            <a:r>
              <a:rPr lang="en-US" sz="2400" dirty="0">
                <a:solidFill>
                  <a:schemeClr val="accent6">
                    <a:lumMod val="75000"/>
                  </a:schemeClr>
                </a:solidFill>
              </a:rPr>
              <a:t> </a:t>
            </a:r>
            <a:r>
              <a:rPr lang="en-US" sz="2000" dirty="0">
                <a:solidFill>
                  <a:schemeClr val="tx1">
                    <a:lumMod val="65000"/>
                    <a:lumOff val="35000"/>
                  </a:schemeClr>
                </a:solidFill>
              </a:rPr>
              <a:t>(from Global fit)</a:t>
            </a:r>
            <a:br>
              <a:rPr lang="en-US" sz="2000" dirty="0">
                <a:solidFill>
                  <a:schemeClr val="tx1">
                    <a:lumMod val="65000"/>
                    <a:lumOff val="35000"/>
                  </a:schemeClr>
                </a:solidFill>
              </a:rPr>
            </a:br>
            <a:r>
              <a:rPr lang="en-US" sz="2400" dirty="0">
                <a:solidFill>
                  <a:schemeClr val="accent6">
                    <a:lumMod val="75000"/>
                  </a:schemeClr>
                </a:solidFill>
              </a:rPr>
              <a:t>Medium Properties</a:t>
            </a:r>
          </a:p>
        </p:txBody>
      </p:sp>
      <p:sp>
        <p:nvSpPr>
          <p:cNvPr id="6" name="TextBox 5">
            <a:extLst>
              <a:ext uri="{FF2B5EF4-FFF2-40B4-BE49-F238E27FC236}">
                <a16:creationId xmlns:a16="http://schemas.microsoft.com/office/drawing/2014/main" id="{823C014D-79A8-4D6B-8C24-DD314EA0A75F}"/>
              </a:ext>
            </a:extLst>
          </p:cNvPr>
          <p:cNvSpPr txBox="1"/>
          <p:nvPr/>
        </p:nvSpPr>
        <p:spPr>
          <a:xfrm>
            <a:off x="9493696" y="5326360"/>
            <a:ext cx="497252" cy="523220"/>
          </a:xfrm>
          <a:prstGeom prst="rect">
            <a:avLst/>
          </a:prstGeom>
          <a:noFill/>
        </p:spPr>
        <p:txBody>
          <a:bodyPr wrap="none" rtlCol="0">
            <a:spAutoFit/>
          </a:bodyPr>
          <a:lstStyle/>
          <a:p>
            <a:r>
              <a:rPr lang="en-US" sz="2800" dirty="0">
                <a:solidFill>
                  <a:srgbClr val="3333FF"/>
                </a:solidFill>
              </a:rPr>
              <a:t>v</a:t>
            </a:r>
            <a:r>
              <a:rPr lang="en-US" sz="2800" baseline="-25000" dirty="0">
                <a:solidFill>
                  <a:srgbClr val="3333FF"/>
                </a:solidFill>
              </a:rPr>
              <a:t>2</a:t>
            </a:r>
          </a:p>
        </p:txBody>
      </p:sp>
      <p:sp>
        <p:nvSpPr>
          <p:cNvPr id="33" name="TextBox 32">
            <a:extLst>
              <a:ext uri="{FF2B5EF4-FFF2-40B4-BE49-F238E27FC236}">
                <a16:creationId xmlns:a16="http://schemas.microsoft.com/office/drawing/2014/main" id="{47F051BF-6E2D-474B-A8B8-E22E9A881DA5}"/>
              </a:ext>
            </a:extLst>
          </p:cNvPr>
          <p:cNvSpPr txBox="1"/>
          <p:nvPr/>
        </p:nvSpPr>
        <p:spPr>
          <a:xfrm>
            <a:off x="8629600" y="5949297"/>
            <a:ext cx="497252" cy="523220"/>
          </a:xfrm>
          <a:prstGeom prst="rect">
            <a:avLst/>
          </a:prstGeom>
          <a:noFill/>
        </p:spPr>
        <p:txBody>
          <a:bodyPr wrap="none" rtlCol="0">
            <a:spAutoFit/>
          </a:bodyPr>
          <a:lstStyle/>
          <a:p>
            <a:r>
              <a:rPr lang="en-US" sz="2800" dirty="0">
                <a:solidFill>
                  <a:srgbClr val="FF0000"/>
                </a:solidFill>
              </a:rPr>
              <a:t>v</a:t>
            </a:r>
            <a:r>
              <a:rPr lang="en-US" sz="2800" baseline="-25000" dirty="0">
                <a:solidFill>
                  <a:srgbClr val="FF0000"/>
                </a:solidFill>
              </a:rPr>
              <a:t>3</a:t>
            </a:r>
          </a:p>
        </p:txBody>
      </p:sp>
      <p:sp>
        <p:nvSpPr>
          <p:cNvPr id="35" name="TextBox 34">
            <a:extLst>
              <a:ext uri="{FF2B5EF4-FFF2-40B4-BE49-F238E27FC236}">
                <a16:creationId xmlns:a16="http://schemas.microsoft.com/office/drawing/2014/main" id="{4EE7D73F-CFDB-49CA-B48C-CFE0B014D8D8}"/>
              </a:ext>
            </a:extLst>
          </p:cNvPr>
          <p:cNvSpPr txBox="1"/>
          <p:nvPr/>
        </p:nvSpPr>
        <p:spPr>
          <a:xfrm>
            <a:off x="9421688" y="6353119"/>
            <a:ext cx="497252" cy="523220"/>
          </a:xfrm>
          <a:prstGeom prst="rect">
            <a:avLst/>
          </a:prstGeom>
          <a:noFill/>
        </p:spPr>
        <p:txBody>
          <a:bodyPr wrap="none" rtlCol="0">
            <a:spAutoFit/>
          </a:bodyPr>
          <a:lstStyle/>
          <a:p>
            <a:r>
              <a:rPr lang="en-US" sz="2800" dirty="0"/>
              <a:t>v</a:t>
            </a:r>
            <a:r>
              <a:rPr lang="en-US" sz="2800" baseline="-25000" dirty="0"/>
              <a:t>4</a:t>
            </a:r>
          </a:p>
        </p:txBody>
      </p:sp>
      <p:sp>
        <p:nvSpPr>
          <p:cNvPr id="43" name="Oval 42">
            <a:extLst>
              <a:ext uri="{FF2B5EF4-FFF2-40B4-BE49-F238E27FC236}">
                <a16:creationId xmlns:a16="http://schemas.microsoft.com/office/drawing/2014/main" id="{F5DEAAFE-0766-47D2-8C99-13C618A3D06C}"/>
              </a:ext>
            </a:extLst>
          </p:cNvPr>
          <p:cNvSpPr/>
          <p:nvPr/>
        </p:nvSpPr>
        <p:spPr>
          <a:xfrm>
            <a:off x="8939257" y="2151658"/>
            <a:ext cx="689905" cy="689906"/>
          </a:xfrm>
          <a:prstGeom prst="ellipse">
            <a:avLst/>
          </a:pr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36203929-2F97-41D8-AAF5-7F999262B53A}"/>
              </a:ext>
            </a:extLst>
          </p:cNvPr>
          <p:cNvSpPr/>
          <p:nvPr/>
        </p:nvSpPr>
        <p:spPr>
          <a:xfrm>
            <a:off x="9136907" y="2151658"/>
            <a:ext cx="689905" cy="689906"/>
          </a:xfrm>
          <a:prstGeom prst="ellipse">
            <a:avLst/>
          </a:pr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Pb</a:t>
            </a:r>
            <a:endParaRPr lang="en-US" dirty="0"/>
          </a:p>
        </p:txBody>
      </p:sp>
      <p:sp>
        <p:nvSpPr>
          <p:cNvPr id="45" name="Oval 44">
            <a:extLst>
              <a:ext uri="{FF2B5EF4-FFF2-40B4-BE49-F238E27FC236}">
                <a16:creationId xmlns:a16="http://schemas.microsoft.com/office/drawing/2014/main" id="{43F95CB6-65DD-4263-A152-A8258186BFF4}"/>
              </a:ext>
            </a:extLst>
          </p:cNvPr>
          <p:cNvSpPr/>
          <p:nvPr/>
        </p:nvSpPr>
        <p:spPr>
          <a:xfrm>
            <a:off x="3319382" y="2422152"/>
            <a:ext cx="689905" cy="689906"/>
          </a:xfrm>
          <a:prstGeom prst="ellipse">
            <a:avLst/>
          </a:pr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1BE6CC1-B1D1-438A-B1CC-DA848CBEEB40}"/>
              </a:ext>
            </a:extLst>
          </p:cNvPr>
          <p:cNvSpPr/>
          <p:nvPr/>
        </p:nvSpPr>
        <p:spPr>
          <a:xfrm>
            <a:off x="3517032" y="2422152"/>
            <a:ext cx="689905" cy="689906"/>
          </a:xfrm>
          <a:prstGeom prst="ellipse">
            <a:avLst/>
          </a:pr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Pb</a:t>
            </a:r>
            <a:endParaRPr lang="en-US" dirty="0"/>
          </a:p>
        </p:txBody>
      </p:sp>
      <p:sp>
        <p:nvSpPr>
          <p:cNvPr id="19" name="TextBox 18">
            <a:extLst>
              <a:ext uri="{FF2B5EF4-FFF2-40B4-BE49-F238E27FC236}">
                <a16:creationId xmlns:a16="http://schemas.microsoft.com/office/drawing/2014/main" id="{81D6D3F4-A6A4-4B33-B90C-C5638752427D}"/>
              </a:ext>
            </a:extLst>
          </p:cNvPr>
          <p:cNvSpPr txBox="1"/>
          <p:nvPr/>
        </p:nvSpPr>
        <p:spPr>
          <a:xfrm>
            <a:off x="408057" y="821794"/>
            <a:ext cx="4261103" cy="400110"/>
          </a:xfrm>
          <a:prstGeom prst="rect">
            <a:avLst/>
          </a:prstGeom>
          <a:noFill/>
        </p:spPr>
        <p:txBody>
          <a:bodyPr wrap="none" rtlCol="0">
            <a:spAutoFit/>
          </a:bodyPr>
          <a:lstStyle/>
          <a:p>
            <a:r>
              <a:rPr lang="en-US" sz="2000" dirty="0">
                <a:solidFill>
                  <a:schemeClr val="accent4">
                    <a:lumMod val="50000"/>
                  </a:schemeClr>
                </a:solidFill>
              </a:rPr>
              <a:t>Describes flow of identified particles</a:t>
            </a:r>
          </a:p>
        </p:txBody>
      </p:sp>
      <p:sp>
        <p:nvSpPr>
          <p:cNvPr id="49" name="TextBox 48">
            <a:extLst>
              <a:ext uri="{FF2B5EF4-FFF2-40B4-BE49-F238E27FC236}">
                <a16:creationId xmlns:a16="http://schemas.microsoft.com/office/drawing/2014/main" id="{0BD47565-427E-4ED2-898D-BE3833A59A82}"/>
              </a:ext>
            </a:extLst>
          </p:cNvPr>
          <p:cNvSpPr txBox="1"/>
          <p:nvPr/>
        </p:nvSpPr>
        <p:spPr>
          <a:xfrm>
            <a:off x="5173216" y="749786"/>
            <a:ext cx="4815742" cy="400110"/>
          </a:xfrm>
          <a:prstGeom prst="rect">
            <a:avLst/>
          </a:prstGeom>
          <a:noFill/>
        </p:spPr>
        <p:txBody>
          <a:bodyPr wrap="none" rtlCol="0">
            <a:spAutoFit/>
          </a:bodyPr>
          <a:lstStyle/>
          <a:p>
            <a:r>
              <a:rPr lang="en-US" sz="2000" dirty="0">
                <a:solidFill>
                  <a:schemeClr val="accent4">
                    <a:lumMod val="50000"/>
                  </a:schemeClr>
                </a:solidFill>
              </a:rPr>
              <a:t>Describes the elliptic flow </a:t>
            </a:r>
            <a:r>
              <a:rPr lang="en-US" altLang="zh-TW" sz="2000" dirty="0">
                <a:solidFill>
                  <a:schemeClr val="accent4">
                    <a:lumMod val="50000"/>
                  </a:schemeClr>
                </a:solidFill>
              </a:rPr>
              <a:t>(v</a:t>
            </a:r>
            <a:r>
              <a:rPr lang="en-US" altLang="zh-TW" sz="2000" baseline="-25000" dirty="0">
                <a:solidFill>
                  <a:schemeClr val="accent4">
                    <a:lumMod val="50000"/>
                  </a:schemeClr>
                </a:solidFill>
              </a:rPr>
              <a:t>2</a:t>
            </a:r>
            <a:r>
              <a:rPr lang="en-US" altLang="zh-TW" sz="2000" dirty="0">
                <a:solidFill>
                  <a:schemeClr val="accent4">
                    <a:lumMod val="50000"/>
                  </a:schemeClr>
                </a:solidFill>
              </a:rPr>
              <a:t>) </a:t>
            </a:r>
            <a:r>
              <a:rPr lang="en-US" sz="2000" dirty="0">
                <a:solidFill>
                  <a:schemeClr val="accent4">
                    <a:lumMod val="50000"/>
                  </a:schemeClr>
                </a:solidFill>
              </a:rPr>
              <a:t>fluctuation</a:t>
            </a:r>
          </a:p>
        </p:txBody>
      </p:sp>
      <p:sp>
        <p:nvSpPr>
          <p:cNvPr id="50" name="TextBox 49">
            <a:extLst>
              <a:ext uri="{FF2B5EF4-FFF2-40B4-BE49-F238E27FC236}">
                <a16:creationId xmlns:a16="http://schemas.microsoft.com/office/drawing/2014/main" id="{6977878B-FC82-4785-B706-6CC3B71A1B75}"/>
              </a:ext>
            </a:extLst>
          </p:cNvPr>
          <p:cNvSpPr txBox="1"/>
          <p:nvPr/>
        </p:nvSpPr>
        <p:spPr>
          <a:xfrm>
            <a:off x="5162455" y="3958208"/>
            <a:ext cx="4907305" cy="400110"/>
          </a:xfrm>
          <a:prstGeom prst="rect">
            <a:avLst/>
          </a:prstGeom>
          <a:noFill/>
        </p:spPr>
        <p:txBody>
          <a:bodyPr wrap="none" rtlCol="0">
            <a:spAutoFit/>
          </a:bodyPr>
          <a:lstStyle/>
          <a:p>
            <a:r>
              <a:rPr lang="en-US" sz="2000" dirty="0">
                <a:solidFill>
                  <a:schemeClr val="accent4">
                    <a:lumMod val="50000"/>
                  </a:schemeClr>
                </a:solidFill>
              </a:rPr>
              <a:t>Describes large systems of different sizes</a:t>
            </a:r>
          </a:p>
        </p:txBody>
      </p:sp>
      <p:pic>
        <p:nvPicPr>
          <p:cNvPr id="51" name="Picture 10" descr="Related image">
            <a:extLst>
              <a:ext uri="{FF2B5EF4-FFF2-40B4-BE49-F238E27FC236}">
                <a16:creationId xmlns:a16="http://schemas.microsoft.com/office/drawing/2014/main" id="{EE74E464-9B67-45E9-86B9-DABD48AF710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24786" y="2220788"/>
            <a:ext cx="498156" cy="498156"/>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id="{4A32D60C-59D4-4B06-BD2D-CE23CC0263DF}"/>
              </a:ext>
            </a:extLst>
          </p:cNvPr>
          <p:cNvSpPr txBox="1"/>
          <p:nvPr/>
        </p:nvSpPr>
        <p:spPr>
          <a:xfrm>
            <a:off x="2391193" y="1704144"/>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54" name="TextBox 53">
            <a:extLst>
              <a:ext uri="{FF2B5EF4-FFF2-40B4-BE49-F238E27FC236}">
                <a16:creationId xmlns:a16="http://schemas.microsoft.com/office/drawing/2014/main" id="{2EAACE79-2CC4-4814-BC2D-D672FFBCAB71}"/>
              </a:ext>
            </a:extLst>
          </p:cNvPr>
          <p:cNvSpPr txBox="1"/>
          <p:nvPr/>
        </p:nvSpPr>
        <p:spPr>
          <a:xfrm>
            <a:off x="6109320" y="1550255"/>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sp>
        <p:nvSpPr>
          <p:cNvPr id="55" name="TextBox 54">
            <a:extLst>
              <a:ext uri="{FF2B5EF4-FFF2-40B4-BE49-F238E27FC236}">
                <a16:creationId xmlns:a16="http://schemas.microsoft.com/office/drawing/2014/main" id="{6BD979B0-8539-49BB-846B-23E9FD70AE7F}"/>
              </a:ext>
            </a:extLst>
          </p:cNvPr>
          <p:cNvSpPr txBox="1"/>
          <p:nvPr/>
        </p:nvSpPr>
        <p:spPr>
          <a:xfrm>
            <a:off x="7319097" y="4326897"/>
            <a:ext cx="1148115" cy="276999"/>
          </a:xfrm>
          <a:prstGeom prst="rect">
            <a:avLst/>
          </a:prstGeom>
          <a:noFill/>
          <a:ln w="28575">
            <a:solidFill>
              <a:srgbClr val="0070C0"/>
            </a:solidFill>
          </a:ln>
        </p:spPr>
        <p:txBody>
          <a:bodyPr wrap="square" rtlCol="0">
            <a:spAutoFit/>
          </a:bodyPr>
          <a:lstStyle/>
          <a:p>
            <a:r>
              <a:rPr lang="en-US" sz="1200" b="1" dirty="0">
                <a:solidFill>
                  <a:srgbClr val="0070C0"/>
                </a:solidFill>
              </a:rPr>
              <a:t>Present Data</a:t>
            </a:r>
          </a:p>
        </p:txBody>
      </p:sp>
      <p:pic>
        <p:nvPicPr>
          <p:cNvPr id="56" name="Picture 81">
            <a:extLst>
              <a:ext uri="{FF2B5EF4-FFF2-40B4-BE49-F238E27FC236}">
                <a16:creationId xmlns:a16="http://schemas.microsoft.com/office/drawing/2014/main" id="{D886E73B-CE57-43EF-88E2-0A22F5FE535B}"/>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43443" y="1288643"/>
            <a:ext cx="41384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8" descr="「cms logo」的圖片搜尋結果">
            <a:extLst>
              <a:ext uri="{FF2B5EF4-FFF2-40B4-BE49-F238E27FC236}">
                <a16:creationId xmlns:a16="http://schemas.microsoft.com/office/drawing/2014/main" id="{7625E44D-7410-4026-8DD6-D151F2567CA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707756" y="5085970"/>
            <a:ext cx="335901" cy="3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1496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602D0F-A626-4404-9609-02814C344A64}"/>
              </a:ext>
            </a:extLst>
          </p:cNvPr>
          <p:cNvSpPr>
            <a:spLocks noGrp="1"/>
          </p:cNvSpPr>
          <p:nvPr>
            <p:ph type="sldNum" idx="10"/>
          </p:nvPr>
        </p:nvSpPr>
        <p:spPr/>
        <p:txBody>
          <a:bodyPr/>
          <a:lstStyle/>
          <a:p>
            <a:pPr>
              <a:defRPr/>
            </a:pPr>
            <a:fld id="{0AA82500-B16D-4427-9F60-2A04496B48CD}" type="slidenum">
              <a:rPr lang="en-US" altLang="en-US" smtClean="0"/>
              <a:pPr>
                <a:defRPr/>
              </a:pPr>
              <a:t>9</a:t>
            </a:fld>
            <a:endParaRPr lang="en-US" altLang="en-US"/>
          </a:p>
        </p:txBody>
      </p:sp>
      <p:sp>
        <p:nvSpPr>
          <p:cNvPr id="3" name="Footer Placeholder 2">
            <a:extLst>
              <a:ext uri="{FF2B5EF4-FFF2-40B4-BE49-F238E27FC236}">
                <a16:creationId xmlns:a16="http://schemas.microsoft.com/office/drawing/2014/main" id="{0D9C64DC-491A-4194-8D69-0FCECADD8000}"/>
              </a:ext>
            </a:extLst>
          </p:cNvPr>
          <p:cNvSpPr>
            <a:spLocks noGrp="1"/>
          </p:cNvSpPr>
          <p:nvPr>
            <p:ph type="ftr" idx="11"/>
          </p:nvPr>
        </p:nvSpPr>
        <p:spPr/>
        <p:txBody>
          <a:bodyPr/>
          <a:lstStyle/>
          <a:p>
            <a:pPr>
              <a:defRPr/>
            </a:pPr>
            <a:r>
              <a:rPr lang="en-US" altLang="zh-TW" dirty="0"/>
              <a:t>QGP Studies in Run 3 and 4</a:t>
            </a:r>
          </a:p>
        </p:txBody>
      </p:sp>
      <p:pic>
        <p:nvPicPr>
          <p:cNvPr id="4" name="Picture 3">
            <a:extLst>
              <a:ext uri="{FF2B5EF4-FFF2-40B4-BE49-F238E27FC236}">
                <a16:creationId xmlns:a16="http://schemas.microsoft.com/office/drawing/2014/main" id="{6AE03E3A-AC7C-4DCC-815C-F843B844DF9D}"/>
              </a:ext>
            </a:extLst>
          </p:cNvPr>
          <p:cNvPicPr>
            <a:picLocks noChangeAspect="1"/>
          </p:cNvPicPr>
          <p:nvPr/>
        </p:nvPicPr>
        <p:blipFill>
          <a:blip r:embed="rId2"/>
          <a:stretch>
            <a:fillRect/>
          </a:stretch>
        </p:blipFill>
        <p:spPr>
          <a:xfrm>
            <a:off x="0" y="2536397"/>
            <a:ext cx="10058400" cy="2699606"/>
          </a:xfrm>
          <a:prstGeom prst="rect">
            <a:avLst/>
          </a:prstGeom>
        </p:spPr>
      </p:pic>
      <p:sp>
        <p:nvSpPr>
          <p:cNvPr id="5" name="Title 1">
            <a:extLst>
              <a:ext uri="{FF2B5EF4-FFF2-40B4-BE49-F238E27FC236}">
                <a16:creationId xmlns:a16="http://schemas.microsoft.com/office/drawing/2014/main" id="{DA86CD79-6CF5-4BE5-8106-7A283BC9CE04}"/>
              </a:ext>
            </a:extLst>
          </p:cNvPr>
          <p:cNvSpPr txBox="1">
            <a:spLocks/>
          </p:cNvSpPr>
          <p:nvPr/>
        </p:nvSpPr>
        <p:spPr>
          <a:xfrm>
            <a:off x="0" y="0"/>
            <a:ext cx="10058400" cy="790575"/>
          </a:xfrm>
          <a:prstGeom prst="rect">
            <a:avLst/>
          </a:prstGeom>
        </p:spPr>
        <p:txBody>
          <a:bodyPr/>
          <a:lstStyle>
            <a:lvl1pPr algn="ctr" rtl="0" eaLnBrk="0" fontAlgn="base" hangingPunct="0">
              <a:lnSpc>
                <a:spcPct val="90000"/>
              </a:lnSpc>
              <a:spcBef>
                <a:spcPct val="0"/>
              </a:spcBef>
              <a:spcAft>
                <a:spcPct val="0"/>
              </a:spcAft>
              <a:defRPr sz="4400" kern="1200">
                <a:solidFill>
                  <a:schemeClr val="bg1"/>
                </a:solidFill>
                <a:latin typeface="Arial" panose="020B0604020202020204" pitchFamily="34" charset="0"/>
                <a:ea typeface="+mj-ea"/>
                <a:cs typeface="Arial" panose="020B0604020202020204" pitchFamily="34" charset="0"/>
              </a:defRPr>
            </a:lvl1pPr>
            <a:lvl2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2pPr>
            <a:lvl3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3pPr>
            <a:lvl4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4pPr>
            <a:lvl5pPr algn="ctr" rtl="0" eaLnBrk="0" fontAlgn="base" hangingPunct="0">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5pPr>
            <a:lvl6pPr marL="4572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6pPr>
            <a:lvl7pPr marL="9144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7pPr>
            <a:lvl8pPr marL="13716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8pPr>
            <a:lvl9pPr marL="1828800" algn="ctr" rtl="0" fontAlgn="base">
              <a:lnSpc>
                <a:spcPct val="90000"/>
              </a:lnSpc>
              <a:spcBef>
                <a:spcPct val="0"/>
              </a:spcBef>
              <a:spcAft>
                <a:spcPct val="0"/>
              </a:spcAft>
              <a:defRPr sz="4400">
                <a:solidFill>
                  <a:schemeClr val="bg1"/>
                </a:solidFill>
                <a:latin typeface="Arial" panose="020B0604020202020204" pitchFamily="34" charset="0"/>
                <a:cs typeface="Arial" panose="020B0604020202020204" pitchFamily="34" charset="0"/>
              </a:defRPr>
            </a:lvl9pPr>
          </a:lstStyle>
          <a:p>
            <a:pPr defTabSz="914400"/>
            <a:r>
              <a:rPr lang="en-US" dirty="0"/>
              <a:t>Big Questions</a:t>
            </a:r>
          </a:p>
        </p:txBody>
      </p:sp>
      <p:sp>
        <p:nvSpPr>
          <p:cNvPr id="6" name="Arrow: Right 5">
            <a:extLst>
              <a:ext uri="{FF2B5EF4-FFF2-40B4-BE49-F238E27FC236}">
                <a16:creationId xmlns:a16="http://schemas.microsoft.com/office/drawing/2014/main" id="{7B513529-8050-4ECC-A220-BDFBFBDEC4A1}"/>
              </a:ext>
            </a:extLst>
          </p:cNvPr>
          <p:cNvSpPr/>
          <p:nvPr/>
        </p:nvSpPr>
        <p:spPr>
          <a:xfrm>
            <a:off x="1212776"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ABBFAB22-DADB-4E1B-8F1C-09A1517A2787}"/>
              </a:ext>
            </a:extLst>
          </p:cNvPr>
          <p:cNvSpPr/>
          <p:nvPr/>
        </p:nvSpPr>
        <p:spPr>
          <a:xfrm>
            <a:off x="2148880"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58FAE1CD-6E1C-4917-8015-9F2124D69F00}"/>
              </a:ext>
            </a:extLst>
          </p:cNvPr>
          <p:cNvSpPr/>
          <p:nvPr/>
        </p:nvSpPr>
        <p:spPr>
          <a:xfrm>
            <a:off x="3445024"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265C82C8-976F-4792-AB7F-80E782C9D0EF}"/>
              </a:ext>
            </a:extLst>
          </p:cNvPr>
          <p:cNvSpPr/>
          <p:nvPr/>
        </p:nvSpPr>
        <p:spPr>
          <a:xfrm>
            <a:off x="510120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389A83C-D4C1-44DB-83B9-08FCD2B3F63F}"/>
              </a:ext>
            </a:extLst>
          </p:cNvPr>
          <p:cNvSpPr/>
          <p:nvPr/>
        </p:nvSpPr>
        <p:spPr>
          <a:xfrm>
            <a:off x="7261448" y="3742184"/>
            <a:ext cx="360040" cy="144016"/>
          </a:xfrm>
          <a:prstGeom prst="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7BB9F7-C99E-4CA2-971A-E8A3141E7FB8}"/>
              </a:ext>
            </a:extLst>
          </p:cNvPr>
          <p:cNvSpPr txBox="1"/>
          <p:nvPr/>
        </p:nvSpPr>
        <p:spPr>
          <a:xfrm>
            <a:off x="72374" y="1077888"/>
            <a:ext cx="3588674" cy="646331"/>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What are the initial conditions </a:t>
            </a:r>
            <a:br>
              <a:rPr lang="en-US" dirty="0"/>
            </a:br>
            <a:r>
              <a:rPr lang="en-US" dirty="0"/>
              <a:t>of the collision?</a:t>
            </a:r>
          </a:p>
        </p:txBody>
      </p:sp>
      <p:cxnSp>
        <p:nvCxnSpPr>
          <p:cNvPr id="13" name="Straight Arrow Connector 12">
            <a:extLst>
              <a:ext uri="{FF2B5EF4-FFF2-40B4-BE49-F238E27FC236}">
                <a16:creationId xmlns:a16="http://schemas.microsoft.com/office/drawing/2014/main" id="{646D2363-59B8-443A-AEE8-A91FF95EA43D}"/>
              </a:ext>
            </a:extLst>
          </p:cNvPr>
          <p:cNvCxnSpPr>
            <a:cxnSpLocks/>
          </p:cNvCxnSpPr>
          <p:nvPr/>
        </p:nvCxnSpPr>
        <p:spPr>
          <a:xfrm>
            <a:off x="1500808" y="1873848"/>
            <a:ext cx="324036" cy="1347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7C5E099-E4E0-41E3-A35A-C3A62CB8358A}"/>
              </a:ext>
            </a:extLst>
          </p:cNvPr>
          <p:cNvSpPr txBox="1"/>
          <p:nvPr/>
        </p:nvSpPr>
        <p:spPr>
          <a:xfrm>
            <a:off x="4124719" y="849143"/>
            <a:ext cx="2736304" cy="1200329"/>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dirty="0"/>
              <a:t>What is the longitudinal structure of the QGP?</a:t>
            </a:r>
          </a:p>
          <a:p>
            <a:pPr algn="ctr"/>
            <a:r>
              <a:rPr lang="en-US" dirty="0"/>
              <a:t>What is the equation of state of QGP?</a:t>
            </a:r>
          </a:p>
        </p:txBody>
      </p:sp>
      <p:cxnSp>
        <p:nvCxnSpPr>
          <p:cNvPr id="19" name="Straight Arrow Connector 18">
            <a:extLst>
              <a:ext uri="{FF2B5EF4-FFF2-40B4-BE49-F238E27FC236}">
                <a16:creationId xmlns:a16="http://schemas.microsoft.com/office/drawing/2014/main" id="{1445A2EE-C2E7-4CA4-99A9-56B73C112D73}"/>
              </a:ext>
            </a:extLst>
          </p:cNvPr>
          <p:cNvCxnSpPr>
            <a:cxnSpLocks/>
          </p:cNvCxnSpPr>
          <p:nvPr/>
        </p:nvCxnSpPr>
        <p:spPr>
          <a:xfrm flipH="1">
            <a:off x="4525146" y="2138324"/>
            <a:ext cx="648070" cy="779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A20D08-3899-4160-A147-75937F1C2D08}"/>
              </a:ext>
            </a:extLst>
          </p:cNvPr>
          <p:cNvCxnSpPr/>
          <p:nvPr/>
        </p:nvCxnSpPr>
        <p:spPr>
          <a:xfrm>
            <a:off x="4165104" y="3094112"/>
            <a:ext cx="504056"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6830AC-CCBB-4157-97AC-A933F0B0E71D}"/>
              </a:ext>
            </a:extLst>
          </p:cNvPr>
          <p:cNvSpPr txBox="1"/>
          <p:nvPr/>
        </p:nvSpPr>
        <p:spPr>
          <a:xfrm>
            <a:off x="6829400" y="6839863"/>
            <a:ext cx="2950309" cy="430887"/>
          </a:xfrm>
          <a:prstGeom prst="rect">
            <a:avLst/>
          </a:prstGeom>
          <a:noFill/>
        </p:spPr>
        <p:txBody>
          <a:bodyPr wrap="square" rtlCol="0">
            <a:spAutoFit/>
          </a:bodyPr>
          <a:lstStyle/>
          <a:p>
            <a:r>
              <a:rPr lang="en-US" sz="1100" dirty="0"/>
              <a:t>Visualization taken from Jonah E. Bernhard </a:t>
            </a:r>
          </a:p>
          <a:p>
            <a:pPr algn="ctr"/>
            <a:r>
              <a:rPr lang="en-US" sz="1100" dirty="0"/>
              <a:t>arXiv:1804.06469</a:t>
            </a:r>
          </a:p>
        </p:txBody>
      </p:sp>
    </p:spTree>
    <p:extLst>
      <p:ext uri="{BB962C8B-B14F-4D97-AF65-F5344CB8AC3E}">
        <p14:creationId xmlns:p14="http://schemas.microsoft.com/office/powerpoint/2010/main" val="375974471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101677</TotalTime>
  <Words>3258</Words>
  <Application>Microsoft Office PowerPoint</Application>
  <PresentationFormat>Custom</PresentationFormat>
  <Paragraphs>680</Paragraphs>
  <Slides>39</Slides>
  <Notes>13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DejaVu Sans</vt:lpstr>
      <vt:lpstr>Microsoft YaHei</vt:lpstr>
      <vt:lpstr>MS PGothic</vt:lpstr>
      <vt:lpstr>PMingLiU</vt:lpstr>
      <vt:lpstr>Arial</vt:lpstr>
      <vt:lpstr>Calibri</vt:lpstr>
      <vt:lpstr>Cambria Math</vt:lpstr>
      <vt:lpstr>Symbol</vt:lpstr>
      <vt:lpstr>Times New Roman</vt:lpstr>
      <vt:lpstr>Verdana</vt:lpstr>
      <vt:lpstr>Wingdings</vt:lpstr>
      <vt:lpstr>Custom Design</vt:lpstr>
      <vt:lpstr>PowerPoint Presentation</vt:lpstr>
      <vt:lpstr>Outline of WG5 Yellow Report</vt:lpstr>
      <vt:lpstr>Label</vt:lpstr>
      <vt:lpstr>QCD Phase Diagram</vt:lpstr>
      <vt:lpstr>QCD Phase Diagram</vt:lpstr>
      <vt:lpstr>Collectivity from Hydro Evolution</vt:lpstr>
      <vt:lpstr>Final State Particle Azimuthal Anisotropy</vt:lpstr>
      <vt:lpstr>Relativistic Hydrodynamics Calculations</vt:lpstr>
      <vt:lpstr>PowerPoint Presentation</vt:lpstr>
      <vt:lpstr>Parton Distribution Function (PDF)</vt:lpstr>
      <vt:lpstr>nPDF Constraint from pPb Collisions</vt:lpstr>
      <vt:lpstr>nPDF from Ultra-Peripheral PbPb Collisions</vt:lpstr>
      <vt:lpstr>Magnetic Field with Charm Meson</vt:lpstr>
      <vt:lpstr>Prospects for Flow Measurements</vt:lpstr>
      <vt:lpstr>QCD Equation of State at μB=0</vt:lpstr>
      <vt:lpstr>PowerPoint Presentation</vt:lpstr>
      <vt:lpstr>Open Heavy Flavor</vt:lpstr>
      <vt:lpstr>Open Heavy Flavor</vt:lpstr>
      <vt:lpstr>Heavy Flavor Hadron in PbPb at 5.02 TeV</vt:lpstr>
      <vt:lpstr>PowerPoint Presentation</vt:lpstr>
      <vt:lpstr>Hadronization of Heavy Quarks in QGP</vt:lpstr>
      <vt:lpstr>Heavy Quark Hadronization</vt:lpstr>
      <vt:lpstr>(Anti-)(hyper-)nuclei Production</vt:lpstr>
      <vt:lpstr>PowerPoint Presentation</vt:lpstr>
      <vt:lpstr>Temperature of QGP: Thermal Photons / Dilepton</vt:lpstr>
      <vt:lpstr>In QGP (lower Energy AA collisions)</vt:lpstr>
      <vt:lpstr>In QGP (AA collisions)</vt:lpstr>
      <vt:lpstr>In QGP (AA collisions at LHC)</vt:lpstr>
      <vt:lpstr>Quarkonia Production in HL-LHC</vt:lpstr>
      <vt:lpstr>PowerPoint Presentation</vt:lpstr>
      <vt:lpstr>Quark Gluon Plasma Substructure</vt:lpstr>
      <vt:lpstr>Jet Quenching up to 1 TeV</vt:lpstr>
      <vt:lpstr>Photon-Jet and Hadron-Jet Correlations</vt:lpstr>
      <vt:lpstr>Photon-Tagged Jet Structure</vt:lpstr>
      <vt:lpstr>Subjet Momentum Sharing</vt:lpstr>
      <vt:lpstr>Summary</vt:lpstr>
      <vt:lpstr>PowerPoint Presentation</vt:lpstr>
      <vt:lpstr>Global Event Properties</vt:lpstr>
      <vt:lpstr>D0 v2 and RAA in PbPb at 5.02 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Yen-Jie Lee</dc:creator>
  <cp:lastModifiedBy>Yen-Jie Lee</cp:lastModifiedBy>
  <cp:revision>4987</cp:revision>
  <cp:lastPrinted>2019-02-11T17:50:04Z</cp:lastPrinted>
  <dcterms:created xsi:type="dcterms:W3CDTF">2011-05-07T22:08:09Z</dcterms:created>
  <dcterms:modified xsi:type="dcterms:W3CDTF">2019-03-01T13:47:36Z</dcterms:modified>
</cp:coreProperties>
</file>