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  <p:sldMasterId id="2147483693" r:id="rId2"/>
    <p:sldMasterId id="2147483656" r:id="rId3"/>
  </p:sldMasterIdLst>
  <p:notesMasterIdLst>
    <p:notesMasterId r:id="rId40"/>
  </p:notesMasterIdLst>
  <p:handoutMasterIdLst>
    <p:handoutMasterId r:id="rId41"/>
  </p:handoutMasterIdLst>
  <p:sldIdLst>
    <p:sldId id="1641" r:id="rId4"/>
    <p:sldId id="2164" r:id="rId5"/>
    <p:sldId id="2155" r:id="rId6"/>
    <p:sldId id="2156" r:id="rId7"/>
    <p:sldId id="2140" r:id="rId8"/>
    <p:sldId id="2165" r:id="rId9"/>
    <p:sldId id="2139" r:id="rId10"/>
    <p:sldId id="2169" r:id="rId11"/>
    <p:sldId id="2126" r:id="rId12"/>
    <p:sldId id="2159" r:id="rId13"/>
    <p:sldId id="2153" r:id="rId14"/>
    <p:sldId id="2149" r:id="rId15"/>
    <p:sldId id="2154" r:id="rId16"/>
    <p:sldId id="2148" r:id="rId17"/>
    <p:sldId id="2167" r:id="rId18"/>
    <p:sldId id="2162" r:id="rId19"/>
    <p:sldId id="2144" r:id="rId20"/>
    <p:sldId id="2150" r:id="rId21"/>
    <p:sldId id="2146" r:id="rId22"/>
    <p:sldId id="2141" r:id="rId23"/>
    <p:sldId id="2143" r:id="rId24"/>
    <p:sldId id="2160" r:id="rId25"/>
    <p:sldId id="2081" r:id="rId26"/>
    <p:sldId id="2152" r:id="rId27"/>
    <p:sldId id="2092" r:id="rId28"/>
    <p:sldId id="1949" r:id="rId29"/>
    <p:sldId id="2161" r:id="rId30"/>
    <p:sldId id="2166" r:id="rId31"/>
    <p:sldId id="2135" r:id="rId32"/>
    <p:sldId id="2136" r:id="rId33"/>
    <p:sldId id="2130" r:id="rId34"/>
    <p:sldId id="2131" r:id="rId35"/>
    <p:sldId id="2170" r:id="rId36"/>
    <p:sldId id="2173" r:id="rId37"/>
    <p:sldId id="2171" r:id="rId38"/>
    <p:sldId id="2118" r:id="rId3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00CC"/>
    <a:srgbClr val="FF0000"/>
    <a:srgbClr val="FF7C80"/>
    <a:srgbClr val="680097"/>
    <a:srgbClr val="D4002B"/>
    <a:srgbClr val="93006C"/>
    <a:srgbClr val="EE0011"/>
    <a:srgbClr val="A2005D"/>
    <a:srgbClr val="5600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1" autoAdjust="0"/>
    <p:restoredTop sz="86114" autoAdjust="0"/>
  </p:normalViewPr>
  <p:slideViewPr>
    <p:cSldViewPr>
      <p:cViewPr varScale="1">
        <p:scale>
          <a:sx n="64" d="100"/>
          <a:sy n="64" d="100"/>
        </p:scale>
        <p:origin x="1121" y="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-2451"/>
    </p:cViewPr>
  </p:sorterViewPr>
  <p:notesViewPr>
    <p:cSldViewPr>
      <p:cViewPr varScale="1">
        <p:scale>
          <a:sx n="59" d="100"/>
          <a:sy n="59" d="100"/>
        </p:scale>
        <p:origin x="3065" y="2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presProps" Target="presProp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 altLang="en-US"/>
          </a:p>
        </p:txBody>
      </p:sp>
      <p:sp>
        <p:nvSpPr>
          <p:cNvPr id="7546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GB" altLang="en-US"/>
          </a:p>
        </p:txBody>
      </p:sp>
      <p:sp>
        <p:nvSpPr>
          <p:cNvPr id="7546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GB" altLang="en-US"/>
          </a:p>
        </p:txBody>
      </p:sp>
      <p:sp>
        <p:nvSpPr>
          <p:cNvPr id="7546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38F87108-BF65-4F21-A148-924C46C5E16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703029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endParaRPr lang="en-US" alt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Textmasterformate durch Klicken bearbeiten</a:t>
            </a:r>
          </a:p>
          <a:p>
            <a:pPr lvl="1"/>
            <a:r>
              <a:rPr lang="en-US" altLang="en-US"/>
              <a:t>Zweite Ebene</a:t>
            </a:r>
          </a:p>
          <a:p>
            <a:pPr lvl="2"/>
            <a:r>
              <a:rPr lang="en-US" altLang="en-US"/>
              <a:t>Dritte Ebene</a:t>
            </a:r>
          </a:p>
          <a:p>
            <a:pPr lvl="3"/>
            <a:r>
              <a:rPr lang="en-US" altLang="en-US"/>
              <a:t>Vierte Ebene</a:t>
            </a:r>
          </a:p>
          <a:p>
            <a:pPr lvl="4"/>
            <a:r>
              <a:rPr lang="en-US" altLang="en-US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fld id="{202D1B85-6122-42A9-BFBE-6374EAAF288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11966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91679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9962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0715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1661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0201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8208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5839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71759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5538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Intrinsically connected to length</a:t>
            </a:r>
            <a:r>
              <a:rPr lang="en-US" baseline="0" dirty="0" smtClean="0"/>
              <a:t> scales: size of dissipative properties of QCD matter (e.g. eta/s) quantitatively related to presence/absence of intrinsic length scale</a:t>
            </a:r>
            <a:endParaRPr lang="en-US" dirty="0" smtClean="0"/>
          </a:p>
          <a:p>
            <a:r>
              <a:rPr lang="en-US" dirty="0" smtClean="0"/>
              <a:t>Today we are at about</a:t>
            </a:r>
            <a:r>
              <a:rPr lang="en-US" baseline="0" dirty="0" smtClean="0"/>
              <a:t> </a:t>
            </a:r>
            <a:r>
              <a:rPr lang="en-US" dirty="0" smtClean="0"/>
              <a:t>200 (CM</a:t>
            </a:r>
            <a:r>
              <a:rPr lang="en-US" baseline="0" dirty="0" smtClean="0"/>
              <a:t>S v2 translated into our phase space)</a:t>
            </a:r>
          </a:p>
          <a:p>
            <a:endParaRPr lang="en-US" baseline="0" dirty="0" smtClean="0"/>
          </a:p>
          <a:p>
            <a:r>
              <a:rPr lang="en-US" sz="1200" dirty="0" smtClean="0"/>
              <a:t>(color reconnection, gluon interference, escape, … vs. impressively successful hydrodynamic description)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93741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0945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1220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collective</a:t>
            </a:r>
            <a:r>
              <a:rPr lang="en-US" baseline="0" dirty="0" smtClean="0"/>
              <a:t> effects -&gt; EPOS ; strangeness (https://arxiv.org/pdf/1612.07328.pdf)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2D1B85-6122-42A9-BFBE-6374EAAF2888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6279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0B58623-5B6A-4BA4-A1E2-51C67B5C73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569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88DC086-F8E2-46A0-811B-B7B771D4E7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0857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B0008F-8414-4FB0-B0C0-8D40C590F3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4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79391"/>
            <a:ext cx="27432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79391"/>
            <a:ext cx="80264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8FC4DA-90CA-48DA-8C97-08F66951C6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871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0B58623-5B6A-4BA4-A1E2-51C67B5C73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18569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2971B59-487D-4A77-B24D-D88B7EDCD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008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FC9D833-51B1-4C42-8453-F32DCB0AAE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4540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6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6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609600" y="3810003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6197600" y="3810003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A7BADC6-A9A8-40F0-BD3A-0A25502B61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735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7F66DD3-A7CF-4AF8-9500-F0BC3DE669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16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2971B59-487D-4A77-B24D-D88B7EDCD4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70085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884EC71-5620-46B0-9D7C-9201D5D405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1889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E3FD88A-3190-4271-9CE1-22E965C3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453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88DC086-F8E2-46A0-811B-B7B771D4E7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08572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5AB0008F-8414-4FB0-B0C0-8D40C590F37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1417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79391"/>
            <a:ext cx="27432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79391"/>
            <a:ext cx="80264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24419" y="6507163"/>
            <a:ext cx="102743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8737600" y="6507163"/>
            <a:ext cx="2844800" cy="1968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98FC4DA-90CA-48DA-8C97-08F66951C6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8713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57728F-64E0-4C03-AE32-48708EEA761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79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EF4FA6-C3FB-4517-86AB-2276D9DDFBB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79321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E6F5B6-3B30-4C27-A6D9-C4F4EBACF9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04045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0777955-76B0-45ED-BE5E-1397CB81F51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5730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1F74540-2731-48F9-8364-B2E1E83EC5B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0591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FC9D833-51B1-4C42-8453-F32DCB0AAE4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45401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1B6EF2-76DC-49B2-8216-756444940F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361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048A575-E642-4DAF-9BD3-2CAE4FB3C68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1378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0F5B96-6633-43D8-A0F6-9DE9DDE73F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80991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39610D-BCD3-4057-9FC3-40B0C34D7D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10741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0EAA7C0-8A91-448A-8850-B1C98C1A1E3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274352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79391"/>
            <a:ext cx="2743200" cy="61293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79391"/>
            <a:ext cx="8026400" cy="61293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762BB7D-383C-469B-8F9D-5256B25DA7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54650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3"/>
            <a:ext cx="5384800" cy="5040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68416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68416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15FBB0F-C507-4382-90DA-5B78D444EF40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609600" y="3810003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6197600" y="3810003"/>
            <a:ext cx="5384800" cy="2389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8093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8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9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9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7BADC6-A9A8-40F0-BD3A-0A25502B61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2735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7F66DD3-A7CF-4AF8-9500-F0BC3DE669F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160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884EC71-5620-46B0-9D7C-9201D5D405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188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9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9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3FD88A-3190-4271-9CE1-22E965C36B0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4453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2" name="Rectangle 2"/>
          <p:cNvSpPr>
            <a:spLocks noChangeArrowheads="1"/>
          </p:cNvSpPr>
          <p:nvPr userDrawn="1"/>
        </p:nvSpPr>
        <p:spPr bwMode="auto">
          <a:xfrm>
            <a:off x="0" y="6467478"/>
            <a:ext cx="12192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9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9" y="6507163"/>
            <a:ext cx="102743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1039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507163"/>
            <a:ext cx="28448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68607151-4720-4FA3-B841-E0F060FF7D81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9368" name="Rectangle 8"/>
          <p:cNvSpPr>
            <a:spLocks noChangeArrowheads="1"/>
          </p:cNvSpPr>
          <p:nvPr/>
        </p:nvSpPr>
        <p:spPr bwMode="auto">
          <a:xfrm>
            <a:off x="624419" y="179388"/>
            <a:ext cx="10943167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de-DE" altLang="en-US" sz="4000" b="0"/>
          </a:p>
        </p:txBody>
      </p:sp>
      <p:sp>
        <p:nvSpPr>
          <p:cNvPr id="103936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937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24419" y="179388"/>
            <a:ext cx="10943167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92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368" name="Rectangle 8"/>
          <p:cNvSpPr>
            <a:spLocks noChangeArrowheads="1"/>
          </p:cNvSpPr>
          <p:nvPr/>
        </p:nvSpPr>
        <p:spPr bwMode="auto">
          <a:xfrm>
            <a:off x="624419" y="179388"/>
            <a:ext cx="10943167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endParaRPr lang="de-DE" altLang="en-US" sz="4000" b="0"/>
          </a:p>
        </p:txBody>
      </p:sp>
      <p:sp>
        <p:nvSpPr>
          <p:cNvPr id="103936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39370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624419" y="179388"/>
            <a:ext cx="10943167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611" name="Rectangle 3"/>
          <p:cNvSpPr>
            <a:spLocks noChangeArrowheads="1"/>
          </p:cNvSpPr>
          <p:nvPr userDrawn="1"/>
        </p:nvSpPr>
        <p:spPr bwMode="auto">
          <a:xfrm>
            <a:off x="0" y="6467478"/>
            <a:ext cx="12192000" cy="404813"/>
          </a:xfrm>
          <a:prstGeom prst="rect">
            <a:avLst/>
          </a:prstGeom>
          <a:solidFill>
            <a:srgbClr val="1D00C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261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295401" y="179388"/>
            <a:ext cx="10272184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altLang="en-US"/>
          </a:p>
        </p:txBody>
      </p:sp>
      <p:sp>
        <p:nvSpPr>
          <p:cNvPr id="109261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268413"/>
            <a:ext cx="10972800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926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419" y="6507163"/>
            <a:ext cx="102743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10926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507163"/>
            <a:ext cx="2844800" cy="19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bg1"/>
                </a:solidFill>
              </a:defRPr>
            </a:lvl1pPr>
          </a:lstStyle>
          <a:p>
            <a:fld id="{ADA8769D-26C3-4627-876F-C8242DC0353A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494" y="66911"/>
            <a:ext cx="1026174" cy="100917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3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0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1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118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52398" y="2708920"/>
            <a:ext cx="11287204" cy="1528763"/>
          </a:xfrm>
        </p:spPr>
        <p:txBody>
          <a:bodyPr anchor="ctr"/>
          <a:lstStyle/>
          <a:p>
            <a:r>
              <a:rPr lang="en-US" altLang="en-US" sz="3600" dirty="0" smtClean="0"/>
              <a:t>Particle production and collectivity across system size</a:t>
            </a:r>
            <a:endParaRPr lang="en-US" altLang="en-US" sz="2400" dirty="0"/>
          </a:p>
        </p:txBody>
      </p:sp>
      <p:sp>
        <p:nvSpPr>
          <p:cNvPr id="34211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214818"/>
            <a:ext cx="10820400" cy="1771640"/>
          </a:xfrm>
        </p:spPr>
        <p:txBody>
          <a:bodyPr>
            <a:noAutofit/>
          </a:bodyPr>
          <a:lstStyle/>
          <a:p>
            <a:r>
              <a:rPr lang="en-US" altLang="en-US" sz="2000" dirty="0"/>
              <a:t>Jan Fiete Grosse-Oetringhaus, CERN</a:t>
            </a:r>
          </a:p>
          <a:p>
            <a:r>
              <a:rPr lang="en-US" altLang="en-US" sz="2000" dirty="0"/>
              <a:t>on behalf of WG5</a:t>
            </a:r>
          </a:p>
          <a:p>
            <a:endParaRPr lang="en-US" altLang="en-US" sz="1200" dirty="0"/>
          </a:p>
          <a:p>
            <a:r>
              <a:rPr lang="en-US" altLang="en-US" sz="2000" dirty="0" smtClean="0"/>
              <a:t>HL/HE-LHC Physics Workshop: Final Jamboree, </a:t>
            </a:r>
            <a:r>
              <a:rPr lang="en-US" altLang="en-US" sz="2000" dirty="0"/>
              <a:t>CERN</a:t>
            </a:r>
          </a:p>
          <a:p>
            <a:r>
              <a:rPr lang="en-US" altLang="en-US" sz="2000" dirty="0" smtClean="0"/>
              <a:t>01.03.19</a:t>
            </a:r>
            <a:endParaRPr lang="en-US" altLang="en-US" sz="2000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xmlns="" id="{F97B0FD2-DD24-4BED-8F6A-579603B938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854" r="2"/>
          <a:stretch>
            <a:fillRect/>
          </a:stretch>
        </p:blipFill>
        <p:spPr bwMode="auto">
          <a:xfrm>
            <a:off x="6024562" y="0"/>
            <a:ext cx="3219286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xmlns="" id="{CC0BB8DE-C757-4B1D-AC90-E4A51E02C0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3" r="35011"/>
          <a:stretch>
            <a:fillRect/>
          </a:stretch>
        </p:blipFill>
        <p:spPr bwMode="auto">
          <a:xfrm>
            <a:off x="3238480" y="0"/>
            <a:ext cx="2859994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xmlns="" id="{C28943C4-849C-4081-91EA-5DF2005F59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985"/>
          <a:stretch>
            <a:fillRect/>
          </a:stretch>
        </p:blipFill>
        <p:spPr bwMode="auto">
          <a:xfrm>
            <a:off x="-1" y="-1"/>
            <a:ext cx="3251469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Display-2(1).pdf">
            <a:extLst>
              <a:ext uri="{FF2B5EF4-FFF2-40B4-BE49-F238E27FC236}">
                <a16:creationId xmlns:a16="http://schemas.microsoft.com/office/drawing/2014/main" xmlns="" id="{89C3AF31-4BB9-4C3F-ACDD-5DBC51AD98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34" r="5540"/>
          <a:stretch>
            <a:fillRect/>
          </a:stretch>
        </p:blipFill>
        <p:spPr bwMode="auto">
          <a:xfrm>
            <a:off x="9132000" y="0"/>
            <a:ext cx="3091572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9167834" y="2214554"/>
            <a:ext cx="7858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LHCb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47463" y="142852"/>
            <a:ext cx="4297074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WG5 Yellow Report: arXiv:1812.06772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143644"/>
            <a:ext cx="12192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0" dirty="0" smtClean="0"/>
              <a:t>WG5 Conveners: </a:t>
            </a:r>
            <a:r>
              <a:rPr lang="en-US" sz="1500" b="0" dirty="0" err="1" smtClean="0"/>
              <a:t>Zvi</a:t>
            </a:r>
            <a:r>
              <a:rPr lang="en-US" sz="1500" b="0" dirty="0" smtClean="0"/>
              <a:t> Citron (ATLAS), John Jowett (LHC), JFGO (ALICE), Yen-</a:t>
            </a:r>
            <a:r>
              <a:rPr lang="en-US" sz="1500" b="0" dirty="0" err="1" smtClean="0"/>
              <a:t>Jie</a:t>
            </a:r>
            <a:r>
              <a:rPr lang="en-US" sz="1500" b="0" dirty="0" smtClean="0"/>
              <a:t> Lee (CMS), </a:t>
            </a:r>
            <a:r>
              <a:rPr lang="en-US" sz="1500" b="0" dirty="0" err="1" smtClean="0"/>
              <a:t>Urs</a:t>
            </a:r>
            <a:r>
              <a:rPr lang="en-US" sz="1500" b="0" dirty="0" smtClean="0"/>
              <a:t> </a:t>
            </a:r>
            <a:r>
              <a:rPr lang="en-US" sz="1500" b="0" dirty="0" err="1" smtClean="0"/>
              <a:t>Wiedemann</a:t>
            </a:r>
            <a:r>
              <a:rPr lang="en-US" sz="1500" b="0" dirty="0" smtClean="0"/>
              <a:t> (TH), Michael Winn (LHCb)</a:t>
            </a:r>
            <a:endParaRPr lang="en-US" sz="15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9522" y="1268413"/>
            <a:ext cx="11501518" cy="5040312"/>
          </a:xfrm>
        </p:spPr>
        <p:txBody>
          <a:bodyPr/>
          <a:lstStyle/>
          <a:p>
            <a:r>
              <a:rPr lang="en-US" dirty="0" smtClean="0"/>
              <a:t>Observations challenge </a:t>
            </a:r>
            <a:r>
              <a:rPr lang="en-US" dirty="0" smtClean="0">
                <a:solidFill>
                  <a:srgbClr val="FF0000"/>
                </a:solidFill>
              </a:rPr>
              <a:t>two paradigms </a:t>
            </a:r>
            <a:r>
              <a:rPr lang="en-US" dirty="0" smtClean="0"/>
              <a:t>at once</a:t>
            </a:r>
          </a:p>
          <a:p>
            <a:pPr lvl="1"/>
            <a:r>
              <a:rPr lang="en-US" dirty="0" smtClean="0"/>
              <a:t>What is smallest system for which heavy ion “standard model” remains valid?</a:t>
            </a:r>
          </a:p>
          <a:p>
            <a:pPr lvl="1"/>
            <a:r>
              <a:rPr lang="en-US" dirty="0" smtClean="0"/>
              <a:t>Can the standard tools for pp physics remain standard?</a:t>
            </a:r>
            <a:endParaRPr lang="en-GB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10</a:t>
            </a:fld>
            <a:endParaRPr lang="en-US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Résumé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76549" y="2857496"/>
            <a:ext cx="8638903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u="sng" dirty="0" smtClean="0"/>
              <a:t>Run 1 + 2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Discovery of heavy-ion like phenomena in small systems</a:t>
            </a:r>
          </a:p>
          <a:p>
            <a:pPr algn="ctr">
              <a:buFont typeface="Arial" pitchFamily="34" charset="0"/>
              <a:buChar char="•"/>
            </a:pPr>
            <a:r>
              <a:rPr lang="en-US" dirty="0" smtClean="0"/>
              <a:t>Characterization of multi-particle correlations and strangeness enhancement</a:t>
            </a:r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8024826" y="3786190"/>
            <a:ext cx="3911648" cy="1428760"/>
            <a:chOff x="8024826" y="3786190"/>
            <a:chExt cx="3911648" cy="1428760"/>
          </a:xfrm>
        </p:grpSpPr>
        <p:sp>
          <p:nvSpPr>
            <p:cNvPr id="13" name="Rectangle 12"/>
            <p:cNvSpPr/>
            <p:nvPr/>
          </p:nvSpPr>
          <p:spPr>
            <a:xfrm>
              <a:off x="8024826" y="4568619"/>
              <a:ext cx="3911648" cy="6463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dirty="0" smtClean="0">
                  <a:sym typeface="Wingdings" pitchFamily="2" charset="2"/>
                </a:rPr>
                <a:t>Thermal radiation </a:t>
              </a:r>
              <a:br>
                <a:rPr lang="en-US" dirty="0" smtClean="0">
                  <a:sym typeface="Wingdings" pitchFamily="2" charset="2"/>
                </a:rPr>
              </a:br>
              <a:r>
                <a:rPr lang="en-US" dirty="0" smtClean="0">
                  <a:sym typeface="Wingdings" pitchFamily="2" charset="2"/>
                </a:rPr>
                <a:t> </a:t>
              </a:r>
              <a:r>
                <a:rPr lang="en-US" dirty="0" err="1" smtClean="0">
                  <a:sym typeface="Wingdings" pitchFamily="2" charset="2"/>
                </a:rPr>
                <a:t>isotropization</a:t>
              </a:r>
              <a:r>
                <a:rPr lang="en-US" dirty="0" smtClean="0">
                  <a:sym typeface="Wingdings" pitchFamily="2" charset="2"/>
                </a:rPr>
                <a:t> and equilibration</a:t>
              </a:r>
            </a:p>
          </p:txBody>
        </p:sp>
        <p:cxnSp>
          <p:nvCxnSpPr>
            <p:cNvPr id="17" name="Straight Arrow Connector 16"/>
            <p:cNvCxnSpPr>
              <a:endCxn id="13" idx="0"/>
            </p:cNvCxnSpPr>
            <p:nvPr/>
          </p:nvCxnSpPr>
          <p:spPr bwMode="auto">
            <a:xfrm>
              <a:off x="9024958" y="3786190"/>
              <a:ext cx="955692" cy="782429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0" name="Group 19"/>
          <p:cNvGrpSpPr/>
          <p:nvPr/>
        </p:nvGrpSpPr>
        <p:grpSpPr>
          <a:xfrm>
            <a:off x="6524628" y="3786190"/>
            <a:ext cx="4873450" cy="2286016"/>
            <a:chOff x="6524628" y="3786190"/>
            <a:chExt cx="4873450" cy="2286016"/>
          </a:xfrm>
        </p:grpSpPr>
        <p:sp>
          <p:nvSpPr>
            <p:cNvPr id="14" name="TextBox 13"/>
            <p:cNvSpPr txBox="1"/>
            <p:nvPr/>
          </p:nvSpPr>
          <p:spPr>
            <a:xfrm>
              <a:off x="6524628" y="5425875"/>
              <a:ext cx="4873450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Strangeness enhancement</a:t>
              </a:r>
              <a:br>
                <a:rPr lang="en-US" dirty="0" smtClean="0"/>
              </a:br>
              <a:r>
                <a:rPr lang="en-US" dirty="0" smtClean="0">
                  <a:sym typeface="Wingdings" pitchFamily="2" charset="2"/>
                </a:rPr>
                <a:t> insight into baryon production (incl. HF)</a:t>
              </a:r>
              <a:endParaRPr lang="en-US" dirty="0"/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rot="16200000" flipH="1">
              <a:off x="6381752" y="4214818"/>
              <a:ext cx="1643074" cy="785818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8" name="Group 17"/>
          <p:cNvGrpSpPr/>
          <p:nvPr/>
        </p:nvGrpSpPr>
        <p:grpSpPr>
          <a:xfrm>
            <a:off x="2524100" y="3786190"/>
            <a:ext cx="3706464" cy="2286016"/>
            <a:chOff x="2524100" y="3786190"/>
            <a:chExt cx="3706464" cy="2286016"/>
          </a:xfrm>
        </p:grpSpPr>
        <p:sp>
          <p:nvSpPr>
            <p:cNvPr id="12" name="Rectangle 11"/>
            <p:cNvSpPr/>
            <p:nvPr/>
          </p:nvSpPr>
          <p:spPr>
            <a:xfrm>
              <a:off x="2524100" y="5425875"/>
              <a:ext cx="3706464" cy="6463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mtClean="0">
                  <a:sym typeface="Wingdings" pitchFamily="2" charset="2"/>
                </a:rPr>
                <a:t>Energy-loss </a:t>
              </a:r>
              <a:r>
                <a:rPr lang="en-US" dirty="0" smtClean="0">
                  <a:sym typeface="Wingdings" pitchFamily="2" charset="2"/>
                </a:rPr>
                <a:t>signals </a:t>
              </a:r>
              <a:br>
                <a:rPr lang="en-US" dirty="0" smtClean="0">
                  <a:sym typeface="Wingdings" pitchFamily="2" charset="2"/>
                </a:rPr>
              </a:br>
              <a:r>
                <a:rPr lang="en-US" dirty="0" smtClean="0">
                  <a:sym typeface="Wingdings" pitchFamily="2" charset="2"/>
                </a:rPr>
                <a:t> role of final-state interactions</a:t>
              </a: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rot="5400000">
              <a:off x="4488645" y="4321975"/>
              <a:ext cx="1643074" cy="571504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6" name="Group 15"/>
          <p:cNvGrpSpPr/>
          <p:nvPr/>
        </p:nvGrpSpPr>
        <p:grpSpPr>
          <a:xfrm>
            <a:off x="238084" y="3786189"/>
            <a:ext cx="4643470" cy="1428761"/>
            <a:chOff x="238084" y="3786189"/>
            <a:chExt cx="4643470" cy="1428761"/>
          </a:xfrm>
        </p:grpSpPr>
        <p:sp>
          <p:nvSpPr>
            <p:cNvPr id="11" name="Rectangle 10"/>
            <p:cNvSpPr/>
            <p:nvPr/>
          </p:nvSpPr>
          <p:spPr>
            <a:xfrm>
              <a:off x="238084" y="4568619"/>
              <a:ext cx="4643470" cy="64633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Non-flow-free correlation measurements </a:t>
              </a:r>
              <a:br>
                <a:rPr lang="en-US" dirty="0" smtClean="0"/>
              </a:br>
              <a:r>
                <a:rPr lang="en-US" dirty="0" smtClean="0">
                  <a:sym typeface="Wingdings" pitchFamily="2" charset="2"/>
                </a:rPr>
                <a:t> nature of higher-order correlations</a:t>
              </a:r>
            </a:p>
          </p:txBody>
        </p:sp>
        <p:cxnSp>
          <p:nvCxnSpPr>
            <p:cNvPr id="23" name="Straight Arrow Connector 22"/>
            <p:cNvCxnSpPr>
              <a:endCxn id="11" idx="0"/>
            </p:cNvCxnSpPr>
            <p:nvPr/>
          </p:nvCxnSpPr>
          <p:spPr bwMode="auto">
            <a:xfrm rot="10800000" flipV="1">
              <a:off x="2559820" y="3786189"/>
              <a:ext cx="1250165" cy="782429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5" name="Oval 24"/>
          <p:cNvSpPr/>
          <p:nvPr/>
        </p:nvSpPr>
        <p:spPr bwMode="auto">
          <a:xfrm>
            <a:off x="5810248" y="4357694"/>
            <a:ext cx="985924" cy="911931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Run </a:t>
            </a:r>
            <a:b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3 + 4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Run 3: 200 pb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 14 </a:t>
            </a:r>
            <a:r>
              <a:rPr lang="en-US" sz="2400" dirty="0" err="1" smtClean="0"/>
              <a:t>TeV</a:t>
            </a:r>
            <a:r>
              <a:rPr lang="en-US" sz="2400" dirty="0" smtClean="0"/>
              <a:t> high-multiplicity pp program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extremely rare events</a:t>
            </a: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6F5B6-3B30-4C27-A6D9-C4F4EBACF9B5}" type="slidenum">
              <a:rPr lang="en-US" altLang="en-US" smtClean="0"/>
              <a:pPr/>
              <a:t>11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Multiplicity Distribution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pic>
        <p:nvPicPr>
          <p:cNvPr id="10" name="Picture 2" descr="Y:\talks\190124 bormio\extrapolation_mult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95670" y="1848439"/>
            <a:ext cx="4309412" cy="4114839"/>
          </a:xfrm>
          <a:prstGeom prst="rect">
            <a:avLst/>
          </a:prstGeom>
          <a:noFill/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4948DF50-12A6-42F2-B5A1-D91E49C3E18F}"/>
              </a:ext>
            </a:extLst>
          </p:cNvPr>
          <p:cNvCxnSpPr/>
          <p:nvPr/>
        </p:nvCxnSpPr>
        <p:spPr bwMode="auto">
          <a:xfrm rot="10800000">
            <a:off x="6524628" y="3012514"/>
            <a:ext cx="2357454" cy="1588"/>
          </a:xfrm>
          <a:prstGeom prst="straightConnector1">
            <a:avLst/>
          </a:prstGeom>
          <a:noFill/>
          <a:ln w="38100" cap="flat" cmpd="sng" algn="ctr">
            <a:solidFill>
              <a:srgbClr val="0066FF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FFDC8CB8-735C-44DB-9DB3-C4A9D05B22D3}"/>
              </a:ext>
            </a:extLst>
          </p:cNvPr>
          <p:cNvSpPr txBox="1"/>
          <p:nvPr/>
        </p:nvSpPr>
        <p:spPr>
          <a:xfrm>
            <a:off x="7884687" y="2643182"/>
            <a:ext cx="27190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65% </a:t>
            </a:r>
            <a:r>
              <a:rPr lang="en-US" sz="2000" dirty="0" smtClean="0"/>
              <a:t>central in </a:t>
            </a:r>
            <a:r>
              <a:rPr lang="en-US" sz="2000" dirty="0" err="1" smtClean="0"/>
              <a:t>Pb-Pb</a:t>
            </a:r>
            <a:endParaRPr lang="en-US" sz="20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rot="5400000">
            <a:off x="6774661" y="3964785"/>
            <a:ext cx="1285884" cy="107157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7896050" y="3506932"/>
            <a:ext cx="34451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&gt;25k events @ 14-16 </a:t>
            </a:r>
            <a:r>
              <a:rPr lang="en-US" sz="2000" dirty="0"/>
              <a:t>&lt;</a:t>
            </a:r>
            <a:r>
              <a:rPr lang="en-US" sz="2000" dirty="0" err="1"/>
              <a:t>N</a:t>
            </a:r>
            <a:r>
              <a:rPr lang="en-US" sz="2000" baseline="-25000" dirty="0" err="1"/>
              <a:t>ch</a:t>
            </a:r>
            <a:r>
              <a:rPr lang="en-US" sz="2000" dirty="0" smtClean="0"/>
              <a:t>&gt;</a:t>
            </a:r>
          </a:p>
          <a:p>
            <a:r>
              <a:rPr lang="en-US" sz="2000" dirty="0" smtClean="0"/>
              <a:t>~ 300 particles in |</a:t>
            </a:r>
            <a:r>
              <a:rPr lang="en-US" sz="2000" dirty="0" smtClean="0">
                <a:latin typeface="Symbol" panose="05050102010706020507" pitchFamily="18" charset="2"/>
              </a:rPr>
              <a:t>h</a:t>
            </a:r>
            <a:r>
              <a:rPr lang="en-US" sz="2000" dirty="0" smtClean="0"/>
              <a:t>| &lt; 1.5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595802" y="1785926"/>
            <a:ext cx="163378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P(</a:t>
            </a:r>
            <a:r>
              <a:rPr lang="en-GB" dirty="0" err="1"/>
              <a:t>N</a:t>
            </a:r>
            <a:r>
              <a:rPr lang="en-GB" baseline="-25000" dirty="0" err="1"/>
              <a:t>ch</a:t>
            </a:r>
            <a:r>
              <a:rPr lang="en-GB" dirty="0"/>
              <a:t>) vs. </a:t>
            </a:r>
            <a:r>
              <a:rPr lang="en-GB" dirty="0" err="1"/>
              <a:t>N</a:t>
            </a:r>
            <a:r>
              <a:rPr lang="en-GB" baseline="-25000" dirty="0" err="1"/>
              <a:t>ch</a:t>
            </a:r>
            <a:endParaRPr lang="en-GB" baseline="-25000" dirty="0"/>
          </a:p>
        </p:txBody>
      </p:sp>
      <p:sp>
        <p:nvSpPr>
          <p:cNvPr id="28" name="Rectangle 27"/>
          <p:cNvSpPr/>
          <p:nvPr/>
        </p:nvSpPr>
        <p:spPr>
          <a:xfrm>
            <a:off x="7861854" y="4776982"/>
            <a:ext cx="4266184" cy="163121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dirty="0"/>
              <a:t>Significant overlap between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pp </a:t>
            </a:r>
            <a:r>
              <a:rPr lang="en-US" sz="2000" dirty="0"/>
              <a:t>and </a:t>
            </a:r>
            <a:r>
              <a:rPr lang="en-US" sz="2000" dirty="0" err="1" smtClean="0"/>
              <a:t>PbPb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If pp behaves as </a:t>
            </a:r>
            <a:r>
              <a:rPr lang="en-GB" sz="2000" dirty="0" err="1" smtClean="0"/>
              <a:t>PbPb</a:t>
            </a:r>
            <a:r>
              <a:rPr lang="en-GB" sz="2000" dirty="0" smtClean="0"/>
              <a:t>, we can look for “standard” </a:t>
            </a:r>
            <a:r>
              <a:rPr lang="en-GB" sz="2000" dirty="0" err="1" smtClean="0"/>
              <a:t>PbPb</a:t>
            </a:r>
            <a:r>
              <a:rPr lang="en-GB" sz="2000" dirty="0" smtClean="0"/>
              <a:t> physics</a:t>
            </a:r>
          </a:p>
        </p:txBody>
      </p:sp>
      <p:cxnSp>
        <p:nvCxnSpPr>
          <p:cNvPr id="29" name="Straight Arrow Connector 28"/>
          <p:cNvCxnSpPr>
            <a:stCxn id="30" idx="0"/>
          </p:cNvCxnSpPr>
          <p:nvPr/>
        </p:nvCxnSpPr>
        <p:spPr bwMode="auto">
          <a:xfrm rot="5400000" flipH="1" flipV="1">
            <a:off x="2684836" y="2375289"/>
            <a:ext cx="1928826" cy="2750365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Rectangle 29"/>
          <p:cNvSpPr/>
          <p:nvPr/>
        </p:nvSpPr>
        <p:spPr>
          <a:xfrm>
            <a:off x="95208" y="4714884"/>
            <a:ext cx="4357718" cy="1631216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2000" dirty="0" smtClean="0"/>
              <a:t>What is </a:t>
            </a:r>
            <a:r>
              <a:rPr lang="en-US" sz="2000" dirty="0" smtClean="0">
                <a:solidFill>
                  <a:srgbClr val="0066FF"/>
                </a:solidFill>
              </a:rPr>
              <a:t>smallest droplet of matter </a:t>
            </a:r>
            <a:r>
              <a:rPr lang="en-US" sz="2000" dirty="0" smtClean="0"/>
              <a:t>showing collective behavior?</a:t>
            </a:r>
          </a:p>
          <a:p>
            <a:endParaRPr lang="en-US" sz="2000" dirty="0"/>
          </a:p>
          <a:p>
            <a:r>
              <a:rPr lang="en-US" sz="2000" dirty="0"/>
              <a:t>Origin of collectivity in few particle system? </a:t>
            </a:r>
            <a:endParaRPr lang="en-US" sz="2000" dirty="0" smtClean="0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6433493" y="2709857"/>
            <a:ext cx="0" cy="1939087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2" name="Rectangle 25"/>
          <p:cNvSpPr>
            <a:spLocks noChangeArrowheads="1"/>
          </p:cNvSpPr>
          <p:nvPr/>
        </p:nvSpPr>
        <p:spPr bwMode="auto">
          <a:xfrm rot="1617310">
            <a:off x="11168067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3+4</a:t>
            </a:r>
            <a:endParaRPr lang="en-US" alt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5381620" y="614364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arXiv:1812.06772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8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True collectivity (all particles involved?)</a:t>
            </a:r>
          </a:p>
          <a:p>
            <a:pPr lvl="1"/>
            <a:r>
              <a:rPr lang="en-US" dirty="0" smtClean="0"/>
              <a:t>Need to suppress jet contribution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12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Higher-Order Correlations in pp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611332" y="5385693"/>
            <a:ext cx="5288627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Constrain models describing collective effects</a:t>
            </a:r>
          </a:p>
          <a:p>
            <a:endParaRPr lang="en-GB" dirty="0" smtClean="0"/>
          </a:p>
          <a:p>
            <a:r>
              <a:rPr lang="en-GB" dirty="0" smtClean="0"/>
              <a:t>Nature of </a:t>
            </a:r>
            <a:r>
              <a:rPr lang="en-GB" dirty="0" err="1" smtClean="0"/>
              <a:t>collectivity</a:t>
            </a:r>
            <a:r>
              <a:rPr lang="en-GB" dirty="0" smtClean="0"/>
              <a:t> of few-particle systems</a:t>
            </a:r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121562" y="2203404"/>
            <a:ext cx="7053798" cy="4105916"/>
            <a:chOff x="121562" y="2203404"/>
            <a:chExt cx="7053798" cy="410591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1562" y="2515884"/>
              <a:ext cx="4330967" cy="3793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TextBox 7"/>
            <p:cNvSpPr txBox="1"/>
            <p:nvPr/>
          </p:nvSpPr>
          <p:spPr>
            <a:xfrm>
              <a:off x="1560554" y="2203404"/>
              <a:ext cx="4262705" cy="646331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Triangular flow: 3</a:t>
              </a:r>
              <a:r>
                <a:rPr lang="en-GB" baseline="30000" dirty="0" smtClean="0"/>
                <a:t>rd</a:t>
              </a:r>
              <a:r>
                <a:rPr lang="en-GB" dirty="0" smtClean="0"/>
                <a:t> harmonic </a:t>
              </a:r>
            </a:p>
            <a:p>
              <a:r>
                <a:rPr lang="en-GB" dirty="0" smtClean="0"/>
                <a:t>measured with 4 particle correlations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38216" y="4429132"/>
              <a:ext cx="1313180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Projection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347778" y="4138516"/>
              <a:ext cx="28275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Sensitivity to 1.5% v</a:t>
              </a:r>
              <a:r>
                <a:rPr lang="en-GB" baseline="-25000" dirty="0" smtClean="0"/>
                <a:t>3</a:t>
              </a:r>
              <a:r>
                <a:rPr lang="en-GB" dirty="0" smtClean="0"/>
                <a:t>{4}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640023" y="5016361"/>
              <a:ext cx="1556836" cy="36933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00CC"/>
                  </a:solidFill>
                </a:rPr>
                <a:t>Current data</a:t>
              </a:r>
              <a:endParaRPr lang="en-GB" dirty="0">
                <a:solidFill>
                  <a:srgbClr val="0000CC"/>
                </a:solidFill>
              </a:endParaRPr>
            </a:p>
          </p:txBody>
        </p:sp>
      </p:grpSp>
      <p:sp>
        <p:nvSpPr>
          <p:cNvPr id="18" name="Rectangle 25"/>
          <p:cNvSpPr>
            <a:spLocks noChangeArrowheads="1"/>
          </p:cNvSpPr>
          <p:nvPr/>
        </p:nvSpPr>
        <p:spPr bwMode="auto">
          <a:xfrm rot="1617310">
            <a:off x="11168067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3+4</a:t>
            </a:r>
            <a:endParaRPr lang="en-US" altLang="en-US" sz="1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4468737" y="1000108"/>
            <a:ext cx="7652501" cy="4320762"/>
            <a:chOff x="4468737" y="1000108"/>
            <a:chExt cx="7652501" cy="4320762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829820" y="1500174"/>
              <a:ext cx="4291418" cy="3820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TextBox 16"/>
            <p:cNvSpPr txBox="1"/>
            <p:nvPr/>
          </p:nvSpPr>
          <p:spPr>
            <a:xfrm>
              <a:off x="4468737" y="3068320"/>
              <a:ext cx="36365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Sensitivity to n-m correlations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667636" y="1000108"/>
              <a:ext cx="4262705" cy="646331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Symmetric </a:t>
              </a:r>
              <a:r>
                <a:rPr lang="en-US" dirty="0" err="1" smtClean="0"/>
                <a:t>cumulants</a:t>
              </a:r>
              <a:r>
                <a:rPr lang="en-US" dirty="0" smtClean="0"/>
                <a:t>:</a:t>
              </a:r>
            </a:p>
            <a:p>
              <a:r>
                <a:rPr lang="en-US" dirty="0" smtClean="0"/>
                <a:t>Correlation of n</a:t>
              </a:r>
              <a:r>
                <a:rPr lang="en-US" baseline="30000" dirty="0" smtClean="0"/>
                <a:t>th</a:t>
              </a:r>
              <a:r>
                <a:rPr lang="en-US" dirty="0" smtClean="0"/>
                <a:t> and </a:t>
              </a:r>
              <a:r>
                <a:rPr lang="en-US" dirty="0" err="1" smtClean="0"/>
                <a:t>m</a:t>
              </a:r>
              <a:r>
                <a:rPr lang="en-US" baseline="30000" dirty="0" err="1" smtClean="0"/>
                <a:t>th</a:t>
              </a:r>
              <a:r>
                <a:rPr lang="en-US" dirty="0" smtClean="0"/>
                <a:t> order flow</a:t>
              </a:r>
              <a:endParaRPr lang="en-US" dirty="0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0" y="614364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arXiv:1812.06772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 &amp; b produced in initial hard scattering</a:t>
            </a:r>
            <a:br>
              <a:rPr lang="en-US" sz="2400" dirty="0" smtClean="0"/>
            </a:br>
            <a:r>
              <a:rPr lang="en-US" sz="2400" dirty="0" smtClean="0">
                <a:sym typeface="Wingdings" pitchFamily="2" charset="2"/>
              </a:rPr>
              <a:t> clean probe of medium evolution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Charm &amp; Beauty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0960" y="2428868"/>
            <a:ext cx="4143404" cy="389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667240" y="5143512"/>
            <a:ext cx="6288901" cy="1200329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Participation of heavy quarks in small-system evolution</a:t>
            </a:r>
          </a:p>
          <a:p>
            <a:r>
              <a:rPr lang="en-GB" dirty="0" smtClean="0">
                <a:sym typeface="Wingdings" pitchFamily="2" charset="2"/>
              </a:rPr>
              <a:t> r</a:t>
            </a:r>
            <a:r>
              <a:rPr lang="en-GB" dirty="0" smtClean="0"/>
              <a:t>ole of final-state interactions</a:t>
            </a:r>
          </a:p>
          <a:p>
            <a:endParaRPr lang="en-GB" dirty="0" smtClean="0"/>
          </a:p>
          <a:p>
            <a:r>
              <a:rPr lang="en-GB" dirty="0" smtClean="0"/>
              <a:t>Constrain models by additional “handle” quark mass</a:t>
            </a:r>
            <a:endParaRPr lang="en-GB" dirty="0"/>
          </a:p>
        </p:txBody>
      </p:sp>
      <p:sp>
        <p:nvSpPr>
          <p:cNvPr id="8" name="Rectangle 25"/>
          <p:cNvSpPr>
            <a:spLocks noChangeArrowheads="1"/>
          </p:cNvSpPr>
          <p:nvPr/>
        </p:nvSpPr>
        <p:spPr bwMode="auto">
          <a:xfrm rot="1617310">
            <a:off x="11168067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3+4</a:t>
            </a:r>
            <a:endParaRPr lang="en-US" alt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953256" y="4500570"/>
            <a:ext cx="500169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D-</a:t>
            </a:r>
            <a:r>
              <a:rPr lang="en-US" dirty="0" err="1" smtClean="0"/>
              <a:t>Dbar</a:t>
            </a:r>
            <a:r>
              <a:rPr lang="en-US" dirty="0" smtClean="0"/>
              <a:t> correlations </a:t>
            </a:r>
            <a:r>
              <a:rPr lang="en-US" dirty="0" smtClean="0">
                <a:sym typeface="Wingdings" pitchFamily="2" charset="2"/>
              </a:rPr>
              <a:t> a window to the CGC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95604" y="2357430"/>
            <a:ext cx="144623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2,sub</a:t>
            </a:r>
            <a:r>
              <a:rPr lang="en-US" dirty="0" smtClean="0"/>
              <a:t> vs.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15" name="Rectangle 14"/>
          <p:cNvSpPr/>
          <p:nvPr/>
        </p:nvSpPr>
        <p:spPr>
          <a:xfrm>
            <a:off x="0" y="614364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arXiv:1812.06772</a:t>
            </a:r>
            <a:endParaRPr lang="en-US" sz="1400" b="0" dirty="0"/>
          </a:p>
        </p:txBody>
      </p:sp>
      <p:grpSp>
        <p:nvGrpSpPr>
          <p:cNvPr id="17" name="Group 16"/>
          <p:cNvGrpSpPr/>
          <p:nvPr/>
        </p:nvGrpSpPr>
        <p:grpSpPr>
          <a:xfrm>
            <a:off x="7487157" y="1214422"/>
            <a:ext cx="4466642" cy="3274021"/>
            <a:chOff x="7487157" y="1214422"/>
            <a:chExt cx="4466642" cy="3274021"/>
          </a:xfrm>
        </p:grpSpPr>
        <p:pic>
          <p:nvPicPr>
            <p:cNvPr id="43010" name="Picture 2" descr="Y:\talks\190301 yr jamboree\ddbar.png"/>
            <p:cNvPicPr>
              <a:picLocks noChangeAspect="1" noChangeArrowheads="1"/>
            </p:cNvPicPr>
            <p:nvPr/>
          </p:nvPicPr>
          <p:blipFill>
            <a:blip r:embed="rId4"/>
            <a:srcRect l="29801" t="4666" r="3634" b="32318"/>
            <a:stretch>
              <a:fillRect/>
            </a:stretch>
          </p:blipFill>
          <p:spPr bwMode="auto">
            <a:xfrm>
              <a:off x="7487157" y="1500174"/>
              <a:ext cx="4466642" cy="2988269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9024958" y="1214422"/>
              <a:ext cx="1502334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latin typeface="Symbol" pitchFamily="18" charset="2"/>
                </a:rPr>
                <a:t>s</a:t>
              </a:r>
              <a:r>
                <a:rPr lang="en-US" baseline="-25000" dirty="0" err="1" smtClean="0"/>
                <a:t>DDbar</a:t>
              </a:r>
              <a:r>
                <a:rPr lang="en-US" dirty="0" smtClean="0"/>
                <a:t> vs. </a:t>
              </a:r>
              <a:r>
                <a:rPr lang="en-US" dirty="0" err="1" smtClean="0">
                  <a:latin typeface="Symbol" pitchFamily="18" charset="2"/>
                </a:rPr>
                <a:t>Dj</a:t>
              </a:r>
              <a:endParaRPr lang="en-US" baseline="-25000" dirty="0">
                <a:latin typeface="Symbol" pitchFamily="18" charset="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1025222" y="3500438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CGC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7881950" y="2285992"/>
            <a:ext cx="3802971" cy="3224219"/>
            <a:chOff x="7881950" y="2285992"/>
            <a:chExt cx="3802971" cy="3224219"/>
          </a:xfrm>
        </p:grpSpPr>
        <p:pic>
          <p:nvPicPr>
            <p:cNvPr id="78855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881950" y="2500306"/>
              <a:ext cx="3802971" cy="3009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" name="TextBox 21"/>
            <p:cNvSpPr txBox="1"/>
            <p:nvPr/>
          </p:nvSpPr>
          <p:spPr>
            <a:xfrm>
              <a:off x="9882214" y="2285992"/>
              <a:ext cx="67197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jet-</a:t>
              </a:r>
              <a:r>
                <a:rPr lang="en-US" dirty="0" smtClean="0">
                  <a:latin typeface="+mj-lt"/>
                </a:rPr>
                <a:t>Z</a:t>
              </a:r>
              <a:endParaRPr lang="en-US" dirty="0">
                <a:latin typeface="+mj-lt"/>
              </a:endParaRPr>
            </a:p>
          </p:txBody>
        </p:sp>
      </p:grp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If </a:t>
            </a:r>
            <a:r>
              <a:rPr lang="en-GB" sz="2400" dirty="0" err="1" smtClean="0"/>
              <a:t>v</a:t>
            </a:r>
            <a:r>
              <a:rPr lang="en-GB" sz="2400" baseline="-25000" dirty="0" err="1" smtClean="0"/>
              <a:t>n</a:t>
            </a:r>
            <a:r>
              <a:rPr lang="en-GB" sz="2400" dirty="0" smtClean="0"/>
              <a:t> caused by final-state interactions, </a:t>
            </a:r>
            <a:r>
              <a:rPr lang="en-GB" sz="2400" dirty="0" err="1" smtClean="0"/>
              <a:t>partons</a:t>
            </a:r>
            <a:r>
              <a:rPr lang="en-GB" sz="2400" dirty="0" smtClean="0"/>
              <a:t> should lose energy</a:t>
            </a:r>
            <a:endParaRPr lang="en-US" sz="2400" dirty="0" smtClean="0"/>
          </a:p>
          <a:p>
            <a:r>
              <a:rPr lang="en-US" sz="2400" dirty="0" smtClean="0"/>
              <a:t>Single-particle observables (“</a:t>
            </a:r>
            <a:r>
              <a:rPr lang="en-US" sz="2400" dirty="0" err="1" smtClean="0"/>
              <a:t>R</a:t>
            </a:r>
            <a:r>
              <a:rPr lang="en-US" sz="2400" baseline="-25000" dirty="0" err="1" smtClean="0"/>
              <a:t>pA</a:t>
            </a:r>
            <a:r>
              <a:rPr lang="en-US" sz="2400" dirty="0" smtClean="0"/>
              <a:t>”) not sensitive</a:t>
            </a:r>
          </a:p>
          <a:p>
            <a:r>
              <a:rPr lang="en-US" sz="2400" dirty="0" smtClean="0"/>
              <a:t>Coincidence measurements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h-jet, jet-</a:t>
            </a:r>
            <a:r>
              <a:rPr lang="en-US" sz="2400" dirty="0" smtClean="0">
                <a:latin typeface="Symbol" panose="05050102010706020507" pitchFamily="18" charset="2"/>
              </a:rPr>
              <a:t>g</a:t>
            </a:r>
            <a:r>
              <a:rPr lang="en-US" sz="2400" dirty="0" smtClean="0"/>
              <a:t>, jet-Z correlations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67113" y="2857496"/>
            <a:ext cx="3399995" cy="3487204"/>
            <a:chOff x="238083" y="3000372"/>
            <a:chExt cx="3399995" cy="3487204"/>
          </a:xfrm>
        </p:grpSpPr>
        <p:pic>
          <p:nvPicPr>
            <p:cNvPr id="78851" name="Picture 3" descr="Y:\talks\190301 yr jamboree\2018-11-14-2018-11-14-hjet_limits.gif"/>
            <p:cNvPicPr>
              <a:picLocks noChangeAspect="1" noChangeArrowheads="1"/>
            </p:cNvPicPr>
            <p:nvPr/>
          </p:nvPicPr>
          <p:blipFill>
            <a:blip r:embed="rId3"/>
            <a:srcRect l="687"/>
            <a:stretch>
              <a:fillRect/>
            </a:stretch>
          </p:blipFill>
          <p:spPr bwMode="auto">
            <a:xfrm>
              <a:off x="238083" y="3000372"/>
              <a:ext cx="3399995" cy="3286148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2297086" y="6105544"/>
              <a:ext cx="4667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pp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557306" y="6118244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p-</a:t>
              </a:r>
              <a:r>
                <a:rPr lang="en-GB" dirty="0" err="1" smtClean="0"/>
                <a:t>Pb</a:t>
              </a:r>
              <a:endParaRPr lang="en-GB" dirty="0"/>
            </a:p>
          </p:txBody>
        </p:sp>
        <p:cxnSp>
          <p:nvCxnSpPr>
            <p:cNvPr id="17" name="Straight Connector 16"/>
            <p:cNvCxnSpPr/>
            <p:nvPr/>
          </p:nvCxnSpPr>
          <p:spPr bwMode="auto">
            <a:xfrm>
              <a:off x="772275" y="5275066"/>
              <a:ext cx="2719011" cy="0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1044728" y="4938710"/>
              <a:ext cx="2249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current limit (p-</a:t>
              </a:r>
              <a:r>
                <a:rPr lang="en-GB" dirty="0" err="1" smtClean="0"/>
                <a:t>Pb</a:t>
              </a:r>
              <a:r>
                <a:rPr lang="en-GB" dirty="0" smtClean="0"/>
                <a:t>)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738414" y="3286124"/>
              <a:ext cx="67197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h-jet</a:t>
              </a:r>
              <a:endParaRPr lang="en-US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667108" y="2786058"/>
            <a:ext cx="3714776" cy="3563182"/>
            <a:chOff x="3667108" y="2786058"/>
            <a:chExt cx="3714776" cy="3563182"/>
          </a:xfrm>
        </p:grpSpPr>
        <p:pic>
          <p:nvPicPr>
            <p:cNvPr id="78854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667108" y="2795340"/>
              <a:ext cx="3714776" cy="355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TextBox 19"/>
            <p:cNvSpPr txBox="1"/>
            <p:nvPr/>
          </p:nvSpPr>
          <p:spPr>
            <a:xfrm>
              <a:off x="5667372" y="2786058"/>
              <a:ext cx="625492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jet-</a:t>
              </a:r>
              <a:r>
                <a:rPr lang="en-US" dirty="0" smtClean="0">
                  <a:latin typeface="Symbol" pitchFamily="18" charset="2"/>
                </a:rPr>
                <a:t>g</a:t>
              </a:r>
              <a:endParaRPr lang="en-US" dirty="0">
                <a:latin typeface="Symbol" pitchFamily="18" charset="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-1976494" y="7072338"/>
            <a:ext cx="38587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h-jet sensitivity ~ 20 </a:t>
            </a:r>
            <a:r>
              <a:rPr lang="en-US" dirty="0" err="1" smtClean="0"/>
              <a:t>MeV</a:t>
            </a:r>
            <a:r>
              <a:rPr lang="en-US" dirty="0" smtClean="0"/>
              <a:t>/c in pp</a:t>
            </a:r>
          </a:p>
          <a:p>
            <a:r>
              <a:rPr lang="en-US" dirty="0" smtClean="0"/>
              <a:t>Current limit in p-</a:t>
            </a:r>
            <a:r>
              <a:rPr lang="en-US" dirty="0" err="1" smtClean="0"/>
              <a:t>Pb</a:t>
            </a:r>
            <a:r>
              <a:rPr lang="en-US" dirty="0" smtClean="0"/>
              <a:t>: ~ 400 </a:t>
            </a:r>
            <a:r>
              <a:rPr lang="en-US" dirty="0" err="1" smtClean="0"/>
              <a:t>MeV</a:t>
            </a:r>
            <a:r>
              <a:rPr lang="en-US" dirty="0" smtClean="0"/>
              <a:t>/c</a:t>
            </a:r>
          </a:p>
          <a:p>
            <a:r>
              <a:rPr lang="en-US" dirty="0" smtClean="0"/>
              <a:t>Measured in </a:t>
            </a:r>
            <a:r>
              <a:rPr lang="en-US" dirty="0" err="1" smtClean="0"/>
              <a:t>Pb-Pb</a:t>
            </a:r>
            <a:r>
              <a:rPr lang="en-US" dirty="0" smtClean="0"/>
              <a:t>: ~ 8000 </a:t>
            </a:r>
            <a:r>
              <a:rPr lang="en-US" dirty="0" err="1" smtClean="0"/>
              <a:t>MeV</a:t>
            </a:r>
            <a:r>
              <a:rPr lang="en-US" dirty="0" smtClean="0"/>
              <a:t>/c</a:t>
            </a:r>
            <a:endParaRPr lang="en-US" dirty="0"/>
          </a:p>
        </p:txBody>
      </p:sp>
      <p:sp>
        <p:nvSpPr>
          <p:cNvPr id="23" name="Rectangle 25"/>
          <p:cNvSpPr>
            <a:spLocks noChangeArrowheads="1"/>
          </p:cNvSpPr>
          <p:nvPr/>
        </p:nvSpPr>
        <p:spPr bwMode="auto">
          <a:xfrm rot="1617310">
            <a:off x="11168067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3+4</a:t>
            </a:r>
            <a:endParaRPr lang="en-US" altLang="en-US" sz="1400" dirty="0"/>
          </a:p>
        </p:txBody>
      </p:sp>
      <p:sp>
        <p:nvSpPr>
          <p:cNvPr id="24" name="Rectangle 23"/>
          <p:cNvSpPr/>
          <p:nvPr/>
        </p:nvSpPr>
        <p:spPr>
          <a:xfrm>
            <a:off x="0" y="614364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arXiv:1812.06772</a:t>
            </a:r>
            <a:endParaRPr lang="en-US" sz="1400" b="0" dirty="0"/>
          </a:p>
        </p:txBody>
      </p:sp>
      <p:sp>
        <p:nvSpPr>
          <p:cNvPr id="14" name="TextBox 13"/>
          <p:cNvSpPr txBox="1"/>
          <p:nvPr/>
        </p:nvSpPr>
        <p:spPr>
          <a:xfrm>
            <a:off x="6453190" y="5429264"/>
            <a:ext cx="5570756" cy="92333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Measure energy loss signal, or put stringent limit</a:t>
            </a:r>
          </a:p>
          <a:p>
            <a:endParaRPr lang="en-US" dirty="0" smtClean="0"/>
          </a:p>
          <a:p>
            <a:r>
              <a:rPr lang="en-US" dirty="0" smtClean="0"/>
              <a:t>Understand role of final-state interactions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0061" y="443084"/>
            <a:ext cx="3181543" cy="307183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524892" y="142852"/>
            <a:ext cx="253146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P(#signal) vs. #signal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491444" y="985414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/>
              <a:t>Glauber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268413"/>
            <a:ext cx="8272482" cy="5040312"/>
          </a:xfrm>
        </p:spPr>
        <p:txBody>
          <a:bodyPr/>
          <a:lstStyle/>
          <a:p>
            <a:r>
              <a:rPr lang="en-GB" sz="2400" dirty="0"/>
              <a:t>AA geometry but </a:t>
            </a:r>
            <a:r>
              <a:rPr lang="en-GB" sz="2400" dirty="0" err="1"/>
              <a:t>N</a:t>
            </a:r>
            <a:r>
              <a:rPr lang="en-GB" sz="2400" baseline="-25000" dirty="0" err="1"/>
              <a:t>ch</a:t>
            </a:r>
            <a:r>
              <a:rPr lang="en-GB" sz="2400" dirty="0"/>
              <a:t>, </a:t>
            </a:r>
            <a:r>
              <a:rPr lang="en-GB" sz="2400" dirty="0" err="1"/>
              <a:t>N</a:t>
            </a:r>
            <a:r>
              <a:rPr lang="en-GB" sz="2400" baseline="-25000" dirty="0" err="1"/>
              <a:t>part</a:t>
            </a:r>
            <a:r>
              <a:rPr lang="en-GB" sz="2400" dirty="0"/>
              <a:t>, </a:t>
            </a:r>
            <a:r>
              <a:rPr lang="en-GB" sz="2400" dirty="0" err="1"/>
              <a:t>N</a:t>
            </a:r>
            <a:r>
              <a:rPr lang="en-GB" sz="2400" baseline="-25000" dirty="0" err="1"/>
              <a:t>coll</a:t>
            </a:r>
            <a:r>
              <a:rPr lang="en-GB" sz="2400" dirty="0"/>
              <a:t> as p-Pb</a:t>
            </a:r>
          </a:p>
          <a:p>
            <a:pPr lvl="1"/>
            <a:r>
              <a:rPr lang="en-GB" sz="2000" dirty="0"/>
              <a:t>Centrality shoulder allows </a:t>
            </a:r>
            <a:r>
              <a:rPr lang="en-GB" sz="2000" dirty="0">
                <a:solidFill>
                  <a:srgbClr val="FF0000"/>
                </a:solidFill>
              </a:rPr>
              <a:t>geometry </a:t>
            </a:r>
            <a:r>
              <a:rPr lang="en-GB" sz="2000" dirty="0" smtClean="0">
                <a:solidFill>
                  <a:srgbClr val="FF0000"/>
                </a:solidFill>
              </a:rPr>
              <a:t>selection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 smtClean="0"/>
              <a:t>(</a:t>
            </a:r>
            <a:r>
              <a:rPr lang="en-GB" sz="2000" dirty="0" err="1" smtClean="0"/>
              <a:t>N</a:t>
            </a:r>
            <a:r>
              <a:rPr lang="en-GB" sz="2000" baseline="-25000" dirty="0" err="1" smtClean="0"/>
              <a:t>coll</a:t>
            </a:r>
            <a:r>
              <a:rPr lang="en-GB" sz="2000" dirty="0" smtClean="0"/>
              <a:t>, ε</a:t>
            </a:r>
            <a:r>
              <a:rPr lang="en-GB" sz="2000" baseline="-25000" dirty="0" smtClean="0"/>
              <a:t>2</a:t>
            </a:r>
            <a:r>
              <a:rPr lang="en-GB" sz="2000" dirty="0"/>
              <a:t>)</a:t>
            </a:r>
          </a:p>
          <a:p>
            <a:r>
              <a:rPr lang="en-GB" sz="2400" dirty="0"/>
              <a:t>System large enough to exhibit jet quenching </a:t>
            </a:r>
            <a:endParaRPr lang="en-GB" sz="2400" dirty="0" smtClean="0"/>
          </a:p>
          <a:p>
            <a:pPr lvl="1"/>
            <a:r>
              <a:rPr lang="en-US" sz="2000" dirty="0" smtClean="0"/>
              <a:t>Critical test of understanding of energy loss for short path lengths</a:t>
            </a:r>
            <a:endParaRPr lang="en-GB" sz="2000" dirty="0" smtClean="0"/>
          </a:p>
          <a:p>
            <a:pPr lvl="1"/>
            <a:r>
              <a:rPr lang="en-GB" sz="2000" dirty="0" smtClean="0"/>
              <a:t>If no quenching in O-O </a:t>
            </a:r>
            <a:br>
              <a:rPr lang="en-GB" sz="2000" dirty="0" smtClean="0"/>
            </a:br>
            <a:r>
              <a:rPr lang="en-GB" sz="2000" dirty="0" smtClean="0">
                <a:sym typeface="Wingdings" pitchFamily="2" charset="2"/>
              </a:rPr>
              <a:t> also p-</a:t>
            </a:r>
            <a:r>
              <a:rPr lang="en-GB" sz="2000" dirty="0" err="1" smtClean="0">
                <a:sym typeface="Wingdings" pitchFamily="2" charset="2"/>
              </a:rPr>
              <a:t>Pb</a:t>
            </a:r>
            <a:r>
              <a:rPr lang="en-GB" sz="2000" dirty="0" smtClean="0">
                <a:sym typeface="Wingdings" pitchFamily="2" charset="2"/>
              </a:rPr>
              <a:t> has insufficient energy density for quenching</a:t>
            </a:r>
            <a:endParaRPr lang="en-GB" sz="2000" dirty="0" smtClean="0"/>
          </a:p>
          <a:p>
            <a:r>
              <a:rPr lang="en-GB" sz="2400" dirty="0" smtClean="0"/>
              <a:t>Connection of initial-state geometry and flow</a:t>
            </a:r>
            <a:endParaRPr lang="en-GB" sz="2400" baseline="-25000" dirty="0" smtClean="0"/>
          </a:p>
          <a:p>
            <a:pPr lvl="1"/>
            <a:r>
              <a:rPr lang="en-GB" sz="2000" dirty="0" smtClean="0"/>
              <a:t>Different eccentricity profiles of </a:t>
            </a:r>
            <a:r>
              <a:rPr lang="en-GB" sz="2000" dirty="0" err="1" smtClean="0"/>
              <a:t>Pb-Pb/Xe-Xe</a:t>
            </a:r>
            <a:r>
              <a:rPr lang="en-GB" sz="2000" dirty="0" smtClean="0"/>
              <a:t> and O-O</a:t>
            </a:r>
          </a:p>
          <a:p>
            <a:endParaRPr lang="en-GB" sz="1400" dirty="0" smtClean="0"/>
          </a:p>
          <a:p>
            <a:r>
              <a:rPr lang="en-GB" sz="2400" dirty="0" smtClean="0"/>
              <a:t>Oxygen in LHC</a:t>
            </a:r>
          </a:p>
          <a:p>
            <a:pPr lvl="1"/>
            <a:r>
              <a:rPr lang="en-GB" sz="2000" dirty="0" smtClean="0"/>
              <a:t>Relatively easy setup and commissioning  (for low </a:t>
            </a:r>
            <a:r>
              <a:rPr lang="en-GB" sz="2000" dirty="0" err="1" smtClean="0"/>
              <a:t>L</a:t>
            </a:r>
            <a:r>
              <a:rPr lang="en-GB" sz="2000" baseline="-25000" dirty="0" err="1" smtClean="0"/>
              <a:t>inst</a:t>
            </a:r>
            <a:r>
              <a:rPr lang="en-GB" sz="2000" dirty="0" smtClean="0"/>
              <a:t>)</a:t>
            </a:r>
          </a:p>
          <a:p>
            <a:pPr lvl="1"/>
            <a:r>
              <a:rPr lang="en-GB" sz="2000" dirty="0" smtClean="0">
                <a:solidFill>
                  <a:srgbClr val="FF0000"/>
                </a:solidFill>
              </a:rPr>
              <a:t>Few 100 </a:t>
            </a:r>
            <a:r>
              <a:rPr lang="en-GB" sz="2000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GB" sz="2000" dirty="0" smtClean="0">
                <a:solidFill>
                  <a:srgbClr val="FF0000"/>
                </a:solidFill>
              </a:rPr>
              <a:t>b</a:t>
            </a:r>
            <a:r>
              <a:rPr lang="en-GB" sz="2000" baseline="30000" dirty="0" smtClean="0">
                <a:solidFill>
                  <a:srgbClr val="FF0000"/>
                </a:solidFill>
              </a:rPr>
              <a:t>-1</a:t>
            </a:r>
            <a:r>
              <a:rPr lang="en-GB" sz="2000" dirty="0" smtClean="0">
                <a:solidFill>
                  <a:srgbClr val="FF0000"/>
                </a:solidFill>
              </a:rPr>
              <a:t> sufficient </a:t>
            </a:r>
            <a:r>
              <a:rPr lang="en-GB" sz="2000" dirty="0" smtClean="0"/>
              <a:t>for key measurements like R</a:t>
            </a:r>
            <a:r>
              <a:rPr lang="en-GB" sz="2000" baseline="-25000" dirty="0" smtClean="0"/>
              <a:t>AA</a:t>
            </a:r>
            <a:r>
              <a:rPr lang="en-GB" sz="2000" dirty="0" smtClean="0"/>
              <a:t>, </a:t>
            </a:r>
            <a:r>
              <a:rPr lang="en-GB" sz="2000" dirty="0" err="1" smtClean="0"/>
              <a:t>v</a:t>
            </a:r>
            <a:r>
              <a:rPr lang="en-GB" sz="2000" baseline="-25000" dirty="0" err="1" smtClean="0"/>
              <a:t>n</a:t>
            </a:r>
            <a:r>
              <a:rPr lang="en-GB" sz="2000" dirty="0" smtClean="0"/>
              <a:t>, … (demonstrated by </a:t>
            </a:r>
            <a:r>
              <a:rPr lang="en-GB" sz="2000" dirty="0" err="1" smtClean="0"/>
              <a:t>Xe-Xe</a:t>
            </a:r>
            <a:r>
              <a:rPr lang="en-GB" sz="2000" dirty="0" smtClean="0"/>
              <a:t>)</a:t>
            </a:r>
            <a:endParaRPr lang="en-GB" dirty="0" smtClean="0"/>
          </a:p>
          <a:p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15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9388"/>
            <a:ext cx="6800863" cy="857250"/>
          </a:xfrm>
        </p:spPr>
        <p:txBody>
          <a:bodyPr/>
          <a:lstStyle/>
          <a:p>
            <a:pPr algn="l"/>
            <a:r>
              <a:rPr lang="en-GB" dirty="0"/>
              <a:t>Oxygen-Oxygen Collisions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28" name="Rectangle 25"/>
          <p:cNvSpPr>
            <a:spLocks noChangeArrowheads="1"/>
          </p:cNvSpPr>
          <p:nvPr/>
        </p:nvSpPr>
        <p:spPr bwMode="auto">
          <a:xfrm rot="1617310">
            <a:off x="11267307" y="213270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3+4</a:t>
            </a:r>
            <a:endParaRPr lang="en-US" altLang="en-US" sz="1400" dirty="0"/>
          </a:p>
        </p:txBody>
      </p:sp>
      <p:sp>
        <p:nvSpPr>
          <p:cNvPr id="26" name="Rectangle 25"/>
          <p:cNvSpPr/>
          <p:nvPr/>
        </p:nvSpPr>
        <p:spPr>
          <a:xfrm>
            <a:off x="0" y="614364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arXiv:1812.06772</a:t>
            </a:r>
            <a:endParaRPr lang="en-US" sz="1400" b="0" dirty="0"/>
          </a:p>
        </p:txBody>
      </p:sp>
      <p:sp>
        <p:nvSpPr>
          <p:cNvPr id="27" name="TextBox 26"/>
          <p:cNvSpPr txBox="1"/>
          <p:nvPr/>
        </p:nvSpPr>
        <p:spPr>
          <a:xfrm>
            <a:off x="10834555" y="1514654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O-O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048737" y="2157596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p-</a:t>
            </a:r>
            <a:r>
              <a:rPr lang="en-US" dirty="0" err="1" smtClean="0"/>
              <a:t>Pb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62853" y="3443480"/>
            <a:ext cx="3214710" cy="2956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TextBox 29"/>
          <p:cNvSpPr txBox="1"/>
          <p:nvPr/>
        </p:nvSpPr>
        <p:spPr>
          <a:xfrm>
            <a:off x="9860884" y="3460084"/>
            <a:ext cx="191590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itchFamily="18" charset="2"/>
              </a:rPr>
              <a:t>e</a:t>
            </a:r>
            <a:r>
              <a:rPr lang="en-GB" baseline="-25000" dirty="0" smtClean="0"/>
              <a:t>2</a:t>
            </a:r>
            <a:r>
              <a:rPr lang="en-GB" dirty="0" smtClean="0"/>
              <a:t> vs. centrality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41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1950" y="104768"/>
            <a:ext cx="4059872" cy="303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1268413"/>
            <a:ext cx="7343788" cy="5040312"/>
          </a:xfrm>
        </p:spPr>
        <p:txBody>
          <a:bodyPr>
            <a:noAutofit/>
          </a:bodyPr>
          <a:lstStyle/>
          <a:p>
            <a:r>
              <a:rPr lang="en-GB" sz="2400" dirty="0" smtClean="0"/>
              <a:t>Cosmic-ray </a:t>
            </a:r>
            <a:r>
              <a:rPr lang="en-GB" sz="2400" dirty="0"/>
              <a:t>community has expressed strong interest in short </a:t>
            </a:r>
            <a:r>
              <a:rPr lang="en-GB" sz="2400" dirty="0" smtClean="0"/>
              <a:t>p-O </a:t>
            </a:r>
            <a:r>
              <a:rPr lang="en-GB" sz="2400" dirty="0"/>
              <a:t>run to constrain models describing </a:t>
            </a:r>
            <a:r>
              <a:rPr lang="en-GB" sz="2400" dirty="0">
                <a:solidFill>
                  <a:srgbClr val="FF0000"/>
                </a:solidFill>
              </a:rPr>
              <a:t>cosmic-ray showers</a:t>
            </a:r>
          </a:p>
          <a:p>
            <a:pPr lvl="1"/>
            <a:r>
              <a:rPr lang="en-GB" sz="2000" dirty="0"/>
              <a:t>Could be easily appended to </a:t>
            </a:r>
            <a:r>
              <a:rPr lang="en-GB" sz="2000" dirty="0" smtClean="0"/>
              <a:t>a O-O run</a:t>
            </a:r>
          </a:p>
          <a:p>
            <a:r>
              <a:rPr lang="en-US" sz="2400" dirty="0" err="1" smtClean="0"/>
              <a:t>Muon</a:t>
            </a:r>
            <a:r>
              <a:rPr lang="en-US" sz="2400" dirty="0" smtClean="0"/>
              <a:t> deficit in models may be related to an excess of neutral </a:t>
            </a:r>
            <a:r>
              <a:rPr lang="en-US" sz="2400" dirty="0" err="1" smtClean="0"/>
              <a:t>pions</a:t>
            </a:r>
            <a:r>
              <a:rPr lang="en-US" sz="2400" dirty="0" smtClean="0"/>
              <a:t> </a:t>
            </a:r>
            <a:r>
              <a:rPr lang="en-GB" sz="1600" dirty="0" smtClean="0"/>
              <a:t>(see e.g. arXiv:1902.08124)</a:t>
            </a:r>
            <a:endParaRPr lang="en-GB" sz="2400" dirty="0" smtClean="0"/>
          </a:p>
          <a:p>
            <a:pPr lvl="1"/>
            <a:r>
              <a:rPr lang="en-GB" sz="2000" dirty="0" smtClean="0"/>
              <a:t>Models mitigate this by adding collective effects or additional strangeness</a:t>
            </a:r>
          </a:p>
          <a:p>
            <a:r>
              <a:rPr lang="en-GB" sz="2400" dirty="0" smtClean="0"/>
              <a:t>Measurement wish list</a:t>
            </a:r>
          </a:p>
          <a:p>
            <a:pPr lvl="1"/>
            <a:r>
              <a:rPr lang="en-GB" sz="2000" dirty="0" smtClean="0"/>
              <a:t>Production of </a:t>
            </a:r>
            <a:r>
              <a:rPr lang="en-GB" sz="2000" dirty="0" smtClean="0">
                <a:latin typeface="Symbol" pitchFamily="18" charset="2"/>
              </a:rPr>
              <a:t>p</a:t>
            </a:r>
            <a:r>
              <a:rPr lang="en-GB" sz="2000" dirty="0" smtClean="0"/>
              <a:t>, K, p (ALICE</a:t>
            </a:r>
            <a:r>
              <a:rPr lang="en-GB" sz="2000" smtClean="0"/>
              <a:t>, LHCb)</a:t>
            </a:r>
            <a:endParaRPr lang="en-GB" sz="2000" dirty="0" smtClean="0"/>
          </a:p>
          <a:p>
            <a:pPr lvl="1"/>
            <a:r>
              <a:rPr lang="en-GB" sz="2000" dirty="0" smtClean="0"/>
              <a:t>Production of </a:t>
            </a:r>
            <a:r>
              <a:rPr lang="en-GB" sz="2000" dirty="0" smtClean="0">
                <a:latin typeface="Symbol" pitchFamily="18" charset="2"/>
              </a:rPr>
              <a:t>p</a:t>
            </a:r>
            <a:r>
              <a:rPr lang="en-GB" sz="2000" baseline="30000" dirty="0" smtClean="0"/>
              <a:t>0</a:t>
            </a:r>
            <a:r>
              <a:rPr lang="en-GB" sz="2000" dirty="0" smtClean="0"/>
              <a:t> and n (</a:t>
            </a:r>
            <a:r>
              <a:rPr lang="en-GB" sz="2000" dirty="0" err="1" smtClean="0"/>
              <a:t>LHCf</a:t>
            </a:r>
            <a:r>
              <a:rPr lang="en-GB" sz="2000" dirty="0" smtClean="0"/>
              <a:t>)</a:t>
            </a:r>
            <a:endParaRPr lang="en-GB" sz="2000" dirty="0"/>
          </a:p>
          <a:p>
            <a:pPr lvl="1"/>
            <a:r>
              <a:rPr lang="en-GB" sz="2000" dirty="0" smtClean="0"/>
              <a:t>Energy flow for hadrons and </a:t>
            </a:r>
            <a:r>
              <a:rPr lang="en-GB" sz="2000" dirty="0" smtClean="0">
                <a:latin typeface="Symbol" pitchFamily="18" charset="2"/>
              </a:rPr>
              <a:t>g</a:t>
            </a:r>
            <a:r>
              <a:rPr lang="en-GB" sz="2000" dirty="0" smtClean="0"/>
              <a:t> (CMS+CASTOR, ATLAS)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 smtClean="0"/>
              <a:t>Proton-Oxygen Collisions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dirty="0" smtClean="0"/>
              <a:t>Particle production and collectivity across system size - Jan Fiete Grosse-</a:t>
            </a:r>
            <a:r>
              <a:rPr lang="en-US" altLang="en-US" dirty="0" err="1" smtClean="0"/>
              <a:t>Oetringhaus</a:t>
            </a:r>
            <a:endParaRPr lang="en-US" alt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8024826" y="3071810"/>
            <a:ext cx="3500462" cy="3358965"/>
            <a:chOff x="8167702" y="3071810"/>
            <a:chExt cx="3500462" cy="33589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9892335A-CD7B-4C34-B048-0DCF22D8743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67702" y="3143248"/>
              <a:ext cx="3500462" cy="328752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239272" y="3071810"/>
              <a:ext cx="1965603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#Muons vs. </a:t>
              </a:r>
              <a:r>
                <a:rPr lang="en-GB" dirty="0" err="1"/>
                <a:t>X</a:t>
              </a:r>
              <a:r>
                <a:rPr lang="en-GB" baseline="-25000" dirty="0" err="1"/>
                <a:t>max</a:t>
              </a:r>
              <a:endParaRPr lang="en-GB" baseline="-25000" dirty="0"/>
            </a:p>
          </p:txBody>
        </p:sp>
      </p:grpSp>
      <p:sp>
        <p:nvSpPr>
          <p:cNvPr id="19" name="Rectangle 25"/>
          <p:cNvSpPr>
            <a:spLocks noChangeArrowheads="1"/>
          </p:cNvSpPr>
          <p:nvPr/>
        </p:nvSpPr>
        <p:spPr bwMode="auto">
          <a:xfrm rot="1617310">
            <a:off x="11263632" y="183104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3+4</a:t>
            </a:r>
            <a:endParaRPr lang="en-US" alt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0" y="614364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arXiv:1812.06772</a:t>
            </a:r>
            <a:endParaRPr lang="en-US" sz="14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8425069" y="74889"/>
            <a:ext cx="148412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ln</a:t>
            </a:r>
            <a:r>
              <a:rPr lang="en-US" dirty="0" smtClean="0"/>
              <a:t> A&gt; vs. 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2842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Y:\talks\190301 yr jamboree\2018-Jul-26-strangenes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646" y="1357298"/>
            <a:ext cx="5021143" cy="4867269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Strangeness Enhancement in pp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17</a:t>
            </a:fld>
            <a:endParaRPr lang="en-US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186084" y="1111392"/>
            <a:ext cx="196720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latin typeface="Symbol" panose="05050102010706020507" pitchFamily="18" charset="2"/>
              </a:rPr>
              <a:t>W</a:t>
            </a:r>
            <a:r>
              <a:rPr lang="en-GB" dirty="0"/>
              <a:t>/</a:t>
            </a:r>
            <a:r>
              <a:rPr lang="en-GB" dirty="0">
                <a:latin typeface="Symbol" panose="05050102010706020507" pitchFamily="18" charset="2"/>
              </a:rPr>
              <a:t>p</a:t>
            </a:r>
            <a:r>
              <a:rPr lang="en-GB" dirty="0"/>
              <a:t> ratio vs. </a:t>
            </a:r>
            <a:r>
              <a:rPr lang="en-GB" dirty="0" err="1"/>
              <a:t>N</a:t>
            </a:r>
            <a:r>
              <a:rPr lang="en-GB" baseline="-25000" dirty="0" err="1"/>
              <a:t>ch</a:t>
            </a:r>
            <a:endParaRPr lang="en-GB" baseline="-25000" dirty="0"/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2881290" y="2714620"/>
            <a:ext cx="2643206" cy="1588"/>
          </a:xfrm>
          <a:prstGeom prst="line">
            <a:avLst/>
          </a:prstGeom>
          <a:noFill/>
          <a:ln w="38100" cap="flat" cmpd="sng" algn="ctr">
            <a:solidFill>
              <a:srgbClr val="FF0000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5095868" y="2385140"/>
            <a:ext cx="41921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Thermal limit in </a:t>
            </a:r>
            <a:br>
              <a:rPr lang="en-US" dirty="0" smtClean="0"/>
            </a:br>
            <a:r>
              <a:rPr lang="en-US" dirty="0" smtClean="0"/>
              <a:t>grand canonical ensemble</a:t>
            </a:r>
            <a:br>
              <a:rPr lang="en-US" dirty="0" smtClean="0"/>
            </a:br>
            <a:r>
              <a:rPr lang="en-US" dirty="0" smtClean="0"/>
              <a:t>(= many body system in equilibrium)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3167042" y="2000240"/>
            <a:ext cx="2103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CC"/>
                </a:solidFill>
              </a:rPr>
              <a:t>14 </a:t>
            </a:r>
            <a:r>
              <a:rPr lang="en-US" dirty="0" err="1" smtClean="0">
                <a:solidFill>
                  <a:srgbClr val="0000CC"/>
                </a:solidFill>
              </a:rPr>
              <a:t>TeV</a:t>
            </a:r>
            <a:r>
              <a:rPr lang="en-US" dirty="0" smtClean="0">
                <a:solidFill>
                  <a:srgbClr val="0000CC"/>
                </a:solidFill>
              </a:rPr>
              <a:t> Projection</a:t>
            </a:r>
            <a:endParaRPr lang="en-US" dirty="0">
              <a:solidFill>
                <a:srgbClr val="0000CC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95670" y="292893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Pb-Pb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238216" y="378619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pp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238744" y="4000504"/>
            <a:ext cx="6712094" cy="147732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Does strangeness enhancement continue with same trend?</a:t>
            </a:r>
          </a:p>
          <a:p>
            <a:endParaRPr lang="en-US" dirty="0" smtClean="0"/>
          </a:p>
          <a:p>
            <a:r>
              <a:rPr lang="en-US" dirty="0" smtClean="0"/>
              <a:t>Is there a smooth connection to </a:t>
            </a:r>
            <a:r>
              <a:rPr lang="en-US" dirty="0" err="1" smtClean="0"/>
              <a:t>Pb-Pb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r>
              <a:rPr lang="en-US" dirty="0" smtClean="0"/>
              <a:t>Thermal limit reached or exceeded in pp?</a:t>
            </a:r>
          </a:p>
        </p:txBody>
      </p:sp>
      <p:sp>
        <p:nvSpPr>
          <p:cNvPr id="13" name="Rectangle 25"/>
          <p:cNvSpPr>
            <a:spLocks noChangeArrowheads="1"/>
          </p:cNvSpPr>
          <p:nvPr/>
        </p:nvSpPr>
        <p:spPr bwMode="auto">
          <a:xfrm rot="1617310">
            <a:off x="11168067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3+4</a:t>
            </a:r>
            <a:endParaRPr lang="en-US" altLang="en-US" sz="1400" dirty="0"/>
          </a:p>
        </p:txBody>
      </p:sp>
      <p:sp>
        <p:nvSpPr>
          <p:cNvPr id="14" name="Rectangle 13"/>
          <p:cNvSpPr/>
          <p:nvPr/>
        </p:nvSpPr>
        <p:spPr>
          <a:xfrm>
            <a:off x="0" y="614364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arXiv:1812.06772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Picture 2" descr="Y:\talks\190301 yr jamboree\2018-10-30-2018-10-26-finalPlotsTemperatureComparison_pPb_FastSim_FitBG_noDCAcut_fitResults_study010_33_36.gif"/>
          <p:cNvPicPr>
            <a:picLocks noChangeAspect="1" noChangeArrowheads="1"/>
          </p:cNvPicPr>
          <p:nvPr/>
        </p:nvPicPr>
        <p:blipFill>
          <a:blip r:embed="rId3"/>
          <a:srcRect t="9025" r="1044" b="654"/>
          <a:stretch>
            <a:fillRect/>
          </a:stretch>
        </p:blipFill>
        <p:spPr bwMode="auto">
          <a:xfrm>
            <a:off x="6810380" y="1714488"/>
            <a:ext cx="5214974" cy="3777473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268413"/>
            <a:ext cx="6200780" cy="5040312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Direct access to temperature of a potential emitting medium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Strength of signal unclear</a:t>
            </a:r>
          </a:p>
          <a:p>
            <a:pPr lvl="1"/>
            <a:r>
              <a:rPr lang="en-US" sz="2000" dirty="0" smtClean="0"/>
              <a:t>Run 3 and 4 sensitive to 25% of signal predicted by R. </a:t>
            </a:r>
            <a:r>
              <a:rPr lang="fr-FR" sz="2000" dirty="0" smtClean="0"/>
              <a:t>Rapp </a:t>
            </a:r>
            <a:br>
              <a:rPr lang="fr-FR" sz="2000" dirty="0" smtClean="0"/>
            </a:br>
            <a:r>
              <a:rPr lang="fr-FR" sz="1400" dirty="0" smtClean="0"/>
              <a:t>[Acta </a:t>
            </a:r>
            <a:r>
              <a:rPr lang="fr-FR" sz="1400" dirty="0"/>
              <a:t>Phys. </a:t>
            </a:r>
            <a:r>
              <a:rPr lang="fr-FR" sz="1400" dirty="0" err="1"/>
              <a:t>Polon</a:t>
            </a:r>
            <a:r>
              <a:rPr lang="fr-FR" sz="1400" dirty="0"/>
              <a:t>. B42 (2011) </a:t>
            </a:r>
            <a:r>
              <a:rPr lang="fr-FR" sz="1400" dirty="0" smtClean="0"/>
              <a:t>2823]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18</a:t>
            </a:fld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Radiation in p-</a:t>
            </a:r>
            <a:r>
              <a:rPr lang="en-US" dirty="0" err="1" smtClean="0"/>
              <a:t>Pb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AE2BC1D-FB71-487F-AA10-F1A94E0D1158}"/>
              </a:ext>
            </a:extLst>
          </p:cNvPr>
          <p:cNvSpPr txBox="1"/>
          <p:nvPr/>
        </p:nvSpPr>
        <p:spPr>
          <a:xfrm>
            <a:off x="8239140" y="1428736"/>
            <a:ext cx="295465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Detectable signal vs. L</a:t>
            </a:r>
            <a:r>
              <a:rPr lang="en-GB" baseline="-25000" dirty="0"/>
              <a:t>int</a:t>
            </a:r>
          </a:p>
        </p:txBody>
      </p:sp>
      <p:sp>
        <p:nvSpPr>
          <p:cNvPr id="9" name="Rectangle 25"/>
          <p:cNvSpPr>
            <a:spLocks noChangeArrowheads="1"/>
          </p:cNvSpPr>
          <p:nvPr/>
        </p:nvSpPr>
        <p:spPr bwMode="auto">
          <a:xfrm rot="1617310">
            <a:off x="11168067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3+4</a:t>
            </a:r>
            <a:endParaRPr lang="en-US" altLang="en-US" sz="1400" dirty="0"/>
          </a:p>
        </p:txBody>
      </p:sp>
      <p:sp>
        <p:nvSpPr>
          <p:cNvPr id="10" name="Rectangle 9"/>
          <p:cNvSpPr/>
          <p:nvPr/>
        </p:nvSpPr>
        <p:spPr>
          <a:xfrm>
            <a:off x="0" y="614364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arXiv:1812.06772</a:t>
            </a:r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Run Schedule</a:t>
            </a:r>
            <a:br>
              <a:rPr lang="en-US" dirty="0" smtClean="0"/>
            </a:br>
            <a:r>
              <a:rPr lang="en-US" sz="4000" dirty="0" smtClean="0"/>
              <a:t>for Run 3 and 4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Preamble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</a:t>
            </a:fld>
            <a:endParaRPr lang="en-US" altLang="en-US"/>
          </a:p>
        </p:txBody>
      </p:sp>
      <p:sp>
        <p:nvSpPr>
          <p:cNvPr id="7" name="Rectangle 6"/>
          <p:cNvSpPr/>
          <p:nvPr/>
        </p:nvSpPr>
        <p:spPr>
          <a:xfrm rot="20924015">
            <a:off x="2483768" y="2692622"/>
            <a:ext cx="7224464" cy="1384995"/>
          </a:xfrm>
          <a:prstGeom prst="rect">
            <a:avLst/>
          </a:prstGeom>
          <a:ln w="38100">
            <a:solidFill>
              <a:schemeClr val="tx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sz="2800" b="0" dirty="0"/>
              <a:t>None of the content of this talk was known</a:t>
            </a:r>
          </a:p>
          <a:p>
            <a:pPr lvl="1"/>
            <a:r>
              <a:rPr lang="en-US" sz="2800" b="0" dirty="0"/>
              <a:t>when LHC was </a:t>
            </a:r>
            <a:r>
              <a:rPr lang="en-US" sz="2800" b="0" dirty="0" smtClean="0"/>
              <a:t>proposed, and</a:t>
            </a:r>
            <a:endParaRPr lang="en-US" sz="2800" b="0" dirty="0"/>
          </a:p>
          <a:p>
            <a:pPr lvl="1"/>
            <a:r>
              <a:rPr lang="en-US" sz="2800" b="0" dirty="0"/>
              <a:t>when LHC started</a:t>
            </a:r>
          </a:p>
        </p:txBody>
      </p:sp>
    </p:spTree>
    <p:extLst>
      <p:ext uri="{BB962C8B-B14F-4D97-AF65-F5344CB8AC3E}">
        <p14:creationId xmlns:p14="http://schemas.microsoft.com/office/powerpoint/2010/main" val="3608528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altLang="en-US" sz="2400" b="1" dirty="0" err="1" smtClean="0">
                <a:ea typeface="ＭＳ Ｐゴシック" pitchFamily="3" charset="-128"/>
              </a:rPr>
              <a:t>Pb-Pb</a:t>
            </a:r>
            <a:r>
              <a:rPr lang="en-US" altLang="en-US" sz="2400" b="1" dirty="0" smtClean="0">
                <a:ea typeface="ＭＳ Ｐゴシック" pitchFamily="3" charset="-128"/>
              </a:rPr>
              <a:t> 5.5 </a:t>
            </a:r>
            <a:r>
              <a:rPr lang="en-US" altLang="en-US" sz="2400" b="1" dirty="0" err="1" smtClean="0">
                <a:ea typeface="ＭＳ Ｐゴシック" pitchFamily="3" charset="-128"/>
              </a:rPr>
              <a:t>TeV</a:t>
            </a:r>
            <a:r>
              <a:rPr lang="en-US" altLang="en-US" sz="2400" b="1" dirty="0" smtClean="0">
                <a:ea typeface="ＭＳ Ｐゴシック" pitchFamily="3" charset="-128"/>
              </a:rPr>
              <a:t> (confirmed)</a:t>
            </a:r>
            <a:r>
              <a:rPr lang="en-US" altLang="en-US" sz="2400" dirty="0" smtClean="0">
                <a:ea typeface="ＭＳ Ｐゴシック" pitchFamily="3" charset="-128"/>
              </a:rPr>
              <a:t>: 13/</a:t>
            </a:r>
            <a:r>
              <a:rPr lang="en-US" altLang="en-US" sz="2400" dirty="0" err="1" smtClean="0">
                <a:ea typeface="ＭＳ Ｐゴシック" pitchFamily="3" charset="-128"/>
              </a:rPr>
              <a:t>nb</a:t>
            </a:r>
            <a:r>
              <a:rPr lang="en-US" altLang="en-US" sz="2400" dirty="0" smtClean="0">
                <a:ea typeface="ＭＳ Ｐゴシック" pitchFamily="3" charset="-128"/>
              </a:rPr>
              <a:t> ALICE/ATLAS/CMS, 2/</a:t>
            </a:r>
            <a:r>
              <a:rPr lang="en-US" altLang="en-US" sz="2400" dirty="0" err="1" smtClean="0">
                <a:ea typeface="ＭＳ Ｐゴシック" pitchFamily="3" charset="-128"/>
              </a:rPr>
              <a:t>nb</a:t>
            </a:r>
            <a:r>
              <a:rPr lang="en-US" altLang="en-US" sz="2400" dirty="0" smtClean="0">
                <a:ea typeface="ＭＳ Ｐゴシック" pitchFamily="3" charset="-128"/>
              </a:rPr>
              <a:t> LHCb</a:t>
            </a:r>
          </a:p>
          <a:p>
            <a:r>
              <a:rPr lang="en-US" altLang="en-US" sz="2400" b="1" dirty="0" smtClean="0">
                <a:ea typeface="ＭＳ Ｐゴシック" pitchFamily="3" charset="-128"/>
              </a:rPr>
              <a:t>pp 5.5 </a:t>
            </a:r>
            <a:r>
              <a:rPr lang="en-US" altLang="en-US" sz="2400" b="1" dirty="0" err="1" smtClean="0">
                <a:ea typeface="ＭＳ Ｐゴシック" pitchFamily="3" charset="-128"/>
              </a:rPr>
              <a:t>TeV</a:t>
            </a:r>
            <a:r>
              <a:rPr lang="en-US" altLang="en-US" sz="2400" b="1" dirty="0" smtClean="0">
                <a:ea typeface="ＭＳ Ｐゴシック" pitchFamily="3" charset="-128"/>
              </a:rPr>
              <a:t> (confirmed)</a:t>
            </a:r>
            <a:r>
              <a:rPr lang="en-US" altLang="en-US" sz="2400" dirty="0" smtClean="0">
                <a:ea typeface="ＭＳ Ｐゴシック" pitchFamily="3" charset="-128"/>
              </a:rPr>
              <a:t>: 600/</a:t>
            </a:r>
            <a:r>
              <a:rPr lang="en-US" altLang="en-US" sz="2400" dirty="0" err="1" smtClean="0">
                <a:ea typeface="ＭＳ Ｐゴシック" pitchFamily="3" charset="-128"/>
              </a:rPr>
              <a:t>pb</a:t>
            </a:r>
            <a:r>
              <a:rPr lang="en-US" altLang="en-US" sz="2400" dirty="0" smtClean="0">
                <a:ea typeface="ＭＳ Ｐゴシック" pitchFamily="3" charset="-128"/>
              </a:rPr>
              <a:t> ATLAS/CMS, 50/</a:t>
            </a:r>
            <a:r>
              <a:rPr lang="en-US" altLang="en-US" sz="2400" dirty="0" err="1" smtClean="0">
                <a:ea typeface="ＭＳ Ｐゴシック" pitchFamily="3" charset="-128"/>
              </a:rPr>
              <a:t>pb</a:t>
            </a:r>
            <a:r>
              <a:rPr lang="en-US" altLang="en-US" sz="2400" dirty="0" smtClean="0">
                <a:ea typeface="ＭＳ Ｐゴシック" pitchFamily="3" charset="-128"/>
              </a:rPr>
              <a:t> LHCb, 6/</a:t>
            </a:r>
            <a:r>
              <a:rPr lang="en-US" altLang="en-US" sz="2400" dirty="0" err="1" smtClean="0">
                <a:ea typeface="ＭＳ Ｐゴシック" pitchFamily="3" charset="-128"/>
              </a:rPr>
              <a:t>pb</a:t>
            </a:r>
            <a:r>
              <a:rPr lang="en-US" altLang="en-US" sz="2400" dirty="0" smtClean="0">
                <a:ea typeface="ＭＳ Ｐゴシック" pitchFamily="3" charset="-128"/>
              </a:rPr>
              <a:t> ALICE</a:t>
            </a:r>
          </a:p>
          <a:p>
            <a:endParaRPr lang="en-US" altLang="en-US" sz="2400" dirty="0" smtClean="0">
              <a:ea typeface="ＭＳ Ｐゴシック" pitchFamily="3" charset="-128"/>
            </a:endParaRPr>
          </a:p>
          <a:p>
            <a:endParaRPr lang="en-US" altLang="en-US" sz="2400" b="1" dirty="0" smtClean="0">
              <a:ea typeface="ＭＳ Ｐゴシック" pitchFamily="3" charset="-128"/>
            </a:endParaRPr>
          </a:p>
          <a:p>
            <a:r>
              <a:rPr lang="en-US" altLang="en-US" sz="2400" b="1" dirty="0" smtClean="0">
                <a:ea typeface="ＭＳ Ｐゴシック" pitchFamily="3" charset="-128"/>
              </a:rPr>
              <a:t>pp 14 </a:t>
            </a:r>
            <a:r>
              <a:rPr lang="en-US" altLang="en-US" sz="2400" b="1" dirty="0" err="1" smtClean="0">
                <a:ea typeface="ＭＳ Ｐゴシック" pitchFamily="3" charset="-128"/>
              </a:rPr>
              <a:t>TeV</a:t>
            </a:r>
            <a:r>
              <a:rPr lang="en-US" altLang="en-US" sz="2400" b="1" dirty="0" smtClean="0">
                <a:ea typeface="ＭＳ Ｐゴシック" pitchFamily="3" charset="-128"/>
              </a:rPr>
              <a:t> (updated)</a:t>
            </a:r>
            <a:r>
              <a:rPr lang="en-US" altLang="en-US" sz="2400" dirty="0" smtClean="0">
                <a:ea typeface="ＭＳ Ｐゴシック" pitchFamily="3" charset="-128"/>
              </a:rPr>
              <a:t>: 200/</a:t>
            </a:r>
            <a:r>
              <a:rPr lang="en-US" altLang="en-US" sz="2400" dirty="0" err="1" smtClean="0">
                <a:ea typeface="ＭＳ Ｐゴシック" pitchFamily="3" charset="-128"/>
              </a:rPr>
              <a:t>pb</a:t>
            </a:r>
            <a:r>
              <a:rPr lang="en-US" altLang="en-US" sz="2400" dirty="0" smtClean="0">
                <a:ea typeface="ＭＳ Ｐゴシック" pitchFamily="3" charset="-128"/>
              </a:rPr>
              <a:t> in Run-3 at low(</a:t>
            </a:r>
            <a:r>
              <a:rPr lang="en-US" altLang="en-US" sz="2400" dirty="0" err="1" smtClean="0">
                <a:ea typeface="ＭＳ Ｐゴシック" pitchFamily="3" charset="-128"/>
              </a:rPr>
              <a:t>er</a:t>
            </a:r>
            <a:r>
              <a:rPr lang="en-US" altLang="en-US" sz="2400" dirty="0" smtClean="0">
                <a:ea typeface="ＭＳ Ｐゴシック" pitchFamily="3" charset="-128"/>
              </a:rPr>
              <a:t>) m [w/o perturbation to HL]</a:t>
            </a:r>
          </a:p>
          <a:p>
            <a:r>
              <a:rPr lang="en-US" altLang="en-US" sz="2400" b="1" dirty="0" smtClean="0">
                <a:ea typeface="ＭＳ Ｐゴシック" pitchFamily="3" charset="-128"/>
              </a:rPr>
              <a:t>p-</a:t>
            </a:r>
            <a:r>
              <a:rPr lang="en-US" altLang="en-US" sz="2400" b="1" dirty="0" err="1" smtClean="0">
                <a:ea typeface="ＭＳ Ｐゴシック" pitchFamily="3" charset="-128"/>
              </a:rPr>
              <a:t>Pb</a:t>
            </a:r>
            <a:r>
              <a:rPr lang="en-US" altLang="en-US" sz="2400" b="1" dirty="0" smtClean="0">
                <a:ea typeface="ＭＳ Ｐゴシック" pitchFamily="3" charset="-128"/>
              </a:rPr>
              <a:t> 8.8 </a:t>
            </a:r>
            <a:r>
              <a:rPr lang="en-US" altLang="en-US" sz="2400" b="1" dirty="0" err="1" smtClean="0">
                <a:ea typeface="ＭＳ Ｐゴシック" pitchFamily="3" charset="-128"/>
              </a:rPr>
              <a:t>TeV</a:t>
            </a:r>
            <a:r>
              <a:rPr lang="en-US" altLang="en-US" sz="2400" b="1" dirty="0" smtClean="0">
                <a:ea typeface="ＭＳ Ｐゴシック" pitchFamily="3" charset="-128"/>
              </a:rPr>
              <a:t> (updated)</a:t>
            </a:r>
            <a:r>
              <a:rPr lang="en-US" altLang="en-US" sz="2400" dirty="0" smtClean="0">
                <a:ea typeface="ＭＳ Ｐゴシック" pitchFamily="3" charset="-128"/>
              </a:rPr>
              <a:t>: 1.2/</a:t>
            </a:r>
            <a:r>
              <a:rPr lang="en-US" altLang="en-US" sz="2400" dirty="0" err="1" smtClean="0">
                <a:ea typeface="ＭＳ Ｐゴシック" pitchFamily="3" charset="-128"/>
              </a:rPr>
              <a:t>pb</a:t>
            </a:r>
            <a:r>
              <a:rPr lang="en-US" altLang="en-US" sz="2400" dirty="0" smtClean="0">
                <a:ea typeface="ＭＳ Ｐゴシック" pitchFamily="3" charset="-128"/>
              </a:rPr>
              <a:t> ATLAS/CMS, 0.6/</a:t>
            </a:r>
            <a:r>
              <a:rPr lang="en-US" altLang="en-US" sz="2400" dirty="0" err="1" smtClean="0">
                <a:ea typeface="ＭＳ Ｐゴシック" pitchFamily="3" charset="-128"/>
              </a:rPr>
              <a:t>pb</a:t>
            </a:r>
            <a:r>
              <a:rPr lang="en-US" altLang="en-US" sz="2400" dirty="0" smtClean="0">
                <a:ea typeface="ＭＳ Ｐゴシック" pitchFamily="3" charset="-128"/>
              </a:rPr>
              <a:t> ALICE/LHCb</a:t>
            </a:r>
          </a:p>
          <a:p>
            <a:r>
              <a:rPr lang="en-US" altLang="en-US" sz="2400" b="1" dirty="0" smtClean="0">
                <a:ea typeface="ＭＳ Ｐゴシック" pitchFamily="3" charset="-128"/>
              </a:rPr>
              <a:t>pp 8.8 </a:t>
            </a:r>
            <a:r>
              <a:rPr lang="en-US" altLang="en-US" sz="2400" b="1" dirty="0" err="1" smtClean="0">
                <a:ea typeface="ＭＳ Ｐゴシック" pitchFamily="3" charset="-128"/>
              </a:rPr>
              <a:t>TeV</a:t>
            </a:r>
            <a:r>
              <a:rPr lang="en-US" altLang="en-US" sz="2400" b="1" dirty="0" smtClean="0">
                <a:ea typeface="ＭＳ Ｐゴシック" pitchFamily="3" charset="-128"/>
              </a:rPr>
              <a:t> (new): </a:t>
            </a:r>
            <a:r>
              <a:rPr lang="en-US" altLang="en-US" sz="2400" dirty="0" smtClean="0">
                <a:ea typeface="ＭＳ Ｐゴシック" pitchFamily="3" charset="-128"/>
              </a:rPr>
              <a:t>200/</a:t>
            </a:r>
            <a:r>
              <a:rPr lang="en-US" altLang="en-US" sz="2400" dirty="0" err="1" smtClean="0">
                <a:ea typeface="ＭＳ Ｐゴシック" pitchFamily="3" charset="-128"/>
              </a:rPr>
              <a:t>pb</a:t>
            </a:r>
            <a:r>
              <a:rPr lang="en-US" altLang="en-US" sz="2400" dirty="0" smtClean="0">
                <a:ea typeface="ＭＳ Ｐゴシック" pitchFamily="3" charset="-128"/>
              </a:rPr>
              <a:t> ATLAS/CMS/LHCb, 3/</a:t>
            </a:r>
            <a:r>
              <a:rPr lang="en-US" altLang="en-US" sz="2400" dirty="0" err="1" smtClean="0">
                <a:ea typeface="ＭＳ Ｐゴシック" pitchFamily="3" charset="-128"/>
              </a:rPr>
              <a:t>pb</a:t>
            </a:r>
            <a:r>
              <a:rPr lang="en-US" altLang="en-US" sz="2400" dirty="0" smtClean="0">
                <a:ea typeface="ＭＳ Ｐゴシック" pitchFamily="3" charset="-128"/>
              </a:rPr>
              <a:t> ALICE</a:t>
            </a:r>
            <a:endParaRPr lang="en-US" altLang="en-US" sz="2400" b="1" dirty="0" smtClean="0">
              <a:ea typeface="ＭＳ Ｐゴシック" pitchFamily="3" charset="-128"/>
            </a:endParaRPr>
          </a:p>
          <a:p>
            <a:r>
              <a:rPr lang="en-US" altLang="en-US" sz="2400" b="1" dirty="0" smtClean="0">
                <a:ea typeface="ＭＳ Ｐゴシック" pitchFamily="3" charset="-128"/>
              </a:rPr>
              <a:t>O-O 7 </a:t>
            </a:r>
            <a:r>
              <a:rPr lang="en-US" altLang="en-US" sz="2400" b="1" dirty="0" err="1" smtClean="0">
                <a:ea typeface="ＭＳ Ｐゴシック" pitchFamily="3" charset="-128"/>
              </a:rPr>
              <a:t>TeV</a:t>
            </a:r>
            <a:r>
              <a:rPr lang="en-US" altLang="en-US" sz="2400" b="1" dirty="0" smtClean="0">
                <a:ea typeface="ＭＳ Ｐゴシック" pitchFamily="3" charset="-128"/>
              </a:rPr>
              <a:t> (new): </a:t>
            </a:r>
            <a:r>
              <a:rPr lang="en-US" altLang="en-US" sz="2400" dirty="0" smtClean="0">
                <a:ea typeface="ＭＳ Ｐゴシック" pitchFamily="3" charset="-128"/>
              </a:rPr>
              <a:t> 500/</a:t>
            </a:r>
            <a:r>
              <a:rPr lang="en-US" altLang="en-US" sz="2400" dirty="0" err="1" smtClean="0">
                <a:latin typeface="Symbol" pitchFamily="18" charset="2"/>
                <a:ea typeface="ＭＳ Ｐゴシック" pitchFamily="3" charset="-128"/>
              </a:rPr>
              <a:t>m</a:t>
            </a:r>
            <a:r>
              <a:rPr lang="en-US" altLang="en-US" sz="2400" dirty="0" err="1" smtClean="0">
                <a:ea typeface="ＭＳ Ｐゴシック" pitchFamily="3" charset="-128"/>
              </a:rPr>
              <a:t>b</a:t>
            </a:r>
            <a:r>
              <a:rPr lang="en-US" altLang="en-US" sz="2400" dirty="0" smtClean="0">
                <a:ea typeface="ＭＳ Ｐゴシック" pitchFamily="3" charset="-128"/>
              </a:rPr>
              <a:t> – pilot-like 3-4 days</a:t>
            </a:r>
          </a:p>
          <a:p>
            <a:r>
              <a:rPr lang="en-US" altLang="en-US" sz="2400" b="1" dirty="0" smtClean="0">
                <a:ea typeface="ＭＳ Ｐゴシック" pitchFamily="3" charset="-128"/>
              </a:rPr>
              <a:t>p-O 9.9 </a:t>
            </a:r>
            <a:r>
              <a:rPr lang="en-US" altLang="en-US" sz="2400" b="1" dirty="0" err="1" smtClean="0">
                <a:ea typeface="ＭＳ Ｐゴシック" pitchFamily="3" charset="-128"/>
              </a:rPr>
              <a:t>TeV</a:t>
            </a:r>
            <a:r>
              <a:rPr lang="en-US" altLang="en-US" sz="2400" b="1" dirty="0" smtClean="0">
                <a:ea typeface="ＭＳ Ｐゴシック" pitchFamily="3" charset="-128"/>
              </a:rPr>
              <a:t> (new): </a:t>
            </a:r>
            <a:r>
              <a:rPr lang="en-US" altLang="en-US" sz="2400" dirty="0" smtClean="0">
                <a:ea typeface="ＭＳ Ｐゴシック" pitchFamily="3" charset="-128"/>
              </a:rPr>
              <a:t>200/</a:t>
            </a:r>
            <a:r>
              <a:rPr lang="en-US" altLang="en-US" sz="2400" dirty="0" err="1" smtClean="0">
                <a:latin typeface="Symbol" pitchFamily="18" charset="2"/>
                <a:ea typeface="ＭＳ Ｐゴシック" pitchFamily="3" charset="-128"/>
              </a:rPr>
              <a:t>m</a:t>
            </a:r>
            <a:r>
              <a:rPr lang="en-US" altLang="en-US" sz="2400" dirty="0" err="1" smtClean="0">
                <a:ea typeface="ＭＳ Ｐゴシック" pitchFamily="3" charset="-128"/>
              </a:rPr>
              <a:t>b</a:t>
            </a:r>
            <a:r>
              <a:rPr lang="en-US" altLang="en-US" sz="2400" dirty="0" smtClean="0">
                <a:ea typeface="ＭＳ Ｐゴシック" pitchFamily="3" charset="-128"/>
              </a:rPr>
              <a:t> – pilot-like 1-2 days 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20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Considerations</a:t>
            </a:r>
            <a:br>
              <a:rPr lang="en-US" dirty="0" smtClean="0"/>
            </a:br>
            <a:r>
              <a:rPr lang="en-US" sz="2400" dirty="0" smtClean="0"/>
              <a:t>Run 3 and 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7" name="Rectangle 6"/>
          <p:cNvSpPr/>
          <p:nvPr/>
        </p:nvSpPr>
        <p:spPr bwMode="auto">
          <a:xfrm>
            <a:off x="523837" y="2937465"/>
            <a:ext cx="11001452" cy="2348923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1304" y="2571744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Small systems program</a:t>
            </a:r>
            <a:endParaRPr lang="en-GB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Run Schedule</a:t>
            </a:r>
            <a:r>
              <a:rPr lang="en-US" sz="2400" dirty="0" smtClean="0"/>
              <a:t> for Run 3 and 4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21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071662"/>
              </p:ext>
            </p:extLst>
          </p:nvPr>
        </p:nvGraphicFramePr>
        <p:xfrm>
          <a:off x="148614" y="1153494"/>
          <a:ext cx="11881321" cy="4632960"/>
        </p:xfrm>
        <a:graphic>
          <a:graphicData uri="http://schemas.openxmlformats.org/drawingml/2006/table">
            <a:tbl>
              <a:tblPr/>
              <a:tblGrid>
                <a:gridCol w="303784"/>
                <a:gridCol w="1643074"/>
                <a:gridCol w="4214842"/>
                <a:gridCol w="5719621"/>
              </a:tblGrid>
              <a:tr h="192071"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Year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Systems, time, L</a:t>
                      </a:r>
                      <a:r>
                        <a:rPr kumimoji="0" lang="en-US" altLang="en-US" sz="18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int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Total per Run (3 and 4)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</a:tr>
              <a:tr h="348864">
                <a:tc rowSpan="3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RUN3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2021</a:t>
                      </a:r>
                      <a:r>
                        <a:rPr kumimoji="0" lang="en-US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/>
                      </a:r>
                      <a:br>
                        <a:rPr kumimoji="0" lang="en-US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</a:br>
                      <a:r>
                        <a:rPr kumimoji="0" lang="en-US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>(4 weeks)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3 weeks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5.5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1 week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: 6.2/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nb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ALICE/ATLAS/CMS, 1/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nb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LHCb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: 0.6/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ATLAS/CMS, 0.3/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ALICE/LHCb</a:t>
                      </a:r>
                      <a:b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</a:b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5.5: 300/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ATLAS/CMS, 25/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LHCb, 3/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8.8: 100/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ATLAS/CMS/LHCb, 1.5/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O-O: 500/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ＭＳ Ｐゴシック" pitchFamily="3" charset="-128"/>
                        </a:rPr>
                        <a:t>m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b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p-O: 200/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ＭＳ Ｐゴシック" pitchFamily="3" charset="-128"/>
                        </a:rPr>
                        <a:t>m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</a:tr>
              <a:tr h="474299">
                <a:tc vMerge="1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2022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(6 weeks)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p-O + O-O 7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1 week (after EYETS?)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5 weeks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864">
                <a:tc vMerge="1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2023</a:t>
                      </a:r>
                      <a:b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</a:br>
                      <a:r>
                        <a:rPr kumimoji="0" lang="en-US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>(4 weeks)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8.8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few days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8.8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3.x weeks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071"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71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LS3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717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ATLAS/CMS upgrades, ALICE: ITS3?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FoCal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?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71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864">
                <a:tc rowSpan="3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RUN4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2027</a:t>
                      </a:r>
                      <a:b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</a:br>
                      <a:r>
                        <a:rPr kumimoji="0" lang="en-US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>(4 weeks)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3 weeks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5.5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1 week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: 6.8/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nb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ALICE/ATLAS/CMS, 1/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nb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LHCb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: 0.6/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ATLAS/CMS, 0.3/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ALICE/LHCb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5.5: 300/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ATLAS/CMS, 25/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LHCb, 3/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8.8: 100/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ATLAS/CMS/LHCb, 1.5/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</a:tr>
              <a:tr h="505657">
                <a:tc vMerge="1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2028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(6 weeks)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2 weeks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8.8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3.x weeks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8.8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few days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071">
                <a:tc vMerge="1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2029</a:t>
                      </a:r>
                      <a:b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</a:br>
                      <a:r>
                        <a:rPr kumimoji="0" lang="en-US" alt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>(4 weeks)</a:t>
                      </a: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4 weeks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6152397"/>
            <a:ext cx="121920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80" b="0" dirty="0" smtClean="0"/>
              <a:t>This is a proposal agreed in WG5 and reflects the physics discussed in the YR. The final run schedule is decided by the LHCC upon discussion with the experiments.</a:t>
            </a:r>
            <a:endParaRPr lang="en-US" sz="128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3862055" y="5847844"/>
            <a:ext cx="446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5 will be discussed in the next talk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2398" y="1268413"/>
            <a:ext cx="11358642" cy="5040312"/>
          </a:xfrm>
        </p:spPr>
        <p:txBody>
          <a:bodyPr/>
          <a:lstStyle/>
          <a:p>
            <a:r>
              <a:rPr lang="en-US" sz="2400" dirty="0" smtClean="0"/>
              <a:t>Small-systems discoveries opened a field not known to exist when LHC started </a:t>
            </a:r>
          </a:p>
          <a:p>
            <a:endParaRPr lang="en-US" sz="2400" dirty="0" smtClean="0"/>
          </a:p>
          <a:p>
            <a:r>
              <a:rPr lang="en-US" sz="2400" dirty="0" smtClean="0"/>
              <a:t>Observations challenge </a:t>
            </a:r>
            <a:r>
              <a:rPr lang="en-US" sz="2400" dirty="0" smtClean="0">
                <a:solidFill>
                  <a:srgbClr val="FF0000"/>
                </a:solidFill>
              </a:rPr>
              <a:t>two paradigms </a:t>
            </a:r>
            <a:r>
              <a:rPr lang="en-US" sz="2400" dirty="0" smtClean="0"/>
              <a:t>at once</a:t>
            </a:r>
          </a:p>
          <a:p>
            <a:pPr lvl="1"/>
            <a:r>
              <a:rPr lang="en-US" dirty="0" smtClean="0"/>
              <a:t>What is smallest system for which heavy ion “standard model” remains valid?</a:t>
            </a:r>
          </a:p>
          <a:p>
            <a:pPr lvl="1"/>
            <a:r>
              <a:rPr lang="en-US" dirty="0" smtClean="0"/>
              <a:t>Can the standard tools for pp physics remain standard?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Rich physics program in Run 3 and 4 </a:t>
            </a:r>
          </a:p>
          <a:p>
            <a:pPr lvl="1"/>
            <a:r>
              <a:rPr lang="en-US" sz="2000" dirty="0" smtClean="0"/>
              <a:t>Chapter 9 in WG5 Yellow Report – arXiv:1812.06772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sz="2400" dirty="0" smtClean="0">
                <a:sym typeface="Wingdings" panose="05000000000000000000" pitchFamily="2" charset="2"/>
              </a:rPr>
              <a:t>Aim: Demonstrate that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unified description </a:t>
            </a:r>
            <a:r>
              <a:rPr lang="en-GB" sz="2400" dirty="0" smtClean="0">
                <a:sym typeface="Wingdings" panose="05000000000000000000" pitchFamily="2" charset="2"/>
              </a:rPr>
              <a:t>from pp to </a:t>
            </a:r>
            <a:r>
              <a:rPr lang="en-GB" sz="2400" dirty="0" err="1" smtClean="0">
                <a:sym typeface="Wingdings" panose="05000000000000000000" pitchFamily="2" charset="2"/>
              </a:rPr>
              <a:t>Pb-Pb</a:t>
            </a:r>
            <a:r>
              <a:rPr lang="en-GB" sz="2400" dirty="0" smtClean="0">
                <a:sym typeface="Wingdings" panose="05000000000000000000" pitchFamily="2" charset="2"/>
              </a:rPr>
              <a:t> collisions is feasible </a:t>
            </a:r>
            <a:br>
              <a:rPr lang="en-GB" sz="2400" dirty="0" smtClean="0">
                <a:sym typeface="Wingdings" panose="05000000000000000000" pitchFamily="2" charset="2"/>
              </a:rPr>
            </a:br>
            <a:r>
              <a:rPr lang="en-GB" sz="2400" dirty="0" smtClean="0">
                <a:sym typeface="Wingdings" panose="05000000000000000000" pitchFamily="2" charset="2"/>
              </a:rPr>
              <a:t>			</a:t>
            </a:r>
            <a:r>
              <a:rPr lang="en-GB" sz="2400" i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or </a:t>
            </a:r>
            <a:r>
              <a:rPr lang="en-GB" sz="2400" dirty="0" smtClean="0">
                <a:sym typeface="Wingdings" panose="05000000000000000000" pitchFamily="2" charset="2"/>
              </a:rPr>
              <a:t>show that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different mechanisms </a:t>
            </a:r>
            <a:r>
              <a:rPr lang="en-GB" sz="2400" dirty="0" smtClean="0">
                <a:sym typeface="Wingdings" panose="05000000000000000000" pitchFamily="2" charset="2"/>
              </a:rPr>
              <a:t>are justified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22</a:t>
            </a:fld>
            <a:endParaRPr lang="en-US" alt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23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2524100" y="1428735"/>
            <a:ext cx="9058300" cy="4879989"/>
          </a:xfrm>
        </p:spPr>
        <p:txBody>
          <a:bodyPr/>
          <a:lstStyle/>
          <a:p>
            <a:r>
              <a:rPr lang="en-US" sz="2400" dirty="0" smtClean="0"/>
              <a:t>Smallest system where collective effects have been observed</a:t>
            </a:r>
          </a:p>
          <a:p>
            <a:r>
              <a:rPr lang="en-US" sz="2400" dirty="0" smtClean="0"/>
              <a:t>“Closest” to </a:t>
            </a:r>
            <a:r>
              <a:rPr lang="en-US" sz="2400" dirty="0" err="1" smtClean="0"/>
              <a:t>e</a:t>
            </a:r>
            <a:r>
              <a:rPr lang="en-US" sz="2400" baseline="30000" dirty="0" err="1" smtClean="0"/>
              <a:t>+</a:t>
            </a:r>
            <a:r>
              <a:rPr lang="en-US" sz="2400" dirty="0" err="1" smtClean="0"/>
              <a:t>e</a:t>
            </a:r>
            <a:r>
              <a:rPr lang="en-US" sz="2400" baseline="30000" dirty="0" smtClean="0"/>
              <a:t>-</a:t>
            </a:r>
          </a:p>
          <a:p>
            <a:endParaRPr lang="en-US" sz="4000" dirty="0" smtClean="0"/>
          </a:p>
          <a:p>
            <a:r>
              <a:rPr lang="en-US" sz="2400" dirty="0" smtClean="0"/>
              <a:t>Saturation-dominated regime</a:t>
            </a:r>
          </a:p>
          <a:p>
            <a:r>
              <a:rPr lang="en-US" sz="2400" dirty="0" smtClean="0"/>
              <a:t>Well known geometry</a:t>
            </a:r>
          </a:p>
          <a:p>
            <a:r>
              <a:rPr lang="en-US" sz="2400" dirty="0" err="1" smtClean="0"/>
              <a:t>Pb</a:t>
            </a:r>
            <a:r>
              <a:rPr lang="en-US" sz="2400" dirty="0" smtClean="0"/>
              <a:t>-going and p-going direction in the same event</a:t>
            </a:r>
          </a:p>
          <a:p>
            <a:endParaRPr lang="en-US" sz="1600" dirty="0" smtClean="0"/>
          </a:p>
          <a:p>
            <a:endParaRPr lang="en-US" sz="2400" dirty="0" smtClean="0"/>
          </a:p>
          <a:p>
            <a:r>
              <a:rPr lang="en-US" sz="2400" dirty="0" smtClean="0"/>
              <a:t>True collective reference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24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Collision Systems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pic>
        <p:nvPicPr>
          <p:cNvPr id="6" name="Picture 3" descr="Y:\talks\150627 hcp school\qgp2.png"/>
          <p:cNvPicPr>
            <a:picLocks noChangeAspect="1" noChangeArrowheads="1"/>
          </p:cNvPicPr>
          <p:nvPr/>
        </p:nvPicPr>
        <p:blipFill>
          <a:blip r:embed="rId3"/>
          <a:srcRect l="5324" t="26062" r="79587" b="27605"/>
          <a:stretch>
            <a:fillRect/>
          </a:stretch>
        </p:blipFill>
        <p:spPr bwMode="auto">
          <a:xfrm>
            <a:off x="809588" y="5072074"/>
            <a:ext cx="1214446" cy="11430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7" name="Group 6"/>
          <p:cNvGrpSpPr/>
          <p:nvPr/>
        </p:nvGrpSpPr>
        <p:grpSpPr>
          <a:xfrm>
            <a:off x="738150" y="1857364"/>
            <a:ext cx="1357322" cy="285752"/>
            <a:chOff x="881026" y="2571744"/>
            <a:chExt cx="1357322" cy="285752"/>
          </a:xfrm>
        </p:grpSpPr>
        <p:sp>
          <p:nvSpPr>
            <p:cNvPr id="8" name="Rectangle 7"/>
            <p:cNvSpPr/>
            <p:nvPr/>
          </p:nvSpPr>
          <p:spPr bwMode="auto">
            <a:xfrm>
              <a:off x="881026" y="2571744"/>
              <a:ext cx="1357322" cy="28575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9" name="Group 13"/>
            <p:cNvGrpSpPr/>
            <p:nvPr/>
          </p:nvGrpSpPr>
          <p:grpSpPr>
            <a:xfrm>
              <a:off x="952464" y="2643182"/>
              <a:ext cx="1214446" cy="148371"/>
              <a:chOff x="8382016" y="5500702"/>
              <a:chExt cx="1214446" cy="148371"/>
            </a:xfrm>
          </p:grpSpPr>
          <p:pic>
            <p:nvPicPr>
              <p:cNvPr id="10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3"/>
              <a:srcRect l="12425" t="26062" r="78600" b="27605"/>
              <a:stretch>
                <a:fillRect/>
              </a:stretch>
            </p:blipFill>
            <p:spPr bwMode="auto">
              <a:xfrm>
                <a:off x="9096396" y="5500702"/>
                <a:ext cx="500066" cy="148371"/>
              </a:xfrm>
              <a:prstGeom prst="rect">
                <a:avLst/>
              </a:prstGeom>
              <a:noFill/>
            </p:spPr>
          </p:pic>
          <p:pic>
            <p:nvPicPr>
              <p:cNvPr id="11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3"/>
              <a:srcRect l="12425" t="26062" r="78600" b="27605"/>
              <a:stretch>
                <a:fillRect/>
              </a:stretch>
            </p:blipFill>
            <p:spPr bwMode="auto">
              <a:xfrm flipH="1">
                <a:off x="8382016" y="5500702"/>
                <a:ext cx="500066" cy="148371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12" name="Group 11"/>
          <p:cNvGrpSpPr/>
          <p:nvPr/>
        </p:nvGrpSpPr>
        <p:grpSpPr>
          <a:xfrm>
            <a:off x="809588" y="3102426"/>
            <a:ext cx="1214446" cy="1040954"/>
            <a:chOff x="6738942" y="1071546"/>
            <a:chExt cx="1500198" cy="1285884"/>
          </a:xfrm>
        </p:grpSpPr>
        <p:sp>
          <p:nvSpPr>
            <p:cNvPr id="13" name="Rectangle 12"/>
            <p:cNvSpPr/>
            <p:nvPr/>
          </p:nvSpPr>
          <p:spPr bwMode="auto">
            <a:xfrm>
              <a:off x="6738942" y="1071546"/>
              <a:ext cx="1500198" cy="128588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4" name="Group 12"/>
            <p:cNvGrpSpPr/>
            <p:nvPr/>
          </p:nvGrpSpPr>
          <p:grpSpPr>
            <a:xfrm>
              <a:off x="6810380" y="1142984"/>
              <a:ext cx="1357322" cy="1143008"/>
              <a:chOff x="2524100" y="5000636"/>
              <a:chExt cx="1357322" cy="1143008"/>
            </a:xfrm>
          </p:grpSpPr>
          <p:pic>
            <p:nvPicPr>
              <p:cNvPr id="15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3"/>
              <a:srcRect l="5324" t="26062" r="87575" b="27605"/>
              <a:stretch>
                <a:fillRect/>
              </a:stretch>
            </p:blipFill>
            <p:spPr bwMode="auto">
              <a:xfrm>
                <a:off x="2524100" y="5000636"/>
                <a:ext cx="571504" cy="1143008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3"/>
              <a:srcRect l="12425" t="26062" r="76036" b="27605"/>
              <a:stretch>
                <a:fillRect/>
              </a:stretch>
            </p:blipFill>
            <p:spPr bwMode="auto">
              <a:xfrm>
                <a:off x="3238480" y="5532951"/>
                <a:ext cx="642942" cy="1483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17" name="TextBox 16"/>
          <p:cNvSpPr txBox="1"/>
          <p:nvPr/>
        </p:nvSpPr>
        <p:spPr>
          <a:xfrm>
            <a:off x="1142071" y="1357298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pp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988183" y="2551333"/>
            <a:ext cx="8675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p-</a:t>
            </a:r>
            <a:r>
              <a:rPr lang="en-US" sz="2400" dirty="0" err="1" smtClean="0"/>
              <a:t>Pb</a:t>
            </a:r>
            <a:endParaRPr lang="en-US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885590" y="4572008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Pb-Pb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118" y="0"/>
            <a:ext cx="70957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73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Hadron-jet correlations assess energy loss w/o need of reference</a:t>
            </a:r>
          </a:p>
          <a:p>
            <a:pPr lvl="1"/>
            <a:r>
              <a:rPr lang="en-GB" dirty="0"/>
              <a:t>Currently set limit of 400 MeV in p-</a:t>
            </a:r>
            <a:r>
              <a:rPr lang="en-GB" dirty="0" err="1"/>
              <a:t>Pb</a:t>
            </a:r>
            <a:r>
              <a:rPr lang="en-GB" dirty="0"/>
              <a:t> </a:t>
            </a:r>
            <a:r>
              <a:rPr lang="en-GB" dirty="0" smtClean="0"/>
              <a:t>(&gt;10x </a:t>
            </a:r>
            <a:r>
              <a:rPr lang="en-GB" dirty="0"/>
              <a:t>smaller than in Pb-Pb)</a:t>
            </a:r>
          </a:p>
          <a:p>
            <a:r>
              <a:rPr lang="en-GB" dirty="0"/>
              <a:t>500 nb</a:t>
            </a:r>
            <a:r>
              <a:rPr lang="en-GB" baseline="30000" dirty="0"/>
              <a:t>-1</a:t>
            </a:r>
            <a:r>
              <a:rPr lang="en-GB" dirty="0"/>
              <a:t> sample can improve this to 70 MeV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26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Loss in p-Pb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rcRect l="763" t="2906" r="484" b="666"/>
          <a:stretch>
            <a:fillRect/>
          </a:stretch>
        </p:blipFill>
        <p:spPr>
          <a:xfrm>
            <a:off x="7725335" y="2749924"/>
            <a:ext cx="3771900" cy="352985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984926" y="6122849"/>
            <a:ext cx="1928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0" dirty="0" smtClean="0"/>
              <a:t>PLB783(2018)95</a:t>
            </a:r>
            <a:endParaRPr lang="en-US" b="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62468" y="3104654"/>
            <a:ext cx="3276600" cy="305586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 bwMode="auto">
          <a:xfrm>
            <a:off x="5257800" y="4191000"/>
            <a:ext cx="1905000" cy="685800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 flipV="1">
            <a:off x="9085474" y="3729046"/>
            <a:ext cx="0" cy="914400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5612261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27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Densities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2150" y="1308100"/>
            <a:ext cx="550545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931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in p-</a:t>
            </a:r>
            <a:r>
              <a:rPr lang="en-US" dirty="0" err="1" smtClean="0"/>
              <a:t>Pb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28</a:t>
            </a:fld>
            <a:endParaRPr lang="en-US" altLang="en-US"/>
          </a:p>
        </p:txBody>
      </p:sp>
      <p:pic>
        <p:nvPicPr>
          <p:cNvPr id="5" name="Picture 2" descr="Y:\talks\190301 yr jamboree\cms_pp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2596" y="1928802"/>
            <a:ext cx="5640775" cy="3600000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3524232" y="5786454"/>
            <a:ext cx="3899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Phys. Rev. </a:t>
            </a:r>
            <a:r>
              <a:rPr lang="en-US" dirty="0" err="1" smtClean="0"/>
              <a:t>Lett</a:t>
            </a:r>
            <a:r>
              <a:rPr lang="en-US" dirty="0" smtClean="0"/>
              <a:t>. 121 (2018) 082301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Flow component overlaid </a:t>
            </a:r>
            <a:r>
              <a:rPr lang="en-US" dirty="0"/>
              <a:t>by (mini)jet contribution</a:t>
            </a:r>
          </a:p>
          <a:p>
            <a:r>
              <a:rPr lang="en-US" dirty="0"/>
              <a:t>This can also be looked at in two dimensions</a:t>
            </a:r>
          </a:p>
          <a:p>
            <a:pPr lvl="1"/>
            <a:r>
              <a:rPr lang="en-US" dirty="0"/>
              <a:t>Azimuth </a:t>
            </a:r>
            <a:r>
              <a:rPr lang="en-US" dirty="0" err="1">
                <a:latin typeface="Symbol" panose="05050102010706020507" pitchFamily="18" charset="2"/>
              </a:rPr>
              <a:t>Dj</a:t>
            </a:r>
            <a:r>
              <a:rPr lang="en-US" dirty="0"/>
              <a:t> and pseudorapidity </a:t>
            </a:r>
            <a:r>
              <a:rPr lang="en-US" dirty="0">
                <a:latin typeface="Symbol" panose="05050102010706020507" pitchFamily="18" charset="2"/>
              </a:rPr>
              <a:t>Dh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29</a:t>
            </a:fld>
            <a:endParaRPr lang="en-US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2D Two-Particle Correlations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/>
          </a:p>
        </p:txBody>
      </p:sp>
      <p:pic>
        <p:nvPicPr>
          <p:cNvPr id="5" name="Picture 2" descr="Y:\talks\150627 hcp school\v2_sketch_jet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9094" y="2958347"/>
            <a:ext cx="3959351" cy="2845162"/>
          </a:xfrm>
          <a:prstGeom prst="rect">
            <a:avLst/>
          </a:prstGeom>
          <a:noFill/>
        </p:spPr>
      </p:pic>
      <p:sp>
        <p:nvSpPr>
          <p:cNvPr id="6" name="Up Arrow 5"/>
          <p:cNvSpPr/>
          <p:nvPr/>
        </p:nvSpPr>
        <p:spPr bwMode="auto">
          <a:xfrm>
            <a:off x="1169694" y="3616101"/>
            <a:ext cx="381000" cy="304800"/>
          </a:xfrm>
          <a:prstGeom prst="upArrow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3916" y="5330079"/>
            <a:ext cx="1954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flow modulation</a:t>
            </a:r>
            <a:br>
              <a:rPr lang="en-US" dirty="0"/>
            </a:br>
            <a:r>
              <a:rPr lang="en-US" dirty="0">
                <a:solidFill>
                  <a:srgbClr val="FF0000"/>
                </a:solidFill>
              </a:rPr>
              <a:t>+ (mini)jet</a:t>
            </a:r>
          </a:p>
        </p:txBody>
      </p:sp>
      <p:pic>
        <p:nvPicPr>
          <p:cNvPr id="8" name="Content Placeholder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4" r="3919" b="14458"/>
          <a:stretch/>
        </p:blipFill>
        <p:spPr bwMode="auto">
          <a:xfrm>
            <a:off x="6042021" y="2862107"/>
            <a:ext cx="3523354" cy="3215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93238" y="2923570"/>
            <a:ext cx="2186240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Yield vs. </a:t>
            </a:r>
            <a:r>
              <a:rPr lang="en-US" dirty="0" err="1">
                <a:latin typeface="Symbol" panose="05050102010706020507" pitchFamily="18" charset="2"/>
              </a:rPr>
              <a:t>Dj</a:t>
            </a:r>
            <a:r>
              <a:rPr lang="en-US" dirty="0"/>
              <a:t> vs. </a:t>
            </a:r>
            <a:r>
              <a:rPr lang="en-US" dirty="0">
                <a:latin typeface="Symbol" panose="05050102010706020507" pitchFamily="18" charset="2"/>
              </a:rPr>
              <a:t>Dh</a:t>
            </a: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0043517" y="3172680"/>
            <a:ext cx="216058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 dirty="0"/>
              <a:t>Near-side jet</a:t>
            </a:r>
            <a:br>
              <a:rPr lang="en-US" altLang="en-US" sz="2000" dirty="0"/>
            </a:br>
            <a:r>
              <a:rPr lang="en-US" altLang="en-US" sz="2000" dirty="0"/>
              <a:t>+ resonances, ...</a:t>
            </a:r>
            <a:br>
              <a:rPr lang="en-US" altLang="en-US" sz="2000" dirty="0"/>
            </a:br>
            <a:r>
              <a:rPr lang="en-US" altLang="en-US" sz="2000" dirty="0"/>
              <a:t>(</a:t>
            </a:r>
            <a:r>
              <a:rPr lang="en-US" altLang="en-US" sz="2000" dirty="0" err="1">
                <a:latin typeface="Symbol" panose="05050102010706020507" pitchFamily="18" charset="2"/>
              </a:rPr>
              <a:t>Dj</a:t>
            </a:r>
            <a:r>
              <a:rPr lang="en-US" altLang="en-US" sz="2000" dirty="0"/>
              <a:t> ~ 0, </a:t>
            </a:r>
            <a:r>
              <a:rPr lang="en-US" altLang="en-US" sz="2000" dirty="0">
                <a:latin typeface="Symbol" panose="05050102010706020507" pitchFamily="18" charset="2"/>
              </a:rPr>
              <a:t>Dh</a:t>
            </a:r>
            <a:r>
              <a:rPr lang="en-US" altLang="en-US" sz="2000" dirty="0"/>
              <a:t> ~ 0)</a:t>
            </a: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9062319" y="1336453"/>
            <a:ext cx="3129681" cy="710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2000" dirty="0"/>
              <a:t>Away-side jet + flow</a:t>
            </a:r>
            <a:br>
              <a:rPr lang="en-US" altLang="en-US" sz="2000" dirty="0"/>
            </a:br>
            <a:r>
              <a:rPr lang="en-US" altLang="en-US" sz="2000" dirty="0"/>
              <a:t>(</a:t>
            </a:r>
            <a:r>
              <a:rPr lang="en-US" altLang="en-US" sz="2000" dirty="0" err="1">
                <a:latin typeface="Symbol" panose="05050102010706020507" pitchFamily="18" charset="2"/>
              </a:rPr>
              <a:t>Dj</a:t>
            </a:r>
            <a:r>
              <a:rPr lang="en-US" altLang="en-US" sz="2000" dirty="0"/>
              <a:t> ~ </a:t>
            </a:r>
            <a:r>
              <a:rPr lang="en-US" altLang="en-US" sz="2000" dirty="0">
                <a:latin typeface="Symbol" panose="05050102010706020507" pitchFamily="18" charset="2"/>
              </a:rPr>
              <a:t>p</a:t>
            </a:r>
            <a:r>
              <a:rPr lang="en-US" altLang="en-US" sz="2000" dirty="0"/>
              <a:t>, elongated in </a:t>
            </a:r>
            <a:r>
              <a:rPr lang="en-US" altLang="en-US" sz="2000" dirty="0">
                <a:latin typeface="Symbol" panose="05050102010706020507" pitchFamily="18" charset="2"/>
              </a:rPr>
              <a:t>Dh</a:t>
            </a:r>
            <a:r>
              <a:rPr lang="en-US" altLang="en-US" sz="2000" dirty="0"/>
              <a:t>)</a:t>
            </a:r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 flipH="1" flipV="1">
            <a:off x="7979478" y="5192678"/>
            <a:ext cx="1585897" cy="55541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9104094" y="5689010"/>
            <a:ext cx="31341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Near-side flow ridge</a:t>
            </a:r>
          </a:p>
          <a:p>
            <a:r>
              <a:rPr lang="en-US" altLang="en-US" sz="2000" dirty="0"/>
              <a:t>(</a:t>
            </a:r>
            <a:r>
              <a:rPr lang="en-US" altLang="en-US" sz="2000" dirty="0" err="1">
                <a:latin typeface="Symbol" panose="05050102010706020507" pitchFamily="18" charset="2"/>
              </a:rPr>
              <a:t>Dj</a:t>
            </a:r>
            <a:r>
              <a:rPr lang="en-US" altLang="en-US" sz="2000" dirty="0"/>
              <a:t> ~ 0, elongated in </a:t>
            </a:r>
            <a:r>
              <a:rPr lang="en-US" altLang="en-US" sz="2000" dirty="0">
                <a:latin typeface="Symbol" panose="05050102010706020507" pitchFamily="18" charset="2"/>
              </a:rPr>
              <a:t>Dh</a:t>
            </a:r>
            <a:r>
              <a:rPr lang="en-US" altLang="en-US" sz="2000" dirty="0"/>
              <a:t>)</a:t>
            </a:r>
          </a:p>
        </p:txBody>
      </p:sp>
      <p:sp>
        <p:nvSpPr>
          <p:cNvPr id="17" name="Line 14"/>
          <p:cNvSpPr>
            <a:spLocks noChangeShapeType="1"/>
          </p:cNvSpPr>
          <p:nvPr/>
        </p:nvSpPr>
        <p:spPr bwMode="auto">
          <a:xfrm flipH="1">
            <a:off x="8328248" y="3640214"/>
            <a:ext cx="1715269" cy="1106118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 flipH="1">
            <a:off x="7979478" y="2114561"/>
            <a:ext cx="2241514" cy="2039834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2" name="Right Arrow 1"/>
          <p:cNvSpPr/>
          <p:nvPr/>
        </p:nvSpPr>
        <p:spPr bwMode="auto">
          <a:xfrm>
            <a:off x="3935760" y="4179155"/>
            <a:ext cx="1857478" cy="617997"/>
          </a:xfrm>
          <a:prstGeom prst="rightArrow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84132" y="4746332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include </a:t>
            </a:r>
            <a:r>
              <a:rPr lang="en-GB" dirty="0" smtClean="0">
                <a:latin typeface="Symbol" panose="05050102010706020507" pitchFamily="18" charset="2"/>
              </a:rPr>
              <a:t>Dh</a:t>
            </a:r>
            <a:r>
              <a:rPr lang="en-GB" dirty="0" smtClean="0"/>
              <a:t> axis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4" grpId="0"/>
      <p:bldP spid="15" grpId="0" animBg="1"/>
      <p:bldP spid="16" grpId="0"/>
      <p:bldP spid="17" grpId="0" animBg="1"/>
      <p:bldP spid="18" grpId="0" animBg="1"/>
      <p:bldP spid="2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7" r="53333"/>
          <a:stretch/>
        </p:blipFill>
        <p:spPr>
          <a:xfrm>
            <a:off x="4095736" y="1478280"/>
            <a:ext cx="3352790" cy="3155580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Discovery: The Ridge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</a:t>
            </a:fld>
            <a:endParaRPr lang="en-US" altLang="en-US"/>
          </a:p>
        </p:txBody>
      </p:sp>
      <p:grpSp>
        <p:nvGrpSpPr>
          <p:cNvPr id="6" name="Group 7">
            <a:extLst>
              <a:ext uri="{FF2B5EF4-FFF2-40B4-BE49-F238E27FC236}">
                <a16:creationId xmlns:a16="http://schemas.microsoft.com/office/drawing/2014/main" xmlns="" id="{D0C04897-99E3-49FF-B19C-DF2544262AE6}"/>
              </a:ext>
            </a:extLst>
          </p:cNvPr>
          <p:cNvGrpSpPr/>
          <p:nvPr/>
        </p:nvGrpSpPr>
        <p:grpSpPr>
          <a:xfrm>
            <a:off x="87664" y="1359959"/>
            <a:ext cx="3579444" cy="5039329"/>
            <a:chOff x="87664" y="1359959"/>
            <a:chExt cx="3579444" cy="5039329"/>
          </a:xfrm>
        </p:grpSpPr>
        <p:grpSp>
          <p:nvGrpSpPr>
            <p:cNvPr id="7" name="Group 31"/>
            <p:cNvGrpSpPr/>
            <p:nvPr/>
          </p:nvGrpSpPr>
          <p:grpSpPr>
            <a:xfrm>
              <a:off x="148894" y="1359959"/>
              <a:ext cx="3518214" cy="3347635"/>
              <a:chOff x="2660054" y="1359959"/>
              <a:chExt cx="3518214" cy="3347635"/>
            </a:xfrm>
          </p:grpSpPr>
          <p:pic>
            <p:nvPicPr>
              <p:cNvPr id="9" name="Picture 8" descr="Figure7d"/>
              <p:cNvPicPr>
                <a:picLocks noChangeAspect="1" noChangeArrowheads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2660054" y="1359959"/>
                <a:ext cx="3518214" cy="3347635"/>
              </a:xfrm>
              <a:prstGeom prst="rect">
                <a:avLst/>
              </a:prstGeom>
              <a:noFill/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3117254" y="1695241"/>
                <a:ext cx="466794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pp</a:t>
                </a:r>
                <a:endParaRPr lang="en-US" baseline="-25000" dirty="0"/>
              </a:p>
            </p:txBody>
          </p:sp>
        </p:grp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87664" y="6089330"/>
              <a:ext cx="2153451" cy="30995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sz="1400" b="0" dirty="0" smtClean="0"/>
                <a:t>CMS. JHEP09(2010)091</a:t>
              </a:r>
              <a:endParaRPr lang="en-US" sz="1400" b="0" dirty="0"/>
            </a:p>
          </p:txBody>
        </p:sp>
      </p:grpSp>
      <p:sp>
        <p:nvSpPr>
          <p:cNvPr id="17" name="6-Point Star 16"/>
          <p:cNvSpPr/>
          <p:nvPr/>
        </p:nvSpPr>
        <p:spPr bwMode="auto">
          <a:xfrm>
            <a:off x="1863559" y="1428736"/>
            <a:ext cx="845883" cy="785818"/>
          </a:xfrm>
          <a:prstGeom prst="star6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739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10644" y="1714488"/>
            <a:ext cx="921018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5" name="Straight Arrow Connector 24"/>
          <p:cNvCxnSpPr/>
          <p:nvPr/>
        </p:nvCxnSpPr>
        <p:spPr bwMode="auto">
          <a:xfrm>
            <a:off x="2166910" y="3571876"/>
            <a:ext cx="3714776" cy="15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>
            <a:off x="8882082" y="5143512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Quark Matter 2018</a:t>
            </a:r>
            <a:endParaRPr lang="en-US" dirty="0"/>
          </a:p>
        </p:txBody>
      </p:sp>
      <p:grpSp>
        <p:nvGrpSpPr>
          <p:cNvPr id="11" name="Group 8">
            <a:extLst>
              <a:ext uri="{FF2B5EF4-FFF2-40B4-BE49-F238E27FC236}">
                <a16:creationId xmlns:a16="http://schemas.microsoft.com/office/drawing/2014/main" xmlns="" id="{4095BB84-F112-4A4E-828D-4B013F99F075}"/>
              </a:ext>
            </a:extLst>
          </p:cNvPr>
          <p:cNvGrpSpPr/>
          <p:nvPr/>
        </p:nvGrpSpPr>
        <p:grpSpPr>
          <a:xfrm>
            <a:off x="3809984" y="2786058"/>
            <a:ext cx="3955268" cy="3667278"/>
            <a:chOff x="148894" y="3097230"/>
            <a:chExt cx="3955268" cy="3667278"/>
          </a:xfrm>
        </p:grpSpPr>
        <p:grpSp>
          <p:nvGrpSpPr>
            <p:cNvPr id="12" name="Group 28"/>
            <p:cNvGrpSpPr/>
            <p:nvPr/>
          </p:nvGrpSpPr>
          <p:grpSpPr>
            <a:xfrm>
              <a:off x="148894" y="3097230"/>
              <a:ext cx="3214710" cy="3095056"/>
              <a:chOff x="1862134" y="1465304"/>
              <a:chExt cx="3214710" cy="3095056"/>
            </a:xfrm>
          </p:grpSpPr>
          <p:pic>
            <p:nvPicPr>
              <p:cNvPr id="14" name="Picture 13" descr="2012-Dec-13-fig3a_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62134" y="1465304"/>
                <a:ext cx="3214710" cy="30950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3290894" y="1893932"/>
                <a:ext cx="72327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ALICE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219324" y="2036808"/>
                <a:ext cx="697627" cy="369332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p-</a:t>
                </a:r>
                <a:r>
                  <a:rPr lang="en-US" dirty="0" err="1"/>
                  <a:t>Pb</a:t>
                </a:r>
                <a:endParaRPr lang="en-US" baseline="-25000" dirty="0"/>
              </a:p>
            </p:txBody>
          </p:sp>
        </p:grp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506084" y="6239107"/>
              <a:ext cx="3598078" cy="525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US" altLang="en-US" sz="1400" b="0" dirty="0" smtClean="0"/>
                <a:t>ALICE, PLB719 </a:t>
              </a:r>
              <a:r>
                <a:rPr lang="en-US" altLang="en-US" sz="1400" b="0" dirty="0"/>
                <a:t>(2013) </a:t>
              </a:r>
              <a:r>
                <a:rPr lang="en-US" altLang="en-US" sz="1400" b="0" dirty="0" smtClean="0"/>
                <a:t>29</a:t>
              </a:r>
            </a:p>
            <a:p>
              <a:r>
                <a:rPr lang="en-US" altLang="en-US" sz="1400" b="0" dirty="0" smtClean="0"/>
                <a:t>and also ATLAS, </a:t>
              </a:r>
              <a:r>
                <a:rPr lang="nn-NO" altLang="en-US" sz="1400" b="0" dirty="0" smtClean="0"/>
                <a:t>PRL110(2013)18,182302</a:t>
              </a:r>
              <a:r>
                <a:rPr lang="en-US" altLang="en-US" sz="1400" b="0" dirty="0" smtClean="0"/>
                <a:t> </a:t>
              </a:r>
              <a:endParaRPr lang="en-US" altLang="en-US" sz="1400" b="0" dirty="0"/>
            </a:p>
          </p:txBody>
        </p:sp>
      </p:grpSp>
      <p:sp>
        <p:nvSpPr>
          <p:cNvPr id="22" name="Rectangle 25"/>
          <p:cNvSpPr>
            <a:spLocks noChangeArrowheads="1"/>
          </p:cNvSpPr>
          <p:nvPr/>
        </p:nvSpPr>
        <p:spPr bwMode="auto">
          <a:xfrm rot="1617310">
            <a:off x="11168066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1+2</a:t>
            </a:r>
            <a:endParaRPr lang="en-US" altLang="en-US" sz="1400" dirty="0"/>
          </a:p>
        </p:txBody>
      </p:sp>
      <p:sp>
        <p:nvSpPr>
          <p:cNvPr id="27" name="6-Point Star 26"/>
          <p:cNvSpPr/>
          <p:nvPr/>
        </p:nvSpPr>
        <p:spPr bwMode="auto">
          <a:xfrm>
            <a:off x="6310314" y="2928934"/>
            <a:ext cx="845883" cy="785818"/>
          </a:xfrm>
          <a:prstGeom prst="star6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600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/>
      <p:bldP spid="2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in pp?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30</a:t>
            </a:fld>
            <a:endParaRPr lang="en-US" alt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333"/>
          <a:stretch/>
        </p:blipFill>
        <p:spPr>
          <a:xfrm>
            <a:off x="6524720" y="1371600"/>
            <a:ext cx="3891760" cy="3886200"/>
          </a:xfrm>
          <a:prstGeom prst="rect">
            <a:avLst/>
          </a:prstGeom>
        </p:spPr>
      </p:pic>
      <p:pic>
        <p:nvPicPr>
          <p:cNvPr id="6" name="Content Placeholder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44" r="3919" b="14458"/>
          <a:stretch/>
        </p:blipFill>
        <p:spPr bwMode="auto">
          <a:xfrm>
            <a:off x="1571720" y="1371600"/>
            <a:ext cx="400780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eft-Right Arrow 6"/>
          <p:cNvSpPr/>
          <p:nvPr/>
        </p:nvSpPr>
        <p:spPr bwMode="auto">
          <a:xfrm>
            <a:off x="5579525" y="2971800"/>
            <a:ext cx="945195" cy="533400"/>
          </a:xfrm>
          <a:prstGeom prst="leftRight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8010" y="1936334"/>
            <a:ext cx="851515" cy="369332"/>
          </a:xfrm>
          <a:prstGeom prst="rect">
            <a:avLst/>
          </a:prstGeom>
          <a:solidFill>
            <a:srgbClr val="66FF33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Pb-Pb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9639326" y="1936334"/>
            <a:ext cx="466794" cy="369332"/>
          </a:xfrm>
          <a:prstGeom prst="rect">
            <a:avLst/>
          </a:prstGeom>
          <a:solidFill>
            <a:srgbClr val="66FF33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pp</a:t>
            </a: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 flipH="1" flipV="1">
            <a:off x="3733046" y="4118278"/>
            <a:ext cx="1648674" cy="1475656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381720" y="5234543"/>
            <a:ext cx="2666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Near-side ridge (flow) only in </a:t>
            </a:r>
            <a:r>
              <a:rPr lang="en-US" sz="2000" dirty="0" err="1"/>
              <a:t>Pb-Pb</a:t>
            </a:r>
            <a:endParaRPr lang="en-US" sz="2000" dirty="0"/>
          </a:p>
        </p:txBody>
      </p:sp>
      <p:sp>
        <p:nvSpPr>
          <p:cNvPr id="12" name="Line 14"/>
          <p:cNvSpPr>
            <a:spLocks noChangeShapeType="1"/>
          </p:cNvSpPr>
          <p:nvPr/>
        </p:nvSpPr>
        <p:spPr bwMode="auto">
          <a:xfrm flipV="1">
            <a:off x="7820120" y="4118278"/>
            <a:ext cx="762000" cy="1474484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629120" y="6019800"/>
            <a:ext cx="5160387" cy="369332"/>
          </a:xfrm>
          <a:prstGeom prst="rect">
            <a:avLst/>
          </a:prstGeom>
          <a:solidFill>
            <a:srgbClr val="FF99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at least everyone thought so for a long time…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0CEDAC-38D0-4BE5-979A-1CB2FA63A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or final state</a:t>
            </a:r>
            <a:r>
              <a:rPr lang="en-US" dirty="0"/>
              <a:t> </a:t>
            </a:r>
            <a:r>
              <a:rPr lang="en-US" dirty="0" smtClean="0"/>
              <a:t>effect?</a:t>
            </a:r>
            <a:br>
              <a:rPr lang="en-US" dirty="0" smtClean="0"/>
            </a:br>
            <a:r>
              <a:rPr lang="en-US" sz="2400" dirty="0" smtClean="0"/>
              <a:t>What is the relation to the shape of the initial state?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AA2EFD14-575F-462E-BCF0-283FC486E0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E6F3821-9889-4050-AF8C-0F078AAB40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31</a:t>
            </a:fld>
            <a:endParaRPr lang="en-US" altLang="en-US"/>
          </a:p>
        </p:txBody>
      </p:sp>
      <p:pic>
        <p:nvPicPr>
          <p:cNvPr id="72705" name="Picture 1"/>
          <p:cNvPicPr>
            <a:picLocks noChangeAspect="1" noChangeArrowheads="1"/>
          </p:cNvPicPr>
          <p:nvPr/>
        </p:nvPicPr>
        <p:blipFill rotWithShape="1">
          <a:blip r:embed="rId2"/>
          <a:srcRect r="72727"/>
          <a:stretch/>
        </p:blipFill>
        <p:spPr bwMode="auto">
          <a:xfrm>
            <a:off x="755073" y="1865925"/>
            <a:ext cx="1371600" cy="382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6930" y="2161023"/>
            <a:ext cx="7894470" cy="3212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0" y="6172200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arXiv:1805.02973</a:t>
            </a:r>
            <a:endParaRPr lang="en-US" sz="1400" b="0" dirty="0"/>
          </a:p>
        </p:txBody>
      </p:sp>
      <p:sp>
        <p:nvSpPr>
          <p:cNvPr id="8" name="Rectangle 7"/>
          <p:cNvSpPr/>
          <p:nvPr/>
        </p:nvSpPr>
        <p:spPr>
          <a:xfrm>
            <a:off x="304800" y="1371600"/>
            <a:ext cx="2441694" cy="369332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RHIC geometry scan</a:t>
            </a:r>
            <a:endParaRPr lang="en-US" dirty="0"/>
          </a:p>
        </p:txBody>
      </p:sp>
      <p:grpSp>
        <p:nvGrpSpPr>
          <p:cNvPr id="17" name="Group 26"/>
          <p:cNvGrpSpPr/>
          <p:nvPr/>
        </p:nvGrpSpPr>
        <p:grpSpPr>
          <a:xfrm>
            <a:off x="1905000" y="4349573"/>
            <a:ext cx="8534400" cy="1822627"/>
            <a:chOff x="1905000" y="4349573"/>
            <a:chExt cx="8534400" cy="1822627"/>
          </a:xfrm>
        </p:grpSpPr>
        <p:sp>
          <p:nvSpPr>
            <p:cNvPr id="9" name="TextBox 8"/>
            <p:cNvSpPr txBox="1"/>
            <p:nvPr/>
          </p:nvSpPr>
          <p:spPr>
            <a:xfrm>
              <a:off x="5343698" y="5802868"/>
              <a:ext cx="3796296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Triangular initial state </a:t>
              </a:r>
              <a:r>
                <a:rPr lang="en-US" dirty="0" smtClean="0">
                  <a:sym typeface="Wingdings" panose="05000000000000000000" pitchFamily="2" charset="2"/>
                </a:rPr>
                <a:t> large v</a:t>
              </a:r>
              <a:r>
                <a:rPr lang="en-US" baseline="-25000" dirty="0" smtClean="0">
                  <a:sym typeface="Wingdings" panose="05000000000000000000" pitchFamily="2" charset="2"/>
                </a:rPr>
                <a:t>3</a:t>
              </a:r>
              <a:endParaRPr lang="en-US" baseline="-25000" dirty="0"/>
            </a:p>
          </p:txBody>
        </p:sp>
        <p:cxnSp>
          <p:nvCxnSpPr>
            <p:cNvPr id="11" name="Straight Arrow Connector 10"/>
            <p:cNvCxnSpPr>
              <a:stCxn id="9" idx="3"/>
            </p:cNvCxnSpPr>
            <p:nvPr/>
          </p:nvCxnSpPr>
          <p:spPr bwMode="auto">
            <a:xfrm flipV="1">
              <a:off x="9139994" y="4349573"/>
              <a:ext cx="1299406" cy="1637961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>
              <a:stCxn id="9" idx="1"/>
            </p:cNvCxnSpPr>
            <p:nvPr/>
          </p:nvCxnSpPr>
          <p:spPr bwMode="auto">
            <a:xfrm flipH="1" flipV="1">
              <a:off x="1905000" y="4952989"/>
              <a:ext cx="3438698" cy="1034545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6" name="Straight Connector 5"/>
          <p:cNvCxnSpPr/>
          <p:nvPr/>
        </p:nvCxnSpPr>
        <p:spPr bwMode="auto">
          <a:xfrm>
            <a:off x="3858491" y="4587872"/>
            <a:ext cx="7709093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1905000" y="2131496"/>
            <a:ext cx="71045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p-Au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904999" y="3224797"/>
            <a:ext cx="71045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  <a:r>
              <a:rPr lang="en-GB" dirty="0" smtClean="0"/>
              <a:t>-Au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909155" y="4287182"/>
            <a:ext cx="94929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3</a:t>
            </a:r>
            <a:r>
              <a:rPr lang="en-GB" dirty="0" smtClean="0"/>
              <a:t>He-Au</a:t>
            </a:r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3810000" y="3130373"/>
            <a:ext cx="7772400" cy="0"/>
          </a:xfrm>
          <a:prstGeom prst="line">
            <a:avLst/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11169718" y="2627135"/>
            <a:ext cx="39786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v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sp>
        <p:nvSpPr>
          <p:cNvPr id="18" name="TextBox 17"/>
          <p:cNvSpPr txBox="1"/>
          <p:nvPr/>
        </p:nvSpPr>
        <p:spPr>
          <a:xfrm>
            <a:off x="11169718" y="4164907"/>
            <a:ext cx="39786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v</a:t>
            </a:r>
            <a:r>
              <a:rPr lang="en-GB" baseline="-25000" dirty="0" smtClean="0"/>
              <a:t>3</a:t>
            </a:r>
            <a:endParaRPr lang="en-GB" baseline="-25000" dirty="0"/>
          </a:p>
        </p:txBody>
      </p:sp>
      <p:grpSp>
        <p:nvGrpSpPr>
          <p:cNvPr id="20" name="Group 25"/>
          <p:cNvGrpSpPr/>
          <p:nvPr/>
        </p:nvGrpSpPr>
        <p:grpSpPr>
          <a:xfrm>
            <a:off x="6324600" y="1518304"/>
            <a:ext cx="5436149" cy="1706493"/>
            <a:chOff x="6324600" y="1518304"/>
            <a:chExt cx="5436149" cy="1706493"/>
          </a:xfrm>
        </p:grpSpPr>
        <p:sp>
          <p:nvSpPr>
            <p:cNvPr id="10" name="TextBox 9"/>
            <p:cNvSpPr txBox="1"/>
            <p:nvPr/>
          </p:nvSpPr>
          <p:spPr>
            <a:xfrm>
              <a:off x="7600636" y="1518304"/>
              <a:ext cx="4160113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Prediction by hydrodynamic models</a:t>
              </a:r>
              <a:endParaRPr lang="en-GB" dirty="0"/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flipH="1">
              <a:off x="6324600" y="1865925"/>
              <a:ext cx="1447800" cy="1358872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Straight Arrow Connector 22"/>
            <p:cNvCxnSpPr/>
            <p:nvPr/>
          </p:nvCxnSpPr>
          <p:spPr bwMode="auto">
            <a:xfrm>
              <a:off x="8153400" y="1887636"/>
              <a:ext cx="0" cy="1133684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Arrow Connector 24"/>
            <p:cNvCxnSpPr/>
            <p:nvPr/>
          </p:nvCxnSpPr>
          <p:spPr bwMode="auto">
            <a:xfrm>
              <a:off x="10439400" y="1887636"/>
              <a:ext cx="304800" cy="924165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22DA5A02-E09E-4561-A4C6-8CA6AA994729}"/>
              </a:ext>
            </a:extLst>
          </p:cNvPr>
          <p:cNvSpPr txBox="1"/>
          <p:nvPr/>
        </p:nvSpPr>
        <p:spPr>
          <a:xfrm>
            <a:off x="4640427" y="2061972"/>
            <a:ext cx="109196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/>
              <a:t>n</a:t>
            </a:r>
            <a:r>
              <a:rPr lang="en-US" dirty="0" smtClean="0"/>
              <a:t> vs</a:t>
            </a:r>
            <a:r>
              <a:rPr lang="en-US" dirty="0"/>
              <a:t>.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4712075" y="2685893"/>
            <a:ext cx="71045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p-Au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7106234" y="2685893"/>
            <a:ext cx="71045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d</a:t>
            </a:r>
            <a:r>
              <a:rPr lang="en-GB" dirty="0" smtClean="0"/>
              <a:t>-Au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9160965" y="2651988"/>
            <a:ext cx="94929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baseline="30000" dirty="0" smtClean="0"/>
              <a:t>3</a:t>
            </a:r>
            <a:r>
              <a:rPr lang="en-GB" dirty="0" smtClean="0"/>
              <a:t>He-Au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3713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31" grpId="0" animBg="1"/>
      <p:bldP spid="12" grpId="0" animBg="1"/>
      <p:bldP spid="28" grpId="0" animBg="1"/>
      <p:bldP spid="2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22310F7-D786-40CE-960A-B90945F3A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r>
              <a:rPr lang="en-US" dirty="0" smtClean="0"/>
              <a:t> (archived ALEPH data)</a:t>
            </a:r>
            <a:br>
              <a:rPr lang="en-US" dirty="0" smtClean="0"/>
            </a:br>
            <a:r>
              <a:rPr lang="en-US" sz="2400" dirty="0" smtClean="0"/>
              <a:t>Can we observe the same structures in </a:t>
            </a:r>
            <a:r>
              <a:rPr lang="en-US" sz="2400" dirty="0" err="1" smtClean="0"/>
              <a:t>e</a:t>
            </a:r>
            <a:r>
              <a:rPr lang="en-US" sz="2400" baseline="30000" dirty="0" err="1" smtClean="0"/>
              <a:t>+</a:t>
            </a:r>
            <a:r>
              <a:rPr lang="en-US" sz="2400" dirty="0" err="1" smtClean="0"/>
              <a:t>e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collisions?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7BF8705-0D8A-44C2-B138-20DEED203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E295C4F-5016-4960-ADE8-26B487C0865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32</a:t>
            </a:fld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8D6135F5-835A-43D7-9075-B8CBAF740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00"/>
            <a:ext cx="3962400" cy="380390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B386AC7-97FA-463A-9F66-58C71C0574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371600"/>
            <a:ext cx="3943350" cy="4076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C663E92-BEF5-458D-B877-862FA6CA8A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72550" y="1676400"/>
            <a:ext cx="3219450" cy="31908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A7FD0CCB-830A-415D-8090-C58C36A195A0}"/>
              </a:ext>
            </a:extLst>
          </p:cNvPr>
          <p:cNvSpPr txBox="1"/>
          <p:nvPr/>
        </p:nvSpPr>
        <p:spPr>
          <a:xfrm>
            <a:off x="0" y="6096000"/>
            <a:ext cx="27137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/>
              <a:t>Yen-</a:t>
            </a:r>
            <a:r>
              <a:rPr lang="en-US" sz="1400" b="0" dirty="0" err="1"/>
              <a:t>Jie</a:t>
            </a:r>
            <a:r>
              <a:rPr lang="en-US" sz="1400" b="0" dirty="0"/>
              <a:t> Lee, Quark Matter 2018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4572000" y="1371600"/>
            <a:ext cx="1371600" cy="4572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2667000" y="1219200"/>
            <a:ext cx="1524000" cy="37151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5248" y="5867400"/>
            <a:ext cx="4916731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No collective effects found in </a:t>
            </a:r>
            <a:r>
              <a:rPr lang="en-US" dirty="0" err="1" smtClean="0"/>
              <a:t>ee</a:t>
            </a:r>
            <a:r>
              <a:rPr lang="en-US" dirty="0" smtClean="0"/>
              <a:t> collisions!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2DA5A02-E09E-4561-A4C6-8CA6AA994729}"/>
              </a:ext>
            </a:extLst>
          </p:cNvPr>
          <p:cNvSpPr txBox="1"/>
          <p:nvPr/>
        </p:nvSpPr>
        <p:spPr>
          <a:xfrm>
            <a:off x="10073854" y="1644134"/>
            <a:ext cx="146386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Y(</a:t>
            </a:r>
            <a:r>
              <a:rPr lang="en-US" dirty="0" err="1">
                <a:latin typeface="Symbol" panose="05050102010706020507" pitchFamily="18" charset="2"/>
              </a:rPr>
              <a:t>Df</a:t>
            </a:r>
            <a:r>
              <a:rPr lang="en-US" dirty="0" smtClean="0"/>
              <a:t>) vs. </a:t>
            </a:r>
            <a:r>
              <a:rPr lang="en-US" dirty="0" err="1" smtClean="0">
                <a:latin typeface="Symbol" panose="05050102010706020507" pitchFamily="18" charset="2"/>
              </a:rPr>
              <a:t>Df</a:t>
            </a:r>
            <a:endParaRPr lang="en-US" baseline="-25000" dirty="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55777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Xe-Xe</a:t>
            </a:r>
            <a:r>
              <a:rPr lang="en-US" dirty="0" smtClean="0"/>
              <a:t> Measurements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381224" y="2714620"/>
            <a:ext cx="2382297" cy="2544408"/>
            <a:chOff x="7300703" y="2430791"/>
            <a:chExt cx="2382297" cy="254440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400208E3-35D7-4187-9A5E-987AC78936B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0703" y="2750465"/>
              <a:ext cx="2352417" cy="1985856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xmlns="" id="{F7BC647E-7D39-449A-8111-5AA2F052BD0D}"/>
                </a:ext>
              </a:extLst>
            </p:cNvPr>
            <p:cNvSpPr/>
            <p:nvPr/>
          </p:nvSpPr>
          <p:spPr>
            <a:xfrm>
              <a:off x="7776709" y="4667422"/>
              <a:ext cx="190629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0" dirty="0" smtClean="0"/>
                <a:t>JHEP1810(2018)138</a:t>
              </a:r>
              <a:endParaRPr lang="en-US" sz="1400" b="0" dirty="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BF814273-F5B4-4771-8437-9398C2709992}"/>
                </a:ext>
              </a:extLst>
            </p:cNvPr>
            <p:cNvSpPr txBox="1"/>
            <p:nvPr/>
          </p:nvSpPr>
          <p:spPr>
            <a:xfrm>
              <a:off x="7759455" y="2430791"/>
              <a:ext cx="1541512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/>
                <a:t>R</a:t>
              </a:r>
              <a:r>
                <a:rPr lang="en-US" baseline="-25000" dirty="0"/>
                <a:t>AA</a:t>
              </a:r>
              <a:r>
                <a:rPr lang="en-US" dirty="0"/>
                <a:t> in </a:t>
              </a:r>
              <a:r>
                <a:rPr lang="en-US" dirty="0" err="1"/>
                <a:t>Xe-Xe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524760" y="2786058"/>
            <a:ext cx="3058221" cy="2042797"/>
            <a:chOff x="9468547" y="2507604"/>
            <a:chExt cx="3058221" cy="2042797"/>
          </a:xfrm>
        </p:grpSpPr>
        <p:grpSp>
          <p:nvGrpSpPr>
            <p:cNvPr id="11" name="Group 13">
              <a:extLst>
                <a:ext uri="{FF2B5EF4-FFF2-40B4-BE49-F238E27FC236}">
                  <a16:creationId xmlns:a16="http://schemas.microsoft.com/office/drawing/2014/main" xmlns="" id="{EE6309E7-8549-499C-B863-6CD48AF60718}"/>
                </a:ext>
              </a:extLst>
            </p:cNvPr>
            <p:cNvGrpSpPr/>
            <p:nvPr/>
          </p:nvGrpSpPr>
          <p:grpSpPr>
            <a:xfrm>
              <a:off x="9468547" y="2869975"/>
              <a:ext cx="3058221" cy="1492744"/>
              <a:chOff x="8883173" y="3071954"/>
              <a:chExt cx="3058221" cy="1492744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xmlns="" id="{85CF1366-4582-4DC6-8CFE-0E86DF8C69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68732"/>
              <a:stretch/>
            </p:blipFill>
            <p:spPr>
              <a:xfrm>
                <a:off x="8883173" y="3071954"/>
                <a:ext cx="3058221" cy="1492744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xmlns="" id="{B62F24D1-E9BA-428F-BE22-8E481CF505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28" t="93905" b="-417"/>
              <a:stretch/>
            </p:blipFill>
            <p:spPr>
              <a:xfrm>
                <a:off x="9048328" y="4295142"/>
                <a:ext cx="2486522" cy="269556"/>
              </a:xfrm>
              <a:prstGeom prst="rect">
                <a:avLst/>
              </a:prstGeom>
            </p:spPr>
          </p:pic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5313E838-D6E7-4B80-BF09-09B357385F0E}"/>
                </a:ext>
              </a:extLst>
            </p:cNvPr>
            <p:cNvSpPr txBox="1"/>
            <p:nvPr/>
          </p:nvSpPr>
          <p:spPr>
            <a:xfrm>
              <a:off x="10359858" y="2507604"/>
              <a:ext cx="1428596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v</a:t>
              </a:r>
              <a:r>
                <a:rPr lang="en-US" baseline="-25000" dirty="0" err="1"/>
                <a:t>n</a:t>
              </a:r>
              <a:r>
                <a:rPr lang="en-US" dirty="0"/>
                <a:t> in </a:t>
              </a:r>
              <a:r>
                <a:rPr lang="en-US" dirty="0" err="1"/>
                <a:t>Xe-Xe</a:t>
              </a:r>
              <a:endParaRPr lang="en-US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xmlns="" id="{CBC46313-EA01-4305-A3B3-0F6EED969EFE}"/>
                </a:ext>
              </a:extLst>
            </p:cNvPr>
            <p:cNvSpPr/>
            <p:nvPr/>
          </p:nvSpPr>
          <p:spPr>
            <a:xfrm>
              <a:off x="9762104" y="4242624"/>
              <a:ext cx="158729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0" dirty="0" smtClean="0"/>
                <a:t> PLB784(2018)82</a:t>
              </a:r>
              <a:endParaRPr lang="en-US" sz="1400" b="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Changing A vs. changing centrality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34</a:t>
            </a:fld>
            <a:endParaRPr lang="en-US" altLang="en-US"/>
          </a:p>
        </p:txBody>
      </p:sp>
      <p:grpSp>
        <p:nvGrpSpPr>
          <p:cNvPr id="25" name="Group 24"/>
          <p:cNvGrpSpPr/>
          <p:nvPr/>
        </p:nvGrpSpPr>
        <p:grpSpPr>
          <a:xfrm>
            <a:off x="90494" y="1214422"/>
            <a:ext cx="3040317" cy="3429824"/>
            <a:chOff x="191344" y="1367328"/>
            <a:chExt cx="4396487" cy="495973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1344" y="1367328"/>
              <a:ext cx="4396487" cy="4959738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32126" y="4295913"/>
              <a:ext cx="1614103" cy="671242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51815" y="2830614"/>
              <a:ext cx="2293546" cy="1030434"/>
            </a:xfrm>
            <a:prstGeom prst="rect">
              <a:avLst/>
            </a:prstGeom>
          </p:spPr>
        </p:pic>
      </p:grpSp>
      <p:grpSp>
        <p:nvGrpSpPr>
          <p:cNvPr id="22" name="Group 21"/>
          <p:cNvGrpSpPr/>
          <p:nvPr/>
        </p:nvGrpSpPr>
        <p:grpSpPr>
          <a:xfrm>
            <a:off x="6755056" y="3920686"/>
            <a:ext cx="5035274" cy="2508344"/>
            <a:chOff x="12380076" y="1445625"/>
            <a:chExt cx="5035274" cy="2508344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5"/>
            <a:srcRect t="60364" r="60602"/>
            <a:stretch>
              <a:fillRect/>
            </a:stretch>
          </p:blipFill>
          <p:spPr bwMode="auto">
            <a:xfrm>
              <a:off x="14808968" y="1445625"/>
              <a:ext cx="2571768" cy="2508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7" name="Group 16"/>
            <p:cNvGrpSpPr/>
            <p:nvPr/>
          </p:nvGrpSpPr>
          <p:grpSpPr>
            <a:xfrm>
              <a:off x="12380076" y="1445625"/>
              <a:ext cx="2571768" cy="2507551"/>
              <a:chOff x="523836" y="3929066"/>
              <a:chExt cx="2571768" cy="2507551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 r="60602" b="70034"/>
              <a:stretch>
                <a:fillRect/>
              </a:stretch>
            </p:blipFill>
            <p:spPr bwMode="auto">
              <a:xfrm>
                <a:off x="523836" y="3929066"/>
                <a:ext cx="2571768" cy="18963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 l="9445" t="90221" r="60602"/>
              <a:stretch>
                <a:fillRect/>
              </a:stretch>
            </p:blipFill>
            <p:spPr bwMode="auto">
              <a:xfrm>
                <a:off x="1140431" y="5817756"/>
                <a:ext cx="1955173" cy="6188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0" name="TextBox 19"/>
            <p:cNvSpPr txBox="1"/>
            <p:nvPr/>
          </p:nvSpPr>
          <p:spPr>
            <a:xfrm>
              <a:off x="13774222" y="3517327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Centrality</a:t>
              </a:r>
              <a:endParaRPr lang="en-US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6166290" y="3517327"/>
              <a:ext cx="12490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Centrality</a:t>
              </a:r>
              <a:endParaRPr lang="en-US" dirty="0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740" y="4756865"/>
            <a:ext cx="6309314" cy="74004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936" y="5594441"/>
            <a:ext cx="5817749" cy="729244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6966515" y="916931"/>
            <a:ext cx="4863493" cy="2912016"/>
            <a:chOff x="6704092" y="930537"/>
            <a:chExt cx="4863493" cy="2912016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8"/>
            <a:srcRect t="30987" b="37329"/>
            <a:stretch/>
          </p:blipFill>
          <p:spPr bwMode="auto">
            <a:xfrm>
              <a:off x="6704436" y="1214422"/>
              <a:ext cx="4863149" cy="2142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8976320" y="930537"/>
              <a:ext cx="1847685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R</a:t>
              </a:r>
              <a:r>
                <a:rPr lang="en-GB" baseline="-25000" dirty="0" smtClean="0"/>
                <a:t>AA</a:t>
              </a:r>
              <a:r>
                <a:rPr lang="en-GB" dirty="0" smtClean="0"/>
                <a:t> vs. </a:t>
              </a:r>
              <a:r>
                <a:rPr lang="en-GB" dirty="0" err="1" smtClean="0"/>
                <a:t>dN</a:t>
              </a:r>
              <a:r>
                <a:rPr lang="en-GB" baseline="-25000" dirty="0" err="1" smtClean="0"/>
                <a:t>ch</a:t>
              </a:r>
              <a:r>
                <a:rPr lang="en-GB" dirty="0" smtClean="0"/>
                <a:t>/d</a:t>
              </a:r>
              <a:r>
                <a:rPr lang="en-GB" dirty="0" smtClean="0">
                  <a:latin typeface="Symbol" panose="05050102010706020507" pitchFamily="18" charset="2"/>
                </a:rPr>
                <a:t>h</a:t>
              </a:r>
              <a:endParaRPr lang="en-GB" dirty="0">
                <a:latin typeface="Symbol" panose="05050102010706020507" pitchFamily="18" charset="2"/>
              </a:endParaRPr>
            </a:p>
          </p:txBody>
        </p:sp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8"/>
            <a:srcRect l="54713" t="36539" r="6992" b="53212"/>
            <a:stretch/>
          </p:blipFill>
          <p:spPr bwMode="auto">
            <a:xfrm>
              <a:off x="8491429" y="1635043"/>
              <a:ext cx="2861155" cy="1064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 rotWithShape="1">
            <a:blip r:embed="rId8"/>
            <a:srcRect t="92362"/>
            <a:stretch/>
          </p:blipFill>
          <p:spPr bwMode="auto">
            <a:xfrm>
              <a:off x="6704092" y="3288832"/>
              <a:ext cx="4863149" cy="5165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Rectangle 8"/>
            <p:cNvSpPr/>
            <p:nvPr/>
          </p:nvSpPr>
          <p:spPr>
            <a:xfrm>
              <a:off x="6755056" y="3534776"/>
              <a:ext cx="173637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0" dirty="0" smtClean="0"/>
                <a:t>PLB788 (2019) 166</a:t>
              </a:r>
              <a:endParaRPr lang="en-US" sz="1400" b="0" dirty="0"/>
            </a:p>
          </p:txBody>
        </p:sp>
      </p:grpSp>
    </p:spTree>
    <p:extLst>
      <p:ext uri="{BB962C8B-B14F-4D97-AF65-F5344CB8AC3E}">
        <p14:creationId xmlns:p14="http://schemas.microsoft.com/office/powerpoint/2010/main" val="4192137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Run Schedule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35</a:t>
            </a:fld>
            <a:endParaRPr lang="en-US" alt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071662"/>
              </p:ext>
            </p:extLst>
          </p:nvPr>
        </p:nvGraphicFramePr>
        <p:xfrm>
          <a:off x="148614" y="1214422"/>
          <a:ext cx="11881321" cy="4831080"/>
        </p:xfrm>
        <a:graphic>
          <a:graphicData uri="http://schemas.openxmlformats.org/drawingml/2006/table">
            <a:tbl>
              <a:tblPr/>
              <a:tblGrid>
                <a:gridCol w="303784"/>
                <a:gridCol w="1643074"/>
                <a:gridCol w="4214842"/>
                <a:gridCol w="5719621"/>
              </a:tblGrid>
              <a:tr h="192071"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Year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Systems, time, L</a:t>
                      </a:r>
                      <a:r>
                        <a:rPr kumimoji="0" lang="en-US" altLang="en-US" sz="16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int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Total per Run (3 and 4)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B9BD5"/>
                    </a:solidFill>
                  </a:tcPr>
                </a:tc>
              </a:tr>
              <a:tr h="348864">
                <a:tc rowSpan="3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RUN3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2021</a:t>
                      </a:r>
                      <a:r>
                        <a:rPr kumimoji="0" lang="en-US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> (4 weeks)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3 weeks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5.5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1 week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: 6.2/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nb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ALICE/ATLAS/CMS, 1/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nb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LHCb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: 0.6/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ATLAS/CMS, 0.3/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ALICE/LHCb</a:t>
                      </a:r>
                      <a:b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</a:b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5.5: 300/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ATLAS/CMS, 25/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LHCb, 3/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8.8: 100/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ATLAS/CMS/LHCb, 1.5/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O-O: 500/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ＭＳ Ｐゴシック" pitchFamily="3" charset="-128"/>
                        </a:rPr>
                        <a:t>m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b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p-O: 200/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ea typeface="ＭＳ Ｐゴシック" pitchFamily="3" charset="-128"/>
                        </a:rPr>
                        <a:t>m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</a:tr>
              <a:tr h="474299">
                <a:tc vMerge="1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2022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(6 weeks)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p-O + O-O 7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1 week (after EYETS?)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5 weeks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864">
                <a:tc vMerge="1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2023 </a:t>
                      </a:r>
                      <a:r>
                        <a:rPr kumimoji="0" lang="en-US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>(4 weeks)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8.8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few days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8.8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3.x weeks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2C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071"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71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LS3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717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ATLAS/CMS upgrades, ALICE: ITS3?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FoCal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?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671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8864">
                <a:tc rowSpan="3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RUN4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2027 </a:t>
                      </a:r>
                      <a:r>
                        <a:rPr kumimoji="0" lang="en-US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>(4 weeks)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3 weeks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5.5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1 week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: 6.8/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nb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ALICE/ATLAS/CMS, 1/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nb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LHCb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: 0.6/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ATLAS/CMS, 0.3/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ALICE/LHCb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5.5: 300/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ATLAS/CMS, 25/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LHCb, 3/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8.8: 100/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ATLAS/CMS/LHCb, 1.5/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ALICE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</a:tr>
              <a:tr h="505657">
                <a:tc vMerge="1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2028 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(6 weeks) 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2 weeks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p-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8.8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3.x weeks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8.8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few days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071">
                <a:tc vMerge="1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2029 </a:t>
                      </a:r>
                      <a:r>
                        <a:rPr kumimoji="0" lang="en-US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>(4 weeks)</a:t>
                      </a:r>
                      <a:endParaRPr kumimoji="0" lang="en-US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Pb-Pb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5.5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TeV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, 4 weeks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2071"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  <a:cs typeface="+mn-cs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  <a:cs typeface="+mn-cs"/>
                        </a:rPr>
                        <a:t>LS4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  <a:cs typeface="+mn-cs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4">
                        <a:lumMod val="50000"/>
                        <a:lumOff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</a:tr>
              <a:tr h="192071">
                <a:tc gridSpan="2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R U N 5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ＭＳ Ｐゴシック" pitchFamily="3" charset="-128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Intermediate AA, 11 weeks</a:t>
                      </a:r>
                    </a:p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pp reference, 1 week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1313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E.g. 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Ar-Ar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3-9/</a:t>
                      </a:r>
                      <a:r>
                        <a:rPr kumimoji="0" lang="en-US" alt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pb</a:t>
                      </a:r>
                      <a:r>
                        <a:rPr kumimoji="0" lang="en-US" alt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ＭＳ Ｐゴシック" pitchFamily="3" charset="-128"/>
                        </a:rPr>
                        <a:t> (optimal species to be defined)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2F0D9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0" y="6152397"/>
            <a:ext cx="12192000" cy="28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80" b="0" dirty="0" smtClean="0"/>
              <a:t>This is a proposal agreed in WG5 and reflects the physics discussed in the YR. The final run schedule is decided by the LHCC upon discussion with the experiments.</a:t>
            </a:r>
            <a:endParaRPr lang="en-US" sz="128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6" name="Rectangle 5"/>
          <p:cNvSpPr/>
          <p:nvPr/>
        </p:nvSpPr>
        <p:spPr>
          <a:xfrm>
            <a:off x="2286000" y="2438400"/>
            <a:ext cx="7620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b="0" dirty="0">
                <a:latin typeface="CMR12"/>
              </a:rPr>
              <a:t>“I am more sure of the conclusions than of any</a:t>
            </a:r>
          </a:p>
          <a:p>
            <a:r>
              <a:rPr lang="en-GB" sz="2800" b="0" dirty="0">
                <a:latin typeface="CMR12"/>
              </a:rPr>
              <a:t>single argument which suggested them to me.”</a:t>
            </a:r>
          </a:p>
          <a:p>
            <a:endParaRPr lang="en-GB" sz="2800" b="0" dirty="0">
              <a:latin typeface="CMR12"/>
            </a:endParaRPr>
          </a:p>
          <a:p>
            <a:pPr algn="r"/>
            <a:r>
              <a:rPr lang="en-GB" sz="2800" b="0" dirty="0">
                <a:latin typeface="CMR12"/>
              </a:rPr>
              <a:t>Richard P. Feynman</a:t>
            </a:r>
            <a:endParaRPr lang="en-GB" sz="2800" dirty="0"/>
          </a:p>
        </p:txBody>
      </p:sp>
      <p:sp>
        <p:nvSpPr>
          <p:cNvPr id="8" name="Rectangle 7"/>
          <p:cNvSpPr/>
          <p:nvPr/>
        </p:nvSpPr>
        <p:spPr>
          <a:xfrm>
            <a:off x="8458200" y="6019800"/>
            <a:ext cx="3657600" cy="381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Phys. Rev. Lett. 23 (1969) 1415</a:t>
            </a:r>
          </a:p>
        </p:txBody>
      </p:sp>
    </p:spTree>
    <p:extLst>
      <p:ext uri="{BB962C8B-B14F-4D97-AF65-F5344CB8AC3E}">
        <p14:creationId xmlns:p14="http://schemas.microsoft.com/office/powerpoint/2010/main" val="225738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b="10923"/>
          <a:stretch>
            <a:fillRect/>
          </a:stretch>
        </p:blipFill>
        <p:spPr bwMode="auto">
          <a:xfrm>
            <a:off x="4502339" y="2320042"/>
            <a:ext cx="3343275" cy="218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Explanations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4</a:t>
            </a:fld>
            <a:endParaRPr lang="en-US" altLang="en-US"/>
          </a:p>
        </p:txBody>
      </p:sp>
      <p:sp>
        <p:nvSpPr>
          <p:cNvPr id="5" name="Rectangle 4"/>
          <p:cNvSpPr/>
          <p:nvPr/>
        </p:nvSpPr>
        <p:spPr>
          <a:xfrm>
            <a:off x="238084" y="5715016"/>
            <a:ext cx="6481261" cy="46166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2400" b="0" dirty="0" smtClean="0"/>
              <a:t>(Perfect) fluid dynamics </a:t>
            </a:r>
            <a:r>
              <a:rPr lang="en-GB" sz="2400" b="0" dirty="0" smtClean="0">
                <a:cs typeface="Arial" panose="020B0604020202020204" pitchFamily="34" charset="0"/>
                <a:sym typeface="Wingdings" panose="05000000000000000000" pitchFamily="2" charset="2"/>
              </a:rPr>
              <a:t>↔</a:t>
            </a:r>
            <a:r>
              <a:rPr lang="en-GB" sz="2400" b="0" dirty="0" smtClean="0">
                <a:sym typeface="Wingdings" panose="05000000000000000000" pitchFamily="2" charset="2"/>
              </a:rPr>
              <a:t> free streaming limit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0960" y="1428736"/>
            <a:ext cx="3474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/>
              <a:t>Hydrodynamic evolution</a:t>
            </a:r>
            <a:endParaRPr lang="en-US" sz="2400" b="0" dirty="0"/>
          </a:p>
        </p:txBody>
      </p:sp>
      <p:sp>
        <p:nvSpPr>
          <p:cNvPr id="7" name="TextBox 6"/>
          <p:cNvSpPr txBox="1"/>
          <p:nvPr/>
        </p:nvSpPr>
        <p:spPr>
          <a:xfrm>
            <a:off x="7953388" y="1428736"/>
            <a:ext cx="42258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/>
              <a:t>Initial-momentum correlations</a:t>
            </a:r>
            <a:endParaRPr lang="en-US" sz="24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4737525" y="1428736"/>
            <a:ext cx="2872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/>
              <a:t>Escape mechanism</a:t>
            </a:r>
            <a:endParaRPr lang="en-US" sz="2400" b="0" dirty="0"/>
          </a:p>
        </p:txBody>
      </p:sp>
      <p:sp>
        <p:nvSpPr>
          <p:cNvPr id="9" name="TextBox 8"/>
          <p:cNvSpPr txBox="1"/>
          <p:nvPr/>
        </p:nvSpPr>
        <p:spPr>
          <a:xfrm>
            <a:off x="861861" y="4967599"/>
            <a:ext cx="25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/>
              <a:t>Many scatterings</a:t>
            </a:r>
            <a:endParaRPr lang="en-US" sz="2400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5003624" y="4967599"/>
            <a:ext cx="2340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/>
              <a:t>Few scatterings</a:t>
            </a:r>
            <a:endParaRPr lang="en-US" sz="24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8877519" y="4967599"/>
            <a:ext cx="23775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 smtClean="0"/>
              <a:t>Initial conditions</a:t>
            </a:r>
            <a:endParaRPr lang="en-US" sz="2400" b="0" dirty="0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89969" y="2428868"/>
            <a:ext cx="2352675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Rectangle 19"/>
          <p:cNvSpPr/>
          <p:nvPr/>
        </p:nvSpPr>
        <p:spPr>
          <a:xfrm rot="5400000">
            <a:off x="10284683" y="3312283"/>
            <a:ext cx="20746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PRD87(2013) 9,094034</a:t>
            </a:r>
            <a:endParaRPr lang="en-US" sz="1400" b="0" dirty="0"/>
          </a:p>
        </p:txBody>
      </p:sp>
      <p:sp>
        <p:nvSpPr>
          <p:cNvPr id="23" name="Rectangle 22"/>
          <p:cNvSpPr/>
          <p:nvPr/>
        </p:nvSpPr>
        <p:spPr>
          <a:xfrm rot="5400000">
            <a:off x="7027597" y="3366684"/>
            <a:ext cx="168668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PLB783(2018) 274</a:t>
            </a:r>
            <a:endParaRPr lang="en-US" sz="1400" b="0" dirty="0"/>
          </a:p>
        </p:txBody>
      </p:sp>
      <p:sp>
        <p:nvSpPr>
          <p:cNvPr id="26" name="Oval 25"/>
          <p:cNvSpPr/>
          <p:nvPr/>
        </p:nvSpPr>
        <p:spPr bwMode="auto">
          <a:xfrm>
            <a:off x="1082123" y="2357430"/>
            <a:ext cx="2071702" cy="2071702"/>
          </a:xfrm>
          <a:prstGeom prst="ellipse">
            <a:avLst/>
          </a:prstGeom>
          <a:gradFill flip="none" rotWithShape="1">
            <a:gsLst>
              <a:gs pos="10000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>
            <a:off x="3667108" y="5214950"/>
            <a:ext cx="928694" cy="15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667636" y="5214950"/>
            <a:ext cx="928694" cy="1588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7810512" y="5761182"/>
            <a:ext cx="413446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Theory spans still today a wide field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8" grpId="0"/>
      <p:bldP spid="10" grpId="0"/>
      <p:bldP spid="11" grpId="0"/>
      <p:bldP spid="20" grpId="0"/>
      <p:bldP spid="23" grpId="0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System Comparison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F4FA6-C3FB-4517-86AB-2276D9DDFBB1}" type="slidenum">
              <a:rPr lang="en-US" altLang="en-US" smtClean="0"/>
              <a:pPr/>
              <a:t>5</a:t>
            </a:fld>
            <a:endParaRPr lang="en-US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594" y="1285861"/>
            <a:ext cx="11674322" cy="444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10382164" y="6143644"/>
            <a:ext cx="17860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PLB </a:t>
            </a:r>
            <a:r>
              <a:rPr lang="en-US" sz="1400" b="0" dirty="0"/>
              <a:t>765 (2017) 193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738150" y="3686177"/>
            <a:ext cx="11287204" cy="1588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" name="Picture 3" descr="Y:\talks\150627 hcp school\qgp2.png"/>
          <p:cNvPicPr>
            <a:picLocks noChangeAspect="1" noChangeArrowheads="1"/>
          </p:cNvPicPr>
          <p:nvPr/>
        </p:nvPicPr>
        <p:blipFill>
          <a:blip r:embed="rId3"/>
          <a:srcRect l="5324" t="26062" r="79587" b="27605"/>
          <a:stretch>
            <a:fillRect/>
          </a:stretch>
        </p:blipFill>
        <p:spPr bwMode="auto">
          <a:xfrm>
            <a:off x="10239404" y="3143248"/>
            <a:ext cx="1214446" cy="11430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18" name="Group 17"/>
          <p:cNvGrpSpPr/>
          <p:nvPr/>
        </p:nvGrpSpPr>
        <p:grpSpPr>
          <a:xfrm>
            <a:off x="1095340" y="2214554"/>
            <a:ext cx="1357322" cy="285752"/>
            <a:chOff x="881026" y="2571744"/>
            <a:chExt cx="1357322" cy="285752"/>
          </a:xfrm>
        </p:grpSpPr>
        <p:sp>
          <p:nvSpPr>
            <p:cNvPr id="17" name="Rectangle 16"/>
            <p:cNvSpPr/>
            <p:nvPr/>
          </p:nvSpPr>
          <p:spPr bwMode="auto">
            <a:xfrm>
              <a:off x="881026" y="2571744"/>
              <a:ext cx="1357322" cy="28575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2" name="Group 13"/>
            <p:cNvGrpSpPr/>
            <p:nvPr/>
          </p:nvGrpSpPr>
          <p:grpSpPr>
            <a:xfrm>
              <a:off x="952464" y="2643182"/>
              <a:ext cx="1214446" cy="148371"/>
              <a:chOff x="8382016" y="5500702"/>
              <a:chExt cx="1214446" cy="148371"/>
            </a:xfrm>
          </p:grpSpPr>
          <p:pic>
            <p:nvPicPr>
              <p:cNvPr id="13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3"/>
              <a:srcRect l="12425" t="26062" r="78600" b="27605"/>
              <a:stretch>
                <a:fillRect/>
              </a:stretch>
            </p:blipFill>
            <p:spPr bwMode="auto">
              <a:xfrm>
                <a:off x="9096396" y="5500702"/>
                <a:ext cx="500066" cy="148371"/>
              </a:xfrm>
              <a:prstGeom prst="rect">
                <a:avLst/>
              </a:prstGeom>
              <a:noFill/>
            </p:spPr>
          </p:pic>
          <p:pic>
            <p:nvPicPr>
              <p:cNvPr id="14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3"/>
              <a:srcRect l="12425" t="26062" r="78600" b="27605"/>
              <a:stretch>
                <a:fillRect/>
              </a:stretch>
            </p:blipFill>
            <p:spPr bwMode="auto">
              <a:xfrm flipH="1">
                <a:off x="8382016" y="5500702"/>
                <a:ext cx="500066" cy="148371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0" name="Group 19"/>
          <p:cNvGrpSpPr/>
          <p:nvPr/>
        </p:nvGrpSpPr>
        <p:grpSpPr>
          <a:xfrm>
            <a:off x="6667504" y="1214422"/>
            <a:ext cx="1500198" cy="1285884"/>
            <a:chOff x="6738942" y="1071546"/>
            <a:chExt cx="1500198" cy="1285884"/>
          </a:xfrm>
        </p:grpSpPr>
        <p:sp>
          <p:nvSpPr>
            <p:cNvPr id="19" name="Rectangle 18"/>
            <p:cNvSpPr/>
            <p:nvPr/>
          </p:nvSpPr>
          <p:spPr bwMode="auto">
            <a:xfrm>
              <a:off x="6738942" y="1071546"/>
              <a:ext cx="1500198" cy="128588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11" name="Group 12"/>
            <p:cNvGrpSpPr/>
            <p:nvPr/>
          </p:nvGrpSpPr>
          <p:grpSpPr>
            <a:xfrm>
              <a:off x="6810380" y="1142984"/>
              <a:ext cx="1357322" cy="1143008"/>
              <a:chOff x="2524100" y="5000636"/>
              <a:chExt cx="1357322" cy="1143008"/>
            </a:xfrm>
          </p:grpSpPr>
          <p:pic>
            <p:nvPicPr>
              <p:cNvPr id="15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3"/>
              <a:srcRect l="5324" t="26062" r="87575" b="27605"/>
              <a:stretch>
                <a:fillRect/>
              </a:stretch>
            </p:blipFill>
            <p:spPr bwMode="auto">
              <a:xfrm>
                <a:off x="2524100" y="5000636"/>
                <a:ext cx="571504" cy="1143008"/>
              </a:xfrm>
              <a:prstGeom prst="rect">
                <a:avLst/>
              </a:prstGeom>
              <a:noFill/>
            </p:spPr>
          </p:pic>
          <p:pic>
            <p:nvPicPr>
              <p:cNvPr id="16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3"/>
              <a:srcRect l="12425" t="26062" r="76036" b="27605"/>
              <a:stretch>
                <a:fillRect/>
              </a:stretch>
            </p:blipFill>
            <p:spPr bwMode="auto">
              <a:xfrm>
                <a:off x="3238480" y="5532951"/>
                <a:ext cx="642942" cy="1483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21" name="TextBox 20"/>
          <p:cNvSpPr txBox="1"/>
          <p:nvPr/>
        </p:nvSpPr>
        <p:spPr>
          <a:xfrm>
            <a:off x="932368" y="5742873"/>
            <a:ext cx="9238426" cy="646331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Ridge component characterized with multi-particle correlations: pp ~ p-</a:t>
            </a:r>
            <a:r>
              <a:rPr lang="en-US" dirty="0" err="1" smtClean="0"/>
              <a:t>Pb</a:t>
            </a:r>
            <a:r>
              <a:rPr lang="en-US" dirty="0" smtClean="0"/>
              <a:t> &lt; </a:t>
            </a:r>
            <a:r>
              <a:rPr lang="en-US" dirty="0" err="1" smtClean="0"/>
              <a:t>Pb-Pb</a:t>
            </a:r>
            <a:endParaRPr lang="en-US" dirty="0" smtClean="0"/>
          </a:p>
          <a:p>
            <a:r>
              <a:rPr lang="en-US" dirty="0" smtClean="0">
                <a:sym typeface="Wingdings" pitchFamily="2" charset="2"/>
              </a:rPr>
              <a:t> True collective effect above </a:t>
            </a:r>
            <a:r>
              <a:rPr lang="en-US" dirty="0" err="1" smtClean="0">
                <a:sym typeface="Wingdings" pitchFamily="2" charset="2"/>
              </a:rPr>
              <a:t>N</a:t>
            </a:r>
            <a:r>
              <a:rPr lang="en-US" baseline="-25000" dirty="0" err="1" smtClean="0">
                <a:sym typeface="Wingdings" pitchFamily="2" charset="2"/>
              </a:rPr>
              <a:t>ch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smtClean="0">
                <a:sym typeface="Symbol"/>
              </a:rPr>
              <a:t></a:t>
            </a:r>
            <a:r>
              <a:rPr lang="en-US" dirty="0" smtClean="0">
                <a:sym typeface="Wingdings" pitchFamily="2" charset="2"/>
              </a:rPr>
              <a:t> 100</a:t>
            </a:r>
            <a:endParaRPr lang="en-US" dirty="0"/>
          </a:p>
        </p:txBody>
      </p:sp>
      <p:sp>
        <p:nvSpPr>
          <p:cNvPr id="22" name="Rectangle 25"/>
          <p:cNvSpPr>
            <a:spLocks noChangeArrowheads="1"/>
          </p:cNvSpPr>
          <p:nvPr/>
        </p:nvSpPr>
        <p:spPr bwMode="auto">
          <a:xfrm rot="1617310">
            <a:off x="11168066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1+2</a:t>
            </a:r>
            <a:endParaRPr lang="en-US" alt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3952860" y="1214422"/>
            <a:ext cx="12362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vs.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ch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Comparison – Identified Particles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6</a:t>
            </a:fld>
            <a:endParaRPr lang="en-US" altLang="en-US"/>
          </a:p>
        </p:txBody>
      </p:sp>
      <p:pic>
        <p:nvPicPr>
          <p:cNvPr id="7" name="Picture 9" descr="2013-Jul-15-Fig4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701941" y="1906348"/>
            <a:ext cx="4180009" cy="2379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024430" y="6000768"/>
            <a:ext cx="18390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dirty="0"/>
              <a:t>PLB726 (2013) 164</a:t>
            </a:r>
            <a:endParaRPr lang="en-US" sz="1400" dirty="0"/>
          </a:p>
        </p:txBody>
      </p:sp>
      <p:sp>
        <p:nvSpPr>
          <p:cNvPr id="13" name="Rectangle 12"/>
          <p:cNvSpPr/>
          <p:nvPr/>
        </p:nvSpPr>
        <p:spPr>
          <a:xfrm>
            <a:off x="881026" y="6000768"/>
            <a:ext cx="173637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PLB765 (2017) 193</a:t>
            </a:r>
            <a:endParaRPr lang="en-US" sz="1400" b="0" dirty="0"/>
          </a:p>
        </p:txBody>
      </p:sp>
      <p:pic>
        <p:nvPicPr>
          <p:cNvPr id="82947" name="Picture 3" descr="Y:\talks\190301 yr jamboree\cms_pp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8084" y="1643050"/>
            <a:ext cx="3238480" cy="31726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Rectangle 15"/>
          <p:cNvSpPr/>
          <p:nvPr/>
        </p:nvSpPr>
        <p:spPr>
          <a:xfrm>
            <a:off x="9382148" y="6000768"/>
            <a:ext cx="18036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JHEP06 (2015) 190</a:t>
            </a:r>
            <a:endParaRPr lang="en-US" sz="1400" b="0" dirty="0"/>
          </a:p>
        </p:txBody>
      </p:sp>
      <p:grpSp>
        <p:nvGrpSpPr>
          <p:cNvPr id="18" name="Group 17"/>
          <p:cNvGrpSpPr/>
          <p:nvPr/>
        </p:nvGrpSpPr>
        <p:grpSpPr>
          <a:xfrm>
            <a:off x="8167702" y="1643050"/>
            <a:ext cx="3930780" cy="3000396"/>
            <a:chOff x="8167702" y="1643050"/>
            <a:chExt cx="3930780" cy="3000396"/>
          </a:xfrm>
        </p:grpSpPr>
        <p:pic>
          <p:nvPicPr>
            <p:cNvPr id="82948" name="Picture 4" descr="Y:\talks\190301 yr jamboree\alice_pbpb.png"/>
            <p:cNvPicPr>
              <a:picLocks noChangeAspect="1" noChangeArrowheads="1"/>
            </p:cNvPicPr>
            <p:nvPr/>
          </p:nvPicPr>
          <p:blipFill>
            <a:blip r:embed="rId5"/>
            <a:srcRect l="10165"/>
            <a:stretch>
              <a:fillRect/>
            </a:stretch>
          </p:blipFill>
          <p:spPr bwMode="auto">
            <a:xfrm>
              <a:off x="8310578" y="1643050"/>
              <a:ext cx="3787904" cy="3000396"/>
            </a:xfrm>
            <a:prstGeom prst="rect">
              <a:avLst/>
            </a:prstGeom>
            <a:noFill/>
          </p:spPr>
        </p:pic>
        <p:pic>
          <p:nvPicPr>
            <p:cNvPr id="17" name="Picture 4" descr="Y:\talks\190301 yr jamboree\alice_pbpb.png"/>
            <p:cNvPicPr>
              <a:picLocks noChangeAspect="1" noChangeArrowheads="1"/>
            </p:cNvPicPr>
            <p:nvPr/>
          </p:nvPicPr>
          <p:blipFill>
            <a:blip r:embed="rId5"/>
            <a:srcRect r="94917"/>
            <a:stretch>
              <a:fillRect/>
            </a:stretch>
          </p:blipFill>
          <p:spPr bwMode="auto">
            <a:xfrm>
              <a:off x="8167702" y="1643050"/>
              <a:ext cx="214314" cy="3000396"/>
            </a:xfrm>
            <a:prstGeom prst="rect">
              <a:avLst/>
            </a:prstGeom>
            <a:noFill/>
          </p:spPr>
        </p:pic>
      </p:grpSp>
      <p:pic>
        <p:nvPicPr>
          <p:cNvPr id="20" name="Picture 3" descr="Y:\talks\150627 hcp school\qgp2.png"/>
          <p:cNvPicPr>
            <a:picLocks noChangeAspect="1" noChangeArrowheads="1"/>
          </p:cNvPicPr>
          <p:nvPr/>
        </p:nvPicPr>
        <p:blipFill>
          <a:blip r:embed="rId6"/>
          <a:srcRect l="5324" t="26062" r="79587" b="27605"/>
          <a:stretch>
            <a:fillRect/>
          </a:stretch>
        </p:blipFill>
        <p:spPr bwMode="auto">
          <a:xfrm>
            <a:off x="10810908" y="1142984"/>
            <a:ext cx="1214446" cy="11430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grpSp>
        <p:nvGrpSpPr>
          <p:cNvPr id="21" name="Group 20"/>
          <p:cNvGrpSpPr/>
          <p:nvPr/>
        </p:nvGrpSpPr>
        <p:grpSpPr>
          <a:xfrm>
            <a:off x="1881158" y="3571876"/>
            <a:ext cx="1357322" cy="285752"/>
            <a:chOff x="881026" y="2571744"/>
            <a:chExt cx="1357322" cy="285752"/>
          </a:xfrm>
        </p:grpSpPr>
        <p:sp>
          <p:nvSpPr>
            <p:cNvPr id="22" name="Rectangle 21"/>
            <p:cNvSpPr/>
            <p:nvPr/>
          </p:nvSpPr>
          <p:spPr bwMode="auto">
            <a:xfrm>
              <a:off x="881026" y="2571744"/>
              <a:ext cx="1357322" cy="28575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3" name="Group 13"/>
            <p:cNvGrpSpPr/>
            <p:nvPr/>
          </p:nvGrpSpPr>
          <p:grpSpPr>
            <a:xfrm>
              <a:off x="952464" y="2643182"/>
              <a:ext cx="1214446" cy="148371"/>
              <a:chOff x="8382016" y="5500702"/>
              <a:chExt cx="1214446" cy="148371"/>
            </a:xfrm>
          </p:grpSpPr>
          <p:pic>
            <p:nvPicPr>
              <p:cNvPr id="24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6"/>
              <a:srcRect l="12425" t="26062" r="78600" b="27605"/>
              <a:stretch>
                <a:fillRect/>
              </a:stretch>
            </p:blipFill>
            <p:spPr bwMode="auto">
              <a:xfrm>
                <a:off x="9096396" y="5500702"/>
                <a:ext cx="500066" cy="148371"/>
              </a:xfrm>
              <a:prstGeom prst="rect">
                <a:avLst/>
              </a:prstGeom>
              <a:noFill/>
            </p:spPr>
          </p:pic>
          <p:pic>
            <p:nvPicPr>
              <p:cNvPr id="25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6"/>
              <a:srcRect l="12425" t="26062" r="78600" b="27605"/>
              <a:stretch>
                <a:fillRect/>
              </a:stretch>
            </p:blipFill>
            <p:spPr bwMode="auto">
              <a:xfrm flipH="1">
                <a:off x="8382016" y="5500702"/>
                <a:ext cx="500066" cy="148371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26" name="Group 25"/>
          <p:cNvGrpSpPr/>
          <p:nvPr/>
        </p:nvGrpSpPr>
        <p:grpSpPr>
          <a:xfrm>
            <a:off x="6096000" y="1142984"/>
            <a:ext cx="1214446" cy="1040954"/>
            <a:chOff x="6738942" y="1071546"/>
            <a:chExt cx="1500198" cy="1285884"/>
          </a:xfrm>
        </p:grpSpPr>
        <p:sp>
          <p:nvSpPr>
            <p:cNvPr id="27" name="Rectangle 26"/>
            <p:cNvSpPr/>
            <p:nvPr/>
          </p:nvSpPr>
          <p:spPr bwMode="auto">
            <a:xfrm>
              <a:off x="6738942" y="1071546"/>
              <a:ext cx="1500198" cy="1285884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grpSp>
          <p:nvGrpSpPr>
            <p:cNvPr id="28" name="Group 12"/>
            <p:cNvGrpSpPr/>
            <p:nvPr/>
          </p:nvGrpSpPr>
          <p:grpSpPr>
            <a:xfrm>
              <a:off x="6810380" y="1142984"/>
              <a:ext cx="1357322" cy="1143008"/>
              <a:chOff x="2524100" y="5000636"/>
              <a:chExt cx="1357322" cy="1143008"/>
            </a:xfrm>
          </p:grpSpPr>
          <p:pic>
            <p:nvPicPr>
              <p:cNvPr id="29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6"/>
              <a:srcRect l="5324" t="26062" r="87575" b="27605"/>
              <a:stretch>
                <a:fillRect/>
              </a:stretch>
            </p:blipFill>
            <p:spPr bwMode="auto">
              <a:xfrm>
                <a:off x="2524100" y="5000636"/>
                <a:ext cx="571504" cy="1143008"/>
              </a:xfrm>
              <a:prstGeom prst="rect">
                <a:avLst/>
              </a:prstGeom>
              <a:noFill/>
            </p:spPr>
          </p:pic>
          <p:pic>
            <p:nvPicPr>
              <p:cNvPr id="30" name="Picture 3" descr="Y:\talks\150627 hcp school\qgp2.png"/>
              <p:cNvPicPr>
                <a:picLocks noChangeAspect="1" noChangeArrowheads="1"/>
              </p:cNvPicPr>
              <p:nvPr/>
            </p:nvPicPr>
            <p:blipFill>
              <a:blip r:embed="rId6"/>
              <a:srcRect l="12425" t="26062" r="76036" b="27605"/>
              <a:stretch>
                <a:fillRect/>
              </a:stretch>
            </p:blipFill>
            <p:spPr bwMode="auto">
              <a:xfrm>
                <a:off x="3238480" y="5532951"/>
                <a:ext cx="642942" cy="148371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31" name="TextBox 30"/>
          <p:cNvSpPr txBox="1"/>
          <p:nvPr/>
        </p:nvSpPr>
        <p:spPr>
          <a:xfrm>
            <a:off x="2438589" y="5286388"/>
            <a:ext cx="731482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Mass splitting and crossing observed in small and large systems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095472" y="1500174"/>
            <a:ext cx="12362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vs.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ch</a:t>
            </a:r>
            <a:endParaRPr lang="en-US" baseline="-25000" dirty="0"/>
          </a:p>
        </p:txBody>
      </p:sp>
      <p:sp>
        <p:nvSpPr>
          <p:cNvPr id="33" name="TextBox 32"/>
          <p:cNvSpPr txBox="1"/>
          <p:nvPr/>
        </p:nvSpPr>
        <p:spPr>
          <a:xfrm>
            <a:off x="4524364" y="1643050"/>
            <a:ext cx="12362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vs.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ch</a:t>
            </a:r>
            <a:endParaRPr lang="en-US" baseline="-25000" dirty="0"/>
          </a:p>
        </p:txBody>
      </p:sp>
      <p:sp>
        <p:nvSpPr>
          <p:cNvPr id="34" name="TextBox 33"/>
          <p:cNvSpPr txBox="1"/>
          <p:nvPr/>
        </p:nvSpPr>
        <p:spPr>
          <a:xfrm>
            <a:off x="7881950" y="1571612"/>
            <a:ext cx="1236236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vs.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ch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/>
          <p:nvPr/>
        </p:nvGrpSpPr>
        <p:grpSpPr>
          <a:xfrm>
            <a:off x="6023992" y="1277437"/>
            <a:ext cx="5286982" cy="3508885"/>
            <a:chOff x="6072000" y="1571612"/>
            <a:chExt cx="5286982" cy="3508885"/>
          </a:xfrm>
        </p:grpSpPr>
        <p:pic>
          <p:nvPicPr>
            <p:cNvPr id="118787" name="Picture 3" descr="Y:\talks\181009 mpi school\CMS-HIN-16-010_Figure_005.png"/>
            <p:cNvPicPr>
              <a:picLocks noChangeAspect="1" noChangeArrowheads="1"/>
            </p:cNvPicPr>
            <p:nvPr/>
          </p:nvPicPr>
          <p:blipFill>
            <a:blip r:embed="rId2" cstate="print"/>
            <a:srcRect t="-334" b="53246"/>
            <a:stretch>
              <a:fillRect/>
            </a:stretch>
          </p:blipFill>
          <p:spPr bwMode="auto">
            <a:xfrm>
              <a:off x="6072000" y="1571612"/>
              <a:ext cx="5268448" cy="2908359"/>
            </a:xfrm>
            <a:prstGeom prst="rect">
              <a:avLst/>
            </a:prstGeom>
            <a:noFill/>
          </p:spPr>
        </p:pic>
        <p:pic>
          <p:nvPicPr>
            <p:cNvPr id="18" name="Picture 3" descr="Y:\talks\181009 mpi school\CMS-HIN-16-010_Figure_005.png"/>
            <p:cNvPicPr>
              <a:picLocks noChangeAspect="1" noChangeArrowheads="1"/>
            </p:cNvPicPr>
            <p:nvPr/>
          </p:nvPicPr>
          <p:blipFill>
            <a:blip r:embed="rId3" cstate="print"/>
            <a:srcRect t="90385"/>
            <a:stretch>
              <a:fillRect/>
            </a:stretch>
          </p:blipFill>
          <p:spPr bwMode="auto">
            <a:xfrm>
              <a:off x="6090534" y="4486657"/>
              <a:ext cx="5268448" cy="593840"/>
            </a:xfrm>
            <a:prstGeom prst="rect">
              <a:avLst/>
            </a:prstGeom>
            <a:noFill/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Coefficients in pp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7</a:t>
            </a:fld>
            <a:endParaRPr lang="en-US" altLang="en-US"/>
          </a:p>
        </p:txBody>
      </p:sp>
      <p:pic>
        <p:nvPicPr>
          <p:cNvPr id="11878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8" y="1285860"/>
            <a:ext cx="5095868" cy="3460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0" y="6143644"/>
            <a:ext cx="18069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400" b="0" dirty="0" smtClean="0"/>
              <a:t>EPJC </a:t>
            </a:r>
            <a:r>
              <a:rPr lang="fr-FR" sz="1400" b="0" dirty="0"/>
              <a:t>77 (2017) 428</a:t>
            </a:r>
            <a:endParaRPr lang="en-US" sz="1400" b="0" dirty="0"/>
          </a:p>
        </p:txBody>
      </p:sp>
      <p:sp>
        <p:nvSpPr>
          <p:cNvPr id="13" name="Rectangle 12"/>
          <p:cNvSpPr/>
          <p:nvPr/>
        </p:nvSpPr>
        <p:spPr>
          <a:xfrm>
            <a:off x="10382164" y="6143644"/>
            <a:ext cx="17860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0" dirty="0" smtClean="0"/>
              <a:t>PLB </a:t>
            </a:r>
            <a:r>
              <a:rPr lang="en-US" sz="1400" b="0" dirty="0"/>
              <a:t>765 (2017) 193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8480" y="1142984"/>
            <a:ext cx="119295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vs. </a:t>
            </a:r>
            <a:r>
              <a:rPr lang="en-US" dirty="0" err="1"/>
              <a:t>N</a:t>
            </a:r>
            <a:r>
              <a:rPr lang="en-US" baseline="-25000" dirty="0" err="1"/>
              <a:t>ch</a:t>
            </a:r>
            <a:endParaRPr lang="en-US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8739206" y="1221959"/>
            <a:ext cx="119295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US" baseline="-25000" dirty="0"/>
              <a:t>2</a:t>
            </a:r>
            <a:r>
              <a:rPr lang="en-US" dirty="0"/>
              <a:t> vs. </a:t>
            </a:r>
            <a:r>
              <a:rPr lang="en-US" dirty="0" err="1"/>
              <a:t>N</a:t>
            </a:r>
            <a:r>
              <a:rPr lang="en-US" baseline="-25000" dirty="0" err="1"/>
              <a:t>ch</a:t>
            </a:r>
            <a:endParaRPr lang="en-US" baseline="-25000" dirty="0"/>
          </a:p>
        </p:txBody>
      </p:sp>
      <p:grpSp>
        <p:nvGrpSpPr>
          <p:cNvPr id="6" name="Group 16"/>
          <p:cNvGrpSpPr/>
          <p:nvPr/>
        </p:nvGrpSpPr>
        <p:grpSpPr>
          <a:xfrm>
            <a:off x="2166911" y="4934562"/>
            <a:ext cx="7858179" cy="646331"/>
            <a:chOff x="1371599" y="5562600"/>
            <a:chExt cx="7858179" cy="646331"/>
          </a:xfrm>
        </p:grpSpPr>
        <p:sp>
          <p:nvSpPr>
            <p:cNvPr id="20" name="TextBox 19"/>
            <p:cNvSpPr txBox="1"/>
            <p:nvPr/>
          </p:nvSpPr>
          <p:spPr>
            <a:xfrm>
              <a:off x="1371599" y="5562600"/>
              <a:ext cx="7858179" cy="646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804863"/>
              <a:r>
                <a:rPr lang="en-US" dirty="0" smtClean="0"/>
                <a:t>Few particle correlations dominated by jets, resonance decays</a:t>
              </a:r>
            </a:p>
            <a:p>
              <a:pPr marL="804863"/>
              <a:r>
                <a:rPr lang="en-US" dirty="0" smtClean="0"/>
                <a:t>Experimental result : procedure dependent</a:t>
              </a:r>
            </a:p>
          </p:txBody>
        </p:sp>
        <p:pic>
          <p:nvPicPr>
            <p:cNvPr id="22" name="Picture 1" descr="Y:\talks\150627 hcp school\careful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443037" y="5634486"/>
              <a:ext cx="685800" cy="514350"/>
            </a:xfrm>
            <a:prstGeom prst="rect">
              <a:avLst/>
            </a:prstGeom>
            <a:noFill/>
          </p:spPr>
        </p:pic>
      </p:grpSp>
      <p:cxnSp>
        <p:nvCxnSpPr>
          <p:cNvPr id="24" name="Straight Arrow Connector 23"/>
          <p:cNvCxnSpPr/>
          <p:nvPr/>
        </p:nvCxnSpPr>
        <p:spPr bwMode="auto">
          <a:xfrm rot="16200000" flipV="1">
            <a:off x="1488249" y="3679033"/>
            <a:ext cx="1285884" cy="1214446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rot="5400000" flipH="1" flipV="1">
            <a:off x="6524628" y="4143380"/>
            <a:ext cx="1285884" cy="285752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ctangle 25"/>
          <p:cNvSpPr>
            <a:spLocks noChangeArrowheads="1"/>
          </p:cNvSpPr>
          <p:nvPr/>
        </p:nvSpPr>
        <p:spPr bwMode="auto">
          <a:xfrm rot="1617310">
            <a:off x="11168066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1+2</a:t>
            </a:r>
            <a:endParaRPr lang="en-US" altLang="en-US" sz="1400" dirty="0"/>
          </a:p>
        </p:txBody>
      </p:sp>
      <p:sp>
        <p:nvSpPr>
          <p:cNvPr id="21" name="Rectangle 20"/>
          <p:cNvSpPr/>
          <p:nvPr/>
        </p:nvSpPr>
        <p:spPr>
          <a:xfrm>
            <a:off x="2988447" y="5929330"/>
            <a:ext cx="6215106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1588"/>
            <a:r>
              <a:rPr lang="en-US" dirty="0" smtClean="0"/>
              <a:t>Collective nature of dilute systems not understood, yet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If </a:t>
            </a:r>
            <a:r>
              <a:rPr lang="en-GB" sz="2400" dirty="0" err="1" smtClean="0"/>
              <a:t>v</a:t>
            </a:r>
            <a:r>
              <a:rPr lang="en-GB" sz="2400" baseline="-25000" dirty="0" err="1" smtClean="0"/>
              <a:t>n</a:t>
            </a:r>
            <a:r>
              <a:rPr lang="en-GB" sz="2400" dirty="0" smtClean="0"/>
              <a:t> are caused by final-state interactions, </a:t>
            </a:r>
            <a:r>
              <a:rPr lang="en-GB" sz="2400" dirty="0" err="1" smtClean="0"/>
              <a:t>partons</a:t>
            </a:r>
            <a:r>
              <a:rPr lang="en-GB" sz="2400" dirty="0" smtClean="0"/>
              <a:t> should lose energy</a:t>
            </a: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8E6F5B6-3B30-4C27-A6D9-C4F4EBACF9B5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295401" y="179388"/>
            <a:ext cx="10587077" cy="857250"/>
          </a:xfrm>
        </p:spPr>
        <p:txBody>
          <a:bodyPr/>
          <a:lstStyle/>
          <a:p>
            <a:r>
              <a:rPr lang="en-US" dirty="0" smtClean="0"/>
              <a:t>Energy Loss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156734" y="5988626"/>
            <a:ext cx="5878532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 significant signal observed for hadrons, D and B</a:t>
            </a:r>
            <a:endParaRPr lang="en-GB" dirty="0"/>
          </a:p>
        </p:txBody>
      </p:sp>
      <p:sp>
        <p:nvSpPr>
          <p:cNvPr id="18" name="Rectangle 25"/>
          <p:cNvSpPr>
            <a:spLocks noChangeArrowheads="1"/>
          </p:cNvSpPr>
          <p:nvPr/>
        </p:nvSpPr>
        <p:spPr bwMode="auto">
          <a:xfrm rot="1617310">
            <a:off x="11047549" y="397416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1+2</a:t>
            </a:r>
            <a:endParaRPr lang="en-US" altLang="en-US" sz="14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35858" y="2071678"/>
            <a:ext cx="9131976" cy="3286148"/>
            <a:chOff x="35858" y="2071678"/>
            <a:chExt cx="9131976" cy="3286148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xmlns="" id="{9653CBC7-EE6A-4E74-972C-2592216BC2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0049"/>
            <a:stretch/>
          </p:blipFill>
          <p:spPr>
            <a:xfrm>
              <a:off x="3048216" y="2469210"/>
              <a:ext cx="3082114" cy="2839870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xmlns="" id="{5C369341-706A-4E69-9BA6-F57BCFAFA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24561" y="2357430"/>
              <a:ext cx="3143273" cy="298285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25352" y="2451560"/>
              <a:ext cx="2880000" cy="277086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1339798" y="3625771"/>
              <a:ext cx="1095172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hadrons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25946" y="4094634"/>
              <a:ext cx="1287532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 mesons</a:t>
              </a:r>
              <a:endParaRPr lang="en-GB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83466" y="3737444"/>
              <a:ext cx="1343638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J/</a:t>
              </a:r>
              <a:r>
                <a:rPr lang="en-GB" dirty="0" smtClean="0">
                  <a:latin typeface="Symbol" panose="05050102010706020507" pitchFamily="18" charset="2"/>
                </a:rPr>
                <a:t>y</a:t>
              </a:r>
              <a:r>
                <a:rPr lang="en-GB" dirty="0" smtClean="0"/>
                <a:t> from B</a:t>
              </a:r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39666" y="4983093"/>
              <a:ext cx="2030812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b="0" dirty="0" smtClean="0"/>
                <a:t>PRL110 </a:t>
              </a:r>
              <a:r>
                <a:rPr lang="en-GB" sz="1400" b="0" dirty="0"/>
                <a:t>(2013) 082302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483334" y="4983093"/>
              <a:ext cx="165782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b="0" dirty="0" smtClean="0"/>
                <a:t>EPJC78(2018)762</a:t>
              </a:r>
              <a:endParaRPr lang="en-US" sz="1400" b="0" dirty="0"/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35858" y="2071678"/>
              <a:ext cx="9125438" cy="328614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00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67042" y="2143116"/>
              <a:ext cx="2663614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R</a:t>
              </a:r>
              <a:r>
                <a:rPr lang="en-GB" baseline="-25000" dirty="0" err="1" smtClean="0"/>
                <a:t>pA</a:t>
              </a:r>
              <a:r>
                <a:rPr lang="en-GB" dirty="0" smtClean="0"/>
                <a:t> vs. </a:t>
              </a:r>
              <a:r>
                <a:rPr lang="en-GB" dirty="0" err="1" smtClean="0"/>
                <a:t>p</a:t>
              </a:r>
              <a:r>
                <a:rPr lang="en-GB" baseline="-25000" dirty="0" err="1" smtClean="0"/>
                <a:t>T</a:t>
              </a:r>
              <a:r>
                <a:rPr lang="en-GB" baseline="-25000" dirty="0" smtClean="0"/>
                <a:t> </a:t>
              </a:r>
              <a:r>
                <a:rPr lang="en-GB" dirty="0" smtClean="0"/>
                <a:t>- </a:t>
              </a:r>
              <a:r>
                <a:rPr lang="en-GB" dirty="0" err="1" smtClean="0"/>
                <a:t>midrapidity</a:t>
              </a:r>
              <a:endParaRPr lang="en-GB" dirty="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381224" y="2786058"/>
            <a:ext cx="7072362" cy="3000396"/>
            <a:chOff x="-4762576" y="5500702"/>
            <a:chExt cx="7072362" cy="3000396"/>
          </a:xfrm>
        </p:grpSpPr>
        <p:sp>
          <p:nvSpPr>
            <p:cNvPr id="27" name="Rectangle 26"/>
            <p:cNvSpPr/>
            <p:nvPr/>
          </p:nvSpPr>
          <p:spPr bwMode="auto">
            <a:xfrm>
              <a:off x="-4762576" y="5500702"/>
              <a:ext cx="7072362" cy="3000396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88066" name="Picture 2" descr="Y:\talks\190301 yr jamboree\hidef_Fig5b.png"/>
            <p:cNvPicPr>
              <a:picLocks noChangeAspect="1" noChangeArrowheads="1"/>
            </p:cNvPicPr>
            <p:nvPr/>
          </p:nvPicPr>
          <p:blipFill>
            <a:blip r:embed="rId6" cstate="print"/>
            <a:stretch>
              <a:fillRect/>
            </a:stretch>
          </p:blipFill>
          <p:spPr bwMode="auto">
            <a:xfrm>
              <a:off x="-4476824" y="5786454"/>
              <a:ext cx="3240000" cy="2570400"/>
            </a:xfrm>
            <a:prstGeom prst="rect">
              <a:avLst/>
            </a:prstGeom>
            <a:noFill/>
          </p:spPr>
        </p:pic>
        <p:sp>
          <p:nvSpPr>
            <p:cNvPr id="23" name="Rectangle 22"/>
            <p:cNvSpPr/>
            <p:nvPr/>
          </p:nvSpPr>
          <p:spPr>
            <a:xfrm>
              <a:off x="-4476824" y="8072470"/>
              <a:ext cx="185659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0" dirty="0" smtClean="0"/>
                <a:t>JHEP1710(2017)090</a:t>
              </a:r>
              <a:endParaRPr lang="en-US" sz="1400" b="0" dirty="0"/>
            </a:p>
          </p:txBody>
        </p:sp>
        <p:pic>
          <p:nvPicPr>
            <p:cNvPr id="88067" name="Picture 3" descr="Y:\talks\190301 yr jamboree\hidef_Fig14c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-1047800" y="5786454"/>
              <a:ext cx="3240000" cy="2565000"/>
            </a:xfrm>
            <a:prstGeom prst="rect">
              <a:avLst/>
            </a:prstGeom>
            <a:noFill/>
          </p:spPr>
        </p:pic>
        <p:sp>
          <p:nvSpPr>
            <p:cNvPr id="26" name="Rectangle 25"/>
            <p:cNvSpPr/>
            <p:nvPr/>
          </p:nvSpPr>
          <p:spPr>
            <a:xfrm>
              <a:off x="-793647" y="8072470"/>
              <a:ext cx="1587294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0" dirty="0" smtClean="0"/>
                <a:t>arXiv:1902.05599</a:t>
              </a:r>
              <a:endParaRPr lang="en-US" sz="1400" b="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-2266070" y="5559998"/>
              <a:ext cx="2266070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R</a:t>
              </a:r>
              <a:r>
                <a:rPr lang="en-GB" baseline="-25000" dirty="0" err="1" smtClean="0"/>
                <a:t>pA</a:t>
              </a:r>
              <a:r>
                <a:rPr lang="en-GB" dirty="0" smtClean="0"/>
                <a:t> vs. </a:t>
              </a:r>
              <a:r>
                <a:rPr lang="en-GB" dirty="0" err="1" smtClean="0"/>
                <a:t>p</a:t>
              </a:r>
              <a:r>
                <a:rPr lang="en-GB" baseline="-25000" dirty="0" err="1" smtClean="0"/>
                <a:t>T</a:t>
              </a:r>
              <a:r>
                <a:rPr lang="en-GB" baseline="-25000" dirty="0" smtClean="0"/>
                <a:t> </a:t>
              </a:r>
              <a:r>
                <a:rPr lang="en-GB" dirty="0" smtClean="0"/>
                <a:t>- forward</a:t>
              </a:r>
              <a:endParaRPr lang="en-GB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-2833750" y="7143776"/>
              <a:ext cx="1287532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 mesons</a:t>
              </a:r>
              <a:endParaRPr lang="en-GB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-261982" y="7429528"/>
              <a:ext cx="2048959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 and J/</a:t>
              </a:r>
              <a:r>
                <a:rPr lang="en-GB" dirty="0" smtClean="0">
                  <a:latin typeface="Symbol" panose="05050102010706020507" pitchFamily="18" charset="2"/>
                </a:rPr>
                <a:t>y</a:t>
              </a:r>
              <a:r>
                <a:rPr lang="en-GB" dirty="0" smtClean="0"/>
                <a:t> from B</a:t>
              </a:r>
              <a:endParaRPr lang="en-GB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8739206" y="1857364"/>
            <a:ext cx="3214711" cy="3357307"/>
            <a:chOff x="10596593" y="4000504"/>
            <a:chExt cx="3214711" cy="3357307"/>
          </a:xfrm>
        </p:grpSpPr>
        <p:sp>
          <p:nvSpPr>
            <p:cNvPr id="32" name="Rectangle 31"/>
            <p:cNvSpPr/>
            <p:nvPr/>
          </p:nvSpPr>
          <p:spPr bwMode="auto">
            <a:xfrm>
              <a:off x="10596593" y="4000504"/>
              <a:ext cx="3214711" cy="3357307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26" name="Picture 2" descr="Y:\talks\190301 yr jamboree\ppb5_RCP_limit90_AKT04_V0A_W1-90201.pn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0736632" y="4500570"/>
              <a:ext cx="2910736" cy="2714644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11266144" y="4071942"/>
              <a:ext cx="2069797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h-jet coincidence</a:t>
              </a:r>
              <a:endParaRPr lang="en-GB" baseline="-250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0908954" y="6929462"/>
              <a:ext cx="153760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0" dirty="0" smtClean="0"/>
                <a:t>PLB783(2018)95</a:t>
              </a:r>
              <a:endParaRPr lang="en-US" sz="1400" b="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D1B6EF2-76DC-49B2-8216-756444940FBE}" type="slidenum">
              <a:rPr lang="en-US" altLang="en-US" smtClean="0"/>
              <a:pPr/>
              <a:t>9</a:t>
            </a:fld>
            <a:endParaRPr lang="en-US" alt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xmlns="" id="{01EBDF8F-99A4-4596-859D-4D97EFB51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5340" y="212725"/>
            <a:ext cx="6643734" cy="857250"/>
          </a:xfrm>
        </p:spPr>
        <p:txBody>
          <a:bodyPr/>
          <a:lstStyle/>
          <a:p>
            <a:r>
              <a:rPr lang="en-US" dirty="0" smtClean="0"/>
              <a:t>Second Discovery: Strangeness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altLang="en-US" smtClean="0"/>
              <a:t>Particle production and collectivity across system size - Jan Fiete Grosse-Oetringhaus</a:t>
            </a:r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0B78ADB-04BE-47A7-B3D7-3F52F21388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626" y="0"/>
            <a:ext cx="3986974" cy="632460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8024826" y="6143644"/>
            <a:ext cx="2292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rgbClr val="3366FF"/>
              </a:buClr>
              <a:buSzPct val="80000"/>
              <a:buFont typeface="Wingdings" panose="05000000000000000000" pitchFamily="2" charset="2"/>
              <a:buChar char="u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3366FF"/>
              </a:buClr>
              <a:buFont typeface="Wingdings" panose="05000000000000000000" pitchFamily="2" charset="2"/>
              <a:buChar char="Ø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rgbClr val="0066FF"/>
              </a:buClr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b="0" dirty="0"/>
              <a:t>Nature Phys.13(2017)535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550566" y="179388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</a:t>
            </a:r>
            <a:r>
              <a:rPr lang="en-GB" baseline="30000" dirty="0" smtClean="0"/>
              <a:t>0</a:t>
            </a:r>
            <a:r>
              <a:rPr lang="en-GB" dirty="0" smtClean="0"/>
              <a:t>/</a:t>
            </a:r>
            <a:r>
              <a:rPr lang="en-GB" dirty="0" smtClean="0">
                <a:latin typeface="Symbol" panose="05050102010706020507" pitchFamily="18" charset="2"/>
              </a:rPr>
              <a:t>p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597052" y="968538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Symbol" panose="05050102010706020507" pitchFamily="18" charset="2"/>
              </a:rPr>
              <a:t>L</a:t>
            </a:r>
            <a:r>
              <a:rPr lang="en-GB" dirty="0">
                <a:solidFill>
                  <a:srgbClr val="0000FF"/>
                </a:solidFill>
              </a:rPr>
              <a:t>/</a:t>
            </a:r>
            <a:r>
              <a:rPr lang="en-GB" dirty="0">
                <a:solidFill>
                  <a:srgbClr val="0000FF"/>
                </a:solidFill>
                <a:latin typeface="Symbol" panose="05050102010706020507" pitchFamily="18" charset="2"/>
              </a:rPr>
              <a:t>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606670" y="1757688"/>
            <a:ext cx="52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  <a:latin typeface="Symbol" panose="05050102010706020507" pitchFamily="18" charset="2"/>
              </a:rPr>
              <a:t>X</a:t>
            </a:r>
            <a:r>
              <a:rPr lang="en-GB" dirty="0">
                <a:solidFill>
                  <a:srgbClr val="00B050"/>
                </a:solidFill>
              </a:rPr>
              <a:t>/</a:t>
            </a:r>
            <a:r>
              <a:rPr lang="en-GB" dirty="0">
                <a:solidFill>
                  <a:srgbClr val="00B050"/>
                </a:solidFill>
                <a:latin typeface="Symbol" panose="05050102010706020507" pitchFamily="18" charset="2"/>
              </a:rPr>
              <a:t>p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586878" y="2634734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  <a:r>
              <a:rPr lang="en-GB" dirty="0">
                <a:solidFill>
                  <a:srgbClr val="FF0000"/>
                </a:solidFill>
              </a:rPr>
              <a:t>/</a:t>
            </a:r>
            <a:r>
              <a:rPr lang="en-GB" dirty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06574" y="2856223"/>
            <a:ext cx="466794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pp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149960" y="2634734"/>
            <a:ext cx="697627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p-</a:t>
            </a:r>
            <a:r>
              <a:rPr lang="en-GB" dirty="0" err="1" smtClean="0"/>
              <a:t>Pb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0259695" y="2230766"/>
            <a:ext cx="85151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Pb-Pb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119CCA5A-55AA-421D-8CE7-85F85D4D0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413"/>
            <a:ext cx="7391400" cy="5040312"/>
          </a:xfrm>
        </p:spPr>
        <p:txBody>
          <a:bodyPr/>
          <a:lstStyle/>
          <a:p>
            <a:r>
              <a:rPr lang="en-US" sz="2700" dirty="0" smtClean="0"/>
              <a:t>Strange </a:t>
            </a:r>
            <a:r>
              <a:rPr lang="en-US" sz="2700" dirty="0"/>
              <a:t>baryon production </a:t>
            </a:r>
            <a:r>
              <a:rPr lang="en-US" sz="2700" dirty="0" smtClean="0"/>
              <a:t>increases </a:t>
            </a:r>
            <a:br>
              <a:rPr lang="en-US" sz="2700" dirty="0" smtClean="0"/>
            </a:br>
            <a:r>
              <a:rPr lang="en-US" sz="2700" dirty="0" smtClean="0"/>
              <a:t>with increasing multiplicity</a:t>
            </a:r>
          </a:p>
          <a:p>
            <a:pPr lvl="1"/>
            <a:r>
              <a:rPr lang="en-US" dirty="0" smtClean="0"/>
              <a:t> </a:t>
            </a:r>
            <a:r>
              <a:rPr lang="en-US" dirty="0" smtClean="0">
                <a:latin typeface="Symbol" panose="05050102010706020507" pitchFamily="18" charset="2"/>
              </a:rPr>
              <a:t>L</a:t>
            </a:r>
            <a:r>
              <a:rPr lang="en-US" dirty="0" smtClean="0"/>
              <a:t>, </a:t>
            </a:r>
            <a:r>
              <a:rPr lang="en-US" dirty="0" smtClean="0">
                <a:latin typeface="Symbol" panose="05050102010706020507" pitchFamily="18" charset="2"/>
              </a:rPr>
              <a:t>X</a:t>
            </a:r>
            <a:r>
              <a:rPr lang="en-US" dirty="0" smtClean="0"/>
              <a:t>, </a:t>
            </a:r>
            <a:r>
              <a:rPr lang="en-US" dirty="0" smtClean="0">
                <a:latin typeface="Symbol" panose="05050102010706020507" pitchFamily="18" charset="2"/>
              </a:rPr>
              <a:t>W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 Smooth</a:t>
            </a:r>
            <a:r>
              <a:rPr lang="en-US" dirty="0" smtClean="0"/>
              <a:t> across system (pp, p-</a:t>
            </a:r>
            <a:r>
              <a:rPr lang="en-US" dirty="0" err="1" smtClean="0"/>
              <a:t>Pb</a:t>
            </a:r>
            <a:r>
              <a:rPr lang="en-US" dirty="0" smtClean="0"/>
              <a:t>, </a:t>
            </a:r>
            <a:r>
              <a:rPr lang="en-US" dirty="0" err="1" smtClean="0"/>
              <a:t>Pb-Pb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Multiplicity only relevant variable here?</a:t>
            </a:r>
          </a:p>
          <a:p>
            <a:pPr lvl="2"/>
            <a:r>
              <a:rPr lang="en-US" dirty="0" smtClean="0"/>
              <a:t>Need more overlap for final answer</a:t>
            </a:r>
          </a:p>
          <a:p>
            <a:endParaRPr lang="en-US" dirty="0"/>
          </a:p>
          <a:p>
            <a:r>
              <a:rPr lang="en-US" sz="2700" dirty="0" smtClean="0"/>
              <a:t>Traditional MC codes fail to reproduce trend</a:t>
            </a:r>
          </a:p>
          <a:p>
            <a:pPr lvl="1"/>
            <a:r>
              <a:rPr lang="en-US" sz="2300" dirty="0" smtClean="0"/>
              <a:t> </a:t>
            </a:r>
            <a:r>
              <a:rPr lang="en-US" sz="2300" dirty="0" err="1" smtClean="0"/>
              <a:t>Torbjorn</a:t>
            </a:r>
            <a:r>
              <a:rPr lang="en-US" sz="2300" dirty="0" smtClean="0"/>
              <a:t> </a:t>
            </a:r>
            <a:r>
              <a:rPr lang="en-US" sz="2300" dirty="0" err="1" smtClean="0"/>
              <a:t>Sjostrand</a:t>
            </a:r>
            <a:r>
              <a:rPr lang="en-US" sz="2300" dirty="0" smtClean="0"/>
              <a:t> </a:t>
            </a:r>
            <a:r>
              <a:rPr lang="en-US" sz="1400" dirty="0" smtClean="0">
                <a:sym typeface="Wingdings" panose="05000000000000000000" pitchFamily="2" charset="2"/>
              </a:rPr>
              <a:t>[1808.03117]</a:t>
            </a:r>
            <a:r>
              <a:rPr lang="en-US" sz="2300" dirty="0" smtClean="0">
                <a:sym typeface="Wingdings" panose="05000000000000000000" pitchFamily="2" charset="2"/>
              </a:rPr>
              <a:t/>
            </a:r>
            <a:br>
              <a:rPr lang="en-US" sz="2300" dirty="0" smtClean="0">
                <a:sym typeface="Wingdings" panose="05000000000000000000" pitchFamily="2" charset="2"/>
              </a:rPr>
            </a:br>
            <a:r>
              <a:rPr lang="en-US" sz="2300" dirty="0" smtClean="0">
                <a:sym typeface="Wingdings" panose="05000000000000000000" pitchFamily="2" charset="2"/>
              </a:rPr>
              <a:t>“we lack some </a:t>
            </a:r>
            <a:r>
              <a:rPr lang="en-US" sz="2300" dirty="0" smtClean="0">
                <a:solidFill>
                  <a:srgbClr val="FF0000"/>
                </a:solidFill>
                <a:sym typeface="Wingdings" panose="05000000000000000000" pitchFamily="2" charset="2"/>
              </a:rPr>
              <a:t>fundamental</a:t>
            </a:r>
            <a:r>
              <a:rPr lang="en-US" sz="2300" dirty="0" smtClean="0">
                <a:sym typeface="Wingdings" panose="05000000000000000000" pitchFamily="2" charset="2"/>
              </a:rPr>
              <a:t> insight </a:t>
            </a:r>
            <a:br>
              <a:rPr lang="en-US" sz="2300" dirty="0" smtClean="0">
                <a:sym typeface="Wingdings" panose="05000000000000000000" pitchFamily="2" charset="2"/>
              </a:rPr>
            </a:br>
            <a:r>
              <a:rPr lang="en-US" sz="2300" dirty="0" smtClean="0">
                <a:sym typeface="Wingdings" panose="05000000000000000000" pitchFamily="2" charset="2"/>
              </a:rPr>
              <a:t>on baryon production”</a:t>
            </a:r>
            <a:endParaRPr lang="en-US" sz="2300" dirty="0"/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 rot="1617310">
            <a:off x="11168066" y="292992"/>
            <a:ext cx="882271" cy="30995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>
            <a:spAutoFit/>
          </a:bodyPr>
          <a:lstStyle/>
          <a:p>
            <a:pPr algn="ctr"/>
            <a:r>
              <a:rPr lang="en-US" altLang="en-US" sz="1400" dirty="0" smtClean="0"/>
              <a:t>Run 1+2</a:t>
            </a:r>
            <a:endParaRPr lang="en-US" alt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_Standarddesign">
  <a:themeElements>
    <a:clrScheme name="3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3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Standarddesign">
  <a:themeElements>
    <a:clrScheme name="3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3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Standarddesign">
  <a:themeElements>
    <a:clrScheme name="4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Standard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noFill/>
        <a:ln w="38100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00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/>
    </a:lnDef>
  </a:objectDefaults>
  <a:extraClrSchemeLst>
    <a:extraClrScheme>
      <a:clrScheme name="4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39030</TotalTime>
  <Words>2338</Words>
  <Application>Microsoft Office PowerPoint</Application>
  <PresentationFormat>Widescreen</PresentationFormat>
  <Paragraphs>483</Paragraphs>
  <Slides>36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36</vt:i4>
      </vt:variant>
    </vt:vector>
  </HeadingPairs>
  <TitlesOfParts>
    <vt:vector size="46" baseType="lpstr">
      <vt:lpstr>ＭＳ Ｐゴシック</vt:lpstr>
      <vt:lpstr>ＭＳ Ｐゴシック</vt:lpstr>
      <vt:lpstr>Arial</vt:lpstr>
      <vt:lpstr>Calibri</vt:lpstr>
      <vt:lpstr>CMR12</vt:lpstr>
      <vt:lpstr>Symbol</vt:lpstr>
      <vt:lpstr>Wingdings</vt:lpstr>
      <vt:lpstr>3_Standarddesign</vt:lpstr>
      <vt:lpstr>5_Standarddesign</vt:lpstr>
      <vt:lpstr>4_Standarddesign</vt:lpstr>
      <vt:lpstr>Particle production and collectivity across system size</vt:lpstr>
      <vt:lpstr>Preamble</vt:lpstr>
      <vt:lpstr>First Discovery: The Ridge</vt:lpstr>
      <vt:lpstr>Explanations</vt:lpstr>
      <vt:lpstr>System Comparison</vt:lpstr>
      <vt:lpstr>System Comparison – Identified Particles</vt:lpstr>
      <vt:lpstr>v2 Coefficients in pp</vt:lpstr>
      <vt:lpstr>Energy Loss</vt:lpstr>
      <vt:lpstr>Second Discovery: Strangeness</vt:lpstr>
      <vt:lpstr>Résumé</vt:lpstr>
      <vt:lpstr>Multiplicity Distribution</vt:lpstr>
      <vt:lpstr>Higher-Order Correlations in pp</vt:lpstr>
      <vt:lpstr>Charm &amp; Beauty</vt:lpstr>
      <vt:lpstr>Energy Loss</vt:lpstr>
      <vt:lpstr>Oxygen-Oxygen Collisions</vt:lpstr>
      <vt:lpstr>Proton-Oxygen Collisions</vt:lpstr>
      <vt:lpstr>Strangeness Enhancement in pp</vt:lpstr>
      <vt:lpstr>Thermal Radiation in p-Pb</vt:lpstr>
      <vt:lpstr>Proposed Run Schedule for Run 3 and 4</vt:lpstr>
      <vt:lpstr>Schedule Considerations Run 3 and 4</vt:lpstr>
      <vt:lpstr>Proposed Run Schedule for Run 3 and 4</vt:lpstr>
      <vt:lpstr>Summary</vt:lpstr>
      <vt:lpstr>Backup</vt:lpstr>
      <vt:lpstr>Collision Systems</vt:lpstr>
      <vt:lpstr>PowerPoint Presentation</vt:lpstr>
      <vt:lpstr>Energy Loss in p-Pb</vt:lpstr>
      <vt:lpstr>Energy Densities</vt:lpstr>
      <vt:lpstr>v2 in p-Pb</vt:lpstr>
      <vt:lpstr>2D Two-Particle Correlations</vt:lpstr>
      <vt:lpstr>And in pp?</vt:lpstr>
      <vt:lpstr>Initial or final state effect? What is the relation to the shape of the initial state?</vt:lpstr>
      <vt:lpstr>e+e- (archived ALEPH data) Can we observe the same structures in e+e- collisions?</vt:lpstr>
      <vt:lpstr>Xe-Xe Measurements</vt:lpstr>
      <vt:lpstr>Changing A vs. changing centrality</vt:lpstr>
      <vt:lpstr>Proposed Run Schedule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jfgrosse</dc:creator>
  <cp:lastModifiedBy>Jan Fiete</cp:lastModifiedBy>
  <cp:revision>7696</cp:revision>
  <dcterms:created xsi:type="dcterms:W3CDTF">2006-09-05T14:03:07Z</dcterms:created>
  <dcterms:modified xsi:type="dcterms:W3CDTF">2019-03-01T08:54:40Z</dcterms:modified>
</cp:coreProperties>
</file>