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mpg" ContentType="video/unknown"/>
  <Default Extension="emf" ContentType="image/x-em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5" r:id="rId1"/>
  </p:sldMasterIdLst>
  <p:notesMasterIdLst>
    <p:notesMasterId r:id="rId28"/>
  </p:notesMasterIdLst>
  <p:handoutMasterIdLst>
    <p:handoutMasterId r:id="rId29"/>
  </p:handoutMasterIdLst>
  <p:sldIdLst>
    <p:sldId id="256" r:id="rId2"/>
    <p:sldId id="267" r:id="rId3"/>
    <p:sldId id="298" r:id="rId4"/>
    <p:sldId id="300" r:id="rId5"/>
    <p:sldId id="276" r:id="rId6"/>
    <p:sldId id="308" r:id="rId7"/>
    <p:sldId id="261" r:id="rId8"/>
    <p:sldId id="262" r:id="rId9"/>
    <p:sldId id="311" r:id="rId10"/>
    <p:sldId id="275" r:id="rId11"/>
    <p:sldId id="285" r:id="rId12"/>
    <p:sldId id="286" r:id="rId13"/>
    <p:sldId id="321" r:id="rId14"/>
    <p:sldId id="304" r:id="rId15"/>
    <p:sldId id="293" r:id="rId16"/>
    <p:sldId id="317" r:id="rId17"/>
    <p:sldId id="318" r:id="rId18"/>
    <p:sldId id="316" r:id="rId19"/>
    <p:sldId id="312" r:id="rId20"/>
    <p:sldId id="315" r:id="rId21"/>
    <p:sldId id="320" r:id="rId22"/>
    <p:sldId id="313" r:id="rId23"/>
    <p:sldId id="314" r:id="rId24"/>
    <p:sldId id="319" r:id="rId25"/>
    <p:sldId id="306" r:id="rId26"/>
    <p:sldId id="322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3E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1297" autoAdjust="0"/>
  </p:normalViewPr>
  <p:slideViewPr>
    <p:cSldViewPr snapToGrid="0" snapToObjects="1">
      <p:cViewPr>
        <p:scale>
          <a:sx n="105" d="100"/>
          <a:sy n="105" d="100"/>
        </p:scale>
        <p:origin x="-664" y="-3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38A0CC-383D-A04A-A6B1-03203BA01351}" type="datetimeFigureOut">
              <a:t>10.01.19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BD78C2-5A6B-714F-AB40-3B725480DFF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35503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D00EA0-1D87-4541-B078-DB12C3B2F856}" type="datetimeFigureOut">
              <a:t>10.01.19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3F750D-288F-B64E-97D8-CA8C71C6EAF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8832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real history; four epochs,</a:t>
            </a:r>
            <a:r>
              <a:rPr lang="en-US" baseline="0" dirty="0" smtClean="0"/>
              <a:t> today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FA3E3C-5CC2-1241-BCD7-473BA397014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050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03F80-DF62-2F42-8D2B-24466BF8CE6E}" type="datetime1">
              <a:t>10.01.19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207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8CF9F-9B31-864E-A949-DEC2707B7321}" type="datetime1">
              <a:t>10.01.19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C497-1778-9C4F-921E-8E03730CF7C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426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441DB-ABF0-0C40-9F6F-5E403D8499B1}" type="datetime1">
              <a:t>10.01.19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C497-1778-9C4F-921E-8E03730CF7C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9142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150" y="0"/>
            <a:ext cx="7239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BA69B5-38E2-2E47-9FDA-50ACE7A3D2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6353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9332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383934" y="731520"/>
            <a:ext cx="8376138" cy="603504"/>
          </a:xfrm>
          <a:prstGeom prst="rect">
            <a:avLst/>
          </a:prstGeom>
          <a:noFill/>
        </p:spPr>
        <p:txBody>
          <a:bodyPr anchor="t"/>
          <a:lstStyle>
            <a:lvl1pPr marL="0" marR="0" indent="0" algn="l" defTabSz="10050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Tx/>
              <a:buNone/>
              <a:tabLst/>
              <a:defRPr lang="de-DE" sz="16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1005083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Tx/>
              <a:buNone/>
            </a:pPr>
            <a:r>
              <a:rPr lang="en-US" dirty="0"/>
              <a:t>Click here to enter slide subtitle (location in presentation)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383930" y="1355014"/>
            <a:ext cx="8376138" cy="48244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here to enter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 level</a:t>
            </a:r>
          </a:p>
          <a:p>
            <a:pPr lvl="6"/>
            <a:r>
              <a:rPr lang="en-US" noProof="0" dirty="0"/>
              <a:t>Seventh</a:t>
            </a:r>
            <a:r>
              <a:rPr lang="en-US" dirty="0"/>
              <a:t> level</a:t>
            </a:r>
          </a:p>
          <a:p>
            <a:pPr lvl="7"/>
            <a:r>
              <a:rPr lang="en-US" dirty="0"/>
              <a:t>Eight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>
          <a:xfrm>
            <a:off x="949440" y="6585092"/>
            <a:ext cx="0" cy="107722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31313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C7B4FCA-D758-EB48-BD46-5EEF226FD218}" type="slidenum">
              <a:rPr lang="en-US" smtClean="0">
                <a:solidFill>
                  <a:srgbClr val="313131"/>
                </a:solidFill>
              </a:rPr>
              <a:pPr/>
              <a:t>‹#›</a:t>
            </a:fld>
            <a:endParaRPr lang="en-US">
              <a:solidFill>
                <a:srgbClr val="313131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83932" y="274320"/>
            <a:ext cx="8376140" cy="429768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5225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383934" y="731520"/>
            <a:ext cx="8376138" cy="603504"/>
          </a:xfrm>
          <a:prstGeom prst="rect">
            <a:avLst/>
          </a:prstGeom>
          <a:noFill/>
        </p:spPr>
        <p:txBody>
          <a:bodyPr anchor="t"/>
          <a:lstStyle>
            <a:lvl1pPr marL="0" marR="0" indent="0" algn="l" defTabSz="10050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Tx/>
              <a:buNone/>
              <a:tabLst/>
              <a:defRPr lang="de-DE" sz="16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1005083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Tx/>
              <a:buNone/>
            </a:pPr>
            <a:r>
              <a:rPr lang="en-US" dirty="0"/>
              <a:t>Click here to enter slide subtitle (location in presentation)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383930" y="1355014"/>
            <a:ext cx="8376138" cy="48244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here to enter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 level</a:t>
            </a:r>
          </a:p>
          <a:p>
            <a:pPr lvl="6"/>
            <a:r>
              <a:rPr lang="en-US" noProof="0" dirty="0"/>
              <a:t>Seventh</a:t>
            </a:r>
            <a:r>
              <a:rPr lang="en-US" dirty="0"/>
              <a:t> level</a:t>
            </a:r>
          </a:p>
          <a:p>
            <a:pPr lvl="7"/>
            <a:r>
              <a:rPr lang="en-US" dirty="0"/>
              <a:t>Eight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>
          <a:xfrm>
            <a:off x="949440" y="6585092"/>
            <a:ext cx="0" cy="107722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31313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C7B4FCA-D758-EB48-BD46-5EEF226FD218}" type="slidenum">
              <a:rPr lang="en-US" smtClean="0">
                <a:solidFill>
                  <a:srgbClr val="313131"/>
                </a:solidFill>
              </a:rPr>
              <a:pPr/>
              <a:t>‹#›</a:t>
            </a:fld>
            <a:endParaRPr lang="en-US">
              <a:solidFill>
                <a:srgbClr val="313131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83932" y="274320"/>
            <a:ext cx="8376140" cy="429768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8655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5770E-CFCE-3949-882B-4D122355A871}" type="datetime1">
              <a:t>10.01.19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C497-1778-9C4F-921E-8E03730CF7C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7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A2EC-49D8-544B-AC45-02F65B7FDDDF}" type="datetime1">
              <a:t>10.01.19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426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92BF7-FD47-684D-BAC2-62716D8A66B3}" type="datetime1">
              <a:t>10.01.19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C497-1778-9C4F-921E-8E03730CF7C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671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9875-1109-B842-8518-B5B18898798E}" type="datetime1">
              <a:t>10.01.19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C497-1778-9C4F-921E-8E03730CF7C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443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FBFCA-DD6E-064C-8E9D-342C588C88D6}" type="datetime1">
              <a:t>10.01.19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C497-1778-9C4F-921E-8E03730CF7C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126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9E46B-3EAD-4E45-9E33-67E0336B241A}" type="datetime1">
              <a:t>10.01.19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C497-1778-9C4F-921E-8E03730CF7C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601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F717F-4166-1241-8C16-F4ED649153ED}" type="datetime1">
              <a:t>10.01.19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C497-1778-9C4F-921E-8E03730CF7C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392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9A890-CDBB-EF4D-AE6E-FA9B4CE1D7FA}" type="datetime1">
              <a:t>10.01.19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C497-1778-9C4F-921E-8E03730CF7C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629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8E0D49-148B-A048-8680-B8126585DC24}" type="datetime1">
              <a:t>10.01.19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D818E-44E9-B542-8FBF-7F317DEBE33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309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Gill Sans"/>
          <a:ea typeface="+mj-ea"/>
          <a:cs typeface="Gill San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8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jpeg"/><Relationship Id="rId6" Type="http://schemas.openxmlformats.org/officeDocument/2006/relationships/image" Target="../media/image40.png"/><Relationship Id="rId7" Type="http://schemas.openxmlformats.org/officeDocument/2006/relationships/image" Target="../media/image41.png"/><Relationship Id="rId8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aWX-BY-A9CY" TargetMode="External"/><Relationship Id="rId3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Relationship Id="rId3" Type="http://schemas.openxmlformats.org/officeDocument/2006/relationships/image" Target="../media/image4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Relationship Id="rId6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Relationship Id="rId3" Type="http://schemas.openxmlformats.org/officeDocument/2006/relationships/image" Target="../media/image5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779256/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4" Type="http://schemas.openxmlformats.org/officeDocument/2006/relationships/image" Target="../media/image6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png"/><Relationship Id="rId10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23.png"/><Relationship Id="rId1" Type="http://schemas.microsoft.com/office/2007/relationships/media" Target="../media/media1.mpg"/><Relationship Id="rId2" Type="http://schemas.openxmlformats.org/officeDocument/2006/relationships/video" Target="../media/media1.m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alphaModFix amt="75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1863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>
                <a:ln w="10160">
                  <a:solidFill>
                    <a:srgbClr val="FF66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Gill Sans"/>
                <a:cs typeface="Gill Sans"/>
              </a:rPr>
              <a:t>Gravitational Wave Astronomy with LIGO-Virgo</a:t>
            </a:r>
            <a:endParaRPr lang="en-US" sz="3600" b="1">
              <a:ln w="10160">
                <a:solidFill>
                  <a:srgbClr val="FF6600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Gill Sans"/>
              <a:cs typeface="Gill San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95391"/>
            <a:ext cx="6400800" cy="2125164"/>
          </a:xfrm>
        </p:spPr>
        <p:txBody>
          <a:bodyPr>
            <a:normAutofit/>
          </a:bodyPr>
          <a:lstStyle/>
          <a:p>
            <a:r>
              <a:rPr lang="en-US" sz="30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ill Sans"/>
                <a:cs typeface="Gill Sans"/>
              </a:rPr>
              <a:t>IGFAE Retreat </a:t>
            </a:r>
            <a:r>
              <a:rPr lang="mr-IN" sz="30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ill Sans"/>
                <a:cs typeface="Gill Sans"/>
              </a:rPr>
              <a:t>–</a:t>
            </a:r>
            <a:r>
              <a:rPr lang="en-US" sz="30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ill Sans"/>
                <a:cs typeface="Gill Sans"/>
              </a:rPr>
              <a:t> Jan 10 2019</a:t>
            </a:r>
            <a:br>
              <a:rPr lang="en-US" sz="30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ill Sans"/>
                <a:cs typeface="Gill Sans"/>
              </a:rPr>
            </a:br>
            <a:r>
              <a:rPr lang="en-US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ill Sans"/>
                <a:cs typeface="Gill Sans"/>
              </a:rPr>
              <a:t> </a:t>
            </a:r>
            <a:r>
              <a:rPr lang="en-US" sz="26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ill Sans"/>
                <a:cs typeface="Gill Sans"/>
              </a:rPr>
              <a:t>Thomas Dent</a:t>
            </a:r>
          </a:p>
          <a:p>
            <a:r>
              <a:rPr lang="en-US" sz="26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ill Sans"/>
                <a:cs typeface="Gill Sans"/>
              </a:rPr>
              <a:t>with G. Davies, J. Alvarez-Muñiz, E. Zas,</a:t>
            </a:r>
            <a:br>
              <a:rPr lang="en-US" sz="26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ill Sans"/>
                <a:cs typeface="Gill Sans"/>
              </a:rPr>
            </a:br>
            <a:r>
              <a:rPr lang="en-US" sz="26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ill Sans"/>
                <a:cs typeface="Gill Sans"/>
              </a:rPr>
              <a:t>PhD candidate TBD</a:t>
            </a:r>
            <a:endParaRPr lang="en-US" sz="26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cs typeface="Gill San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72914" y="6434361"/>
            <a:ext cx="17879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solidFill>
                  <a:srgbClr val="FFFFFF"/>
                </a:solidFill>
              </a:rPr>
              <a:t>Image Credit: </a:t>
            </a:r>
            <a:r>
              <a:rPr lang="en-US" sz="1200" b="0" dirty="0" err="1" smtClean="0">
                <a:solidFill>
                  <a:srgbClr val="FFFFFF"/>
                </a:solidFill>
              </a:rPr>
              <a:t>NASA/GSFC</a:t>
            </a:r>
            <a:endParaRPr lang="en-US" sz="1200" b="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585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6-09-06 at 16.12.2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78"/>
          <a:stretch/>
        </p:blipFill>
        <p:spPr>
          <a:xfrm>
            <a:off x="1335769" y="2680939"/>
            <a:ext cx="7028955" cy="3339928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Gill Sans"/>
                <a:cs typeface="Gill Sans"/>
              </a:rPr>
              <a:t>14 September 2015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593121" y="6370581"/>
            <a:ext cx="1161826" cy="365125"/>
          </a:xfrm>
        </p:spPr>
        <p:txBody>
          <a:bodyPr/>
          <a:lstStyle/>
          <a:p>
            <a:fld id="{CFACC497-1778-9C4F-921E-8E03730CF7C5}" type="slidenum">
              <a:t>10</a:t>
            </a:fld>
            <a:endParaRPr lang="en-US"/>
          </a:p>
        </p:txBody>
      </p:sp>
      <p:pic>
        <p:nvPicPr>
          <p:cNvPr id="6" name="Picture 5" descr="Screen Shot 2016-09-06 at 16.13.11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3" t="12125" r="-1" b="6593"/>
          <a:stretch/>
        </p:blipFill>
        <p:spPr>
          <a:xfrm>
            <a:off x="583142" y="3125057"/>
            <a:ext cx="825020" cy="2664000"/>
          </a:xfrm>
          <a:prstGeom prst="rect">
            <a:avLst/>
          </a:prstGeom>
        </p:spPr>
      </p:pic>
      <p:pic>
        <p:nvPicPr>
          <p:cNvPr id="7" name="Picture 6" descr="Screen Shot 2016-09-06 at 16.12.44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99" t="1" b="54474"/>
          <a:stretch/>
        </p:blipFill>
        <p:spPr>
          <a:xfrm>
            <a:off x="2461669" y="5973743"/>
            <a:ext cx="5867997" cy="48694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16200000">
            <a:off x="-628112" y="4179669"/>
            <a:ext cx="19608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Helvetica"/>
                <a:cs typeface="Helvetica"/>
              </a:rPr>
              <a:t>Strain (𝟣𝟢</a:t>
            </a:r>
            <a:r>
              <a:rPr lang="en-US" sz="2400" baseline="30000">
                <a:latin typeface="Helvetica"/>
                <a:cs typeface="Helvetica"/>
              </a:rPr>
              <a:t>−𝟤𝟣</a:t>
            </a:r>
            <a:r>
              <a:rPr lang="en-US" sz="2400">
                <a:latin typeface="Helvetica"/>
                <a:cs typeface="Helvetica"/>
              </a:rPr>
              <a:t>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79773" y="6274041"/>
            <a:ext cx="12938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Helvetica"/>
                <a:cs typeface="Helvetica"/>
              </a:rPr>
              <a:t>Time (s)</a:t>
            </a:r>
          </a:p>
        </p:txBody>
      </p:sp>
      <p:pic>
        <p:nvPicPr>
          <p:cNvPr id="13" name="Picture 12" descr="Screen Shot 2016-09-07 at 08.03.33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29" t="2259" b="57177"/>
          <a:stretch/>
        </p:blipFill>
        <p:spPr>
          <a:xfrm>
            <a:off x="1415775" y="1259553"/>
            <a:ext cx="6947997" cy="2002640"/>
          </a:xfrm>
          <a:prstGeom prst="rect">
            <a:avLst/>
          </a:prstGeom>
        </p:spPr>
      </p:pic>
      <p:pic>
        <p:nvPicPr>
          <p:cNvPr id="11" name="Picture 10" descr="Screen Shot 2017-09-06 at 18.12.17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1" r="3701"/>
          <a:stretch/>
        </p:blipFill>
        <p:spPr>
          <a:xfrm>
            <a:off x="3573674" y="1959857"/>
            <a:ext cx="1018939" cy="419100"/>
          </a:xfrm>
          <a:prstGeom prst="rect">
            <a:avLst/>
          </a:prstGeom>
        </p:spPr>
      </p:pic>
      <p:pic>
        <p:nvPicPr>
          <p:cNvPr id="10" name="Picture 9" descr="Screen Shot 2017-09-06 at 18.12.22.pn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6" r="2780"/>
          <a:stretch/>
        </p:blipFill>
        <p:spPr>
          <a:xfrm>
            <a:off x="1919746" y="2356303"/>
            <a:ext cx="1003002" cy="419100"/>
          </a:xfrm>
          <a:prstGeom prst="rect">
            <a:avLst/>
          </a:prstGeom>
        </p:spPr>
      </p:pic>
      <p:pic>
        <p:nvPicPr>
          <p:cNvPr id="12" name="Picture 11" descr="Screen Shot 2017-09-06 at 18.12.28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4657" y="1910903"/>
            <a:ext cx="10541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656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latin typeface="Gill Sans"/>
                <a:cs typeface="Gill Sans"/>
              </a:rPr>
              <a:t>Merging black hole masses &amp; spins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11582" y="4785575"/>
            <a:ext cx="3997480" cy="19359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</a:pPr>
            <a:r>
              <a:rPr lang="en-US">
                <a:latin typeface="Cambria"/>
                <a:cs typeface="Cambria"/>
              </a:rPr>
              <a:t>High masses relative to </a:t>
            </a:r>
            <a:br>
              <a:rPr lang="en-US">
                <a:latin typeface="Cambria"/>
                <a:cs typeface="Cambria"/>
              </a:rPr>
            </a:br>
            <a:r>
              <a:rPr lang="en-US">
                <a:latin typeface="Cambria"/>
                <a:cs typeface="Cambria"/>
              </a:rPr>
              <a:t>known X-ray BH</a:t>
            </a:r>
          </a:p>
          <a:p>
            <a:pPr>
              <a:lnSpc>
                <a:spcPct val="110000"/>
              </a:lnSpc>
            </a:pPr>
            <a:r>
              <a:rPr lang="en-US">
                <a:latin typeface="Cambria"/>
                <a:cs typeface="Cambria"/>
              </a:rPr>
              <a:t>Spin magnitudes appear </a:t>
            </a:r>
            <a:br>
              <a:rPr lang="en-US">
                <a:latin typeface="Cambria"/>
                <a:cs typeface="Cambria"/>
              </a:rPr>
            </a:br>
            <a:r>
              <a:rPr lang="en-US">
                <a:latin typeface="Cambria"/>
                <a:cs typeface="Cambria"/>
              </a:rPr>
              <a:t>smaller than maximum </a:t>
            </a:r>
            <a:br>
              <a:rPr lang="en-US">
                <a:latin typeface="Cambria"/>
                <a:cs typeface="Cambria"/>
              </a:rPr>
            </a:br>
            <a:r>
              <a:rPr lang="en-US">
                <a:latin typeface="Cambria"/>
                <a:cs typeface="Cambria"/>
              </a:rPr>
              <a:t>allowed by GR</a:t>
            </a:r>
          </a:p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C497-1778-9C4F-921E-8E03730CF7C5}" type="slidenum">
              <a:t>11</a:t>
            </a:fld>
            <a:endParaRPr lang="en-US"/>
          </a:p>
        </p:txBody>
      </p:sp>
      <p:pic>
        <p:nvPicPr>
          <p:cNvPr id="5" name="Picture 4" descr="Screen Shot 2019-01-04 at 20.58.0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22" y="1236084"/>
            <a:ext cx="5190113" cy="3460075"/>
          </a:xfrm>
          <a:prstGeom prst="rect">
            <a:avLst/>
          </a:prstGeom>
        </p:spPr>
      </p:pic>
      <p:pic>
        <p:nvPicPr>
          <p:cNvPr id="7" name="Picture 6" descr="Screen Shot 2019-01-04 at 21.45.4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7134" y="3039180"/>
            <a:ext cx="5076566" cy="35139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85272" y="2268045"/>
            <a:ext cx="2286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/>
              <a:t>LVC, arXiv:1811.12907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771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9-01-04 at 23.50.5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3575707"/>
            <a:ext cx="9144000" cy="2976113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>
                <a:latin typeface="Gill Sans"/>
                <a:cs typeface="Gill Sans"/>
              </a:rPr>
              <a:t>BH merger rate and mass distribution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0457" y="1417637"/>
            <a:ext cx="8475177" cy="4501959"/>
          </a:xfrm>
        </p:spPr>
        <p:txBody>
          <a:bodyPr>
            <a:normAutofit/>
          </a:bodyPr>
          <a:lstStyle/>
          <a:p>
            <a:r>
              <a:rPr lang="en-US" sz="2400">
                <a:latin typeface="Cambria"/>
                <a:cs typeface="Cambria"/>
              </a:rPr>
              <a:t>Prediction from 2010 : </a:t>
            </a:r>
            <a:r>
              <a:rPr lang="en-US" sz="2400" b="1">
                <a:solidFill>
                  <a:schemeClr val="accent1">
                    <a:lumMod val="75000"/>
                  </a:schemeClr>
                </a:solidFill>
                <a:latin typeface="Cambria"/>
                <a:cs typeface="Cambria"/>
              </a:rPr>
              <a:t>0.1</a:t>
            </a:r>
            <a:r>
              <a:rPr lang="en-US" sz="2400" b="1">
                <a:solidFill>
                  <a:schemeClr val="tx1"/>
                </a:solidFill>
                <a:latin typeface="Cambria"/>
                <a:cs typeface="Cambria"/>
              </a:rPr>
              <a:t>,</a:t>
            </a:r>
            <a:r>
              <a:rPr lang="en-US" sz="2400" b="1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lang="en-US" sz="2400" b="1">
                <a:solidFill>
                  <a:srgbClr val="008000"/>
                </a:solidFill>
                <a:latin typeface="Cambria"/>
                <a:cs typeface="Cambria"/>
              </a:rPr>
              <a:t>5</a:t>
            </a:r>
            <a:r>
              <a:rPr lang="en-US" sz="2400" b="1">
                <a:solidFill>
                  <a:srgbClr val="000000"/>
                </a:solidFill>
                <a:latin typeface="Cambria"/>
                <a:cs typeface="Cambria"/>
              </a:rPr>
              <a:t>,</a:t>
            </a:r>
            <a:r>
              <a:rPr lang="en-US" sz="2400" b="1">
                <a:solidFill>
                  <a:srgbClr val="C00000"/>
                </a:solidFill>
                <a:latin typeface="Cambria"/>
                <a:cs typeface="Cambria"/>
              </a:rPr>
              <a:t> 300</a:t>
            </a:r>
            <a:r>
              <a:rPr lang="en-US" sz="240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lang="en-US" sz="2400">
                <a:latin typeface="Cambria"/>
                <a:cs typeface="Cambria"/>
              </a:rPr>
              <a:t>/Gpc</a:t>
            </a:r>
            <a:r>
              <a:rPr lang="en-US" sz="2400" baseline="30000">
                <a:latin typeface="Cambria"/>
                <a:cs typeface="Cambria"/>
              </a:rPr>
              <a:t>3 </a:t>
            </a:r>
            <a:r>
              <a:rPr lang="en-US" sz="2400">
                <a:latin typeface="Cambria"/>
                <a:cs typeface="Cambria"/>
              </a:rPr>
              <a:t>/y </a:t>
            </a:r>
            <a:br>
              <a:rPr lang="en-US" sz="2400">
                <a:latin typeface="Cambria"/>
                <a:cs typeface="Cambria"/>
              </a:rPr>
            </a:br>
            <a:r>
              <a:rPr lang="en-US" sz="2400">
                <a:latin typeface="Cambria"/>
                <a:cs typeface="Cambria"/>
              </a:rPr>
              <a:t>							(</a:t>
            </a:r>
            <a:r>
              <a:rPr lang="en-US" sz="2400" b="1">
                <a:solidFill>
                  <a:schemeClr val="accent1">
                    <a:lumMod val="75000"/>
                  </a:schemeClr>
                </a:solidFill>
                <a:latin typeface="Cambria"/>
                <a:cs typeface="Cambria"/>
              </a:rPr>
              <a:t>low</a:t>
            </a:r>
            <a:r>
              <a:rPr lang="en-US" sz="2400">
                <a:latin typeface="Cambria"/>
                <a:cs typeface="Cambria"/>
              </a:rPr>
              <a:t>, </a:t>
            </a:r>
            <a:r>
              <a:rPr lang="en-US" sz="2400" b="1">
                <a:solidFill>
                  <a:srgbClr val="008000"/>
                </a:solidFill>
                <a:latin typeface="Cambria"/>
                <a:cs typeface="Cambria"/>
              </a:rPr>
              <a:t>realistic</a:t>
            </a:r>
            <a:r>
              <a:rPr lang="en-US" sz="2400">
                <a:latin typeface="Cambria"/>
                <a:cs typeface="Cambria"/>
              </a:rPr>
              <a:t>,</a:t>
            </a:r>
            <a:r>
              <a:rPr lang="en-US" sz="2400" b="1">
                <a:solidFill>
                  <a:srgbClr val="C00000"/>
                </a:solidFill>
                <a:latin typeface="Cambria"/>
                <a:cs typeface="Cambria"/>
              </a:rPr>
              <a:t> high</a:t>
            </a:r>
            <a:r>
              <a:rPr lang="en-US" sz="2400">
                <a:latin typeface="Cambria"/>
                <a:cs typeface="Cambria"/>
              </a:rPr>
              <a:t>)</a:t>
            </a:r>
          </a:p>
          <a:p>
            <a:endParaRPr lang="en-US" sz="2400">
              <a:latin typeface="Cambria"/>
              <a:cs typeface="Cambria"/>
            </a:endParaRPr>
          </a:p>
          <a:p>
            <a:endParaRPr lang="en-US" sz="2400">
              <a:latin typeface="Cambria"/>
              <a:cs typeface="Cambria"/>
            </a:endParaRPr>
          </a:p>
          <a:p>
            <a:r>
              <a:rPr lang="en-US" sz="2400">
                <a:latin typeface="Cambria"/>
                <a:cs typeface="Cambria"/>
              </a:rPr>
              <a:t>Mass distribution of merging BH : nearly flat up to 40-45 M</a:t>
            </a:r>
            <a:r>
              <a:rPr lang="en-US" sz="2400" baseline="-25000">
                <a:latin typeface="Cambria"/>
                <a:cs typeface="Cambria"/>
              </a:rPr>
              <a:t>☉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C497-1778-9C4F-921E-8E03730CF7C5}" type="slidenum">
              <a:t>12</a:t>
            </a:fld>
            <a:endParaRPr lang="en-US"/>
          </a:p>
        </p:txBody>
      </p:sp>
      <p:pic>
        <p:nvPicPr>
          <p:cNvPr id="5" name="Picture 4" descr="Screen Shot 2019-01-04 at 23.28.5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0796" y="2432393"/>
            <a:ext cx="4265000" cy="54127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47081" y="6340115"/>
            <a:ext cx="2286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/>
              <a:t>LVC, arXiv:1811.</a:t>
            </a:r>
            <a:r>
              <a:rPr lang="cs-CZ"/>
              <a:t>12940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928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722313" y="5161526"/>
            <a:ext cx="7772400" cy="1500187"/>
          </a:xfrm>
        </p:spPr>
        <p:txBody>
          <a:bodyPr/>
          <a:lstStyle/>
          <a:p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C497-1778-9C4F-921E-8E03730CF7C5}" type="slidenum">
              <a:t>13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732852" y="4302095"/>
            <a:ext cx="6257738" cy="2178997"/>
          </a:xfrm>
        </p:spPr>
        <p:txBody>
          <a:bodyPr>
            <a:normAutofit/>
          </a:bodyPr>
          <a:lstStyle/>
          <a:p>
            <a:pPr algn="r"/>
            <a:r>
              <a:rPr lang="en-US" cap="none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Gill Sans"/>
                <a:cs typeface="Gill Sans"/>
              </a:rPr>
              <a:t>BINARY NEUTRON STAR MERGER</a:t>
            </a:r>
          </a:p>
        </p:txBody>
      </p:sp>
    </p:spTree>
    <p:extLst>
      <p:ext uri="{BB962C8B-B14F-4D97-AF65-F5344CB8AC3E}">
        <p14:creationId xmlns:p14="http://schemas.microsoft.com/office/powerpoint/2010/main" val="1216858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9532" cy="685800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6049" y="2386219"/>
            <a:ext cx="2611903" cy="1731867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Gill Sans"/>
                <a:cs typeface="Gill Sans"/>
              </a:rPr>
              <a:t>Multi-messenger Astronomy with Gravitational Waves</a:t>
            </a:r>
            <a:endParaRPr lang="en-US" dirty="0">
              <a:solidFill>
                <a:schemeClr val="bg1"/>
              </a:solidFill>
              <a:latin typeface="Gill Sans"/>
              <a:cs typeface="Gill San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2857" y="1688392"/>
            <a:ext cx="2275922" cy="1280206"/>
          </a:xfrm>
          <a:prstGeom prst="rect">
            <a:avLst/>
          </a:prstGeom>
        </p:spPr>
      </p:pic>
      <p:pic>
        <p:nvPicPr>
          <p:cNvPr id="8" name="Picture 4" descr="LLO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65" y="1637294"/>
            <a:ext cx="1914247" cy="1537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611541" y="2980646"/>
            <a:ext cx="20092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>
                <a:solidFill>
                  <a:schemeClr val="bg1"/>
                </a:solidFill>
                <a:latin typeface="Helvetica"/>
                <a:cs typeface="Helvetica"/>
              </a:rPr>
              <a:t>X-rays / Gamma-rays</a:t>
            </a:r>
          </a:p>
        </p:txBody>
      </p:sp>
      <p:sp>
        <p:nvSpPr>
          <p:cNvPr id="9" name="Right Arrow 8"/>
          <p:cNvSpPr/>
          <p:nvPr/>
        </p:nvSpPr>
        <p:spPr>
          <a:xfrm rot="20504054">
            <a:off x="5709446" y="2495776"/>
            <a:ext cx="948602" cy="279103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Right Arrow 10"/>
          <p:cNvSpPr/>
          <p:nvPr/>
        </p:nvSpPr>
        <p:spPr>
          <a:xfrm rot="1095946" flipH="1">
            <a:off x="2490866" y="2470119"/>
            <a:ext cx="948602" cy="279103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1191" y="3268863"/>
            <a:ext cx="19324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>
                <a:solidFill>
                  <a:schemeClr val="bg1"/>
                </a:solidFill>
                <a:latin typeface="Helvetica"/>
                <a:cs typeface="Helvetica"/>
              </a:rPr>
              <a:t>Gravitational Waves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16077" y="1593563"/>
            <a:ext cx="242773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>
                <a:solidFill>
                  <a:schemeClr val="bg1"/>
                </a:solidFill>
                <a:latin typeface="Helvetica"/>
                <a:cs typeface="Helvetica"/>
              </a:rPr>
              <a:t>Binary Neutron Star /</a:t>
            </a:r>
            <a:br>
              <a:rPr lang="en-US" sz="1400" b="1" i="1" dirty="0" smtClean="0">
                <a:solidFill>
                  <a:schemeClr val="bg1"/>
                </a:solidFill>
                <a:latin typeface="Helvetica"/>
                <a:cs typeface="Helvetica"/>
              </a:rPr>
            </a:br>
            <a:r>
              <a:rPr lang="en-US" sz="1400" b="1" i="1" dirty="0" smtClean="0">
                <a:solidFill>
                  <a:schemeClr val="bg1"/>
                </a:solidFill>
                <a:latin typeface="Helvetica"/>
                <a:cs typeface="Helvetica"/>
              </a:rPr>
              <a:t>Neutron Star – Black Hole </a:t>
            </a:r>
            <a:br>
              <a:rPr lang="en-US" sz="1400" b="1" i="1" dirty="0" smtClean="0">
                <a:solidFill>
                  <a:schemeClr val="bg1"/>
                </a:solidFill>
                <a:latin typeface="Helvetica"/>
                <a:cs typeface="Helvetica"/>
              </a:rPr>
            </a:br>
            <a:r>
              <a:rPr lang="en-US" sz="1400" b="1" i="1" dirty="0" smtClean="0">
                <a:solidFill>
                  <a:schemeClr val="bg1"/>
                </a:solidFill>
                <a:latin typeface="Helvetica"/>
                <a:cs typeface="Helvetica"/>
              </a:rPr>
              <a:t>Merger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58894" y="3952996"/>
            <a:ext cx="2169492" cy="144632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96979" y="5455640"/>
            <a:ext cx="25040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>
                <a:solidFill>
                  <a:schemeClr val="bg1"/>
                </a:solidFill>
                <a:latin typeface="Helvetica"/>
                <a:cs typeface="Helvetica"/>
              </a:rPr>
              <a:t>UV / Visible / Infrared Light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6011" y="4884247"/>
            <a:ext cx="3066358" cy="1312785"/>
          </a:xfrm>
          <a:prstGeom prst="rect">
            <a:avLst/>
          </a:prstGeom>
        </p:spPr>
      </p:pic>
      <p:sp>
        <p:nvSpPr>
          <p:cNvPr id="18" name="Right Arrow 17"/>
          <p:cNvSpPr/>
          <p:nvPr/>
        </p:nvSpPr>
        <p:spPr>
          <a:xfrm rot="5400000">
            <a:off x="4203648" y="4355638"/>
            <a:ext cx="948602" cy="279103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136011" y="6197032"/>
            <a:ext cx="7982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smtClean="0">
                <a:solidFill>
                  <a:schemeClr val="bg1"/>
                </a:solidFill>
                <a:latin typeface="Helvetica"/>
                <a:cs typeface="Helvetica"/>
              </a:rPr>
              <a:t>Radio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09462" y="3975364"/>
            <a:ext cx="2265172" cy="142382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624370" y="5437808"/>
            <a:ext cx="13599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>
                <a:solidFill>
                  <a:schemeClr val="bg1"/>
                </a:solidFill>
                <a:latin typeface="Helvetica"/>
                <a:cs typeface="Helvetica"/>
              </a:rPr>
              <a:t>HE Neutrinos</a:t>
            </a:r>
          </a:p>
        </p:txBody>
      </p:sp>
      <p:sp>
        <p:nvSpPr>
          <p:cNvPr id="14" name="Right Arrow 13"/>
          <p:cNvSpPr/>
          <p:nvPr/>
        </p:nvSpPr>
        <p:spPr>
          <a:xfrm rot="20504054" flipH="1" flipV="1">
            <a:off x="2542181" y="3813772"/>
            <a:ext cx="948602" cy="279103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0" name="Right Arrow 19"/>
          <p:cNvSpPr/>
          <p:nvPr/>
        </p:nvSpPr>
        <p:spPr>
          <a:xfrm rot="1095946" flipV="1">
            <a:off x="5707243" y="3772248"/>
            <a:ext cx="948602" cy="279103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298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479" t="4403"/>
          <a:stretch/>
        </p:blipFill>
        <p:spPr>
          <a:xfrm>
            <a:off x="4739217" y="1159408"/>
            <a:ext cx="3766148" cy="3456063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Gill Sans"/>
                <a:cs typeface="Gill Sans"/>
              </a:rPr>
              <a:t>Search for EM counterparts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4067" y="4983017"/>
            <a:ext cx="3266680" cy="1684861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10000"/>
              </a:lnSpc>
            </a:pPr>
            <a:r>
              <a:rPr lang="en-US">
                <a:latin typeface="Cambria"/>
                <a:cs typeface="Cambria"/>
              </a:rPr>
              <a:t>Source of GW can be localized </a:t>
            </a:r>
          </a:p>
          <a:p>
            <a:pPr lvl="1"/>
            <a:r>
              <a:rPr lang="en-US">
                <a:latin typeface="Cambria"/>
                <a:cs typeface="Cambria"/>
              </a:rPr>
              <a:t>time difference</a:t>
            </a:r>
          </a:p>
          <a:p>
            <a:pPr lvl="1"/>
            <a:r>
              <a:rPr lang="en-US">
                <a:latin typeface="Cambria"/>
                <a:cs typeface="Cambria"/>
              </a:rPr>
              <a:t>GW amplitudes</a:t>
            </a:r>
          </a:p>
          <a:p>
            <a:pPr lvl="1"/>
            <a:r>
              <a:rPr lang="en-US">
                <a:latin typeface="Cambria"/>
                <a:cs typeface="Cambria"/>
              </a:rPr>
              <a:t>oscillation phase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659737" y="6393472"/>
            <a:ext cx="1161826" cy="365125"/>
          </a:xfrm>
        </p:spPr>
        <p:txBody>
          <a:bodyPr/>
          <a:lstStyle/>
          <a:p>
            <a:fld id="{CFACC497-1778-9C4F-921E-8E03730CF7C5}" type="slidenum">
              <a:t>15</a:t>
            </a:fld>
            <a:endParaRPr lang="en-US"/>
          </a:p>
        </p:txBody>
      </p:sp>
      <p:pic>
        <p:nvPicPr>
          <p:cNvPr id="7" name="Picture 6" descr="Screen Shot 2013-05-28 at 2.40.06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1"/>
          <a:stretch/>
        </p:blipFill>
        <p:spPr>
          <a:xfrm>
            <a:off x="102059" y="1436762"/>
            <a:ext cx="4002893" cy="334881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847180" y="6048434"/>
            <a:ext cx="365818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>
                <a:latin typeface="Helvetica"/>
                <a:cs typeface="Helvetica"/>
              </a:rPr>
              <a:t>Localization and broadband follow-up of the </a:t>
            </a:r>
            <a:br>
              <a:rPr lang="en-US" sz="1400">
                <a:latin typeface="Helvetica"/>
                <a:cs typeface="Helvetica"/>
              </a:rPr>
            </a:br>
            <a:r>
              <a:rPr lang="en-US" sz="1400">
                <a:latin typeface="Helvetica"/>
                <a:cs typeface="Helvetica"/>
              </a:rPr>
              <a:t>gravitational-wave transient GW150914</a:t>
            </a:r>
          </a:p>
          <a:p>
            <a:pPr algn="r"/>
            <a:r>
              <a:rPr lang="en-US" sz="1400">
                <a:latin typeface="Helvetica"/>
                <a:cs typeface="Helvetica"/>
              </a:rPr>
              <a:t>(LSC-Virgo + many authors)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4952" y="4558739"/>
            <a:ext cx="4808003" cy="1540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003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Gill Sans"/>
                <a:cs typeface="Gill Sans"/>
              </a:rPr>
              <a:t>17</a:t>
            </a:r>
            <a:r>
              <a:rPr lang="en-US" baseline="30000">
                <a:latin typeface="Gill Sans"/>
                <a:cs typeface="Gill Sans"/>
              </a:rPr>
              <a:t>th</a:t>
            </a:r>
            <a:r>
              <a:rPr lang="en-US">
                <a:latin typeface="Gill Sans"/>
                <a:cs typeface="Gill Sans"/>
              </a:rPr>
              <a:t> August 2017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>
                <a:latin typeface="Courier"/>
                <a:cs typeface="Courier"/>
                <a:hlinkClick r:id="rId2"/>
              </a:rPr>
              <a:t>https://www.youtube.com/watch?v=aWX-BY-A9CY</a:t>
            </a:r>
            <a:endParaRPr lang="en-US" sz="2000">
              <a:latin typeface="Courier"/>
              <a:cs typeface="Courier"/>
            </a:endParaRPr>
          </a:p>
        </p:txBody>
      </p:sp>
      <p:pic>
        <p:nvPicPr>
          <p:cNvPr id="4" name="Picture 3" descr="Screen Shot 2018-04-16 at 16.53.1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59" y="2343299"/>
            <a:ext cx="8840082" cy="4221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6805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8-04-16 at 16.58.0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60" y="1328918"/>
            <a:ext cx="6718300" cy="469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Gill Sans"/>
                <a:cs typeface="Gill Sans"/>
              </a:rPr>
              <a:t>GW170817 on the sky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1043" y="5583372"/>
            <a:ext cx="2894190" cy="1084680"/>
          </a:xfrm>
        </p:spPr>
        <p:txBody>
          <a:bodyPr>
            <a:normAutofit/>
          </a:bodyPr>
          <a:lstStyle/>
          <a:p>
            <a:r>
              <a:rPr lang="en-US" sz="2400"/>
              <a:t>3-detector sky</a:t>
            </a:r>
            <a:br>
              <a:rPr lang="en-US" sz="2400"/>
            </a:br>
            <a:r>
              <a:rPr lang="en-US" sz="2400"/>
              <a:t>area </a:t>
            </a:r>
            <a:r>
              <a:rPr lang="en-US" sz="2400">
                <a:latin typeface="Gill Sans"/>
                <a:cs typeface="Gill Sans"/>
              </a:rPr>
              <a:t>~</a:t>
            </a:r>
            <a:r>
              <a:rPr lang="en-US" sz="2400"/>
              <a:t>30 deg</a:t>
            </a:r>
            <a:r>
              <a:rPr lang="en-US" sz="2400" baseline="30000"/>
              <a:t>2</a:t>
            </a:r>
            <a:r>
              <a:rPr lang="en-US" sz="2400"/>
              <a:t>  </a:t>
            </a:r>
          </a:p>
        </p:txBody>
      </p:sp>
      <p:pic>
        <p:nvPicPr>
          <p:cNvPr id="5" name="Picture 4" descr="Screen Shot 2018-04-16 at 17.24.4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3204" y="1882478"/>
            <a:ext cx="1706208" cy="169933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 flipH="1">
            <a:off x="6010008" y="1916498"/>
            <a:ext cx="1273196" cy="48762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919291" y="2744333"/>
            <a:ext cx="1402121" cy="798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2274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0535" y="4830934"/>
            <a:ext cx="2948459" cy="20270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8147"/>
          </a:xfrm>
        </p:spPr>
        <p:txBody>
          <a:bodyPr/>
          <a:lstStyle/>
          <a:p>
            <a:r>
              <a:rPr lang="en-US">
                <a:latin typeface="Gill Sans"/>
                <a:cs typeface="Gill Sans"/>
              </a:rPr>
              <a:t>A few science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43500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§"/>
            </a:pPr>
            <a:r>
              <a:rPr lang="en-US" sz="2200"/>
              <a:t>Speed of gravity = speed of light </a:t>
            </a:r>
          </a:p>
          <a:p>
            <a:pPr>
              <a:buFont typeface="Wingdings" charset="2"/>
              <a:buChar char="§"/>
            </a:pPr>
            <a:endParaRPr lang="en-US" sz="2200"/>
          </a:p>
          <a:p>
            <a:pPr>
              <a:buFont typeface="Wingdings" charset="2"/>
              <a:buChar char="§"/>
            </a:pPr>
            <a:endParaRPr lang="en-US" sz="2200"/>
          </a:p>
          <a:p>
            <a:pPr>
              <a:buFont typeface="Wingdings" charset="2"/>
              <a:buChar char="§"/>
            </a:pPr>
            <a:r>
              <a:rPr lang="en-US" sz="2200" b="1"/>
              <a:t>B</a:t>
            </a:r>
            <a:r>
              <a:rPr lang="en-US" sz="2200"/>
              <a:t>inary</a:t>
            </a:r>
            <a:r>
              <a:rPr lang="en-US" sz="2200" b="1"/>
              <a:t>N</a:t>
            </a:r>
            <a:r>
              <a:rPr lang="en-US" sz="2200"/>
              <a:t>eutron</a:t>
            </a:r>
            <a:r>
              <a:rPr lang="en-US" sz="2200" b="1"/>
              <a:t>S</a:t>
            </a:r>
            <a:r>
              <a:rPr lang="en-US" sz="2200"/>
              <a:t>tar mergers create many</a:t>
            </a:r>
            <a:br>
              <a:rPr lang="en-US" sz="2200"/>
            </a:br>
            <a:r>
              <a:rPr lang="en-US" sz="2200"/>
              <a:t>heavy elements (‘kilonova’)</a:t>
            </a:r>
          </a:p>
          <a:p>
            <a:pPr>
              <a:buFont typeface="Wingdings" charset="2"/>
              <a:buChar char="§"/>
            </a:pPr>
            <a:endParaRPr lang="en-US" sz="2200"/>
          </a:p>
          <a:p>
            <a:pPr>
              <a:buFont typeface="Wingdings" charset="2"/>
              <a:buChar char="§"/>
            </a:pPr>
            <a:r>
              <a:rPr lang="en-US" sz="2200"/>
              <a:t>BNS masses consistent with </a:t>
            </a:r>
            <a:br>
              <a:rPr lang="en-US" sz="2200"/>
            </a:br>
            <a:r>
              <a:rPr lang="en-US" sz="2200"/>
              <a:t>Galactic binaries </a:t>
            </a:r>
            <a:br>
              <a:rPr lang="en-US" sz="2200"/>
            </a:br>
            <a:endParaRPr lang="en-US" sz="2200"/>
          </a:p>
          <a:p>
            <a:pPr>
              <a:buFont typeface="Wingdings" charset="2"/>
              <a:buChar char="§"/>
            </a:pPr>
            <a:r>
              <a:rPr lang="en-US" sz="2200"/>
              <a:t>Amplitude of GW  ⇒  distance estimate</a:t>
            </a:r>
            <a:br>
              <a:rPr lang="en-US" sz="2200"/>
            </a:br>
            <a:r>
              <a:rPr lang="en-US" sz="2200"/>
              <a:t>Host galaxy ID        ⇒  redshift</a:t>
            </a:r>
            <a:br>
              <a:rPr lang="en-US" sz="2200"/>
            </a:br>
            <a:r>
              <a:rPr lang="en-US" sz="2200" i="1"/>
              <a:t>Independent</a:t>
            </a:r>
            <a:r>
              <a:rPr lang="en-US" sz="2200"/>
              <a:t> estimate of Hubble constant</a:t>
            </a:r>
            <a:endParaRPr lang="en-US" sz="2200" i="1"/>
          </a:p>
        </p:txBody>
      </p:sp>
      <p:pic>
        <p:nvPicPr>
          <p:cNvPr id="4" name="Picture 3" descr="Screen Shot 2018-04-16 at 17.03.26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2409"/>
          <a:stretch/>
        </p:blipFill>
        <p:spPr>
          <a:xfrm>
            <a:off x="1185165" y="1931256"/>
            <a:ext cx="3517900" cy="689690"/>
          </a:xfrm>
          <a:prstGeom prst="rect">
            <a:avLst/>
          </a:prstGeom>
        </p:spPr>
      </p:pic>
      <p:pic>
        <p:nvPicPr>
          <p:cNvPr id="5" name="Picture 4" descr="Screen Shot 2018-04-16 at 17.05.52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13"/>
          <a:stretch/>
        </p:blipFill>
        <p:spPr>
          <a:xfrm>
            <a:off x="4985573" y="1429676"/>
            <a:ext cx="3944050" cy="147324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2429" y="3231538"/>
            <a:ext cx="1950445" cy="1841220"/>
          </a:xfrm>
          <a:prstGeom prst="rect">
            <a:avLst/>
          </a:prstGeom>
        </p:spPr>
      </p:pic>
      <p:pic>
        <p:nvPicPr>
          <p:cNvPr id="8" name="Picture 7" descr="Screen Shot 2018-04-16 at 17.22.26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90"/>
          <a:stretch/>
        </p:blipFill>
        <p:spPr>
          <a:xfrm>
            <a:off x="1952528" y="6126163"/>
            <a:ext cx="4122220" cy="505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8328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>
                <a:latin typeface="Gill Sans"/>
                <a:cs typeface="Gill Sans"/>
              </a:rPr>
              <a:t>GW170817 HE neutrino 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00260"/>
            <a:ext cx="8433342" cy="1725903"/>
          </a:xfrm>
        </p:spPr>
        <p:txBody>
          <a:bodyPr>
            <a:normAutofit/>
          </a:bodyPr>
          <a:lstStyle/>
          <a:p>
            <a:r>
              <a:rPr lang="en-US" sz="2200"/>
              <a:t>Host galaxy ideally situated relative to Pierre Auger observatory</a:t>
            </a:r>
          </a:p>
          <a:p>
            <a:r>
              <a:rPr lang="en-US" sz="2200"/>
              <a:t>No significant HE neutrino events</a:t>
            </a:r>
            <a:br>
              <a:rPr lang="en-US" sz="2200"/>
            </a:br>
            <a:r>
              <a:rPr lang="en-US" sz="2200"/>
              <a:t>Upper limits on emission from BNS merger</a:t>
            </a:r>
          </a:p>
        </p:txBody>
      </p:sp>
      <p:pic>
        <p:nvPicPr>
          <p:cNvPr id="5" name="Picture 4" descr="Screen Shot 2018-04-16 at 17.15.4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798" y="1650275"/>
            <a:ext cx="5112166" cy="2506476"/>
          </a:xfrm>
          <a:prstGeom prst="rect">
            <a:avLst/>
          </a:prstGeom>
        </p:spPr>
      </p:pic>
      <p:pic>
        <p:nvPicPr>
          <p:cNvPr id="6" name="Picture 5" descr="Screen Shot 2018-04-16 at 17.17.5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6051" y="1726685"/>
            <a:ext cx="3604526" cy="243006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122424" y="5941497"/>
            <a:ext cx="36783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/>
              <a:t>LVC+IceCube+ANTARES+Pierre Auger</a:t>
            </a:r>
            <a:br>
              <a:rPr lang="it-IT"/>
            </a:br>
            <a:r>
              <a:rPr lang="it-IT"/>
              <a:t>Astrophys. J. Lett. 850, L35 (2017)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501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9610" y="1407101"/>
            <a:ext cx="4636720" cy="336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Gill Sans"/>
                <a:cs typeface="Gill Sans"/>
              </a:rPr>
              <a:t>Laser interferometric detection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0759" y="1417638"/>
            <a:ext cx="6189501" cy="3775251"/>
          </a:xfrm>
        </p:spPr>
        <p:txBody>
          <a:bodyPr>
            <a:noAutofit/>
          </a:bodyPr>
          <a:lstStyle/>
          <a:p>
            <a:r>
              <a:rPr lang="en-US" sz="2400">
                <a:latin typeface="Cambria"/>
                <a:cs typeface="Cambria"/>
              </a:rPr>
              <a:t>‘Michelson interferometer’ : </a:t>
            </a:r>
            <a:br>
              <a:rPr lang="en-US" sz="2400">
                <a:latin typeface="Cambria"/>
                <a:cs typeface="Cambria"/>
              </a:rPr>
            </a:br>
            <a:r>
              <a:rPr lang="en-US" sz="2400" b="1">
                <a:latin typeface="Cambria"/>
                <a:cs typeface="Cambria"/>
              </a:rPr>
              <a:t>end mirrors</a:t>
            </a:r>
            <a:r>
              <a:rPr lang="en-US" sz="2400">
                <a:latin typeface="Cambria"/>
                <a:cs typeface="Cambria"/>
              </a:rPr>
              <a:t> free to move </a:t>
            </a:r>
            <a:br>
              <a:rPr lang="en-US" sz="2400">
                <a:latin typeface="Cambria"/>
                <a:cs typeface="Cambria"/>
              </a:rPr>
            </a:br>
            <a:r>
              <a:rPr lang="en-US" sz="2400">
                <a:latin typeface="Cambria"/>
                <a:cs typeface="Cambria"/>
              </a:rPr>
              <a:t>along arms</a:t>
            </a:r>
          </a:p>
          <a:p>
            <a:r>
              <a:rPr lang="en-US" sz="2400">
                <a:latin typeface="Cambria"/>
                <a:cs typeface="Cambria"/>
              </a:rPr>
              <a:t>Differential length change   </a:t>
            </a:r>
            <a:br>
              <a:rPr lang="en-US" sz="2400">
                <a:latin typeface="Cambria"/>
                <a:cs typeface="Cambria"/>
              </a:rPr>
            </a:br>
            <a:r>
              <a:rPr lang="en-US" sz="2400">
                <a:latin typeface="Cambria"/>
                <a:cs typeface="Cambria"/>
              </a:rPr>
              <a:t>δ(L</a:t>
            </a:r>
            <a:r>
              <a:rPr lang="en-US" sz="2400" baseline="-25000">
                <a:latin typeface="Cambria"/>
                <a:cs typeface="Cambria"/>
              </a:rPr>
              <a:t>x</a:t>
            </a:r>
            <a:r>
              <a:rPr lang="en-US" sz="2400">
                <a:latin typeface="Cambria"/>
                <a:cs typeface="Cambria"/>
              </a:rPr>
              <a:t> − L</a:t>
            </a:r>
            <a:r>
              <a:rPr lang="en-US" sz="2400" baseline="-25000">
                <a:latin typeface="Cambria"/>
                <a:cs typeface="Cambria"/>
              </a:rPr>
              <a:t>y</a:t>
            </a:r>
            <a:r>
              <a:rPr lang="en-US" sz="2400">
                <a:latin typeface="Cambria"/>
                <a:cs typeface="Cambria"/>
              </a:rPr>
              <a:t>) = h(t)·L</a:t>
            </a:r>
            <a:br>
              <a:rPr lang="en-US" sz="2400">
                <a:latin typeface="Cambria"/>
                <a:cs typeface="Cambria"/>
              </a:rPr>
            </a:br>
            <a:r>
              <a:rPr lang="en-US" sz="2400">
                <a:latin typeface="Cambria"/>
                <a:cs typeface="Cambria"/>
              </a:rPr>
              <a:t>    ⇒  time of flight difference </a:t>
            </a:r>
            <a:br>
              <a:rPr lang="en-US" sz="2400">
                <a:latin typeface="Cambria"/>
                <a:cs typeface="Cambria"/>
              </a:rPr>
            </a:br>
            <a:r>
              <a:rPr lang="en-US" sz="2400">
                <a:latin typeface="Cambria"/>
                <a:cs typeface="Cambria"/>
              </a:rPr>
              <a:t>    ⇒  relative phase difference</a:t>
            </a:r>
            <a:br>
              <a:rPr lang="en-US" sz="2400">
                <a:latin typeface="Cambria"/>
                <a:cs typeface="Cambria"/>
              </a:rPr>
            </a:br>
            <a:r>
              <a:rPr lang="en-US" sz="2400">
                <a:latin typeface="Cambria"/>
                <a:cs typeface="Cambria"/>
              </a:rPr>
              <a:t>          @ beam splitter</a:t>
            </a:r>
            <a:br>
              <a:rPr lang="en-US" sz="2400">
                <a:latin typeface="Cambria"/>
                <a:cs typeface="Cambria"/>
              </a:rPr>
            </a:br>
            <a:r>
              <a:rPr lang="en-US" sz="2400">
                <a:latin typeface="Cambria"/>
                <a:cs typeface="Cambria"/>
              </a:rPr>
              <a:t>    ⇒  transmitted intensity </a:t>
            </a:r>
            <a:br>
              <a:rPr lang="en-US" sz="2400">
                <a:latin typeface="Cambria"/>
                <a:cs typeface="Cambria"/>
              </a:rPr>
            </a:br>
            <a:r>
              <a:rPr lang="en-US" sz="2400">
                <a:latin typeface="Cambria"/>
                <a:cs typeface="Cambria"/>
              </a:rPr>
              <a:t>		  variation @ PD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C497-1778-9C4F-921E-8E03730CF7C5}" type="slidenum">
              <a:t>2</a:t>
            </a:fld>
            <a:endParaRPr lang="en-US"/>
          </a:p>
        </p:txBody>
      </p:sp>
      <p:pic>
        <p:nvPicPr>
          <p:cNvPr id="7" name="Content Placeholder 6" descr="reitze_fig_1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99" b="9408"/>
          <a:stretch/>
        </p:blipFill>
        <p:spPr>
          <a:xfrm>
            <a:off x="3076259" y="5241115"/>
            <a:ext cx="5931044" cy="1593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565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latin typeface="Gill Sans"/>
                <a:cs typeface="Gill Sans"/>
              </a:rPr>
              <a:t>IGFAE activities within LSC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7"/>
            <a:ext cx="8229600" cy="4898867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3500" b="1">
                <a:solidFill>
                  <a:srgbClr val="FF0000"/>
                </a:solidFill>
              </a:rPr>
              <a:t>Major current/planned contributions</a:t>
            </a:r>
          </a:p>
          <a:p>
            <a:pPr>
              <a:lnSpc>
                <a:spcPct val="120000"/>
              </a:lnSpc>
              <a:buFont typeface="Wingdings" charset="2"/>
              <a:buChar char="Ø"/>
            </a:pPr>
            <a:r>
              <a:rPr lang="en-GB" sz="3500"/>
              <a:t>Offline search : correlate 10</a:t>
            </a:r>
            <a:r>
              <a:rPr lang="en-GB" sz="3500" baseline="30000"/>
              <a:t>5</a:t>
            </a:r>
            <a:r>
              <a:rPr lang="mr-IN" sz="3500"/>
              <a:t>–</a:t>
            </a:r>
            <a:r>
              <a:rPr lang="en-GB" sz="3500"/>
              <a:t>10</a:t>
            </a:r>
            <a:r>
              <a:rPr lang="en-GB" sz="3500" baseline="30000"/>
              <a:t>6</a:t>
            </a:r>
            <a:r>
              <a:rPr lang="en-GB" sz="3500"/>
              <a:t> binary waveform models with data from global network, reproducible results for publication, optimize sensitivity</a:t>
            </a:r>
          </a:p>
          <a:p>
            <a:pPr>
              <a:lnSpc>
                <a:spcPct val="120000"/>
              </a:lnSpc>
              <a:buFont typeface="Wingdings" charset="2"/>
              <a:buChar char="Ø"/>
            </a:pPr>
            <a:r>
              <a:rPr lang="en-US" sz="3500"/>
              <a:t>Rates/Populations </a:t>
            </a:r>
            <a:r>
              <a:rPr lang="en-GB" sz="3500"/>
              <a:t>:</a:t>
            </a:r>
            <a:r>
              <a:rPr lang="en-US" sz="3500"/>
              <a:t> interpret search results by comparing to models of binary merger population in Universe</a:t>
            </a:r>
          </a:p>
          <a:p>
            <a:pPr>
              <a:lnSpc>
                <a:spcPct val="120000"/>
              </a:lnSpc>
              <a:buFont typeface="Wingdings" charset="2"/>
              <a:buChar char="Ø"/>
            </a:pPr>
            <a:r>
              <a:rPr lang="en-GB" sz="3500"/>
              <a:t>Multi-messenger search : associate GW events with EM/𝜈/CR events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3500">
                <a:solidFill>
                  <a:srgbClr val="008000"/>
                </a:solidFill>
              </a:rPr>
              <a:t>Minor contributions</a:t>
            </a:r>
          </a:p>
          <a:p>
            <a:pPr lvl="1">
              <a:lnSpc>
                <a:spcPct val="120000"/>
              </a:lnSpc>
              <a:buFont typeface="Courier New"/>
              <a:buChar char="o"/>
            </a:pPr>
            <a:r>
              <a:rPr lang="en-US" sz="3100"/>
              <a:t>Low latency search </a:t>
            </a:r>
            <a:r>
              <a:rPr lang="en-GB" sz="3100"/>
              <a:t>: preliminary identification of events (minutes to hours) for EM followup</a:t>
            </a:r>
          </a:p>
          <a:p>
            <a:pPr lvl="1">
              <a:lnSpc>
                <a:spcPct val="120000"/>
              </a:lnSpc>
              <a:buFont typeface="Courier New"/>
              <a:buChar char="o"/>
            </a:pPr>
            <a:r>
              <a:rPr lang="en-US" sz="3100"/>
              <a:t>DetChar &amp; DQ </a:t>
            </a:r>
            <a:r>
              <a:rPr lang="en-GB" sz="3100"/>
              <a:t>:</a:t>
            </a:r>
            <a:r>
              <a:rPr lang="en-US" sz="3100"/>
              <a:t> diagnose state of detectors, select data for analysis</a:t>
            </a:r>
          </a:p>
          <a:p>
            <a:pPr lvl="1">
              <a:lnSpc>
                <a:spcPct val="120000"/>
              </a:lnSpc>
              <a:buFont typeface="Courier New"/>
              <a:buChar char="o"/>
            </a:pPr>
            <a:r>
              <a:rPr lang="en-US" sz="3100"/>
              <a:t>Tests of GR </a:t>
            </a:r>
            <a:r>
              <a:rPr lang="en-GB" sz="3100"/>
              <a:t>:</a:t>
            </a:r>
            <a:r>
              <a:rPr lang="en-US" sz="3100"/>
              <a:t> search for non-GR effects, bounds on deviations</a:t>
            </a:r>
          </a:p>
        </p:txBody>
      </p:sp>
    </p:spTree>
    <p:extLst>
      <p:ext uri="{BB962C8B-B14F-4D97-AF65-F5344CB8AC3E}">
        <p14:creationId xmlns:p14="http://schemas.microsoft.com/office/powerpoint/2010/main" val="25826795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IGFAE-related upcoming events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/>
              <a:t>Galician Gravitational Wave Week </a:t>
            </a:r>
            <a:r>
              <a:rPr lang="mr-IN" sz="2800"/>
              <a:t>–</a:t>
            </a:r>
            <a:r>
              <a:rPr lang="en-US" sz="2800"/>
              <a:t> GGWW</a:t>
            </a:r>
            <a:br>
              <a:rPr lang="en-US" sz="2800"/>
            </a:br>
            <a:r>
              <a:rPr lang="en-US" sz="2800"/>
              <a:t>Jan 14-18 : 15 lectures on GW &amp; related topics</a:t>
            </a:r>
            <a:br>
              <a:rPr lang="en-US" sz="2800"/>
            </a:br>
            <a:r>
              <a:rPr lang="en-US" sz="1800">
                <a:latin typeface="Courier"/>
                <a:cs typeface="Courier"/>
                <a:hlinkClick r:id="rId2"/>
              </a:rPr>
              <a:t>https://indico.cern.ch/event/779256/</a:t>
            </a:r>
            <a:endParaRPr lang="en-US" sz="1800">
              <a:latin typeface="Courier"/>
              <a:cs typeface="Courier"/>
            </a:endParaRPr>
          </a:p>
          <a:p>
            <a:r>
              <a:rPr lang="en-US" sz="2800"/>
              <a:t>9</a:t>
            </a:r>
            <a:r>
              <a:rPr lang="en-US" sz="2800" baseline="30000"/>
              <a:t>th</a:t>
            </a:r>
            <a:r>
              <a:rPr lang="en-US" sz="2800"/>
              <a:t> Iberian GW meeting : June 3-5, SdC</a:t>
            </a:r>
            <a:br>
              <a:rPr lang="en-US" sz="2800"/>
            </a:br>
            <a:r>
              <a:rPr lang="en-US" sz="2800"/>
              <a:t>Announcement within next few weeks</a:t>
            </a:r>
          </a:p>
          <a:p>
            <a:r>
              <a:rPr lang="en-US" sz="2800"/>
              <a:t>GR/Amaldi meeting : July 7-12, Valencia</a:t>
            </a:r>
            <a:br>
              <a:rPr lang="en-US" sz="2800"/>
            </a:br>
            <a:r>
              <a:rPr lang="en-US" sz="2800"/>
              <a:t>IGFAE/USC represented on SOC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C497-1778-9C4F-921E-8E03730CF7C5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336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future ...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3078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Gill Sans"/>
                <a:cs typeface="Gill Sans"/>
              </a:rPr>
              <a:t>Upcoming science runs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5485905"/>
            <a:ext cx="7408333" cy="946890"/>
          </a:xfrm>
        </p:spPr>
        <p:txBody>
          <a:bodyPr>
            <a:normAutofit lnSpcReduction="10000"/>
          </a:bodyPr>
          <a:lstStyle/>
          <a:p>
            <a:r>
              <a:rPr lang="en-US" sz="2600">
                <a:latin typeface="Cambria"/>
                <a:cs typeface="Cambria"/>
              </a:rPr>
              <a:t>O3 run to start ~early 2019, duration ~1 year</a:t>
            </a:r>
          </a:p>
          <a:p>
            <a:r>
              <a:rPr lang="en-US" sz="2600">
                <a:latin typeface="Cambria"/>
                <a:cs typeface="Cambria"/>
              </a:rPr>
              <a:t>Advanced LIGO design sensitivity by 2021-22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C497-1778-9C4F-921E-8E03730CF7C5}" type="slidenum">
              <a:t>23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92846" y="5146521"/>
            <a:ext cx="45030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Helvetica"/>
                <a:cs typeface="Helvetica"/>
              </a:rPr>
              <a:t>Projections from Living Rev. Relativity vol.19 (2016) 1</a:t>
            </a:r>
          </a:p>
        </p:txBody>
      </p:sp>
      <p:pic>
        <p:nvPicPr>
          <p:cNvPr id="7" name="Picture 6" descr="Screen Shot 2019-01-10 at 11.06.1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9888"/>
            <a:ext cx="9144000" cy="3786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023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Gill Sans"/>
                <a:cs typeface="Gill Sans"/>
              </a:rPr>
              <a:t>Extending the network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06539" y="3943922"/>
            <a:ext cx="1812463" cy="7507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>
                <a:latin typeface="Helvetica"/>
                <a:cs typeface="Helvetica"/>
              </a:rPr>
              <a:t>~ 2017+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C497-1778-9C4F-921E-8E03730CF7C5}" type="slidenum">
              <a:t>24</a:t>
            </a:fld>
            <a:endParaRPr lang="en-US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5316288" y="5619884"/>
            <a:ext cx="2473823" cy="853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>
                <a:latin typeface="Helvetica"/>
                <a:cs typeface="Helvetica"/>
              </a:rPr>
              <a:t>2022+</a:t>
            </a:r>
            <a:br>
              <a:rPr lang="en-US">
                <a:latin typeface="Helvetica"/>
                <a:cs typeface="Helvetica"/>
              </a:rPr>
            </a:br>
            <a:r>
              <a:rPr lang="en-US">
                <a:latin typeface="Helvetica"/>
                <a:cs typeface="Helvetica"/>
              </a:rPr>
              <a:t>with LIGO-India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51509" t="51532"/>
          <a:stretch/>
        </p:blipFill>
        <p:spPr>
          <a:xfrm>
            <a:off x="4576809" y="3257332"/>
            <a:ext cx="4434062" cy="24929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697" t="3831" r="49435" b="51585"/>
          <a:stretch/>
        </p:blipFill>
        <p:spPr>
          <a:xfrm>
            <a:off x="302404" y="1648316"/>
            <a:ext cx="4572685" cy="2395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327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Gill Sans"/>
                <a:cs typeface="Gill Sans"/>
              </a:rPr>
              <a:t>‘A+’ Advanced LIGO </a:t>
            </a:r>
            <a:br>
              <a:rPr lang="en-US" dirty="0">
                <a:latin typeface="Gill Sans"/>
                <a:cs typeface="Gill Sans"/>
              </a:rPr>
            </a:br>
            <a:r>
              <a:rPr lang="en-US" dirty="0">
                <a:latin typeface="Gill Sans"/>
                <a:cs typeface="Gill Sans"/>
              </a:rPr>
              <a:t>Mid-scale Upgrade</a:t>
            </a:r>
            <a:endParaRPr lang="en-US">
              <a:latin typeface="Gill Sans"/>
              <a:cs typeface="Gill San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C497-1778-9C4F-921E-8E03730CF7C5}" type="slidenum">
              <a:rPr lang="en-US"/>
              <a:t>25</a:t>
            </a:fld>
            <a:endParaRPr lang="en-US"/>
          </a:p>
        </p:txBody>
      </p:sp>
      <p:pic>
        <p:nvPicPr>
          <p:cNvPr id="6" name="Content Placeholder 6" descr="aLIGOPlus_future_simp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6" r="4584"/>
          <a:stretch/>
        </p:blipFill>
        <p:spPr bwMode="auto">
          <a:xfrm>
            <a:off x="3871206" y="1562756"/>
            <a:ext cx="5070734" cy="3641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360488" y="5327859"/>
            <a:ext cx="4326312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1400" b="1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1400" b="1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1400" b="1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1400" b="1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1400" b="1" i="1" dirty="0" smtClean="0">
                <a:solidFill>
                  <a:srgbClr val="000000"/>
                </a:solidFill>
                <a:latin typeface="Arial"/>
                <a:cs typeface="Arial"/>
              </a:rPr>
              <a:t>A+ key parameters   </a:t>
            </a: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	</a:t>
            </a:r>
            <a:b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		12 dB </a:t>
            </a:r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injected </a:t>
            </a: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squeezing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		15</a:t>
            </a:r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% </a:t>
            </a: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readout loss 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		100 </a:t>
            </a:r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m filter </a:t>
            </a: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cavity (FC) </a:t>
            </a:r>
            <a:endParaRPr lang="en-US" sz="1400" dirty="0">
              <a:solidFill>
                <a:srgbClr val="000000"/>
              </a:solidFill>
              <a:latin typeface="Arial"/>
              <a:cs typeface="Arial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		20 </a:t>
            </a:r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ppm 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round trip </a:t>
            </a: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FC loss 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		</a:t>
            </a:r>
            <a:r>
              <a:rPr lang="en-US" sz="1400" dirty="0" smtClean="0">
                <a:solidFill>
                  <a:srgbClr val="FF0000"/>
                </a:solidFill>
                <a:latin typeface="Arial"/>
                <a:cs typeface="Arial"/>
              </a:rPr>
              <a:t>Coating Thermal Noise half of </a:t>
            </a:r>
            <a:r>
              <a:rPr lang="en-US" sz="1400" dirty="0" err="1" smtClean="0">
                <a:solidFill>
                  <a:srgbClr val="FF0000"/>
                </a:solidFill>
                <a:latin typeface="Arial"/>
                <a:cs typeface="Arial"/>
              </a:rPr>
              <a:t>aLIGO</a:t>
            </a:r>
            <a:endParaRPr lang="en-US" sz="14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1" name="Content Placeholder 2"/>
          <p:cNvSpPr>
            <a:spLocks noGrp="1"/>
          </p:cNvSpPr>
          <p:nvPr/>
        </p:nvSpPr>
        <p:spPr>
          <a:xfrm>
            <a:off x="71149" y="1913216"/>
            <a:ext cx="3893063" cy="4443134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Monotype Sorts" charset="0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Monotype Sorts" charset="0"/>
              <a:buChar char="l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110000"/>
              </a:lnSpc>
            </a:pPr>
            <a:r>
              <a:rPr lang="en-US" sz="1600" dirty="0">
                <a:solidFill>
                  <a:schemeClr val="tx2"/>
                </a:solidFill>
                <a:latin typeface="Helvetica"/>
                <a:cs typeface="Helvetica"/>
              </a:rPr>
              <a:t>U</a:t>
            </a:r>
            <a:r>
              <a:rPr lang="en-US" sz="1600" dirty="0" smtClean="0">
                <a:solidFill>
                  <a:schemeClr val="tx2"/>
                </a:solidFill>
                <a:latin typeface="Helvetica"/>
                <a:cs typeface="Helvetica"/>
              </a:rPr>
              <a:t>pgrade to </a:t>
            </a:r>
            <a:r>
              <a:rPr lang="en-US" sz="1600" dirty="0" err="1" smtClean="0">
                <a:solidFill>
                  <a:schemeClr val="tx2"/>
                </a:solidFill>
                <a:latin typeface="Helvetica"/>
                <a:cs typeface="Helvetica"/>
              </a:rPr>
              <a:t>aLIGO</a:t>
            </a:r>
            <a:r>
              <a:rPr lang="en-US" sz="1600" dirty="0" smtClean="0">
                <a:solidFill>
                  <a:schemeClr val="tx2"/>
                </a:solidFill>
                <a:latin typeface="Helvetica"/>
                <a:cs typeface="Helvetica"/>
              </a:rPr>
              <a:t> that leverages existing technology and infrastructure, with minimal new investment and moderate risk</a:t>
            </a:r>
          </a:p>
          <a:p>
            <a:pPr>
              <a:lnSpc>
                <a:spcPct val="110000"/>
              </a:lnSpc>
            </a:pPr>
            <a:r>
              <a:rPr lang="en-US" sz="1600" dirty="0" smtClean="0">
                <a:solidFill>
                  <a:schemeClr val="tx2"/>
                </a:solidFill>
                <a:latin typeface="Helvetica"/>
                <a:cs typeface="Helvetica"/>
              </a:rPr>
              <a:t>Target: average 1.7x increase in range over </a:t>
            </a:r>
            <a:r>
              <a:rPr lang="en-US" sz="1600" dirty="0" err="1" smtClean="0">
                <a:solidFill>
                  <a:schemeClr val="tx2"/>
                </a:solidFill>
                <a:latin typeface="Helvetica"/>
                <a:cs typeface="Helvetica"/>
              </a:rPr>
              <a:t>aLIGO</a:t>
            </a:r>
            <a:endParaRPr lang="en-US" sz="1600" dirty="0" smtClean="0">
              <a:solidFill>
                <a:schemeClr val="tx2"/>
              </a:solidFill>
              <a:latin typeface="Helvetica"/>
              <a:cs typeface="Helvetica"/>
            </a:endParaRPr>
          </a:p>
          <a:p>
            <a:pPr>
              <a:lnSpc>
                <a:spcPct val="110000"/>
              </a:lnSpc>
              <a:buFont typeface="Wingdings" charset="0"/>
              <a:buChar char="è"/>
            </a:pPr>
            <a:r>
              <a:rPr lang="en-US" sz="1600" b="1" i="1" dirty="0" smtClean="0">
                <a:solidFill>
                  <a:schemeClr val="tx2"/>
                </a:solidFill>
                <a:latin typeface="Helvetica"/>
                <a:cs typeface="Helvetica"/>
              </a:rPr>
              <a:t>~ 5x greater event rate than Advanced LIGO </a:t>
            </a:r>
            <a:br>
              <a:rPr lang="en-US" sz="1600" b="1" i="1" dirty="0" smtClean="0">
                <a:solidFill>
                  <a:schemeClr val="tx2"/>
                </a:solidFill>
                <a:latin typeface="Helvetica"/>
                <a:cs typeface="Helvetica"/>
              </a:rPr>
            </a:br>
            <a:r>
              <a:rPr lang="en-US" sz="1600" b="1" i="1" dirty="0" smtClean="0">
                <a:solidFill>
                  <a:schemeClr val="tx2"/>
                </a:solidFill>
                <a:latin typeface="Helvetica"/>
                <a:cs typeface="Helvetica"/>
              </a:rPr>
              <a:t>~ 40 times greater than current Advanced LIGO sensitivity </a:t>
            </a:r>
          </a:p>
          <a:p>
            <a:pPr>
              <a:lnSpc>
                <a:spcPct val="110000"/>
              </a:lnSpc>
            </a:pPr>
            <a:r>
              <a:rPr lang="en-US" sz="1600" dirty="0" smtClean="0">
                <a:solidFill>
                  <a:schemeClr val="tx2"/>
                </a:solidFill>
                <a:latin typeface="Helvetica"/>
                <a:cs typeface="Helvetica"/>
              </a:rPr>
              <a:t>Stepping stone to future detector technologies</a:t>
            </a:r>
          </a:p>
          <a:p>
            <a:pPr>
              <a:lnSpc>
                <a:spcPct val="110000"/>
              </a:lnSpc>
            </a:pPr>
            <a:r>
              <a:rPr lang="en-US" sz="1600" dirty="0" smtClean="0">
                <a:solidFill>
                  <a:schemeClr val="tx2"/>
                </a:solidFill>
                <a:latin typeface="Helvetica"/>
                <a:cs typeface="Helvetica"/>
              </a:rPr>
              <a:t>Two year down time; back online by 2023</a:t>
            </a:r>
          </a:p>
        </p:txBody>
      </p:sp>
    </p:spTree>
    <p:extLst>
      <p:ext uri="{BB962C8B-B14F-4D97-AF65-F5344CB8AC3E}">
        <p14:creationId xmlns:p14="http://schemas.microsoft.com/office/powerpoint/2010/main" val="15365172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Gill Sans"/>
                <a:ea typeface="IM Fell English"/>
                <a:cs typeface="Gill Sans"/>
                <a:sym typeface="IM Fell English"/>
              </a:rPr>
              <a:t>Further on:  Voyager, </a:t>
            </a:r>
            <a:br>
              <a:rPr lang="en-US" dirty="0">
                <a:latin typeface="Gill Sans"/>
                <a:ea typeface="IM Fell English"/>
                <a:cs typeface="Gill Sans"/>
                <a:sym typeface="IM Fell English"/>
              </a:rPr>
            </a:br>
            <a:r>
              <a:rPr lang="en-US" dirty="0">
                <a:latin typeface="Gill Sans"/>
                <a:ea typeface="IM Fell English"/>
                <a:cs typeface="Gill Sans"/>
                <a:sym typeface="IM Fell English"/>
              </a:rPr>
              <a:t>Einstein Telescope, Cosmic Explorer</a:t>
            </a:r>
            <a:endParaRPr lang="en-US">
              <a:latin typeface="Gill Sans"/>
              <a:cs typeface="Gill San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C497-1778-9C4F-921E-8E03730CF7C5}" type="slidenum">
              <a:rPr lang="en-US"/>
              <a:t>26</a:t>
            </a:fld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141389" y="2661606"/>
            <a:ext cx="3622306" cy="3133694"/>
            <a:chOff x="298508" y="1846259"/>
            <a:chExt cx="3622306" cy="3133694"/>
          </a:xfrm>
        </p:grpSpPr>
        <p:pic>
          <p:nvPicPr>
            <p:cNvPr id="5" name="Shape 41"/>
            <p:cNvPicPr preferRelativeResize="0"/>
            <p:nvPr/>
          </p:nvPicPr>
          <p:blipFill>
            <a:blip r:embed="rId2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1145" y="1846259"/>
              <a:ext cx="3619669" cy="313369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298508" y="4278627"/>
              <a:ext cx="530915" cy="200055"/>
            </a:xfrm>
            <a:prstGeom prst="rect">
              <a:avLst/>
            </a:prstGeom>
            <a:solidFill>
              <a:srgbClr val="FF68D1"/>
            </a:solidFill>
          </p:spPr>
          <p:txBody>
            <a:bodyPr wrap="none" rtlCol="0">
              <a:spAutoFit/>
            </a:bodyPr>
            <a:lstStyle/>
            <a:p>
              <a:r>
                <a:rPr lang="en-US" sz="700" dirty="0" smtClean="0">
                  <a:solidFill>
                    <a:schemeClr val="tx2"/>
                  </a:solidFill>
                  <a:latin typeface="Symbol" charset="2"/>
                  <a:cs typeface="Symbol" charset="2"/>
                </a:rPr>
                <a:t>l = 2 m</a:t>
              </a:r>
              <a:r>
                <a:rPr lang="en-US" sz="700" b="0" dirty="0" smtClean="0">
                  <a:solidFill>
                    <a:schemeClr val="tx2"/>
                  </a:solidFill>
                  <a:latin typeface="Times New Roman"/>
                  <a:cs typeface="Times New Roman"/>
                </a:rPr>
                <a:t>m</a:t>
              </a:r>
              <a:endParaRPr lang="en-US" sz="700" b="0" dirty="0">
                <a:solidFill>
                  <a:schemeClr val="tx2"/>
                </a:solidFill>
                <a:latin typeface="Times New Roman"/>
                <a:cs typeface="Times New Roman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445205" y="2040304"/>
            <a:ext cx="4108383" cy="2670621"/>
            <a:chOff x="4255306" y="1558751"/>
            <a:chExt cx="4108383" cy="2670621"/>
          </a:xfrm>
        </p:grpSpPr>
        <p:pic>
          <p:nvPicPr>
            <p:cNvPr id="8" name="Picture 7"/>
            <p:cNvPicPr/>
            <p:nvPr/>
          </p:nvPicPr>
          <p:blipFill>
            <a:blip r:embed="rId3"/>
            <a:stretch/>
          </p:blipFill>
          <p:spPr>
            <a:xfrm>
              <a:off x="4255306" y="1558751"/>
              <a:ext cx="4099833" cy="2670621"/>
            </a:xfrm>
            <a:prstGeom prst="rect">
              <a:avLst/>
            </a:prstGeom>
            <a:ln>
              <a:noFill/>
            </a:ln>
          </p:spPr>
        </p:pic>
        <p:sp>
          <p:nvSpPr>
            <p:cNvPr id="9" name="Rectangle 8"/>
            <p:cNvSpPr/>
            <p:nvPr/>
          </p:nvSpPr>
          <p:spPr>
            <a:xfrm>
              <a:off x="5208502" y="3890000"/>
              <a:ext cx="3155187" cy="307777"/>
            </a:xfrm>
            <a:prstGeom prst="rect">
              <a:avLst/>
            </a:prstGeom>
            <a:ln>
              <a:solidFill>
                <a:srgbClr val="FFFFFF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sz="1400" b="1" i="1" spc="-1" dirty="0" smtClean="0">
                  <a:solidFill>
                    <a:schemeClr val="bg1"/>
                  </a:solidFill>
                  <a:uFill>
                    <a:solidFill>
                      <a:srgbClr val="FFFFFF"/>
                    </a:solidFill>
                  </a:uFill>
                  <a:latin typeface="Helvetica"/>
                  <a:cs typeface="Helvetica"/>
                </a:rPr>
                <a:t>A future GW observatory in the EU</a:t>
              </a:r>
              <a:endParaRPr lang="en-US" sz="1400" b="1" dirty="0">
                <a:solidFill>
                  <a:schemeClr val="bg1"/>
                </a:solidFill>
                <a:latin typeface="Helvetica"/>
                <a:cs typeface="Helvetica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882306" y="2149025"/>
              <a:ext cx="2069494" cy="33855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sz="1600" b="1" i="1" spc="-1" dirty="0">
                  <a:solidFill>
                    <a:schemeClr val="bg1"/>
                  </a:solidFill>
                  <a:uFill>
                    <a:solidFill>
                      <a:srgbClr val="FFFFFF"/>
                    </a:solidFill>
                  </a:uFill>
                  <a:latin typeface="Helvetica"/>
                  <a:cs typeface="Helvetica"/>
                </a:rPr>
                <a:t>Einstein Telescope </a:t>
              </a:r>
              <a:endParaRPr lang="en-US" sz="1600" b="1" dirty="0">
                <a:solidFill>
                  <a:schemeClr val="bg1"/>
                </a:solidFill>
                <a:latin typeface="Helvetica"/>
                <a:cs typeface="Helvetica"/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5593" y="4900205"/>
            <a:ext cx="4565487" cy="165270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975732" y="4961480"/>
            <a:ext cx="2529463" cy="523220"/>
          </a:xfrm>
          <a:prstGeom prst="rect">
            <a:avLst/>
          </a:prstGeom>
          <a:ln>
            <a:solidFill>
              <a:srgbClr val="FFFFFF"/>
            </a:solidFill>
          </a:ln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1400" b="1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1400" b="1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1400" b="1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1400" b="1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i="1" dirty="0">
                <a:solidFill>
                  <a:srgbClr val="FFFFFF"/>
                </a:solidFill>
                <a:latin typeface="IM Fell English"/>
                <a:ea typeface="IM Fell English"/>
                <a:cs typeface="IM Fell English"/>
                <a:sym typeface="IM Fell English"/>
              </a:rPr>
              <a:t>Cosmic </a:t>
            </a:r>
            <a:r>
              <a:rPr lang="en-US" i="1" dirty="0" smtClean="0">
                <a:solidFill>
                  <a:srgbClr val="FFFFFF"/>
                </a:solidFill>
                <a:latin typeface="IM Fell English"/>
                <a:ea typeface="IM Fell English"/>
                <a:cs typeface="IM Fell English"/>
                <a:sym typeface="IM Fell English"/>
              </a:rPr>
              <a:t>Explorer – A future</a:t>
            </a:r>
          </a:p>
          <a:p>
            <a:r>
              <a:rPr lang="en-US" i="1" dirty="0" smtClean="0">
                <a:solidFill>
                  <a:srgbClr val="FFFFFF"/>
                </a:solidFill>
                <a:latin typeface="IM Fell English"/>
                <a:ea typeface="IM Fell English"/>
                <a:cs typeface="IM Fell English"/>
                <a:sym typeface="IM Fell English"/>
              </a:rPr>
              <a:t>GW observatory in the US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07295" y="1566469"/>
            <a:ext cx="3691809" cy="338554"/>
          </a:xfrm>
          <a:prstGeom prst="rect">
            <a:avLst/>
          </a:prstGeom>
          <a:noFill/>
          <a:ln>
            <a:solidFill>
              <a:srgbClr val="114FFB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1400" b="1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1400" b="1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1400" b="1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1400" b="1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1600" i="1" dirty="0" smtClean="0">
                <a:solidFill>
                  <a:schemeClr val="tx2"/>
                </a:solidFill>
              </a:rPr>
              <a:t>Longer Arm Length Interferometers</a:t>
            </a:r>
            <a:endParaRPr lang="en-US" sz="1600" i="1" dirty="0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5789" y="1701773"/>
            <a:ext cx="3072849" cy="830997"/>
          </a:xfrm>
          <a:prstGeom prst="rect">
            <a:avLst/>
          </a:prstGeom>
          <a:noFill/>
          <a:ln>
            <a:solidFill>
              <a:srgbClr val="114FFB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1400" b="1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1400" b="1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1400" b="1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1400" b="1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1600" i="1" dirty="0" smtClean="0">
                <a:solidFill>
                  <a:srgbClr val="000000"/>
                </a:solidFill>
              </a:rPr>
              <a:t>LIGO Voyager – exploiting </a:t>
            </a:r>
          </a:p>
          <a:p>
            <a:r>
              <a:rPr lang="en-US" sz="1600" i="1" dirty="0" smtClean="0">
                <a:solidFill>
                  <a:srgbClr val="000000"/>
                </a:solidFill>
              </a:rPr>
              <a:t>the LIGO Observatory facility </a:t>
            </a:r>
          </a:p>
          <a:p>
            <a:r>
              <a:rPr lang="en-US" sz="1600" i="1" dirty="0" smtClean="0">
                <a:solidFill>
                  <a:srgbClr val="000000"/>
                </a:solidFill>
              </a:rPr>
              <a:t>limits</a:t>
            </a:r>
            <a:endParaRPr lang="en-US" sz="1600" i="1" dirty="0">
              <a:solidFill>
                <a:srgbClr val="000000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 bwMode="auto">
          <a:xfrm>
            <a:off x="3949389" y="1515157"/>
            <a:ext cx="39280" cy="529153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527830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112933" y="1922592"/>
            <a:ext cx="3936430" cy="1080580"/>
          </a:xfrm>
          <a:prstGeom prst="rect">
            <a:avLst/>
          </a:prstGeom>
          <a:solidFill>
            <a:schemeClr val="accent2">
              <a:alpha val="5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10978" y="3000705"/>
            <a:ext cx="3938384" cy="1916925"/>
          </a:xfrm>
          <a:prstGeom prst="rect">
            <a:avLst/>
          </a:prstGeom>
          <a:solidFill>
            <a:schemeClr val="accent1">
              <a:lumMod val="75000"/>
              <a:alpha val="5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108495" y="4890610"/>
            <a:ext cx="3940867" cy="1747227"/>
          </a:xfrm>
          <a:prstGeom prst="rect">
            <a:avLst/>
          </a:prstGeom>
          <a:solidFill>
            <a:srgbClr val="37804A">
              <a:alpha val="50000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16301" y="1008241"/>
            <a:ext cx="3925762" cy="914350"/>
          </a:xfrm>
          <a:prstGeom prst="rect">
            <a:avLst/>
          </a:prstGeom>
          <a:solidFill>
            <a:srgbClr val="800000">
              <a:alpha val="50000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4621" y="1224655"/>
            <a:ext cx="4805224" cy="4935519"/>
          </a:xfrm>
        </p:spPr>
        <p:txBody>
          <a:bodyPr>
            <a:no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Helvetica"/>
                <a:cs typeface="Helvetica"/>
              </a:rPr>
              <a:t>1984: LIGO founded as a Caltech/MIT </a:t>
            </a:r>
            <a:r>
              <a:rPr lang="en-US" sz="1200" dirty="0" smtClean="0">
                <a:solidFill>
                  <a:srgbClr val="000000"/>
                </a:solidFill>
                <a:latin typeface="Helvetica"/>
                <a:cs typeface="Helvetica"/>
              </a:rPr>
              <a:t>project  </a:t>
            </a:r>
          </a:p>
          <a:p>
            <a:r>
              <a:rPr lang="en-US" sz="1200" dirty="0" smtClean="0">
                <a:solidFill>
                  <a:srgbClr val="000000"/>
                </a:solidFill>
                <a:latin typeface="Helvetica"/>
                <a:cs typeface="Helvetica"/>
              </a:rPr>
              <a:t>1990: LIGO Construction Project approved by NSF</a:t>
            </a:r>
          </a:p>
          <a:p>
            <a:r>
              <a:rPr lang="en-US" sz="1200" dirty="0" smtClean="0">
                <a:solidFill>
                  <a:srgbClr val="000000"/>
                </a:solidFill>
                <a:latin typeface="Helvetica"/>
                <a:cs typeface="Helvetica"/>
              </a:rPr>
              <a:t>1992: LIGO Construction Project funded by NSF</a:t>
            </a:r>
          </a:p>
          <a:p>
            <a:r>
              <a:rPr lang="en-US" sz="1200" dirty="0" smtClean="0">
                <a:solidFill>
                  <a:srgbClr val="000000"/>
                </a:solidFill>
                <a:latin typeface="Helvetica"/>
                <a:cs typeface="Helvetica"/>
              </a:rPr>
              <a:t>1992 – 1995: Site selection, vacuum prototyping   </a:t>
            </a:r>
          </a:p>
          <a:p>
            <a:r>
              <a:rPr lang="en-US" sz="1200" dirty="0" smtClean="0">
                <a:solidFill>
                  <a:srgbClr val="000000"/>
                </a:solidFill>
                <a:latin typeface="Helvetica"/>
                <a:cs typeface="Helvetica"/>
              </a:rPr>
              <a:t>1995 – 1999: LIGO facilities construction at </a:t>
            </a:r>
          </a:p>
          <a:p>
            <a:pPr marL="344488" indent="0">
              <a:buNone/>
            </a:pPr>
            <a:r>
              <a:rPr lang="en-US" sz="1200" dirty="0" smtClean="0">
                <a:solidFill>
                  <a:srgbClr val="000000"/>
                </a:solidFill>
                <a:latin typeface="Helvetica"/>
                <a:cs typeface="Helvetica"/>
              </a:rPr>
              <a:t>Hanford and Livingston</a:t>
            </a:r>
          </a:p>
          <a:p>
            <a:r>
              <a:rPr lang="en-US" sz="1200" dirty="0" smtClean="0">
                <a:solidFill>
                  <a:srgbClr val="000000"/>
                </a:solidFill>
                <a:latin typeface="Helvetica"/>
                <a:cs typeface="Helvetica"/>
              </a:rPr>
              <a:t>1998 – 2002: Installation/integration of initial LIGO </a:t>
            </a:r>
          </a:p>
          <a:p>
            <a:pPr marL="344488" indent="0">
              <a:buNone/>
            </a:pPr>
            <a:r>
              <a:rPr lang="en-US" sz="1200" dirty="0" smtClean="0">
                <a:solidFill>
                  <a:srgbClr val="000000"/>
                </a:solidFill>
                <a:latin typeface="Helvetica"/>
                <a:cs typeface="Helvetica"/>
              </a:rPr>
              <a:t>interferometers</a:t>
            </a:r>
          </a:p>
          <a:p>
            <a:r>
              <a:rPr lang="en-US" sz="1200" dirty="0" smtClean="0">
                <a:solidFill>
                  <a:srgbClr val="000000"/>
                </a:solidFill>
                <a:latin typeface="Helvetica"/>
                <a:cs typeface="Helvetica"/>
              </a:rPr>
              <a:t>2002 – 2005: Interferometer commissioning </a:t>
            </a:r>
          </a:p>
          <a:p>
            <a:pPr marL="344488" indent="0">
              <a:buNone/>
            </a:pPr>
            <a:r>
              <a:rPr lang="en-US" sz="1200" dirty="0">
                <a:solidFill>
                  <a:srgbClr val="000000"/>
                </a:solidFill>
                <a:latin typeface="Helvetica"/>
                <a:cs typeface="Helvetica"/>
              </a:rPr>
              <a:t>i</a:t>
            </a:r>
            <a:r>
              <a:rPr lang="en-US" sz="1200" dirty="0" smtClean="0">
                <a:solidFill>
                  <a:srgbClr val="000000"/>
                </a:solidFill>
                <a:latin typeface="Helvetica"/>
                <a:cs typeface="Helvetica"/>
              </a:rPr>
              <a:t>nterleaved with science runs (S1-S4)</a:t>
            </a:r>
          </a:p>
          <a:p>
            <a:r>
              <a:rPr lang="en-US" sz="1200" dirty="0">
                <a:solidFill>
                  <a:srgbClr val="000000"/>
                </a:solidFill>
                <a:latin typeface="Helvetica"/>
                <a:cs typeface="Helvetica"/>
              </a:rPr>
              <a:t>Nov 4, 2005 – Sep 31, </a:t>
            </a:r>
            <a:r>
              <a:rPr lang="en-US" sz="1200" dirty="0" smtClean="0">
                <a:solidFill>
                  <a:srgbClr val="000000"/>
                </a:solidFill>
                <a:latin typeface="Helvetica"/>
                <a:cs typeface="Helvetica"/>
              </a:rPr>
              <a:t>2007: S5 science run</a:t>
            </a:r>
          </a:p>
          <a:p>
            <a:pPr lvl="1"/>
            <a:r>
              <a:rPr lang="en-US" sz="1050" dirty="0" smtClean="0">
                <a:solidFill>
                  <a:srgbClr val="000000"/>
                </a:solidFill>
                <a:latin typeface="Helvetica"/>
                <a:cs typeface="Helvetica"/>
              </a:rPr>
              <a:t>Design sensitivity reached </a:t>
            </a:r>
          </a:p>
          <a:p>
            <a:pPr lvl="1"/>
            <a:r>
              <a:rPr lang="en-US" sz="1050" dirty="0" smtClean="0">
                <a:solidFill>
                  <a:srgbClr val="000000"/>
                </a:solidFill>
                <a:latin typeface="Helvetica"/>
                <a:cs typeface="Helvetica"/>
              </a:rPr>
              <a:t>15 </a:t>
            </a:r>
            <a:r>
              <a:rPr lang="en-US" sz="1050" dirty="0" err="1">
                <a:solidFill>
                  <a:srgbClr val="000000"/>
                </a:solidFill>
                <a:latin typeface="Helvetica"/>
                <a:cs typeface="Helvetica"/>
              </a:rPr>
              <a:t>Mpc</a:t>
            </a:r>
            <a:r>
              <a:rPr lang="en-US" sz="1050" dirty="0">
                <a:solidFill>
                  <a:srgbClr val="000000"/>
                </a:solidFill>
                <a:latin typeface="Helvetica"/>
                <a:cs typeface="Helvetica"/>
              </a:rPr>
              <a:t> </a:t>
            </a:r>
            <a:r>
              <a:rPr lang="en-US" sz="1050" dirty="0" smtClean="0">
                <a:solidFill>
                  <a:srgbClr val="000000"/>
                </a:solidFill>
                <a:latin typeface="Helvetica"/>
                <a:cs typeface="Helvetica"/>
              </a:rPr>
              <a:t>range; &gt; 1 year of triple coincidence data  </a:t>
            </a:r>
          </a:p>
          <a:p>
            <a:r>
              <a:rPr lang="en-US" sz="1200" dirty="0" smtClean="0">
                <a:solidFill>
                  <a:srgbClr val="000000"/>
                </a:solidFill>
                <a:latin typeface="Helvetica"/>
                <a:cs typeface="Helvetica"/>
              </a:rPr>
              <a:t>2007 – 2009: Enhanced LIGO instrument upgrade</a:t>
            </a:r>
          </a:p>
          <a:p>
            <a:pPr lvl="1"/>
            <a:r>
              <a:rPr lang="en-US" sz="1050" dirty="0">
                <a:solidFill>
                  <a:srgbClr val="000000"/>
                </a:solidFill>
                <a:latin typeface="Helvetica"/>
                <a:cs typeface="Helvetica"/>
              </a:rPr>
              <a:t>T</a:t>
            </a:r>
            <a:r>
              <a:rPr lang="en-US" sz="1050" dirty="0" smtClean="0">
                <a:solidFill>
                  <a:srgbClr val="000000"/>
                </a:solidFill>
                <a:latin typeface="Helvetica"/>
                <a:cs typeface="Helvetica"/>
              </a:rPr>
              <a:t>ests key Advanced LIGO technologies</a:t>
            </a:r>
          </a:p>
          <a:p>
            <a:r>
              <a:rPr lang="en-US" sz="1200" dirty="0">
                <a:solidFill>
                  <a:srgbClr val="000000"/>
                </a:solidFill>
                <a:latin typeface="Helvetica"/>
                <a:cs typeface="Helvetica"/>
              </a:rPr>
              <a:t>Jul 7, 2009 – Oct 20, 2010: S6 science run</a:t>
            </a:r>
          </a:p>
          <a:p>
            <a:pPr lvl="1"/>
            <a:r>
              <a:rPr lang="en-US" sz="1050" dirty="0">
                <a:solidFill>
                  <a:srgbClr val="000000"/>
                </a:solidFill>
                <a:latin typeface="Helvetica"/>
                <a:cs typeface="Helvetica"/>
              </a:rPr>
              <a:t>18 </a:t>
            </a:r>
            <a:r>
              <a:rPr lang="en-US" sz="1050" dirty="0" err="1">
                <a:solidFill>
                  <a:srgbClr val="000000"/>
                </a:solidFill>
                <a:latin typeface="Helvetica"/>
                <a:cs typeface="Helvetica"/>
              </a:rPr>
              <a:t>Mpc</a:t>
            </a:r>
            <a:r>
              <a:rPr lang="en-US" sz="1050" dirty="0">
                <a:solidFill>
                  <a:srgbClr val="000000"/>
                </a:solidFill>
                <a:latin typeface="Helvetica"/>
                <a:cs typeface="Helvetica"/>
              </a:rPr>
              <a:t> range to merging binary neutron </a:t>
            </a:r>
            <a:r>
              <a:rPr lang="en-US" sz="1050" dirty="0" smtClean="0">
                <a:solidFill>
                  <a:srgbClr val="000000"/>
                </a:solidFill>
                <a:latin typeface="Helvetica"/>
                <a:cs typeface="Helvetica"/>
              </a:rPr>
              <a:t>stars</a:t>
            </a:r>
          </a:p>
          <a:p>
            <a:r>
              <a:rPr lang="en-US" sz="1200" dirty="0" smtClean="0">
                <a:solidFill>
                  <a:srgbClr val="000000"/>
                </a:solidFill>
                <a:latin typeface="Helvetica"/>
                <a:cs typeface="Helvetica"/>
              </a:rPr>
              <a:t>Apr 2008: Advanced LIGO Construction begins</a:t>
            </a:r>
          </a:p>
          <a:p>
            <a:r>
              <a:rPr lang="en-US" sz="1200" dirty="0" smtClean="0">
                <a:solidFill>
                  <a:srgbClr val="000000"/>
                </a:solidFill>
                <a:latin typeface="Helvetica"/>
                <a:cs typeface="Helvetica"/>
              </a:rPr>
              <a:t>Dec 2011: Advanced LIGO detector installation </a:t>
            </a:r>
          </a:p>
          <a:p>
            <a:pPr marL="347663" indent="0">
              <a:buNone/>
            </a:pPr>
            <a:r>
              <a:rPr lang="en-US" sz="1200" dirty="0" smtClean="0">
                <a:solidFill>
                  <a:srgbClr val="000000"/>
                </a:solidFill>
                <a:latin typeface="Helvetica"/>
                <a:cs typeface="Helvetica"/>
              </a:rPr>
              <a:t>begins</a:t>
            </a:r>
          </a:p>
          <a:p>
            <a:r>
              <a:rPr lang="en-US" sz="1200" dirty="0" smtClean="0">
                <a:solidFill>
                  <a:srgbClr val="000000"/>
                </a:solidFill>
                <a:latin typeface="Helvetica"/>
                <a:cs typeface="Helvetica"/>
              </a:rPr>
              <a:t>Mar 2015: </a:t>
            </a:r>
            <a:r>
              <a:rPr lang="en-US" sz="1200" dirty="0">
                <a:solidFill>
                  <a:srgbClr val="000000"/>
                </a:solidFill>
                <a:latin typeface="Helvetica"/>
                <a:cs typeface="Helvetica"/>
              </a:rPr>
              <a:t>Advanced LIGO </a:t>
            </a:r>
            <a:r>
              <a:rPr lang="en-US" sz="1200" dirty="0" smtClean="0">
                <a:solidFill>
                  <a:srgbClr val="000000"/>
                </a:solidFill>
                <a:latin typeface="Helvetica"/>
                <a:cs typeface="Helvetica"/>
              </a:rPr>
              <a:t>Construction complete</a:t>
            </a:r>
          </a:p>
          <a:p>
            <a:r>
              <a:rPr lang="en-US" sz="1200" dirty="0" smtClean="0">
                <a:solidFill>
                  <a:srgbClr val="000000"/>
                </a:solidFill>
                <a:latin typeface="Helvetica"/>
                <a:cs typeface="Helvetica"/>
              </a:rPr>
              <a:t>Sep 2015: First Advanced LIGO Observing </a:t>
            </a:r>
          </a:p>
          <a:p>
            <a:pPr marL="347663" indent="0">
              <a:buNone/>
            </a:pPr>
            <a:r>
              <a:rPr lang="en-US" sz="1200" dirty="0" smtClean="0">
                <a:solidFill>
                  <a:srgbClr val="000000"/>
                </a:solidFill>
                <a:latin typeface="Helvetica"/>
                <a:cs typeface="Helvetica"/>
              </a:rPr>
              <a:t>Run ‘O1’</a:t>
            </a:r>
          </a:p>
          <a:p>
            <a:r>
              <a:rPr lang="en-US" sz="1200" dirty="0" smtClean="0">
                <a:solidFill>
                  <a:srgbClr val="000000"/>
                </a:solidFill>
                <a:latin typeface="Helvetica"/>
                <a:cs typeface="Helvetica"/>
              </a:rPr>
              <a:t>Sep 14, 2015: First binary </a:t>
            </a:r>
            <a:r>
              <a:rPr lang="en-US" sz="1200" dirty="0">
                <a:solidFill>
                  <a:srgbClr val="000000"/>
                </a:solidFill>
                <a:latin typeface="Helvetica"/>
                <a:cs typeface="Helvetica"/>
              </a:rPr>
              <a:t>b</a:t>
            </a:r>
            <a:r>
              <a:rPr lang="en-US" sz="1200" dirty="0" smtClean="0">
                <a:solidFill>
                  <a:srgbClr val="000000"/>
                </a:solidFill>
                <a:latin typeface="Helvetica"/>
                <a:cs typeface="Helvetica"/>
              </a:rPr>
              <a:t>lack </a:t>
            </a:r>
            <a:r>
              <a:rPr lang="en-US" sz="1200" dirty="0">
                <a:solidFill>
                  <a:srgbClr val="000000"/>
                </a:solidFill>
                <a:latin typeface="Helvetica"/>
                <a:cs typeface="Helvetica"/>
              </a:rPr>
              <a:t>h</a:t>
            </a:r>
            <a:r>
              <a:rPr lang="en-US" sz="1200" dirty="0" smtClean="0">
                <a:solidFill>
                  <a:srgbClr val="000000"/>
                </a:solidFill>
                <a:latin typeface="Helvetica"/>
                <a:cs typeface="Helvetica"/>
              </a:rPr>
              <a:t>ole detection </a:t>
            </a:r>
          </a:p>
          <a:p>
            <a:r>
              <a:rPr lang="en-US" sz="1200" dirty="0" smtClean="0">
                <a:solidFill>
                  <a:srgbClr val="000000"/>
                </a:solidFill>
                <a:latin typeface="Helvetica"/>
                <a:cs typeface="Helvetica"/>
              </a:rPr>
              <a:t>Nov 30, 2016: Advanced LIGO O2 run starts</a:t>
            </a:r>
            <a:endParaRPr lang="en-US" sz="1050" dirty="0" smtClean="0">
              <a:solidFill>
                <a:srgbClr val="800000"/>
              </a:solidFill>
              <a:latin typeface="Helvetica"/>
              <a:cs typeface="Helvetica"/>
            </a:endParaRPr>
          </a:p>
          <a:p>
            <a:pPr lvl="2"/>
            <a:endParaRPr lang="en-US" sz="900" dirty="0">
              <a:solidFill>
                <a:srgbClr val="990033"/>
              </a:solidFill>
            </a:endParaRPr>
          </a:p>
          <a:p>
            <a:endParaRPr lang="en-US" sz="12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500" y="0"/>
            <a:ext cx="7239000" cy="1143000"/>
          </a:xfrm>
        </p:spPr>
        <p:txBody>
          <a:bodyPr/>
          <a:lstStyle/>
          <a:p>
            <a:r>
              <a:rPr lang="en-US" dirty="0" smtClean="0">
                <a:latin typeface="Gill Sans"/>
                <a:cs typeface="Gill Sans"/>
              </a:rPr>
              <a:t>LIGO</a:t>
            </a:r>
            <a:endParaRPr lang="en-US" dirty="0">
              <a:latin typeface="Gill Sans"/>
              <a:cs typeface="Gill San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EDB5A2-82F0-5F4D-BF81-60CE59EF31AC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7476" y="1485725"/>
            <a:ext cx="4551844" cy="299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2" name="Line 12"/>
          <p:cNvSpPr>
            <a:spLocks noChangeShapeType="1"/>
          </p:cNvSpPr>
          <p:nvPr/>
        </p:nvSpPr>
        <p:spPr bwMode="auto">
          <a:xfrm flipH="1">
            <a:off x="4340664" y="1933663"/>
            <a:ext cx="507715" cy="1155717"/>
          </a:xfrm>
          <a:prstGeom prst="line">
            <a:avLst/>
          </a:prstGeom>
          <a:noFill/>
          <a:ln w="28575">
            <a:solidFill>
              <a:srgbClr val="990033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sz="1100">
              <a:cs typeface="+mn-cs"/>
            </a:endParaRPr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>
            <a:off x="5017419" y="2017043"/>
            <a:ext cx="972685" cy="1103485"/>
          </a:xfrm>
          <a:prstGeom prst="line">
            <a:avLst/>
          </a:prstGeom>
          <a:noFill/>
          <a:ln w="28575">
            <a:solidFill>
              <a:srgbClr val="990033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sz="1100">
              <a:cs typeface="+mn-cs"/>
            </a:endParaRPr>
          </a:p>
        </p:txBody>
      </p:sp>
      <p:sp>
        <p:nvSpPr>
          <p:cNvPr id="14" name="Line 15"/>
          <p:cNvSpPr>
            <a:spLocks noChangeShapeType="1"/>
          </p:cNvSpPr>
          <p:nvPr/>
        </p:nvSpPr>
        <p:spPr bwMode="auto">
          <a:xfrm flipH="1">
            <a:off x="7244891" y="2881723"/>
            <a:ext cx="1325624" cy="841006"/>
          </a:xfrm>
          <a:prstGeom prst="line">
            <a:avLst/>
          </a:prstGeom>
          <a:noFill/>
          <a:ln w="28575">
            <a:solidFill>
              <a:srgbClr val="990033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sz="1100">
              <a:cs typeface="+mn-cs"/>
            </a:endParaRPr>
          </a:p>
        </p:txBody>
      </p:sp>
      <p:sp>
        <p:nvSpPr>
          <p:cNvPr id="15" name="Line 16"/>
          <p:cNvSpPr>
            <a:spLocks noChangeShapeType="1"/>
          </p:cNvSpPr>
          <p:nvPr/>
        </p:nvSpPr>
        <p:spPr bwMode="auto">
          <a:xfrm flipH="1">
            <a:off x="7004227" y="1833060"/>
            <a:ext cx="311499" cy="1794493"/>
          </a:xfrm>
          <a:prstGeom prst="line">
            <a:avLst/>
          </a:prstGeom>
          <a:noFill/>
          <a:ln w="28575">
            <a:solidFill>
              <a:srgbClr val="990033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sz="1100">
              <a:cs typeface="+mn-cs"/>
            </a:endParaRPr>
          </a:p>
        </p:txBody>
      </p:sp>
      <p:sp>
        <p:nvSpPr>
          <p:cNvPr id="19" name="Rectangle 27"/>
          <p:cNvSpPr>
            <a:spLocks noChangeArrowheads="1"/>
          </p:cNvSpPr>
          <p:nvPr/>
        </p:nvSpPr>
        <p:spPr bwMode="auto">
          <a:xfrm>
            <a:off x="4394190" y="3765521"/>
            <a:ext cx="165942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rgbClr val="FFFFFF"/>
                </a:solidFill>
                <a:latin typeface="+mn-lt"/>
                <a:cs typeface="+mn-cs"/>
              </a:rPr>
              <a:t>LIGO Hanford Observatory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320256" y="1511595"/>
            <a:ext cx="1318116" cy="307777"/>
          </a:xfrm>
          <a:prstGeom prst="rect">
            <a:avLst/>
          </a:prstGeom>
          <a:solidFill>
            <a:schemeClr val="bg1"/>
          </a:solidFill>
          <a:ln w="57150" cmpd="sng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Helvetica"/>
                <a:cs typeface="Helvetica"/>
              </a:rPr>
              <a:t>Hanford, WA</a:t>
            </a:r>
            <a:endParaRPr lang="en-US" sz="1400" b="1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  <p:sp>
        <p:nvSpPr>
          <p:cNvPr id="22" name="Text Box 29"/>
          <p:cNvSpPr txBox="1">
            <a:spLocks noChangeArrowheads="1"/>
          </p:cNvSpPr>
          <p:nvPr/>
        </p:nvSpPr>
        <p:spPr bwMode="auto">
          <a:xfrm>
            <a:off x="4518064" y="4604095"/>
            <a:ext cx="4112682" cy="2031325"/>
          </a:xfrm>
          <a:prstGeom prst="rect">
            <a:avLst/>
          </a:prstGeom>
          <a:noFill/>
          <a:ln w="28575" cmpd="sng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800" b="1" dirty="0" smtClean="0">
                <a:solidFill>
                  <a:schemeClr val="tx2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LIGO Laboratory:</a:t>
            </a:r>
          </a:p>
          <a:p>
            <a:pPr>
              <a:defRPr/>
            </a:pPr>
            <a:r>
              <a:rPr lang="en-US" sz="1800" b="1" dirty="0" smtClean="0">
                <a:solidFill>
                  <a:schemeClr val="tx2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180 staff located at Caltech, MIT, Hanford, Livingston  </a:t>
            </a:r>
          </a:p>
          <a:p>
            <a:pPr>
              <a:defRPr/>
            </a:pPr>
            <a:endParaRPr lang="en-US" sz="1800" b="1" dirty="0">
              <a:solidFill>
                <a:schemeClr val="tx2"/>
              </a:solidFill>
              <a:effectLst>
                <a:outerShdw blurRad="38100" dist="38100" dir="2700000" algn="tl" rotWithShape="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pPr>
              <a:defRPr/>
            </a:pPr>
            <a:r>
              <a:rPr lang="en-US" sz="1800" b="1" dirty="0" smtClean="0">
                <a:solidFill>
                  <a:schemeClr val="tx2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LIGO Scientific Collaboration: </a:t>
            </a:r>
          </a:p>
          <a:p>
            <a:pPr>
              <a:defRPr/>
            </a:pPr>
            <a:r>
              <a:rPr lang="en-US" sz="1800" b="1" dirty="0" smtClean="0">
                <a:solidFill>
                  <a:schemeClr val="tx2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~ </a:t>
            </a:r>
            <a:r>
              <a:rPr lang="en-US" sz="1800" dirty="0" smtClean="0">
                <a:solidFill>
                  <a:schemeClr val="tx2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1200</a:t>
            </a:r>
            <a:r>
              <a:rPr lang="en-US" sz="1800" b="1" dirty="0" smtClean="0">
                <a:solidFill>
                  <a:schemeClr val="tx2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 scientists, ~</a:t>
            </a:r>
            <a:r>
              <a:rPr lang="en-US" sz="1800" dirty="0" smtClean="0">
                <a:solidFill>
                  <a:schemeClr val="tx2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100</a:t>
            </a:r>
            <a:r>
              <a:rPr lang="en-US" sz="1800" b="1" dirty="0" smtClean="0">
                <a:solidFill>
                  <a:schemeClr val="tx2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 institutions, 16 countries</a:t>
            </a:r>
            <a:endParaRPr lang="en-US" sz="1800" b="1" dirty="0">
              <a:solidFill>
                <a:schemeClr val="tx2"/>
              </a:solidFill>
              <a:effectLst>
                <a:outerShdw blurRad="38100" dist="38100" dir="2700000" algn="tl" rotWithShape="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Picture 23" descr="lho_aerial_mo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639" y="3131081"/>
            <a:ext cx="1898175" cy="1093967"/>
          </a:xfrm>
          <a:prstGeom prst="rect">
            <a:avLst/>
          </a:prstGeom>
          <a:noFill/>
          <a:ln w="28575" cmpd="sng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 Box 26"/>
          <p:cNvSpPr txBox="1">
            <a:spLocks noChangeArrowheads="1"/>
          </p:cNvSpPr>
          <p:nvPr/>
        </p:nvSpPr>
        <p:spPr bwMode="auto">
          <a:xfrm>
            <a:off x="4350820" y="3014308"/>
            <a:ext cx="122611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99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sz="1200" dirty="0">
              <a:solidFill>
                <a:srgbClr val="FF0000"/>
              </a:solidFill>
            </a:endParaRPr>
          </a:p>
          <a:p>
            <a:r>
              <a:rPr lang="en-US" sz="1200" b="1" dirty="0" smtClean="0">
                <a:solidFill>
                  <a:schemeClr val="bg1"/>
                </a:solidFill>
                <a:latin typeface="Helvetica"/>
                <a:cs typeface="Helvetica"/>
              </a:rPr>
              <a:t>LIGO Hanford</a:t>
            </a:r>
          </a:p>
          <a:p>
            <a:endParaRPr lang="en-US" sz="1200" dirty="0">
              <a:solidFill>
                <a:schemeClr val="bg1"/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7358466" y="1720850"/>
            <a:ext cx="1581153" cy="1142094"/>
            <a:chOff x="5607051" y="2176581"/>
            <a:chExt cx="1581153" cy="1142094"/>
          </a:xfrm>
        </p:grpSpPr>
        <p:pic>
          <p:nvPicPr>
            <p:cNvPr id="26" name="Picture 22" descr="llo_aerial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7051" y="2176581"/>
              <a:ext cx="1581153" cy="1142094"/>
            </a:xfrm>
            <a:prstGeom prst="rect">
              <a:avLst/>
            </a:prstGeom>
            <a:noFill/>
            <a:ln w="28575" cmpd="sng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 Box 24"/>
            <p:cNvSpPr txBox="1">
              <a:spLocks noChangeArrowheads="1"/>
            </p:cNvSpPr>
            <p:nvPr/>
          </p:nvSpPr>
          <p:spPr bwMode="auto">
            <a:xfrm>
              <a:off x="5611930" y="2179406"/>
              <a:ext cx="1414194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99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  <a:latin typeface="Helvetica"/>
                  <a:cs typeface="Helvetica"/>
                </a:rPr>
                <a:t>LIGO Livingston</a:t>
              </a: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2740380" y="2302845"/>
            <a:ext cx="1301683" cy="30777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Construction</a:t>
            </a:r>
            <a:endParaRPr lang="en-US" sz="14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514098" y="5272168"/>
            <a:ext cx="1579639" cy="30777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Advanced LIGO</a:t>
            </a:r>
            <a:endParaRPr lang="en-US" sz="14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899841" y="3617591"/>
            <a:ext cx="1142222" cy="30777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Initial LIGO</a:t>
            </a:r>
            <a:endParaRPr lang="en-US" sz="14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054383" y="1024973"/>
            <a:ext cx="892555" cy="30777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Funding</a:t>
            </a:r>
            <a:endParaRPr lang="en-US" sz="14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27101" y="3908758"/>
            <a:ext cx="1415693" cy="307777"/>
          </a:xfrm>
          <a:prstGeom prst="rect">
            <a:avLst/>
          </a:prstGeom>
          <a:solidFill>
            <a:schemeClr val="bg1"/>
          </a:solidFill>
          <a:ln w="57150" cmpd="sng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Helvetica"/>
                <a:cs typeface="Helvetica"/>
              </a:rPr>
              <a:t>Livingston, LA</a:t>
            </a:r>
            <a:endParaRPr lang="en-US" sz="1400" b="1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984581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IR-0381A-11.tif"/>
          <p:cNvPicPr>
            <a:picLocks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18" name="Title 17"/>
          <p:cNvSpPr>
            <a:spLocks noGrp="1"/>
          </p:cNvSpPr>
          <p:nvPr>
            <p:ph type="ctrTitle" idx="4294967295"/>
          </p:nvPr>
        </p:nvSpPr>
        <p:spPr>
          <a:xfrm>
            <a:off x="0" y="785175"/>
            <a:ext cx="6057900" cy="888563"/>
          </a:xfrm>
        </p:spPr>
        <p:txBody>
          <a:bodyPr>
            <a:normAutofit/>
          </a:bodyPr>
          <a:lstStyle/>
          <a:p>
            <a:pPr algn="r"/>
            <a:r>
              <a:rPr lang="en-US" sz="4000" i="1" dirty="0">
                <a:latin typeface="Avenir Black"/>
                <a:cs typeface="Avenir Black"/>
              </a:rPr>
              <a:t>ADVANCED VIRGO</a:t>
            </a:r>
            <a:endParaRPr lang="en-US" sz="3200" i="1" dirty="0">
              <a:latin typeface="Avenir Black"/>
              <a:cs typeface="Avenir Black"/>
            </a:endParaRPr>
          </a:p>
        </p:txBody>
      </p:sp>
      <p:pic>
        <p:nvPicPr>
          <p:cNvPr id="5" name="Picture 9" descr="advlogo_final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712" y="148662"/>
            <a:ext cx="1371600" cy="993599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58609" y="1615355"/>
            <a:ext cx="7007046" cy="584776"/>
          </a:xfrm>
          <a:prstGeom prst="rect">
            <a:avLst/>
          </a:prstGeom>
          <a:solidFill>
            <a:schemeClr val="lt1">
              <a:alpha val="5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Book"/>
                <a:cs typeface="Avenir Book"/>
              </a:rPr>
              <a:t>6 EU 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venir Book"/>
                <a:cs typeface="Avenir Book"/>
              </a:rPr>
              <a:t>countries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Book"/>
                <a:cs typeface="Avenir Book"/>
              </a:rPr>
              <a:t>: France, Hungary, Italy, Poland, Spain, and The 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venir Book"/>
                <a:cs typeface="Avenir Book"/>
              </a:rPr>
              <a:t>Netherlands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venir Book"/>
              <a:cs typeface="Avenir Book"/>
            </a:endParaRPr>
          </a:p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Book"/>
                <a:cs typeface="Avenir Book"/>
              </a:rPr>
              <a:t>20 labs, ~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venir Book"/>
                <a:cs typeface="Avenir Book"/>
              </a:rPr>
              <a:t>280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Book"/>
                <a:cs typeface="Avenir Book"/>
              </a:rPr>
              <a:t>authors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15872" y="2340034"/>
            <a:ext cx="1885950" cy="4236032"/>
          </a:xfrm>
          <a:prstGeom prst="rect">
            <a:avLst/>
          </a:prstGeom>
          <a:solidFill>
            <a:schemeClr val="lt1">
              <a:alpha val="5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1400" dirty="0">
                <a:solidFill>
                  <a:prstClr val="black"/>
                </a:solidFill>
                <a:latin typeface="Avenir Book"/>
                <a:cs typeface="Avenir Book"/>
              </a:rPr>
              <a:t>APC Paris </a:t>
            </a:r>
          </a:p>
          <a:p>
            <a:pPr>
              <a:lnSpc>
                <a:spcPct val="80000"/>
              </a:lnSpc>
            </a:pPr>
            <a:r>
              <a:rPr lang="en-US" sz="1400" dirty="0">
                <a:solidFill>
                  <a:prstClr val="black"/>
                </a:solidFill>
                <a:latin typeface="Avenir Book"/>
                <a:cs typeface="Avenir Book"/>
              </a:rPr>
              <a:t>ARTEMIS Nice</a:t>
            </a:r>
          </a:p>
          <a:p>
            <a:pPr>
              <a:lnSpc>
                <a:spcPct val="80000"/>
              </a:lnSpc>
            </a:pPr>
            <a:r>
              <a:rPr lang="en-US" sz="1400" dirty="0">
                <a:solidFill>
                  <a:prstClr val="black"/>
                </a:solidFill>
                <a:latin typeface="Avenir Book"/>
                <a:cs typeface="Avenir Book"/>
              </a:rPr>
              <a:t>EGO </a:t>
            </a:r>
            <a:r>
              <a:rPr lang="en-US" sz="1400" dirty="0" err="1">
                <a:solidFill>
                  <a:prstClr val="black"/>
                </a:solidFill>
                <a:latin typeface="Avenir Book"/>
                <a:cs typeface="Avenir Book"/>
              </a:rPr>
              <a:t>Cascina</a:t>
            </a:r>
            <a:endParaRPr lang="en-US" sz="1400" dirty="0">
              <a:solidFill>
                <a:prstClr val="black"/>
              </a:solidFill>
              <a:latin typeface="Avenir Book"/>
              <a:cs typeface="Avenir Book"/>
            </a:endParaRPr>
          </a:p>
          <a:p>
            <a:pPr>
              <a:lnSpc>
                <a:spcPct val="80000"/>
              </a:lnSpc>
            </a:pPr>
            <a:r>
              <a:rPr lang="en-US" sz="1400" dirty="0">
                <a:solidFill>
                  <a:prstClr val="black"/>
                </a:solidFill>
                <a:latin typeface="Avenir Book"/>
                <a:cs typeface="Avenir Book"/>
              </a:rPr>
              <a:t>INFN Firenze-</a:t>
            </a:r>
            <a:r>
              <a:rPr lang="en-US" sz="1400" dirty="0" err="1">
                <a:solidFill>
                  <a:prstClr val="black"/>
                </a:solidFill>
                <a:latin typeface="Avenir Book"/>
                <a:cs typeface="Avenir Book"/>
              </a:rPr>
              <a:t>Urbino</a:t>
            </a:r>
            <a:endParaRPr lang="en-US" sz="1400" dirty="0">
              <a:solidFill>
                <a:prstClr val="black"/>
              </a:solidFill>
              <a:latin typeface="Avenir Book"/>
              <a:cs typeface="Avenir Book"/>
            </a:endParaRPr>
          </a:p>
          <a:p>
            <a:pPr>
              <a:lnSpc>
                <a:spcPct val="80000"/>
              </a:lnSpc>
            </a:pPr>
            <a:r>
              <a:rPr lang="en-US" sz="1400" dirty="0">
                <a:solidFill>
                  <a:prstClr val="black"/>
                </a:solidFill>
                <a:latin typeface="Avenir Book"/>
                <a:cs typeface="Avenir Book"/>
              </a:rPr>
              <a:t>INFN </a:t>
            </a:r>
            <a:r>
              <a:rPr lang="en-US" sz="1400" dirty="0" err="1">
                <a:solidFill>
                  <a:prstClr val="black"/>
                </a:solidFill>
                <a:latin typeface="Avenir Book"/>
                <a:cs typeface="Avenir Book"/>
              </a:rPr>
              <a:t>Genova</a:t>
            </a:r>
            <a:endParaRPr lang="en-US" sz="1400" dirty="0">
              <a:solidFill>
                <a:prstClr val="black"/>
              </a:solidFill>
              <a:latin typeface="Avenir Book"/>
              <a:cs typeface="Avenir Book"/>
            </a:endParaRPr>
          </a:p>
          <a:p>
            <a:pPr>
              <a:lnSpc>
                <a:spcPct val="80000"/>
              </a:lnSpc>
            </a:pPr>
            <a:r>
              <a:rPr lang="en-US" sz="1400" dirty="0">
                <a:solidFill>
                  <a:prstClr val="black"/>
                </a:solidFill>
                <a:latin typeface="Avenir Book"/>
                <a:cs typeface="Avenir Book"/>
              </a:rPr>
              <a:t>INFN Napoli</a:t>
            </a:r>
          </a:p>
          <a:p>
            <a:pPr>
              <a:lnSpc>
                <a:spcPct val="80000"/>
              </a:lnSpc>
            </a:pPr>
            <a:r>
              <a:rPr lang="en-US" sz="1400" dirty="0">
                <a:solidFill>
                  <a:prstClr val="black"/>
                </a:solidFill>
                <a:latin typeface="Avenir Book"/>
                <a:cs typeface="Avenir Book"/>
              </a:rPr>
              <a:t>INFN Perugia</a:t>
            </a:r>
          </a:p>
          <a:p>
            <a:pPr>
              <a:lnSpc>
                <a:spcPct val="80000"/>
              </a:lnSpc>
            </a:pPr>
            <a:r>
              <a:rPr lang="en-US" sz="1400" dirty="0">
                <a:solidFill>
                  <a:prstClr val="black"/>
                </a:solidFill>
                <a:latin typeface="Avenir Book"/>
                <a:cs typeface="Avenir Book"/>
              </a:rPr>
              <a:t>INFN Pisa</a:t>
            </a:r>
          </a:p>
          <a:p>
            <a:pPr>
              <a:lnSpc>
                <a:spcPct val="80000"/>
              </a:lnSpc>
            </a:pPr>
            <a:r>
              <a:rPr lang="en-US" sz="1400" dirty="0">
                <a:solidFill>
                  <a:prstClr val="black"/>
                </a:solidFill>
                <a:latin typeface="Avenir Book"/>
                <a:cs typeface="Avenir Book"/>
              </a:rPr>
              <a:t>INFN Roma La </a:t>
            </a:r>
            <a:r>
              <a:rPr lang="en-US" sz="1400" dirty="0" err="1">
                <a:solidFill>
                  <a:prstClr val="black"/>
                </a:solidFill>
                <a:latin typeface="Avenir Book"/>
                <a:cs typeface="Avenir Book"/>
              </a:rPr>
              <a:t>Sapienza</a:t>
            </a:r>
            <a:endParaRPr lang="en-US" sz="1400" dirty="0">
              <a:solidFill>
                <a:prstClr val="black"/>
              </a:solidFill>
              <a:latin typeface="Avenir Book"/>
              <a:cs typeface="Avenir Book"/>
            </a:endParaRPr>
          </a:p>
          <a:p>
            <a:pPr>
              <a:lnSpc>
                <a:spcPct val="80000"/>
              </a:lnSpc>
            </a:pPr>
            <a:r>
              <a:rPr lang="en-US" sz="1400" dirty="0">
                <a:solidFill>
                  <a:prstClr val="black"/>
                </a:solidFill>
                <a:latin typeface="Avenir Book"/>
                <a:cs typeface="Avenir Book"/>
              </a:rPr>
              <a:t>INFN Roma Tor </a:t>
            </a:r>
            <a:r>
              <a:rPr lang="en-US" sz="1400" dirty="0" err="1">
                <a:solidFill>
                  <a:prstClr val="black"/>
                </a:solidFill>
                <a:latin typeface="Avenir Book"/>
                <a:cs typeface="Avenir Book"/>
              </a:rPr>
              <a:t>Vergata</a:t>
            </a:r>
            <a:endParaRPr lang="en-US" sz="1400" dirty="0">
              <a:solidFill>
                <a:prstClr val="black"/>
              </a:solidFill>
              <a:latin typeface="Avenir Book"/>
              <a:cs typeface="Avenir Book"/>
            </a:endParaRPr>
          </a:p>
          <a:p>
            <a:pPr>
              <a:lnSpc>
                <a:spcPct val="80000"/>
              </a:lnSpc>
            </a:pPr>
            <a:r>
              <a:rPr lang="en-US" sz="1400" dirty="0">
                <a:solidFill>
                  <a:prstClr val="black"/>
                </a:solidFill>
                <a:latin typeface="Avenir Book"/>
                <a:cs typeface="Avenir Book"/>
              </a:rPr>
              <a:t>INFN Trento-</a:t>
            </a:r>
            <a:r>
              <a:rPr lang="en-US" sz="1400" dirty="0" err="1">
                <a:solidFill>
                  <a:prstClr val="black"/>
                </a:solidFill>
                <a:latin typeface="Avenir Book"/>
                <a:cs typeface="Avenir Book"/>
              </a:rPr>
              <a:t>Padova</a:t>
            </a:r>
            <a:endParaRPr lang="en-US" sz="1400" dirty="0">
              <a:solidFill>
                <a:prstClr val="black"/>
              </a:solidFill>
              <a:latin typeface="Avenir Book"/>
              <a:cs typeface="Avenir Book"/>
            </a:endParaRPr>
          </a:p>
          <a:p>
            <a:pPr>
              <a:lnSpc>
                <a:spcPct val="80000"/>
              </a:lnSpc>
            </a:pPr>
            <a:r>
              <a:rPr lang="en-US" sz="1400" dirty="0">
                <a:solidFill>
                  <a:prstClr val="black"/>
                </a:solidFill>
                <a:latin typeface="Avenir Book"/>
                <a:cs typeface="Avenir Book"/>
              </a:rPr>
              <a:t>LAL </a:t>
            </a:r>
            <a:r>
              <a:rPr lang="en-US" sz="1400" dirty="0" err="1">
                <a:solidFill>
                  <a:prstClr val="black"/>
                </a:solidFill>
                <a:latin typeface="Avenir Book"/>
                <a:cs typeface="Avenir Book"/>
              </a:rPr>
              <a:t>Orsay</a:t>
            </a:r>
            <a:r>
              <a:rPr lang="en-US" sz="1400" dirty="0">
                <a:solidFill>
                  <a:prstClr val="black"/>
                </a:solidFill>
                <a:latin typeface="Avenir Book"/>
                <a:cs typeface="Avenir Book"/>
              </a:rPr>
              <a:t> – ESPCI Paris</a:t>
            </a:r>
          </a:p>
          <a:p>
            <a:pPr>
              <a:lnSpc>
                <a:spcPct val="80000"/>
              </a:lnSpc>
            </a:pPr>
            <a:r>
              <a:rPr lang="en-US" sz="1400" dirty="0">
                <a:solidFill>
                  <a:prstClr val="black"/>
                </a:solidFill>
                <a:latin typeface="Avenir Book"/>
                <a:cs typeface="Avenir Book"/>
              </a:rPr>
              <a:t>LAPP Annecy</a:t>
            </a:r>
          </a:p>
          <a:p>
            <a:pPr>
              <a:lnSpc>
                <a:spcPct val="80000"/>
              </a:lnSpc>
            </a:pPr>
            <a:r>
              <a:rPr lang="en-US" sz="1400" dirty="0">
                <a:solidFill>
                  <a:prstClr val="black"/>
                </a:solidFill>
                <a:latin typeface="Avenir Book"/>
                <a:cs typeface="Avenir Book"/>
              </a:rPr>
              <a:t>LKB Paris</a:t>
            </a:r>
          </a:p>
          <a:p>
            <a:pPr>
              <a:lnSpc>
                <a:spcPct val="80000"/>
              </a:lnSpc>
            </a:pPr>
            <a:r>
              <a:rPr lang="en-US" sz="1400" dirty="0">
                <a:solidFill>
                  <a:prstClr val="black"/>
                </a:solidFill>
                <a:latin typeface="Avenir Book"/>
                <a:cs typeface="Avenir Book"/>
              </a:rPr>
              <a:t>LMA Lyon</a:t>
            </a:r>
          </a:p>
          <a:p>
            <a:pPr>
              <a:lnSpc>
                <a:spcPct val="80000"/>
              </a:lnSpc>
            </a:pPr>
            <a:r>
              <a:rPr lang="en-US" sz="1400" dirty="0">
                <a:solidFill>
                  <a:prstClr val="black"/>
                </a:solidFill>
                <a:latin typeface="Avenir Book"/>
                <a:cs typeface="Avenir Book"/>
              </a:rPr>
              <a:t>NIKHEF Amsterdam</a:t>
            </a:r>
          </a:p>
          <a:p>
            <a:pPr>
              <a:lnSpc>
                <a:spcPct val="80000"/>
              </a:lnSpc>
            </a:pPr>
            <a:r>
              <a:rPr lang="en-US" sz="1400" dirty="0">
                <a:solidFill>
                  <a:prstClr val="black"/>
                </a:solidFill>
                <a:latin typeface="Avenir Book"/>
                <a:cs typeface="Avenir Book"/>
              </a:rPr>
              <a:t>POLGRAW(Poland)</a:t>
            </a:r>
          </a:p>
          <a:p>
            <a:pPr>
              <a:lnSpc>
                <a:spcPct val="80000"/>
              </a:lnSpc>
            </a:pPr>
            <a:r>
              <a:rPr lang="en-US" sz="1400" dirty="0">
                <a:solidFill>
                  <a:prstClr val="black"/>
                </a:solidFill>
                <a:latin typeface="Avenir Book"/>
                <a:cs typeface="Avenir Book"/>
              </a:rPr>
              <a:t>RADBOUD Uni. Nijmegen</a:t>
            </a:r>
          </a:p>
          <a:p>
            <a:pPr>
              <a:lnSpc>
                <a:spcPct val="80000"/>
              </a:lnSpc>
            </a:pPr>
            <a:r>
              <a:rPr lang="en-US" sz="1400" dirty="0">
                <a:solidFill>
                  <a:prstClr val="black"/>
                </a:solidFill>
                <a:latin typeface="Avenir Book"/>
                <a:cs typeface="Avenir Book"/>
              </a:rPr>
              <a:t>RMKI Budapest</a:t>
            </a:r>
          </a:p>
          <a:p>
            <a:pPr>
              <a:lnSpc>
                <a:spcPct val="80000"/>
              </a:lnSpc>
            </a:pPr>
            <a:r>
              <a:rPr lang="en-US" sz="1400" dirty="0">
                <a:solidFill>
                  <a:prstClr val="black"/>
                </a:solidFill>
                <a:latin typeface="Avenir Book"/>
                <a:cs typeface="Avenir Book"/>
              </a:rPr>
              <a:t>University of Valencia</a:t>
            </a:r>
          </a:p>
        </p:txBody>
      </p:sp>
      <p:pic>
        <p:nvPicPr>
          <p:cNvPr id="11" name="Picture 10" descr="flag_of_France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825" y="303650"/>
            <a:ext cx="485775" cy="431800"/>
          </a:xfrm>
          <a:prstGeom prst="rect">
            <a:avLst/>
          </a:prstGeom>
          <a:noFill/>
        </p:spPr>
      </p:pic>
      <p:pic>
        <p:nvPicPr>
          <p:cNvPr id="12" name="Picture 11" descr="flag_of_Italy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3600" y="302063"/>
            <a:ext cx="485775" cy="431800"/>
          </a:xfrm>
          <a:prstGeom prst="rect">
            <a:avLst/>
          </a:prstGeom>
          <a:noFill/>
        </p:spPr>
      </p:pic>
      <p:pic>
        <p:nvPicPr>
          <p:cNvPr id="13" name="Picture 12" descr="flag_of_Netherlands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2711" y="302143"/>
            <a:ext cx="486966" cy="433387"/>
          </a:xfrm>
          <a:prstGeom prst="rect">
            <a:avLst/>
          </a:prstGeom>
          <a:noFill/>
        </p:spPr>
      </p:pic>
      <p:pic>
        <p:nvPicPr>
          <p:cNvPr id="14" name="Picture 13" descr="flag_of_Poland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9675" y="302063"/>
            <a:ext cx="485775" cy="431800"/>
          </a:xfrm>
          <a:prstGeom prst="rect">
            <a:avLst/>
          </a:prstGeom>
          <a:noFill/>
        </p:spPr>
      </p:pic>
      <p:pic>
        <p:nvPicPr>
          <p:cNvPr id="15" name="Picture 14" descr="flag_of_Hungary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2350" y="302063"/>
            <a:ext cx="485775" cy="431800"/>
          </a:xfrm>
          <a:prstGeom prst="rect">
            <a:avLst/>
          </a:prstGeom>
          <a:noFill/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4936" y="302063"/>
            <a:ext cx="457200" cy="4572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959098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Gill Sans"/>
                <a:cs typeface="Gill Sans"/>
              </a:rPr>
              <a:t>A global network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8414" y="5264695"/>
            <a:ext cx="7408333" cy="1305528"/>
          </a:xfrm>
        </p:spPr>
        <p:txBody>
          <a:bodyPr>
            <a:normAutofit fontScale="92500" lnSpcReduction="10000"/>
          </a:bodyPr>
          <a:lstStyle/>
          <a:p>
            <a:r>
              <a:rPr lang="en-US" sz="2800">
                <a:latin typeface="Cambria"/>
                <a:cs typeface="Cambria"/>
              </a:rPr>
              <a:t>Higher detection rate</a:t>
            </a:r>
          </a:p>
          <a:p>
            <a:r>
              <a:rPr lang="en-US" sz="2800">
                <a:latin typeface="Cambria"/>
                <a:cs typeface="Cambria"/>
              </a:rPr>
              <a:t>Greater accuracy on source parameters</a:t>
            </a:r>
          </a:p>
          <a:p>
            <a:pPr lvl="1"/>
            <a:r>
              <a:rPr lang="en-US" sz="2600">
                <a:latin typeface="Cambria"/>
                <a:cs typeface="Cambria"/>
              </a:rPr>
              <a:t>distance, sky direction, GW polarization ...</a:t>
            </a:r>
          </a:p>
          <a:p>
            <a:pPr lvl="1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C497-1778-9C4F-921E-8E03730CF7C5}" type="slidenum">
              <a:t>5</a:t>
            </a:fld>
            <a:endParaRPr lang="en-US"/>
          </a:p>
        </p:txBody>
      </p:sp>
      <p:pic>
        <p:nvPicPr>
          <p:cNvPr id="5" name="Picture 4" descr="Screen Shot 2016-09-06 at 16.24.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440" y="2045604"/>
            <a:ext cx="3077546" cy="22529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1452" y="3723354"/>
            <a:ext cx="55149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000"/>
          </a:p>
        </p:txBody>
      </p:sp>
      <p:pic>
        <p:nvPicPr>
          <p:cNvPr id="9" name="Picture 8" descr="New Network Map.jpg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3685" y="1417401"/>
            <a:ext cx="5529392" cy="3945616"/>
          </a:xfrm>
          <a:prstGeom prst="rect">
            <a:avLst/>
          </a:prstGeom>
        </p:spPr>
      </p:pic>
      <p:sp>
        <p:nvSpPr>
          <p:cNvPr id="7" name="Donut 6"/>
          <p:cNvSpPr/>
          <p:nvPr/>
        </p:nvSpPr>
        <p:spPr>
          <a:xfrm>
            <a:off x="4481479" y="2077093"/>
            <a:ext cx="1217451" cy="924531"/>
          </a:xfrm>
          <a:prstGeom prst="donut">
            <a:avLst>
              <a:gd name="adj" fmla="val 6893"/>
            </a:avLst>
          </a:prstGeom>
          <a:solidFill>
            <a:srgbClr val="FF6600"/>
          </a:solidFill>
          <a:ln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66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1207803" y="2112617"/>
            <a:ext cx="3738860" cy="467999"/>
          </a:xfrm>
          <a:prstGeom prst="line">
            <a:avLst/>
          </a:prstGeom>
          <a:ln w="38100" cmpd="sng">
            <a:solidFill>
              <a:srgbClr val="FF660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2451129" y="2983862"/>
            <a:ext cx="2779723" cy="1234396"/>
          </a:xfrm>
          <a:prstGeom prst="line">
            <a:avLst/>
          </a:prstGeom>
          <a:ln w="38100" cmpd="sng">
            <a:solidFill>
              <a:srgbClr val="FF660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6049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1_recent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07" t="3653" r="7350"/>
          <a:stretch/>
        </p:blipFill>
        <p:spPr>
          <a:xfrm>
            <a:off x="4746798" y="1205799"/>
            <a:ext cx="4267164" cy="33290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958"/>
          </a:xfrm>
        </p:spPr>
        <p:txBody>
          <a:bodyPr>
            <a:normAutofit fontScale="90000"/>
          </a:bodyPr>
          <a:lstStyle/>
          <a:p>
            <a:r>
              <a:rPr lang="en-US">
                <a:latin typeface="Gill Sans"/>
                <a:cs typeface="Gill Sans"/>
              </a:rPr>
              <a:t>LIGO-Virgo performance in 2016-17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C497-1778-9C4F-921E-8E03730CF7C5}" type="slidenum">
              <a:rPr lang="en-US"/>
              <a:t>6</a:t>
            </a:fld>
            <a:endParaRPr lang="en-US"/>
          </a:p>
        </p:txBody>
      </p:sp>
      <p:pic>
        <p:nvPicPr>
          <p:cNvPr id="5" name="Picture 4" descr="l1_recent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9" r="5293"/>
          <a:stretch/>
        </p:blipFill>
        <p:spPr>
          <a:xfrm>
            <a:off x="-51315" y="1205799"/>
            <a:ext cx="4992496" cy="332900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4702" y="4175966"/>
            <a:ext cx="5364066" cy="2682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204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Gill Sans"/>
                <a:cs typeface="Gill Sans"/>
              </a:rPr>
              <a:t>GW sources :  Transients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4349" y="3403369"/>
            <a:ext cx="6961568" cy="3260921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2800">
                <a:latin typeface="Cambria"/>
                <a:cs typeface="Cambria"/>
              </a:rPr>
              <a:t>Cataclysmic events of compact </a:t>
            </a:r>
            <a:br>
              <a:rPr lang="en-US" sz="2800">
                <a:latin typeface="Cambria"/>
                <a:cs typeface="Cambria"/>
              </a:rPr>
            </a:br>
            <a:r>
              <a:rPr lang="en-US" sz="2800">
                <a:latin typeface="Cambria"/>
                <a:cs typeface="Cambria"/>
              </a:rPr>
              <a:t>astrophysical objects</a:t>
            </a:r>
          </a:p>
          <a:p>
            <a:pPr lvl="1">
              <a:lnSpc>
                <a:spcPct val="110000"/>
              </a:lnSpc>
            </a:pPr>
            <a:r>
              <a:rPr lang="en-US" sz="2400">
                <a:latin typeface="Cambria"/>
                <a:cs typeface="Cambria"/>
              </a:rPr>
              <a:t>Mergers of</a:t>
            </a:r>
            <a:r>
              <a:rPr lang="en-US" sz="2400" b="1">
                <a:latin typeface="Cambria"/>
                <a:cs typeface="Cambria"/>
              </a:rPr>
              <a:t> N</a:t>
            </a:r>
            <a:r>
              <a:rPr lang="en-US" sz="2400">
                <a:latin typeface="Cambria"/>
                <a:cs typeface="Cambria"/>
              </a:rPr>
              <a:t>eutron</a:t>
            </a:r>
            <a:r>
              <a:rPr lang="en-US" sz="2400" b="1">
                <a:latin typeface="Cambria"/>
                <a:cs typeface="Cambria"/>
              </a:rPr>
              <a:t>S</a:t>
            </a:r>
            <a:r>
              <a:rPr lang="en-US" sz="2400">
                <a:latin typeface="Cambria"/>
                <a:cs typeface="Cambria"/>
              </a:rPr>
              <a:t>tars, </a:t>
            </a:r>
            <a:r>
              <a:rPr lang="en-US" sz="2400" b="1">
                <a:latin typeface="Cambria"/>
                <a:cs typeface="Cambria"/>
              </a:rPr>
              <a:t>B</a:t>
            </a:r>
            <a:r>
              <a:rPr lang="en-US" sz="2400">
                <a:latin typeface="Cambria"/>
                <a:cs typeface="Cambria"/>
              </a:rPr>
              <a:t>lack</a:t>
            </a:r>
            <a:r>
              <a:rPr lang="en-US" sz="2400" b="1">
                <a:latin typeface="Cambria"/>
                <a:cs typeface="Cambria"/>
              </a:rPr>
              <a:t>H</a:t>
            </a:r>
            <a:r>
              <a:rPr lang="en-US" sz="2400">
                <a:latin typeface="Cambria"/>
                <a:cs typeface="Cambria"/>
              </a:rPr>
              <a:t>oles  “</a:t>
            </a:r>
            <a:r>
              <a:rPr lang="en-US" sz="2400" b="1">
                <a:latin typeface="Cambria"/>
                <a:cs typeface="Cambria"/>
              </a:rPr>
              <a:t>C</a:t>
            </a:r>
            <a:r>
              <a:rPr lang="en-US" sz="2400">
                <a:latin typeface="Cambria"/>
                <a:cs typeface="Cambria"/>
              </a:rPr>
              <a:t>ompact </a:t>
            </a:r>
            <a:r>
              <a:rPr lang="en-US" sz="2400" b="1">
                <a:latin typeface="Cambria"/>
                <a:cs typeface="Cambria"/>
              </a:rPr>
              <a:t>B</a:t>
            </a:r>
            <a:r>
              <a:rPr lang="en-US" sz="2400">
                <a:latin typeface="Cambria"/>
                <a:cs typeface="Cambria"/>
              </a:rPr>
              <a:t>inary </a:t>
            </a:r>
            <a:r>
              <a:rPr lang="en-US" sz="2400" b="1">
                <a:latin typeface="Cambria"/>
                <a:cs typeface="Cambria"/>
              </a:rPr>
              <a:t>C</a:t>
            </a:r>
            <a:r>
              <a:rPr lang="en-US" sz="2400">
                <a:latin typeface="Cambria"/>
                <a:cs typeface="Cambria"/>
              </a:rPr>
              <a:t>oalescence”</a:t>
            </a:r>
          </a:p>
          <a:p>
            <a:pPr lvl="1"/>
            <a:r>
              <a:rPr lang="en-US" sz="2400" b="1">
                <a:latin typeface="Cambria"/>
                <a:cs typeface="Cambria"/>
              </a:rPr>
              <a:t>C</a:t>
            </a:r>
            <a:r>
              <a:rPr lang="en-US" sz="2400">
                <a:latin typeface="Cambria"/>
                <a:cs typeface="Cambria"/>
              </a:rPr>
              <a:t>ore</a:t>
            </a:r>
            <a:r>
              <a:rPr lang="en-US" sz="2400" b="1">
                <a:latin typeface="Cambria"/>
                <a:cs typeface="Cambria"/>
              </a:rPr>
              <a:t>C</a:t>
            </a:r>
            <a:r>
              <a:rPr lang="en-US" sz="2400">
                <a:latin typeface="Cambria"/>
                <a:cs typeface="Cambria"/>
              </a:rPr>
              <a:t>ollapse</a:t>
            </a:r>
            <a:r>
              <a:rPr lang="en-US" sz="2400" b="1">
                <a:latin typeface="Cambria"/>
                <a:cs typeface="Cambria"/>
              </a:rPr>
              <a:t>S</a:t>
            </a:r>
            <a:r>
              <a:rPr lang="en-US" sz="2400">
                <a:latin typeface="Cambria"/>
                <a:cs typeface="Cambria"/>
              </a:rPr>
              <a:t>uper</a:t>
            </a:r>
            <a:r>
              <a:rPr lang="en-US" sz="2400" b="1">
                <a:latin typeface="Cambria"/>
                <a:cs typeface="Cambria"/>
              </a:rPr>
              <a:t>N</a:t>
            </a:r>
            <a:r>
              <a:rPr lang="en-US" sz="2400">
                <a:latin typeface="Cambria"/>
                <a:cs typeface="Cambria"/>
              </a:rPr>
              <a:t>ovae</a:t>
            </a:r>
          </a:p>
          <a:p>
            <a:pPr lvl="1"/>
            <a:r>
              <a:rPr lang="en-US" sz="2400">
                <a:latin typeface="Cambria"/>
                <a:cs typeface="Cambria"/>
              </a:rPr>
              <a:t>Pulsar glitches / oscillation modes ?</a:t>
            </a:r>
            <a:endParaRPr lang="en-US" sz="2400" i="1">
              <a:latin typeface="Cambria"/>
              <a:cs typeface="Cambria"/>
            </a:endParaRPr>
          </a:p>
          <a:p>
            <a:pPr lvl="1"/>
            <a:r>
              <a:rPr lang="en-US" sz="2400">
                <a:latin typeface="Cambria"/>
                <a:cs typeface="Cambria"/>
              </a:rPr>
              <a:t>Exotics : cosmic string kinks ? ...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C497-1778-9C4F-921E-8E03730CF7C5}" type="slidenum">
              <a:t>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23762"/>
          <a:stretch/>
        </p:blipFill>
        <p:spPr>
          <a:xfrm>
            <a:off x="168532" y="1431736"/>
            <a:ext cx="3283866" cy="166851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9803" y="3157148"/>
            <a:ext cx="361318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/>
              <a:t>Image credit: D. Price (Exeter) &amp; S. Rosswog (Int. U/Bremen)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3300" y="2302707"/>
            <a:ext cx="3173318" cy="317331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611995" y="5506065"/>
            <a:ext cx="25547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/>
              <a:t>Simulation: F. Hanke et al. (MPIA Garching)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3185" y="1418908"/>
            <a:ext cx="5448300" cy="71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432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>
                <a:latin typeface="Gill Sans"/>
                <a:cs typeface="Gill Sans"/>
              </a:rPr>
              <a:t>GW sources : Continuous / Persistent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2316" y="1372278"/>
            <a:ext cx="8773573" cy="493871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800">
                <a:latin typeface="Cambria"/>
                <a:cs typeface="Cambria"/>
              </a:rPr>
              <a:t>     Less intense GW over long times (days → years)</a:t>
            </a:r>
            <a:br>
              <a:rPr lang="en-US" sz="2800">
                <a:latin typeface="Cambria"/>
                <a:cs typeface="Cambria"/>
              </a:rPr>
            </a:br>
            <a:endParaRPr lang="en-US" sz="2800">
              <a:latin typeface="Cambria"/>
              <a:cs typeface="Cambria"/>
            </a:endParaRPr>
          </a:p>
          <a:p>
            <a:r>
              <a:rPr lang="en-US" sz="2800" b="1" i="1">
                <a:solidFill>
                  <a:srgbClr val="800000"/>
                </a:solidFill>
                <a:latin typeface="Cambria"/>
                <a:cs typeface="Cambria"/>
              </a:rPr>
              <a:t>Continuous Wave</a:t>
            </a:r>
            <a:r>
              <a:rPr lang="en-US" sz="2800" b="1">
                <a:solidFill>
                  <a:srgbClr val="800000"/>
                </a:solidFill>
                <a:latin typeface="Cambria"/>
                <a:cs typeface="Cambria"/>
              </a:rPr>
              <a:t> </a:t>
            </a:r>
            <a:r>
              <a:rPr lang="en-US" sz="2800">
                <a:latin typeface="Cambria"/>
                <a:cs typeface="Cambria"/>
              </a:rPr>
              <a:t>: sinusoids from rotating NS</a:t>
            </a:r>
          </a:p>
          <a:p>
            <a:pPr lvl="1"/>
            <a:r>
              <a:rPr lang="en-US" sz="2400">
                <a:latin typeface="Cambria"/>
                <a:cs typeface="Cambria"/>
              </a:rPr>
              <a:t>many potential sources in Galaxy</a:t>
            </a:r>
            <a:br>
              <a:rPr lang="en-US" sz="2400">
                <a:latin typeface="Cambria"/>
                <a:cs typeface="Cambria"/>
              </a:rPr>
            </a:br>
            <a:endParaRPr lang="en-US" sz="2400">
              <a:latin typeface="Cambria"/>
              <a:cs typeface="Cambria"/>
            </a:endParaRPr>
          </a:p>
          <a:p>
            <a:r>
              <a:rPr lang="en-US" sz="2800" b="1" i="1">
                <a:solidFill>
                  <a:srgbClr val="800000"/>
                </a:solidFill>
                <a:latin typeface="Cambria"/>
                <a:cs typeface="Cambria"/>
              </a:rPr>
              <a:t>Stochastic</a:t>
            </a:r>
            <a:r>
              <a:rPr lang="en-US" sz="2800">
                <a:latin typeface="Cambria"/>
                <a:cs typeface="Cambria"/>
              </a:rPr>
              <a:t> : random ‘background’ </a:t>
            </a:r>
            <a:br>
              <a:rPr lang="en-US" sz="2800">
                <a:latin typeface="Cambria"/>
                <a:cs typeface="Cambria"/>
              </a:rPr>
            </a:br>
            <a:r>
              <a:rPr lang="en-US" sz="2800">
                <a:latin typeface="Cambria"/>
                <a:cs typeface="Cambria"/>
              </a:rPr>
              <a:t>from superposition of </a:t>
            </a:r>
            <a:br>
              <a:rPr lang="en-US" sz="2800">
                <a:latin typeface="Cambria"/>
                <a:cs typeface="Cambria"/>
              </a:rPr>
            </a:br>
            <a:r>
              <a:rPr lang="en-US" sz="2800">
                <a:latin typeface="Cambria"/>
                <a:cs typeface="Cambria"/>
              </a:rPr>
              <a:t>unresolved sources</a:t>
            </a:r>
          </a:p>
          <a:p>
            <a:pPr lvl="1"/>
            <a:r>
              <a:rPr lang="en-US" sz="2400">
                <a:solidFill>
                  <a:srgbClr val="0000FF"/>
                </a:solidFill>
                <a:latin typeface="Cambria"/>
                <a:cs typeface="Cambria"/>
              </a:rPr>
              <a:t>astrophysical</a:t>
            </a:r>
            <a:r>
              <a:rPr lang="en-US" sz="2400">
                <a:latin typeface="Cambria"/>
                <a:cs typeface="Cambria"/>
              </a:rPr>
              <a:t> </a:t>
            </a:r>
            <a:br>
              <a:rPr lang="en-US" sz="2400">
                <a:latin typeface="Cambria"/>
                <a:cs typeface="Cambria"/>
              </a:rPr>
            </a:br>
            <a:r>
              <a:rPr lang="en-US" sz="2400">
                <a:latin typeface="Cambria"/>
                <a:cs typeface="Cambria"/>
              </a:rPr>
              <a:t>transients at high redshift</a:t>
            </a:r>
          </a:p>
          <a:p>
            <a:pPr lvl="1"/>
            <a:r>
              <a:rPr lang="en-US" sz="2400">
                <a:solidFill>
                  <a:srgbClr val="0000FF"/>
                </a:solidFill>
                <a:latin typeface="Cambria"/>
                <a:cs typeface="Cambria"/>
              </a:rPr>
              <a:t>primordial</a:t>
            </a:r>
            <a:r>
              <a:rPr lang="en-US" sz="2400">
                <a:latin typeface="Cambria"/>
                <a:cs typeface="Cambria"/>
              </a:rPr>
              <a:t> </a:t>
            </a:r>
            <a:br>
              <a:rPr lang="en-US" sz="2400">
                <a:latin typeface="Cambria"/>
                <a:cs typeface="Cambria"/>
              </a:rPr>
            </a:br>
            <a:r>
              <a:rPr lang="en-US" sz="2400">
                <a:latin typeface="Cambria"/>
                <a:cs typeface="Cambria"/>
              </a:rPr>
              <a:t>quantum fluctuations / critical </a:t>
            </a:r>
            <a:br>
              <a:rPr lang="en-US" sz="2400">
                <a:latin typeface="Cambria"/>
                <a:cs typeface="Cambria"/>
              </a:rPr>
            </a:br>
            <a:r>
              <a:rPr lang="en-US" sz="2400">
                <a:latin typeface="Cambria"/>
                <a:cs typeface="Cambria"/>
              </a:rPr>
              <a:t>phenomena in very early Universe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C497-1778-9C4F-921E-8E03730CF7C5}" type="slidenum">
              <a:t>8</a:t>
            </a:fld>
            <a:endParaRPr lang="en-US"/>
          </a:p>
        </p:txBody>
      </p:sp>
      <p:pic>
        <p:nvPicPr>
          <p:cNvPr id="5" name="crab_timelapse_sm.mp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468932" y="2673506"/>
            <a:ext cx="3568759" cy="237917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258891" y="5222785"/>
            <a:ext cx="27788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/>
              <a:t>Movie: Chandra X-ray images of Crab pulsar</a:t>
            </a:r>
          </a:p>
        </p:txBody>
      </p:sp>
    </p:spTree>
    <p:extLst>
      <p:ext uri="{BB962C8B-B14F-4D97-AF65-F5344CB8AC3E}">
        <p14:creationId xmlns:p14="http://schemas.microsoft.com/office/powerpoint/2010/main" val="1612474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alphaModFix amt="85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676155" y="4298827"/>
            <a:ext cx="6257738" cy="2178997"/>
          </a:xfrm>
        </p:spPr>
        <p:txBody>
          <a:bodyPr>
            <a:normAutofit/>
          </a:bodyPr>
          <a:lstStyle/>
          <a:p>
            <a:pPr algn="r"/>
            <a:r>
              <a:rPr lang="en-US" cap="none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Gill Sans"/>
                <a:cs typeface="Gill Sans"/>
              </a:rPr>
              <a:t>BINARY BLACK HOLE</a:t>
            </a:r>
            <a:br>
              <a:rPr lang="en-US" cap="none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Gill Sans"/>
                <a:cs typeface="Gill Sans"/>
              </a:rPr>
            </a:br>
            <a:r>
              <a:rPr lang="en-US" cap="none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Gill Sans"/>
                <a:cs typeface="Gill Sans"/>
              </a:rPr>
              <a:t>MERGERS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722313" y="5161526"/>
            <a:ext cx="7772400" cy="1500187"/>
          </a:xfrm>
        </p:spPr>
        <p:txBody>
          <a:bodyPr/>
          <a:lstStyle/>
          <a:p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C497-1778-9C4F-921E-8E03730CF7C5}" type="slidenum"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987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27569</TotalTime>
  <Words>898</Words>
  <Application>Microsoft Macintosh PowerPoint</Application>
  <PresentationFormat>On-screen Show (4:3)</PresentationFormat>
  <Paragraphs>200</Paragraphs>
  <Slides>26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Gravitational Wave Astronomy with LIGO-Virgo</vt:lpstr>
      <vt:lpstr>Laser interferometric detection</vt:lpstr>
      <vt:lpstr>LIGO</vt:lpstr>
      <vt:lpstr>ADVANCED VIRGO</vt:lpstr>
      <vt:lpstr>A global network</vt:lpstr>
      <vt:lpstr>LIGO-Virgo performance in 2016-17</vt:lpstr>
      <vt:lpstr>GW sources :  Transients</vt:lpstr>
      <vt:lpstr>GW sources : Continuous / Persistent </vt:lpstr>
      <vt:lpstr>BINARY BLACK HOLE MERGERS</vt:lpstr>
      <vt:lpstr>14 September 2015</vt:lpstr>
      <vt:lpstr>Merging black hole masses &amp; spins</vt:lpstr>
      <vt:lpstr>BH merger rate and mass distribution</vt:lpstr>
      <vt:lpstr>BINARY NEUTRON STAR MERGER</vt:lpstr>
      <vt:lpstr>Multi-messenger Astronomy with Gravitational Waves</vt:lpstr>
      <vt:lpstr>Search for EM counterparts</vt:lpstr>
      <vt:lpstr>17th August 2017</vt:lpstr>
      <vt:lpstr>GW170817 on the sky</vt:lpstr>
      <vt:lpstr>A few science results</vt:lpstr>
      <vt:lpstr>GW170817 HE neutrino search</vt:lpstr>
      <vt:lpstr>IGFAE activities within LSC</vt:lpstr>
      <vt:lpstr>IGFAE-related upcoming events</vt:lpstr>
      <vt:lpstr>The future ...</vt:lpstr>
      <vt:lpstr>Upcoming science runs</vt:lpstr>
      <vt:lpstr>Extending the network</vt:lpstr>
      <vt:lpstr>‘A+’ Advanced LIGO  Mid-scale Upgrade</vt:lpstr>
      <vt:lpstr>Further on:  Voyager,  Einstein Telescope, Cosmic Explorer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Sound of Gravity</dc:title>
  <dc:creator>lsc reviewer</dc:creator>
  <cp:lastModifiedBy>Thomas Dent</cp:lastModifiedBy>
  <cp:revision>326</cp:revision>
  <dcterms:created xsi:type="dcterms:W3CDTF">2016-08-21T14:25:59Z</dcterms:created>
  <dcterms:modified xsi:type="dcterms:W3CDTF">2019-01-10T10:21:30Z</dcterms:modified>
</cp:coreProperties>
</file>