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b497a960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b497a960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b497a960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b497a960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b497a9607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b497a960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b47bf0a2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b47bf0a2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b47bf0a2d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b47bf0a2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b610eecda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b610eecda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b6795c8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4b6795c8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bf62fd35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4bf62fd35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b6795c83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4b6795c83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4b6795c83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4b6795c83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bf62fd35f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bf62fd35f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bf62fd35f_1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bf62fd35f_1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4b76c067aa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4b76c067aa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b76c067aa_3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4b76c067aa_3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b76c067aa_3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b76c067aa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4b8b0ab594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4b8b0ab594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4b76c067aa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4b76c067aa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4b8b0ab594_4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4b8b0ab594_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4b8b0ab594_4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4b8b0ab594_4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4b8b0ab594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4b8b0ab594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Pcalibration=39.99bar, Tsat=5.3C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4bf62fd35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4bf62fd35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b47bf0a2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b47bf0a2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4b6795c83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4b6795c83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4b76c067aa_6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4b76c067aa_6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bf62fd35f_8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bf62fd35f_8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b47bf0a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b47bf0a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4b497a9607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4b497a960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b497a9607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b497a9607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610eecda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b610eecda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b47bf0a2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b47bf0a2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Relationship Id="rId4" Type="http://schemas.openxmlformats.org/officeDocument/2006/relationships/image" Target="../media/image2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3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84625" y="425250"/>
            <a:ext cx="8747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UTTPS FM System Performance Test </a:t>
            </a:r>
            <a:endParaRPr sz="3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 @Climate Chamber</a:t>
            </a:r>
            <a:endParaRPr sz="38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363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Nov. 28, 2018@ RWTH-Aachen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Jan</a:t>
            </a:r>
            <a:r>
              <a:rPr lang="en" sz="2000"/>
              <a:t>. 04, 2019@ RWTH-Aachen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600" y="461700"/>
            <a:ext cx="6874908" cy="45994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22"/>
          <p:cNvCxnSpPr/>
          <p:nvPr/>
        </p:nvCxnSpPr>
        <p:spPr>
          <a:xfrm>
            <a:off x="1918275" y="572100"/>
            <a:ext cx="9300" cy="4184400"/>
          </a:xfrm>
          <a:prstGeom prst="straightConnector1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22"/>
          <p:cNvCxnSpPr/>
          <p:nvPr/>
        </p:nvCxnSpPr>
        <p:spPr>
          <a:xfrm>
            <a:off x="5322150" y="572100"/>
            <a:ext cx="37500" cy="4184400"/>
          </a:xfrm>
          <a:prstGeom prst="straightConnector1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" name="Google Shape;134;p22"/>
          <p:cNvSpPr txBox="1"/>
          <p:nvPr/>
        </p:nvSpPr>
        <p:spPr>
          <a:xfrm>
            <a:off x="0" y="0"/>
            <a:ext cx="89109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Functional Check of </a:t>
            </a:r>
            <a:r>
              <a:rPr b="1" lang="en"/>
              <a:t>Pump 1a and 2a before thermal cycle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35" name="Google Shape;135;p22"/>
          <p:cNvSpPr txBox="1"/>
          <p:nvPr/>
        </p:nvSpPr>
        <p:spPr>
          <a:xfrm>
            <a:off x="6853500" y="969475"/>
            <a:ext cx="2290500" cy="23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n">
                <a:solidFill>
                  <a:srgbClr val="FF0000"/>
                </a:solidFill>
              </a:rPr>
              <a:t>While running pump 1a, the evaporator is in two phase during the pump start-up, since the environment is at room temp. 21 C</a:t>
            </a:r>
            <a:endParaRPr>
              <a:solidFill>
                <a:srgbClr val="FF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n">
                <a:solidFill>
                  <a:srgbClr val="FF0000"/>
                </a:solidFill>
              </a:rPr>
              <a:t>Repeat the test for pump 1a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8387575" y="4325425"/>
            <a:ext cx="54162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/>
          <p:nvPr/>
        </p:nvSpPr>
        <p:spPr>
          <a:xfrm>
            <a:off x="0" y="51575"/>
            <a:ext cx="9144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Repeat the functional check of pump 1a</a:t>
            </a:r>
            <a:endParaRPr b="1" sz="160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6850" y="482375"/>
            <a:ext cx="6738611" cy="4522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125" y="276593"/>
            <a:ext cx="7140852" cy="48023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" name="Google Shape;148;p24"/>
          <p:cNvCxnSpPr/>
          <p:nvPr/>
        </p:nvCxnSpPr>
        <p:spPr>
          <a:xfrm>
            <a:off x="3356900" y="432550"/>
            <a:ext cx="9300" cy="4278300"/>
          </a:xfrm>
          <a:prstGeom prst="straightConnector1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9" name="Google Shape;149;p24"/>
          <p:cNvCxnSpPr/>
          <p:nvPr/>
        </p:nvCxnSpPr>
        <p:spPr>
          <a:xfrm flipH="1">
            <a:off x="6895275" y="423150"/>
            <a:ext cx="6600" cy="4358700"/>
          </a:xfrm>
          <a:prstGeom prst="straightConnector1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0" name="Google Shape;150;p24"/>
          <p:cNvSpPr txBox="1"/>
          <p:nvPr/>
        </p:nvSpPr>
        <p:spPr>
          <a:xfrm>
            <a:off x="0" y="0"/>
            <a:ext cx="91440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Functional Check of Pump 1b and 2b before Thermal </a:t>
            </a:r>
            <a:r>
              <a:rPr b="1" lang="en"/>
              <a:t>C</a:t>
            </a:r>
            <a:r>
              <a:rPr b="1" lang="en"/>
              <a:t>ycle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type="title"/>
          </p:nvPr>
        </p:nvSpPr>
        <p:spPr>
          <a:xfrm>
            <a:off x="311700" y="33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FM 8 Thermal Cycle : from -40 C to +50 C</a:t>
            </a:r>
            <a:endParaRPr sz="2000"/>
          </a:p>
        </p:txBody>
      </p:sp>
      <p:pic>
        <p:nvPicPr>
          <p:cNvPr id="156" name="Google Shape;1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625" y="396696"/>
            <a:ext cx="8520599" cy="4599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>
            <p:ph type="title"/>
          </p:nvPr>
        </p:nvSpPr>
        <p:spPr>
          <a:xfrm>
            <a:off x="439025" y="71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Functional Check of Pump 1a and 2a After Thermal cycle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2849" y="710000"/>
            <a:ext cx="6501975" cy="4338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6701" y="552550"/>
            <a:ext cx="6623217" cy="4401898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7"/>
          <p:cNvSpPr txBox="1"/>
          <p:nvPr>
            <p:ph type="title"/>
          </p:nvPr>
        </p:nvSpPr>
        <p:spPr>
          <a:xfrm>
            <a:off x="439025" y="71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Functional Check of Pump 1b and 2b After Thermal cycle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547100"/>
            <a:ext cx="8122126" cy="4487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 txBox="1"/>
          <p:nvPr>
            <p:ph type="title"/>
          </p:nvPr>
        </p:nvSpPr>
        <p:spPr>
          <a:xfrm>
            <a:off x="311700" y="64025"/>
            <a:ext cx="8520600" cy="3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/>
              <a:t>System </a:t>
            </a:r>
            <a:r>
              <a:rPr lang="en" sz="2400" u="sng"/>
              <a:t>Control Stability</a:t>
            </a:r>
            <a:endParaRPr sz="2400" u="sng"/>
          </a:p>
        </p:txBody>
      </p:sp>
      <p:sp>
        <p:nvSpPr>
          <p:cNvPr id="175" name="Google Shape;175;p28"/>
          <p:cNvSpPr txBox="1"/>
          <p:nvPr/>
        </p:nvSpPr>
        <p:spPr>
          <a:xfrm>
            <a:off x="2614275" y="862650"/>
            <a:ext cx="17805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980000"/>
                </a:solidFill>
              </a:rPr>
              <a:t>Evaporator </a:t>
            </a:r>
            <a:r>
              <a:rPr b="1" i="1" lang="en" sz="1200">
                <a:solidFill>
                  <a:srgbClr val="980000"/>
                </a:solidFill>
              </a:rPr>
              <a:t>OFF</a:t>
            </a:r>
            <a:endParaRPr b="1" i="1" sz="1200">
              <a:solidFill>
                <a:srgbClr val="980000"/>
              </a:solidFill>
            </a:endParaRPr>
          </a:p>
        </p:txBody>
      </p:sp>
      <p:cxnSp>
        <p:nvCxnSpPr>
          <p:cNvPr id="176" name="Google Shape;176;p28"/>
          <p:cNvCxnSpPr/>
          <p:nvPr/>
        </p:nvCxnSpPr>
        <p:spPr>
          <a:xfrm>
            <a:off x="6425400" y="834400"/>
            <a:ext cx="7200" cy="3912600"/>
          </a:xfrm>
          <a:prstGeom prst="straightConnector1">
            <a:avLst/>
          </a:prstGeom>
          <a:noFill/>
          <a:ln cap="flat" cmpd="sng" w="19050">
            <a:solidFill>
              <a:srgbClr val="FF00FF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77" name="Google Shape;177;p28"/>
          <p:cNvSpPr txBox="1"/>
          <p:nvPr/>
        </p:nvSpPr>
        <p:spPr>
          <a:xfrm>
            <a:off x="6682075" y="862650"/>
            <a:ext cx="19416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980000"/>
                </a:solidFill>
              </a:rPr>
              <a:t>Evaporator </a:t>
            </a:r>
            <a:r>
              <a:rPr b="1" i="1" lang="en" sz="1200">
                <a:solidFill>
                  <a:srgbClr val="980000"/>
                </a:solidFill>
              </a:rPr>
              <a:t>ON</a:t>
            </a:r>
            <a:r>
              <a:rPr i="1" lang="en" sz="1200">
                <a:solidFill>
                  <a:srgbClr val="980000"/>
                </a:solidFill>
              </a:rPr>
              <a:t> [Ptop=85W, Pbot=65W]</a:t>
            </a:r>
            <a:endParaRPr i="1" sz="1200">
              <a:solidFill>
                <a:srgbClr val="980000"/>
              </a:solidFill>
            </a:endParaRPr>
          </a:p>
        </p:txBody>
      </p:sp>
      <p:cxnSp>
        <p:nvCxnSpPr>
          <p:cNvPr id="178" name="Google Shape;178;p28"/>
          <p:cNvCxnSpPr/>
          <p:nvPr/>
        </p:nvCxnSpPr>
        <p:spPr>
          <a:xfrm flipH="1">
            <a:off x="6466275" y="1163325"/>
            <a:ext cx="396600" cy="112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538" y="730500"/>
            <a:ext cx="8372932" cy="435437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9"/>
          <p:cNvSpPr txBox="1"/>
          <p:nvPr>
            <p:ph type="title"/>
          </p:nvPr>
        </p:nvSpPr>
        <p:spPr>
          <a:xfrm>
            <a:off x="-141050" y="64025"/>
            <a:ext cx="8973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u="sng"/>
              <a:t>Pump Behavior during System Stability</a:t>
            </a:r>
            <a:endParaRPr sz="2600" u="sng"/>
          </a:p>
        </p:txBody>
      </p:sp>
      <p:sp>
        <p:nvSpPr>
          <p:cNvPr id="185" name="Google Shape;185;p29"/>
          <p:cNvSpPr txBox="1"/>
          <p:nvPr/>
        </p:nvSpPr>
        <p:spPr>
          <a:xfrm>
            <a:off x="4138275" y="938850"/>
            <a:ext cx="17805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980000"/>
                </a:solidFill>
              </a:rPr>
              <a:t>Evaporator </a:t>
            </a:r>
            <a:r>
              <a:rPr b="1" i="1" lang="en" sz="1200">
                <a:solidFill>
                  <a:srgbClr val="980000"/>
                </a:solidFill>
              </a:rPr>
              <a:t>OFF</a:t>
            </a:r>
            <a:endParaRPr b="1" i="1" sz="1200">
              <a:solidFill>
                <a:srgbClr val="980000"/>
              </a:solidFill>
            </a:endParaRPr>
          </a:p>
        </p:txBody>
      </p:sp>
      <p:cxnSp>
        <p:nvCxnSpPr>
          <p:cNvPr id="186" name="Google Shape;186;p29"/>
          <p:cNvCxnSpPr/>
          <p:nvPr/>
        </p:nvCxnSpPr>
        <p:spPr>
          <a:xfrm>
            <a:off x="6220550" y="857250"/>
            <a:ext cx="7200" cy="3912600"/>
          </a:xfrm>
          <a:prstGeom prst="straightConnector1">
            <a:avLst/>
          </a:prstGeom>
          <a:noFill/>
          <a:ln cap="flat" cmpd="sng" w="19050">
            <a:solidFill>
              <a:srgbClr val="B45F06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87" name="Google Shape;187;p29"/>
          <p:cNvSpPr txBox="1"/>
          <p:nvPr/>
        </p:nvSpPr>
        <p:spPr>
          <a:xfrm>
            <a:off x="6274800" y="938850"/>
            <a:ext cx="19416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980000"/>
                </a:solidFill>
              </a:rPr>
              <a:t>Evaporator </a:t>
            </a:r>
            <a:r>
              <a:rPr b="1" i="1" lang="en" sz="1200">
                <a:solidFill>
                  <a:srgbClr val="980000"/>
                </a:solidFill>
              </a:rPr>
              <a:t>ON</a:t>
            </a:r>
            <a:r>
              <a:rPr i="1" lang="en" sz="1200">
                <a:solidFill>
                  <a:srgbClr val="980000"/>
                </a:solidFill>
              </a:rPr>
              <a:t> [Ptop=85W, Pbot=65W]</a:t>
            </a:r>
            <a:endParaRPr i="1" sz="1200">
              <a:solidFill>
                <a:srgbClr val="980000"/>
              </a:solidFill>
            </a:endParaRPr>
          </a:p>
        </p:txBody>
      </p:sp>
      <p:cxnSp>
        <p:nvCxnSpPr>
          <p:cNvPr id="188" name="Google Shape;188;p29"/>
          <p:cNvCxnSpPr/>
          <p:nvPr/>
        </p:nvCxnSpPr>
        <p:spPr>
          <a:xfrm flipH="1">
            <a:off x="6220475" y="3526175"/>
            <a:ext cx="371100" cy="71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9" name="Google Shape;189;p29"/>
          <p:cNvSpPr txBox="1"/>
          <p:nvPr/>
        </p:nvSpPr>
        <p:spPr>
          <a:xfrm>
            <a:off x="6274800" y="3266088"/>
            <a:ext cx="19416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Evaporator 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4525" y="976957"/>
            <a:ext cx="3885701" cy="3796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050" y="976300"/>
            <a:ext cx="3904784" cy="3773349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0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System Control Stability</a:t>
            </a:r>
            <a:endParaRPr u="sng"/>
          </a:p>
        </p:txBody>
      </p:sp>
      <p:sp>
        <p:nvSpPr>
          <p:cNvPr id="197" name="Google Shape;197;p30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=-16C. </a:t>
            </a:r>
            <a:r>
              <a:rPr b="1" lang="en"/>
              <a:t>Condenser</a:t>
            </a:r>
            <a:r>
              <a:rPr lang="en"/>
              <a:t> varies between -15 and -30C [90mins]</a:t>
            </a:r>
            <a:endParaRPr/>
          </a:p>
        </p:txBody>
      </p:sp>
      <p:sp>
        <p:nvSpPr>
          <p:cNvPr id="198" name="Google Shape;198;p30"/>
          <p:cNvSpPr txBox="1"/>
          <p:nvPr/>
        </p:nvSpPr>
        <p:spPr>
          <a:xfrm>
            <a:off x="949575" y="4657000"/>
            <a:ext cx="227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Evaporator </a:t>
            </a:r>
            <a:r>
              <a:rPr b="1" i="1" lang="en" sz="1200"/>
              <a:t>OFF</a:t>
            </a:r>
            <a:endParaRPr b="1"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[single-phase]</a:t>
            </a:r>
            <a:endParaRPr i="1" sz="1200"/>
          </a:p>
        </p:txBody>
      </p:sp>
      <p:sp>
        <p:nvSpPr>
          <p:cNvPr id="199" name="Google Shape;199;p30"/>
          <p:cNvSpPr txBox="1"/>
          <p:nvPr/>
        </p:nvSpPr>
        <p:spPr>
          <a:xfrm>
            <a:off x="5586625" y="4657000"/>
            <a:ext cx="227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Ptop=85W, Pbot=65W</a:t>
            </a:r>
            <a:endParaRPr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[two-phase]</a:t>
            </a:r>
            <a:endParaRPr i="1" sz="1200"/>
          </a:p>
        </p:txBody>
      </p:sp>
      <p:sp>
        <p:nvSpPr>
          <p:cNvPr id="200" name="Google Shape;200;p30"/>
          <p:cNvSpPr txBox="1"/>
          <p:nvPr/>
        </p:nvSpPr>
        <p:spPr>
          <a:xfrm>
            <a:off x="3777775" y="20149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0.40</a:t>
            </a:r>
            <a:r>
              <a:rPr b="1" lang="en" sz="1000">
                <a:solidFill>
                  <a:schemeClr val="dk1"/>
                </a:solidFill>
              </a:rPr>
              <a:t>±0.02</a:t>
            </a:r>
            <a:endParaRPr b="1" sz="1000"/>
          </a:p>
        </p:txBody>
      </p:sp>
      <p:sp>
        <p:nvSpPr>
          <p:cNvPr id="201" name="Google Shape;201;p30"/>
          <p:cNvSpPr txBox="1"/>
          <p:nvPr/>
        </p:nvSpPr>
        <p:spPr>
          <a:xfrm>
            <a:off x="3777775" y="22435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FF"/>
                </a:solidFill>
              </a:rPr>
              <a:t>0.00±0.03</a:t>
            </a:r>
            <a:endParaRPr b="1" sz="1000">
              <a:solidFill>
                <a:srgbClr val="0000FF"/>
              </a:solidFill>
            </a:endParaRPr>
          </a:p>
        </p:txBody>
      </p:sp>
      <p:sp>
        <p:nvSpPr>
          <p:cNvPr id="202" name="Google Shape;202;p30"/>
          <p:cNvSpPr txBox="1"/>
          <p:nvPr/>
        </p:nvSpPr>
        <p:spPr>
          <a:xfrm>
            <a:off x="8121175" y="20149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0.62</a:t>
            </a:r>
            <a:r>
              <a:rPr b="1" lang="en" sz="1000">
                <a:solidFill>
                  <a:schemeClr val="dk1"/>
                </a:solidFill>
              </a:rPr>
              <a:t>±0.01</a:t>
            </a:r>
            <a:endParaRPr b="1" sz="1000"/>
          </a:p>
        </p:txBody>
      </p:sp>
      <p:sp>
        <p:nvSpPr>
          <p:cNvPr id="203" name="Google Shape;203;p30"/>
          <p:cNvSpPr txBox="1"/>
          <p:nvPr/>
        </p:nvSpPr>
        <p:spPr>
          <a:xfrm>
            <a:off x="8121175" y="22435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FF"/>
                </a:solidFill>
              </a:rPr>
              <a:t>0.00±0.03</a:t>
            </a:r>
            <a:endParaRPr b="1" sz="10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325" y="976945"/>
            <a:ext cx="3854098" cy="3825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8200" y="1005950"/>
            <a:ext cx="3895837" cy="3764876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1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System</a:t>
            </a:r>
            <a:r>
              <a:rPr lang="en" u="sng"/>
              <a:t> Control Stability</a:t>
            </a:r>
            <a:endParaRPr u="sng"/>
          </a:p>
        </p:txBody>
      </p:sp>
      <p:sp>
        <p:nvSpPr>
          <p:cNvPr id="211" name="Google Shape;211;p31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10C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=-5C. </a:t>
            </a:r>
            <a:r>
              <a:rPr b="1" lang="en"/>
              <a:t>Condenser</a:t>
            </a:r>
            <a:r>
              <a:rPr lang="en"/>
              <a:t> varies between -15 and -30C [90mins]</a:t>
            </a:r>
            <a:endParaRPr/>
          </a:p>
        </p:txBody>
      </p:sp>
      <p:sp>
        <p:nvSpPr>
          <p:cNvPr id="212" name="Google Shape;212;p31"/>
          <p:cNvSpPr txBox="1"/>
          <p:nvPr/>
        </p:nvSpPr>
        <p:spPr>
          <a:xfrm>
            <a:off x="949575" y="4657000"/>
            <a:ext cx="227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Evaporator </a:t>
            </a:r>
            <a:r>
              <a:rPr b="1" i="1" lang="en" sz="1200"/>
              <a:t>OFF</a:t>
            </a:r>
            <a:endParaRPr b="1"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[single-phase]</a:t>
            </a:r>
            <a:endParaRPr i="1" sz="1200"/>
          </a:p>
        </p:txBody>
      </p:sp>
      <p:sp>
        <p:nvSpPr>
          <p:cNvPr id="213" name="Google Shape;213;p31"/>
          <p:cNvSpPr txBox="1"/>
          <p:nvPr/>
        </p:nvSpPr>
        <p:spPr>
          <a:xfrm>
            <a:off x="5586625" y="4657000"/>
            <a:ext cx="227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Ptop=85W, Pbot=65W</a:t>
            </a:r>
            <a:endParaRPr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[two-phase]</a:t>
            </a:r>
            <a:endParaRPr i="1" sz="1200"/>
          </a:p>
        </p:txBody>
      </p:sp>
      <p:sp>
        <p:nvSpPr>
          <p:cNvPr id="214" name="Google Shape;214;p31"/>
          <p:cNvSpPr txBox="1"/>
          <p:nvPr/>
        </p:nvSpPr>
        <p:spPr>
          <a:xfrm>
            <a:off x="3853975" y="21673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10.44</a:t>
            </a:r>
            <a:r>
              <a:rPr b="1" lang="en" sz="1000">
                <a:solidFill>
                  <a:schemeClr val="dk1"/>
                </a:solidFill>
              </a:rPr>
              <a:t>±0.01</a:t>
            </a:r>
            <a:endParaRPr b="1" sz="1000"/>
          </a:p>
        </p:txBody>
      </p:sp>
      <p:sp>
        <p:nvSpPr>
          <p:cNvPr id="215" name="Google Shape;215;p31"/>
          <p:cNvSpPr txBox="1"/>
          <p:nvPr/>
        </p:nvSpPr>
        <p:spPr>
          <a:xfrm>
            <a:off x="3853975" y="23197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FF"/>
                </a:solidFill>
              </a:rPr>
              <a:t>10.00±0.03</a:t>
            </a:r>
            <a:endParaRPr b="1" sz="1000">
              <a:solidFill>
                <a:srgbClr val="0000FF"/>
              </a:solidFill>
            </a:endParaRPr>
          </a:p>
        </p:txBody>
      </p:sp>
      <p:sp>
        <p:nvSpPr>
          <p:cNvPr id="216" name="Google Shape;216;p31"/>
          <p:cNvSpPr txBox="1"/>
          <p:nvPr/>
        </p:nvSpPr>
        <p:spPr>
          <a:xfrm>
            <a:off x="8273575" y="20911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10.60</a:t>
            </a:r>
            <a:r>
              <a:rPr b="1" lang="en" sz="1000">
                <a:solidFill>
                  <a:schemeClr val="dk1"/>
                </a:solidFill>
              </a:rPr>
              <a:t>±0.01</a:t>
            </a:r>
            <a:endParaRPr b="1" sz="1000"/>
          </a:p>
        </p:txBody>
      </p:sp>
      <p:sp>
        <p:nvSpPr>
          <p:cNvPr id="217" name="Google Shape;217;p31"/>
          <p:cNvSpPr txBox="1"/>
          <p:nvPr/>
        </p:nvSpPr>
        <p:spPr>
          <a:xfrm>
            <a:off x="8273575" y="23197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FF"/>
                </a:solidFill>
              </a:rPr>
              <a:t>10.00±0.03</a:t>
            </a:r>
            <a:endParaRPr b="1" sz="10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103425" y="280150"/>
            <a:ext cx="8865300" cy="463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432FF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/>
              <a:t>Verify the leak test procedure for AAF fitting : 3 d (pump OFF)</a:t>
            </a:r>
            <a:endParaRPr b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FM 8 Thermal Cycle: </a:t>
            </a:r>
            <a:r>
              <a:rPr b="1" lang="en"/>
              <a:t>4 d </a:t>
            </a:r>
            <a:endParaRPr b="1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Functional test: Pump 1A, 2A, 1B &amp; 2B ( 15 mins/each)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Thermal cycle</a:t>
            </a:r>
            <a:r>
              <a:rPr lang="en"/>
              <a:t> (pump OFF)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Functional check after thermal cycle: same as before thermal cycle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Accumulator control stability verification : </a:t>
            </a:r>
            <a:r>
              <a:rPr b="1" lang="en"/>
              <a:t>1 d</a:t>
            </a:r>
            <a:r>
              <a:rPr lang="en"/>
              <a:t> ( </a:t>
            </a:r>
            <a:r>
              <a:rPr lang="en"/>
              <a:t>Heat load ON /OFF)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Pump 1A, </a:t>
            </a:r>
            <a:r>
              <a:rPr lang="en"/>
              <a:t>Accumulator 10 C, 5C, 0 C, radiator outlet temp. orbital variation 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System curve : Accumulator 0 C, radiator outlet temperature -5 C, chamber -5 C: </a:t>
            </a:r>
            <a:r>
              <a:rPr b="1" lang="en"/>
              <a:t>2.5 d</a:t>
            </a:r>
            <a:endParaRPr b="1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Constant heat load from evaporator, change pump speed. 5500-6000-6500-7000 RPM: pumps 1A, 2A, 1B, 2B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Constant pump speed 6500 RPM, increase heat load: pump 1A</a:t>
            </a:r>
            <a:endParaRPr i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Verify the pump protections : cavitation, overheating: </a:t>
            </a:r>
            <a:r>
              <a:rPr b="1" lang="en"/>
              <a:t>0.5 d </a:t>
            </a:r>
            <a:endParaRPr b="1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Pump 1 A: POH and PTC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Pump 2 B: </a:t>
            </a:r>
            <a:r>
              <a:rPr lang="en"/>
              <a:t>POH and PTC</a:t>
            </a:r>
            <a:endParaRPr>
              <a:solidFill>
                <a:srgbClr val="FF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Char char="●"/>
            </a:pPr>
            <a:r>
              <a:rPr lang="en">
                <a:solidFill>
                  <a:srgbClr val="FF0000"/>
                </a:solidFill>
              </a:rPr>
              <a:t>Verify the maximum power drained from UTTPE power cable : 0.25 d (pump 1a, 2b):  wait until the radiator is installed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152400" y="152400"/>
            <a:ext cx="88653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Test content</a:t>
            </a:r>
            <a:endParaRPr b="1" sz="2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 Curve - Pump 1a</a:t>
            </a:r>
            <a:endParaRPr u="sng"/>
          </a:p>
        </p:txBody>
      </p:sp>
      <p:sp>
        <p:nvSpPr>
          <p:cNvPr id="223" name="Google Shape;223;p32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</a:t>
            </a:r>
            <a:r>
              <a:rPr lang="en">
                <a:solidFill>
                  <a:srgbClr val="FF0000"/>
                </a:solidFill>
              </a:rPr>
              <a:t>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Ptop</a:t>
            </a:r>
            <a:r>
              <a:rPr lang="en"/>
              <a:t>=85W, </a:t>
            </a:r>
            <a:r>
              <a:rPr b="1" lang="en"/>
              <a:t>Pbot</a:t>
            </a:r>
            <a:r>
              <a:rPr lang="en"/>
              <a:t>=65W</a:t>
            </a:r>
            <a:endParaRPr/>
          </a:p>
        </p:txBody>
      </p:sp>
      <p:pic>
        <p:nvPicPr>
          <p:cNvPr id="224" name="Google Shape;22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81425"/>
            <a:ext cx="9144002" cy="3271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System Curve - Pump 2a</a:t>
            </a:r>
            <a:endParaRPr u="sng"/>
          </a:p>
        </p:txBody>
      </p:sp>
      <p:sp>
        <p:nvSpPr>
          <p:cNvPr id="230" name="Google Shape;230;p33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Ptop</a:t>
            </a:r>
            <a:r>
              <a:rPr lang="en"/>
              <a:t>=85W, </a:t>
            </a:r>
            <a:r>
              <a:rPr b="1" lang="en"/>
              <a:t>Pbot</a:t>
            </a:r>
            <a:r>
              <a:rPr lang="en"/>
              <a:t>=65W</a:t>
            </a:r>
            <a:endParaRPr/>
          </a:p>
        </p:txBody>
      </p:sp>
      <p:pic>
        <p:nvPicPr>
          <p:cNvPr id="231" name="Google Shape;23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3222"/>
            <a:ext cx="9144001" cy="3264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</a:t>
            </a:r>
            <a:r>
              <a:rPr lang="en" u="sng"/>
              <a:t> Curve - Pump 1b</a:t>
            </a:r>
            <a:endParaRPr u="sng"/>
          </a:p>
        </p:txBody>
      </p:sp>
      <p:sp>
        <p:nvSpPr>
          <p:cNvPr id="237" name="Google Shape;237;p34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Ptop</a:t>
            </a:r>
            <a:r>
              <a:rPr lang="en"/>
              <a:t>=85W, </a:t>
            </a:r>
            <a:r>
              <a:rPr b="1" lang="en"/>
              <a:t>Pbot</a:t>
            </a:r>
            <a:r>
              <a:rPr lang="en"/>
              <a:t>=65W</a:t>
            </a:r>
            <a:endParaRPr/>
          </a:p>
        </p:txBody>
      </p:sp>
      <p:pic>
        <p:nvPicPr>
          <p:cNvPr id="238" name="Google Shape;23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3553"/>
            <a:ext cx="9144002" cy="3244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</a:t>
            </a:r>
            <a:r>
              <a:rPr lang="en" u="sng"/>
              <a:t> Curve - Pump 2b</a:t>
            </a:r>
            <a:endParaRPr u="sng"/>
          </a:p>
        </p:txBody>
      </p:sp>
      <p:sp>
        <p:nvSpPr>
          <p:cNvPr id="244" name="Google Shape;244;p35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Ptop</a:t>
            </a:r>
            <a:r>
              <a:rPr lang="en"/>
              <a:t>=85W, </a:t>
            </a:r>
            <a:r>
              <a:rPr b="1" lang="en"/>
              <a:t>Pbot</a:t>
            </a:r>
            <a:r>
              <a:rPr lang="en"/>
              <a:t>=65W</a:t>
            </a:r>
            <a:endParaRPr/>
          </a:p>
        </p:txBody>
      </p:sp>
      <p:pic>
        <p:nvPicPr>
          <p:cNvPr id="245" name="Google Shape;24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3521"/>
            <a:ext cx="9143996" cy="3246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</a:t>
            </a:r>
            <a:r>
              <a:rPr lang="en" u="sng"/>
              <a:t> Curve of All Four Pumps</a:t>
            </a:r>
            <a:endParaRPr u="sng"/>
          </a:p>
        </p:txBody>
      </p:sp>
      <p:sp>
        <p:nvSpPr>
          <p:cNvPr id="251" name="Google Shape;251;p36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Ptop</a:t>
            </a:r>
            <a:r>
              <a:rPr lang="en"/>
              <a:t>=85W, </a:t>
            </a:r>
            <a:r>
              <a:rPr b="1" lang="en"/>
              <a:t>Pbot</a:t>
            </a:r>
            <a:r>
              <a:rPr lang="en"/>
              <a:t>=65W</a:t>
            </a:r>
            <a:endParaRPr/>
          </a:p>
        </p:txBody>
      </p:sp>
      <p:pic>
        <p:nvPicPr>
          <p:cNvPr id="252" name="Google Shape;25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83716"/>
            <a:ext cx="9143998" cy="3006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625" y="1013500"/>
            <a:ext cx="5593783" cy="413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5300" y="1205225"/>
            <a:ext cx="3037249" cy="3393661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7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System Cooling Limit</a:t>
            </a:r>
            <a:endParaRPr u="sng"/>
          </a:p>
        </p:txBody>
      </p:sp>
      <p:sp>
        <p:nvSpPr>
          <p:cNvPr id="260" name="Google Shape;260;p37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0C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=-10C. </a:t>
            </a:r>
            <a:r>
              <a:rPr b="1" lang="en"/>
              <a:t>Condenser</a:t>
            </a:r>
            <a:r>
              <a:rPr lang="en"/>
              <a:t>=-15C. </a:t>
            </a:r>
            <a:r>
              <a:rPr b="1" lang="en"/>
              <a:t>RPM@6500</a:t>
            </a:r>
            <a:endParaRPr b="1"/>
          </a:p>
        </p:txBody>
      </p:sp>
      <p:sp>
        <p:nvSpPr>
          <p:cNvPr id="261" name="Google Shape;261;p37"/>
          <p:cNvSpPr txBox="1"/>
          <p:nvPr/>
        </p:nvSpPr>
        <p:spPr>
          <a:xfrm>
            <a:off x="2799850" y="1390825"/>
            <a:ext cx="21981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Ptop=165W, Pbot=145W</a:t>
            </a:r>
            <a:endParaRPr/>
          </a:p>
        </p:txBody>
      </p:sp>
      <p:sp>
        <p:nvSpPr>
          <p:cNvPr id="262" name="Google Shape;262;p37"/>
          <p:cNvSpPr txBox="1"/>
          <p:nvPr/>
        </p:nvSpPr>
        <p:spPr>
          <a:xfrm>
            <a:off x="7322200" y="3402425"/>
            <a:ext cx="16551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Flow Rate= 1.6g/s</a:t>
            </a:r>
            <a:endParaRPr sz="1200"/>
          </a:p>
        </p:txBody>
      </p:sp>
      <p:cxnSp>
        <p:nvCxnSpPr>
          <p:cNvPr id="263" name="Google Shape;263;p37"/>
          <p:cNvCxnSpPr/>
          <p:nvPr/>
        </p:nvCxnSpPr>
        <p:spPr>
          <a:xfrm>
            <a:off x="4597800" y="1704750"/>
            <a:ext cx="307500" cy="42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4" name="Google Shape;264;p37"/>
          <p:cNvCxnSpPr>
            <a:stCxn id="262" idx="0"/>
          </p:cNvCxnSpPr>
          <p:nvPr/>
        </p:nvCxnSpPr>
        <p:spPr>
          <a:xfrm rot="10800000">
            <a:off x="7853650" y="3068525"/>
            <a:ext cx="296100" cy="33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48450"/>
            <a:ext cx="8679903" cy="457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8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 Protections</a:t>
            </a:r>
            <a:r>
              <a:rPr lang="en"/>
              <a:t> [A-side]</a:t>
            </a:r>
            <a:endParaRPr/>
          </a:p>
        </p:txBody>
      </p:sp>
      <p:cxnSp>
        <p:nvCxnSpPr>
          <p:cNvPr id="271" name="Google Shape;271;p38"/>
          <p:cNvCxnSpPr/>
          <p:nvPr/>
        </p:nvCxnSpPr>
        <p:spPr>
          <a:xfrm>
            <a:off x="1795150" y="2374050"/>
            <a:ext cx="0" cy="468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72" name="Google Shape;272;p38"/>
          <p:cNvSpPr txBox="1"/>
          <p:nvPr/>
        </p:nvSpPr>
        <p:spPr>
          <a:xfrm>
            <a:off x="1099050" y="2051550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PTC</a:t>
            </a:r>
            <a:r>
              <a:rPr lang="en">
                <a:solidFill>
                  <a:srgbClr val="434343"/>
                </a:solidFill>
              </a:rPr>
              <a:t> is triggered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73" name="Google Shape;273;p38"/>
          <p:cNvSpPr txBox="1"/>
          <p:nvPr/>
        </p:nvSpPr>
        <p:spPr>
          <a:xfrm>
            <a:off x="6197000" y="3577025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POH</a:t>
            </a:r>
            <a:r>
              <a:rPr lang="en">
                <a:solidFill>
                  <a:srgbClr val="434343"/>
                </a:solidFill>
              </a:rPr>
              <a:t> is triggered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274" name="Google Shape;274;p38"/>
          <p:cNvCxnSpPr/>
          <p:nvPr/>
        </p:nvCxnSpPr>
        <p:spPr>
          <a:xfrm>
            <a:off x="6897575" y="3940425"/>
            <a:ext cx="0" cy="600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75" name="Google Shape;275;p38"/>
          <p:cNvSpPr txBox="1"/>
          <p:nvPr/>
        </p:nvSpPr>
        <p:spPr>
          <a:xfrm>
            <a:off x="3128625" y="2842950"/>
            <a:ext cx="218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COR,PRE,SUP@50%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76" name="Google Shape;276;p38"/>
          <p:cNvSpPr txBox="1"/>
          <p:nvPr/>
        </p:nvSpPr>
        <p:spPr>
          <a:xfrm>
            <a:off x="6958750" y="4044350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PUMP </a:t>
            </a:r>
            <a:r>
              <a:rPr lang="en">
                <a:solidFill>
                  <a:srgbClr val="434343"/>
                </a:solidFill>
              </a:rPr>
              <a:t>stops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277" name="Google Shape;277;p38"/>
          <p:cNvCxnSpPr/>
          <p:nvPr/>
        </p:nvCxnSpPr>
        <p:spPr>
          <a:xfrm flipH="1">
            <a:off x="7187350" y="4366850"/>
            <a:ext cx="3300" cy="386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47765"/>
            <a:ext cx="8705552" cy="459573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9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Pump Protections</a:t>
            </a:r>
            <a:r>
              <a:rPr lang="en"/>
              <a:t> [B-side]</a:t>
            </a:r>
            <a:endParaRPr/>
          </a:p>
        </p:txBody>
      </p:sp>
      <p:cxnSp>
        <p:nvCxnSpPr>
          <p:cNvPr id="284" name="Google Shape;284;p39"/>
          <p:cNvCxnSpPr/>
          <p:nvPr/>
        </p:nvCxnSpPr>
        <p:spPr>
          <a:xfrm rot="10800000">
            <a:off x="1970950" y="3084650"/>
            <a:ext cx="0" cy="329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85" name="Google Shape;285;p39"/>
          <p:cNvSpPr txBox="1"/>
          <p:nvPr/>
        </p:nvSpPr>
        <p:spPr>
          <a:xfrm>
            <a:off x="1208925" y="3338150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PTC</a:t>
            </a:r>
            <a:r>
              <a:rPr lang="en">
                <a:solidFill>
                  <a:srgbClr val="434343"/>
                </a:solidFill>
              </a:rPr>
              <a:t> is triggered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86" name="Google Shape;286;p39"/>
          <p:cNvSpPr txBox="1"/>
          <p:nvPr/>
        </p:nvSpPr>
        <p:spPr>
          <a:xfrm>
            <a:off x="4885450" y="3494825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POH</a:t>
            </a:r>
            <a:r>
              <a:rPr lang="en">
                <a:solidFill>
                  <a:srgbClr val="434343"/>
                </a:solidFill>
              </a:rPr>
              <a:t> is triggered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287" name="Google Shape;287;p39"/>
          <p:cNvCxnSpPr/>
          <p:nvPr/>
        </p:nvCxnSpPr>
        <p:spPr>
          <a:xfrm>
            <a:off x="5662150" y="3817325"/>
            <a:ext cx="0" cy="600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88" name="Google Shape;288;p39"/>
          <p:cNvSpPr txBox="1"/>
          <p:nvPr/>
        </p:nvSpPr>
        <p:spPr>
          <a:xfrm>
            <a:off x="3632700" y="2520450"/>
            <a:ext cx="218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COR,PRE,SUP@50%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89" name="Google Shape;289;p39"/>
          <p:cNvSpPr txBox="1"/>
          <p:nvPr/>
        </p:nvSpPr>
        <p:spPr>
          <a:xfrm>
            <a:off x="5968375" y="4059000"/>
            <a:ext cx="1553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69138"/>
                </a:solidFill>
              </a:rPr>
              <a:t>PUMP </a:t>
            </a:r>
            <a:r>
              <a:rPr lang="en">
                <a:solidFill>
                  <a:srgbClr val="434343"/>
                </a:solidFill>
              </a:rPr>
              <a:t>stops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290" name="Google Shape;290;p39"/>
          <p:cNvCxnSpPr/>
          <p:nvPr/>
        </p:nvCxnSpPr>
        <p:spPr>
          <a:xfrm flipH="1">
            <a:off x="6349150" y="4366850"/>
            <a:ext cx="3300" cy="386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UTTPS FM </a:t>
            </a:r>
            <a:r>
              <a:rPr lang="en" u="sng"/>
              <a:t>Pump Burn-in Tests</a:t>
            </a:r>
            <a:endParaRPr u="sng"/>
          </a:p>
        </p:txBody>
      </p:sp>
      <p:sp>
        <p:nvSpPr>
          <p:cNvPr id="296" name="Google Shape;296;p40"/>
          <p:cNvSpPr txBox="1"/>
          <p:nvPr>
            <p:ph idx="1" type="body"/>
          </p:nvPr>
        </p:nvSpPr>
        <p:spPr>
          <a:xfrm>
            <a:off x="2077175" y="619075"/>
            <a:ext cx="5023500" cy="4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>
                <a:solidFill>
                  <a:schemeClr val="dk1"/>
                </a:solidFill>
              </a:rPr>
              <a:t>Accu. </a:t>
            </a:r>
            <a:r>
              <a:rPr lang="en" sz="1400">
                <a:solidFill>
                  <a:schemeClr val="dk1"/>
                </a:solidFill>
              </a:rPr>
              <a:t>set-point=</a:t>
            </a:r>
            <a:r>
              <a:rPr lang="en" sz="1400">
                <a:solidFill>
                  <a:srgbClr val="FF0000"/>
                </a:solidFill>
              </a:rPr>
              <a:t>5C</a:t>
            </a:r>
            <a:r>
              <a:rPr lang="en" sz="1400">
                <a:solidFill>
                  <a:schemeClr val="dk1"/>
                </a:solidFill>
              </a:rPr>
              <a:t>. </a:t>
            </a:r>
            <a:r>
              <a:rPr b="1" lang="en" sz="1400">
                <a:solidFill>
                  <a:schemeClr val="dk1"/>
                </a:solidFill>
              </a:rPr>
              <a:t>Chamber</a:t>
            </a:r>
            <a:r>
              <a:rPr lang="en" sz="1400">
                <a:solidFill>
                  <a:schemeClr val="dk1"/>
                </a:solidFill>
              </a:rPr>
              <a:t>=-5C. </a:t>
            </a:r>
            <a:r>
              <a:rPr b="1" lang="en" sz="1400">
                <a:solidFill>
                  <a:schemeClr val="dk1"/>
                </a:solidFill>
              </a:rPr>
              <a:t>Condenser</a:t>
            </a:r>
            <a:r>
              <a:rPr lang="en" sz="1400">
                <a:solidFill>
                  <a:schemeClr val="dk1"/>
                </a:solidFill>
              </a:rPr>
              <a:t>=-15C</a:t>
            </a:r>
            <a:endParaRPr/>
          </a:p>
        </p:txBody>
      </p:sp>
      <p:pic>
        <p:nvPicPr>
          <p:cNvPr id="297" name="Google Shape;29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959875"/>
            <a:ext cx="7856602" cy="41552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8" name="Google Shape;298;p40"/>
          <p:cNvCxnSpPr/>
          <p:nvPr/>
        </p:nvCxnSpPr>
        <p:spPr>
          <a:xfrm flipH="1" rot="10800000">
            <a:off x="1412075" y="1295125"/>
            <a:ext cx="6906900" cy="7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9" name="Google Shape;299;p40"/>
          <p:cNvSpPr txBox="1"/>
          <p:nvPr/>
        </p:nvSpPr>
        <p:spPr>
          <a:xfrm>
            <a:off x="1488275" y="1186525"/>
            <a:ext cx="30000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FF0000"/>
                </a:solidFill>
              </a:rPr>
              <a:t>Accumulator Set-point [PT20Na]</a:t>
            </a:r>
            <a:endParaRPr i="1">
              <a:solidFill>
                <a:srgbClr val="FF0000"/>
              </a:solidFill>
            </a:endParaRPr>
          </a:p>
        </p:txBody>
      </p:sp>
      <p:sp>
        <p:nvSpPr>
          <p:cNvPr id="300" name="Google Shape;300;p40"/>
          <p:cNvSpPr txBox="1"/>
          <p:nvPr/>
        </p:nvSpPr>
        <p:spPr>
          <a:xfrm>
            <a:off x="3058300" y="3519225"/>
            <a:ext cx="42144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Loop: dP=330.4mbar, Flow </a:t>
            </a:r>
            <a:r>
              <a:rPr lang="en"/>
              <a:t>Rate=2.64g/s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Back-up</a:t>
            </a:r>
            <a:endParaRPr/>
          </a:p>
        </p:txBody>
      </p:sp>
      <p:sp>
        <p:nvSpPr>
          <p:cNvPr id="306" name="Google Shape;306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6406500" y="3569900"/>
            <a:ext cx="2777700" cy="12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The radiator is not installed in this test. Using 6 mm OD tube to bridge the new radiator inlet and outlet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25" y="155350"/>
            <a:ext cx="6340250" cy="475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825" y="938300"/>
            <a:ext cx="3851350" cy="382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42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Accumulator Control Stability</a:t>
            </a:r>
            <a:endParaRPr u="sng"/>
          </a:p>
        </p:txBody>
      </p:sp>
      <p:sp>
        <p:nvSpPr>
          <p:cNvPr id="313" name="Google Shape;313;p42"/>
          <p:cNvSpPr txBox="1"/>
          <p:nvPr/>
        </p:nvSpPr>
        <p:spPr>
          <a:xfrm>
            <a:off x="373675" y="636725"/>
            <a:ext cx="8458800" cy="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Accu. </a:t>
            </a:r>
            <a:r>
              <a:rPr lang="en"/>
              <a:t>set-point=</a:t>
            </a:r>
            <a:r>
              <a:rPr lang="en">
                <a:solidFill>
                  <a:srgbClr val="FF0000"/>
                </a:solidFill>
              </a:rPr>
              <a:t>5</a:t>
            </a:r>
            <a:r>
              <a:rPr lang="en">
                <a:solidFill>
                  <a:srgbClr val="FF0000"/>
                </a:solidFill>
              </a:rPr>
              <a:t>C</a:t>
            </a:r>
            <a:r>
              <a:rPr lang="en"/>
              <a:t>. </a:t>
            </a:r>
            <a:r>
              <a:rPr b="1" lang="en"/>
              <a:t>Chamber</a:t>
            </a:r>
            <a:r>
              <a:rPr lang="en"/>
              <a:t>=-11C. </a:t>
            </a:r>
            <a:r>
              <a:rPr b="1" lang="en"/>
              <a:t>Condenser</a:t>
            </a:r>
            <a:r>
              <a:rPr lang="en"/>
              <a:t> varies between -15 and -30C [90mins]</a:t>
            </a:r>
            <a:endParaRPr/>
          </a:p>
        </p:txBody>
      </p:sp>
      <p:sp>
        <p:nvSpPr>
          <p:cNvPr id="314" name="Google Shape;314;p42"/>
          <p:cNvSpPr txBox="1"/>
          <p:nvPr/>
        </p:nvSpPr>
        <p:spPr>
          <a:xfrm>
            <a:off x="1787775" y="4657000"/>
            <a:ext cx="227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Evaporator </a:t>
            </a:r>
            <a:r>
              <a:rPr b="1" i="1" lang="en" sz="1200"/>
              <a:t>OFF</a:t>
            </a:r>
            <a:endParaRPr b="1" i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/>
              <a:t>[single-phase]</a:t>
            </a:r>
            <a:endParaRPr i="1" sz="1200"/>
          </a:p>
        </p:txBody>
      </p:sp>
      <p:sp>
        <p:nvSpPr>
          <p:cNvPr id="315" name="Google Shape;315;p42"/>
          <p:cNvSpPr txBox="1"/>
          <p:nvPr/>
        </p:nvSpPr>
        <p:spPr>
          <a:xfrm>
            <a:off x="5447425" y="2201550"/>
            <a:ext cx="2278800" cy="10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FFF00"/>
                </a:highlight>
              </a:rPr>
              <a:t>Ptop=85W, Pbot=65W</a:t>
            </a:r>
            <a:endParaRPr i="1" sz="1200">
              <a:highlight>
                <a:srgbClr val="FFFF00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FFF00"/>
                </a:highlight>
              </a:rPr>
              <a:t>[two-phase]</a:t>
            </a:r>
            <a:endParaRPr i="1" sz="1200">
              <a:highlight>
                <a:srgbClr val="FFFF00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highlight>
                  <a:srgbClr val="FFFF00"/>
                </a:highlight>
              </a:rPr>
              <a:t>Skipped</a:t>
            </a:r>
            <a:endParaRPr i="1" sz="1200">
              <a:highlight>
                <a:srgbClr val="FFFF00"/>
              </a:highlight>
            </a:endParaRPr>
          </a:p>
        </p:txBody>
      </p:sp>
      <p:sp>
        <p:nvSpPr>
          <p:cNvPr id="316" name="Google Shape;316;p42"/>
          <p:cNvSpPr txBox="1"/>
          <p:nvPr/>
        </p:nvSpPr>
        <p:spPr>
          <a:xfrm>
            <a:off x="4615975" y="19387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5</a:t>
            </a:r>
            <a:r>
              <a:rPr b="1" lang="en" sz="1000"/>
              <a:t>.41</a:t>
            </a:r>
            <a:r>
              <a:rPr b="1" lang="en" sz="1000">
                <a:solidFill>
                  <a:schemeClr val="dk1"/>
                </a:solidFill>
              </a:rPr>
              <a:t>±0.01</a:t>
            </a:r>
            <a:endParaRPr b="1" sz="1000"/>
          </a:p>
        </p:txBody>
      </p:sp>
      <p:sp>
        <p:nvSpPr>
          <p:cNvPr id="317" name="Google Shape;317;p42"/>
          <p:cNvSpPr txBox="1"/>
          <p:nvPr/>
        </p:nvSpPr>
        <p:spPr>
          <a:xfrm>
            <a:off x="4615975" y="2091100"/>
            <a:ext cx="835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FF"/>
                </a:solidFill>
              </a:rPr>
              <a:t>5.00</a:t>
            </a:r>
            <a:r>
              <a:rPr b="1" lang="en" sz="1000">
                <a:solidFill>
                  <a:srgbClr val="0000FF"/>
                </a:solidFill>
              </a:rPr>
              <a:t>±0.03</a:t>
            </a:r>
            <a:endParaRPr b="1" sz="10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650" y="778235"/>
            <a:ext cx="9143998" cy="329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9850" y="131500"/>
            <a:ext cx="894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 Determination</a:t>
            </a:r>
            <a:endParaRPr/>
          </a:p>
        </p:txBody>
      </p:sp>
      <p:pic>
        <p:nvPicPr>
          <p:cNvPr id="73" name="Google Shape;73;p16" title="Points scored"/>
          <p:cNvPicPr preferRelativeResize="0"/>
          <p:nvPr/>
        </p:nvPicPr>
        <p:blipFill rotWithShape="1">
          <a:blip r:embed="rId3">
            <a:alphaModFix/>
          </a:blip>
          <a:srcRect b="0" l="0" r="0" t="1429"/>
          <a:stretch/>
        </p:blipFill>
        <p:spPr>
          <a:xfrm>
            <a:off x="39850" y="816400"/>
            <a:ext cx="5819145" cy="400342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 txBox="1"/>
          <p:nvPr/>
        </p:nvSpPr>
        <p:spPr>
          <a:xfrm>
            <a:off x="3779975" y="1355200"/>
            <a:ext cx="5264400" cy="1985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UTTPS box: box+tube up to flange inside the climate chamber: </a:t>
            </a:r>
            <a:r>
              <a:rPr lang="en">
                <a:solidFill>
                  <a:srgbClr val="0000FF"/>
                </a:solidFill>
              </a:rPr>
              <a:t>Temperature constant &amp; vary</a:t>
            </a:r>
            <a:endParaRPr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Evaporators: Top+bot.： </a:t>
            </a:r>
            <a:r>
              <a:rPr lang="en">
                <a:solidFill>
                  <a:srgbClr val="0000FF"/>
                </a:solidFill>
              </a:rPr>
              <a:t>21 C (constant)</a:t>
            </a:r>
            <a:endParaRPr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GSE1A: </a:t>
            </a:r>
            <a:r>
              <a:rPr lang="en">
                <a:solidFill>
                  <a:srgbClr val="0000FF"/>
                </a:solidFill>
              </a:rPr>
              <a:t>1 C (constant)</a:t>
            </a:r>
            <a:endParaRPr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Lines: tubes up to the GSE1A +GSE1B: </a:t>
            </a:r>
            <a:r>
              <a:rPr lang="en">
                <a:solidFill>
                  <a:srgbClr val="0000FF"/>
                </a:solidFill>
              </a:rPr>
              <a:t>21 C(constant)</a:t>
            </a:r>
            <a:endParaRPr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Radiators: Ram +Wake ground radiator : </a:t>
            </a:r>
            <a:r>
              <a:rPr lang="en">
                <a:solidFill>
                  <a:srgbClr val="0000FF"/>
                </a:solidFill>
              </a:rPr>
              <a:t>-12 C &amp; vary</a:t>
            </a:r>
            <a:endParaRPr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/>
        </p:nvSpPr>
        <p:spPr>
          <a:xfrm>
            <a:off x="2994625" y="1484350"/>
            <a:ext cx="8457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630 mL</a:t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1326075" y="1947450"/>
            <a:ext cx="4971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110 mL</a:t>
            </a:r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1367750" y="2384650"/>
            <a:ext cx="4971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128 mL</a:t>
            </a:r>
            <a:endParaRPr/>
          </a:p>
        </p:txBody>
      </p:sp>
      <p:sp>
        <p:nvSpPr>
          <p:cNvPr id="78" name="Google Shape;78;p16"/>
          <p:cNvSpPr txBox="1"/>
          <p:nvPr/>
        </p:nvSpPr>
        <p:spPr>
          <a:xfrm>
            <a:off x="1468375" y="2925400"/>
            <a:ext cx="4971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150 mL</a:t>
            </a:r>
            <a:endParaRPr/>
          </a:p>
        </p:txBody>
      </p:sp>
      <p:sp>
        <p:nvSpPr>
          <p:cNvPr id="79" name="Google Shape;79;p16"/>
          <p:cNvSpPr txBox="1"/>
          <p:nvPr/>
        </p:nvSpPr>
        <p:spPr>
          <a:xfrm>
            <a:off x="1326075" y="3388475"/>
            <a:ext cx="4971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53 mL</a:t>
            </a:r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4386800" y="3825675"/>
            <a:ext cx="4971000" cy="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1070 mL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2875" y="754850"/>
            <a:ext cx="4617949" cy="438865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>
            <p:ph type="title"/>
          </p:nvPr>
        </p:nvSpPr>
        <p:spPr>
          <a:xfrm>
            <a:off x="201025" y="44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AAF Leak Tight Verification Method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/>
        </p:nvSpPr>
        <p:spPr>
          <a:xfrm>
            <a:off x="13175" y="838525"/>
            <a:ext cx="4698900" cy="41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AAF fitting leak tightness check in space, the preferred pressure is between 27 bar and 40 bar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Fill whole system in liquid state (</a:t>
            </a:r>
            <a:r>
              <a:rPr lang="en">
                <a:solidFill>
                  <a:srgbClr val="9900FF"/>
                </a:solidFill>
              </a:rPr>
              <a:t>purple dots</a:t>
            </a:r>
            <a:r>
              <a:rPr lang="en"/>
              <a:t>):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Large mass required 755 g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Pressure increases with temp. : 2 bar/ 5C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Suitable for temp range: -20 C to -5 C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Fill system in two-phase state (</a:t>
            </a:r>
            <a:r>
              <a:rPr lang="en">
                <a:solidFill>
                  <a:srgbClr val="0000FF"/>
                </a:solidFill>
              </a:rPr>
              <a:t>blue</a:t>
            </a:r>
            <a:r>
              <a:rPr lang="en"/>
              <a:t> &amp; black dots):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Medium</a:t>
            </a:r>
            <a:r>
              <a:rPr lang="en"/>
              <a:t> mass required ~348 g to 700 g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/>
              <a:t>Pressure increases follow the saturation curve: </a:t>
            </a:r>
            <a:r>
              <a:rPr lang="en">
                <a:solidFill>
                  <a:schemeClr val="dk1"/>
                </a:solidFill>
              </a:rPr>
              <a:t>5</a:t>
            </a:r>
            <a:r>
              <a:rPr lang="en">
                <a:solidFill>
                  <a:schemeClr val="dk1"/>
                </a:solidFill>
              </a:rPr>
              <a:t> bar/ 5C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">
                <a:solidFill>
                  <a:schemeClr val="dk1"/>
                </a:solidFill>
              </a:rPr>
              <a:t>Suitable for temp range: -10 C to 5 C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</a:pPr>
            <a:r>
              <a:rPr lang="en">
                <a:solidFill>
                  <a:schemeClr val="dk1"/>
                </a:solidFill>
              </a:rPr>
              <a:t>Fill system in gas state (</a:t>
            </a:r>
            <a:r>
              <a:rPr lang="en">
                <a:solidFill>
                  <a:srgbClr val="6AA84F"/>
                </a:solidFill>
              </a:rPr>
              <a:t>green</a:t>
            </a:r>
            <a:r>
              <a:rPr lang="en">
                <a:solidFill>
                  <a:schemeClr val="dk1"/>
                </a:solidFill>
              </a:rPr>
              <a:t> dot):</a:t>
            </a:r>
            <a:endParaRPr>
              <a:solidFill>
                <a:schemeClr val="dk1"/>
              </a:solidFill>
            </a:endParaRPr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</a:pPr>
            <a:r>
              <a:rPr lang="en">
                <a:solidFill>
                  <a:schemeClr val="dk1"/>
                </a:solidFill>
              </a:rPr>
              <a:t>Less mass required &lt; 300 g</a:t>
            </a:r>
            <a:endParaRPr>
              <a:solidFill>
                <a:schemeClr val="dk1"/>
              </a:solidFill>
            </a:endParaRPr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</a:pPr>
            <a:r>
              <a:rPr lang="en">
                <a:solidFill>
                  <a:schemeClr val="dk1"/>
                </a:solidFill>
              </a:rPr>
              <a:t>Suitable for temp range: &gt; 0 C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8" name="Google Shape;88;p17"/>
          <p:cNvCxnSpPr/>
          <p:nvPr/>
        </p:nvCxnSpPr>
        <p:spPr>
          <a:xfrm>
            <a:off x="5006200" y="4067975"/>
            <a:ext cx="3942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89" name="Google Shape;89;p17"/>
          <p:cNvCxnSpPr/>
          <p:nvPr/>
        </p:nvCxnSpPr>
        <p:spPr>
          <a:xfrm>
            <a:off x="5006200" y="2772150"/>
            <a:ext cx="3942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90" name="Google Shape;90;p17"/>
          <p:cNvSpPr txBox="1"/>
          <p:nvPr/>
        </p:nvSpPr>
        <p:spPr>
          <a:xfrm>
            <a:off x="7462450" y="4085000"/>
            <a:ext cx="16788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</a:rPr>
              <a:t>Preferred pressure lower limit &gt; 27 bar</a:t>
            </a:r>
            <a:endParaRPr sz="1300">
              <a:solidFill>
                <a:srgbClr val="FF0000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7462450" y="2913925"/>
            <a:ext cx="1678800" cy="5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</a:rPr>
              <a:t>Preferred pressure upper  limit &lt; 40 bar</a:t>
            </a:r>
            <a:endParaRPr sz="13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9025" y="308100"/>
            <a:ext cx="4854176" cy="46384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69025" y="2193425"/>
            <a:ext cx="3728100" cy="27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/>
              <a:t>Conclusion: </a:t>
            </a:r>
            <a:endParaRPr b="1"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 u="sng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If the CO2</a:t>
            </a:r>
            <a:r>
              <a:rPr b="1" lang="en" sz="1600"/>
              <a:t> mass is between 200g and 700 g, the UTTPS box volume would act like an accumulator. 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Two-phase CO2 inside the UTTPS box is controlling the system pressure</a:t>
            </a:r>
            <a:endParaRPr b="1"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cxnSp>
        <p:nvCxnSpPr>
          <p:cNvPr id="98" name="Google Shape;98;p18"/>
          <p:cNvCxnSpPr/>
          <p:nvPr/>
        </p:nvCxnSpPr>
        <p:spPr>
          <a:xfrm flipH="1" rot="10800000">
            <a:off x="4777600" y="2077175"/>
            <a:ext cx="41271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9" name="Google Shape;99;p18"/>
          <p:cNvCxnSpPr/>
          <p:nvPr/>
        </p:nvCxnSpPr>
        <p:spPr>
          <a:xfrm flipH="1" rot="10800000">
            <a:off x="4777600" y="3143975"/>
            <a:ext cx="41271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8"/>
          <p:cNvCxnSpPr/>
          <p:nvPr/>
        </p:nvCxnSpPr>
        <p:spPr>
          <a:xfrm rot="10800000">
            <a:off x="5491425" y="432575"/>
            <a:ext cx="16200" cy="4164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01" name="Google Shape;101;p18"/>
          <p:cNvCxnSpPr/>
          <p:nvPr/>
        </p:nvCxnSpPr>
        <p:spPr>
          <a:xfrm rot="10800000">
            <a:off x="7089875" y="387075"/>
            <a:ext cx="34500" cy="4194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02" name="Google Shape;102;p18"/>
          <p:cNvSpPr txBox="1"/>
          <p:nvPr>
            <p:ph type="title"/>
          </p:nvPr>
        </p:nvSpPr>
        <p:spPr>
          <a:xfrm>
            <a:off x="69025" y="445050"/>
            <a:ext cx="4702500" cy="16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/>
              <a:t>Fill CO2:  Two-phase State</a:t>
            </a:r>
            <a:endParaRPr b="1"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 u="sng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Radiator temp. constant -12 C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Change the box temp by climate chamber from -15 C to 15 C</a:t>
            </a:r>
            <a:endParaRPr sz="1600"/>
          </a:p>
        </p:txBody>
      </p:sp>
      <p:sp>
        <p:nvSpPr>
          <p:cNvPr id="103" name="Google Shape;103;p18"/>
          <p:cNvSpPr txBox="1"/>
          <p:nvPr/>
        </p:nvSpPr>
        <p:spPr>
          <a:xfrm>
            <a:off x="6227350" y="3676425"/>
            <a:ext cx="1285800" cy="5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Two-phase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104575" y="289700"/>
            <a:ext cx="3658200" cy="23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/>
              <a:t>Fill 153 g of CO2 inside the system:  Gas State</a:t>
            </a:r>
            <a:endParaRPr b="1"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 u="sng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Radiator temp. Varies between -22 C and -12 C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Change the box temp by climate chamber from -5 C to 20 C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476" y="586725"/>
            <a:ext cx="5449372" cy="377267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/>
        </p:nvSpPr>
        <p:spPr>
          <a:xfrm>
            <a:off x="104575" y="2822050"/>
            <a:ext cx="3615900" cy="18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/>
              <a:t>Conclusion:</a:t>
            </a:r>
            <a:endParaRPr b="1"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In gas state, the pressure is mainly affected by the radiator temp. Variation, not the box temp.</a:t>
            </a:r>
            <a:endParaRPr b="1"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/>
        </p:nvSpPr>
        <p:spPr>
          <a:xfrm>
            <a:off x="0" y="50050"/>
            <a:ext cx="46227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Data Comparison with NIST Chart: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MassGround=NIST_Density *Ground Volume (1070 mL)</a:t>
            </a:r>
            <a:endParaRPr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9050" y="823425"/>
            <a:ext cx="4304994" cy="407757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/>
        </p:nvSpPr>
        <p:spPr>
          <a:xfrm>
            <a:off x="4622700" y="50050"/>
            <a:ext cx="4643100" cy="11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MassGround=NIST_Density *GroundVolume (1070 mL)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MassSpace=NIST_Density*SpaceVolume (835 mL)</a:t>
            </a:r>
            <a:endParaRPr b="1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313" y="814975"/>
            <a:ext cx="4267230" cy="407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56200" y="878000"/>
            <a:ext cx="4305000" cy="404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121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Pump Functional Check before Thermal cycle</a:t>
            </a:r>
            <a:endParaRPr/>
          </a:p>
        </p:txBody>
      </p:sp>
      <p:sp>
        <p:nvSpPr>
          <p:cNvPr id="125" name="Google Shape;125;p21"/>
          <p:cNvSpPr txBox="1"/>
          <p:nvPr/>
        </p:nvSpPr>
        <p:spPr>
          <a:xfrm>
            <a:off x="339050" y="2036875"/>
            <a:ext cx="6397200" cy="24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/>
              <a:t>Test condition:</a:t>
            </a:r>
            <a:endParaRPr b="1" sz="18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Accumulator 10 C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Chamber -5 C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Chiller -10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 heat load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Evaporators</a:t>
            </a:r>
            <a:r>
              <a:rPr lang="en" sz="1800"/>
              <a:t> at e</a:t>
            </a:r>
            <a:r>
              <a:rPr lang="en" sz="1800"/>
              <a:t>nvironment: 21 C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Pump speed: 6000 RPM</a:t>
            </a:r>
            <a:r>
              <a:rPr lang="en" sz="1800"/>
              <a:t> </a:t>
            </a:r>
            <a:endParaRPr sz="1800"/>
          </a:p>
        </p:txBody>
      </p:sp>
      <p:sp>
        <p:nvSpPr>
          <p:cNvPr id="126" name="Google Shape;126;p21"/>
          <p:cNvSpPr txBox="1"/>
          <p:nvPr/>
        </p:nvSpPr>
        <p:spPr>
          <a:xfrm>
            <a:off x="311700" y="771850"/>
            <a:ext cx="48105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Mass filled inside the loop: 1550 g</a:t>
            </a:r>
            <a:endParaRPr sz="18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Mass inside the refill vessel: 4910 g</a:t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