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7" r:id="rId12"/>
    <p:sldId id="266" r:id="rId13"/>
    <p:sldId id="351" r:id="rId14"/>
    <p:sldId id="354" r:id="rId15"/>
    <p:sldId id="355" r:id="rId16"/>
    <p:sldId id="269" r:id="rId17"/>
    <p:sldId id="557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4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3C478-6E20-441E-9300-7DD4DCBA38EF}" type="doc">
      <dgm:prSet loTypeId="urn:microsoft.com/office/officeart/2008/layout/HalfCircleOrganizationChart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tr-TR"/>
        </a:p>
      </dgm:t>
    </dgm:pt>
    <dgm:pt modelId="{B6028BD0-DE0F-477C-910D-B9ECFF138568}">
      <dgm:prSet phldrT="[Text]"/>
      <dgm:spPr/>
      <dgm:t>
        <a:bodyPr/>
        <a:lstStyle/>
        <a:p>
          <a:pPr algn="l"/>
          <a:r>
            <a: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CERN </a:t>
          </a:r>
          <a:r>
            <a:rPr lang="tr-T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Council</a:t>
          </a:r>
        </a:p>
      </dgm:t>
    </dgm:pt>
    <dgm:pt modelId="{9ED3E2F1-5A8E-4A49-A66F-1190D8F86728}" type="parTrans" cxnId="{8A842310-CC12-455A-B4A3-B28C695D3CB9}">
      <dgm:prSet/>
      <dgm:spPr/>
      <dgm:t>
        <a:bodyPr/>
        <a:lstStyle/>
        <a:p>
          <a:pPr algn="l"/>
          <a:endParaRPr lang="tr-TR"/>
        </a:p>
      </dgm:t>
    </dgm:pt>
    <dgm:pt modelId="{03147073-A469-43B2-B6D2-55F90359E63D}" type="sibTrans" cxnId="{8A842310-CC12-455A-B4A3-B28C695D3CB9}">
      <dgm:prSet/>
      <dgm:spPr/>
      <dgm:t>
        <a:bodyPr/>
        <a:lstStyle/>
        <a:p>
          <a:pPr algn="l"/>
          <a:endParaRPr lang="tr-TR"/>
        </a:p>
      </dgm:t>
    </dgm:pt>
    <dgm:pt modelId="{3EA71D15-EB41-4205-8539-6F8F6C292EC2}">
      <dgm:prSet phldrT="[Text]" custT="1"/>
      <dgm:spPr/>
      <dgm:t>
        <a:bodyPr/>
        <a:lstStyle/>
        <a:p>
          <a:pPr algn="ctr"/>
          <a:r>
            <a:rPr lang="en-US" sz="2400" b="1" noProof="0" dirty="0">
              <a:solidFill>
                <a:srgbClr val="C00000"/>
              </a:solidFill>
            </a:rPr>
            <a:t>Finance </a:t>
          </a:r>
          <a:br>
            <a:rPr lang="tr-TR" sz="2400" b="1" noProof="0" dirty="0">
              <a:solidFill>
                <a:srgbClr val="C00000"/>
              </a:solidFill>
            </a:rPr>
          </a:br>
          <a:r>
            <a:rPr lang="en-US" sz="2400" b="1" noProof="0" dirty="0">
              <a:solidFill>
                <a:srgbClr val="C00000"/>
              </a:solidFill>
            </a:rPr>
            <a:t>Committee</a:t>
          </a:r>
        </a:p>
      </dgm:t>
    </dgm:pt>
    <dgm:pt modelId="{A9411622-7477-4FC9-A230-4EC06C265B24}" type="parTrans" cxnId="{B7879B2C-918D-4100-A306-C753D3A3215D}">
      <dgm:prSet/>
      <dgm:spPr/>
      <dgm:t>
        <a:bodyPr/>
        <a:lstStyle/>
        <a:p>
          <a:pPr algn="l"/>
          <a:endParaRPr lang="tr-TR"/>
        </a:p>
      </dgm:t>
    </dgm:pt>
    <dgm:pt modelId="{9C7D61E1-FBE4-4452-BE34-D247562AC97F}" type="sibTrans" cxnId="{B7879B2C-918D-4100-A306-C753D3A3215D}">
      <dgm:prSet/>
      <dgm:spPr/>
      <dgm:t>
        <a:bodyPr/>
        <a:lstStyle/>
        <a:p>
          <a:pPr algn="l"/>
          <a:endParaRPr lang="tr-TR"/>
        </a:p>
      </dgm:t>
    </dgm:pt>
    <dgm:pt modelId="{F7C1E023-6C23-422F-9E7C-05DB3CBB9928}">
      <dgm:prSet custT="1"/>
      <dgm:spPr/>
      <dgm:t>
        <a:bodyPr/>
        <a:lstStyle/>
        <a:p>
          <a:pPr algn="ctr"/>
          <a:r>
            <a:rPr lang="en-US" sz="2400" b="1" noProof="0" dirty="0">
              <a:solidFill>
                <a:srgbClr val="C00000"/>
              </a:solidFill>
            </a:rPr>
            <a:t>Scientific Policy Committee</a:t>
          </a:r>
        </a:p>
      </dgm:t>
    </dgm:pt>
    <dgm:pt modelId="{8920EFD2-15F0-43ED-A106-C6DD19B62809}" type="parTrans" cxnId="{3B683F4D-B6FB-44A5-B21D-E2F3247EC531}">
      <dgm:prSet/>
      <dgm:spPr/>
      <dgm:t>
        <a:bodyPr/>
        <a:lstStyle/>
        <a:p>
          <a:pPr algn="l"/>
          <a:endParaRPr lang="tr-TR"/>
        </a:p>
      </dgm:t>
    </dgm:pt>
    <dgm:pt modelId="{F8566068-3AC0-480A-8444-B3AE7C3B4450}" type="sibTrans" cxnId="{3B683F4D-B6FB-44A5-B21D-E2F3247EC531}">
      <dgm:prSet/>
      <dgm:spPr/>
      <dgm:t>
        <a:bodyPr/>
        <a:lstStyle/>
        <a:p>
          <a:pPr algn="l"/>
          <a:endParaRPr lang="tr-TR"/>
        </a:p>
      </dgm:t>
    </dgm:pt>
    <dgm:pt modelId="{5DDC8295-39F5-4FBF-8F72-C6FC1A9DE776}" type="asst">
      <dgm:prSet phldrT="[Text]" custT="1"/>
      <dgm:spPr/>
      <dgm:t>
        <a:bodyPr/>
        <a:lstStyle/>
        <a:p>
          <a:pPr algn="ctr"/>
          <a:r>
            <a:rPr lang="en-US" sz="2400" b="1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Director</a:t>
          </a:r>
          <a:r>
            <a:rPr lang="tr-T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General</a:t>
          </a:r>
        </a:p>
      </dgm:t>
    </dgm:pt>
    <dgm:pt modelId="{1AD75BDA-8EDA-4072-8637-AB61C8017486}" type="sibTrans" cxnId="{26FD36ED-DFED-4AED-9660-E9823B4A85B4}">
      <dgm:prSet/>
      <dgm:spPr/>
      <dgm:t>
        <a:bodyPr/>
        <a:lstStyle/>
        <a:p>
          <a:pPr algn="l"/>
          <a:endParaRPr lang="tr-TR"/>
        </a:p>
      </dgm:t>
    </dgm:pt>
    <dgm:pt modelId="{4320208A-E797-434B-A49E-872999FB9691}" type="parTrans" cxnId="{26FD36ED-DFED-4AED-9660-E9823B4A85B4}">
      <dgm:prSet/>
      <dgm:spPr/>
      <dgm:t>
        <a:bodyPr/>
        <a:lstStyle/>
        <a:p>
          <a:pPr algn="l"/>
          <a:endParaRPr lang="tr-TR"/>
        </a:p>
      </dgm:t>
    </dgm:pt>
    <dgm:pt modelId="{FB914D45-FDDB-4AD0-8962-69A97808A865}" type="pres">
      <dgm:prSet presAssocID="{AA63C478-6E20-441E-9300-7DD4DCBA38EF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66D19BB-2C1C-44BC-BCE2-A118931642C3}" type="pres">
      <dgm:prSet presAssocID="{B6028BD0-DE0F-477C-910D-B9ECFF138568}" presName="hierRoot1" presStyleCnt="0">
        <dgm:presLayoutVars>
          <dgm:hierBranch val="init"/>
        </dgm:presLayoutVars>
      </dgm:prSet>
      <dgm:spPr/>
    </dgm:pt>
    <dgm:pt modelId="{2413E2B4-7446-4C85-92B8-8E4F7D3ADA49}" type="pres">
      <dgm:prSet presAssocID="{B6028BD0-DE0F-477C-910D-B9ECFF138568}" presName="rootComposite1" presStyleCnt="0"/>
      <dgm:spPr/>
    </dgm:pt>
    <dgm:pt modelId="{AC79144C-4F7F-4C8C-B4B7-69E657630774}" type="pres">
      <dgm:prSet presAssocID="{B6028BD0-DE0F-477C-910D-B9ECFF138568}" presName="rootText1" presStyleLbl="alignAcc1" presStyleIdx="0" presStyleCnt="0">
        <dgm:presLayoutVars>
          <dgm:chPref val="3"/>
        </dgm:presLayoutVars>
      </dgm:prSet>
      <dgm:spPr/>
    </dgm:pt>
    <dgm:pt modelId="{F8BB5537-758B-4412-AB14-65C8EF6E4F52}" type="pres">
      <dgm:prSet presAssocID="{B6028BD0-DE0F-477C-910D-B9ECFF138568}" presName="topArc1" presStyleLbl="parChTrans1D1" presStyleIdx="0" presStyleCnt="8"/>
      <dgm:spPr/>
    </dgm:pt>
    <dgm:pt modelId="{57EFFC15-CB15-431C-909F-8F2A6B294B46}" type="pres">
      <dgm:prSet presAssocID="{B6028BD0-DE0F-477C-910D-B9ECFF138568}" presName="bottomArc1" presStyleLbl="parChTrans1D1" presStyleIdx="1" presStyleCnt="8"/>
      <dgm:spPr/>
    </dgm:pt>
    <dgm:pt modelId="{36BDE217-2315-4D3D-A450-9106E6484FAE}" type="pres">
      <dgm:prSet presAssocID="{B6028BD0-DE0F-477C-910D-B9ECFF138568}" presName="topConnNode1" presStyleLbl="node1" presStyleIdx="0" presStyleCnt="0"/>
      <dgm:spPr/>
    </dgm:pt>
    <dgm:pt modelId="{4179DDFE-10DE-4406-9596-D649A1767C67}" type="pres">
      <dgm:prSet presAssocID="{B6028BD0-DE0F-477C-910D-B9ECFF138568}" presName="hierChild2" presStyleCnt="0"/>
      <dgm:spPr/>
    </dgm:pt>
    <dgm:pt modelId="{4006C5A5-5928-49B5-B9BE-F862E6B18A6E}" type="pres">
      <dgm:prSet presAssocID="{8920EFD2-15F0-43ED-A106-C6DD19B62809}" presName="Name28" presStyleLbl="parChTrans1D2" presStyleIdx="0" presStyleCnt="3"/>
      <dgm:spPr/>
    </dgm:pt>
    <dgm:pt modelId="{2EAE9476-FBDB-443B-B214-3CE9B8628B79}" type="pres">
      <dgm:prSet presAssocID="{F7C1E023-6C23-422F-9E7C-05DB3CBB9928}" presName="hierRoot2" presStyleCnt="0">
        <dgm:presLayoutVars>
          <dgm:hierBranch val="init"/>
        </dgm:presLayoutVars>
      </dgm:prSet>
      <dgm:spPr/>
    </dgm:pt>
    <dgm:pt modelId="{8EB9249D-9E2B-4D60-87CE-FA6EDC1C3F17}" type="pres">
      <dgm:prSet presAssocID="{F7C1E023-6C23-422F-9E7C-05DB3CBB9928}" presName="rootComposite2" presStyleCnt="0"/>
      <dgm:spPr/>
    </dgm:pt>
    <dgm:pt modelId="{7A25ACDF-D743-40EB-AFA0-CBA2479D88C5}" type="pres">
      <dgm:prSet presAssocID="{F7C1E023-6C23-422F-9E7C-05DB3CBB9928}" presName="rootText2" presStyleLbl="alignAcc1" presStyleIdx="0" presStyleCnt="0">
        <dgm:presLayoutVars>
          <dgm:chPref val="3"/>
        </dgm:presLayoutVars>
      </dgm:prSet>
      <dgm:spPr/>
    </dgm:pt>
    <dgm:pt modelId="{1997B090-CF6D-4AC4-9614-41360C1C0AE5}" type="pres">
      <dgm:prSet presAssocID="{F7C1E023-6C23-422F-9E7C-05DB3CBB9928}" presName="topArc2" presStyleLbl="parChTrans1D1" presStyleIdx="2" presStyleCnt="8"/>
      <dgm:spPr/>
    </dgm:pt>
    <dgm:pt modelId="{4E1A3E51-725D-46F5-97BF-1DD31758C09C}" type="pres">
      <dgm:prSet presAssocID="{F7C1E023-6C23-422F-9E7C-05DB3CBB9928}" presName="bottomArc2" presStyleLbl="parChTrans1D1" presStyleIdx="3" presStyleCnt="8"/>
      <dgm:spPr/>
    </dgm:pt>
    <dgm:pt modelId="{C91AF367-FC59-46AD-AEDC-92ECA25D0893}" type="pres">
      <dgm:prSet presAssocID="{F7C1E023-6C23-422F-9E7C-05DB3CBB9928}" presName="topConnNode2" presStyleLbl="node2" presStyleIdx="0" presStyleCnt="0"/>
      <dgm:spPr/>
    </dgm:pt>
    <dgm:pt modelId="{2D393B72-6F9D-44EE-8AE2-80CFD19116EA}" type="pres">
      <dgm:prSet presAssocID="{F7C1E023-6C23-422F-9E7C-05DB3CBB9928}" presName="hierChild4" presStyleCnt="0"/>
      <dgm:spPr/>
    </dgm:pt>
    <dgm:pt modelId="{640D9FD2-0C2E-4C73-B029-ACB96E8C3426}" type="pres">
      <dgm:prSet presAssocID="{F7C1E023-6C23-422F-9E7C-05DB3CBB9928}" presName="hierChild5" presStyleCnt="0"/>
      <dgm:spPr/>
    </dgm:pt>
    <dgm:pt modelId="{C84F8627-0414-4076-AEA0-059C354A04F5}" type="pres">
      <dgm:prSet presAssocID="{A9411622-7477-4FC9-A230-4EC06C265B24}" presName="Name28" presStyleLbl="parChTrans1D2" presStyleIdx="1" presStyleCnt="3"/>
      <dgm:spPr/>
    </dgm:pt>
    <dgm:pt modelId="{0B1627A8-FD83-4FFF-88AD-6CF6C4EE1AC9}" type="pres">
      <dgm:prSet presAssocID="{3EA71D15-EB41-4205-8539-6F8F6C292EC2}" presName="hierRoot2" presStyleCnt="0">
        <dgm:presLayoutVars>
          <dgm:hierBranch val="init"/>
        </dgm:presLayoutVars>
      </dgm:prSet>
      <dgm:spPr/>
    </dgm:pt>
    <dgm:pt modelId="{1A6DE7EF-BE4F-4565-B69A-474836EC6467}" type="pres">
      <dgm:prSet presAssocID="{3EA71D15-EB41-4205-8539-6F8F6C292EC2}" presName="rootComposite2" presStyleCnt="0"/>
      <dgm:spPr/>
    </dgm:pt>
    <dgm:pt modelId="{A26C8CBD-8DAA-48F2-BEA5-D8CA30AE46B5}" type="pres">
      <dgm:prSet presAssocID="{3EA71D15-EB41-4205-8539-6F8F6C292EC2}" presName="rootText2" presStyleLbl="alignAcc1" presStyleIdx="0" presStyleCnt="0">
        <dgm:presLayoutVars>
          <dgm:chPref val="3"/>
        </dgm:presLayoutVars>
      </dgm:prSet>
      <dgm:spPr/>
    </dgm:pt>
    <dgm:pt modelId="{9ACAE0FF-45EA-4C84-8A3D-A952ADFF7BFF}" type="pres">
      <dgm:prSet presAssocID="{3EA71D15-EB41-4205-8539-6F8F6C292EC2}" presName="topArc2" presStyleLbl="parChTrans1D1" presStyleIdx="4" presStyleCnt="8"/>
      <dgm:spPr/>
    </dgm:pt>
    <dgm:pt modelId="{FCF5E364-0D66-453C-956D-EE754148556F}" type="pres">
      <dgm:prSet presAssocID="{3EA71D15-EB41-4205-8539-6F8F6C292EC2}" presName="bottomArc2" presStyleLbl="parChTrans1D1" presStyleIdx="5" presStyleCnt="8"/>
      <dgm:spPr/>
    </dgm:pt>
    <dgm:pt modelId="{AD805BDE-964B-4F98-917C-857819712BC9}" type="pres">
      <dgm:prSet presAssocID="{3EA71D15-EB41-4205-8539-6F8F6C292EC2}" presName="topConnNode2" presStyleLbl="node2" presStyleIdx="0" presStyleCnt="0"/>
      <dgm:spPr/>
    </dgm:pt>
    <dgm:pt modelId="{AABF44E5-56DF-4F27-B48E-CF2B76D92AFD}" type="pres">
      <dgm:prSet presAssocID="{3EA71D15-EB41-4205-8539-6F8F6C292EC2}" presName="hierChild4" presStyleCnt="0"/>
      <dgm:spPr/>
    </dgm:pt>
    <dgm:pt modelId="{32612E0E-DD29-413D-BB10-F9F23D12E772}" type="pres">
      <dgm:prSet presAssocID="{3EA71D15-EB41-4205-8539-6F8F6C292EC2}" presName="hierChild5" presStyleCnt="0"/>
      <dgm:spPr/>
    </dgm:pt>
    <dgm:pt modelId="{66B59D00-2C0A-425D-B68A-E89F04758207}" type="pres">
      <dgm:prSet presAssocID="{B6028BD0-DE0F-477C-910D-B9ECFF138568}" presName="hierChild3" presStyleCnt="0"/>
      <dgm:spPr/>
    </dgm:pt>
    <dgm:pt modelId="{43335CD4-FD5B-4221-8C55-7AC563AB62EC}" type="pres">
      <dgm:prSet presAssocID="{4320208A-E797-434B-A49E-872999FB9691}" presName="Name101" presStyleLbl="parChTrans1D2" presStyleIdx="2" presStyleCnt="3"/>
      <dgm:spPr/>
    </dgm:pt>
    <dgm:pt modelId="{34019538-EE8D-4112-BE21-01C1DF552196}" type="pres">
      <dgm:prSet presAssocID="{5DDC8295-39F5-4FBF-8F72-C6FC1A9DE776}" presName="hierRoot3" presStyleCnt="0">
        <dgm:presLayoutVars>
          <dgm:hierBranch val="init"/>
        </dgm:presLayoutVars>
      </dgm:prSet>
      <dgm:spPr/>
    </dgm:pt>
    <dgm:pt modelId="{6B875BD6-0B53-436F-859D-0CE21B7DEE99}" type="pres">
      <dgm:prSet presAssocID="{5DDC8295-39F5-4FBF-8F72-C6FC1A9DE776}" presName="rootComposite3" presStyleCnt="0"/>
      <dgm:spPr/>
    </dgm:pt>
    <dgm:pt modelId="{AB09D467-89E9-41EE-A611-C8CEE56548E8}" type="pres">
      <dgm:prSet presAssocID="{5DDC8295-39F5-4FBF-8F72-C6FC1A9DE776}" presName="rootText3" presStyleLbl="alignAcc1" presStyleIdx="0" presStyleCnt="0">
        <dgm:presLayoutVars>
          <dgm:chPref val="3"/>
        </dgm:presLayoutVars>
      </dgm:prSet>
      <dgm:spPr/>
    </dgm:pt>
    <dgm:pt modelId="{EDBF71F1-12A0-4AC5-93B5-4A690E1B1A43}" type="pres">
      <dgm:prSet presAssocID="{5DDC8295-39F5-4FBF-8F72-C6FC1A9DE776}" presName="topArc3" presStyleLbl="parChTrans1D1" presStyleIdx="6" presStyleCnt="8"/>
      <dgm:spPr/>
    </dgm:pt>
    <dgm:pt modelId="{87B7BA9B-D2AC-498A-840E-6D82538182EC}" type="pres">
      <dgm:prSet presAssocID="{5DDC8295-39F5-4FBF-8F72-C6FC1A9DE776}" presName="bottomArc3" presStyleLbl="parChTrans1D1" presStyleIdx="7" presStyleCnt="8"/>
      <dgm:spPr/>
    </dgm:pt>
    <dgm:pt modelId="{7405CEA9-EFEF-4F5D-A173-52600D6889F1}" type="pres">
      <dgm:prSet presAssocID="{5DDC8295-39F5-4FBF-8F72-C6FC1A9DE776}" presName="topConnNode3" presStyleLbl="asst1" presStyleIdx="0" presStyleCnt="0"/>
      <dgm:spPr/>
    </dgm:pt>
    <dgm:pt modelId="{B0210C3C-91F4-4E86-9183-183B3015493B}" type="pres">
      <dgm:prSet presAssocID="{5DDC8295-39F5-4FBF-8F72-C6FC1A9DE776}" presName="hierChild6" presStyleCnt="0"/>
      <dgm:spPr/>
    </dgm:pt>
    <dgm:pt modelId="{E0AC174E-8273-478A-A1CC-7E5323048013}" type="pres">
      <dgm:prSet presAssocID="{5DDC8295-39F5-4FBF-8F72-C6FC1A9DE776}" presName="hierChild7" presStyleCnt="0"/>
      <dgm:spPr/>
    </dgm:pt>
  </dgm:ptLst>
  <dgm:cxnLst>
    <dgm:cxn modelId="{8A842310-CC12-455A-B4A3-B28C695D3CB9}" srcId="{AA63C478-6E20-441E-9300-7DD4DCBA38EF}" destId="{B6028BD0-DE0F-477C-910D-B9ECFF138568}" srcOrd="0" destOrd="0" parTransId="{9ED3E2F1-5A8E-4A49-A66F-1190D8F86728}" sibTransId="{03147073-A469-43B2-B6D2-55F90359E63D}"/>
    <dgm:cxn modelId="{20563F1A-C29D-49A3-8B86-FC863B528F71}" type="presOf" srcId="{B6028BD0-DE0F-477C-910D-B9ECFF138568}" destId="{AC79144C-4F7F-4C8C-B4B7-69E657630774}" srcOrd="0" destOrd="0" presId="urn:microsoft.com/office/officeart/2008/layout/HalfCircleOrganizationChart"/>
    <dgm:cxn modelId="{FE13002C-9A1A-40CA-9BAB-8C6E289F85C5}" type="presOf" srcId="{3EA71D15-EB41-4205-8539-6F8F6C292EC2}" destId="{A26C8CBD-8DAA-48F2-BEA5-D8CA30AE46B5}" srcOrd="0" destOrd="0" presId="urn:microsoft.com/office/officeart/2008/layout/HalfCircleOrganizationChart"/>
    <dgm:cxn modelId="{B7879B2C-918D-4100-A306-C753D3A3215D}" srcId="{B6028BD0-DE0F-477C-910D-B9ECFF138568}" destId="{3EA71D15-EB41-4205-8539-6F8F6C292EC2}" srcOrd="2" destOrd="0" parTransId="{A9411622-7477-4FC9-A230-4EC06C265B24}" sibTransId="{9C7D61E1-FBE4-4452-BE34-D247562AC97F}"/>
    <dgm:cxn modelId="{94F19C2F-44F5-42C0-B1D9-28B2A8E37298}" type="presOf" srcId="{8920EFD2-15F0-43ED-A106-C6DD19B62809}" destId="{4006C5A5-5928-49B5-B9BE-F862E6B18A6E}" srcOrd="0" destOrd="0" presId="urn:microsoft.com/office/officeart/2008/layout/HalfCircleOrganizationChart"/>
    <dgm:cxn modelId="{2C42A343-F85F-4783-BFB8-CBB381A3946C}" type="presOf" srcId="{F7C1E023-6C23-422F-9E7C-05DB3CBB9928}" destId="{C91AF367-FC59-46AD-AEDC-92ECA25D0893}" srcOrd="1" destOrd="0" presId="urn:microsoft.com/office/officeart/2008/layout/HalfCircleOrganizationChart"/>
    <dgm:cxn modelId="{3B683F4D-B6FB-44A5-B21D-E2F3247EC531}" srcId="{B6028BD0-DE0F-477C-910D-B9ECFF138568}" destId="{F7C1E023-6C23-422F-9E7C-05DB3CBB9928}" srcOrd="0" destOrd="0" parTransId="{8920EFD2-15F0-43ED-A106-C6DD19B62809}" sibTransId="{F8566068-3AC0-480A-8444-B3AE7C3B4450}"/>
    <dgm:cxn modelId="{15068E51-9C1D-4618-AB20-D58F01EF1FCE}" type="presOf" srcId="{AA63C478-6E20-441E-9300-7DD4DCBA38EF}" destId="{FB914D45-FDDB-4AD0-8962-69A97808A865}" srcOrd="0" destOrd="0" presId="urn:microsoft.com/office/officeart/2008/layout/HalfCircleOrganizationChart"/>
    <dgm:cxn modelId="{A5F765A3-6C44-4C4E-9AD6-B4E4953AA365}" type="presOf" srcId="{5DDC8295-39F5-4FBF-8F72-C6FC1A9DE776}" destId="{7405CEA9-EFEF-4F5D-A173-52600D6889F1}" srcOrd="1" destOrd="0" presId="urn:microsoft.com/office/officeart/2008/layout/HalfCircleOrganizationChart"/>
    <dgm:cxn modelId="{607D98A7-7188-4570-8538-E9A6760DA7BC}" type="presOf" srcId="{A9411622-7477-4FC9-A230-4EC06C265B24}" destId="{C84F8627-0414-4076-AEA0-059C354A04F5}" srcOrd="0" destOrd="0" presId="urn:microsoft.com/office/officeart/2008/layout/HalfCircleOrganizationChart"/>
    <dgm:cxn modelId="{EC30F0C8-9FA8-4CE6-BE56-50551E832D0E}" type="presOf" srcId="{B6028BD0-DE0F-477C-910D-B9ECFF138568}" destId="{36BDE217-2315-4D3D-A450-9106E6484FAE}" srcOrd="1" destOrd="0" presId="urn:microsoft.com/office/officeart/2008/layout/HalfCircleOrganizationChart"/>
    <dgm:cxn modelId="{6E557AD3-3769-4F76-8D42-96BD742314A6}" type="presOf" srcId="{5DDC8295-39F5-4FBF-8F72-C6FC1A9DE776}" destId="{AB09D467-89E9-41EE-A611-C8CEE56548E8}" srcOrd="0" destOrd="0" presId="urn:microsoft.com/office/officeart/2008/layout/HalfCircleOrganizationChart"/>
    <dgm:cxn modelId="{26FD36ED-DFED-4AED-9660-E9823B4A85B4}" srcId="{B6028BD0-DE0F-477C-910D-B9ECFF138568}" destId="{5DDC8295-39F5-4FBF-8F72-C6FC1A9DE776}" srcOrd="1" destOrd="0" parTransId="{4320208A-E797-434B-A49E-872999FB9691}" sibTransId="{1AD75BDA-8EDA-4072-8637-AB61C8017486}"/>
    <dgm:cxn modelId="{2A6A05FC-A656-4B94-8901-3A8703628516}" type="presOf" srcId="{4320208A-E797-434B-A49E-872999FB9691}" destId="{43335CD4-FD5B-4221-8C55-7AC563AB62EC}" srcOrd="0" destOrd="0" presId="urn:microsoft.com/office/officeart/2008/layout/HalfCircleOrganizationChart"/>
    <dgm:cxn modelId="{428F8CFD-0B69-4496-BA8D-E749A157EF34}" type="presOf" srcId="{3EA71D15-EB41-4205-8539-6F8F6C292EC2}" destId="{AD805BDE-964B-4F98-917C-857819712BC9}" srcOrd="1" destOrd="0" presId="urn:microsoft.com/office/officeart/2008/layout/HalfCircleOrganizationChart"/>
    <dgm:cxn modelId="{716D46FE-7733-4C37-8B1D-B8E5F4A2D16C}" type="presOf" srcId="{F7C1E023-6C23-422F-9E7C-05DB3CBB9928}" destId="{7A25ACDF-D743-40EB-AFA0-CBA2479D88C5}" srcOrd="0" destOrd="0" presId="urn:microsoft.com/office/officeart/2008/layout/HalfCircleOrganizationChart"/>
    <dgm:cxn modelId="{499935F5-4A2D-4ED0-B311-23A10E2F8385}" type="presParOf" srcId="{FB914D45-FDDB-4AD0-8962-69A97808A865}" destId="{566D19BB-2C1C-44BC-BCE2-A118931642C3}" srcOrd="0" destOrd="0" presId="urn:microsoft.com/office/officeart/2008/layout/HalfCircleOrganizationChart"/>
    <dgm:cxn modelId="{2C1E6365-721A-4BFC-AD16-DED1DD3E98D9}" type="presParOf" srcId="{566D19BB-2C1C-44BC-BCE2-A118931642C3}" destId="{2413E2B4-7446-4C85-92B8-8E4F7D3ADA49}" srcOrd="0" destOrd="0" presId="urn:microsoft.com/office/officeart/2008/layout/HalfCircleOrganizationChart"/>
    <dgm:cxn modelId="{67E33AE5-119C-49F5-8F0F-830BF0448AE7}" type="presParOf" srcId="{2413E2B4-7446-4C85-92B8-8E4F7D3ADA49}" destId="{AC79144C-4F7F-4C8C-B4B7-69E657630774}" srcOrd="0" destOrd="0" presId="urn:microsoft.com/office/officeart/2008/layout/HalfCircleOrganizationChart"/>
    <dgm:cxn modelId="{70649279-D2D6-4B84-AC90-2EE8101866D3}" type="presParOf" srcId="{2413E2B4-7446-4C85-92B8-8E4F7D3ADA49}" destId="{F8BB5537-758B-4412-AB14-65C8EF6E4F52}" srcOrd="1" destOrd="0" presId="urn:microsoft.com/office/officeart/2008/layout/HalfCircleOrganizationChart"/>
    <dgm:cxn modelId="{52887CE7-006A-4CB2-9347-6854BC760AF7}" type="presParOf" srcId="{2413E2B4-7446-4C85-92B8-8E4F7D3ADA49}" destId="{57EFFC15-CB15-431C-909F-8F2A6B294B46}" srcOrd="2" destOrd="0" presId="urn:microsoft.com/office/officeart/2008/layout/HalfCircleOrganizationChart"/>
    <dgm:cxn modelId="{E095A156-91FE-44D1-B6D5-DD449D4F3157}" type="presParOf" srcId="{2413E2B4-7446-4C85-92B8-8E4F7D3ADA49}" destId="{36BDE217-2315-4D3D-A450-9106E6484FAE}" srcOrd="3" destOrd="0" presId="urn:microsoft.com/office/officeart/2008/layout/HalfCircleOrganizationChart"/>
    <dgm:cxn modelId="{D377BD48-7B3C-43A8-9988-51A07EF5C54E}" type="presParOf" srcId="{566D19BB-2C1C-44BC-BCE2-A118931642C3}" destId="{4179DDFE-10DE-4406-9596-D649A1767C67}" srcOrd="1" destOrd="0" presId="urn:microsoft.com/office/officeart/2008/layout/HalfCircleOrganizationChart"/>
    <dgm:cxn modelId="{9493C803-30A5-4525-901C-151899C95864}" type="presParOf" srcId="{4179DDFE-10DE-4406-9596-D649A1767C67}" destId="{4006C5A5-5928-49B5-B9BE-F862E6B18A6E}" srcOrd="0" destOrd="0" presId="urn:microsoft.com/office/officeart/2008/layout/HalfCircleOrganizationChart"/>
    <dgm:cxn modelId="{3B260C96-6A9F-418C-8ED0-C7804C7B0B35}" type="presParOf" srcId="{4179DDFE-10DE-4406-9596-D649A1767C67}" destId="{2EAE9476-FBDB-443B-B214-3CE9B8628B79}" srcOrd="1" destOrd="0" presId="urn:microsoft.com/office/officeart/2008/layout/HalfCircleOrganizationChart"/>
    <dgm:cxn modelId="{7FAE5F53-0F3F-428B-B682-AD684F5981A9}" type="presParOf" srcId="{2EAE9476-FBDB-443B-B214-3CE9B8628B79}" destId="{8EB9249D-9E2B-4D60-87CE-FA6EDC1C3F17}" srcOrd="0" destOrd="0" presId="urn:microsoft.com/office/officeart/2008/layout/HalfCircleOrganizationChart"/>
    <dgm:cxn modelId="{9DB2E5F8-59E4-4866-9562-A62C8E771DBD}" type="presParOf" srcId="{8EB9249D-9E2B-4D60-87CE-FA6EDC1C3F17}" destId="{7A25ACDF-D743-40EB-AFA0-CBA2479D88C5}" srcOrd="0" destOrd="0" presId="urn:microsoft.com/office/officeart/2008/layout/HalfCircleOrganizationChart"/>
    <dgm:cxn modelId="{8C4A7E12-846D-4B72-A26C-841D50A697EC}" type="presParOf" srcId="{8EB9249D-9E2B-4D60-87CE-FA6EDC1C3F17}" destId="{1997B090-CF6D-4AC4-9614-41360C1C0AE5}" srcOrd="1" destOrd="0" presId="urn:microsoft.com/office/officeart/2008/layout/HalfCircleOrganizationChart"/>
    <dgm:cxn modelId="{C32F5F9B-FB70-48EC-B659-AE64B37384DC}" type="presParOf" srcId="{8EB9249D-9E2B-4D60-87CE-FA6EDC1C3F17}" destId="{4E1A3E51-725D-46F5-97BF-1DD31758C09C}" srcOrd="2" destOrd="0" presId="urn:microsoft.com/office/officeart/2008/layout/HalfCircleOrganizationChart"/>
    <dgm:cxn modelId="{F1A7D7FE-1CA1-479A-ADE8-68000F2EB707}" type="presParOf" srcId="{8EB9249D-9E2B-4D60-87CE-FA6EDC1C3F17}" destId="{C91AF367-FC59-46AD-AEDC-92ECA25D0893}" srcOrd="3" destOrd="0" presId="urn:microsoft.com/office/officeart/2008/layout/HalfCircleOrganizationChart"/>
    <dgm:cxn modelId="{FDDA7B22-2634-4845-B00E-EAD8652E5E0F}" type="presParOf" srcId="{2EAE9476-FBDB-443B-B214-3CE9B8628B79}" destId="{2D393B72-6F9D-44EE-8AE2-80CFD19116EA}" srcOrd="1" destOrd="0" presId="urn:microsoft.com/office/officeart/2008/layout/HalfCircleOrganizationChart"/>
    <dgm:cxn modelId="{3FCFC176-55E2-4866-8DAB-AF3580A11085}" type="presParOf" srcId="{2EAE9476-FBDB-443B-B214-3CE9B8628B79}" destId="{640D9FD2-0C2E-4C73-B029-ACB96E8C3426}" srcOrd="2" destOrd="0" presId="urn:microsoft.com/office/officeart/2008/layout/HalfCircleOrganizationChart"/>
    <dgm:cxn modelId="{1DF1BD99-DC84-4E28-B1EA-E553499FC562}" type="presParOf" srcId="{4179DDFE-10DE-4406-9596-D649A1767C67}" destId="{C84F8627-0414-4076-AEA0-059C354A04F5}" srcOrd="2" destOrd="0" presId="urn:microsoft.com/office/officeart/2008/layout/HalfCircleOrganizationChart"/>
    <dgm:cxn modelId="{FD8D00A9-0636-4DFA-BE33-BF3F63E55FAB}" type="presParOf" srcId="{4179DDFE-10DE-4406-9596-D649A1767C67}" destId="{0B1627A8-FD83-4FFF-88AD-6CF6C4EE1AC9}" srcOrd="3" destOrd="0" presId="urn:microsoft.com/office/officeart/2008/layout/HalfCircleOrganizationChart"/>
    <dgm:cxn modelId="{7AA8723F-C803-42DD-9E3E-00FB0945A9EF}" type="presParOf" srcId="{0B1627A8-FD83-4FFF-88AD-6CF6C4EE1AC9}" destId="{1A6DE7EF-BE4F-4565-B69A-474836EC6467}" srcOrd="0" destOrd="0" presId="urn:microsoft.com/office/officeart/2008/layout/HalfCircleOrganizationChart"/>
    <dgm:cxn modelId="{2F973299-6886-4DAE-9FD9-78D249C0C700}" type="presParOf" srcId="{1A6DE7EF-BE4F-4565-B69A-474836EC6467}" destId="{A26C8CBD-8DAA-48F2-BEA5-D8CA30AE46B5}" srcOrd="0" destOrd="0" presId="urn:microsoft.com/office/officeart/2008/layout/HalfCircleOrganizationChart"/>
    <dgm:cxn modelId="{9BF20385-DFD8-4A02-AAD7-4591E3BD88CB}" type="presParOf" srcId="{1A6DE7EF-BE4F-4565-B69A-474836EC6467}" destId="{9ACAE0FF-45EA-4C84-8A3D-A952ADFF7BFF}" srcOrd="1" destOrd="0" presId="urn:microsoft.com/office/officeart/2008/layout/HalfCircleOrganizationChart"/>
    <dgm:cxn modelId="{B0D95EC6-45C8-4AF5-8FAA-675424DB27BF}" type="presParOf" srcId="{1A6DE7EF-BE4F-4565-B69A-474836EC6467}" destId="{FCF5E364-0D66-453C-956D-EE754148556F}" srcOrd="2" destOrd="0" presId="urn:microsoft.com/office/officeart/2008/layout/HalfCircleOrganizationChart"/>
    <dgm:cxn modelId="{5F49304F-4FAA-47F5-8619-D94FA3F37B82}" type="presParOf" srcId="{1A6DE7EF-BE4F-4565-B69A-474836EC6467}" destId="{AD805BDE-964B-4F98-917C-857819712BC9}" srcOrd="3" destOrd="0" presId="urn:microsoft.com/office/officeart/2008/layout/HalfCircleOrganizationChart"/>
    <dgm:cxn modelId="{C8DE7A31-54AC-42B1-89D7-65AFC6996CB3}" type="presParOf" srcId="{0B1627A8-FD83-4FFF-88AD-6CF6C4EE1AC9}" destId="{AABF44E5-56DF-4F27-B48E-CF2B76D92AFD}" srcOrd="1" destOrd="0" presId="urn:microsoft.com/office/officeart/2008/layout/HalfCircleOrganizationChart"/>
    <dgm:cxn modelId="{C1CAD148-9F54-48B8-BD0B-FC01F9943B4A}" type="presParOf" srcId="{0B1627A8-FD83-4FFF-88AD-6CF6C4EE1AC9}" destId="{32612E0E-DD29-413D-BB10-F9F23D12E772}" srcOrd="2" destOrd="0" presId="urn:microsoft.com/office/officeart/2008/layout/HalfCircleOrganizationChart"/>
    <dgm:cxn modelId="{8415311C-720F-4A2C-A1C8-1747FCF38634}" type="presParOf" srcId="{566D19BB-2C1C-44BC-BCE2-A118931642C3}" destId="{66B59D00-2C0A-425D-B68A-E89F04758207}" srcOrd="2" destOrd="0" presId="urn:microsoft.com/office/officeart/2008/layout/HalfCircleOrganizationChart"/>
    <dgm:cxn modelId="{8A30BC11-ED0F-45C1-8E0C-FF9DA8A58D83}" type="presParOf" srcId="{66B59D00-2C0A-425D-B68A-E89F04758207}" destId="{43335CD4-FD5B-4221-8C55-7AC563AB62EC}" srcOrd="0" destOrd="0" presId="urn:microsoft.com/office/officeart/2008/layout/HalfCircleOrganizationChart"/>
    <dgm:cxn modelId="{65B96953-3260-4F72-92AA-3A047751A2E3}" type="presParOf" srcId="{66B59D00-2C0A-425D-B68A-E89F04758207}" destId="{34019538-EE8D-4112-BE21-01C1DF552196}" srcOrd="1" destOrd="0" presId="urn:microsoft.com/office/officeart/2008/layout/HalfCircleOrganizationChart"/>
    <dgm:cxn modelId="{FCCCC799-3589-4D6A-9A6E-212ADF6CAAC0}" type="presParOf" srcId="{34019538-EE8D-4112-BE21-01C1DF552196}" destId="{6B875BD6-0B53-436F-859D-0CE21B7DEE99}" srcOrd="0" destOrd="0" presId="urn:microsoft.com/office/officeart/2008/layout/HalfCircleOrganizationChart"/>
    <dgm:cxn modelId="{09C7D4CB-BF23-4E35-A451-7B52F93DC814}" type="presParOf" srcId="{6B875BD6-0B53-436F-859D-0CE21B7DEE99}" destId="{AB09D467-89E9-41EE-A611-C8CEE56548E8}" srcOrd="0" destOrd="0" presId="urn:microsoft.com/office/officeart/2008/layout/HalfCircleOrganizationChart"/>
    <dgm:cxn modelId="{6CDB9CFD-8CC5-468F-9D54-8EEDBDD193A1}" type="presParOf" srcId="{6B875BD6-0B53-436F-859D-0CE21B7DEE99}" destId="{EDBF71F1-12A0-4AC5-93B5-4A690E1B1A43}" srcOrd="1" destOrd="0" presId="urn:microsoft.com/office/officeart/2008/layout/HalfCircleOrganizationChart"/>
    <dgm:cxn modelId="{6DA3A0C0-FC42-4013-8D5B-F52640854F1F}" type="presParOf" srcId="{6B875BD6-0B53-436F-859D-0CE21B7DEE99}" destId="{87B7BA9B-D2AC-498A-840E-6D82538182EC}" srcOrd="2" destOrd="0" presId="urn:microsoft.com/office/officeart/2008/layout/HalfCircleOrganizationChart"/>
    <dgm:cxn modelId="{B243DC3F-9692-48C9-8FD0-BC4D10665644}" type="presParOf" srcId="{6B875BD6-0B53-436F-859D-0CE21B7DEE99}" destId="{7405CEA9-EFEF-4F5D-A173-52600D6889F1}" srcOrd="3" destOrd="0" presId="urn:microsoft.com/office/officeart/2008/layout/HalfCircleOrganizationChart"/>
    <dgm:cxn modelId="{4652777C-3D9A-4F85-A537-F1B054E8CCB2}" type="presParOf" srcId="{34019538-EE8D-4112-BE21-01C1DF552196}" destId="{B0210C3C-91F4-4E86-9183-183B3015493B}" srcOrd="1" destOrd="0" presId="urn:microsoft.com/office/officeart/2008/layout/HalfCircleOrganizationChart"/>
    <dgm:cxn modelId="{03D37A26-E4F8-4284-9384-FE7C44FEE488}" type="presParOf" srcId="{34019538-EE8D-4112-BE21-01C1DF552196}" destId="{E0AC174E-8273-478A-A1CC-7E532304801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35CD4-FD5B-4221-8C55-7AC563AB62EC}">
      <dsp:nvSpPr>
        <dsp:cNvPr id="0" name=""/>
        <dsp:cNvSpPr/>
      </dsp:nvSpPr>
      <dsp:spPr>
        <a:xfrm>
          <a:off x="2596603" y="1426109"/>
          <a:ext cx="1180642" cy="853476"/>
        </a:xfrm>
        <a:custGeom>
          <a:avLst/>
          <a:gdLst/>
          <a:ahLst/>
          <a:cxnLst/>
          <a:rect l="0" t="0" r="0" b="0"/>
          <a:pathLst>
            <a:path>
              <a:moveTo>
                <a:pt x="1180642" y="0"/>
              </a:moveTo>
              <a:lnTo>
                <a:pt x="1180642" y="853476"/>
              </a:lnTo>
              <a:lnTo>
                <a:pt x="0" y="85347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F8627-0414-4076-AEA0-059C354A04F5}">
      <dsp:nvSpPr>
        <dsp:cNvPr id="0" name=""/>
        <dsp:cNvSpPr/>
      </dsp:nvSpPr>
      <dsp:spPr>
        <a:xfrm>
          <a:off x="3777245" y="1426109"/>
          <a:ext cx="1721178" cy="2617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8612"/>
              </a:lnTo>
              <a:lnTo>
                <a:pt x="1721178" y="2318612"/>
              </a:lnTo>
              <a:lnTo>
                <a:pt x="1721178" y="261732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6C5A5-5928-49B5-B9BE-F862E6B18A6E}">
      <dsp:nvSpPr>
        <dsp:cNvPr id="0" name=""/>
        <dsp:cNvSpPr/>
      </dsp:nvSpPr>
      <dsp:spPr>
        <a:xfrm>
          <a:off x="2056067" y="1426109"/>
          <a:ext cx="1721178" cy="2617329"/>
        </a:xfrm>
        <a:custGeom>
          <a:avLst/>
          <a:gdLst/>
          <a:ahLst/>
          <a:cxnLst/>
          <a:rect l="0" t="0" r="0" b="0"/>
          <a:pathLst>
            <a:path>
              <a:moveTo>
                <a:pt x="1721178" y="0"/>
              </a:moveTo>
              <a:lnTo>
                <a:pt x="1721178" y="2318612"/>
              </a:lnTo>
              <a:lnTo>
                <a:pt x="0" y="2318612"/>
              </a:lnTo>
              <a:lnTo>
                <a:pt x="0" y="261732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B5537-758B-4412-AB14-65C8EF6E4F52}">
      <dsp:nvSpPr>
        <dsp:cNvPr id="0" name=""/>
        <dsp:cNvSpPr/>
      </dsp:nvSpPr>
      <dsp:spPr>
        <a:xfrm>
          <a:off x="3066015" y="3648"/>
          <a:ext cx="1422461" cy="14224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FFC15-CB15-431C-909F-8F2A6B294B46}">
      <dsp:nvSpPr>
        <dsp:cNvPr id="0" name=""/>
        <dsp:cNvSpPr/>
      </dsp:nvSpPr>
      <dsp:spPr>
        <a:xfrm>
          <a:off x="3066015" y="3648"/>
          <a:ext cx="1422461" cy="14224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9144C-4F7F-4C8C-B4B7-69E657630774}">
      <dsp:nvSpPr>
        <dsp:cNvPr id="0" name=""/>
        <dsp:cNvSpPr/>
      </dsp:nvSpPr>
      <dsp:spPr>
        <a:xfrm>
          <a:off x="2354784" y="259691"/>
          <a:ext cx="2844922" cy="91037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b="1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CERN </a:t>
          </a:r>
          <a:r>
            <a:rPr lang="tr-TR" sz="3900" b="1" kern="1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Council</a:t>
          </a:r>
        </a:p>
      </dsp:txBody>
      <dsp:txXfrm>
        <a:off x="2354784" y="259691"/>
        <a:ext cx="2844922" cy="910375"/>
      </dsp:txXfrm>
    </dsp:sp>
    <dsp:sp modelId="{1997B090-CF6D-4AC4-9614-41360C1C0AE5}">
      <dsp:nvSpPr>
        <dsp:cNvPr id="0" name=""/>
        <dsp:cNvSpPr/>
      </dsp:nvSpPr>
      <dsp:spPr>
        <a:xfrm>
          <a:off x="1344836" y="4043439"/>
          <a:ext cx="1422461" cy="14224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1A3E51-725D-46F5-97BF-1DD31758C09C}">
      <dsp:nvSpPr>
        <dsp:cNvPr id="0" name=""/>
        <dsp:cNvSpPr/>
      </dsp:nvSpPr>
      <dsp:spPr>
        <a:xfrm>
          <a:off x="1344836" y="4043439"/>
          <a:ext cx="1422461" cy="14224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5ACDF-D743-40EB-AFA0-CBA2479D88C5}">
      <dsp:nvSpPr>
        <dsp:cNvPr id="0" name=""/>
        <dsp:cNvSpPr/>
      </dsp:nvSpPr>
      <dsp:spPr>
        <a:xfrm>
          <a:off x="633606" y="4299482"/>
          <a:ext cx="2844922" cy="91037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solidFill>
                <a:srgbClr val="C00000"/>
              </a:solidFill>
            </a:rPr>
            <a:t>Scientific Policy Committee</a:t>
          </a:r>
        </a:p>
      </dsp:txBody>
      <dsp:txXfrm>
        <a:off x="633606" y="4299482"/>
        <a:ext cx="2844922" cy="910375"/>
      </dsp:txXfrm>
    </dsp:sp>
    <dsp:sp modelId="{9ACAE0FF-45EA-4C84-8A3D-A952ADFF7BFF}">
      <dsp:nvSpPr>
        <dsp:cNvPr id="0" name=""/>
        <dsp:cNvSpPr/>
      </dsp:nvSpPr>
      <dsp:spPr>
        <a:xfrm>
          <a:off x="4787193" y="4043439"/>
          <a:ext cx="1422461" cy="14224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F5E364-0D66-453C-956D-EE754148556F}">
      <dsp:nvSpPr>
        <dsp:cNvPr id="0" name=""/>
        <dsp:cNvSpPr/>
      </dsp:nvSpPr>
      <dsp:spPr>
        <a:xfrm>
          <a:off x="4787193" y="4043439"/>
          <a:ext cx="1422461" cy="14224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C8CBD-8DAA-48F2-BEA5-D8CA30AE46B5}">
      <dsp:nvSpPr>
        <dsp:cNvPr id="0" name=""/>
        <dsp:cNvSpPr/>
      </dsp:nvSpPr>
      <dsp:spPr>
        <a:xfrm>
          <a:off x="4075962" y="4299482"/>
          <a:ext cx="2844922" cy="91037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solidFill>
                <a:srgbClr val="C00000"/>
              </a:solidFill>
            </a:rPr>
            <a:t>Finance </a:t>
          </a:r>
          <a:br>
            <a:rPr lang="tr-TR" sz="2400" b="1" kern="1200" noProof="0" dirty="0">
              <a:solidFill>
                <a:srgbClr val="C00000"/>
              </a:solidFill>
            </a:rPr>
          </a:br>
          <a:r>
            <a:rPr lang="en-US" sz="2400" b="1" kern="1200" noProof="0" dirty="0">
              <a:solidFill>
                <a:srgbClr val="C00000"/>
              </a:solidFill>
            </a:rPr>
            <a:t>Committee</a:t>
          </a:r>
        </a:p>
      </dsp:txBody>
      <dsp:txXfrm>
        <a:off x="4075962" y="4299482"/>
        <a:ext cx="2844922" cy="910375"/>
      </dsp:txXfrm>
    </dsp:sp>
    <dsp:sp modelId="{EDBF71F1-12A0-4AC5-93B5-4A690E1B1A43}">
      <dsp:nvSpPr>
        <dsp:cNvPr id="0" name=""/>
        <dsp:cNvSpPr/>
      </dsp:nvSpPr>
      <dsp:spPr>
        <a:xfrm>
          <a:off x="1344836" y="2023543"/>
          <a:ext cx="1422461" cy="14224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7BA9B-D2AC-498A-840E-6D82538182EC}">
      <dsp:nvSpPr>
        <dsp:cNvPr id="0" name=""/>
        <dsp:cNvSpPr/>
      </dsp:nvSpPr>
      <dsp:spPr>
        <a:xfrm>
          <a:off x="1344836" y="2023543"/>
          <a:ext cx="1422461" cy="14224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9D467-89E9-41EE-A611-C8CEE56548E8}">
      <dsp:nvSpPr>
        <dsp:cNvPr id="0" name=""/>
        <dsp:cNvSpPr/>
      </dsp:nvSpPr>
      <dsp:spPr>
        <a:xfrm>
          <a:off x="633606" y="2279586"/>
          <a:ext cx="2844922" cy="91037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Director</a:t>
          </a:r>
          <a:r>
            <a:rPr lang="tr-T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General</a:t>
          </a:r>
        </a:p>
      </dsp:txBody>
      <dsp:txXfrm>
        <a:off x="633606" y="2279586"/>
        <a:ext cx="2844922" cy="910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EA44C-8A0D-4EBC-92C7-68280E50E5ED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444B4-1A87-4A0F-9D5F-B90FA5959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7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Kablo $14/m, 1.35kg, $10.37/kg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8D911-6FDE-425C-ABC9-EA2170BF23E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8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1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58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389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43492"/>
            <a:ext cx="3886200" cy="51334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43492"/>
            <a:ext cx="3886200" cy="51334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75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8949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13402"/>
            <a:ext cx="3868340" cy="4121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8949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13402"/>
            <a:ext cx="3887391" cy="4121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628650" y="236030"/>
            <a:ext cx="7886700" cy="710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4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507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457200"/>
            <a:ext cx="4629150" cy="54038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4641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457200"/>
            <a:ext cx="4629150" cy="540385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022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36030"/>
            <a:ext cx="7886700" cy="710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83339"/>
            <a:ext cx="7886700" cy="4930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4950"/>
            <a:ext cx="5349819" cy="823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1"/>
          <a:srcRect r="21830"/>
          <a:stretch/>
        </p:blipFill>
        <p:spPr>
          <a:xfrm>
            <a:off x="4598457" y="6034951"/>
            <a:ext cx="4545543" cy="823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A97424-E96D-443F-A6DD-A41B2F8D369D}"/>
              </a:ext>
            </a:extLst>
          </p:cNvPr>
          <p:cNvSpPr txBox="1"/>
          <p:nvPr userDrawn="1"/>
        </p:nvSpPr>
        <p:spPr>
          <a:xfrm>
            <a:off x="4598457" y="6621970"/>
            <a:ext cx="4545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3rd International Turkey-Iran Joint Conference on LHC Physics</a:t>
            </a:r>
            <a:r>
              <a:rPr lang="tr-TR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11 </a:t>
            </a:r>
            <a:r>
              <a:rPr lang="tr-TR" sz="11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June</a:t>
            </a:r>
            <a:r>
              <a:rPr lang="tr-TR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55869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Industrial</a:t>
            </a:r>
            <a:r>
              <a:rPr lang="tr-TR" dirty="0"/>
              <a:t> </a:t>
            </a:r>
            <a:r>
              <a:rPr lang="tr-TR" dirty="0" err="1"/>
              <a:t>Involvement</a:t>
            </a:r>
            <a:r>
              <a:rPr lang="tr-TR" dirty="0"/>
              <a:t> @ CERN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tr-TR" b="1" dirty="0"/>
              <a:t>Report </a:t>
            </a:r>
            <a:r>
              <a:rPr lang="tr-TR" b="1" dirty="0" err="1"/>
              <a:t>by</a:t>
            </a:r>
            <a:r>
              <a:rPr lang="tr-TR" b="1" dirty="0"/>
              <a:t> Hakan KIZILTOPRAK</a:t>
            </a:r>
          </a:p>
          <a:p>
            <a:r>
              <a:rPr lang="tr-TR" b="1" dirty="0"/>
              <a:t>Special Advisor </a:t>
            </a:r>
            <a:r>
              <a:rPr lang="tr-TR" b="1" dirty="0" err="1"/>
              <a:t>to</a:t>
            </a:r>
            <a:r>
              <a:rPr lang="tr-TR" b="1" dirty="0"/>
              <a:t> TOBB President</a:t>
            </a:r>
          </a:p>
          <a:p>
            <a:r>
              <a:rPr lang="tr-TR" b="1" dirty="0"/>
              <a:t>CERN </a:t>
            </a:r>
            <a:r>
              <a:rPr lang="tr-TR" b="1" dirty="0" err="1"/>
              <a:t>Industrial</a:t>
            </a:r>
            <a:r>
              <a:rPr lang="tr-TR" b="1" dirty="0"/>
              <a:t> </a:t>
            </a:r>
            <a:r>
              <a:rPr lang="tr-TR" b="1" dirty="0" err="1"/>
              <a:t>Liaison</a:t>
            </a:r>
            <a:r>
              <a:rPr lang="tr-TR" b="1" dirty="0"/>
              <a:t> </a:t>
            </a:r>
            <a:r>
              <a:rPr lang="tr-TR" b="1" dirty="0" err="1"/>
              <a:t>Officer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</a:t>
            </a:r>
            <a:r>
              <a:rPr lang="tr-TR" b="1" dirty="0" err="1"/>
              <a:t>Turkey</a:t>
            </a:r>
            <a:endParaRPr lang="tr-TR" b="1" dirty="0"/>
          </a:p>
          <a:p>
            <a:r>
              <a:rPr lang="tr-TR" b="1" dirty="0"/>
              <a:t>Chair, CERN </a:t>
            </a:r>
            <a:r>
              <a:rPr lang="tr-TR" b="1" dirty="0" err="1"/>
              <a:t>Industrial</a:t>
            </a:r>
            <a:r>
              <a:rPr lang="tr-TR" b="1" dirty="0"/>
              <a:t> </a:t>
            </a:r>
            <a:r>
              <a:rPr lang="tr-TR" b="1" dirty="0" err="1"/>
              <a:t>Liaison</a:t>
            </a:r>
            <a:r>
              <a:rPr lang="tr-TR" b="1" dirty="0"/>
              <a:t> </a:t>
            </a:r>
            <a:r>
              <a:rPr lang="tr-TR" b="1" dirty="0" err="1"/>
              <a:t>Officers</a:t>
            </a:r>
            <a:r>
              <a:rPr lang="tr-TR" b="1" dirty="0"/>
              <a:t> Forum</a:t>
            </a:r>
          </a:p>
          <a:p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184890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Journey of CERN</a:t>
            </a:r>
            <a:endParaRPr lang="tr-TR" b="1" dirty="0">
              <a:solidFill>
                <a:srgbClr val="FF0000"/>
              </a:solidFill>
            </a:endParaRPr>
          </a:p>
          <a:p>
            <a:pPr lvl="1"/>
            <a:r>
              <a:rPr lang="tr-TR" b="1" dirty="0" err="1">
                <a:solidFill>
                  <a:srgbClr val="0070C0"/>
                </a:solidFill>
              </a:rPr>
              <a:t>Industrial</a:t>
            </a:r>
            <a:r>
              <a:rPr lang="tr-TR" b="1" dirty="0">
                <a:solidFill>
                  <a:srgbClr val="0070C0"/>
                </a:solidFill>
              </a:rPr>
              <a:t> Database of </a:t>
            </a:r>
            <a:r>
              <a:rPr lang="tr-TR" b="1" dirty="0" err="1">
                <a:solidFill>
                  <a:srgbClr val="0070C0"/>
                </a:solidFill>
              </a:rPr>
              <a:t>Turkey</a:t>
            </a:r>
            <a:endParaRPr lang="tr-TR" b="1" dirty="0">
              <a:solidFill>
                <a:srgbClr val="0070C0"/>
              </a:solidFill>
            </a:endParaRPr>
          </a:p>
          <a:p>
            <a:pPr lvl="2"/>
            <a:r>
              <a:rPr lang="en-US" b="1" dirty="0"/>
              <a:t>Capacity data of industrial companies</a:t>
            </a:r>
          </a:p>
          <a:p>
            <a:pPr lvl="3"/>
            <a:r>
              <a:rPr lang="tr-TR" sz="1800" b="1" dirty="0" err="1"/>
              <a:t>The</a:t>
            </a:r>
            <a:r>
              <a:rPr lang="tr-TR" sz="1800" b="1" dirty="0"/>
              <a:t> </a:t>
            </a:r>
            <a:r>
              <a:rPr lang="en-US" sz="1800" b="1" dirty="0"/>
              <a:t>company</a:t>
            </a:r>
            <a:r>
              <a:rPr lang="tr-TR" sz="1800" b="1" dirty="0"/>
              <a:t> </a:t>
            </a:r>
            <a:r>
              <a:rPr lang="tr-TR" sz="1800" b="1" dirty="0" err="1"/>
              <a:t>output</a:t>
            </a:r>
            <a:r>
              <a:rPr lang="tr-TR" sz="1800" b="1" dirty="0"/>
              <a:t> </a:t>
            </a:r>
            <a:r>
              <a:rPr lang="en-US" sz="1800" b="1" dirty="0"/>
              <a:t>with its available machinery and employees?</a:t>
            </a:r>
          </a:p>
          <a:p>
            <a:pPr lvl="2"/>
            <a:r>
              <a:rPr lang="en-US" b="1" dirty="0"/>
              <a:t>Capacity reports of 73.000 companies</a:t>
            </a:r>
          </a:p>
          <a:p>
            <a:pPr lvl="2"/>
            <a:r>
              <a:rPr lang="en-US" b="1" dirty="0"/>
              <a:t>Statistics of machinery and stock</a:t>
            </a:r>
          </a:p>
          <a:p>
            <a:pPr lvl="2"/>
            <a:r>
              <a:rPr lang="en-US" b="1" dirty="0"/>
              <a:t>Province, product and sectoral basis searching</a:t>
            </a:r>
          </a:p>
          <a:p>
            <a:pPr lvl="1"/>
            <a:r>
              <a:rPr lang="tr-TR" b="1" dirty="0">
                <a:solidFill>
                  <a:srgbClr val="0070C0"/>
                </a:solidFill>
              </a:rPr>
              <a:t>Not </a:t>
            </a:r>
            <a:r>
              <a:rPr lang="tr-TR" b="1" dirty="0" err="1">
                <a:solidFill>
                  <a:srgbClr val="0070C0"/>
                </a:solidFill>
              </a:rPr>
              <a:t>all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related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to</a:t>
            </a:r>
            <a:r>
              <a:rPr lang="tr-TR" b="1" dirty="0">
                <a:solidFill>
                  <a:srgbClr val="0070C0"/>
                </a:solidFill>
              </a:rPr>
              <a:t> CERN </a:t>
            </a:r>
            <a:r>
              <a:rPr lang="tr-TR" b="1" dirty="0" err="1">
                <a:solidFill>
                  <a:srgbClr val="0070C0"/>
                </a:solidFill>
              </a:rPr>
              <a:t>Inquiries</a:t>
            </a:r>
            <a:endParaRPr lang="tr-TR" b="1" dirty="0">
              <a:solidFill>
                <a:srgbClr val="0070C0"/>
              </a:solidFill>
            </a:endParaRPr>
          </a:p>
          <a:p>
            <a:pPr lvl="1"/>
            <a:r>
              <a:rPr lang="tr-TR" b="1" dirty="0">
                <a:solidFill>
                  <a:srgbClr val="0070C0"/>
                </a:solidFill>
              </a:rPr>
              <a:t>~6.000 – 9.000 Solid </a:t>
            </a:r>
            <a:r>
              <a:rPr lang="tr-TR" b="1" dirty="0" err="1">
                <a:solidFill>
                  <a:srgbClr val="0070C0"/>
                </a:solidFill>
              </a:rPr>
              <a:t>Firms</a:t>
            </a:r>
            <a:endParaRPr lang="tr-TR" b="1" dirty="0">
              <a:solidFill>
                <a:srgbClr val="0070C0"/>
              </a:solidFill>
            </a:endParaRPr>
          </a:p>
          <a:p>
            <a:pPr lvl="1"/>
            <a:r>
              <a:rPr lang="tr-TR" b="1" dirty="0">
                <a:solidFill>
                  <a:srgbClr val="0070C0"/>
                </a:solidFill>
              </a:rPr>
              <a:t>~2.000 </a:t>
            </a:r>
            <a:r>
              <a:rPr lang="tr-TR" b="1" dirty="0" err="1">
                <a:solidFill>
                  <a:srgbClr val="0070C0"/>
                </a:solidFill>
              </a:rPr>
              <a:t>Med-Hi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Tech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to</a:t>
            </a:r>
            <a:r>
              <a:rPr lang="tr-TR" b="1" dirty="0">
                <a:solidFill>
                  <a:srgbClr val="0070C0"/>
                </a:solidFill>
              </a:rPr>
              <a:t> High-</a:t>
            </a:r>
            <a:r>
              <a:rPr lang="tr-TR" b="1" dirty="0" err="1">
                <a:solidFill>
                  <a:srgbClr val="0070C0"/>
                </a:solidFill>
              </a:rPr>
              <a:t>Tech</a:t>
            </a:r>
            <a:endParaRPr lang="tr-TR" b="1" dirty="0">
              <a:solidFill>
                <a:srgbClr val="0070C0"/>
              </a:solidFill>
            </a:endParaRPr>
          </a:p>
          <a:p>
            <a:pPr lvl="1"/>
            <a:r>
              <a:rPr lang="tr-TR" b="1" dirty="0">
                <a:solidFill>
                  <a:srgbClr val="0070C0"/>
                </a:solidFill>
              </a:rPr>
              <a:t>~1.200+ </a:t>
            </a:r>
            <a:r>
              <a:rPr lang="tr-TR" b="1" dirty="0" err="1">
                <a:solidFill>
                  <a:srgbClr val="0070C0"/>
                </a:solidFill>
              </a:rPr>
              <a:t>In</a:t>
            </a:r>
            <a:r>
              <a:rPr lang="tr-TR" b="1" dirty="0">
                <a:solidFill>
                  <a:srgbClr val="0070C0"/>
                </a:solidFill>
              </a:rPr>
              <a:t> </a:t>
            </a:r>
            <a:r>
              <a:rPr lang="tr-TR" b="1" dirty="0" err="1">
                <a:solidFill>
                  <a:srgbClr val="0070C0"/>
                </a:solidFill>
              </a:rPr>
              <a:t>our</a:t>
            </a:r>
            <a:r>
              <a:rPr lang="tr-TR" b="1" dirty="0">
                <a:solidFill>
                  <a:srgbClr val="0070C0"/>
                </a:solidFill>
              </a:rPr>
              <a:t> TOBB-CERN Network </a:t>
            </a:r>
          </a:p>
          <a:p>
            <a:pPr marL="457200" lvl="1" indent="0">
              <a:buNone/>
            </a:pPr>
            <a:endParaRPr lang="tr-TR" b="1" dirty="0">
              <a:solidFill>
                <a:srgbClr val="0070C0"/>
              </a:solidFill>
            </a:endParaRPr>
          </a:p>
          <a:p>
            <a:pPr lvl="1"/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1" y="0"/>
            <a:ext cx="915147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F7F27A4-3E0B-406C-A6C4-5964D82FB803}"/>
              </a:ext>
            </a:extLst>
          </p:cNvPr>
          <p:cNvSpPr txBox="1">
            <a:spLocks/>
          </p:cNvSpPr>
          <p:nvPr/>
        </p:nvSpPr>
        <p:spPr>
          <a:xfrm>
            <a:off x="945237" y="8626"/>
            <a:ext cx="7886700" cy="710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TOBB Industrial </a:t>
            </a:r>
            <a:r>
              <a:rPr lang="tr-TR" dirty="0"/>
              <a:t>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75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Journey of CERN</a:t>
            </a:r>
            <a:endParaRPr lang="en-US" b="1" dirty="0">
              <a:solidFill>
                <a:srgbClr val="A50021"/>
              </a:solidFill>
            </a:endParaRPr>
          </a:p>
          <a:p>
            <a:pPr lvl="1"/>
            <a:r>
              <a:rPr lang="tr-TR" b="1" dirty="0" err="1">
                <a:solidFill>
                  <a:srgbClr val="0000CC"/>
                </a:solidFill>
              </a:rPr>
              <a:t>Have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AccessOver</a:t>
            </a:r>
            <a:r>
              <a:rPr lang="tr-TR" b="1" dirty="0">
                <a:solidFill>
                  <a:srgbClr val="0000CC"/>
                </a:solidFill>
              </a:rPr>
              <a:t> 9.000 </a:t>
            </a:r>
            <a:r>
              <a:rPr lang="tr-TR" b="1" dirty="0" err="1">
                <a:solidFill>
                  <a:srgbClr val="0000CC"/>
                </a:solidFill>
              </a:rPr>
              <a:t>Companies</a:t>
            </a:r>
            <a:r>
              <a:rPr lang="tr-TR" b="1" dirty="0">
                <a:solidFill>
                  <a:srgbClr val="0000CC"/>
                </a:solidFill>
              </a:rPr>
              <a:t> in </a:t>
            </a:r>
            <a:r>
              <a:rPr lang="tr-TR" b="1" dirty="0" err="1">
                <a:solidFill>
                  <a:srgbClr val="0000CC"/>
                </a:solidFill>
              </a:rPr>
              <a:t>one</a:t>
            </a:r>
            <a:r>
              <a:rPr lang="tr-TR" b="1" dirty="0">
                <a:solidFill>
                  <a:srgbClr val="0000CC"/>
                </a:solidFill>
              </a:rPr>
              <a:t> of </a:t>
            </a:r>
            <a:r>
              <a:rPr lang="tr-TR" b="1" dirty="0" err="1">
                <a:solidFill>
                  <a:srgbClr val="0000CC"/>
                </a:solidFill>
              </a:rPr>
              <a:t>the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following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areas</a:t>
            </a:r>
            <a:endParaRPr lang="tr-TR" b="1" dirty="0">
              <a:solidFill>
                <a:srgbClr val="0000CC"/>
              </a:solidFill>
            </a:endParaRP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Civil engineering, building and technical services 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Electrical engineering and magnets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Electronics and radio frequency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Information technology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Mechanical engineering and raw materials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Vacuum and low temperature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Optics and photonics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Gases, chemicals, waste collection and radiation equipment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Health, safety and environment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Transport, handling and vehicles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/>
              <a:t>Office supply, furniture, communication and training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</a:rPr>
              <a:t>On</a:t>
            </a:r>
            <a:r>
              <a:rPr lang="tr-TR" sz="2600" b="1" dirty="0">
                <a:solidFill>
                  <a:srgbClr val="0070C0"/>
                </a:solidFill>
              </a:rPr>
              <a:t>-site </a:t>
            </a:r>
            <a:r>
              <a:rPr lang="en-US" sz="2600" b="1" dirty="0">
                <a:solidFill>
                  <a:srgbClr val="0070C0"/>
                </a:solidFill>
              </a:rPr>
              <a:t>Services </a:t>
            </a:r>
            <a:r>
              <a:rPr lang="tr-TR" sz="2600" b="1" dirty="0">
                <a:solidFill>
                  <a:srgbClr val="0070C0"/>
                </a:solidFill>
              </a:rPr>
              <a:t>(</a:t>
            </a:r>
            <a:r>
              <a:rPr lang="tr-TR" sz="2600" b="1" dirty="0" err="1">
                <a:solidFill>
                  <a:srgbClr val="0070C0"/>
                </a:solidFill>
              </a:rPr>
              <a:t>nation-wide</a:t>
            </a:r>
            <a:r>
              <a:rPr lang="tr-TR" sz="2600" b="1" dirty="0">
                <a:solidFill>
                  <a:srgbClr val="0070C0"/>
                </a:solidFill>
              </a:rPr>
              <a:t> </a:t>
            </a:r>
            <a:r>
              <a:rPr lang="tr-TR" sz="2600" b="1" dirty="0" err="1">
                <a:solidFill>
                  <a:srgbClr val="0070C0"/>
                </a:solidFill>
              </a:rPr>
              <a:t>or</a:t>
            </a:r>
            <a:r>
              <a:rPr lang="tr-TR" sz="2600" b="1" dirty="0">
                <a:solidFill>
                  <a:srgbClr val="0070C0"/>
                </a:solidFill>
              </a:rPr>
              <a:t> </a:t>
            </a:r>
            <a:r>
              <a:rPr lang="tr-TR" sz="2600" b="1" dirty="0" err="1">
                <a:solidFill>
                  <a:srgbClr val="0070C0"/>
                </a:solidFill>
              </a:rPr>
              <a:t>internationally</a:t>
            </a:r>
            <a:r>
              <a:rPr lang="tr-TR" sz="2600" b="1" dirty="0">
                <a:solidFill>
                  <a:srgbClr val="0070C0"/>
                </a:solidFill>
              </a:rPr>
              <a:t>)</a:t>
            </a:r>
            <a:endParaRPr lang="en-US" sz="2600" b="1" dirty="0">
              <a:solidFill>
                <a:srgbClr val="0070C0"/>
              </a:solidFill>
            </a:endParaRPr>
          </a:p>
          <a:p>
            <a:pPr lvl="1"/>
            <a:endParaRPr lang="en-US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3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Journey of CERN – </a:t>
            </a:r>
            <a:r>
              <a:rPr lang="en-US" b="1" dirty="0">
                <a:solidFill>
                  <a:srgbClr val="A50021"/>
                </a:solidFill>
              </a:rPr>
              <a:t>Our Network</a:t>
            </a:r>
          </a:p>
          <a:p>
            <a:pPr lvl="1"/>
            <a:r>
              <a:rPr lang="en-US" b="1" dirty="0">
                <a:solidFill>
                  <a:srgbClr val="0000CC"/>
                </a:solidFill>
              </a:rPr>
              <a:t>Variety of our Network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Owners, Executives or </a:t>
            </a:r>
            <a:r>
              <a:rPr lang="en-US" b="1" dirty="0" err="1"/>
              <a:t>HighLevel</a:t>
            </a:r>
            <a:r>
              <a:rPr lang="en-US" b="1" dirty="0"/>
              <a:t> Sr. Representatives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0C0"/>
                </a:solidFill>
              </a:rPr>
              <a:t>Associations of Major Sectors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Local Chambers’ network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rgbClr val="0070C0"/>
                </a:solidFill>
              </a:rPr>
              <a:t>Technoparks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Industrial Zones</a:t>
            </a:r>
          </a:p>
          <a:p>
            <a:pPr lvl="1"/>
            <a:r>
              <a:rPr lang="en-US" b="1" dirty="0">
                <a:solidFill>
                  <a:srgbClr val="0000CC"/>
                </a:solidFill>
              </a:rPr>
              <a:t>Capacity of our Network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They are good and busy…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0C0"/>
                </a:solidFill>
              </a:rPr>
              <a:t>They want the challenge of CERN jobs but are </a:t>
            </a:r>
            <a:r>
              <a:rPr lang="en-US" b="1" dirty="0" err="1">
                <a:solidFill>
                  <a:srgbClr val="0070C0"/>
                </a:solidFill>
              </a:rPr>
              <a:t>carefull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/>
              <a:t>They are communicating each other and with us.</a:t>
            </a:r>
            <a:endParaRPr lang="tr-TR" b="1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0C0"/>
                </a:solidFill>
              </a:rPr>
              <a:t>Unique abilities 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2524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8B92-BFAE-45D3-BE30-EEEBCCC3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Representation</a:t>
            </a:r>
            <a:r>
              <a:rPr lang="tr-TR" dirty="0"/>
              <a:t> at CERN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396420"/>
              </p:ext>
            </p:extLst>
          </p:nvPr>
        </p:nvGraphicFramePr>
        <p:xfrm>
          <a:off x="-7938" y="677863"/>
          <a:ext cx="7554492" cy="5469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125918" y="1117727"/>
            <a:ext cx="2152340" cy="688748"/>
            <a:chOff x="2549731" y="259738"/>
            <a:chExt cx="2869786" cy="918331"/>
          </a:xfrm>
          <a:scene3d>
            <a:camera prst="orthographicFront"/>
            <a:lightRig rig="flat" dir="t"/>
          </a:scene3d>
        </p:grpSpPr>
        <p:sp>
          <p:nvSpPr>
            <p:cNvPr id="6" name="Rectangle 5"/>
            <p:cNvSpPr/>
            <p:nvPr/>
          </p:nvSpPr>
          <p:spPr>
            <a:xfrm>
              <a:off x="2549731" y="259738"/>
              <a:ext cx="2869786" cy="918331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549731" y="259738"/>
              <a:ext cx="2869786" cy="9183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811" tIns="13811" rIns="13811" bIns="13811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75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TAEK</a:t>
              </a:r>
              <a:endParaRPr lang="tr-TR" sz="2175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8" name="Straight Arrow Connector 7"/>
          <p:cNvCxnSpPr>
            <a:cxnSpLocks/>
          </p:cNvCxnSpPr>
          <p:nvPr/>
        </p:nvCxnSpPr>
        <p:spPr>
          <a:xfrm flipH="1">
            <a:off x="5420038" y="1462101"/>
            <a:ext cx="1355135" cy="1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H="1">
            <a:off x="2875402" y="1799859"/>
            <a:ext cx="4135729" cy="3210404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69456" y="3739597"/>
            <a:ext cx="2152340" cy="688748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811" tIns="13811" rIns="13811" bIns="13811" numCol="1" spcCol="1270" anchor="ctr" anchorCtr="0">
            <a:noAutofit/>
          </a:bodyPr>
          <a:lstStyle/>
          <a:p>
            <a:pPr algn="ctr" defTabSz="9667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75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TOBB</a:t>
            </a:r>
            <a:endParaRPr lang="tr-TR" sz="2175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679283" y="4179094"/>
            <a:ext cx="1147761" cy="822774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7245627" y="1759423"/>
            <a:ext cx="0" cy="2155273"/>
          </a:xfrm>
          <a:prstGeom prst="straightConnector1">
            <a:avLst/>
          </a:prstGeom>
          <a:ln w="44450">
            <a:solidFill>
              <a:srgbClr val="0070C0"/>
            </a:solidFill>
            <a:headEnd type="stealth"/>
            <a:tailEnd type="stealt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 bwMode="auto">
          <a:xfrm>
            <a:off x="1941912" y="1306950"/>
            <a:ext cx="6683765" cy="55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178DBB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178DBB"/>
                </a:solidFill>
                <a:latin typeface="Century Gothic" panose="020B0502020202020204" pitchFamily="34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178DBB"/>
                </a:solidFill>
                <a:latin typeface="Century Gothic" panose="020B0502020202020204" pitchFamily="34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178DBB"/>
                </a:solidFill>
                <a:latin typeface="Century Gothic" panose="020B0502020202020204" pitchFamily="34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178DBB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tr-TR" sz="2700" dirty="0">
              <a:solidFill>
                <a:srgbClr val="C00000"/>
              </a:solidFill>
            </a:endParaRPr>
          </a:p>
        </p:txBody>
      </p:sp>
      <p:pic>
        <p:nvPicPr>
          <p:cNvPr id="14" name="Resim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857" y="978908"/>
            <a:ext cx="780515" cy="78051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717724" y="4813237"/>
            <a:ext cx="2210516" cy="523823"/>
            <a:chOff x="3805830" y="4010635"/>
            <a:chExt cx="2947355" cy="860043"/>
          </a:xfrm>
          <a:scene3d>
            <a:camera prst="orthographicFront"/>
            <a:lightRig rig="flat" dir="t"/>
          </a:scene3d>
        </p:grpSpPr>
        <p:sp>
          <p:nvSpPr>
            <p:cNvPr id="16" name="Rectangle 15"/>
            <p:cNvSpPr/>
            <p:nvPr/>
          </p:nvSpPr>
          <p:spPr>
            <a:xfrm>
              <a:off x="4099381" y="4010635"/>
              <a:ext cx="2653804" cy="849217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3805830" y="4021461"/>
              <a:ext cx="2947355" cy="849217"/>
            </a:xfrm>
            <a:prstGeom prst="rect">
              <a:avLst/>
            </a:prstGeom>
            <a:solidFill>
              <a:schemeClr val="bg1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9" tIns="12859" rIns="12859" bIns="12859" numCol="1" spcCol="1270" anchor="ctr" anchorCtr="0">
              <a:noAutofit/>
            </a:bodyPr>
            <a:lstStyle/>
            <a:p>
              <a:pPr algn="ctr" defTabSz="9001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1350" b="1" dirty="0">
                  <a:solidFill>
                    <a:srgbClr val="C00000"/>
                  </a:solidFill>
                </a:rPr>
                <a:t>KT Forum</a:t>
              </a:r>
              <a:endParaRPr lang="en-US" sz="1350" b="1" dirty="0">
                <a:solidFill>
                  <a:srgbClr val="C00000"/>
                </a:solidFill>
              </a:endParaRPr>
            </a:p>
            <a:p>
              <a:pPr algn="ctr" defTabSz="9001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dirty="0">
                  <a:solidFill>
                    <a:prstClr val="black"/>
                  </a:solidFill>
                </a:rPr>
                <a:t>(</a:t>
              </a:r>
              <a:r>
                <a:rPr lang="en-US" sz="10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Technology Transfer representatives from each Member State)</a:t>
              </a:r>
              <a:endParaRPr lang="tr-TR" sz="10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7456346" y="4262869"/>
            <a:ext cx="282284" cy="501699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6717724" y="5380345"/>
            <a:ext cx="2210516" cy="523823"/>
            <a:chOff x="3805830" y="4010635"/>
            <a:chExt cx="2947355" cy="860043"/>
          </a:xfrm>
          <a:scene3d>
            <a:camera prst="orthographicFront"/>
            <a:lightRig rig="flat" dir="t"/>
          </a:scene3d>
        </p:grpSpPr>
        <p:sp>
          <p:nvSpPr>
            <p:cNvPr id="21" name="Rectangle 20"/>
            <p:cNvSpPr/>
            <p:nvPr/>
          </p:nvSpPr>
          <p:spPr>
            <a:xfrm>
              <a:off x="4099381" y="4010635"/>
              <a:ext cx="2653804" cy="849217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3805830" y="4021461"/>
              <a:ext cx="2947355" cy="849217"/>
            </a:xfrm>
            <a:prstGeom prst="rect">
              <a:avLst/>
            </a:prstGeom>
            <a:solidFill>
              <a:schemeClr val="bg1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59" tIns="12859" rIns="12859" bIns="12859" numCol="1" spcCol="1270" anchor="ctr" anchorCtr="0">
              <a:noAutofit/>
            </a:bodyPr>
            <a:lstStyle/>
            <a:p>
              <a:pPr algn="ctr" defTabSz="9001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1350" b="1" dirty="0">
                  <a:solidFill>
                    <a:srgbClr val="C00000"/>
                  </a:solidFill>
                </a:rPr>
                <a:t>ILO Forum</a:t>
              </a:r>
              <a:endParaRPr lang="en-US" sz="1350" b="1" dirty="0">
                <a:solidFill>
                  <a:srgbClr val="C00000"/>
                </a:solidFill>
              </a:endParaRPr>
            </a:p>
            <a:p>
              <a:pPr algn="ctr" defTabSz="9001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900" dirty="0">
                  <a:solidFill>
                    <a:prstClr val="black"/>
                  </a:solidFill>
                </a:rPr>
                <a:t>(</a:t>
              </a:r>
              <a:r>
                <a:rPr lang="tr-TR" sz="1000" b="1" dirty="0" err="1">
                  <a:solidFill>
                    <a:prstClr val="black"/>
                  </a:solidFill>
                </a:rPr>
                <a:t>Industrial</a:t>
              </a:r>
              <a:r>
                <a:rPr lang="tr-TR" sz="1000" b="1" dirty="0">
                  <a:solidFill>
                    <a:prstClr val="black"/>
                  </a:solidFill>
                </a:rPr>
                <a:t> </a:t>
              </a:r>
              <a:r>
                <a:rPr lang="tr-TR" sz="1000" b="1" dirty="0" err="1">
                  <a:solidFill>
                    <a:prstClr val="black"/>
                  </a:solidFill>
                </a:rPr>
                <a:t>Liaison</a:t>
              </a:r>
              <a:r>
                <a:rPr lang="tr-TR" sz="1000" b="1" dirty="0">
                  <a:solidFill>
                    <a:prstClr val="black"/>
                  </a:solidFill>
                </a:rPr>
                <a:t> </a:t>
              </a:r>
              <a:r>
                <a:rPr lang="tr-TR" sz="1000" b="1" dirty="0" err="1">
                  <a:solidFill>
                    <a:prstClr val="black"/>
                  </a:solidFill>
                </a:rPr>
                <a:t>Officers</a:t>
              </a:r>
              <a:r>
                <a:rPr lang="tr-TR" sz="1000" b="1" dirty="0">
                  <a:solidFill>
                    <a:prstClr val="black"/>
                  </a:solidFill>
                </a:rPr>
                <a:t> </a:t>
              </a:r>
              <a:r>
                <a:rPr lang="en-US" sz="10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from each Member State)</a:t>
              </a:r>
              <a:endParaRPr lang="tr-TR" sz="9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5911853" y="5219700"/>
            <a:ext cx="838319" cy="1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 flipH="1">
            <a:off x="5135335" y="1806453"/>
            <a:ext cx="1875795" cy="2958115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650565F8-D2A2-4812-BB40-DFCD75BBAF9B}"/>
              </a:ext>
            </a:extLst>
          </p:cNvPr>
          <p:cNvSpPr/>
          <p:nvPr/>
        </p:nvSpPr>
        <p:spPr>
          <a:xfrm>
            <a:off x="7000807" y="5373751"/>
            <a:ext cx="355600" cy="32841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67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mage003">
            <a:extLst>
              <a:ext uri="{FF2B5EF4-FFF2-40B4-BE49-F238E27FC236}">
                <a16:creationId xmlns:a16="http://schemas.microsoft.com/office/drawing/2014/main" id="{362F2F35-C1B9-421B-A6EC-AB34A5F80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8" y="276915"/>
            <a:ext cx="9152468" cy="658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E988AEF-B35E-4761-9505-96DF653176ED}"/>
              </a:ext>
            </a:extLst>
          </p:cNvPr>
          <p:cNvSpPr/>
          <p:nvPr/>
        </p:nvSpPr>
        <p:spPr>
          <a:xfrm>
            <a:off x="4445846" y="3782752"/>
            <a:ext cx="4698154" cy="4539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80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803B2-C5E4-48A1-BBE0-BD82D44CA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7035F-E962-4913-AF93-6EB82E2AC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More than 2.000 companies actively involved</a:t>
            </a:r>
          </a:p>
          <a:p>
            <a:r>
              <a:rPr lang="en-US" b="1" dirty="0"/>
              <a:t>267 Companies – 31 Million CHF Tenders</a:t>
            </a:r>
            <a:endParaRPr lang="tr-TR" b="1" dirty="0"/>
          </a:p>
          <a:p>
            <a:r>
              <a:rPr lang="tr-TR" b="1" dirty="0">
                <a:solidFill>
                  <a:srgbClr val="FF0000"/>
                </a:solidFill>
              </a:rPr>
              <a:t>25 </a:t>
            </a:r>
            <a:r>
              <a:rPr lang="tr-TR" b="1" dirty="0" err="1">
                <a:solidFill>
                  <a:srgbClr val="FF0000"/>
                </a:solidFill>
              </a:rPr>
              <a:t>Companies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more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than</a:t>
            </a:r>
            <a:r>
              <a:rPr lang="tr-TR" b="1" dirty="0">
                <a:solidFill>
                  <a:srgbClr val="FF0000"/>
                </a:solidFill>
              </a:rPr>
              <a:t> 85 </a:t>
            </a:r>
            <a:r>
              <a:rPr lang="tr-TR" b="1" dirty="0" err="1">
                <a:solidFill>
                  <a:srgbClr val="FF0000"/>
                </a:solidFill>
              </a:rPr>
              <a:t>orders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worth</a:t>
            </a:r>
            <a:r>
              <a:rPr lang="tr-TR" b="1" dirty="0">
                <a:solidFill>
                  <a:srgbClr val="FF0000"/>
                </a:solidFill>
              </a:rPr>
              <a:t> of 6 </a:t>
            </a:r>
            <a:r>
              <a:rPr lang="tr-TR" b="1" dirty="0" err="1">
                <a:solidFill>
                  <a:srgbClr val="FF0000"/>
                </a:solidFill>
              </a:rPr>
              <a:t>million</a:t>
            </a:r>
            <a:r>
              <a:rPr lang="tr-TR" b="1" dirty="0">
                <a:solidFill>
                  <a:srgbClr val="FF0000"/>
                </a:solidFill>
              </a:rPr>
              <a:t> CHF </a:t>
            </a:r>
          </a:p>
          <a:p>
            <a:r>
              <a:rPr lang="en-US" b="1" dirty="0"/>
              <a:t>Companies ranked 2n</a:t>
            </a:r>
            <a:r>
              <a:rPr lang="tr-TR" b="1" dirty="0"/>
              <a:t>d </a:t>
            </a:r>
            <a:r>
              <a:rPr lang="tr-TR" b="1" dirty="0" err="1"/>
              <a:t>or</a:t>
            </a:r>
            <a:r>
              <a:rPr lang="tr-TR" b="1" dirty="0"/>
              <a:t> 3rd in </a:t>
            </a:r>
            <a:r>
              <a:rPr lang="tr-TR" b="1" dirty="0" err="1"/>
              <a:t>tenders</a:t>
            </a:r>
            <a:r>
              <a:rPr lang="tr-TR" b="1" dirty="0"/>
              <a:t> </a:t>
            </a:r>
            <a:r>
              <a:rPr lang="tr-TR" b="1" dirty="0" err="1"/>
              <a:t>overall</a:t>
            </a:r>
            <a:r>
              <a:rPr lang="tr-TR" b="1" dirty="0"/>
              <a:t> </a:t>
            </a:r>
            <a:r>
              <a:rPr lang="tr-TR" b="1" dirty="0" err="1"/>
              <a:t>worth</a:t>
            </a:r>
            <a:r>
              <a:rPr lang="tr-TR" b="1" dirty="0"/>
              <a:t> of 13.5 </a:t>
            </a:r>
            <a:r>
              <a:rPr lang="tr-TR" b="1" dirty="0" err="1"/>
              <a:t>million</a:t>
            </a:r>
            <a:r>
              <a:rPr lang="tr-TR" b="1" dirty="0"/>
              <a:t> CHF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5484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Journey of CERN – </a:t>
            </a:r>
            <a:r>
              <a:rPr lang="en-US" b="1" dirty="0">
                <a:solidFill>
                  <a:srgbClr val="A50021"/>
                </a:solidFill>
              </a:rPr>
              <a:t>Overall</a:t>
            </a:r>
          </a:p>
          <a:p>
            <a:pPr lvl="1">
              <a:spcBef>
                <a:spcPts val="1200"/>
              </a:spcBef>
            </a:pPr>
            <a:r>
              <a:rPr lang="tr-TR" b="1" dirty="0" err="1">
                <a:solidFill>
                  <a:srgbClr val="0000CC"/>
                </a:solidFill>
              </a:rPr>
              <a:t>Doubled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return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each</a:t>
            </a:r>
            <a:r>
              <a:rPr lang="tr-TR" b="1" dirty="0">
                <a:solidFill>
                  <a:srgbClr val="0000CC"/>
                </a:solidFill>
              </a:rPr>
              <a:t> </a:t>
            </a:r>
            <a:r>
              <a:rPr lang="tr-TR" b="1" dirty="0" err="1">
                <a:solidFill>
                  <a:srgbClr val="0000CC"/>
                </a:solidFill>
              </a:rPr>
              <a:t>year</a:t>
            </a:r>
            <a:r>
              <a:rPr lang="tr-TR" b="1" dirty="0">
                <a:solidFill>
                  <a:srgbClr val="0000CC"/>
                </a:solidFill>
              </a:rPr>
              <a:t> since 2015</a:t>
            </a:r>
          </a:p>
          <a:p>
            <a:pPr lvl="1">
              <a:spcBef>
                <a:spcPts val="1200"/>
              </a:spcBef>
            </a:pPr>
            <a:r>
              <a:rPr lang="tr-TR" b="1" dirty="0" err="1"/>
              <a:t>Increased</a:t>
            </a:r>
            <a:r>
              <a:rPr lang="tr-TR" b="1" dirty="0"/>
              <a:t> </a:t>
            </a:r>
            <a:r>
              <a:rPr lang="tr-TR" b="1" dirty="0" err="1"/>
              <a:t>Industrial</a:t>
            </a:r>
            <a:r>
              <a:rPr lang="tr-TR" b="1" dirty="0"/>
              <a:t> Return and </a:t>
            </a:r>
            <a:r>
              <a:rPr lang="tr-TR" b="1" dirty="0" err="1"/>
              <a:t>about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be </a:t>
            </a:r>
            <a:r>
              <a:rPr lang="tr-TR" b="1" dirty="0" err="1"/>
              <a:t>well-balanced</a:t>
            </a:r>
            <a:r>
              <a:rPr lang="tr-TR" b="1" dirty="0"/>
              <a:t> </a:t>
            </a:r>
            <a:r>
              <a:rPr lang="tr-TR" b="1" dirty="0" err="1"/>
              <a:t>Member</a:t>
            </a:r>
            <a:r>
              <a:rPr lang="tr-TR" b="1" dirty="0"/>
              <a:t> </a:t>
            </a:r>
            <a:r>
              <a:rPr lang="tr-TR" b="1" dirty="0" err="1"/>
              <a:t>State</a:t>
            </a:r>
            <a:r>
              <a:rPr lang="tr-TR" b="1" dirty="0"/>
              <a:t> at CERN </a:t>
            </a:r>
            <a:r>
              <a:rPr lang="tr-TR" b="1" dirty="0" err="1"/>
              <a:t>starting</a:t>
            </a:r>
            <a:r>
              <a:rPr lang="tr-TR" b="1" dirty="0"/>
              <a:t> 2020</a:t>
            </a:r>
          </a:p>
          <a:p>
            <a:pPr lvl="1">
              <a:spcBef>
                <a:spcPts val="1200"/>
              </a:spcBef>
            </a:pPr>
            <a:r>
              <a:rPr lang="en-US" b="1" dirty="0">
                <a:solidFill>
                  <a:srgbClr val="0000CC"/>
                </a:solidFill>
              </a:rPr>
              <a:t>More variety of supplies and tenders participated</a:t>
            </a:r>
          </a:p>
          <a:p>
            <a:pPr lvl="1">
              <a:spcBef>
                <a:spcPts val="1200"/>
              </a:spcBef>
            </a:pPr>
            <a:r>
              <a:rPr lang="en-US" b="1" dirty="0"/>
              <a:t>Executive Support to CERN is very promising</a:t>
            </a:r>
          </a:p>
          <a:p>
            <a:pPr lvl="1">
              <a:spcBef>
                <a:spcPts val="1200"/>
              </a:spcBef>
            </a:pPr>
            <a:r>
              <a:rPr lang="en-US" b="1" dirty="0">
                <a:solidFill>
                  <a:srgbClr val="0000CC"/>
                </a:solidFill>
              </a:rPr>
              <a:t>Press and Public closely following the details</a:t>
            </a:r>
          </a:p>
          <a:p>
            <a:pPr lvl="1">
              <a:spcBef>
                <a:spcPts val="1200"/>
              </a:spcBef>
            </a:pPr>
            <a:r>
              <a:rPr lang="tr-TR" b="1" dirty="0" err="1">
                <a:solidFill>
                  <a:srgbClr val="C00000"/>
                </a:solidFill>
              </a:rPr>
              <a:t>Our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Company</a:t>
            </a:r>
            <a:r>
              <a:rPr lang="tr-TR" b="1" dirty="0">
                <a:solidFill>
                  <a:srgbClr val="C00000"/>
                </a:solidFill>
              </a:rPr>
              <a:t> Network is </a:t>
            </a:r>
            <a:r>
              <a:rPr lang="tr-TR" b="1" dirty="0" err="1">
                <a:solidFill>
                  <a:srgbClr val="C00000"/>
                </a:solidFill>
              </a:rPr>
              <a:t>now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engaged</a:t>
            </a:r>
            <a:r>
              <a:rPr lang="tr-TR" b="1" dirty="0">
                <a:solidFill>
                  <a:srgbClr val="C00000"/>
                </a:solidFill>
              </a:rPr>
              <a:t> in </a:t>
            </a:r>
            <a:r>
              <a:rPr lang="tr-TR" b="1" dirty="0" err="1">
                <a:solidFill>
                  <a:srgbClr val="C00000"/>
                </a:solidFill>
              </a:rPr>
              <a:t>many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other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high-tech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projects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internally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and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err="1">
                <a:solidFill>
                  <a:srgbClr val="C00000"/>
                </a:solidFill>
              </a:rPr>
              <a:t>externally</a:t>
            </a:r>
            <a:endParaRPr lang="tr-TR" b="1" dirty="0">
              <a:solidFill>
                <a:srgbClr val="C00000"/>
              </a:solidFill>
            </a:endParaRPr>
          </a:p>
          <a:p>
            <a:pPr lvl="1">
              <a:spcBef>
                <a:spcPts val="1200"/>
              </a:spcBef>
            </a:pPr>
            <a:endParaRPr lang="en-US" b="1" dirty="0">
              <a:solidFill>
                <a:srgbClr val="0000CC"/>
              </a:solidFill>
            </a:endParaRPr>
          </a:p>
          <a:p>
            <a:pPr marL="914400" lvl="2" indent="0">
              <a:spcBef>
                <a:spcPts val="1200"/>
              </a:spcBef>
              <a:buNone/>
            </a:pPr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39168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3916B-CC81-41DD-9270-5218DD955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92927-0CBF-42A0-9368-411AE57D7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Ayvaz</a:t>
            </a:r>
          </a:p>
          <a:p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Cable</a:t>
            </a:r>
          </a:p>
          <a:p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endParaRPr lang="tr-T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HMS Makina</a:t>
            </a:r>
          </a:p>
          <a:p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-CAN (THM-TEİ)</a:t>
            </a:r>
          </a:p>
          <a:p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TAEK</a:t>
            </a:r>
          </a:p>
          <a:p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TÜBİTAK</a:t>
            </a:r>
          </a:p>
          <a:p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Universities</a:t>
            </a:r>
            <a:endParaRPr lang="tr-T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Ministries</a:t>
            </a:r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</a:t>
            </a:r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</a:t>
            </a:r>
            <a: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tr-T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tr-T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7A229F-B3E8-45AE-A0F8-02AC81C2E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63" y="844484"/>
            <a:ext cx="1489075" cy="15308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1458B3-A197-4492-AA73-8D7DB6D88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001" y="754817"/>
            <a:ext cx="3911600" cy="1819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3034A3-D5C0-4749-8F5A-5D2E63E18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212" y="2600675"/>
            <a:ext cx="4586288" cy="1896681"/>
          </a:xfrm>
          <a:prstGeom prst="rect">
            <a:avLst/>
          </a:prstGeom>
        </p:spPr>
      </p:pic>
      <p:pic>
        <p:nvPicPr>
          <p:cNvPr id="8" name="Picture 7" descr="A circuit board&#10;&#10;Description generated with very high confidence">
            <a:extLst>
              <a:ext uri="{FF2B5EF4-FFF2-40B4-BE49-F238E27FC236}">
                <a16:creationId xmlns:a16="http://schemas.microsoft.com/office/drawing/2014/main" id="{DF4E3D62-37F1-4BDC-9D79-EDCB021D72C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7" b="31334"/>
          <a:stretch/>
        </p:blipFill>
        <p:spPr>
          <a:xfrm rot="10800000">
            <a:off x="5026410" y="4617720"/>
            <a:ext cx="3979290" cy="156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31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tr-TR" sz="3600" dirty="0" err="1"/>
              <a:t>The</a:t>
            </a:r>
            <a:r>
              <a:rPr lang="tr-TR" sz="3600" dirty="0"/>
              <a:t> </a:t>
            </a:r>
            <a:r>
              <a:rPr lang="tr-TR" sz="3600" dirty="0" err="1"/>
              <a:t>Union</a:t>
            </a:r>
            <a:r>
              <a:rPr lang="tr-TR" sz="3600" dirty="0"/>
              <a:t> of </a:t>
            </a:r>
            <a:r>
              <a:rPr lang="tr-TR" sz="3600" dirty="0" err="1"/>
              <a:t>Chambers</a:t>
            </a:r>
            <a:r>
              <a:rPr lang="tr-TR" sz="3600" dirty="0"/>
              <a:t> </a:t>
            </a:r>
            <a:r>
              <a:rPr lang="tr-TR" sz="3600" dirty="0" err="1"/>
              <a:t>and</a:t>
            </a:r>
            <a:r>
              <a:rPr lang="tr-TR" sz="3600" dirty="0"/>
              <a:t> </a:t>
            </a:r>
            <a:r>
              <a:rPr lang="tr-TR" sz="3600" dirty="0" err="1"/>
              <a:t>Commodity</a:t>
            </a:r>
            <a:r>
              <a:rPr lang="tr-TR" sz="3600" dirty="0"/>
              <a:t> </a:t>
            </a:r>
            <a:r>
              <a:rPr lang="tr-TR" sz="3600" dirty="0" err="1"/>
              <a:t>Exchanges</a:t>
            </a:r>
            <a:r>
              <a:rPr lang="tr-TR" sz="3600" dirty="0"/>
              <a:t> of </a:t>
            </a:r>
            <a:r>
              <a:rPr lang="tr-TR" sz="3600" dirty="0" err="1"/>
              <a:t>Turkey</a:t>
            </a:r>
            <a:r>
              <a:rPr lang="tr-TR" sz="3600" dirty="0"/>
              <a:t> (TOBB)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7886700" cy="4391545"/>
          </a:xfrm>
        </p:spPr>
        <p:txBody>
          <a:bodyPr/>
          <a:lstStyle/>
          <a:p>
            <a:r>
              <a:rPr lang="en-US" b="1" dirty="0"/>
              <a:t>The umbrella organization of the Turkish private sector</a:t>
            </a:r>
            <a:endParaRPr lang="tr-TR" b="1" dirty="0"/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1.5 million </a:t>
            </a:r>
            <a:r>
              <a:rPr lang="en-US" dirty="0"/>
              <a:t>members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85% </a:t>
            </a:r>
            <a:r>
              <a:rPr lang="en-US" dirty="0"/>
              <a:t>of National Income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77% </a:t>
            </a:r>
            <a:r>
              <a:rPr lang="en-US" dirty="0"/>
              <a:t>of Investments 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100% </a:t>
            </a:r>
            <a:r>
              <a:rPr lang="en-US" dirty="0"/>
              <a:t>of Exports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4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tr-TR" sz="3600" dirty="0" err="1"/>
              <a:t>The</a:t>
            </a:r>
            <a:r>
              <a:rPr lang="tr-TR" sz="3600" dirty="0"/>
              <a:t> </a:t>
            </a:r>
            <a:r>
              <a:rPr lang="tr-TR" sz="3600" dirty="0" err="1"/>
              <a:t>Union</a:t>
            </a:r>
            <a:r>
              <a:rPr lang="tr-TR" sz="3600" dirty="0"/>
              <a:t> of </a:t>
            </a:r>
            <a:r>
              <a:rPr lang="tr-TR" sz="3600" dirty="0" err="1"/>
              <a:t>Chambers</a:t>
            </a:r>
            <a:r>
              <a:rPr lang="tr-TR" sz="3600" dirty="0"/>
              <a:t> </a:t>
            </a:r>
            <a:r>
              <a:rPr lang="tr-TR" sz="3600" dirty="0" err="1"/>
              <a:t>and</a:t>
            </a:r>
            <a:r>
              <a:rPr lang="tr-TR" sz="3600" dirty="0"/>
              <a:t> </a:t>
            </a:r>
            <a:r>
              <a:rPr lang="tr-TR" sz="3600" dirty="0" err="1"/>
              <a:t>Commodity</a:t>
            </a:r>
            <a:r>
              <a:rPr lang="tr-TR" sz="3600" dirty="0"/>
              <a:t> </a:t>
            </a:r>
            <a:r>
              <a:rPr lang="tr-TR" sz="3600" dirty="0" err="1"/>
              <a:t>Exchanges</a:t>
            </a:r>
            <a:r>
              <a:rPr lang="tr-TR" sz="3600" dirty="0"/>
              <a:t> of </a:t>
            </a:r>
            <a:r>
              <a:rPr lang="tr-TR" sz="3600" dirty="0" err="1"/>
              <a:t>Turkey</a:t>
            </a:r>
            <a:r>
              <a:rPr lang="tr-TR" sz="3600" dirty="0"/>
              <a:t> (TOBB)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8515350" cy="439154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 strong organization, covering the whole economy</a:t>
            </a:r>
            <a:endParaRPr lang="tr-TR" b="1" dirty="0"/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365</a:t>
            </a:r>
            <a:r>
              <a:rPr lang="en-US" dirty="0"/>
              <a:t> </a:t>
            </a:r>
            <a:r>
              <a:rPr lang="en-US" b="1" u="sng" dirty="0"/>
              <a:t>Local Chambers and Commodity Exchanges</a:t>
            </a:r>
            <a:endParaRPr lang="tr-TR" b="1" u="sng" dirty="0"/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tr-TR" dirty="0"/>
              <a:t>81 </a:t>
            </a:r>
            <a:r>
              <a:rPr lang="tr-TR" dirty="0" err="1"/>
              <a:t>Provinces</a:t>
            </a:r>
            <a:endParaRPr lang="tr-TR" dirty="0"/>
          </a:p>
          <a:p>
            <a:pPr lvl="2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tr-TR" dirty="0"/>
              <a:t>160 </a:t>
            </a:r>
            <a:r>
              <a:rPr lang="tr-TR" dirty="0" err="1"/>
              <a:t>Districts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61</a:t>
            </a:r>
            <a:r>
              <a:rPr lang="en-US" dirty="0"/>
              <a:t> </a:t>
            </a:r>
            <a:r>
              <a:rPr lang="en-US" b="1" u="sng" dirty="0"/>
              <a:t>Sectoral Assemblies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Offers over </a:t>
            </a:r>
            <a:r>
              <a:rPr lang="en-US" u="sng" dirty="0"/>
              <a:t>60 different services </a:t>
            </a:r>
            <a:r>
              <a:rPr lang="en-US" dirty="0"/>
              <a:t>to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tr-TR" dirty="0" err="1"/>
              <a:t>members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Manages over </a:t>
            </a:r>
            <a:r>
              <a:rPr lang="en-US" u="sng" dirty="0"/>
              <a:t>40 national and international projects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83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en-US" sz="3600" dirty="0"/>
              <a:t>The Union of Chambers and Commodity Exchanges of Turkey (TOBB)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8145236" cy="43915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SECTORAL ASSEMBLIES - Leaders of the sectors</a:t>
            </a:r>
          </a:p>
          <a:p>
            <a:r>
              <a:rPr lang="en-US" b="1" dirty="0"/>
              <a:t>61 different Assemblies in the primary sectors</a:t>
            </a:r>
          </a:p>
          <a:p>
            <a:r>
              <a:rPr lang="en-US" b="1" dirty="0"/>
              <a:t>Each sectoral assembly holds: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</a:t>
            </a:r>
            <a:r>
              <a:rPr lang="en-US" u="sng" dirty="0"/>
              <a:t>top 40 companies </a:t>
            </a:r>
            <a:r>
              <a:rPr lang="en-US" dirty="0"/>
              <a:t>of the sector (as turnover)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/>
              <a:t>Senior bureaucrats </a:t>
            </a:r>
            <a:r>
              <a:rPr lang="en-US" dirty="0"/>
              <a:t>of the relevant public institutions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Sectorial </a:t>
            </a:r>
            <a:r>
              <a:rPr lang="en-US" u="sng" dirty="0"/>
              <a:t>associations</a:t>
            </a:r>
          </a:p>
          <a:p>
            <a:r>
              <a:rPr lang="en-US" b="1" dirty="0"/>
              <a:t>Overall, Sectoral Assemblies brings together: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1.460 companies representing all region</a:t>
            </a:r>
            <a:r>
              <a:rPr lang="tr-TR" dirty="0"/>
              <a:t>s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15 ministries, 57 public institutions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377 non-governmental organizations</a:t>
            </a:r>
            <a:r>
              <a:rPr lang="tr-TR" dirty="0"/>
              <a:t> /</a:t>
            </a:r>
            <a:r>
              <a:rPr lang="tr-TR" dirty="0" err="1"/>
              <a:t>associations</a:t>
            </a:r>
            <a:endParaRPr lang="en-US" dirty="0"/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05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en-US" sz="3600" dirty="0"/>
              <a:t>The Union of Chambers and Commodity Exchanges of Turkey (TOBB)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8145236" cy="4391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SECTORAL ASSEMBLIES – </a:t>
            </a:r>
            <a:r>
              <a:rPr lang="tr-TR" b="1" dirty="0">
                <a:solidFill>
                  <a:srgbClr val="FF0000"/>
                </a:solidFill>
              </a:rPr>
              <a:t>(</a:t>
            </a:r>
            <a:r>
              <a:rPr lang="tr-TR" b="1" dirty="0" err="1">
                <a:solidFill>
                  <a:srgbClr val="FF0000"/>
                </a:solidFill>
              </a:rPr>
              <a:t>Industrial</a:t>
            </a:r>
            <a:r>
              <a:rPr lang="tr-TR" b="1" dirty="0">
                <a:solidFill>
                  <a:srgbClr val="FF0000"/>
                </a:solidFill>
              </a:rPr>
              <a:t>)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083648"/>
            <a:ext cx="6749092" cy="40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6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en-US" sz="3600" dirty="0"/>
              <a:t>The Union of Chambers and Commodity Exchanges of Turkey (TOBB)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8145236" cy="4391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SECTORAL ASSEMBLIES – </a:t>
            </a:r>
            <a:r>
              <a:rPr lang="tr-TR" b="1" dirty="0">
                <a:solidFill>
                  <a:srgbClr val="FF0000"/>
                </a:solidFill>
              </a:rPr>
              <a:t>(</a:t>
            </a:r>
            <a:r>
              <a:rPr lang="tr-TR" b="1" dirty="0" err="1">
                <a:solidFill>
                  <a:srgbClr val="FF0000"/>
                </a:solidFill>
              </a:rPr>
              <a:t>Industrial</a:t>
            </a:r>
            <a:r>
              <a:rPr lang="tr-TR" b="1" dirty="0">
                <a:solidFill>
                  <a:srgbClr val="FF0000"/>
                </a:solidFill>
              </a:rPr>
              <a:t>)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056271"/>
            <a:ext cx="6993381" cy="411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38806"/>
            <a:ext cx="7886700" cy="710639"/>
          </a:xfrm>
        </p:spPr>
        <p:txBody>
          <a:bodyPr>
            <a:noAutofit/>
          </a:bodyPr>
          <a:lstStyle/>
          <a:p>
            <a:r>
              <a:rPr lang="tr-TR" sz="3600" dirty="0" err="1"/>
              <a:t>The</a:t>
            </a:r>
            <a:r>
              <a:rPr lang="tr-TR" sz="3600" dirty="0"/>
              <a:t> </a:t>
            </a:r>
            <a:r>
              <a:rPr lang="tr-TR" sz="3600" dirty="0" err="1"/>
              <a:t>Union</a:t>
            </a:r>
            <a:r>
              <a:rPr lang="tr-TR" sz="3600" dirty="0"/>
              <a:t> of </a:t>
            </a:r>
            <a:r>
              <a:rPr lang="tr-TR" sz="3600" dirty="0" err="1"/>
              <a:t>Chambers</a:t>
            </a:r>
            <a:r>
              <a:rPr lang="tr-TR" sz="3600" dirty="0"/>
              <a:t> </a:t>
            </a:r>
            <a:r>
              <a:rPr lang="tr-TR" sz="3600" dirty="0" err="1"/>
              <a:t>and</a:t>
            </a:r>
            <a:r>
              <a:rPr lang="tr-TR" sz="3600" dirty="0"/>
              <a:t> </a:t>
            </a:r>
            <a:r>
              <a:rPr lang="tr-TR" sz="3600" dirty="0" err="1"/>
              <a:t>Commodity</a:t>
            </a:r>
            <a:r>
              <a:rPr lang="tr-TR" sz="3600" dirty="0"/>
              <a:t> </a:t>
            </a:r>
            <a:r>
              <a:rPr lang="tr-TR" sz="3600" dirty="0" err="1"/>
              <a:t>Exchanges</a:t>
            </a:r>
            <a:r>
              <a:rPr lang="tr-TR" sz="3600" dirty="0"/>
              <a:t> of </a:t>
            </a:r>
            <a:r>
              <a:rPr lang="tr-TR" sz="3600" dirty="0" err="1"/>
              <a:t>Turkey</a:t>
            </a:r>
            <a:r>
              <a:rPr lang="tr-TR" sz="3600" dirty="0"/>
              <a:t> (TOBB)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1971"/>
            <a:ext cx="8069036" cy="439154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900" b="1" dirty="0">
                <a:solidFill>
                  <a:srgbClr val="FF0000"/>
                </a:solidFill>
              </a:rPr>
              <a:t>Very active President nationally and internationally</a:t>
            </a:r>
            <a:endParaRPr lang="tr-TR" sz="5900" b="1" dirty="0">
              <a:solidFill>
                <a:srgbClr val="FF0000"/>
              </a:solidFill>
            </a:endParaRPr>
          </a:p>
          <a:p>
            <a:r>
              <a:rPr lang="en-US" sz="4300" dirty="0"/>
              <a:t>Vice President of EUROCHAMBRES</a:t>
            </a:r>
          </a:p>
          <a:p>
            <a:r>
              <a:rPr lang="en-US" sz="4300" dirty="0"/>
              <a:t>Vice President of Islamic Chamber of Commerce, Industry and Agriculture (ICCIA)</a:t>
            </a:r>
          </a:p>
          <a:p>
            <a:r>
              <a:rPr lang="en-US" sz="4300" dirty="0"/>
              <a:t>Member of the Executive Board of ICC (International Chamber of Commerce)</a:t>
            </a:r>
            <a:r>
              <a:rPr lang="tr-TR" sz="4300" dirty="0"/>
              <a:t>, </a:t>
            </a:r>
            <a:br>
              <a:rPr lang="tr-TR" sz="4300" dirty="0"/>
            </a:br>
            <a:r>
              <a:rPr lang="en-US" sz="4300" dirty="0"/>
              <a:t>Chairman of ICC Turkey</a:t>
            </a:r>
            <a:r>
              <a:rPr lang="tr-TR" sz="4300" dirty="0"/>
              <a:t>, </a:t>
            </a:r>
            <a:r>
              <a:rPr lang="en-US" sz="4300" dirty="0"/>
              <a:t>ICC G-20 Advisory Group Member</a:t>
            </a:r>
          </a:p>
          <a:p>
            <a:r>
              <a:rPr lang="en-US" sz="4300" dirty="0"/>
              <a:t>B20 Turkey Chair</a:t>
            </a:r>
          </a:p>
          <a:p>
            <a:r>
              <a:rPr lang="en-US" sz="4300" dirty="0"/>
              <a:t>Vice President  of the Confederation of Asia-Pacific Chambers of Commerce and Industry (CACCI )</a:t>
            </a:r>
          </a:p>
          <a:p>
            <a:r>
              <a:rPr lang="en-US" sz="4300" dirty="0"/>
              <a:t>Co-President of the Turkish-Arab Chamber</a:t>
            </a:r>
          </a:p>
          <a:p>
            <a:r>
              <a:rPr lang="en-US" sz="4300" dirty="0"/>
              <a:t>International President of the Jerusalem Arbitration Center </a:t>
            </a:r>
          </a:p>
          <a:p>
            <a:r>
              <a:rPr lang="en-US" sz="4300" dirty="0"/>
              <a:t>Member of the Board of the Association of Balkan Chambers (ABC)</a:t>
            </a:r>
          </a:p>
          <a:p>
            <a:r>
              <a:rPr lang="en-US" sz="4300" dirty="0"/>
              <a:t>Co-Chairman of the EU-Turkey Joint Consultative Committee</a:t>
            </a:r>
          </a:p>
          <a:p>
            <a:r>
              <a:rPr lang="en-US" sz="4300" dirty="0"/>
              <a:t>President of the Board of Trustees of TOBB University of Economics and Technology</a:t>
            </a:r>
          </a:p>
          <a:p>
            <a:r>
              <a:rPr lang="en-US" sz="4300" dirty="0"/>
              <a:t>President of TEPAV (The Economic Policy Research Foundation of Turkey)</a:t>
            </a:r>
          </a:p>
          <a:p>
            <a:r>
              <a:rPr lang="en-US" sz="4300" dirty="0"/>
              <a:t>Member of The Supreme Council for Science and Technology of TUBITAK (The Scientific and Technological Research Council of Turkey)</a:t>
            </a:r>
          </a:p>
          <a:p>
            <a:r>
              <a:rPr lang="tr-TR" sz="4300" dirty="0"/>
              <a:t>….</a:t>
            </a:r>
            <a:endParaRPr lang="en-US" sz="4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339" y="994125"/>
            <a:ext cx="1585211" cy="206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Journey of CERN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May 2015	MOU with TAEK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June 2015	First Council Meeting Attendance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Aug 2015	First Visit to Heads of Departments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Oct 2015	</a:t>
            </a:r>
            <a:r>
              <a:rPr lang="en-US" b="1" dirty="0">
                <a:solidFill>
                  <a:srgbClr val="0070C0"/>
                </a:solidFill>
              </a:rPr>
              <a:t>First CERN Industrial Event in Ankara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Dec 2015	</a:t>
            </a:r>
            <a:r>
              <a:rPr lang="en-US" b="1" dirty="0">
                <a:solidFill>
                  <a:srgbClr val="00B050"/>
                </a:solidFill>
              </a:rPr>
              <a:t>Training of Local Chambers’ Reps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Apr 2016	</a:t>
            </a:r>
            <a:r>
              <a:rPr lang="en-US" b="1" dirty="0">
                <a:solidFill>
                  <a:srgbClr val="0070C0"/>
                </a:solidFill>
              </a:rPr>
              <a:t>CMS &amp; Hi-</a:t>
            </a:r>
            <a:r>
              <a:rPr lang="en-US" b="1" dirty="0" err="1">
                <a:solidFill>
                  <a:srgbClr val="0070C0"/>
                </a:solidFill>
              </a:rPr>
              <a:t>Lumi</a:t>
            </a:r>
            <a:r>
              <a:rPr lang="en-US" b="1" dirty="0">
                <a:solidFill>
                  <a:srgbClr val="0070C0"/>
                </a:solidFill>
              </a:rPr>
              <a:t> Event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May 2016	</a:t>
            </a:r>
            <a:r>
              <a:rPr lang="en-US" b="1" dirty="0">
                <a:solidFill>
                  <a:srgbClr val="0070C0"/>
                </a:solidFill>
              </a:rPr>
              <a:t>KT – TTO Summit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Oct 2016</a:t>
            </a:r>
            <a:r>
              <a:rPr lang="en-US" b="1" dirty="0">
                <a:solidFill>
                  <a:srgbClr val="0070C0"/>
                </a:solidFill>
              </a:rPr>
              <a:t>	</a:t>
            </a:r>
            <a:r>
              <a:rPr lang="en-US" b="1" dirty="0">
                <a:solidFill>
                  <a:srgbClr val="A50021"/>
                </a:solidFill>
              </a:rPr>
              <a:t>Hi-</a:t>
            </a:r>
            <a:r>
              <a:rPr lang="en-US" b="1" dirty="0" err="1">
                <a:solidFill>
                  <a:srgbClr val="A50021"/>
                </a:solidFill>
              </a:rPr>
              <a:t>Lumi</a:t>
            </a:r>
            <a:r>
              <a:rPr lang="en-US" b="1" dirty="0">
                <a:solidFill>
                  <a:srgbClr val="A50021"/>
                </a:solidFill>
              </a:rPr>
              <a:t> Event (Portugal)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May 2017</a:t>
            </a:r>
            <a:r>
              <a:rPr lang="en-US" b="1" dirty="0">
                <a:solidFill>
                  <a:srgbClr val="0070C0"/>
                </a:solidFill>
              </a:rPr>
              <a:t>	</a:t>
            </a:r>
            <a:r>
              <a:rPr lang="en-US" b="1" dirty="0">
                <a:solidFill>
                  <a:srgbClr val="A50021"/>
                </a:solidFill>
              </a:rPr>
              <a:t>Hi-</a:t>
            </a:r>
            <a:r>
              <a:rPr lang="en-US" b="1" dirty="0" err="1">
                <a:solidFill>
                  <a:srgbClr val="A50021"/>
                </a:solidFill>
              </a:rPr>
              <a:t>Lumi</a:t>
            </a:r>
            <a:r>
              <a:rPr lang="en-US" b="1" dirty="0">
                <a:solidFill>
                  <a:srgbClr val="A50021"/>
                </a:solidFill>
              </a:rPr>
              <a:t> Event (UK)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March 2018  	</a:t>
            </a:r>
            <a:r>
              <a:rPr lang="en-US" b="1" dirty="0">
                <a:solidFill>
                  <a:srgbClr val="0070C0"/>
                </a:solidFill>
              </a:rPr>
              <a:t>CERN2B </a:t>
            </a:r>
            <a:r>
              <a:rPr lang="en-US" b="1" dirty="0"/>
              <a:t>as part of </a:t>
            </a:r>
            <a:r>
              <a:rPr lang="en-US" b="1" dirty="0">
                <a:solidFill>
                  <a:srgbClr val="0070C0"/>
                </a:solidFill>
              </a:rPr>
              <a:t>V. International Nuclear Power 	Plants Summit in Istanbul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tabLst>
                <a:tab pos="2119313" algn="l"/>
              </a:tabLst>
            </a:pPr>
            <a:r>
              <a:rPr lang="en-US" b="1" dirty="0"/>
              <a:t>Oct 2018	</a:t>
            </a:r>
            <a:r>
              <a:rPr lang="en-US" b="1" dirty="0">
                <a:solidFill>
                  <a:srgbClr val="0070C0"/>
                </a:solidFill>
              </a:rPr>
              <a:t>CERN2B</a:t>
            </a:r>
            <a:r>
              <a:rPr lang="en-US" b="1" dirty="0"/>
              <a:t> as part of </a:t>
            </a:r>
            <a:r>
              <a:rPr lang="en-US" b="1" dirty="0">
                <a:solidFill>
                  <a:srgbClr val="0070C0"/>
                </a:solidFill>
              </a:rPr>
              <a:t>ICCDA 2018 in Ankara</a:t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9777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8" y="1538622"/>
            <a:ext cx="8995317" cy="4474894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 rot="1642225">
            <a:off x="1273108" y="2137107"/>
            <a:ext cx="1219200" cy="45528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TOBB CERN Industrial Liaison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83339"/>
            <a:ext cx="8177893" cy="493017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Journey of CERN</a:t>
            </a:r>
          </a:p>
        </p:txBody>
      </p:sp>
      <p:sp>
        <p:nvSpPr>
          <p:cNvPr id="5" name="Rectangle 4"/>
          <p:cNvSpPr/>
          <p:nvPr/>
        </p:nvSpPr>
        <p:spPr>
          <a:xfrm>
            <a:off x="3015343" y="2792396"/>
            <a:ext cx="208871" cy="2120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69772" y="3039963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65714" y="3065671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15343" y="4107319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146811" y="2641484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3741" y="3700613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37301" y="3700613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454332" y="2178903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17746" y="3115419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963304" y="2385889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454332" y="2709642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687441" y="2307040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65714" y="2792396"/>
            <a:ext cx="208871" cy="2120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272188" y="4767672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22502" y="3788117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165189" y="3150925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86083" y="2302541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71229" y="2047638"/>
            <a:ext cx="208871" cy="2120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531553" y="2047638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80855" y="4581073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384923" y="4657238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950049" y="3851525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41565" y="4437282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597193" y="2171277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006666" y="3162427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642225">
            <a:off x="376637" y="3562621"/>
            <a:ext cx="684299" cy="45528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1642225">
            <a:off x="1425508" y="2929214"/>
            <a:ext cx="1219200" cy="45528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1642225">
            <a:off x="2853511" y="2762041"/>
            <a:ext cx="727570" cy="60726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rot="20675298">
            <a:off x="2823896" y="3807780"/>
            <a:ext cx="2138149" cy="455283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679948" y="4513006"/>
            <a:ext cx="2067709" cy="81010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917372" y="2986587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734357" y="1046344"/>
            <a:ext cx="4780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</a:rPr>
              <a:t>(56 </a:t>
            </a:r>
            <a:r>
              <a:rPr lang="tr-TR" sz="3200" b="1" dirty="0" err="1">
                <a:solidFill>
                  <a:srgbClr val="FF0000"/>
                </a:solidFill>
              </a:rPr>
              <a:t>events</a:t>
            </a:r>
            <a:r>
              <a:rPr lang="tr-TR" sz="3200" b="1" dirty="0">
                <a:solidFill>
                  <a:srgbClr val="FF0000"/>
                </a:solidFill>
              </a:rPr>
              <a:t> – 5 </a:t>
            </a:r>
            <a:r>
              <a:rPr lang="tr-TR" sz="3200" b="1" dirty="0" err="1">
                <a:solidFill>
                  <a:srgbClr val="FF0000"/>
                </a:solidFill>
              </a:rPr>
              <a:t>with</a:t>
            </a:r>
            <a:r>
              <a:rPr lang="tr-TR" sz="3200" b="1" dirty="0">
                <a:solidFill>
                  <a:srgbClr val="FF0000"/>
                </a:solidFill>
              </a:rPr>
              <a:t> CERN)</a:t>
            </a:r>
            <a:endParaRPr lang="en-US" sz="32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3F784F-B7B8-4063-88A5-825B7FC865F8}"/>
              </a:ext>
            </a:extLst>
          </p:cNvPr>
          <p:cNvSpPr/>
          <p:nvPr/>
        </p:nvSpPr>
        <p:spPr>
          <a:xfrm>
            <a:off x="679919" y="3606660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FB0F7F0-8892-4E9F-923F-28D3D62DEE44}"/>
              </a:ext>
            </a:extLst>
          </p:cNvPr>
          <p:cNvSpPr/>
          <p:nvPr/>
        </p:nvSpPr>
        <p:spPr>
          <a:xfrm>
            <a:off x="1763641" y="2186186"/>
            <a:ext cx="154442" cy="1509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445394-905F-4702-B0A0-DD5C2554236B}"/>
              </a:ext>
            </a:extLst>
          </p:cNvPr>
          <p:cNvSpPr/>
          <p:nvPr/>
        </p:nvSpPr>
        <p:spPr>
          <a:xfrm>
            <a:off x="2780980" y="2898426"/>
            <a:ext cx="208871" cy="2120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28C7CF7-F8F2-4305-9B2A-790C1F786717}"/>
              </a:ext>
            </a:extLst>
          </p:cNvPr>
          <p:cNvSpPr/>
          <p:nvPr/>
        </p:nvSpPr>
        <p:spPr>
          <a:xfrm>
            <a:off x="1444332" y="2335357"/>
            <a:ext cx="208871" cy="2120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7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 animBg="1"/>
      <p:bldP spid="43" grpId="0" animBg="1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0FA655A2-318E-4DEA-AD9C-736AF52C87C5}" vid="{469A0664-1EA6-4835-99C8-571BB58745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Hakan</Template>
  <TotalTime>641</TotalTime>
  <Words>693</Words>
  <Application>Microsoft Office PowerPoint</Application>
  <PresentationFormat>On-screen Show (4:3)</PresentationFormat>
  <Paragraphs>145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Industrial Involvement @ CERN</vt:lpstr>
      <vt:lpstr>The Union of Chambers and Commodity Exchanges of Turkey (TOBB)</vt:lpstr>
      <vt:lpstr>The Union of Chambers and Commodity Exchanges of Turkey (TOBB)</vt:lpstr>
      <vt:lpstr>The Union of Chambers and Commodity Exchanges of Turkey (TOBB)</vt:lpstr>
      <vt:lpstr>The Union of Chambers and Commodity Exchanges of Turkey (TOBB)</vt:lpstr>
      <vt:lpstr>The Union of Chambers and Commodity Exchanges of Turkey (TOBB)</vt:lpstr>
      <vt:lpstr>The Union of Chambers and Commodity Exchanges of Turkey (TOBB)</vt:lpstr>
      <vt:lpstr>TOBB CERN Industrial Liaison Office</vt:lpstr>
      <vt:lpstr>TOBB CERN Industrial Liaison Office</vt:lpstr>
      <vt:lpstr>TOBB CERN Industrial Liaison Office</vt:lpstr>
      <vt:lpstr>TOBB CERN Industrial Liaison Office</vt:lpstr>
      <vt:lpstr>TOBB CERN Industrial Liaison Office</vt:lpstr>
      <vt:lpstr>Representation at CERN</vt:lpstr>
      <vt:lpstr>PowerPoint Presentation</vt:lpstr>
      <vt:lpstr>TOBB CERN Industrial Liaison Office</vt:lpstr>
      <vt:lpstr>TOBB CERN Industrial Liaison Office</vt:lpstr>
      <vt:lpstr>TOBB CERN Industrial Liaison Office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Involvement @ CERN</dc:title>
  <dc:creator>Hakan KIZILTOPRAK</dc:creator>
  <cp:lastModifiedBy>Hakan KIZILTOPRAK</cp:lastModifiedBy>
  <cp:revision>45</cp:revision>
  <dcterms:created xsi:type="dcterms:W3CDTF">2017-10-05T14:52:54Z</dcterms:created>
  <dcterms:modified xsi:type="dcterms:W3CDTF">2019-06-10T18:50:33Z</dcterms:modified>
</cp:coreProperties>
</file>