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mp4" ContentType="video/mp4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64"/>
  </p:notesMasterIdLst>
  <p:handoutMasterIdLst>
    <p:handoutMasterId r:id="rId65"/>
  </p:handoutMasterIdLst>
  <p:sldIdLst>
    <p:sldId id="381" r:id="rId2"/>
    <p:sldId id="554" r:id="rId3"/>
    <p:sldId id="555" r:id="rId4"/>
    <p:sldId id="616" r:id="rId5"/>
    <p:sldId id="556" r:id="rId6"/>
    <p:sldId id="557" r:id="rId7"/>
    <p:sldId id="558" r:id="rId8"/>
    <p:sldId id="615" r:id="rId9"/>
    <p:sldId id="559" r:id="rId10"/>
    <p:sldId id="560" r:id="rId11"/>
    <p:sldId id="561" r:id="rId12"/>
    <p:sldId id="562" r:id="rId13"/>
    <p:sldId id="563" r:id="rId14"/>
    <p:sldId id="614" r:id="rId15"/>
    <p:sldId id="618" r:id="rId16"/>
    <p:sldId id="565" r:id="rId17"/>
    <p:sldId id="660" r:id="rId18"/>
    <p:sldId id="575" r:id="rId19"/>
    <p:sldId id="644" r:id="rId20"/>
    <p:sldId id="643" r:id="rId21"/>
    <p:sldId id="577" r:id="rId22"/>
    <p:sldId id="579" r:id="rId23"/>
    <p:sldId id="598" r:id="rId24"/>
    <p:sldId id="580" r:id="rId25"/>
    <p:sldId id="581" r:id="rId26"/>
    <p:sldId id="582" r:id="rId27"/>
    <p:sldId id="587" r:id="rId28"/>
    <p:sldId id="588" r:id="rId29"/>
    <p:sldId id="589" r:id="rId30"/>
    <p:sldId id="590" r:id="rId31"/>
    <p:sldId id="624" r:id="rId32"/>
    <p:sldId id="646" r:id="rId33"/>
    <p:sldId id="625" r:id="rId34"/>
    <p:sldId id="640" r:id="rId35"/>
    <p:sldId id="626" r:id="rId36"/>
    <p:sldId id="630" r:id="rId37"/>
    <p:sldId id="648" r:id="rId38"/>
    <p:sldId id="631" r:id="rId39"/>
    <p:sldId id="639" r:id="rId40"/>
    <p:sldId id="633" r:id="rId41"/>
    <p:sldId id="636" r:id="rId42"/>
    <p:sldId id="638" r:id="rId43"/>
    <p:sldId id="634" r:id="rId44"/>
    <p:sldId id="591" r:id="rId45"/>
    <p:sldId id="653" r:id="rId46"/>
    <p:sldId id="595" r:id="rId47"/>
    <p:sldId id="650" r:id="rId48"/>
    <p:sldId id="594" r:id="rId49"/>
    <p:sldId id="654" r:id="rId50"/>
    <p:sldId id="655" r:id="rId51"/>
    <p:sldId id="656" r:id="rId52"/>
    <p:sldId id="599" r:id="rId53"/>
    <p:sldId id="600" r:id="rId54"/>
    <p:sldId id="601" r:id="rId55"/>
    <p:sldId id="602" r:id="rId56"/>
    <p:sldId id="603" r:id="rId57"/>
    <p:sldId id="604" r:id="rId58"/>
    <p:sldId id="512" r:id="rId59"/>
    <p:sldId id="657" r:id="rId60"/>
    <p:sldId id="658" r:id="rId61"/>
    <p:sldId id="659" r:id="rId62"/>
    <p:sldId id="513" r:id="rId63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03FB"/>
    <a:srgbClr val="000000"/>
    <a:srgbClr val="9ABCC4"/>
    <a:srgbClr val="F20CC6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8" autoAdjust="0"/>
    <p:restoredTop sz="85698" autoAdjust="0"/>
  </p:normalViewPr>
  <p:slideViewPr>
    <p:cSldViewPr>
      <p:cViewPr varScale="1">
        <p:scale>
          <a:sx n="95" d="100"/>
          <a:sy n="95" d="100"/>
        </p:scale>
        <p:origin x="202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5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615827991588489"/>
          <c:y val="7.4977654820174502E-2"/>
          <c:w val="0.79089034717415951"/>
          <c:h val="0.76799800956272657"/>
        </c:manualLayout>
      </c:layout>
      <c:scatterChart>
        <c:scatterStyle val="smoothMarker"/>
        <c:varyColors val="0"/>
        <c:ser>
          <c:idx val="0"/>
          <c:order val="0"/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Sheet1!$H$11:$H$161</c:f>
              <c:numCache>
                <c:formatCode>General</c:formatCode>
                <c:ptCount val="15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  <c:pt idx="16">
                  <c:v>1.6000000000000003</c:v>
                </c:pt>
                <c:pt idx="17">
                  <c:v>1.7000000000000004</c:v>
                </c:pt>
                <c:pt idx="18">
                  <c:v>1.8000000000000005</c:v>
                </c:pt>
                <c:pt idx="19">
                  <c:v>1.9000000000000006</c:v>
                </c:pt>
                <c:pt idx="20">
                  <c:v>2.0000000000000004</c:v>
                </c:pt>
                <c:pt idx="21">
                  <c:v>2.1000000000000005</c:v>
                </c:pt>
                <c:pt idx="22">
                  <c:v>2.2000000000000006</c:v>
                </c:pt>
                <c:pt idx="23">
                  <c:v>2.3000000000000007</c:v>
                </c:pt>
                <c:pt idx="24">
                  <c:v>2.4000000000000008</c:v>
                </c:pt>
                <c:pt idx="25">
                  <c:v>2.5000000000000009</c:v>
                </c:pt>
                <c:pt idx="26">
                  <c:v>2.600000000000001</c:v>
                </c:pt>
                <c:pt idx="27">
                  <c:v>2.7000000000000011</c:v>
                </c:pt>
                <c:pt idx="28">
                  <c:v>2.8000000000000012</c:v>
                </c:pt>
                <c:pt idx="29">
                  <c:v>2.9000000000000012</c:v>
                </c:pt>
                <c:pt idx="30">
                  <c:v>3.0000000000000013</c:v>
                </c:pt>
                <c:pt idx="31">
                  <c:v>3.1000000000000014</c:v>
                </c:pt>
                <c:pt idx="32">
                  <c:v>3.2000000000000015</c:v>
                </c:pt>
                <c:pt idx="33">
                  <c:v>3.3000000000000016</c:v>
                </c:pt>
                <c:pt idx="34">
                  <c:v>3.4000000000000017</c:v>
                </c:pt>
                <c:pt idx="35">
                  <c:v>3.5000000000000018</c:v>
                </c:pt>
                <c:pt idx="36">
                  <c:v>3.6000000000000019</c:v>
                </c:pt>
                <c:pt idx="37">
                  <c:v>3.700000000000002</c:v>
                </c:pt>
                <c:pt idx="38">
                  <c:v>3.800000000000002</c:v>
                </c:pt>
                <c:pt idx="39">
                  <c:v>3.9000000000000021</c:v>
                </c:pt>
                <c:pt idx="40">
                  <c:v>4.0000000000000018</c:v>
                </c:pt>
                <c:pt idx="41">
                  <c:v>4.1000000000000014</c:v>
                </c:pt>
                <c:pt idx="42">
                  <c:v>4.2000000000000011</c:v>
                </c:pt>
                <c:pt idx="43">
                  <c:v>4.3000000000000007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4.6999999999999993</c:v>
                </c:pt>
                <c:pt idx="48">
                  <c:v>4.7999999999999989</c:v>
                </c:pt>
                <c:pt idx="49">
                  <c:v>4.8999999999999986</c:v>
                </c:pt>
                <c:pt idx="50">
                  <c:v>4.9999999999999982</c:v>
                </c:pt>
                <c:pt idx="51">
                  <c:v>5.0999999999999979</c:v>
                </c:pt>
                <c:pt idx="52">
                  <c:v>5.1999999999999975</c:v>
                </c:pt>
                <c:pt idx="53">
                  <c:v>5.2999999999999972</c:v>
                </c:pt>
                <c:pt idx="54">
                  <c:v>5.3999999999999968</c:v>
                </c:pt>
                <c:pt idx="55">
                  <c:v>5.4999999999999964</c:v>
                </c:pt>
                <c:pt idx="56">
                  <c:v>5.5999999999999961</c:v>
                </c:pt>
                <c:pt idx="57">
                  <c:v>5.6999999999999957</c:v>
                </c:pt>
                <c:pt idx="58">
                  <c:v>5.7999999999999954</c:v>
                </c:pt>
                <c:pt idx="59">
                  <c:v>5.899999999999995</c:v>
                </c:pt>
                <c:pt idx="60">
                  <c:v>5.9999999999999947</c:v>
                </c:pt>
                <c:pt idx="61">
                  <c:v>6.0999999999999943</c:v>
                </c:pt>
                <c:pt idx="62">
                  <c:v>6.199999999999994</c:v>
                </c:pt>
                <c:pt idx="63">
                  <c:v>6.2999999999999936</c:v>
                </c:pt>
                <c:pt idx="64">
                  <c:v>6.3999999999999932</c:v>
                </c:pt>
                <c:pt idx="65">
                  <c:v>6.4999999999999929</c:v>
                </c:pt>
                <c:pt idx="66">
                  <c:v>6.5999999999999925</c:v>
                </c:pt>
                <c:pt idx="67">
                  <c:v>6.6999999999999922</c:v>
                </c:pt>
                <c:pt idx="68">
                  <c:v>6.7999999999999918</c:v>
                </c:pt>
                <c:pt idx="69">
                  <c:v>6.8999999999999915</c:v>
                </c:pt>
                <c:pt idx="70">
                  <c:v>6.9999999999999911</c:v>
                </c:pt>
                <c:pt idx="71">
                  <c:v>7.0999999999999908</c:v>
                </c:pt>
                <c:pt idx="72">
                  <c:v>7.1999999999999904</c:v>
                </c:pt>
                <c:pt idx="73">
                  <c:v>7.2999999999999901</c:v>
                </c:pt>
                <c:pt idx="74">
                  <c:v>7.3999999999999897</c:v>
                </c:pt>
                <c:pt idx="75">
                  <c:v>7.4999999999999893</c:v>
                </c:pt>
                <c:pt idx="76">
                  <c:v>7.599999999999989</c:v>
                </c:pt>
                <c:pt idx="77">
                  <c:v>7.6999999999999886</c:v>
                </c:pt>
                <c:pt idx="78">
                  <c:v>7.7999999999999883</c:v>
                </c:pt>
                <c:pt idx="79">
                  <c:v>7.8999999999999879</c:v>
                </c:pt>
                <c:pt idx="80">
                  <c:v>7.9999999999999876</c:v>
                </c:pt>
                <c:pt idx="81">
                  <c:v>8.0999999999999872</c:v>
                </c:pt>
                <c:pt idx="82">
                  <c:v>8.1999999999999869</c:v>
                </c:pt>
                <c:pt idx="83">
                  <c:v>8.2999999999999865</c:v>
                </c:pt>
                <c:pt idx="84">
                  <c:v>8.3999999999999861</c:v>
                </c:pt>
                <c:pt idx="85">
                  <c:v>8.4999999999999858</c:v>
                </c:pt>
                <c:pt idx="86">
                  <c:v>8.5999999999999854</c:v>
                </c:pt>
                <c:pt idx="87">
                  <c:v>8.6999999999999851</c:v>
                </c:pt>
                <c:pt idx="88">
                  <c:v>8.7999999999999847</c:v>
                </c:pt>
                <c:pt idx="89">
                  <c:v>8.8999999999999844</c:v>
                </c:pt>
                <c:pt idx="90">
                  <c:v>8.999999999999984</c:v>
                </c:pt>
                <c:pt idx="91">
                  <c:v>9.0999999999999837</c:v>
                </c:pt>
                <c:pt idx="92">
                  <c:v>9.1999999999999833</c:v>
                </c:pt>
                <c:pt idx="93">
                  <c:v>9.2999999999999829</c:v>
                </c:pt>
                <c:pt idx="94">
                  <c:v>9.3999999999999826</c:v>
                </c:pt>
                <c:pt idx="95">
                  <c:v>9.4999999999999822</c:v>
                </c:pt>
                <c:pt idx="96">
                  <c:v>9.5999999999999819</c:v>
                </c:pt>
                <c:pt idx="97">
                  <c:v>9.6999999999999815</c:v>
                </c:pt>
                <c:pt idx="98">
                  <c:v>9.7999999999999812</c:v>
                </c:pt>
                <c:pt idx="99">
                  <c:v>9.8999999999999808</c:v>
                </c:pt>
                <c:pt idx="100">
                  <c:v>9.9999999999999805</c:v>
                </c:pt>
                <c:pt idx="101">
                  <c:v>10.09999999999998</c:v>
                </c:pt>
                <c:pt idx="102">
                  <c:v>10.19999999999998</c:v>
                </c:pt>
                <c:pt idx="103">
                  <c:v>10.299999999999979</c:v>
                </c:pt>
                <c:pt idx="104">
                  <c:v>10.399999999999979</c:v>
                </c:pt>
                <c:pt idx="105">
                  <c:v>10.499999999999979</c:v>
                </c:pt>
                <c:pt idx="106">
                  <c:v>10.599999999999978</c:v>
                </c:pt>
                <c:pt idx="107">
                  <c:v>10.699999999999978</c:v>
                </c:pt>
                <c:pt idx="108">
                  <c:v>10.799999999999978</c:v>
                </c:pt>
                <c:pt idx="109">
                  <c:v>10.899999999999977</c:v>
                </c:pt>
                <c:pt idx="110">
                  <c:v>10.999999999999977</c:v>
                </c:pt>
                <c:pt idx="111">
                  <c:v>11.099999999999977</c:v>
                </c:pt>
                <c:pt idx="112">
                  <c:v>11.199999999999976</c:v>
                </c:pt>
                <c:pt idx="113">
                  <c:v>11.299999999999976</c:v>
                </c:pt>
                <c:pt idx="114">
                  <c:v>11.399999999999975</c:v>
                </c:pt>
                <c:pt idx="115">
                  <c:v>11.499999999999975</c:v>
                </c:pt>
                <c:pt idx="116">
                  <c:v>11.599999999999975</c:v>
                </c:pt>
                <c:pt idx="117">
                  <c:v>11.699999999999974</c:v>
                </c:pt>
                <c:pt idx="118">
                  <c:v>11.799999999999974</c:v>
                </c:pt>
                <c:pt idx="119">
                  <c:v>11.899999999999974</c:v>
                </c:pt>
                <c:pt idx="120">
                  <c:v>11.999999999999973</c:v>
                </c:pt>
                <c:pt idx="121">
                  <c:v>12.099999999999973</c:v>
                </c:pt>
                <c:pt idx="122">
                  <c:v>12.199999999999973</c:v>
                </c:pt>
                <c:pt idx="123">
                  <c:v>12.299999999999972</c:v>
                </c:pt>
                <c:pt idx="124">
                  <c:v>12.399999999999972</c:v>
                </c:pt>
                <c:pt idx="125">
                  <c:v>12.499999999999972</c:v>
                </c:pt>
                <c:pt idx="126">
                  <c:v>12.599999999999971</c:v>
                </c:pt>
                <c:pt idx="127">
                  <c:v>12.699999999999971</c:v>
                </c:pt>
                <c:pt idx="128">
                  <c:v>12.799999999999971</c:v>
                </c:pt>
                <c:pt idx="129">
                  <c:v>12.89999999999997</c:v>
                </c:pt>
                <c:pt idx="130">
                  <c:v>12.99999999999997</c:v>
                </c:pt>
                <c:pt idx="131">
                  <c:v>13.099999999999969</c:v>
                </c:pt>
                <c:pt idx="132">
                  <c:v>13.199999999999969</c:v>
                </c:pt>
                <c:pt idx="133">
                  <c:v>13.299999999999969</c:v>
                </c:pt>
                <c:pt idx="134">
                  <c:v>13.399999999999968</c:v>
                </c:pt>
                <c:pt idx="135">
                  <c:v>13.499999999999968</c:v>
                </c:pt>
                <c:pt idx="136">
                  <c:v>13.599999999999968</c:v>
                </c:pt>
                <c:pt idx="137">
                  <c:v>13.699999999999967</c:v>
                </c:pt>
                <c:pt idx="138">
                  <c:v>13.799999999999967</c:v>
                </c:pt>
                <c:pt idx="139">
                  <c:v>13.899999999999967</c:v>
                </c:pt>
                <c:pt idx="140">
                  <c:v>13.999999999999966</c:v>
                </c:pt>
                <c:pt idx="141">
                  <c:v>14.099999999999966</c:v>
                </c:pt>
                <c:pt idx="142">
                  <c:v>14.199999999999966</c:v>
                </c:pt>
                <c:pt idx="143">
                  <c:v>14.299999999999965</c:v>
                </c:pt>
                <c:pt idx="144">
                  <c:v>14.399999999999965</c:v>
                </c:pt>
                <c:pt idx="145">
                  <c:v>14.499999999999964</c:v>
                </c:pt>
                <c:pt idx="146">
                  <c:v>14.599999999999964</c:v>
                </c:pt>
                <c:pt idx="147">
                  <c:v>14.699999999999964</c:v>
                </c:pt>
                <c:pt idx="148">
                  <c:v>14.799999999999963</c:v>
                </c:pt>
                <c:pt idx="149">
                  <c:v>14.899999999999963</c:v>
                </c:pt>
                <c:pt idx="150">
                  <c:v>14.999999999999963</c:v>
                </c:pt>
              </c:numCache>
            </c:numRef>
          </c:xVal>
          <c:yVal>
            <c:numRef>
              <c:f>Sheet1!$I$11:$I$161</c:f>
              <c:numCache>
                <c:formatCode>General</c:formatCode>
                <c:ptCount val="151"/>
                <c:pt idx="0">
                  <c:v>0</c:v>
                </c:pt>
                <c:pt idx="1">
                  <c:v>1.8304398217370378E-2</c:v>
                </c:pt>
                <c:pt idx="2">
                  <c:v>9.405239060008988E-2</c:v>
                </c:pt>
                <c:pt idx="3">
                  <c:v>0.23670706291350216</c:v>
                </c:pt>
                <c:pt idx="4">
                  <c:v>0.44477788603574769</c:v>
                </c:pt>
                <c:pt idx="5">
                  <c:v>0.71209164925900392</c:v>
                </c:pt>
                <c:pt idx="6">
                  <c:v>1.0302521473700306</c:v>
                </c:pt>
                <c:pt idx="7">
                  <c:v>1.3899445584475774</c:v>
                </c:pt>
                <c:pt idx="8">
                  <c:v>1.7816995169181742</c:v>
                </c:pt>
                <c:pt idx="9">
                  <c:v>2.1963565045638171</c:v>
                </c:pt>
                <c:pt idx="10">
                  <c:v>2.6253434895593637</c:v>
                </c:pt>
                <c:pt idx="11">
                  <c:v>3.060838031202695</c:v>
                </c:pt>
                <c:pt idx="12">
                  <c:v>3.4958495407347958</c:v>
                </c:pt>
                <c:pt idx="13">
                  <c:v>3.9242483322629234</c:v>
                </c:pt>
                <c:pt idx="14">
                  <c:v>4.3407587162120489</c:v>
                </c:pt>
                <c:pt idx="15">
                  <c:v>4.7409280824618216</c:v>
                </c:pt>
                <c:pt idx="16">
                  <c:v>5.121080406084511</c:v>
                </c:pt>
                <c:pt idx="17">
                  <c:v>5.4782601981545778</c:v>
                </c:pt>
                <c:pt idx="18">
                  <c:v>5.8101712259485643</c:v>
                </c:pt>
                <c:pt idx="19">
                  <c:v>6.1151131059090647</c:v>
                </c:pt>
                <c:pt idx="20">
                  <c:v>6.3919179814604847</c:v>
                </c:pt>
                <c:pt idx="21">
                  <c:v>6.639888839988985</c:v>
                </c:pt>
                <c:pt idx="22">
                  <c:v>6.8587405343457792</c:v>
                </c:pt>
                <c:pt idx="23">
                  <c:v>7.0485442093725661</c:v>
                </c:pt>
                <c:pt idx="24">
                  <c:v>7.2096755615221442</c:v>
                </c:pt>
                <c:pt idx="25">
                  <c:v>7.3427671567985469</c:v>
                </c:pt>
                <c:pt idx="26">
                  <c:v>7.4486648821826931</c:v>
                </c:pt>
                <c:pt idx="27">
                  <c:v>7.5283884959362819</c:v>
                </c:pt>
                <c:pt idx="28">
                  <c:v>7.583096163258177</c:v>
                </c:pt>
                <c:pt idx="29">
                  <c:v>7.6140528085211638</c:v>
                </c:pt>
                <c:pt idx="30">
                  <c:v>7.6226020782264499</c:v>
                </c:pt>
                <c:pt idx="31">
                  <c:v>7.6101416856134962</c:v>
                </c:pt>
                <c:pt idx="32">
                  <c:v>7.5781018952397661</c:v>
                </c:pt>
                <c:pt idx="33">
                  <c:v>7.5279269012127701</c:v>
                </c:pt>
                <c:pt idx="34">
                  <c:v>7.4610588540948921</c:v>
                </c:pt>
                <c:pt idx="35">
                  <c:v>7.3789242972262228</c:v>
                </c:pt>
                <c:pt idx="36">
                  <c:v>7.282922782084432</c:v>
                </c:pt>
                <c:pt idx="37">
                  <c:v>7.17441744335542</c:v>
                </c:pt>
                <c:pt idx="38">
                  <c:v>7.0547273268705561</c:v>
                </c:pt>
                <c:pt idx="39">
                  <c:v>6.9251212768915371</c:v>
                </c:pt>
                <c:pt idx="40">
                  <c:v>6.7868132029431676</c:v>
                </c:pt>
                <c:pt idx="41">
                  <c:v>6.6409585601650853</c:v>
                </c:pt>
                <c:pt idx="42">
                  <c:v>6.4886518907184287</c:v>
                </c:pt>
                <c:pt idx="43">
                  <c:v>6.3309252869536552</c:v>
                </c:pt>
                <c:pt idx="44">
                  <c:v>6.1687476496843514</c:v>
                </c:pt>
                <c:pt idx="45">
                  <c:v>6.003024626926182</c:v>
                </c:pt>
                <c:pt idx="46">
                  <c:v>5.8345991297894715</c:v>
                </c:pt>
                <c:pt idx="47">
                  <c:v>5.6642523328240824</c:v>
                </c:pt>
                <c:pt idx="48">
                  <c:v>5.4927050759925766</c:v>
                </c:pt>
                <c:pt idx="49">
                  <c:v>5.3206195945936221</c:v>
                </c:pt>
                <c:pt idx="50">
                  <c:v>5.1486015118852935</c:v>
                </c:pt>
                <c:pt idx="51">
                  <c:v>4.9772020368896541</c:v>
                </c:pt>
                <c:pt idx="52">
                  <c:v>4.8069203169238808</c:v>
                </c:pt>
                <c:pt idx="53">
                  <c:v>4.6382059008316725</c:v>
                </c:pt>
                <c:pt idx="54">
                  <c:v>4.4714612747173206</c:v>
                </c:pt>
                <c:pt idx="55">
                  <c:v>4.3070444372503429</c:v>
                </c:pt>
                <c:pt idx="56">
                  <c:v>4.1452714863486655</c:v>
                </c:pt>
                <c:pt idx="57">
                  <c:v>3.9864191933002271</c:v>
                </c:pt>
                <c:pt idx="58">
                  <c:v>3.830727544183524</c:v>
                </c:pt>
                <c:pt idx="59">
                  <c:v>3.6784022318325009</c:v>
                </c:pt>
                <c:pt idx="60">
                  <c:v>3.5296170845946921</c:v>
                </c:pt>
                <c:pt idx="61">
                  <c:v>3.3845164207861846</c:v>
                </c:pt>
                <c:pt idx="62">
                  <c:v>3.243217320083883</c:v>
                </c:pt>
                <c:pt idx="63">
                  <c:v>3.1058118051436705</c:v>
                </c:pt>
                <c:pt idx="64">
                  <c:v>2.9723689285196357</c:v>
                </c:pt>
                <c:pt idx="65">
                  <c:v>2.8429367615100642</c:v>
                </c:pt>
                <c:pt idx="66">
                  <c:v>2.717544282893785</c:v>
                </c:pt>
                <c:pt idx="67">
                  <c:v>2.5962031666675554</c:v>
                </c:pt>
                <c:pt idx="68">
                  <c:v>2.47890946887162</c:v>
                </c:pt>
                <c:pt idx="69">
                  <c:v>2.3656452144145756</c:v>
                </c:pt>
                <c:pt idx="70">
                  <c:v>2.256379885497346</c:v>
                </c:pt>
                <c:pt idx="71">
                  <c:v>2.151071813804629</c:v>
                </c:pt>
                <c:pt idx="72">
                  <c:v>2.0496694790946961</c:v>
                </c:pt>
                <c:pt idx="73">
                  <c:v>1.9521127171875943</c:v>
                </c:pt>
                <c:pt idx="74">
                  <c:v>1.8583338406392722</c:v>
                </c:pt>
                <c:pt idx="75">
                  <c:v>1.7682586756050671</c:v>
                </c:pt>
                <c:pt idx="76">
                  <c:v>1.6818075185499903</c:v>
                </c:pt>
                <c:pt idx="77">
                  <c:v>1.5988960165635844</c:v>
                </c:pt>
                <c:pt idx="78">
                  <c:v>1.5194359750914093</c:v>
                </c:pt>
                <c:pt idx="79">
                  <c:v>1.4433360969101654</c:v>
                </c:pt>
                <c:pt idx="80">
                  <c:v>1.3705026561550742</c:v>
                </c:pt>
                <c:pt idx="81">
                  <c:v>1.3008401111618371</c:v>
                </c:pt>
                <c:pt idx="82">
                  <c:v>1.2342516598158917</c:v>
                </c:pt>
                <c:pt idx="83">
                  <c:v>1.1706397410129994</c:v>
                </c:pt>
                <c:pt idx="84">
                  <c:v>1.1099064857312555</c:v>
                </c:pt>
                <c:pt idx="85">
                  <c:v>1.0519541210983592</c:v>
                </c:pt>
                <c:pt idx="86">
                  <c:v>0.99668533071251253</c:v>
                </c:pt>
                <c:pt idx="87">
                  <c:v>0.94400357434291393</c:v>
                </c:pt>
                <c:pt idx="88">
                  <c:v>0.89381336999869432</c:v>
                </c:pt>
                <c:pt idx="89">
                  <c:v>0.84602054121506332</c:v>
                </c:pt>
                <c:pt idx="90">
                  <c:v>0.80053243226405257</c:v>
                </c:pt>
                <c:pt idx="91">
                  <c:v>0.75725809385580856</c:v>
                </c:pt>
                <c:pt idx="92">
                  <c:v>0.71610844175607569</c:v>
                </c:pt>
                <c:pt idx="93">
                  <c:v>0.6769963906072417</c:v>
                </c:pt>
                <c:pt idx="94">
                  <c:v>0.63983696510489618</c:v>
                </c:pt>
                <c:pt idx="95">
                  <c:v>0.60454739054985729</c:v>
                </c:pt>
                <c:pt idx="96">
                  <c:v>0.57104716466762495</c:v>
                </c:pt>
                <c:pt idx="97">
                  <c:v>0.53925811246357502</c:v>
                </c:pt>
                <c:pt idx="98">
                  <c:v>0.50910442576324699</c:v>
                </c:pt>
                <c:pt idx="99">
                  <c:v>0.48051268897294841</c:v>
                </c:pt>
                <c:pt idx="100">
                  <c:v>0.45341189248689046</c:v>
                </c:pt>
                <c:pt idx="101">
                  <c:v>0.42773343506307399</c:v>
                </c:pt>
                <c:pt idx="102">
                  <c:v>0.40341111639136285</c:v>
                </c:pt>
                <c:pt idx="103">
                  <c:v>0.38038112098349447</c:v>
                </c:pt>
                <c:pt idx="104">
                  <c:v>0.35858199442615996</c:v>
                </c:pt>
                <c:pt idx="105">
                  <c:v>0.33795461295469936</c:v>
                </c:pt>
                <c:pt idx="106">
                  <c:v>0.31844214722618758</c:v>
                </c:pt>
                <c:pt idx="107">
                  <c:v>0.29999002109674089</c:v>
                </c:pt>
                <c:pt idx="108">
                  <c:v>0.28254586613845523</c:v>
                </c:pt>
                <c:pt idx="109">
                  <c:v>0.26605947256648549</c:v>
                </c:pt>
                <c:pt idx="110">
                  <c:v>0.25048273718607739</c:v>
                </c:pt>
                <c:pt idx="111">
                  <c:v>0.23576960891281712</c:v>
                </c:pt>
                <c:pt idx="112">
                  <c:v>0.22187603236669123</c:v>
                </c:pt>
                <c:pt idx="113">
                  <c:v>0.20875988999163156</c:v>
                </c:pt>
                <c:pt idx="114">
                  <c:v>0.1963809431068424</c:v>
                </c:pt>
                <c:pt idx="115">
                  <c:v>0.18470077225418172</c:v>
                </c:pt>
                <c:pt idx="116">
                  <c:v>0.17368271716704561</c:v>
                </c:pt>
                <c:pt idx="117">
                  <c:v>0.16329181665037182</c:v>
                </c:pt>
                <c:pt idx="118">
                  <c:v>0.15349474862838103</c:v>
                </c:pt>
                <c:pt idx="119">
                  <c:v>0.14425977058634115</c:v>
                </c:pt>
                <c:pt idx="120">
                  <c:v>0.13555666060480601</c:v>
                </c:pt>
                <c:pt idx="121">
                  <c:v>0.1273566591592854</c:v>
                </c:pt>
                <c:pt idx="122">
                  <c:v>0.1196324118350026</c:v>
                </c:pt>
                <c:pt idx="123">
                  <c:v>0.11235791308513783</c:v>
                </c:pt>
                <c:pt idx="124">
                  <c:v>0.10550845114160665</c:v>
                </c:pt>
                <c:pt idx="125">
                  <c:v>9.9060554169845605E-2</c:v>
                </c:pt>
                <c:pt idx="126">
                  <c:v>9.2991937743155242E-2</c:v>
                </c:pt>
                <c:pt idx="127">
                  <c:v>8.7281453697746425E-2</c:v>
                </c:pt>
                <c:pt idx="128">
                  <c:v>8.1909040416666135E-2</c:v>
                </c:pt>
                <c:pt idx="129">
                  <c:v>7.685567457910121E-2</c:v>
                </c:pt>
                <c:pt idx="130">
                  <c:v>7.2103324401105895E-2</c:v>
                </c:pt>
                <c:pt idx="131">
                  <c:v>6.7634904384451161E-2</c:v>
                </c:pt>
                <c:pt idx="132">
                  <c:v>6.3434231581981346E-2</c:v>
                </c:pt>
                <c:pt idx="133">
                  <c:v>5.9485983380485288E-2</c:v>
                </c:pt>
                <c:pt idx="134">
                  <c:v>5.5775656795587499E-2</c:v>
                </c:pt>
                <c:pt idx="135">
                  <c:v>5.2289529267442583E-2</c:v>
                </c:pt>
                <c:pt idx="136">
                  <c:v>4.9014620941032511E-2</c:v>
                </c:pt>
                <c:pt idx="137">
                  <c:v>4.5938658410531276E-2</c:v>
                </c:pt>
                <c:pt idx="138">
                  <c:v>4.3050039903476653E-2</c:v>
                </c:pt>
                <c:pt idx="139">
                  <c:v>4.0337801877309051E-2</c:v>
                </c:pt>
                <c:pt idx="140">
                  <c:v>3.7791586998151987E-2</c:v>
                </c:pt>
                <c:pt idx="141">
                  <c:v>3.5401613469477115E-2</c:v>
                </c:pt>
                <c:pt idx="142">
                  <c:v>3.3158645676465683E-2</c:v>
                </c:pt>
                <c:pt idx="143">
                  <c:v>3.1053966110417715E-2</c:v>
                </c:pt>
                <c:pt idx="144">
                  <c:v>2.9079348536424597E-2</c:v>
                </c:pt>
                <c:pt idx="145">
                  <c:v>2.7227032366680292E-2</c:v>
                </c:pt>
                <c:pt idx="146">
                  <c:v>2.5489698201229555E-2</c:v>
                </c:pt>
                <c:pt idx="147">
                  <c:v>2.3860444497606551E-2</c:v>
                </c:pt>
                <c:pt idx="148">
                  <c:v>2.2332765330681775E-2</c:v>
                </c:pt>
                <c:pt idx="149">
                  <c:v>2.0900529204080059E-2</c:v>
                </c:pt>
                <c:pt idx="150">
                  <c:v>1.955795887474044E-2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FE8-4F9A-9C63-3B63372B1F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1566848"/>
        <c:axId val="311701896"/>
      </c:scatterChart>
      <c:valAx>
        <c:axId val="221566848"/>
        <c:scaling>
          <c:orientation val="minMax"/>
          <c:max val="15"/>
          <c:min val="0"/>
        </c:scaling>
        <c:delete val="0"/>
        <c:axPos val="b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311701896"/>
        <c:crosses val="autoZero"/>
        <c:crossBetween val="midCat"/>
        <c:majorUnit val="2"/>
      </c:valAx>
      <c:valAx>
        <c:axId val="31170189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221566848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615827991588489"/>
          <c:y val="7.4977654820174502E-2"/>
          <c:w val="0.79089034717415951"/>
          <c:h val="0.76799800956272657"/>
        </c:manualLayout>
      </c:layout>
      <c:scatterChart>
        <c:scatterStyle val="smoothMarker"/>
        <c:varyColors val="0"/>
        <c:ser>
          <c:idx val="0"/>
          <c:order val="0"/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Sheet1!$H$11:$H$161</c:f>
              <c:numCache>
                <c:formatCode>General</c:formatCode>
                <c:ptCount val="15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  <c:pt idx="16">
                  <c:v>1.6000000000000003</c:v>
                </c:pt>
                <c:pt idx="17">
                  <c:v>1.7000000000000004</c:v>
                </c:pt>
                <c:pt idx="18">
                  <c:v>1.8000000000000005</c:v>
                </c:pt>
                <c:pt idx="19">
                  <c:v>1.9000000000000006</c:v>
                </c:pt>
                <c:pt idx="20">
                  <c:v>2.0000000000000004</c:v>
                </c:pt>
                <c:pt idx="21">
                  <c:v>2.1000000000000005</c:v>
                </c:pt>
                <c:pt idx="22">
                  <c:v>2.2000000000000006</c:v>
                </c:pt>
                <c:pt idx="23">
                  <c:v>2.3000000000000007</c:v>
                </c:pt>
                <c:pt idx="24">
                  <c:v>2.4000000000000008</c:v>
                </c:pt>
                <c:pt idx="25">
                  <c:v>2.5000000000000009</c:v>
                </c:pt>
                <c:pt idx="26">
                  <c:v>2.600000000000001</c:v>
                </c:pt>
                <c:pt idx="27">
                  <c:v>2.7000000000000011</c:v>
                </c:pt>
                <c:pt idx="28">
                  <c:v>2.8000000000000012</c:v>
                </c:pt>
                <c:pt idx="29">
                  <c:v>2.9000000000000012</c:v>
                </c:pt>
                <c:pt idx="30">
                  <c:v>3.0000000000000013</c:v>
                </c:pt>
                <c:pt idx="31">
                  <c:v>3.1000000000000014</c:v>
                </c:pt>
                <c:pt idx="32">
                  <c:v>3.2000000000000015</c:v>
                </c:pt>
                <c:pt idx="33">
                  <c:v>3.3000000000000016</c:v>
                </c:pt>
                <c:pt idx="34">
                  <c:v>3.4000000000000017</c:v>
                </c:pt>
                <c:pt idx="35">
                  <c:v>3.5000000000000018</c:v>
                </c:pt>
                <c:pt idx="36">
                  <c:v>3.6000000000000019</c:v>
                </c:pt>
                <c:pt idx="37">
                  <c:v>3.700000000000002</c:v>
                </c:pt>
                <c:pt idx="38">
                  <c:v>3.800000000000002</c:v>
                </c:pt>
                <c:pt idx="39">
                  <c:v>3.9000000000000021</c:v>
                </c:pt>
                <c:pt idx="40">
                  <c:v>4.0000000000000018</c:v>
                </c:pt>
                <c:pt idx="41">
                  <c:v>4.1000000000000014</c:v>
                </c:pt>
                <c:pt idx="42">
                  <c:v>4.2000000000000011</c:v>
                </c:pt>
                <c:pt idx="43">
                  <c:v>4.3000000000000007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4.6999999999999993</c:v>
                </c:pt>
                <c:pt idx="48">
                  <c:v>4.7999999999999989</c:v>
                </c:pt>
                <c:pt idx="49">
                  <c:v>4.8999999999999986</c:v>
                </c:pt>
                <c:pt idx="50">
                  <c:v>4.9999999999999982</c:v>
                </c:pt>
                <c:pt idx="51">
                  <c:v>5.0999999999999979</c:v>
                </c:pt>
                <c:pt idx="52">
                  <c:v>5.1999999999999975</c:v>
                </c:pt>
                <c:pt idx="53">
                  <c:v>5.2999999999999972</c:v>
                </c:pt>
                <c:pt idx="54">
                  <c:v>5.3999999999999968</c:v>
                </c:pt>
                <c:pt idx="55">
                  <c:v>5.4999999999999964</c:v>
                </c:pt>
                <c:pt idx="56">
                  <c:v>5.5999999999999961</c:v>
                </c:pt>
                <c:pt idx="57">
                  <c:v>5.6999999999999957</c:v>
                </c:pt>
                <c:pt idx="58">
                  <c:v>5.7999999999999954</c:v>
                </c:pt>
                <c:pt idx="59">
                  <c:v>5.899999999999995</c:v>
                </c:pt>
                <c:pt idx="60">
                  <c:v>5.9999999999999947</c:v>
                </c:pt>
                <c:pt idx="61">
                  <c:v>6.0999999999999943</c:v>
                </c:pt>
                <c:pt idx="62">
                  <c:v>6.199999999999994</c:v>
                </c:pt>
                <c:pt idx="63">
                  <c:v>6.2999999999999936</c:v>
                </c:pt>
                <c:pt idx="64">
                  <c:v>6.3999999999999932</c:v>
                </c:pt>
                <c:pt idx="65">
                  <c:v>6.4999999999999929</c:v>
                </c:pt>
                <c:pt idx="66">
                  <c:v>6.5999999999999925</c:v>
                </c:pt>
                <c:pt idx="67">
                  <c:v>6.6999999999999922</c:v>
                </c:pt>
                <c:pt idx="68">
                  <c:v>6.7999999999999918</c:v>
                </c:pt>
                <c:pt idx="69">
                  <c:v>6.8999999999999915</c:v>
                </c:pt>
                <c:pt idx="70">
                  <c:v>6.9999999999999911</c:v>
                </c:pt>
                <c:pt idx="71">
                  <c:v>7.0999999999999908</c:v>
                </c:pt>
                <c:pt idx="72">
                  <c:v>7.1999999999999904</c:v>
                </c:pt>
                <c:pt idx="73">
                  <c:v>7.2999999999999901</c:v>
                </c:pt>
                <c:pt idx="74">
                  <c:v>7.3999999999999897</c:v>
                </c:pt>
                <c:pt idx="75">
                  <c:v>7.4999999999999893</c:v>
                </c:pt>
                <c:pt idx="76">
                  <c:v>7.599999999999989</c:v>
                </c:pt>
                <c:pt idx="77">
                  <c:v>7.6999999999999886</c:v>
                </c:pt>
                <c:pt idx="78">
                  <c:v>7.7999999999999883</c:v>
                </c:pt>
                <c:pt idx="79">
                  <c:v>7.8999999999999879</c:v>
                </c:pt>
                <c:pt idx="80">
                  <c:v>7.9999999999999876</c:v>
                </c:pt>
                <c:pt idx="81">
                  <c:v>8.0999999999999872</c:v>
                </c:pt>
                <c:pt idx="82">
                  <c:v>8.1999999999999869</c:v>
                </c:pt>
                <c:pt idx="83">
                  <c:v>8.2999999999999865</c:v>
                </c:pt>
                <c:pt idx="84">
                  <c:v>8.3999999999999861</c:v>
                </c:pt>
                <c:pt idx="85">
                  <c:v>8.4999999999999858</c:v>
                </c:pt>
                <c:pt idx="86">
                  <c:v>8.5999999999999854</c:v>
                </c:pt>
                <c:pt idx="87">
                  <c:v>8.6999999999999851</c:v>
                </c:pt>
                <c:pt idx="88">
                  <c:v>8.7999999999999847</c:v>
                </c:pt>
                <c:pt idx="89">
                  <c:v>8.8999999999999844</c:v>
                </c:pt>
                <c:pt idx="90">
                  <c:v>8.999999999999984</c:v>
                </c:pt>
                <c:pt idx="91">
                  <c:v>9.0999999999999837</c:v>
                </c:pt>
                <c:pt idx="92">
                  <c:v>9.1999999999999833</c:v>
                </c:pt>
                <c:pt idx="93">
                  <c:v>9.2999999999999829</c:v>
                </c:pt>
                <c:pt idx="94">
                  <c:v>9.3999999999999826</c:v>
                </c:pt>
                <c:pt idx="95">
                  <c:v>9.4999999999999822</c:v>
                </c:pt>
                <c:pt idx="96">
                  <c:v>9.5999999999999819</c:v>
                </c:pt>
                <c:pt idx="97">
                  <c:v>9.6999999999999815</c:v>
                </c:pt>
                <c:pt idx="98">
                  <c:v>9.7999999999999812</c:v>
                </c:pt>
                <c:pt idx="99">
                  <c:v>9.8999999999999808</c:v>
                </c:pt>
                <c:pt idx="100">
                  <c:v>9.9999999999999805</c:v>
                </c:pt>
                <c:pt idx="101">
                  <c:v>10.09999999999998</c:v>
                </c:pt>
                <c:pt idx="102">
                  <c:v>10.19999999999998</c:v>
                </c:pt>
                <c:pt idx="103">
                  <c:v>10.299999999999979</c:v>
                </c:pt>
                <c:pt idx="104">
                  <c:v>10.399999999999979</c:v>
                </c:pt>
                <c:pt idx="105">
                  <c:v>10.499999999999979</c:v>
                </c:pt>
                <c:pt idx="106">
                  <c:v>10.599999999999978</c:v>
                </c:pt>
                <c:pt idx="107">
                  <c:v>10.699999999999978</c:v>
                </c:pt>
                <c:pt idx="108">
                  <c:v>10.799999999999978</c:v>
                </c:pt>
                <c:pt idx="109">
                  <c:v>10.899999999999977</c:v>
                </c:pt>
                <c:pt idx="110">
                  <c:v>10.999999999999977</c:v>
                </c:pt>
                <c:pt idx="111">
                  <c:v>11.099999999999977</c:v>
                </c:pt>
                <c:pt idx="112">
                  <c:v>11.199999999999976</c:v>
                </c:pt>
                <c:pt idx="113">
                  <c:v>11.299999999999976</c:v>
                </c:pt>
                <c:pt idx="114">
                  <c:v>11.399999999999975</c:v>
                </c:pt>
                <c:pt idx="115">
                  <c:v>11.499999999999975</c:v>
                </c:pt>
                <c:pt idx="116">
                  <c:v>11.599999999999975</c:v>
                </c:pt>
                <c:pt idx="117">
                  <c:v>11.699999999999974</c:v>
                </c:pt>
                <c:pt idx="118">
                  <c:v>11.799999999999974</c:v>
                </c:pt>
                <c:pt idx="119">
                  <c:v>11.899999999999974</c:v>
                </c:pt>
                <c:pt idx="120">
                  <c:v>11.999999999999973</c:v>
                </c:pt>
                <c:pt idx="121">
                  <c:v>12.099999999999973</c:v>
                </c:pt>
                <c:pt idx="122">
                  <c:v>12.199999999999973</c:v>
                </c:pt>
                <c:pt idx="123">
                  <c:v>12.299999999999972</c:v>
                </c:pt>
                <c:pt idx="124">
                  <c:v>12.399999999999972</c:v>
                </c:pt>
                <c:pt idx="125">
                  <c:v>12.499999999999972</c:v>
                </c:pt>
                <c:pt idx="126">
                  <c:v>12.599999999999971</c:v>
                </c:pt>
                <c:pt idx="127">
                  <c:v>12.699999999999971</c:v>
                </c:pt>
                <c:pt idx="128">
                  <c:v>12.799999999999971</c:v>
                </c:pt>
                <c:pt idx="129">
                  <c:v>12.89999999999997</c:v>
                </c:pt>
                <c:pt idx="130">
                  <c:v>12.99999999999997</c:v>
                </c:pt>
                <c:pt idx="131">
                  <c:v>13.099999999999969</c:v>
                </c:pt>
                <c:pt idx="132">
                  <c:v>13.199999999999969</c:v>
                </c:pt>
                <c:pt idx="133">
                  <c:v>13.299999999999969</c:v>
                </c:pt>
                <c:pt idx="134">
                  <c:v>13.399999999999968</c:v>
                </c:pt>
                <c:pt idx="135">
                  <c:v>13.499999999999968</c:v>
                </c:pt>
                <c:pt idx="136">
                  <c:v>13.599999999999968</c:v>
                </c:pt>
                <c:pt idx="137">
                  <c:v>13.699999999999967</c:v>
                </c:pt>
                <c:pt idx="138">
                  <c:v>13.799999999999967</c:v>
                </c:pt>
                <c:pt idx="139">
                  <c:v>13.899999999999967</c:v>
                </c:pt>
                <c:pt idx="140">
                  <c:v>13.999999999999966</c:v>
                </c:pt>
                <c:pt idx="141">
                  <c:v>14.099999999999966</c:v>
                </c:pt>
                <c:pt idx="142">
                  <c:v>14.199999999999966</c:v>
                </c:pt>
                <c:pt idx="143">
                  <c:v>14.299999999999965</c:v>
                </c:pt>
                <c:pt idx="144">
                  <c:v>14.399999999999965</c:v>
                </c:pt>
                <c:pt idx="145">
                  <c:v>14.499999999999964</c:v>
                </c:pt>
                <c:pt idx="146">
                  <c:v>14.599999999999964</c:v>
                </c:pt>
                <c:pt idx="147">
                  <c:v>14.699999999999964</c:v>
                </c:pt>
                <c:pt idx="148">
                  <c:v>14.799999999999963</c:v>
                </c:pt>
                <c:pt idx="149">
                  <c:v>14.899999999999963</c:v>
                </c:pt>
                <c:pt idx="150">
                  <c:v>14.999999999999963</c:v>
                </c:pt>
              </c:numCache>
            </c:numRef>
          </c:xVal>
          <c:yVal>
            <c:numRef>
              <c:f>Sheet1!$I$11:$I$161</c:f>
              <c:numCache>
                <c:formatCode>General</c:formatCode>
                <c:ptCount val="151"/>
                <c:pt idx="0">
                  <c:v>0</c:v>
                </c:pt>
                <c:pt idx="1">
                  <c:v>1.8304398217370378E-2</c:v>
                </c:pt>
                <c:pt idx="2">
                  <c:v>9.405239060008988E-2</c:v>
                </c:pt>
                <c:pt idx="3">
                  <c:v>0.23670706291350216</c:v>
                </c:pt>
                <c:pt idx="4">
                  <c:v>0.44477788603574769</c:v>
                </c:pt>
                <c:pt idx="5">
                  <c:v>0.71209164925900392</c:v>
                </c:pt>
                <c:pt idx="6">
                  <c:v>1.0302521473700306</c:v>
                </c:pt>
                <c:pt idx="7">
                  <c:v>1.3899445584475774</c:v>
                </c:pt>
                <c:pt idx="8">
                  <c:v>1.7816995169181742</c:v>
                </c:pt>
                <c:pt idx="9">
                  <c:v>2.1963565045638171</c:v>
                </c:pt>
                <c:pt idx="10">
                  <c:v>2.6253434895593637</c:v>
                </c:pt>
                <c:pt idx="11">
                  <c:v>3.060838031202695</c:v>
                </c:pt>
                <c:pt idx="12">
                  <c:v>3.4958495407347958</c:v>
                </c:pt>
                <c:pt idx="13">
                  <c:v>3.9242483322629234</c:v>
                </c:pt>
                <c:pt idx="14">
                  <c:v>4.3407587162120489</c:v>
                </c:pt>
                <c:pt idx="15">
                  <c:v>4.7409280824618216</c:v>
                </c:pt>
                <c:pt idx="16">
                  <c:v>5.121080406084511</c:v>
                </c:pt>
                <c:pt idx="17">
                  <c:v>5.4782601981545778</c:v>
                </c:pt>
                <c:pt idx="18">
                  <c:v>5.8101712259485643</c:v>
                </c:pt>
                <c:pt idx="19">
                  <c:v>6.1151131059090647</c:v>
                </c:pt>
                <c:pt idx="20">
                  <c:v>6.3919179814604847</c:v>
                </c:pt>
                <c:pt idx="21">
                  <c:v>6.639888839988985</c:v>
                </c:pt>
                <c:pt idx="22">
                  <c:v>6.8587405343457792</c:v>
                </c:pt>
                <c:pt idx="23">
                  <c:v>7.0485442093725661</c:v>
                </c:pt>
                <c:pt idx="24">
                  <c:v>7.2096755615221442</c:v>
                </c:pt>
                <c:pt idx="25">
                  <c:v>7.3427671567985469</c:v>
                </c:pt>
                <c:pt idx="26">
                  <c:v>7.4486648821826931</c:v>
                </c:pt>
                <c:pt idx="27">
                  <c:v>7.5283884959362819</c:v>
                </c:pt>
                <c:pt idx="28">
                  <c:v>7.583096163258177</c:v>
                </c:pt>
                <c:pt idx="29">
                  <c:v>7.6140528085211638</c:v>
                </c:pt>
                <c:pt idx="30">
                  <c:v>7.6226020782264499</c:v>
                </c:pt>
                <c:pt idx="31">
                  <c:v>7.6101416856134962</c:v>
                </c:pt>
                <c:pt idx="32">
                  <c:v>7.5781018952397661</c:v>
                </c:pt>
                <c:pt idx="33">
                  <c:v>7.5279269012127701</c:v>
                </c:pt>
                <c:pt idx="34">
                  <c:v>7.4610588540948921</c:v>
                </c:pt>
                <c:pt idx="35">
                  <c:v>7.3789242972262228</c:v>
                </c:pt>
                <c:pt idx="36">
                  <c:v>7.282922782084432</c:v>
                </c:pt>
                <c:pt idx="37">
                  <c:v>7.17441744335542</c:v>
                </c:pt>
                <c:pt idx="38">
                  <c:v>7.0547273268705561</c:v>
                </c:pt>
                <c:pt idx="39">
                  <c:v>6.9251212768915371</c:v>
                </c:pt>
                <c:pt idx="40">
                  <c:v>6.7868132029431676</c:v>
                </c:pt>
                <c:pt idx="41">
                  <c:v>6.6409585601650853</c:v>
                </c:pt>
                <c:pt idx="42">
                  <c:v>6.4886518907184287</c:v>
                </c:pt>
                <c:pt idx="43">
                  <c:v>6.3309252869536552</c:v>
                </c:pt>
                <c:pt idx="44">
                  <c:v>6.1687476496843514</c:v>
                </c:pt>
                <c:pt idx="45">
                  <c:v>6.003024626926182</c:v>
                </c:pt>
                <c:pt idx="46">
                  <c:v>5.8345991297894715</c:v>
                </c:pt>
                <c:pt idx="47">
                  <c:v>5.6642523328240824</c:v>
                </c:pt>
                <c:pt idx="48">
                  <c:v>5.4927050759925766</c:v>
                </c:pt>
                <c:pt idx="49">
                  <c:v>5.3206195945936221</c:v>
                </c:pt>
                <c:pt idx="50">
                  <c:v>5.1486015118852935</c:v>
                </c:pt>
                <c:pt idx="51">
                  <c:v>4.9772020368896541</c:v>
                </c:pt>
                <c:pt idx="52">
                  <c:v>4.8069203169238808</c:v>
                </c:pt>
                <c:pt idx="53">
                  <c:v>4.6382059008316725</c:v>
                </c:pt>
                <c:pt idx="54">
                  <c:v>4.4714612747173206</c:v>
                </c:pt>
                <c:pt idx="55">
                  <c:v>4.3070444372503429</c:v>
                </c:pt>
                <c:pt idx="56">
                  <c:v>4.1452714863486655</c:v>
                </c:pt>
                <c:pt idx="57">
                  <c:v>3.9864191933002271</c:v>
                </c:pt>
                <c:pt idx="58">
                  <c:v>3.830727544183524</c:v>
                </c:pt>
                <c:pt idx="59">
                  <c:v>3.6784022318325009</c:v>
                </c:pt>
                <c:pt idx="60">
                  <c:v>3.5296170845946921</c:v>
                </c:pt>
                <c:pt idx="61">
                  <c:v>3.3845164207861846</c:v>
                </c:pt>
                <c:pt idx="62">
                  <c:v>3.243217320083883</c:v>
                </c:pt>
                <c:pt idx="63">
                  <c:v>3.1058118051436705</c:v>
                </c:pt>
                <c:pt idx="64">
                  <c:v>2.9723689285196357</c:v>
                </c:pt>
                <c:pt idx="65">
                  <c:v>2.8429367615100642</c:v>
                </c:pt>
                <c:pt idx="66">
                  <c:v>2.717544282893785</c:v>
                </c:pt>
                <c:pt idx="67">
                  <c:v>2.5962031666675554</c:v>
                </c:pt>
                <c:pt idx="68">
                  <c:v>2.47890946887162</c:v>
                </c:pt>
                <c:pt idx="69">
                  <c:v>2.3656452144145756</c:v>
                </c:pt>
                <c:pt idx="70">
                  <c:v>2.256379885497346</c:v>
                </c:pt>
                <c:pt idx="71">
                  <c:v>2.151071813804629</c:v>
                </c:pt>
                <c:pt idx="72">
                  <c:v>2.0496694790946961</c:v>
                </c:pt>
                <c:pt idx="73">
                  <c:v>1.9521127171875943</c:v>
                </c:pt>
                <c:pt idx="74">
                  <c:v>1.8583338406392722</c:v>
                </c:pt>
                <c:pt idx="75">
                  <c:v>1.7682586756050671</c:v>
                </c:pt>
                <c:pt idx="76">
                  <c:v>1.6818075185499903</c:v>
                </c:pt>
                <c:pt idx="77">
                  <c:v>1.5988960165635844</c:v>
                </c:pt>
                <c:pt idx="78">
                  <c:v>1.5194359750914093</c:v>
                </c:pt>
                <c:pt idx="79">
                  <c:v>1.4433360969101654</c:v>
                </c:pt>
                <c:pt idx="80">
                  <c:v>1.3705026561550742</c:v>
                </c:pt>
                <c:pt idx="81">
                  <c:v>1.3008401111618371</c:v>
                </c:pt>
                <c:pt idx="82">
                  <c:v>1.2342516598158917</c:v>
                </c:pt>
                <c:pt idx="83">
                  <c:v>1.1706397410129994</c:v>
                </c:pt>
                <c:pt idx="84">
                  <c:v>1.1099064857312555</c:v>
                </c:pt>
                <c:pt idx="85">
                  <c:v>1.0519541210983592</c:v>
                </c:pt>
                <c:pt idx="86">
                  <c:v>0.99668533071251253</c:v>
                </c:pt>
                <c:pt idx="87">
                  <c:v>0.94400357434291393</c:v>
                </c:pt>
                <c:pt idx="88">
                  <c:v>0.89381336999869432</c:v>
                </c:pt>
                <c:pt idx="89">
                  <c:v>0.84602054121506332</c:v>
                </c:pt>
                <c:pt idx="90">
                  <c:v>0.80053243226405257</c:v>
                </c:pt>
                <c:pt idx="91">
                  <c:v>0.75725809385580856</c:v>
                </c:pt>
                <c:pt idx="92">
                  <c:v>0.71610844175607569</c:v>
                </c:pt>
                <c:pt idx="93">
                  <c:v>0.6769963906072417</c:v>
                </c:pt>
                <c:pt idx="94">
                  <c:v>0.63983696510489618</c:v>
                </c:pt>
                <c:pt idx="95">
                  <c:v>0.60454739054985729</c:v>
                </c:pt>
                <c:pt idx="96">
                  <c:v>0.57104716466762495</c:v>
                </c:pt>
                <c:pt idx="97">
                  <c:v>0.53925811246357502</c:v>
                </c:pt>
                <c:pt idx="98">
                  <c:v>0.50910442576324699</c:v>
                </c:pt>
                <c:pt idx="99">
                  <c:v>0.48051268897294841</c:v>
                </c:pt>
                <c:pt idx="100">
                  <c:v>0.45341189248689046</c:v>
                </c:pt>
                <c:pt idx="101">
                  <c:v>0.42773343506307399</c:v>
                </c:pt>
                <c:pt idx="102">
                  <c:v>0.40341111639136285</c:v>
                </c:pt>
                <c:pt idx="103">
                  <c:v>0.38038112098349447</c:v>
                </c:pt>
                <c:pt idx="104">
                  <c:v>0.35858199442615996</c:v>
                </c:pt>
                <c:pt idx="105">
                  <c:v>0.33795461295469936</c:v>
                </c:pt>
                <c:pt idx="106">
                  <c:v>0.31844214722618758</c:v>
                </c:pt>
                <c:pt idx="107">
                  <c:v>0.29999002109674089</c:v>
                </c:pt>
                <c:pt idx="108">
                  <c:v>0.28254586613845523</c:v>
                </c:pt>
                <c:pt idx="109">
                  <c:v>0.26605947256648549</c:v>
                </c:pt>
                <c:pt idx="110">
                  <c:v>0.25048273718607739</c:v>
                </c:pt>
                <c:pt idx="111">
                  <c:v>0.23576960891281712</c:v>
                </c:pt>
                <c:pt idx="112">
                  <c:v>0.22187603236669123</c:v>
                </c:pt>
                <c:pt idx="113">
                  <c:v>0.20875988999163156</c:v>
                </c:pt>
                <c:pt idx="114">
                  <c:v>0.1963809431068424</c:v>
                </c:pt>
                <c:pt idx="115">
                  <c:v>0.18470077225418172</c:v>
                </c:pt>
                <c:pt idx="116">
                  <c:v>0.17368271716704561</c:v>
                </c:pt>
                <c:pt idx="117">
                  <c:v>0.16329181665037182</c:v>
                </c:pt>
                <c:pt idx="118">
                  <c:v>0.15349474862838103</c:v>
                </c:pt>
                <c:pt idx="119">
                  <c:v>0.14425977058634115</c:v>
                </c:pt>
                <c:pt idx="120">
                  <c:v>0.13555666060480601</c:v>
                </c:pt>
                <c:pt idx="121">
                  <c:v>0.1273566591592854</c:v>
                </c:pt>
                <c:pt idx="122">
                  <c:v>0.1196324118350026</c:v>
                </c:pt>
                <c:pt idx="123">
                  <c:v>0.11235791308513783</c:v>
                </c:pt>
                <c:pt idx="124">
                  <c:v>0.10550845114160665</c:v>
                </c:pt>
                <c:pt idx="125">
                  <c:v>9.9060554169845605E-2</c:v>
                </c:pt>
                <c:pt idx="126">
                  <c:v>9.2991937743155242E-2</c:v>
                </c:pt>
                <c:pt idx="127">
                  <c:v>8.7281453697746425E-2</c:v>
                </c:pt>
                <c:pt idx="128">
                  <c:v>8.1909040416666135E-2</c:v>
                </c:pt>
                <c:pt idx="129">
                  <c:v>7.685567457910121E-2</c:v>
                </c:pt>
                <c:pt idx="130">
                  <c:v>7.2103324401105895E-2</c:v>
                </c:pt>
                <c:pt idx="131">
                  <c:v>6.7634904384451161E-2</c:v>
                </c:pt>
                <c:pt idx="132">
                  <c:v>6.3434231581981346E-2</c:v>
                </c:pt>
                <c:pt idx="133">
                  <c:v>5.9485983380485288E-2</c:v>
                </c:pt>
                <c:pt idx="134">
                  <c:v>5.5775656795587499E-2</c:v>
                </c:pt>
                <c:pt idx="135">
                  <c:v>5.2289529267442583E-2</c:v>
                </c:pt>
                <c:pt idx="136">
                  <c:v>4.9014620941032511E-2</c:v>
                </c:pt>
                <c:pt idx="137">
                  <c:v>4.5938658410531276E-2</c:v>
                </c:pt>
                <c:pt idx="138">
                  <c:v>4.3050039903476653E-2</c:v>
                </c:pt>
                <c:pt idx="139">
                  <c:v>4.0337801877309051E-2</c:v>
                </c:pt>
                <c:pt idx="140">
                  <c:v>3.7791586998151987E-2</c:v>
                </c:pt>
                <c:pt idx="141">
                  <c:v>3.5401613469477115E-2</c:v>
                </c:pt>
                <c:pt idx="142">
                  <c:v>3.3158645676465683E-2</c:v>
                </c:pt>
                <c:pt idx="143">
                  <c:v>3.1053966110417715E-2</c:v>
                </c:pt>
                <c:pt idx="144">
                  <c:v>2.9079348536424597E-2</c:v>
                </c:pt>
                <c:pt idx="145">
                  <c:v>2.7227032366680292E-2</c:v>
                </c:pt>
                <c:pt idx="146">
                  <c:v>2.5489698201229555E-2</c:v>
                </c:pt>
                <c:pt idx="147">
                  <c:v>2.3860444497606551E-2</c:v>
                </c:pt>
                <c:pt idx="148">
                  <c:v>2.2332765330681775E-2</c:v>
                </c:pt>
                <c:pt idx="149">
                  <c:v>2.0900529204080059E-2</c:v>
                </c:pt>
                <c:pt idx="150">
                  <c:v>1.955795887474044E-2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DC5-4BCD-888A-81009CE007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1706992"/>
        <c:axId val="311704248"/>
      </c:scatterChart>
      <c:valAx>
        <c:axId val="311706992"/>
        <c:scaling>
          <c:orientation val="minMax"/>
          <c:max val="15"/>
          <c:min val="0"/>
        </c:scaling>
        <c:delete val="0"/>
        <c:axPos val="b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311704248"/>
        <c:crosses val="autoZero"/>
        <c:crossBetween val="midCat"/>
        <c:majorUnit val="2"/>
      </c:valAx>
      <c:valAx>
        <c:axId val="31170424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311706992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615827991588489"/>
          <c:y val="7.4977654820174502E-2"/>
          <c:w val="0.79089034717415951"/>
          <c:h val="0.76799800956272657"/>
        </c:manualLayout>
      </c:layout>
      <c:scatterChart>
        <c:scatterStyle val="smoothMarker"/>
        <c:varyColors val="0"/>
        <c:ser>
          <c:idx val="0"/>
          <c:order val="0"/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Sheet1!$H$11:$H$161</c:f>
              <c:numCache>
                <c:formatCode>General</c:formatCode>
                <c:ptCount val="151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0.30000000000000004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0.79999999999999993</c:v>
                </c:pt>
                <c:pt idx="9">
                  <c:v>0.89999999999999991</c:v>
                </c:pt>
                <c:pt idx="10">
                  <c:v>0.99999999999999989</c:v>
                </c:pt>
                <c:pt idx="11">
                  <c:v>1.0999999999999999</c:v>
                </c:pt>
                <c:pt idx="12">
                  <c:v>1.2</c:v>
                </c:pt>
                <c:pt idx="13">
                  <c:v>1.3</c:v>
                </c:pt>
                <c:pt idx="14">
                  <c:v>1.4000000000000001</c:v>
                </c:pt>
                <c:pt idx="15">
                  <c:v>1.5000000000000002</c:v>
                </c:pt>
                <c:pt idx="16">
                  <c:v>1.6000000000000003</c:v>
                </c:pt>
                <c:pt idx="17">
                  <c:v>1.7000000000000004</c:v>
                </c:pt>
                <c:pt idx="18">
                  <c:v>1.8000000000000005</c:v>
                </c:pt>
                <c:pt idx="19">
                  <c:v>1.9000000000000006</c:v>
                </c:pt>
                <c:pt idx="20">
                  <c:v>2.0000000000000004</c:v>
                </c:pt>
                <c:pt idx="21">
                  <c:v>2.1000000000000005</c:v>
                </c:pt>
                <c:pt idx="22">
                  <c:v>2.2000000000000006</c:v>
                </c:pt>
                <c:pt idx="23">
                  <c:v>2.3000000000000007</c:v>
                </c:pt>
                <c:pt idx="24">
                  <c:v>2.4000000000000008</c:v>
                </c:pt>
                <c:pt idx="25">
                  <c:v>2.5000000000000009</c:v>
                </c:pt>
                <c:pt idx="26">
                  <c:v>2.600000000000001</c:v>
                </c:pt>
                <c:pt idx="27">
                  <c:v>2.7000000000000011</c:v>
                </c:pt>
                <c:pt idx="28">
                  <c:v>2.8000000000000012</c:v>
                </c:pt>
                <c:pt idx="29">
                  <c:v>2.9000000000000012</c:v>
                </c:pt>
                <c:pt idx="30">
                  <c:v>3.0000000000000013</c:v>
                </c:pt>
                <c:pt idx="31">
                  <c:v>3.1000000000000014</c:v>
                </c:pt>
                <c:pt idx="32">
                  <c:v>3.2000000000000015</c:v>
                </c:pt>
                <c:pt idx="33">
                  <c:v>3.3000000000000016</c:v>
                </c:pt>
                <c:pt idx="34">
                  <c:v>3.4000000000000017</c:v>
                </c:pt>
                <c:pt idx="35">
                  <c:v>3.5000000000000018</c:v>
                </c:pt>
                <c:pt idx="36">
                  <c:v>3.6000000000000019</c:v>
                </c:pt>
                <c:pt idx="37">
                  <c:v>3.700000000000002</c:v>
                </c:pt>
                <c:pt idx="38">
                  <c:v>3.800000000000002</c:v>
                </c:pt>
                <c:pt idx="39">
                  <c:v>3.9000000000000021</c:v>
                </c:pt>
                <c:pt idx="40">
                  <c:v>4.0000000000000018</c:v>
                </c:pt>
                <c:pt idx="41">
                  <c:v>4.1000000000000014</c:v>
                </c:pt>
                <c:pt idx="42">
                  <c:v>4.2000000000000011</c:v>
                </c:pt>
                <c:pt idx="43">
                  <c:v>4.3000000000000007</c:v>
                </c:pt>
                <c:pt idx="44">
                  <c:v>4.4000000000000004</c:v>
                </c:pt>
                <c:pt idx="45">
                  <c:v>4.5</c:v>
                </c:pt>
                <c:pt idx="46">
                  <c:v>4.5999999999999996</c:v>
                </c:pt>
                <c:pt idx="47">
                  <c:v>4.6999999999999993</c:v>
                </c:pt>
                <c:pt idx="48">
                  <c:v>4.7999999999999989</c:v>
                </c:pt>
                <c:pt idx="49">
                  <c:v>4.8999999999999986</c:v>
                </c:pt>
                <c:pt idx="50">
                  <c:v>4.9999999999999982</c:v>
                </c:pt>
                <c:pt idx="51">
                  <c:v>5.0999999999999979</c:v>
                </c:pt>
                <c:pt idx="52">
                  <c:v>5.1999999999999975</c:v>
                </c:pt>
                <c:pt idx="53">
                  <c:v>5.2999999999999972</c:v>
                </c:pt>
                <c:pt idx="54">
                  <c:v>5.3999999999999968</c:v>
                </c:pt>
                <c:pt idx="55">
                  <c:v>5.4999999999999964</c:v>
                </c:pt>
                <c:pt idx="56">
                  <c:v>5.5999999999999961</c:v>
                </c:pt>
                <c:pt idx="57">
                  <c:v>5.6999999999999957</c:v>
                </c:pt>
                <c:pt idx="58">
                  <c:v>5.7999999999999954</c:v>
                </c:pt>
                <c:pt idx="59">
                  <c:v>5.899999999999995</c:v>
                </c:pt>
                <c:pt idx="60">
                  <c:v>5.9999999999999947</c:v>
                </c:pt>
                <c:pt idx="61">
                  <c:v>6.0999999999999943</c:v>
                </c:pt>
                <c:pt idx="62">
                  <c:v>6.199999999999994</c:v>
                </c:pt>
                <c:pt idx="63">
                  <c:v>6.2999999999999936</c:v>
                </c:pt>
                <c:pt idx="64">
                  <c:v>6.3999999999999932</c:v>
                </c:pt>
                <c:pt idx="65">
                  <c:v>6.4999999999999929</c:v>
                </c:pt>
                <c:pt idx="66">
                  <c:v>6.5999999999999925</c:v>
                </c:pt>
                <c:pt idx="67">
                  <c:v>6.6999999999999922</c:v>
                </c:pt>
                <c:pt idx="68">
                  <c:v>6.7999999999999918</c:v>
                </c:pt>
                <c:pt idx="69">
                  <c:v>6.8999999999999915</c:v>
                </c:pt>
                <c:pt idx="70">
                  <c:v>6.9999999999999911</c:v>
                </c:pt>
                <c:pt idx="71">
                  <c:v>7.0999999999999908</c:v>
                </c:pt>
                <c:pt idx="72">
                  <c:v>7.1999999999999904</c:v>
                </c:pt>
                <c:pt idx="73">
                  <c:v>7.2999999999999901</c:v>
                </c:pt>
                <c:pt idx="74">
                  <c:v>7.3999999999999897</c:v>
                </c:pt>
                <c:pt idx="75">
                  <c:v>7.4999999999999893</c:v>
                </c:pt>
                <c:pt idx="76">
                  <c:v>7.599999999999989</c:v>
                </c:pt>
                <c:pt idx="77">
                  <c:v>7.6999999999999886</c:v>
                </c:pt>
                <c:pt idx="78">
                  <c:v>7.7999999999999883</c:v>
                </c:pt>
                <c:pt idx="79">
                  <c:v>7.8999999999999879</c:v>
                </c:pt>
                <c:pt idx="80">
                  <c:v>7.9999999999999876</c:v>
                </c:pt>
                <c:pt idx="81">
                  <c:v>8.0999999999999872</c:v>
                </c:pt>
                <c:pt idx="82">
                  <c:v>8.1999999999999869</c:v>
                </c:pt>
                <c:pt idx="83">
                  <c:v>8.2999999999999865</c:v>
                </c:pt>
                <c:pt idx="84">
                  <c:v>8.3999999999999861</c:v>
                </c:pt>
                <c:pt idx="85">
                  <c:v>8.4999999999999858</c:v>
                </c:pt>
                <c:pt idx="86">
                  <c:v>8.5999999999999854</c:v>
                </c:pt>
                <c:pt idx="87">
                  <c:v>8.6999999999999851</c:v>
                </c:pt>
                <c:pt idx="88">
                  <c:v>8.7999999999999847</c:v>
                </c:pt>
                <c:pt idx="89">
                  <c:v>8.8999999999999844</c:v>
                </c:pt>
                <c:pt idx="90">
                  <c:v>8.999999999999984</c:v>
                </c:pt>
                <c:pt idx="91">
                  <c:v>9.0999999999999837</c:v>
                </c:pt>
                <c:pt idx="92">
                  <c:v>9.1999999999999833</c:v>
                </c:pt>
                <c:pt idx="93">
                  <c:v>9.2999999999999829</c:v>
                </c:pt>
                <c:pt idx="94">
                  <c:v>9.3999999999999826</c:v>
                </c:pt>
                <c:pt idx="95">
                  <c:v>9.4999999999999822</c:v>
                </c:pt>
                <c:pt idx="96">
                  <c:v>9.5999999999999819</c:v>
                </c:pt>
                <c:pt idx="97">
                  <c:v>9.6999999999999815</c:v>
                </c:pt>
                <c:pt idx="98">
                  <c:v>9.7999999999999812</c:v>
                </c:pt>
                <c:pt idx="99">
                  <c:v>9.8999999999999808</c:v>
                </c:pt>
                <c:pt idx="100">
                  <c:v>9.9999999999999805</c:v>
                </c:pt>
                <c:pt idx="101">
                  <c:v>10.09999999999998</c:v>
                </c:pt>
                <c:pt idx="102">
                  <c:v>10.19999999999998</c:v>
                </c:pt>
                <c:pt idx="103">
                  <c:v>10.299999999999979</c:v>
                </c:pt>
                <c:pt idx="104">
                  <c:v>10.399999999999979</c:v>
                </c:pt>
                <c:pt idx="105">
                  <c:v>10.499999999999979</c:v>
                </c:pt>
                <c:pt idx="106">
                  <c:v>10.599999999999978</c:v>
                </c:pt>
                <c:pt idx="107">
                  <c:v>10.699999999999978</c:v>
                </c:pt>
                <c:pt idx="108">
                  <c:v>10.799999999999978</c:v>
                </c:pt>
                <c:pt idx="109">
                  <c:v>10.899999999999977</c:v>
                </c:pt>
                <c:pt idx="110">
                  <c:v>10.999999999999977</c:v>
                </c:pt>
                <c:pt idx="111">
                  <c:v>11.099999999999977</c:v>
                </c:pt>
                <c:pt idx="112">
                  <c:v>11.199999999999976</c:v>
                </c:pt>
                <c:pt idx="113">
                  <c:v>11.299999999999976</c:v>
                </c:pt>
                <c:pt idx="114">
                  <c:v>11.399999999999975</c:v>
                </c:pt>
                <c:pt idx="115">
                  <c:v>11.499999999999975</c:v>
                </c:pt>
                <c:pt idx="116">
                  <c:v>11.599999999999975</c:v>
                </c:pt>
                <c:pt idx="117">
                  <c:v>11.699999999999974</c:v>
                </c:pt>
                <c:pt idx="118">
                  <c:v>11.799999999999974</c:v>
                </c:pt>
                <c:pt idx="119">
                  <c:v>11.899999999999974</c:v>
                </c:pt>
                <c:pt idx="120">
                  <c:v>11.999999999999973</c:v>
                </c:pt>
                <c:pt idx="121">
                  <c:v>12.099999999999973</c:v>
                </c:pt>
                <c:pt idx="122">
                  <c:v>12.199999999999973</c:v>
                </c:pt>
                <c:pt idx="123">
                  <c:v>12.299999999999972</c:v>
                </c:pt>
                <c:pt idx="124">
                  <c:v>12.399999999999972</c:v>
                </c:pt>
                <c:pt idx="125">
                  <c:v>12.499999999999972</c:v>
                </c:pt>
                <c:pt idx="126">
                  <c:v>12.599999999999971</c:v>
                </c:pt>
                <c:pt idx="127">
                  <c:v>12.699999999999971</c:v>
                </c:pt>
                <c:pt idx="128">
                  <c:v>12.799999999999971</c:v>
                </c:pt>
                <c:pt idx="129">
                  <c:v>12.89999999999997</c:v>
                </c:pt>
                <c:pt idx="130">
                  <c:v>12.99999999999997</c:v>
                </c:pt>
                <c:pt idx="131">
                  <c:v>13.099999999999969</c:v>
                </c:pt>
                <c:pt idx="132">
                  <c:v>13.199999999999969</c:v>
                </c:pt>
                <c:pt idx="133">
                  <c:v>13.299999999999969</c:v>
                </c:pt>
                <c:pt idx="134">
                  <c:v>13.399999999999968</c:v>
                </c:pt>
                <c:pt idx="135">
                  <c:v>13.499999999999968</c:v>
                </c:pt>
                <c:pt idx="136">
                  <c:v>13.599999999999968</c:v>
                </c:pt>
                <c:pt idx="137">
                  <c:v>13.699999999999967</c:v>
                </c:pt>
                <c:pt idx="138">
                  <c:v>13.799999999999967</c:v>
                </c:pt>
                <c:pt idx="139">
                  <c:v>13.899999999999967</c:v>
                </c:pt>
                <c:pt idx="140">
                  <c:v>13.999999999999966</c:v>
                </c:pt>
                <c:pt idx="141">
                  <c:v>14.099999999999966</c:v>
                </c:pt>
                <c:pt idx="142">
                  <c:v>14.199999999999966</c:v>
                </c:pt>
                <c:pt idx="143">
                  <c:v>14.299999999999965</c:v>
                </c:pt>
                <c:pt idx="144">
                  <c:v>14.399999999999965</c:v>
                </c:pt>
                <c:pt idx="145">
                  <c:v>14.499999999999964</c:v>
                </c:pt>
                <c:pt idx="146">
                  <c:v>14.599999999999964</c:v>
                </c:pt>
                <c:pt idx="147">
                  <c:v>14.699999999999964</c:v>
                </c:pt>
                <c:pt idx="148">
                  <c:v>14.799999999999963</c:v>
                </c:pt>
                <c:pt idx="149">
                  <c:v>14.899999999999963</c:v>
                </c:pt>
                <c:pt idx="150">
                  <c:v>14.999999999999963</c:v>
                </c:pt>
              </c:numCache>
            </c:numRef>
          </c:xVal>
          <c:yVal>
            <c:numRef>
              <c:f>Sheet1!$I$11:$I$161</c:f>
              <c:numCache>
                <c:formatCode>General</c:formatCode>
                <c:ptCount val="151"/>
                <c:pt idx="0">
                  <c:v>0</c:v>
                </c:pt>
                <c:pt idx="1">
                  <c:v>1.8304398217370378E-2</c:v>
                </c:pt>
                <c:pt idx="2">
                  <c:v>9.405239060008988E-2</c:v>
                </c:pt>
                <c:pt idx="3">
                  <c:v>0.23670706291350216</c:v>
                </c:pt>
                <c:pt idx="4">
                  <c:v>0.44477788603574769</c:v>
                </c:pt>
                <c:pt idx="5">
                  <c:v>0.71209164925900392</c:v>
                </c:pt>
                <c:pt idx="6">
                  <c:v>1.0302521473700306</c:v>
                </c:pt>
                <c:pt idx="7">
                  <c:v>1.3899445584475774</c:v>
                </c:pt>
                <c:pt idx="8">
                  <c:v>1.7816995169181742</c:v>
                </c:pt>
                <c:pt idx="9">
                  <c:v>2.1963565045638171</c:v>
                </c:pt>
                <c:pt idx="10">
                  <c:v>2.6253434895593637</c:v>
                </c:pt>
                <c:pt idx="11">
                  <c:v>3.060838031202695</c:v>
                </c:pt>
                <c:pt idx="12">
                  <c:v>3.4958495407347958</c:v>
                </c:pt>
                <c:pt idx="13">
                  <c:v>3.9242483322629234</c:v>
                </c:pt>
                <c:pt idx="14">
                  <c:v>4.3407587162120489</c:v>
                </c:pt>
                <c:pt idx="15">
                  <c:v>4.7409280824618216</c:v>
                </c:pt>
                <c:pt idx="16">
                  <c:v>5.121080406084511</c:v>
                </c:pt>
                <c:pt idx="17">
                  <c:v>5.4782601981545778</c:v>
                </c:pt>
                <c:pt idx="18">
                  <c:v>5.8101712259485643</c:v>
                </c:pt>
                <c:pt idx="19">
                  <c:v>6.1151131059090647</c:v>
                </c:pt>
                <c:pt idx="20">
                  <c:v>6.3919179814604847</c:v>
                </c:pt>
                <c:pt idx="21">
                  <c:v>6.639888839988985</c:v>
                </c:pt>
                <c:pt idx="22">
                  <c:v>6.8587405343457792</c:v>
                </c:pt>
                <c:pt idx="23">
                  <c:v>7.0485442093725661</c:v>
                </c:pt>
                <c:pt idx="24">
                  <c:v>7.2096755615221442</c:v>
                </c:pt>
                <c:pt idx="25">
                  <c:v>7.3427671567985469</c:v>
                </c:pt>
                <c:pt idx="26">
                  <c:v>7.4486648821826931</c:v>
                </c:pt>
                <c:pt idx="27">
                  <c:v>7.5283884959362819</c:v>
                </c:pt>
                <c:pt idx="28">
                  <c:v>7.583096163258177</c:v>
                </c:pt>
                <c:pt idx="29">
                  <c:v>7.6140528085211638</c:v>
                </c:pt>
                <c:pt idx="30">
                  <c:v>7.6226020782264499</c:v>
                </c:pt>
                <c:pt idx="31">
                  <c:v>7.6101416856134962</c:v>
                </c:pt>
                <c:pt idx="32">
                  <c:v>7.5781018952397661</c:v>
                </c:pt>
                <c:pt idx="33">
                  <c:v>7.5279269012127701</c:v>
                </c:pt>
                <c:pt idx="34">
                  <c:v>7.4610588540948921</c:v>
                </c:pt>
                <c:pt idx="35">
                  <c:v>7.3789242972262228</c:v>
                </c:pt>
                <c:pt idx="36">
                  <c:v>7.282922782084432</c:v>
                </c:pt>
                <c:pt idx="37">
                  <c:v>7.17441744335542</c:v>
                </c:pt>
                <c:pt idx="38">
                  <c:v>7.0547273268705561</c:v>
                </c:pt>
                <c:pt idx="39">
                  <c:v>6.9251212768915371</c:v>
                </c:pt>
                <c:pt idx="40">
                  <c:v>6.7868132029431676</c:v>
                </c:pt>
                <c:pt idx="41">
                  <c:v>6.6409585601650853</c:v>
                </c:pt>
                <c:pt idx="42">
                  <c:v>6.4886518907184287</c:v>
                </c:pt>
                <c:pt idx="43">
                  <c:v>6.3309252869536552</c:v>
                </c:pt>
                <c:pt idx="44">
                  <c:v>6.1687476496843514</c:v>
                </c:pt>
                <c:pt idx="45">
                  <c:v>6.003024626926182</c:v>
                </c:pt>
                <c:pt idx="46">
                  <c:v>5.8345991297894715</c:v>
                </c:pt>
                <c:pt idx="47">
                  <c:v>5.6642523328240824</c:v>
                </c:pt>
                <c:pt idx="48">
                  <c:v>5.4927050759925766</c:v>
                </c:pt>
                <c:pt idx="49">
                  <c:v>5.3206195945936221</c:v>
                </c:pt>
                <c:pt idx="50">
                  <c:v>5.1486015118852935</c:v>
                </c:pt>
                <c:pt idx="51">
                  <c:v>4.9772020368896541</c:v>
                </c:pt>
                <c:pt idx="52">
                  <c:v>4.8069203169238808</c:v>
                </c:pt>
                <c:pt idx="53">
                  <c:v>4.6382059008316725</c:v>
                </c:pt>
                <c:pt idx="54">
                  <c:v>4.4714612747173206</c:v>
                </c:pt>
                <c:pt idx="55">
                  <c:v>4.3070444372503429</c:v>
                </c:pt>
                <c:pt idx="56">
                  <c:v>4.1452714863486655</c:v>
                </c:pt>
                <c:pt idx="57">
                  <c:v>3.9864191933002271</c:v>
                </c:pt>
                <c:pt idx="58">
                  <c:v>3.830727544183524</c:v>
                </c:pt>
                <c:pt idx="59">
                  <c:v>3.6784022318325009</c:v>
                </c:pt>
                <c:pt idx="60">
                  <c:v>3.5296170845946921</c:v>
                </c:pt>
                <c:pt idx="61">
                  <c:v>3.3845164207861846</c:v>
                </c:pt>
                <c:pt idx="62">
                  <c:v>3.243217320083883</c:v>
                </c:pt>
                <c:pt idx="63">
                  <c:v>3.1058118051436705</c:v>
                </c:pt>
                <c:pt idx="64">
                  <c:v>2.9723689285196357</c:v>
                </c:pt>
                <c:pt idx="65">
                  <c:v>2.8429367615100642</c:v>
                </c:pt>
                <c:pt idx="66">
                  <c:v>2.717544282893785</c:v>
                </c:pt>
                <c:pt idx="67">
                  <c:v>2.5962031666675554</c:v>
                </c:pt>
                <c:pt idx="68">
                  <c:v>2.47890946887162</c:v>
                </c:pt>
                <c:pt idx="69">
                  <c:v>2.3656452144145756</c:v>
                </c:pt>
                <c:pt idx="70">
                  <c:v>2.256379885497346</c:v>
                </c:pt>
                <c:pt idx="71">
                  <c:v>2.151071813804629</c:v>
                </c:pt>
                <c:pt idx="72">
                  <c:v>2.0496694790946961</c:v>
                </c:pt>
                <c:pt idx="73">
                  <c:v>1.9521127171875943</c:v>
                </c:pt>
                <c:pt idx="74">
                  <c:v>1.8583338406392722</c:v>
                </c:pt>
                <c:pt idx="75">
                  <c:v>1.7682586756050671</c:v>
                </c:pt>
                <c:pt idx="76">
                  <c:v>1.6818075185499903</c:v>
                </c:pt>
                <c:pt idx="77">
                  <c:v>1.5988960165635844</c:v>
                </c:pt>
                <c:pt idx="78">
                  <c:v>1.5194359750914093</c:v>
                </c:pt>
                <c:pt idx="79">
                  <c:v>1.4433360969101654</c:v>
                </c:pt>
                <c:pt idx="80">
                  <c:v>1.3705026561550742</c:v>
                </c:pt>
                <c:pt idx="81">
                  <c:v>1.3008401111618371</c:v>
                </c:pt>
                <c:pt idx="82">
                  <c:v>1.2342516598158917</c:v>
                </c:pt>
                <c:pt idx="83">
                  <c:v>1.1706397410129994</c:v>
                </c:pt>
                <c:pt idx="84">
                  <c:v>1.1099064857312555</c:v>
                </c:pt>
                <c:pt idx="85">
                  <c:v>1.0519541210983592</c:v>
                </c:pt>
                <c:pt idx="86">
                  <c:v>0.99668533071251253</c:v>
                </c:pt>
                <c:pt idx="87">
                  <c:v>0.94400357434291393</c:v>
                </c:pt>
                <c:pt idx="88">
                  <c:v>0.89381336999869432</c:v>
                </c:pt>
                <c:pt idx="89">
                  <c:v>0.84602054121506332</c:v>
                </c:pt>
                <c:pt idx="90">
                  <c:v>0.80053243226405257</c:v>
                </c:pt>
                <c:pt idx="91">
                  <c:v>0.75725809385580856</c:v>
                </c:pt>
                <c:pt idx="92">
                  <c:v>0.71610844175607569</c:v>
                </c:pt>
                <c:pt idx="93">
                  <c:v>0.6769963906072417</c:v>
                </c:pt>
                <c:pt idx="94">
                  <c:v>0.63983696510489618</c:v>
                </c:pt>
                <c:pt idx="95">
                  <c:v>0.60454739054985729</c:v>
                </c:pt>
                <c:pt idx="96">
                  <c:v>0.57104716466762495</c:v>
                </c:pt>
                <c:pt idx="97">
                  <c:v>0.53925811246357502</c:v>
                </c:pt>
                <c:pt idx="98">
                  <c:v>0.50910442576324699</c:v>
                </c:pt>
                <c:pt idx="99">
                  <c:v>0.48051268897294841</c:v>
                </c:pt>
                <c:pt idx="100">
                  <c:v>0.45341189248689046</c:v>
                </c:pt>
                <c:pt idx="101">
                  <c:v>0.42773343506307399</c:v>
                </c:pt>
                <c:pt idx="102">
                  <c:v>0.40341111639136285</c:v>
                </c:pt>
                <c:pt idx="103">
                  <c:v>0.38038112098349447</c:v>
                </c:pt>
                <c:pt idx="104">
                  <c:v>0.35858199442615996</c:v>
                </c:pt>
                <c:pt idx="105">
                  <c:v>0.33795461295469936</c:v>
                </c:pt>
                <c:pt idx="106">
                  <c:v>0.31844214722618758</c:v>
                </c:pt>
                <c:pt idx="107">
                  <c:v>0.29999002109674089</c:v>
                </c:pt>
                <c:pt idx="108">
                  <c:v>0.28254586613845523</c:v>
                </c:pt>
                <c:pt idx="109">
                  <c:v>0.26605947256648549</c:v>
                </c:pt>
                <c:pt idx="110">
                  <c:v>0.25048273718607739</c:v>
                </c:pt>
                <c:pt idx="111">
                  <c:v>0.23576960891281712</c:v>
                </c:pt>
                <c:pt idx="112">
                  <c:v>0.22187603236669123</c:v>
                </c:pt>
                <c:pt idx="113">
                  <c:v>0.20875988999163156</c:v>
                </c:pt>
                <c:pt idx="114">
                  <c:v>0.1963809431068424</c:v>
                </c:pt>
                <c:pt idx="115">
                  <c:v>0.18470077225418172</c:v>
                </c:pt>
                <c:pt idx="116">
                  <c:v>0.17368271716704561</c:v>
                </c:pt>
                <c:pt idx="117">
                  <c:v>0.16329181665037182</c:v>
                </c:pt>
                <c:pt idx="118">
                  <c:v>0.15349474862838103</c:v>
                </c:pt>
                <c:pt idx="119">
                  <c:v>0.14425977058634115</c:v>
                </c:pt>
                <c:pt idx="120">
                  <c:v>0.13555666060480601</c:v>
                </c:pt>
                <c:pt idx="121">
                  <c:v>0.1273566591592854</c:v>
                </c:pt>
                <c:pt idx="122">
                  <c:v>0.1196324118350026</c:v>
                </c:pt>
                <c:pt idx="123">
                  <c:v>0.11235791308513783</c:v>
                </c:pt>
                <c:pt idx="124">
                  <c:v>0.10550845114160665</c:v>
                </c:pt>
                <c:pt idx="125">
                  <c:v>9.9060554169845605E-2</c:v>
                </c:pt>
                <c:pt idx="126">
                  <c:v>9.2991937743155242E-2</c:v>
                </c:pt>
                <c:pt idx="127">
                  <c:v>8.7281453697746425E-2</c:v>
                </c:pt>
                <c:pt idx="128">
                  <c:v>8.1909040416666135E-2</c:v>
                </c:pt>
                <c:pt idx="129">
                  <c:v>7.685567457910121E-2</c:v>
                </c:pt>
                <c:pt idx="130">
                  <c:v>7.2103324401105895E-2</c:v>
                </c:pt>
                <c:pt idx="131">
                  <c:v>6.7634904384451161E-2</c:v>
                </c:pt>
                <c:pt idx="132">
                  <c:v>6.3434231581981346E-2</c:v>
                </c:pt>
                <c:pt idx="133">
                  <c:v>5.9485983380485288E-2</c:v>
                </c:pt>
                <c:pt idx="134">
                  <c:v>5.5775656795587499E-2</c:v>
                </c:pt>
                <c:pt idx="135">
                  <c:v>5.2289529267442583E-2</c:v>
                </c:pt>
                <c:pt idx="136">
                  <c:v>4.9014620941032511E-2</c:v>
                </c:pt>
                <c:pt idx="137">
                  <c:v>4.5938658410531276E-2</c:v>
                </c:pt>
                <c:pt idx="138">
                  <c:v>4.3050039903476653E-2</c:v>
                </c:pt>
                <c:pt idx="139">
                  <c:v>4.0337801877309051E-2</c:v>
                </c:pt>
                <c:pt idx="140">
                  <c:v>3.7791586998151987E-2</c:v>
                </c:pt>
                <c:pt idx="141">
                  <c:v>3.5401613469477115E-2</c:v>
                </c:pt>
                <c:pt idx="142">
                  <c:v>3.3158645676465683E-2</c:v>
                </c:pt>
                <c:pt idx="143">
                  <c:v>3.1053966110417715E-2</c:v>
                </c:pt>
                <c:pt idx="144">
                  <c:v>2.9079348536424597E-2</c:v>
                </c:pt>
                <c:pt idx="145">
                  <c:v>2.7227032366680292E-2</c:v>
                </c:pt>
                <c:pt idx="146">
                  <c:v>2.5489698201229555E-2</c:v>
                </c:pt>
                <c:pt idx="147">
                  <c:v>2.3860444497606551E-2</c:v>
                </c:pt>
                <c:pt idx="148">
                  <c:v>2.2332765330681775E-2</c:v>
                </c:pt>
                <c:pt idx="149">
                  <c:v>2.0900529204080059E-2</c:v>
                </c:pt>
                <c:pt idx="150">
                  <c:v>1.955795887474044E-2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1EB-4EAA-BC65-BC254D1E97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1705816"/>
        <c:axId val="311703464"/>
      </c:scatterChart>
      <c:valAx>
        <c:axId val="311705816"/>
        <c:scaling>
          <c:orientation val="minMax"/>
          <c:max val="15"/>
          <c:min val="0"/>
        </c:scaling>
        <c:delete val="0"/>
        <c:axPos val="b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311703464"/>
        <c:crosses val="autoZero"/>
        <c:crossBetween val="midCat"/>
        <c:majorUnit val="2"/>
      </c:valAx>
      <c:valAx>
        <c:axId val="31170346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311705816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0.03105</cdr:x>
      <cdr:y>0.00434</cdr:y>
    </cdr:from>
    <cdr:to>
      <cdr:x>0.11453</cdr:x>
      <cdr:y>0.99222</cdr:y>
    </cdr:to>
    <cdr:sp macro="" textlink="">
      <cdr:nvSpPr>
        <cdr:cNvPr id="2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 rot="16200000">
          <a:off x="-1019993" y="1144636"/>
          <a:ext cx="2571379" cy="30469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rot="0" vert="horz" wrap="square" lIns="91440" tIns="45720" rIns="91440" bIns="45720" anchor="t" anchorCtr="0">
          <a:spAutoFit/>
        </a:bodyPr>
        <a:lstStyle xmlns:a="http://schemas.openxmlformats.org/drawingml/2006/main"/>
        <a:p xmlns:a="http://schemas.openxmlformats.org/drawingml/2006/main">
          <a:pPr algn="r">
            <a:lnSpc>
              <a:spcPct val="115000"/>
            </a:lnSpc>
            <a:spcAft>
              <a:spcPts val="1000"/>
            </a:spcAft>
          </a:pPr>
          <a:r>
            <a:rPr lang="en-GB" sz="1200" dirty="0">
              <a:effectLst/>
              <a:ea typeface="Times New Roman"/>
              <a:cs typeface="Times New Roman" panose="02020603050405020304" pitchFamily="18" charset="0"/>
            </a:rPr>
            <a:t>Axion flux at </a:t>
          </a:r>
          <a:r>
            <a:rPr lang="en-GB" sz="1200" dirty="0" smtClean="0">
              <a:effectLst/>
              <a:ea typeface="Times New Roman"/>
              <a:cs typeface="Times New Roman" panose="02020603050405020304" pitchFamily="18" charset="0"/>
            </a:rPr>
            <a:t>Earth </a:t>
          </a:r>
          <a:r>
            <a:rPr lang="en-GB" sz="1200" dirty="0">
              <a:effectLst/>
              <a:ea typeface="Times New Roman"/>
              <a:cs typeface="Times New Roman" panose="02020603050405020304" pitchFamily="18" charset="0"/>
            </a:rPr>
            <a:t>[×10</a:t>
          </a:r>
          <a:r>
            <a:rPr lang="en-GB" sz="1200" baseline="30000" dirty="0">
              <a:effectLst/>
              <a:ea typeface="Times New Roman"/>
              <a:cs typeface="Times New Roman" panose="02020603050405020304" pitchFamily="18" charset="0"/>
            </a:rPr>
            <a:t>10</a:t>
          </a:r>
          <a:r>
            <a:rPr lang="en-GB" sz="1200" dirty="0">
              <a:effectLst/>
              <a:ea typeface="Times New Roman"/>
              <a:cs typeface="Times New Roman" panose="02020603050405020304" pitchFamily="18" charset="0"/>
            </a:rPr>
            <a:t>cm</a:t>
          </a:r>
          <a:r>
            <a:rPr lang="en-GB" sz="1200" baseline="30000" dirty="0">
              <a:effectLst/>
              <a:ea typeface="Times New Roman"/>
              <a:cs typeface="Times New Roman" panose="02020603050405020304" pitchFamily="18" charset="0"/>
            </a:rPr>
            <a:t>-2</a:t>
          </a:r>
          <a:r>
            <a:rPr lang="en-GB" sz="1200" dirty="0">
              <a:effectLst/>
              <a:ea typeface="Times New Roman"/>
              <a:cs typeface="Times New Roman" panose="02020603050405020304" pitchFamily="18" charset="0"/>
            </a:rPr>
            <a:t>s</a:t>
          </a:r>
          <a:r>
            <a:rPr lang="en-GB" sz="1200" baseline="30000" dirty="0">
              <a:effectLst/>
              <a:ea typeface="Times New Roman"/>
              <a:cs typeface="Times New Roman" panose="02020603050405020304" pitchFamily="18" charset="0"/>
            </a:rPr>
            <a:t>-1</a:t>
          </a:r>
          <a:r>
            <a:rPr lang="en-GB" sz="1200" dirty="0">
              <a:effectLst/>
              <a:ea typeface="Times New Roman"/>
              <a:cs typeface="Times New Roman" panose="02020603050405020304" pitchFamily="18" charset="0"/>
            </a:rPr>
            <a:t>keV</a:t>
          </a:r>
          <a:r>
            <a:rPr lang="en-GB" sz="1200" baseline="30000" dirty="0">
              <a:effectLst/>
              <a:ea typeface="Times New Roman"/>
              <a:cs typeface="Times New Roman" panose="02020603050405020304" pitchFamily="18" charset="0"/>
            </a:rPr>
            <a:t>-1</a:t>
          </a:r>
          <a:r>
            <a:rPr lang="en-GB" sz="1200" dirty="0">
              <a:effectLst/>
              <a:ea typeface="Times New Roman"/>
              <a:cs typeface="Times New Roman" panose="02020603050405020304" pitchFamily="18" charset="0"/>
            </a:rPr>
            <a:t>]</a:t>
          </a:r>
          <a:endParaRPr lang="en-GB" sz="1100" dirty="0">
            <a:effectLst/>
            <a:ea typeface="Times New Roman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0.4303</cdr:x>
      <cdr:y>0.88575</cdr:y>
    </cdr:from>
    <cdr:to>
      <cdr:x>0.99056</cdr:x>
      <cdr:y>1</cdr:y>
    </cdr:to>
    <cdr:sp macro="" textlink="">
      <cdr:nvSpPr>
        <cdr:cNvPr id="3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570637" y="2915658"/>
          <a:ext cx="2045018" cy="37608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rot="0" vert="horz" wrap="square" lIns="91440" tIns="45720" rIns="91440" bIns="45720" anchor="t" anchorCtr="0">
          <a:spAutoFit/>
        </a:bodyPr>
        <a:lstStyle xmlns:a="http://schemas.openxmlformats.org/drawingml/2006/main"/>
        <a:p xmlns:a="http://schemas.openxmlformats.org/drawingml/2006/main">
          <a:pPr algn="r">
            <a:lnSpc>
              <a:spcPct val="115000"/>
            </a:lnSpc>
            <a:spcAft>
              <a:spcPts val="1000"/>
            </a:spcAft>
          </a:pPr>
          <a:r>
            <a:rPr lang="en-GB" sz="1200" dirty="0">
              <a:effectLst/>
              <a:ea typeface="Times New Roman"/>
              <a:cs typeface="Times New Roman" panose="02020603050405020304" pitchFamily="18" charset="0"/>
            </a:rPr>
            <a:t>Axion energy [</a:t>
          </a:r>
          <a:r>
            <a:rPr lang="en-GB" sz="1200" dirty="0" err="1">
              <a:effectLst/>
              <a:ea typeface="Times New Roman"/>
              <a:cs typeface="Times New Roman" panose="02020603050405020304" pitchFamily="18" charset="0"/>
            </a:rPr>
            <a:t>keV</a:t>
          </a:r>
          <a:r>
            <a:rPr lang="en-GB" sz="1200" dirty="0">
              <a:effectLst/>
              <a:ea typeface="Times New Roman"/>
              <a:cs typeface="Times New Roman" panose="02020603050405020304" pitchFamily="18" charset="0"/>
            </a:rPr>
            <a:t>]</a:t>
          </a:r>
          <a:endParaRPr lang="en-GB" sz="1100" dirty="0">
            <a:effectLst/>
            <a:ea typeface="Times New Roman"/>
            <a:cs typeface="Times New Roman" panose="02020603050405020304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0.03105</cdr:x>
      <cdr:y>0.00434</cdr:y>
    </cdr:from>
    <cdr:to>
      <cdr:x>0.11453</cdr:x>
      <cdr:y>0.99222</cdr:y>
    </cdr:to>
    <cdr:sp macro="" textlink="">
      <cdr:nvSpPr>
        <cdr:cNvPr id="2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 rot="16200000">
          <a:off x="-1019993" y="1144636"/>
          <a:ext cx="2571379" cy="30469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rot="0" vert="horz" wrap="square" lIns="91440" tIns="45720" rIns="91440" bIns="45720" anchor="t" anchorCtr="0">
          <a:spAutoFit/>
        </a:bodyPr>
        <a:lstStyle xmlns:a="http://schemas.openxmlformats.org/drawingml/2006/main"/>
        <a:p xmlns:a="http://schemas.openxmlformats.org/drawingml/2006/main">
          <a:pPr algn="r">
            <a:lnSpc>
              <a:spcPct val="115000"/>
            </a:lnSpc>
            <a:spcAft>
              <a:spcPts val="1000"/>
            </a:spcAft>
          </a:pPr>
          <a:r>
            <a:rPr lang="en-GB" sz="1200" dirty="0">
              <a:effectLst/>
              <a:ea typeface="Times New Roman"/>
              <a:cs typeface="Times New Roman" panose="02020603050405020304" pitchFamily="18" charset="0"/>
            </a:rPr>
            <a:t>Axion flux at </a:t>
          </a:r>
          <a:r>
            <a:rPr lang="en-GB" sz="1200" dirty="0" smtClean="0">
              <a:effectLst/>
              <a:ea typeface="Times New Roman"/>
              <a:cs typeface="Times New Roman" panose="02020603050405020304" pitchFamily="18" charset="0"/>
            </a:rPr>
            <a:t>Earth </a:t>
          </a:r>
          <a:r>
            <a:rPr lang="en-GB" sz="1200" dirty="0">
              <a:effectLst/>
              <a:ea typeface="Times New Roman"/>
              <a:cs typeface="Times New Roman" panose="02020603050405020304" pitchFamily="18" charset="0"/>
            </a:rPr>
            <a:t>[×10</a:t>
          </a:r>
          <a:r>
            <a:rPr lang="en-GB" sz="1200" baseline="30000" dirty="0">
              <a:effectLst/>
              <a:ea typeface="Times New Roman"/>
              <a:cs typeface="Times New Roman" panose="02020603050405020304" pitchFamily="18" charset="0"/>
            </a:rPr>
            <a:t>10</a:t>
          </a:r>
          <a:r>
            <a:rPr lang="en-GB" sz="1200" dirty="0">
              <a:effectLst/>
              <a:ea typeface="Times New Roman"/>
              <a:cs typeface="Times New Roman" panose="02020603050405020304" pitchFamily="18" charset="0"/>
            </a:rPr>
            <a:t>cm</a:t>
          </a:r>
          <a:r>
            <a:rPr lang="en-GB" sz="1200" baseline="30000" dirty="0">
              <a:effectLst/>
              <a:ea typeface="Times New Roman"/>
              <a:cs typeface="Times New Roman" panose="02020603050405020304" pitchFamily="18" charset="0"/>
            </a:rPr>
            <a:t>-2</a:t>
          </a:r>
          <a:r>
            <a:rPr lang="en-GB" sz="1200" dirty="0">
              <a:effectLst/>
              <a:ea typeface="Times New Roman"/>
              <a:cs typeface="Times New Roman" panose="02020603050405020304" pitchFamily="18" charset="0"/>
            </a:rPr>
            <a:t>s</a:t>
          </a:r>
          <a:r>
            <a:rPr lang="en-GB" sz="1200" baseline="30000" dirty="0">
              <a:effectLst/>
              <a:ea typeface="Times New Roman"/>
              <a:cs typeface="Times New Roman" panose="02020603050405020304" pitchFamily="18" charset="0"/>
            </a:rPr>
            <a:t>-1</a:t>
          </a:r>
          <a:r>
            <a:rPr lang="en-GB" sz="1200" dirty="0">
              <a:effectLst/>
              <a:ea typeface="Times New Roman"/>
              <a:cs typeface="Times New Roman" panose="02020603050405020304" pitchFamily="18" charset="0"/>
            </a:rPr>
            <a:t>keV</a:t>
          </a:r>
          <a:r>
            <a:rPr lang="en-GB" sz="1200" baseline="30000" dirty="0">
              <a:effectLst/>
              <a:ea typeface="Times New Roman"/>
              <a:cs typeface="Times New Roman" panose="02020603050405020304" pitchFamily="18" charset="0"/>
            </a:rPr>
            <a:t>-1</a:t>
          </a:r>
          <a:r>
            <a:rPr lang="en-GB" sz="1200" dirty="0">
              <a:effectLst/>
              <a:ea typeface="Times New Roman"/>
              <a:cs typeface="Times New Roman" panose="02020603050405020304" pitchFamily="18" charset="0"/>
            </a:rPr>
            <a:t>]</a:t>
          </a:r>
          <a:endParaRPr lang="en-GB" sz="1100" dirty="0">
            <a:effectLst/>
            <a:ea typeface="Times New Roman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0.4303</cdr:x>
      <cdr:y>0.88575</cdr:y>
    </cdr:from>
    <cdr:to>
      <cdr:x>0.99056</cdr:x>
      <cdr:y>1</cdr:y>
    </cdr:to>
    <cdr:sp macro="" textlink="">
      <cdr:nvSpPr>
        <cdr:cNvPr id="3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570637" y="2915658"/>
          <a:ext cx="2045018" cy="37608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rot="0" vert="horz" wrap="square" lIns="91440" tIns="45720" rIns="91440" bIns="45720" anchor="t" anchorCtr="0">
          <a:spAutoFit/>
        </a:bodyPr>
        <a:lstStyle xmlns:a="http://schemas.openxmlformats.org/drawingml/2006/main"/>
        <a:p xmlns:a="http://schemas.openxmlformats.org/drawingml/2006/main">
          <a:pPr algn="r">
            <a:lnSpc>
              <a:spcPct val="115000"/>
            </a:lnSpc>
            <a:spcAft>
              <a:spcPts val="1000"/>
            </a:spcAft>
          </a:pPr>
          <a:r>
            <a:rPr lang="en-GB" sz="1200" dirty="0">
              <a:effectLst/>
              <a:ea typeface="Times New Roman"/>
              <a:cs typeface="Times New Roman" panose="02020603050405020304" pitchFamily="18" charset="0"/>
            </a:rPr>
            <a:t>Axion energy [</a:t>
          </a:r>
          <a:r>
            <a:rPr lang="en-GB" sz="1200" dirty="0" err="1">
              <a:effectLst/>
              <a:ea typeface="Times New Roman"/>
              <a:cs typeface="Times New Roman" panose="02020603050405020304" pitchFamily="18" charset="0"/>
            </a:rPr>
            <a:t>keV</a:t>
          </a:r>
          <a:r>
            <a:rPr lang="en-GB" sz="1200" dirty="0">
              <a:effectLst/>
              <a:ea typeface="Times New Roman"/>
              <a:cs typeface="Times New Roman" panose="02020603050405020304" pitchFamily="18" charset="0"/>
            </a:rPr>
            <a:t>]</a:t>
          </a:r>
          <a:endParaRPr lang="en-GB" sz="1100" dirty="0">
            <a:effectLst/>
            <a:ea typeface="Times New Roman"/>
            <a:cs typeface="Times New Roman" panose="02020603050405020304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0.03105</cdr:x>
      <cdr:y>0.00434</cdr:y>
    </cdr:from>
    <cdr:to>
      <cdr:x>0.11453</cdr:x>
      <cdr:y>0.99222</cdr:y>
    </cdr:to>
    <cdr:sp macro="" textlink="">
      <cdr:nvSpPr>
        <cdr:cNvPr id="2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 rot="16200000">
          <a:off x="-1019993" y="1144636"/>
          <a:ext cx="2571379" cy="30469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rot="0" vert="horz" wrap="square" lIns="91440" tIns="45720" rIns="91440" bIns="45720" anchor="t" anchorCtr="0">
          <a:spAutoFit/>
        </a:bodyPr>
        <a:lstStyle xmlns:a="http://schemas.openxmlformats.org/drawingml/2006/main"/>
        <a:p xmlns:a="http://schemas.openxmlformats.org/drawingml/2006/main">
          <a:pPr algn="r">
            <a:lnSpc>
              <a:spcPct val="115000"/>
            </a:lnSpc>
            <a:spcAft>
              <a:spcPts val="1000"/>
            </a:spcAft>
          </a:pPr>
          <a:r>
            <a:rPr lang="en-GB" sz="1200" dirty="0">
              <a:effectLst/>
              <a:ea typeface="Times New Roman"/>
              <a:cs typeface="Times New Roman" panose="02020603050405020304" pitchFamily="18" charset="0"/>
            </a:rPr>
            <a:t>Axion flux at </a:t>
          </a:r>
          <a:r>
            <a:rPr lang="en-GB" sz="1200" dirty="0" smtClean="0">
              <a:effectLst/>
              <a:ea typeface="Times New Roman"/>
              <a:cs typeface="Times New Roman" panose="02020603050405020304" pitchFamily="18" charset="0"/>
            </a:rPr>
            <a:t>Earth </a:t>
          </a:r>
          <a:r>
            <a:rPr lang="en-GB" sz="1200" dirty="0">
              <a:effectLst/>
              <a:ea typeface="Times New Roman"/>
              <a:cs typeface="Times New Roman" panose="02020603050405020304" pitchFamily="18" charset="0"/>
            </a:rPr>
            <a:t>[×10</a:t>
          </a:r>
          <a:r>
            <a:rPr lang="en-GB" sz="1200" baseline="30000" dirty="0">
              <a:effectLst/>
              <a:ea typeface="Times New Roman"/>
              <a:cs typeface="Times New Roman" panose="02020603050405020304" pitchFamily="18" charset="0"/>
            </a:rPr>
            <a:t>10</a:t>
          </a:r>
          <a:r>
            <a:rPr lang="en-GB" sz="1200" dirty="0">
              <a:effectLst/>
              <a:ea typeface="Times New Roman"/>
              <a:cs typeface="Times New Roman" panose="02020603050405020304" pitchFamily="18" charset="0"/>
            </a:rPr>
            <a:t>cm</a:t>
          </a:r>
          <a:r>
            <a:rPr lang="en-GB" sz="1200" baseline="30000" dirty="0">
              <a:effectLst/>
              <a:ea typeface="Times New Roman"/>
              <a:cs typeface="Times New Roman" panose="02020603050405020304" pitchFamily="18" charset="0"/>
            </a:rPr>
            <a:t>-2</a:t>
          </a:r>
          <a:r>
            <a:rPr lang="en-GB" sz="1200" dirty="0">
              <a:effectLst/>
              <a:ea typeface="Times New Roman"/>
              <a:cs typeface="Times New Roman" panose="02020603050405020304" pitchFamily="18" charset="0"/>
            </a:rPr>
            <a:t>s</a:t>
          </a:r>
          <a:r>
            <a:rPr lang="en-GB" sz="1200" baseline="30000" dirty="0">
              <a:effectLst/>
              <a:ea typeface="Times New Roman"/>
              <a:cs typeface="Times New Roman" panose="02020603050405020304" pitchFamily="18" charset="0"/>
            </a:rPr>
            <a:t>-1</a:t>
          </a:r>
          <a:r>
            <a:rPr lang="en-GB" sz="1200" dirty="0">
              <a:effectLst/>
              <a:ea typeface="Times New Roman"/>
              <a:cs typeface="Times New Roman" panose="02020603050405020304" pitchFamily="18" charset="0"/>
            </a:rPr>
            <a:t>keV</a:t>
          </a:r>
          <a:r>
            <a:rPr lang="en-GB" sz="1200" baseline="30000" dirty="0">
              <a:effectLst/>
              <a:ea typeface="Times New Roman"/>
              <a:cs typeface="Times New Roman" panose="02020603050405020304" pitchFamily="18" charset="0"/>
            </a:rPr>
            <a:t>-1</a:t>
          </a:r>
          <a:r>
            <a:rPr lang="en-GB" sz="1200" dirty="0">
              <a:effectLst/>
              <a:ea typeface="Times New Roman"/>
              <a:cs typeface="Times New Roman" panose="02020603050405020304" pitchFamily="18" charset="0"/>
            </a:rPr>
            <a:t>]</a:t>
          </a:r>
          <a:endParaRPr lang="en-GB" sz="1100" dirty="0">
            <a:effectLst/>
            <a:ea typeface="Times New Roman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0.4303</cdr:x>
      <cdr:y>0.88575</cdr:y>
    </cdr:from>
    <cdr:to>
      <cdr:x>0.99056</cdr:x>
      <cdr:y>1</cdr:y>
    </cdr:to>
    <cdr:sp macro="" textlink="">
      <cdr:nvSpPr>
        <cdr:cNvPr id="3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570637" y="2915658"/>
          <a:ext cx="2045018" cy="37608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rot="0" vert="horz" wrap="square" lIns="91440" tIns="45720" rIns="91440" bIns="45720" anchor="t" anchorCtr="0">
          <a:spAutoFit/>
        </a:bodyPr>
        <a:lstStyle xmlns:a="http://schemas.openxmlformats.org/drawingml/2006/main"/>
        <a:p xmlns:a="http://schemas.openxmlformats.org/drawingml/2006/main">
          <a:pPr algn="r">
            <a:lnSpc>
              <a:spcPct val="115000"/>
            </a:lnSpc>
            <a:spcAft>
              <a:spcPts val="1000"/>
            </a:spcAft>
          </a:pPr>
          <a:r>
            <a:rPr lang="en-GB" sz="1200" dirty="0">
              <a:effectLst/>
              <a:ea typeface="Times New Roman"/>
              <a:cs typeface="Times New Roman" panose="02020603050405020304" pitchFamily="18" charset="0"/>
            </a:rPr>
            <a:t>Axion energy [</a:t>
          </a:r>
          <a:r>
            <a:rPr lang="en-GB" sz="1200" dirty="0" err="1">
              <a:effectLst/>
              <a:ea typeface="Times New Roman"/>
              <a:cs typeface="Times New Roman" panose="02020603050405020304" pitchFamily="18" charset="0"/>
            </a:rPr>
            <a:t>keV</a:t>
          </a:r>
          <a:r>
            <a:rPr lang="en-GB" sz="1200" dirty="0">
              <a:effectLst/>
              <a:ea typeface="Times New Roman"/>
              <a:cs typeface="Times New Roman" panose="02020603050405020304" pitchFamily="18" charset="0"/>
            </a:rPr>
            <a:t>]</a:t>
          </a:r>
          <a:endParaRPr lang="en-GB" sz="1100" dirty="0">
            <a:effectLst/>
            <a:ea typeface="Times New Roman"/>
            <a:cs typeface="Times New Roman" panose="02020603050405020304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332"/>
          </a:xfrm>
          <a:prstGeom prst="rect">
            <a:avLst/>
          </a:prstGeom>
        </p:spPr>
        <p:txBody>
          <a:bodyPr vert="horz" lIns="94829" tIns="47414" rIns="94829" bIns="4741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332"/>
          </a:xfrm>
          <a:prstGeom prst="rect">
            <a:avLst/>
          </a:prstGeom>
        </p:spPr>
        <p:txBody>
          <a:bodyPr vert="horz" lIns="94829" tIns="47414" rIns="94829" bIns="47414" rtlCol="0"/>
          <a:lstStyle>
            <a:lvl1pPr algn="r">
              <a:defRPr sz="1200"/>
            </a:lvl1pPr>
          </a:lstStyle>
          <a:p>
            <a:fld id="{8B41139E-109A-425D-A0A1-FB8827DF3EC4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6332"/>
          </a:xfrm>
          <a:prstGeom prst="rect">
            <a:avLst/>
          </a:prstGeom>
        </p:spPr>
        <p:txBody>
          <a:bodyPr vert="horz" lIns="94829" tIns="47414" rIns="94829" bIns="47414" rtlCol="0" anchor="b"/>
          <a:lstStyle>
            <a:lvl1pPr algn="l">
              <a:defRPr sz="1200"/>
            </a:lvl1pPr>
          </a:lstStyle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6332"/>
          </a:xfrm>
          <a:prstGeom prst="rect">
            <a:avLst/>
          </a:prstGeom>
        </p:spPr>
        <p:txBody>
          <a:bodyPr vert="horz" lIns="94829" tIns="47414" rIns="94829" bIns="47414" rtlCol="0" anchor="b"/>
          <a:lstStyle>
            <a:lvl1pPr algn="r">
              <a:defRPr sz="1200"/>
            </a:lvl1pPr>
          </a:lstStyle>
          <a:p>
            <a:fld id="{B6A0EB80-A6FE-4A15-AD4E-3464EE8037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82474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332"/>
          </a:xfrm>
          <a:prstGeom prst="rect">
            <a:avLst/>
          </a:prstGeom>
        </p:spPr>
        <p:txBody>
          <a:bodyPr vert="horz" lIns="94829" tIns="47414" rIns="94829" bIns="4741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332"/>
          </a:xfrm>
          <a:prstGeom prst="rect">
            <a:avLst/>
          </a:prstGeom>
        </p:spPr>
        <p:txBody>
          <a:bodyPr vert="horz" lIns="94829" tIns="47414" rIns="94829" bIns="47414" rtlCol="0"/>
          <a:lstStyle>
            <a:lvl1pPr algn="r">
              <a:defRPr sz="1200"/>
            </a:lvl1pPr>
          </a:lstStyle>
          <a:p>
            <a:fld id="{0BE01CE3-1706-42FE-BAD7-C9005E9F17DD}" type="datetimeFigureOut">
              <a:rPr lang="en-GB" smtClean="0"/>
              <a:t>17/04/2019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29" tIns="47414" rIns="94829" bIns="4741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4829" tIns="47414" rIns="94829" bIns="4741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6332"/>
          </a:xfrm>
          <a:prstGeom prst="rect">
            <a:avLst/>
          </a:prstGeom>
        </p:spPr>
        <p:txBody>
          <a:bodyPr vert="horz" lIns="94829" tIns="47414" rIns="94829" bIns="47414" rtlCol="0" anchor="b"/>
          <a:lstStyle>
            <a:lvl1pPr algn="l">
              <a:defRPr sz="1200"/>
            </a:lvl1pPr>
          </a:lstStyle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6332"/>
          </a:xfrm>
          <a:prstGeom prst="rect">
            <a:avLst/>
          </a:prstGeom>
        </p:spPr>
        <p:txBody>
          <a:bodyPr vert="horz" lIns="94829" tIns="47414" rIns="94829" bIns="47414" rtlCol="0" anchor="b"/>
          <a:lstStyle>
            <a:lvl1pPr algn="r">
              <a:defRPr sz="1200"/>
            </a:lvl1pPr>
          </a:lstStyle>
          <a:p>
            <a:fld id="{EB70DA9E-B1D4-499C-874B-6DD009EC6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07397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121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1830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1700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2939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7101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17171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3826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8514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06226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98580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881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3143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7810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7107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7821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3508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0689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679853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64304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14209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02196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39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14629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94922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05041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33561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78145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785868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46707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53705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37573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28948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6089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37366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29354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3497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721028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206476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27957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40106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4043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08441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31655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100" dirty="0"/>
              <a:t>Once or twice per year we repeat position measurements and compare with previous ones to ensure our pointing accuracy. </a:t>
            </a:r>
          </a:p>
          <a:p>
            <a:endParaRPr lang="en-US" sz="1100" dirty="0"/>
          </a:p>
          <a:p>
            <a:r>
              <a:rPr lang="en-US" sz="1100" dirty="0"/>
              <a:t>In all we are aiming for a precision within 1 arcminute from the center of the sun.</a:t>
            </a:r>
          </a:p>
          <a:p>
            <a:endParaRPr lang="en-US" sz="1100" dirty="0"/>
          </a:p>
          <a:p>
            <a:r>
              <a:rPr lang="en-US" sz="1100" dirty="0"/>
              <a:t>Here you can see our latest results.</a:t>
            </a:r>
            <a:endParaRPr lang="en-GB" sz="1100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3932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0601080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51898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53528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08007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192173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02457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442258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469987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A8A99D-6FA6-4891-BE18-37AA734B9693}" type="slidenum">
              <a:rPr lang="en-GB" smtClean="0"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566945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912205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100" dirty="0"/>
              <a:t>Once or twice per year we repeat position measurements and compare with previous ones to ensure our pointing accuracy. </a:t>
            </a:r>
          </a:p>
          <a:p>
            <a:endParaRPr lang="en-US" sz="1100" dirty="0"/>
          </a:p>
          <a:p>
            <a:r>
              <a:rPr lang="en-US" sz="1100" dirty="0"/>
              <a:t>In all we are aiming for a precision within 1 arcminute from the center of the sun.</a:t>
            </a:r>
          </a:p>
          <a:p>
            <a:endParaRPr lang="en-US" sz="1100" dirty="0"/>
          </a:p>
          <a:p>
            <a:r>
              <a:rPr lang="en-US" sz="1100" dirty="0"/>
              <a:t>Here you can see our latest results.</a:t>
            </a:r>
            <a:endParaRPr lang="en-GB" sz="1100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1517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478413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60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5978450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61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7993253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62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4362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0095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7943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T. Vafeiadis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70DA9E-B1D4-499C-874B-6DD009EC697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456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halkSketch/>
                    </a14:imgEffect>
                    <a14:imgEffect>
                      <a14:colorTemperature colorTemp="11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26098"/>
            <a:ext cx="9144000" cy="4236865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10" name="Rectangle 9"/>
          <p:cNvSpPr/>
          <p:nvPr userDrawn="1"/>
        </p:nvSpPr>
        <p:spPr>
          <a:xfrm>
            <a:off x="0" y="-4963"/>
            <a:ext cx="9144000" cy="6862963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34101" y="6578412"/>
            <a:ext cx="1609724" cy="2805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6578412"/>
            <a:ext cx="6096000" cy="28054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1219200" y="838200"/>
            <a:ext cx="6781800" cy="1069975"/>
          </a:xfrm>
        </p:spPr>
        <p:txBody>
          <a:bodyPr bIns="0" anchor="b" anchorCtr="0">
            <a:noAutofit/>
          </a:bodyPr>
          <a:lstStyle>
            <a:lvl1pPr>
              <a:defRPr sz="4200" baseline="0">
                <a:latin typeface="+mn-lt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219200" y="1905000"/>
            <a:ext cx="6781800" cy="762000"/>
          </a:xfrm>
        </p:spPr>
        <p:txBody>
          <a:bodyPr lIns="0" tIns="0" rIns="0">
            <a:normAutofit/>
          </a:bodyPr>
          <a:lstStyle>
            <a:lvl1pPr marL="0" indent="0" algn="l">
              <a:buNone/>
              <a:defRPr sz="2400" b="1" baseline="0">
                <a:solidFill>
                  <a:schemeClr val="tx1">
                    <a:tint val="75000"/>
                  </a:schemeClr>
                </a:solidFill>
                <a:latin typeface="+mn-lt"/>
                <a:cs typeface="Times New Roman" panose="020206030504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 userDrawn="1">
            <p:ph type="ftr" sz="quarter" idx="12"/>
          </p:nvPr>
        </p:nvSpPr>
        <p:spPr>
          <a:xfrm>
            <a:off x="457200" y="6611112"/>
            <a:ext cx="5600700" cy="228600"/>
          </a:xfrm>
          <a:noFill/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T. Vafeiadis                                                                                                                                     HEP 2019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 userDrawn="1">
            <p:ph type="dt" sz="half" idx="10"/>
          </p:nvPr>
        </p:nvSpPr>
        <p:spPr>
          <a:xfrm>
            <a:off x="6210300" y="6610350"/>
            <a:ext cx="1524000" cy="228600"/>
          </a:xfrm>
          <a:noFill/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5E35B35E-1C7F-43FF-B314-BA93DCFC0AC9}" type="datetime1">
              <a:rPr lang="en-US" smtClean="0"/>
              <a:t>17-Apr-19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 userDrawn="1">
            <p:ph type="sldNum" sz="quarter" idx="11"/>
          </p:nvPr>
        </p:nvSpPr>
        <p:spPr>
          <a:xfrm>
            <a:off x="7924800" y="6610350"/>
            <a:ext cx="1198880" cy="228600"/>
          </a:xfrm>
          <a:noFill/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048"/>
            <a:ext cx="3355848" cy="914400"/>
          </a:xfrm>
        </p:spPr>
        <p:txBody>
          <a:bodyPr anchor="b">
            <a:normAutofit/>
          </a:bodyPr>
          <a:lstStyle>
            <a:lvl1pPr algn="l">
              <a:defRPr lang="en-US" sz="1800" b="1" i="0" kern="1200" cap="all" spc="1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25696" y="1554480"/>
            <a:ext cx="4270248" cy="4059936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14600"/>
            <a:ext cx="3355848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en-US" sz="14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D0270-0507-4E28-A850-79512E35E8CD}" type="datetime1">
              <a:rPr lang="en-US" smtClean="0"/>
              <a:t>17-Apr-19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Vafeiadis                                                                                                                                     HEP 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9" name="Picture 8" descr="bar_06.png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419600" y="1524000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419600" y="5637212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4A08-D4AE-446E-87C4-37959ECDEE16}" type="datetime1">
              <a:rPr lang="en-US" smtClean="0"/>
              <a:t>17-Apr-19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T. Vafeiadis                                                                                                                                     HEP 2019</a:t>
            </a:r>
            <a:endParaRPr lang="en-US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9085"/>
            <a:ext cx="2057400" cy="55370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5216"/>
            <a:ext cx="6019800" cy="55412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2CC72-31EC-458C-940E-8C23C5F9936B}" type="datetime1">
              <a:rPr lang="en-US" smtClean="0"/>
              <a:t>17-Apr-19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T. Vafeiadis                                                                                                                                     HEP 2019</a:t>
            </a:r>
            <a:endParaRPr lang="en-US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32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1066800"/>
            <a:ext cx="9144000" cy="533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/>
          <a:lstStyle>
            <a:lvl1pPr>
              <a:defRPr>
                <a:latin typeface="+mn-lt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/>
          <a:lstStyle>
            <a:lvl1pPr>
              <a:defRPr>
                <a:latin typeface="+mn-lt"/>
                <a:cs typeface="Times New Roman" panose="02020603050405020304" pitchFamily="18" charset="0"/>
              </a:defRPr>
            </a:lvl1pPr>
            <a:lvl2pPr>
              <a:defRPr>
                <a:latin typeface="+mn-lt"/>
                <a:cs typeface="Times New Roman" panose="02020603050405020304" pitchFamily="18" charset="0"/>
              </a:defRPr>
            </a:lvl2pPr>
            <a:lvl3pPr>
              <a:defRPr>
                <a:latin typeface="+mn-lt"/>
                <a:cs typeface="Times New Roman" panose="02020603050405020304" pitchFamily="18" charset="0"/>
              </a:defRPr>
            </a:lvl3pPr>
            <a:lvl4pPr>
              <a:defRPr>
                <a:latin typeface="+mn-lt"/>
                <a:cs typeface="Times New Roman" panose="02020603050405020304" pitchFamily="18" charset="0"/>
              </a:defRPr>
            </a:lvl4pPr>
            <a:lvl5pPr>
              <a:defRPr>
                <a:latin typeface="+mn-lt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BD5CA9CD-F772-4232-B601-CB58BBA09859}" type="datetime1">
              <a:rPr lang="en-US" smtClean="0"/>
              <a:t>17-Apr-19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T. Vafeiadis                                                                                                                                     HEP 2019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431D-3345-4615-9EB7-88E02AF94AE1}" type="datetime1">
              <a:rPr lang="en-US" smtClean="0"/>
              <a:t>17-Apr-19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Vafeiadis                                                                                                                                     HEP 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2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/>
          <p:nvPr/>
        </p:nvGrpSpPr>
        <p:grpSpPr>
          <a:xfrm>
            <a:off x="1438274" y="6629400"/>
            <a:ext cx="7705726" cy="228600"/>
            <a:chOff x="1438274" y="6629400"/>
            <a:chExt cx="7705726" cy="228600"/>
          </a:xfrm>
        </p:grpSpPr>
        <p:sp>
          <p:nvSpPr>
            <p:cNvPr id="27" name="Rectangle 26"/>
            <p:cNvSpPr/>
            <p:nvPr/>
          </p:nvSpPr>
          <p:spPr>
            <a:xfrm>
              <a:off x="8763000" y="662940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42480" y="662940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38274" y="6629400"/>
              <a:ext cx="566356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245101"/>
            <a:ext cx="6934199" cy="1155700"/>
          </a:xfrm>
        </p:spPr>
        <p:txBody>
          <a:bodyPr anchor="t">
            <a:normAutofit/>
          </a:bodyPr>
          <a:lstStyle>
            <a:lvl1pPr algn="r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4114800"/>
            <a:ext cx="6934199" cy="1130300"/>
          </a:xfrm>
        </p:spPr>
        <p:txBody>
          <a:bodyPr anchor="b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9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63980" cy="6858000"/>
          </a:xfrm>
          <a:prstGeom prst="rect">
            <a:avLst/>
          </a:prstGeom>
        </p:spPr>
      </p:pic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>
          <a:xfrm>
            <a:off x="7162800" y="6610350"/>
            <a:ext cx="1524000" cy="246888"/>
          </a:xfrm>
        </p:spPr>
        <p:txBody>
          <a:bodyPr/>
          <a:lstStyle/>
          <a:p>
            <a:fld id="{866D7402-10DE-4DCB-A256-4CBDE50AAFFC}" type="datetime1">
              <a:rPr lang="en-US" smtClean="0"/>
              <a:t>17-Apr-19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>
          <a:xfrm>
            <a:off x="8742680" y="6610350"/>
            <a:ext cx="381000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2"/>
          </p:nvPr>
        </p:nvSpPr>
        <p:spPr>
          <a:xfrm>
            <a:off x="1524000" y="6610350"/>
            <a:ext cx="5562600" cy="247650"/>
          </a:xfrm>
        </p:spPr>
        <p:txBody>
          <a:bodyPr/>
          <a:lstStyle/>
          <a:p>
            <a:r>
              <a:rPr lang="en-US" smtClean="0"/>
              <a:t>T. Vafeiadis                                                                                                                                     HEP 2019</a:t>
            </a:r>
            <a:endParaRPr lang="en-US"/>
          </a:p>
        </p:txBody>
      </p:sp>
      <p:pic>
        <p:nvPicPr>
          <p:cNvPr id="20" name="Picture 19" descr="vert_bar_02.png"/>
          <p:cNvPicPr preferRelativeResize="0">
            <a:picLocks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2456" y="0"/>
            <a:ext cx="7315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3" name="Group 14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03D1585-A1FA-4387-93A8-3429251F5CFC}" type="datetime1">
              <a:rPr lang="en-US" smtClean="0"/>
              <a:t>17-Apr-19</a:t>
            </a:fld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T. Vafeiadis                                                                                                                                     HEP 2019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4648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57200" y="2438400"/>
            <a:ext cx="40386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5"/>
          </p:nvPr>
        </p:nvSpPr>
        <p:spPr>
          <a:xfrm>
            <a:off x="4648200" y="2438400"/>
            <a:ext cx="40386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6" name="Picture 15" descr="bar_06.png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20" name="Rectangle 1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EDCD493-BFE3-49A5-AAC0-21EDE8AA9A1F}" type="datetime1">
              <a:rPr lang="en-US" smtClean="0"/>
              <a:t>17-Apr-19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T. Vafeiadis                                                                                                                                     HEP 2019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3" name="Group 11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72069-CBA7-42D9-8274-9D05F7218AE4}" type="datetime1">
              <a:rPr lang="en-US" smtClean="0"/>
              <a:t>17-Apr-19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T. Vafeiadis                                                                                                                                     HEP 2019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9172C-E29A-4562-9F8A-ECADB08959E0}" type="datetime1">
              <a:rPr lang="en-US" smtClean="0"/>
              <a:t>17-Apr-19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T. Vafeiadis                                                                                                                                     HEP 2019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352800" cy="914400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419600" y="1524000"/>
            <a:ext cx="42672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1" y="2514599"/>
            <a:ext cx="3352800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bar_06.png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3FBFB57-BA99-4442-9050-3185EC711FFB}" type="datetime1">
              <a:rPr lang="en-US" smtClean="0"/>
              <a:t>17-Apr-19</a:t>
            </a:fld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T. Vafeiadis                                                                                                                                     HEP 2019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ABC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6862963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-4963"/>
            <a:ext cx="9144000" cy="6862963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8229600" cy="4144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610350"/>
            <a:ext cx="1524000" cy="2286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D6F2C7E7-4BDC-44F4-A5E6-4B76F70BE555}" type="datetime1">
              <a:rPr lang="en-US" smtClean="0"/>
              <a:t>17-Apr-19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610350"/>
            <a:ext cx="6629400" cy="2286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/>
              <a:t>T. Vafeiadis                                                                                                                                     HEP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2680" y="6610350"/>
            <a:ext cx="381000" cy="2286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n-lt"/>
          <a:ea typeface="+mj-ea"/>
          <a:cs typeface="Times New Roman" panose="02020603050405020304" pitchFamily="18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Times New Roman" panose="02020603050405020304" pitchFamily="18" charset="0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600" kern="1200" baseline="0">
          <a:solidFill>
            <a:schemeClr val="tx2"/>
          </a:solidFill>
          <a:latin typeface="+mn-lt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5.pn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pn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jpeg"/><Relationship Id="rId4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jpeg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jpeg"/><Relationship Id="rId4" Type="http://schemas.openxmlformats.org/officeDocument/2006/relationships/image" Target="../media/image5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2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emf"/><Relationship Id="rId5" Type="http://schemas.openxmlformats.org/officeDocument/2006/relationships/image" Target="../media/image33.wmf"/><Relationship Id="rId4" Type="http://schemas.openxmlformats.org/officeDocument/2006/relationships/image" Target="../media/image58.png"/><Relationship Id="rId9" Type="http://schemas.openxmlformats.org/officeDocument/2006/relationships/image" Target="../media/image6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jpeg"/><Relationship Id="rId4" Type="http://schemas.openxmlformats.org/officeDocument/2006/relationships/image" Target="../media/image7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png"/><Relationship Id="rId4" Type="http://schemas.openxmlformats.org/officeDocument/2006/relationships/image" Target="../media/image76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microsoft.com/office/2007/relationships/media" Target="../media/media3.wmv"/><Relationship Id="rId7" Type="http://schemas.openxmlformats.org/officeDocument/2006/relationships/image" Target="../media/image89.jpeg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6" Type="http://schemas.openxmlformats.org/officeDocument/2006/relationships/notesSlide" Target="../notesSlides/notesSlide50.xml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3.wmv"/><Relationship Id="rId9" Type="http://schemas.openxmlformats.org/officeDocument/2006/relationships/image" Target="../media/image91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wmf"/><Relationship Id="rId5" Type="http://schemas.openxmlformats.org/officeDocument/2006/relationships/image" Target="../media/image93.png"/><Relationship Id="rId4" Type="http://schemas.openxmlformats.org/officeDocument/2006/relationships/image" Target="../media/image92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7" Type="http://schemas.openxmlformats.org/officeDocument/2006/relationships/image" Target="../media/image106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7" Type="http://schemas.openxmlformats.org/officeDocument/2006/relationships/image" Target="../media/image111.emf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jpeg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0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microsoft.com/office/2007/relationships/media" Target="../media/media3.wmv"/><Relationship Id="rId7" Type="http://schemas.openxmlformats.org/officeDocument/2006/relationships/image" Target="../media/image89.jpeg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6" Type="http://schemas.openxmlformats.org/officeDocument/2006/relationships/notesSlide" Target="../notesSlides/notesSlide60.xml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3.wmv"/><Relationship Id="rId9" Type="http://schemas.openxmlformats.org/officeDocument/2006/relationships/image" Target="../media/image91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wmf"/><Relationship Id="rId5" Type="http://schemas.openxmlformats.org/officeDocument/2006/relationships/image" Target="../media/image93.png"/><Relationship Id="rId4" Type="http://schemas.openxmlformats.org/officeDocument/2006/relationships/image" Target="../media/image92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524000"/>
            <a:ext cx="8458200" cy="1295400"/>
          </a:xfrm>
        </p:spPr>
        <p:txBody>
          <a:bodyPr/>
          <a:lstStyle/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Update on the CAST experiment</a:t>
            </a:r>
            <a:endParaRPr lang="en-GB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352800"/>
            <a:ext cx="7086600" cy="7620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Theodoros Vafeiadis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On behalf of the 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CAST collaboration</a:t>
            </a:r>
            <a:endParaRPr lang="en-GB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76200"/>
            <a:ext cx="990600" cy="990600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1066800" y="4495800"/>
            <a:ext cx="7086600" cy="946383"/>
          </a:xfrm>
          <a:prstGeom prst="rect">
            <a:avLst/>
          </a:prstGeom>
        </p:spPr>
        <p:txBody>
          <a:bodyPr vert="horz" lIns="0" tIns="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2400" b="1" kern="1200" baseline="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HEP 2019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17 April 2019, Athens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33" y="76200"/>
            <a:ext cx="947490" cy="110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07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3915" y="1219200"/>
            <a:ext cx="6324600" cy="563880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US" sz="1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CAST </a:t>
            </a:r>
            <a:r>
              <a:rPr lang="en-US" sz="18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Phase I:</a:t>
            </a:r>
            <a:r>
              <a:rPr lang="en-US" sz="1800" dirty="0">
                <a:latin typeface="Calibri" panose="020F0502020204030204" pitchFamily="34" charset="0"/>
              </a:rPr>
              <a:t> vacuum operation (2003 - </a:t>
            </a:r>
            <a:r>
              <a:rPr lang="en-US" sz="1800" dirty="0" smtClean="0">
                <a:latin typeface="Calibri" panose="020F0502020204030204" pitchFamily="34" charset="0"/>
              </a:rPr>
              <a:t>2004)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US" sz="18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m</a:t>
            </a:r>
            <a:r>
              <a:rPr lang="en-US" sz="1800" baseline="-250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a</a:t>
            </a:r>
            <a:r>
              <a:rPr lang="en-US" sz="18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 &lt;0.02 eV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GB" sz="1200" dirty="0"/>
              <a:t>PRL 94 (2005) 121301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GB" sz="1200" dirty="0" smtClean="0"/>
              <a:t>JCAP04(2007)020 </a:t>
            </a:r>
            <a:endParaRPr lang="en-US" sz="1200" dirty="0" smtClean="0">
              <a:solidFill>
                <a:schemeClr val="accent5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</a:rPr>
              <a:t>CAST – research program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05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3915" y="1219200"/>
            <a:ext cx="6324600" cy="563880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US" sz="1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CAST </a:t>
            </a:r>
            <a:r>
              <a:rPr lang="en-US" sz="18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Phase I:</a:t>
            </a:r>
            <a:r>
              <a:rPr lang="en-US" sz="1800" dirty="0">
                <a:latin typeface="Calibri" panose="020F0502020204030204" pitchFamily="34" charset="0"/>
              </a:rPr>
              <a:t> vacuum operation (2003 - </a:t>
            </a:r>
            <a:r>
              <a:rPr lang="en-US" sz="1800" dirty="0" smtClean="0">
                <a:latin typeface="Calibri" panose="020F0502020204030204" pitchFamily="34" charset="0"/>
              </a:rPr>
              <a:t>2004)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US" sz="18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m</a:t>
            </a:r>
            <a:r>
              <a:rPr lang="en-US" sz="1800" baseline="-250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a</a:t>
            </a:r>
            <a:r>
              <a:rPr lang="en-US" sz="18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 &lt;0.02 eV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GB" sz="1200" dirty="0"/>
              <a:t>PRL 94 (2005) 121301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GB" sz="1200" dirty="0" smtClean="0"/>
              <a:t>JCAP04(2007)020 </a:t>
            </a:r>
            <a:endParaRPr lang="en-US" sz="1200" dirty="0" smtClean="0">
              <a:solidFill>
                <a:schemeClr val="accent5"/>
              </a:solidFill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CAST </a:t>
            </a:r>
            <a:r>
              <a:rPr lang="en-US" sz="18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Phase II:</a:t>
            </a:r>
            <a:r>
              <a:rPr lang="en-US" sz="1800" dirty="0">
                <a:latin typeface="Calibri" panose="020F0502020204030204" pitchFamily="34" charset="0"/>
              </a:rPr>
              <a:t>  (</a:t>
            </a:r>
            <a:r>
              <a:rPr lang="en-US" sz="1800" dirty="0" smtClean="0">
                <a:latin typeface="Calibri" panose="020F0502020204030204" pitchFamily="34" charset="0"/>
              </a:rPr>
              <a:t>2005–2011)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800" baseline="30000" dirty="0">
                <a:latin typeface="Calibri" panose="020F0502020204030204" pitchFamily="34" charset="0"/>
              </a:rPr>
              <a:t>	</a:t>
            </a:r>
            <a:r>
              <a:rPr lang="en-US" sz="1800" baseline="30000" dirty="0" smtClean="0">
                <a:latin typeface="Calibri" panose="020F0502020204030204" pitchFamily="34" charset="0"/>
              </a:rPr>
              <a:t>4</a:t>
            </a:r>
            <a:r>
              <a:rPr lang="en-US" sz="1800" dirty="0" smtClean="0">
                <a:latin typeface="Calibri" panose="020F0502020204030204" pitchFamily="34" charset="0"/>
              </a:rPr>
              <a:t>He </a:t>
            </a:r>
            <a:r>
              <a:rPr lang="en-US" sz="1800" dirty="0">
                <a:latin typeface="Calibri" panose="020F0502020204030204" pitchFamily="34" charset="0"/>
              </a:rPr>
              <a:t>run, (2005–2006</a:t>
            </a:r>
            <a:r>
              <a:rPr lang="en-US" sz="1800" dirty="0" smtClean="0">
                <a:latin typeface="Calibri" panose="020F0502020204030204" pitchFamily="34" charset="0"/>
              </a:rPr>
              <a:t>)</a:t>
            </a:r>
            <a:endParaRPr lang="en-US" sz="18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US" sz="18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0.02 </a:t>
            </a:r>
            <a:r>
              <a:rPr lang="en-US" sz="1800" dirty="0">
                <a:solidFill>
                  <a:schemeClr val="accent5"/>
                </a:solidFill>
                <a:latin typeface="Calibri" panose="020F0502020204030204" pitchFamily="34" charset="0"/>
              </a:rPr>
              <a:t>eV &lt; m</a:t>
            </a:r>
            <a:r>
              <a:rPr lang="en-US" sz="1800" baseline="-25000" dirty="0">
                <a:solidFill>
                  <a:schemeClr val="accent5"/>
                </a:solidFill>
                <a:latin typeface="Calibri" panose="020F0502020204030204" pitchFamily="34" charset="0"/>
              </a:rPr>
              <a:t>a</a:t>
            </a:r>
            <a:r>
              <a:rPr lang="en-US" sz="1800" dirty="0">
                <a:solidFill>
                  <a:schemeClr val="accent5"/>
                </a:solidFill>
                <a:latin typeface="Calibri" panose="020F0502020204030204" pitchFamily="34" charset="0"/>
              </a:rPr>
              <a:t> &lt; 0.39 </a:t>
            </a:r>
            <a:r>
              <a:rPr lang="en-US" sz="18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eV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GB" sz="1200" dirty="0"/>
              <a:t>JCAP02(2009)008</a:t>
            </a:r>
            <a:endParaRPr lang="en-US" sz="1200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800" baseline="30000" dirty="0">
                <a:latin typeface="Calibri" panose="020F0502020204030204" pitchFamily="34" charset="0"/>
              </a:rPr>
              <a:t>	</a:t>
            </a:r>
            <a:r>
              <a:rPr lang="en-US" sz="1800" baseline="30000" dirty="0" smtClean="0">
                <a:latin typeface="Calibri" panose="020F0502020204030204" pitchFamily="34" charset="0"/>
              </a:rPr>
              <a:t>3</a:t>
            </a:r>
            <a:r>
              <a:rPr lang="en-US" sz="1800" dirty="0" smtClean="0">
                <a:latin typeface="Calibri" panose="020F0502020204030204" pitchFamily="34" charset="0"/>
              </a:rPr>
              <a:t>He </a:t>
            </a:r>
            <a:r>
              <a:rPr lang="en-US" sz="1800" dirty="0">
                <a:latin typeface="Calibri" panose="020F0502020204030204" pitchFamily="34" charset="0"/>
              </a:rPr>
              <a:t>run (</a:t>
            </a:r>
            <a:r>
              <a:rPr lang="en-US" sz="1800" dirty="0" smtClean="0">
                <a:latin typeface="Calibri" panose="020F0502020204030204" pitchFamily="34" charset="0"/>
              </a:rPr>
              <a:t>2008-2011</a:t>
            </a:r>
            <a:r>
              <a:rPr lang="en-US" sz="1800" dirty="0">
                <a:latin typeface="Calibri" panose="020F0502020204030204" pitchFamily="34" charset="0"/>
              </a:rPr>
              <a:t>)</a:t>
            </a: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1800" dirty="0">
                <a:latin typeface="Calibri" panose="020F0502020204030204" pitchFamily="34" charset="0"/>
              </a:rPr>
              <a:t>			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US" sz="18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0.39 </a:t>
            </a:r>
            <a:r>
              <a:rPr lang="en-US" sz="1800" dirty="0">
                <a:solidFill>
                  <a:schemeClr val="accent5"/>
                </a:solidFill>
                <a:latin typeface="Calibri" panose="020F0502020204030204" pitchFamily="34" charset="0"/>
              </a:rPr>
              <a:t>eV &lt;</a:t>
            </a:r>
            <a:r>
              <a:rPr lang="en-US" sz="18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m</a:t>
            </a:r>
            <a:r>
              <a:rPr lang="en-US" sz="1800" baseline="-250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a</a:t>
            </a:r>
            <a:r>
              <a:rPr lang="en-US" sz="18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&lt;1.15 eV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GB" sz="1200" dirty="0"/>
              <a:t>PRL 107 (2011) </a:t>
            </a:r>
            <a:r>
              <a:rPr lang="en-GB" sz="1200" dirty="0" smtClean="0"/>
              <a:t>261302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GB" sz="1200" dirty="0"/>
              <a:t>PRL 112 (2014) </a:t>
            </a:r>
            <a:r>
              <a:rPr lang="en-GB" sz="1200" dirty="0" smtClean="0"/>
              <a:t>091302</a:t>
            </a:r>
            <a:endParaRPr lang="en-US" sz="1200" dirty="0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</a:rPr>
              <a:t>CAST – research program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06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3915" y="1219200"/>
            <a:ext cx="6324600" cy="563880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US" sz="1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CAST </a:t>
            </a:r>
            <a:r>
              <a:rPr lang="en-US" sz="18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Phase I:</a:t>
            </a:r>
            <a:r>
              <a:rPr lang="en-US" sz="1800" dirty="0">
                <a:latin typeface="Calibri" panose="020F0502020204030204" pitchFamily="34" charset="0"/>
              </a:rPr>
              <a:t> vacuum operation (2003 - </a:t>
            </a:r>
            <a:r>
              <a:rPr lang="en-US" sz="1800" dirty="0" smtClean="0">
                <a:latin typeface="Calibri" panose="020F0502020204030204" pitchFamily="34" charset="0"/>
              </a:rPr>
              <a:t>2004)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US" sz="18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m</a:t>
            </a:r>
            <a:r>
              <a:rPr lang="en-US" sz="1800" baseline="-250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a</a:t>
            </a:r>
            <a:r>
              <a:rPr lang="en-US" sz="18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 &lt;0.02 eV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GB" sz="1200" dirty="0"/>
              <a:t>PRL 94 (2005) 121301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GB" sz="1200" dirty="0" smtClean="0"/>
              <a:t>JCAP04(2007)020 </a:t>
            </a:r>
            <a:endParaRPr lang="en-US" sz="1200" dirty="0" smtClean="0">
              <a:solidFill>
                <a:schemeClr val="accent5"/>
              </a:solidFill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CAST </a:t>
            </a:r>
            <a:r>
              <a:rPr lang="en-US" sz="18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Phase II:</a:t>
            </a:r>
            <a:r>
              <a:rPr lang="en-US" sz="1800" dirty="0">
                <a:latin typeface="Calibri" panose="020F0502020204030204" pitchFamily="34" charset="0"/>
              </a:rPr>
              <a:t>  (</a:t>
            </a:r>
            <a:r>
              <a:rPr lang="en-US" sz="1800" dirty="0" smtClean="0">
                <a:latin typeface="Calibri" panose="020F0502020204030204" pitchFamily="34" charset="0"/>
              </a:rPr>
              <a:t>2005–2011)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800" baseline="30000" dirty="0">
                <a:latin typeface="Calibri" panose="020F0502020204030204" pitchFamily="34" charset="0"/>
              </a:rPr>
              <a:t>	</a:t>
            </a:r>
            <a:r>
              <a:rPr lang="en-US" sz="1800" baseline="30000" dirty="0" smtClean="0">
                <a:latin typeface="Calibri" panose="020F0502020204030204" pitchFamily="34" charset="0"/>
              </a:rPr>
              <a:t>4</a:t>
            </a:r>
            <a:r>
              <a:rPr lang="en-US" sz="1800" dirty="0" smtClean="0">
                <a:latin typeface="Calibri" panose="020F0502020204030204" pitchFamily="34" charset="0"/>
              </a:rPr>
              <a:t>He </a:t>
            </a:r>
            <a:r>
              <a:rPr lang="en-US" sz="1800" dirty="0">
                <a:latin typeface="Calibri" panose="020F0502020204030204" pitchFamily="34" charset="0"/>
              </a:rPr>
              <a:t>run, (2005–2006</a:t>
            </a:r>
            <a:r>
              <a:rPr lang="en-US" sz="1800" dirty="0" smtClean="0">
                <a:latin typeface="Calibri" panose="020F0502020204030204" pitchFamily="34" charset="0"/>
              </a:rPr>
              <a:t>)</a:t>
            </a:r>
            <a:endParaRPr lang="en-US" sz="18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US" sz="18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0.02 </a:t>
            </a:r>
            <a:r>
              <a:rPr lang="en-US" sz="1800" dirty="0">
                <a:solidFill>
                  <a:schemeClr val="accent5"/>
                </a:solidFill>
                <a:latin typeface="Calibri" panose="020F0502020204030204" pitchFamily="34" charset="0"/>
              </a:rPr>
              <a:t>eV &lt; m</a:t>
            </a:r>
            <a:r>
              <a:rPr lang="en-US" sz="1800" baseline="-25000" dirty="0">
                <a:solidFill>
                  <a:schemeClr val="accent5"/>
                </a:solidFill>
                <a:latin typeface="Calibri" panose="020F0502020204030204" pitchFamily="34" charset="0"/>
              </a:rPr>
              <a:t>a</a:t>
            </a:r>
            <a:r>
              <a:rPr lang="en-US" sz="1800" dirty="0">
                <a:solidFill>
                  <a:schemeClr val="accent5"/>
                </a:solidFill>
                <a:latin typeface="Calibri" panose="020F0502020204030204" pitchFamily="34" charset="0"/>
              </a:rPr>
              <a:t> &lt; 0.39 </a:t>
            </a:r>
            <a:r>
              <a:rPr lang="en-US" sz="18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eV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GB" sz="1200" dirty="0"/>
              <a:t>JCAP02(2009)008</a:t>
            </a:r>
            <a:endParaRPr lang="en-US" sz="1200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800" baseline="30000" dirty="0">
                <a:latin typeface="Calibri" panose="020F0502020204030204" pitchFamily="34" charset="0"/>
              </a:rPr>
              <a:t>	</a:t>
            </a:r>
            <a:r>
              <a:rPr lang="en-US" sz="1800" baseline="30000" dirty="0" smtClean="0">
                <a:latin typeface="Calibri" panose="020F0502020204030204" pitchFamily="34" charset="0"/>
              </a:rPr>
              <a:t>3</a:t>
            </a:r>
            <a:r>
              <a:rPr lang="en-US" sz="1800" dirty="0" smtClean="0">
                <a:latin typeface="Calibri" panose="020F0502020204030204" pitchFamily="34" charset="0"/>
              </a:rPr>
              <a:t>He </a:t>
            </a:r>
            <a:r>
              <a:rPr lang="en-US" sz="1800" dirty="0">
                <a:latin typeface="Calibri" panose="020F0502020204030204" pitchFamily="34" charset="0"/>
              </a:rPr>
              <a:t>run (</a:t>
            </a:r>
            <a:r>
              <a:rPr lang="en-US" sz="1800" dirty="0" smtClean="0">
                <a:latin typeface="Calibri" panose="020F0502020204030204" pitchFamily="34" charset="0"/>
              </a:rPr>
              <a:t>2008-2011</a:t>
            </a:r>
            <a:r>
              <a:rPr lang="en-US" sz="1800" dirty="0">
                <a:latin typeface="Calibri" panose="020F0502020204030204" pitchFamily="34" charset="0"/>
              </a:rPr>
              <a:t>)</a:t>
            </a: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1800" dirty="0">
                <a:latin typeface="Calibri" panose="020F0502020204030204" pitchFamily="34" charset="0"/>
              </a:rPr>
              <a:t>			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US" sz="18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0.39 </a:t>
            </a:r>
            <a:r>
              <a:rPr lang="en-US" sz="1800" dirty="0">
                <a:solidFill>
                  <a:schemeClr val="accent5"/>
                </a:solidFill>
                <a:latin typeface="Calibri" panose="020F0502020204030204" pitchFamily="34" charset="0"/>
              </a:rPr>
              <a:t>eV &lt;</a:t>
            </a:r>
            <a:r>
              <a:rPr lang="en-US" sz="18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m</a:t>
            </a:r>
            <a:r>
              <a:rPr lang="en-US" sz="1800" baseline="-250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a</a:t>
            </a:r>
            <a:r>
              <a:rPr lang="en-US" sz="18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&lt;1.15 eV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GB" sz="1200" dirty="0"/>
              <a:t>PRL 107 (2011) </a:t>
            </a:r>
            <a:r>
              <a:rPr lang="en-GB" sz="1200" dirty="0" smtClean="0"/>
              <a:t>261302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GB" sz="1200" dirty="0"/>
              <a:t>PRL 112 (2014) </a:t>
            </a:r>
            <a:r>
              <a:rPr lang="en-GB" sz="1200" dirty="0" smtClean="0"/>
              <a:t>091302</a:t>
            </a:r>
            <a:endParaRPr lang="en-US" sz="1200" dirty="0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</a:rPr>
              <a:t>CAST – research program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3" name="Right Brace 2"/>
          <p:cNvSpPr/>
          <p:nvPr/>
        </p:nvSpPr>
        <p:spPr>
          <a:xfrm>
            <a:off x="4495800" y="1371600"/>
            <a:ext cx="533400" cy="2895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143001"/>
            <a:ext cx="3962400" cy="35919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97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3915" y="1219200"/>
            <a:ext cx="6324600" cy="563880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US" sz="1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CAST </a:t>
            </a:r>
            <a:r>
              <a:rPr lang="en-US" sz="18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Phase I:</a:t>
            </a:r>
            <a:r>
              <a:rPr lang="en-US" sz="1800" dirty="0">
                <a:latin typeface="Calibri" panose="020F0502020204030204" pitchFamily="34" charset="0"/>
              </a:rPr>
              <a:t> vacuum operation (2003 - </a:t>
            </a:r>
            <a:r>
              <a:rPr lang="en-US" sz="1800" dirty="0" smtClean="0">
                <a:latin typeface="Calibri" panose="020F0502020204030204" pitchFamily="34" charset="0"/>
              </a:rPr>
              <a:t>2004)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US" sz="18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m</a:t>
            </a:r>
            <a:r>
              <a:rPr lang="en-US" sz="1800" baseline="-250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a</a:t>
            </a:r>
            <a:r>
              <a:rPr lang="en-US" sz="18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 &lt;0.02 eV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GB" sz="1200" dirty="0"/>
              <a:t>PRL 94 (2005) 121301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GB" sz="1200" dirty="0" smtClean="0"/>
              <a:t>JCAP04(2007)020 </a:t>
            </a:r>
            <a:endParaRPr lang="en-US" sz="1200" dirty="0" smtClean="0">
              <a:solidFill>
                <a:schemeClr val="accent5"/>
              </a:solidFill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CAST </a:t>
            </a:r>
            <a:r>
              <a:rPr lang="en-US" sz="18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Phase II:</a:t>
            </a:r>
            <a:r>
              <a:rPr lang="en-US" sz="1800" dirty="0">
                <a:latin typeface="Calibri" panose="020F0502020204030204" pitchFamily="34" charset="0"/>
              </a:rPr>
              <a:t>  (</a:t>
            </a:r>
            <a:r>
              <a:rPr lang="en-US" sz="1800" dirty="0" smtClean="0">
                <a:latin typeface="Calibri" panose="020F0502020204030204" pitchFamily="34" charset="0"/>
              </a:rPr>
              <a:t>2005–2011)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800" baseline="30000" dirty="0">
                <a:latin typeface="Calibri" panose="020F0502020204030204" pitchFamily="34" charset="0"/>
              </a:rPr>
              <a:t>	</a:t>
            </a:r>
            <a:r>
              <a:rPr lang="en-US" sz="1800" baseline="30000" dirty="0" smtClean="0">
                <a:latin typeface="Calibri" panose="020F0502020204030204" pitchFamily="34" charset="0"/>
              </a:rPr>
              <a:t>4</a:t>
            </a:r>
            <a:r>
              <a:rPr lang="en-US" sz="1800" dirty="0" smtClean="0">
                <a:latin typeface="Calibri" panose="020F0502020204030204" pitchFamily="34" charset="0"/>
              </a:rPr>
              <a:t>He </a:t>
            </a:r>
            <a:r>
              <a:rPr lang="en-US" sz="1800" dirty="0">
                <a:latin typeface="Calibri" panose="020F0502020204030204" pitchFamily="34" charset="0"/>
              </a:rPr>
              <a:t>run, (2005–2006</a:t>
            </a:r>
            <a:r>
              <a:rPr lang="en-US" sz="1800" dirty="0" smtClean="0">
                <a:latin typeface="Calibri" panose="020F0502020204030204" pitchFamily="34" charset="0"/>
              </a:rPr>
              <a:t>)</a:t>
            </a:r>
            <a:endParaRPr lang="en-US" sz="18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US" sz="18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0.02 </a:t>
            </a:r>
            <a:r>
              <a:rPr lang="en-US" sz="1800" dirty="0">
                <a:solidFill>
                  <a:schemeClr val="accent5"/>
                </a:solidFill>
                <a:latin typeface="Calibri" panose="020F0502020204030204" pitchFamily="34" charset="0"/>
              </a:rPr>
              <a:t>eV &lt; m</a:t>
            </a:r>
            <a:r>
              <a:rPr lang="en-US" sz="1800" baseline="-25000" dirty="0">
                <a:solidFill>
                  <a:schemeClr val="accent5"/>
                </a:solidFill>
                <a:latin typeface="Calibri" panose="020F0502020204030204" pitchFamily="34" charset="0"/>
              </a:rPr>
              <a:t>a</a:t>
            </a:r>
            <a:r>
              <a:rPr lang="en-US" sz="1800" dirty="0">
                <a:solidFill>
                  <a:schemeClr val="accent5"/>
                </a:solidFill>
                <a:latin typeface="Calibri" panose="020F0502020204030204" pitchFamily="34" charset="0"/>
              </a:rPr>
              <a:t> &lt; 0.39 </a:t>
            </a:r>
            <a:r>
              <a:rPr lang="en-US" sz="18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eV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GB" sz="1200" dirty="0"/>
              <a:t>JCAP02(2009)008</a:t>
            </a:r>
            <a:endParaRPr lang="en-US" sz="1200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800" baseline="30000" dirty="0">
                <a:latin typeface="Calibri" panose="020F0502020204030204" pitchFamily="34" charset="0"/>
              </a:rPr>
              <a:t>	</a:t>
            </a:r>
            <a:r>
              <a:rPr lang="en-US" sz="1800" baseline="30000" dirty="0" smtClean="0">
                <a:latin typeface="Calibri" panose="020F0502020204030204" pitchFamily="34" charset="0"/>
              </a:rPr>
              <a:t>3</a:t>
            </a:r>
            <a:r>
              <a:rPr lang="en-US" sz="1800" dirty="0" smtClean="0">
                <a:latin typeface="Calibri" panose="020F0502020204030204" pitchFamily="34" charset="0"/>
              </a:rPr>
              <a:t>He </a:t>
            </a:r>
            <a:r>
              <a:rPr lang="en-US" sz="1800" dirty="0">
                <a:latin typeface="Calibri" panose="020F0502020204030204" pitchFamily="34" charset="0"/>
              </a:rPr>
              <a:t>run (</a:t>
            </a:r>
            <a:r>
              <a:rPr lang="en-US" sz="1800" dirty="0" smtClean="0">
                <a:latin typeface="Calibri" panose="020F0502020204030204" pitchFamily="34" charset="0"/>
              </a:rPr>
              <a:t>2008-2011</a:t>
            </a:r>
            <a:r>
              <a:rPr lang="en-US" sz="1800" dirty="0">
                <a:latin typeface="Calibri" panose="020F0502020204030204" pitchFamily="34" charset="0"/>
              </a:rPr>
              <a:t>)</a:t>
            </a: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1800" dirty="0">
                <a:latin typeface="Calibri" panose="020F0502020204030204" pitchFamily="34" charset="0"/>
              </a:rPr>
              <a:t>			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US" sz="18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0.39 </a:t>
            </a:r>
            <a:r>
              <a:rPr lang="en-US" sz="1800" dirty="0">
                <a:solidFill>
                  <a:schemeClr val="accent5"/>
                </a:solidFill>
                <a:latin typeface="Calibri" panose="020F0502020204030204" pitchFamily="34" charset="0"/>
              </a:rPr>
              <a:t>eV &lt;</a:t>
            </a:r>
            <a:r>
              <a:rPr lang="en-US" sz="18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m</a:t>
            </a:r>
            <a:r>
              <a:rPr lang="en-US" sz="1800" baseline="-250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a</a:t>
            </a:r>
            <a:r>
              <a:rPr lang="en-US" sz="18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&lt;1.15 eV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GB" sz="1200" dirty="0"/>
              <a:t>PRL 107 (2011) </a:t>
            </a:r>
            <a:r>
              <a:rPr lang="en-GB" sz="1200" dirty="0" smtClean="0"/>
              <a:t>261302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GB" sz="1200" dirty="0"/>
              <a:t>PRL 112 (2014) 091302</a:t>
            </a:r>
            <a:endParaRPr lang="en-US" sz="1200" dirty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800" baseline="30000" dirty="0">
                <a:sym typeface="Symbol" pitchFamily="18" charset="2"/>
              </a:rPr>
              <a:t>4</a:t>
            </a:r>
            <a:r>
              <a:rPr lang="en-US" sz="1800" dirty="0">
                <a:sym typeface="Symbol" pitchFamily="18" charset="2"/>
              </a:rPr>
              <a:t>He </a:t>
            </a:r>
            <a:r>
              <a:rPr lang="hr-HR" sz="1800" dirty="0">
                <a:sym typeface="Symbol" pitchFamily="18" charset="2"/>
              </a:rPr>
              <a:t>run</a:t>
            </a:r>
            <a:r>
              <a:rPr lang="en-US" sz="1800" dirty="0">
                <a:sym typeface="Symbol" pitchFamily="18" charset="2"/>
              </a:rPr>
              <a:t> (2012)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hr-HR" sz="1800" dirty="0">
                <a:solidFill>
                  <a:schemeClr val="accent5"/>
                </a:solidFill>
                <a:sym typeface="Symbol" pitchFamily="18" charset="2"/>
              </a:rPr>
              <a:t>0.39 eV &lt; </a:t>
            </a:r>
            <a:r>
              <a:rPr lang="en-US" sz="1800" dirty="0">
                <a:solidFill>
                  <a:schemeClr val="accent5"/>
                </a:solidFill>
                <a:sym typeface="Symbol" pitchFamily="18" charset="2"/>
              </a:rPr>
              <a:t>m</a:t>
            </a:r>
            <a:r>
              <a:rPr lang="hr-HR" sz="1800" baseline="-25000" dirty="0">
                <a:solidFill>
                  <a:schemeClr val="accent5"/>
                </a:solidFill>
                <a:sym typeface="Symbol" pitchFamily="18" charset="2"/>
              </a:rPr>
              <a:t>a</a:t>
            </a:r>
            <a:r>
              <a:rPr lang="en-US" sz="1800" dirty="0">
                <a:solidFill>
                  <a:schemeClr val="accent5"/>
                </a:solidFill>
                <a:sym typeface="Symbol" pitchFamily="18" charset="2"/>
              </a:rPr>
              <a:t> &lt; 0.</a:t>
            </a:r>
            <a:r>
              <a:rPr lang="hr-HR" sz="1800" dirty="0">
                <a:solidFill>
                  <a:schemeClr val="accent5"/>
                </a:solidFill>
                <a:sym typeface="Symbol" pitchFamily="18" charset="2"/>
              </a:rPr>
              <a:t>42</a:t>
            </a:r>
            <a:r>
              <a:rPr lang="en-US" sz="1800" dirty="0">
                <a:solidFill>
                  <a:schemeClr val="accent5"/>
                </a:solidFill>
                <a:sym typeface="Symbol" pitchFamily="18" charset="2"/>
              </a:rPr>
              <a:t> eV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endParaRPr lang="en-US" sz="1800" dirty="0">
              <a:solidFill>
                <a:schemeClr val="accent5"/>
              </a:solidFill>
              <a:sym typeface="Symbol" pitchFamily="18" charset="2"/>
            </a:endParaRPr>
          </a:p>
          <a:p>
            <a:pPr marL="0" indent="0" algn="ctr">
              <a:spcBef>
                <a:spcPts val="0"/>
              </a:spcBef>
              <a:buNone/>
              <a:defRPr/>
            </a:pPr>
            <a:endParaRPr lang="en-GB" sz="12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</a:rPr>
              <a:t>CAST – research program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3" name="Right Brace 2"/>
          <p:cNvSpPr/>
          <p:nvPr/>
        </p:nvSpPr>
        <p:spPr>
          <a:xfrm>
            <a:off x="4495800" y="1371600"/>
            <a:ext cx="533400" cy="2895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143001"/>
            <a:ext cx="3962400" cy="35919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69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3915" y="1219200"/>
            <a:ext cx="6324600" cy="5638800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  <a:defRPr/>
            </a:pPr>
            <a:endParaRPr lang="en-US" sz="1800" dirty="0">
              <a:solidFill>
                <a:schemeClr val="accent5"/>
              </a:solidFill>
              <a:sym typeface="Symbol" pitchFamily="18" charset="2"/>
            </a:endParaRP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en-US" sz="1800" dirty="0">
                <a:solidFill>
                  <a:schemeClr val="accent5"/>
                </a:solidFill>
                <a:sym typeface="Symbol" pitchFamily="18" charset="2"/>
              </a:rPr>
              <a:t>Vacuum run (2013-2015) – </a:t>
            </a:r>
            <a:r>
              <a:rPr lang="en-US" sz="1800" dirty="0" smtClean="0">
                <a:solidFill>
                  <a:schemeClr val="accent5"/>
                </a:solidFill>
                <a:sym typeface="Symbol" pitchFamily="18" charset="2"/>
              </a:rPr>
              <a:t>factor 3 improved </a:t>
            </a:r>
            <a:r>
              <a:rPr lang="en-US" sz="1800" dirty="0">
                <a:solidFill>
                  <a:schemeClr val="accent5"/>
                </a:solidFill>
                <a:sym typeface="Symbol" pitchFamily="18" charset="2"/>
              </a:rPr>
              <a:t>sensitivity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l-GR" sz="1800" dirty="0" smtClean="0">
                <a:solidFill>
                  <a:schemeClr val="accent5"/>
                </a:solidFill>
              </a:rPr>
              <a:t>                                          </a:t>
            </a:r>
            <a:r>
              <a:rPr lang="en-US" sz="1800" dirty="0" smtClean="0">
                <a:solidFill>
                  <a:schemeClr val="accent5"/>
                </a:solidFill>
              </a:rPr>
              <a:t>g</a:t>
            </a:r>
            <a:r>
              <a:rPr lang="el-GR" sz="1800" baseline="-25000" dirty="0" smtClean="0">
                <a:solidFill>
                  <a:schemeClr val="accent5"/>
                </a:solidFill>
              </a:rPr>
              <a:t>αγ</a:t>
            </a:r>
            <a:r>
              <a:rPr lang="en-US" sz="1800" dirty="0" smtClean="0">
                <a:solidFill>
                  <a:schemeClr val="accent5"/>
                </a:solidFill>
              </a:rPr>
              <a:t>= </a:t>
            </a:r>
            <a:r>
              <a:rPr lang="en-US" sz="1800" dirty="0">
                <a:solidFill>
                  <a:schemeClr val="accent5"/>
                </a:solidFill>
              </a:rPr>
              <a:t>0.66 </a:t>
            </a:r>
            <a:r>
              <a:rPr lang="en-US" sz="1800" dirty="0" smtClean="0">
                <a:solidFill>
                  <a:schemeClr val="accent5"/>
                </a:solidFill>
              </a:rPr>
              <a:t>×</a:t>
            </a:r>
            <a:r>
              <a:rPr lang="el-GR" sz="1800" dirty="0" smtClean="0">
                <a:solidFill>
                  <a:schemeClr val="accent5"/>
                </a:solidFill>
              </a:rPr>
              <a:t> </a:t>
            </a:r>
            <a:r>
              <a:rPr lang="en-US" sz="1800" dirty="0" smtClean="0">
                <a:solidFill>
                  <a:schemeClr val="accent5"/>
                </a:solidFill>
              </a:rPr>
              <a:t>10</a:t>
            </a:r>
            <a:r>
              <a:rPr lang="en-US" sz="1800" baseline="30000" dirty="0" smtClean="0">
                <a:solidFill>
                  <a:schemeClr val="accent5"/>
                </a:solidFill>
              </a:rPr>
              <a:t>-10</a:t>
            </a:r>
            <a:r>
              <a:rPr lang="en-US" sz="1800" dirty="0" smtClean="0">
                <a:solidFill>
                  <a:schemeClr val="accent5"/>
                </a:solidFill>
              </a:rPr>
              <a:t> </a:t>
            </a:r>
            <a:r>
              <a:rPr lang="en-US" sz="1800" dirty="0">
                <a:solidFill>
                  <a:schemeClr val="accent5"/>
                </a:solidFill>
              </a:rPr>
              <a:t>/</a:t>
            </a:r>
            <a:r>
              <a:rPr lang="en-US" sz="1800" dirty="0" smtClean="0">
                <a:solidFill>
                  <a:schemeClr val="accent5"/>
                </a:solidFill>
              </a:rPr>
              <a:t>GeV</a:t>
            </a:r>
            <a:r>
              <a:rPr lang="el-GR" sz="1800" dirty="0" smtClean="0">
                <a:solidFill>
                  <a:schemeClr val="accent5"/>
                </a:solidFill>
              </a:rPr>
              <a:t> </a:t>
            </a:r>
            <a:r>
              <a:rPr lang="en-US" sz="1800" dirty="0">
                <a:solidFill>
                  <a:schemeClr val="accent5"/>
                </a:solidFill>
              </a:rPr>
              <a:t>at 95% C.L.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endParaRPr lang="en-US" sz="1800" dirty="0">
              <a:solidFill>
                <a:schemeClr val="accent5"/>
              </a:solidFill>
            </a:endParaRPr>
          </a:p>
          <a:p>
            <a:pPr marL="0" indent="0" algn="ctr">
              <a:spcBef>
                <a:spcPts val="0"/>
              </a:spcBef>
              <a:buNone/>
              <a:defRPr/>
            </a:pPr>
            <a:endParaRPr lang="en-US" sz="1800" dirty="0">
              <a:solidFill>
                <a:schemeClr val="accent5"/>
              </a:solidFill>
            </a:endParaRPr>
          </a:p>
          <a:p>
            <a:pPr marL="0" indent="0" algn="ctr">
              <a:spcBef>
                <a:spcPts val="0"/>
              </a:spcBef>
              <a:buNone/>
              <a:defRPr/>
            </a:pPr>
            <a:endParaRPr lang="en-GB" sz="12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</a:rPr>
              <a:t>CAST – research program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762204" y="6133712"/>
            <a:ext cx="3352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200" i="1" dirty="0">
                <a:solidFill>
                  <a:srgbClr val="222222"/>
                </a:solidFill>
              </a:rPr>
              <a:t>Nature </a:t>
            </a:r>
            <a:r>
              <a:rPr lang="fr-FR" sz="1200" i="1" dirty="0" err="1" smtClean="0">
                <a:solidFill>
                  <a:srgbClr val="222222"/>
                </a:solidFill>
              </a:rPr>
              <a:t>Physics</a:t>
            </a:r>
            <a:r>
              <a:rPr lang="fr-FR" sz="1200" i="1" dirty="0" smtClean="0">
                <a:solidFill>
                  <a:srgbClr val="222222"/>
                </a:solidFill>
              </a:rPr>
              <a:t>,</a:t>
            </a:r>
            <a:r>
              <a:rPr lang="fr-FR" sz="1200" dirty="0">
                <a:solidFill>
                  <a:srgbClr val="222222"/>
                </a:solidFill>
              </a:rPr>
              <a:t> </a:t>
            </a:r>
            <a:r>
              <a:rPr lang="fr-FR" sz="1200" dirty="0" smtClean="0">
                <a:solidFill>
                  <a:srgbClr val="222222"/>
                </a:solidFill>
              </a:rPr>
              <a:t> Volume 13</a:t>
            </a:r>
            <a:r>
              <a:rPr lang="fr-FR" sz="1200" dirty="0">
                <a:solidFill>
                  <a:srgbClr val="222222"/>
                </a:solidFill>
              </a:rPr>
              <a:t>, </a:t>
            </a:r>
            <a:r>
              <a:rPr lang="fr-FR" sz="1200" dirty="0" smtClean="0">
                <a:solidFill>
                  <a:srgbClr val="222222"/>
                </a:solidFill>
              </a:rPr>
              <a:t>pages 584–590</a:t>
            </a:r>
            <a:r>
              <a:rPr lang="fr-FR" sz="1200" dirty="0">
                <a:solidFill>
                  <a:srgbClr val="222222"/>
                </a:solidFill>
              </a:rPr>
              <a:t> (2017)</a:t>
            </a:r>
            <a:endParaRPr lang="fr-FR" sz="1200" b="0" i="0" dirty="0">
              <a:solidFill>
                <a:srgbClr val="222222"/>
              </a:solidFill>
              <a:effectLst/>
            </a:endParaRPr>
          </a:p>
        </p:txBody>
      </p:sp>
      <p:pic>
        <p:nvPicPr>
          <p:cNvPr id="12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43138">
            <a:off x="6136568" y="282787"/>
            <a:ext cx="2711509" cy="2086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3403" y="2699950"/>
            <a:ext cx="5010402" cy="3319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01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33400" y="1208955"/>
            <a:ext cx="6324600" cy="5638800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  <a:defRPr/>
            </a:pPr>
            <a:endParaRPr lang="en-US" sz="1800" dirty="0">
              <a:solidFill>
                <a:schemeClr val="accent5"/>
              </a:solidFill>
              <a:sym typeface="Symbol" pitchFamily="18" charset="2"/>
            </a:endParaRPr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en-US" sz="1800" dirty="0">
                <a:solidFill>
                  <a:schemeClr val="accent5"/>
                </a:solidFill>
                <a:sym typeface="Symbol" pitchFamily="18" charset="2"/>
              </a:rPr>
              <a:t>Vacuum run (</a:t>
            </a:r>
            <a:r>
              <a:rPr lang="en-US" sz="1800" dirty="0" smtClean="0">
                <a:solidFill>
                  <a:schemeClr val="accent5"/>
                </a:solidFill>
                <a:sym typeface="Symbol" pitchFamily="18" charset="2"/>
              </a:rPr>
              <a:t>2013-2015) </a:t>
            </a:r>
            <a:r>
              <a:rPr lang="en-US" sz="1800" dirty="0">
                <a:solidFill>
                  <a:schemeClr val="accent5"/>
                </a:solidFill>
                <a:sym typeface="Symbol" pitchFamily="18" charset="2"/>
              </a:rPr>
              <a:t>– </a:t>
            </a:r>
            <a:r>
              <a:rPr lang="en-US" sz="1800" dirty="0" smtClean="0">
                <a:solidFill>
                  <a:schemeClr val="accent5"/>
                </a:solidFill>
                <a:sym typeface="Symbol" pitchFamily="18" charset="2"/>
              </a:rPr>
              <a:t>Chameleons</a:t>
            </a:r>
            <a:endParaRPr lang="en-US" sz="1800" dirty="0">
              <a:solidFill>
                <a:schemeClr val="accent5"/>
              </a:solidFill>
              <a:sym typeface="Symbol" pitchFamily="18" charset="2"/>
            </a:endParaRP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US" sz="1800" dirty="0">
                <a:solidFill>
                  <a:schemeClr val="accent5"/>
                </a:solidFill>
              </a:rPr>
              <a:t>Limit to </a:t>
            </a:r>
            <a:r>
              <a:rPr lang="el-GR" sz="1800" dirty="0">
                <a:solidFill>
                  <a:schemeClr val="accent5"/>
                </a:solidFill>
              </a:rPr>
              <a:t>β</a:t>
            </a:r>
            <a:r>
              <a:rPr lang="el-GR" sz="1800" baseline="-25000" dirty="0">
                <a:solidFill>
                  <a:schemeClr val="accent5"/>
                </a:solidFill>
              </a:rPr>
              <a:t>γ</a:t>
            </a:r>
            <a:r>
              <a:rPr lang="el-GR" sz="1800" dirty="0">
                <a:solidFill>
                  <a:schemeClr val="accent5"/>
                </a:solidFill>
              </a:rPr>
              <a:t> ≤ </a:t>
            </a:r>
            <a:r>
              <a:rPr lang="en-US" sz="1800" dirty="0" smtClean="0">
                <a:solidFill>
                  <a:schemeClr val="accent5"/>
                </a:solidFill>
              </a:rPr>
              <a:t>5.7</a:t>
            </a:r>
            <a:r>
              <a:rPr lang="en-GB" sz="1800" dirty="0" smtClean="0">
                <a:solidFill>
                  <a:schemeClr val="accent5"/>
                </a:solidFill>
              </a:rPr>
              <a:t>×</a:t>
            </a:r>
            <a:r>
              <a:rPr lang="el-GR" sz="1800" dirty="0" smtClean="0">
                <a:solidFill>
                  <a:schemeClr val="accent5"/>
                </a:solidFill>
              </a:rPr>
              <a:t>10</a:t>
            </a:r>
            <a:r>
              <a:rPr lang="el-GR" sz="1800" baseline="30000" dirty="0" smtClean="0">
                <a:solidFill>
                  <a:schemeClr val="accent5"/>
                </a:solidFill>
              </a:rPr>
              <a:t>10</a:t>
            </a:r>
            <a:r>
              <a:rPr lang="el-GR" sz="1800" dirty="0" smtClean="0">
                <a:solidFill>
                  <a:schemeClr val="accent5"/>
                </a:solidFill>
              </a:rPr>
              <a:t> </a:t>
            </a:r>
            <a:r>
              <a:rPr lang="en-US" sz="1800" dirty="0">
                <a:solidFill>
                  <a:schemeClr val="accent5"/>
                </a:solidFill>
              </a:rPr>
              <a:t>at 95% C.L.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en-US" sz="1800" dirty="0">
                <a:solidFill>
                  <a:schemeClr val="accent5"/>
                </a:solidFill>
              </a:rPr>
              <a:t>	Valid for 1 ≤ </a:t>
            </a:r>
            <a:r>
              <a:rPr lang="el-GR" sz="1800" dirty="0">
                <a:solidFill>
                  <a:schemeClr val="accent5"/>
                </a:solidFill>
              </a:rPr>
              <a:t>β</a:t>
            </a:r>
            <a:r>
              <a:rPr lang="en-US" sz="1800" baseline="-25000" dirty="0">
                <a:solidFill>
                  <a:schemeClr val="accent5"/>
                </a:solidFill>
              </a:rPr>
              <a:t>m</a:t>
            </a:r>
            <a:r>
              <a:rPr lang="en-US" sz="1800" dirty="0">
                <a:solidFill>
                  <a:schemeClr val="accent5"/>
                </a:solidFill>
              </a:rPr>
              <a:t> ≤ 10</a:t>
            </a:r>
            <a:r>
              <a:rPr lang="en-US" sz="1800" baseline="30000" dirty="0">
                <a:solidFill>
                  <a:schemeClr val="accent5"/>
                </a:solidFill>
              </a:rPr>
              <a:t>6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endParaRPr lang="en-GB" sz="12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</a:rPr>
              <a:t>CAST – research program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58000" y="1429364"/>
            <a:ext cx="22113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err="1"/>
              <a:t>Phys.Lett</a:t>
            </a:r>
            <a:r>
              <a:rPr lang="en-GB" sz="1200" dirty="0"/>
              <a:t>. B749 (2015) </a:t>
            </a:r>
            <a:r>
              <a:rPr lang="en-GB" sz="1200" dirty="0" smtClean="0"/>
              <a:t>172-180</a:t>
            </a:r>
          </a:p>
          <a:p>
            <a:pPr algn="ctr"/>
            <a:r>
              <a:rPr lang="en-US" sz="1200" dirty="0" smtClean="0"/>
              <a:t>&amp;</a:t>
            </a:r>
            <a:endParaRPr lang="en-US" sz="1200" dirty="0"/>
          </a:p>
          <a:p>
            <a:r>
              <a:rPr lang="en-GB" sz="1200" dirty="0">
                <a:solidFill>
                  <a:srgbClr val="000000"/>
                </a:solidFill>
              </a:rPr>
              <a:t>JCAP 1901 (2019) no.01, </a:t>
            </a:r>
            <a:r>
              <a:rPr lang="en-GB" sz="1200" dirty="0" smtClean="0">
                <a:solidFill>
                  <a:srgbClr val="000000"/>
                </a:solidFill>
              </a:rPr>
              <a:t>032</a:t>
            </a:r>
            <a:endParaRPr lang="en-GB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7527" y="2648363"/>
            <a:ext cx="5824537" cy="3521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56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41" y="3200400"/>
            <a:ext cx="6575256" cy="3409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CAST – experimental layout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02920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Calibri" panose="020F0502020204030204" pitchFamily="34" charset="0"/>
              </a:rPr>
              <a:t> </a:t>
            </a:r>
            <a:r>
              <a:rPr lang="en-GB" sz="18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10 </a:t>
            </a:r>
            <a:r>
              <a:rPr lang="en-GB" sz="1800" dirty="0">
                <a:solidFill>
                  <a:schemeClr val="accent1"/>
                </a:solidFill>
                <a:latin typeface="Calibri" panose="020F0502020204030204" pitchFamily="34" charset="0"/>
              </a:rPr>
              <a:t>m </a:t>
            </a:r>
            <a:r>
              <a:rPr lang="en-GB" sz="1800" dirty="0" smtClean="0">
                <a:latin typeface="Calibri" panose="020F0502020204030204" pitchFamily="34" charset="0"/>
              </a:rPr>
              <a:t>decommissioned </a:t>
            </a:r>
            <a:r>
              <a:rPr lang="en-GB" sz="1800" dirty="0">
                <a:latin typeface="Calibri" panose="020F0502020204030204" pitchFamily="34" charset="0"/>
              </a:rPr>
              <a:t>LHC prototype </a:t>
            </a:r>
            <a:r>
              <a:rPr lang="en-GB" sz="1800" dirty="0" smtClean="0">
                <a:latin typeface="Calibri" panose="020F0502020204030204" pitchFamily="34" charset="0"/>
              </a:rPr>
              <a:t>magnet (</a:t>
            </a:r>
            <a:r>
              <a:rPr lang="en-GB" sz="18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B</a:t>
            </a:r>
            <a:r>
              <a:rPr lang="en-US" sz="18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 </a:t>
            </a: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</a:rPr>
              <a:t>≈ </a:t>
            </a:r>
            <a:r>
              <a:rPr lang="en-GB" sz="18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9 T, T</a:t>
            </a:r>
            <a:r>
              <a:rPr lang="en-US" sz="18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≈ </a:t>
            </a:r>
            <a:r>
              <a:rPr lang="en-GB" sz="18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1.8K)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Calibri" panose="020F0502020204030204" pitchFamily="34" charset="0"/>
              </a:rPr>
              <a:t> </a:t>
            </a:r>
            <a:r>
              <a:rPr lang="en-GB" sz="18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Two</a:t>
            </a:r>
            <a:r>
              <a:rPr lang="en-GB" sz="1800" dirty="0" smtClean="0">
                <a:latin typeface="Calibri" panose="020F0502020204030204" pitchFamily="34" charset="0"/>
              </a:rPr>
              <a:t> cold bores </a:t>
            </a:r>
            <a:r>
              <a:rPr lang="en-GB" sz="1800" dirty="0">
                <a:latin typeface="Calibri" panose="020F0502020204030204" pitchFamily="34" charset="0"/>
              </a:rPr>
              <a:t>of </a:t>
            </a:r>
            <a:r>
              <a:rPr lang="en-GB" sz="18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43 </a:t>
            </a:r>
            <a:r>
              <a:rPr lang="en-GB" sz="1800" dirty="0">
                <a:solidFill>
                  <a:schemeClr val="accent1"/>
                </a:solidFill>
                <a:latin typeface="Calibri" panose="020F0502020204030204" pitchFamily="34" charset="0"/>
              </a:rPr>
              <a:t>mm </a:t>
            </a:r>
            <a:r>
              <a:rPr lang="en-GB" sz="1800" dirty="0">
                <a:latin typeface="Calibri" panose="020F0502020204030204" pitchFamily="34" charset="0"/>
              </a:rPr>
              <a:t>aperture. </a:t>
            </a:r>
            <a:endParaRPr lang="en-GB" sz="1800" dirty="0" smtClean="0">
              <a:latin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 smtClean="0">
                <a:latin typeface="Calibri" panose="020F0502020204030204" pitchFamily="34" charset="0"/>
              </a:rPr>
              <a:t> </a:t>
            </a:r>
            <a:r>
              <a:rPr lang="en-GB" sz="18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4 x low-background </a:t>
            </a:r>
            <a:r>
              <a:rPr lang="en-GB" sz="1800" dirty="0">
                <a:solidFill>
                  <a:schemeClr val="accent1"/>
                </a:solidFill>
                <a:latin typeface="Calibri" panose="020F0502020204030204" pitchFamily="34" charset="0"/>
              </a:rPr>
              <a:t>X-ray detectors </a:t>
            </a:r>
            <a:r>
              <a:rPr lang="en-GB" sz="1800" dirty="0" smtClean="0">
                <a:latin typeface="Calibri" panose="020F0502020204030204" pitchFamily="34" charset="0"/>
              </a:rPr>
              <a:t>- </a:t>
            </a:r>
            <a:r>
              <a:rPr lang="en-US" sz="1800" dirty="0">
                <a:latin typeface="Calibri" panose="020F0502020204030204" pitchFamily="34" charset="0"/>
              </a:rPr>
              <a:t>2</a:t>
            </a:r>
            <a:r>
              <a:rPr lang="en-US" sz="1800" dirty="0" smtClean="0">
                <a:latin typeface="Calibri" panose="020F0502020204030204" pitchFamily="34" charset="0"/>
              </a:rPr>
              <a:t> focusing devices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</a:rPr>
              <a:t>Rotating platform : H=</a:t>
            </a:r>
            <a:r>
              <a:rPr lang="en-US" sz="1800" dirty="0">
                <a:latin typeface="Calibri" panose="020F0502020204030204" pitchFamily="34" charset="0"/>
              </a:rPr>
              <a:t> ±</a:t>
            </a:r>
            <a:r>
              <a:rPr lang="hr-HR" sz="1800" dirty="0">
                <a:latin typeface="Calibri" panose="020F0502020204030204" pitchFamily="34" charset="0"/>
              </a:rPr>
              <a:t>40</a:t>
            </a: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</a:t>
            </a:r>
            <a:r>
              <a:rPr lang="hr-HR" sz="1800" dirty="0">
                <a:latin typeface="Calibri" panose="020F0502020204030204" pitchFamily="34" charset="0"/>
                <a:sym typeface="Symbol" pitchFamily="18" charset="2"/>
              </a:rPr>
              <a:t>, </a:t>
            </a: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V</a:t>
            </a:r>
            <a:r>
              <a:rPr lang="hr-HR" sz="1800" dirty="0" smtClean="0">
                <a:latin typeface="Calibri" panose="020F0502020204030204" pitchFamily="34" charset="0"/>
                <a:sym typeface="Symbol" pitchFamily="18" charset="2"/>
              </a:rPr>
              <a:t> </a:t>
            </a: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±</a:t>
            </a:r>
            <a:r>
              <a:rPr lang="hr-HR" sz="1800" dirty="0">
                <a:latin typeface="Calibri" panose="020F0502020204030204" pitchFamily="34" charset="0"/>
                <a:sym typeface="Symbol" pitchFamily="18" charset="2"/>
              </a:rPr>
              <a:t>8</a:t>
            </a:r>
            <a:r>
              <a:rPr lang="en-US" sz="1800" dirty="0">
                <a:latin typeface="Calibri" panose="020F0502020204030204" pitchFamily="34" charset="0"/>
                <a:sym typeface="Symbol" pitchFamily="18" charset="2"/>
              </a:rPr>
              <a:t></a:t>
            </a:r>
            <a:r>
              <a:rPr lang="en-US" sz="1800" dirty="0" smtClean="0">
                <a:latin typeface="Calibri" panose="020F0502020204030204" pitchFamily="34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</a:rPr>
              <a:t>2 </a:t>
            </a:r>
            <a:r>
              <a:rPr lang="en-US" sz="1800" dirty="0" smtClean="0">
                <a:latin typeface="Calibri" panose="020F0502020204030204" pitchFamily="34" charset="0"/>
                <a:sym typeface="Symbol"/>
              </a:rPr>
              <a:t> </a:t>
            </a:r>
            <a:r>
              <a:rPr lang="en-US" sz="1800" dirty="0" smtClean="0">
                <a:latin typeface="Calibri" panose="020F0502020204030204" pitchFamily="34" charset="0"/>
              </a:rPr>
              <a:t>1.5 hours of tracking / day.</a:t>
            </a:r>
            <a:endParaRPr lang="en-GB" sz="1800" dirty="0">
              <a:latin typeface="Calibri" panose="020F0502020204030204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2043" y="114300"/>
            <a:ext cx="1367790" cy="137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7615994" y="4191000"/>
            <a:ext cx="1070806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Times New Roman" pitchFamily="18" charset="0"/>
              </a:rPr>
              <a:t>Sunrise</a:t>
            </a:r>
          </a:p>
          <a:p>
            <a:r>
              <a:rPr lang="en-US" dirty="0" smtClean="0">
                <a:latin typeface="Calibri" panose="020F0502020204030204" pitchFamily="34" charset="0"/>
                <a:cs typeface="Times New Roman" pitchFamily="18" charset="0"/>
              </a:rPr>
              <a:t>detectors</a:t>
            </a:r>
            <a:endParaRPr lang="en-US" dirty="0"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8394" y="3468469"/>
            <a:ext cx="1070806" cy="64633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Times New Roman" pitchFamily="18" charset="0"/>
              </a:rPr>
              <a:t>Sunset</a:t>
            </a:r>
          </a:p>
          <a:p>
            <a:r>
              <a:rPr lang="en-US" dirty="0" smtClean="0">
                <a:latin typeface="Calibri" panose="020F0502020204030204" pitchFamily="34" charset="0"/>
                <a:cs typeface="Times New Roman" pitchFamily="18" charset="0"/>
              </a:rPr>
              <a:t>detectors</a:t>
            </a:r>
            <a:endParaRPr lang="en-US" dirty="0"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252051">
            <a:off x="3515585" y="4498491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Prototype LHC magnet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09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CAST</a:t>
            </a:r>
            <a:endParaRPr lang="en-GB" dirty="0"/>
          </a:p>
        </p:txBody>
      </p:sp>
      <p:pic>
        <p:nvPicPr>
          <p:cNvPr id="7" name="11536262_845225598929507_2052680422_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416844" y="838200"/>
            <a:ext cx="7727156" cy="51435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743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4648200" cy="914400"/>
          </a:xfrm>
        </p:spPr>
        <p:txBody>
          <a:bodyPr/>
          <a:lstStyle/>
          <a:p>
            <a:r>
              <a:rPr lang="en-GB" dirty="0" smtClean="0"/>
              <a:t>CAST Detectors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295400" y="1600200"/>
            <a:ext cx="6400800" cy="2362200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chemeClr val="accent1"/>
                </a:solidFill>
              </a:rPr>
              <a:t>Requirements for high sensitivity:</a:t>
            </a:r>
            <a:endParaRPr lang="en-US" b="1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Detectors</a:t>
            </a:r>
          </a:p>
          <a:p>
            <a:pPr lvl="1"/>
            <a:r>
              <a:rPr lang="en-US" dirty="0" smtClean="0"/>
              <a:t>-Constructed with </a:t>
            </a:r>
            <a:r>
              <a:rPr lang="en-US" dirty="0" err="1"/>
              <a:t>radiopure</a:t>
            </a:r>
            <a:r>
              <a:rPr lang="en-US" dirty="0"/>
              <a:t> materials</a:t>
            </a:r>
          </a:p>
          <a:p>
            <a:pPr lvl="1"/>
            <a:r>
              <a:rPr lang="en-GB" dirty="0" smtClean="0"/>
              <a:t>-Signal </a:t>
            </a:r>
            <a:r>
              <a:rPr lang="en-GB" dirty="0"/>
              <a:t>topology and 2D </a:t>
            </a:r>
            <a:r>
              <a:rPr lang="en-GB" dirty="0" smtClean="0"/>
              <a:t>reconstruction for offline background rejection</a:t>
            </a:r>
          </a:p>
          <a:p>
            <a:pPr lvl="1"/>
            <a:r>
              <a:rPr lang="en-US" dirty="0"/>
              <a:t>-Good efficiency in the energy range of interest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Optics: Improve signal / background ratio</a:t>
            </a:r>
            <a:endParaRPr lang="en-GB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7469" y="1143000"/>
            <a:ext cx="2557462" cy="1289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74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295400" y="1600200"/>
            <a:ext cx="6400800" cy="2362200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chemeClr val="accent1"/>
                </a:solidFill>
              </a:rPr>
              <a:t>Requirements for </a:t>
            </a:r>
            <a:r>
              <a:rPr lang="en-US" b="1" dirty="0">
                <a:solidFill>
                  <a:schemeClr val="accent1"/>
                </a:solidFill>
              </a:rPr>
              <a:t>high </a:t>
            </a:r>
            <a:r>
              <a:rPr lang="en-US" b="1" dirty="0" smtClean="0">
                <a:solidFill>
                  <a:schemeClr val="accent1"/>
                </a:solidFill>
              </a:rPr>
              <a:t>sensitivity:</a:t>
            </a:r>
            <a:endParaRPr lang="en-US" b="1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Detectors</a:t>
            </a:r>
          </a:p>
          <a:p>
            <a:pPr lvl="1"/>
            <a:r>
              <a:rPr lang="en-US" dirty="0" smtClean="0"/>
              <a:t>-Constructed with </a:t>
            </a:r>
            <a:r>
              <a:rPr lang="en-US" dirty="0" err="1"/>
              <a:t>radiopure</a:t>
            </a:r>
            <a:r>
              <a:rPr lang="en-US" dirty="0"/>
              <a:t> materials</a:t>
            </a:r>
          </a:p>
          <a:p>
            <a:pPr lvl="1"/>
            <a:r>
              <a:rPr lang="en-GB" dirty="0" smtClean="0"/>
              <a:t>-Signal </a:t>
            </a:r>
            <a:r>
              <a:rPr lang="en-GB" dirty="0"/>
              <a:t>topology and 2D </a:t>
            </a:r>
            <a:r>
              <a:rPr lang="en-GB" dirty="0" smtClean="0"/>
              <a:t>reconstruction for offline background rejection</a:t>
            </a:r>
          </a:p>
          <a:p>
            <a:pPr lvl="1"/>
            <a:r>
              <a:rPr lang="en-US" dirty="0"/>
              <a:t>-Good efficiency in the energy range of interest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Optics: Improve signal / background ratio</a:t>
            </a:r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4648200" cy="914400"/>
          </a:xfrm>
        </p:spPr>
        <p:txBody>
          <a:bodyPr/>
          <a:lstStyle/>
          <a:p>
            <a:r>
              <a:rPr lang="en-GB" dirty="0" smtClean="0"/>
              <a:t>CAST Detectors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2743200" y="4267200"/>
            <a:ext cx="3505200" cy="1752600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Solar </a:t>
            </a:r>
            <a:r>
              <a:rPr lang="en-US" dirty="0" err="1" smtClean="0"/>
              <a:t>axions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648200" y="4292905"/>
            <a:ext cx="2133600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b="1" dirty="0" smtClean="0"/>
              <a:t>Micromegas, </a:t>
            </a:r>
            <a:r>
              <a:rPr lang="en-GB" b="1" dirty="0" err="1" smtClean="0"/>
              <a:t>InGRID</a:t>
            </a:r>
            <a:endParaRPr lang="en-GB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7469" y="1143000"/>
            <a:ext cx="2557462" cy="1289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61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2819399" cy="5029200"/>
          </a:xfrm>
        </p:spPr>
        <p:txBody>
          <a:bodyPr>
            <a:normAutofit fontScale="85000" lnSpcReduction="20000"/>
          </a:bodyPr>
          <a:lstStyle/>
          <a:p>
            <a:r>
              <a:rPr lang="en-US" sz="1800" dirty="0" smtClean="0">
                <a:latin typeface="+mn-lt"/>
              </a:rPr>
              <a:t>A bit of theory</a:t>
            </a:r>
          </a:p>
          <a:p>
            <a:r>
              <a:rPr lang="en-US" sz="1800" dirty="0" smtClean="0">
                <a:latin typeface="+mn-lt"/>
              </a:rPr>
              <a:t>The CAST experiment</a:t>
            </a:r>
          </a:p>
          <a:p>
            <a:pPr lvl="1"/>
            <a:r>
              <a:rPr lang="en-US" sz="1400" dirty="0" smtClean="0">
                <a:latin typeface="+mn-lt"/>
              </a:rPr>
              <a:t>Scientific program</a:t>
            </a:r>
          </a:p>
          <a:p>
            <a:pPr lvl="1"/>
            <a:r>
              <a:rPr lang="en-US" sz="1400" dirty="0" smtClean="0">
                <a:latin typeface="+mn-lt"/>
              </a:rPr>
              <a:t>Layout</a:t>
            </a:r>
          </a:p>
          <a:p>
            <a:r>
              <a:rPr lang="en-US" sz="1800" dirty="0" smtClean="0">
                <a:latin typeface="+mn-lt"/>
              </a:rPr>
              <a:t>CAST Detectors</a:t>
            </a:r>
          </a:p>
          <a:p>
            <a:pPr lvl="1"/>
            <a:r>
              <a:rPr lang="en-US" sz="1400" dirty="0" err="1" smtClean="0">
                <a:latin typeface="+mn-lt"/>
              </a:rPr>
              <a:t>Micromegas</a:t>
            </a:r>
            <a:endParaRPr lang="en-US" sz="1400" dirty="0" smtClean="0">
              <a:latin typeface="+mn-lt"/>
            </a:endParaRPr>
          </a:p>
          <a:p>
            <a:pPr lvl="1"/>
            <a:r>
              <a:rPr lang="en-US" sz="1400" dirty="0" smtClean="0"/>
              <a:t>CCD</a:t>
            </a:r>
            <a:endParaRPr lang="en-US" sz="1400" dirty="0" smtClean="0">
              <a:latin typeface="+mn-lt"/>
            </a:endParaRPr>
          </a:p>
          <a:p>
            <a:pPr lvl="1"/>
            <a:r>
              <a:rPr lang="en-US" sz="1400" dirty="0" err="1" smtClean="0">
                <a:latin typeface="+mn-lt"/>
              </a:rPr>
              <a:t>InGRID</a:t>
            </a:r>
            <a:endParaRPr lang="en-US" sz="1400" dirty="0" smtClean="0">
              <a:latin typeface="+mn-lt"/>
            </a:endParaRPr>
          </a:p>
          <a:p>
            <a:pPr lvl="1"/>
            <a:r>
              <a:rPr lang="en-US" sz="1400" dirty="0" smtClean="0">
                <a:latin typeface="+mn-lt"/>
              </a:rPr>
              <a:t>SDD</a:t>
            </a:r>
          </a:p>
          <a:p>
            <a:pPr lvl="1"/>
            <a:r>
              <a:rPr lang="en-US" sz="1400" dirty="0" smtClean="0">
                <a:latin typeface="+mn-lt"/>
              </a:rPr>
              <a:t>Improvements roadmap</a:t>
            </a:r>
          </a:p>
          <a:p>
            <a:pPr lvl="2"/>
            <a:r>
              <a:rPr lang="en-US" sz="1200" dirty="0" smtClean="0">
                <a:latin typeface="+mn-lt"/>
              </a:rPr>
              <a:t>CAST Detector Lab</a:t>
            </a:r>
          </a:p>
          <a:p>
            <a:pPr lvl="1"/>
            <a:r>
              <a:rPr lang="en-US" sz="1400" dirty="0" smtClean="0">
                <a:latin typeface="+mn-lt"/>
              </a:rPr>
              <a:t>Sunset 2013-2015</a:t>
            </a:r>
          </a:p>
          <a:p>
            <a:pPr lvl="1"/>
            <a:r>
              <a:rPr lang="en-US" sz="1400" dirty="0" smtClean="0">
                <a:latin typeface="+mn-lt"/>
              </a:rPr>
              <a:t>Sunrise 2013</a:t>
            </a:r>
          </a:p>
          <a:p>
            <a:pPr lvl="1"/>
            <a:r>
              <a:rPr lang="en-US" sz="1400" dirty="0" smtClean="0">
                <a:latin typeface="+mn-lt"/>
              </a:rPr>
              <a:t>Sunrise 2014-2015</a:t>
            </a:r>
          </a:p>
          <a:p>
            <a:pPr lvl="1"/>
            <a:r>
              <a:rPr lang="en-US" sz="1400" dirty="0" smtClean="0"/>
              <a:t>Relic </a:t>
            </a:r>
            <a:r>
              <a:rPr lang="en-US" sz="1400" dirty="0" err="1" smtClean="0"/>
              <a:t>axion</a:t>
            </a:r>
            <a:r>
              <a:rPr lang="en-US" sz="1400" dirty="0" smtClean="0"/>
              <a:t> detectors</a:t>
            </a:r>
          </a:p>
          <a:p>
            <a:pPr lvl="2"/>
            <a:r>
              <a:rPr lang="en-US" sz="1200" dirty="0" smtClean="0"/>
              <a:t>RADES</a:t>
            </a:r>
          </a:p>
          <a:p>
            <a:pPr lvl="2"/>
            <a:r>
              <a:rPr lang="en-US" sz="1200" dirty="0" smtClean="0">
                <a:latin typeface="+mn-lt"/>
              </a:rPr>
              <a:t>CAPP</a:t>
            </a:r>
          </a:p>
          <a:p>
            <a:pPr lvl="1"/>
            <a:r>
              <a:rPr lang="en-US" sz="1400" dirty="0" smtClean="0"/>
              <a:t>KWISP</a:t>
            </a:r>
            <a:endParaRPr lang="en-US" sz="1400" dirty="0" smtClean="0">
              <a:latin typeface="+mn-lt"/>
            </a:endParaRPr>
          </a:p>
          <a:p>
            <a:r>
              <a:rPr lang="en-US" sz="1800" dirty="0" smtClean="0">
                <a:latin typeface="+mn-lt"/>
              </a:rPr>
              <a:t>Conclusions and future outlook</a:t>
            </a:r>
            <a:endParaRPr lang="en-GB" sz="1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200400" y="1905000"/>
            <a:ext cx="5486400" cy="3657600"/>
            <a:chOff x="3657601" y="1371600"/>
            <a:chExt cx="5486400" cy="3657600"/>
          </a:xfrm>
        </p:grpSpPr>
        <p:grpSp>
          <p:nvGrpSpPr>
            <p:cNvPr id="6" name="Group 5"/>
            <p:cNvGrpSpPr/>
            <p:nvPr/>
          </p:nvGrpSpPr>
          <p:grpSpPr>
            <a:xfrm>
              <a:off x="3657601" y="1371600"/>
              <a:ext cx="5486400" cy="3657600"/>
              <a:chOff x="525978" y="1031394"/>
              <a:chExt cx="7493421" cy="5084821"/>
            </a:xfrm>
          </p:grpSpPr>
          <p:pic>
            <p:nvPicPr>
              <p:cNvPr id="7" name="Picture 2" descr="http://www.jamin86.com/cern/imgs/LHC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5978" y="1031394"/>
                <a:ext cx="7493421" cy="5084821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9" name="Straight Arrow Connector 8"/>
              <p:cNvCxnSpPr>
                <a:stCxn id="10" idx="2"/>
              </p:cNvCxnSpPr>
              <p:nvPr/>
            </p:nvCxnSpPr>
            <p:spPr bwMode="auto">
              <a:xfrm>
                <a:off x="6794343" y="2461412"/>
                <a:ext cx="235605" cy="1112392"/>
              </a:xfrm>
              <a:prstGeom prst="straightConnector1">
                <a:avLst/>
              </a:prstGeom>
              <a:solidFill>
                <a:schemeClr val="accent1"/>
              </a:solidFill>
              <a:ln w="50800" cap="sq" cmpd="sng" algn="ctr">
                <a:solidFill>
                  <a:schemeClr val="bg1"/>
                </a:solidFill>
                <a:prstDash val="solid"/>
                <a:round/>
                <a:headEnd type="none" w="sm" len="sm"/>
                <a:tailEnd type="stealth" w="lg" len="lg"/>
              </a:ln>
              <a:effectLst/>
            </p:spPr>
          </p:cxnSp>
          <p:sp>
            <p:nvSpPr>
              <p:cNvPr id="10" name="Text Box 5"/>
              <p:cNvSpPr txBox="1">
                <a:spLocks noChangeArrowheads="1"/>
              </p:cNvSpPr>
              <p:nvPr/>
            </p:nvSpPr>
            <p:spPr bwMode="auto">
              <a:xfrm>
                <a:off x="6374019" y="1691240"/>
                <a:ext cx="840647" cy="7701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/>
                <a:r>
                  <a:rPr lang="en-US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cs typeface="Times New Roman" pitchFamily="18" charset="0"/>
                  </a:rPr>
                  <a:t>CAST</a:t>
                </a:r>
              </a:p>
              <a:p>
                <a:pPr algn="l" eaLnBrk="1" hangingPunct="1"/>
                <a:r>
                  <a:rPr lang="en-US" sz="14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</a:rPr>
                  <a:t>(SR8)</a:t>
                </a:r>
                <a:endPara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endParaRPr>
              </a:p>
            </p:txBody>
          </p:sp>
        </p:grpSp>
        <p:sp>
          <p:nvSpPr>
            <p:cNvPr id="12" name="Oval 11"/>
            <p:cNvSpPr/>
            <p:nvPr/>
          </p:nvSpPr>
          <p:spPr>
            <a:xfrm>
              <a:off x="8314959" y="3200401"/>
              <a:ext cx="257002" cy="228600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66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295400" y="1600200"/>
            <a:ext cx="6400800" cy="2362200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chemeClr val="accent1"/>
                </a:solidFill>
              </a:rPr>
              <a:t>Requirements for </a:t>
            </a:r>
            <a:r>
              <a:rPr lang="en-US" b="1" dirty="0">
                <a:solidFill>
                  <a:schemeClr val="accent1"/>
                </a:solidFill>
              </a:rPr>
              <a:t>high </a:t>
            </a:r>
            <a:r>
              <a:rPr lang="en-US" b="1" dirty="0" smtClean="0">
                <a:solidFill>
                  <a:schemeClr val="accent1"/>
                </a:solidFill>
              </a:rPr>
              <a:t>sensitivity:</a:t>
            </a:r>
            <a:endParaRPr lang="en-US" b="1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Detectors</a:t>
            </a:r>
          </a:p>
          <a:p>
            <a:pPr lvl="1"/>
            <a:r>
              <a:rPr lang="en-US" dirty="0" smtClean="0"/>
              <a:t>-Constructed with </a:t>
            </a:r>
            <a:r>
              <a:rPr lang="en-US" dirty="0" err="1"/>
              <a:t>radiopure</a:t>
            </a:r>
            <a:r>
              <a:rPr lang="en-US" dirty="0"/>
              <a:t> materials</a:t>
            </a:r>
          </a:p>
          <a:p>
            <a:pPr lvl="1"/>
            <a:r>
              <a:rPr lang="en-GB" dirty="0" smtClean="0"/>
              <a:t>-Signal </a:t>
            </a:r>
            <a:r>
              <a:rPr lang="en-GB" dirty="0"/>
              <a:t>topology and 2D </a:t>
            </a:r>
            <a:r>
              <a:rPr lang="en-GB" dirty="0" smtClean="0"/>
              <a:t>reconstruction for offline background rejection</a:t>
            </a:r>
          </a:p>
          <a:p>
            <a:pPr lvl="1"/>
            <a:r>
              <a:rPr lang="en-US" dirty="0"/>
              <a:t>-Good efficiency in the energy range of interest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Optics: Improve signal / background ratio</a:t>
            </a:r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4648200" cy="914400"/>
          </a:xfrm>
        </p:spPr>
        <p:txBody>
          <a:bodyPr/>
          <a:lstStyle/>
          <a:p>
            <a:r>
              <a:rPr lang="en-GB" dirty="0" smtClean="0"/>
              <a:t>CAST Detectors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2743200" y="4267200"/>
            <a:ext cx="3505200" cy="1752600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Solar </a:t>
            </a:r>
            <a:r>
              <a:rPr lang="en-US" dirty="0" err="1" smtClean="0"/>
              <a:t>axions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Chameleons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648200" y="4292905"/>
            <a:ext cx="2133600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b="1" dirty="0" smtClean="0"/>
              <a:t>Micromegas, </a:t>
            </a:r>
            <a:r>
              <a:rPr lang="en-GB" b="1" dirty="0" err="1" smtClean="0"/>
              <a:t>InGRID</a:t>
            </a:r>
            <a:endParaRPr lang="en-GB" dirty="0" smtClean="0"/>
          </a:p>
        </p:txBody>
      </p:sp>
      <p:sp>
        <p:nvSpPr>
          <p:cNvPr id="9" name="Rectangle 8"/>
          <p:cNvSpPr/>
          <p:nvPr/>
        </p:nvSpPr>
        <p:spPr>
          <a:xfrm>
            <a:off x="5122985" y="4914900"/>
            <a:ext cx="2133600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b="1" dirty="0" smtClean="0"/>
              <a:t>SDD, </a:t>
            </a:r>
            <a:r>
              <a:rPr lang="en-GB" b="1" dirty="0" err="1" smtClean="0"/>
              <a:t>InGRID</a:t>
            </a:r>
            <a:r>
              <a:rPr lang="en-GB" b="1" dirty="0" smtClean="0"/>
              <a:t>, KWISP</a:t>
            </a:r>
            <a:endParaRPr lang="en-GB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7469" y="1143000"/>
            <a:ext cx="2557462" cy="1289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50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295400" y="1600200"/>
            <a:ext cx="6400800" cy="2362200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chemeClr val="accent1"/>
                </a:solidFill>
              </a:rPr>
              <a:t>Requirements for </a:t>
            </a:r>
            <a:r>
              <a:rPr lang="en-US" b="1" dirty="0">
                <a:solidFill>
                  <a:schemeClr val="accent1"/>
                </a:solidFill>
              </a:rPr>
              <a:t>high </a:t>
            </a:r>
            <a:r>
              <a:rPr lang="en-US" b="1" dirty="0" smtClean="0">
                <a:solidFill>
                  <a:schemeClr val="accent1"/>
                </a:solidFill>
              </a:rPr>
              <a:t>sensitivity:</a:t>
            </a:r>
            <a:endParaRPr lang="en-US" b="1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Detectors</a:t>
            </a:r>
          </a:p>
          <a:p>
            <a:pPr lvl="1"/>
            <a:r>
              <a:rPr lang="en-US" dirty="0" smtClean="0"/>
              <a:t>-Constructed with </a:t>
            </a:r>
            <a:r>
              <a:rPr lang="en-US" dirty="0" err="1"/>
              <a:t>radiopure</a:t>
            </a:r>
            <a:r>
              <a:rPr lang="en-US" dirty="0"/>
              <a:t> materials</a:t>
            </a:r>
          </a:p>
          <a:p>
            <a:pPr lvl="1"/>
            <a:r>
              <a:rPr lang="en-GB" dirty="0" smtClean="0"/>
              <a:t>-Signal </a:t>
            </a:r>
            <a:r>
              <a:rPr lang="en-GB" dirty="0"/>
              <a:t>topology and 2D </a:t>
            </a:r>
            <a:r>
              <a:rPr lang="en-GB" dirty="0" smtClean="0"/>
              <a:t>reconstruction for offline background rejection</a:t>
            </a:r>
          </a:p>
          <a:p>
            <a:pPr lvl="1"/>
            <a:r>
              <a:rPr lang="en-US" dirty="0"/>
              <a:t>-Good efficiency in the energy range of interest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Optics: Improve signal / background ratio</a:t>
            </a:r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4648200" cy="914400"/>
          </a:xfrm>
        </p:spPr>
        <p:txBody>
          <a:bodyPr/>
          <a:lstStyle/>
          <a:p>
            <a:r>
              <a:rPr lang="en-GB" dirty="0" smtClean="0"/>
              <a:t>CAST Detectors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2743200" y="4267200"/>
            <a:ext cx="3505200" cy="1752600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Solar </a:t>
            </a:r>
            <a:r>
              <a:rPr lang="en-US" dirty="0" err="1" smtClean="0"/>
              <a:t>axions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Chameleons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Relic </a:t>
            </a:r>
            <a:r>
              <a:rPr lang="en-GB" dirty="0" err="1" smtClean="0"/>
              <a:t>axions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648200" y="4292905"/>
            <a:ext cx="2133600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b="1" dirty="0" smtClean="0"/>
              <a:t>Micromegas, </a:t>
            </a:r>
            <a:r>
              <a:rPr lang="en-GB" b="1" dirty="0" err="1" smtClean="0"/>
              <a:t>InGRID</a:t>
            </a:r>
            <a:endParaRPr lang="en-GB" dirty="0" smtClean="0"/>
          </a:p>
        </p:txBody>
      </p:sp>
      <p:sp>
        <p:nvSpPr>
          <p:cNvPr id="9" name="Rectangle 8"/>
          <p:cNvSpPr/>
          <p:nvPr/>
        </p:nvSpPr>
        <p:spPr>
          <a:xfrm>
            <a:off x="5122985" y="4914900"/>
            <a:ext cx="2133600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b="1" dirty="0" smtClean="0"/>
              <a:t>SDD, </a:t>
            </a:r>
            <a:r>
              <a:rPr lang="en-GB" b="1" dirty="0" err="1" smtClean="0"/>
              <a:t>InGRID</a:t>
            </a:r>
            <a:r>
              <a:rPr lang="en-GB" b="1" dirty="0" smtClean="0"/>
              <a:t>, KWISP</a:t>
            </a:r>
            <a:endParaRPr lang="en-GB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7469" y="1143000"/>
            <a:ext cx="2557462" cy="1289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Rectangle 11"/>
          <p:cNvSpPr/>
          <p:nvPr/>
        </p:nvSpPr>
        <p:spPr>
          <a:xfrm>
            <a:off x="4324350" y="5474005"/>
            <a:ext cx="1562100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b="1" dirty="0" smtClean="0"/>
              <a:t>RADES, CAPP</a:t>
            </a:r>
            <a:endParaRPr lang="en-GB" dirty="0" smtClean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04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52400" y="2588588"/>
            <a:ext cx="6629400" cy="1297612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</a:rPr>
              <a:t>Mesh </a:t>
            </a:r>
            <a:r>
              <a:rPr lang="en-GB" dirty="0" smtClean="0">
                <a:latin typeface="Calibri" panose="020F0502020204030204" pitchFamily="34" charset="0"/>
              </a:rPr>
              <a:t>pulse: Pulse </a:t>
            </a:r>
            <a:r>
              <a:rPr lang="en-GB" dirty="0">
                <a:latin typeface="Calibri" panose="020F0502020204030204" pitchFamily="34" charset="0"/>
              </a:rPr>
              <a:t>shape </a:t>
            </a:r>
            <a:r>
              <a:rPr lang="en-GB" dirty="0" smtClean="0">
                <a:latin typeface="Calibri" panose="020F0502020204030204" pitchFamily="34" charset="0"/>
              </a:rPr>
              <a:t>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Strips </a:t>
            </a:r>
            <a:r>
              <a:rPr lang="en-GB" dirty="0">
                <a:latin typeface="Calibri" panose="020F0502020204030204" pitchFamily="34" charset="0"/>
              </a:rPr>
              <a:t>signal: </a:t>
            </a:r>
            <a:r>
              <a:rPr lang="en-GB" dirty="0" smtClean="0">
                <a:latin typeface="Calibri" panose="020F0502020204030204" pitchFamily="34" charset="0"/>
              </a:rPr>
              <a:t>Topological analysis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4648200" cy="914400"/>
          </a:xfrm>
        </p:spPr>
        <p:txBody>
          <a:bodyPr/>
          <a:lstStyle/>
          <a:p>
            <a:r>
              <a:rPr lang="en-GB" dirty="0" smtClean="0"/>
              <a:t>Micromegas</a:t>
            </a:r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152400" y="4038599"/>
            <a:ext cx="8803520" cy="2514599"/>
            <a:chOff x="762000" y="4312919"/>
            <a:chExt cx="9032120" cy="2514599"/>
          </a:xfrm>
        </p:grpSpPr>
        <p:sp>
          <p:nvSpPr>
            <p:cNvPr id="14" name="Rectangle 13"/>
            <p:cNvSpPr/>
            <p:nvPr/>
          </p:nvSpPr>
          <p:spPr>
            <a:xfrm>
              <a:off x="762000" y="4312919"/>
              <a:ext cx="9032120" cy="2514599"/>
            </a:xfrm>
            <a:prstGeom prst="rect">
              <a:avLst/>
            </a:prstGeom>
            <a:solidFill>
              <a:srgbClr val="E6EFF4"/>
            </a:solidFill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dirty="0">
                <a:latin typeface="Calibri" panose="020F0502020204030204" pitchFamily="34" charset="0"/>
              </a:endParaRPr>
            </a:p>
          </p:txBody>
        </p:sp>
        <p:pic>
          <p:nvPicPr>
            <p:cNvPr id="6" name="Picture 2" descr="F:\Compartida\Efficiency.png"/>
            <p:cNvPicPr>
              <a:picLocks noChangeAspect="1" noChangeArrowheads="1"/>
            </p:cNvPicPr>
            <p:nvPr/>
          </p:nvPicPr>
          <p:blipFill>
            <a:blip r:embed="rId3" cstate="print"/>
            <a:stretch>
              <a:fillRect/>
            </a:stretch>
          </p:blipFill>
          <p:spPr bwMode="auto">
            <a:xfrm>
              <a:off x="6324600" y="4724099"/>
              <a:ext cx="3240920" cy="1858212"/>
            </a:xfrm>
            <a:prstGeom prst="rect">
              <a:avLst/>
            </a:prstGeom>
            <a:noFill/>
          </p:spPr>
        </p:pic>
        <p:pic>
          <p:nvPicPr>
            <p:cNvPr id="7" name="Picture 3" descr="F:\Compartida\hitmap.png"/>
            <p:cNvPicPr>
              <a:picLocks noChangeAspect="1" noChangeArrowheads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3997358" y="4734010"/>
              <a:ext cx="2139670" cy="1819190"/>
            </a:xfrm>
            <a:prstGeom prst="rect">
              <a:avLst/>
            </a:prstGeom>
            <a:noFill/>
          </p:spPr>
        </p:pic>
        <p:sp>
          <p:nvSpPr>
            <p:cNvPr id="5" name="Rectangle 4"/>
            <p:cNvSpPr/>
            <p:nvPr/>
          </p:nvSpPr>
          <p:spPr>
            <a:xfrm>
              <a:off x="3962400" y="4324588"/>
              <a:ext cx="360896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dirty="0">
                  <a:latin typeface="Calibri" panose="020F0502020204030204" pitchFamily="34" charset="0"/>
                </a:rPr>
                <a:t>CAST </a:t>
              </a:r>
              <a:r>
                <a:rPr lang="en-GB" dirty="0" smtClean="0">
                  <a:latin typeface="Calibri" panose="020F0502020204030204" pitchFamily="34" charset="0"/>
                </a:rPr>
                <a:t>Micromegas (</a:t>
              </a:r>
              <a:r>
                <a:rPr lang="en-GB" dirty="0" err="1" smtClean="0">
                  <a:latin typeface="Calibri" panose="020F0502020204030204" pitchFamily="34" charset="0"/>
                </a:rPr>
                <a:t>Ar</a:t>
              </a:r>
              <a:r>
                <a:rPr lang="en-GB" dirty="0">
                  <a:latin typeface="Calibri" panose="020F0502020204030204" pitchFamily="34" charset="0"/>
                </a:rPr>
                <a:t>, 2.3% </a:t>
              </a:r>
              <a:r>
                <a:rPr lang="en-GB" dirty="0" smtClean="0">
                  <a:latin typeface="Calibri" panose="020F0502020204030204" pitchFamily="34" charset="0"/>
                </a:rPr>
                <a:t>iC</a:t>
              </a:r>
              <a:r>
                <a:rPr lang="en-GB" baseline="-25000" dirty="0" smtClean="0">
                  <a:latin typeface="Calibri" panose="020F0502020204030204" pitchFamily="34" charset="0"/>
                </a:rPr>
                <a:t>4</a:t>
              </a:r>
              <a:r>
                <a:rPr lang="en-GB" dirty="0" smtClean="0">
                  <a:latin typeface="Calibri" panose="020F0502020204030204" pitchFamily="34" charset="0"/>
                </a:rPr>
                <a:t>H</a:t>
              </a:r>
              <a:r>
                <a:rPr lang="en-GB" baseline="-25000" dirty="0" smtClean="0">
                  <a:latin typeface="Calibri" panose="020F0502020204030204" pitchFamily="34" charset="0"/>
                </a:rPr>
                <a:t>10</a:t>
              </a:r>
              <a:r>
                <a:rPr lang="en-GB" dirty="0" smtClean="0">
                  <a:latin typeface="Calibri" panose="020F0502020204030204" pitchFamily="34" charset="0"/>
                </a:rPr>
                <a:t>)</a:t>
              </a:r>
              <a:endParaRPr lang="en-GB" dirty="0">
                <a:latin typeface="Calibri" panose="020F0502020204030204" pitchFamily="34" charset="0"/>
              </a:endParaRP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49358" y="4734010"/>
              <a:ext cx="2860642" cy="1819190"/>
            </a:xfrm>
            <a:prstGeom prst="rect">
              <a:avLst/>
            </a:prstGeom>
          </p:spPr>
        </p:pic>
      </p:grpSp>
      <p:sp>
        <p:nvSpPr>
          <p:cNvPr id="13" name="Rectangle 12"/>
          <p:cNvSpPr/>
          <p:nvPr/>
        </p:nvSpPr>
        <p:spPr>
          <a:xfrm>
            <a:off x="152400" y="1295400"/>
            <a:ext cx="5036820" cy="1219200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High </a:t>
            </a:r>
            <a:r>
              <a:rPr lang="en-GB" dirty="0">
                <a:latin typeface="Calibri" panose="020F0502020204030204" pitchFamily="34" charset="0"/>
              </a:rPr>
              <a:t>gain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</a:rPr>
              <a:t>Long term stability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</a:rPr>
              <a:t>Good energy resolution (~15% @ 6 </a:t>
            </a:r>
            <a:r>
              <a:rPr lang="en-GB" dirty="0" err="1">
                <a:latin typeface="Calibri" panose="020F0502020204030204" pitchFamily="34" charset="0"/>
              </a:rPr>
              <a:t>keV</a:t>
            </a:r>
            <a:r>
              <a:rPr lang="en-GB" dirty="0">
                <a:latin typeface="Calibri" panose="020F0502020204030204" pitchFamily="34" charset="0"/>
              </a:rPr>
              <a:t>)</a:t>
            </a:r>
          </a:p>
        </p:txBody>
      </p:sp>
      <p:pic>
        <p:nvPicPr>
          <p:cNvPr id="18" name="Picture 2" descr="C:\Users\alfredo\Desktop\EXRS2010\proceedingsCreta\proceedingsFinal\plots\detectors\readout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05367" y="2660805"/>
            <a:ext cx="1982089" cy="114351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1" name="Picture 116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10400" y="1283231"/>
            <a:ext cx="1945520" cy="2590119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22" name="Picture 21" descr="PICT1666"/>
          <p:cNvPicPr/>
          <p:nvPr/>
        </p:nvPicPr>
        <p:blipFill>
          <a:blip r:embed="rId8" cstate="print"/>
          <a:srcRect l="21655" t="34875" r="55125" b="36749"/>
          <a:stretch>
            <a:fillRect/>
          </a:stretch>
        </p:blipFill>
        <p:spPr bwMode="auto">
          <a:xfrm>
            <a:off x="5410200" y="1295401"/>
            <a:ext cx="1379220" cy="1193224"/>
          </a:xfrm>
          <a:prstGeom prst="rect">
            <a:avLst/>
          </a:prstGeom>
          <a:ln>
            <a:noFill/>
          </a:ln>
          <a:effectLst/>
        </p:spPr>
      </p:pic>
      <p:sp>
        <p:nvSpPr>
          <p:cNvPr id="17" name="Rectangle 16"/>
          <p:cNvSpPr/>
          <p:nvPr/>
        </p:nvSpPr>
        <p:spPr>
          <a:xfrm>
            <a:off x="6172200" y="76200"/>
            <a:ext cx="2933700" cy="523295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defRPr/>
            </a:pPr>
            <a:r>
              <a:rPr lang="en-US" sz="1200" b="1" dirty="0" smtClean="0"/>
              <a:t>Y. Giomataris </a:t>
            </a:r>
            <a:r>
              <a:rPr lang="en-US" sz="1200" b="1" i="1" dirty="0" smtClean="0"/>
              <a:t>et al.</a:t>
            </a:r>
            <a:r>
              <a:rPr lang="en-US" sz="1200" b="1" dirty="0" smtClean="0"/>
              <a:t>, </a:t>
            </a:r>
            <a:r>
              <a:rPr lang="en-CA" sz="1200" b="1" dirty="0" smtClean="0"/>
              <a:t>NIM A 376 (1996) 29</a:t>
            </a:r>
          </a:p>
          <a:p>
            <a:pPr algn="ctr">
              <a:lnSpc>
                <a:spcPct val="120000"/>
              </a:lnSpc>
              <a:defRPr/>
            </a:pPr>
            <a:r>
              <a:rPr lang="en-US" sz="1200" b="1" dirty="0" smtClean="0">
                <a:solidFill>
                  <a:schemeClr val="accent1"/>
                </a:solidFill>
              </a:rPr>
              <a:t>MICRO </a:t>
            </a:r>
            <a:r>
              <a:rPr lang="en-US" sz="1200" b="1" dirty="0" err="1">
                <a:solidFill>
                  <a:schemeClr val="accent1"/>
                </a:solidFill>
              </a:rPr>
              <a:t>MEsh</a:t>
            </a:r>
            <a:r>
              <a:rPr lang="en-US" sz="1200" b="1" dirty="0">
                <a:solidFill>
                  <a:schemeClr val="accent1"/>
                </a:solidFill>
              </a:rPr>
              <a:t> </a:t>
            </a:r>
            <a:r>
              <a:rPr lang="en-US" sz="1200" b="1" dirty="0" err="1">
                <a:solidFill>
                  <a:schemeClr val="accent1"/>
                </a:solidFill>
              </a:rPr>
              <a:t>GASeous</a:t>
            </a:r>
            <a:r>
              <a:rPr lang="en-US" sz="1200" b="1" dirty="0">
                <a:solidFill>
                  <a:schemeClr val="accent1"/>
                </a:solidFill>
              </a:rPr>
              <a:t> Structure</a:t>
            </a:r>
            <a:r>
              <a:rPr lang="en-CA" sz="1200" b="1" dirty="0" smtClean="0">
                <a:solidFill>
                  <a:schemeClr val="accent1"/>
                </a:solidFill>
              </a:rPr>
              <a:t>  </a:t>
            </a:r>
            <a:endParaRPr lang="en-US" sz="1200" b="1" dirty="0" smtClean="0">
              <a:solidFill>
                <a:schemeClr val="accent1"/>
              </a:solidFill>
            </a:endParaRP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96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CCD (removed in 2012)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029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X-ray telescope</a:t>
            </a:r>
            <a:endParaRPr lang="en-GB" sz="1800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r>
              <a:rPr lang="en-GB" sz="1800" dirty="0" smtClean="0">
                <a:latin typeface="Calibri" panose="020F0502020204030204" pitchFamily="34" charset="0"/>
              </a:rPr>
              <a:t>Focal </a:t>
            </a:r>
            <a:r>
              <a:rPr lang="en-GB" sz="1800" dirty="0">
                <a:latin typeface="Calibri" panose="020F0502020204030204" pitchFamily="34" charset="0"/>
              </a:rPr>
              <a:t>length </a:t>
            </a:r>
            <a:r>
              <a:rPr lang="en-GB" sz="1800" dirty="0" smtClean="0">
                <a:latin typeface="Calibri" panose="020F0502020204030204" pitchFamily="34" charset="0"/>
              </a:rPr>
              <a:t>1600 mm</a:t>
            </a:r>
          </a:p>
          <a:p>
            <a:r>
              <a:rPr lang="en-GB" sz="1800" dirty="0" smtClean="0">
                <a:latin typeface="Calibri" panose="020F0502020204030204" pitchFamily="34" charset="0"/>
              </a:rPr>
              <a:t>14.5 </a:t>
            </a:r>
            <a:r>
              <a:rPr lang="en-GB" sz="1800" dirty="0">
                <a:latin typeface="Calibri" panose="020F0502020204030204" pitchFamily="34" charset="0"/>
              </a:rPr>
              <a:t>cm</a:t>
            </a:r>
            <a:r>
              <a:rPr lang="en-GB" sz="1800" baseline="30000" dirty="0">
                <a:latin typeface="Calibri" panose="020F0502020204030204" pitchFamily="34" charset="0"/>
              </a:rPr>
              <a:t>2</a:t>
            </a:r>
            <a:r>
              <a:rPr lang="en-GB" sz="1800" dirty="0">
                <a:latin typeface="Calibri" panose="020F0502020204030204" pitchFamily="34" charset="0"/>
              </a:rPr>
              <a:t> </a:t>
            </a:r>
            <a:r>
              <a:rPr lang="en-GB" sz="1800" dirty="0" smtClean="0">
                <a:latin typeface="Calibri" panose="020F0502020204030204" pitchFamily="34" charset="0"/>
              </a:rPr>
              <a:t>focused </a:t>
            </a:r>
            <a:r>
              <a:rPr lang="en-GB" sz="1800" dirty="0">
                <a:latin typeface="Calibri" panose="020F0502020204030204" pitchFamily="34" charset="0"/>
              </a:rPr>
              <a:t>to </a:t>
            </a:r>
            <a:r>
              <a:rPr lang="en-GB" sz="1800" dirty="0" smtClean="0">
                <a:latin typeface="Calibri" panose="020F0502020204030204" pitchFamily="34" charset="0"/>
              </a:rPr>
              <a:t>~9 mm</a:t>
            </a:r>
            <a:r>
              <a:rPr lang="en-GB" sz="1800" baseline="30000" dirty="0" smtClean="0">
                <a:latin typeface="Calibri" panose="020F0502020204030204" pitchFamily="34" charset="0"/>
              </a:rPr>
              <a:t>2</a:t>
            </a:r>
            <a:endParaRPr lang="en-GB" sz="1800" b="1" baseline="-250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800" dirty="0" err="1">
                <a:solidFill>
                  <a:schemeClr val="accent5"/>
                </a:solidFill>
                <a:latin typeface="Calibri" panose="020F0502020204030204" pitchFamily="34" charset="0"/>
              </a:rPr>
              <a:t>p</a:t>
            </a:r>
            <a:r>
              <a:rPr lang="en-US" sz="1800" dirty="0" err="1" smtClean="0">
                <a:solidFill>
                  <a:schemeClr val="accent5"/>
                </a:solidFill>
                <a:latin typeface="Calibri" panose="020F0502020204030204" pitchFamily="34" charset="0"/>
              </a:rPr>
              <a:t>n</a:t>
            </a:r>
            <a:r>
              <a:rPr lang="en-US" sz="18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-CCD</a:t>
            </a:r>
          </a:p>
          <a:p>
            <a:r>
              <a:rPr lang="en-US" sz="18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0.2 counts/h (1-7 </a:t>
            </a:r>
            <a:r>
              <a:rPr lang="en-US" sz="1800" dirty="0" err="1" smtClean="0">
                <a:solidFill>
                  <a:schemeClr val="accent5"/>
                </a:solidFill>
                <a:latin typeface="Calibri" panose="020F0502020204030204" pitchFamily="34" charset="0"/>
              </a:rPr>
              <a:t>keV</a:t>
            </a:r>
            <a:r>
              <a:rPr lang="en-US" sz="18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)</a:t>
            </a:r>
            <a:endParaRPr lang="en-GB" sz="1800" dirty="0" smtClean="0">
              <a:solidFill>
                <a:schemeClr val="accent5"/>
              </a:solidFill>
              <a:latin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3543" y="4267200"/>
            <a:ext cx="5420458" cy="23499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3543" y="1066800"/>
            <a:ext cx="5420457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810000"/>
            <a:ext cx="1676400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6629400" cy="228600"/>
          </a:xfrm>
        </p:spPr>
        <p:txBody>
          <a:bodyPr/>
          <a:lstStyle/>
          <a:p>
            <a:pPr algn="l"/>
            <a:r>
              <a:rPr lang="de-DE" smtClean="0">
                <a:latin typeface="Calibri" panose="020F0502020204030204" pitchFamily="34" charset="0"/>
              </a:rPr>
              <a:t>T. Vafeiadis                                                                                                                                     HEP 2019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5" name="Multiply 4"/>
          <p:cNvSpPr/>
          <p:nvPr/>
        </p:nvSpPr>
        <p:spPr>
          <a:xfrm>
            <a:off x="-169856" y="3382879"/>
            <a:ext cx="838200" cy="854242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L-Shape 8"/>
          <p:cNvSpPr/>
          <p:nvPr/>
        </p:nvSpPr>
        <p:spPr>
          <a:xfrm rot="3001261" flipH="1">
            <a:off x="4037069" y="5493595"/>
            <a:ext cx="328390" cy="665504"/>
          </a:xfrm>
          <a:prstGeom prst="corner">
            <a:avLst>
              <a:gd name="adj1" fmla="val 46931"/>
              <a:gd name="adj2" fmla="val 47190"/>
            </a:avLst>
          </a:prstGeom>
          <a:solidFill>
            <a:srgbClr val="05A9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73147" y="3276600"/>
            <a:ext cx="1738312" cy="3414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22581" y="76200"/>
            <a:ext cx="1604962" cy="15266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62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InGRID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b="1" dirty="0">
              <a:sym typeface="Symbol"/>
            </a:endParaRPr>
          </a:p>
          <a:p>
            <a:pPr lvl="1"/>
            <a:endParaRPr lang="en-GB" sz="2400" b="1" dirty="0">
              <a:solidFill>
                <a:srgbClr val="FF0000"/>
              </a:solidFill>
            </a:endParaRPr>
          </a:p>
          <a:p>
            <a:pPr lvl="1"/>
            <a:endParaRPr lang="en-US" sz="2400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076718" y="52291"/>
            <a:ext cx="4019763" cy="435466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defRPr/>
            </a:pPr>
            <a:r>
              <a:rPr lang="en-US" sz="1200" b="1" dirty="0"/>
              <a:t>Chefdeville et al - </a:t>
            </a:r>
            <a:r>
              <a:rPr lang="en-US" sz="1200" b="1" dirty="0" err="1"/>
              <a:t>Nucl</a:t>
            </a:r>
            <a:r>
              <a:rPr lang="en-US" sz="1200" b="1" dirty="0"/>
              <a:t>. Inst. Meth. A 556(2006), p 490</a:t>
            </a:r>
          </a:p>
          <a:p>
            <a:pPr algn="ctr">
              <a:lnSpc>
                <a:spcPct val="120000"/>
              </a:lnSpc>
              <a:defRPr/>
            </a:pPr>
            <a:r>
              <a:rPr lang="en-US" sz="1200" b="1" dirty="0" smtClean="0">
                <a:solidFill>
                  <a:schemeClr val="accent1"/>
                </a:solidFill>
              </a:rPr>
              <a:t>Integrated </a:t>
            </a:r>
            <a:r>
              <a:rPr lang="en-US" sz="1200" b="1" dirty="0">
                <a:solidFill>
                  <a:schemeClr val="accent1"/>
                </a:solidFill>
              </a:rPr>
              <a:t>Micromegas – </a:t>
            </a:r>
            <a:r>
              <a:rPr lang="en-US" sz="1200" b="1" dirty="0" err="1" smtClean="0">
                <a:solidFill>
                  <a:schemeClr val="accent1"/>
                </a:solidFill>
              </a:rPr>
              <a:t>InGrid</a:t>
            </a:r>
            <a:r>
              <a:rPr lang="en-CA" sz="1200" b="1" dirty="0" smtClean="0">
                <a:solidFill>
                  <a:schemeClr val="accent1"/>
                </a:solidFill>
              </a:rPr>
              <a:t>  </a:t>
            </a:r>
            <a:endParaRPr lang="en-US" sz="1200" b="1" dirty="0" smtClean="0">
              <a:solidFill>
                <a:schemeClr val="accent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36880" y="4151392"/>
            <a:ext cx="5735320" cy="1412158"/>
            <a:chOff x="434340" y="4572000"/>
            <a:chExt cx="6517710" cy="1412158"/>
          </a:xfrm>
        </p:grpSpPr>
        <p:sp>
          <p:nvSpPr>
            <p:cNvPr id="11" name="Rectangle 10"/>
            <p:cNvSpPr/>
            <p:nvPr/>
          </p:nvSpPr>
          <p:spPr>
            <a:xfrm>
              <a:off x="434340" y="4572000"/>
              <a:ext cx="6517710" cy="1412158"/>
            </a:xfrm>
            <a:prstGeom prst="rect">
              <a:avLst/>
            </a:prstGeom>
            <a:solidFill>
              <a:srgbClr val="E6EFF4"/>
            </a:solidFill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GB" dirty="0"/>
                <a:t>Threshold well below 1 </a:t>
              </a:r>
              <a:r>
                <a:rPr lang="en-GB" dirty="0" err="1"/>
                <a:t>keV</a:t>
              </a:r>
              <a:endParaRPr lang="en-GB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X-ray Window made of 2 </a:t>
              </a:r>
              <a:r>
                <a:rPr lang="en-GB" dirty="0" err="1"/>
                <a:t>μm</a:t>
              </a:r>
              <a:r>
                <a:rPr lang="en-GB" dirty="0"/>
                <a:t> </a:t>
              </a:r>
              <a:r>
                <a:rPr lang="en-GB" dirty="0" smtClean="0"/>
                <a:t>Mylar </a:t>
              </a:r>
            </a:p>
            <a:p>
              <a:r>
                <a:rPr lang="en-GB" dirty="0"/>
                <a:t> </a:t>
              </a:r>
              <a:r>
                <a:rPr lang="en-GB" dirty="0" smtClean="0"/>
                <a:t>    with copper </a:t>
              </a:r>
              <a:r>
                <a:rPr lang="en-GB" dirty="0" err="1" smtClean="0"/>
                <a:t>strongback</a:t>
              </a:r>
              <a:endParaRPr lang="en-GB" dirty="0"/>
            </a:p>
            <a:p>
              <a:r>
                <a:rPr lang="en-GB" dirty="0" smtClean="0">
                  <a:solidFill>
                    <a:srgbClr val="FF0000"/>
                  </a:solidFill>
                </a:rPr>
                <a:t>New </a:t>
              </a:r>
              <a:r>
                <a:rPr lang="en-GB" dirty="0">
                  <a:solidFill>
                    <a:srgbClr val="FF0000"/>
                  </a:solidFill>
                </a:rPr>
                <a:t>for 2017 </a:t>
              </a:r>
              <a:r>
                <a:rPr lang="en-GB" dirty="0" smtClean="0">
                  <a:solidFill>
                    <a:srgbClr val="FF0000"/>
                  </a:solidFill>
                </a:rPr>
                <a:t>: 300 </a:t>
              </a:r>
              <a:r>
                <a:rPr lang="en-GB" dirty="0">
                  <a:solidFill>
                    <a:srgbClr val="FF0000"/>
                  </a:solidFill>
                </a:rPr>
                <a:t>nm </a:t>
              </a:r>
              <a:r>
                <a:rPr lang="en-GB" dirty="0" err="1">
                  <a:solidFill>
                    <a:srgbClr val="FF0000"/>
                  </a:solidFill>
                </a:rPr>
                <a:t>SiN</a:t>
              </a:r>
              <a:r>
                <a:rPr lang="en-GB" dirty="0">
                  <a:solidFill>
                    <a:srgbClr val="FF0000"/>
                  </a:solidFill>
                </a:rPr>
                <a:t> window</a:t>
              </a:r>
            </a:p>
            <a:p>
              <a:endParaRPr lang="en-US" b="1" dirty="0">
                <a:sym typeface="Symbol"/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66531" y="4784432"/>
              <a:ext cx="1135730" cy="875308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>
            <a:off x="436880" y="1457338"/>
            <a:ext cx="5735320" cy="2514600"/>
            <a:chOff x="419100" y="1981200"/>
            <a:chExt cx="6456332" cy="2514600"/>
          </a:xfrm>
        </p:grpSpPr>
        <p:sp>
          <p:nvSpPr>
            <p:cNvPr id="9" name="Rectangle 8"/>
            <p:cNvSpPr/>
            <p:nvPr/>
          </p:nvSpPr>
          <p:spPr>
            <a:xfrm>
              <a:off x="419100" y="1981200"/>
              <a:ext cx="6456332" cy="2514600"/>
            </a:xfrm>
            <a:prstGeom prst="rect">
              <a:avLst/>
            </a:prstGeom>
            <a:solidFill>
              <a:srgbClr val="E6EFF4"/>
            </a:solidFill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GB" dirty="0"/>
                <a:t>Micromegas mounted on a pixel chip via photolithographic </a:t>
              </a:r>
              <a:r>
                <a:rPr lang="en-GB" dirty="0" smtClean="0"/>
                <a:t>post‐processing</a:t>
              </a:r>
            </a:p>
            <a:p>
              <a:endParaRPr lang="en-GB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b="1" dirty="0" smtClean="0">
                  <a:sym typeface="Symbol"/>
                </a:rPr>
                <a:t>7 x </a:t>
              </a:r>
              <a:r>
                <a:rPr lang="en-US" b="1" dirty="0" err="1" smtClean="0">
                  <a:sym typeface="Symbol"/>
                </a:rPr>
                <a:t>Timepix</a:t>
              </a:r>
              <a:r>
                <a:rPr lang="en-US" b="1" dirty="0" smtClean="0">
                  <a:sym typeface="Symbol"/>
                </a:rPr>
                <a:t> chip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b="1" dirty="0">
                <a:sym typeface="Symbol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b="1" dirty="0" smtClean="0">
                <a:sym typeface="Symbol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b="1" dirty="0">
                <a:sym typeface="Symbol"/>
              </a:endParaRPr>
            </a:p>
            <a:p>
              <a:endParaRPr lang="en-US" b="1" dirty="0">
                <a:sym typeface="Symbol"/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34539" y="2536434"/>
              <a:ext cx="2035008" cy="1452961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16983" y="2525799"/>
              <a:ext cx="1411012" cy="1463596"/>
            </a:xfrm>
            <a:prstGeom prst="rect">
              <a:avLst/>
            </a:prstGeom>
          </p:spPr>
        </p:pic>
      </p:grpSp>
      <p:sp>
        <p:nvSpPr>
          <p:cNvPr id="13" name="Rectangle 12"/>
          <p:cNvSpPr/>
          <p:nvPr/>
        </p:nvSpPr>
        <p:spPr>
          <a:xfrm>
            <a:off x="599440" y="5819775"/>
            <a:ext cx="5410200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/>
              <a:t>Simultaneous search for solar axions and chameleons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23326" y="4979714"/>
            <a:ext cx="2009854" cy="1630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23326" y="1249536"/>
            <a:ext cx="2009854" cy="36809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98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938006" y="2191197"/>
            <a:ext cx="7139194" cy="4362003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Background rejection: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Shape of pixel hit pattern. X-rays (left), background (right</a:t>
            </a:r>
            <a:r>
              <a:rPr lang="en-U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InGRID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97264" y="2969038"/>
            <a:ext cx="2210950" cy="16628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3536" y="4710785"/>
            <a:ext cx="2214678" cy="176354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057400" y="126786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>
              <a:latin typeface="LMSans10-Regular" panose="00000500000000000000" pitchFamily="50" charset="0"/>
            </a:endParaRPr>
          </a:p>
          <a:p>
            <a:endParaRPr lang="en-GB" dirty="0" smtClean="0">
              <a:latin typeface="LMSans10-Regular" panose="00000500000000000000" pitchFamily="50" charset="0"/>
            </a:endParaRPr>
          </a:p>
          <a:p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953246" y="1276854"/>
            <a:ext cx="7123954" cy="662721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Each avalanche is collected </a:t>
            </a:r>
            <a:r>
              <a:rPr lang="en-GB" dirty="0" smtClean="0"/>
              <a:t>in </a:t>
            </a:r>
            <a:r>
              <a:rPr lang="en-GB" dirty="0"/>
              <a:t>one pixel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Detection of single electrons </a:t>
            </a:r>
            <a:r>
              <a:rPr lang="en-GB" dirty="0" smtClean="0"/>
              <a:t>possible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71600" y="2969038"/>
            <a:ext cx="3272200" cy="35052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12196" y="299149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 chip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781800" y="2911888"/>
            <a:ext cx="837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7</a:t>
            </a:r>
            <a:r>
              <a:rPr lang="en-GB" dirty="0" smtClean="0"/>
              <a:t> chips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52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76598" y="1471937"/>
            <a:ext cx="8466082" cy="1981200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>
              <a:buClrTx/>
            </a:pPr>
            <a:r>
              <a:rPr lang="en-US" b="1" dirty="0" smtClean="0">
                <a:solidFill>
                  <a:schemeClr val="accent1"/>
                </a:solidFill>
              </a:rPr>
              <a:t>For the 1</a:t>
            </a:r>
            <a:r>
              <a:rPr lang="en-US" b="1" baseline="30000" dirty="0" smtClean="0">
                <a:solidFill>
                  <a:schemeClr val="accent1"/>
                </a:solidFill>
              </a:rPr>
              <a:t>st</a:t>
            </a:r>
            <a:r>
              <a:rPr lang="en-US" b="1" dirty="0" smtClean="0">
                <a:solidFill>
                  <a:schemeClr val="accent1"/>
                </a:solidFill>
              </a:rPr>
              <a:t> attempt on chameleon searches</a:t>
            </a:r>
          </a:p>
          <a:p>
            <a:pPr marL="285750" lvl="1" indent="-285750">
              <a:buClrTx/>
              <a:buFont typeface="Arial" panose="020B0604020202020204" pitchFamily="34" charset="0"/>
              <a:buChar char="•"/>
            </a:pPr>
            <a:r>
              <a:rPr lang="en-US" dirty="0" smtClean="0"/>
              <a:t>Took </a:t>
            </a:r>
            <a:r>
              <a:rPr lang="en-US" dirty="0"/>
              <a:t>advantage of the available port due to </a:t>
            </a:r>
            <a:r>
              <a:rPr lang="en-US" dirty="0" smtClean="0"/>
              <a:t>MPE-XRT</a:t>
            </a:r>
          </a:p>
          <a:p>
            <a:pPr marL="0" lvl="1">
              <a:buClrTx/>
            </a:pPr>
            <a:r>
              <a:rPr lang="en-US" dirty="0"/>
              <a:t> </a:t>
            </a:r>
            <a:r>
              <a:rPr lang="en-US" dirty="0" smtClean="0"/>
              <a:t>     recalibration at the end of 2013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SDD (from </a:t>
            </a:r>
            <a:r>
              <a:rPr lang="en-GB" dirty="0" smtClean="0"/>
              <a:t>PN-Detector) </a:t>
            </a:r>
            <a:r>
              <a:rPr lang="en-GB" dirty="0" smtClean="0">
                <a:solidFill>
                  <a:schemeClr val="accent5"/>
                </a:solidFill>
              </a:rPr>
              <a:t>~</a:t>
            </a:r>
            <a:r>
              <a:rPr lang="en-GB" dirty="0">
                <a:solidFill>
                  <a:schemeClr val="accent5"/>
                </a:solidFill>
              </a:rPr>
              <a:t>100 mm</a:t>
            </a:r>
            <a:r>
              <a:rPr lang="en-GB" baseline="30000" dirty="0">
                <a:solidFill>
                  <a:schemeClr val="accent5"/>
                </a:solidFill>
              </a:rPr>
              <a:t>2</a:t>
            </a:r>
            <a:r>
              <a:rPr lang="en-GB" dirty="0">
                <a:solidFill>
                  <a:schemeClr val="accent5"/>
                </a:solidFill>
              </a:rPr>
              <a:t> </a:t>
            </a:r>
            <a:r>
              <a:rPr lang="en-GB" dirty="0" smtClean="0"/>
              <a:t>surface without vacuum window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Detector system R&amp;D at CERN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276598" y="3714751"/>
            <a:ext cx="8466082" cy="2381250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1" indent="-285750">
              <a:buClrTx/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SDD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088" y="2828836"/>
            <a:ext cx="6698712" cy="3343364"/>
          </a:xfrm>
        </p:spPr>
        <p:txBody>
          <a:bodyPr>
            <a:noAutofit/>
          </a:bodyPr>
          <a:lstStyle/>
          <a:p>
            <a:endParaRPr lang="en-GB" sz="1800" dirty="0" smtClean="0"/>
          </a:p>
          <a:p>
            <a:pPr lvl="1"/>
            <a:endParaRPr lang="en-US" sz="1800" dirty="0"/>
          </a:p>
          <a:p>
            <a:pPr lvl="1"/>
            <a:endParaRPr lang="en-GB" sz="1800" dirty="0" smtClean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089" y="1342605"/>
            <a:ext cx="1754480" cy="13972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044" y="3982325"/>
            <a:ext cx="3733800" cy="1885075"/>
          </a:xfrm>
          <a:prstGeom prst="rect">
            <a:avLst/>
          </a:prstGeom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9048" y="4025494"/>
            <a:ext cx="1226756" cy="1811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39289" y="3983606"/>
            <a:ext cx="2971800" cy="1850781"/>
          </a:xfrm>
          <a:prstGeom prst="rect">
            <a:avLst/>
          </a:prstGeom>
        </p:spPr>
      </p:pic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03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Sunset 2013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81600" y="4133850"/>
            <a:ext cx="3733800" cy="2419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5181600" y="4133850"/>
            <a:ext cx="3733800" cy="241935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152400" y="1676400"/>
            <a:ext cx="4724400" cy="4191000"/>
            <a:chOff x="152400" y="2362200"/>
            <a:chExt cx="4724400" cy="4191000"/>
          </a:xfrm>
        </p:grpSpPr>
        <p:sp>
          <p:nvSpPr>
            <p:cNvPr id="19" name="Rectangular Callout 18"/>
            <p:cNvSpPr/>
            <p:nvPr/>
          </p:nvSpPr>
          <p:spPr>
            <a:xfrm>
              <a:off x="152400" y="2362200"/>
              <a:ext cx="4724400" cy="4191000"/>
            </a:xfrm>
            <a:prstGeom prst="wedgeRectCallout">
              <a:avLst>
                <a:gd name="adj1" fmla="val 64651"/>
                <a:gd name="adj2" fmla="val 27500"/>
              </a:avLst>
            </a:prstGeom>
            <a:solidFill>
              <a:srgbClr val="E6EFF4"/>
            </a:solidFill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dirty="0"/>
                <a:t>2 x </a:t>
              </a:r>
              <a:r>
                <a:rPr lang="en-US" dirty="0" err="1"/>
                <a:t>Microbulk</a:t>
              </a:r>
              <a:r>
                <a:rPr lang="en-US" dirty="0"/>
                <a:t> </a:t>
              </a:r>
              <a:r>
                <a:rPr lang="en-US" dirty="0" smtClean="0"/>
                <a:t>Micromegas</a:t>
              </a:r>
              <a:endParaRPr lang="en-GB" dirty="0" smtClean="0"/>
            </a:p>
            <a:p>
              <a:r>
                <a:rPr lang="en-GB" dirty="0" smtClean="0"/>
                <a:t>Installation of Muon veto (2013)</a:t>
              </a:r>
            </a:p>
            <a:p>
              <a:endParaRPr lang="en-US" dirty="0"/>
            </a:p>
            <a:p>
              <a:endParaRPr lang="en-US" dirty="0" smtClean="0"/>
            </a:p>
            <a:p>
              <a:endParaRPr lang="en-US" dirty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/>
            </a:p>
            <a:p>
              <a:endParaRPr lang="en-US" dirty="0" smtClean="0"/>
            </a:p>
            <a:p>
              <a:endParaRPr lang="en-US" dirty="0"/>
            </a:p>
            <a:p>
              <a:endParaRPr lang="en-US" dirty="0" smtClean="0"/>
            </a:p>
            <a:p>
              <a:endParaRPr lang="en-US" dirty="0"/>
            </a:p>
            <a:p>
              <a:endParaRPr lang="en-US" dirty="0" smtClean="0"/>
            </a:p>
          </p:txBody>
        </p:sp>
        <p:pic>
          <p:nvPicPr>
            <p:cNvPr id="17" name="Picture 16" descr="PICT1666"/>
            <p:cNvPicPr/>
            <p:nvPr/>
          </p:nvPicPr>
          <p:blipFill>
            <a:blip r:embed="rId4" cstate="print"/>
            <a:srcRect l="21655" t="34875" r="55125" b="36749"/>
            <a:stretch>
              <a:fillRect/>
            </a:stretch>
          </p:blipFill>
          <p:spPr bwMode="auto">
            <a:xfrm>
              <a:off x="3581400" y="2645823"/>
              <a:ext cx="1066800" cy="102162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0" name="Picture 19" descr="C:\Users\Juanan\Downloads\Sunset Vetos.jpg"/>
            <p:cNvPicPr>
              <a:picLocks noChangeAspect="1" noChangeArrowheads="1"/>
            </p:cNvPicPr>
            <p:nvPr/>
          </p:nvPicPr>
          <p:blipFill>
            <a:blip r:embed="rId5" cstate="print"/>
            <a:srcRect l="24402" t="9677" r="29540" b="11291"/>
            <a:stretch>
              <a:fillRect/>
            </a:stretch>
          </p:blipFill>
          <p:spPr bwMode="auto">
            <a:xfrm flipH="1">
              <a:off x="270686" y="3962028"/>
              <a:ext cx="2470957" cy="2374604"/>
            </a:xfrm>
            <a:prstGeom prst="rect">
              <a:avLst/>
            </a:prstGeom>
            <a:noFill/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95600" y="3962028"/>
              <a:ext cx="1761803" cy="2374604"/>
            </a:xfrm>
            <a:prstGeom prst="rect">
              <a:avLst/>
            </a:prstGeom>
          </p:spPr>
        </p:pic>
      </p:grpSp>
      <p:sp>
        <p:nvSpPr>
          <p:cNvPr id="14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79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888" y="4113431"/>
            <a:ext cx="4186005" cy="2363569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19887" y="4113431"/>
            <a:ext cx="4186005" cy="236356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Sunrise 2013</a:t>
            </a:r>
            <a:endParaRPr lang="en-GB" dirty="0"/>
          </a:p>
        </p:txBody>
      </p:sp>
      <p:sp>
        <p:nvSpPr>
          <p:cNvPr id="13" name="Rectangular Callout 12"/>
          <p:cNvSpPr/>
          <p:nvPr/>
        </p:nvSpPr>
        <p:spPr>
          <a:xfrm>
            <a:off x="4343400" y="152400"/>
            <a:ext cx="4724400" cy="6343650"/>
          </a:xfrm>
          <a:prstGeom prst="wedgeRectCallout">
            <a:avLst>
              <a:gd name="adj1" fmla="val -57527"/>
              <a:gd name="adj2" fmla="val 40564"/>
            </a:avLst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i="1" dirty="0">
                <a:solidFill>
                  <a:schemeClr val="accent1"/>
                </a:solidFill>
                <a:latin typeface="Calibri" panose="020F0502020204030204" pitchFamily="34" charset="0"/>
              </a:rPr>
              <a:t>New detector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Field shaper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Cu body &amp; support (</a:t>
            </a:r>
            <a:r>
              <a:rPr lang="en-GB" dirty="0"/>
              <a:t>serves as inner shielding </a:t>
            </a:r>
            <a:r>
              <a:rPr lang="en-GB" dirty="0" smtClean="0"/>
              <a:t>)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Teflon </a:t>
            </a:r>
            <a:r>
              <a:rPr lang="en-GB" dirty="0"/>
              <a:t>layer to minimize 8 </a:t>
            </a:r>
            <a:r>
              <a:rPr lang="en-GB" dirty="0" err="1"/>
              <a:t>keV</a:t>
            </a:r>
            <a:r>
              <a:rPr lang="en-GB" dirty="0"/>
              <a:t> fluorescence </a:t>
            </a:r>
            <a:r>
              <a:rPr lang="en-GB" dirty="0" smtClean="0"/>
              <a:t>Cu-peak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Hermetic lead shielding</a:t>
            </a:r>
            <a:endParaRPr lang="en-GB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GB" dirty="0"/>
          </a:p>
          <a:p>
            <a:endParaRPr lang="en-GB" dirty="0" smtClean="0">
              <a:latin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205" y="3885464"/>
            <a:ext cx="3287395" cy="2337466"/>
          </a:xfrm>
          <a:prstGeom prst="rect">
            <a:avLst/>
          </a:prstGeom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455" y="2057400"/>
            <a:ext cx="2223945" cy="1664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85005" y="2057400"/>
            <a:ext cx="2181225" cy="166477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647700" y="1676400"/>
            <a:ext cx="3124200" cy="413654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1 x </a:t>
            </a:r>
            <a:r>
              <a:rPr lang="en-US" dirty="0">
                <a:solidFill>
                  <a:schemeClr val="accent1"/>
                </a:solidFill>
              </a:rPr>
              <a:t>new</a:t>
            </a:r>
            <a:r>
              <a:rPr lang="en-US" dirty="0"/>
              <a:t> </a:t>
            </a:r>
            <a:r>
              <a:rPr lang="en-US" dirty="0" err="1"/>
              <a:t>Microbulk</a:t>
            </a:r>
            <a:r>
              <a:rPr lang="en-US" dirty="0"/>
              <a:t> Micromegas</a:t>
            </a:r>
            <a:endParaRPr lang="en-GB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31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888" y="4114800"/>
            <a:ext cx="4186005" cy="2363569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19887" y="4114800"/>
            <a:ext cx="4186005" cy="236356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Sunrise 2013</a:t>
            </a:r>
            <a:endParaRPr lang="en-GB" dirty="0"/>
          </a:p>
        </p:txBody>
      </p:sp>
      <p:sp>
        <p:nvSpPr>
          <p:cNvPr id="13" name="Rectangular Callout 12"/>
          <p:cNvSpPr/>
          <p:nvPr/>
        </p:nvSpPr>
        <p:spPr>
          <a:xfrm>
            <a:off x="4339189" y="1371600"/>
            <a:ext cx="4724400" cy="2533650"/>
          </a:xfrm>
          <a:prstGeom prst="wedgeRectCallout">
            <a:avLst>
              <a:gd name="adj1" fmla="val -62119"/>
              <a:gd name="adj2" fmla="val 122217"/>
            </a:avLst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>
              <a:latin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12" name="Picture 3" descr="Z:\CAST FILES FROM DAVENPOR\DOCTORAL THEO\PN detector\photos\Theo installation photos\20131127_17534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53208"/>
            <a:ext cx="24384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860339" y="1699527"/>
            <a:ext cx="2705100" cy="413654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SDD (Chameleon searches)</a:t>
            </a:r>
            <a:endParaRPr lang="en-GB" dirty="0"/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817" y="1853208"/>
            <a:ext cx="1170354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69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alibri" panose="020F0502020204030204" pitchFamily="34" charset="0"/>
              </a:rPr>
              <a:t>Axions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5" name="Rectangle 77"/>
          <p:cNvSpPr>
            <a:spLocks/>
          </p:cNvSpPr>
          <p:nvPr/>
        </p:nvSpPr>
        <p:spPr bwMode="auto">
          <a:xfrm>
            <a:off x="2962275" y="207964"/>
            <a:ext cx="4200525" cy="8588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ctr"/>
            <a:r>
              <a:rPr lang="en-US" sz="1600" dirty="0">
                <a:solidFill>
                  <a:schemeClr val="tx2"/>
                </a:solidFill>
                <a:latin typeface="Comic Sans MS" pitchFamily="66" charset="0"/>
                <a:cs typeface="Times New Roman" charset="0"/>
                <a:sym typeface="Times New Roman" charset="0"/>
              </a:rPr>
              <a:t>“I named them after a laundry detergent, since they clean up a long standing problem in theoretical physics</a:t>
            </a: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cs typeface="Times New Roman" charset="0"/>
                <a:sym typeface="Times New Roman" charset="0"/>
              </a:rPr>
              <a:t>.” </a:t>
            </a:r>
            <a:r>
              <a:rPr lang="en-US" sz="1600" dirty="0" err="1">
                <a:solidFill>
                  <a:schemeClr val="tx2"/>
                </a:solidFill>
                <a:latin typeface="Comic Sans MS" pitchFamily="66" charset="0"/>
              </a:rPr>
              <a:t>Wilczek</a:t>
            </a:r>
            <a:r>
              <a:rPr lang="en-US" sz="1600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endParaRPr lang="en-US" sz="1600" dirty="0">
              <a:solidFill>
                <a:schemeClr val="tx2"/>
              </a:solidFill>
              <a:latin typeface="Comic Sans MS" pitchFamily="66" charset="0"/>
              <a:cs typeface="Times New Roman" charset="0"/>
              <a:sym typeface="Times New Roman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2036764"/>
            <a:ext cx="8069580" cy="1925636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accent5"/>
                </a:solidFill>
                <a:latin typeface="Calibri" panose="020F0502020204030204" pitchFamily="34" charset="0"/>
              </a:rPr>
              <a:t>Strong CP </a:t>
            </a:r>
            <a:r>
              <a:rPr lang="en-GB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problem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Calibri" panose="020F0502020204030204" pitchFamily="34" charset="0"/>
              </a:rPr>
              <a:t>Strong 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</a:rPr>
              <a:t>interactions do NOT violate CP symmetry </a:t>
            </a:r>
            <a:endParaRPr lang="en-GB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</a:endParaRPr>
          </a:p>
          <a:p>
            <a:r>
              <a:rPr lang="en-US" dirty="0">
                <a:solidFill>
                  <a:schemeClr val="accent1"/>
                </a:solidFill>
                <a:latin typeface="Calibri" panose="020F0502020204030204" pitchFamily="34" charset="0"/>
              </a:rPr>
              <a:t>Elegant solution: </a:t>
            </a:r>
            <a:r>
              <a:rPr lang="en-GB" dirty="0">
                <a:latin typeface="Calibri" panose="020F0502020204030204" pitchFamily="34" charset="0"/>
              </a:rPr>
              <a:t>Peccei &amp; Quinn mechanism (Peccei &amp; Quinn, 1977</a:t>
            </a:r>
            <a:r>
              <a:rPr lang="en-GB" dirty="0" smtClean="0">
                <a:latin typeface="Calibri" panose="020F0502020204030204" pitchFamily="34" charset="0"/>
              </a:rPr>
              <a:t>)</a:t>
            </a:r>
          </a:p>
          <a:p>
            <a:r>
              <a:rPr lang="en-US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AXION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</a:rPr>
              <a:t>: pseudo </a:t>
            </a:r>
            <a:r>
              <a:rPr lang="en-US" dirty="0" err="1">
                <a:latin typeface="Calibri" panose="020F0502020204030204" pitchFamily="34" charset="0"/>
              </a:rPr>
              <a:t>Nambu</a:t>
            </a:r>
            <a:r>
              <a:rPr lang="en-US" dirty="0">
                <a:latin typeface="Calibri" panose="020F0502020204030204" pitchFamily="34" charset="0"/>
              </a:rPr>
              <a:t>-Goldstone boson of spontaneous breaking of PQ </a:t>
            </a:r>
            <a:r>
              <a:rPr lang="en-US" dirty="0" smtClean="0">
                <a:latin typeface="Calibri" panose="020F0502020204030204" pitchFamily="34" charset="0"/>
              </a:rPr>
              <a:t>symmetry (</a:t>
            </a:r>
            <a:r>
              <a:rPr lang="en-US" dirty="0">
                <a:latin typeface="Calibri" panose="020F0502020204030204" pitchFamily="34" charset="0"/>
              </a:rPr>
              <a:t>Weinberg and </a:t>
            </a:r>
            <a:r>
              <a:rPr lang="en-US" dirty="0" err="1">
                <a:latin typeface="Calibri" panose="020F0502020204030204" pitchFamily="34" charset="0"/>
              </a:rPr>
              <a:t>Wilczek</a:t>
            </a:r>
            <a:r>
              <a:rPr lang="en-US" dirty="0">
                <a:latin typeface="Calibri" panose="020F0502020204030204" pitchFamily="34" charset="0"/>
              </a:rPr>
              <a:t> , </a:t>
            </a:r>
            <a:r>
              <a:rPr lang="en-US" dirty="0" smtClean="0">
                <a:latin typeface="Calibri" panose="020F0502020204030204" pitchFamily="34" charset="0"/>
              </a:rPr>
              <a:t>1978)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2814637" y="4520005"/>
                <a:ext cx="2745105" cy="1589090"/>
              </a:xfrm>
              <a:prstGeom prst="rect">
                <a:avLst/>
              </a:prstGeom>
              <a:solidFill>
                <a:srgbClr val="9FC2D5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n-US" b="1" dirty="0" smtClean="0">
                    <a:solidFill>
                      <a:schemeClr val="accent5"/>
                    </a:solidFill>
                    <a:latin typeface="Calibri" panose="020F0502020204030204" pitchFamily="34" charset="0"/>
                  </a:rPr>
                  <a:t>axion </a:t>
                </a:r>
                <a:r>
                  <a:rPr lang="en-US" b="1" dirty="0">
                    <a:solidFill>
                      <a:schemeClr val="accent5"/>
                    </a:solidFill>
                    <a:latin typeface="Calibri" panose="020F0502020204030204" pitchFamily="34" charset="0"/>
                  </a:rPr>
                  <a:t>properties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GB" dirty="0"/>
                  <a:t> ∝ </a:t>
                </a:r>
                <a:r>
                  <a:rPr lang="en-GB" dirty="0" smtClean="0"/>
                  <a:t>1/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endParaRPr lang="en-US" dirty="0" smtClean="0">
                  <a:latin typeface="Calibri" panose="020F0502020204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latin typeface="Calibri" panose="020F0502020204030204" pitchFamily="34" charset="0"/>
                  </a:rPr>
                  <a:t>Couples </a:t>
                </a:r>
                <a:r>
                  <a:rPr lang="en-US" dirty="0">
                    <a:latin typeface="Calibri" panose="020F0502020204030204" pitchFamily="34" charset="0"/>
                  </a:rPr>
                  <a:t>to photons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Calibri" panose="020F0502020204030204" pitchFamily="34" charset="0"/>
                  </a:rPr>
                  <a:t>Weakly interacting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>
                    <a:latin typeface="Calibri" panose="020F0502020204030204" pitchFamily="34" charset="0"/>
                  </a:rPr>
                  <a:t>Dark matter candidate</a:t>
                </a:r>
                <a:endParaRPr lang="en-GB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4637" y="4520005"/>
                <a:ext cx="2745105" cy="158909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75"/>
          <p:cNvPicPr>
            <a:picLocks noChangeArrowheads="1"/>
          </p:cNvPicPr>
          <p:nvPr/>
        </p:nvPicPr>
        <p:blipFill>
          <a:blip r:embed="rId4" cstate="print"/>
          <a:srcRect l="8215"/>
          <a:stretch>
            <a:fillRect/>
          </a:stretch>
        </p:blipFill>
        <p:spPr bwMode="auto">
          <a:xfrm>
            <a:off x="7162800" y="152400"/>
            <a:ext cx="1828800" cy="171767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7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06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888" y="4114800"/>
            <a:ext cx="4186005" cy="2363569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19887" y="4114800"/>
            <a:ext cx="4186005" cy="236356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Sunrise 2014-2015</a:t>
            </a:r>
            <a:endParaRPr lang="en-GB" dirty="0"/>
          </a:p>
        </p:txBody>
      </p:sp>
      <p:sp>
        <p:nvSpPr>
          <p:cNvPr id="13" name="Rectangular Callout 12"/>
          <p:cNvSpPr/>
          <p:nvPr/>
        </p:nvSpPr>
        <p:spPr>
          <a:xfrm>
            <a:off x="4343400" y="76200"/>
            <a:ext cx="4724400" cy="6419850"/>
          </a:xfrm>
          <a:prstGeom prst="wedgeRectCallout">
            <a:avLst>
              <a:gd name="adj1" fmla="val -57728"/>
              <a:gd name="adj2" fmla="val 41070"/>
            </a:avLst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 smtClean="0">
              <a:latin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</a:endParaRPr>
          </a:p>
          <a:p>
            <a:endParaRPr lang="en-US" dirty="0" smtClean="0">
              <a:latin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31701" y="1168278"/>
            <a:ext cx="3781425" cy="1193922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 x X-ray telescopes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Micromegas + muon veto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Background ~0.003 counts/h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InGRID</a:t>
            </a:r>
            <a:endParaRPr lang="en-US" dirty="0" smtClean="0"/>
          </a:p>
        </p:txBody>
      </p:sp>
      <p:grpSp>
        <p:nvGrpSpPr>
          <p:cNvPr id="14" name="Group 13"/>
          <p:cNvGrpSpPr/>
          <p:nvPr/>
        </p:nvGrpSpPr>
        <p:grpSpPr>
          <a:xfrm>
            <a:off x="4572000" y="2362200"/>
            <a:ext cx="4422583" cy="2190328"/>
            <a:chOff x="3200400" y="3971925"/>
            <a:chExt cx="5857875" cy="2886075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 flipV="1">
              <a:off x="3200400" y="3971925"/>
              <a:ext cx="5857875" cy="2886075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4572000" y="5920641"/>
              <a:ext cx="10207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MPE XRT</a:t>
              </a:r>
              <a:endParaRPr lang="en-GB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74149" y="4899412"/>
              <a:ext cx="10352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LLNL XRT</a:t>
              </a:r>
              <a:endParaRPr lang="en-GB" dirty="0"/>
            </a:p>
          </p:txBody>
        </p:sp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51" y="2496284"/>
            <a:ext cx="3800475" cy="1466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0493" y="347923"/>
            <a:ext cx="2174090" cy="1893277"/>
          </a:xfrm>
          <a:prstGeom prst="rect">
            <a:avLst/>
          </a:prstGeom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6322" y="4673528"/>
            <a:ext cx="1848261" cy="1708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0680" y="4691063"/>
            <a:ext cx="2348362" cy="17097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59420" y="342206"/>
            <a:ext cx="2152650" cy="1898994"/>
          </a:xfrm>
          <a:prstGeom prst="rect">
            <a:avLst/>
          </a:prstGeom>
        </p:spPr>
      </p:pic>
      <p:sp>
        <p:nvSpPr>
          <p:cNvPr id="1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22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Relic </a:t>
            </a:r>
            <a:r>
              <a:rPr lang="en-GB" dirty="0" err="1" smtClean="0"/>
              <a:t>axion</a:t>
            </a:r>
            <a:r>
              <a:rPr lang="en-GB" dirty="0" smtClean="0"/>
              <a:t> detectors 2016 - today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3581400"/>
            <a:ext cx="4343400" cy="8034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190500" y="4910350"/>
            <a:ext cx="3581400" cy="1023564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Replicate </a:t>
            </a:r>
            <a:r>
              <a:rPr lang="en-GB" dirty="0"/>
              <a:t>a cavity many times and combine their </a:t>
            </a:r>
            <a:r>
              <a:rPr lang="en-GB" dirty="0" smtClean="0"/>
              <a:t>output: </a:t>
            </a:r>
            <a:r>
              <a:rPr lang="en-US" dirty="0" smtClean="0">
                <a:solidFill>
                  <a:schemeClr val="accent5"/>
                </a:solidFill>
              </a:rPr>
              <a:t>CAPP/IBS Detector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038601" y="4910350"/>
            <a:ext cx="4894580" cy="1490450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GB" dirty="0"/>
              <a:t>The high-frequency resonant structure is an array of N small rectangular cavities connected with irises: </a:t>
            </a:r>
            <a:r>
              <a:rPr lang="en-US" dirty="0" smtClean="0">
                <a:solidFill>
                  <a:schemeClr val="accent5"/>
                </a:solidFill>
              </a:rPr>
              <a:t>R</a:t>
            </a:r>
            <a:r>
              <a:rPr lang="en-GB" dirty="0" err="1" smtClean="0">
                <a:solidFill>
                  <a:schemeClr val="accent5"/>
                </a:solidFill>
              </a:rPr>
              <a:t>elic</a:t>
            </a:r>
            <a:r>
              <a:rPr lang="en-GB" dirty="0" smtClean="0">
                <a:solidFill>
                  <a:schemeClr val="accent5"/>
                </a:solidFill>
              </a:rPr>
              <a:t> </a:t>
            </a:r>
            <a:r>
              <a:rPr lang="en-GB" dirty="0" err="1">
                <a:solidFill>
                  <a:schemeClr val="accent5"/>
                </a:solidFill>
              </a:rPr>
              <a:t>Axion</a:t>
            </a:r>
            <a:r>
              <a:rPr lang="en-GB" dirty="0">
                <a:solidFill>
                  <a:schemeClr val="accent5"/>
                </a:solidFill>
              </a:rPr>
              <a:t> </a:t>
            </a:r>
            <a:r>
              <a:rPr lang="en-GB" dirty="0" smtClean="0">
                <a:solidFill>
                  <a:schemeClr val="accent5"/>
                </a:solidFill>
              </a:rPr>
              <a:t>Detector Exploratory </a:t>
            </a:r>
            <a:r>
              <a:rPr lang="en-GB" dirty="0">
                <a:solidFill>
                  <a:schemeClr val="accent5"/>
                </a:solidFill>
              </a:rPr>
              <a:t>Setup (RADES</a:t>
            </a:r>
            <a:r>
              <a:rPr lang="en-GB" dirty="0" smtClean="0">
                <a:solidFill>
                  <a:schemeClr val="accent5"/>
                </a:solidFill>
              </a:rPr>
              <a:t>)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00050" y="1741742"/>
            <a:ext cx="8343900" cy="1576908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Being non-relativistic, the </a:t>
            </a:r>
            <a:r>
              <a:rPr lang="en-GB" dirty="0" err="1"/>
              <a:t>axions</a:t>
            </a:r>
            <a:r>
              <a:rPr lang="en-GB" dirty="0"/>
              <a:t> convert to monochromatic photons with energy equal to </a:t>
            </a:r>
            <a:r>
              <a:rPr lang="en-GB" i="1" dirty="0"/>
              <a:t>m</a:t>
            </a:r>
            <a:r>
              <a:rPr lang="en-GB" i="1" baseline="-25000" dirty="0"/>
              <a:t>a</a:t>
            </a:r>
            <a:r>
              <a:rPr lang="en-GB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For a cavity resonant frequency matching </a:t>
            </a:r>
            <a:r>
              <a:rPr lang="en-GB" i="1" dirty="0"/>
              <a:t>m</a:t>
            </a:r>
            <a:r>
              <a:rPr lang="en-GB" i="1" baseline="-25000" dirty="0"/>
              <a:t>a</a:t>
            </a:r>
            <a:r>
              <a:rPr lang="en-GB" dirty="0"/>
              <a:t>, the conversion is enhanced by a factor proportional to the quality factor of the cavity Q</a:t>
            </a:r>
          </a:p>
        </p:txBody>
      </p:sp>
      <p:cxnSp>
        <p:nvCxnSpPr>
          <p:cNvPr id="15" name="Straight Arrow Connector 14"/>
          <p:cNvCxnSpPr>
            <a:stCxn id="7" idx="2"/>
          </p:cNvCxnSpPr>
          <p:nvPr/>
        </p:nvCxnSpPr>
        <p:spPr>
          <a:xfrm flipH="1">
            <a:off x="2514600" y="4384849"/>
            <a:ext cx="1714500" cy="5255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210050" y="4407849"/>
            <a:ext cx="2114550" cy="5025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55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RADES 2017 onwards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780" y="3030036"/>
            <a:ext cx="4859020" cy="2905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Rectangle 11"/>
          <p:cNvSpPr/>
          <p:nvPr/>
        </p:nvSpPr>
        <p:spPr>
          <a:xfrm>
            <a:off x="398780" y="1665652"/>
            <a:ext cx="8343900" cy="1229948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dirty="0"/>
              <a:t>As a ﬁrst step, a small-scale RADES cavity with 5 elements and no tuning has been built and installed inside the CAST magnet</a:t>
            </a:r>
            <a:r>
              <a:rPr lang="en-GB" dirty="0" smtClean="0"/>
              <a:t>.</a:t>
            </a:r>
          </a:p>
          <a:p>
            <a:r>
              <a:rPr lang="en-US" b="1" dirty="0" smtClean="0"/>
              <a:t>New for 2019: 1 m long cavity will be installed beginning of summer.</a:t>
            </a:r>
            <a:endParaRPr lang="en-GB" b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0404" y="3753528"/>
            <a:ext cx="3034621" cy="14656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Rectangle 12"/>
          <p:cNvSpPr/>
          <p:nvPr/>
        </p:nvSpPr>
        <p:spPr>
          <a:xfrm>
            <a:off x="5181600" y="52291"/>
            <a:ext cx="3914881" cy="435466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defRPr/>
            </a:pPr>
            <a:r>
              <a:rPr lang="en-GB" sz="1200" dirty="0" smtClean="0"/>
              <a:t>arXiv:1803.01243v1 (prepared for JCOP)</a:t>
            </a:r>
          </a:p>
          <a:p>
            <a:pPr algn="ctr">
              <a:lnSpc>
                <a:spcPct val="120000"/>
              </a:lnSpc>
              <a:defRPr/>
            </a:pPr>
            <a:r>
              <a:rPr lang="en-GB" sz="1200" b="1" dirty="0" err="1" smtClean="0">
                <a:solidFill>
                  <a:schemeClr val="accent1"/>
                </a:solidFill>
              </a:rPr>
              <a:t>Axion</a:t>
            </a:r>
            <a:r>
              <a:rPr lang="en-GB" sz="1200" b="1" dirty="0" smtClean="0">
                <a:solidFill>
                  <a:schemeClr val="accent1"/>
                </a:solidFill>
              </a:rPr>
              <a:t> </a:t>
            </a:r>
            <a:r>
              <a:rPr lang="en-GB" sz="1200" b="1" dirty="0">
                <a:solidFill>
                  <a:schemeClr val="accent1"/>
                </a:solidFill>
              </a:rPr>
              <a:t>Searches with Microwave Filters: the RADES </a:t>
            </a:r>
            <a:r>
              <a:rPr lang="en-GB" sz="1200" b="1" dirty="0" smtClean="0">
                <a:solidFill>
                  <a:schemeClr val="accent1"/>
                </a:solidFill>
              </a:rPr>
              <a:t>project</a:t>
            </a:r>
            <a:r>
              <a:rPr lang="en-US" sz="1200" b="1" dirty="0" smtClean="0">
                <a:solidFill>
                  <a:schemeClr val="accent1"/>
                </a:solidFill>
              </a:rPr>
              <a:t>  </a:t>
            </a:r>
            <a:r>
              <a:rPr lang="en-CA" sz="1200" b="1" dirty="0" smtClean="0">
                <a:solidFill>
                  <a:schemeClr val="accent1"/>
                </a:solidFill>
              </a:rPr>
              <a:t>  </a:t>
            </a:r>
            <a:endParaRPr lang="en-US" sz="1200" b="1" dirty="0" smtClean="0">
              <a:solidFill>
                <a:schemeClr val="accent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08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RADES 2017 onwards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780" y="3030036"/>
            <a:ext cx="4859020" cy="2905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Rectangle 11"/>
          <p:cNvSpPr/>
          <p:nvPr/>
        </p:nvSpPr>
        <p:spPr>
          <a:xfrm>
            <a:off x="398780" y="1665652"/>
            <a:ext cx="8343900" cy="1229948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dirty="0"/>
              <a:t>As a ﬁrst step, a small-scale RADES cavity with 5 elements and no tuning has been built and installed inside the CAST magnet</a:t>
            </a:r>
            <a:r>
              <a:rPr lang="en-GB" dirty="0" smtClean="0"/>
              <a:t>.</a:t>
            </a:r>
          </a:p>
          <a:p>
            <a:r>
              <a:rPr lang="en-US" b="1" dirty="0" smtClean="0"/>
              <a:t>New for 2019: 1 m long cavity will be installed beginning of summer.</a:t>
            </a:r>
            <a:endParaRPr lang="en-GB" b="1" dirty="0"/>
          </a:p>
        </p:txBody>
      </p:sp>
      <p:sp>
        <p:nvSpPr>
          <p:cNvPr id="13" name="Rectangle 12"/>
          <p:cNvSpPr/>
          <p:nvPr/>
        </p:nvSpPr>
        <p:spPr>
          <a:xfrm>
            <a:off x="5181600" y="52291"/>
            <a:ext cx="3914881" cy="435466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defRPr/>
            </a:pPr>
            <a:r>
              <a:rPr lang="en-GB" sz="1200" dirty="0" smtClean="0"/>
              <a:t>arXiv:1803.01243v1 (prepared for JCOP)</a:t>
            </a:r>
          </a:p>
          <a:p>
            <a:pPr algn="ctr">
              <a:lnSpc>
                <a:spcPct val="120000"/>
              </a:lnSpc>
              <a:defRPr/>
            </a:pPr>
            <a:r>
              <a:rPr lang="en-GB" sz="1200" b="1" dirty="0" err="1" smtClean="0">
                <a:solidFill>
                  <a:schemeClr val="accent1"/>
                </a:solidFill>
              </a:rPr>
              <a:t>Axion</a:t>
            </a:r>
            <a:r>
              <a:rPr lang="en-GB" sz="1200" b="1" dirty="0" smtClean="0">
                <a:solidFill>
                  <a:schemeClr val="accent1"/>
                </a:solidFill>
              </a:rPr>
              <a:t> </a:t>
            </a:r>
            <a:r>
              <a:rPr lang="en-GB" sz="1200" b="1" dirty="0">
                <a:solidFill>
                  <a:schemeClr val="accent1"/>
                </a:solidFill>
              </a:rPr>
              <a:t>Searches with Microwave Filters: the RADES </a:t>
            </a:r>
            <a:r>
              <a:rPr lang="en-GB" sz="1200" b="1" dirty="0" smtClean="0">
                <a:solidFill>
                  <a:schemeClr val="accent1"/>
                </a:solidFill>
              </a:rPr>
              <a:t>project</a:t>
            </a:r>
            <a:r>
              <a:rPr lang="en-US" sz="1200" b="1" dirty="0" smtClean="0">
                <a:solidFill>
                  <a:schemeClr val="accent1"/>
                </a:solidFill>
              </a:rPr>
              <a:t>  </a:t>
            </a:r>
            <a:r>
              <a:rPr lang="en-CA" sz="1200" b="1" dirty="0" smtClean="0">
                <a:solidFill>
                  <a:schemeClr val="accent1"/>
                </a:solidFill>
              </a:rPr>
              <a:t>  </a:t>
            </a:r>
            <a:endParaRPr lang="en-US" sz="1200" b="1" dirty="0" smtClean="0">
              <a:solidFill>
                <a:schemeClr val="accent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24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435" y="3447873"/>
            <a:ext cx="3238245" cy="20695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961038" y="4986524"/>
            <a:ext cx="17816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2019:</a:t>
            </a:r>
          </a:p>
          <a:p>
            <a:r>
              <a:rPr lang="en-US" sz="1400" dirty="0" smtClean="0"/>
              <a:t>30 sub-cavities design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4813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RADES 2017 onwards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1967524"/>
            <a:ext cx="3771900" cy="36230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Rectangle 12"/>
          <p:cNvSpPr/>
          <p:nvPr/>
        </p:nvSpPr>
        <p:spPr>
          <a:xfrm>
            <a:off x="5181600" y="52291"/>
            <a:ext cx="3914881" cy="435466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defRPr/>
            </a:pPr>
            <a:r>
              <a:rPr lang="en-GB" sz="1200" dirty="0" smtClean="0"/>
              <a:t>arXiv:1803.01243v1 (prepared for JCOP)</a:t>
            </a:r>
          </a:p>
          <a:p>
            <a:pPr algn="ctr">
              <a:lnSpc>
                <a:spcPct val="120000"/>
              </a:lnSpc>
              <a:defRPr/>
            </a:pPr>
            <a:r>
              <a:rPr lang="en-GB" sz="1200" b="1" dirty="0" err="1" smtClean="0">
                <a:solidFill>
                  <a:schemeClr val="accent1"/>
                </a:solidFill>
              </a:rPr>
              <a:t>Axion</a:t>
            </a:r>
            <a:r>
              <a:rPr lang="en-GB" sz="1200" b="1" dirty="0" smtClean="0">
                <a:solidFill>
                  <a:schemeClr val="accent1"/>
                </a:solidFill>
              </a:rPr>
              <a:t> </a:t>
            </a:r>
            <a:r>
              <a:rPr lang="en-GB" sz="1200" b="1" dirty="0">
                <a:solidFill>
                  <a:schemeClr val="accent1"/>
                </a:solidFill>
              </a:rPr>
              <a:t>Searches with Microwave Filters: the RADES </a:t>
            </a:r>
            <a:r>
              <a:rPr lang="en-GB" sz="1200" b="1" dirty="0" smtClean="0">
                <a:solidFill>
                  <a:schemeClr val="accent1"/>
                </a:solidFill>
              </a:rPr>
              <a:t>project</a:t>
            </a:r>
            <a:r>
              <a:rPr lang="en-US" sz="1200" b="1" dirty="0" smtClean="0">
                <a:solidFill>
                  <a:schemeClr val="accent1"/>
                </a:solidFill>
              </a:rPr>
              <a:t>  </a:t>
            </a:r>
            <a:r>
              <a:rPr lang="en-CA" sz="1200" b="1" dirty="0" smtClean="0">
                <a:solidFill>
                  <a:schemeClr val="accent1"/>
                </a:solidFill>
              </a:rPr>
              <a:t>  </a:t>
            </a:r>
            <a:endParaRPr lang="en-US" sz="1200" b="1" dirty="0" smtClean="0">
              <a:solidFill>
                <a:schemeClr val="accent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1967524"/>
            <a:ext cx="3047258" cy="43053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92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CAPP 2016 - 2017</a:t>
            </a:r>
            <a:endParaRPr lang="en-GB" dirty="0"/>
          </a:p>
        </p:txBody>
      </p:sp>
      <p:pic>
        <p:nvPicPr>
          <p:cNvPr id="7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12" t="15556" r="19877" b="12557"/>
          <a:stretch/>
        </p:blipFill>
        <p:spPr>
          <a:xfrm>
            <a:off x="6629400" y="1219200"/>
            <a:ext cx="1905000" cy="30224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373380" y="1647524"/>
            <a:ext cx="2420620" cy="315548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dirty="0"/>
              <a:t>Test installation in 2016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52290"/>
            <a:ext cx="3914881" cy="938309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DOI: 10.3204/DESY-PROC-2015-02/</a:t>
            </a:r>
            <a:r>
              <a:rPr lang="en-GB" sz="1200" dirty="0" err="1"/>
              <a:t>miceli_lino</a:t>
            </a:r>
            <a:endParaRPr lang="en-GB" sz="1200" dirty="0"/>
          </a:p>
          <a:p>
            <a:pPr algn="ctr"/>
            <a:r>
              <a:rPr lang="en-GB" sz="1200" dirty="0"/>
              <a:t>Conference: C15-06-22.2, </a:t>
            </a:r>
            <a:r>
              <a:rPr lang="en-GB" sz="1200" dirty="0" smtClean="0"/>
              <a:t>p.164-168</a:t>
            </a:r>
          </a:p>
          <a:p>
            <a:pPr algn="ctr">
              <a:lnSpc>
                <a:spcPct val="120000"/>
              </a:lnSpc>
              <a:defRPr/>
            </a:pPr>
            <a:r>
              <a:rPr lang="en-GB" sz="1200" b="1" dirty="0" err="1" smtClean="0">
                <a:solidFill>
                  <a:schemeClr val="accent1"/>
                </a:solidFill>
              </a:rPr>
              <a:t>Haloscope</a:t>
            </a:r>
            <a:r>
              <a:rPr lang="en-GB" sz="1200" b="1" dirty="0" smtClean="0">
                <a:solidFill>
                  <a:schemeClr val="accent1"/>
                </a:solidFill>
              </a:rPr>
              <a:t> </a:t>
            </a:r>
            <a:r>
              <a:rPr lang="en-GB" sz="1200" b="1" dirty="0" err="1">
                <a:solidFill>
                  <a:schemeClr val="accent1"/>
                </a:solidFill>
              </a:rPr>
              <a:t>axion</a:t>
            </a:r>
            <a:r>
              <a:rPr lang="en-GB" sz="1200" b="1" dirty="0">
                <a:solidFill>
                  <a:schemeClr val="accent1"/>
                </a:solidFill>
              </a:rPr>
              <a:t> searches with the cast dipole magnet: the CAST-CAPP/IBS </a:t>
            </a:r>
            <a:r>
              <a:rPr lang="en-GB" sz="1200" b="1" dirty="0" smtClean="0">
                <a:solidFill>
                  <a:schemeClr val="accent1"/>
                </a:solidFill>
              </a:rPr>
              <a:t>detector</a:t>
            </a:r>
            <a:endParaRPr lang="en-US" sz="1200" b="1" dirty="0" smtClean="0">
              <a:solidFill>
                <a:schemeClr val="accent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090" y="2730446"/>
            <a:ext cx="5567310" cy="27546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21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CAPP 2018 onwards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28699" y="2130050"/>
            <a:ext cx="1676403" cy="28193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1400" y="2562698"/>
            <a:ext cx="5118100" cy="36095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457200" y="1447800"/>
            <a:ext cx="5646420" cy="894597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dirty="0"/>
              <a:t>4 </a:t>
            </a:r>
            <a:r>
              <a:rPr lang="en-GB" dirty="0" err="1"/>
              <a:t>tunable</a:t>
            </a:r>
            <a:r>
              <a:rPr lang="en-GB" dirty="0"/>
              <a:t>, phase matched cavities </a:t>
            </a:r>
            <a:r>
              <a:rPr lang="en-GB" dirty="0" smtClean="0"/>
              <a:t>where installed in 2018.</a:t>
            </a:r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Technical run completed, 2</a:t>
            </a:r>
            <a:r>
              <a:rPr lang="en-US" baseline="30000" dirty="0" smtClean="0"/>
              <a:t>nd</a:t>
            </a:r>
            <a:r>
              <a:rPr lang="en-US" dirty="0" smtClean="0"/>
              <a:t> underway.</a:t>
            </a:r>
          </a:p>
          <a:p>
            <a:r>
              <a:rPr lang="en-US" b="1" dirty="0" smtClean="0"/>
              <a:t>Physics run to start in July 2019.</a:t>
            </a:r>
            <a:endParaRPr lang="en-GB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97" t="15269" r="16298" b="30753"/>
          <a:stretch/>
        </p:blipFill>
        <p:spPr>
          <a:xfrm>
            <a:off x="457200" y="4578350"/>
            <a:ext cx="2819400" cy="1593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27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78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CAPP &amp; RADES @ CAST</a:t>
            </a:r>
            <a:endParaRPr lang="en-GB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28</a:t>
            </a:r>
            <a:endParaRPr lang="en-US" dirty="0"/>
          </a:p>
        </p:txBody>
      </p:sp>
      <p:pic>
        <p:nvPicPr>
          <p:cNvPr id="14" name="Picture 4" descr="C:\Users\thvafeia\AppData\Local\Microsoft\Windows\INetCache\Content.Word\20180918_162801_resized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19200" y="1371600"/>
            <a:ext cx="6477000" cy="52221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393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KWISP 2016 onwards</a:t>
            </a:r>
            <a:endParaRPr lang="en-GB" dirty="0"/>
          </a:p>
        </p:txBody>
      </p:sp>
      <p:sp>
        <p:nvSpPr>
          <p:cNvPr id="7" name="Line"/>
          <p:cNvSpPr/>
          <p:nvPr/>
        </p:nvSpPr>
        <p:spPr>
          <a:xfrm>
            <a:off x="6249841" y="1105938"/>
            <a:ext cx="2029976" cy="1120"/>
          </a:xfrm>
          <a:prstGeom prst="line">
            <a:avLst/>
          </a:prstGeom>
          <a:ln w="165100">
            <a:solidFill>
              <a:srgbClr val="FF3333"/>
            </a:solidFill>
            <a:tailEnd type="triangle"/>
          </a:ln>
        </p:spPr>
        <p:txBody>
          <a:bodyPr lIns="32228" rIns="32228"/>
          <a:lstStyle/>
          <a:p>
            <a:pPr defTabSz="322293" hangingPunct="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 sz="846" kern="0">
              <a:solidFill>
                <a:srgbClr val="000000"/>
              </a:solidFill>
              <a:ea typeface="Helvetica"/>
              <a:cs typeface="Helvetica"/>
              <a:sym typeface="Helvetica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0933" y="656867"/>
            <a:ext cx="4341492" cy="15921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uV6xNNqXkK7htQ8L6QmFTJUr.jpg" descr="uV6xNNqXkK7htQ8L6QmFTJUr.jpg"/>
          <p:cNvPicPr>
            <a:picLocks noChangeAspect="1"/>
          </p:cNvPicPr>
          <p:nvPr/>
        </p:nvPicPr>
        <p:blipFill>
          <a:blip r:embed="rId4">
            <a:extLst/>
          </a:blip>
          <a:srcRect r="34781"/>
          <a:stretch>
            <a:fillRect/>
          </a:stretch>
        </p:blipFill>
        <p:spPr>
          <a:xfrm>
            <a:off x="4533580" y="576849"/>
            <a:ext cx="709018" cy="724479"/>
          </a:xfrm>
          <a:prstGeom prst="rect">
            <a:avLst/>
          </a:prstGeom>
          <a:ln w="25400">
            <a:miter lim="400000"/>
          </a:ln>
          <a:effectLst>
            <a:reflection stA="50000" endPos="40000" dir="5400000" sy="-100000" algn="bl" rotWithShape="0"/>
          </a:effectLst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3289" y="2519635"/>
            <a:ext cx="1923080" cy="15140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3" name="TextBox 42"/>
          <p:cNvSpPr txBox="1"/>
          <p:nvPr/>
        </p:nvSpPr>
        <p:spPr>
          <a:xfrm>
            <a:off x="6376573" y="4086952"/>
            <a:ext cx="17765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100 nm Si</a:t>
            </a:r>
            <a:r>
              <a:rPr lang="en-GB" sz="1200" baseline="-25000" dirty="0" smtClean="0"/>
              <a:t>3</a:t>
            </a:r>
            <a:r>
              <a:rPr lang="en-GB" sz="1200" dirty="0" smtClean="0"/>
              <a:t>N</a:t>
            </a:r>
            <a:r>
              <a:rPr lang="en-GB" sz="1200" baseline="-25000" dirty="0" smtClean="0"/>
              <a:t>4</a:t>
            </a:r>
            <a:r>
              <a:rPr lang="en-GB" sz="1200" dirty="0" smtClean="0"/>
              <a:t> membrane</a:t>
            </a:r>
            <a:endParaRPr lang="en-GB" sz="1200" dirty="0"/>
          </a:p>
        </p:txBody>
      </p:sp>
      <p:sp>
        <p:nvSpPr>
          <p:cNvPr id="46" name="Rectangle 45"/>
          <p:cNvSpPr/>
          <p:nvPr/>
        </p:nvSpPr>
        <p:spPr>
          <a:xfrm>
            <a:off x="5181600" y="52291"/>
            <a:ext cx="3914881" cy="604576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50" dirty="0"/>
              <a:t>Physics of the Dark Universe 12 (</a:t>
            </a:r>
            <a:r>
              <a:rPr lang="en-GB" sz="1050" dirty="0" smtClean="0"/>
              <a:t>2016) 100–104</a:t>
            </a:r>
          </a:p>
          <a:p>
            <a:pPr algn="ctr">
              <a:lnSpc>
                <a:spcPct val="120000"/>
              </a:lnSpc>
              <a:defRPr/>
            </a:pPr>
            <a:r>
              <a:rPr lang="en-GB" sz="1050" b="1" dirty="0" smtClean="0">
                <a:solidFill>
                  <a:schemeClr val="accent1"/>
                </a:solidFill>
              </a:rPr>
              <a:t>KWISP: An ultra-sensitive force sensor for the Dark Energy sector</a:t>
            </a:r>
            <a:endParaRPr lang="en-US" sz="1050" b="1" dirty="0" smtClean="0">
              <a:solidFill>
                <a:schemeClr val="accent1"/>
              </a:solidFill>
            </a:endParaRPr>
          </a:p>
        </p:txBody>
      </p:sp>
      <p:sp>
        <p:nvSpPr>
          <p:cNvPr id="48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29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89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KWISP 2016 onwards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7" name="Line"/>
          <p:cNvSpPr/>
          <p:nvPr/>
        </p:nvSpPr>
        <p:spPr>
          <a:xfrm>
            <a:off x="6249841" y="1105938"/>
            <a:ext cx="2029976" cy="1120"/>
          </a:xfrm>
          <a:prstGeom prst="line">
            <a:avLst/>
          </a:prstGeom>
          <a:ln w="165100">
            <a:solidFill>
              <a:srgbClr val="FF3333"/>
            </a:solidFill>
            <a:tailEnd type="triangle"/>
          </a:ln>
        </p:spPr>
        <p:txBody>
          <a:bodyPr lIns="32228" rIns="32228"/>
          <a:lstStyle/>
          <a:p>
            <a:pPr defTabSz="322293" hangingPunct="0">
              <a:defRPr sz="1200" b="0">
                <a:latin typeface="Helvetica"/>
                <a:ea typeface="Helvetica"/>
                <a:cs typeface="Helvetica"/>
                <a:sym typeface="Helvetica"/>
              </a:defRPr>
            </a:pPr>
            <a:endParaRPr sz="846" kern="0">
              <a:solidFill>
                <a:srgbClr val="000000"/>
              </a:solidFill>
              <a:ea typeface="Helvetica"/>
              <a:cs typeface="Helvetica"/>
              <a:sym typeface="Helvetica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0933" y="656867"/>
            <a:ext cx="4341492" cy="15921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uV6xNNqXkK7htQ8L6QmFTJUr.jpg" descr="uV6xNNqXkK7htQ8L6QmFTJUr.jpg"/>
          <p:cNvPicPr>
            <a:picLocks noChangeAspect="1"/>
          </p:cNvPicPr>
          <p:nvPr/>
        </p:nvPicPr>
        <p:blipFill>
          <a:blip r:embed="rId4">
            <a:extLst/>
          </a:blip>
          <a:srcRect r="34781"/>
          <a:stretch>
            <a:fillRect/>
          </a:stretch>
        </p:blipFill>
        <p:spPr>
          <a:xfrm>
            <a:off x="4533580" y="576849"/>
            <a:ext cx="709018" cy="724479"/>
          </a:xfrm>
          <a:prstGeom prst="rect">
            <a:avLst/>
          </a:prstGeom>
          <a:ln w="25400">
            <a:miter lim="400000"/>
          </a:ln>
          <a:effectLst>
            <a:reflection stA="50000" endPos="40000" dir="5400000" sy="-100000" algn="bl" rotWithShape="0"/>
          </a:effectLst>
        </p:spPr>
      </p:pic>
      <p:sp>
        <p:nvSpPr>
          <p:cNvPr id="38" name="Rectangle 37"/>
          <p:cNvSpPr/>
          <p:nvPr/>
        </p:nvSpPr>
        <p:spPr>
          <a:xfrm>
            <a:off x="152400" y="1231577"/>
            <a:ext cx="3554766" cy="1033351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defTabSz="411819" hangingPunct="0"/>
            <a:r>
              <a:rPr lang="en-GB" b="1" kern="0" dirty="0" smtClean="0">
                <a:solidFill>
                  <a:srgbClr val="000099"/>
                </a:solidFill>
                <a:ea typeface="Tahoma"/>
                <a:cs typeface="Tahoma"/>
                <a:sym typeface="Tahoma"/>
              </a:rPr>
              <a:t>Different methods to measure the </a:t>
            </a:r>
          </a:p>
          <a:p>
            <a:pPr defTabSz="411819" hangingPunct="0"/>
            <a:r>
              <a:rPr lang="en-GB" b="1" kern="0" dirty="0" smtClean="0">
                <a:solidFill>
                  <a:srgbClr val="000099"/>
                </a:solidFill>
                <a:ea typeface="Tahoma"/>
                <a:cs typeface="Tahoma"/>
                <a:sym typeface="Tahoma"/>
              </a:rPr>
              <a:t>		membrane displacement   </a:t>
            </a:r>
            <a:r>
              <a:rPr lang="en-GB" kern="0" dirty="0" smtClean="0">
                <a:solidFill>
                  <a:srgbClr val="000099"/>
                </a:solidFill>
                <a:ea typeface="Tahoma"/>
                <a:cs typeface="Tahoma"/>
                <a:sym typeface="Tahoma"/>
              </a:rPr>
              <a:t>(displacement ~ force)</a:t>
            </a:r>
            <a:endParaRPr lang="en-GB" sz="1100" b="1" kern="0" dirty="0">
              <a:solidFill>
                <a:srgbClr val="000000"/>
              </a:solidFill>
              <a:ea typeface="Tahoma"/>
              <a:cs typeface="Tahoma"/>
              <a:sym typeface="Tahoma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52400" y="2336535"/>
            <a:ext cx="5638800" cy="2134554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defTabSz="411819" hangingPunct="0"/>
            <a:endParaRPr lang="en-GB" sz="1100" b="1" kern="0" dirty="0">
              <a:solidFill>
                <a:srgbClr val="000000"/>
              </a:solidFill>
              <a:ea typeface="Tahoma"/>
              <a:cs typeface="Tahoma"/>
              <a:sym typeface="Tahoma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350227" y="2286000"/>
            <a:ext cx="2796947" cy="1904137"/>
            <a:chOff x="1070618" y="2167026"/>
            <a:chExt cx="2796947" cy="1904137"/>
          </a:xfrm>
        </p:grpSpPr>
        <p:sp>
          <p:nvSpPr>
            <p:cNvPr id="10" name="Readout of membrane displacement…"/>
            <p:cNvSpPr txBox="1"/>
            <p:nvPr/>
          </p:nvSpPr>
          <p:spPr>
            <a:xfrm>
              <a:off x="1070618" y="2167026"/>
              <a:ext cx="2778756" cy="53426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810" tIns="35810" rIns="35810" bIns="35810" anchor="ctr">
              <a:spAutoFit/>
            </a:bodyPr>
            <a:lstStyle/>
            <a:p>
              <a:pPr algn="ctr" defTabSz="411819" hangingPunct="0">
                <a:buSzPct val="100000"/>
              </a:pPr>
              <a:r>
                <a:rPr sz="1805" b="1" kern="0" dirty="0">
                  <a:solidFill>
                    <a:srgbClr val="990000"/>
                  </a:solidFill>
                  <a:ea typeface="Tahoma"/>
                  <a:cs typeface="Tahoma"/>
                  <a:sym typeface="Tahoma"/>
                </a:rPr>
                <a:t>Michelson interferometer</a:t>
              </a:r>
            </a:p>
            <a:p>
              <a:pPr algn="ctr" defTabSz="411819" hangingPunct="0"/>
              <a:endParaRPr sz="1189" b="1" kern="0" dirty="0">
                <a:solidFill>
                  <a:srgbClr val="000000"/>
                </a:solidFill>
                <a:ea typeface="Tahoma"/>
                <a:cs typeface="Tahoma"/>
                <a:sym typeface="Tahoma"/>
              </a:endParaRPr>
            </a:p>
          </p:txBody>
        </p:sp>
        <p:sp>
          <p:nvSpPr>
            <p:cNvPr id="11" name="Square"/>
            <p:cNvSpPr/>
            <p:nvPr/>
          </p:nvSpPr>
          <p:spPr>
            <a:xfrm>
              <a:off x="2277072" y="3391075"/>
              <a:ext cx="233201" cy="229368"/>
            </a:xfrm>
            <a:prstGeom prst="rect">
              <a:avLst/>
            </a:prstGeom>
            <a:solidFill>
              <a:srgbClr val="00A2FF"/>
            </a:solidFill>
            <a:ln w="12700">
              <a:miter lim="400000"/>
            </a:ln>
          </p:spPr>
          <p:txBody>
            <a:bodyPr lIns="35810" tIns="35810" rIns="35810" bIns="35810" anchor="ctr"/>
            <a:lstStyle/>
            <a:p>
              <a:pPr algn="ctr" defTabSz="411819" hangingPunct="0"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pPr>
              <a:endParaRPr sz="1551" kern="0">
                <a:solidFill>
                  <a:srgbClr val="FFFFFF"/>
                </a:solidFill>
                <a:sym typeface="Helvetica"/>
              </a:endParaRPr>
            </a:p>
          </p:txBody>
        </p:sp>
        <p:sp>
          <p:nvSpPr>
            <p:cNvPr id="12" name="Line"/>
            <p:cNvSpPr/>
            <p:nvPr/>
          </p:nvSpPr>
          <p:spPr>
            <a:xfrm>
              <a:off x="1360205" y="3505759"/>
              <a:ext cx="903051" cy="1"/>
            </a:xfrm>
            <a:prstGeom prst="line">
              <a:avLst/>
            </a:prstGeom>
            <a:ln w="50800">
              <a:solidFill>
                <a:srgbClr val="61D836">
                  <a:hueOff val="-274225"/>
                  <a:satOff val="26768"/>
                  <a:lumOff val="11368"/>
                </a:srgbClr>
              </a:solidFill>
              <a:miter lim="400000"/>
            </a:ln>
          </p:spPr>
          <p:txBody>
            <a:bodyPr lIns="35810" tIns="35810" rIns="35810" bIns="35810" anchor="ctr"/>
            <a:lstStyle/>
            <a:p>
              <a:pPr defTabSz="322293" hangingPunct="0">
                <a:defRPr sz="1200" b="0">
                  <a:latin typeface="Helvetica"/>
                  <a:ea typeface="Helvetica"/>
                  <a:cs typeface="Helvetica"/>
                  <a:sym typeface="Helvetica"/>
                </a:defRPr>
              </a:pPr>
              <a:endParaRPr sz="846" kern="0">
                <a:solidFill>
                  <a:srgbClr val="000000"/>
                </a:solidFill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13" name="Line"/>
            <p:cNvSpPr/>
            <p:nvPr/>
          </p:nvSpPr>
          <p:spPr>
            <a:xfrm>
              <a:off x="2268120" y="2895533"/>
              <a:ext cx="251105" cy="1"/>
            </a:xfrm>
            <a:prstGeom prst="line">
              <a:avLst/>
            </a:prstGeom>
            <a:ln w="101600">
              <a:solidFill>
                <a:srgbClr val="00A2FF">
                  <a:lumOff val="16847"/>
                </a:srgbClr>
              </a:solidFill>
              <a:miter lim="400000"/>
            </a:ln>
          </p:spPr>
          <p:txBody>
            <a:bodyPr lIns="35810" tIns="35810" rIns="35810" bIns="35810" anchor="ctr"/>
            <a:lstStyle/>
            <a:p>
              <a:pPr defTabSz="322293" hangingPunct="0">
                <a:defRPr sz="1200" b="0">
                  <a:latin typeface="Helvetica"/>
                  <a:ea typeface="Helvetica"/>
                  <a:cs typeface="Helvetica"/>
                  <a:sym typeface="Helvetica"/>
                </a:defRPr>
              </a:pPr>
              <a:endParaRPr sz="846" kern="0">
                <a:solidFill>
                  <a:srgbClr val="000000"/>
                </a:solidFill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14" name="Line"/>
            <p:cNvSpPr/>
            <p:nvPr/>
          </p:nvSpPr>
          <p:spPr>
            <a:xfrm>
              <a:off x="2502860" y="3505759"/>
              <a:ext cx="472929" cy="1"/>
            </a:xfrm>
            <a:prstGeom prst="line">
              <a:avLst/>
            </a:prstGeom>
            <a:ln w="50800">
              <a:solidFill>
                <a:srgbClr val="61D836">
                  <a:hueOff val="-274225"/>
                  <a:satOff val="26768"/>
                  <a:lumOff val="11368"/>
                </a:srgbClr>
              </a:solidFill>
              <a:miter lim="400000"/>
            </a:ln>
          </p:spPr>
          <p:txBody>
            <a:bodyPr lIns="35810" tIns="35810" rIns="35810" bIns="35810" anchor="ctr"/>
            <a:lstStyle/>
            <a:p>
              <a:pPr defTabSz="322293" hangingPunct="0">
                <a:defRPr sz="1200" b="0">
                  <a:latin typeface="Helvetica"/>
                  <a:ea typeface="Helvetica"/>
                  <a:cs typeface="Helvetica"/>
                  <a:sym typeface="Helvetica"/>
                </a:defRPr>
              </a:pPr>
              <a:endParaRPr sz="846" kern="0">
                <a:solidFill>
                  <a:srgbClr val="000000"/>
                </a:solidFill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15" name="Line"/>
            <p:cNvSpPr/>
            <p:nvPr/>
          </p:nvSpPr>
          <p:spPr>
            <a:xfrm flipV="1">
              <a:off x="3012485" y="3380207"/>
              <a:ext cx="1" cy="251105"/>
            </a:xfrm>
            <a:prstGeom prst="line">
              <a:avLst/>
            </a:prstGeom>
            <a:ln w="25400">
              <a:solidFill>
                <a:srgbClr val="000000"/>
              </a:solidFill>
              <a:miter lim="400000"/>
            </a:ln>
          </p:spPr>
          <p:txBody>
            <a:bodyPr lIns="35810" tIns="35810" rIns="35810" bIns="35810" anchor="ctr"/>
            <a:lstStyle/>
            <a:p>
              <a:pPr defTabSz="322293" hangingPunct="0">
                <a:defRPr sz="1200" b="0">
                  <a:latin typeface="Helvetica"/>
                  <a:ea typeface="Helvetica"/>
                  <a:cs typeface="Helvetica"/>
                  <a:sym typeface="Helvetica"/>
                </a:defRPr>
              </a:pPr>
              <a:endParaRPr sz="846" kern="0">
                <a:solidFill>
                  <a:srgbClr val="000000"/>
                </a:solidFill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16" name="Line"/>
            <p:cNvSpPr/>
            <p:nvPr/>
          </p:nvSpPr>
          <p:spPr>
            <a:xfrm flipV="1">
              <a:off x="2393672" y="2936403"/>
              <a:ext cx="1" cy="452489"/>
            </a:xfrm>
            <a:prstGeom prst="line">
              <a:avLst/>
            </a:prstGeom>
            <a:ln w="50800">
              <a:solidFill>
                <a:srgbClr val="61D836">
                  <a:hueOff val="-274225"/>
                  <a:satOff val="26768"/>
                  <a:lumOff val="11368"/>
                </a:srgbClr>
              </a:solidFill>
              <a:miter lim="400000"/>
            </a:ln>
          </p:spPr>
          <p:txBody>
            <a:bodyPr lIns="35810" tIns="35810" rIns="35810" bIns="35810" anchor="ctr"/>
            <a:lstStyle/>
            <a:p>
              <a:pPr defTabSz="322293" hangingPunct="0">
                <a:defRPr sz="1200" b="0">
                  <a:latin typeface="Helvetica"/>
                  <a:ea typeface="Helvetica"/>
                  <a:cs typeface="Helvetica"/>
                  <a:sym typeface="Helvetica"/>
                </a:defRPr>
              </a:pPr>
              <a:endParaRPr sz="846" kern="0">
                <a:solidFill>
                  <a:srgbClr val="000000"/>
                </a:solidFill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17" name="Line"/>
            <p:cNvSpPr/>
            <p:nvPr/>
          </p:nvSpPr>
          <p:spPr>
            <a:xfrm flipV="1">
              <a:off x="2278579" y="3387304"/>
              <a:ext cx="238445" cy="238445"/>
            </a:xfrm>
            <a:prstGeom prst="line">
              <a:avLst/>
            </a:prstGeom>
            <a:ln w="25400">
              <a:solidFill>
                <a:srgbClr val="000000"/>
              </a:solidFill>
              <a:miter lim="400000"/>
            </a:ln>
          </p:spPr>
          <p:txBody>
            <a:bodyPr lIns="35810" tIns="35810" rIns="35810" bIns="35810" anchor="ctr"/>
            <a:lstStyle/>
            <a:p>
              <a:pPr defTabSz="322293" hangingPunct="0">
                <a:defRPr sz="1200" b="0">
                  <a:latin typeface="Helvetica"/>
                  <a:ea typeface="Helvetica"/>
                  <a:cs typeface="Helvetica"/>
                  <a:sym typeface="Helvetica"/>
                </a:defRPr>
              </a:pPr>
              <a:endParaRPr sz="846" kern="0">
                <a:solidFill>
                  <a:srgbClr val="000000"/>
                </a:solidFill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18" name="Line"/>
            <p:cNvSpPr/>
            <p:nvPr/>
          </p:nvSpPr>
          <p:spPr>
            <a:xfrm>
              <a:off x="2393672" y="3618673"/>
              <a:ext cx="1" cy="452490"/>
            </a:xfrm>
            <a:prstGeom prst="line">
              <a:avLst/>
            </a:prstGeom>
            <a:ln w="50800">
              <a:solidFill>
                <a:srgbClr val="61D836">
                  <a:hueOff val="-274225"/>
                  <a:satOff val="26768"/>
                  <a:lumOff val="11368"/>
                </a:srgbClr>
              </a:solidFill>
              <a:miter lim="400000"/>
            </a:ln>
          </p:spPr>
          <p:txBody>
            <a:bodyPr lIns="35810" tIns="35810" rIns="35810" bIns="35810" anchor="ctr"/>
            <a:lstStyle/>
            <a:p>
              <a:pPr defTabSz="322293" hangingPunct="0">
                <a:defRPr sz="1200" b="0">
                  <a:latin typeface="Helvetica"/>
                  <a:ea typeface="Helvetica"/>
                  <a:cs typeface="Helvetica"/>
                  <a:sym typeface="Helvetica"/>
                </a:defRPr>
              </a:pPr>
              <a:endParaRPr sz="846" kern="0">
                <a:solidFill>
                  <a:srgbClr val="000000"/>
                </a:solidFill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19" name="membrane"/>
            <p:cNvSpPr txBox="1"/>
            <p:nvPr/>
          </p:nvSpPr>
          <p:spPr>
            <a:xfrm>
              <a:off x="3101145" y="3034989"/>
              <a:ext cx="766420" cy="25531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810" tIns="35810" rIns="35810" bIns="35810" anchor="ctr">
              <a:spAutoFit/>
            </a:bodyPr>
            <a:lstStyle/>
            <a:p>
              <a:pPr algn="ctr" defTabSz="411819" hangingPunct="0"/>
              <a:r>
                <a:rPr sz="1189" b="1" kern="0" dirty="0">
                  <a:solidFill>
                    <a:srgbClr val="000000"/>
                  </a:solidFill>
                  <a:ea typeface="Tahoma"/>
                  <a:cs typeface="Tahoma"/>
                  <a:sym typeface="Tahoma"/>
                </a:rPr>
                <a:t>membrane</a:t>
              </a:r>
            </a:p>
          </p:txBody>
        </p:sp>
        <p:sp>
          <p:nvSpPr>
            <p:cNvPr id="20" name="mirror"/>
            <p:cNvSpPr txBox="1"/>
            <p:nvPr/>
          </p:nvSpPr>
          <p:spPr>
            <a:xfrm>
              <a:off x="2154732" y="2523566"/>
              <a:ext cx="477880" cy="25531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810" tIns="35810" rIns="35810" bIns="35810" anchor="ctr">
              <a:spAutoFit/>
            </a:bodyPr>
            <a:lstStyle/>
            <a:p>
              <a:pPr algn="ctr" defTabSz="411819" hangingPunct="0"/>
              <a:r>
                <a:rPr sz="1189" b="1" kern="0" dirty="0">
                  <a:solidFill>
                    <a:srgbClr val="000000"/>
                  </a:solidFill>
                  <a:ea typeface="Tahoma"/>
                  <a:cs typeface="Tahoma"/>
                  <a:sym typeface="Tahoma"/>
                </a:rPr>
                <a:t>mirror</a:t>
              </a:r>
            </a:p>
          </p:txBody>
        </p:sp>
      </p:grpSp>
      <p:sp>
        <p:nvSpPr>
          <p:cNvPr id="31" name="KWISP 1.5…"/>
          <p:cNvSpPr txBox="1"/>
          <p:nvPr/>
        </p:nvSpPr>
        <p:spPr>
          <a:xfrm>
            <a:off x="3481857" y="2546057"/>
            <a:ext cx="1942062" cy="14611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810" tIns="35810" rIns="35810" bIns="35810" anchor="ctr">
            <a:spAutoFit/>
          </a:bodyPr>
          <a:lstStyle/>
          <a:p>
            <a:pPr defTabSz="411819" hangingPunct="0"/>
            <a:r>
              <a:rPr lang="de-DE" sz="1805" b="1" kern="0" dirty="0">
                <a:solidFill>
                  <a:srgbClr val="990000"/>
                </a:solidFill>
                <a:ea typeface="Tahoma"/>
                <a:cs typeface="Tahoma"/>
                <a:sym typeface="Tahoma"/>
              </a:rPr>
              <a:t>	</a:t>
            </a:r>
            <a:r>
              <a:rPr sz="1805" b="1" kern="0" dirty="0" smtClean="0">
                <a:solidFill>
                  <a:srgbClr val="990000"/>
                </a:solidFill>
                <a:ea typeface="Tahoma"/>
                <a:cs typeface="Tahoma"/>
                <a:sym typeface="Tahoma"/>
              </a:rPr>
              <a:t>KWISP </a:t>
            </a:r>
            <a:r>
              <a:rPr sz="1805" b="1" kern="0" dirty="0">
                <a:solidFill>
                  <a:srgbClr val="990000"/>
                </a:solidFill>
                <a:ea typeface="Tahoma"/>
                <a:cs typeface="Tahoma"/>
                <a:sym typeface="Tahoma"/>
              </a:rPr>
              <a:t>1.5</a:t>
            </a:r>
          </a:p>
          <a:p>
            <a:pPr marL="343792" indent="-343792" defTabSz="411819" hangingPunct="0">
              <a:buFont typeface="Wingdings" panose="05000000000000000000" pitchFamily="2" charset="2"/>
              <a:buChar char="ü"/>
              <a:defRPr b="0"/>
            </a:pPr>
            <a:r>
              <a:rPr sz="1805" kern="0" dirty="0">
                <a:solidFill>
                  <a:srgbClr val="990000"/>
                </a:solidFill>
                <a:ea typeface="Tahoma"/>
                <a:cs typeface="Tahoma"/>
                <a:sym typeface="Tahoma"/>
              </a:rPr>
              <a:t>green laser</a:t>
            </a:r>
          </a:p>
          <a:p>
            <a:pPr marL="343792" indent="-343792" defTabSz="411819" hangingPunct="0">
              <a:buFont typeface="Wingdings" panose="05000000000000000000" pitchFamily="2" charset="2"/>
              <a:buChar char="ü"/>
              <a:defRPr b="0"/>
            </a:pPr>
            <a:r>
              <a:rPr sz="1805" kern="0" dirty="0">
                <a:ea typeface="Tahoma"/>
                <a:cs typeface="Tahoma"/>
                <a:sym typeface="Tahoma"/>
              </a:rPr>
              <a:t>“low” sensitivity</a:t>
            </a:r>
          </a:p>
          <a:p>
            <a:pPr marL="343792" indent="-343792" defTabSz="411819" hangingPunct="0">
              <a:buFont typeface="Wingdings" panose="05000000000000000000" pitchFamily="2" charset="2"/>
              <a:buChar char="ü"/>
              <a:defRPr b="0"/>
            </a:pPr>
            <a:r>
              <a:rPr sz="1805" kern="0" dirty="0">
                <a:solidFill>
                  <a:srgbClr val="990000"/>
                </a:solidFill>
                <a:ea typeface="Tahoma"/>
                <a:cs typeface="Tahoma"/>
                <a:sym typeface="Tahoma"/>
              </a:rPr>
              <a:t>high stability</a:t>
            </a:r>
          </a:p>
          <a:p>
            <a:pPr marL="343792" indent="-343792" defTabSz="411819" hangingPunct="0">
              <a:buFont typeface="Wingdings" panose="05000000000000000000" pitchFamily="2" charset="2"/>
              <a:buChar char="ü"/>
              <a:defRPr b="0"/>
            </a:pPr>
            <a:r>
              <a:rPr sz="1805" kern="0" dirty="0">
                <a:solidFill>
                  <a:srgbClr val="990000"/>
                </a:solidFill>
                <a:ea typeface="Tahoma"/>
                <a:cs typeface="Tahoma"/>
                <a:sym typeface="Tahoma"/>
              </a:rPr>
              <a:t>“easy” to </a:t>
            </a:r>
            <a:r>
              <a:rPr sz="1805" kern="0" dirty="0" smtClean="0">
                <a:solidFill>
                  <a:srgbClr val="990000"/>
                </a:solidFill>
                <a:ea typeface="Tahoma"/>
                <a:cs typeface="Tahoma"/>
                <a:sym typeface="Tahoma"/>
              </a:rPr>
              <a:t>setup</a:t>
            </a:r>
            <a:endParaRPr sz="1805" kern="0" dirty="0">
              <a:solidFill>
                <a:srgbClr val="990000"/>
              </a:solidFill>
              <a:ea typeface="Tahoma"/>
              <a:cs typeface="Tahoma"/>
              <a:sym typeface="Tahoma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52400" y="4558618"/>
            <a:ext cx="8590280" cy="2227385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defTabSz="411819" hangingPunct="0"/>
            <a:endParaRPr lang="en-GB" sz="1100" b="1" kern="0" dirty="0">
              <a:solidFill>
                <a:srgbClr val="000000"/>
              </a:solidFill>
              <a:ea typeface="Tahoma"/>
              <a:cs typeface="Tahoma"/>
              <a:sym typeface="Tahoma"/>
            </a:endParaRPr>
          </a:p>
        </p:txBody>
      </p:sp>
      <p:sp>
        <p:nvSpPr>
          <p:cNvPr id="32" name="KWISP 2.0…"/>
          <p:cNvSpPr txBox="1"/>
          <p:nvPr/>
        </p:nvSpPr>
        <p:spPr>
          <a:xfrm>
            <a:off x="4368227" y="4713907"/>
            <a:ext cx="4592391" cy="17389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810" tIns="35810" rIns="35810" bIns="35810" anchor="ctr">
            <a:spAutoFit/>
          </a:bodyPr>
          <a:lstStyle/>
          <a:p>
            <a:pPr algn="ctr" defTabSz="411819" hangingPunct="0"/>
            <a:r>
              <a:rPr sz="1805" b="1" kern="0" dirty="0">
                <a:solidFill>
                  <a:srgbClr val="990000"/>
                </a:solidFill>
                <a:ea typeface="Tahoma"/>
                <a:cs typeface="Tahoma"/>
                <a:sym typeface="Tahoma"/>
              </a:rPr>
              <a:t>KWISP 2.0</a:t>
            </a:r>
          </a:p>
          <a:p>
            <a:pPr marL="343792" indent="-343792" defTabSz="411819" hangingPunct="0">
              <a:buFont typeface="Wingdings" panose="05000000000000000000" pitchFamily="2" charset="2"/>
              <a:buChar char="ü"/>
              <a:defRPr b="0"/>
            </a:pPr>
            <a:r>
              <a:rPr sz="1805" kern="0" dirty="0">
                <a:solidFill>
                  <a:srgbClr val="990000"/>
                </a:solidFill>
                <a:ea typeface="Tahoma"/>
                <a:cs typeface="Tahoma"/>
                <a:sym typeface="Tahoma"/>
              </a:rPr>
              <a:t>IR laser</a:t>
            </a:r>
          </a:p>
          <a:p>
            <a:pPr marL="343792" indent="-343792" defTabSz="411819" hangingPunct="0">
              <a:buFont typeface="Wingdings" panose="05000000000000000000" pitchFamily="2" charset="2"/>
              <a:buChar char="ü"/>
              <a:defRPr b="0"/>
            </a:pPr>
            <a:r>
              <a:rPr sz="1805" kern="0" dirty="0">
                <a:solidFill>
                  <a:srgbClr val="990000"/>
                </a:solidFill>
                <a:ea typeface="Tahoma"/>
                <a:cs typeface="Tahoma"/>
                <a:sym typeface="Tahoma"/>
              </a:rPr>
              <a:t>high sensitivity (multiplied by finesse)</a:t>
            </a:r>
            <a:endParaRPr lang="de-DE" sz="1805" kern="0" dirty="0">
              <a:solidFill>
                <a:srgbClr val="990000"/>
              </a:solidFill>
              <a:ea typeface="Tahoma"/>
              <a:cs typeface="Tahoma"/>
              <a:sym typeface="Tahoma"/>
            </a:endParaRPr>
          </a:p>
          <a:p>
            <a:pPr marL="343792" indent="-343792" defTabSz="411819" hangingPunct="0">
              <a:buFont typeface="Wingdings" panose="05000000000000000000" pitchFamily="2" charset="2"/>
              <a:buChar char="ü"/>
              <a:defRPr b="0"/>
            </a:pPr>
            <a:r>
              <a:rPr sz="1805" kern="0" dirty="0" smtClean="0">
                <a:solidFill>
                  <a:srgbClr val="000000"/>
                </a:solidFill>
                <a:ea typeface="Tahoma"/>
                <a:cs typeface="Tahoma"/>
                <a:sym typeface="Tahoma"/>
              </a:rPr>
              <a:t>complicated </a:t>
            </a:r>
            <a:r>
              <a:rPr sz="1805" kern="0" dirty="0">
                <a:solidFill>
                  <a:srgbClr val="000000"/>
                </a:solidFill>
                <a:ea typeface="Tahoma"/>
                <a:cs typeface="Tahoma"/>
                <a:sym typeface="Tahoma"/>
              </a:rPr>
              <a:t>to setup</a:t>
            </a:r>
          </a:p>
          <a:p>
            <a:pPr defTabSz="411819" hangingPunct="0">
              <a:defRPr b="0"/>
            </a:pPr>
            <a:r>
              <a:rPr lang="de-DE" sz="1805" kern="0" dirty="0">
                <a:solidFill>
                  <a:srgbClr val="000000"/>
                </a:solidFill>
                <a:ea typeface="Tahoma"/>
                <a:cs typeface="Tahoma"/>
                <a:sym typeface="Tahoma"/>
              </a:rPr>
              <a:t>		</a:t>
            </a:r>
            <a:r>
              <a:rPr sz="1805" kern="0" dirty="0">
                <a:solidFill>
                  <a:srgbClr val="000000"/>
                </a:solidFill>
                <a:ea typeface="Tahoma"/>
                <a:cs typeface="Tahoma"/>
                <a:sym typeface="Tahoma"/>
              </a:rPr>
              <a:t>(cavity mode matching and locking)</a:t>
            </a:r>
          </a:p>
          <a:p>
            <a:pPr marL="343792" indent="-343792" defTabSz="411819" hangingPunct="0">
              <a:buFont typeface="Wingdings" panose="05000000000000000000" pitchFamily="2" charset="2"/>
              <a:buChar char="ü"/>
              <a:defRPr b="0"/>
            </a:pPr>
            <a:r>
              <a:rPr sz="1805" kern="0" dirty="0">
                <a:solidFill>
                  <a:srgbClr val="000000"/>
                </a:solidFill>
                <a:ea typeface="Tahoma"/>
                <a:cs typeface="Tahoma"/>
                <a:sym typeface="Tahoma"/>
              </a:rPr>
              <a:t>sensitive to environmental noise</a:t>
            </a: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3289" y="2519635"/>
            <a:ext cx="1923080" cy="15140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3" name="TextBox 42"/>
          <p:cNvSpPr txBox="1"/>
          <p:nvPr/>
        </p:nvSpPr>
        <p:spPr>
          <a:xfrm>
            <a:off x="6376573" y="4086952"/>
            <a:ext cx="17765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100 nm Si</a:t>
            </a:r>
            <a:r>
              <a:rPr lang="en-GB" sz="1200" baseline="-25000" dirty="0" smtClean="0"/>
              <a:t>3</a:t>
            </a:r>
            <a:r>
              <a:rPr lang="en-GB" sz="1200" dirty="0" smtClean="0"/>
              <a:t>N</a:t>
            </a:r>
            <a:r>
              <a:rPr lang="en-GB" sz="1200" baseline="-25000" dirty="0" smtClean="0"/>
              <a:t>4</a:t>
            </a:r>
            <a:r>
              <a:rPr lang="en-GB" sz="1200" dirty="0" smtClean="0"/>
              <a:t> membrane</a:t>
            </a:r>
            <a:endParaRPr lang="en-GB" sz="1200" dirty="0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0227" y="4928511"/>
            <a:ext cx="3924617" cy="1475926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5181600" y="52291"/>
            <a:ext cx="3914881" cy="604576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50" dirty="0"/>
              <a:t>Physics of the Dark Universe 12 (</a:t>
            </a:r>
            <a:r>
              <a:rPr lang="en-GB" sz="1050" dirty="0" smtClean="0"/>
              <a:t>2016) 100–104</a:t>
            </a:r>
          </a:p>
          <a:p>
            <a:pPr algn="ctr">
              <a:lnSpc>
                <a:spcPct val="120000"/>
              </a:lnSpc>
              <a:defRPr/>
            </a:pPr>
            <a:r>
              <a:rPr lang="en-GB" sz="1050" b="1" dirty="0" smtClean="0">
                <a:solidFill>
                  <a:schemeClr val="accent1"/>
                </a:solidFill>
              </a:rPr>
              <a:t>KWISP: An ultra-sensitive force sensor for the Dark Energy sector</a:t>
            </a:r>
            <a:endParaRPr lang="en-US" sz="1050" b="1" dirty="0" smtClean="0">
              <a:solidFill>
                <a:schemeClr val="accent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29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99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Techniques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599"/>
            <a:ext cx="8305800" cy="52578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>
                <a:cs typeface="Times New Roman" panose="02020603050405020304" pitchFamily="18" charset="0"/>
              </a:rPr>
              <a:t>Axion : </a:t>
            </a:r>
            <a:r>
              <a:rPr lang="en-US" sz="1800" dirty="0" smtClean="0">
                <a:solidFill>
                  <a:schemeClr val="accent1"/>
                </a:solidFill>
                <a:cs typeface="Times New Roman" panose="02020603050405020304" pitchFamily="18" charset="0"/>
              </a:rPr>
              <a:t>WANTED</a:t>
            </a:r>
          </a:p>
          <a:p>
            <a:pPr marL="0" indent="0">
              <a:buNone/>
            </a:pPr>
            <a:r>
              <a:rPr lang="en-US" sz="1800" dirty="0" smtClean="0">
                <a:cs typeface="Times New Roman" panose="02020603050405020304" pitchFamily="18" charset="0"/>
              </a:rPr>
              <a:t>Search strategy by </a:t>
            </a:r>
            <a:r>
              <a:rPr lang="en-US" sz="1800" dirty="0" err="1" smtClean="0">
                <a:cs typeface="Times New Roman" panose="02020603050405020304" pitchFamily="18" charset="0"/>
              </a:rPr>
              <a:t>Sikivie</a:t>
            </a:r>
            <a:r>
              <a:rPr lang="en-US" sz="1800" b="1" dirty="0" smtClean="0"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cs typeface="Times New Roman" panose="02020603050405020304" pitchFamily="18" charset="0"/>
              </a:rPr>
              <a:t>(axion couplings)</a:t>
            </a:r>
          </a:p>
          <a:p>
            <a:pPr marL="0" indent="0">
              <a:buNone/>
            </a:pPr>
            <a:r>
              <a:rPr lang="en-US" sz="1800" dirty="0" smtClean="0">
                <a:cs typeface="Times New Roman" panose="02020603050405020304" pitchFamily="18" charset="0"/>
              </a:rPr>
              <a:t>Most common : axion to photon coupling (</a:t>
            </a:r>
            <a:r>
              <a:rPr lang="en-US" sz="1800" dirty="0" err="1" smtClean="0">
                <a:cs typeface="Times New Roman" panose="02020603050405020304" pitchFamily="18" charset="0"/>
              </a:rPr>
              <a:t>Primakoff</a:t>
            </a:r>
            <a:r>
              <a:rPr lang="en-US" sz="1800" dirty="0" smtClean="0">
                <a:cs typeface="Times New Roman" panose="02020603050405020304" pitchFamily="18" charset="0"/>
              </a:rPr>
              <a:t> effect – exists in all models)</a:t>
            </a:r>
          </a:p>
          <a:p>
            <a:pPr marL="0" indent="0">
              <a:buNone/>
            </a:pPr>
            <a:endParaRPr lang="en-US" sz="1800" i="1" dirty="0" smtClean="0">
              <a:solidFill>
                <a:schemeClr val="accent5"/>
              </a:solidFill>
            </a:endParaRPr>
          </a:p>
          <a:p>
            <a:pPr marL="0" indent="0">
              <a:buNone/>
            </a:pPr>
            <a:r>
              <a:rPr lang="en-US" sz="1800" i="1" dirty="0" err="1" smtClean="0">
                <a:solidFill>
                  <a:schemeClr val="accent5"/>
                </a:solidFill>
              </a:rPr>
              <a:t>Helioscopes</a:t>
            </a:r>
            <a:endParaRPr lang="en-US" sz="1800" i="1" dirty="0">
              <a:solidFill>
                <a:schemeClr val="accent5"/>
              </a:solidFill>
            </a:endParaRPr>
          </a:p>
          <a:p>
            <a:r>
              <a:rPr lang="en-US" sz="1800" dirty="0"/>
              <a:t>Solar </a:t>
            </a:r>
            <a:r>
              <a:rPr lang="en-US" sz="1800" dirty="0" err="1"/>
              <a:t>axions</a:t>
            </a:r>
            <a:endParaRPr lang="en-US" sz="1800" dirty="0"/>
          </a:p>
          <a:p>
            <a:r>
              <a:rPr lang="en-US" sz="1800" dirty="0"/>
              <a:t>Powerful magnet </a:t>
            </a:r>
            <a:r>
              <a:rPr lang="en-US" sz="1800" dirty="0">
                <a:sym typeface="Symbol"/>
              </a:rPr>
              <a:t> </a:t>
            </a:r>
            <a:r>
              <a:rPr lang="en-GB" sz="1800" dirty="0"/>
              <a:t>transverse magnetic field</a:t>
            </a:r>
          </a:p>
          <a:p>
            <a:r>
              <a:rPr lang="en-GB" sz="1800" dirty="0" err="1"/>
              <a:t>Primakoff</a:t>
            </a:r>
            <a:r>
              <a:rPr lang="en-GB" sz="1800" dirty="0"/>
              <a:t> effect (Tokyo, </a:t>
            </a:r>
            <a:r>
              <a:rPr lang="en-GB" sz="1800" b="1" dirty="0">
                <a:solidFill>
                  <a:schemeClr val="accent1"/>
                </a:solidFill>
              </a:rPr>
              <a:t>CAST</a:t>
            </a:r>
            <a:r>
              <a:rPr lang="en-GB" sz="1800" dirty="0"/>
              <a:t>)</a:t>
            </a:r>
          </a:p>
          <a:p>
            <a:pPr marL="0" indent="0">
              <a:buNone/>
            </a:pPr>
            <a:endParaRPr lang="en-US" sz="1800" dirty="0" smtClean="0"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i="1" dirty="0" err="1" smtClean="0">
                <a:solidFill>
                  <a:schemeClr val="accent5"/>
                </a:solidFill>
                <a:cs typeface="Times New Roman" panose="02020603050405020304" pitchFamily="18" charset="0"/>
              </a:rPr>
              <a:t>Haloscopes</a:t>
            </a:r>
            <a:r>
              <a:rPr lang="en-US" sz="1800" dirty="0" smtClean="0">
                <a:solidFill>
                  <a:schemeClr val="accent5"/>
                </a:solidFill>
                <a:cs typeface="Times New Roman" panose="02020603050405020304" pitchFamily="18" charset="0"/>
              </a:rPr>
              <a:t> </a:t>
            </a:r>
          </a:p>
          <a:p>
            <a:r>
              <a:rPr lang="en-US" sz="1800" dirty="0" smtClean="0">
                <a:cs typeface="Times New Roman" panose="02020603050405020304" pitchFamily="18" charset="0"/>
              </a:rPr>
              <a:t>Relic </a:t>
            </a:r>
            <a:r>
              <a:rPr lang="en-US" sz="1800" dirty="0" err="1" smtClean="0">
                <a:cs typeface="Times New Roman" panose="02020603050405020304" pitchFamily="18" charset="0"/>
              </a:rPr>
              <a:t>axions</a:t>
            </a:r>
            <a:r>
              <a:rPr lang="en-US" sz="1800" dirty="0" smtClean="0">
                <a:cs typeface="Times New Roman" panose="02020603050405020304" pitchFamily="18" charset="0"/>
              </a:rPr>
              <a:t> produced in early universe.</a:t>
            </a:r>
          </a:p>
          <a:p>
            <a:r>
              <a:rPr lang="en-US" sz="1800" dirty="0" smtClean="0">
                <a:cs typeface="Times New Roman" panose="02020603050405020304" pitchFamily="18" charset="0"/>
              </a:rPr>
              <a:t>Electromagnetic cavities in strong magnetic fields (ADMX, CARRACK, </a:t>
            </a:r>
            <a:r>
              <a:rPr lang="en-GB" sz="1800" b="1" dirty="0">
                <a:solidFill>
                  <a:schemeClr val="accent1"/>
                </a:solidFill>
              </a:rPr>
              <a:t>CAST</a:t>
            </a:r>
            <a:r>
              <a:rPr lang="en-US" sz="1800" dirty="0" smtClean="0"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87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KWISP 2016 onwards</a:t>
            </a:r>
            <a:endParaRPr lang="en-GB" dirty="0"/>
          </a:p>
        </p:txBody>
      </p:sp>
      <p:sp>
        <p:nvSpPr>
          <p:cNvPr id="35" name="After the initial tests in the CAST laser lab the detector was transported to the CAST experimental area and installed on the beamline behind the ABRIXAS XRT…"/>
          <p:cNvSpPr txBox="1">
            <a:spLocks/>
          </p:cNvSpPr>
          <p:nvPr/>
        </p:nvSpPr>
        <p:spPr>
          <a:xfrm>
            <a:off x="517914" y="1199584"/>
            <a:ext cx="9038604" cy="11877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930" tIns="50930" rIns="50930" bIns="50930" anchor="ctr">
            <a:noAutofit/>
          </a:bodyPr>
          <a:lstStyle>
            <a:lvl1pPr marL="312528" marR="0" indent="-312528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225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Helvetica"/>
              </a:defRPr>
            </a:lvl1pPr>
            <a:lvl2pPr marL="625056" marR="0" indent="-312528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225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Helvetica"/>
              </a:defRPr>
            </a:lvl2pPr>
            <a:lvl3pPr marL="937584" marR="0" indent="-312528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225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Helvetica"/>
              </a:defRPr>
            </a:lvl3pPr>
            <a:lvl4pPr marL="1250112" marR="0" indent="-312528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225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Helvetica"/>
              </a:defRPr>
            </a:lvl4pPr>
            <a:lvl5pPr marL="1562640" marR="0" indent="-312528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225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Helvetica"/>
              </a:defRPr>
            </a:lvl5pPr>
            <a:lvl6pPr marL="1875168" marR="0" indent="-312528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225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2187696" marR="0" indent="-312528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225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2500224" marR="0" indent="-312528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225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2812752" marR="0" indent="-312528" algn="l" defTabSz="410751" rtl="0" latinLnBrk="0">
              <a:lnSpc>
                <a:spcPct val="100000"/>
              </a:lnSpc>
              <a:spcBef>
                <a:spcPts val="2953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225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indent="0">
              <a:spcBef>
                <a:spcPts val="1203"/>
              </a:spcBef>
              <a:buClr>
                <a:srgbClr val="FF0000"/>
              </a:buClr>
              <a:buNone/>
            </a:pPr>
            <a:endParaRPr lang="de-DE" sz="1805" dirty="0">
              <a:solidFill>
                <a:srgbClr val="800000"/>
              </a:solidFill>
            </a:endParaRPr>
          </a:p>
        </p:txBody>
      </p:sp>
      <p:sp>
        <p:nvSpPr>
          <p:cNvPr id="36" name="Top view of the KWISP 2.0 sensor installed on the CAST beamline with the shielding removed."/>
          <p:cNvSpPr txBox="1"/>
          <p:nvPr/>
        </p:nvSpPr>
        <p:spPr>
          <a:xfrm>
            <a:off x="741871" y="6054317"/>
            <a:ext cx="3378930" cy="3191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810" tIns="35810" rIns="35810" bIns="35810" anchor="ctr">
            <a:spAutoFit/>
          </a:bodyPr>
          <a:lstStyle>
            <a:lvl1pPr algn="l">
              <a:defRPr sz="1200" b="0"/>
            </a:lvl1pPr>
          </a:lstStyle>
          <a:p>
            <a:pPr defTabSz="411819" hangingPunct="0"/>
            <a:endParaRPr sz="1604" kern="0" dirty="0">
              <a:solidFill>
                <a:srgbClr val="00009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Helvetica"/>
            </a:endParaRPr>
          </a:p>
        </p:txBody>
      </p:sp>
      <p:grpSp>
        <p:nvGrpSpPr>
          <p:cNvPr id="37" name="Group"/>
          <p:cNvGrpSpPr/>
          <p:nvPr/>
        </p:nvGrpSpPr>
        <p:grpSpPr>
          <a:xfrm>
            <a:off x="4935991" y="1525118"/>
            <a:ext cx="3217409" cy="3327990"/>
            <a:chOff x="332204" y="0"/>
            <a:chExt cx="4564217" cy="4721088"/>
          </a:xfrm>
        </p:grpSpPr>
        <p:pic>
          <p:nvPicPr>
            <p:cNvPr id="38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260270" y="0"/>
              <a:ext cx="3538008" cy="47210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9" name="Arrow"/>
            <p:cNvSpPr/>
            <p:nvPr/>
          </p:nvSpPr>
          <p:spPr>
            <a:xfrm>
              <a:off x="479990" y="2718754"/>
              <a:ext cx="1653680" cy="269329"/>
            </a:xfrm>
            <a:prstGeom prst="rightArrow">
              <a:avLst>
                <a:gd name="adj1" fmla="val 41288"/>
                <a:gd name="adj2" fmla="val 284897"/>
              </a:avLst>
            </a:prstGeom>
            <a:solidFill>
              <a:srgbClr val="FF644E">
                <a:hueOff val="-82419"/>
                <a:satOff val="-9513"/>
                <a:lumOff val="-16343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5810" tIns="35810" rIns="35810" bIns="35810" numCol="1" anchor="ctr">
              <a:noAutofit/>
            </a:bodyPr>
            <a:lstStyle/>
            <a:p>
              <a:pPr algn="ctr" defTabSz="411819" hangingPunct="0"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pPr>
              <a:endParaRPr sz="1551" kern="0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Helvetica"/>
              </a:endParaRPr>
            </a:p>
          </p:txBody>
        </p:sp>
        <p:sp>
          <p:nvSpPr>
            <p:cNvPr id="40" name="chameleon beam"/>
            <p:cNvSpPr txBox="1"/>
            <p:nvPr/>
          </p:nvSpPr>
          <p:spPr>
            <a:xfrm>
              <a:off x="332204" y="2310058"/>
              <a:ext cx="1949253" cy="3621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810" tIns="35810" rIns="35810" bIns="35810" numCol="1" anchor="ctr">
              <a:spAutoFit/>
            </a:bodyPr>
            <a:lstStyle>
              <a:lvl1pPr>
                <a:defRPr>
                  <a:solidFill>
                    <a:schemeClr val="accent5">
                      <a:hueOff val="-82419"/>
                      <a:satOff val="-9513"/>
                      <a:lumOff val="-16343"/>
                    </a:schemeClr>
                  </a:solidFill>
                </a:defRPr>
              </a:lvl1pPr>
            </a:lstStyle>
            <a:p>
              <a:pPr algn="ctr" defTabSz="411819" hangingPunct="0">
                <a:defRPr/>
              </a:pPr>
              <a:r>
                <a:rPr sz="1189" b="1" kern="0" dirty="0">
                  <a:solidFill>
                    <a:srgbClr val="FF644E">
                      <a:hueOff val="-82419"/>
                      <a:satOff val="-9513"/>
                      <a:lumOff val="-16343"/>
                    </a:srgb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  <a:sym typeface="Helvetica"/>
                </a:rPr>
                <a:t>chameleon beam</a:t>
              </a:r>
            </a:p>
          </p:txBody>
        </p:sp>
        <p:sp>
          <p:nvSpPr>
            <p:cNvPr id="41" name="Arrow"/>
            <p:cNvSpPr/>
            <p:nvPr/>
          </p:nvSpPr>
          <p:spPr>
            <a:xfrm rot="7604410">
              <a:off x="2902836" y="2066669"/>
              <a:ext cx="1892350" cy="147237"/>
            </a:xfrm>
            <a:prstGeom prst="rightArrow">
              <a:avLst>
                <a:gd name="adj1" fmla="val 41288"/>
                <a:gd name="adj2" fmla="val 521138"/>
              </a:avLst>
            </a:prstGeom>
            <a:solidFill>
              <a:srgbClr val="FF644E">
                <a:hueOff val="-82419"/>
                <a:satOff val="-9513"/>
                <a:lumOff val="-16343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35810" tIns="35810" rIns="35810" bIns="35810" numCol="1" anchor="ctr">
              <a:noAutofit/>
            </a:bodyPr>
            <a:lstStyle/>
            <a:p>
              <a:pPr algn="ctr" defTabSz="411819" hangingPunct="0"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pPr>
              <a:endParaRPr sz="1551" kern="0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Helvetica"/>
              </a:endParaRPr>
            </a:p>
          </p:txBody>
        </p:sp>
        <p:sp>
          <p:nvSpPr>
            <p:cNvPr id="42" name="FP cavity with membrane"/>
            <p:cNvSpPr txBox="1"/>
            <p:nvPr/>
          </p:nvSpPr>
          <p:spPr>
            <a:xfrm>
              <a:off x="2035239" y="938459"/>
              <a:ext cx="2861182" cy="3621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810" tIns="35810" rIns="35810" bIns="35810" numCol="1" anchor="ctr">
              <a:spAutoFit/>
            </a:bodyPr>
            <a:lstStyle>
              <a:lvl1pPr>
                <a:defRPr>
                  <a:solidFill>
                    <a:schemeClr val="accent5">
                      <a:hueOff val="-82419"/>
                      <a:satOff val="-9513"/>
                      <a:lumOff val="-16343"/>
                    </a:schemeClr>
                  </a:solidFill>
                </a:defRPr>
              </a:lvl1pPr>
            </a:lstStyle>
            <a:p>
              <a:pPr algn="ctr" defTabSz="411819" hangingPunct="0">
                <a:defRPr/>
              </a:pPr>
              <a:r>
                <a:rPr sz="1189" b="1" kern="0" dirty="0">
                  <a:solidFill>
                    <a:srgbClr val="FF644E">
                      <a:hueOff val="-82419"/>
                      <a:satOff val="-9513"/>
                      <a:lumOff val="-16343"/>
                    </a:srgb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  <a:sym typeface="Helvetica"/>
                </a:rPr>
                <a:t>FP cavity with membrane</a:t>
              </a:r>
            </a:p>
          </p:txBody>
        </p:sp>
      </p:grpSp>
      <p:sp>
        <p:nvSpPr>
          <p:cNvPr id="49" name="Bottom-up view of the KWISP 2.0 sensor installed on the CAST beamline with full shielding."/>
          <p:cNvSpPr txBox="1"/>
          <p:nvPr/>
        </p:nvSpPr>
        <p:spPr>
          <a:xfrm>
            <a:off x="4993015" y="5648238"/>
            <a:ext cx="3865374" cy="3191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810" tIns="35810" rIns="35810" bIns="35810" anchor="ctr">
            <a:spAutoFit/>
          </a:bodyPr>
          <a:lstStyle>
            <a:lvl1pPr algn="l">
              <a:defRPr sz="1200" b="0"/>
            </a:lvl1pPr>
          </a:lstStyle>
          <a:p>
            <a:pPr defTabSz="411819" hangingPunct="0"/>
            <a:endParaRPr sz="1604" kern="0" dirty="0">
              <a:solidFill>
                <a:srgbClr val="00009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Helvetica"/>
            </a:endParaRPr>
          </a:p>
        </p:txBody>
      </p:sp>
      <p:pic>
        <p:nvPicPr>
          <p:cNvPr id="52" name="Picture 5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366" y="2452669"/>
            <a:ext cx="3810000" cy="24241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" name="Rectangle 23"/>
          <p:cNvSpPr/>
          <p:nvPr/>
        </p:nvSpPr>
        <p:spPr>
          <a:xfrm>
            <a:off x="979366" y="5015987"/>
            <a:ext cx="7104851" cy="1137765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Monolithic breadboard housing the membrane chamber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Optics vibration isolated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Fully enclosed in a heavy rubber shielding for acoustic noise damping</a:t>
            </a:r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44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Conclusions &amp; future outlook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52400" y="1371600"/>
            <a:ext cx="8686800" cy="50292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Times New Roman" panose="02020603050405020304" pitchFamily="18" charset="0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CAST has provided the best experimental limit on axion-photon coupling constant over a broad range of  </a:t>
            </a:r>
            <a:r>
              <a:rPr lang="en-US" sz="1600" dirty="0" err="1" smtClean="0">
                <a:solidFill>
                  <a:schemeClr val="tx1"/>
                </a:solidFill>
              </a:rPr>
              <a:t>axion</a:t>
            </a:r>
            <a:r>
              <a:rPr lang="en-US" sz="1600" dirty="0" smtClean="0">
                <a:solidFill>
                  <a:schemeClr val="tx1"/>
                </a:solidFill>
              </a:rPr>
              <a:t> masses. </a:t>
            </a: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0" indent="0" algn="just">
              <a:buClr>
                <a:schemeClr val="tx1"/>
              </a:buClr>
              <a:buNone/>
              <a:defRPr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57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Conclusions &amp; future outlook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52400" y="1371600"/>
            <a:ext cx="8686800" cy="50292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Times New Roman" panose="02020603050405020304" pitchFamily="18" charset="0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CAST has provided the best experimental limit on axion-photon coupling constant over a broad range of  </a:t>
            </a:r>
            <a:r>
              <a:rPr lang="en-US" sz="1600" dirty="0" err="1" smtClean="0">
                <a:solidFill>
                  <a:schemeClr val="tx1"/>
                </a:solidFill>
              </a:rPr>
              <a:t>axion</a:t>
            </a:r>
            <a:r>
              <a:rPr lang="en-US" sz="1600" dirty="0" smtClean="0">
                <a:solidFill>
                  <a:schemeClr val="tx1"/>
                </a:solidFill>
              </a:rPr>
              <a:t> masses. </a:t>
            </a:r>
          </a:p>
          <a:p>
            <a:pPr algn="just">
              <a:buClr>
                <a:schemeClr val="tx1"/>
              </a:buClr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2988093"/>
            <a:ext cx="4327491" cy="2867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319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Conclusions &amp; future outlook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52400" y="1371600"/>
            <a:ext cx="8686800" cy="50292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Times New Roman" panose="02020603050405020304" pitchFamily="18" charset="0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CAST has provided the best experimental limit on axion-photon coupling constant over a broad range of  </a:t>
            </a:r>
            <a:r>
              <a:rPr lang="en-US" sz="1600" dirty="0" err="1" smtClean="0">
                <a:solidFill>
                  <a:schemeClr val="tx1"/>
                </a:solidFill>
              </a:rPr>
              <a:t>axion</a:t>
            </a:r>
            <a:r>
              <a:rPr lang="en-US" sz="1600" dirty="0" smtClean="0">
                <a:solidFill>
                  <a:schemeClr val="tx1"/>
                </a:solidFill>
              </a:rPr>
              <a:t> masses. </a:t>
            </a: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tx1"/>
                </a:solidFill>
              </a:rPr>
              <a:t>In 2013 CAST has provided the first limit for the chameleon-to-photon coupling constant with a </a:t>
            </a:r>
            <a:r>
              <a:rPr lang="en-US" sz="1600" dirty="0" err="1">
                <a:solidFill>
                  <a:schemeClr val="tx1"/>
                </a:solidFill>
              </a:rPr>
              <a:t>helioscope</a:t>
            </a:r>
            <a:r>
              <a:rPr lang="en-US" sz="1600" dirty="0">
                <a:solidFill>
                  <a:schemeClr val="tx1"/>
                </a:solidFill>
              </a:rPr>
              <a:t> and </a:t>
            </a:r>
            <a:r>
              <a:rPr lang="en-US" sz="1600" dirty="0" smtClean="0">
                <a:solidFill>
                  <a:schemeClr val="tx1"/>
                </a:solidFill>
              </a:rPr>
              <a:t>has continued </a:t>
            </a:r>
            <a:r>
              <a:rPr lang="en-US" sz="1600" dirty="0">
                <a:solidFill>
                  <a:schemeClr val="tx1"/>
                </a:solidFill>
              </a:rPr>
              <a:t>the dark energy searches with the </a:t>
            </a:r>
            <a:r>
              <a:rPr lang="en-US" sz="1600" dirty="0" err="1" smtClean="0">
                <a:solidFill>
                  <a:schemeClr val="tx1"/>
                </a:solidFill>
              </a:rPr>
              <a:t>InGRID</a:t>
            </a:r>
            <a:r>
              <a:rPr lang="en-US" sz="1600" dirty="0" smtClean="0">
                <a:solidFill>
                  <a:schemeClr val="tx1"/>
                </a:solidFill>
              </a:rPr>
              <a:t> and KWISP detectors.</a:t>
            </a:r>
            <a:endParaRPr lang="en-US" sz="1600" dirty="0"/>
          </a:p>
          <a:p>
            <a:pPr algn="just">
              <a:buClr>
                <a:schemeClr val="tx1"/>
              </a:buClr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0" indent="0" algn="just">
              <a:buClr>
                <a:schemeClr val="tx1"/>
              </a:buClr>
              <a:buNone/>
              <a:defRPr/>
            </a:pP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2988093"/>
            <a:ext cx="4327491" cy="2867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988093"/>
            <a:ext cx="4238395" cy="2867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4" name="TextBox 33"/>
          <p:cNvSpPr txBox="1"/>
          <p:nvPr/>
        </p:nvSpPr>
        <p:spPr>
          <a:xfrm rot="19894617">
            <a:off x="5524359" y="3887749"/>
            <a:ext cx="2700479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>
                    <a:alpha val="1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laybill" panose="040506030A0602020202" pitchFamily="82" charset="0"/>
              </a:rPr>
              <a:t>P R E L I M I N A R Y</a:t>
            </a:r>
            <a:endParaRPr lang="en-GB" sz="2800" b="1" dirty="0">
              <a:solidFill>
                <a:srgbClr val="FF0000">
                  <a:alpha val="1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laybill" panose="040506030A0602020202" pitchFamily="82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6324600" y="4724400"/>
            <a:ext cx="0" cy="1524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172200" y="4514850"/>
            <a:ext cx="6174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InGRID</a:t>
            </a:r>
            <a:endParaRPr lang="en-GB" sz="1200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84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Conclusions &amp; future outlook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52400" y="1600200"/>
            <a:ext cx="8686800" cy="5010150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Times New Roman" panose="02020603050405020304" pitchFamily="18" charset="0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Recently CAST became a </a:t>
            </a:r>
            <a:r>
              <a:rPr lang="en-US" sz="1600" dirty="0" err="1" smtClean="0">
                <a:solidFill>
                  <a:schemeClr val="tx1"/>
                </a:solidFill>
              </a:rPr>
              <a:t>haloscope</a:t>
            </a:r>
            <a:r>
              <a:rPr lang="en-US" sz="1600" dirty="0" smtClean="0">
                <a:solidFill>
                  <a:schemeClr val="tx1"/>
                </a:solidFill>
              </a:rPr>
              <a:t> expanding its range of searches even further.</a:t>
            </a: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In 2018 we have already collected data with RADES and </a:t>
            </a:r>
            <a:r>
              <a:rPr lang="en-US" sz="1600" dirty="0" err="1" smtClean="0">
                <a:solidFill>
                  <a:schemeClr val="tx1"/>
                </a:solidFill>
              </a:rPr>
              <a:t>InGRID</a:t>
            </a:r>
            <a:r>
              <a:rPr lang="en-US" sz="1600" dirty="0" smtClean="0">
                <a:solidFill>
                  <a:schemeClr val="tx1"/>
                </a:solidFill>
              </a:rPr>
              <a:t> and currently CAST is working with the following setup:</a:t>
            </a: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We </a:t>
            </a:r>
            <a:r>
              <a:rPr lang="en-US" sz="1600" dirty="0" smtClean="0">
                <a:solidFill>
                  <a:schemeClr val="tx1"/>
                </a:solidFill>
              </a:rPr>
              <a:t>are preparing a proposal for a </a:t>
            </a:r>
            <a:r>
              <a:rPr lang="en-US" sz="1600" dirty="0" smtClean="0">
                <a:solidFill>
                  <a:schemeClr val="tx1"/>
                </a:solidFill>
              </a:rPr>
              <a:t>3-year run which </a:t>
            </a:r>
            <a:r>
              <a:rPr lang="en-US" sz="1600" dirty="0" smtClean="0">
                <a:solidFill>
                  <a:schemeClr val="tx1"/>
                </a:solidFill>
              </a:rPr>
              <a:t>will include </a:t>
            </a:r>
            <a:r>
              <a:rPr lang="en-US" sz="1600" dirty="0" smtClean="0">
                <a:solidFill>
                  <a:schemeClr val="tx1"/>
                </a:solidFill>
              </a:rPr>
              <a:t>the </a:t>
            </a:r>
            <a:r>
              <a:rPr lang="en-US" sz="1600" dirty="0" smtClean="0">
                <a:solidFill>
                  <a:schemeClr val="tx1"/>
                </a:solidFill>
              </a:rPr>
              <a:t>above projects and a roadmap for improvements</a:t>
            </a:r>
            <a:r>
              <a:rPr lang="en-GB" sz="1600" dirty="0" smtClean="0">
                <a:solidFill>
                  <a:schemeClr val="tx1"/>
                </a:solidFill>
              </a:rPr>
              <a:t>.</a:t>
            </a: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sz="1600" b="1" dirty="0" smtClean="0">
                <a:solidFill>
                  <a:schemeClr val="tx1"/>
                </a:solidFill>
              </a:rPr>
              <a:t>RADES</a:t>
            </a:r>
            <a:r>
              <a:rPr lang="en-US" sz="1600" dirty="0" smtClean="0">
                <a:solidFill>
                  <a:schemeClr val="tx1"/>
                </a:solidFill>
              </a:rPr>
              <a:t>: Longer cavity (30 </a:t>
            </a:r>
            <a:r>
              <a:rPr lang="en-US" sz="1600" dirty="0" err="1" smtClean="0">
                <a:solidFill>
                  <a:schemeClr val="tx1"/>
                </a:solidFill>
              </a:rPr>
              <a:t>subcavities</a:t>
            </a:r>
            <a:r>
              <a:rPr lang="en-US" sz="1600" dirty="0" smtClean="0">
                <a:solidFill>
                  <a:schemeClr val="tx1"/>
                </a:solidFill>
              </a:rPr>
              <a:t> design)</a:t>
            </a: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sz="1600" b="1" dirty="0" smtClean="0">
                <a:solidFill>
                  <a:schemeClr val="tx1"/>
                </a:solidFill>
              </a:rPr>
              <a:t>CAPP</a:t>
            </a:r>
            <a:r>
              <a:rPr lang="en-US" sz="1600" dirty="0" smtClean="0">
                <a:solidFill>
                  <a:schemeClr val="tx1"/>
                </a:solidFill>
              </a:rPr>
              <a:t>: More cavities (up to 10)</a:t>
            </a: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sz="1600" b="1" dirty="0" smtClean="0">
                <a:solidFill>
                  <a:schemeClr val="tx1"/>
                </a:solidFill>
              </a:rPr>
              <a:t>KWISP</a:t>
            </a:r>
            <a:r>
              <a:rPr lang="en-US" sz="1600" dirty="0" smtClean="0">
                <a:solidFill>
                  <a:schemeClr val="tx1"/>
                </a:solidFill>
              </a:rPr>
              <a:t>: Cryogenic operation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066800" y="2551752"/>
            <a:ext cx="7405627" cy="2349458"/>
            <a:chOff x="2761979" y="2829359"/>
            <a:chExt cx="7405627" cy="2349458"/>
          </a:xfrm>
        </p:grpSpPr>
        <p:sp>
          <p:nvSpPr>
            <p:cNvPr id="7" name="Rectangle 6"/>
            <p:cNvSpPr/>
            <p:nvPr/>
          </p:nvSpPr>
          <p:spPr>
            <a:xfrm>
              <a:off x="3027401" y="3221182"/>
              <a:ext cx="4464496" cy="1589809"/>
            </a:xfrm>
            <a:prstGeom prst="rect">
              <a:avLst/>
            </a:prstGeom>
            <a:gradFill rotWithShape="1">
              <a:gsLst>
                <a:gs pos="0">
                  <a:srgbClr val="5B9BD5">
                    <a:satMod val="103000"/>
                    <a:lumMod val="102000"/>
                    <a:tint val="94000"/>
                  </a:srgbClr>
                </a:gs>
                <a:gs pos="50000">
                  <a:srgbClr val="5B9BD5">
                    <a:satMod val="110000"/>
                    <a:lumMod val="100000"/>
                    <a:shade val="100000"/>
                  </a:srgbClr>
                </a:gs>
                <a:gs pos="100000">
                  <a:srgbClr val="5B9BD5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3459448" y="3389226"/>
              <a:ext cx="3076434" cy="1224136"/>
            </a:xfrm>
            <a:prstGeom prst="rect">
              <a:avLst/>
            </a:prstGeom>
            <a:gradFill rotWithShape="1">
              <a:gsLst>
                <a:gs pos="0">
                  <a:srgbClr val="FFC000">
                    <a:lumMod val="110000"/>
                    <a:satMod val="105000"/>
                    <a:tint val="67000"/>
                  </a:srgbClr>
                </a:gs>
                <a:gs pos="50000">
                  <a:srgbClr val="FFC000">
                    <a:lumMod val="105000"/>
                    <a:satMod val="103000"/>
                    <a:tint val="73000"/>
                  </a:srgbClr>
                </a:gs>
                <a:gs pos="100000">
                  <a:srgbClr val="FFC000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761979" y="4253322"/>
              <a:ext cx="4896545" cy="214769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676408" y="4172063"/>
              <a:ext cx="95871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KWISP</a:t>
              </a:r>
              <a:endPara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Trapezoid 10"/>
            <p:cNvSpPr/>
            <p:nvPr/>
          </p:nvSpPr>
          <p:spPr>
            <a:xfrm rot="5400000">
              <a:off x="8060081" y="3851765"/>
              <a:ext cx="214771" cy="1017885"/>
            </a:xfrm>
            <a:prstGeom prst="trapezoid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565681" y="3369057"/>
              <a:ext cx="16019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InGrid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/ </a:t>
              </a:r>
              <a:r>
                <a:rPr kumimoji="0" lang="en-US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Micromegas</a:t>
              </a:r>
              <a:endPara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761979" y="3562684"/>
              <a:ext cx="4896545" cy="214769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Trapezoid 15"/>
            <p:cNvSpPr/>
            <p:nvPr/>
          </p:nvSpPr>
          <p:spPr>
            <a:xfrm rot="5400000">
              <a:off x="8060081" y="3161127"/>
              <a:ext cx="214771" cy="1017885"/>
            </a:xfrm>
            <a:prstGeom prst="trapezoid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447779" y="4255686"/>
              <a:ext cx="489554" cy="202086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CAPP</a:t>
              </a:r>
              <a:endParaRPr kumimoji="0" lang="fr-FR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973998" y="4255686"/>
              <a:ext cx="489554" cy="202086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CAPP</a:t>
              </a:r>
              <a:endParaRPr kumimoji="0" lang="fr-FR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500217" y="4255686"/>
              <a:ext cx="489554" cy="202086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CAPP</a:t>
              </a:r>
              <a:endParaRPr kumimoji="0" lang="fr-FR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26436" y="4255686"/>
              <a:ext cx="489554" cy="202086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CAPP</a:t>
              </a:r>
              <a:endParaRPr kumimoji="0" lang="fr-FR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459448" y="3568354"/>
              <a:ext cx="579221" cy="205276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RADES</a:t>
              </a:r>
              <a:endParaRPr kumimoji="0" lang="fr-FR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890254" y="4490872"/>
              <a:ext cx="4635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XRT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858643" y="3140085"/>
              <a:ext cx="4635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XRT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866246" y="2829359"/>
              <a:ext cx="6880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airport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974448" y="4871040"/>
              <a:ext cx="4716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jura</a:t>
              </a:r>
              <a:endPara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32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03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Conclusions &amp; future outlook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1000" y="3962400"/>
            <a:ext cx="8686800" cy="204954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Times New Roman" panose="02020603050405020304" pitchFamily="18" charset="0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Clr>
                <a:schemeClr val="tx1"/>
              </a:buClr>
              <a:buNone/>
              <a:defRPr/>
            </a:pPr>
            <a:r>
              <a:rPr lang="en-US" sz="1600" b="1" dirty="0" err="1" smtClean="0">
                <a:solidFill>
                  <a:schemeClr val="tx1"/>
                </a:solidFill>
              </a:rPr>
              <a:t>Micromegas</a:t>
            </a:r>
            <a:r>
              <a:rPr lang="en-US" sz="1600" b="1" dirty="0" smtClean="0">
                <a:solidFill>
                  <a:schemeClr val="tx1"/>
                </a:solidFill>
              </a:rPr>
              <a:t> run (20 months)</a:t>
            </a:r>
            <a:endParaRPr lang="en-US" sz="1600" b="1" dirty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chemeClr val="tx1"/>
                </a:solidFill>
              </a:rPr>
              <a:t>Reduce background by using </a:t>
            </a:r>
            <a:r>
              <a:rPr lang="en-GB" sz="1600" dirty="0" err="1">
                <a:solidFill>
                  <a:schemeClr val="tx1"/>
                </a:solidFill>
              </a:rPr>
              <a:t>Xe</a:t>
            </a:r>
            <a:r>
              <a:rPr lang="en-GB" sz="1600" dirty="0">
                <a:solidFill>
                  <a:schemeClr val="tx1"/>
                </a:solidFill>
              </a:rPr>
              <a:t> as </a:t>
            </a:r>
            <a:r>
              <a:rPr lang="en-GB" sz="1600" dirty="0" smtClean="0">
                <a:solidFill>
                  <a:schemeClr val="tx1"/>
                </a:solidFill>
              </a:rPr>
              <a:t>gas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 smtClean="0">
                <a:solidFill>
                  <a:schemeClr val="tx1"/>
                </a:solidFill>
              </a:rPr>
              <a:t>&amp; push for low threshold advances (thin windows).</a:t>
            </a:r>
            <a:endParaRPr lang="en-GB" sz="1600" dirty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chemeClr val="tx1"/>
                </a:solidFill>
              </a:rPr>
              <a:t>Improve </a:t>
            </a:r>
            <a:r>
              <a:rPr lang="en-GB" sz="1600" dirty="0">
                <a:solidFill>
                  <a:schemeClr val="tx1"/>
                </a:solidFill>
              </a:rPr>
              <a:t>the result obtained in the 2013-15 </a:t>
            </a:r>
            <a:r>
              <a:rPr lang="en-GB" sz="1600" dirty="0" smtClean="0">
                <a:solidFill>
                  <a:schemeClr val="tx1"/>
                </a:solidFill>
              </a:rPr>
              <a:t>phase &amp; set a hard limit on g</a:t>
            </a:r>
            <a:r>
              <a:rPr lang="el-GR" sz="1600" baseline="-25000" dirty="0" err="1" smtClean="0">
                <a:solidFill>
                  <a:schemeClr val="tx1"/>
                </a:solidFill>
              </a:rPr>
              <a:t>αγ</a:t>
            </a:r>
            <a:r>
              <a:rPr lang="en-GB" sz="1600" dirty="0" smtClean="0">
                <a:solidFill>
                  <a:schemeClr val="tx1"/>
                </a:solidFill>
              </a:rPr>
              <a:t>.</a:t>
            </a: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chemeClr val="tx1"/>
                </a:solidFill>
              </a:rPr>
              <a:t>Determine statistical/systematic origin of </a:t>
            </a:r>
            <a:r>
              <a:rPr lang="en-GB" sz="1600" dirty="0" smtClean="0">
                <a:solidFill>
                  <a:schemeClr val="tx1"/>
                </a:solidFill>
              </a:rPr>
              <a:t>some tensions.</a:t>
            </a:r>
            <a:endParaRPr lang="en-GB" sz="1600" dirty="0">
              <a:solidFill>
                <a:schemeClr val="tx1"/>
              </a:solidFill>
            </a:endParaRPr>
          </a:p>
          <a:p>
            <a:pPr algn="just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GB" sz="1600" dirty="0" smtClean="0">
                <a:solidFill>
                  <a:schemeClr val="tx1"/>
                </a:solidFill>
              </a:rPr>
              <a:t>Provide additional technical </a:t>
            </a:r>
            <a:r>
              <a:rPr lang="en-GB" sz="1600" dirty="0">
                <a:solidFill>
                  <a:schemeClr val="tx1"/>
                </a:solidFill>
              </a:rPr>
              <a:t>and operational experience for </a:t>
            </a:r>
            <a:r>
              <a:rPr lang="en-GB" sz="1600" dirty="0" smtClean="0">
                <a:solidFill>
                  <a:schemeClr val="tx1"/>
                </a:solidFill>
              </a:rPr>
              <a:t>IAXO/</a:t>
            </a:r>
            <a:r>
              <a:rPr lang="en-GB" sz="1600" dirty="0" err="1" smtClean="0">
                <a:solidFill>
                  <a:schemeClr val="tx1"/>
                </a:solidFill>
              </a:rPr>
              <a:t>babyIAXO</a:t>
            </a:r>
            <a:r>
              <a:rPr lang="en-GB" sz="1600" dirty="0" smtClean="0">
                <a:solidFill>
                  <a:schemeClr val="tx1"/>
                </a:solidFill>
              </a:rPr>
              <a:t>.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33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971" y="1311463"/>
            <a:ext cx="4378864" cy="2552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96349" y="1311463"/>
            <a:ext cx="3581400" cy="2552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782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810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>
                <a:latin typeface="Calibri" panose="020F0502020204030204" pitchFamily="34" charset="0"/>
              </a:rPr>
              <a:t>Thank you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34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4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Baby IAXO: </a:t>
            </a:r>
            <a:r>
              <a:rPr lang="es-ES" dirty="0">
                <a:solidFill>
                  <a:schemeClr val="tx1"/>
                </a:solidFill>
              </a:rPr>
              <a:t>A full experimental </a:t>
            </a:r>
            <a:r>
              <a:rPr lang="en-US" dirty="0">
                <a:solidFill>
                  <a:schemeClr val="tx1"/>
                </a:solidFill>
              </a:rPr>
              <a:t>stage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/>
              <a:t>Two bores of dimensions similar to final IAXO bores</a:t>
            </a:r>
          </a:p>
          <a:p>
            <a:r>
              <a:rPr lang="en-GB" sz="1600" dirty="0"/>
              <a:t>	detection lines representative of final ones.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/>
              <a:t>Test &amp; improve all systems.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/>
              <a:t>Risk mitigation for full IAXO</a:t>
            </a:r>
          </a:p>
          <a:p>
            <a:pPr marL="285750" indent="-285750"/>
            <a:r>
              <a:rPr lang="en-GB" sz="1600" dirty="0" smtClean="0"/>
              <a:t>Will </a:t>
            </a:r>
            <a:r>
              <a:rPr lang="en-GB" sz="1600" dirty="0"/>
              <a:t>produce relevant physics</a:t>
            </a:r>
          </a:p>
          <a:p>
            <a:pPr marL="285750" indent="-285750"/>
            <a:r>
              <a:rPr lang="en-GB" sz="1600" dirty="0"/>
              <a:t>Move earlier to “experiment mode”</a:t>
            </a:r>
          </a:p>
          <a:p>
            <a:pPr marL="285750" indent="-285750"/>
            <a:r>
              <a:rPr lang="en-GB" sz="1600" dirty="0"/>
              <a:t>Magnet Technical Design ongoing at CERN</a:t>
            </a:r>
          </a:p>
          <a:p>
            <a:endParaRPr lang="en-GB" sz="1600" dirty="0"/>
          </a:p>
        </p:txBody>
      </p:sp>
      <p:pic>
        <p:nvPicPr>
          <p:cNvPr id="1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4326761"/>
            <a:ext cx="6004899" cy="2362200"/>
          </a:xfrm>
          <a:prstGeom prst="rect">
            <a:avLst/>
          </a:prstGeom>
        </p:spPr>
      </p:pic>
      <p:sp>
        <p:nvSpPr>
          <p:cNvPr id="20" name="CuadroTexto 11"/>
          <p:cNvSpPr txBox="1"/>
          <p:nvPr/>
        </p:nvSpPr>
        <p:spPr>
          <a:xfrm>
            <a:off x="6481789" y="3322890"/>
            <a:ext cx="13115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D34C35"/>
                </a:solidFill>
                <a:latin typeface="+mj-lt"/>
              </a:rPr>
              <a:t>B </a:t>
            </a:r>
            <a:r>
              <a:rPr lang="en-US" dirty="0">
                <a:solidFill>
                  <a:srgbClr val="D34C35"/>
                </a:solidFill>
                <a:latin typeface="+mj-lt"/>
                <a:sym typeface="Symbol" panose="05050102010706020507" pitchFamily="18" charset="2"/>
              </a:rPr>
              <a:t></a:t>
            </a:r>
            <a:r>
              <a:rPr lang="en-US" dirty="0" smtClean="0">
                <a:solidFill>
                  <a:srgbClr val="D34C35"/>
                </a:solidFill>
                <a:latin typeface="+mj-lt"/>
              </a:rPr>
              <a:t> 2.5T</a:t>
            </a:r>
          </a:p>
          <a:p>
            <a:r>
              <a:rPr lang="en-US" dirty="0" smtClean="0">
                <a:solidFill>
                  <a:srgbClr val="D34C35"/>
                </a:solidFill>
                <a:latin typeface="+mj-lt"/>
              </a:rPr>
              <a:t>L =  10m</a:t>
            </a:r>
          </a:p>
          <a:p>
            <a:r>
              <a:rPr lang="en-US" dirty="0" smtClean="0">
                <a:solidFill>
                  <a:srgbClr val="D34C35"/>
                </a:solidFill>
                <a:latin typeface="+mj-lt"/>
              </a:rPr>
              <a:t>A </a:t>
            </a:r>
            <a:r>
              <a:rPr lang="en-US" dirty="0">
                <a:solidFill>
                  <a:srgbClr val="D34C35"/>
                </a:solidFill>
                <a:latin typeface="+mj-lt"/>
                <a:sym typeface="Symbol" panose="05050102010706020507" pitchFamily="18" charset="2"/>
              </a:rPr>
              <a:t></a:t>
            </a:r>
            <a:r>
              <a:rPr lang="en-US" dirty="0" smtClean="0">
                <a:solidFill>
                  <a:srgbClr val="D34C35"/>
                </a:solidFill>
                <a:latin typeface="+mj-lt"/>
              </a:rPr>
              <a:t> 2x0.4m</a:t>
            </a:r>
            <a:r>
              <a:rPr lang="en-US" baseline="30000" dirty="0" smtClean="0">
                <a:solidFill>
                  <a:srgbClr val="D34C35"/>
                </a:solidFill>
                <a:latin typeface="+mj-lt"/>
              </a:rPr>
              <a:t>2</a:t>
            </a:r>
            <a:endParaRPr lang="en-GB" baseline="30000" dirty="0">
              <a:solidFill>
                <a:srgbClr val="D34C35"/>
              </a:solidFill>
              <a:latin typeface="+mj-lt"/>
            </a:endParaRPr>
          </a:p>
        </p:txBody>
      </p:sp>
      <p:sp>
        <p:nvSpPr>
          <p:cNvPr id="21" name="CuadroTexto 12"/>
          <p:cNvSpPr txBox="1"/>
          <p:nvPr/>
        </p:nvSpPr>
        <p:spPr>
          <a:xfrm>
            <a:off x="6479860" y="2895050"/>
            <a:ext cx="2116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92D050"/>
                </a:solidFill>
                <a:latin typeface="+mj-lt"/>
              </a:rPr>
              <a:t>b</a:t>
            </a:r>
            <a:r>
              <a:rPr lang="es-ES" dirty="0" smtClean="0">
                <a:solidFill>
                  <a:srgbClr val="92D050"/>
                </a:solidFill>
                <a:latin typeface="+mj-lt"/>
              </a:rPr>
              <a:t> </a:t>
            </a:r>
            <a:r>
              <a:rPr lang="en-US" dirty="0" smtClean="0">
                <a:solidFill>
                  <a:srgbClr val="92D050"/>
                </a:solidFill>
                <a:latin typeface="+mj-lt"/>
                <a:sym typeface="Symbol" panose="05050102010706020507" pitchFamily="18" charset="2"/>
              </a:rPr>
              <a:t>~ </a:t>
            </a:r>
            <a:r>
              <a:rPr lang="en-US" dirty="0" smtClean="0">
                <a:solidFill>
                  <a:srgbClr val="92D050"/>
                </a:solidFill>
                <a:latin typeface="+mj-lt"/>
              </a:rPr>
              <a:t>10</a:t>
            </a:r>
            <a:r>
              <a:rPr lang="en-US" baseline="30000" dirty="0" smtClean="0">
                <a:solidFill>
                  <a:srgbClr val="92D050"/>
                </a:solidFill>
                <a:latin typeface="+mj-lt"/>
              </a:rPr>
              <a:t>-7</a:t>
            </a:r>
            <a:r>
              <a:rPr lang="en-US" dirty="0" smtClean="0">
                <a:solidFill>
                  <a:srgbClr val="92D050"/>
                </a:solidFill>
                <a:latin typeface="+mj-lt"/>
              </a:rPr>
              <a:t>c keV</a:t>
            </a:r>
            <a:r>
              <a:rPr lang="en-US" baseline="30000" dirty="0" smtClean="0">
                <a:solidFill>
                  <a:srgbClr val="92D050"/>
                </a:solidFill>
                <a:latin typeface="+mj-lt"/>
              </a:rPr>
              <a:t>-1</a:t>
            </a:r>
            <a:r>
              <a:rPr lang="en-US" dirty="0" smtClean="0">
                <a:solidFill>
                  <a:srgbClr val="92D050"/>
                </a:solidFill>
                <a:latin typeface="+mj-lt"/>
              </a:rPr>
              <a:t>cm</a:t>
            </a:r>
            <a:r>
              <a:rPr lang="en-US" baseline="30000" dirty="0" smtClean="0">
                <a:solidFill>
                  <a:srgbClr val="92D050"/>
                </a:solidFill>
                <a:latin typeface="+mj-lt"/>
              </a:rPr>
              <a:t>-2</a:t>
            </a:r>
            <a:r>
              <a:rPr lang="en-US" dirty="0" smtClean="0">
                <a:solidFill>
                  <a:srgbClr val="92D050"/>
                </a:solidFill>
                <a:latin typeface="+mj-lt"/>
              </a:rPr>
              <a:t>s</a:t>
            </a:r>
            <a:r>
              <a:rPr lang="en-US" baseline="30000" dirty="0" smtClean="0">
                <a:solidFill>
                  <a:srgbClr val="92D050"/>
                </a:solidFill>
                <a:latin typeface="+mj-lt"/>
              </a:rPr>
              <a:t>-1</a:t>
            </a:r>
          </a:p>
        </p:txBody>
      </p:sp>
      <p:sp>
        <p:nvSpPr>
          <p:cNvPr id="22" name="CuadroTexto 13"/>
          <p:cNvSpPr txBox="1"/>
          <p:nvPr/>
        </p:nvSpPr>
        <p:spPr>
          <a:xfrm>
            <a:off x="6479860" y="2596759"/>
            <a:ext cx="1584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sym typeface="Symbol" panose="05050102010706020507" pitchFamily="18" charset="2"/>
              </a:rPr>
              <a:t> 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2 x 0.2 cm</a:t>
            </a:r>
            <a:r>
              <a:rPr lang="en-US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2</a:t>
            </a:r>
          </a:p>
        </p:txBody>
      </p:sp>
      <p:sp>
        <p:nvSpPr>
          <p:cNvPr id="23" name="CuadroTexto 14"/>
          <p:cNvSpPr txBox="1"/>
          <p:nvPr/>
        </p:nvSpPr>
        <p:spPr>
          <a:xfrm>
            <a:off x="6543980" y="2254970"/>
            <a:ext cx="14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  <a:latin typeface="+mj-lt"/>
              </a:rPr>
              <a:t>t</a:t>
            </a:r>
            <a:r>
              <a:rPr lang="en-US" dirty="0">
                <a:solidFill>
                  <a:schemeClr val="accent6"/>
                </a:solidFill>
                <a:latin typeface="+mj-lt"/>
                <a:sym typeface="Symbol" panose="05050102010706020507" pitchFamily="18" charset="2"/>
              </a:rPr>
              <a:t> </a:t>
            </a:r>
            <a:r>
              <a:rPr lang="en-US" dirty="0" smtClean="0">
                <a:solidFill>
                  <a:schemeClr val="accent6"/>
                </a:solidFill>
                <a:latin typeface="+mj-lt"/>
                <a:sym typeface="Symbol" panose="05050102010706020507" pitchFamily="18" charset="2"/>
              </a:rPr>
              <a:t> 12h/day</a:t>
            </a:r>
            <a:endParaRPr lang="en-US" baseline="30000" dirty="0" smtClean="0">
              <a:solidFill>
                <a:schemeClr val="accent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7757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View to the future: IAXO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 smtClean="0">
                <a:latin typeface="Calibri" panose="020F0502020204030204" pitchFamily="34" charset="0"/>
              </a:rPr>
              <a:t>International </a:t>
            </a:r>
            <a:r>
              <a:rPr lang="en-GB" sz="1800" dirty="0" err="1">
                <a:latin typeface="Calibri" panose="020F0502020204030204" pitchFamily="34" charset="0"/>
              </a:rPr>
              <a:t>AXion</a:t>
            </a:r>
            <a:r>
              <a:rPr lang="en-GB" sz="1800" dirty="0">
                <a:latin typeface="Calibri" panose="020F0502020204030204" pitchFamily="34" charset="0"/>
              </a:rPr>
              <a:t> </a:t>
            </a:r>
            <a:r>
              <a:rPr lang="en-GB" sz="1800" dirty="0" smtClean="0">
                <a:latin typeface="Calibri" panose="020F0502020204030204" pitchFamily="34" charset="0"/>
              </a:rPr>
              <a:t>Observatory</a:t>
            </a:r>
          </a:p>
          <a:p>
            <a:pPr marL="0" indent="0">
              <a:buNone/>
            </a:pPr>
            <a:r>
              <a:rPr lang="en-US" sz="1800" dirty="0" smtClean="0">
                <a:latin typeface="Calibri" panose="020F0502020204030204" pitchFamily="34" charset="0"/>
              </a:rPr>
              <a:t>The accumulated experience from CAST put into practice</a:t>
            </a:r>
            <a:endParaRPr lang="en-GB" sz="1800" dirty="0">
              <a:latin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latin typeface="Calibri" panose="020F0502020204030204" pitchFamily="34" charset="0"/>
              </a:rPr>
              <a:t>All bores equipped with X</a:t>
            </a:r>
            <a:r>
              <a:rPr lang="en-GB" sz="1800" dirty="0" smtClean="0">
                <a:latin typeface="Calibri" panose="020F0502020204030204" pitchFamily="34" charset="0"/>
              </a:rPr>
              <a:t>-ray </a:t>
            </a:r>
            <a:r>
              <a:rPr lang="en-GB" sz="1800" dirty="0">
                <a:latin typeface="Calibri" panose="020F0502020204030204" pitchFamily="34" charset="0"/>
              </a:rPr>
              <a:t>focusing devices and low background detectors. </a:t>
            </a:r>
            <a:r>
              <a:rPr lang="en-GB" sz="1800" dirty="0" smtClean="0">
                <a:latin typeface="Calibri" panose="020F0502020204030204" pitchFamily="34" charset="0"/>
              </a:rPr>
              <a:t/>
            </a:r>
            <a:br>
              <a:rPr lang="en-GB" sz="1800" dirty="0" smtClean="0">
                <a:latin typeface="Calibri" panose="020F0502020204030204" pitchFamily="34" charset="0"/>
              </a:rPr>
            </a:br>
            <a:r>
              <a:rPr lang="en-GB" sz="1800" dirty="0" smtClean="0">
                <a:latin typeface="Calibri" panose="020F0502020204030204" pitchFamily="34" charset="0"/>
              </a:rPr>
              <a:t>Will improve the CAST limits  by 1 order of magnitude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err="1" smtClean="0">
                <a:latin typeface="Calibri" panose="020F0502020204030204" pitchFamily="34" charset="0"/>
              </a:rPr>
              <a:t>LoI</a:t>
            </a:r>
            <a:r>
              <a:rPr lang="en-US" sz="1800" dirty="0" smtClean="0">
                <a:latin typeface="Calibri" panose="020F0502020204030204" pitchFamily="34" charset="0"/>
              </a:rPr>
              <a:t> submitted to CERN</a:t>
            </a:r>
            <a:r>
              <a:rPr lang="en-GB" sz="1800" dirty="0" smtClean="0">
                <a:latin typeface="Calibri" panose="020F0502020204030204" pitchFamily="34" charset="0"/>
              </a:rPr>
              <a:t> (</a:t>
            </a:r>
            <a:r>
              <a:rPr lang="en-GB" sz="1800" dirty="0">
                <a:latin typeface="Calibri" panose="020F0502020204030204" pitchFamily="34" charset="0"/>
              </a:rPr>
              <a:t>CERN-SPSC-2013-022)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</a:rPr>
              <a:t>SPSC recommended that IAXO proceeds to a TDR</a:t>
            </a:r>
            <a:endParaRPr lang="en-GB" sz="18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348" y="3482523"/>
            <a:ext cx="4532568" cy="3031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264203" y="3804484"/>
            <a:ext cx="912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magnet</a:t>
            </a:r>
            <a:endParaRPr lang="en-GB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1774" y="4674950"/>
            <a:ext cx="7544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X-ray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optics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94156" y="6247325"/>
            <a:ext cx="1082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detectors</a:t>
            </a:r>
          </a:p>
        </p:txBody>
      </p:sp>
      <p:sp>
        <p:nvSpPr>
          <p:cNvPr id="7" name="Rectangle 6"/>
          <p:cNvSpPr/>
          <p:nvPr/>
        </p:nvSpPr>
        <p:spPr>
          <a:xfrm>
            <a:off x="6858000" y="1078468"/>
            <a:ext cx="2294090" cy="369332"/>
          </a:xfrm>
          <a:prstGeom prst="rect">
            <a:avLst/>
          </a:prstGeom>
          <a:ln w="28575">
            <a:solidFill>
              <a:schemeClr val="accent2"/>
            </a:solidFill>
          </a:ln>
        </p:spPr>
        <p:txBody>
          <a:bodyPr wrap="non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Times New Roman" panose="02020603050405020304" pitchFamily="18" charset="0"/>
              </a:rPr>
              <a:t>JCAP 1106 (2011) 013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547211"/>
            <a:ext cx="3657600" cy="30148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33400" y="4676001"/>
            <a:ext cx="9011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PROSPECTS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93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7427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/>
              <a:t>Controls &amp; Operation </a:t>
            </a:r>
            <a:r>
              <a:rPr lang="en-US" dirty="0" smtClean="0"/>
              <a:t>–Pointing precision</a:t>
            </a:r>
            <a:endParaRPr lang="en-GB" dirty="0"/>
          </a:p>
        </p:txBody>
      </p:sp>
      <p:pic>
        <p:nvPicPr>
          <p:cNvPr id="14" name="Picture 16" descr="TrackingPrecission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905000"/>
            <a:ext cx="3352800" cy="3352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Content Placeholder 3"/>
          <p:cNvPicPr>
            <a:picLocks noGrp="1"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1899877"/>
            <a:ext cx="3976155" cy="33374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06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/>
          </p:nvPr>
        </p:nvGraphicFramePr>
        <p:xfrm>
          <a:off x="-84772" y="3413861"/>
          <a:ext cx="3650123" cy="32917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411947" y="4197301"/>
                <a:ext cx="1981200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GB" sz="1400" dirty="0" smtClean="0">
                    <a:cs typeface="Times New Roman" panose="02020603050405020304" pitchFamily="18" charset="0"/>
                  </a:rPr>
                  <a:t>Max at~3 </a:t>
                </a:r>
                <a:r>
                  <a:rPr lang="en-GB" sz="1400" dirty="0" err="1">
                    <a:cs typeface="Times New Roman" panose="02020603050405020304" pitchFamily="18" charset="0"/>
                  </a:rPr>
                  <a:t>keV</a:t>
                </a:r>
                <a:r>
                  <a:rPr lang="en-GB" sz="1400" dirty="0">
                    <a:cs typeface="Times New Roman" panose="02020603050405020304" pitchFamily="18" charset="0"/>
                  </a:rPr>
                  <a:t> </a:t>
                </a:r>
                <a:endParaRPr lang="en-US" sz="1400" i="1" dirty="0" smtClean="0">
                  <a:cs typeface="Times New Roman" panose="02020603050405020304" pitchFamily="18" charset="0"/>
                </a:endParaRPr>
              </a:p>
              <a:p>
                <a:pPr algn="r"/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b="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1400" b="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1400" dirty="0">
                    <a:cs typeface="Times New Roman" panose="02020603050405020304" pitchFamily="18" charset="0"/>
                  </a:rPr>
                  <a:t>=4.2 </a:t>
                </a:r>
                <a:r>
                  <a:rPr lang="en-GB" sz="1400" dirty="0" err="1" smtClean="0">
                    <a:cs typeface="Times New Roman" panose="02020603050405020304" pitchFamily="18" charset="0"/>
                  </a:rPr>
                  <a:t>keV</a:t>
                </a:r>
                <a:endParaRPr lang="en-GB" sz="14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1947" y="4197301"/>
                <a:ext cx="1981200" cy="523220"/>
              </a:xfrm>
              <a:prstGeom prst="rect">
                <a:avLst/>
              </a:prstGeom>
              <a:blipFill rotWithShape="0">
                <a:blip r:embed="rId4"/>
                <a:stretch>
                  <a:fillRect t="-2353" r="-923" b="-117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669316" y="3721298"/>
            <a:ext cx="22638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err="1" smtClean="0">
                <a:solidFill>
                  <a:schemeClr val="tx2"/>
                </a:solidFill>
                <a:cs typeface="Times New Roman" panose="02020603050405020304" pitchFamily="18" charset="0"/>
              </a:rPr>
              <a:t>Bahcall</a:t>
            </a:r>
            <a:r>
              <a:rPr lang="en-GB" sz="14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, </a:t>
            </a:r>
            <a:r>
              <a:rPr lang="en-GB" sz="1400" dirty="0" err="1" smtClean="0">
                <a:solidFill>
                  <a:schemeClr val="tx2"/>
                </a:solidFill>
                <a:cs typeface="Times New Roman" panose="02020603050405020304" pitchFamily="18" charset="0"/>
              </a:rPr>
              <a:t>Pinsonneault</a:t>
            </a:r>
            <a:r>
              <a:rPr lang="en-GB" sz="14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 (2004)</a:t>
            </a:r>
            <a:endParaRPr lang="en-GB" sz="1400" dirty="0">
              <a:solidFill>
                <a:schemeClr val="tx2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9375" y="2729825"/>
            <a:ext cx="3183772" cy="684036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chemeClr val="tx1"/>
                </a:solidFill>
              </a:rPr>
              <a:t>Axions </a:t>
            </a:r>
            <a:r>
              <a:rPr lang="en-GB" dirty="0">
                <a:solidFill>
                  <a:schemeClr val="tx1"/>
                </a:solidFill>
              </a:rPr>
              <a:t>are produced in </a:t>
            </a:r>
            <a:r>
              <a:rPr lang="en-GB" dirty="0" smtClean="0">
                <a:solidFill>
                  <a:schemeClr val="tx1"/>
                </a:solidFill>
              </a:rPr>
              <a:t>the Sun </a:t>
            </a:r>
            <a:r>
              <a:rPr lang="en-GB" dirty="0">
                <a:solidFill>
                  <a:schemeClr val="tx1"/>
                </a:solidFill>
              </a:rPr>
              <a:t>via the </a:t>
            </a:r>
            <a:r>
              <a:rPr lang="en-GB" dirty="0" err="1">
                <a:solidFill>
                  <a:schemeClr val="tx1"/>
                </a:solidFill>
              </a:rPr>
              <a:t>Primakoff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effect</a:t>
            </a:r>
          </a:p>
        </p:txBody>
      </p:sp>
      <p:pic>
        <p:nvPicPr>
          <p:cNvPr id="16" name="Picture 2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35" t="24004" r="16408" b="16628"/>
          <a:stretch>
            <a:fillRect/>
          </a:stretch>
        </p:blipFill>
        <p:spPr bwMode="auto">
          <a:xfrm>
            <a:off x="742696" y="1234147"/>
            <a:ext cx="1720850" cy="1450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62623" y="1925469"/>
            <a:ext cx="1116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tx2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Primakoff</a:t>
            </a:r>
            <a:endParaRPr lang="en-GB" dirty="0">
              <a:solidFill>
                <a:schemeClr val="tx2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3290024" cy="9144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Helioscope</a:t>
            </a:r>
            <a:r>
              <a:rPr lang="en-US" dirty="0" smtClean="0"/>
              <a:t> technique</a:t>
            </a:r>
            <a:endParaRPr lang="en-GB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14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5"/>
                </a:solidFill>
              </a:rPr>
              <a:t>Sun filming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March &amp; September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Sun visible through window </a:t>
            </a:r>
            <a:r>
              <a:rPr lang="en-GB" dirty="0"/>
              <a:t>in the east-facing </a:t>
            </a:r>
            <a:r>
              <a:rPr lang="en-GB" dirty="0" smtClean="0"/>
              <a:t>wall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SLR camera + optics aligned (Survey team)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Precision </a:t>
            </a:r>
            <a:r>
              <a:rPr lang="en-US" dirty="0"/>
              <a:t>(</a:t>
            </a:r>
            <a:r>
              <a:rPr lang="en-US" dirty="0" err="1"/>
              <a:t>R</a:t>
            </a:r>
            <a:r>
              <a:rPr lang="en-US" baseline="-25000" dirty="0" err="1"/>
              <a:t>sun</a:t>
            </a:r>
            <a:r>
              <a:rPr lang="en-US" dirty="0"/>
              <a:t> = 1139</a:t>
            </a:r>
            <a:r>
              <a:rPr lang="en-US" dirty="0">
                <a:sym typeface="Symbol"/>
              </a:rPr>
              <a:t></a:t>
            </a:r>
            <a:r>
              <a:rPr lang="en-US" dirty="0"/>
              <a:t>2 pixels,  alignment </a:t>
            </a:r>
            <a:r>
              <a:rPr lang="en-US" dirty="0">
                <a:sym typeface="Symbol"/>
              </a:rPr>
              <a:t></a:t>
            </a:r>
            <a:r>
              <a:rPr lang="en-US" dirty="0"/>
              <a:t>25 pixels)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endParaRPr lang="en-GB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380" y="76200"/>
            <a:ext cx="3318933" cy="1537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SF_22_sept_2010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09600" y="4031673"/>
            <a:ext cx="3429000" cy="2445327"/>
          </a:xfrm>
          <a:prstGeom prst="rect">
            <a:avLst/>
          </a:prstGeom>
        </p:spPr>
      </p:pic>
      <p:pic>
        <p:nvPicPr>
          <p:cNvPr id="10" name="day 17.wmv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 cstate="print"/>
          <a:stretch>
            <a:fillRect/>
          </a:stretch>
        </p:blipFill>
        <p:spPr>
          <a:xfrm>
            <a:off x="5017892" y="4038600"/>
            <a:ext cx="3259380" cy="244532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607874" y="3680813"/>
            <a:ext cx="1837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Not always easy…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5150674" cy="914400"/>
          </a:xfrm>
        </p:spPr>
        <p:txBody>
          <a:bodyPr>
            <a:normAutofit fontScale="90000"/>
          </a:bodyPr>
          <a:lstStyle/>
          <a:p>
            <a:r>
              <a:rPr lang="en-US" dirty="0"/>
              <a:t>Controls &amp; Operation </a:t>
            </a:r>
            <a:r>
              <a:rPr lang="en-US" dirty="0" smtClean="0"/>
              <a:t>–Pointing precision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12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5"/>
                </a:solidFill>
              </a:rPr>
              <a:t>Sun filming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March &amp; September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Sun visible through window </a:t>
            </a:r>
            <a:r>
              <a:rPr lang="en-GB" dirty="0"/>
              <a:t>in the east-facing </a:t>
            </a:r>
            <a:r>
              <a:rPr lang="en-GB" dirty="0" smtClean="0"/>
              <a:t>wall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SLR camera + optics aligned (Survey team)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Precision (</a:t>
            </a:r>
            <a:r>
              <a:rPr lang="en-US" dirty="0" err="1" smtClean="0"/>
              <a:t>R</a:t>
            </a:r>
            <a:r>
              <a:rPr lang="en-US" baseline="-25000" dirty="0" err="1" smtClean="0"/>
              <a:t>sun</a:t>
            </a:r>
            <a:r>
              <a:rPr lang="en-US" dirty="0" smtClean="0"/>
              <a:t> = 1139</a:t>
            </a:r>
            <a:r>
              <a:rPr lang="en-US" dirty="0">
                <a:sym typeface="Symbol"/>
              </a:rPr>
              <a:t></a:t>
            </a:r>
            <a:r>
              <a:rPr lang="en-US" dirty="0"/>
              <a:t>2 </a:t>
            </a:r>
            <a:r>
              <a:rPr lang="en-US" dirty="0" smtClean="0"/>
              <a:t>pixels,  </a:t>
            </a:r>
            <a:r>
              <a:rPr lang="en-US" dirty="0"/>
              <a:t>alignment </a:t>
            </a:r>
            <a:r>
              <a:rPr lang="en-US" dirty="0">
                <a:sym typeface="Symbol"/>
              </a:rPr>
              <a:t></a:t>
            </a:r>
            <a:r>
              <a:rPr lang="en-US" dirty="0"/>
              <a:t>25 pixels)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endParaRPr lang="en-GB" dirty="0" smtClean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 marL="0" indent="0">
              <a:buNone/>
            </a:pPr>
            <a:endParaRPr lang="en-GB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266" y="76200"/>
            <a:ext cx="3318933" cy="1537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 descr="E:\SPSC report 2010\Files\IMG_3479_P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4038600"/>
            <a:ext cx="3429000" cy="24384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860006"/>
            <a:ext cx="4585267" cy="279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>
            <a:off x="5410200" y="4800600"/>
            <a:ext cx="3048000" cy="5334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3337328">
            <a:off x="4867526" y="4646710"/>
            <a:ext cx="559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CAST</a:t>
            </a:r>
            <a:endParaRPr lang="en-GB" sz="1400" b="1" dirty="0">
              <a:solidFill>
                <a:schemeClr val="tx2"/>
              </a:solidFill>
            </a:endParaRPr>
          </a:p>
        </p:txBody>
      </p:sp>
      <p:pic>
        <p:nvPicPr>
          <p:cNvPr id="2053" name="Picture 5" descr="C:\Users\thvafeia\AppData\Local\Microsoft\Windows\Temporary Internet Files\Content.IE5\G9OPV6VI\MC90023218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8737" y="5099963"/>
            <a:ext cx="616987" cy="58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5150674" cy="914400"/>
          </a:xfrm>
        </p:spPr>
        <p:txBody>
          <a:bodyPr>
            <a:normAutofit fontScale="90000"/>
          </a:bodyPr>
          <a:lstStyle/>
          <a:p>
            <a:r>
              <a:rPr lang="en-US" dirty="0"/>
              <a:t>Controls &amp; Operation </a:t>
            </a:r>
            <a:r>
              <a:rPr lang="en-US" dirty="0" smtClean="0"/>
              <a:t>–Pointing precision</a:t>
            </a:r>
            <a:endParaRPr lang="en-GB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89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Micromegas background evolution</a:t>
            </a:r>
            <a:endParaRPr lang="en-GB" dirty="0">
              <a:cs typeface="Times New Roman" pitchFamily="18" charset="0"/>
            </a:endParaRPr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6629400" cy="228600"/>
          </a:xfrm>
        </p:spPr>
        <p:txBody>
          <a:bodyPr/>
          <a:lstStyle/>
          <a:p>
            <a:pPr algn="l"/>
            <a:r>
              <a:rPr lang="de-DE" smtClean="0"/>
              <a:t>T. Vafeiadis                                                                                                                                     HEP 2019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0800" y="1905000"/>
            <a:ext cx="4038600" cy="3891071"/>
          </a:xfrm>
          <a:prstGeom prst="rect">
            <a:avLst/>
          </a:prstGeom>
        </p:spPr>
      </p:pic>
      <p:sp>
        <p:nvSpPr>
          <p:cNvPr id="6" name="10 CuadroTexto"/>
          <p:cNvSpPr txBox="1">
            <a:spLocks noChangeArrowheads="1"/>
          </p:cNvSpPr>
          <p:nvPr/>
        </p:nvSpPr>
        <p:spPr bwMode="auto">
          <a:xfrm>
            <a:off x="6313535" y="2235200"/>
            <a:ext cx="28686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600" dirty="0">
                <a:solidFill>
                  <a:srgbClr val="00EA6A"/>
                </a:solidFill>
                <a:latin typeface="+mn-lt"/>
              </a:rPr>
              <a:t>Shielded </a:t>
            </a:r>
            <a:r>
              <a:rPr lang="en-US" sz="1600" dirty="0" err="1">
                <a:solidFill>
                  <a:srgbClr val="00EA6A"/>
                </a:solidFill>
                <a:latin typeface="+mn-lt"/>
              </a:rPr>
              <a:t>Micromegas</a:t>
            </a:r>
            <a:endParaRPr lang="en-US" sz="1600" dirty="0">
              <a:solidFill>
                <a:srgbClr val="00EA6A"/>
              </a:solidFill>
              <a:latin typeface="+mn-lt"/>
            </a:endParaRPr>
          </a:p>
          <a:p>
            <a:pPr algn="ctr" eaLnBrk="1" hangingPunct="1"/>
            <a:r>
              <a:rPr lang="en-US" sz="1600" dirty="0">
                <a:solidFill>
                  <a:srgbClr val="00EA6A"/>
                </a:solidFill>
                <a:latin typeface="+mn-lt"/>
              </a:rPr>
              <a:t>(bulk and </a:t>
            </a:r>
            <a:r>
              <a:rPr lang="en-US" sz="1600" dirty="0" err="1">
                <a:solidFill>
                  <a:srgbClr val="00EA6A"/>
                </a:solidFill>
                <a:latin typeface="+mn-lt"/>
              </a:rPr>
              <a:t>microbulk</a:t>
            </a:r>
            <a:r>
              <a:rPr lang="en-US" sz="1600" dirty="0">
                <a:solidFill>
                  <a:srgbClr val="00EA6A"/>
                </a:solidFill>
                <a:latin typeface="+mn-lt"/>
              </a:rPr>
              <a:t> technology)</a:t>
            </a:r>
          </a:p>
        </p:txBody>
      </p:sp>
      <p:sp>
        <p:nvSpPr>
          <p:cNvPr id="7" name="10 CuadroTexto"/>
          <p:cNvSpPr txBox="1">
            <a:spLocks noChangeArrowheads="1"/>
          </p:cNvSpPr>
          <p:nvPr/>
        </p:nvSpPr>
        <p:spPr bwMode="auto">
          <a:xfrm>
            <a:off x="6609427" y="3378799"/>
            <a:ext cx="182178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600" dirty="0" smtClean="0">
                <a:latin typeface="+mn-lt"/>
              </a:rPr>
              <a:t>Shielding upgrade</a:t>
            </a:r>
          </a:p>
          <a:p>
            <a:pPr algn="ctr" eaLnBrk="1" hangingPunct="1"/>
            <a:r>
              <a:rPr lang="en-US" sz="1600" dirty="0" smtClean="0">
                <a:latin typeface="+mn-lt"/>
              </a:rPr>
              <a:t>Electronics upgrade</a:t>
            </a:r>
            <a:endParaRPr lang="en-US" sz="1600" dirty="0">
              <a:latin typeface="+mn-lt"/>
            </a:endParaRPr>
          </a:p>
        </p:txBody>
      </p:sp>
      <p:sp>
        <p:nvSpPr>
          <p:cNvPr id="8" name="10 CuadroTexto"/>
          <p:cNvSpPr txBox="1">
            <a:spLocks noChangeArrowheads="1"/>
          </p:cNvSpPr>
          <p:nvPr/>
        </p:nvSpPr>
        <p:spPr bwMode="auto">
          <a:xfrm>
            <a:off x="6539940" y="4409799"/>
            <a:ext cx="19232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45720" rIns="0" bIns="45720" rtlCol="0">
            <a:spAutoFit/>
          </a:bodyPr>
          <a:lstStyle>
            <a:lvl1pPr marL="342900" indent="-342900" algn="l" defTabSz="914400" rtl="0" eaLnBrk="0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marL="0" indent="0" eaLnBrk="1" hangingPunct="1">
              <a:spcAft>
                <a:spcPts val="0"/>
              </a:spcAft>
              <a:buFont typeface="Wingdings" pitchFamily="2" charset="2"/>
              <a:buNone/>
            </a:pPr>
            <a:r>
              <a:rPr lang="en-US" sz="1600" dirty="0" err="1" smtClean="0">
                <a:solidFill>
                  <a:srgbClr val="FF0000"/>
                </a:solidFill>
                <a:latin typeface="+mn-lt"/>
              </a:rPr>
              <a:t>Canfranc</a:t>
            </a:r>
            <a:r>
              <a:rPr lang="en-US" sz="1600" dirty="0" smtClean="0">
                <a:solidFill>
                  <a:srgbClr val="FF0000"/>
                </a:solidFill>
                <a:latin typeface="+mn-lt"/>
              </a:rPr>
              <a:t>, underground</a:t>
            </a:r>
          </a:p>
          <a:p>
            <a:pPr marL="0" indent="0" eaLnBrk="1" hangingPunct="1">
              <a:spcBef>
                <a:spcPts val="0"/>
              </a:spcBef>
              <a:buFont typeface="Wingdings" pitchFamily="2" charset="2"/>
              <a:buNone/>
            </a:pPr>
            <a:r>
              <a:rPr lang="en-US" sz="1600" dirty="0" smtClean="0">
                <a:solidFill>
                  <a:srgbClr val="FF0000"/>
                </a:solidFill>
                <a:latin typeface="+mn-lt"/>
              </a:rPr>
              <a:t>laboratory</a:t>
            </a:r>
            <a:endParaRPr lang="en-US" sz="1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9" name="10 CuadroTexto"/>
          <p:cNvSpPr txBox="1">
            <a:spLocks noChangeArrowheads="1"/>
          </p:cNvSpPr>
          <p:nvPr/>
        </p:nvSpPr>
        <p:spPr bwMode="auto">
          <a:xfrm>
            <a:off x="2263917" y="1468076"/>
            <a:ext cx="385907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600" dirty="0" smtClean="0">
                <a:solidFill>
                  <a:srgbClr val="0000FF"/>
                </a:solidFill>
                <a:latin typeface="+mn-lt"/>
              </a:rPr>
              <a:t>Unshielded Micromegas (classic technology)</a:t>
            </a:r>
            <a:endParaRPr lang="en-US" sz="1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1702" y="2176764"/>
            <a:ext cx="2182898" cy="1480836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>
                <a:cs typeface="Times New Roman" pitchFamily="18" charset="0"/>
              </a:rPr>
              <a:t>Improvement </a:t>
            </a:r>
            <a:r>
              <a:rPr lang="en-US" dirty="0" smtClean="0">
                <a:cs typeface="Times New Roman" pitchFamily="18" charset="0"/>
              </a:rPr>
              <a:t>of two </a:t>
            </a:r>
            <a:r>
              <a:rPr lang="en-US" dirty="0">
                <a:cs typeface="Times New Roman" pitchFamily="18" charset="0"/>
              </a:rPr>
              <a:t>orders </a:t>
            </a:r>
            <a:r>
              <a:rPr lang="en-US" dirty="0" smtClean="0">
                <a:cs typeface="Times New Roman" pitchFamily="18" charset="0"/>
              </a:rPr>
              <a:t>of magnitude in background over </a:t>
            </a:r>
            <a:r>
              <a:rPr lang="en-US" dirty="0">
                <a:cs typeface="Times New Roman" pitchFamily="18" charset="0"/>
              </a:rPr>
              <a:t>the years</a:t>
            </a:r>
            <a:endParaRPr lang="en-GB" dirty="0"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72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944" y="1599309"/>
            <a:ext cx="3683830" cy="24985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spectra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800" y="1628775"/>
            <a:ext cx="4295078" cy="248602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725098" y="1219200"/>
            <a:ext cx="2209800" cy="458555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 smtClean="0"/>
              <a:t>InGRID</a:t>
            </a:r>
            <a:r>
              <a:rPr lang="en-US" dirty="0" smtClean="0"/>
              <a:t> Oct/Nov 2014</a:t>
            </a:r>
          </a:p>
        </p:txBody>
      </p:sp>
      <p:sp>
        <p:nvSpPr>
          <p:cNvPr id="10" name="Rectangle 9"/>
          <p:cNvSpPr/>
          <p:nvPr/>
        </p:nvSpPr>
        <p:spPr>
          <a:xfrm>
            <a:off x="1723486" y="1219200"/>
            <a:ext cx="1037687" cy="458555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SR 2014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2974" y="4395788"/>
            <a:ext cx="3434026" cy="238601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109774" y="4038162"/>
            <a:ext cx="1524000" cy="458555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SDD Nov 2013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6629400" cy="228600"/>
          </a:xfrm>
        </p:spPr>
        <p:txBody>
          <a:bodyPr/>
          <a:lstStyle/>
          <a:p>
            <a:pPr algn="l"/>
            <a:r>
              <a:rPr lang="de-DE" smtClean="0">
                <a:latin typeface="Calibri" panose="020F0502020204030204" pitchFamily="34" charset="0"/>
              </a:rPr>
              <a:t>T. Vafeiadis                                                                                                                                     HEP 2019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9084771">
            <a:off x="1485348" y="2699267"/>
            <a:ext cx="146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PRELIMINARY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628099" y="5939728"/>
            <a:ext cx="19745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(10</a:t>
            </a:r>
            <a:r>
              <a:rPr lang="en-US" baseline="30000" dirty="0" smtClean="0"/>
              <a:t>-3</a:t>
            </a:r>
            <a:r>
              <a:rPr lang="en-US" dirty="0" smtClean="0"/>
              <a:t> </a:t>
            </a:r>
            <a:r>
              <a:rPr lang="en-US" dirty="0" err="1" smtClean="0"/>
              <a:t>cts</a:t>
            </a:r>
            <a:r>
              <a:rPr lang="en-US" dirty="0" smtClean="0"/>
              <a:t>/</a:t>
            </a:r>
            <a:r>
              <a:rPr lang="en-US" dirty="0" err="1" smtClean="0"/>
              <a:t>keV</a:t>
            </a:r>
            <a:r>
              <a:rPr lang="en-US" dirty="0" smtClean="0"/>
              <a:t>/cm</a:t>
            </a:r>
            <a:r>
              <a:rPr lang="en-US" baseline="30000" dirty="0" smtClean="0"/>
              <a:t>2</a:t>
            </a:r>
            <a:r>
              <a:rPr lang="en-US" dirty="0" smtClean="0"/>
              <a:t>/s</a:t>
            </a:r>
          </a:p>
          <a:p>
            <a:r>
              <a:rPr lang="en-US" dirty="0" smtClean="0"/>
              <a:t>or </a:t>
            </a:r>
            <a:r>
              <a:rPr lang="en-US" dirty="0"/>
              <a:t>1.4 </a:t>
            </a:r>
            <a:r>
              <a:rPr lang="en-US" dirty="0" err="1"/>
              <a:t>mHz</a:t>
            </a:r>
            <a:endParaRPr lang="en-GB" dirty="0"/>
          </a:p>
          <a:p>
            <a:r>
              <a:rPr lang="en-US" dirty="0" smtClean="0"/>
              <a:t>from 400-1500 eV)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18586" y="4002348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(0.8x10</a:t>
            </a:r>
            <a:r>
              <a:rPr lang="en-US" baseline="30000" dirty="0" smtClean="0"/>
              <a:t>-6</a:t>
            </a:r>
            <a:r>
              <a:rPr lang="en-US" dirty="0" smtClean="0"/>
              <a:t> </a:t>
            </a:r>
            <a:r>
              <a:rPr lang="en-US" dirty="0" err="1" smtClean="0"/>
              <a:t>cts</a:t>
            </a:r>
            <a:r>
              <a:rPr lang="en-US" dirty="0" smtClean="0"/>
              <a:t>/</a:t>
            </a:r>
            <a:r>
              <a:rPr lang="en-US" dirty="0" err="1" smtClean="0"/>
              <a:t>keV</a:t>
            </a:r>
            <a:r>
              <a:rPr lang="en-US" dirty="0" smtClean="0"/>
              <a:t>/cm</a:t>
            </a:r>
            <a:r>
              <a:rPr lang="en-US" baseline="30000" dirty="0" smtClean="0"/>
              <a:t>2</a:t>
            </a:r>
            <a:r>
              <a:rPr lang="en-US" dirty="0" smtClean="0"/>
              <a:t>/s 2-7 </a:t>
            </a:r>
            <a:r>
              <a:rPr lang="en-US" dirty="0" err="1" smtClean="0"/>
              <a:t>keV</a:t>
            </a:r>
            <a:r>
              <a:rPr lang="en-US" dirty="0" smtClean="0"/>
              <a:t>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71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Fabrication of detectors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6629400" cy="228600"/>
          </a:xfrm>
        </p:spPr>
        <p:txBody>
          <a:bodyPr/>
          <a:lstStyle/>
          <a:p>
            <a:pPr algn="l"/>
            <a:r>
              <a:rPr lang="de-DE" smtClean="0">
                <a:latin typeface="Calibri" panose="020F0502020204030204" pitchFamily="34" charset="0"/>
              </a:rPr>
              <a:t>T. Vafeiadis                                                                                                                                     HEP 2019</a:t>
            </a:r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422" y="1816865"/>
            <a:ext cx="3657600" cy="43553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0164" y="1816866"/>
            <a:ext cx="4759036" cy="27432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922742" y="1435865"/>
            <a:ext cx="2057400" cy="458555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Bulk Micromegas</a:t>
            </a:r>
          </a:p>
        </p:txBody>
      </p:sp>
      <p:sp>
        <p:nvSpPr>
          <p:cNvPr id="10" name="Rectangle 9"/>
          <p:cNvSpPr/>
          <p:nvPr/>
        </p:nvSpPr>
        <p:spPr>
          <a:xfrm>
            <a:off x="5204467" y="1397089"/>
            <a:ext cx="2510429" cy="458555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Microbulk</a:t>
            </a:r>
            <a:r>
              <a:rPr lang="en-US" dirty="0" smtClean="0"/>
              <a:t> Micromegas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07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Fabrication of detectors</a:t>
            </a:r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6629400" cy="228600"/>
          </a:xfrm>
        </p:spPr>
        <p:txBody>
          <a:bodyPr/>
          <a:lstStyle/>
          <a:p>
            <a:pPr algn="l"/>
            <a:r>
              <a:rPr lang="de-DE" smtClean="0">
                <a:latin typeface="Calibri" panose="020F0502020204030204" pitchFamily="34" charset="0"/>
              </a:rPr>
              <a:t>T. Vafeiadis                                                                                                                                     HEP 2019</a:t>
            </a:r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8225" y="2057400"/>
            <a:ext cx="3533775" cy="410355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143625" y="1598845"/>
            <a:ext cx="1058458" cy="458555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INGRID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16954" y="2133600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Timepix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152400" y="2743200"/>
            <a:ext cx="48768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600" dirty="0">
                <a:solidFill>
                  <a:srgbClr val="000000"/>
                </a:solidFill>
                <a:latin typeface="LMSans10-Regular" panose="00000500000000000000" pitchFamily="50" charset="0"/>
              </a:rPr>
              <a:t>Starting with bare </a:t>
            </a:r>
            <a:r>
              <a:rPr lang="en-GB" sz="1600" dirty="0" err="1" smtClean="0">
                <a:solidFill>
                  <a:srgbClr val="000000"/>
                </a:solidFill>
                <a:latin typeface="LMSans10-Regular" panose="00000500000000000000" pitchFamily="50" charset="0"/>
              </a:rPr>
              <a:t>Timepix</a:t>
            </a:r>
            <a:endParaRPr lang="en-GB" sz="1600" dirty="0" smtClean="0">
              <a:solidFill>
                <a:srgbClr val="000000"/>
              </a:solidFill>
              <a:latin typeface="LMSans10-Regular" panose="00000500000000000000" pitchFamily="50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>
                <a:solidFill>
                  <a:srgbClr val="000000"/>
                </a:solidFill>
                <a:latin typeface="LMSans10-Regular" panose="00000500000000000000" pitchFamily="50" charset="0"/>
              </a:rPr>
              <a:t>Deposition </a:t>
            </a:r>
            <a:r>
              <a:rPr lang="en-GB" sz="1600" dirty="0">
                <a:solidFill>
                  <a:srgbClr val="000000"/>
                </a:solidFill>
                <a:latin typeface="LMSans10-Regular" panose="00000500000000000000" pitchFamily="50" charset="0"/>
              </a:rPr>
              <a:t>of protection </a:t>
            </a:r>
            <a:r>
              <a:rPr lang="en-GB" sz="1600" dirty="0" smtClean="0">
                <a:solidFill>
                  <a:srgbClr val="000000"/>
                </a:solidFill>
                <a:latin typeface="LMSans10-Regular" panose="00000500000000000000" pitchFamily="50" charset="0"/>
              </a:rPr>
              <a:t>layer (4 </a:t>
            </a:r>
            <a:r>
              <a:rPr lang="en-GB" sz="1600" dirty="0">
                <a:solidFill>
                  <a:srgbClr val="000000"/>
                </a:solidFill>
                <a:latin typeface="LMSans10-Regular" panose="00000500000000000000" pitchFamily="50" charset="0"/>
              </a:rPr>
              <a:t>or 8 </a:t>
            </a:r>
            <a:r>
              <a:rPr lang="en-GB" sz="1600" dirty="0" err="1">
                <a:solidFill>
                  <a:srgbClr val="000000"/>
                </a:solidFill>
                <a:latin typeface="LMSans10-Regular" panose="00000500000000000000" pitchFamily="50" charset="0"/>
              </a:rPr>
              <a:t>μm</a:t>
            </a:r>
            <a:r>
              <a:rPr lang="en-GB" sz="1600" dirty="0">
                <a:solidFill>
                  <a:srgbClr val="000000"/>
                </a:solidFill>
                <a:latin typeface="LMSans10-Regular" panose="00000500000000000000" pitchFamily="50" charset="0"/>
              </a:rPr>
              <a:t> </a:t>
            </a:r>
            <a:r>
              <a:rPr lang="en-GB" sz="1600" dirty="0" err="1" smtClean="0">
                <a:solidFill>
                  <a:srgbClr val="000000"/>
                </a:solidFill>
                <a:latin typeface="LMSans10-Regular" panose="00000500000000000000" pitchFamily="50" charset="0"/>
              </a:rPr>
              <a:t>Si</a:t>
            </a:r>
            <a:r>
              <a:rPr lang="en-GB" sz="1600" i="1" baseline="-25000" dirty="0" err="1" smtClean="0">
                <a:solidFill>
                  <a:srgbClr val="000000"/>
                </a:solidFill>
                <a:latin typeface="LMMathItalic8-Regular"/>
              </a:rPr>
              <a:t>x</a:t>
            </a:r>
            <a:r>
              <a:rPr lang="en-GB" sz="1600" dirty="0" err="1" smtClean="0">
                <a:solidFill>
                  <a:srgbClr val="000000"/>
                </a:solidFill>
                <a:latin typeface="LMSans10-Regular" panose="00000500000000000000" pitchFamily="50" charset="0"/>
              </a:rPr>
              <a:t>N</a:t>
            </a:r>
            <a:r>
              <a:rPr lang="en-GB" sz="1600" i="1" baseline="-25000" dirty="0" err="1" smtClean="0">
                <a:solidFill>
                  <a:srgbClr val="000000"/>
                </a:solidFill>
                <a:latin typeface="LMMathItalic8-Regular"/>
              </a:rPr>
              <a:t>y</a:t>
            </a:r>
            <a:r>
              <a:rPr lang="en-GB" sz="1600" dirty="0" smtClean="0">
                <a:solidFill>
                  <a:srgbClr val="000000"/>
                </a:solidFill>
                <a:latin typeface="LMSans10-Regular" panose="00000500000000000000" pitchFamily="50" charset="0"/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>
                <a:solidFill>
                  <a:srgbClr val="000000"/>
                </a:solidFill>
                <a:latin typeface="LMSans10-Regular" panose="00000500000000000000" pitchFamily="50" charset="0"/>
              </a:rPr>
              <a:t>Deposition </a:t>
            </a:r>
            <a:r>
              <a:rPr lang="en-GB" sz="1600" dirty="0">
                <a:solidFill>
                  <a:srgbClr val="000000"/>
                </a:solidFill>
                <a:latin typeface="LMSans10-Regular" panose="00000500000000000000" pitchFamily="50" charset="0"/>
              </a:rPr>
              <a:t>of </a:t>
            </a:r>
            <a:r>
              <a:rPr lang="en-GB" sz="1600" dirty="0" smtClean="0">
                <a:solidFill>
                  <a:srgbClr val="000000"/>
                </a:solidFill>
                <a:latin typeface="LMSans10-Regular" panose="00000500000000000000" pitchFamily="50" charset="0"/>
              </a:rPr>
              <a:t>negative photoresist </a:t>
            </a:r>
            <a:r>
              <a:rPr lang="en-GB" sz="1600" dirty="0">
                <a:solidFill>
                  <a:srgbClr val="000000"/>
                </a:solidFill>
                <a:latin typeface="LMSans10-Regular" panose="00000500000000000000" pitchFamily="50" charset="0"/>
              </a:rPr>
              <a:t>SU-8 (50 </a:t>
            </a:r>
            <a:r>
              <a:rPr lang="el-GR" sz="1600" dirty="0">
                <a:solidFill>
                  <a:srgbClr val="000000"/>
                </a:solidFill>
                <a:latin typeface="LMSans10-Regular" panose="00000500000000000000" pitchFamily="50" charset="0"/>
              </a:rPr>
              <a:t>μ</a:t>
            </a:r>
            <a:r>
              <a:rPr lang="en-GB" sz="1600" dirty="0" smtClean="0">
                <a:solidFill>
                  <a:srgbClr val="000000"/>
                </a:solidFill>
                <a:latin typeface="LMSans10-Regular" panose="00000500000000000000" pitchFamily="50" charset="0"/>
              </a:rPr>
              <a:t>m)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>
                <a:solidFill>
                  <a:srgbClr val="000000"/>
                </a:solidFill>
                <a:latin typeface="LMSans10-Regular" panose="00000500000000000000" pitchFamily="50" charset="0"/>
              </a:rPr>
              <a:t>Exposure </a:t>
            </a:r>
            <a:r>
              <a:rPr lang="en-GB" sz="1600" dirty="0">
                <a:solidFill>
                  <a:srgbClr val="000000"/>
                </a:solidFill>
                <a:latin typeface="LMSans10-Regular" panose="00000500000000000000" pitchFamily="50" charset="0"/>
              </a:rPr>
              <a:t>of </a:t>
            </a:r>
            <a:r>
              <a:rPr lang="en-GB" sz="1600" dirty="0" smtClean="0">
                <a:solidFill>
                  <a:srgbClr val="000000"/>
                </a:solidFill>
                <a:latin typeface="LMSans10-Regular" panose="00000500000000000000" pitchFamily="50" charset="0"/>
              </a:rPr>
              <a:t>SU-8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>
                <a:solidFill>
                  <a:srgbClr val="000000"/>
                </a:solidFill>
                <a:latin typeface="LMSans10-Regular" panose="00000500000000000000" pitchFamily="50" charset="0"/>
              </a:rPr>
              <a:t>Sputtering </a:t>
            </a:r>
            <a:r>
              <a:rPr lang="en-GB" sz="1600" dirty="0">
                <a:solidFill>
                  <a:srgbClr val="000000"/>
                </a:solidFill>
                <a:latin typeface="LMSans10-Regular" panose="00000500000000000000" pitchFamily="50" charset="0"/>
              </a:rPr>
              <a:t>aluminium (1 </a:t>
            </a:r>
            <a:r>
              <a:rPr lang="el-GR" sz="1600" dirty="0">
                <a:solidFill>
                  <a:srgbClr val="000000"/>
                </a:solidFill>
                <a:latin typeface="LMSans10-Regular" panose="00000500000000000000" pitchFamily="50" charset="0"/>
              </a:rPr>
              <a:t>μ</a:t>
            </a:r>
            <a:r>
              <a:rPr lang="en-GB" sz="1600" dirty="0" smtClean="0">
                <a:solidFill>
                  <a:srgbClr val="000000"/>
                </a:solidFill>
                <a:latin typeface="LMSans10-Regular" panose="00000500000000000000" pitchFamily="50" charset="0"/>
              </a:rPr>
              <a:t>m)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>
                <a:solidFill>
                  <a:srgbClr val="000000"/>
                </a:solidFill>
                <a:latin typeface="LMSans10-Regular" panose="00000500000000000000" pitchFamily="50" charset="0"/>
              </a:rPr>
              <a:t>Putting </a:t>
            </a:r>
            <a:r>
              <a:rPr lang="en-GB" sz="1600" dirty="0">
                <a:solidFill>
                  <a:srgbClr val="000000"/>
                </a:solidFill>
                <a:latin typeface="LMSans10-Regular" panose="00000500000000000000" pitchFamily="50" charset="0"/>
              </a:rPr>
              <a:t>mask on </a:t>
            </a:r>
            <a:r>
              <a:rPr lang="en-GB" sz="1600" dirty="0" smtClean="0">
                <a:solidFill>
                  <a:srgbClr val="000000"/>
                </a:solidFill>
                <a:latin typeface="LMSans10-Regular" panose="00000500000000000000" pitchFamily="50" charset="0"/>
              </a:rPr>
              <a:t>aluminium layer </a:t>
            </a:r>
            <a:r>
              <a:rPr lang="en-GB" sz="1600" dirty="0">
                <a:solidFill>
                  <a:srgbClr val="000000"/>
                </a:solidFill>
                <a:latin typeface="LMSans10-Regular" panose="00000500000000000000" pitchFamily="50" charset="0"/>
              </a:rPr>
              <a:t>(</a:t>
            </a:r>
            <a:r>
              <a:rPr lang="en-GB" sz="1600" dirty="0" smtClean="0">
                <a:solidFill>
                  <a:srgbClr val="000000"/>
                </a:solidFill>
                <a:latin typeface="LMSans10-Regular" panose="00000500000000000000" pitchFamily="50" charset="0"/>
              </a:rPr>
              <a:t>photoresist)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>
                <a:solidFill>
                  <a:srgbClr val="000000"/>
                </a:solidFill>
                <a:latin typeface="LMSans10-Regular" panose="00000500000000000000" pitchFamily="50" charset="0"/>
              </a:rPr>
              <a:t>Structuring aluminium </a:t>
            </a:r>
            <a:r>
              <a:rPr lang="en-GB" sz="1600" dirty="0">
                <a:solidFill>
                  <a:srgbClr val="000000"/>
                </a:solidFill>
                <a:latin typeface="LMSans10-Regular" panose="00000500000000000000" pitchFamily="50" charset="0"/>
              </a:rPr>
              <a:t>layer </a:t>
            </a:r>
            <a:r>
              <a:rPr lang="en-GB" sz="1600" dirty="0" smtClean="0">
                <a:solidFill>
                  <a:srgbClr val="000000"/>
                </a:solidFill>
                <a:latin typeface="LMSans10-Regular" panose="00000500000000000000" pitchFamily="50" charset="0"/>
              </a:rPr>
              <a:t>by etching </a:t>
            </a:r>
            <a:r>
              <a:rPr lang="en-GB" sz="1600" dirty="0">
                <a:solidFill>
                  <a:srgbClr val="000000"/>
                </a:solidFill>
                <a:latin typeface="LMSans10-Regular" panose="00000500000000000000" pitchFamily="50" charset="0"/>
              </a:rPr>
              <a:t>the </a:t>
            </a:r>
            <a:r>
              <a:rPr lang="en-GB" sz="1600" dirty="0" smtClean="0">
                <a:solidFill>
                  <a:srgbClr val="000000"/>
                </a:solidFill>
                <a:latin typeface="LMSans10-Regular" panose="00000500000000000000" pitchFamily="50" charset="0"/>
              </a:rPr>
              <a:t>holes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>
                <a:solidFill>
                  <a:srgbClr val="000000"/>
                </a:solidFill>
                <a:latin typeface="LMSans10-Regular" panose="00000500000000000000" pitchFamily="50" charset="0"/>
              </a:rPr>
              <a:t>Development </a:t>
            </a:r>
            <a:r>
              <a:rPr lang="en-GB" sz="1600" dirty="0">
                <a:solidFill>
                  <a:srgbClr val="000000"/>
                </a:solidFill>
                <a:latin typeface="LMSans10-Regular" panose="00000500000000000000" pitchFamily="50" charset="0"/>
              </a:rPr>
              <a:t>of SU-8, </a:t>
            </a:r>
            <a:r>
              <a:rPr lang="en-GB" sz="1600" dirty="0" smtClean="0">
                <a:solidFill>
                  <a:srgbClr val="000000"/>
                </a:solidFill>
                <a:latin typeface="LMSans10-Regular" panose="00000500000000000000" pitchFamily="50" charset="0"/>
              </a:rPr>
              <a:t>cleaning of interstitials</a:t>
            </a:r>
            <a:endParaRPr lang="en-GB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49058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XRT – LLNL 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1295399"/>
            <a:ext cx="2514600" cy="21828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4086" y="1399861"/>
            <a:ext cx="1473894" cy="18859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5600" y="1399861"/>
            <a:ext cx="1642686" cy="188595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94430" y="3810000"/>
            <a:ext cx="5238750" cy="2076868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6629400" cy="228600"/>
          </a:xfrm>
        </p:spPr>
        <p:txBody>
          <a:bodyPr/>
          <a:lstStyle/>
          <a:p>
            <a:pPr algn="l"/>
            <a:r>
              <a:rPr lang="de-DE" smtClean="0">
                <a:latin typeface="Calibri" panose="020F0502020204030204" pitchFamily="34" charset="0"/>
              </a:rPr>
              <a:t>T. Vafeiadis                                                                                                                                     HEP 2019</a:t>
            </a:r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8600" y="4038600"/>
            <a:ext cx="2881044" cy="245268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57160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179195"/>
            <a:ext cx="3337560" cy="2630805"/>
          </a:xfrm>
          <a:prstGeom prst="rect">
            <a:avLst/>
          </a:prstGeom>
          <a:noFill/>
          <a:ln>
            <a:noFill/>
          </a:ln>
          <a:effectLst/>
          <a:extLst/>
        </p:spPr>
      </p:pic>
      <p:grpSp>
        <p:nvGrpSpPr>
          <p:cNvPr id="6" name="Group 5"/>
          <p:cNvGrpSpPr/>
          <p:nvPr/>
        </p:nvGrpSpPr>
        <p:grpSpPr>
          <a:xfrm>
            <a:off x="185792" y="3934102"/>
            <a:ext cx="1961379" cy="2366583"/>
            <a:chOff x="185792" y="3934102"/>
            <a:chExt cx="1961379" cy="2366583"/>
          </a:xfrm>
        </p:grpSpPr>
        <p:grpSp>
          <p:nvGrpSpPr>
            <p:cNvPr id="2" name="Group 1"/>
            <p:cNvGrpSpPr/>
            <p:nvPr/>
          </p:nvGrpSpPr>
          <p:grpSpPr>
            <a:xfrm>
              <a:off x="185792" y="4350768"/>
              <a:ext cx="1961379" cy="1949917"/>
              <a:chOff x="185792" y="4350768"/>
              <a:chExt cx="1961379" cy="1949917"/>
            </a:xfrm>
          </p:grpSpPr>
          <p:pic>
            <p:nvPicPr>
              <p:cNvPr id="18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760" y="4350768"/>
                <a:ext cx="1903411" cy="10700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185792" y="5469688"/>
                <a:ext cx="1873141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-Calibration</a:t>
                </a:r>
              </a:p>
              <a:p>
                <a:r>
                  <a:rPr lang="en-US" sz="1600" dirty="0" smtClean="0"/>
                  <a:t>-Selection criteria</a:t>
                </a:r>
              </a:p>
              <a:p>
                <a:r>
                  <a:rPr lang="en-US" sz="1600" dirty="0" smtClean="0"/>
                  <a:t>-Weakness in design</a:t>
                </a:r>
                <a:endParaRPr lang="en-GB" sz="1600" dirty="0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282042" y="3934102"/>
              <a:ext cx="1816972" cy="369332"/>
            </a:xfrm>
            <a:prstGeom prst="rect">
              <a:avLst/>
            </a:prstGeom>
            <a:solidFill>
              <a:srgbClr val="E6EFF4"/>
            </a:solidFill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New Micromegas</a:t>
              </a:r>
              <a:endParaRPr lang="en-GB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428087" y="3926399"/>
            <a:ext cx="2021772" cy="2430773"/>
            <a:chOff x="2428087" y="3926399"/>
            <a:chExt cx="2021772" cy="2430773"/>
          </a:xfrm>
        </p:grpSpPr>
        <p:grpSp>
          <p:nvGrpSpPr>
            <p:cNvPr id="3" name="Group 2"/>
            <p:cNvGrpSpPr/>
            <p:nvPr/>
          </p:nvGrpSpPr>
          <p:grpSpPr>
            <a:xfrm>
              <a:off x="2428087" y="4350767"/>
              <a:ext cx="2021772" cy="2006405"/>
              <a:chOff x="2428087" y="4350767"/>
              <a:chExt cx="2021772" cy="2006405"/>
            </a:xfrm>
          </p:grpSpPr>
          <p:pic>
            <p:nvPicPr>
              <p:cNvPr id="22" name="Picture 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93276" y="4350767"/>
                <a:ext cx="1603427" cy="10700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3" name="TextBox 22"/>
              <p:cNvSpPr txBox="1"/>
              <p:nvPr/>
            </p:nvSpPr>
            <p:spPr>
              <a:xfrm>
                <a:off x="2428087" y="5526175"/>
                <a:ext cx="2021772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-Vacuum interface</a:t>
                </a:r>
              </a:p>
              <a:p>
                <a:r>
                  <a:rPr lang="en-US" sz="1600" dirty="0" smtClean="0"/>
                  <a:t>-Light tightness</a:t>
                </a:r>
              </a:p>
              <a:p>
                <a:r>
                  <a:rPr lang="en-US" sz="1600" dirty="0" smtClean="0"/>
                  <a:t>-Definition of voltages</a:t>
                </a:r>
                <a:endParaRPr lang="en-GB" sz="1600" dirty="0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2930947" y="3926399"/>
              <a:ext cx="764953" cy="369332"/>
            </a:xfrm>
            <a:prstGeom prst="rect">
              <a:avLst/>
            </a:prstGeom>
            <a:solidFill>
              <a:srgbClr val="E6EFF4"/>
            </a:solidFill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chemeClr val="dk1"/>
                  </a:solidFill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en-US" dirty="0" err="1" smtClean="0"/>
                <a:t>InGrid</a:t>
              </a:r>
              <a:endParaRPr lang="en-GB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733370" y="3744538"/>
            <a:ext cx="4572247" cy="2691791"/>
            <a:chOff x="4733370" y="3744538"/>
            <a:chExt cx="4572247" cy="2691791"/>
          </a:xfrm>
        </p:grpSpPr>
        <p:pic>
          <p:nvPicPr>
            <p:cNvPr id="26" name="Picture 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3370" y="4345916"/>
              <a:ext cx="1241719" cy="1891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6029762" y="5359111"/>
              <a:ext cx="3275855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-DAQ Software development</a:t>
              </a:r>
            </a:p>
            <a:p>
              <a:r>
                <a:rPr lang="en-US" sz="1600" dirty="0" smtClean="0"/>
                <a:t>-Detector performance simulation/analysis</a:t>
              </a:r>
            </a:p>
            <a:p>
              <a:r>
                <a:rPr lang="en-US" sz="1600" dirty="0" smtClean="0"/>
                <a:t>-</a:t>
              </a:r>
              <a:r>
                <a:rPr lang="en-US" sz="1600" b="1" dirty="0" smtClean="0"/>
                <a:t>New generation under study</a:t>
              </a:r>
            </a:p>
          </p:txBody>
        </p:sp>
        <p:pic>
          <p:nvPicPr>
            <p:cNvPr id="28" name="Picture 27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75867" y="3744538"/>
              <a:ext cx="2433707" cy="161457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9" name="TextBox 28"/>
            <p:cNvSpPr txBox="1"/>
            <p:nvPr/>
          </p:nvSpPr>
          <p:spPr>
            <a:xfrm>
              <a:off x="5075655" y="3926399"/>
              <a:ext cx="575799" cy="369332"/>
            </a:xfrm>
            <a:prstGeom prst="rect">
              <a:avLst/>
            </a:prstGeom>
            <a:solidFill>
              <a:srgbClr val="E6EFF4"/>
            </a:solidFill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chemeClr val="dk1"/>
                  </a:solidFill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en-US" dirty="0"/>
                <a:t>SDD</a:t>
              </a:r>
              <a:endParaRPr lang="en-GB" dirty="0"/>
            </a:p>
          </p:txBody>
        </p:sp>
      </p:grpSp>
      <p:sp>
        <p:nvSpPr>
          <p:cNvPr id="31" name="Title 1"/>
          <p:cNvSpPr txBox="1">
            <a:spLocks/>
          </p:cNvSpPr>
          <p:nvPr/>
        </p:nvSpPr>
        <p:spPr>
          <a:xfrm>
            <a:off x="457200" y="76200"/>
            <a:ext cx="8229600" cy="9144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n-lt"/>
                <a:ea typeface="+mj-ea"/>
                <a:cs typeface="Times New Roman" panose="02020603050405020304" pitchFamily="18" charset="0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GB" dirty="0" smtClean="0"/>
              <a:t>CAST Detector Lab</a:t>
            </a:r>
            <a:endParaRPr lang="en-GB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6629400" cy="228600"/>
          </a:xfrm>
        </p:spPr>
        <p:txBody>
          <a:bodyPr/>
          <a:lstStyle/>
          <a:p>
            <a:pPr algn="l"/>
            <a:r>
              <a:rPr lang="de-DE" smtClean="0">
                <a:latin typeface="Calibri" panose="020F0502020204030204" pitchFamily="34" charset="0"/>
              </a:rPr>
              <a:t>T. Vafeiadis                                                                                                                                     HEP 2019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823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Backup - The trigger for axions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1870072"/>
                <a:ext cx="8458200" cy="502920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GB" sz="1800" b="1" dirty="0" smtClean="0">
                    <a:solidFill>
                      <a:schemeClr val="accent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Standard Model</a:t>
                </a:r>
              </a:p>
              <a:p>
                <a:r>
                  <a:rPr lang="en-GB" sz="1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Strong interactions do NOT violate CP symmetry </a:t>
                </a:r>
              </a:p>
              <a:p>
                <a:pPr marL="0" indent="0">
                  <a:buNone/>
                </a:pPr>
                <a:r>
                  <a:rPr lang="en-US" sz="1800" dirty="0" smtClean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Experimental limit to neutron electric dipole moment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8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chemeClr val="accent1"/>
                                </a:solidFill>
                                <a:latin typeface="Cambria Math"/>
                              </a:rPr>
                              <m:t>𝑑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chemeClr val="accent1"/>
                                </a:solidFill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sz="1800" dirty="0">
                        <a:solidFill>
                          <a:schemeClr val="accent1"/>
                        </a:solidFill>
                        <a:latin typeface="Cambria Math"/>
                        <a:ea typeface="Cambria Math"/>
                      </a:rPr>
                      <m:t>≤2.9 </m:t>
                    </m:r>
                    <m:r>
                      <a:rPr lang="en-US" sz="1800" i="1" dirty="0">
                        <a:solidFill>
                          <a:schemeClr val="accent1"/>
                        </a:solidFill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en-US" sz="1800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1800" i="1" dirty="0">
                            <a:solidFill>
                              <a:schemeClr val="accent1"/>
                            </a:solidFill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US" sz="1800" i="1" dirty="0">
                            <a:solidFill>
                              <a:schemeClr val="accent1"/>
                            </a:solidFill>
                            <a:latin typeface="Cambria Math"/>
                            <a:ea typeface="Cambria Math"/>
                          </a:rPr>
                          <m:t>−26</m:t>
                        </m:r>
                      </m:sup>
                    </m:sSup>
                    <m:r>
                      <a:rPr lang="en-US" sz="1800" i="1" dirty="0">
                        <a:solidFill>
                          <a:schemeClr val="accent1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1800" i="1" dirty="0">
                        <a:solidFill>
                          <a:schemeClr val="accent1"/>
                        </a:solidFill>
                        <a:latin typeface="Cambria Math"/>
                        <a:ea typeface="Cambria Math"/>
                      </a:rPr>
                      <m:t>𝑒</m:t>
                    </m:r>
                    <m:r>
                      <a:rPr lang="en-US" sz="1800" i="1" dirty="0">
                        <a:solidFill>
                          <a:schemeClr val="accent1"/>
                        </a:solidFill>
                        <a:latin typeface="Cambria Math"/>
                        <a:ea typeface="Cambria Math"/>
                      </a:rPr>
                      <m:t>×</m:t>
                    </m:r>
                    <m:r>
                      <a:rPr lang="en-US" sz="1800" i="1" dirty="0">
                        <a:solidFill>
                          <a:schemeClr val="accent1"/>
                        </a:solidFill>
                        <a:latin typeface="Cambria Math"/>
                        <a:ea typeface="Cambria Math"/>
                      </a:rPr>
                      <m:t>𝑐𝑚</m:t>
                    </m:r>
                  </m:oMath>
                </a14:m>
                <a:r>
                  <a:rPr lang="en-US" sz="18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(90% CL)</a:t>
                </a:r>
              </a:p>
              <a:p>
                <a:pPr marL="0" indent="0">
                  <a:buNone/>
                </a:pPr>
                <a:endParaRPr lang="en-US" sz="1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GB" sz="1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dirty="0" smtClean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Elegant solution:</a:t>
                </a:r>
                <a:endParaRPr lang="en-GB" sz="18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GB" sz="1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Peccei &amp; Quinn (1977) proposed a spontaneously broken global symmetry (PQ)</a:t>
                </a:r>
              </a:p>
              <a:p>
                <a:pPr marL="0" indent="0">
                  <a:buNone/>
                </a:pPr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dirty="0" smtClean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AXION</a:t>
                </a:r>
                <a:r>
                  <a:rPr lang="en-US" sz="1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: pseudo </a:t>
                </a:r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Nambu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-Goldstone boson of </a:t>
                </a:r>
                <a:r>
                  <a:rPr lang="en-US" sz="1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spontaneous 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breaking of </a:t>
                </a:r>
                <a:r>
                  <a:rPr lang="en-US" sz="1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PQ 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symmetry (Weinberg and </a:t>
                </a:r>
                <a:r>
                  <a:rPr lang="en-US" sz="18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Wilczek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1978</a:t>
                </a:r>
                <a:r>
                  <a:rPr lang="en-US" sz="1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1870072"/>
                <a:ext cx="8458200" cy="5029200"/>
              </a:xfrm>
              <a:blipFill rotWithShape="1">
                <a:blip r:embed="rId3"/>
                <a:stretch>
                  <a:fillRect l="-1730" t="-6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75"/>
          <p:cNvPicPr>
            <a:picLocks noChangeArrowheads="1"/>
          </p:cNvPicPr>
          <p:nvPr/>
        </p:nvPicPr>
        <p:blipFill>
          <a:blip r:embed="rId4" cstate="print"/>
          <a:srcRect l="8215"/>
          <a:stretch>
            <a:fillRect/>
          </a:stretch>
        </p:blipFill>
        <p:spPr bwMode="auto">
          <a:xfrm>
            <a:off x="7162800" y="152400"/>
            <a:ext cx="1828800" cy="171767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5" name="Rectangle 77"/>
          <p:cNvSpPr>
            <a:spLocks/>
          </p:cNvSpPr>
          <p:nvPr/>
        </p:nvSpPr>
        <p:spPr bwMode="auto">
          <a:xfrm>
            <a:off x="2962275" y="1143000"/>
            <a:ext cx="4200525" cy="8588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ctr"/>
            <a:r>
              <a:rPr lang="en-US" sz="1600" dirty="0">
                <a:solidFill>
                  <a:schemeClr val="tx2"/>
                </a:solidFill>
                <a:latin typeface="Comic Sans MS" pitchFamily="66" charset="0"/>
                <a:cs typeface="Times New Roman" charset="0"/>
                <a:sym typeface="Times New Roman" charset="0"/>
              </a:rPr>
              <a:t>“I named them after a laundry detergent, since they clean up a long standing problem in theoretical physics</a:t>
            </a: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cs typeface="Times New Roman" charset="0"/>
                <a:sym typeface="Times New Roman" charset="0"/>
              </a:rPr>
              <a:t>.” </a:t>
            </a:r>
            <a:r>
              <a:rPr lang="en-US" sz="1600" dirty="0" err="1">
                <a:solidFill>
                  <a:schemeClr val="tx2"/>
                </a:solidFill>
                <a:latin typeface="Comic Sans MS" pitchFamily="66" charset="0"/>
              </a:rPr>
              <a:t>Wilczek</a:t>
            </a:r>
            <a:r>
              <a:rPr lang="en-US" sz="1600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endParaRPr lang="en-US" sz="1600" dirty="0">
              <a:solidFill>
                <a:schemeClr val="tx2"/>
              </a:solidFill>
              <a:latin typeface="Comic Sans MS" pitchFamily="66" charset="0"/>
              <a:cs typeface="Times New Roman" charset="0"/>
              <a:sym typeface="Times New Roman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6629400" cy="228600"/>
          </a:xfrm>
        </p:spPr>
        <p:txBody>
          <a:bodyPr/>
          <a:lstStyle/>
          <a:p>
            <a:pPr algn="l"/>
            <a:r>
              <a:rPr lang="en-US" smtClean="0">
                <a:latin typeface="Times New Roman" pitchFamily="18" charset="0"/>
                <a:cs typeface="Times New Roman" pitchFamily="18" charset="0"/>
              </a:rPr>
              <a:t>T. Vafeiadis                                                                                                                                     HEP 2019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57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7427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/>
              <a:t>Controls &amp; Operation </a:t>
            </a:r>
            <a:r>
              <a:rPr lang="en-US" dirty="0" smtClean="0"/>
              <a:t>–Pointing precision</a:t>
            </a:r>
            <a:endParaRPr lang="en-GB" dirty="0"/>
          </a:p>
        </p:txBody>
      </p:sp>
      <p:pic>
        <p:nvPicPr>
          <p:cNvPr id="14" name="Picture 16" descr="TrackingPrecission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905000"/>
            <a:ext cx="3352800" cy="3352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Content Placeholder 3"/>
          <p:cNvPicPr>
            <a:picLocks noGrp="1"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1899877"/>
            <a:ext cx="3976155" cy="33374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59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/>
          </p:nvPr>
        </p:nvGraphicFramePr>
        <p:xfrm>
          <a:off x="-84772" y="3413861"/>
          <a:ext cx="3650123" cy="32917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411947" y="4197301"/>
                <a:ext cx="1981200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GB" sz="1400" dirty="0" smtClean="0">
                    <a:cs typeface="Times New Roman" panose="02020603050405020304" pitchFamily="18" charset="0"/>
                  </a:rPr>
                  <a:t>Max at~3 </a:t>
                </a:r>
                <a:r>
                  <a:rPr lang="en-GB" sz="1400" dirty="0" err="1">
                    <a:cs typeface="Times New Roman" panose="02020603050405020304" pitchFamily="18" charset="0"/>
                  </a:rPr>
                  <a:t>keV</a:t>
                </a:r>
                <a:r>
                  <a:rPr lang="en-GB" sz="1400" dirty="0">
                    <a:cs typeface="Times New Roman" panose="02020603050405020304" pitchFamily="18" charset="0"/>
                  </a:rPr>
                  <a:t> </a:t>
                </a:r>
                <a:endParaRPr lang="en-US" sz="1400" i="1" dirty="0" smtClean="0">
                  <a:cs typeface="Times New Roman" panose="02020603050405020304" pitchFamily="18" charset="0"/>
                </a:endParaRPr>
              </a:p>
              <a:p>
                <a:pPr algn="r"/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b="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1400" b="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1400" dirty="0">
                    <a:cs typeface="Times New Roman" panose="02020603050405020304" pitchFamily="18" charset="0"/>
                  </a:rPr>
                  <a:t>=4.2 </a:t>
                </a:r>
                <a:r>
                  <a:rPr lang="en-GB" sz="1400" dirty="0" err="1" smtClean="0">
                    <a:cs typeface="Times New Roman" panose="02020603050405020304" pitchFamily="18" charset="0"/>
                  </a:rPr>
                  <a:t>keV</a:t>
                </a:r>
                <a:endParaRPr lang="en-GB" sz="14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1947" y="4197301"/>
                <a:ext cx="1981200" cy="523220"/>
              </a:xfrm>
              <a:prstGeom prst="rect">
                <a:avLst/>
              </a:prstGeom>
              <a:blipFill rotWithShape="0">
                <a:blip r:embed="rId4"/>
                <a:stretch>
                  <a:fillRect t="-2353" r="-923" b="-117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669316" y="3721298"/>
            <a:ext cx="22638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err="1" smtClean="0">
                <a:solidFill>
                  <a:schemeClr val="tx2"/>
                </a:solidFill>
                <a:cs typeface="Times New Roman" panose="02020603050405020304" pitchFamily="18" charset="0"/>
              </a:rPr>
              <a:t>Bahcall</a:t>
            </a:r>
            <a:r>
              <a:rPr lang="en-GB" sz="14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, </a:t>
            </a:r>
            <a:r>
              <a:rPr lang="en-GB" sz="1400" dirty="0" err="1" smtClean="0">
                <a:solidFill>
                  <a:schemeClr val="tx2"/>
                </a:solidFill>
                <a:cs typeface="Times New Roman" panose="02020603050405020304" pitchFamily="18" charset="0"/>
              </a:rPr>
              <a:t>Pinsonneault</a:t>
            </a:r>
            <a:r>
              <a:rPr lang="en-GB" sz="14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 (2004)</a:t>
            </a:r>
            <a:endParaRPr lang="en-GB" sz="1400" dirty="0">
              <a:solidFill>
                <a:schemeClr val="tx2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9375" y="2729825"/>
            <a:ext cx="3183772" cy="684036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chemeClr val="tx1"/>
                </a:solidFill>
              </a:rPr>
              <a:t>Axions </a:t>
            </a:r>
            <a:r>
              <a:rPr lang="en-GB" dirty="0">
                <a:solidFill>
                  <a:schemeClr val="tx1"/>
                </a:solidFill>
              </a:rPr>
              <a:t>are produced in </a:t>
            </a:r>
            <a:r>
              <a:rPr lang="en-GB" dirty="0" smtClean="0">
                <a:solidFill>
                  <a:schemeClr val="tx1"/>
                </a:solidFill>
              </a:rPr>
              <a:t>the Sun </a:t>
            </a:r>
            <a:r>
              <a:rPr lang="en-GB" dirty="0">
                <a:solidFill>
                  <a:schemeClr val="tx1"/>
                </a:solidFill>
              </a:rPr>
              <a:t>via the </a:t>
            </a:r>
            <a:r>
              <a:rPr lang="en-GB" dirty="0" err="1">
                <a:solidFill>
                  <a:schemeClr val="tx1"/>
                </a:solidFill>
              </a:rPr>
              <a:t>Primakoff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effect</a:t>
            </a:r>
          </a:p>
        </p:txBody>
      </p:sp>
      <p:pic>
        <p:nvPicPr>
          <p:cNvPr id="16" name="Picture 2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35" t="24004" r="16408" b="16628"/>
          <a:stretch>
            <a:fillRect/>
          </a:stretch>
        </p:blipFill>
        <p:spPr bwMode="auto">
          <a:xfrm>
            <a:off x="742696" y="1234147"/>
            <a:ext cx="1720850" cy="1450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62623" y="1925469"/>
            <a:ext cx="1116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tx2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Primakoff</a:t>
            </a:r>
            <a:endParaRPr lang="en-GB" dirty="0">
              <a:solidFill>
                <a:schemeClr val="tx2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3290024" cy="9144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Helioscope</a:t>
            </a:r>
            <a:r>
              <a:rPr lang="en-US" dirty="0" smtClean="0"/>
              <a:t> technique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2646207" y="609600"/>
            <a:ext cx="3933403" cy="711493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>
                <a:cs typeface="Times New Roman" panose="02020603050405020304" pitchFamily="18" charset="0"/>
              </a:rPr>
              <a:t>Re-convert to photons in the presence of a strong magnetic field</a:t>
            </a:r>
          </a:p>
          <a:p>
            <a:r>
              <a:rPr lang="en-GB" sz="1400" dirty="0">
                <a:solidFill>
                  <a:schemeClr val="accent5"/>
                </a:solidFill>
              </a:rPr>
              <a:t>P. </a:t>
            </a:r>
            <a:r>
              <a:rPr lang="en-GB" sz="1400" dirty="0" err="1">
                <a:solidFill>
                  <a:schemeClr val="accent5"/>
                </a:solidFill>
              </a:rPr>
              <a:t>Sikivie</a:t>
            </a:r>
            <a:r>
              <a:rPr lang="en-GB" sz="1400" dirty="0">
                <a:solidFill>
                  <a:schemeClr val="accent5"/>
                </a:solidFill>
              </a:rPr>
              <a:t>, Phys. Rev. Lett. 51, 1415–1417 (1983)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645" y="1393040"/>
            <a:ext cx="3958965" cy="14314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Rectangle 19"/>
          <p:cNvSpPr/>
          <p:nvPr/>
        </p:nvSpPr>
        <p:spPr>
          <a:xfrm>
            <a:off x="6657112" y="1393040"/>
            <a:ext cx="2410688" cy="1441284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dirty="0"/>
              <a:t>Signal: Excess of X-rays in detectors while the magnet is pointing to the Sun</a:t>
            </a: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13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5"/>
                </a:solidFill>
              </a:rPr>
              <a:t>Sun filming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March &amp; September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Sun visible through window </a:t>
            </a:r>
            <a:r>
              <a:rPr lang="en-GB" dirty="0"/>
              <a:t>in the east-facing </a:t>
            </a:r>
            <a:r>
              <a:rPr lang="en-GB" dirty="0" smtClean="0"/>
              <a:t>wall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SLR camera + optics aligned (Survey team)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Precision </a:t>
            </a:r>
            <a:r>
              <a:rPr lang="en-US" dirty="0"/>
              <a:t>(</a:t>
            </a:r>
            <a:r>
              <a:rPr lang="en-US" dirty="0" err="1"/>
              <a:t>R</a:t>
            </a:r>
            <a:r>
              <a:rPr lang="en-US" baseline="-25000" dirty="0" err="1"/>
              <a:t>sun</a:t>
            </a:r>
            <a:r>
              <a:rPr lang="en-US" dirty="0"/>
              <a:t> = 1139</a:t>
            </a:r>
            <a:r>
              <a:rPr lang="en-US" dirty="0">
                <a:sym typeface="Symbol"/>
              </a:rPr>
              <a:t></a:t>
            </a:r>
            <a:r>
              <a:rPr lang="en-US" dirty="0"/>
              <a:t>2 pixels,  alignment </a:t>
            </a:r>
            <a:r>
              <a:rPr lang="en-US" dirty="0">
                <a:sym typeface="Symbol"/>
              </a:rPr>
              <a:t></a:t>
            </a:r>
            <a:r>
              <a:rPr lang="en-US" dirty="0"/>
              <a:t>25 pixels)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endParaRPr lang="en-GB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380" y="76200"/>
            <a:ext cx="3318933" cy="1537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SF_22_sept_2010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09600" y="4031673"/>
            <a:ext cx="3429000" cy="2445327"/>
          </a:xfrm>
          <a:prstGeom prst="rect">
            <a:avLst/>
          </a:prstGeom>
        </p:spPr>
      </p:pic>
      <p:pic>
        <p:nvPicPr>
          <p:cNvPr id="10" name="day 17.wmv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 cstate="print"/>
          <a:stretch>
            <a:fillRect/>
          </a:stretch>
        </p:blipFill>
        <p:spPr>
          <a:xfrm>
            <a:off x="5017892" y="4038600"/>
            <a:ext cx="3259380" cy="244532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607874" y="3680813"/>
            <a:ext cx="1837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Not always easy…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5150674" cy="914400"/>
          </a:xfrm>
        </p:spPr>
        <p:txBody>
          <a:bodyPr>
            <a:normAutofit fontScale="90000"/>
          </a:bodyPr>
          <a:lstStyle/>
          <a:p>
            <a:r>
              <a:rPr lang="en-US" dirty="0"/>
              <a:t>Controls &amp; Operation </a:t>
            </a:r>
            <a:r>
              <a:rPr lang="en-US" dirty="0" smtClean="0"/>
              <a:t>–Pointing precision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319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5"/>
                </a:solidFill>
              </a:rPr>
              <a:t>Sun filming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March &amp; September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Sun visible through window </a:t>
            </a:r>
            <a:r>
              <a:rPr lang="en-GB" dirty="0"/>
              <a:t>in the east-facing </a:t>
            </a:r>
            <a:r>
              <a:rPr lang="en-GB" dirty="0" smtClean="0"/>
              <a:t>wall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SLR camera + optics aligned (Survey team)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Precision (</a:t>
            </a:r>
            <a:r>
              <a:rPr lang="en-US" dirty="0" err="1" smtClean="0"/>
              <a:t>R</a:t>
            </a:r>
            <a:r>
              <a:rPr lang="en-US" baseline="-25000" dirty="0" err="1" smtClean="0"/>
              <a:t>sun</a:t>
            </a:r>
            <a:r>
              <a:rPr lang="en-US" dirty="0" smtClean="0"/>
              <a:t> = 1139</a:t>
            </a:r>
            <a:r>
              <a:rPr lang="en-US" dirty="0">
                <a:sym typeface="Symbol"/>
              </a:rPr>
              <a:t></a:t>
            </a:r>
            <a:r>
              <a:rPr lang="en-US" dirty="0"/>
              <a:t>2 </a:t>
            </a:r>
            <a:r>
              <a:rPr lang="en-US" dirty="0" smtClean="0"/>
              <a:t>pixels,  </a:t>
            </a:r>
            <a:r>
              <a:rPr lang="en-US" dirty="0"/>
              <a:t>alignment </a:t>
            </a:r>
            <a:r>
              <a:rPr lang="en-US" dirty="0">
                <a:sym typeface="Symbol"/>
              </a:rPr>
              <a:t></a:t>
            </a:r>
            <a:r>
              <a:rPr lang="en-US" dirty="0"/>
              <a:t>25 pixels)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endParaRPr lang="en-GB" dirty="0" smtClean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 marL="0" indent="0">
              <a:buNone/>
            </a:pPr>
            <a:endParaRPr lang="en-GB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266" y="76200"/>
            <a:ext cx="3318933" cy="1537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 descr="E:\SPSC report 2010\Files\IMG_3479_P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4038600"/>
            <a:ext cx="3429000" cy="24384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860006"/>
            <a:ext cx="4585267" cy="279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>
            <a:off x="5410200" y="4800600"/>
            <a:ext cx="3048000" cy="5334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3337328">
            <a:off x="4867526" y="4646710"/>
            <a:ext cx="559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CAST</a:t>
            </a:r>
            <a:endParaRPr lang="en-GB" sz="1400" b="1" dirty="0">
              <a:solidFill>
                <a:schemeClr val="tx2"/>
              </a:solidFill>
            </a:endParaRPr>
          </a:p>
        </p:txBody>
      </p:sp>
      <p:pic>
        <p:nvPicPr>
          <p:cNvPr id="2053" name="Picture 5" descr="C:\Users\thvafeia\AppData\Local\Microsoft\Windows\Temporary Internet Files\Content.IE5\G9OPV6VI\MC90023218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8737" y="5099963"/>
            <a:ext cx="616987" cy="58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5150674" cy="914400"/>
          </a:xfrm>
        </p:spPr>
        <p:txBody>
          <a:bodyPr>
            <a:normAutofit fontScale="90000"/>
          </a:bodyPr>
          <a:lstStyle/>
          <a:p>
            <a:r>
              <a:rPr lang="en-US" dirty="0"/>
              <a:t>Controls &amp; Operation </a:t>
            </a:r>
            <a:r>
              <a:rPr lang="en-US" dirty="0" smtClean="0"/>
              <a:t>–Pointing precision</a:t>
            </a:r>
            <a:endParaRPr lang="en-GB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78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Backup -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Axion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properties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Axion properties</a:t>
            </a:r>
          </a:p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seudoscalar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boson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Color and charge neutral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Light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Long lived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ouples to photons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Weakly interacting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ark matter candidate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76261" y="1190478"/>
            <a:ext cx="1116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Primakoff</a:t>
            </a:r>
            <a:endParaRPr lang="en-GB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72200" y="22214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Comic Sans MS" pitchFamily="66" charset="0"/>
              </a:rPr>
              <a:t>*</a:t>
            </a:r>
            <a:endParaRPr lang="en-GB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0" y="3013979"/>
            <a:ext cx="274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magnetic field</a:t>
            </a:r>
          </a:p>
          <a:p>
            <a:r>
              <a:rPr lang="en-US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the plasma of the center of the sun</a:t>
            </a:r>
          </a:p>
          <a:p>
            <a:pPr marL="285750" indent="-285750">
              <a:buFont typeface="Arial" charset="0"/>
              <a:buChar char="•"/>
            </a:pPr>
            <a:endParaRPr lang="en-GB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2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35" t="24004" r="16408" b="16628"/>
          <a:stretch>
            <a:fillRect/>
          </a:stretch>
        </p:blipFill>
        <p:spPr bwMode="auto">
          <a:xfrm>
            <a:off x="5845175" y="1600200"/>
            <a:ext cx="1720850" cy="14509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6629400" cy="228600"/>
          </a:xfrm>
        </p:spPr>
        <p:txBody>
          <a:bodyPr/>
          <a:lstStyle/>
          <a:p>
            <a:pPr algn="l"/>
            <a:r>
              <a:rPr lang="en-US" smtClean="0">
                <a:latin typeface="Times New Roman" pitchFamily="18" charset="0"/>
                <a:cs typeface="Times New Roman" pitchFamily="18" charset="0"/>
              </a:rPr>
              <a:t>T. Vafeiadis                                                                                                                                     HEP 2019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38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/>
          </p:nvPr>
        </p:nvGraphicFramePr>
        <p:xfrm>
          <a:off x="-84772" y="3413861"/>
          <a:ext cx="3650123" cy="32917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411947" y="4197301"/>
                <a:ext cx="1981200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GB" sz="1400" dirty="0" smtClean="0">
                    <a:cs typeface="Times New Roman" panose="02020603050405020304" pitchFamily="18" charset="0"/>
                  </a:rPr>
                  <a:t>Max at~3 </a:t>
                </a:r>
                <a:r>
                  <a:rPr lang="en-GB" sz="1400" dirty="0" err="1">
                    <a:cs typeface="Times New Roman" panose="02020603050405020304" pitchFamily="18" charset="0"/>
                  </a:rPr>
                  <a:t>keV</a:t>
                </a:r>
                <a:r>
                  <a:rPr lang="en-GB" sz="1400" dirty="0">
                    <a:cs typeface="Times New Roman" panose="02020603050405020304" pitchFamily="18" charset="0"/>
                  </a:rPr>
                  <a:t> </a:t>
                </a:r>
                <a:endParaRPr lang="en-US" sz="1400" i="1" dirty="0" smtClean="0">
                  <a:cs typeface="Times New Roman" panose="02020603050405020304" pitchFamily="18" charset="0"/>
                </a:endParaRPr>
              </a:p>
              <a:p>
                <a:pPr algn="r"/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b="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1400" b="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1400" dirty="0">
                    <a:cs typeface="Times New Roman" panose="02020603050405020304" pitchFamily="18" charset="0"/>
                  </a:rPr>
                  <a:t>=4.2 </a:t>
                </a:r>
                <a:r>
                  <a:rPr lang="en-GB" sz="1400" dirty="0" err="1" smtClean="0">
                    <a:cs typeface="Times New Roman" panose="02020603050405020304" pitchFamily="18" charset="0"/>
                  </a:rPr>
                  <a:t>keV</a:t>
                </a:r>
                <a:endParaRPr lang="en-GB" sz="14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1947" y="4197301"/>
                <a:ext cx="1981200" cy="523220"/>
              </a:xfrm>
              <a:prstGeom prst="rect">
                <a:avLst/>
              </a:prstGeom>
              <a:blipFill rotWithShape="0">
                <a:blip r:embed="rId4"/>
                <a:stretch>
                  <a:fillRect t="-2353" r="-923" b="-117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669316" y="3721298"/>
            <a:ext cx="22638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err="1" smtClean="0">
                <a:solidFill>
                  <a:schemeClr val="tx2"/>
                </a:solidFill>
                <a:cs typeface="Times New Roman" panose="02020603050405020304" pitchFamily="18" charset="0"/>
              </a:rPr>
              <a:t>Bahcall</a:t>
            </a:r>
            <a:r>
              <a:rPr lang="en-GB" sz="14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, </a:t>
            </a:r>
            <a:r>
              <a:rPr lang="en-GB" sz="1400" dirty="0" err="1" smtClean="0">
                <a:solidFill>
                  <a:schemeClr val="tx2"/>
                </a:solidFill>
                <a:cs typeface="Times New Roman" panose="02020603050405020304" pitchFamily="18" charset="0"/>
              </a:rPr>
              <a:t>Pinsonneault</a:t>
            </a:r>
            <a:r>
              <a:rPr lang="en-GB" sz="14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 (2004)</a:t>
            </a:r>
            <a:endParaRPr lang="en-GB" sz="1400" dirty="0">
              <a:solidFill>
                <a:schemeClr val="tx2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9375" y="2729825"/>
            <a:ext cx="3183772" cy="684036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chemeClr val="tx1"/>
                </a:solidFill>
              </a:rPr>
              <a:t>Axions </a:t>
            </a:r>
            <a:r>
              <a:rPr lang="en-GB" dirty="0">
                <a:solidFill>
                  <a:schemeClr val="tx1"/>
                </a:solidFill>
              </a:rPr>
              <a:t>are produced in </a:t>
            </a:r>
            <a:r>
              <a:rPr lang="en-GB" dirty="0" smtClean="0">
                <a:solidFill>
                  <a:schemeClr val="tx1"/>
                </a:solidFill>
              </a:rPr>
              <a:t>the Sun </a:t>
            </a:r>
            <a:r>
              <a:rPr lang="en-GB" dirty="0">
                <a:solidFill>
                  <a:schemeClr val="tx1"/>
                </a:solidFill>
              </a:rPr>
              <a:t>via the </a:t>
            </a:r>
            <a:r>
              <a:rPr lang="en-GB" dirty="0" err="1">
                <a:solidFill>
                  <a:schemeClr val="tx1"/>
                </a:solidFill>
              </a:rPr>
              <a:t>Primakoff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effect</a:t>
            </a:r>
          </a:p>
        </p:txBody>
      </p:sp>
      <p:pic>
        <p:nvPicPr>
          <p:cNvPr id="16" name="Picture 2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35" t="24004" r="16408" b="16628"/>
          <a:stretch>
            <a:fillRect/>
          </a:stretch>
        </p:blipFill>
        <p:spPr bwMode="auto">
          <a:xfrm>
            <a:off x="742696" y="1234147"/>
            <a:ext cx="1720850" cy="1450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62623" y="1925469"/>
            <a:ext cx="1116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tx2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Primakoff</a:t>
            </a:r>
            <a:endParaRPr lang="en-GB" dirty="0">
              <a:solidFill>
                <a:schemeClr val="tx2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3290024" cy="9144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Helioscope</a:t>
            </a:r>
            <a:r>
              <a:rPr lang="en-US" dirty="0" smtClean="0"/>
              <a:t> technique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2646207" y="609600"/>
            <a:ext cx="3933403" cy="711493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>
                <a:cs typeface="Times New Roman" panose="02020603050405020304" pitchFamily="18" charset="0"/>
              </a:rPr>
              <a:t>Re-convert to photons in the presence of a strong magnetic field</a:t>
            </a:r>
          </a:p>
          <a:p>
            <a:r>
              <a:rPr lang="en-GB" sz="1400" dirty="0">
                <a:solidFill>
                  <a:schemeClr val="accent5"/>
                </a:solidFill>
              </a:rPr>
              <a:t>P. </a:t>
            </a:r>
            <a:r>
              <a:rPr lang="en-GB" sz="1400" dirty="0" err="1">
                <a:solidFill>
                  <a:schemeClr val="accent5"/>
                </a:solidFill>
              </a:rPr>
              <a:t>Sikivie</a:t>
            </a:r>
            <a:r>
              <a:rPr lang="en-GB" sz="1400" dirty="0">
                <a:solidFill>
                  <a:schemeClr val="accent5"/>
                </a:solidFill>
              </a:rPr>
              <a:t>, Phys. Rev. Lett. 51, 1415–1417 (1983)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645" y="1393040"/>
            <a:ext cx="3958965" cy="14314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Rectangle 19"/>
          <p:cNvSpPr/>
          <p:nvPr/>
        </p:nvSpPr>
        <p:spPr>
          <a:xfrm>
            <a:off x="6657112" y="1393040"/>
            <a:ext cx="2410688" cy="1441284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dirty="0"/>
              <a:t>Signal: Excess of X-rays in detectors while the magnet is pointing to the Sun</a:t>
            </a:r>
          </a:p>
        </p:txBody>
      </p:sp>
      <p:pic>
        <p:nvPicPr>
          <p:cNvPr id="21" name="Picture 13" descr="vacgas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96330" y="3581400"/>
            <a:ext cx="2919248" cy="2919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Rectangle 21"/>
          <p:cNvSpPr/>
          <p:nvPr/>
        </p:nvSpPr>
        <p:spPr>
          <a:xfrm>
            <a:off x="6653678" y="3581400"/>
            <a:ext cx="2414122" cy="866405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>
                <a:cs typeface="Times New Roman" panose="02020603050405020304" pitchFamily="18" charset="0"/>
              </a:rPr>
              <a:t>Conversion probability:</a:t>
            </a:r>
          </a:p>
          <a:p>
            <a:r>
              <a:rPr lang="en-US" sz="1400" dirty="0" smtClean="0">
                <a:solidFill>
                  <a:schemeClr val="accent5"/>
                </a:solidFill>
                <a:cs typeface="Times New Roman" panose="02020603050405020304" pitchFamily="18" charset="0"/>
              </a:rPr>
              <a:t>Magnet (BL)</a:t>
            </a:r>
            <a:r>
              <a:rPr lang="en-US" sz="1400" baseline="30000" dirty="0" smtClean="0">
                <a:solidFill>
                  <a:schemeClr val="accent5"/>
                </a:solidFill>
                <a:cs typeface="Times New Roman" panose="02020603050405020304" pitchFamily="18" charset="0"/>
              </a:rPr>
              <a:t>2</a:t>
            </a:r>
            <a:endParaRPr lang="en-US" sz="1400" dirty="0">
              <a:solidFill>
                <a:schemeClr val="accent5"/>
              </a:solidFill>
              <a:cs typeface="Times New Roman" panose="02020603050405020304" pitchFamily="18" charset="0"/>
            </a:endParaRPr>
          </a:p>
          <a:p>
            <a:r>
              <a:rPr lang="en-US" sz="1400" dirty="0" smtClean="0">
                <a:solidFill>
                  <a:schemeClr val="accent5"/>
                </a:solidFill>
                <a:cs typeface="Times New Roman" panose="02020603050405020304" pitchFamily="18" charset="0"/>
              </a:rPr>
              <a:t>Buffer medium</a:t>
            </a:r>
            <a:endParaRPr lang="en-US" sz="1400" dirty="0">
              <a:solidFill>
                <a:schemeClr val="accent5"/>
              </a:solidFill>
              <a:cs typeface="Times New Roman" panose="02020603050405020304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653678" y="4581340"/>
            <a:ext cx="2414122" cy="1919308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Coherence</a:t>
            </a:r>
          </a:p>
          <a:p>
            <a:endParaRPr lang="en-US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r>
              <a:rPr lang="en-US" sz="14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Vacuum</a:t>
            </a:r>
            <a:r>
              <a:rPr lang="en-US" sz="1400" dirty="0" smtClean="0">
                <a:solidFill>
                  <a:schemeClr val="accent5"/>
                </a:solidFill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m</a:t>
            </a:r>
            <a:r>
              <a:rPr lang="en-US" sz="1400" baseline="-250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a</a:t>
            </a:r>
            <a:r>
              <a:rPr lang="en-US" sz="14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 </a:t>
            </a:r>
            <a:r>
              <a:rPr lang="en-US" sz="1400" dirty="0">
                <a:solidFill>
                  <a:schemeClr val="accent5"/>
                </a:solidFill>
                <a:latin typeface="Calibri" panose="020F0502020204030204" pitchFamily="34" charset="0"/>
              </a:rPr>
              <a:t>&lt;0.02 </a:t>
            </a:r>
            <a:r>
              <a:rPr lang="en-US" sz="1400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eV</a:t>
            </a:r>
          </a:p>
          <a:p>
            <a:endParaRPr lang="en-US" sz="1400" dirty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r>
              <a:rPr lang="en-US" sz="14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Buffer medium:</a:t>
            </a:r>
          </a:p>
          <a:p>
            <a:r>
              <a:rPr lang="en-GB" sz="1400" dirty="0">
                <a:solidFill>
                  <a:schemeClr val="accent5"/>
                </a:solidFill>
                <a:cs typeface="Times New Roman" panose="02020603050405020304" pitchFamily="18" charset="0"/>
              </a:rPr>
              <a:t>Higher </a:t>
            </a:r>
            <a:r>
              <a:rPr lang="en-GB" sz="1400" dirty="0" smtClean="0">
                <a:solidFill>
                  <a:schemeClr val="accent5"/>
                </a:solidFill>
                <a:cs typeface="Times New Roman" panose="02020603050405020304" pitchFamily="18" charset="0"/>
              </a:rPr>
              <a:t>ρ restoration </a:t>
            </a:r>
            <a:r>
              <a:rPr lang="en-GB" sz="1400" dirty="0">
                <a:solidFill>
                  <a:schemeClr val="accent5"/>
                </a:solidFill>
                <a:cs typeface="Times New Roman" panose="02020603050405020304" pitchFamily="18" charset="0"/>
              </a:rPr>
              <a:t>of coherence for higher m</a:t>
            </a:r>
            <a:r>
              <a:rPr lang="en-GB" sz="1400" baseline="-25000" dirty="0">
                <a:solidFill>
                  <a:schemeClr val="accent5"/>
                </a:solidFill>
                <a:cs typeface="Times New Roman" panose="02020603050405020304" pitchFamily="18" charset="0"/>
              </a:rPr>
              <a:t>a</a:t>
            </a:r>
            <a:r>
              <a:rPr lang="en-GB" sz="1400" dirty="0">
                <a:solidFill>
                  <a:schemeClr val="accent5"/>
                </a:solidFill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75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Haloscope</a:t>
            </a:r>
            <a:r>
              <a:rPr lang="en-GB" dirty="0" smtClean="0"/>
              <a:t> technique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Axions are </a:t>
            </a:r>
            <a:r>
              <a:rPr lang="en-GB" dirty="0"/>
              <a:t>natural cold dark matter (DM) candidates </a:t>
            </a:r>
            <a:r>
              <a:rPr lang="en-GB" dirty="0" smtClean="0"/>
              <a:t>if </a:t>
            </a:r>
            <a:r>
              <a:rPr lang="en-GB" dirty="0"/>
              <a:t>their mass lies within the range </a:t>
            </a:r>
            <a:r>
              <a:rPr lang="en-GB" dirty="0" smtClean="0"/>
              <a:t>1–100 µeV.</a:t>
            </a:r>
          </a:p>
          <a:p>
            <a:endParaRPr lang="en-GB" dirty="0"/>
          </a:p>
          <a:p>
            <a:r>
              <a:rPr lang="en-GB" dirty="0"/>
              <a:t>The </a:t>
            </a:r>
            <a:r>
              <a:rPr lang="en-GB" dirty="0" err="1" smtClean="0"/>
              <a:t>haloscope</a:t>
            </a:r>
            <a:r>
              <a:rPr lang="en-GB" dirty="0" smtClean="0"/>
              <a:t> </a:t>
            </a:r>
            <a:r>
              <a:rPr lang="en-GB" dirty="0"/>
              <a:t>technique </a:t>
            </a:r>
            <a:r>
              <a:rPr lang="en-GB" dirty="0" smtClean="0"/>
              <a:t>consists </a:t>
            </a:r>
            <a:r>
              <a:rPr lang="en-GB" dirty="0"/>
              <a:t>of a high-Q microwave </a:t>
            </a:r>
            <a:r>
              <a:rPr lang="en-GB" dirty="0" smtClean="0"/>
              <a:t>cavity properly aligned in </a:t>
            </a:r>
            <a:r>
              <a:rPr lang="en-GB" dirty="0"/>
              <a:t>a magnetic </a:t>
            </a:r>
            <a:r>
              <a:rPr lang="en-GB" dirty="0" smtClean="0"/>
              <a:t>ﬁeld.</a:t>
            </a:r>
          </a:p>
          <a:p>
            <a:r>
              <a:rPr lang="en-GB" dirty="0" smtClean="0"/>
              <a:t>The magnetic field triggers the conversion of </a:t>
            </a:r>
            <a:r>
              <a:rPr lang="en-GB" dirty="0" err="1" smtClean="0"/>
              <a:t>axions</a:t>
            </a:r>
            <a:r>
              <a:rPr lang="en-GB" dirty="0" smtClean="0"/>
              <a:t> to photons.</a:t>
            </a:r>
          </a:p>
          <a:p>
            <a:r>
              <a:rPr lang="en-GB" dirty="0" smtClean="0"/>
              <a:t>If the resonant </a:t>
            </a:r>
            <a:r>
              <a:rPr lang="en-GB" dirty="0"/>
              <a:t>frequency </a:t>
            </a:r>
            <a:r>
              <a:rPr lang="en-GB" dirty="0" smtClean="0"/>
              <a:t>of the cavity corresponds </a:t>
            </a:r>
            <a:r>
              <a:rPr lang="en-GB" dirty="0"/>
              <a:t>to the frequency of the </a:t>
            </a:r>
            <a:r>
              <a:rPr lang="en-GB" dirty="0" smtClean="0"/>
              <a:t>photon the probability of conversion </a:t>
            </a:r>
            <a:r>
              <a:rPr lang="en-GB" b="1" i="1" dirty="0" smtClean="0"/>
              <a:t>can be significantly enhanced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smtClean="0"/>
              <a:t>The probability of conversion is enhanced by the Q-factor, the volume, and the geometrical form factor G of the cavity.</a:t>
            </a:r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04326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Chameleons</a:t>
            </a:r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11" name="Picture 10" descr="Chameleon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3664" y="76200"/>
            <a:ext cx="1224136" cy="12761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52" y="3921097"/>
            <a:ext cx="4137748" cy="2632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3635" y="3901044"/>
            <a:ext cx="4243450" cy="2652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6753403" y="2194173"/>
            <a:ext cx="2524760" cy="1615827"/>
          </a:xfrm>
          <a:prstGeom prst="rect">
            <a:avLst/>
          </a:pr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perspectiveContrastingLeftFacing"/>
            <a:lightRig rig="threePt" dir="t"/>
          </a:scene3d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/>
              <a:t>Detector r</a:t>
            </a:r>
            <a:r>
              <a:rPr lang="hr-HR" dirty="0"/>
              <a:t>equirements:</a:t>
            </a:r>
            <a:endParaRPr lang="en-US" dirty="0"/>
          </a:p>
          <a:p>
            <a:pPr>
              <a:spcBef>
                <a:spcPct val="50000"/>
              </a:spcBef>
              <a:defRPr/>
            </a:pPr>
            <a:r>
              <a:rPr lang="en-GB" b="1" dirty="0">
                <a:solidFill>
                  <a:schemeClr val="accent1"/>
                </a:solidFill>
              </a:rPr>
              <a:t>Low energy threshold</a:t>
            </a:r>
          </a:p>
          <a:p>
            <a:pPr>
              <a:spcBef>
                <a:spcPct val="50000"/>
              </a:spcBef>
              <a:defRPr/>
            </a:pPr>
            <a:r>
              <a:rPr lang="hr-HR" b="1" dirty="0">
                <a:solidFill>
                  <a:schemeClr val="accent1"/>
                </a:solidFill>
              </a:rPr>
              <a:t>Low background</a:t>
            </a:r>
            <a:endParaRPr lang="en-US" b="1" dirty="0">
              <a:solidFill>
                <a:schemeClr val="accent1"/>
              </a:solidFill>
            </a:endParaRPr>
          </a:p>
          <a:p>
            <a:pPr>
              <a:spcBef>
                <a:spcPct val="50000"/>
              </a:spcBef>
              <a:defRPr/>
            </a:pPr>
            <a:r>
              <a:rPr lang="en-US" b="1" dirty="0">
                <a:solidFill>
                  <a:schemeClr val="accent1"/>
                </a:solidFill>
              </a:rPr>
              <a:t>Good energy resolution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90554" y="3971925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Axions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7344766" y="3971925"/>
            <a:ext cx="1342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Chameleons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312080" y="1701583"/>
            <a:ext cx="6629400" cy="1828799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50000"/>
              </a:spcBef>
              <a:defRPr/>
            </a:pPr>
            <a:r>
              <a:rPr lang="en-US" dirty="0"/>
              <a:t>New searches in vacuum : </a:t>
            </a:r>
            <a:r>
              <a:rPr lang="en-US" b="1" dirty="0">
                <a:solidFill>
                  <a:schemeClr val="accent1"/>
                </a:solidFill>
              </a:rPr>
              <a:t>C</a:t>
            </a:r>
            <a:r>
              <a:rPr lang="hr-HR" b="1" dirty="0" smtClean="0">
                <a:solidFill>
                  <a:schemeClr val="accent1"/>
                </a:solidFill>
              </a:rPr>
              <a:t>hameleons</a:t>
            </a:r>
            <a:endParaRPr lang="en-US" b="1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Dark </a:t>
            </a:r>
            <a:r>
              <a:rPr lang="en-GB" dirty="0"/>
              <a:t>Energy </a:t>
            </a:r>
            <a:r>
              <a:rPr lang="en-GB" dirty="0" smtClean="0"/>
              <a:t>candidates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Their mass depends on the energy density of the environment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Can </a:t>
            </a:r>
            <a:r>
              <a:rPr lang="en-GB" dirty="0"/>
              <a:t>be created by the </a:t>
            </a:r>
            <a:r>
              <a:rPr lang="en-GB" dirty="0" err="1"/>
              <a:t>Primakoff</a:t>
            </a:r>
            <a:r>
              <a:rPr lang="en-GB" dirty="0"/>
              <a:t> effect in the </a:t>
            </a:r>
            <a:r>
              <a:rPr lang="en-GB" dirty="0" err="1"/>
              <a:t>tachocline</a:t>
            </a:r>
            <a:r>
              <a:rPr lang="en-GB" dirty="0"/>
              <a:t> region of the Sun (</a:t>
            </a:r>
            <a:r>
              <a:rPr lang="en-GB" dirty="0" smtClean="0"/>
              <a:t>R~0.7R</a:t>
            </a:r>
            <a:r>
              <a:rPr lang="en-GB" baseline="-25000" dirty="0" smtClean="0"/>
              <a:t>ʘ</a:t>
            </a:r>
            <a:r>
              <a:rPr lang="en-GB" dirty="0" smtClean="0"/>
              <a:t> ) They </a:t>
            </a:r>
            <a:r>
              <a:rPr lang="en-GB" dirty="0"/>
              <a:t>can be converted to  X-ray  photons in CAST via the inverse </a:t>
            </a:r>
            <a:r>
              <a:rPr lang="en-GB" dirty="0" err="1"/>
              <a:t>Primakoff</a:t>
            </a:r>
            <a:r>
              <a:rPr lang="en-GB" dirty="0"/>
              <a:t> effect (like axions)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84201" y="1278030"/>
            <a:ext cx="5616130" cy="314356"/>
          </a:xfrm>
          <a:prstGeom prst="rect">
            <a:avLst/>
          </a:prstGeom>
          <a:solidFill>
            <a:srgbClr val="E6EFF4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dirty="0">
                <a:solidFill>
                  <a:schemeClr val="accent1"/>
                </a:solidFill>
              </a:rPr>
              <a:t>Brax, Lindner and Zioutas - Phys. Rev. D 85(2012), 043014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4876800" cy="228600"/>
          </a:xfrm>
        </p:spPr>
        <p:txBody>
          <a:bodyPr/>
          <a:lstStyle/>
          <a:p>
            <a:pPr algn="l"/>
            <a:r>
              <a:rPr lang="en-US" smtClean="0">
                <a:latin typeface="+mn-lt"/>
              </a:rPr>
              <a:t>T. Vafeiadis                                                                                                                                     HEP 2019</a:t>
            </a:r>
            <a:endParaRPr lang="en-US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8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cro">
  <a:themeElements>
    <a:clrScheme name="Macro">
      <a:dk1>
        <a:sysClr val="windowText" lastClr="000000"/>
      </a:dk1>
      <a:lt1>
        <a:sysClr val="window" lastClr="FFFFFF"/>
      </a:lt1>
      <a:dk2>
        <a:srgbClr val="3F3F4D"/>
      </a:dk2>
      <a:lt2>
        <a:srgbClr val="DDDDDD"/>
      </a:lt2>
      <a:accent1>
        <a:srgbClr val="A51009"/>
      </a:accent1>
      <a:accent2>
        <a:srgbClr val="DE7014"/>
      </a:accent2>
      <a:accent3>
        <a:srgbClr val="704836"/>
      </a:accent3>
      <a:accent4>
        <a:srgbClr val="F2B431"/>
      </a:accent4>
      <a:accent5>
        <a:srgbClr val="7F221D"/>
      </a:accent5>
      <a:accent6>
        <a:srgbClr val="CDAC77"/>
      </a:accent6>
      <a:hlink>
        <a:srgbClr val="F5B123"/>
      </a:hlink>
      <a:folHlink>
        <a:srgbClr val="E19B0B"/>
      </a:folHlink>
    </a:clrScheme>
    <a:fontScheme name="Macr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c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TC101859861[[fn=Tradeshow]]</Template>
  <TotalTime>41389</TotalTime>
  <Words>3215</Words>
  <Application>Microsoft Office PowerPoint</Application>
  <PresentationFormat>On-screen Show (4:3)</PresentationFormat>
  <Paragraphs>864</Paragraphs>
  <Slides>62</Slides>
  <Notes>62</Notes>
  <HiddenSlides>0</HiddenSlides>
  <MMClips>5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75" baseType="lpstr">
      <vt:lpstr>Arial</vt:lpstr>
      <vt:lpstr>Calibri</vt:lpstr>
      <vt:lpstr>Cambria Math</vt:lpstr>
      <vt:lpstr>Comic Sans MS</vt:lpstr>
      <vt:lpstr>Helvetica</vt:lpstr>
      <vt:lpstr>LMMathItalic8-Regular</vt:lpstr>
      <vt:lpstr>LMSans10-Regular</vt:lpstr>
      <vt:lpstr>Playbill</vt:lpstr>
      <vt:lpstr>Symbol</vt:lpstr>
      <vt:lpstr>Tahoma</vt:lpstr>
      <vt:lpstr>Times New Roman</vt:lpstr>
      <vt:lpstr>Wingdings</vt:lpstr>
      <vt:lpstr>Macro</vt:lpstr>
      <vt:lpstr>Update on the CAST experiment</vt:lpstr>
      <vt:lpstr>Contents</vt:lpstr>
      <vt:lpstr>Axions</vt:lpstr>
      <vt:lpstr>Techniques</vt:lpstr>
      <vt:lpstr>Helioscope technique</vt:lpstr>
      <vt:lpstr>Helioscope technique</vt:lpstr>
      <vt:lpstr>Helioscope technique</vt:lpstr>
      <vt:lpstr>Haloscope technique</vt:lpstr>
      <vt:lpstr>Chameleons</vt:lpstr>
      <vt:lpstr>CAST – research program</vt:lpstr>
      <vt:lpstr>CAST – research program</vt:lpstr>
      <vt:lpstr>CAST – research program</vt:lpstr>
      <vt:lpstr>CAST – research program</vt:lpstr>
      <vt:lpstr>CAST – research program</vt:lpstr>
      <vt:lpstr>CAST – research program</vt:lpstr>
      <vt:lpstr>CAST – experimental layout</vt:lpstr>
      <vt:lpstr>CAST</vt:lpstr>
      <vt:lpstr>CAST Detectors</vt:lpstr>
      <vt:lpstr>CAST Detectors</vt:lpstr>
      <vt:lpstr>CAST Detectors</vt:lpstr>
      <vt:lpstr>CAST Detectors</vt:lpstr>
      <vt:lpstr>Micromegas</vt:lpstr>
      <vt:lpstr>CCD (removed in 2012)</vt:lpstr>
      <vt:lpstr>InGRID</vt:lpstr>
      <vt:lpstr>InGRID</vt:lpstr>
      <vt:lpstr>SDD</vt:lpstr>
      <vt:lpstr>Sunset 2013</vt:lpstr>
      <vt:lpstr>Sunrise 2013</vt:lpstr>
      <vt:lpstr>Sunrise 2013</vt:lpstr>
      <vt:lpstr>Sunrise 2014-2015</vt:lpstr>
      <vt:lpstr>Relic axion detectors 2016 - today</vt:lpstr>
      <vt:lpstr>RADES 2017 onwards</vt:lpstr>
      <vt:lpstr>RADES 2017 onwards</vt:lpstr>
      <vt:lpstr>RADES 2017 onwards</vt:lpstr>
      <vt:lpstr>CAPP 2016 - 2017</vt:lpstr>
      <vt:lpstr>CAPP 2018 onwards</vt:lpstr>
      <vt:lpstr>CAPP &amp; RADES @ CAST</vt:lpstr>
      <vt:lpstr>KWISP 2016 onwards</vt:lpstr>
      <vt:lpstr>KWISP 2016 onwards</vt:lpstr>
      <vt:lpstr>KWISP 2016 onwards</vt:lpstr>
      <vt:lpstr>Conclusions &amp; future outlook</vt:lpstr>
      <vt:lpstr>Conclusions &amp; future outlook</vt:lpstr>
      <vt:lpstr>Conclusions &amp; future outlook</vt:lpstr>
      <vt:lpstr>Conclusions &amp; future outlook</vt:lpstr>
      <vt:lpstr>Conclusions &amp; future outlook</vt:lpstr>
      <vt:lpstr>PowerPoint Presentation</vt:lpstr>
      <vt:lpstr>Baby IAXO: A full experimental stage</vt:lpstr>
      <vt:lpstr>View to the future: IAXO</vt:lpstr>
      <vt:lpstr>Controls &amp; Operation –Pointing precision</vt:lpstr>
      <vt:lpstr>Controls &amp; Operation –Pointing precision</vt:lpstr>
      <vt:lpstr>Controls &amp; Operation –Pointing precision</vt:lpstr>
      <vt:lpstr>Micromegas background evolution</vt:lpstr>
      <vt:lpstr>Background spectra</vt:lpstr>
      <vt:lpstr>Fabrication of detectors</vt:lpstr>
      <vt:lpstr>Fabrication of detectors</vt:lpstr>
      <vt:lpstr>XRT – LLNL </vt:lpstr>
      <vt:lpstr>PowerPoint Presentation</vt:lpstr>
      <vt:lpstr>Backup - The trigger for axions</vt:lpstr>
      <vt:lpstr>Controls &amp; Operation –Pointing precision</vt:lpstr>
      <vt:lpstr>Controls &amp; Operation –Pointing precision</vt:lpstr>
      <vt:lpstr>Controls &amp; Operation –Pointing precision</vt:lpstr>
      <vt:lpstr>Backup - Axion properties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Contribution to the search for solar axions with CAST</dc:title>
  <dc:creator>Theodoros Vafeiadis</dc:creator>
  <cp:lastModifiedBy>Theodoros Vafeiadis</cp:lastModifiedBy>
  <cp:revision>719</cp:revision>
  <cp:lastPrinted>2018-03-21T12:09:53Z</cp:lastPrinted>
  <dcterms:created xsi:type="dcterms:W3CDTF">2006-08-16T00:00:00Z</dcterms:created>
  <dcterms:modified xsi:type="dcterms:W3CDTF">2019-04-17T11:50:23Z</dcterms:modified>
</cp:coreProperties>
</file>