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vml" ContentType="application/vnd.openxmlformats-officedocument.vmlDrawing"/>
  <Default Extension="tif" ContentType="image/tiff"/>
  <Default Extension="png" ContentType="image/png"/>
  <Default Extension="bin" ContentType="application/vnd.openxmlformats-officedocument.oleObjec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0"/>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313" r:id="rId14"/>
    <p:sldId id="270" r:id="rId15"/>
    <p:sldId id="271" r:id="rId16"/>
    <p:sldId id="273" r:id="rId17"/>
    <p:sldId id="274" r:id="rId18"/>
    <p:sldId id="281" r:id="rId19"/>
    <p:sldId id="280" r:id="rId20"/>
    <p:sldId id="279" r:id="rId21"/>
    <p:sldId id="282" r:id="rId22"/>
    <p:sldId id="283" r:id="rId23"/>
    <p:sldId id="287" r:id="rId24"/>
    <p:sldId id="288" r:id="rId25"/>
    <p:sldId id="312" r:id="rId26"/>
    <p:sldId id="276" r:id="rId27"/>
    <p:sldId id="316" r:id="rId28"/>
    <p:sldId id="289" r:id="rId29"/>
    <p:sldId id="291" r:id="rId30"/>
    <p:sldId id="293" r:id="rId31"/>
    <p:sldId id="294" r:id="rId32"/>
    <p:sldId id="295" r:id="rId33"/>
    <p:sldId id="292" r:id="rId34"/>
    <p:sldId id="296" r:id="rId35"/>
    <p:sldId id="299" r:id="rId36"/>
    <p:sldId id="300" r:id="rId37"/>
    <p:sldId id="301" r:id="rId38"/>
    <p:sldId id="302" r:id="rId39"/>
    <p:sldId id="303" r:id="rId40"/>
    <p:sldId id="304" r:id="rId41"/>
    <p:sldId id="305" r:id="rId42"/>
    <p:sldId id="306" r:id="rId43"/>
    <p:sldId id="307" r:id="rId44"/>
    <p:sldId id="308" r:id="rId45"/>
    <p:sldId id="310" r:id="rId46"/>
    <p:sldId id="311" r:id="rId47"/>
    <p:sldId id="315" r:id="rId48"/>
    <p:sldId id="314"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93"/>
    <p:restoredTop sz="94663"/>
  </p:normalViewPr>
  <p:slideViewPr>
    <p:cSldViewPr snapToGrid="0" snapToObjects="1">
      <p:cViewPr varScale="1">
        <p:scale>
          <a:sx n="92" d="100"/>
          <a:sy n="92" d="100"/>
        </p:scale>
        <p:origin x="184" y="6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notesMaster" Target="notesMasters/notesMaster1.xml"/><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6.png"/><Relationship Id="rId2" Type="http://schemas.openxmlformats.org/officeDocument/2006/relationships/image" Target="../media/image87.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03.png"/><Relationship Id="rId4" Type="http://schemas.openxmlformats.org/officeDocument/2006/relationships/image" Target="../media/image104.png"/><Relationship Id="rId1" Type="http://schemas.openxmlformats.org/officeDocument/2006/relationships/image" Target="../media/image101.png"/><Relationship Id="rId2" Type="http://schemas.openxmlformats.org/officeDocument/2006/relationships/image" Target="../media/image10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F76BB0-73DC-EF4A-B7B4-AF30577F5D7E}" type="datetimeFigureOut">
              <a:rPr lang="en-US" smtClean="0"/>
              <a:t>4/19/19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685574-98CE-5D4D-ACDE-2C93958449C1}" type="slidenum">
              <a:rPr lang="en-US" smtClean="0"/>
              <a:t>‹#›</a:t>
            </a:fld>
            <a:endParaRPr lang="en-US"/>
          </a:p>
        </p:txBody>
      </p:sp>
    </p:spTree>
    <p:extLst>
      <p:ext uri="{BB962C8B-B14F-4D97-AF65-F5344CB8AC3E}">
        <p14:creationId xmlns:p14="http://schemas.microsoft.com/office/powerpoint/2010/main" val="82484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685574-98CE-5D4D-ACDE-2C93958449C1}" type="slidenum">
              <a:rPr lang="en-US" smtClean="0"/>
              <a:t>3</a:t>
            </a:fld>
            <a:endParaRPr lang="en-US"/>
          </a:p>
        </p:txBody>
      </p:sp>
    </p:spTree>
    <p:extLst>
      <p:ext uri="{BB962C8B-B14F-4D97-AF65-F5344CB8AC3E}">
        <p14:creationId xmlns:p14="http://schemas.microsoft.com/office/powerpoint/2010/main" val="1922637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685574-98CE-5D4D-ACDE-2C93958449C1}" type="slidenum">
              <a:rPr lang="en-US" smtClean="0"/>
              <a:t>8</a:t>
            </a:fld>
            <a:endParaRPr lang="en-US"/>
          </a:p>
        </p:txBody>
      </p:sp>
    </p:spTree>
    <p:extLst>
      <p:ext uri="{BB962C8B-B14F-4D97-AF65-F5344CB8AC3E}">
        <p14:creationId xmlns:p14="http://schemas.microsoft.com/office/powerpoint/2010/main" val="89636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8" name="PlaceHolder 1"/>
          <p:cNvSpPr>
            <a:spLocks noGrp="1" noRot="1" noChangeAspect="1"/>
          </p:cNvSpPr>
          <p:nvPr>
            <p:ph type="sldImg"/>
          </p:nvPr>
        </p:nvSpPr>
        <p:spPr>
          <a:xfrm>
            <a:off x="1624013" y="1257300"/>
            <a:ext cx="4524375" cy="3394075"/>
          </a:xfrm>
          <a:prstGeom prst="rect">
            <a:avLst/>
          </a:prstGeom>
        </p:spPr>
      </p:sp>
      <p:sp>
        <p:nvSpPr>
          <p:cNvPr id="509" name="PlaceHolder 2"/>
          <p:cNvSpPr>
            <a:spLocks noGrp="1"/>
          </p:cNvSpPr>
          <p:nvPr>
            <p:ph type="body"/>
          </p:nvPr>
        </p:nvSpPr>
        <p:spPr>
          <a:xfrm>
            <a:off x="777960" y="4840200"/>
            <a:ext cx="6216120" cy="3960360"/>
          </a:xfrm>
          <a:prstGeom prst="rect">
            <a:avLst/>
          </a:prstGeom>
        </p:spPr>
        <p:txBody>
          <a:bodyPr/>
          <a:lstStyle/>
          <a:p>
            <a:endParaRPr lang="en-US" sz="2000" b="0" strike="noStrike" spc="-1">
              <a:latin typeface="Arial"/>
            </a:endParaRPr>
          </a:p>
        </p:txBody>
      </p:sp>
      <p:sp>
        <p:nvSpPr>
          <p:cNvPr id="510" name="TextShape 3"/>
          <p:cNvSpPr txBox="1"/>
          <p:nvPr/>
        </p:nvSpPr>
        <p:spPr>
          <a:xfrm>
            <a:off x="4402080" y="9553680"/>
            <a:ext cx="3368160" cy="504360"/>
          </a:xfrm>
          <a:prstGeom prst="rect">
            <a:avLst/>
          </a:prstGeom>
          <a:noFill/>
          <a:ln>
            <a:noFill/>
          </a:ln>
        </p:spPr>
        <p:txBody>
          <a:bodyPr anchor="b"/>
          <a:lstStyle/>
          <a:p>
            <a:pPr algn="r">
              <a:lnSpc>
                <a:spcPct val="100000"/>
              </a:lnSpc>
            </a:pPr>
            <a:fld id="{70127CF9-2896-40E9-B77B-CF05DBB2F85F}" type="slidenum">
              <a:rPr lang="en-US" sz="1200" b="0" strike="noStrike" spc="-1">
                <a:solidFill>
                  <a:srgbClr val="000000"/>
                </a:solidFill>
                <a:latin typeface="+mn-lt"/>
                <a:ea typeface="+mn-ea"/>
              </a:rPr>
              <a:t>10</a:t>
            </a:fld>
            <a:endParaRPr lang="en-US" sz="1200" b="0" strike="noStrike" spc="-1">
              <a:latin typeface="Times New Roman"/>
            </a:endParaRPr>
          </a:p>
        </p:txBody>
      </p:sp>
    </p:spTree>
    <p:extLst>
      <p:ext uri="{BB962C8B-B14F-4D97-AF65-F5344CB8AC3E}">
        <p14:creationId xmlns:p14="http://schemas.microsoft.com/office/powerpoint/2010/main" val="3057908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1" name="PlaceHolder 1"/>
          <p:cNvSpPr>
            <a:spLocks noGrp="1" noRot="1" noChangeAspect="1"/>
          </p:cNvSpPr>
          <p:nvPr>
            <p:ph type="sldImg"/>
          </p:nvPr>
        </p:nvSpPr>
        <p:spPr>
          <a:xfrm>
            <a:off x="1624013" y="1257300"/>
            <a:ext cx="4524375" cy="3394075"/>
          </a:xfrm>
          <a:prstGeom prst="rect">
            <a:avLst/>
          </a:prstGeom>
        </p:spPr>
      </p:sp>
      <p:sp>
        <p:nvSpPr>
          <p:cNvPr id="512" name="PlaceHolder 2"/>
          <p:cNvSpPr>
            <a:spLocks noGrp="1"/>
          </p:cNvSpPr>
          <p:nvPr>
            <p:ph type="body"/>
          </p:nvPr>
        </p:nvSpPr>
        <p:spPr>
          <a:xfrm>
            <a:off x="777960" y="4840200"/>
            <a:ext cx="6216120" cy="3960360"/>
          </a:xfrm>
          <a:prstGeom prst="rect">
            <a:avLst/>
          </a:prstGeom>
        </p:spPr>
        <p:txBody>
          <a:bodyPr/>
          <a:lstStyle/>
          <a:p>
            <a:endParaRPr lang="en-US" sz="2000" b="0" strike="noStrike" spc="-1">
              <a:latin typeface="Arial"/>
            </a:endParaRPr>
          </a:p>
        </p:txBody>
      </p:sp>
      <p:sp>
        <p:nvSpPr>
          <p:cNvPr id="513" name="TextShape 3"/>
          <p:cNvSpPr txBox="1"/>
          <p:nvPr/>
        </p:nvSpPr>
        <p:spPr>
          <a:xfrm>
            <a:off x="4402080" y="9553680"/>
            <a:ext cx="3368160" cy="504360"/>
          </a:xfrm>
          <a:prstGeom prst="rect">
            <a:avLst/>
          </a:prstGeom>
          <a:noFill/>
          <a:ln>
            <a:noFill/>
          </a:ln>
        </p:spPr>
        <p:txBody>
          <a:bodyPr anchor="b"/>
          <a:lstStyle/>
          <a:p>
            <a:pPr algn="r">
              <a:lnSpc>
                <a:spcPct val="100000"/>
              </a:lnSpc>
            </a:pPr>
            <a:fld id="{674F1804-2A70-4FA4-9811-A0F3037A1D1B}" type="slidenum">
              <a:rPr lang="en-US" sz="1200" b="0" strike="noStrike" spc="-1">
                <a:solidFill>
                  <a:srgbClr val="000000"/>
                </a:solidFill>
                <a:latin typeface="+mn-lt"/>
                <a:ea typeface="+mn-ea"/>
              </a:rPr>
              <a:t>11</a:t>
            </a:fld>
            <a:endParaRPr lang="en-US" sz="1200" b="0" strike="noStrike" spc="-1">
              <a:latin typeface="Times New Roman"/>
            </a:endParaRPr>
          </a:p>
        </p:txBody>
      </p:sp>
    </p:spTree>
    <p:extLst>
      <p:ext uri="{BB962C8B-B14F-4D97-AF65-F5344CB8AC3E}">
        <p14:creationId xmlns:p14="http://schemas.microsoft.com/office/powerpoint/2010/main" val="6003529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50B7F47-B3AE-0740-B29A-A20D594E4432}" type="datetime1">
              <a:rPr lang="en-US" smtClean="0"/>
              <a:t>4/19/19</a:t>
            </a:fld>
            <a:endParaRPr lang="en-US"/>
          </a:p>
        </p:txBody>
      </p:sp>
      <p:sp>
        <p:nvSpPr>
          <p:cNvPr id="5" name="Footer Placeholder 4"/>
          <p:cNvSpPr>
            <a:spLocks noGrp="1"/>
          </p:cNvSpPr>
          <p:nvPr>
            <p:ph type="ftr" sz="quarter" idx="11"/>
          </p:nvPr>
        </p:nvSpPr>
        <p:spPr/>
        <p:txBody>
          <a:bodyPr/>
          <a:lstStyle/>
          <a:p>
            <a:r>
              <a:rPr lang="en-US" smtClean="0"/>
              <a:t>Physics against Physics</a:t>
            </a:r>
            <a:endParaRPr lang="en-US"/>
          </a:p>
        </p:txBody>
      </p:sp>
      <p:sp>
        <p:nvSpPr>
          <p:cNvPr id="6" name="Slide Number Placeholder 5"/>
          <p:cNvSpPr>
            <a:spLocks noGrp="1"/>
          </p:cNvSpPr>
          <p:nvPr>
            <p:ph type="sldNum" sz="quarter" idx="12"/>
          </p:nvPr>
        </p:nvSpPr>
        <p:spPr/>
        <p:txBody>
          <a:bodyPr/>
          <a:lstStyle/>
          <a:p>
            <a:fld id="{7EA9DCD8-BFAF-9B47-B38A-9DF1EE23DEF5}" type="slidenum">
              <a:rPr lang="en-US" smtClean="0"/>
              <a:t>‹#›</a:t>
            </a:fld>
            <a:endParaRPr lang="en-US"/>
          </a:p>
        </p:txBody>
      </p:sp>
    </p:spTree>
    <p:extLst>
      <p:ext uri="{BB962C8B-B14F-4D97-AF65-F5344CB8AC3E}">
        <p14:creationId xmlns:p14="http://schemas.microsoft.com/office/powerpoint/2010/main" val="6347630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166A9AD-5804-5944-9B97-24037144AE9D}" type="datetime1">
              <a:rPr lang="en-US" smtClean="0"/>
              <a:t>4/19/19</a:t>
            </a:fld>
            <a:endParaRPr lang="en-US"/>
          </a:p>
        </p:txBody>
      </p:sp>
      <p:sp>
        <p:nvSpPr>
          <p:cNvPr id="5" name="Footer Placeholder 4"/>
          <p:cNvSpPr>
            <a:spLocks noGrp="1"/>
          </p:cNvSpPr>
          <p:nvPr>
            <p:ph type="ftr" sz="quarter" idx="11"/>
          </p:nvPr>
        </p:nvSpPr>
        <p:spPr/>
        <p:txBody>
          <a:bodyPr/>
          <a:lstStyle/>
          <a:p>
            <a:r>
              <a:rPr lang="en-US" smtClean="0"/>
              <a:t>Physics against Physics</a:t>
            </a:r>
            <a:endParaRPr lang="en-US"/>
          </a:p>
        </p:txBody>
      </p:sp>
      <p:sp>
        <p:nvSpPr>
          <p:cNvPr id="6" name="Slide Number Placeholder 5"/>
          <p:cNvSpPr>
            <a:spLocks noGrp="1"/>
          </p:cNvSpPr>
          <p:nvPr>
            <p:ph type="sldNum" sz="quarter" idx="12"/>
          </p:nvPr>
        </p:nvSpPr>
        <p:spPr/>
        <p:txBody>
          <a:bodyPr/>
          <a:lstStyle/>
          <a:p>
            <a:fld id="{7EA9DCD8-BFAF-9B47-B38A-9DF1EE23DEF5}" type="slidenum">
              <a:rPr lang="en-US" smtClean="0"/>
              <a:t>‹#›</a:t>
            </a:fld>
            <a:endParaRPr lang="en-US"/>
          </a:p>
        </p:txBody>
      </p:sp>
    </p:spTree>
    <p:extLst>
      <p:ext uri="{BB962C8B-B14F-4D97-AF65-F5344CB8AC3E}">
        <p14:creationId xmlns:p14="http://schemas.microsoft.com/office/powerpoint/2010/main" val="15212981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3E3210-1DD5-9445-891E-E9E4DA7B1E74}" type="datetime1">
              <a:rPr lang="en-US" smtClean="0"/>
              <a:t>4/19/19</a:t>
            </a:fld>
            <a:endParaRPr lang="en-US"/>
          </a:p>
        </p:txBody>
      </p:sp>
      <p:sp>
        <p:nvSpPr>
          <p:cNvPr id="5" name="Footer Placeholder 4"/>
          <p:cNvSpPr>
            <a:spLocks noGrp="1"/>
          </p:cNvSpPr>
          <p:nvPr>
            <p:ph type="ftr" sz="quarter" idx="11"/>
          </p:nvPr>
        </p:nvSpPr>
        <p:spPr/>
        <p:txBody>
          <a:bodyPr/>
          <a:lstStyle/>
          <a:p>
            <a:r>
              <a:rPr lang="en-US" smtClean="0"/>
              <a:t>Physics against Physics</a:t>
            </a:r>
            <a:endParaRPr lang="en-US"/>
          </a:p>
        </p:txBody>
      </p:sp>
      <p:sp>
        <p:nvSpPr>
          <p:cNvPr id="6" name="Slide Number Placeholder 5"/>
          <p:cNvSpPr>
            <a:spLocks noGrp="1"/>
          </p:cNvSpPr>
          <p:nvPr>
            <p:ph type="sldNum" sz="quarter" idx="12"/>
          </p:nvPr>
        </p:nvSpPr>
        <p:spPr/>
        <p:txBody>
          <a:bodyPr/>
          <a:lstStyle/>
          <a:p>
            <a:fld id="{7EA9DCD8-BFAF-9B47-B38A-9DF1EE23DEF5}" type="slidenum">
              <a:rPr lang="en-US" smtClean="0"/>
              <a:t>‹#›</a:t>
            </a:fld>
            <a:endParaRPr lang="en-US"/>
          </a:p>
        </p:txBody>
      </p:sp>
    </p:spTree>
    <p:extLst>
      <p:ext uri="{BB962C8B-B14F-4D97-AF65-F5344CB8AC3E}">
        <p14:creationId xmlns:p14="http://schemas.microsoft.com/office/powerpoint/2010/main" val="5168655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OverTx">
  <p:cSld name="Title, 2 Content over Content">
    <p:spTree>
      <p:nvGrpSpPr>
        <p:cNvPr id="1" name=""/>
        <p:cNvGrpSpPr/>
        <p:nvPr/>
      </p:nvGrpSpPr>
      <p:grpSpPr>
        <a:xfrm>
          <a:off x="0" y="0"/>
          <a:ext cx="0" cy="0"/>
          <a:chOff x="0" y="0"/>
          <a:chExt cx="0" cy="0"/>
        </a:xfrm>
      </p:grpSpPr>
      <p:sp>
        <p:nvSpPr>
          <p:cNvPr id="211" name="PlaceHolder 1"/>
          <p:cNvSpPr>
            <a:spLocks noGrp="1"/>
          </p:cNvSpPr>
          <p:nvPr>
            <p:ph type="title"/>
          </p:nvPr>
        </p:nvSpPr>
        <p:spPr>
          <a:xfrm>
            <a:off x="457200" y="273600"/>
            <a:ext cx="8229240" cy="1144800"/>
          </a:xfrm>
          <a:prstGeom prst="rect">
            <a:avLst/>
          </a:prstGeom>
        </p:spPr>
        <p:txBody>
          <a:bodyPr lIns="0" tIns="0" rIns="0" bIns="0" anchor="ctr"/>
          <a:lstStyle/>
          <a:p>
            <a:pPr algn="ctr"/>
            <a:endParaRPr lang="en-US" sz="4400" b="0" strike="noStrike" spc="-1">
              <a:latin typeface="Arial"/>
            </a:endParaRPr>
          </a:p>
        </p:txBody>
      </p:sp>
      <p:sp>
        <p:nvSpPr>
          <p:cNvPr id="21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3200" b="0" strike="noStrike" spc="-1">
              <a:latin typeface="Arial"/>
            </a:endParaRPr>
          </a:p>
        </p:txBody>
      </p:sp>
      <p:sp>
        <p:nvSpPr>
          <p:cNvPr id="213"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3200" b="0" strike="noStrike" spc="-1">
              <a:latin typeface="Arial"/>
            </a:endParaRPr>
          </a:p>
        </p:txBody>
      </p:sp>
      <p:sp>
        <p:nvSpPr>
          <p:cNvPr id="214"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3200" b="0" strike="noStrike" spc="-1">
              <a:latin typeface="Arial"/>
            </a:endParaRPr>
          </a:p>
        </p:txBody>
      </p:sp>
    </p:spTree>
    <p:extLst>
      <p:ext uri="{BB962C8B-B14F-4D97-AF65-F5344CB8AC3E}">
        <p14:creationId xmlns:p14="http://schemas.microsoft.com/office/powerpoint/2010/main" val="794072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CE4C036-638A-824A-A413-C93ABB224BCF}" type="datetime1">
              <a:rPr lang="en-US" smtClean="0"/>
              <a:t>4/19/19</a:t>
            </a:fld>
            <a:endParaRPr lang="en-US"/>
          </a:p>
        </p:txBody>
      </p:sp>
      <p:sp>
        <p:nvSpPr>
          <p:cNvPr id="5" name="Footer Placeholder 4"/>
          <p:cNvSpPr>
            <a:spLocks noGrp="1"/>
          </p:cNvSpPr>
          <p:nvPr>
            <p:ph type="ftr" sz="quarter" idx="11"/>
          </p:nvPr>
        </p:nvSpPr>
        <p:spPr/>
        <p:txBody>
          <a:bodyPr/>
          <a:lstStyle/>
          <a:p>
            <a:r>
              <a:rPr lang="en-US" smtClean="0"/>
              <a:t>Physics against Physics</a:t>
            </a:r>
            <a:endParaRPr lang="en-US"/>
          </a:p>
        </p:txBody>
      </p:sp>
      <p:sp>
        <p:nvSpPr>
          <p:cNvPr id="6" name="Slide Number Placeholder 5"/>
          <p:cNvSpPr>
            <a:spLocks noGrp="1"/>
          </p:cNvSpPr>
          <p:nvPr>
            <p:ph type="sldNum" sz="quarter" idx="12"/>
          </p:nvPr>
        </p:nvSpPr>
        <p:spPr/>
        <p:txBody>
          <a:bodyPr/>
          <a:lstStyle/>
          <a:p>
            <a:fld id="{7EA9DCD8-BFAF-9B47-B38A-9DF1EE23DEF5}" type="slidenum">
              <a:rPr lang="en-US" smtClean="0"/>
              <a:t>‹#›</a:t>
            </a:fld>
            <a:endParaRPr lang="en-US"/>
          </a:p>
        </p:txBody>
      </p:sp>
    </p:spTree>
    <p:extLst>
      <p:ext uri="{BB962C8B-B14F-4D97-AF65-F5344CB8AC3E}">
        <p14:creationId xmlns:p14="http://schemas.microsoft.com/office/powerpoint/2010/main" val="1912130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FF5F50-3087-644F-852E-34D4D2D3E290}" type="datetime1">
              <a:rPr lang="en-US" smtClean="0"/>
              <a:t>4/19/19</a:t>
            </a:fld>
            <a:endParaRPr lang="en-US"/>
          </a:p>
        </p:txBody>
      </p:sp>
      <p:sp>
        <p:nvSpPr>
          <p:cNvPr id="5" name="Footer Placeholder 4"/>
          <p:cNvSpPr>
            <a:spLocks noGrp="1"/>
          </p:cNvSpPr>
          <p:nvPr>
            <p:ph type="ftr" sz="quarter" idx="11"/>
          </p:nvPr>
        </p:nvSpPr>
        <p:spPr/>
        <p:txBody>
          <a:bodyPr/>
          <a:lstStyle/>
          <a:p>
            <a:r>
              <a:rPr lang="en-US" smtClean="0"/>
              <a:t>Physics against Physics</a:t>
            </a:r>
            <a:endParaRPr lang="en-US"/>
          </a:p>
        </p:txBody>
      </p:sp>
      <p:sp>
        <p:nvSpPr>
          <p:cNvPr id="6" name="Slide Number Placeholder 5"/>
          <p:cNvSpPr>
            <a:spLocks noGrp="1"/>
          </p:cNvSpPr>
          <p:nvPr>
            <p:ph type="sldNum" sz="quarter" idx="12"/>
          </p:nvPr>
        </p:nvSpPr>
        <p:spPr/>
        <p:txBody>
          <a:bodyPr/>
          <a:lstStyle/>
          <a:p>
            <a:fld id="{7EA9DCD8-BFAF-9B47-B38A-9DF1EE23DEF5}" type="slidenum">
              <a:rPr lang="en-US" smtClean="0"/>
              <a:t>‹#›</a:t>
            </a:fld>
            <a:endParaRPr lang="en-US"/>
          </a:p>
        </p:txBody>
      </p:sp>
    </p:spTree>
    <p:extLst>
      <p:ext uri="{BB962C8B-B14F-4D97-AF65-F5344CB8AC3E}">
        <p14:creationId xmlns:p14="http://schemas.microsoft.com/office/powerpoint/2010/main" val="802335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807D879-6CC8-BF49-A856-A6F0C0902B0B}" type="datetime1">
              <a:rPr lang="en-US" smtClean="0"/>
              <a:t>4/19/19</a:t>
            </a:fld>
            <a:endParaRPr lang="en-US"/>
          </a:p>
        </p:txBody>
      </p:sp>
      <p:sp>
        <p:nvSpPr>
          <p:cNvPr id="6" name="Footer Placeholder 5"/>
          <p:cNvSpPr>
            <a:spLocks noGrp="1"/>
          </p:cNvSpPr>
          <p:nvPr>
            <p:ph type="ftr" sz="quarter" idx="11"/>
          </p:nvPr>
        </p:nvSpPr>
        <p:spPr/>
        <p:txBody>
          <a:bodyPr/>
          <a:lstStyle/>
          <a:p>
            <a:r>
              <a:rPr lang="en-US" smtClean="0"/>
              <a:t>Physics against Physics</a:t>
            </a:r>
            <a:endParaRPr lang="en-US"/>
          </a:p>
        </p:txBody>
      </p:sp>
      <p:sp>
        <p:nvSpPr>
          <p:cNvPr id="7" name="Slide Number Placeholder 6"/>
          <p:cNvSpPr>
            <a:spLocks noGrp="1"/>
          </p:cNvSpPr>
          <p:nvPr>
            <p:ph type="sldNum" sz="quarter" idx="12"/>
          </p:nvPr>
        </p:nvSpPr>
        <p:spPr/>
        <p:txBody>
          <a:bodyPr/>
          <a:lstStyle/>
          <a:p>
            <a:fld id="{7EA9DCD8-BFAF-9B47-B38A-9DF1EE23DEF5}" type="slidenum">
              <a:rPr lang="en-US" smtClean="0"/>
              <a:t>‹#›</a:t>
            </a:fld>
            <a:endParaRPr lang="en-US"/>
          </a:p>
        </p:txBody>
      </p:sp>
    </p:spTree>
    <p:extLst>
      <p:ext uri="{BB962C8B-B14F-4D97-AF65-F5344CB8AC3E}">
        <p14:creationId xmlns:p14="http://schemas.microsoft.com/office/powerpoint/2010/main" val="2013078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18D7643-A7E6-A843-A139-3C625344C3C8}" type="datetime1">
              <a:rPr lang="en-US" smtClean="0"/>
              <a:t>4/19/19</a:t>
            </a:fld>
            <a:endParaRPr lang="en-US"/>
          </a:p>
        </p:txBody>
      </p:sp>
      <p:sp>
        <p:nvSpPr>
          <p:cNvPr id="8" name="Footer Placeholder 7"/>
          <p:cNvSpPr>
            <a:spLocks noGrp="1"/>
          </p:cNvSpPr>
          <p:nvPr>
            <p:ph type="ftr" sz="quarter" idx="11"/>
          </p:nvPr>
        </p:nvSpPr>
        <p:spPr/>
        <p:txBody>
          <a:bodyPr/>
          <a:lstStyle/>
          <a:p>
            <a:r>
              <a:rPr lang="en-US" smtClean="0"/>
              <a:t>Physics against Physics</a:t>
            </a:r>
            <a:endParaRPr lang="en-US"/>
          </a:p>
        </p:txBody>
      </p:sp>
      <p:sp>
        <p:nvSpPr>
          <p:cNvPr id="9" name="Slide Number Placeholder 8"/>
          <p:cNvSpPr>
            <a:spLocks noGrp="1"/>
          </p:cNvSpPr>
          <p:nvPr>
            <p:ph type="sldNum" sz="quarter" idx="12"/>
          </p:nvPr>
        </p:nvSpPr>
        <p:spPr/>
        <p:txBody>
          <a:bodyPr/>
          <a:lstStyle/>
          <a:p>
            <a:fld id="{7EA9DCD8-BFAF-9B47-B38A-9DF1EE23DEF5}" type="slidenum">
              <a:rPr lang="en-US" smtClean="0"/>
              <a:t>‹#›</a:t>
            </a:fld>
            <a:endParaRPr lang="en-US"/>
          </a:p>
        </p:txBody>
      </p:sp>
    </p:spTree>
    <p:extLst>
      <p:ext uri="{BB962C8B-B14F-4D97-AF65-F5344CB8AC3E}">
        <p14:creationId xmlns:p14="http://schemas.microsoft.com/office/powerpoint/2010/main" val="2072053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B868B52-7E43-F747-BABA-FA1A538C4744}" type="datetime1">
              <a:rPr lang="en-US" smtClean="0"/>
              <a:t>4/19/19</a:t>
            </a:fld>
            <a:endParaRPr lang="en-US"/>
          </a:p>
        </p:txBody>
      </p:sp>
      <p:sp>
        <p:nvSpPr>
          <p:cNvPr id="4" name="Footer Placeholder 3"/>
          <p:cNvSpPr>
            <a:spLocks noGrp="1"/>
          </p:cNvSpPr>
          <p:nvPr>
            <p:ph type="ftr" sz="quarter" idx="11"/>
          </p:nvPr>
        </p:nvSpPr>
        <p:spPr/>
        <p:txBody>
          <a:bodyPr/>
          <a:lstStyle/>
          <a:p>
            <a:r>
              <a:rPr lang="en-US" smtClean="0"/>
              <a:t>Physics against Physics</a:t>
            </a:r>
            <a:endParaRPr lang="en-US"/>
          </a:p>
        </p:txBody>
      </p:sp>
      <p:sp>
        <p:nvSpPr>
          <p:cNvPr id="5" name="Slide Number Placeholder 4"/>
          <p:cNvSpPr>
            <a:spLocks noGrp="1"/>
          </p:cNvSpPr>
          <p:nvPr>
            <p:ph type="sldNum" sz="quarter" idx="12"/>
          </p:nvPr>
        </p:nvSpPr>
        <p:spPr/>
        <p:txBody>
          <a:bodyPr/>
          <a:lstStyle/>
          <a:p>
            <a:fld id="{7EA9DCD8-BFAF-9B47-B38A-9DF1EE23DEF5}" type="slidenum">
              <a:rPr lang="en-US" smtClean="0"/>
              <a:t>‹#›</a:t>
            </a:fld>
            <a:endParaRPr lang="en-US"/>
          </a:p>
        </p:txBody>
      </p:sp>
    </p:spTree>
    <p:extLst>
      <p:ext uri="{BB962C8B-B14F-4D97-AF65-F5344CB8AC3E}">
        <p14:creationId xmlns:p14="http://schemas.microsoft.com/office/powerpoint/2010/main" val="1428972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937DA3-FF37-9B44-B2C5-9825370FF081}" type="datetime1">
              <a:rPr lang="en-US" smtClean="0"/>
              <a:t>4/19/19</a:t>
            </a:fld>
            <a:endParaRPr lang="en-US"/>
          </a:p>
        </p:txBody>
      </p:sp>
      <p:sp>
        <p:nvSpPr>
          <p:cNvPr id="3" name="Footer Placeholder 2"/>
          <p:cNvSpPr>
            <a:spLocks noGrp="1"/>
          </p:cNvSpPr>
          <p:nvPr>
            <p:ph type="ftr" sz="quarter" idx="11"/>
          </p:nvPr>
        </p:nvSpPr>
        <p:spPr/>
        <p:txBody>
          <a:bodyPr/>
          <a:lstStyle/>
          <a:p>
            <a:r>
              <a:rPr lang="en-US" smtClean="0"/>
              <a:t>Physics against Physics</a:t>
            </a:r>
            <a:endParaRPr lang="en-US"/>
          </a:p>
        </p:txBody>
      </p:sp>
      <p:sp>
        <p:nvSpPr>
          <p:cNvPr id="4" name="Slide Number Placeholder 3"/>
          <p:cNvSpPr>
            <a:spLocks noGrp="1"/>
          </p:cNvSpPr>
          <p:nvPr>
            <p:ph type="sldNum" sz="quarter" idx="12"/>
          </p:nvPr>
        </p:nvSpPr>
        <p:spPr/>
        <p:txBody>
          <a:bodyPr/>
          <a:lstStyle/>
          <a:p>
            <a:fld id="{7EA9DCD8-BFAF-9B47-B38A-9DF1EE23DEF5}" type="slidenum">
              <a:rPr lang="en-US" smtClean="0"/>
              <a:t>‹#›</a:t>
            </a:fld>
            <a:endParaRPr lang="en-US"/>
          </a:p>
        </p:txBody>
      </p:sp>
    </p:spTree>
    <p:extLst>
      <p:ext uri="{BB962C8B-B14F-4D97-AF65-F5344CB8AC3E}">
        <p14:creationId xmlns:p14="http://schemas.microsoft.com/office/powerpoint/2010/main" val="14348134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C917CD-7253-3146-944A-CC09029F1E89}" type="datetime1">
              <a:rPr lang="en-US" smtClean="0"/>
              <a:t>4/19/19</a:t>
            </a:fld>
            <a:endParaRPr lang="en-US"/>
          </a:p>
        </p:txBody>
      </p:sp>
      <p:sp>
        <p:nvSpPr>
          <p:cNvPr id="6" name="Footer Placeholder 5"/>
          <p:cNvSpPr>
            <a:spLocks noGrp="1"/>
          </p:cNvSpPr>
          <p:nvPr>
            <p:ph type="ftr" sz="quarter" idx="11"/>
          </p:nvPr>
        </p:nvSpPr>
        <p:spPr/>
        <p:txBody>
          <a:bodyPr/>
          <a:lstStyle/>
          <a:p>
            <a:r>
              <a:rPr lang="en-US" smtClean="0"/>
              <a:t>Physics against Physics</a:t>
            </a:r>
            <a:endParaRPr lang="en-US"/>
          </a:p>
        </p:txBody>
      </p:sp>
      <p:sp>
        <p:nvSpPr>
          <p:cNvPr id="7" name="Slide Number Placeholder 6"/>
          <p:cNvSpPr>
            <a:spLocks noGrp="1"/>
          </p:cNvSpPr>
          <p:nvPr>
            <p:ph type="sldNum" sz="quarter" idx="12"/>
          </p:nvPr>
        </p:nvSpPr>
        <p:spPr/>
        <p:txBody>
          <a:bodyPr/>
          <a:lstStyle/>
          <a:p>
            <a:fld id="{7EA9DCD8-BFAF-9B47-B38A-9DF1EE23DEF5}" type="slidenum">
              <a:rPr lang="en-US" smtClean="0"/>
              <a:t>‹#›</a:t>
            </a:fld>
            <a:endParaRPr lang="en-US"/>
          </a:p>
        </p:txBody>
      </p:sp>
    </p:spTree>
    <p:extLst>
      <p:ext uri="{BB962C8B-B14F-4D97-AF65-F5344CB8AC3E}">
        <p14:creationId xmlns:p14="http://schemas.microsoft.com/office/powerpoint/2010/main" val="815126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65F65D-853E-AA4E-99E1-656EA241FDAA}" type="datetime1">
              <a:rPr lang="en-US" smtClean="0"/>
              <a:t>4/19/19</a:t>
            </a:fld>
            <a:endParaRPr lang="en-US"/>
          </a:p>
        </p:txBody>
      </p:sp>
      <p:sp>
        <p:nvSpPr>
          <p:cNvPr id="6" name="Footer Placeholder 5"/>
          <p:cNvSpPr>
            <a:spLocks noGrp="1"/>
          </p:cNvSpPr>
          <p:nvPr>
            <p:ph type="ftr" sz="quarter" idx="11"/>
          </p:nvPr>
        </p:nvSpPr>
        <p:spPr/>
        <p:txBody>
          <a:bodyPr/>
          <a:lstStyle/>
          <a:p>
            <a:r>
              <a:rPr lang="en-US" smtClean="0"/>
              <a:t>Physics against Physics</a:t>
            </a:r>
            <a:endParaRPr lang="en-US"/>
          </a:p>
        </p:txBody>
      </p:sp>
      <p:sp>
        <p:nvSpPr>
          <p:cNvPr id="7" name="Slide Number Placeholder 6"/>
          <p:cNvSpPr>
            <a:spLocks noGrp="1"/>
          </p:cNvSpPr>
          <p:nvPr>
            <p:ph type="sldNum" sz="quarter" idx="12"/>
          </p:nvPr>
        </p:nvSpPr>
        <p:spPr/>
        <p:txBody>
          <a:bodyPr/>
          <a:lstStyle/>
          <a:p>
            <a:fld id="{7EA9DCD8-BFAF-9B47-B38A-9DF1EE23DEF5}" type="slidenum">
              <a:rPr lang="en-US" smtClean="0"/>
              <a:t>‹#›</a:t>
            </a:fld>
            <a:endParaRPr lang="en-US"/>
          </a:p>
        </p:txBody>
      </p:sp>
    </p:spTree>
    <p:extLst>
      <p:ext uri="{BB962C8B-B14F-4D97-AF65-F5344CB8AC3E}">
        <p14:creationId xmlns:p14="http://schemas.microsoft.com/office/powerpoint/2010/main" val="103313658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9669C7C-9565-EE42-9795-E9F74E3F1556}" type="datetime1">
              <a:rPr lang="en-US" smtClean="0"/>
              <a:t>4/19/19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Physics against Physics</a:t>
            </a:r>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A9DCD8-BFAF-9B47-B38A-9DF1EE23DEF5}" type="slidenum">
              <a:rPr lang="en-US" smtClean="0"/>
              <a:t>‹#›</a:t>
            </a:fld>
            <a:endParaRPr lang="en-US"/>
          </a:p>
        </p:txBody>
      </p:sp>
    </p:spTree>
    <p:extLst>
      <p:ext uri="{BB962C8B-B14F-4D97-AF65-F5344CB8AC3E}">
        <p14:creationId xmlns:p14="http://schemas.microsoft.com/office/powerpoint/2010/main" val="15547816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10.jpeg"/><Relationship Id="rId12" Type="http://schemas.openxmlformats.org/officeDocument/2006/relationships/image" Target="../media/image11.jpeg"/><Relationship Id="rId13" Type="http://schemas.openxmlformats.org/officeDocument/2006/relationships/image" Target="../media/image12.jpeg"/><Relationship Id="rId14" Type="http://schemas.openxmlformats.org/officeDocument/2006/relationships/image" Target="../media/image13.tif"/><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jpe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jpeg"/><Relationship Id="rId8" Type="http://schemas.openxmlformats.org/officeDocument/2006/relationships/image" Target="../media/image7.jpeg"/><Relationship Id="rId9" Type="http://schemas.openxmlformats.org/officeDocument/2006/relationships/image" Target="../media/image8.png"/><Relationship Id="rId10"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image" Target="../media/image41.png"/><Relationship Id="rId5" Type="http://schemas.openxmlformats.org/officeDocument/2006/relationships/image" Target="../media/image42.pn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pn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image" Target="../media/image48.png"/><Relationship Id="rId5" Type="http://schemas.openxmlformats.org/officeDocument/2006/relationships/image" Target="../media/image49.png"/><Relationship Id="rId1" Type="http://schemas.openxmlformats.org/officeDocument/2006/relationships/slideLayout" Target="../slideLayouts/slideLayout7.xml"/><Relationship Id="rId2" Type="http://schemas.openxmlformats.org/officeDocument/2006/relationships/image" Target="../media/image4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0.png"/><Relationship Id="rId3" Type="http://schemas.openxmlformats.org/officeDocument/2006/relationships/image" Target="../media/image51.png"/></Relationships>
</file>

<file path=ppt/slides/_rels/slide15.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image" Target="../media/image54.png"/><Relationship Id="rId5" Type="http://schemas.openxmlformats.org/officeDocument/2006/relationships/image" Target="../media/image55.png"/><Relationship Id="rId6" Type="http://schemas.openxmlformats.org/officeDocument/2006/relationships/image" Target="../media/image56.png"/><Relationship Id="rId1" Type="http://schemas.openxmlformats.org/officeDocument/2006/relationships/slideLayout" Target="../slideLayouts/slideLayout7.xml"/><Relationship Id="rId2" Type="http://schemas.openxmlformats.org/officeDocument/2006/relationships/image" Target="../media/image52.png"/></Relationships>
</file>

<file path=ppt/slides/_rels/slide16.xml.rels><?xml version="1.0" encoding="UTF-8" standalone="yes"?>
<Relationships xmlns="http://schemas.openxmlformats.org/package/2006/relationships"><Relationship Id="rId3" Type="http://schemas.openxmlformats.org/officeDocument/2006/relationships/image" Target="../media/image58.png"/><Relationship Id="rId4" Type="http://schemas.openxmlformats.org/officeDocument/2006/relationships/image" Target="../media/image59.png"/><Relationship Id="rId5" Type="http://schemas.openxmlformats.org/officeDocument/2006/relationships/image" Target="../media/image60.png"/><Relationship Id="rId1" Type="http://schemas.openxmlformats.org/officeDocument/2006/relationships/slideLayout" Target="../slideLayouts/slideLayout7.xml"/><Relationship Id="rId2" Type="http://schemas.openxmlformats.org/officeDocument/2006/relationships/image" Target="../media/image57.png"/></Relationships>
</file>

<file path=ppt/slides/_rels/slide17.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3.png"/><Relationship Id="rId5" Type="http://schemas.openxmlformats.org/officeDocument/2006/relationships/image" Target="../media/image64.png"/><Relationship Id="rId6" Type="http://schemas.openxmlformats.org/officeDocument/2006/relationships/image" Target="../media/image65.png"/><Relationship Id="rId7" Type="http://schemas.openxmlformats.org/officeDocument/2006/relationships/image" Target="../media/image66.png"/><Relationship Id="rId8" Type="http://schemas.openxmlformats.org/officeDocument/2006/relationships/image" Target="../media/image67.png"/><Relationship Id="rId1" Type="http://schemas.openxmlformats.org/officeDocument/2006/relationships/slideLayout" Target="../slideLayouts/slideLayout7.xml"/><Relationship Id="rId2" Type="http://schemas.openxmlformats.org/officeDocument/2006/relationships/image" Target="../media/image61.png"/></Relationships>
</file>

<file path=ppt/slides/_rels/slide18.xml.rels><?xml version="1.0" encoding="UTF-8" standalone="yes"?>
<Relationships xmlns="http://schemas.openxmlformats.org/package/2006/relationships"><Relationship Id="rId3" Type="http://schemas.openxmlformats.org/officeDocument/2006/relationships/image" Target="../media/image68.png"/><Relationship Id="rId4" Type="http://schemas.openxmlformats.org/officeDocument/2006/relationships/image" Target="../media/image69.png"/><Relationship Id="rId5" Type="http://schemas.openxmlformats.org/officeDocument/2006/relationships/image" Target="../media/image70.png"/><Relationship Id="rId6" Type="http://schemas.openxmlformats.org/officeDocument/2006/relationships/image" Target="../media/image71.png"/><Relationship Id="rId1" Type="http://schemas.openxmlformats.org/officeDocument/2006/relationships/slideLayout" Target="../slideLayouts/slideLayout7.xml"/><Relationship Id="rId2" Type="http://schemas.openxmlformats.org/officeDocument/2006/relationships/image" Target="../media/image64.png"/></Relationships>
</file>

<file path=ppt/slides/_rels/slide19.xml.rels><?xml version="1.0" encoding="UTF-8" standalone="yes"?>
<Relationships xmlns="http://schemas.openxmlformats.org/package/2006/relationships"><Relationship Id="rId3" Type="http://schemas.openxmlformats.org/officeDocument/2006/relationships/image" Target="../media/image73.png"/><Relationship Id="rId4" Type="http://schemas.openxmlformats.org/officeDocument/2006/relationships/image" Target="../media/image74.png"/><Relationship Id="rId5" Type="http://schemas.openxmlformats.org/officeDocument/2006/relationships/image" Target="../media/image70.png"/><Relationship Id="rId1" Type="http://schemas.openxmlformats.org/officeDocument/2006/relationships/slideLayout" Target="../slideLayouts/slideLayout7.xml"/><Relationship Id="rId2" Type="http://schemas.openxmlformats.org/officeDocument/2006/relationships/image" Target="../media/image72.png"/></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image" Target="../media/image14.png"/></Relationships>
</file>

<file path=ppt/slides/_rels/slide20.xml.rels><?xml version="1.0" encoding="UTF-8" standalone="yes"?>
<Relationships xmlns="http://schemas.openxmlformats.org/package/2006/relationships"><Relationship Id="rId3" Type="http://schemas.openxmlformats.org/officeDocument/2006/relationships/image" Target="../media/image72.png"/><Relationship Id="rId4" Type="http://schemas.openxmlformats.org/officeDocument/2006/relationships/image" Target="../media/image76.png"/><Relationship Id="rId1" Type="http://schemas.openxmlformats.org/officeDocument/2006/relationships/slideLayout" Target="../slideLayouts/slideLayout7.xml"/><Relationship Id="rId2" Type="http://schemas.openxmlformats.org/officeDocument/2006/relationships/image" Target="../media/image7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7.png"/><Relationship Id="rId3" Type="http://schemas.openxmlformats.org/officeDocument/2006/relationships/image" Target="../media/image6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8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2.png"/><Relationship Id="rId4" Type="http://schemas.openxmlformats.org/officeDocument/2006/relationships/image" Target="../media/image83.png"/><Relationship Id="rId1" Type="http://schemas.openxmlformats.org/officeDocument/2006/relationships/slideLayout" Target="../slideLayouts/slideLayout7.xml"/><Relationship Id="rId2" Type="http://schemas.openxmlformats.org/officeDocument/2006/relationships/image" Target="../media/image81.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4.png"/><Relationship Id="rId3" Type="http://schemas.openxmlformats.org/officeDocument/2006/relationships/image" Target="../media/image85.png"/></Relationships>
</file>

<file path=ppt/slides/_rels/slide28.xml.rels><?xml version="1.0" encoding="UTF-8" standalone="yes"?>
<Relationships xmlns="http://schemas.openxmlformats.org/package/2006/relationships"><Relationship Id="rId3" Type="http://schemas.openxmlformats.org/officeDocument/2006/relationships/image" Target="../media/image84.png"/><Relationship Id="rId4" Type="http://schemas.openxmlformats.org/officeDocument/2006/relationships/image" Target="../media/image85.png"/><Relationship Id="rId5" Type="http://schemas.openxmlformats.org/officeDocument/2006/relationships/image" Target="../media/image76.png"/><Relationship Id="rId6" Type="http://schemas.openxmlformats.org/officeDocument/2006/relationships/oleObject" Target="My_Book:model:Model_Draft_v2.docx!OLE_LINK24" TargetMode="External"/><Relationship Id="rId7" Type="http://schemas.openxmlformats.org/officeDocument/2006/relationships/image" Target="../media/image86.png"/><Relationship Id="rId8" Type="http://schemas.openxmlformats.org/officeDocument/2006/relationships/image" Target="../media/image88.tif"/><Relationship Id="rId9" Type="http://schemas.openxmlformats.org/officeDocument/2006/relationships/oleObject" Target="My_Book:model:APPENDIX-1_Draft_v1.docx!OLE_LINK27" TargetMode="External"/><Relationship Id="rId10" Type="http://schemas.openxmlformats.org/officeDocument/2006/relationships/image" Target="../media/image87.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90.png"/><Relationship Id="rId4" Type="http://schemas.openxmlformats.org/officeDocument/2006/relationships/image" Target="../media/image91.png"/><Relationship Id="rId5" Type="http://schemas.openxmlformats.org/officeDocument/2006/relationships/image" Target="../media/image92.png"/><Relationship Id="rId1" Type="http://schemas.openxmlformats.org/officeDocument/2006/relationships/slideLayout" Target="../slideLayouts/slideLayout7.xml"/><Relationship Id="rId2" Type="http://schemas.openxmlformats.org/officeDocument/2006/relationships/image" Target="../media/image89.tif"/></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3" Type="http://schemas.openxmlformats.org/officeDocument/2006/relationships/image" Target="../media/image94.png"/><Relationship Id="rId4" Type="http://schemas.openxmlformats.org/officeDocument/2006/relationships/image" Target="../media/image95.png"/><Relationship Id="rId1" Type="http://schemas.openxmlformats.org/officeDocument/2006/relationships/slideLayout" Target="../slideLayouts/slideLayout7.xml"/><Relationship Id="rId2" Type="http://schemas.openxmlformats.org/officeDocument/2006/relationships/image" Target="../media/image93.png"/></Relationships>
</file>

<file path=ppt/slides/_rels/slide31.xml.rels><?xml version="1.0" encoding="UTF-8" standalone="yes"?>
<Relationships xmlns="http://schemas.openxmlformats.org/package/2006/relationships"><Relationship Id="rId3" Type="http://schemas.openxmlformats.org/officeDocument/2006/relationships/image" Target="../media/image97.png"/><Relationship Id="rId4" Type="http://schemas.openxmlformats.org/officeDocument/2006/relationships/image" Target="../media/image98.png"/><Relationship Id="rId5" Type="http://schemas.openxmlformats.org/officeDocument/2006/relationships/image" Target="../media/image99.png"/><Relationship Id="rId6" Type="http://schemas.openxmlformats.org/officeDocument/2006/relationships/image" Target="../media/image100.png"/><Relationship Id="rId1" Type="http://schemas.openxmlformats.org/officeDocument/2006/relationships/slideLayout" Target="../slideLayouts/slideLayout7.xml"/><Relationship Id="rId2" Type="http://schemas.openxmlformats.org/officeDocument/2006/relationships/image" Target="../media/image96.png"/></Relationships>
</file>

<file path=ppt/slides/_rels/slide32.xml.rels><?xml version="1.0" encoding="UTF-8" standalone="yes"?>
<Relationships xmlns="http://schemas.openxmlformats.org/package/2006/relationships"><Relationship Id="rId11" Type="http://schemas.openxmlformats.org/officeDocument/2006/relationships/image" Target="../media/image103.png"/><Relationship Id="rId12" Type="http://schemas.openxmlformats.org/officeDocument/2006/relationships/oleObject" Target="../embeddings/oleObject4.bin"/><Relationship Id="rId13" Type="http://schemas.openxmlformats.org/officeDocument/2006/relationships/image" Target="../media/image104.png"/><Relationship Id="rId1" Type="http://schemas.openxmlformats.org/officeDocument/2006/relationships/vmlDrawing" Target="../drawings/vmlDrawing2.vml"/><Relationship Id="rId2" Type="http://schemas.openxmlformats.org/officeDocument/2006/relationships/slideLayout" Target="../slideLayouts/slideLayout7.xml"/><Relationship Id="rId3" Type="http://schemas.openxmlformats.org/officeDocument/2006/relationships/image" Target="../media/image105.png"/><Relationship Id="rId4" Type="http://schemas.openxmlformats.org/officeDocument/2006/relationships/image" Target="../media/image106.png"/><Relationship Id="rId5" Type="http://schemas.openxmlformats.org/officeDocument/2006/relationships/image" Target="../media/image107.png"/><Relationship Id="rId6" Type="http://schemas.openxmlformats.org/officeDocument/2006/relationships/oleObject" Target="../embeddings/oleObject1.bin"/><Relationship Id="rId7" Type="http://schemas.openxmlformats.org/officeDocument/2006/relationships/image" Target="../media/image101.png"/><Relationship Id="rId8" Type="http://schemas.openxmlformats.org/officeDocument/2006/relationships/oleObject" Target="../embeddings/oleObject2.bin"/><Relationship Id="rId9" Type="http://schemas.openxmlformats.org/officeDocument/2006/relationships/image" Target="../media/image102.png"/><Relationship Id="rId10" Type="http://schemas.openxmlformats.org/officeDocument/2006/relationships/oleObject" Target="../embeddings/oleObject3.bin"/></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0.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 Id="rId3" Type="http://schemas.openxmlformats.org/officeDocument/2006/relationships/image" Target="../media/image2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4.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5.png"/></Relationships>
</file>

<file path=ppt/slides/_rels/slide43.xml.rels><?xml version="1.0" encoding="UTF-8" standalone="yes"?>
<Relationships xmlns="http://schemas.openxmlformats.org/package/2006/relationships"><Relationship Id="rId3" Type="http://schemas.openxmlformats.org/officeDocument/2006/relationships/image" Target="../media/image117.png"/><Relationship Id="rId4" Type="http://schemas.openxmlformats.org/officeDocument/2006/relationships/image" Target="../media/image115.png"/><Relationship Id="rId1" Type="http://schemas.openxmlformats.org/officeDocument/2006/relationships/slideLayout" Target="../slideLayouts/slideLayout2.xml"/><Relationship Id="rId2" Type="http://schemas.openxmlformats.org/officeDocument/2006/relationships/image" Target="../media/image116.png"/></Relationships>
</file>

<file path=ppt/slides/_rels/slide44.xml.rels><?xml version="1.0" encoding="UTF-8" standalone="yes"?>
<Relationships xmlns="http://schemas.openxmlformats.org/package/2006/relationships"><Relationship Id="rId3" Type="http://schemas.openxmlformats.org/officeDocument/2006/relationships/image" Target="../media/image119.png"/><Relationship Id="rId4" Type="http://schemas.openxmlformats.org/officeDocument/2006/relationships/image" Target="../media/image120.png"/><Relationship Id="rId1" Type="http://schemas.openxmlformats.org/officeDocument/2006/relationships/slideLayout" Target="../slideLayouts/slideLayout2.xml"/><Relationship Id="rId2" Type="http://schemas.openxmlformats.org/officeDocument/2006/relationships/image" Target="../media/image118.png"/></Relationships>
</file>

<file path=ppt/slides/_rels/slide45.xml.rels><?xml version="1.0" encoding="UTF-8" standalone="yes"?>
<Relationships xmlns="http://schemas.openxmlformats.org/package/2006/relationships"><Relationship Id="rId3" Type="http://schemas.openxmlformats.org/officeDocument/2006/relationships/image" Target="../media/image122.png"/><Relationship Id="rId4" Type="http://schemas.openxmlformats.org/officeDocument/2006/relationships/image" Target="../media/image123.png"/><Relationship Id="rId5" Type="http://schemas.openxmlformats.org/officeDocument/2006/relationships/image" Target="../media/image118.png"/><Relationship Id="rId6" Type="http://schemas.openxmlformats.org/officeDocument/2006/relationships/image" Target="../media/image124.png"/><Relationship Id="rId7" Type="http://schemas.openxmlformats.org/officeDocument/2006/relationships/image" Target="../media/image125.png"/><Relationship Id="rId8" Type="http://schemas.openxmlformats.org/officeDocument/2006/relationships/image" Target="../media/image126.png"/><Relationship Id="rId1" Type="http://schemas.openxmlformats.org/officeDocument/2006/relationships/slideLayout" Target="../slideLayouts/slideLayout2.xml"/><Relationship Id="rId2" Type="http://schemas.openxmlformats.org/officeDocument/2006/relationships/image" Target="../media/image12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jpeg"/><Relationship Id="rId5" Type="http://schemas.openxmlformats.org/officeDocument/2006/relationships/image" Target="../media/image7.jpeg"/><Relationship Id="rId6" Type="http://schemas.openxmlformats.org/officeDocument/2006/relationships/image" Target="../media/image8.png"/><Relationship Id="rId7" Type="http://schemas.openxmlformats.org/officeDocument/2006/relationships/image" Target="../media/image9.jpeg"/><Relationship Id="rId8" Type="http://schemas.openxmlformats.org/officeDocument/2006/relationships/image" Target="../media/image10.jpeg"/><Relationship Id="rId9" Type="http://schemas.openxmlformats.org/officeDocument/2006/relationships/image" Target="../media/image11.jpeg"/><Relationship Id="rId10" Type="http://schemas.openxmlformats.org/officeDocument/2006/relationships/image" Target="../media/image12.jpeg"/><Relationship Id="rId11" Type="http://schemas.openxmlformats.org/officeDocument/2006/relationships/image" Target="../media/image13.tif"/><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png"/><Relationship Id="rId6" Type="http://schemas.openxmlformats.org/officeDocument/2006/relationships/image" Target="../media/image26.png"/><Relationship Id="rId7" Type="http://schemas.openxmlformats.org/officeDocument/2006/relationships/image" Target="../media/image27.png"/><Relationship Id="rId8" Type="http://schemas.openxmlformats.org/officeDocument/2006/relationships/image" Target="../media/image28.png"/><Relationship Id="rId1" Type="http://schemas.openxmlformats.org/officeDocument/2006/relationships/slideLayout" Target="../slideLayouts/slideLayout7.xml"/><Relationship Id="rId2"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1" Type="http://schemas.openxmlformats.org/officeDocument/2006/relationships/slideLayout" Target="../slideLayouts/slideLayout7.xml"/><Relationship Id="rId2" Type="http://schemas.openxmlformats.org/officeDocument/2006/relationships/image" Target="../media/image2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jpeg"/></Relationships>
</file>

<file path=ppt/slides/_rels/slide8.xml.rels><?xml version="1.0" encoding="UTF-8" standalone="yes"?>
<Relationships xmlns="http://schemas.openxmlformats.org/package/2006/relationships"><Relationship Id="rId3" Type="http://schemas.openxmlformats.org/officeDocument/2006/relationships/image" Target="../media/image32.jpeg"/><Relationship Id="rId4" Type="http://schemas.openxmlformats.org/officeDocument/2006/relationships/image" Target="../media/image33.png"/><Relationship Id="rId5" Type="http://schemas.openxmlformats.org/officeDocument/2006/relationships/image" Target="../media/image34.png"/><Relationship Id="rId6" Type="http://schemas.openxmlformats.org/officeDocument/2006/relationships/image" Target="../media/image35.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3" Type="http://schemas.openxmlformats.org/officeDocument/2006/relationships/image" Target="../media/image37.jpeg"/><Relationship Id="rId4" Type="http://schemas.openxmlformats.org/officeDocument/2006/relationships/image" Target="../media/image38.jpeg"/><Relationship Id="rId5" Type="http://schemas.openxmlformats.org/officeDocument/2006/relationships/image" Target="../media/image39.png"/><Relationship Id="rId1" Type="http://schemas.openxmlformats.org/officeDocument/2006/relationships/slideLayout" Target="../slideLayouts/slideLayout7.xml"/><Relationship Id="rId2" Type="http://schemas.openxmlformats.org/officeDocument/2006/relationships/image" Target="../media/image36.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p:cNvSpPr/>
          <p:nvPr/>
        </p:nvSpPr>
        <p:spPr>
          <a:xfrm>
            <a:off x="0" y="1688902"/>
            <a:ext cx="8985737" cy="2554545"/>
          </a:xfrm>
          <a:prstGeom prst="rect">
            <a:avLst/>
          </a:prstGeom>
        </p:spPr>
        <p:txBody>
          <a:bodyPr wrap="square">
            <a:spAutoFit/>
          </a:bodyPr>
          <a:lstStyle/>
          <a:p>
            <a:pPr algn="ctr"/>
            <a:r>
              <a:rPr lang="en-US" sz="2800" b="1" dirty="0" smtClean="0">
                <a:solidFill>
                  <a:srgbClr val="C00000"/>
                </a:solidFill>
                <a:latin typeface="Times New Roman" charset="0"/>
                <a:ea typeface="Times New Roman" charset="0"/>
                <a:cs typeface="Times New Roman" charset="0"/>
              </a:rPr>
              <a:t>Recent Developments on </a:t>
            </a:r>
          </a:p>
          <a:p>
            <a:pPr algn="ctr"/>
            <a:r>
              <a:rPr lang="en-US" sz="2800" b="1" dirty="0" smtClean="0">
                <a:solidFill>
                  <a:srgbClr val="C00000"/>
                </a:solidFill>
                <a:latin typeface="Times New Roman" charset="0"/>
                <a:ea typeface="Times New Roman" charset="0"/>
                <a:cs typeface="Times New Roman" charset="0"/>
              </a:rPr>
              <a:t>Precision Timing with PICOSEC-</a:t>
            </a:r>
            <a:r>
              <a:rPr lang="en-US" sz="2800" b="1" dirty="0" err="1" smtClean="0">
                <a:solidFill>
                  <a:srgbClr val="C00000"/>
                </a:solidFill>
                <a:latin typeface="Times New Roman" charset="0"/>
                <a:ea typeface="Times New Roman" charset="0"/>
                <a:cs typeface="Times New Roman" charset="0"/>
              </a:rPr>
              <a:t>Micromegas</a:t>
            </a:r>
            <a:r>
              <a:rPr lang="en-US" sz="2800" b="1" dirty="0" smtClean="0">
                <a:solidFill>
                  <a:srgbClr val="C00000"/>
                </a:solidFill>
                <a:latin typeface="Times New Roman" charset="0"/>
                <a:ea typeface="Times New Roman" charset="0"/>
                <a:cs typeface="Times New Roman" charset="0"/>
              </a:rPr>
              <a:t> Detectors</a:t>
            </a:r>
          </a:p>
          <a:p>
            <a:pPr algn="ctr"/>
            <a:r>
              <a:rPr lang="en-US" sz="2800" b="1" i="1" dirty="0" smtClean="0">
                <a:solidFill>
                  <a:srgbClr val="C00000"/>
                </a:solidFill>
                <a:latin typeface="Times New Roman" charset="0"/>
                <a:ea typeface="Times New Roman" charset="0"/>
                <a:cs typeface="Times New Roman" charset="0"/>
              </a:rPr>
              <a:t>Performance, Modeling and Applications</a:t>
            </a:r>
          </a:p>
          <a:p>
            <a:pPr algn="ctr"/>
            <a:r>
              <a:rPr lang="en-US" b="1" dirty="0">
                <a:solidFill>
                  <a:srgbClr val="002060"/>
                </a:solidFill>
                <a:latin typeface="Times New Roman" charset="0"/>
                <a:ea typeface="Times New Roman" charset="0"/>
                <a:cs typeface="Times New Roman" charset="0"/>
              </a:rPr>
              <a:t>Spyros </a:t>
            </a:r>
            <a:r>
              <a:rPr lang="en-US" b="1" dirty="0" err="1">
                <a:solidFill>
                  <a:srgbClr val="002060"/>
                </a:solidFill>
                <a:latin typeface="Times New Roman" charset="0"/>
                <a:ea typeface="Times New Roman" charset="0"/>
                <a:cs typeface="Times New Roman" charset="0"/>
              </a:rPr>
              <a:t>Eust</a:t>
            </a:r>
            <a:r>
              <a:rPr lang="en-US" b="1" dirty="0">
                <a:solidFill>
                  <a:srgbClr val="002060"/>
                </a:solidFill>
                <a:latin typeface="Times New Roman" charset="0"/>
                <a:ea typeface="Times New Roman" charset="0"/>
                <a:cs typeface="Times New Roman" charset="0"/>
              </a:rPr>
              <a:t>. Tzamarias</a:t>
            </a:r>
          </a:p>
          <a:p>
            <a:pPr algn="ctr"/>
            <a:r>
              <a:rPr lang="en-US" b="1" dirty="0">
                <a:solidFill>
                  <a:srgbClr val="002060"/>
                </a:solidFill>
                <a:latin typeface="Times New Roman" charset="0"/>
                <a:ea typeface="Times New Roman" charset="0"/>
                <a:cs typeface="Times New Roman" charset="0"/>
              </a:rPr>
              <a:t>Aristotle University of Thessaloniki</a:t>
            </a:r>
          </a:p>
          <a:p>
            <a:pPr algn="ctr"/>
            <a:r>
              <a:rPr lang="en-US" sz="2000" b="1" dirty="0">
                <a:solidFill>
                  <a:srgbClr val="002060"/>
                </a:solidFill>
                <a:latin typeface="Times New Roman" charset="0"/>
                <a:ea typeface="Times New Roman" charset="0"/>
                <a:cs typeface="Times New Roman" charset="0"/>
              </a:rPr>
              <a:t>o</a:t>
            </a:r>
            <a:r>
              <a:rPr lang="en-US" sz="2000" b="1" dirty="0" smtClean="0">
                <a:solidFill>
                  <a:srgbClr val="002060"/>
                </a:solidFill>
                <a:latin typeface="Times New Roman" charset="0"/>
                <a:ea typeface="Times New Roman" charset="0"/>
                <a:cs typeface="Times New Roman" charset="0"/>
              </a:rPr>
              <a:t>n </a:t>
            </a:r>
            <a:r>
              <a:rPr lang="en-US" sz="2000" b="1" dirty="0">
                <a:solidFill>
                  <a:srgbClr val="002060"/>
                </a:solidFill>
                <a:latin typeface="Times New Roman" charset="0"/>
                <a:ea typeface="Times New Roman" charset="0"/>
                <a:cs typeface="Times New Roman" charset="0"/>
              </a:rPr>
              <a:t>b</a:t>
            </a:r>
            <a:r>
              <a:rPr lang="en-US" sz="2000" b="1" dirty="0" smtClean="0">
                <a:solidFill>
                  <a:srgbClr val="002060"/>
                </a:solidFill>
                <a:latin typeface="Times New Roman" charset="0"/>
                <a:ea typeface="Times New Roman" charset="0"/>
                <a:cs typeface="Times New Roman" charset="0"/>
              </a:rPr>
              <a:t>ehalf of the </a:t>
            </a:r>
          </a:p>
          <a:p>
            <a:pPr algn="ctr"/>
            <a:r>
              <a:rPr lang="en-US" sz="2000" b="1" dirty="0" smtClean="0">
                <a:solidFill>
                  <a:srgbClr val="002060"/>
                </a:solidFill>
                <a:latin typeface="Times New Roman" charset="0"/>
                <a:ea typeface="Times New Roman" charset="0"/>
                <a:cs typeface="Times New Roman" charset="0"/>
              </a:rPr>
              <a:t>RD51 PICOSEC-</a:t>
            </a:r>
            <a:r>
              <a:rPr lang="en-US" sz="2000" b="1" dirty="0" err="1" smtClean="0">
                <a:solidFill>
                  <a:srgbClr val="002060"/>
                </a:solidFill>
                <a:latin typeface="Times New Roman" charset="0"/>
                <a:ea typeface="Times New Roman" charset="0"/>
                <a:cs typeface="Times New Roman" charset="0"/>
              </a:rPr>
              <a:t>Micromegas</a:t>
            </a:r>
            <a:r>
              <a:rPr lang="en-US" sz="2000" b="1" dirty="0" smtClean="0">
                <a:solidFill>
                  <a:srgbClr val="002060"/>
                </a:solidFill>
                <a:latin typeface="Times New Roman" charset="0"/>
                <a:ea typeface="Times New Roman" charset="0"/>
                <a:cs typeface="Times New Roman" charset="0"/>
              </a:rPr>
              <a:t> Collaboration </a:t>
            </a:r>
            <a:endParaRPr lang="en-US" sz="2000" b="1" dirty="0">
              <a:solidFill>
                <a:srgbClr val="002060"/>
              </a:solidFill>
              <a:latin typeface="Times New Roman" charset="0"/>
              <a:ea typeface="Times New Roman" charset="0"/>
              <a:cs typeface="Times New Roman"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78584" y="123811"/>
            <a:ext cx="3970045" cy="989513"/>
          </a:xfrm>
          <a:prstGeom prst="rect">
            <a:avLst/>
          </a:prstGeom>
          <a:effectLst>
            <a:outerShdw blurRad="50800" dist="38100" dir="2700000" algn="tl" rotWithShape="0">
              <a:prstClr val="black">
                <a:alpha val="40000"/>
              </a:prstClr>
            </a:outerShdw>
          </a:effectLst>
        </p:spPr>
      </p:pic>
      <p:pic>
        <p:nvPicPr>
          <p:cNvPr id="6" name="Picture 5"/>
          <p:cNvPicPr/>
          <p:nvPr/>
        </p:nvPicPr>
        <p:blipFill>
          <a:blip r:embed="rId3"/>
          <a:stretch/>
        </p:blipFill>
        <p:spPr>
          <a:xfrm>
            <a:off x="7500672" y="3419131"/>
            <a:ext cx="921396" cy="671088"/>
          </a:xfrm>
          <a:prstGeom prst="rect">
            <a:avLst/>
          </a:prstGeom>
          <a:ln>
            <a:noFill/>
          </a:ln>
        </p:spPr>
      </p:pic>
      <p:grpSp>
        <p:nvGrpSpPr>
          <p:cNvPr id="8" name="Group 3"/>
          <p:cNvGrpSpPr/>
          <p:nvPr/>
        </p:nvGrpSpPr>
        <p:grpSpPr>
          <a:xfrm>
            <a:off x="623170" y="3158155"/>
            <a:ext cx="1828800" cy="676800"/>
            <a:chOff x="6533640" y="2641320"/>
            <a:chExt cx="1828800" cy="676800"/>
          </a:xfrm>
        </p:grpSpPr>
        <p:pic>
          <p:nvPicPr>
            <p:cNvPr id="9" name="Picture 331"/>
            <p:cNvPicPr/>
            <p:nvPr/>
          </p:nvPicPr>
          <p:blipFill>
            <a:blip r:embed="rId4"/>
            <a:stretch/>
          </p:blipFill>
          <p:spPr>
            <a:xfrm>
              <a:off x="6533640" y="2641320"/>
              <a:ext cx="673560" cy="676800"/>
            </a:xfrm>
            <a:prstGeom prst="rect">
              <a:avLst/>
            </a:prstGeom>
            <a:ln>
              <a:noFill/>
            </a:ln>
          </p:spPr>
        </p:pic>
        <p:sp>
          <p:nvSpPr>
            <p:cNvPr id="10" name="CustomShape 4"/>
            <p:cNvSpPr/>
            <p:nvPr/>
          </p:nvSpPr>
          <p:spPr>
            <a:xfrm>
              <a:off x="7187040" y="2724480"/>
              <a:ext cx="1175400" cy="513360"/>
            </a:xfrm>
            <a:prstGeom prst="rect">
              <a:avLst/>
            </a:prstGeom>
            <a:solidFill>
              <a:srgbClr val="FFFFFF"/>
            </a:solid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000" b="0" strike="noStrike" spc="-1" dirty="0">
                  <a:solidFill>
                    <a:srgbClr val="000000"/>
                  </a:solidFill>
                  <a:latin typeface="Bitstream Vera Sans"/>
                  <a:ea typeface="DejaVu Sans"/>
                </a:rPr>
                <a:t>ARISTOTLE</a:t>
              </a:r>
              <a:endParaRPr lang="en-US" sz="1000" b="0" strike="noStrike" spc="-1" dirty="0">
                <a:latin typeface="Arial"/>
              </a:endParaRPr>
            </a:p>
            <a:p>
              <a:pPr>
                <a:lnSpc>
                  <a:spcPct val="100000"/>
                </a:lnSpc>
              </a:pPr>
              <a:r>
                <a:rPr lang="en-US" sz="1000" b="0" strike="noStrike" spc="-1" dirty="0">
                  <a:solidFill>
                    <a:srgbClr val="000000"/>
                  </a:solidFill>
                  <a:latin typeface="Bitstream Vera Sans"/>
                  <a:ea typeface="DejaVu Sans"/>
                </a:rPr>
                <a:t>UNIVERSITY OF</a:t>
              </a:r>
              <a:endParaRPr lang="en-US" sz="1000" b="0" strike="noStrike" spc="-1" dirty="0">
                <a:latin typeface="Arial"/>
              </a:endParaRPr>
            </a:p>
            <a:p>
              <a:pPr>
                <a:lnSpc>
                  <a:spcPct val="100000"/>
                </a:lnSpc>
              </a:pPr>
              <a:r>
                <a:rPr lang="en-US" sz="1000" b="0" strike="noStrike" spc="-1" dirty="0">
                  <a:solidFill>
                    <a:srgbClr val="000000"/>
                  </a:solidFill>
                  <a:latin typeface="Bitstream Vera Sans"/>
                  <a:ea typeface="DejaVu Sans"/>
                </a:rPr>
                <a:t>THESSALONIKI</a:t>
              </a:r>
              <a:endParaRPr lang="en-US" sz="1000" b="0" strike="noStrike" spc="-1" dirty="0">
                <a:latin typeface="Arial"/>
              </a:endParaRPr>
            </a:p>
          </p:txBody>
        </p:sp>
      </p:grpSp>
      <p:grpSp>
        <p:nvGrpSpPr>
          <p:cNvPr id="11" name="Group 10"/>
          <p:cNvGrpSpPr/>
          <p:nvPr/>
        </p:nvGrpSpPr>
        <p:grpSpPr>
          <a:xfrm>
            <a:off x="2838133" y="4243447"/>
            <a:ext cx="4098871" cy="2227079"/>
            <a:chOff x="4519142" y="3646560"/>
            <a:chExt cx="4098871" cy="2227079"/>
          </a:xfrm>
        </p:grpSpPr>
        <p:sp>
          <p:nvSpPr>
            <p:cNvPr id="12" name="CustomShape 3"/>
            <p:cNvSpPr/>
            <p:nvPr/>
          </p:nvSpPr>
          <p:spPr>
            <a:xfrm>
              <a:off x="7356546" y="3646560"/>
              <a:ext cx="1153052" cy="726903"/>
            </a:xfrm>
            <a:prstGeom prst="rect">
              <a:avLst/>
            </a:prstGeom>
            <a:blipFill rotWithShape="0">
              <a:blip r:embed="rId5"/>
              <a:stretch>
                <a:fillRect/>
              </a:stretch>
            </a:blipFill>
            <a:ln>
              <a:noFill/>
            </a:ln>
          </p:spPr>
          <p:style>
            <a:lnRef idx="0">
              <a:scrgbClr r="0" g="0" b="0"/>
            </a:lnRef>
            <a:fillRef idx="0">
              <a:scrgbClr r="0" g="0" b="0"/>
            </a:fillRef>
            <a:effectRef idx="0">
              <a:scrgbClr r="0" g="0" b="0"/>
            </a:effectRef>
            <a:fontRef idx="minor"/>
          </p:style>
        </p:sp>
        <p:sp>
          <p:nvSpPr>
            <p:cNvPr id="13" name="CustomShape 4"/>
            <p:cNvSpPr/>
            <p:nvPr/>
          </p:nvSpPr>
          <p:spPr>
            <a:xfrm>
              <a:off x="4519142" y="5376302"/>
              <a:ext cx="2089928" cy="344185"/>
            </a:xfrm>
            <a:prstGeom prst="rect">
              <a:avLst/>
            </a:prstGeom>
            <a:blipFill rotWithShape="0">
              <a:blip r:embed="rId6"/>
              <a:stretch>
                <a:fillRect/>
              </a:stretch>
            </a:blipFill>
            <a:ln>
              <a:noFill/>
            </a:ln>
          </p:spPr>
          <p:style>
            <a:lnRef idx="0">
              <a:scrgbClr r="0" g="0" b="0"/>
            </a:lnRef>
            <a:fillRef idx="0">
              <a:scrgbClr r="0" g="0" b="0"/>
            </a:fillRef>
            <a:effectRef idx="0">
              <a:scrgbClr r="0" g="0" b="0"/>
            </a:effectRef>
            <a:fontRef idx="minor"/>
          </p:style>
        </p:sp>
        <p:sp>
          <p:nvSpPr>
            <p:cNvPr id="14" name="CustomShape 5"/>
            <p:cNvSpPr/>
            <p:nvPr/>
          </p:nvSpPr>
          <p:spPr>
            <a:xfrm>
              <a:off x="4564207" y="3710891"/>
              <a:ext cx="857523" cy="698820"/>
            </a:xfrm>
            <a:prstGeom prst="rect">
              <a:avLst/>
            </a:prstGeom>
            <a:blipFill rotWithShape="0">
              <a:blip r:embed="rId7"/>
              <a:stretch>
                <a:fillRect/>
              </a:stretch>
            </a:blipFill>
            <a:ln>
              <a:noFill/>
            </a:ln>
          </p:spPr>
          <p:style>
            <a:lnRef idx="0">
              <a:scrgbClr r="0" g="0" b="0"/>
            </a:lnRef>
            <a:fillRef idx="0">
              <a:scrgbClr r="0" g="0" b="0"/>
            </a:fillRef>
            <a:effectRef idx="0">
              <a:scrgbClr r="0" g="0" b="0"/>
            </a:effectRef>
            <a:fontRef idx="minor"/>
          </p:style>
        </p:sp>
        <p:sp>
          <p:nvSpPr>
            <p:cNvPr id="15" name="CustomShape 6"/>
            <p:cNvSpPr/>
            <p:nvPr/>
          </p:nvSpPr>
          <p:spPr>
            <a:xfrm>
              <a:off x="5566718" y="3710891"/>
              <a:ext cx="699473" cy="698820"/>
            </a:xfrm>
            <a:prstGeom prst="rect">
              <a:avLst/>
            </a:prstGeom>
            <a:blipFill rotWithShape="0">
              <a:blip r:embed="rId8"/>
              <a:stretch>
                <a:fillRect/>
              </a:stretch>
            </a:blipFill>
            <a:ln>
              <a:noFill/>
            </a:ln>
          </p:spPr>
          <p:style>
            <a:lnRef idx="0">
              <a:scrgbClr r="0" g="0" b="0"/>
            </a:lnRef>
            <a:fillRef idx="0">
              <a:scrgbClr r="0" g="0" b="0"/>
            </a:fillRef>
            <a:effectRef idx="0">
              <a:scrgbClr r="0" g="0" b="0"/>
            </a:effectRef>
            <a:fontRef idx="minor"/>
          </p:style>
        </p:sp>
        <p:sp>
          <p:nvSpPr>
            <p:cNvPr id="16" name="CustomShape 7"/>
            <p:cNvSpPr/>
            <p:nvPr/>
          </p:nvSpPr>
          <p:spPr>
            <a:xfrm>
              <a:off x="7148206" y="4431263"/>
              <a:ext cx="674002" cy="811806"/>
            </a:xfrm>
            <a:prstGeom prst="rect">
              <a:avLst/>
            </a:prstGeom>
            <a:blipFill rotWithShape="0">
              <a:blip r:embed="rId9"/>
              <a:stretch>
                <a:fillRect/>
              </a:stretch>
            </a:blipFill>
            <a:ln>
              <a:noFill/>
            </a:ln>
          </p:spPr>
          <p:style>
            <a:lnRef idx="0">
              <a:scrgbClr r="0" g="0" b="0"/>
            </a:lnRef>
            <a:fillRef idx="0">
              <a:scrgbClr r="0" g="0" b="0"/>
            </a:fillRef>
            <a:effectRef idx="0">
              <a:scrgbClr r="0" g="0" b="0"/>
            </a:effectRef>
            <a:fontRef idx="minor"/>
          </p:style>
        </p:sp>
        <p:sp>
          <p:nvSpPr>
            <p:cNvPr id="17" name="CustomShape 8"/>
            <p:cNvSpPr/>
            <p:nvPr/>
          </p:nvSpPr>
          <p:spPr>
            <a:xfrm>
              <a:off x="6378525" y="3676603"/>
              <a:ext cx="768701" cy="767395"/>
            </a:xfrm>
            <a:prstGeom prst="rect">
              <a:avLst/>
            </a:prstGeom>
            <a:blipFill rotWithShape="0">
              <a:blip r:embed="rId10"/>
              <a:stretch>
                <a:fillRect/>
              </a:stretch>
            </a:blipFill>
            <a:ln>
              <a:noFill/>
            </a:ln>
          </p:spPr>
          <p:style>
            <a:lnRef idx="0">
              <a:scrgbClr r="0" g="0" b="0"/>
            </a:lnRef>
            <a:fillRef idx="0">
              <a:scrgbClr r="0" g="0" b="0"/>
            </a:fillRef>
            <a:effectRef idx="0">
              <a:scrgbClr r="0" g="0" b="0"/>
            </a:effectRef>
            <a:fontRef idx="minor"/>
          </p:style>
        </p:sp>
        <p:sp>
          <p:nvSpPr>
            <p:cNvPr id="18" name="CustomShape 9"/>
            <p:cNvSpPr/>
            <p:nvPr/>
          </p:nvSpPr>
          <p:spPr>
            <a:xfrm>
              <a:off x="4564860" y="4487756"/>
              <a:ext cx="660286" cy="698820"/>
            </a:xfrm>
            <a:prstGeom prst="rect">
              <a:avLst/>
            </a:prstGeom>
            <a:blipFill rotWithShape="0">
              <a:blip r:embed="rId11"/>
              <a:stretch>
                <a:fillRect/>
              </a:stretch>
            </a:blipFill>
            <a:ln>
              <a:noFill/>
            </a:ln>
          </p:spPr>
          <p:style>
            <a:lnRef idx="0">
              <a:scrgbClr r="0" g="0" b="0"/>
            </a:lnRef>
            <a:fillRef idx="0">
              <a:scrgbClr r="0" g="0" b="0"/>
            </a:fillRef>
            <a:effectRef idx="0">
              <a:scrgbClr r="0" g="0" b="0"/>
            </a:effectRef>
            <a:fontRef idx="minor"/>
          </p:style>
        </p:sp>
        <p:sp>
          <p:nvSpPr>
            <p:cNvPr id="19" name="CustomShape 10"/>
            <p:cNvSpPr/>
            <p:nvPr/>
          </p:nvSpPr>
          <p:spPr>
            <a:xfrm>
              <a:off x="5405729" y="4566128"/>
              <a:ext cx="1624919" cy="661919"/>
            </a:xfrm>
            <a:prstGeom prst="rect">
              <a:avLst/>
            </a:prstGeom>
            <a:blipFill rotWithShape="0">
              <a:blip r:embed="rId12"/>
              <a:stretch>
                <a:fillRect/>
              </a:stretch>
            </a:blipFill>
            <a:ln>
              <a:noFill/>
            </a:ln>
          </p:spPr>
          <p:style>
            <a:lnRef idx="0">
              <a:scrgbClr r="0" g="0" b="0"/>
            </a:lnRef>
            <a:fillRef idx="0">
              <a:scrgbClr r="0" g="0" b="0"/>
            </a:fillRef>
            <a:effectRef idx="0">
              <a:scrgbClr r="0" g="0" b="0"/>
            </a:effectRef>
            <a:fontRef idx="minor"/>
          </p:style>
        </p:sp>
        <p:sp>
          <p:nvSpPr>
            <p:cNvPr id="20" name="CustomShape 11"/>
            <p:cNvSpPr/>
            <p:nvPr/>
          </p:nvSpPr>
          <p:spPr>
            <a:xfrm>
              <a:off x="6708995" y="5271152"/>
              <a:ext cx="1909018" cy="602487"/>
            </a:xfrm>
            <a:prstGeom prst="rect">
              <a:avLst/>
            </a:prstGeom>
            <a:blipFill rotWithShape="0">
              <a:blip r:embed="rId13"/>
              <a:stretch>
                <a:fillRect/>
              </a:stretch>
            </a:blipFill>
            <a:ln>
              <a:noFill/>
            </a:ln>
          </p:spPr>
          <p:style>
            <a:lnRef idx="0">
              <a:scrgbClr r="0" g="0" b="0"/>
            </a:lnRef>
            <a:fillRef idx="0">
              <a:scrgbClr r="0" g="0" b="0"/>
            </a:fillRef>
            <a:effectRef idx="0">
              <a:scrgbClr r="0" g="0" b="0"/>
            </a:effectRef>
            <a:fontRef idx="minor"/>
          </p:style>
        </p:sp>
        <p:pic>
          <p:nvPicPr>
            <p:cNvPr id="21" name="Picture 20"/>
            <p:cNvPicPr/>
            <p:nvPr/>
          </p:nvPicPr>
          <p:blipFill>
            <a:blip r:embed="rId14"/>
            <a:stretch/>
          </p:blipFill>
          <p:spPr>
            <a:xfrm>
              <a:off x="7948583" y="4535106"/>
              <a:ext cx="622080" cy="622080"/>
            </a:xfrm>
            <a:prstGeom prst="rect">
              <a:avLst/>
            </a:prstGeom>
            <a:ln>
              <a:noFill/>
            </a:ln>
          </p:spPr>
        </p:pic>
      </p:grpSp>
      <p:sp>
        <p:nvSpPr>
          <p:cNvPr id="3" name="Slide Number Placeholder 2"/>
          <p:cNvSpPr>
            <a:spLocks noGrp="1"/>
          </p:cNvSpPr>
          <p:nvPr>
            <p:ph type="sldNum" sz="quarter" idx="12"/>
          </p:nvPr>
        </p:nvSpPr>
        <p:spPr/>
        <p:txBody>
          <a:bodyPr/>
          <a:lstStyle/>
          <a:p>
            <a:fld id="{7EA9DCD8-BFAF-9B47-B38A-9DF1EE23DEF5}" type="slidenum">
              <a:rPr lang="en-US" smtClean="0"/>
              <a:t>1</a:t>
            </a:fld>
            <a:endParaRPr lang="en-US"/>
          </a:p>
        </p:txBody>
      </p:sp>
    </p:spTree>
    <p:extLst>
      <p:ext uri="{BB962C8B-B14F-4D97-AF65-F5344CB8AC3E}">
        <p14:creationId xmlns:p14="http://schemas.microsoft.com/office/powerpoint/2010/main" val="127693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 name="CustomShape 1"/>
          <p:cNvSpPr/>
          <p:nvPr/>
        </p:nvSpPr>
        <p:spPr>
          <a:xfrm>
            <a:off x="480357" y="66324"/>
            <a:ext cx="8228437" cy="555790"/>
          </a:xfrm>
          <a:prstGeom prst="rect">
            <a:avLst/>
          </a:prstGeom>
          <a:solidFill>
            <a:srgbClr val="00DCFF"/>
          </a:solidFill>
          <a:ln w="54720">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3266" spc="-1">
                <a:solidFill>
                  <a:srgbClr val="000000"/>
                </a:solidFill>
                <a:latin typeface="Bitstream Vera Sans"/>
                <a:ea typeface="DejaVu Sans"/>
              </a:rPr>
              <a:t>Testing prototypes in Particle and laser Beams</a:t>
            </a:r>
            <a:endParaRPr lang="en-US" sz="3266" spc="-1">
              <a:latin typeface="Arial"/>
            </a:endParaRPr>
          </a:p>
        </p:txBody>
      </p:sp>
      <p:pic>
        <p:nvPicPr>
          <p:cNvPr id="283" name="Picture 10"/>
          <p:cNvPicPr/>
          <p:nvPr/>
        </p:nvPicPr>
        <p:blipFill>
          <a:blip r:embed="rId3"/>
          <a:stretch/>
        </p:blipFill>
        <p:spPr>
          <a:xfrm>
            <a:off x="55514" y="765144"/>
            <a:ext cx="5366216" cy="2902713"/>
          </a:xfrm>
          <a:prstGeom prst="rect">
            <a:avLst/>
          </a:prstGeom>
          <a:ln>
            <a:noFill/>
          </a:ln>
        </p:spPr>
      </p:pic>
      <p:sp>
        <p:nvSpPr>
          <p:cNvPr id="284" name="CustomShape 2"/>
          <p:cNvSpPr/>
          <p:nvPr/>
        </p:nvSpPr>
        <p:spPr>
          <a:xfrm rot="19680000">
            <a:off x="4912310" y="1230805"/>
            <a:ext cx="1110927" cy="543381"/>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1633" spc="-1">
                <a:solidFill>
                  <a:srgbClr val="000000"/>
                </a:solidFill>
                <a:latin typeface="Arial"/>
                <a:ea typeface="DejaVu Sans"/>
              </a:rPr>
              <a:t>Testbeam at CERN</a:t>
            </a:r>
            <a:endParaRPr lang="en-US" sz="1633" spc="-1">
              <a:latin typeface="Arial"/>
            </a:endParaRPr>
          </a:p>
        </p:txBody>
      </p:sp>
      <p:grpSp>
        <p:nvGrpSpPr>
          <p:cNvPr id="2" name="Group 1"/>
          <p:cNvGrpSpPr/>
          <p:nvPr/>
        </p:nvGrpSpPr>
        <p:grpSpPr>
          <a:xfrm>
            <a:off x="597916" y="3929751"/>
            <a:ext cx="4801935" cy="2487993"/>
            <a:chOff x="597916" y="3929751"/>
            <a:chExt cx="4801935" cy="2487993"/>
          </a:xfrm>
        </p:grpSpPr>
        <p:pic>
          <p:nvPicPr>
            <p:cNvPr id="282" name="Picture 9"/>
            <p:cNvPicPr/>
            <p:nvPr/>
          </p:nvPicPr>
          <p:blipFill>
            <a:blip r:embed="rId4"/>
            <a:stretch/>
          </p:blipFill>
          <p:spPr>
            <a:xfrm>
              <a:off x="597916" y="3929751"/>
              <a:ext cx="3839915" cy="2487993"/>
            </a:xfrm>
            <a:prstGeom prst="rect">
              <a:avLst/>
            </a:prstGeom>
            <a:ln>
              <a:noFill/>
            </a:ln>
          </p:spPr>
        </p:pic>
        <p:sp>
          <p:nvSpPr>
            <p:cNvPr id="285" name="CustomShape 3"/>
            <p:cNvSpPr/>
            <p:nvPr/>
          </p:nvSpPr>
          <p:spPr>
            <a:xfrm rot="19680000">
              <a:off x="4273903" y="5458337"/>
              <a:ext cx="1125948" cy="543381"/>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1633" spc="-1">
                  <a:solidFill>
                    <a:srgbClr val="000000"/>
                  </a:solidFill>
                  <a:latin typeface="Arial"/>
                  <a:ea typeface="DejaVu Sans"/>
                </a:rPr>
                <a:t>Laser at Saclay</a:t>
              </a:r>
              <a:endParaRPr lang="en-US" sz="1633" spc="-1">
                <a:latin typeface="Arial"/>
              </a:endParaRPr>
            </a:p>
          </p:txBody>
        </p:sp>
      </p:grpSp>
      <p:sp>
        <p:nvSpPr>
          <p:cNvPr id="286" name="CustomShape 4"/>
          <p:cNvSpPr/>
          <p:nvPr/>
        </p:nvSpPr>
        <p:spPr>
          <a:xfrm>
            <a:off x="4975008" y="2477251"/>
            <a:ext cx="4055766" cy="2902713"/>
          </a:xfrm>
          <a:prstGeom prst="rect">
            <a:avLst/>
          </a:prstGeom>
          <a:blipFill rotWithShape="0">
            <a:blip r:embed="rId5"/>
            <a:stretch>
              <a:fillRect/>
            </a:stretch>
          </a:blipFill>
          <a:ln>
            <a:noFill/>
          </a:ln>
        </p:spPr>
        <p:style>
          <a:lnRef idx="0">
            <a:scrgbClr r="0" g="0" b="0"/>
          </a:lnRef>
          <a:fillRef idx="0">
            <a:scrgbClr r="0" g="0" b="0"/>
          </a:fillRef>
          <a:effectRef idx="0">
            <a:scrgbClr r="0" g="0" b="0"/>
          </a:effectRef>
          <a:fontRef idx="minor"/>
        </p:style>
      </p:sp>
      <p:sp>
        <p:nvSpPr>
          <p:cNvPr id="287" name="CustomShape 5"/>
          <p:cNvSpPr/>
          <p:nvPr/>
        </p:nvSpPr>
        <p:spPr>
          <a:xfrm>
            <a:off x="6037328" y="903717"/>
            <a:ext cx="2799850" cy="1525647"/>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1633" spc="-1" dirty="0" err="1">
                <a:solidFill>
                  <a:srgbClr val="000000"/>
                </a:solidFill>
                <a:latin typeface="Bitstream Vera Sans"/>
                <a:ea typeface="DejaVu Sans"/>
              </a:rPr>
              <a:t>Muon</a:t>
            </a:r>
            <a:r>
              <a:rPr lang="en-US" sz="1633" spc="-1" dirty="0">
                <a:solidFill>
                  <a:srgbClr val="000000"/>
                </a:solidFill>
                <a:latin typeface="Bitstream Vera Sans"/>
                <a:ea typeface="DejaVu Sans"/>
              </a:rPr>
              <a:t> beams &amp; UV light</a:t>
            </a:r>
            <a:endParaRPr lang="en-US" sz="1633" spc="-1" dirty="0">
              <a:latin typeface="Arial"/>
            </a:endParaRPr>
          </a:p>
          <a:p>
            <a:pPr>
              <a:lnSpc>
                <a:spcPct val="100000"/>
              </a:lnSpc>
            </a:pPr>
            <a:r>
              <a:rPr lang="en-US" sz="1633" spc="-1" dirty="0">
                <a:solidFill>
                  <a:srgbClr val="000000"/>
                </a:solidFill>
                <a:latin typeface="Bitstream Vera Sans"/>
                <a:ea typeface="DejaVu Sans"/>
              </a:rPr>
              <a:t>3 GEMs for tracking</a:t>
            </a:r>
            <a:endParaRPr lang="en-US" sz="1633" spc="-1" dirty="0">
              <a:latin typeface="Arial"/>
            </a:endParaRPr>
          </a:p>
          <a:p>
            <a:pPr>
              <a:lnSpc>
                <a:spcPct val="100000"/>
              </a:lnSpc>
            </a:pPr>
            <a:r>
              <a:rPr lang="en-US" sz="1633" spc="-1" dirty="0">
                <a:solidFill>
                  <a:srgbClr val="000000"/>
                </a:solidFill>
                <a:latin typeface="Bitstream Vera Sans"/>
                <a:ea typeface="DejaVu Sans"/>
              </a:rPr>
              <a:t>and </a:t>
            </a:r>
            <a:endParaRPr lang="en-US" sz="1633" spc="-1" dirty="0">
              <a:latin typeface="Arial"/>
            </a:endParaRPr>
          </a:p>
          <a:p>
            <a:pPr>
              <a:lnSpc>
                <a:spcPct val="100000"/>
              </a:lnSpc>
            </a:pPr>
            <a:r>
              <a:rPr lang="en-US" sz="1633" spc="-1" dirty="0">
                <a:solidFill>
                  <a:srgbClr val="000000"/>
                </a:solidFill>
                <a:latin typeface="Bitstream Vera Sans"/>
                <a:ea typeface="DejaVu Sans"/>
              </a:rPr>
              <a:t>* MCP for reference time </a:t>
            </a:r>
            <a:endParaRPr lang="en-US" sz="1633" spc="-1" dirty="0">
              <a:latin typeface="Arial"/>
            </a:endParaRPr>
          </a:p>
          <a:p>
            <a:pPr>
              <a:lnSpc>
                <a:spcPct val="100000"/>
              </a:lnSpc>
            </a:pPr>
            <a:r>
              <a:rPr lang="en-US" sz="1633" spc="-1" dirty="0">
                <a:solidFill>
                  <a:srgbClr val="000000"/>
                </a:solidFill>
                <a:latin typeface="Bitstream Vera Sans"/>
                <a:ea typeface="DejaVu Sans"/>
              </a:rPr>
              <a:t>(red): &lt;4ps </a:t>
            </a:r>
            <a:r>
              <a:rPr lang="en-US" sz="1633" spc="-1" dirty="0" err="1">
                <a:solidFill>
                  <a:srgbClr val="000000"/>
                </a:solidFill>
                <a:latin typeface="Bitstream Vera Sans"/>
                <a:ea typeface="DejaVu Sans"/>
              </a:rPr>
              <a:t>accurancy</a:t>
            </a:r>
            <a:endParaRPr lang="en-US" sz="1633" spc="-1" dirty="0">
              <a:latin typeface="Arial"/>
            </a:endParaRPr>
          </a:p>
          <a:p>
            <a:pPr>
              <a:lnSpc>
                <a:spcPct val="100000"/>
              </a:lnSpc>
            </a:pPr>
            <a:r>
              <a:rPr lang="en-US" sz="1633" spc="-1" dirty="0">
                <a:solidFill>
                  <a:srgbClr val="000000"/>
                </a:solidFill>
                <a:latin typeface="Bitstream Vera Sans"/>
                <a:ea typeface="DejaVu Sans"/>
              </a:rPr>
              <a:t>* PICOSEC: blue</a:t>
            </a:r>
            <a:endParaRPr lang="en-US" sz="1633" spc="-1" dirty="0">
              <a:latin typeface="Arial"/>
            </a:endParaRPr>
          </a:p>
        </p:txBody>
      </p:sp>
      <p:sp>
        <p:nvSpPr>
          <p:cNvPr id="4" name="Slide Number Placeholder 3"/>
          <p:cNvSpPr>
            <a:spLocks noGrp="1"/>
          </p:cNvSpPr>
          <p:nvPr>
            <p:ph type="sldNum" sz="quarter" idx="12"/>
          </p:nvPr>
        </p:nvSpPr>
        <p:spPr/>
        <p:txBody>
          <a:bodyPr/>
          <a:lstStyle/>
          <a:p>
            <a:fld id="{7EA9DCD8-BFAF-9B47-B38A-9DF1EE23DEF5}" type="slidenum">
              <a:rPr lang="en-US" smtClean="0"/>
              <a:t>10</a:t>
            </a:fld>
            <a:endParaRPr lang="en-US"/>
          </a:p>
        </p:txBody>
      </p:sp>
    </p:spTree>
    <p:extLst>
      <p:ext uri="{BB962C8B-B14F-4D97-AF65-F5344CB8AC3E}">
        <p14:creationId xmlns:p14="http://schemas.microsoft.com/office/powerpoint/2010/main" val="1186392066"/>
      </p:ext>
    </p:extLst>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8" name="Picture 5"/>
          <p:cNvPicPr/>
          <p:nvPr/>
        </p:nvPicPr>
        <p:blipFill>
          <a:blip r:embed="rId3"/>
          <a:stretch/>
        </p:blipFill>
        <p:spPr>
          <a:xfrm>
            <a:off x="0" y="516836"/>
            <a:ext cx="3935896" cy="3058608"/>
          </a:xfrm>
          <a:prstGeom prst="rect">
            <a:avLst/>
          </a:prstGeom>
          <a:ln>
            <a:noFill/>
          </a:ln>
        </p:spPr>
      </p:pic>
      <p:pic>
        <p:nvPicPr>
          <p:cNvPr id="289" name="Picture 6"/>
          <p:cNvPicPr/>
          <p:nvPr/>
        </p:nvPicPr>
        <p:blipFill>
          <a:blip r:embed="rId4"/>
          <a:stretch/>
        </p:blipFill>
        <p:spPr>
          <a:xfrm>
            <a:off x="3763617" y="-147566"/>
            <a:ext cx="4903705" cy="3288332"/>
          </a:xfrm>
          <a:prstGeom prst="rect">
            <a:avLst/>
          </a:prstGeom>
          <a:ln>
            <a:noFill/>
          </a:ln>
        </p:spPr>
      </p:pic>
      <p:pic>
        <p:nvPicPr>
          <p:cNvPr id="290" name="Picture 7"/>
          <p:cNvPicPr/>
          <p:nvPr/>
        </p:nvPicPr>
        <p:blipFill>
          <a:blip r:embed="rId5"/>
          <a:stretch/>
        </p:blipFill>
        <p:spPr>
          <a:xfrm>
            <a:off x="2820096" y="3575443"/>
            <a:ext cx="4323211" cy="2762950"/>
          </a:xfrm>
          <a:prstGeom prst="rect">
            <a:avLst/>
          </a:prstGeom>
          <a:ln>
            <a:noFill/>
          </a:ln>
        </p:spPr>
      </p:pic>
      <p:sp>
        <p:nvSpPr>
          <p:cNvPr id="3" name="Slide Number Placeholder 2"/>
          <p:cNvSpPr>
            <a:spLocks noGrp="1"/>
          </p:cNvSpPr>
          <p:nvPr>
            <p:ph type="sldNum" sz="quarter" idx="12"/>
          </p:nvPr>
        </p:nvSpPr>
        <p:spPr/>
        <p:txBody>
          <a:bodyPr/>
          <a:lstStyle/>
          <a:p>
            <a:fld id="{7EA9DCD8-BFAF-9B47-B38A-9DF1EE23DEF5}" type="slidenum">
              <a:rPr lang="en-US" smtClean="0"/>
              <a:t>11</a:t>
            </a:fld>
            <a:endParaRPr lang="en-US"/>
          </a:p>
        </p:txBody>
      </p:sp>
    </p:spTree>
    <p:extLst>
      <p:ext uri="{BB962C8B-B14F-4D97-AF65-F5344CB8AC3E}">
        <p14:creationId xmlns:p14="http://schemas.microsoft.com/office/powerpoint/2010/main" val="498734398"/>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1" name="Picture 5"/>
          <p:cNvPicPr/>
          <p:nvPr/>
        </p:nvPicPr>
        <p:blipFill>
          <a:blip r:embed="rId2"/>
          <a:stretch/>
        </p:blipFill>
        <p:spPr>
          <a:xfrm>
            <a:off x="196911" y="3486948"/>
            <a:ext cx="5151998" cy="2512158"/>
          </a:xfrm>
          <a:prstGeom prst="rect">
            <a:avLst/>
          </a:prstGeom>
          <a:ln>
            <a:noFill/>
          </a:ln>
        </p:spPr>
      </p:pic>
      <p:pic>
        <p:nvPicPr>
          <p:cNvPr id="292" name="Picture 7"/>
          <p:cNvPicPr/>
          <p:nvPr/>
        </p:nvPicPr>
        <p:blipFill>
          <a:blip r:embed="rId3"/>
          <a:stretch/>
        </p:blipFill>
        <p:spPr>
          <a:xfrm>
            <a:off x="888873" y="904907"/>
            <a:ext cx="3389928" cy="2657474"/>
          </a:xfrm>
          <a:prstGeom prst="rect">
            <a:avLst/>
          </a:prstGeom>
          <a:ln>
            <a:noFill/>
          </a:ln>
        </p:spPr>
      </p:pic>
      <p:pic>
        <p:nvPicPr>
          <p:cNvPr id="293" name="Picture 9"/>
          <p:cNvPicPr/>
          <p:nvPr/>
        </p:nvPicPr>
        <p:blipFill>
          <a:blip r:embed="rId4"/>
          <a:stretch/>
        </p:blipFill>
        <p:spPr>
          <a:xfrm>
            <a:off x="4706583" y="829147"/>
            <a:ext cx="3003618" cy="2809320"/>
          </a:xfrm>
          <a:prstGeom prst="rect">
            <a:avLst/>
          </a:prstGeom>
          <a:ln>
            <a:noFill/>
          </a:ln>
        </p:spPr>
      </p:pic>
      <p:pic>
        <p:nvPicPr>
          <p:cNvPr id="294" name="Picture 10"/>
          <p:cNvPicPr/>
          <p:nvPr/>
        </p:nvPicPr>
        <p:blipFill>
          <a:blip r:embed="rId5"/>
          <a:stretch/>
        </p:blipFill>
        <p:spPr>
          <a:xfrm>
            <a:off x="5348909" y="3869338"/>
            <a:ext cx="3600781" cy="2668621"/>
          </a:xfrm>
          <a:prstGeom prst="rect">
            <a:avLst/>
          </a:prstGeom>
          <a:ln>
            <a:noFill/>
          </a:ln>
        </p:spPr>
      </p:pic>
      <p:sp>
        <p:nvSpPr>
          <p:cNvPr id="295" name="CustomShape 1"/>
          <p:cNvSpPr/>
          <p:nvPr/>
        </p:nvSpPr>
        <p:spPr>
          <a:xfrm>
            <a:off x="196911" y="104204"/>
            <a:ext cx="8636299" cy="828460"/>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1633" spc="-1" dirty="0">
                <a:solidFill>
                  <a:srgbClr val="000000"/>
                </a:solidFill>
                <a:latin typeface="Arial"/>
                <a:ea typeface="DejaVu Sans"/>
              </a:rPr>
              <a:t>80 </a:t>
            </a:r>
            <a:r>
              <a:rPr lang="en-US" sz="1633" spc="-1" dirty="0" err="1">
                <a:solidFill>
                  <a:srgbClr val="000000"/>
                </a:solidFill>
                <a:latin typeface="Arial"/>
                <a:ea typeface="DejaVu Sans"/>
              </a:rPr>
              <a:t>ps</a:t>
            </a:r>
            <a:r>
              <a:rPr lang="en-US" sz="1633" spc="-1" dirty="0">
                <a:solidFill>
                  <a:srgbClr val="000000"/>
                </a:solidFill>
                <a:latin typeface="Arial"/>
                <a:ea typeface="DejaVu Sans"/>
              </a:rPr>
              <a:t> Timing Resolution for single-photon</a:t>
            </a:r>
            <a:endParaRPr lang="en-US" sz="1633" spc="-1" dirty="0">
              <a:latin typeface="Arial"/>
            </a:endParaRPr>
          </a:p>
          <a:p>
            <a:pPr>
              <a:lnSpc>
                <a:spcPct val="100000"/>
              </a:lnSpc>
            </a:pPr>
            <a:r>
              <a:rPr lang="en-US" sz="1633" spc="-1" dirty="0">
                <a:solidFill>
                  <a:srgbClr val="FF0000"/>
                </a:solidFill>
                <a:latin typeface="Arial"/>
                <a:ea typeface="DejaVu Sans"/>
              </a:rPr>
              <a:t>Timing Resolution </a:t>
            </a:r>
            <a:r>
              <a:rPr lang="en-US" sz="1633" spc="-1" dirty="0">
                <a:solidFill>
                  <a:srgbClr val="000000"/>
                </a:solidFill>
                <a:latin typeface="Arial"/>
                <a:ea typeface="DejaVu Sans"/>
              </a:rPr>
              <a:t>depends strongly on the drift voltage and less on the amplification field</a:t>
            </a:r>
            <a:endParaRPr lang="en-US" sz="1633" spc="-1" dirty="0">
              <a:latin typeface="Arial"/>
            </a:endParaRPr>
          </a:p>
          <a:p>
            <a:pPr>
              <a:lnSpc>
                <a:spcPct val="100000"/>
              </a:lnSpc>
            </a:pPr>
            <a:r>
              <a:rPr lang="en-US" sz="1633" spc="-1" dirty="0">
                <a:solidFill>
                  <a:srgbClr val="000000"/>
                </a:solidFill>
                <a:latin typeface="Arial"/>
                <a:ea typeface="DejaVu Sans"/>
              </a:rPr>
              <a:t>The </a:t>
            </a:r>
            <a:r>
              <a:rPr lang="en-US" sz="1633" spc="-1" dirty="0">
                <a:solidFill>
                  <a:srgbClr val="0070C0"/>
                </a:solidFill>
                <a:latin typeface="Arial"/>
                <a:ea typeface="DejaVu Sans"/>
              </a:rPr>
              <a:t>Signal Arrival Time (SAT) </a:t>
            </a:r>
            <a:r>
              <a:rPr lang="en-US" sz="1633" spc="-1" dirty="0">
                <a:solidFill>
                  <a:srgbClr val="000000"/>
                </a:solidFill>
                <a:latin typeface="Arial"/>
                <a:ea typeface="DejaVu Sans"/>
              </a:rPr>
              <a:t>depends on the e-peak size in a non-trivial way </a:t>
            </a:r>
            <a:endParaRPr lang="en-US" sz="1633" spc="-1" dirty="0">
              <a:latin typeface="Arial"/>
            </a:endParaRPr>
          </a:p>
        </p:txBody>
      </p:sp>
      <p:sp>
        <p:nvSpPr>
          <p:cNvPr id="3" name="Slide Number Placeholder 2"/>
          <p:cNvSpPr>
            <a:spLocks noGrp="1"/>
          </p:cNvSpPr>
          <p:nvPr>
            <p:ph type="sldNum" sz="quarter" idx="12"/>
          </p:nvPr>
        </p:nvSpPr>
        <p:spPr/>
        <p:txBody>
          <a:bodyPr/>
          <a:lstStyle/>
          <a:p>
            <a:fld id="{7EA9DCD8-BFAF-9B47-B38A-9DF1EE23DEF5}" type="slidenum">
              <a:rPr lang="en-US" smtClean="0"/>
              <a:t>12</a:t>
            </a:fld>
            <a:endParaRPr lang="en-US"/>
          </a:p>
        </p:txBody>
      </p:sp>
    </p:spTree>
    <p:extLst>
      <p:ext uri="{BB962C8B-B14F-4D97-AF65-F5344CB8AC3E}">
        <p14:creationId xmlns:p14="http://schemas.microsoft.com/office/powerpoint/2010/main" val="1253773009"/>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extShape 1"/>
          <p:cNvSpPr txBox="1"/>
          <p:nvPr/>
        </p:nvSpPr>
        <p:spPr>
          <a:xfrm>
            <a:off x="165888" y="2228348"/>
            <a:ext cx="8792064" cy="1701005"/>
          </a:xfrm>
          <a:prstGeom prst="rect">
            <a:avLst/>
          </a:prstGeom>
          <a:noFill/>
          <a:ln>
            <a:noFill/>
          </a:ln>
        </p:spPr>
        <p:txBody>
          <a:bodyPr lIns="0" tIns="0" rIns="0" bIns="0" anchor="ctr"/>
          <a:lstStyle/>
          <a:p>
            <a:pPr algn="ctr"/>
            <a:r>
              <a:rPr lang="en-US" sz="3200" b="1" spc="-1" dirty="0" smtClean="0">
                <a:latin typeface="Arial"/>
              </a:rPr>
              <a:t>Identify the microscopic parameters which determine the Timing Characteristics</a:t>
            </a:r>
            <a:endParaRPr lang="en-US" sz="3200" spc="-1" dirty="0">
              <a:latin typeface="Arial"/>
            </a:endParaRPr>
          </a:p>
        </p:txBody>
      </p:sp>
      <p:sp>
        <p:nvSpPr>
          <p:cNvPr id="3" name="Slide Number Placeholder 2"/>
          <p:cNvSpPr>
            <a:spLocks noGrp="1"/>
          </p:cNvSpPr>
          <p:nvPr>
            <p:ph type="sldNum" sz="quarter" idx="12"/>
          </p:nvPr>
        </p:nvSpPr>
        <p:spPr/>
        <p:txBody>
          <a:bodyPr/>
          <a:lstStyle/>
          <a:p>
            <a:fld id="{7EA9DCD8-BFAF-9B47-B38A-9DF1EE23DEF5}" type="slidenum">
              <a:rPr lang="en-US" smtClean="0"/>
              <a:t>13</a:t>
            </a:fld>
            <a:endParaRPr lang="en-US"/>
          </a:p>
        </p:txBody>
      </p:sp>
    </p:spTree>
    <p:extLst>
      <p:ext uri="{BB962C8B-B14F-4D97-AF65-F5344CB8AC3E}">
        <p14:creationId xmlns:p14="http://schemas.microsoft.com/office/powerpoint/2010/main" val="8962687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 name="Picture 314"/>
          <p:cNvPicPr/>
          <p:nvPr/>
        </p:nvPicPr>
        <p:blipFill>
          <a:blip r:embed="rId2"/>
          <a:stretch/>
        </p:blipFill>
        <p:spPr>
          <a:xfrm>
            <a:off x="2987617" y="883681"/>
            <a:ext cx="6124467" cy="3063050"/>
          </a:xfrm>
          <a:prstGeom prst="rect">
            <a:avLst/>
          </a:prstGeom>
          <a:ln w="18360">
            <a:noFill/>
          </a:ln>
        </p:spPr>
      </p:pic>
      <p:sp>
        <p:nvSpPr>
          <p:cNvPr id="297" name="CustomShape 1"/>
          <p:cNvSpPr/>
          <p:nvPr/>
        </p:nvSpPr>
        <p:spPr>
          <a:xfrm>
            <a:off x="85883" y="557783"/>
            <a:ext cx="4556369" cy="3850692"/>
          </a:xfrm>
          <a:prstGeom prst="rect">
            <a:avLst/>
          </a:prstGeom>
          <a:noFill/>
          <a:ln w="18360">
            <a:noFill/>
          </a:ln>
        </p:spPr>
        <p:style>
          <a:lnRef idx="0">
            <a:scrgbClr r="0" g="0" b="0"/>
          </a:lnRef>
          <a:fillRef idx="0">
            <a:scrgbClr r="0" g="0" b="0"/>
          </a:fillRef>
          <a:effectRef idx="0">
            <a:scrgbClr r="0" g="0" b="0"/>
          </a:effectRef>
          <a:fontRef idx="minor"/>
        </p:style>
        <p:txBody>
          <a:bodyPr lIns="74127" tIns="36900" rIns="74127" bIns="36900"/>
          <a:lstStyle/>
          <a:p>
            <a:pPr>
              <a:lnSpc>
                <a:spcPct val="100000"/>
              </a:lnSpc>
            </a:pPr>
            <a:r>
              <a:rPr lang="en-US" sz="1814" spc="-1" dirty="0">
                <a:solidFill>
                  <a:srgbClr val="000000"/>
                </a:solidFill>
                <a:latin typeface="Times New Roman"/>
                <a:ea typeface="DejaVu Sans"/>
              </a:rPr>
              <a:t>Use Garfield++ to simulate PICOSEC </a:t>
            </a:r>
            <a:endParaRPr lang="en-US" sz="1814" spc="-1" dirty="0">
              <a:latin typeface="Arial"/>
            </a:endParaRPr>
          </a:p>
          <a:p>
            <a:pPr>
              <a:lnSpc>
                <a:spcPct val="100000"/>
              </a:lnSpc>
            </a:pPr>
            <a:r>
              <a:rPr lang="en-US" sz="1814" spc="-1" dirty="0">
                <a:solidFill>
                  <a:srgbClr val="000000"/>
                </a:solidFill>
                <a:latin typeface="Times New Roman"/>
                <a:ea typeface="DejaVu Sans"/>
              </a:rPr>
              <a:t>for single photoelectrons</a:t>
            </a:r>
            <a:endParaRPr lang="en-US" sz="1814" spc="-1" dirty="0">
              <a:latin typeface="Arial"/>
            </a:endParaRPr>
          </a:p>
          <a:p>
            <a:pPr>
              <a:lnSpc>
                <a:spcPct val="100000"/>
              </a:lnSpc>
            </a:pPr>
            <a:endParaRPr lang="en-US" sz="1814" spc="-1" dirty="0">
              <a:latin typeface="Arial"/>
            </a:endParaRPr>
          </a:p>
          <a:p>
            <a:pPr>
              <a:lnSpc>
                <a:spcPct val="100000"/>
              </a:lnSpc>
            </a:pPr>
            <a:r>
              <a:rPr lang="en-US" sz="1814" spc="-1" dirty="0">
                <a:solidFill>
                  <a:srgbClr val="000000"/>
                </a:solidFill>
                <a:latin typeface="Times New Roman"/>
                <a:ea typeface="DejaVu Sans"/>
              </a:rPr>
              <a:t>COMPASS gas</a:t>
            </a:r>
            <a:endParaRPr lang="en-US" sz="1814" spc="-1" dirty="0">
              <a:latin typeface="Arial"/>
            </a:endParaRPr>
          </a:p>
          <a:p>
            <a:pPr>
              <a:lnSpc>
                <a:spcPct val="100000"/>
              </a:lnSpc>
            </a:pPr>
            <a:r>
              <a:rPr lang="en-US" sz="1814" spc="-1" dirty="0">
                <a:solidFill>
                  <a:srgbClr val="000000"/>
                </a:solidFill>
                <a:latin typeface="Times New Roman"/>
                <a:ea typeface="DejaVu Sans"/>
              </a:rPr>
              <a:t>(80% Ne + 10% CF</a:t>
            </a:r>
            <a:r>
              <a:rPr lang="en-US" sz="1814" b="1" spc="-1" baseline="-33000" dirty="0">
                <a:solidFill>
                  <a:srgbClr val="000000"/>
                </a:solidFill>
                <a:latin typeface="Times New Roman"/>
                <a:ea typeface="DejaVu Sans"/>
              </a:rPr>
              <a:t>4</a:t>
            </a:r>
            <a:r>
              <a:rPr lang="en-US" sz="1814" spc="-1" dirty="0">
                <a:solidFill>
                  <a:srgbClr val="000000"/>
                </a:solidFill>
                <a:latin typeface="Times New Roman"/>
                <a:ea typeface="DejaVu Sans"/>
              </a:rPr>
              <a:t> + 10% C</a:t>
            </a:r>
            <a:r>
              <a:rPr lang="en-US" sz="1814" b="1" spc="-1" baseline="-33000" dirty="0">
                <a:solidFill>
                  <a:srgbClr val="000000"/>
                </a:solidFill>
                <a:latin typeface="Times New Roman"/>
                <a:ea typeface="DejaVu Sans"/>
              </a:rPr>
              <a:t>2</a:t>
            </a:r>
            <a:r>
              <a:rPr lang="en-US" sz="1814" spc="-1" dirty="0">
                <a:solidFill>
                  <a:srgbClr val="000000"/>
                </a:solidFill>
                <a:latin typeface="Times New Roman"/>
                <a:ea typeface="DejaVu Sans"/>
              </a:rPr>
              <a:t>H</a:t>
            </a:r>
            <a:r>
              <a:rPr lang="en-US" sz="1814" b="1" spc="-1" baseline="-33000" dirty="0">
                <a:solidFill>
                  <a:srgbClr val="000000"/>
                </a:solidFill>
                <a:latin typeface="Times New Roman"/>
                <a:ea typeface="DejaVu Sans"/>
              </a:rPr>
              <a:t>6</a:t>
            </a:r>
            <a:r>
              <a:rPr lang="en-US" sz="1814" spc="-1" dirty="0">
                <a:solidFill>
                  <a:srgbClr val="000000"/>
                </a:solidFill>
                <a:latin typeface="Times New Roman"/>
                <a:ea typeface="DejaVu Sans"/>
              </a:rPr>
              <a:t>) </a:t>
            </a:r>
            <a:endParaRPr lang="en-US" sz="1814" spc="-1" dirty="0">
              <a:latin typeface="Arial"/>
            </a:endParaRPr>
          </a:p>
          <a:p>
            <a:pPr>
              <a:lnSpc>
                <a:spcPct val="100000"/>
              </a:lnSpc>
            </a:pPr>
            <a:r>
              <a:rPr lang="en-US" sz="1814" spc="-1" dirty="0">
                <a:solidFill>
                  <a:srgbClr val="000000"/>
                </a:solidFill>
                <a:latin typeface="Times New Roman"/>
                <a:ea typeface="DejaVu Sans"/>
              </a:rPr>
              <a:t>Pressure: 1 bar.</a:t>
            </a:r>
            <a:endParaRPr lang="en-US" sz="1814" spc="-1" dirty="0">
              <a:latin typeface="Arial"/>
            </a:endParaRPr>
          </a:p>
          <a:p>
            <a:pPr>
              <a:lnSpc>
                <a:spcPct val="100000"/>
              </a:lnSpc>
            </a:pPr>
            <a:endParaRPr lang="en-US" sz="1814" spc="-1" dirty="0">
              <a:latin typeface="Arial"/>
            </a:endParaRPr>
          </a:p>
          <a:p>
            <a:pPr>
              <a:lnSpc>
                <a:spcPct val="100000"/>
              </a:lnSpc>
            </a:pPr>
            <a:r>
              <a:rPr lang="en-US" sz="1814" spc="-1" dirty="0">
                <a:solidFill>
                  <a:srgbClr val="000000"/>
                </a:solidFill>
                <a:latin typeface="Times New Roman"/>
                <a:ea typeface="DejaVu Sans"/>
              </a:rPr>
              <a:t>ANSYS for the electric field</a:t>
            </a:r>
            <a:endParaRPr lang="en-US" sz="1814" spc="-1" dirty="0">
              <a:latin typeface="Arial"/>
            </a:endParaRPr>
          </a:p>
          <a:p>
            <a:pPr>
              <a:lnSpc>
                <a:spcPct val="100000"/>
              </a:lnSpc>
            </a:pPr>
            <a:endParaRPr lang="en-US" sz="1814" spc="-1" dirty="0">
              <a:latin typeface="Arial"/>
            </a:endParaRPr>
          </a:p>
          <a:p>
            <a:pPr>
              <a:lnSpc>
                <a:spcPct val="100000"/>
              </a:lnSpc>
            </a:pPr>
            <a:r>
              <a:rPr lang="en-US" sz="1814" spc="-1" dirty="0">
                <a:solidFill>
                  <a:srgbClr val="000000"/>
                </a:solidFill>
                <a:latin typeface="Times New Roman"/>
                <a:ea typeface="DejaVu Sans"/>
              </a:rPr>
              <a:t>Drift gap = 200 </a:t>
            </a:r>
            <a:r>
              <a:rPr lang="en-US" sz="1814" spc="-1" dirty="0" err="1">
                <a:solidFill>
                  <a:srgbClr val="000000"/>
                </a:solidFill>
                <a:latin typeface="Times New Roman"/>
                <a:ea typeface="DejaVu Sans"/>
              </a:rPr>
              <a:t>μm</a:t>
            </a:r>
            <a:endParaRPr lang="en-US" sz="1814" spc="-1" dirty="0">
              <a:latin typeface="Arial"/>
            </a:endParaRPr>
          </a:p>
          <a:p>
            <a:pPr>
              <a:lnSpc>
                <a:spcPct val="100000"/>
              </a:lnSpc>
            </a:pPr>
            <a:r>
              <a:rPr lang="en-US" sz="1814" spc="-1" dirty="0">
                <a:solidFill>
                  <a:srgbClr val="000000"/>
                </a:solidFill>
                <a:latin typeface="Times New Roman"/>
                <a:ea typeface="DejaVu Sans"/>
              </a:rPr>
              <a:t>Amplification gap = 128 </a:t>
            </a:r>
            <a:r>
              <a:rPr lang="en-US" sz="1814" spc="-1" dirty="0" err="1">
                <a:solidFill>
                  <a:srgbClr val="000000"/>
                </a:solidFill>
                <a:latin typeface="Times New Roman"/>
                <a:ea typeface="DejaVu Sans"/>
              </a:rPr>
              <a:t>μm</a:t>
            </a:r>
            <a:endParaRPr lang="en-US" sz="1814" spc="-1" dirty="0">
              <a:latin typeface="Arial"/>
            </a:endParaRPr>
          </a:p>
          <a:p>
            <a:pPr>
              <a:lnSpc>
                <a:spcPct val="100000"/>
              </a:lnSpc>
            </a:pPr>
            <a:r>
              <a:rPr lang="en-US" sz="1814" spc="-1" dirty="0">
                <a:solidFill>
                  <a:srgbClr val="000000"/>
                </a:solidFill>
                <a:latin typeface="Times New Roman"/>
                <a:ea typeface="DejaVu Sans"/>
              </a:rPr>
              <a:t>Mesh thickness = 36 </a:t>
            </a:r>
            <a:r>
              <a:rPr lang="en-US" sz="1814" spc="-1" dirty="0" err="1">
                <a:solidFill>
                  <a:srgbClr val="000000"/>
                </a:solidFill>
                <a:latin typeface="Times New Roman"/>
                <a:ea typeface="DejaVu Sans"/>
              </a:rPr>
              <a:t>μm</a:t>
            </a:r>
            <a:endParaRPr lang="en-US" sz="1814" spc="-1" dirty="0">
              <a:latin typeface="Arial"/>
            </a:endParaRPr>
          </a:p>
          <a:p>
            <a:pPr>
              <a:lnSpc>
                <a:spcPct val="100000"/>
              </a:lnSpc>
            </a:pPr>
            <a:endParaRPr lang="en-US" sz="1814" spc="-1" dirty="0">
              <a:latin typeface="Arial"/>
            </a:endParaRPr>
          </a:p>
          <a:p>
            <a:pPr>
              <a:lnSpc>
                <a:spcPct val="100000"/>
              </a:lnSpc>
            </a:pPr>
            <a:r>
              <a:rPr lang="en-US" sz="1814" spc="-1" dirty="0">
                <a:solidFill>
                  <a:srgbClr val="000000"/>
                </a:solidFill>
                <a:latin typeface="Times New Roman"/>
                <a:ea typeface="DejaVu Sans"/>
              </a:rPr>
              <a:t>Anode volt age  = 450 V  </a:t>
            </a:r>
            <a:endParaRPr lang="en-US" sz="1814" spc="-1" dirty="0">
              <a:latin typeface="Arial"/>
            </a:endParaRPr>
          </a:p>
          <a:p>
            <a:pPr>
              <a:lnSpc>
                <a:spcPct val="100000"/>
              </a:lnSpc>
            </a:pPr>
            <a:r>
              <a:rPr lang="en-US" sz="1814" spc="-1" dirty="0">
                <a:solidFill>
                  <a:srgbClr val="000000"/>
                </a:solidFill>
                <a:latin typeface="Times New Roman"/>
                <a:ea typeface="DejaVu Sans"/>
              </a:rPr>
              <a:t>	→ E =  35 kV/cm</a:t>
            </a:r>
            <a:endParaRPr lang="en-US" sz="1814" spc="-1" dirty="0">
              <a:latin typeface="Arial"/>
            </a:endParaRPr>
          </a:p>
          <a:p>
            <a:pPr>
              <a:lnSpc>
                <a:spcPct val="100000"/>
              </a:lnSpc>
            </a:pPr>
            <a:r>
              <a:rPr lang="en-US" sz="1814" spc="-1" dirty="0">
                <a:solidFill>
                  <a:srgbClr val="000000"/>
                </a:solidFill>
                <a:latin typeface="Times New Roman"/>
                <a:ea typeface="DejaVu Sans"/>
              </a:rPr>
              <a:t>Cathode voltage = 300-425 V </a:t>
            </a:r>
            <a:endParaRPr lang="en-US" sz="1814" spc="-1" dirty="0">
              <a:latin typeface="Arial"/>
            </a:endParaRPr>
          </a:p>
          <a:p>
            <a:pPr>
              <a:lnSpc>
                <a:spcPct val="100000"/>
              </a:lnSpc>
            </a:pPr>
            <a:r>
              <a:rPr lang="en-US" sz="1814" spc="-1" dirty="0">
                <a:solidFill>
                  <a:srgbClr val="000000"/>
                </a:solidFill>
                <a:latin typeface="Times New Roman"/>
                <a:ea typeface="DejaVu Sans"/>
              </a:rPr>
              <a:t>	→ E in [15, 21] kV/cm</a:t>
            </a:r>
            <a:endParaRPr lang="en-US" sz="1814" spc="-1" dirty="0">
              <a:latin typeface="Arial"/>
            </a:endParaRPr>
          </a:p>
        </p:txBody>
      </p:sp>
      <p:pic>
        <p:nvPicPr>
          <p:cNvPr id="298" name="Picture 316"/>
          <p:cNvPicPr/>
          <p:nvPr/>
        </p:nvPicPr>
        <p:blipFill>
          <a:blip r:embed="rId3"/>
          <a:stretch/>
        </p:blipFill>
        <p:spPr>
          <a:xfrm>
            <a:off x="5474958" y="4507093"/>
            <a:ext cx="2981412" cy="2010249"/>
          </a:xfrm>
          <a:prstGeom prst="rect">
            <a:avLst/>
          </a:prstGeom>
          <a:ln>
            <a:noFill/>
          </a:ln>
        </p:spPr>
      </p:pic>
      <p:sp>
        <p:nvSpPr>
          <p:cNvPr id="299" name="CustomShape 2"/>
          <p:cNvSpPr/>
          <p:nvPr/>
        </p:nvSpPr>
        <p:spPr>
          <a:xfrm>
            <a:off x="4479956" y="965646"/>
            <a:ext cx="162296" cy="162296"/>
          </a:xfrm>
          <a:prstGeom prst="ellipse">
            <a:avLst/>
          </a:prstGeom>
          <a:solidFill>
            <a:srgbClr val="0000FF"/>
          </a:solidFill>
          <a:ln>
            <a:solidFill>
              <a:srgbClr val="3465A4"/>
            </a:solidFill>
          </a:ln>
        </p:spPr>
        <p:style>
          <a:lnRef idx="0">
            <a:scrgbClr r="0" g="0" b="0"/>
          </a:lnRef>
          <a:fillRef idx="0">
            <a:scrgbClr r="0" g="0" b="0"/>
          </a:fillRef>
          <a:effectRef idx="0">
            <a:scrgbClr r="0" g="0" b="0"/>
          </a:effectRef>
          <a:fontRef idx="minor"/>
        </p:style>
      </p:sp>
      <p:sp>
        <p:nvSpPr>
          <p:cNvPr id="300" name="CustomShape 3"/>
          <p:cNvSpPr/>
          <p:nvPr/>
        </p:nvSpPr>
        <p:spPr>
          <a:xfrm>
            <a:off x="4231451" y="593704"/>
            <a:ext cx="1737579" cy="542402"/>
          </a:xfrm>
          <a:prstGeom prst="rect">
            <a:avLst/>
          </a:prstGeom>
          <a:noFill/>
          <a:ln>
            <a:noFill/>
          </a:ln>
        </p:spPr>
        <p:style>
          <a:lnRef idx="0">
            <a:scrgbClr r="0" g="0" b="0"/>
          </a:lnRef>
          <a:fillRef idx="0">
            <a:scrgbClr r="0" g="0" b="0"/>
          </a:fillRef>
          <a:effectRef idx="0">
            <a:scrgbClr r="0" g="0" b="0"/>
          </a:effectRef>
          <a:fontRef idx="minor"/>
        </p:style>
        <p:txBody>
          <a:bodyPr lIns="74127" tIns="36900" rIns="74127" bIns="36900"/>
          <a:lstStyle/>
          <a:p>
            <a:pPr>
              <a:lnSpc>
                <a:spcPct val="100000"/>
              </a:lnSpc>
            </a:pPr>
            <a:r>
              <a:rPr lang="en-US" sz="1478" spc="-1">
                <a:solidFill>
                  <a:srgbClr val="0000FF"/>
                </a:solidFill>
                <a:latin typeface="Arial"/>
                <a:ea typeface="DejaVu Sans"/>
              </a:rPr>
              <a:t>Photo-electron</a:t>
            </a:r>
            <a:endParaRPr lang="en-US" sz="1478" spc="-1">
              <a:latin typeface="Arial"/>
            </a:endParaRPr>
          </a:p>
        </p:txBody>
      </p:sp>
      <p:sp>
        <p:nvSpPr>
          <p:cNvPr id="301" name="Line 4"/>
          <p:cNvSpPr/>
          <p:nvPr/>
        </p:nvSpPr>
        <p:spPr>
          <a:xfrm flipH="1" flipV="1">
            <a:off x="5806080" y="2872378"/>
            <a:ext cx="331776" cy="1575283"/>
          </a:xfrm>
          <a:prstGeom prst="line">
            <a:avLst/>
          </a:prstGeom>
          <a:ln>
            <a:tailEnd type="triangle" w="med" len="med"/>
          </a:ln>
        </p:spPr>
        <p:style>
          <a:lnRef idx="0">
            <a:scrgbClr r="0" g="0" b="0"/>
          </a:lnRef>
          <a:fillRef idx="0">
            <a:scrgbClr r="0" g="0" b="0"/>
          </a:fillRef>
          <a:effectRef idx="0">
            <a:scrgbClr r="0" g="0" b="0"/>
          </a:effectRef>
          <a:fontRef idx="minor"/>
        </p:style>
      </p:sp>
      <p:sp>
        <p:nvSpPr>
          <p:cNvPr id="302" name="CustomShape 5"/>
          <p:cNvSpPr/>
          <p:nvPr/>
        </p:nvSpPr>
        <p:spPr>
          <a:xfrm>
            <a:off x="2165361" y="111061"/>
            <a:ext cx="6426854" cy="430721"/>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2177" b="1" u="sng" spc="-1">
                <a:solidFill>
                  <a:srgbClr val="000000"/>
                </a:solidFill>
                <a:latin typeface="Arial"/>
                <a:ea typeface="DejaVu Sans"/>
              </a:rPr>
              <a:t>The details in the Garfield++ simulation (1)</a:t>
            </a:r>
            <a:endParaRPr lang="en-US" sz="2177" spc="-1">
              <a:latin typeface="Arial"/>
            </a:endParaRPr>
          </a:p>
        </p:txBody>
      </p:sp>
      <p:sp>
        <p:nvSpPr>
          <p:cNvPr id="3" name="Slide Number Placeholder 2"/>
          <p:cNvSpPr>
            <a:spLocks noGrp="1"/>
          </p:cNvSpPr>
          <p:nvPr>
            <p:ph type="sldNum" sz="quarter" idx="12"/>
          </p:nvPr>
        </p:nvSpPr>
        <p:spPr/>
        <p:txBody>
          <a:bodyPr/>
          <a:lstStyle/>
          <a:p>
            <a:fld id="{7EA9DCD8-BFAF-9B47-B38A-9DF1EE23DEF5}" type="slidenum">
              <a:rPr lang="en-US" smtClean="0"/>
              <a:t>14</a:t>
            </a:fld>
            <a:endParaRPr lang="en-US"/>
          </a:p>
        </p:txBody>
      </p:sp>
    </p:spTree>
    <p:extLst>
      <p:ext uri="{BB962C8B-B14F-4D97-AF65-F5344CB8AC3E}">
        <p14:creationId xmlns:p14="http://schemas.microsoft.com/office/powerpoint/2010/main" val="50294681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3" name="Picture 405"/>
          <p:cNvPicPr/>
          <p:nvPr/>
        </p:nvPicPr>
        <p:blipFill>
          <a:blip r:embed="rId2"/>
          <a:stretch/>
        </p:blipFill>
        <p:spPr>
          <a:xfrm>
            <a:off x="4432712" y="1386380"/>
            <a:ext cx="2857020" cy="1974063"/>
          </a:xfrm>
          <a:prstGeom prst="rect">
            <a:avLst/>
          </a:prstGeom>
          <a:ln>
            <a:noFill/>
          </a:ln>
        </p:spPr>
      </p:pic>
      <p:sp>
        <p:nvSpPr>
          <p:cNvPr id="304" name="CustomShape 1"/>
          <p:cNvSpPr/>
          <p:nvPr/>
        </p:nvSpPr>
        <p:spPr>
          <a:xfrm>
            <a:off x="-196257" y="39220"/>
            <a:ext cx="9597666" cy="833359"/>
          </a:xfrm>
          <a:prstGeom prst="rect">
            <a:avLst/>
          </a:prstGeom>
          <a:noFill/>
          <a:ln>
            <a:noFill/>
          </a:ln>
        </p:spPr>
        <p:style>
          <a:lnRef idx="0">
            <a:scrgbClr r="0" g="0" b="0"/>
          </a:lnRef>
          <a:fillRef idx="0">
            <a:scrgbClr r="0" g="0" b="0"/>
          </a:fillRef>
          <a:effectRef idx="0">
            <a:scrgbClr r="0" g="0" b="0"/>
          </a:effectRef>
          <a:fontRef idx="minor"/>
        </p:style>
        <p:txBody>
          <a:bodyPr lIns="97965" tIns="57146" rIns="97965" bIns="57146"/>
          <a:lstStyle/>
          <a:p>
            <a:pPr algn="ctr">
              <a:lnSpc>
                <a:spcPct val="100000"/>
              </a:lnSpc>
            </a:pPr>
            <a:r>
              <a:rPr lang="en-US" sz="1996" b="1" spc="-1" dirty="0">
                <a:solidFill>
                  <a:srgbClr val="000000"/>
                </a:solidFill>
                <a:latin typeface="Arial"/>
                <a:ea typeface="DejaVu Sans"/>
              </a:rPr>
              <a:t>Describe the PICOSEC Response to a Single </a:t>
            </a:r>
            <a:r>
              <a:rPr lang="en-US" sz="1996" b="1" spc="-1" dirty="0" err="1">
                <a:solidFill>
                  <a:srgbClr val="000000"/>
                </a:solidFill>
                <a:latin typeface="Arial"/>
                <a:ea typeface="DejaVu Sans"/>
              </a:rPr>
              <a:t>Photoelectrpn</a:t>
            </a:r>
            <a:r>
              <a:rPr lang="en-US" sz="1996" b="1" spc="-1" dirty="0">
                <a:solidFill>
                  <a:srgbClr val="000000"/>
                </a:solidFill>
                <a:latin typeface="Arial"/>
                <a:ea typeface="DejaVu Sans"/>
              </a:rPr>
              <a:t> </a:t>
            </a:r>
            <a:endParaRPr lang="en-US" sz="1996" b="1" spc="-1" dirty="0" smtClean="0">
              <a:solidFill>
                <a:srgbClr val="000000"/>
              </a:solidFill>
              <a:latin typeface="Arial"/>
              <a:ea typeface="DejaVu Sans"/>
            </a:endParaRPr>
          </a:p>
          <a:p>
            <a:pPr algn="ctr">
              <a:lnSpc>
                <a:spcPct val="100000"/>
              </a:lnSpc>
            </a:pPr>
            <a:r>
              <a:rPr lang="en-US" sz="1996" b="1" spc="-1" dirty="0">
                <a:solidFill>
                  <a:srgbClr val="000000"/>
                </a:solidFill>
                <a:latin typeface="Arial"/>
                <a:ea typeface="DejaVu Sans"/>
              </a:rPr>
              <a:t>u</a:t>
            </a:r>
            <a:r>
              <a:rPr lang="en-US" sz="1996" b="1" spc="-1" dirty="0" smtClean="0">
                <a:solidFill>
                  <a:srgbClr val="000000"/>
                </a:solidFill>
                <a:latin typeface="Arial"/>
                <a:ea typeface="DejaVu Sans"/>
              </a:rPr>
              <a:t>sing</a:t>
            </a:r>
            <a:r>
              <a:rPr lang="en-US" sz="1996" spc="-1" dirty="0" smtClean="0">
                <a:latin typeface="Arial"/>
              </a:rPr>
              <a:t> </a:t>
            </a:r>
            <a:r>
              <a:rPr lang="en-US" sz="1996" b="1" spc="-1" dirty="0" smtClean="0">
                <a:solidFill>
                  <a:srgbClr val="000000"/>
                </a:solidFill>
                <a:latin typeface="Arial"/>
                <a:ea typeface="DejaVu Sans"/>
              </a:rPr>
              <a:t>Detailed </a:t>
            </a:r>
            <a:r>
              <a:rPr lang="en-US" sz="1996" b="1" spc="-1" dirty="0">
                <a:solidFill>
                  <a:srgbClr val="000000"/>
                </a:solidFill>
                <a:latin typeface="Arial"/>
                <a:ea typeface="DejaVu Sans"/>
              </a:rPr>
              <a:t>Garfield++ Simulation </a:t>
            </a:r>
            <a:endParaRPr lang="en-US" sz="1996" b="1" spc="-1" dirty="0" smtClean="0">
              <a:solidFill>
                <a:srgbClr val="000000"/>
              </a:solidFill>
              <a:latin typeface="Arial"/>
              <a:ea typeface="DejaVu Sans"/>
            </a:endParaRPr>
          </a:p>
          <a:p>
            <a:pPr algn="ctr">
              <a:lnSpc>
                <a:spcPct val="100000"/>
              </a:lnSpc>
            </a:pPr>
            <a:r>
              <a:rPr lang="en-US" sz="1996" b="1" spc="-1" dirty="0">
                <a:solidFill>
                  <a:srgbClr val="000000"/>
                </a:solidFill>
                <a:latin typeface="Arial"/>
                <a:ea typeface="DejaVu Sans"/>
              </a:rPr>
              <a:t>i</a:t>
            </a:r>
            <a:r>
              <a:rPr lang="en-US" sz="1996" b="1" spc="-1" dirty="0" smtClean="0">
                <a:solidFill>
                  <a:srgbClr val="000000"/>
                </a:solidFill>
                <a:latin typeface="Arial"/>
                <a:ea typeface="DejaVu Sans"/>
              </a:rPr>
              <a:t>ncluding Penning Effect and the </a:t>
            </a:r>
            <a:r>
              <a:rPr lang="en-US" sz="1996" b="1" spc="-1" dirty="0">
                <a:solidFill>
                  <a:srgbClr val="000000"/>
                </a:solidFill>
                <a:latin typeface="Arial"/>
                <a:ea typeface="DejaVu Sans"/>
              </a:rPr>
              <a:t>Electronics </a:t>
            </a:r>
            <a:r>
              <a:rPr lang="en-US" sz="1996" b="1" spc="-1" dirty="0" smtClean="0">
                <a:solidFill>
                  <a:srgbClr val="000000"/>
                </a:solidFill>
                <a:latin typeface="Arial"/>
                <a:ea typeface="DejaVu Sans"/>
              </a:rPr>
              <a:t>Response </a:t>
            </a:r>
            <a:endParaRPr lang="en-US" sz="1996" spc="-1" dirty="0">
              <a:latin typeface="Arial"/>
            </a:endParaRPr>
          </a:p>
        </p:txBody>
      </p:sp>
      <p:sp>
        <p:nvSpPr>
          <p:cNvPr id="305" name="CustomShape 2"/>
          <p:cNvSpPr/>
          <p:nvPr/>
        </p:nvSpPr>
        <p:spPr>
          <a:xfrm>
            <a:off x="6287948" y="1785160"/>
            <a:ext cx="2736799" cy="775821"/>
          </a:xfrm>
          <a:prstGeom prst="rect">
            <a:avLst/>
          </a:prstGeom>
          <a:solidFill>
            <a:schemeClr val="bg1"/>
          </a:solidFill>
          <a:ln>
            <a:noFill/>
          </a:ln>
        </p:spPr>
        <p:style>
          <a:lnRef idx="0">
            <a:scrgbClr r="0" g="0" b="0"/>
          </a:lnRef>
          <a:fillRef idx="0">
            <a:scrgbClr r="0" g="0" b="0"/>
          </a:fillRef>
          <a:effectRef idx="0">
            <a:scrgbClr r="0" g="0" b="0"/>
          </a:effectRef>
          <a:fontRef idx="minor"/>
        </p:style>
        <p:txBody>
          <a:bodyPr lIns="81638" tIns="40819" rIns="81638" bIns="40819"/>
          <a:lstStyle/>
          <a:p>
            <a:pPr algn="ctr">
              <a:lnSpc>
                <a:spcPct val="100000"/>
              </a:lnSpc>
            </a:pPr>
            <a:r>
              <a:rPr lang="en-US" sz="1100" b="1" spc="-1" dirty="0">
                <a:solidFill>
                  <a:srgbClr val="000000"/>
                </a:solidFill>
                <a:latin typeface="Arial"/>
                <a:ea typeface="DejaVu Sans"/>
              </a:rPr>
              <a:t>Averaged PICOSEC waveforms </a:t>
            </a:r>
            <a:r>
              <a:rPr lang="en-US" sz="1100" b="1" spc="-1" dirty="0" smtClean="0">
                <a:solidFill>
                  <a:srgbClr val="000000"/>
                </a:solidFill>
                <a:latin typeface="Arial"/>
                <a:ea typeface="DejaVu Sans"/>
              </a:rPr>
              <a:t>           in </a:t>
            </a:r>
            <a:r>
              <a:rPr lang="en-US" sz="1100" b="1" spc="-1" dirty="0">
                <a:solidFill>
                  <a:srgbClr val="000000"/>
                </a:solidFill>
                <a:latin typeface="Arial"/>
                <a:ea typeface="DejaVu Sans"/>
              </a:rPr>
              <a:t>a certain e-peak charge region</a:t>
            </a:r>
            <a:endParaRPr lang="en-US" sz="1100" spc="-1" dirty="0">
              <a:latin typeface="Arial"/>
            </a:endParaRPr>
          </a:p>
          <a:p>
            <a:pPr algn="ctr">
              <a:lnSpc>
                <a:spcPct val="100000"/>
              </a:lnSpc>
            </a:pPr>
            <a:r>
              <a:rPr lang="en-US" sz="1100" b="1" spc="-1" dirty="0">
                <a:solidFill>
                  <a:srgbClr val="FF0000"/>
                </a:solidFill>
                <a:latin typeface="Arial"/>
                <a:ea typeface="DejaVu Sans"/>
              </a:rPr>
              <a:t>E-peak Simulation </a:t>
            </a:r>
            <a:r>
              <a:rPr lang="en-US" sz="1100" b="1" spc="-1" dirty="0" smtClean="0">
                <a:solidFill>
                  <a:srgbClr val="FF0000"/>
                </a:solidFill>
                <a:latin typeface="Arial"/>
                <a:ea typeface="DejaVu Sans"/>
              </a:rPr>
              <a:t>Prediction (</a:t>
            </a:r>
            <a:r>
              <a:rPr lang="en-US" sz="1100" b="1" spc="-1" dirty="0">
                <a:solidFill>
                  <a:srgbClr val="FF0000"/>
                </a:solidFill>
                <a:latin typeface="Arial"/>
                <a:ea typeface="DejaVu Sans"/>
              </a:rPr>
              <a:t>Garfield++ and Electronics Response) </a:t>
            </a:r>
            <a:endParaRPr lang="en-US" sz="1100" spc="-1" dirty="0">
              <a:latin typeface="Arial"/>
            </a:endParaRPr>
          </a:p>
        </p:txBody>
      </p:sp>
      <p:sp>
        <p:nvSpPr>
          <p:cNvPr id="2" name="Rectangle 1"/>
          <p:cNvSpPr/>
          <p:nvPr/>
        </p:nvSpPr>
        <p:spPr>
          <a:xfrm>
            <a:off x="619661" y="6261317"/>
            <a:ext cx="7860324" cy="430887"/>
          </a:xfrm>
          <a:prstGeom prst="rect">
            <a:avLst/>
          </a:prstGeom>
        </p:spPr>
        <p:txBody>
          <a:bodyPr wrap="square">
            <a:spAutoFit/>
          </a:bodyPr>
          <a:lstStyle/>
          <a:p>
            <a:r>
              <a:rPr lang="en-US" sz="1100" b="1" i="0" u="none" strike="noStrike" baseline="0" dirty="0" smtClean="0">
                <a:latin typeface="Times New Roman" charset="0"/>
                <a:ea typeface="Times New Roman" charset="0"/>
                <a:cs typeface="Times New Roman" charset="0"/>
              </a:rPr>
              <a:t>K. </a:t>
            </a:r>
            <a:r>
              <a:rPr lang="en-US" sz="1100" b="1" i="0" u="none" strike="noStrike" baseline="0" dirty="0" err="1" smtClean="0">
                <a:latin typeface="Times New Roman" charset="0"/>
                <a:ea typeface="Times New Roman" charset="0"/>
                <a:cs typeface="Times New Roman" charset="0"/>
              </a:rPr>
              <a:t>Paraschou</a:t>
            </a:r>
            <a:r>
              <a:rPr lang="en-US" sz="1100" b="1" i="0" u="none" strike="noStrike" baseline="0" dirty="0" smtClean="0">
                <a:latin typeface="Times New Roman" charset="0"/>
                <a:ea typeface="Times New Roman" charset="0"/>
                <a:cs typeface="Times New Roman" charset="0"/>
              </a:rPr>
              <a:t>, </a:t>
            </a:r>
            <a:r>
              <a:rPr lang="en-US" sz="1100" b="1" i="1" u="none" strike="noStrike" baseline="0" dirty="0" smtClean="0">
                <a:latin typeface="Times New Roman" charset="0"/>
                <a:ea typeface="Times New Roman" charset="0"/>
                <a:cs typeface="Times New Roman" charset="0"/>
              </a:rPr>
              <a:t>“Study of the PICOSEC </a:t>
            </a:r>
            <a:r>
              <a:rPr lang="en-US" sz="1100" b="1" i="1" u="none" strike="noStrike" baseline="0" dirty="0" err="1" smtClean="0">
                <a:latin typeface="Times New Roman" charset="0"/>
                <a:ea typeface="Times New Roman" charset="0"/>
                <a:cs typeface="Times New Roman" charset="0"/>
              </a:rPr>
              <a:t>Micromegas</a:t>
            </a:r>
            <a:r>
              <a:rPr lang="en-US" sz="1100" b="1" i="1" u="none" strike="noStrike" baseline="0" dirty="0" smtClean="0">
                <a:latin typeface="Times New Roman" charset="0"/>
                <a:ea typeface="Times New Roman" charset="0"/>
                <a:cs typeface="Times New Roman" charset="0"/>
              </a:rPr>
              <a:t> Detector with Test</a:t>
            </a:r>
            <a:r>
              <a:rPr lang="en-US" sz="1100" b="1" i="1" u="none" strike="noStrike" dirty="0" smtClean="0">
                <a:latin typeface="Times New Roman" charset="0"/>
                <a:ea typeface="Times New Roman" charset="0"/>
                <a:cs typeface="Times New Roman" charset="0"/>
              </a:rPr>
              <a:t> </a:t>
            </a:r>
            <a:r>
              <a:rPr lang="en-US" sz="1100" b="1" i="1" u="none" strike="noStrike" baseline="0" dirty="0" smtClean="0">
                <a:latin typeface="Times New Roman" charset="0"/>
                <a:ea typeface="Times New Roman" charset="0"/>
                <a:cs typeface="Times New Roman" charset="0"/>
              </a:rPr>
              <a:t>Beam Data and Phenomenological Modelling of its Response”,</a:t>
            </a:r>
            <a:r>
              <a:rPr lang="en-US" sz="1100" b="1" i="0" u="none" strike="noStrike" baseline="0" dirty="0" smtClean="0">
                <a:latin typeface="Times New Roman" charset="0"/>
                <a:ea typeface="Times New Roman" charset="0"/>
                <a:cs typeface="Times New Roman" charset="0"/>
              </a:rPr>
              <a:t> Master’s</a:t>
            </a:r>
            <a:r>
              <a:rPr lang="en-US" sz="1100" b="1" i="0" u="none" strike="noStrike" dirty="0" smtClean="0">
                <a:latin typeface="Times New Roman" charset="0"/>
                <a:ea typeface="Times New Roman" charset="0"/>
                <a:cs typeface="Times New Roman" charset="0"/>
              </a:rPr>
              <a:t> </a:t>
            </a:r>
            <a:r>
              <a:rPr lang="en-US" sz="1100" b="1" dirty="0" smtClean="0">
                <a:latin typeface="Times New Roman" charset="0"/>
                <a:ea typeface="Times New Roman" charset="0"/>
                <a:cs typeface="Times New Roman" charset="0"/>
              </a:rPr>
              <a:t>T</a:t>
            </a:r>
            <a:r>
              <a:rPr lang="en-US" sz="1100" b="1" i="0" u="none" strike="noStrike" baseline="0" dirty="0" smtClean="0">
                <a:latin typeface="Times New Roman" charset="0"/>
                <a:ea typeface="Times New Roman" charset="0"/>
                <a:cs typeface="Times New Roman" charset="0"/>
              </a:rPr>
              <a:t>hesis, School of Physics, Aristotle University of Thessaloniki,</a:t>
            </a:r>
            <a:r>
              <a:rPr lang="en-US" sz="1100" b="1" i="0" u="none" strike="noStrike" dirty="0" smtClean="0">
                <a:latin typeface="Times New Roman" charset="0"/>
                <a:ea typeface="Times New Roman" charset="0"/>
                <a:cs typeface="Times New Roman" charset="0"/>
              </a:rPr>
              <a:t> </a:t>
            </a:r>
            <a:r>
              <a:rPr lang="en-US" sz="1100" b="1" i="0" u="none" strike="noStrike" baseline="0" dirty="0" smtClean="0">
                <a:latin typeface="Times New Roman" charset="0"/>
                <a:ea typeface="Times New Roman" charset="0"/>
                <a:cs typeface="Times New Roman" charset="0"/>
              </a:rPr>
              <a:t>https://</a:t>
            </a:r>
            <a:r>
              <a:rPr lang="en-US" sz="1100" b="1" i="0" u="none" strike="noStrike" baseline="0" dirty="0" err="1" smtClean="0">
                <a:latin typeface="Times New Roman" charset="0"/>
                <a:ea typeface="Times New Roman" charset="0"/>
                <a:cs typeface="Times New Roman" charset="0"/>
              </a:rPr>
              <a:t>ikee.lib.auth.gr</a:t>
            </a:r>
            <a:r>
              <a:rPr lang="en-US" sz="1100" b="1" i="0" u="none" strike="noStrike" baseline="0" dirty="0" smtClean="0">
                <a:latin typeface="Times New Roman" charset="0"/>
                <a:ea typeface="Times New Roman" charset="0"/>
                <a:cs typeface="Times New Roman" charset="0"/>
              </a:rPr>
              <a:t>/record/297707/ (2018).</a:t>
            </a:r>
            <a:endParaRPr lang="en-US" sz="1100" b="1" dirty="0">
              <a:latin typeface="Times New Roman" charset="0"/>
              <a:ea typeface="Times New Roman" charset="0"/>
              <a:cs typeface="Times New Roman" charset="0"/>
            </a:endParaRPr>
          </a:p>
        </p:txBody>
      </p:sp>
      <p:sp>
        <p:nvSpPr>
          <p:cNvPr id="3" name="TextBox 2"/>
          <p:cNvSpPr txBox="1"/>
          <p:nvPr/>
        </p:nvSpPr>
        <p:spPr>
          <a:xfrm>
            <a:off x="158261" y="1999850"/>
            <a:ext cx="4331677" cy="646331"/>
          </a:xfrm>
          <a:prstGeom prst="rect">
            <a:avLst/>
          </a:prstGeom>
          <a:noFill/>
        </p:spPr>
        <p:txBody>
          <a:bodyPr wrap="square" rtlCol="0">
            <a:spAutoFit/>
          </a:bodyPr>
          <a:lstStyle/>
          <a:p>
            <a:r>
              <a:rPr lang="en-US" sz="1200" b="1" dirty="0" smtClean="0">
                <a:latin typeface="Times New Roman" charset="0"/>
                <a:ea typeface="Times New Roman" charset="0"/>
                <a:cs typeface="Times New Roman" charset="0"/>
              </a:rPr>
              <a:t>An iterative method to determine the PICOSEC signal response (shape and amplitude distribution) to a single electron passing through the mesh and avalanching in the anode region</a:t>
            </a:r>
            <a:endParaRPr lang="en-US" sz="1200" b="1" dirty="0">
              <a:latin typeface="Times New Roman" charset="0"/>
              <a:ea typeface="Times New Roman" charset="0"/>
              <a:cs typeface="Times New Roman" charset="0"/>
            </a:endParaRPr>
          </a:p>
        </p:txBody>
      </p:sp>
      <p:sp>
        <p:nvSpPr>
          <p:cNvPr id="12" name="TextBox 11"/>
          <p:cNvSpPr txBox="1"/>
          <p:nvPr/>
        </p:nvSpPr>
        <p:spPr>
          <a:xfrm>
            <a:off x="158261" y="4087984"/>
            <a:ext cx="4331677" cy="830997"/>
          </a:xfrm>
          <a:prstGeom prst="rect">
            <a:avLst/>
          </a:prstGeom>
          <a:noFill/>
        </p:spPr>
        <p:txBody>
          <a:bodyPr wrap="square" rtlCol="0">
            <a:spAutoFit/>
          </a:bodyPr>
          <a:lstStyle/>
          <a:p>
            <a:r>
              <a:rPr lang="en-US" sz="1200" b="1" dirty="0" smtClean="0">
                <a:latin typeface="Times New Roman" charset="0"/>
                <a:ea typeface="Times New Roman" charset="0"/>
                <a:cs typeface="Times New Roman" charset="0"/>
              </a:rPr>
              <a:t>Determination of the COMPASS-gas Penning Transfer Rate by comparing the simulated to the experimental e-peak charge distribution and demanding the related normalization factor to be the same, independent of the operating voltages</a:t>
            </a:r>
            <a:endParaRPr lang="en-US" sz="1200" b="1" dirty="0">
              <a:latin typeface="Times New Roman" charset="0"/>
              <a:ea typeface="Times New Roman" charset="0"/>
              <a:cs typeface="Times New Roman" charset="0"/>
            </a:endParaRPr>
          </a:p>
        </p:txBody>
      </p:sp>
      <p:pic>
        <p:nvPicPr>
          <p:cNvPr id="13" name="Picture 4"/>
          <p:cNvPicPr>
            <a:picLocks noChangeAspect="1" noChangeArrowheads="1"/>
          </p:cNvPicPr>
          <p:nvPr/>
        </p:nvPicPr>
        <p:blipFill>
          <a:blip r:embed="rId3"/>
          <a:srcRect/>
          <a:stretch>
            <a:fillRect/>
          </a:stretch>
        </p:blipFill>
        <p:spPr bwMode="auto">
          <a:xfrm>
            <a:off x="4797425" y="3636259"/>
            <a:ext cx="1564176" cy="935919"/>
          </a:xfrm>
          <a:prstGeom prst="rect">
            <a:avLst/>
          </a:prstGeom>
          <a:noFill/>
          <a:ln w="9525">
            <a:noFill/>
            <a:miter lim="800000"/>
            <a:headEnd/>
            <a:tailEnd/>
          </a:ln>
        </p:spPr>
      </p:pic>
      <p:pic>
        <p:nvPicPr>
          <p:cNvPr id="14" name="Picture 5"/>
          <p:cNvPicPr>
            <a:picLocks noChangeAspect="1" noChangeArrowheads="1"/>
          </p:cNvPicPr>
          <p:nvPr/>
        </p:nvPicPr>
        <p:blipFill>
          <a:blip r:embed="rId4"/>
          <a:srcRect/>
          <a:stretch>
            <a:fillRect/>
          </a:stretch>
        </p:blipFill>
        <p:spPr bwMode="auto">
          <a:xfrm>
            <a:off x="4846219" y="4573573"/>
            <a:ext cx="1563252" cy="935919"/>
          </a:xfrm>
          <a:prstGeom prst="rect">
            <a:avLst/>
          </a:prstGeom>
          <a:noFill/>
          <a:ln w="9525">
            <a:noFill/>
            <a:miter lim="800000"/>
            <a:headEnd/>
            <a:tailEnd/>
          </a:ln>
        </p:spPr>
      </p:pic>
      <p:pic>
        <p:nvPicPr>
          <p:cNvPr id="15" name="Picture 6"/>
          <p:cNvPicPr>
            <a:picLocks noChangeAspect="1" noChangeArrowheads="1"/>
          </p:cNvPicPr>
          <p:nvPr/>
        </p:nvPicPr>
        <p:blipFill>
          <a:blip r:embed="rId5"/>
          <a:srcRect r="6740"/>
          <a:stretch>
            <a:fillRect/>
          </a:stretch>
        </p:blipFill>
        <p:spPr bwMode="auto">
          <a:xfrm>
            <a:off x="4902750" y="5417445"/>
            <a:ext cx="1458851" cy="935919"/>
          </a:xfrm>
          <a:prstGeom prst="rect">
            <a:avLst/>
          </a:prstGeom>
          <a:noFill/>
          <a:ln w="9525">
            <a:noFill/>
            <a:miter lim="800000"/>
            <a:headEnd/>
            <a:tailEnd/>
          </a:ln>
        </p:spPr>
      </p:pic>
      <p:sp>
        <p:nvSpPr>
          <p:cNvPr id="16" name="CustomShape 2"/>
          <p:cNvSpPr/>
          <p:nvPr/>
        </p:nvSpPr>
        <p:spPr>
          <a:xfrm>
            <a:off x="5203270" y="3857832"/>
            <a:ext cx="939621" cy="368878"/>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prstTxWarp prst="textNoShape">
              <a:avLst/>
            </a:prstTxWarp>
          </a:bodyPr>
          <a:lstStyle/>
          <a:p>
            <a:r>
              <a:rPr lang="en-US" sz="1000" b="1" smtClean="0">
                <a:solidFill>
                  <a:srgbClr val="000000"/>
                </a:solidFill>
                <a:latin typeface="Times New Roman" charset="0"/>
                <a:ea typeface="DejaVu Sans" charset="0"/>
                <a:cs typeface="DejaVu Sans" charset="0"/>
              </a:rPr>
              <a:t>450V – 400 V</a:t>
            </a:r>
            <a:endParaRPr lang="en-US" sz="1000" dirty="0">
              <a:solidFill>
                <a:srgbClr val="000000"/>
              </a:solidFill>
              <a:latin typeface="Times New Roman" charset="0"/>
              <a:ea typeface="ＭＳ Ｐゴシック" charset="-128"/>
              <a:cs typeface="ＭＳ Ｐゴシック" charset="-128"/>
            </a:endParaRPr>
          </a:p>
        </p:txBody>
      </p:sp>
      <p:sp>
        <p:nvSpPr>
          <p:cNvPr id="17" name="CustomShape 3"/>
          <p:cNvSpPr/>
          <p:nvPr/>
        </p:nvSpPr>
        <p:spPr>
          <a:xfrm>
            <a:off x="5432740" y="4712980"/>
            <a:ext cx="1025525" cy="404813"/>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prstTxWarp prst="textNoShape">
              <a:avLst/>
            </a:prstTxWarp>
          </a:bodyPr>
          <a:lstStyle/>
          <a:p>
            <a:r>
              <a:rPr lang="en-US" sz="1100" b="1" dirty="0" smtClean="0">
                <a:solidFill>
                  <a:srgbClr val="000000"/>
                </a:solidFill>
                <a:latin typeface="Times New Roman" charset="0"/>
                <a:ea typeface="DejaVu Sans" charset="0"/>
                <a:cs typeface="DejaVu Sans" charset="0"/>
              </a:rPr>
              <a:t>450 V-375 V</a:t>
            </a:r>
            <a:endParaRPr lang="en-US" sz="1100" dirty="0">
              <a:solidFill>
                <a:srgbClr val="000000"/>
              </a:solidFill>
              <a:latin typeface="Times New Roman" charset="0"/>
              <a:ea typeface="ＭＳ Ｐゴシック" charset="-128"/>
              <a:cs typeface="ＭＳ Ｐゴシック" charset="-128"/>
            </a:endParaRPr>
          </a:p>
        </p:txBody>
      </p:sp>
      <p:sp>
        <p:nvSpPr>
          <p:cNvPr id="19" name="CustomShape 3"/>
          <p:cNvSpPr/>
          <p:nvPr/>
        </p:nvSpPr>
        <p:spPr>
          <a:xfrm>
            <a:off x="5432740" y="5606737"/>
            <a:ext cx="1025525" cy="404813"/>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prstTxWarp prst="textNoShape">
              <a:avLst/>
            </a:prstTxWarp>
          </a:bodyPr>
          <a:lstStyle/>
          <a:p>
            <a:r>
              <a:rPr lang="en-US" sz="1100" b="1" dirty="0" smtClean="0">
                <a:solidFill>
                  <a:srgbClr val="000000"/>
                </a:solidFill>
                <a:latin typeface="Times New Roman" charset="0"/>
                <a:ea typeface="DejaVu Sans" charset="0"/>
                <a:cs typeface="DejaVu Sans" charset="0"/>
              </a:rPr>
              <a:t>450 V- 425 V</a:t>
            </a:r>
            <a:endParaRPr lang="en-US" sz="1100" dirty="0">
              <a:solidFill>
                <a:srgbClr val="000000"/>
              </a:solidFill>
              <a:latin typeface="Times New Roman" charset="0"/>
              <a:ea typeface="ＭＳ Ｐゴシック" charset="-128"/>
              <a:cs typeface="ＭＳ Ｐゴシック" charset="-128"/>
            </a:endParaRPr>
          </a:p>
        </p:txBody>
      </p:sp>
      <p:pic>
        <p:nvPicPr>
          <p:cNvPr id="20" name="Picture 106"/>
          <p:cNvPicPr>
            <a:picLocks noChangeAspect="1" noChangeArrowheads="1"/>
          </p:cNvPicPr>
          <p:nvPr/>
        </p:nvPicPr>
        <p:blipFill>
          <a:blip r:embed="rId6"/>
          <a:srcRect t="7631" r="8626"/>
          <a:stretch>
            <a:fillRect/>
          </a:stretch>
        </p:blipFill>
        <p:spPr bwMode="auto">
          <a:xfrm>
            <a:off x="6433852" y="4218160"/>
            <a:ext cx="2322315" cy="1590983"/>
          </a:xfrm>
          <a:prstGeom prst="rect">
            <a:avLst/>
          </a:prstGeom>
          <a:noFill/>
          <a:ln w="9525">
            <a:noFill/>
            <a:miter lim="800000"/>
            <a:headEnd/>
            <a:tailEnd/>
          </a:ln>
        </p:spPr>
      </p:pic>
      <p:sp>
        <p:nvSpPr>
          <p:cNvPr id="5" name="Slide Number Placeholder 4"/>
          <p:cNvSpPr>
            <a:spLocks noGrp="1"/>
          </p:cNvSpPr>
          <p:nvPr>
            <p:ph type="sldNum" sz="quarter" idx="12"/>
          </p:nvPr>
        </p:nvSpPr>
        <p:spPr/>
        <p:txBody>
          <a:bodyPr/>
          <a:lstStyle/>
          <a:p>
            <a:fld id="{7EA9DCD8-BFAF-9B47-B38A-9DF1EE23DEF5}" type="slidenum">
              <a:rPr lang="en-US" smtClean="0"/>
              <a:t>15</a:t>
            </a:fld>
            <a:endParaRPr lang="en-US"/>
          </a:p>
        </p:txBody>
      </p:sp>
      <p:sp>
        <p:nvSpPr>
          <p:cNvPr id="6" name="Rectangle 5"/>
          <p:cNvSpPr/>
          <p:nvPr/>
        </p:nvSpPr>
        <p:spPr>
          <a:xfrm>
            <a:off x="860740" y="3796441"/>
            <a:ext cx="4572000" cy="307777"/>
          </a:xfrm>
          <a:prstGeom prst="rect">
            <a:avLst/>
          </a:prstGeom>
        </p:spPr>
        <p:txBody>
          <a:bodyPr>
            <a:spAutoFit/>
          </a:bodyPr>
          <a:lstStyle/>
          <a:p>
            <a:pPr>
              <a:lnSpc>
                <a:spcPct val="100000"/>
              </a:lnSpc>
            </a:pPr>
            <a:r>
              <a:rPr lang="en-US" sz="1400" b="1" spc="-1" dirty="0" smtClean="0">
                <a:solidFill>
                  <a:srgbClr val="000000"/>
                </a:solidFill>
                <a:latin typeface="Times New Roman"/>
                <a:ea typeface="DejaVu Sans"/>
              </a:rPr>
              <a:t>(</a:t>
            </a:r>
            <a:r>
              <a:rPr lang="en-US" sz="1400" b="1" spc="-1" dirty="0">
                <a:solidFill>
                  <a:srgbClr val="000000"/>
                </a:solidFill>
                <a:latin typeface="Times New Roman"/>
                <a:ea typeface="DejaVu Sans"/>
              </a:rPr>
              <a:t>80% Ne + 10% CF</a:t>
            </a:r>
            <a:r>
              <a:rPr lang="en-US" sz="1400" b="1" spc="-1" baseline="-33000" dirty="0">
                <a:solidFill>
                  <a:srgbClr val="000000"/>
                </a:solidFill>
                <a:latin typeface="Times New Roman"/>
                <a:ea typeface="DejaVu Sans"/>
              </a:rPr>
              <a:t>4</a:t>
            </a:r>
            <a:r>
              <a:rPr lang="en-US" sz="1400" b="1" spc="-1" dirty="0">
                <a:solidFill>
                  <a:srgbClr val="000000"/>
                </a:solidFill>
                <a:latin typeface="Times New Roman"/>
                <a:ea typeface="DejaVu Sans"/>
              </a:rPr>
              <a:t> + 10% C</a:t>
            </a:r>
            <a:r>
              <a:rPr lang="en-US" sz="1400" b="1" spc="-1" baseline="-33000" dirty="0">
                <a:solidFill>
                  <a:srgbClr val="000000"/>
                </a:solidFill>
                <a:latin typeface="Times New Roman"/>
                <a:ea typeface="DejaVu Sans"/>
              </a:rPr>
              <a:t>2</a:t>
            </a:r>
            <a:r>
              <a:rPr lang="en-US" sz="1400" b="1" spc="-1" dirty="0">
                <a:solidFill>
                  <a:srgbClr val="000000"/>
                </a:solidFill>
                <a:latin typeface="Times New Roman"/>
                <a:ea typeface="DejaVu Sans"/>
              </a:rPr>
              <a:t>H</a:t>
            </a:r>
            <a:r>
              <a:rPr lang="en-US" sz="1400" b="1" spc="-1" baseline="-33000" dirty="0">
                <a:solidFill>
                  <a:srgbClr val="000000"/>
                </a:solidFill>
                <a:latin typeface="Times New Roman"/>
                <a:ea typeface="DejaVu Sans"/>
              </a:rPr>
              <a:t>6</a:t>
            </a:r>
            <a:r>
              <a:rPr lang="en-US" sz="1400" b="1" spc="-1" dirty="0">
                <a:solidFill>
                  <a:srgbClr val="000000"/>
                </a:solidFill>
                <a:latin typeface="Times New Roman"/>
                <a:ea typeface="DejaVu Sans"/>
              </a:rPr>
              <a:t>) </a:t>
            </a:r>
            <a:endParaRPr lang="en-US" sz="1400" b="1" spc="-1" dirty="0">
              <a:latin typeface="Arial"/>
            </a:endParaRPr>
          </a:p>
        </p:txBody>
      </p:sp>
    </p:spTree>
    <p:extLst>
      <p:ext uri="{BB962C8B-B14F-4D97-AF65-F5344CB8AC3E}">
        <p14:creationId xmlns:p14="http://schemas.microsoft.com/office/powerpoint/2010/main" val="53143469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33"/>
          <p:cNvPicPr/>
          <p:nvPr/>
        </p:nvPicPr>
        <p:blipFill>
          <a:blip r:embed="rId2"/>
          <a:stretch/>
        </p:blipFill>
        <p:spPr>
          <a:xfrm>
            <a:off x="544010" y="3393227"/>
            <a:ext cx="2880181" cy="1968124"/>
          </a:xfrm>
          <a:prstGeom prst="rect">
            <a:avLst/>
          </a:prstGeom>
          <a:ln>
            <a:noFill/>
          </a:ln>
        </p:spPr>
      </p:pic>
      <p:pic>
        <p:nvPicPr>
          <p:cNvPr id="3" name="Picture 434"/>
          <p:cNvPicPr/>
          <p:nvPr/>
        </p:nvPicPr>
        <p:blipFill>
          <a:blip r:embed="rId3"/>
          <a:stretch/>
        </p:blipFill>
        <p:spPr>
          <a:xfrm>
            <a:off x="480306" y="1299482"/>
            <a:ext cx="2917408" cy="1997840"/>
          </a:xfrm>
          <a:prstGeom prst="rect">
            <a:avLst/>
          </a:prstGeom>
          <a:ln>
            <a:noFill/>
          </a:ln>
        </p:spPr>
      </p:pic>
      <p:sp>
        <p:nvSpPr>
          <p:cNvPr id="4" name="CustomShape 3"/>
          <p:cNvSpPr/>
          <p:nvPr/>
        </p:nvSpPr>
        <p:spPr>
          <a:xfrm>
            <a:off x="611631" y="5437111"/>
            <a:ext cx="8240519" cy="1112233"/>
          </a:xfrm>
          <a:prstGeom prst="rect">
            <a:avLst/>
          </a:prstGeom>
          <a:noFill/>
          <a:ln>
            <a:noFill/>
          </a:ln>
        </p:spPr>
        <p:style>
          <a:lnRef idx="0">
            <a:scrgbClr r="0" g="0" b="0"/>
          </a:lnRef>
          <a:fillRef idx="0">
            <a:scrgbClr r="0" g="0" b="0"/>
          </a:fillRef>
          <a:effectRef idx="0">
            <a:scrgbClr r="0" g="0" b="0"/>
          </a:effectRef>
          <a:fontRef idx="minor"/>
        </p:style>
        <p:txBody>
          <a:bodyPr lIns="74127" tIns="36900" rIns="74127" bIns="36900"/>
          <a:lstStyle/>
          <a:p>
            <a:pPr algn="ctr">
              <a:lnSpc>
                <a:spcPct val="100000"/>
              </a:lnSpc>
            </a:pPr>
            <a:r>
              <a:rPr lang="en-US" sz="1270" b="1" spc="-1" dirty="0" smtClean="0">
                <a:solidFill>
                  <a:srgbClr val="0000FF"/>
                </a:solidFill>
                <a:latin typeface="times new roman"/>
                <a:ea typeface="DejaVu Sans"/>
              </a:rPr>
              <a:t>And </a:t>
            </a:r>
            <a:r>
              <a:rPr lang="en-US" sz="1270" b="1" spc="-1" dirty="0">
                <a:solidFill>
                  <a:srgbClr val="0000FF"/>
                </a:solidFill>
                <a:latin typeface="times new roman"/>
                <a:ea typeface="DejaVu Sans"/>
              </a:rPr>
              <a:t>all the </a:t>
            </a:r>
            <a:r>
              <a:rPr lang="en-US" sz="1270" b="1" spc="-1" dirty="0" err="1">
                <a:solidFill>
                  <a:srgbClr val="0000FF"/>
                </a:solidFill>
                <a:latin typeface="times new roman"/>
                <a:ea typeface="DejaVu Sans"/>
              </a:rPr>
              <a:t>behaviours</a:t>
            </a:r>
            <a:r>
              <a:rPr lang="en-US" sz="1270" b="1" spc="-1" dirty="0">
                <a:solidFill>
                  <a:srgbClr val="0000FF"/>
                </a:solidFill>
                <a:latin typeface="times new roman"/>
                <a:ea typeface="DejaVu Sans"/>
              </a:rPr>
              <a:t> we see in the data, are also seen in the simulation results. </a:t>
            </a:r>
            <a:endParaRPr lang="en-US" sz="1814" spc="-1" dirty="0">
              <a:latin typeface="Arial"/>
            </a:endParaRPr>
          </a:p>
        </p:txBody>
      </p:sp>
      <p:pic>
        <p:nvPicPr>
          <p:cNvPr id="5" name="Picture 440"/>
          <p:cNvPicPr/>
          <p:nvPr/>
        </p:nvPicPr>
        <p:blipFill>
          <a:blip r:embed="rId4"/>
          <a:stretch/>
        </p:blipFill>
        <p:spPr>
          <a:xfrm>
            <a:off x="4731889" y="3051165"/>
            <a:ext cx="3181188" cy="1767020"/>
          </a:xfrm>
          <a:prstGeom prst="rect">
            <a:avLst/>
          </a:prstGeom>
          <a:ln>
            <a:noFill/>
          </a:ln>
        </p:spPr>
      </p:pic>
      <p:pic>
        <p:nvPicPr>
          <p:cNvPr id="6" name="Picture 442"/>
          <p:cNvPicPr/>
          <p:nvPr/>
        </p:nvPicPr>
        <p:blipFill>
          <a:blip r:embed="rId5"/>
          <a:stretch/>
        </p:blipFill>
        <p:spPr>
          <a:xfrm>
            <a:off x="4731889" y="1240051"/>
            <a:ext cx="2852941" cy="1649687"/>
          </a:xfrm>
          <a:prstGeom prst="rect">
            <a:avLst/>
          </a:prstGeom>
          <a:ln>
            <a:noFill/>
          </a:ln>
        </p:spPr>
      </p:pic>
      <p:sp>
        <p:nvSpPr>
          <p:cNvPr id="7" name="Rectangle 6"/>
          <p:cNvSpPr/>
          <p:nvPr/>
        </p:nvSpPr>
        <p:spPr>
          <a:xfrm>
            <a:off x="123092" y="212411"/>
            <a:ext cx="8868508" cy="646331"/>
          </a:xfrm>
          <a:prstGeom prst="rect">
            <a:avLst/>
          </a:prstGeom>
        </p:spPr>
        <p:txBody>
          <a:bodyPr wrap="square">
            <a:spAutoFit/>
          </a:bodyPr>
          <a:lstStyle/>
          <a:p>
            <a:pPr algn="ctr">
              <a:lnSpc>
                <a:spcPct val="100000"/>
              </a:lnSpc>
            </a:pPr>
            <a:r>
              <a:rPr lang="en-US" b="1" spc="-1" dirty="0" smtClean="0">
                <a:solidFill>
                  <a:srgbClr val="0000FF"/>
                </a:solidFill>
                <a:latin typeface="times new roman"/>
                <a:ea typeface="DejaVu Sans"/>
              </a:rPr>
              <a:t>There is a very good agreement between the “trimmed” Garfield++ simulations  and the experimental data</a:t>
            </a:r>
            <a:endParaRPr lang="en-US" spc="-1" dirty="0">
              <a:latin typeface="Arial"/>
            </a:endParaRPr>
          </a:p>
        </p:txBody>
      </p:sp>
      <p:sp>
        <p:nvSpPr>
          <p:cNvPr id="9" name="Slide Number Placeholder 8"/>
          <p:cNvSpPr>
            <a:spLocks noGrp="1"/>
          </p:cNvSpPr>
          <p:nvPr>
            <p:ph type="sldNum" sz="quarter" idx="12"/>
          </p:nvPr>
        </p:nvSpPr>
        <p:spPr/>
        <p:txBody>
          <a:bodyPr/>
          <a:lstStyle/>
          <a:p>
            <a:fld id="{7EA9DCD8-BFAF-9B47-B38A-9DF1EE23DEF5}" type="slidenum">
              <a:rPr lang="en-US" smtClean="0"/>
              <a:t>16</a:t>
            </a:fld>
            <a:endParaRPr lang="en-US"/>
          </a:p>
        </p:txBody>
      </p:sp>
    </p:spTree>
    <p:extLst>
      <p:ext uri="{BB962C8B-B14F-4D97-AF65-F5344CB8AC3E}">
        <p14:creationId xmlns:p14="http://schemas.microsoft.com/office/powerpoint/2010/main" val="13344460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1" name="Picture 3"/>
          <p:cNvPicPr/>
          <p:nvPr/>
        </p:nvPicPr>
        <p:blipFill>
          <a:blip r:embed="rId2"/>
          <a:stretch/>
        </p:blipFill>
        <p:spPr>
          <a:xfrm>
            <a:off x="4652049" y="1241255"/>
            <a:ext cx="2890631" cy="1945265"/>
          </a:xfrm>
          <a:prstGeom prst="rect">
            <a:avLst/>
          </a:prstGeom>
          <a:ln>
            <a:noFill/>
          </a:ln>
        </p:spPr>
      </p:pic>
      <p:pic>
        <p:nvPicPr>
          <p:cNvPr id="312" name="Picture 1"/>
          <p:cNvPicPr/>
          <p:nvPr/>
        </p:nvPicPr>
        <p:blipFill>
          <a:blip r:embed="rId3"/>
          <a:srcRect t="1318600"/>
          <a:stretch/>
        </p:blipFill>
        <p:spPr>
          <a:xfrm>
            <a:off x="5319193" y="853312"/>
            <a:ext cx="2614369" cy="2269531"/>
          </a:xfrm>
          <a:prstGeom prst="rect">
            <a:avLst/>
          </a:prstGeom>
          <a:ln w="9360">
            <a:noFill/>
          </a:ln>
        </p:spPr>
      </p:pic>
      <p:sp>
        <p:nvSpPr>
          <p:cNvPr id="313" name="CustomShape 1"/>
          <p:cNvSpPr/>
          <p:nvPr/>
        </p:nvSpPr>
        <p:spPr>
          <a:xfrm>
            <a:off x="6890230" y="1121411"/>
            <a:ext cx="1059659" cy="613263"/>
          </a:xfrm>
          <a:prstGeom prst="rect">
            <a:avLst/>
          </a:prstGeom>
          <a:solidFill>
            <a:srgbClr val="FFFFFF"/>
          </a:solidFill>
          <a:ln w="9360">
            <a:noFill/>
          </a:ln>
        </p:spPr>
        <p:style>
          <a:lnRef idx="0">
            <a:scrgbClr r="0" g="0" b="0"/>
          </a:lnRef>
          <a:fillRef idx="0">
            <a:scrgbClr r="0" g="0" b="0"/>
          </a:fillRef>
          <a:effectRef idx="0">
            <a:scrgbClr r="0" g="0" b="0"/>
          </a:effectRef>
          <a:fontRef idx="minor"/>
        </p:style>
      </p:sp>
      <p:pic>
        <p:nvPicPr>
          <p:cNvPr id="314" name="Picture 16"/>
          <p:cNvPicPr/>
          <p:nvPr/>
        </p:nvPicPr>
        <p:blipFill>
          <a:blip r:embed="rId4"/>
          <a:srcRect t="1318600" r="-90867"/>
          <a:stretch/>
        </p:blipFill>
        <p:spPr>
          <a:xfrm>
            <a:off x="5625497" y="1874764"/>
            <a:ext cx="1445316" cy="1060638"/>
          </a:xfrm>
          <a:prstGeom prst="rect">
            <a:avLst/>
          </a:prstGeom>
          <a:ln w="9360">
            <a:noFill/>
          </a:ln>
        </p:spPr>
      </p:pic>
      <p:sp>
        <p:nvSpPr>
          <p:cNvPr id="315" name="Line 2"/>
          <p:cNvSpPr/>
          <p:nvPr/>
        </p:nvSpPr>
        <p:spPr>
          <a:xfrm flipV="1">
            <a:off x="5587618" y="2516111"/>
            <a:ext cx="2100704" cy="5878"/>
          </a:xfrm>
          <a:prstGeom prst="line">
            <a:avLst/>
          </a:prstGeom>
          <a:ln w="9360" cap="rnd">
            <a:solidFill>
              <a:srgbClr val="3366FF"/>
            </a:solidFill>
            <a:custDash>
              <a:ds d="100000" sp="100000"/>
            </a:custDash>
            <a:round/>
          </a:ln>
        </p:spPr>
        <p:style>
          <a:lnRef idx="0">
            <a:scrgbClr r="0" g="0" b="0"/>
          </a:lnRef>
          <a:fillRef idx="0">
            <a:scrgbClr r="0" g="0" b="0"/>
          </a:fillRef>
          <a:effectRef idx="0">
            <a:scrgbClr r="0" g="0" b="0"/>
          </a:effectRef>
          <a:fontRef idx="minor"/>
        </p:style>
      </p:sp>
      <p:sp>
        <p:nvSpPr>
          <p:cNvPr id="316" name="Line 3"/>
          <p:cNvSpPr/>
          <p:nvPr/>
        </p:nvSpPr>
        <p:spPr>
          <a:xfrm flipV="1">
            <a:off x="5595128" y="2709756"/>
            <a:ext cx="2100704" cy="6204"/>
          </a:xfrm>
          <a:prstGeom prst="line">
            <a:avLst/>
          </a:prstGeom>
          <a:ln w="9360" cap="rnd">
            <a:solidFill>
              <a:srgbClr val="3366FF"/>
            </a:solidFill>
            <a:custDash>
              <a:ds d="100000" sp="100000"/>
            </a:custDash>
            <a:round/>
          </a:ln>
        </p:spPr>
        <p:style>
          <a:lnRef idx="0">
            <a:scrgbClr r="0" g="0" b="0"/>
          </a:lnRef>
          <a:fillRef idx="0">
            <a:scrgbClr r="0" g="0" b="0"/>
          </a:fillRef>
          <a:effectRef idx="0">
            <a:scrgbClr r="0" g="0" b="0"/>
          </a:effectRef>
          <a:fontRef idx="minor"/>
        </p:style>
      </p:sp>
      <p:sp>
        <p:nvSpPr>
          <p:cNvPr id="317" name="Line 4"/>
          <p:cNvSpPr/>
          <p:nvPr/>
        </p:nvSpPr>
        <p:spPr>
          <a:xfrm flipH="1">
            <a:off x="5820449" y="2518723"/>
            <a:ext cx="5878" cy="408842"/>
          </a:xfrm>
          <a:prstGeom prst="line">
            <a:avLst/>
          </a:prstGeom>
          <a:ln w="9360" cap="rnd">
            <a:custDash>
              <a:ds d="100000" sp="100000"/>
            </a:custDash>
            <a:round/>
          </a:ln>
        </p:spPr>
        <p:style>
          <a:lnRef idx="0">
            <a:scrgbClr r="0" g="0" b="0"/>
          </a:lnRef>
          <a:fillRef idx="0">
            <a:scrgbClr r="0" g="0" b="0"/>
          </a:fillRef>
          <a:effectRef idx="0">
            <a:scrgbClr r="0" g="0" b="0"/>
          </a:effectRef>
          <a:fontRef idx="minor"/>
        </p:style>
      </p:sp>
      <p:pic>
        <p:nvPicPr>
          <p:cNvPr id="318" name="Picture 1"/>
          <p:cNvPicPr/>
          <p:nvPr/>
        </p:nvPicPr>
        <p:blipFill>
          <a:blip r:embed="rId5"/>
          <a:stretch/>
        </p:blipFill>
        <p:spPr>
          <a:xfrm>
            <a:off x="499624" y="913724"/>
            <a:ext cx="3261920" cy="2740744"/>
          </a:xfrm>
          <a:prstGeom prst="rect">
            <a:avLst/>
          </a:prstGeom>
          <a:ln>
            <a:noFill/>
          </a:ln>
        </p:spPr>
      </p:pic>
      <p:pic>
        <p:nvPicPr>
          <p:cNvPr id="319" name="Picture 1"/>
          <p:cNvPicPr/>
          <p:nvPr/>
        </p:nvPicPr>
        <p:blipFill>
          <a:blip r:embed="rId3"/>
          <a:srcRect t="1099869"/>
          <a:stretch/>
        </p:blipFill>
        <p:spPr>
          <a:xfrm>
            <a:off x="5318866" y="853312"/>
            <a:ext cx="2613716" cy="2268878"/>
          </a:xfrm>
          <a:prstGeom prst="rect">
            <a:avLst/>
          </a:prstGeom>
          <a:ln w="9360">
            <a:noFill/>
          </a:ln>
        </p:spPr>
      </p:pic>
      <p:pic>
        <p:nvPicPr>
          <p:cNvPr id="320" name="Picture 16"/>
          <p:cNvPicPr/>
          <p:nvPr/>
        </p:nvPicPr>
        <p:blipFill>
          <a:blip r:embed="rId4"/>
          <a:srcRect t="1099869" r="-335242" b="-1970250"/>
          <a:stretch/>
        </p:blipFill>
        <p:spPr>
          <a:xfrm>
            <a:off x="5625171" y="1874764"/>
            <a:ext cx="1444662" cy="1059659"/>
          </a:xfrm>
          <a:prstGeom prst="rect">
            <a:avLst/>
          </a:prstGeom>
          <a:ln w="9360">
            <a:noFill/>
          </a:ln>
        </p:spPr>
      </p:pic>
      <p:sp>
        <p:nvSpPr>
          <p:cNvPr id="321" name="Line 5"/>
          <p:cNvSpPr/>
          <p:nvPr/>
        </p:nvSpPr>
        <p:spPr>
          <a:xfrm flipV="1">
            <a:off x="5155264" y="2516111"/>
            <a:ext cx="2100704" cy="5878"/>
          </a:xfrm>
          <a:prstGeom prst="line">
            <a:avLst/>
          </a:prstGeom>
          <a:ln w="9360" cap="rnd">
            <a:solidFill>
              <a:srgbClr val="3366FF"/>
            </a:solidFill>
            <a:custDash>
              <a:ds d="0" sp="0"/>
            </a:custDash>
            <a:round/>
          </a:ln>
        </p:spPr>
        <p:style>
          <a:lnRef idx="0">
            <a:scrgbClr r="0" g="0" b="0"/>
          </a:lnRef>
          <a:fillRef idx="0">
            <a:scrgbClr r="0" g="0" b="0"/>
          </a:fillRef>
          <a:effectRef idx="0">
            <a:scrgbClr r="0" g="0" b="0"/>
          </a:effectRef>
          <a:fontRef idx="minor"/>
        </p:style>
      </p:sp>
      <p:sp>
        <p:nvSpPr>
          <p:cNvPr id="322" name="Line 6"/>
          <p:cNvSpPr/>
          <p:nvPr/>
        </p:nvSpPr>
        <p:spPr>
          <a:xfrm flipV="1">
            <a:off x="5594802" y="2709756"/>
            <a:ext cx="2100704" cy="6204"/>
          </a:xfrm>
          <a:prstGeom prst="line">
            <a:avLst/>
          </a:prstGeom>
          <a:ln w="9360" cap="rnd">
            <a:solidFill>
              <a:srgbClr val="3366FF"/>
            </a:solidFill>
            <a:custDash>
              <a:ds d="0" sp="0"/>
            </a:custDash>
            <a:round/>
          </a:ln>
        </p:spPr>
        <p:style>
          <a:lnRef idx="0">
            <a:scrgbClr r="0" g="0" b="0"/>
          </a:lnRef>
          <a:fillRef idx="0">
            <a:scrgbClr r="0" g="0" b="0"/>
          </a:fillRef>
          <a:effectRef idx="0">
            <a:scrgbClr r="0" g="0" b="0"/>
          </a:effectRef>
          <a:fontRef idx="minor"/>
        </p:style>
      </p:sp>
      <p:sp>
        <p:nvSpPr>
          <p:cNvPr id="323" name="Line 7"/>
          <p:cNvSpPr/>
          <p:nvPr/>
        </p:nvSpPr>
        <p:spPr>
          <a:xfrm flipH="1">
            <a:off x="5820122" y="2518723"/>
            <a:ext cx="5878" cy="408842"/>
          </a:xfrm>
          <a:prstGeom prst="line">
            <a:avLst/>
          </a:prstGeom>
          <a:ln w="9360" cap="rnd">
            <a:custDash>
              <a:ds d="0" sp="0"/>
            </a:custDash>
            <a:round/>
          </a:ln>
        </p:spPr>
        <p:style>
          <a:lnRef idx="0">
            <a:scrgbClr r="0" g="0" b="0"/>
          </a:lnRef>
          <a:fillRef idx="0">
            <a:scrgbClr r="0" g="0" b="0"/>
          </a:fillRef>
          <a:effectRef idx="0">
            <a:scrgbClr r="0" g="0" b="0"/>
          </a:effectRef>
          <a:fontRef idx="minor"/>
        </p:style>
      </p:sp>
      <p:sp>
        <p:nvSpPr>
          <p:cNvPr id="324" name="CustomShape 8"/>
          <p:cNvSpPr/>
          <p:nvPr/>
        </p:nvSpPr>
        <p:spPr>
          <a:xfrm>
            <a:off x="1307" y="53588"/>
            <a:ext cx="9139188" cy="635795"/>
          </a:xfrm>
          <a:prstGeom prst="rect">
            <a:avLst/>
          </a:prstGeom>
          <a:noFill/>
          <a:ln>
            <a:noFill/>
          </a:ln>
        </p:spPr>
        <p:style>
          <a:lnRef idx="0">
            <a:scrgbClr r="0" g="0" b="0"/>
          </a:lnRef>
          <a:fillRef idx="0">
            <a:scrgbClr r="0" g="0" b="0"/>
          </a:fillRef>
          <a:effectRef idx="0">
            <a:scrgbClr r="0" g="0" b="0"/>
          </a:effectRef>
          <a:fontRef idx="minor"/>
        </p:style>
        <p:txBody>
          <a:bodyPr lIns="90128" tIns="45064" rIns="90128" bIns="45064"/>
          <a:lstStyle/>
          <a:p>
            <a:pPr algn="ctr">
              <a:lnSpc>
                <a:spcPct val="100000"/>
              </a:lnSpc>
            </a:pPr>
            <a:r>
              <a:rPr lang="en-US" sz="2005" b="1" spc="-1">
                <a:solidFill>
                  <a:srgbClr val="0000FF"/>
                </a:solidFill>
                <a:latin typeface="Times New Roman"/>
                <a:ea typeface="DejaVu Sans"/>
              </a:rPr>
              <a:t>Correspondence between microscopic and macroscopic infromation</a:t>
            </a:r>
            <a:endParaRPr lang="en-US" sz="2005" spc="-1">
              <a:latin typeface="Arial"/>
            </a:endParaRPr>
          </a:p>
          <a:p>
            <a:pPr>
              <a:lnSpc>
                <a:spcPct val="100000"/>
              </a:lnSpc>
            </a:pPr>
            <a:r>
              <a:rPr lang="en-US" sz="1606" b="1" spc="-1">
                <a:solidFill>
                  <a:srgbClr val="10243E"/>
                </a:solidFill>
                <a:latin typeface="Times New Roman"/>
                <a:ea typeface="DejaVu Sans"/>
              </a:rPr>
              <a:t>In the GARFIELD++ simulated PICOSEC response to a single photoelectron, we have available:</a:t>
            </a:r>
            <a:endParaRPr lang="en-US" sz="1606" spc="-1">
              <a:latin typeface="Arial"/>
            </a:endParaRPr>
          </a:p>
        </p:txBody>
      </p:sp>
      <p:sp>
        <p:nvSpPr>
          <p:cNvPr id="325" name="Line 9"/>
          <p:cNvSpPr/>
          <p:nvPr/>
        </p:nvSpPr>
        <p:spPr>
          <a:xfrm>
            <a:off x="600855" y="984912"/>
            <a:ext cx="8296359" cy="1959"/>
          </a:xfrm>
          <a:prstGeom prst="line">
            <a:avLst/>
          </a:prstGeom>
          <a:ln w="25560">
            <a:solidFill>
              <a:srgbClr val="4F81BD"/>
            </a:solidFill>
            <a:round/>
          </a:ln>
        </p:spPr>
        <p:style>
          <a:lnRef idx="0">
            <a:scrgbClr r="0" g="0" b="0"/>
          </a:lnRef>
          <a:fillRef idx="0">
            <a:scrgbClr r="0" g="0" b="0"/>
          </a:fillRef>
          <a:effectRef idx="0">
            <a:scrgbClr r="0" g="0" b="0"/>
          </a:effectRef>
          <a:fontRef idx="minor"/>
        </p:style>
      </p:sp>
      <p:sp>
        <p:nvSpPr>
          <p:cNvPr id="326" name="Line 10"/>
          <p:cNvSpPr/>
          <p:nvPr/>
        </p:nvSpPr>
        <p:spPr>
          <a:xfrm flipH="1">
            <a:off x="4570737" y="639421"/>
            <a:ext cx="1959" cy="2790053"/>
          </a:xfrm>
          <a:prstGeom prst="line">
            <a:avLst/>
          </a:prstGeom>
          <a:ln w="25560">
            <a:solidFill>
              <a:srgbClr val="4F81BD"/>
            </a:solidFill>
            <a:round/>
          </a:ln>
        </p:spPr>
        <p:style>
          <a:lnRef idx="0">
            <a:scrgbClr r="0" g="0" b="0"/>
          </a:lnRef>
          <a:fillRef idx="0">
            <a:scrgbClr r="0" g="0" b="0"/>
          </a:fillRef>
          <a:effectRef idx="0">
            <a:scrgbClr r="0" g="0" b="0"/>
          </a:effectRef>
          <a:fontRef idx="minor"/>
        </p:style>
      </p:sp>
      <p:sp>
        <p:nvSpPr>
          <p:cNvPr id="327" name="CustomShape 11"/>
          <p:cNvSpPr/>
          <p:nvPr/>
        </p:nvSpPr>
        <p:spPr>
          <a:xfrm>
            <a:off x="1255263" y="640074"/>
            <a:ext cx="3023211" cy="361819"/>
          </a:xfrm>
          <a:prstGeom prst="rect">
            <a:avLst/>
          </a:prstGeom>
          <a:noFill/>
          <a:ln>
            <a:noFill/>
          </a:ln>
        </p:spPr>
        <p:style>
          <a:lnRef idx="0">
            <a:scrgbClr r="0" g="0" b="0"/>
          </a:lnRef>
          <a:fillRef idx="0">
            <a:scrgbClr r="0" g="0" b="0"/>
          </a:fillRef>
          <a:effectRef idx="0">
            <a:scrgbClr r="0" g="0" b="0"/>
          </a:effectRef>
          <a:fontRef idx="minor"/>
        </p:style>
        <p:txBody>
          <a:bodyPr lIns="90128" tIns="45064" rIns="90128" bIns="45064"/>
          <a:lstStyle/>
          <a:p>
            <a:pPr>
              <a:lnSpc>
                <a:spcPct val="100000"/>
              </a:lnSpc>
            </a:pPr>
            <a:r>
              <a:rPr lang="en-US" sz="1805" b="1" spc="-1">
                <a:solidFill>
                  <a:srgbClr val="000000"/>
                </a:solidFill>
                <a:latin typeface="Times New Roman"/>
                <a:ea typeface="DejaVu Sans"/>
              </a:rPr>
              <a:t>Microscopic Information</a:t>
            </a:r>
            <a:endParaRPr lang="en-US" sz="1805" spc="-1">
              <a:latin typeface="Arial"/>
            </a:endParaRPr>
          </a:p>
        </p:txBody>
      </p:sp>
      <p:sp>
        <p:nvSpPr>
          <p:cNvPr id="328" name="CustomShape 12"/>
          <p:cNvSpPr/>
          <p:nvPr/>
        </p:nvSpPr>
        <p:spPr>
          <a:xfrm>
            <a:off x="4572697" y="607746"/>
            <a:ext cx="4567471" cy="361819"/>
          </a:xfrm>
          <a:prstGeom prst="rect">
            <a:avLst/>
          </a:prstGeom>
          <a:noFill/>
          <a:ln>
            <a:noFill/>
          </a:ln>
        </p:spPr>
        <p:style>
          <a:lnRef idx="0">
            <a:scrgbClr r="0" g="0" b="0"/>
          </a:lnRef>
          <a:fillRef idx="0">
            <a:scrgbClr r="0" g="0" b="0"/>
          </a:fillRef>
          <a:effectRef idx="0">
            <a:scrgbClr r="0" g="0" b="0"/>
          </a:effectRef>
          <a:fontRef idx="minor"/>
        </p:style>
        <p:txBody>
          <a:bodyPr lIns="90128" tIns="45064" rIns="90128" bIns="45064"/>
          <a:lstStyle/>
          <a:p>
            <a:pPr>
              <a:lnSpc>
                <a:spcPct val="100000"/>
              </a:lnSpc>
            </a:pPr>
            <a:r>
              <a:rPr lang="en-US" sz="1805" b="1" spc="-1">
                <a:solidFill>
                  <a:srgbClr val="000000"/>
                </a:solidFill>
                <a:latin typeface="Times New Roman"/>
                <a:ea typeface="DejaVu Sans"/>
              </a:rPr>
              <a:t>Macroscopic Information –Exp. Observable</a:t>
            </a:r>
            <a:endParaRPr lang="en-US" sz="1805" spc="-1">
              <a:latin typeface="Arial"/>
            </a:endParaRPr>
          </a:p>
        </p:txBody>
      </p:sp>
      <p:sp>
        <p:nvSpPr>
          <p:cNvPr id="329" name="CustomShape 13"/>
          <p:cNvSpPr/>
          <p:nvPr/>
        </p:nvSpPr>
        <p:spPr>
          <a:xfrm>
            <a:off x="5691461" y="3015408"/>
            <a:ext cx="1175258" cy="398392"/>
          </a:xfrm>
          <a:prstGeom prst="rect">
            <a:avLst/>
          </a:prstGeom>
          <a:noFill/>
          <a:ln>
            <a:noFill/>
          </a:ln>
        </p:spPr>
        <p:style>
          <a:lnRef idx="0">
            <a:scrgbClr r="0" g="0" b="0"/>
          </a:lnRef>
          <a:fillRef idx="0">
            <a:scrgbClr r="0" g="0" b="0"/>
          </a:fillRef>
          <a:effectRef idx="0">
            <a:scrgbClr r="0" g="0" b="0"/>
          </a:effectRef>
          <a:fontRef idx="minor"/>
        </p:style>
        <p:txBody>
          <a:bodyPr lIns="90128" tIns="45064" rIns="90128" bIns="45064"/>
          <a:lstStyle/>
          <a:p>
            <a:pPr>
              <a:lnSpc>
                <a:spcPct val="100000"/>
              </a:lnSpc>
            </a:pPr>
            <a:r>
              <a:rPr lang="en-US" sz="1805" b="1" spc="-1">
                <a:solidFill>
                  <a:srgbClr val="000000"/>
                </a:solidFill>
                <a:latin typeface="Times New Roman"/>
                <a:ea typeface="DejaVu Sans"/>
              </a:rPr>
              <a:t>T</a:t>
            </a:r>
            <a:r>
              <a:rPr lang="en-US" sz="1804" b="1" spc="-1" baseline="-25000">
                <a:solidFill>
                  <a:srgbClr val="000000"/>
                </a:solidFill>
                <a:latin typeface="Times New Roman"/>
                <a:ea typeface="DejaVu Sans"/>
              </a:rPr>
              <a:t>exp.</a:t>
            </a:r>
            <a:endParaRPr lang="en-US" sz="1805" spc="-1">
              <a:latin typeface="Arial"/>
            </a:endParaRPr>
          </a:p>
        </p:txBody>
      </p:sp>
      <p:sp>
        <p:nvSpPr>
          <p:cNvPr id="330" name="CustomShape 14"/>
          <p:cNvSpPr/>
          <p:nvPr/>
        </p:nvSpPr>
        <p:spPr>
          <a:xfrm>
            <a:off x="6866719" y="1049244"/>
            <a:ext cx="2235569" cy="964631"/>
          </a:xfrm>
          <a:prstGeom prst="rect">
            <a:avLst/>
          </a:prstGeom>
          <a:solidFill>
            <a:srgbClr val="00FFFF"/>
          </a:solidFill>
          <a:ln>
            <a:noFill/>
          </a:ln>
        </p:spPr>
        <p:style>
          <a:lnRef idx="0">
            <a:scrgbClr r="0" g="0" b="0"/>
          </a:lnRef>
          <a:fillRef idx="0">
            <a:scrgbClr r="0" g="0" b="0"/>
          </a:fillRef>
          <a:effectRef idx="0">
            <a:scrgbClr r="0" g="0" b="0"/>
          </a:effectRef>
          <a:fontRef idx="minor"/>
        </p:style>
        <p:txBody>
          <a:bodyPr lIns="90128" tIns="45064" rIns="90128" bIns="45064"/>
          <a:lstStyle/>
          <a:p>
            <a:pPr>
              <a:lnSpc>
                <a:spcPct val="100000"/>
              </a:lnSpc>
            </a:pPr>
            <a:r>
              <a:rPr lang="en-US" sz="1100" b="1" spc="-1" dirty="0" err="1">
                <a:solidFill>
                  <a:srgbClr val="800000"/>
                </a:solidFill>
                <a:latin typeface="Calibri"/>
                <a:ea typeface="DejaVu Sans"/>
              </a:rPr>
              <a:t>T</a:t>
            </a:r>
            <a:r>
              <a:rPr lang="en-US" sz="1100" b="1" spc="-1" baseline="-25000" dirty="0" err="1">
                <a:solidFill>
                  <a:srgbClr val="800000"/>
                </a:solidFill>
                <a:latin typeface="Calibri"/>
                <a:ea typeface="DejaVu Sans"/>
              </a:rPr>
              <a:t>exp</a:t>
            </a:r>
            <a:r>
              <a:rPr lang="en-US" sz="1100" b="1" spc="-1" baseline="-25000" dirty="0">
                <a:solidFill>
                  <a:srgbClr val="800000"/>
                </a:solidFill>
                <a:latin typeface="Calibri"/>
                <a:ea typeface="DejaVu Sans"/>
              </a:rPr>
              <a:t>.</a:t>
            </a:r>
            <a:r>
              <a:rPr lang="en-US" sz="1100" b="1" spc="-1" dirty="0">
                <a:solidFill>
                  <a:srgbClr val="800000"/>
                </a:solidFill>
                <a:latin typeface="Calibri"/>
                <a:ea typeface="DejaVu Sans"/>
              </a:rPr>
              <a:t> is a Random Variable</a:t>
            </a:r>
            <a:endParaRPr lang="en-US" sz="1100" spc="-1" dirty="0">
              <a:latin typeface="Arial"/>
            </a:endParaRPr>
          </a:p>
          <a:p>
            <a:pPr>
              <a:lnSpc>
                <a:spcPct val="100000"/>
              </a:lnSpc>
            </a:pPr>
            <a:endParaRPr lang="en-US" sz="1100" spc="-1" dirty="0">
              <a:latin typeface="Arial"/>
            </a:endParaRPr>
          </a:p>
          <a:p>
            <a:pPr>
              <a:lnSpc>
                <a:spcPct val="100000"/>
              </a:lnSpc>
            </a:pPr>
            <a:r>
              <a:rPr lang="en-US" sz="1100" b="1" spc="-1" dirty="0">
                <a:solidFill>
                  <a:srgbClr val="800000"/>
                </a:solidFill>
                <a:latin typeface="Calibri"/>
                <a:ea typeface="DejaVu Sans"/>
              </a:rPr>
              <a:t>&lt;</a:t>
            </a:r>
            <a:r>
              <a:rPr lang="en-US" sz="1100" b="1" spc="-1" dirty="0" err="1">
                <a:solidFill>
                  <a:srgbClr val="800000"/>
                </a:solidFill>
                <a:latin typeface="Calibri"/>
                <a:ea typeface="DejaVu Sans"/>
              </a:rPr>
              <a:t>T</a:t>
            </a:r>
            <a:r>
              <a:rPr lang="en-US" sz="1100" b="1" spc="-1" baseline="-25000" dirty="0" err="1">
                <a:solidFill>
                  <a:srgbClr val="800000"/>
                </a:solidFill>
                <a:latin typeface="Calibri"/>
                <a:ea typeface="DejaVu Sans"/>
              </a:rPr>
              <a:t>exp</a:t>
            </a:r>
            <a:r>
              <a:rPr lang="en-US" sz="1100" b="1" spc="-1" baseline="-25000" dirty="0">
                <a:solidFill>
                  <a:srgbClr val="800000"/>
                </a:solidFill>
                <a:latin typeface="Calibri"/>
                <a:ea typeface="DejaVu Sans"/>
              </a:rPr>
              <a:t>.</a:t>
            </a:r>
            <a:r>
              <a:rPr lang="en-US" sz="1100" b="1" spc="-1" dirty="0">
                <a:solidFill>
                  <a:srgbClr val="800000"/>
                </a:solidFill>
                <a:latin typeface="Calibri"/>
                <a:ea typeface="DejaVu Sans"/>
              </a:rPr>
              <a:t>&gt; is the S.A.T.</a:t>
            </a:r>
            <a:endParaRPr lang="en-US" sz="1100" spc="-1" dirty="0">
              <a:latin typeface="Arial"/>
            </a:endParaRPr>
          </a:p>
          <a:p>
            <a:pPr>
              <a:lnSpc>
                <a:spcPct val="100000"/>
              </a:lnSpc>
            </a:pPr>
            <a:endParaRPr lang="en-US" sz="1100" spc="-1" dirty="0">
              <a:latin typeface="Arial"/>
            </a:endParaRPr>
          </a:p>
          <a:p>
            <a:pPr>
              <a:lnSpc>
                <a:spcPct val="100000"/>
              </a:lnSpc>
            </a:pPr>
            <a:r>
              <a:rPr lang="en-US" sz="1100" b="1" spc="-1" dirty="0">
                <a:solidFill>
                  <a:srgbClr val="800000"/>
                </a:solidFill>
                <a:latin typeface="Calibri"/>
                <a:ea typeface="DejaVu Sans"/>
              </a:rPr>
              <a:t>RMS[</a:t>
            </a:r>
            <a:r>
              <a:rPr lang="en-US" sz="1100" b="1" spc="-1" dirty="0" err="1">
                <a:solidFill>
                  <a:srgbClr val="800000"/>
                </a:solidFill>
                <a:latin typeface="Calibri"/>
                <a:ea typeface="DejaVu Sans"/>
              </a:rPr>
              <a:t>T</a:t>
            </a:r>
            <a:r>
              <a:rPr lang="en-US" sz="1100" b="1" spc="-1" baseline="-25000" dirty="0" err="1">
                <a:solidFill>
                  <a:srgbClr val="800000"/>
                </a:solidFill>
                <a:latin typeface="Calibri"/>
                <a:ea typeface="DejaVu Sans"/>
              </a:rPr>
              <a:t>exp</a:t>
            </a:r>
            <a:r>
              <a:rPr lang="en-US" sz="1100" b="1" spc="-1" baseline="-25000" dirty="0">
                <a:solidFill>
                  <a:srgbClr val="800000"/>
                </a:solidFill>
                <a:latin typeface="Calibri"/>
                <a:ea typeface="DejaVu Sans"/>
              </a:rPr>
              <a:t>.</a:t>
            </a:r>
            <a:r>
              <a:rPr lang="en-US" sz="1100" b="1" spc="-1" dirty="0">
                <a:solidFill>
                  <a:srgbClr val="800000"/>
                </a:solidFill>
                <a:latin typeface="Calibri"/>
                <a:ea typeface="DejaVu Sans"/>
              </a:rPr>
              <a:t>] is the Timing Resolution</a:t>
            </a:r>
            <a:r>
              <a:rPr lang="en-US" sz="1100" b="1" spc="-1" dirty="0">
                <a:solidFill>
                  <a:srgbClr val="000000"/>
                </a:solidFill>
                <a:latin typeface="Calibri"/>
                <a:ea typeface="DejaVu Sans"/>
              </a:rPr>
              <a:t> </a:t>
            </a:r>
            <a:endParaRPr lang="en-US" sz="1100" spc="-1" dirty="0">
              <a:latin typeface="Arial"/>
            </a:endParaRPr>
          </a:p>
        </p:txBody>
      </p:sp>
      <p:pic>
        <p:nvPicPr>
          <p:cNvPr id="331" name="Picture 23"/>
          <p:cNvPicPr/>
          <p:nvPr/>
        </p:nvPicPr>
        <p:blipFill>
          <a:blip r:embed="rId6"/>
          <a:stretch/>
        </p:blipFill>
        <p:spPr>
          <a:xfrm>
            <a:off x="745517" y="4099231"/>
            <a:ext cx="2151319" cy="2271163"/>
          </a:xfrm>
          <a:prstGeom prst="rect">
            <a:avLst/>
          </a:prstGeom>
          <a:ln w="9360">
            <a:noFill/>
          </a:ln>
        </p:spPr>
      </p:pic>
      <p:pic>
        <p:nvPicPr>
          <p:cNvPr id="332" name="Picture 24"/>
          <p:cNvPicPr/>
          <p:nvPr/>
        </p:nvPicPr>
        <p:blipFill>
          <a:blip r:embed="rId7"/>
          <a:stretch/>
        </p:blipFill>
        <p:spPr>
          <a:xfrm>
            <a:off x="3374254" y="4130907"/>
            <a:ext cx="2210098" cy="2114745"/>
          </a:xfrm>
          <a:prstGeom prst="rect">
            <a:avLst/>
          </a:prstGeom>
          <a:ln w="9360">
            <a:noFill/>
          </a:ln>
        </p:spPr>
      </p:pic>
      <p:pic>
        <p:nvPicPr>
          <p:cNvPr id="333" name="Picture 25"/>
          <p:cNvPicPr/>
          <p:nvPr/>
        </p:nvPicPr>
        <p:blipFill>
          <a:blip r:embed="rId8"/>
          <a:stretch/>
        </p:blipFill>
        <p:spPr>
          <a:xfrm>
            <a:off x="6268804" y="4192951"/>
            <a:ext cx="2260387" cy="2177770"/>
          </a:xfrm>
          <a:prstGeom prst="rect">
            <a:avLst/>
          </a:prstGeom>
          <a:ln w="9360">
            <a:noFill/>
          </a:ln>
        </p:spPr>
      </p:pic>
      <p:sp>
        <p:nvSpPr>
          <p:cNvPr id="334" name="CustomShape 15"/>
          <p:cNvSpPr/>
          <p:nvPr/>
        </p:nvSpPr>
        <p:spPr>
          <a:xfrm>
            <a:off x="91761" y="3514051"/>
            <a:ext cx="8957952" cy="635469"/>
          </a:xfrm>
          <a:prstGeom prst="rect">
            <a:avLst/>
          </a:prstGeom>
          <a:noFill/>
          <a:ln>
            <a:noFill/>
          </a:ln>
        </p:spPr>
        <p:style>
          <a:lnRef idx="0">
            <a:scrgbClr r="0" g="0" b="0"/>
          </a:lnRef>
          <a:fillRef idx="0">
            <a:scrgbClr r="0" g="0" b="0"/>
          </a:fillRef>
          <a:effectRef idx="0">
            <a:scrgbClr r="0" g="0" b="0"/>
          </a:effectRef>
          <a:fontRef idx="minor"/>
        </p:style>
        <p:txBody>
          <a:bodyPr lIns="90128" tIns="45064" rIns="90128" bIns="45064"/>
          <a:lstStyle/>
          <a:p>
            <a:pPr>
              <a:lnSpc>
                <a:spcPct val="100000"/>
              </a:lnSpc>
            </a:pPr>
            <a:r>
              <a:rPr lang="en-US" sz="2005" b="1" spc="-1">
                <a:solidFill>
                  <a:srgbClr val="FF0000"/>
                </a:solidFill>
                <a:latin typeface="Times New Roman"/>
                <a:ea typeface="DejaVu Sans"/>
              </a:rPr>
              <a:t>Correspondence of experimental Observables to Relevant Microscopic Variables</a:t>
            </a:r>
            <a:endParaRPr lang="en-US" sz="2005" spc="-1">
              <a:latin typeface="Arial"/>
            </a:endParaRPr>
          </a:p>
          <a:p>
            <a:pPr>
              <a:lnSpc>
                <a:spcPct val="100000"/>
              </a:lnSpc>
            </a:pPr>
            <a:r>
              <a:rPr lang="en-US" sz="2204" spc="-1">
                <a:solidFill>
                  <a:srgbClr val="0000FF"/>
                </a:solidFill>
                <a:latin typeface="Arial"/>
                <a:ea typeface="DejaVu Sans"/>
              </a:rPr>
              <a:t>Sets of avalanches of a certain e-peak charge</a:t>
            </a:r>
            <a:endParaRPr lang="en-US" sz="2204" spc="-1">
              <a:latin typeface="Arial"/>
            </a:endParaRPr>
          </a:p>
        </p:txBody>
      </p:sp>
      <p:sp>
        <p:nvSpPr>
          <p:cNvPr id="335" name="CustomShape 16"/>
          <p:cNvSpPr/>
          <p:nvPr/>
        </p:nvSpPr>
        <p:spPr>
          <a:xfrm>
            <a:off x="73148" y="6265898"/>
            <a:ext cx="9139841" cy="607059"/>
          </a:xfrm>
          <a:prstGeom prst="rect">
            <a:avLst/>
          </a:prstGeom>
          <a:noFill/>
          <a:ln>
            <a:noFill/>
          </a:ln>
        </p:spPr>
        <p:style>
          <a:lnRef idx="0">
            <a:scrgbClr r="0" g="0" b="0"/>
          </a:lnRef>
          <a:fillRef idx="0">
            <a:scrgbClr r="0" g="0" b="0"/>
          </a:fillRef>
          <a:effectRef idx="0">
            <a:scrgbClr r="0" g="0" b="0"/>
          </a:effectRef>
          <a:fontRef idx="minor"/>
        </p:style>
        <p:txBody>
          <a:bodyPr lIns="90128" tIns="45064" rIns="90128" bIns="45064"/>
          <a:lstStyle/>
          <a:p>
            <a:pPr>
              <a:lnSpc>
                <a:spcPct val="100000"/>
              </a:lnSpc>
            </a:pPr>
            <a:r>
              <a:rPr lang="en-US" sz="1606" b="1" spc="-1">
                <a:solidFill>
                  <a:srgbClr val="FF0000"/>
                </a:solidFill>
                <a:latin typeface="Times New Roman"/>
                <a:ea typeface="DejaVu Sans"/>
              </a:rPr>
              <a:t>PICOSEC Timing Properties → statistical properties for pre-amplification electrons which passed through the mesh (population M, and time T</a:t>
            </a:r>
            <a:r>
              <a:rPr lang="en-US" sz="1406" b="1" spc="-1">
                <a:solidFill>
                  <a:srgbClr val="FF0000"/>
                </a:solidFill>
                <a:latin typeface="Times New Roman"/>
                <a:ea typeface="DejaVu Sans"/>
              </a:rPr>
              <a:t>m</a:t>
            </a:r>
            <a:r>
              <a:rPr lang="en-US" sz="1606" b="1" spc="-1">
                <a:solidFill>
                  <a:srgbClr val="FF0000"/>
                </a:solidFill>
                <a:latin typeface="Times New Roman"/>
                <a:ea typeface="DejaVu Sans"/>
              </a:rPr>
              <a:t>)</a:t>
            </a:r>
            <a:endParaRPr lang="en-US" sz="1606" spc="-1">
              <a:latin typeface="Arial"/>
            </a:endParaRPr>
          </a:p>
        </p:txBody>
      </p:sp>
      <p:sp>
        <p:nvSpPr>
          <p:cNvPr id="336" name="Line 17"/>
          <p:cNvSpPr/>
          <p:nvPr/>
        </p:nvSpPr>
        <p:spPr>
          <a:xfrm>
            <a:off x="980" y="3585893"/>
            <a:ext cx="9142453" cy="1306"/>
          </a:xfrm>
          <a:prstGeom prst="line">
            <a:avLst/>
          </a:prstGeom>
          <a:ln w="25560">
            <a:solidFill>
              <a:srgbClr val="4F81BD"/>
            </a:solidFill>
            <a:round/>
          </a:ln>
        </p:spPr>
        <p:style>
          <a:lnRef idx="0">
            <a:scrgbClr r="0" g="0" b="0"/>
          </a:lnRef>
          <a:fillRef idx="0">
            <a:scrgbClr r="0" g="0" b="0"/>
          </a:fillRef>
          <a:effectRef idx="0">
            <a:scrgbClr r="0" g="0" b="0"/>
          </a:effectRef>
          <a:fontRef idx="minor"/>
        </p:style>
      </p:sp>
      <p:sp>
        <p:nvSpPr>
          <p:cNvPr id="3" name="Slide Number Placeholder 2"/>
          <p:cNvSpPr>
            <a:spLocks noGrp="1"/>
          </p:cNvSpPr>
          <p:nvPr>
            <p:ph type="sldNum" sz="quarter" idx="12"/>
          </p:nvPr>
        </p:nvSpPr>
        <p:spPr/>
        <p:txBody>
          <a:bodyPr/>
          <a:lstStyle/>
          <a:p>
            <a:fld id="{7EA9DCD8-BFAF-9B47-B38A-9DF1EE23DEF5}" type="slidenum">
              <a:rPr lang="en-US" smtClean="0"/>
              <a:t>17</a:t>
            </a:fld>
            <a:endParaRPr lang="en-US"/>
          </a:p>
        </p:txBody>
      </p:sp>
    </p:spTree>
    <p:extLst>
      <p:ext uri="{BB962C8B-B14F-4D97-AF65-F5344CB8AC3E}">
        <p14:creationId xmlns:p14="http://schemas.microsoft.com/office/powerpoint/2010/main" val="1868399717"/>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5" name="Picture 2"/>
          <p:cNvPicPr/>
          <p:nvPr/>
        </p:nvPicPr>
        <p:blipFill>
          <a:blip r:embed="rId2"/>
          <a:stretch/>
        </p:blipFill>
        <p:spPr>
          <a:xfrm>
            <a:off x="401760" y="482760"/>
            <a:ext cx="2403720" cy="2016720"/>
          </a:xfrm>
          <a:prstGeom prst="rect">
            <a:avLst/>
          </a:prstGeom>
          <a:ln>
            <a:noFill/>
          </a:ln>
        </p:spPr>
      </p:pic>
      <p:sp>
        <p:nvSpPr>
          <p:cNvPr id="456" name="CustomShape 1"/>
          <p:cNvSpPr/>
          <p:nvPr/>
        </p:nvSpPr>
        <p:spPr>
          <a:xfrm>
            <a:off x="518040" y="3128974"/>
            <a:ext cx="2459160" cy="331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600" b="1" i="1" strike="noStrike" spc="-1">
                <a:solidFill>
                  <a:srgbClr val="000000"/>
                </a:solidFill>
                <a:latin typeface="Times New Roman"/>
              </a:rPr>
              <a:t>144.45</a:t>
            </a:r>
            <a:r>
              <a:rPr lang="en-US" sz="1600" b="1" strike="noStrike" spc="-1">
                <a:solidFill>
                  <a:srgbClr val="000000"/>
                </a:solidFill>
                <a:latin typeface="Times New Roman"/>
              </a:rPr>
              <a:t> </a:t>
            </a:r>
            <a:r>
              <a:rPr lang="en-US" sz="1600" b="1" i="1" strike="noStrike" spc="-1">
                <a:solidFill>
                  <a:srgbClr val="000000"/>
                </a:solidFill>
                <a:latin typeface="Times New Roman"/>
              </a:rPr>
              <a:t>&lt;L&lt;144.75 </a:t>
            </a:r>
            <a:r>
              <a:rPr lang="en-US" sz="1600" b="1" i="1" strike="noStrike" spc="-1" dirty="0" err="1">
                <a:solidFill>
                  <a:srgbClr val="000000"/>
                </a:solidFill>
                <a:latin typeface="Times New Roman"/>
              </a:rPr>
              <a:t>μm</a:t>
            </a:r>
            <a:r>
              <a:rPr lang="en-US" sz="1600" b="1" strike="noStrike" spc="-1" dirty="0">
                <a:solidFill>
                  <a:srgbClr val="000000"/>
                </a:solidFill>
                <a:latin typeface="Times New Roman"/>
              </a:rPr>
              <a:t>  </a:t>
            </a:r>
            <a:endParaRPr lang="en-US" sz="1600" b="0" strike="noStrike" spc="-1" dirty="0">
              <a:latin typeface="Arial"/>
            </a:endParaRPr>
          </a:p>
        </p:txBody>
      </p:sp>
      <p:pic>
        <p:nvPicPr>
          <p:cNvPr id="459" name="P 1"/>
          <p:cNvPicPr/>
          <p:nvPr/>
        </p:nvPicPr>
        <p:blipFill rotWithShape="1">
          <a:blip r:embed="rId3"/>
          <a:srcRect t="7243"/>
          <a:stretch/>
        </p:blipFill>
        <p:spPr>
          <a:xfrm>
            <a:off x="85680" y="3404286"/>
            <a:ext cx="3032640" cy="3067434"/>
          </a:xfrm>
          <a:prstGeom prst="rect">
            <a:avLst/>
          </a:prstGeom>
          <a:ln>
            <a:noFill/>
          </a:ln>
        </p:spPr>
      </p:pic>
      <p:sp>
        <p:nvSpPr>
          <p:cNvPr id="460" name="CustomShape 3"/>
          <p:cNvSpPr/>
          <p:nvPr/>
        </p:nvSpPr>
        <p:spPr>
          <a:xfrm>
            <a:off x="2167920" y="3507480"/>
            <a:ext cx="809280" cy="3988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800" b="0" i="1" strike="noStrike" spc="-1">
                <a:solidFill>
                  <a:srgbClr val="000000"/>
                </a:solidFill>
                <a:latin typeface="Times New Roman"/>
              </a:rPr>
              <a:t>T</a:t>
            </a:r>
            <a:r>
              <a:rPr lang="en-US" sz="1800" b="0" i="1" strike="noStrike" spc="-1" baseline="-25000">
                <a:solidFill>
                  <a:srgbClr val="000000"/>
                </a:solidFill>
                <a:latin typeface="Times New Roman"/>
              </a:rPr>
              <a:t>tot</a:t>
            </a:r>
            <a:r>
              <a:rPr lang="en-US" sz="1800" b="0" i="1" strike="noStrike" spc="-1">
                <a:solidFill>
                  <a:srgbClr val="000000"/>
                </a:solidFill>
                <a:latin typeface="Times New Roman"/>
              </a:rPr>
              <a:t>(L</a:t>
            </a:r>
            <a:r>
              <a:rPr lang="en-US" sz="1800" b="0" i="1" strike="noStrike" spc="-1">
                <a:solidFill>
                  <a:srgbClr val="000000"/>
                </a:solidFill>
                <a:latin typeface="Calibri"/>
              </a:rPr>
              <a:t>)</a:t>
            </a:r>
            <a:r>
              <a:rPr lang="en-US" sz="1800" b="0" strike="noStrike" spc="-1">
                <a:solidFill>
                  <a:srgbClr val="000000"/>
                </a:solidFill>
                <a:latin typeface="Calibri"/>
              </a:rPr>
              <a:t> </a:t>
            </a:r>
            <a:endParaRPr lang="en-US" sz="1800" b="0" strike="noStrike" spc="-1">
              <a:latin typeface="Arial"/>
            </a:endParaRPr>
          </a:p>
        </p:txBody>
      </p:sp>
      <p:sp>
        <p:nvSpPr>
          <p:cNvPr id="461" name="CustomShape 4"/>
          <p:cNvSpPr/>
          <p:nvPr/>
        </p:nvSpPr>
        <p:spPr>
          <a:xfrm>
            <a:off x="2152080" y="4580640"/>
            <a:ext cx="669240" cy="3621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800" b="0" i="1" strike="noStrike" spc="-1">
                <a:solidFill>
                  <a:srgbClr val="000000"/>
                </a:solidFill>
                <a:latin typeface="Times New Roman"/>
              </a:rPr>
              <a:t>T(L</a:t>
            </a:r>
            <a:r>
              <a:rPr lang="en-US" sz="1800" b="0" i="1" strike="noStrike" spc="-1">
                <a:solidFill>
                  <a:srgbClr val="000000"/>
                </a:solidFill>
                <a:latin typeface="Calibri"/>
              </a:rPr>
              <a:t>)</a:t>
            </a:r>
            <a:r>
              <a:rPr lang="en-US" sz="1800" b="0" strike="noStrike" spc="-1">
                <a:solidFill>
                  <a:srgbClr val="000000"/>
                </a:solidFill>
                <a:latin typeface="Calibri"/>
              </a:rPr>
              <a:t> </a:t>
            </a:r>
            <a:endParaRPr lang="en-US" sz="1800" b="0" strike="noStrike" spc="-1">
              <a:latin typeface="Arial"/>
            </a:endParaRPr>
          </a:p>
        </p:txBody>
      </p:sp>
      <p:sp>
        <p:nvSpPr>
          <p:cNvPr id="462" name="CustomShape 5"/>
          <p:cNvSpPr/>
          <p:nvPr/>
        </p:nvSpPr>
        <p:spPr>
          <a:xfrm>
            <a:off x="1990080" y="5584680"/>
            <a:ext cx="736200" cy="3988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800" b="0" i="1" strike="noStrike" spc="-1">
                <a:solidFill>
                  <a:srgbClr val="000000"/>
                </a:solidFill>
                <a:latin typeface="Times New Roman"/>
              </a:rPr>
              <a:t>T</a:t>
            </a:r>
            <a:r>
              <a:rPr lang="en-US" sz="1800" b="0" i="1" strike="noStrike" spc="-1" baseline="-25000">
                <a:solidFill>
                  <a:srgbClr val="000000"/>
                </a:solidFill>
                <a:latin typeface="Times New Roman"/>
              </a:rPr>
              <a:t>p</a:t>
            </a:r>
            <a:r>
              <a:rPr lang="en-US" sz="1800" b="0" i="1" strike="noStrike" spc="-1">
                <a:solidFill>
                  <a:srgbClr val="000000"/>
                </a:solidFill>
                <a:latin typeface="Times New Roman"/>
              </a:rPr>
              <a:t>(L</a:t>
            </a:r>
            <a:r>
              <a:rPr lang="en-US" sz="1800" b="0" i="1" strike="noStrike" spc="-1">
                <a:solidFill>
                  <a:srgbClr val="000000"/>
                </a:solidFill>
                <a:latin typeface="Calibri"/>
              </a:rPr>
              <a:t>)</a:t>
            </a:r>
            <a:r>
              <a:rPr lang="en-US" sz="1800" b="0" strike="noStrike" spc="-1">
                <a:solidFill>
                  <a:srgbClr val="000000"/>
                </a:solidFill>
                <a:latin typeface="Calibri"/>
              </a:rPr>
              <a:t> </a:t>
            </a:r>
            <a:endParaRPr lang="en-US" sz="1800" b="0" strike="noStrike" spc="-1">
              <a:latin typeface="Arial"/>
            </a:endParaRPr>
          </a:p>
        </p:txBody>
      </p:sp>
      <p:sp>
        <p:nvSpPr>
          <p:cNvPr id="463" name="CustomShape 6"/>
          <p:cNvSpPr/>
          <p:nvPr/>
        </p:nvSpPr>
        <p:spPr>
          <a:xfrm>
            <a:off x="6553080" y="6356520"/>
            <a:ext cx="2130840" cy="362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fld id="{654D9B10-E863-4E8C-8E0D-20815257D799}" type="slidenum">
              <a:rPr lang="en-US" sz="1200" b="0" strike="noStrike" spc="-1">
                <a:solidFill>
                  <a:srgbClr val="8B8B8B"/>
                </a:solidFill>
                <a:latin typeface="Calibri"/>
              </a:rPr>
              <a:t>18</a:t>
            </a:fld>
            <a:endParaRPr lang="en-US" sz="1200" b="0" strike="noStrike" spc="-1">
              <a:latin typeface="Arial"/>
            </a:endParaRPr>
          </a:p>
        </p:txBody>
      </p:sp>
      <p:sp>
        <p:nvSpPr>
          <p:cNvPr id="464" name="CustomShape 7"/>
          <p:cNvSpPr/>
          <p:nvPr/>
        </p:nvSpPr>
        <p:spPr>
          <a:xfrm>
            <a:off x="914400" y="38880"/>
            <a:ext cx="5216760" cy="402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2200" b="1" u="sng" strike="noStrike" spc="-1" dirty="0" smtClean="0">
                <a:uFillTx/>
                <a:latin typeface="Arial"/>
              </a:rPr>
              <a:t> </a:t>
            </a:r>
            <a:r>
              <a:rPr lang="en-US" sz="2200" b="1" u="sng" strike="noStrike" spc="-1" dirty="0">
                <a:uFillTx/>
                <a:latin typeface="Arial"/>
              </a:rPr>
              <a:t>Arrival times vs. </a:t>
            </a:r>
            <a:r>
              <a:rPr lang="en-US" sz="2200" b="1" u="sng" strike="noStrike" spc="-1" dirty="0" smtClean="0">
                <a:uFillTx/>
                <a:latin typeface="Arial"/>
              </a:rPr>
              <a:t>avalanche length</a:t>
            </a:r>
            <a:endParaRPr lang="en-US" sz="2200" b="0" strike="noStrike" spc="-1" dirty="0">
              <a:latin typeface="Arial"/>
            </a:endParaRPr>
          </a:p>
        </p:txBody>
      </p:sp>
      <p:pic>
        <p:nvPicPr>
          <p:cNvPr id="469" name="Picture 12"/>
          <p:cNvPicPr/>
          <p:nvPr/>
        </p:nvPicPr>
        <p:blipFill>
          <a:blip r:embed="rId4"/>
          <a:stretch/>
        </p:blipFill>
        <p:spPr>
          <a:xfrm>
            <a:off x="3263916" y="1014390"/>
            <a:ext cx="1964880" cy="301320"/>
          </a:xfrm>
          <a:prstGeom prst="rect">
            <a:avLst/>
          </a:prstGeom>
          <a:ln w="9360">
            <a:noFill/>
          </a:ln>
        </p:spPr>
      </p:pic>
      <p:sp>
        <p:nvSpPr>
          <p:cNvPr id="470" name="CustomShape 12"/>
          <p:cNvSpPr/>
          <p:nvPr/>
        </p:nvSpPr>
        <p:spPr>
          <a:xfrm>
            <a:off x="2675238" y="473434"/>
            <a:ext cx="3530082" cy="11656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400" spc="-1" dirty="0" smtClean="0">
                <a:latin typeface="Arial"/>
              </a:rPr>
              <a:t>Drift times </a:t>
            </a:r>
            <a:r>
              <a:rPr lang="en-US" sz="1400" b="0" strike="noStrike" spc="-1" dirty="0" smtClean="0">
                <a:latin typeface="Arial"/>
              </a:rPr>
              <a:t> are </a:t>
            </a:r>
            <a:r>
              <a:rPr lang="en-US" sz="1400" b="0" strike="noStrike" spc="-1" dirty="0">
                <a:latin typeface="Arial"/>
              </a:rPr>
              <a:t>expected to  </a:t>
            </a:r>
            <a:r>
              <a:rPr lang="en-US" sz="1400" b="0" strike="noStrike" spc="-1" dirty="0" smtClean="0">
                <a:latin typeface="Arial"/>
              </a:rPr>
              <a:t>follow “inverse  </a:t>
            </a:r>
            <a:r>
              <a:rPr lang="en-US" sz="1400" b="0" strike="noStrike" spc="-1" dirty="0">
                <a:latin typeface="Arial"/>
              </a:rPr>
              <a:t>Gaussian” (= “Wald</a:t>
            </a:r>
            <a:r>
              <a:rPr lang="en-US" sz="1400" b="0" strike="noStrike" spc="-1" dirty="0" smtClean="0">
                <a:latin typeface="Arial"/>
              </a:rPr>
              <a:t>”) distributions. </a:t>
            </a:r>
            <a:endParaRPr lang="en-US" sz="1400" b="0" strike="noStrike" spc="-1" dirty="0">
              <a:latin typeface="Arial"/>
            </a:endParaRPr>
          </a:p>
          <a:p>
            <a:pPr>
              <a:lnSpc>
                <a:spcPct val="100000"/>
              </a:lnSpc>
            </a:pPr>
            <a:r>
              <a:rPr lang="en-US" sz="1400" b="0" strike="noStrike" spc="-1" dirty="0" smtClean="0">
                <a:latin typeface="Arial"/>
              </a:rPr>
              <a:t>.  </a:t>
            </a:r>
            <a:endParaRPr lang="en-US" sz="1400" b="0" strike="noStrike" spc="-1" dirty="0">
              <a:latin typeface="Arial"/>
            </a:endParaRPr>
          </a:p>
        </p:txBody>
      </p:sp>
      <p:grpSp>
        <p:nvGrpSpPr>
          <p:cNvPr id="3" name="Group 2"/>
          <p:cNvGrpSpPr/>
          <p:nvPr/>
        </p:nvGrpSpPr>
        <p:grpSpPr>
          <a:xfrm>
            <a:off x="2977200" y="1721936"/>
            <a:ext cx="6166800" cy="1707288"/>
            <a:chOff x="2977200" y="1721936"/>
            <a:chExt cx="6166800" cy="1707288"/>
          </a:xfrm>
        </p:grpSpPr>
        <p:sp>
          <p:nvSpPr>
            <p:cNvPr id="458" name="CustomShape 2"/>
            <p:cNvSpPr/>
            <p:nvPr/>
          </p:nvSpPr>
          <p:spPr>
            <a:xfrm>
              <a:off x="2977200" y="1721936"/>
              <a:ext cx="5945760" cy="49471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16000" indent="-216000" algn="just">
                <a:lnSpc>
                  <a:spcPct val="100000"/>
                </a:lnSpc>
                <a:buClr>
                  <a:srgbClr val="000000"/>
                </a:buClr>
                <a:buFont typeface="Arial"/>
                <a:buChar char="•"/>
              </a:pPr>
              <a:r>
                <a:rPr lang="en-US" sz="1400" b="1" strike="noStrike" spc="-1" dirty="0">
                  <a:solidFill>
                    <a:srgbClr val="000000"/>
                  </a:solidFill>
                  <a:latin typeface="Times New Roman" charset="0"/>
                  <a:ea typeface="Times New Roman" charset="0"/>
                  <a:cs typeface="Times New Roman" charset="0"/>
                </a:rPr>
                <a:t>The mean values of the transmission times depend linearly on the respective drift lengths.</a:t>
              </a:r>
              <a:endParaRPr lang="en-US" sz="1400" b="0" strike="noStrike" spc="-1" dirty="0">
                <a:latin typeface="Times New Roman" charset="0"/>
                <a:ea typeface="Times New Roman" charset="0"/>
                <a:cs typeface="Times New Roman" charset="0"/>
              </a:endParaRPr>
            </a:p>
            <a:p>
              <a:pPr algn="just">
                <a:lnSpc>
                  <a:spcPct val="100000"/>
                </a:lnSpc>
              </a:pPr>
              <a:endParaRPr lang="en-US" sz="2000" b="0" strike="noStrike" spc="-1" dirty="0">
                <a:latin typeface="Arial"/>
              </a:endParaRPr>
            </a:p>
            <a:p>
              <a:pPr>
                <a:lnSpc>
                  <a:spcPct val="100000"/>
                </a:lnSpc>
                <a:buClr>
                  <a:srgbClr val="000000"/>
                </a:buClr>
                <a:buSzPct val="45000"/>
              </a:pPr>
              <a:endParaRPr lang="en-US" sz="2000" b="0" strike="noStrike" spc="-1" dirty="0">
                <a:latin typeface="Arial"/>
              </a:endParaRPr>
            </a:p>
          </p:txBody>
        </p:sp>
        <p:pic>
          <p:nvPicPr>
            <p:cNvPr id="22" name="Picture 5"/>
            <p:cNvPicPr/>
            <p:nvPr/>
          </p:nvPicPr>
          <p:blipFill rotWithShape="1">
            <a:blip r:embed="rId5"/>
            <a:srcRect b="30323"/>
            <a:stretch/>
          </p:blipFill>
          <p:spPr>
            <a:xfrm>
              <a:off x="3285968" y="2180070"/>
              <a:ext cx="5266080" cy="764051"/>
            </a:xfrm>
            <a:prstGeom prst="rect">
              <a:avLst/>
            </a:prstGeom>
            <a:ln>
              <a:noFill/>
            </a:ln>
          </p:spPr>
        </p:pic>
        <p:sp>
          <p:nvSpPr>
            <p:cNvPr id="23" name="CustomShape 2"/>
            <p:cNvSpPr/>
            <p:nvPr/>
          </p:nvSpPr>
          <p:spPr>
            <a:xfrm>
              <a:off x="3198240" y="2934514"/>
              <a:ext cx="5945760" cy="49471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buClr>
                  <a:srgbClr val="000000"/>
                </a:buClr>
              </a:pPr>
              <a:r>
                <a:rPr lang="en-US" sz="1400" b="1" strike="noStrike" spc="-1" dirty="0" smtClean="0">
                  <a:solidFill>
                    <a:srgbClr val="FF0000"/>
                  </a:solidFill>
                  <a:latin typeface="Times New Roman" charset="0"/>
                  <a:ea typeface="Times New Roman" charset="0"/>
                  <a:cs typeface="Times New Roman" charset="0"/>
                </a:rPr>
                <a:t>The photoelectron drifts with less speed than the avalanche (as a whole) !!!</a:t>
              </a:r>
              <a:endParaRPr lang="en-US" sz="1400" b="0" strike="noStrike" spc="-1" dirty="0">
                <a:solidFill>
                  <a:srgbClr val="FF0000"/>
                </a:solidFill>
                <a:latin typeface="Times New Roman" charset="0"/>
                <a:ea typeface="Times New Roman" charset="0"/>
                <a:cs typeface="Times New Roman" charset="0"/>
              </a:endParaRPr>
            </a:p>
            <a:p>
              <a:pPr algn="just">
                <a:lnSpc>
                  <a:spcPct val="100000"/>
                </a:lnSpc>
              </a:pPr>
              <a:endParaRPr lang="en-US" sz="2000" b="0" strike="noStrike" spc="-1" dirty="0">
                <a:latin typeface="Arial"/>
              </a:endParaRPr>
            </a:p>
            <a:p>
              <a:pPr>
                <a:lnSpc>
                  <a:spcPct val="100000"/>
                </a:lnSpc>
                <a:buClr>
                  <a:srgbClr val="000000"/>
                </a:buClr>
                <a:buSzPct val="45000"/>
              </a:pPr>
              <a:endParaRPr lang="en-US" sz="2000" b="0" strike="noStrike" spc="-1" dirty="0">
                <a:latin typeface="Arial"/>
              </a:endParaRPr>
            </a:p>
          </p:txBody>
        </p:sp>
      </p:grpSp>
      <p:grpSp>
        <p:nvGrpSpPr>
          <p:cNvPr id="6" name="Group 5"/>
          <p:cNvGrpSpPr/>
          <p:nvPr/>
        </p:nvGrpSpPr>
        <p:grpSpPr>
          <a:xfrm>
            <a:off x="2472820" y="3255357"/>
            <a:ext cx="6079228" cy="3477060"/>
            <a:chOff x="2472820" y="3255357"/>
            <a:chExt cx="6079228" cy="3477060"/>
          </a:xfrm>
        </p:grpSpPr>
        <p:grpSp>
          <p:nvGrpSpPr>
            <p:cNvPr id="26" name="Group 25"/>
            <p:cNvGrpSpPr/>
            <p:nvPr/>
          </p:nvGrpSpPr>
          <p:grpSpPr>
            <a:xfrm>
              <a:off x="2472820" y="3255357"/>
              <a:ext cx="6079228" cy="3477060"/>
              <a:chOff x="2738520" y="3237300"/>
              <a:chExt cx="6079228" cy="3477060"/>
            </a:xfrm>
          </p:grpSpPr>
          <p:pic>
            <p:nvPicPr>
              <p:cNvPr id="27" name="P 3"/>
              <p:cNvPicPr/>
              <p:nvPr/>
            </p:nvPicPr>
            <p:blipFill>
              <a:blip r:embed="rId6"/>
              <a:stretch/>
            </p:blipFill>
            <p:spPr>
              <a:xfrm>
                <a:off x="3730320" y="3442117"/>
                <a:ext cx="3051000" cy="3067200"/>
              </a:xfrm>
              <a:prstGeom prst="rect">
                <a:avLst/>
              </a:prstGeom>
              <a:ln>
                <a:noFill/>
              </a:ln>
            </p:spPr>
          </p:pic>
          <p:sp>
            <p:nvSpPr>
              <p:cNvPr id="28" name="Line 8"/>
              <p:cNvSpPr/>
              <p:nvPr/>
            </p:nvSpPr>
            <p:spPr>
              <a:xfrm>
                <a:off x="2743200" y="5810400"/>
                <a:ext cx="1920240" cy="360"/>
              </a:xfrm>
              <a:prstGeom prst="line">
                <a:avLst/>
              </a:prstGeom>
              <a:ln w="18360">
                <a:solidFill>
                  <a:srgbClr val="FF0000"/>
                </a:solidFill>
                <a:round/>
                <a:tailEnd type="triangle" w="med" len="med"/>
              </a:ln>
            </p:spPr>
            <p:style>
              <a:lnRef idx="0">
                <a:scrgbClr r="0" g="0" b="0"/>
              </a:lnRef>
              <a:fillRef idx="0">
                <a:scrgbClr r="0" g="0" b="0"/>
              </a:fillRef>
              <a:effectRef idx="0">
                <a:scrgbClr r="0" g="0" b="0"/>
              </a:effectRef>
              <a:fontRef idx="minor"/>
            </p:style>
          </p:sp>
          <p:sp>
            <p:nvSpPr>
              <p:cNvPr id="29" name="Line 9"/>
              <p:cNvSpPr/>
              <p:nvPr/>
            </p:nvSpPr>
            <p:spPr>
              <a:xfrm>
                <a:off x="2738520" y="4622400"/>
                <a:ext cx="1920240" cy="360"/>
              </a:xfrm>
              <a:prstGeom prst="line">
                <a:avLst/>
              </a:prstGeom>
              <a:ln w="18360">
                <a:solidFill>
                  <a:srgbClr val="0000FF"/>
                </a:solidFill>
                <a:round/>
                <a:tailEnd type="triangle" w="med" len="med"/>
              </a:ln>
            </p:spPr>
            <p:style>
              <a:lnRef idx="0">
                <a:scrgbClr r="0" g="0" b="0"/>
              </a:lnRef>
              <a:fillRef idx="0">
                <a:scrgbClr r="0" g="0" b="0"/>
              </a:fillRef>
              <a:effectRef idx="0">
                <a:scrgbClr r="0" g="0" b="0"/>
              </a:effectRef>
              <a:fontRef idx="minor"/>
            </p:style>
          </p:sp>
          <p:sp>
            <p:nvSpPr>
              <p:cNvPr id="30" name="Line 10"/>
              <p:cNvSpPr/>
              <p:nvPr/>
            </p:nvSpPr>
            <p:spPr>
              <a:xfrm>
                <a:off x="2877840" y="3866400"/>
                <a:ext cx="1200960" cy="223200"/>
              </a:xfrm>
              <a:prstGeom prst="line">
                <a:avLst/>
              </a:prstGeom>
              <a:ln w="18360">
                <a:solidFill>
                  <a:srgbClr val="000000"/>
                </a:solidFill>
                <a:round/>
                <a:tailEnd type="triangle" w="med" len="med"/>
              </a:ln>
            </p:spPr>
            <p:style>
              <a:lnRef idx="0">
                <a:scrgbClr r="0" g="0" b="0"/>
              </a:lnRef>
              <a:fillRef idx="0">
                <a:scrgbClr r="0" g="0" b="0"/>
              </a:fillRef>
              <a:effectRef idx="0">
                <a:scrgbClr r="0" g="0" b="0"/>
              </a:effectRef>
              <a:fontRef idx="minor"/>
            </p:style>
          </p:sp>
          <p:sp>
            <p:nvSpPr>
              <p:cNvPr id="31" name="Line 14"/>
              <p:cNvSpPr/>
              <p:nvPr/>
            </p:nvSpPr>
            <p:spPr>
              <a:xfrm flipH="1" flipV="1">
                <a:off x="6309360" y="4114800"/>
                <a:ext cx="457200" cy="1097280"/>
              </a:xfrm>
              <a:prstGeom prst="line">
                <a:avLst/>
              </a:prstGeom>
              <a:ln w="36720">
                <a:solidFill>
                  <a:srgbClr val="000000"/>
                </a:solidFill>
                <a:round/>
                <a:tailEnd type="triangle" w="med" len="med"/>
              </a:ln>
            </p:spPr>
            <p:style>
              <a:lnRef idx="0">
                <a:scrgbClr r="0" g="0" b="0"/>
              </a:lnRef>
              <a:fillRef idx="0">
                <a:scrgbClr r="0" g="0" b="0"/>
              </a:fillRef>
              <a:effectRef idx="0">
                <a:scrgbClr r="0" g="0" b="0"/>
              </a:effectRef>
              <a:fontRef idx="minor"/>
            </p:style>
          </p:sp>
          <p:sp>
            <p:nvSpPr>
              <p:cNvPr id="32" name="CustomShape 15"/>
              <p:cNvSpPr/>
              <p:nvPr/>
            </p:nvSpPr>
            <p:spPr>
              <a:xfrm rot="16200000">
                <a:off x="2978640" y="3418920"/>
                <a:ext cx="708840" cy="345600"/>
              </a:xfrm>
              <a:prstGeom prst="rect">
                <a:avLst/>
              </a:prstGeom>
              <a:noFill/>
              <a:ln>
                <a:noFill/>
              </a:ln>
            </p:spPr>
            <p:style>
              <a:lnRef idx="0">
                <a:scrgbClr r="0" g="0" b="0"/>
              </a:lnRef>
              <a:fillRef idx="0">
                <a:scrgbClr r="0" g="0" b="0"/>
              </a:fillRef>
              <a:effectRef idx="0">
                <a:scrgbClr r="0" g="0" b="0"/>
              </a:effectRef>
              <a:fontRef idx="minor"/>
            </p:style>
            <p:txBody>
              <a:bodyPr lIns="45000" tIns="90000" rIns="45000" bIns="90000"/>
              <a:lstStyle/>
              <a:p>
                <a:pPr>
                  <a:lnSpc>
                    <a:spcPct val="100000"/>
                  </a:lnSpc>
                </a:pPr>
                <a:r>
                  <a:rPr lang="en-US" sz="1200" b="1" strike="noStrike" spc="-1" dirty="0">
                    <a:latin typeface="Arial"/>
                  </a:rPr>
                  <a:t>Time</a:t>
                </a:r>
                <a:endParaRPr lang="en-US" sz="1200" b="0" strike="noStrike" spc="-1" dirty="0">
                  <a:latin typeface="Arial"/>
                </a:endParaRPr>
              </a:p>
            </p:txBody>
          </p:sp>
          <p:sp>
            <p:nvSpPr>
              <p:cNvPr id="33" name="CustomShape 16"/>
              <p:cNvSpPr/>
              <p:nvPr/>
            </p:nvSpPr>
            <p:spPr>
              <a:xfrm>
                <a:off x="4307040" y="6368760"/>
                <a:ext cx="2063520" cy="345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1" strike="noStrike" spc="-1" dirty="0">
                    <a:latin typeface="Arial"/>
                  </a:rPr>
                  <a:t>Avalanche length</a:t>
                </a:r>
                <a:endParaRPr lang="en-US" sz="1200" b="0" strike="noStrike" spc="-1" dirty="0">
                  <a:latin typeface="Arial"/>
                </a:endParaRPr>
              </a:p>
            </p:txBody>
          </p:sp>
          <p:sp>
            <p:nvSpPr>
              <p:cNvPr id="34" name="Rectangle 33"/>
              <p:cNvSpPr/>
              <p:nvPr/>
            </p:nvSpPr>
            <p:spPr>
              <a:xfrm>
                <a:off x="6308640" y="5212080"/>
                <a:ext cx="2509108" cy="461665"/>
              </a:xfrm>
              <a:prstGeom prst="rect">
                <a:avLst/>
              </a:prstGeom>
            </p:spPr>
            <p:txBody>
              <a:bodyPr wrap="square">
                <a:spAutoFit/>
              </a:bodyPr>
              <a:lstStyle/>
              <a:p>
                <a:pPr marL="216000" indent="-216000">
                  <a:lnSpc>
                    <a:spcPct val="100000"/>
                  </a:lnSpc>
                  <a:buClr>
                    <a:srgbClr val="000000"/>
                  </a:buClr>
                  <a:buSzPct val="45000"/>
                  <a:buFont typeface="StarSymbol"/>
                  <a:buChar char="l"/>
                </a:pPr>
                <a:r>
                  <a:rPr lang="en-US" sz="1200" b="1" strike="noStrike" spc="-1" dirty="0" smtClean="0">
                    <a:solidFill>
                      <a:srgbClr val="000000"/>
                    </a:solidFill>
                    <a:latin typeface="Times New Roman" charset="0"/>
                    <a:ea typeface="Times New Roman" charset="0"/>
                    <a:cs typeface="Times New Roman" charset="0"/>
                  </a:rPr>
                  <a:t>Passing through </a:t>
                </a:r>
                <a:r>
                  <a:rPr lang="en-US" sz="1200" b="1" spc="-1" dirty="0">
                    <a:solidFill>
                      <a:srgbClr val="000000"/>
                    </a:solidFill>
                    <a:latin typeface="Times New Roman" charset="0"/>
                    <a:ea typeface="Times New Roman" charset="0"/>
                    <a:cs typeface="Times New Roman" charset="0"/>
                  </a:rPr>
                  <a:t>the mesh: just adds a constant time</a:t>
                </a:r>
                <a:endParaRPr lang="en-US" sz="1200" spc="-1" dirty="0">
                  <a:latin typeface="Times New Roman" charset="0"/>
                  <a:ea typeface="Times New Roman" charset="0"/>
                  <a:cs typeface="Times New Roman" charset="0"/>
                </a:endParaRPr>
              </a:p>
            </p:txBody>
          </p:sp>
        </p:grpSp>
        <p:sp>
          <p:nvSpPr>
            <p:cNvPr id="5" name="Right Bracket 4"/>
            <p:cNvSpPr/>
            <p:nvPr/>
          </p:nvSpPr>
          <p:spPr>
            <a:xfrm>
              <a:off x="5908431" y="3964197"/>
              <a:ext cx="46892" cy="308865"/>
            </a:xfrm>
            <a:prstGeom prst="rightBracket">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4" name="Slide Number Placeholder 3"/>
          <p:cNvSpPr>
            <a:spLocks noGrp="1"/>
          </p:cNvSpPr>
          <p:nvPr>
            <p:ph type="sldNum" sz="quarter" idx="12"/>
          </p:nvPr>
        </p:nvSpPr>
        <p:spPr/>
        <p:txBody>
          <a:bodyPr/>
          <a:lstStyle/>
          <a:p>
            <a:fld id="{7EA9DCD8-BFAF-9B47-B38A-9DF1EE23DEF5}" type="slidenum">
              <a:rPr lang="en-US" smtClean="0"/>
              <a:t>18</a:t>
            </a:fld>
            <a:endParaRPr lang="en-US"/>
          </a:p>
        </p:txBody>
      </p:sp>
    </p:spTree>
    <p:extLst>
      <p:ext uri="{BB962C8B-B14F-4D97-AF65-F5344CB8AC3E}">
        <p14:creationId xmlns:p14="http://schemas.microsoft.com/office/powerpoint/2010/main" val="1371623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p:cNvPicPr>
          <p:nvPr/>
        </p:nvPicPr>
        <p:blipFill>
          <a:blip r:embed="rId2"/>
          <a:srcRect/>
          <a:stretch>
            <a:fillRect/>
          </a:stretch>
        </p:blipFill>
        <p:spPr bwMode="auto">
          <a:xfrm>
            <a:off x="243628" y="215280"/>
            <a:ext cx="3047136" cy="2047273"/>
          </a:xfrm>
          <a:prstGeom prst="rect">
            <a:avLst/>
          </a:prstGeom>
          <a:noFill/>
          <a:ln w="9525">
            <a:noFill/>
            <a:miter lim="800000"/>
            <a:headEnd/>
            <a:tailEnd/>
          </a:ln>
        </p:spPr>
      </p:pic>
      <p:pic>
        <p:nvPicPr>
          <p:cNvPr id="5" name="Picture 4"/>
          <p:cNvPicPr/>
          <p:nvPr/>
        </p:nvPicPr>
        <p:blipFill>
          <a:blip r:embed="rId3"/>
          <a:stretch/>
        </p:blipFill>
        <p:spPr>
          <a:xfrm>
            <a:off x="3525397" y="0"/>
            <a:ext cx="2095200" cy="2097720"/>
          </a:xfrm>
          <a:prstGeom prst="rect">
            <a:avLst/>
          </a:prstGeom>
          <a:ln w="9360">
            <a:noFill/>
          </a:ln>
        </p:spPr>
      </p:pic>
      <p:pic>
        <p:nvPicPr>
          <p:cNvPr id="6" name="P 3"/>
          <p:cNvPicPr/>
          <p:nvPr/>
        </p:nvPicPr>
        <p:blipFill>
          <a:blip r:embed="rId4"/>
          <a:stretch/>
        </p:blipFill>
        <p:spPr>
          <a:xfrm>
            <a:off x="5949997" y="0"/>
            <a:ext cx="2080080" cy="2077560"/>
          </a:xfrm>
          <a:prstGeom prst="rect">
            <a:avLst/>
          </a:prstGeom>
          <a:ln>
            <a:noFill/>
          </a:ln>
        </p:spPr>
      </p:pic>
      <p:sp>
        <p:nvSpPr>
          <p:cNvPr id="7" name="CustomShape 1"/>
          <p:cNvSpPr/>
          <p:nvPr/>
        </p:nvSpPr>
        <p:spPr>
          <a:xfrm>
            <a:off x="3341077" y="2100600"/>
            <a:ext cx="4702680" cy="81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1" i="1" strike="noStrike" spc="-1">
                <a:solidFill>
                  <a:srgbClr val="000000"/>
                </a:solidFill>
                <a:latin typeface="Times New Roman"/>
              </a:rPr>
              <a:t>(left) The arriving-time distribution of  an avalanche’s electron at a longitudinal distance of 80μm  from the start of the avalanche. </a:t>
            </a:r>
            <a:endParaRPr lang="en-US" sz="1200" b="0" strike="noStrike" spc="-1">
              <a:latin typeface="Arial"/>
            </a:endParaRPr>
          </a:p>
          <a:p>
            <a:pPr>
              <a:lnSpc>
                <a:spcPct val="100000"/>
              </a:lnSpc>
            </a:pPr>
            <a:r>
              <a:rPr lang="en-US" sz="1200" b="1" i="1" strike="noStrike" spc="-1">
                <a:solidFill>
                  <a:srgbClr val="000000"/>
                </a:solidFill>
                <a:latin typeface="Times New Roman"/>
              </a:rPr>
              <a:t>(right) The mean drift times of an avalanche electron versus the corresponding drift distances.</a:t>
            </a:r>
            <a:endParaRPr lang="en-US" sz="1200" b="0" strike="noStrike" spc="-1">
              <a:latin typeface="Arial"/>
            </a:endParaRPr>
          </a:p>
        </p:txBody>
      </p:sp>
      <p:pic>
        <p:nvPicPr>
          <p:cNvPr id="8" name="Picture 5"/>
          <p:cNvPicPr/>
          <p:nvPr/>
        </p:nvPicPr>
        <p:blipFill>
          <a:blip r:embed="rId5"/>
          <a:stretch/>
        </p:blipFill>
        <p:spPr>
          <a:xfrm>
            <a:off x="2275089" y="3089243"/>
            <a:ext cx="5266080" cy="1096560"/>
          </a:xfrm>
          <a:prstGeom prst="rect">
            <a:avLst/>
          </a:prstGeom>
          <a:ln>
            <a:noFill/>
          </a:ln>
        </p:spPr>
      </p:pic>
      <p:sp>
        <p:nvSpPr>
          <p:cNvPr id="9" name="CustomShape 4"/>
          <p:cNvSpPr/>
          <p:nvPr/>
        </p:nvSpPr>
        <p:spPr>
          <a:xfrm>
            <a:off x="2366889" y="3836963"/>
            <a:ext cx="5174280" cy="348840"/>
          </a:xfrm>
          <a:prstGeom prst="rect">
            <a:avLst/>
          </a:prstGeom>
          <a:noFill/>
          <a:ln w="36720">
            <a:solidFill>
              <a:srgbClr val="FF0000"/>
            </a:solidFill>
            <a:round/>
          </a:ln>
        </p:spPr>
        <p:style>
          <a:lnRef idx="0">
            <a:scrgbClr r="0" g="0" b="0"/>
          </a:lnRef>
          <a:fillRef idx="0">
            <a:scrgbClr r="0" g="0" b="0"/>
          </a:fillRef>
          <a:effectRef idx="0">
            <a:scrgbClr r="0" g="0" b="0"/>
          </a:effectRef>
          <a:fontRef idx="minor"/>
        </p:style>
      </p:sp>
      <p:sp>
        <p:nvSpPr>
          <p:cNvPr id="10" name="CustomShape 2"/>
          <p:cNvSpPr/>
          <p:nvPr/>
        </p:nvSpPr>
        <p:spPr>
          <a:xfrm>
            <a:off x="41031" y="4490280"/>
            <a:ext cx="9102969" cy="25437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b="1" strike="noStrike" spc="-1" dirty="0">
                <a:solidFill>
                  <a:srgbClr val="FF0000"/>
                </a:solidFill>
                <a:latin typeface="Times New Roman"/>
              </a:rPr>
              <a:t>An individual electron in the avalanche drifts slower than the avalanche as a whole </a:t>
            </a:r>
            <a:r>
              <a:rPr lang="en-US" b="1" strike="noStrike" spc="-1" dirty="0" smtClean="0">
                <a:solidFill>
                  <a:srgbClr val="FF0000"/>
                </a:solidFill>
                <a:latin typeface="Times New Roman"/>
              </a:rPr>
              <a:t>!!!  </a:t>
            </a:r>
          </a:p>
          <a:p>
            <a:pPr algn="ctr">
              <a:lnSpc>
                <a:spcPct val="100000"/>
              </a:lnSpc>
            </a:pPr>
            <a:r>
              <a:rPr lang="en-US" b="1" strike="noStrike" spc="-1" dirty="0" smtClean="0">
                <a:solidFill>
                  <a:srgbClr val="FF0000"/>
                </a:solidFill>
                <a:latin typeface="Times New Roman"/>
              </a:rPr>
              <a:t>with </a:t>
            </a:r>
            <a:r>
              <a:rPr lang="en-US" b="1" strike="noStrike" spc="-1" dirty="0">
                <a:solidFill>
                  <a:srgbClr val="FF0000"/>
                </a:solidFill>
                <a:latin typeface="Times New Roman"/>
              </a:rPr>
              <a:t>a drift velocity independent of the Penning Transfer </a:t>
            </a:r>
            <a:r>
              <a:rPr lang="en-US" b="1" strike="noStrike" spc="-1" dirty="0" smtClean="0">
                <a:solidFill>
                  <a:srgbClr val="FF0000"/>
                </a:solidFill>
                <a:latin typeface="Times New Roman"/>
              </a:rPr>
              <a:t>Rate</a:t>
            </a:r>
            <a:r>
              <a:rPr lang="en-US" spc="-1" dirty="0">
                <a:solidFill>
                  <a:srgbClr val="FF0000"/>
                </a:solidFill>
                <a:latin typeface="Times New Roman"/>
              </a:rPr>
              <a:t> </a:t>
            </a:r>
            <a:r>
              <a:rPr lang="en-US" spc="-1" dirty="0" smtClean="0">
                <a:solidFill>
                  <a:srgbClr val="FF0000"/>
                </a:solidFill>
                <a:latin typeface="Times New Roman"/>
              </a:rPr>
              <a:t>!!!</a:t>
            </a:r>
            <a:endParaRPr lang="en-US" b="0" strike="noStrike" spc="-1" dirty="0">
              <a:latin typeface="Arial"/>
            </a:endParaRPr>
          </a:p>
        </p:txBody>
      </p:sp>
      <p:sp>
        <p:nvSpPr>
          <p:cNvPr id="4" name="Slide Number Placeholder 3"/>
          <p:cNvSpPr>
            <a:spLocks noGrp="1"/>
          </p:cNvSpPr>
          <p:nvPr>
            <p:ph type="sldNum" sz="quarter" idx="12"/>
          </p:nvPr>
        </p:nvSpPr>
        <p:spPr/>
        <p:txBody>
          <a:bodyPr/>
          <a:lstStyle/>
          <a:p>
            <a:fld id="{7EA9DCD8-BFAF-9B47-B38A-9DF1EE23DEF5}" type="slidenum">
              <a:rPr lang="en-US" smtClean="0"/>
              <a:t>19</a:t>
            </a:fld>
            <a:endParaRPr lang="en-US"/>
          </a:p>
        </p:txBody>
      </p:sp>
    </p:spTree>
    <p:extLst>
      <p:ext uri="{BB962C8B-B14F-4D97-AF65-F5344CB8AC3E}">
        <p14:creationId xmlns:p14="http://schemas.microsoft.com/office/powerpoint/2010/main" val="10023205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CustomShape 1"/>
          <p:cNvSpPr/>
          <p:nvPr/>
        </p:nvSpPr>
        <p:spPr>
          <a:xfrm>
            <a:off x="480357" y="66324"/>
            <a:ext cx="8228437" cy="555790"/>
          </a:xfrm>
          <a:prstGeom prst="rect">
            <a:avLst/>
          </a:prstGeom>
          <a:solidFill>
            <a:srgbClr val="00DCFF"/>
          </a:solidFill>
          <a:ln w="54720">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3266" spc="-1">
                <a:solidFill>
                  <a:srgbClr val="000000"/>
                </a:solidFill>
                <a:latin typeface="Bitstream Vera Sans"/>
                <a:ea typeface="DejaVu Sans"/>
              </a:rPr>
              <a:t>Timing with a few 10’s of picosecond</a:t>
            </a:r>
            <a:endParaRPr lang="en-US" sz="3266" spc="-1">
              <a:latin typeface="Arial"/>
            </a:endParaRPr>
          </a:p>
        </p:txBody>
      </p:sp>
      <p:sp>
        <p:nvSpPr>
          <p:cNvPr id="254" name="CustomShape 2"/>
          <p:cNvSpPr/>
          <p:nvPr/>
        </p:nvSpPr>
        <p:spPr>
          <a:xfrm>
            <a:off x="457172" y="829801"/>
            <a:ext cx="8228437" cy="5398544"/>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marL="391867" indent="-293574">
              <a:spcAft>
                <a:spcPts val="1285"/>
              </a:spcAft>
              <a:buClr>
                <a:srgbClr val="000000"/>
              </a:buClr>
              <a:buSzPct val="45000"/>
              <a:buFont typeface="Wingdings" charset="2"/>
              <a:buChar char=""/>
            </a:pPr>
            <a:r>
              <a:rPr lang="en-US" sz="1996" spc="-1" dirty="0">
                <a:solidFill>
                  <a:srgbClr val="000000"/>
                </a:solidFill>
                <a:latin typeface="Bitstream Vera Sans"/>
                <a:ea typeface="DejaVu Sans"/>
              </a:rPr>
              <a:t>Needs for Precise timing bring us to the </a:t>
            </a:r>
            <a:r>
              <a:rPr lang="en-US" sz="1996" spc="-1" dirty="0" err="1">
                <a:solidFill>
                  <a:srgbClr val="ED1C24"/>
                </a:solidFill>
                <a:latin typeface="Bitstream Vera Sans"/>
                <a:ea typeface="DejaVu Sans"/>
              </a:rPr>
              <a:t>picosec</a:t>
            </a:r>
            <a:r>
              <a:rPr lang="en-US" sz="1996" spc="-1" dirty="0">
                <a:solidFill>
                  <a:srgbClr val="ED1C24"/>
                </a:solidFill>
                <a:latin typeface="Bitstream Vera Sans"/>
                <a:ea typeface="DejaVu Sans"/>
              </a:rPr>
              <a:t> domain</a:t>
            </a:r>
            <a:endParaRPr lang="en-US" sz="1996" spc="-1" dirty="0">
              <a:latin typeface="Arial"/>
            </a:endParaRPr>
          </a:p>
          <a:p>
            <a:pPr marL="391867" indent="-293574">
              <a:spcAft>
                <a:spcPts val="1285"/>
              </a:spcAft>
              <a:buClr>
                <a:srgbClr val="000000"/>
              </a:buClr>
              <a:buSzPct val="45000"/>
              <a:buFont typeface="Wingdings" charset="2"/>
              <a:buChar char=""/>
            </a:pPr>
            <a:r>
              <a:rPr lang="en-US" sz="1996" u="sng" spc="-1" dirty="0">
                <a:solidFill>
                  <a:srgbClr val="000000"/>
                </a:solidFill>
                <a:latin typeface="Bitstream Vera Sans"/>
                <a:ea typeface="DejaVu Sans"/>
              </a:rPr>
              <a:t>E.g.</a:t>
            </a:r>
            <a:r>
              <a:rPr lang="en-US" sz="1996" spc="-1" dirty="0">
                <a:solidFill>
                  <a:srgbClr val="000000"/>
                </a:solidFill>
                <a:latin typeface="Bitstream Vera Sans"/>
                <a:ea typeface="DejaVu Sans"/>
              </a:rPr>
              <a:t>, in the High Luminosity LHC, 140-200 “pile-up” proton-proton interactions (“vertices”) with happen in the same LHC clock, in close space (Gaussian +- 45mm).</a:t>
            </a:r>
            <a:endParaRPr lang="en-US" sz="1996" spc="-1" dirty="0">
              <a:latin typeface="Arial"/>
            </a:endParaRPr>
          </a:p>
          <a:p>
            <a:pPr marL="391867" indent="-293574">
              <a:spcAft>
                <a:spcPts val="1285"/>
              </a:spcAft>
              <a:buClr>
                <a:srgbClr val="000000"/>
              </a:buClr>
              <a:buSzPct val="45000"/>
              <a:buFont typeface="Wingdings" charset="2"/>
              <a:buChar char=""/>
            </a:pPr>
            <a:r>
              <a:rPr lang="en-US" sz="1996" spc="-1" dirty="0">
                <a:solidFill>
                  <a:srgbClr val="000000"/>
                </a:solidFill>
                <a:latin typeface="Bitstream Vera Sans"/>
                <a:ea typeface="DejaVu Sans"/>
              </a:rPr>
              <a:t>Using precise timing can separate particles coming from the various vertices. </a:t>
            </a:r>
            <a:endParaRPr lang="en-US" sz="1996" spc="-1" dirty="0">
              <a:latin typeface="Arial"/>
            </a:endParaRPr>
          </a:p>
          <a:p>
            <a:pPr marL="391867" indent="-293574">
              <a:spcAft>
                <a:spcPts val="1285"/>
              </a:spcAft>
              <a:buClr>
                <a:srgbClr val="000000"/>
              </a:buClr>
              <a:buSzPct val="45000"/>
              <a:buFont typeface="Wingdings" charset="2"/>
              <a:buChar char=""/>
            </a:pPr>
            <a:r>
              <a:rPr lang="en-US" sz="1996" spc="-1" dirty="0">
                <a:solidFill>
                  <a:srgbClr val="000000"/>
                </a:solidFill>
                <a:latin typeface="Bitstream Vera Sans"/>
                <a:ea typeface="DejaVu Sans"/>
              </a:rPr>
              <a:t>(3D) tracking of charged particles is not enough to associate them to the correct vertex . Including precise time offers an extra dimension of separation to achieve this. </a:t>
            </a:r>
            <a:endParaRPr lang="en-US" sz="1996" spc="-1" dirty="0">
              <a:latin typeface="Arial"/>
            </a:endParaRPr>
          </a:p>
          <a:p>
            <a:pPr marL="391867" indent="-293574">
              <a:spcAft>
                <a:spcPts val="1285"/>
              </a:spcAft>
              <a:buClr>
                <a:srgbClr val="000000"/>
              </a:buClr>
              <a:buSzPct val="45000"/>
              <a:buFont typeface="Wingdings" charset="2"/>
              <a:buChar char=""/>
            </a:pPr>
            <a:r>
              <a:rPr lang="en-US" sz="1996" spc="-1" dirty="0">
                <a:solidFill>
                  <a:srgbClr val="0099FF"/>
                </a:solidFill>
                <a:latin typeface="Bitstream Vera Sans"/>
                <a:ea typeface="DejaVu Sans"/>
              </a:rPr>
              <a:t>Needed precision </a:t>
            </a:r>
            <a:endParaRPr lang="en-US" sz="1996" spc="-1" dirty="0" smtClean="0">
              <a:latin typeface="Arial"/>
            </a:endParaRPr>
          </a:p>
          <a:p>
            <a:pPr marL="391867" indent="-293574">
              <a:spcAft>
                <a:spcPts val="1285"/>
              </a:spcAft>
              <a:buClr>
                <a:srgbClr val="000000"/>
              </a:buClr>
              <a:buSzPct val="45000"/>
              <a:buFont typeface="Wingdings" charset="2"/>
              <a:buChar char=""/>
            </a:pPr>
            <a:r>
              <a:rPr lang="en-US" sz="1996" spc="-1" dirty="0" smtClean="0">
                <a:solidFill>
                  <a:srgbClr val="0099FF"/>
                </a:solidFill>
                <a:latin typeface="Bitstream Vera Sans"/>
                <a:ea typeface="DejaVu Sans"/>
              </a:rPr>
              <a:t>~ order 30ps </a:t>
            </a:r>
            <a:endParaRPr lang="en-US" sz="1996" spc="-1" dirty="0" smtClean="0">
              <a:latin typeface="Arial"/>
            </a:endParaRPr>
          </a:p>
          <a:p>
            <a:pPr>
              <a:spcAft>
                <a:spcPts val="1285"/>
              </a:spcAft>
            </a:pPr>
            <a:endParaRPr lang="en-US" sz="1996" spc="-1" dirty="0">
              <a:latin typeface="Arial"/>
            </a:endParaRPr>
          </a:p>
        </p:txBody>
      </p:sp>
      <p:pic>
        <p:nvPicPr>
          <p:cNvPr id="255" name="Picture 343"/>
          <p:cNvPicPr/>
          <p:nvPr/>
        </p:nvPicPr>
        <p:blipFill>
          <a:blip r:embed="rId2"/>
          <a:stretch/>
        </p:blipFill>
        <p:spPr>
          <a:xfrm>
            <a:off x="6840415" y="5281245"/>
            <a:ext cx="1845194" cy="1461191"/>
          </a:xfrm>
          <a:prstGeom prst="rect">
            <a:avLst/>
          </a:prstGeom>
          <a:ln>
            <a:noFill/>
          </a:ln>
        </p:spPr>
      </p:pic>
      <p:pic>
        <p:nvPicPr>
          <p:cNvPr id="5" name="Picture 4" descr="Screen Shot 2018-03-06 at 10.37.17 π.μ..png"/>
          <p:cNvPicPr>
            <a:picLocks noChangeAspect="1"/>
          </p:cNvPicPr>
          <p:nvPr/>
        </p:nvPicPr>
        <p:blipFill>
          <a:blip r:embed="rId3"/>
          <a:stretch>
            <a:fillRect/>
          </a:stretch>
        </p:blipFill>
        <p:spPr>
          <a:xfrm>
            <a:off x="6769816" y="3996416"/>
            <a:ext cx="1938978" cy="1195460"/>
          </a:xfrm>
          <a:prstGeom prst="rect">
            <a:avLst/>
          </a:prstGeom>
        </p:spPr>
      </p:pic>
      <p:grpSp>
        <p:nvGrpSpPr>
          <p:cNvPr id="3" name="Group 2"/>
          <p:cNvGrpSpPr/>
          <p:nvPr/>
        </p:nvGrpSpPr>
        <p:grpSpPr>
          <a:xfrm>
            <a:off x="315687" y="5281245"/>
            <a:ext cx="5583206" cy="1427621"/>
            <a:chOff x="315687" y="5281245"/>
            <a:chExt cx="5583206" cy="1427621"/>
          </a:xfrm>
        </p:grpSpPr>
        <p:sp>
          <p:nvSpPr>
            <p:cNvPr id="2" name="Rectangle 1"/>
            <p:cNvSpPr/>
            <p:nvPr/>
          </p:nvSpPr>
          <p:spPr>
            <a:xfrm>
              <a:off x="315687" y="5504008"/>
              <a:ext cx="2625969" cy="1015663"/>
            </a:xfrm>
            <a:prstGeom prst="rect">
              <a:avLst/>
            </a:prstGeom>
          </p:spPr>
          <p:txBody>
            <a:bodyPr wrap="square">
              <a:spAutoFit/>
            </a:bodyPr>
            <a:lstStyle/>
            <a:p>
              <a:pPr algn="just"/>
              <a:r>
                <a:rPr lang="en-US" sz="1200" b="1" dirty="0" smtClean="0">
                  <a:latin typeface="Times New Roman"/>
                  <a:cs typeface="Times New Roman"/>
                </a:rPr>
                <a:t>The  association    of    the    time measurement    to    the    energy measurement is crucial for physics analysis, and requires time  resolution  of  20-30ps.</a:t>
              </a:r>
              <a:endParaRPr lang="en-US" sz="1200" b="1" dirty="0">
                <a:latin typeface="Times New Roman"/>
                <a:cs typeface="Times New Roman"/>
              </a:endParaRPr>
            </a:p>
          </p:txBody>
        </p:sp>
        <p:pic>
          <p:nvPicPr>
            <p:cNvPr id="7" name="Picture 6" descr="Screen Shot 2018-03-06 at 11.24.38 π.μ..png"/>
            <p:cNvPicPr>
              <a:picLocks noChangeAspect="1"/>
            </p:cNvPicPr>
            <p:nvPr/>
          </p:nvPicPr>
          <p:blipFill>
            <a:blip r:embed="rId4"/>
            <a:stretch>
              <a:fillRect/>
            </a:stretch>
          </p:blipFill>
          <p:spPr>
            <a:xfrm>
              <a:off x="2867290" y="5281245"/>
              <a:ext cx="1351657" cy="753267"/>
            </a:xfrm>
            <a:prstGeom prst="rect">
              <a:avLst/>
            </a:prstGeom>
          </p:spPr>
        </p:pic>
        <p:pic>
          <p:nvPicPr>
            <p:cNvPr id="8" name="Picture 7" descr="Screen Shot 2018-03-06 at 11.24.04 π.μ..png"/>
            <p:cNvPicPr>
              <a:picLocks noChangeAspect="1"/>
            </p:cNvPicPr>
            <p:nvPr/>
          </p:nvPicPr>
          <p:blipFill>
            <a:blip r:embed="rId5"/>
            <a:stretch>
              <a:fillRect/>
            </a:stretch>
          </p:blipFill>
          <p:spPr>
            <a:xfrm>
              <a:off x="3083141" y="6034512"/>
              <a:ext cx="836386" cy="674354"/>
            </a:xfrm>
            <a:prstGeom prst="rect">
              <a:avLst/>
            </a:prstGeom>
          </p:spPr>
        </p:pic>
        <p:pic>
          <p:nvPicPr>
            <p:cNvPr id="9" name="Picture 8"/>
            <p:cNvPicPr>
              <a:picLocks noChangeAspect="1"/>
            </p:cNvPicPr>
            <p:nvPr/>
          </p:nvPicPr>
          <p:blipFill>
            <a:blip r:embed="rId6"/>
            <a:stretch>
              <a:fillRect/>
            </a:stretch>
          </p:blipFill>
          <p:spPr>
            <a:xfrm>
              <a:off x="4218947" y="5435670"/>
              <a:ext cx="1679946" cy="1152338"/>
            </a:xfrm>
            <a:prstGeom prst="rect">
              <a:avLst/>
            </a:prstGeom>
          </p:spPr>
        </p:pic>
      </p:grpSp>
      <p:sp>
        <p:nvSpPr>
          <p:cNvPr id="6" name="Slide Number Placeholder 5"/>
          <p:cNvSpPr>
            <a:spLocks noGrp="1"/>
          </p:cNvSpPr>
          <p:nvPr>
            <p:ph type="sldNum" sz="quarter" idx="12"/>
          </p:nvPr>
        </p:nvSpPr>
        <p:spPr/>
        <p:txBody>
          <a:bodyPr/>
          <a:lstStyle/>
          <a:p>
            <a:fld id="{7EA9DCD8-BFAF-9B47-B38A-9DF1EE23DEF5}" type="slidenum">
              <a:rPr lang="en-US" smtClean="0"/>
              <a:t>2</a:t>
            </a:fld>
            <a:endParaRPr lang="en-US"/>
          </a:p>
        </p:txBody>
      </p:sp>
    </p:spTree>
    <p:extLst>
      <p:ext uri="{BB962C8B-B14F-4D97-AF65-F5344CB8AC3E}">
        <p14:creationId xmlns:p14="http://schemas.microsoft.com/office/powerpoint/2010/main" val="88125305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p:nvPr/>
        </p:nvPicPr>
        <p:blipFill rotWithShape="1">
          <a:blip r:embed="rId2"/>
          <a:srcRect l="51000" t="4709" r="7250" b="37357"/>
          <a:stretch/>
        </p:blipFill>
        <p:spPr>
          <a:xfrm>
            <a:off x="422031" y="908537"/>
            <a:ext cx="3411415" cy="3411416"/>
          </a:xfrm>
          <a:prstGeom prst="rect">
            <a:avLst/>
          </a:prstGeom>
          <a:ln>
            <a:noFill/>
          </a:ln>
        </p:spPr>
      </p:pic>
      <p:pic>
        <p:nvPicPr>
          <p:cNvPr id="3" name="Picture 3"/>
          <p:cNvPicPr>
            <a:picLocks noChangeAspect="1"/>
          </p:cNvPicPr>
          <p:nvPr/>
        </p:nvPicPr>
        <p:blipFill>
          <a:blip r:embed="rId3"/>
          <a:srcRect/>
          <a:stretch>
            <a:fillRect/>
          </a:stretch>
        </p:blipFill>
        <p:spPr bwMode="auto">
          <a:xfrm>
            <a:off x="325690" y="5338266"/>
            <a:ext cx="2017339" cy="1355385"/>
          </a:xfrm>
          <a:prstGeom prst="rect">
            <a:avLst/>
          </a:prstGeom>
          <a:noFill/>
          <a:ln w="9525">
            <a:noFill/>
            <a:miter lim="800000"/>
            <a:headEnd/>
            <a:tailEnd/>
          </a:ln>
        </p:spPr>
      </p:pic>
      <p:pic>
        <p:nvPicPr>
          <p:cNvPr id="4" name="Picture 3"/>
          <p:cNvPicPr/>
          <p:nvPr/>
        </p:nvPicPr>
        <p:blipFill>
          <a:blip r:embed="rId4"/>
          <a:stretch/>
        </p:blipFill>
        <p:spPr>
          <a:xfrm>
            <a:off x="3833446" y="1266028"/>
            <a:ext cx="5132021" cy="2819465"/>
          </a:xfrm>
          <a:prstGeom prst="rect">
            <a:avLst/>
          </a:prstGeom>
          <a:ln>
            <a:noFill/>
          </a:ln>
        </p:spPr>
      </p:pic>
      <p:sp>
        <p:nvSpPr>
          <p:cNvPr id="5" name="CustomShape 5"/>
          <p:cNvSpPr/>
          <p:nvPr/>
        </p:nvSpPr>
        <p:spPr>
          <a:xfrm>
            <a:off x="105508" y="72152"/>
            <a:ext cx="8326485" cy="13694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600" b="1" strike="noStrike" spc="-1" dirty="0" smtClean="0">
                <a:solidFill>
                  <a:srgbClr val="0070C0"/>
                </a:solidFill>
                <a:latin typeface="Times New Roman" charset="0"/>
                <a:ea typeface="Times New Roman" charset="0"/>
                <a:cs typeface="Times New Roman" charset="0"/>
              </a:rPr>
              <a:t>Knowing </a:t>
            </a:r>
            <a:r>
              <a:rPr lang="en-US" sz="1600" b="1" strike="noStrike" spc="-1" dirty="0">
                <a:solidFill>
                  <a:srgbClr val="0070C0"/>
                </a:solidFill>
                <a:latin typeface="Times New Roman" charset="0"/>
                <a:ea typeface="Times New Roman" charset="0"/>
                <a:cs typeface="Times New Roman" charset="0"/>
              </a:rPr>
              <a:t>already that the avalanche as a whole </a:t>
            </a:r>
            <a:r>
              <a:rPr lang="en-US" sz="1600" b="1" strike="noStrike" spc="-1" dirty="0" smtClean="0">
                <a:solidFill>
                  <a:srgbClr val="0070C0"/>
                </a:solidFill>
                <a:latin typeface="Times New Roman" charset="0"/>
                <a:ea typeface="Times New Roman" charset="0"/>
                <a:cs typeface="Times New Roman" charset="0"/>
              </a:rPr>
              <a:t>drifts </a:t>
            </a:r>
            <a:r>
              <a:rPr lang="en-US" sz="1600" b="1" strike="noStrike" spc="-1" dirty="0">
                <a:solidFill>
                  <a:srgbClr val="0070C0"/>
                </a:solidFill>
                <a:latin typeface="Times New Roman" charset="0"/>
                <a:ea typeface="Times New Roman" charset="0"/>
                <a:cs typeface="Times New Roman" charset="0"/>
              </a:rPr>
              <a:t>faster than </a:t>
            </a:r>
            <a:r>
              <a:rPr lang="en-US" sz="1600" b="1" strike="noStrike" spc="-1" dirty="0" smtClean="0">
                <a:solidFill>
                  <a:srgbClr val="0070C0"/>
                </a:solidFill>
                <a:latin typeface="Times New Roman" charset="0"/>
                <a:ea typeface="Times New Roman" charset="0"/>
                <a:cs typeface="Times New Roman" charset="0"/>
              </a:rPr>
              <a:t>its’ constituent </a:t>
            </a:r>
            <a:r>
              <a:rPr lang="en-US" sz="1600" b="1" strike="noStrike" spc="-1" dirty="0">
                <a:solidFill>
                  <a:srgbClr val="0070C0"/>
                </a:solidFill>
                <a:latin typeface="Times New Roman" charset="0"/>
                <a:ea typeface="Times New Roman" charset="0"/>
                <a:cs typeface="Times New Roman" charset="0"/>
              </a:rPr>
              <a:t>electrons, </a:t>
            </a:r>
            <a:r>
              <a:rPr lang="en-US" sz="1600" b="1" strike="noStrike" spc="-1" dirty="0" smtClean="0">
                <a:solidFill>
                  <a:srgbClr val="0070C0"/>
                </a:solidFill>
                <a:latin typeface="Times New Roman" charset="0"/>
                <a:ea typeface="Times New Roman" charset="0"/>
                <a:cs typeface="Times New Roman" charset="0"/>
              </a:rPr>
              <a:t>we examine </a:t>
            </a:r>
            <a:r>
              <a:rPr lang="en-US" sz="1600" b="1" strike="noStrike" spc="-1" dirty="0">
                <a:solidFill>
                  <a:srgbClr val="0070C0"/>
                </a:solidFill>
                <a:latin typeface="Times New Roman" charset="0"/>
                <a:ea typeface="Times New Roman" charset="0"/>
                <a:cs typeface="Times New Roman" charset="0"/>
              </a:rPr>
              <a:t>how much earlier </a:t>
            </a:r>
            <a:r>
              <a:rPr lang="en-US" sz="1600" b="1" strike="noStrike" spc="-1" dirty="0" smtClean="0">
                <a:solidFill>
                  <a:srgbClr val="0070C0"/>
                </a:solidFill>
                <a:latin typeface="Times New Roman" charset="0"/>
                <a:ea typeface="Times New Roman" charset="0"/>
                <a:cs typeface="Times New Roman" charset="0"/>
              </a:rPr>
              <a:t>it arrives to the mesh compared </a:t>
            </a:r>
            <a:r>
              <a:rPr lang="en-US" sz="1600" b="1" strike="noStrike" spc="-1" dirty="0">
                <a:solidFill>
                  <a:srgbClr val="0070C0"/>
                </a:solidFill>
                <a:latin typeface="Times New Roman" charset="0"/>
                <a:ea typeface="Times New Roman" charset="0"/>
                <a:cs typeface="Times New Roman" charset="0"/>
              </a:rPr>
              <a:t>to what would be the case if it was drifting with the speed </a:t>
            </a:r>
            <a:r>
              <a:rPr lang="en-US" sz="1600" b="1" strike="noStrike" spc="-1" dirty="0" smtClean="0">
                <a:solidFill>
                  <a:srgbClr val="0070C0"/>
                </a:solidFill>
                <a:latin typeface="Times New Roman" charset="0"/>
                <a:ea typeface="Times New Roman" charset="0"/>
                <a:cs typeface="Times New Roman" charset="0"/>
              </a:rPr>
              <a:t>of </a:t>
            </a:r>
            <a:r>
              <a:rPr lang="en-US" sz="1600" b="1" strike="noStrike" spc="-1" dirty="0">
                <a:solidFill>
                  <a:srgbClr val="0070C0"/>
                </a:solidFill>
                <a:latin typeface="Times New Roman" charset="0"/>
                <a:ea typeface="Times New Roman" charset="0"/>
                <a:cs typeface="Times New Roman" charset="0"/>
              </a:rPr>
              <a:t>the </a:t>
            </a:r>
            <a:r>
              <a:rPr lang="en-US" sz="1600" b="1" strike="noStrike" spc="-1" dirty="0" smtClean="0">
                <a:solidFill>
                  <a:srgbClr val="0070C0"/>
                </a:solidFill>
                <a:latin typeface="Times New Roman" charset="0"/>
                <a:ea typeface="Times New Roman" charset="0"/>
                <a:cs typeface="Times New Roman" charset="0"/>
              </a:rPr>
              <a:t>constituents</a:t>
            </a:r>
            <a:endParaRPr lang="en-US" sz="1600" b="1" strike="noStrike" spc="-1" dirty="0">
              <a:solidFill>
                <a:srgbClr val="0070C0"/>
              </a:solidFill>
              <a:latin typeface="Times New Roman" charset="0"/>
              <a:ea typeface="Times New Roman" charset="0"/>
              <a:cs typeface="Times New Roman" charset="0"/>
            </a:endParaRPr>
          </a:p>
          <a:p>
            <a:pPr>
              <a:lnSpc>
                <a:spcPct val="100000"/>
              </a:lnSpc>
            </a:pPr>
            <a:endParaRPr lang="en-US" sz="1800" b="0" strike="noStrike" spc="-1" dirty="0">
              <a:latin typeface="Arial"/>
            </a:endParaRPr>
          </a:p>
        </p:txBody>
      </p:sp>
      <p:sp>
        <p:nvSpPr>
          <p:cNvPr id="6" name="TextBox 5"/>
          <p:cNvSpPr txBox="1"/>
          <p:nvPr/>
        </p:nvSpPr>
        <p:spPr>
          <a:xfrm>
            <a:off x="281354" y="4636477"/>
            <a:ext cx="8684113" cy="646331"/>
          </a:xfrm>
          <a:prstGeom prst="rect">
            <a:avLst/>
          </a:prstGeom>
          <a:noFill/>
        </p:spPr>
        <p:txBody>
          <a:bodyPr wrap="square" rtlCol="0">
            <a:spAutoFit/>
          </a:bodyPr>
          <a:lstStyle/>
          <a:p>
            <a:r>
              <a:rPr lang="en-US" b="1" dirty="0" smtClean="0">
                <a:solidFill>
                  <a:srgbClr val="FF0000"/>
                </a:solidFill>
                <a:latin typeface="Times New Roman" charset="0"/>
                <a:ea typeface="Times New Roman" charset="0"/>
                <a:cs typeface="Times New Roman" charset="0"/>
              </a:rPr>
              <a:t>The time gain got the avalanche as a whole (relative to the individual constituents) depends logarithmically on its electron multiplicity !</a:t>
            </a:r>
            <a:endParaRPr lang="en-US" b="1" dirty="0">
              <a:solidFill>
                <a:srgbClr val="FF0000"/>
              </a:solidFill>
              <a:latin typeface="Times New Roman" charset="0"/>
              <a:ea typeface="Times New Roman" charset="0"/>
              <a:cs typeface="Times New Roman" charset="0"/>
            </a:endParaRPr>
          </a:p>
        </p:txBody>
      </p:sp>
      <p:sp>
        <p:nvSpPr>
          <p:cNvPr id="8" name="Slide Number Placeholder 7"/>
          <p:cNvSpPr>
            <a:spLocks noGrp="1"/>
          </p:cNvSpPr>
          <p:nvPr>
            <p:ph type="sldNum" sz="quarter" idx="12"/>
          </p:nvPr>
        </p:nvSpPr>
        <p:spPr/>
        <p:txBody>
          <a:bodyPr/>
          <a:lstStyle/>
          <a:p>
            <a:fld id="{7EA9DCD8-BFAF-9B47-B38A-9DF1EE23DEF5}" type="slidenum">
              <a:rPr lang="en-US" smtClean="0"/>
              <a:t>20</a:t>
            </a:fld>
            <a:endParaRPr lang="en-US"/>
          </a:p>
        </p:txBody>
      </p:sp>
    </p:spTree>
    <p:extLst>
      <p:ext uri="{BB962C8B-B14F-4D97-AF65-F5344CB8AC3E}">
        <p14:creationId xmlns:p14="http://schemas.microsoft.com/office/powerpoint/2010/main" val="1826722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9" name="P 4"/>
          <p:cNvPicPr/>
          <p:nvPr/>
        </p:nvPicPr>
        <p:blipFill>
          <a:blip r:embed="rId2"/>
          <a:stretch/>
        </p:blipFill>
        <p:spPr>
          <a:xfrm>
            <a:off x="3060000" y="407880"/>
            <a:ext cx="4022640" cy="4114080"/>
          </a:xfrm>
          <a:prstGeom prst="rect">
            <a:avLst/>
          </a:prstGeom>
          <a:ln>
            <a:noFill/>
          </a:ln>
        </p:spPr>
      </p:pic>
      <p:sp>
        <p:nvSpPr>
          <p:cNvPr id="600" name="CustomShape 1"/>
          <p:cNvSpPr/>
          <p:nvPr/>
        </p:nvSpPr>
        <p:spPr>
          <a:xfrm>
            <a:off x="72000" y="-36000"/>
            <a:ext cx="9141120" cy="1519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2000" b="1" u="sng" strike="noStrike" spc="-1" dirty="0" smtClean="0">
                <a:solidFill>
                  <a:srgbClr val="0000FF"/>
                </a:solidFill>
                <a:uFillTx/>
                <a:latin typeface="Times New Roman"/>
              </a:rPr>
              <a:t>Timing </a:t>
            </a:r>
            <a:r>
              <a:rPr lang="en-US" sz="2000" b="1" u="sng" strike="noStrike" spc="-1" dirty="0">
                <a:solidFill>
                  <a:srgbClr val="0000FF"/>
                </a:solidFill>
                <a:uFillTx/>
                <a:latin typeface="Times New Roman"/>
              </a:rPr>
              <a:t>Resolution as a Function of the Avalanche Length.</a:t>
            </a:r>
            <a:endParaRPr lang="en-US" sz="2000" b="0" strike="noStrike" spc="-1" dirty="0">
              <a:latin typeface="Arial"/>
            </a:endParaRPr>
          </a:p>
          <a:p>
            <a:pPr algn="ctr">
              <a:lnSpc>
                <a:spcPct val="100000"/>
              </a:lnSpc>
            </a:pPr>
            <a:r>
              <a:rPr lang="en-US" sz="1400" b="1" strike="noStrike" spc="-1" dirty="0">
                <a:solidFill>
                  <a:srgbClr val="FF0000"/>
                </a:solidFill>
                <a:latin typeface="Times New Roman"/>
              </a:rPr>
              <a:t>The time spread, which is related to the avalanche transmission is almost independent of the avalanche </a:t>
            </a:r>
            <a:r>
              <a:rPr lang="en-US" sz="1400" b="1" strike="noStrike" spc="-1" dirty="0" smtClean="0">
                <a:solidFill>
                  <a:srgbClr val="FF0000"/>
                </a:solidFill>
                <a:latin typeface="Times New Roman"/>
              </a:rPr>
              <a:t>length!!</a:t>
            </a:r>
            <a:r>
              <a:rPr lang="en-US" sz="1400" b="0" strike="noStrike" spc="-1" dirty="0" smtClean="0">
                <a:solidFill>
                  <a:srgbClr val="FF0000"/>
                </a:solidFill>
                <a:latin typeface="Times New Roman"/>
              </a:rPr>
              <a:t> </a:t>
            </a:r>
            <a:endParaRPr lang="en-US" sz="1400" b="0" strike="noStrike" spc="-1" dirty="0">
              <a:latin typeface="Arial"/>
            </a:endParaRPr>
          </a:p>
          <a:p>
            <a:pPr>
              <a:lnSpc>
                <a:spcPct val="100000"/>
              </a:lnSpc>
            </a:pPr>
            <a:r>
              <a:rPr lang="en-US" sz="2000" b="1" strike="noStrike" spc="-1" dirty="0">
                <a:solidFill>
                  <a:srgbClr val="0000FF"/>
                </a:solidFill>
                <a:latin typeface="Times New Roman"/>
              </a:rPr>
              <a:t> </a:t>
            </a:r>
            <a:endParaRPr lang="en-US" sz="2000" b="0" strike="noStrike" spc="-1" dirty="0">
              <a:latin typeface="Arial"/>
            </a:endParaRPr>
          </a:p>
          <a:p>
            <a:pPr algn="ctr">
              <a:lnSpc>
                <a:spcPct val="100000"/>
              </a:lnSpc>
            </a:pPr>
            <a:endParaRPr lang="en-US" sz="2000" b="0" strike="noStrike" spc="-1" dirty="0">
              <a:latin typeface="Arial"/>
            </a:endParaRPr>
          </a:p>
        </p:txBody>
      </p:sp>
      <p:pic>
        <p:nvPicPr>
          <p:cNvPr id="601" name="P 1"/>
          <p:cNvPicPr/>
          <p:nvPr/>
        </p:nvPicPr>
        <p:blipFill>
          <a:blip r:embed="rId3"/>
          <a:stretch/>
        </p:blipFill>
        <p:spPr>
          <a:xfrm>
            <a:off x="193680" y="700560"/>
            <a:ext cx="2286000" cy="2836440"/>
          </a:xfrm>
          <a:prstGeom prst="rect">
            <a:avLst/>
          </a:prstGeom>
          <a:ln>
            <a:noFill/>
          </a:ln>
        </p:spPr>
      </p:pic>
      <p:sp>
        <p:nvSpPr>
          <p:cNvPr id="602" name="CustomShape 2"/>
          <p:cNvSpPr/>
          <p:nvPr/>
        </p:nvSpPr>
        <p:spPr>
          <a:xfrm>
            <a:off x="1776600" y="994320"/>
            <a:ext cx="435240" cy="225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800" b="0" i="1" strike="noStrike" spc="-1">
                <a:solidFill>
                  <a:srgbClr val="000000"/>
                </a:solidFill>
                <a:latin typeface="Times New Roman"/>
              </a:rPr>
              <a:t>T</a:t>
            </a:r>
            <a:r>
              <a:rPr lang="en-US" sz="800" b="0" i="1" strike="noStrike" spc="-1" baseline="-25000">
                <a:solidFill>
                  <a:srgbClr val="000000"/>
                </a:solidFill>
                <a:latin typeface="Times New Roman"/>
              </a:rPr>
              <a:t>tot</a:t>
            </a:r>
            <a:r>
              <a:rPr lang="en-US" sz="800" b="0" i="1" strike="noStrike" spc="-1">
                <a:solidFill>
                  <a:srgbClr val="000000"/>
                </a:solidFill>
                <a:latin typeface="Times New Roman"/>
              </a:rPr>
              <a:t>(L</a:t>
            </a:r>
            <a:r>
              <a:rPr lang="en-US" sz="800" b="0" i="1" strike="noStrike" spc="-1">
                <a:solidFill>
                  <a:srgbClr val="000000"/>
                </a:solidFill>
                <a:latin typeface="Calibri"/>
              </a:rPr>
              <a:t>)</a:t>
            </a:r>
            <a:r>
              <a:rPr lang="en-US" sz="800" b="0" strike="noStrike" spc="-1">
                <a:solidFill>
                  <a:srgbClr val="000000"/>
                </a:solidFill>
                <a:latin typeface="Calibri"/>
              </a:rPr>
              <a:t> </a:t>
            </a:r>
            <a:endParaRPr lang="en-US" sz="800" b="0" strike="noStrike" spc="-1">
              <a:latin typeface="Arial"/>
            </a:endParaRPr>
          </a:p>
        </p:txBody>
      </p:sp>
      <p:sp>
        <p:nvSpPr>
          <p:cNvPr id="603" name="CustomShape 3"/>
          <p:cNvSpPr/>
          <p:nvPr/>
        </p:nvSpPr>
        <p:spPr>
          <a:xfrm>
            <a:off x="1776600" y="1915200"/>
            <a:ext cx="435240" cy="209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800" b="0" i="1" strike="noStrike" spc="-1">
                <a:solidFill>
                  <a:srgbClr val="000000"/>
                </a:solidFill>
                <a:latin typeface="Times New Roman"/>
              </a:rPr>
              <a:t>T(L</a:t>
            </a:r>
            <a:r>
              <a:rPr lang="en-US" sz="800" b="0" i="1" strike="noStrike" spc="-1">
                <a:solidFill>
                  <a:srgbClr val="000000"/>
                </a:solidFill>
                <a:latin typeface="Calibri"/>
              </a:rPr>
              <a:t>)</a:t>
            </a:r>
            <a:r>
              <a:rPr lang="en-US" sz="800" b="0" strike="noStrike" spc="-1">
                <a:solidFill>
                  <a:srgbClr val="000000"/>
                </a:solidFill>
                <a:latin typeface="Calibri"/>
              </a:rPr>
              <a:t> </a:t>
            </a:r>
            <a:endParaRPr lang="en-US" sz="800" b="0" strike="noStrike" spc="-1">
              <a:latin typeface="Arial"/>
            </a:endParaRPr>
          </a:p>
        </p:txBody>
      </p:sp>
      <p:sp>
        <p:nvSpPr>
          <p:cNvPr id="604" name="CustomShape 4"/>
          <p:cNvSpPr/>
          <p:nvPr/>
        </p:nvSpPr>
        <p:spPr>
          <a:xfrm>
            <a:off x="1647000" y="2776320"/>
            <a:ext cx="392400" cy="347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800" b="0" i="1" strike="noStrike" spc="-1">
                <a:solidFill>
                  <a:srgbClr val="000000"/>
                </a:solidFill>
                <a:latin typeface="Times New Roman"/>
              </a:rPr>
              <a:t>T</a:t>
            </a:r>
            <a:r>
              <a:rPr lang="en-US" sz="800" b="0" i="1" strike="noStrike" spc="-1" baseline="-25000">
                <a:solidFill>
                  <a:srgbClr val="000000"/>
                </a:solidFill>
                <a:latin typeface="Times New Roman"/>
              </a:rPr>
              <a:t>p</a:t>
            </a:r>
            <a:r>
              <a:rPr lang="en-US" sz="800" b="0" i="1" strike="noStrike" spc="-1">
                <a:solidFill>
                  <a:srgbClr val="000000"/>
                </a:solidFill>
                <a:latin typeface="Times New Roman"/>
              </a:rPr>
              <a:t>(L</a:t>
            </a:r>
            <a:r>
              <a:rPr lang="en-US" sz="800" b="0" i="1" strike="noStrike" spc="-1">
                <a:solidFill>
                  <a:srgbClr val="000000"/>
                </a:solidFill>
                <a:latin typeface="Calibri"/>
              </a:rPr>
              <a:t>)</a:t>
            </a:r>
            <a:r>
              <a:rPr lang="en-US" sz="800" b="0" strike="noStrike" spc="-1">
                <a:solidFill>
                  <a:srgbClr val="000000"/>
                </a:solidFill>
                <a:latin typeface="Calibri"/>
              </a:rPr>
              <a:t> </a:t>
            </a:r>
            <a:endParaRPr lang="en-US" sz="800" b="0" strike="noStrike" spc="-1">
              <a:latin typeface="Arial"/>
            </a:endParaRPr>
          </a:p>
        </p:txBody>
      </p:sp>
      <p:sp>
        <p:nvSpPr>
          <p:cNvPr id="605" name="CustomShape 5"/>
          <p:cNvSpPr/>
          <p:nvPr/>
        </p:nvSpPr>
        <p:spPr>
          <a:xfrm>
            <a:off x="435600" y="676800"/>
            <a:ext cx="2459160" cy="270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200" b="1" strike="noStrike" spc="-1">
                <a:solidFill>
                  <a:srgbClr val="000000"/>
                </a:solidFill>
                <a:latin typeface="Times New Roman"/>
              </a:rPr>
              <a:t>144.45 &lt;L&lt;144.75 μm  </a:t>
            </a:r>
            <a:endParaRPr lang="en-US" sz="1200" b="0" strike="noStrike" spc="-1">
              <a:latin typeface="Arial"/>
            </a:endParaRPr>
          </a:p>
        </p:txBody>
      </p:sp>
      <p:sp>
        <p:nvSpPr>
          <p:cNvPr id="606" name="CustomShape 6"/>
          <p:cNvSpPr/>
          <p:nvPr/>
        </p:nvSpPr>
        <p:spPr>
          <a:xfrm>
            <a:off x="6553080" y="6356520"/>
            <a:ext cx="2130840" cy="362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gn="r">
              <a:lnSpc>
                <a:spcPct val="100000"/>
              </a:lnSpc>
            </a:pPr>
            <a:fld id="{A0547164-E342-4A46-8B12-C657B383C816}" type="slidenum">
              <a:rPr lang="en-US" sz="1200" b="0" strike="noStrike" spc="-1">
                <a:solidFill>
                  <a:srgbClr val="8B8B8B"/>
                </a:solidFill>
                <a:latin typeface="Calibri"/>
              </a:rPr>
              <a:t>21</a:t>
            </a:fld>
            <a:endParaRPr lang="en-US" sz="1200" b="0" strike="noStrike" spc="-1">
              <a:latin typeface="Arial"/>
            </a:endParaRPr>
          </a:p>
        </p:txBody>
      </p:sp>
      <p:sp>
        <p:nvSpPr>
          <p:cNvPr id="608" name="CustomShape 8"/>
          <p:cNvSpPr/>
          <p:nvPr/>
        </p:nvSpPr>
        <p:spPr>
          <a:xfrm rot="16200000">
            <a:off x="2347920" y="988560"/>
            <a:ext cx="1445040" cy="422280"/>
          </a:xfrm>
          <a:prstGeom prst="rect">
            <a:avLst/>
          </a:prstGeom>
          <a:noFill/>
          <a:ln>
            <a:noFill/>
          </a:ln>
        </p:spPr>
        <p:style>
          <a:lnRef idx="0">
            <a:scrgbClr r="0" g="0" b="0"/>
          </a:lnRef>
          <a:fillRef idx="0">
            <a:scrgbClr r="0" g="0" b="0"/>
          </a:fillRef>
          <a:effectRef idx="0">
            <a:scrgbClr r="0" g="0" b="0"/>
          </a:effectRef>
          <a:fontRef idx="minor"/>
        </p:style>
        <p:txBody>
          <a:bodyPr lIns="45000" tIns="90000" rIns="45000" bIns="90000"/>
          <a:lstStyle/>
          <a:p>
            <a:pPr>
              <a:lnSpc>
                <a:spcPct val="100000"/>
              </a:lnSpc>
            </a:pPr>
            <a:r>
              <a:rPr lang="en-US" sz="1800" b="1" strike="noStrike" spc="-1">
                <a:latin typeface="Arial"/>
              </a:rPr>
              <a:t>Time RMS</a:t>
            </a:r>
            <a:endParaRPr lang="en-US" sz="1800" b="0" strike="noStrike" spc="-1">
              <a:latin typeface="Arial"/>
            </a:endParaRPr>
          </a:p>
        </p:txBody>
      </p:sp>
      <p:sp>
        <p:nvSpPr>
          <p:cNvPr id="609" name="CustomShape 9"/>
          <p:cNvSpPr/>
          <p:nvPr/>
        </p:nvSpPr>
        <p:spPr>
          <a:xfrm>
            <a:off x="5855040" y="4208760"/>
            <a:ext cx="2063520" cy="345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1" strike="noStrike" spc="-1">
                <a:latin typeface="Arial"/>
              </a:rPr>
              <a:t>Avalanche length</a:t>
            </a:r>
            <a:endParaRPr lang="en-US" sz="1800" b="0" strike="noStrike" spc="-1">
              <a:latin typeface="Arial"/>
            </a:endParaRPr>
          </a:p>
        </p:txBody>
      </p:sp>
      <p:sp>
        <p:nvSpPr>
          <p:cNvPr id="607" name="CustomShape 7"/>
          <p:cNvSpPr/>
          <p:nvPr/>
        </p:nvSpPr>
        <p:spPr>
          <a:xfrm>
            <a:off x="94320" y="4556160"/>
            <a:ext cx="8539200" cy="1683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0" strike="noStrike" spc="-1" dirty="0">
                <a:solidFill>
                  <a:srgbClr val="0000FF"/>
                </a:solidFill>
                <a:latin typeface="Arial"/>
              </a:rPr>
              <a:t>1. Constant RMS for </a:t>
            </a:r>
            <a:r>
              <a:rPr lang="en-US" sz="1800" b="0" strike="noStrike" spc="-1" dirty="0" smtClean="0">
                <a:solidFill>
                  <a:srgbClr val="0000FF"/>
                </a:solidFill>
                <a:latin typeface="Arial"/>
              </a:rPr>
              <a:t>avalanche, </a:t>
            </a:r>
            <a:r>
              <a:rPr lang="en-US" sz="1800" b="0" strike="noStrike" spc="-1" dirty="0">
                <a:solidFill>
                  <a:srgbClr val="0000FF"/>
                </a:solidFill>
                <a:latin typeface="Arial"/>
              </a:rPr>
              <a:t>no matter what it's length !!!</a:t>
            </a:r>
            <a:endParaRPr lang="en-US" sz="1800" b="0" strike="noStrike" spc="-1" dirty="0">
              <a:latin typeface="Arial"/>
            </a:endParaRPr>
          </a:p>
          <a:p>
            <a:pPr>
              <a:lnSpc>
                <a:spcPct val="100000"/>
              </a:lnSpc>
            </a:pPr>
            <a:r>
              <a:rPr lang="en-US" sz="1800" b="0" strike="noStrike" spc="-1" dirty="0">
                <a:solidFill>
                  <a:srgbClr val="FF0000"/>
                </a:solidFill>
                <a:latin typeface="Arial"/>
              </a:rPr>
              <a:t>2. Photoelectron dominates time resolution, when it has enough drift length itself (large </a:t>
            </a:r>
            <a:r>
              <a:rPr lang="en-US" sz="1800" b="0" strike="noStrike" spc="-1" dirty="0" err="1">
                <a:solidFill>
                  <a:srgbClr val="FF0000"/>
                </a:solidFill>
                <a:latin typeface="Arial"/>
              </a:rPr>
              <a:t>avalache</a:t>
            </a:r>
            <a:r>
              <a:rPr lang="en-US" sz="1800" b="0" strike="noStrike" spc="-1" dirty="0">
                <a:solidFill>
                  <a:srgbClr val="FF0000"/>
                </a:solidFill>
                <a:latin typeface="Arial"/>
              </a:rPr>
              <a:t> length → small photoelectron drift length)</a:t>
            </a:r>
            <a:endParaRPr lang="en-US" sz="1800" b="0" strike="noStrike" spc="-1" dirty="0">
              <a:latin typeface="Arial"/>
            </a:endParaRPr>
          </a:p>
          <a:p>
            <a:pPr>
              <a:lnSpc>
                <a:spcPct val="100000"/>
              </a:lnSpc>
            </a:pPr>
            <a:r>
              <a:rPr lang="en-US" sz="1800" b="0" strike="noStrike" spc="-1" dirty="0">
                <a:solidFill>
                  <a:srgbClr val="7DA647"/>
                </a:solidFill>
                <a:latin typeface="Arial"/>
              </a:rPr>
              <a:t>3. Avalanche and photoelectron contributions are statistically independent (at a given length the total RMS is the quadrature sum)</a:t>
            </a:r>
            <a:endParaRPr lang="en-US" sz="1800" b="0" strike="noStrike" spc="-1" dirty="0">
              <a:latin typeface="Arial"/>
            </a:endParaRPr>
          </a:p>
          <a:p>
            <a:pPr>
              <a:lnSpc>
                <a:spcPct val="100000"/>
              </a:lnSpc>
            </a:pPr>
            <a:r>
              <a:rPr lang="en-US" sz="1800" b="0" strike="noStrike" spc="-1" dirty="0">
                <a:solidFill>
                  <a:srgbClr val="000000"/>
                </a:solidFill>
                <a:latin typeface="Arial"/>
              </a:rPr>
              <a:t>4. The passage through the mesh does not increase the time </a:t>
            </a:r>
            <a:r>
              <a:rPr lang="en-US" sz="1800" b="0" strike="noStrike" spc="-1" dirty="0" smtClean="0">
                <a:solidFill>
                  <a:srgbClr val="000000"/>
                </a:solidFill>
                <a:latin typeface="Arial"/>
              </a:rPr>
              <a:t>spread </a:t>
            </a:r>
            <a:r>
              <a:rPr lang="en-US" sz="1800" b="0" strike="noStrike" spc="-1" dirty="0">
                <a:solidFill>
                  <a:srgbClr val="000000"/>
                </a:solidFill>
                <a:latin typeface="Arial"/>
              </a:rPr>
              <a:t>(black points on top of green points</a:t>
            </a:r>
            <a:r>
              <a:rPr lang="en-US" sz="1800" b="0" strike="noStrike" spc="-1" dirty="0" smtClean="0">
                <a:solidFill>
                  <a:srgbClr val="000000"/>
                </a:solidFill>
                <a:latin typeface="Arial"/>
              </a:rPr>
              <a:t>) when the </a:t>
            </a:r>
            <a:r>
              <a:rPr lang="en-US" spc="-1" dirty="0" smtClean="0">
                <a:solidFill>
                  <a:srgbClr val="000000"/>
                </a:solidFill>
                <a:latin typeface="Arial"/>
              </a:rPr>
              <a:t>drift</a:t>
            </a:r>
            <a:r>
              <a:rPr lang="en-US" sz="1800" b="0" strike="noStrike" spc="-1" dirty="0" smtClean="0">
                <a:solidFill>
                  <a:srgbClr val="000000"/>
                </a:solidFill>
                <a:latin typeface="Arial"/>
              </a:rPr>
              <a:t> voltage is high !!!</a:t>
            </a:r>
            <a:endParaRPr lang="en-US" sz="1800" b="0" strike="noStrike" spc="-1" dirty="0">
              <a:latin typeface="Arial"/>
            </a:endParaRPr>
          </a:p>
        </p:txBody>
      </p:sp>
      <p:sp>
        <p:nvSpPr>
          <p:cNvPr id="4" name="Slide Number Placeholder 3"/>
          <p:cNvSpPr>
            <a:spLocks noGrp="1"/>
          </p:cNvSpPr>
          <p:nvPr>
            <p:ph type="sldNum" sz="quarter" idx="12"/>
          </p:nvPr>
        </p:nvSpPr>
        <p:spPr/>
        <p:txBody>
          <a:bodyPr/>
          <a:lstStyle/>
          <a:p>
            <a:fld id="{7EA9DCD8-BFAF-9B47-B38A-9DF1EE23DEF5}" type="slidenum">
              <a:rPr lang="en-US" smtClean="0"/>
              <a:t>21</a:t>
            </a:fld>
            <a:endParaRPr lang="en-US"/>
          </a:p>
        </p:txBody>
      </p:sp>
    </p:spTree>
    <p:extLst>
      <p:ext uri="{BB962C8B-B14F-4D97-AF65-F5344CB8AC3E}">
        <p14:creationId xmlns:p14="http://schemas.microsoft.com/office/powerpoint/2010/main" val="3846908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CustomShape 1"/>
          <p:cNvSpPr/>
          <p:nvPr/>
        </p:nvSpPr>
        <p:spPr>
          <a:xfrm>
            <a:off x="0" y="0"/>
            <a:ext cx="9141120" cy="13075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just">
              <a:lnSpc>
                <a:spcPct val="100000"/>
              </a:lnSpc>
            </a:pPr>
            <a:r>
              <a:rPr lang="en-US" sz="2000" b="1" u="sng" strike="noStrike" spc="-1" dirty="0" smtClean="0">
                <a:solidFill>
                  <a:srgbClr val="0000FF"/>
                </a:solidFill>
                <a:uFillTx/>
                <a:latin typeface="Times New Roman"/>
              </a:rPr>
              <a:t> </a:t>
            </a:r>
            <a:r>
              <a:rPr lang="en-US" sz="2000" b="1" u="sng" strike="noStrike" spc="-1" dirty="0">
                <a:solidFill>
                  <a:srgbClr val="0000FF"/>
                </a:solidFill>
                <a:uFillTx/>
                <a:latin typeface="Times New Roman"/>
              </a:rPr>
              <a:t>Timing Resolution as a Function of the Number of Pre-amplification Electrons. </a:t>
            </a:r>
            <a:endParaRPr lang="en-US" sz="2000" b="0" strike="noStrike" spc="-1" dirty="0">
              <a:latin typeface="Arial"/>
            </a:endParaRPr>
          </a:p>
          <a:p>
            <a:pPr>
              <a:lnSpc>
                <a:spcPct val="100000"/>
              </a:lnSpc>
            </a:pPr>
            <a:r>
              <a:rPr lang="en-US" sz="2000" b="1" strike="noStrike" spc="-1" dirty="0">
                <a:solidFill>
                  <a:srgbClr val="0000FF"/>
                </a:solidFill>
                <a:latin typeface="Times New Roman"/>
              </a:rPr>
              <a:t> </a:t>
            </a:r>
            <a:endParaRPr lang="en-US" sz="2000" b="0" strike="noStrike" spc="-1" dirty="0">
              <a:latin typeface="Arial"/>
            </a:endParaRPr>
          </a:p>
          <a:p>
            <a:pPr algn="ctr">
              <a:lnSpc>
                <a:spcPct val="100000"/>
              </a:lnSpc>
            </a:pPr>
            <a:endParaRPr lang="en-US" sz="2000" b="0" strike="noStrike" spc="-1" dirty="0">
              <a:latin typeface="Arial"/>
            </a:endParaRPr>
          </a:p>
        </p:txBody>
      </p:sp>
      <p:pic>
        <p:nvPicPr>
          <p:cNvPr id="628" name="Picture 4"/>
          <p:cNvPicPr/>
          <p:nvPr/>
        </p:nvPicPr>
        <p:blipFill rotWithShape="1">
          <a:blip r:embed="rId2"/>
          <a:srcRect r="36197" b="32301"/>
          <a:stretch/>
        </p:blipFill>
        <p:spPr>
          <a:xfrm>
            <a:off x="732663" y="328393"/>
            <a:ext cx="5896735" cy="4730115"/>
          </a:xfrm>
          <a:prstGeom prst="rect">
            <a:avLst/>
          </a:prstGeom>
          <a:ln>
            <a:noFill/>
          </a:ln>
        </p:spPr>
      </p:pic>
      <p:sp>
        <p:nvSpPr>
          <p:cNvPr id="629" name="CustomShape 3"/>
          <p:cNvSpPr/>
          <p:nvPr/>
        </p:nvSpPr>
        <p:spPr>
          <a:xfrm>
            <a:off x="187569" y="5313332"/>
            <a:ext cx="8661600" cy="1395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2000" b="1" i="1" strike="noStrike" spc="-1" dirty="0">
                <a:solidFill>
                  <a:srgbClr val="FF0000"/>
                </a:solidFill>
                <a:latin typeface="Times New Roman"/>
              </a:rPr>
              <a:t>1. the photoelectron &amp; avalanche contributions to the total time spread are statistically, heavily correlated </a:t>
            </a:r>
            <a:r>
              <a:rPr lang="en-US" sz="2000" b="0" strike="noStrike" spc="-1" dirty="0">
                <a:solidFill>
                  <a:srgbClr val="0000FF"/>
                </a:solidFill>
                <a:latin typeface="Calibri"/>
              </a:rPr>
              <a:t>How comes this correlation? </a:t>
            </a:r>
            <a:endParaRPr lang="en-US" sz="2000" b="0" strike="noStrike" spc="-1" dirty="0">
              <a:latin typeface="Arial"/>
            </a:endParaRPr>
          </a:p>
          <a:p>
            <a:pPr>
              <a:lnSpc>
                <a:spcPct val="100000"/>
              </a:lnSpc>
            </a:pPr>
            <a:r>
              <a:rPr lang="en-US" sz="2000" b="1" i="1" strike="noStrike" spc="-1" dirty="0">
                <a:latin typeface="Times New Roman"/>
              </a:rPr>
              <a:t>2. </a:t>
            </a:r>
            <a:r>
              <a:rPr lang="en-US" sz="2000" b="1" i="1" strike="noStrike" spc="-1" dirty="0">
                <a:solidFill>
                  <a:srgbClr val="000000"/>
                </a:solidFill>
                <a:latin typeface="Times New Roman"/>
              </a:rPr>
              <a:t>The transmission through the </a:t>
            </a:r>
            <a:r>
              <a:rPr lang="en-US" sz="2000" b="1" i="1" strike="noStrike" spc="-1" dirty="0" smtClean="0">
                <a:solidFill>
                  <a:srgbClr val="000000"/>
                </a:solidFill>
                <a:latin typeface="Times New Roman"/>
              </a:rPr>
              <a:t>mesh  (~25%), </a:t>
            </a:r>
            <a:r>
              <a:rPr lang="en-US" sz="2000" b="1" i="1" strike="noStrike" spc="-1" dirty="0">
                <a:solidFill>
                  <a:srgbClr val="000000"/>
                </a:solidFill>
                <a:latin typeface="Times New Roman"/>
              </a:rPr>
              <a:t>at </a:t>
            </a:r>
            <a:r>
              <a:rPr lang="en-US" sz="2000" b="1" i="1" strike="noStrike" spc="-1" dirty="0" smtClean="0">
                <a:solidFill>
                  <a:srgbClr val="000000"/>
                </a:solidFill>
                <a:latin typeface="Times New Roman"/>
              </a:rPr>
              <a:t>high drift </a:t>
            </a:r>
            <a:r>
              <a:rPr lang="en-US" sz="2000" b="1" i="1" strike="noStrike" spc="-1" dirty="0">
                <a:solidFill>
                  <a:srgbClr val="000000"/>
                </a:solidFill>
                <a:latin typeface="Times New Roman"/>
              </a:rPr>
              <a:t>voltages, </a:t>
            </a:r>
            <a:r>
              <a:rPr lang="en-US" sz="2000" b="1" i="1" u="sng" strike="noStrike" spc="-1" dirty="0">
                <a:solidFill>
                  <a:srgbClr val="000000"/>
                </a:solidFill>
                <a:uFillTx/>
                <a:latin typeface="Times New Roman"/>
              </a:rPr>
              <a:t>does not affect the resolution of the </a:t>
            </a:r>
            <a:r>
              <a:rPr lang="en-US" sz="2000" b="1" i="1" u="sng" strike="noStrike" spc="-1" dirty="0" smtClean="0">
                <a:solidFill>
                  <a:srgbClr val="000000"/>
                </a:solidFill>
                <a:uFillTx/>
                <a:latin typeface="Times New Roman"/>
              </a:rPr>
              <a:t>PICOSEC !!!</a:t>
            </a:r>
            <a:r>
              <a:rPr lang="en-US" sz="2000" b="1" i="1" strike="noStrike" spc="-1" dirty="0" smtClean="0">
                <a:solidFill>
                  <a:srgbClr val="000000"/>
                </a:solidFill>
                <a:latin typeface="Times New Roman"/>
              </a:rPr>
              <a:t>.</a:t>
            </a:r>
            <a:endParaRPr lang="en-US" sz="2000" b="0" strike="noStrike" spc="-1" dirty="0">
              <a:latin typeface="Arial"/>
            </a:endParaRPr>
          </a:p>
        </p:txBody>
      </p:sp>
      <p:sp>
        <p:nvSpPr>
          <p:cNvPr id="3" name="Slide Number Placeholder 2"/>
          <p:cNvSpPr>
            <a:spLocks noGrp="1"/>
          </p:cNvSpPr>
          <p:nvPr>
            <p:ph type="sldNum" sz="quarter" idx="12"/>
          </p:nvPr>
        </p:nvSpPr>
        <p:spPr/>
        <p:txBody>
          <a:bodyPr/>
          <a:lstStyle/>
          <a:p>
            <a:fld id="{7EA9DCD8-BFAF-9B47-B38A-9DF1EE23DEF5}" type="slidenum">
              <a:rPr lang="en-US" smtClean="0"/>
              <a:t>22</a:t>
            </a:fld>
            <a:endParaRPr lang="en-US"/>
          </a:p>
        </p:txBody>
      </p:sp>
    </p:spTree>
    <p:extLst>
      <p:ext uri="{BB962C8B-B14F-4D97-AF65-F5344CB8AC3E}">
        <p14:creationId xmlns:p14="http://schemas.microsoft.com/office/powerpoint/2010/main" val="1247210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 name="Picture 654"/>
          <p:cNvPicPr/>
          <p:nvPr/>
        </p:nvPicPr>
        <p:blipFill>
          <a:blip r:embed="rId2"/>
          <a:stretch/>
        </p:blipFill>
        <p:spPr>
          <a:xfrm>
            <a:off x="1030278" y="2074985"/>
            <a:ext cx="6580975" cy="4078080"/>
          </a:xfrm>
          <a:prstGeom prst="rect">
            <a:avLst/>
          </a:prstGeom>
          <a:ln>
            <a:noFill/>
          </a:ln>
        </p:spPr>
      </p:pic>
      <p:sp>
        <p:nvSpPr>
          <p:cNvPr id="656" name="CustomShape 1"/>
          <p:cNvSpPr/>
          <p:nvPr/>
        </p:nvSpPr>
        <p:spPr>
          <a:xfrm>
            <a:off x="914400" y="38880"/>
            <a:ext cx="6283800" cy="432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2400" b="1" u="sng" strike="noStrike" spc="-1" dirty="0" smtClean="0">
                <a:solidFill>
                  <a:srgbClr val="0000FF"/>
                </a:solidFill>
                <a:uFillTx/>
                <a:latin typeface="Arial"/>
              </a:rPr>
              <a:t>Summarize </a:t>
            </a:r>
            <a:r>
              <a:rPr lang="en-US" sz="2400" b="1" u="sng" strike="noStrike" spc="-1" dirty="0">
                <a:solidFill>
                  <a:srgbClr val="0000FF"/>
                </a:solidFill>
                <a:uFillTx/>
                <a:latin typeface="Arial"/>
              </a:rPr>
              <a:t>the effect of the mesh</a:t>
            </a:r>
            <a:endParaRPr lang="en-US" sz="2400" b="0" strike="noStrike" spc="-1" dirty="0">
              <a:latin typeface="Arial"/>
            </a:endParaRPr>
          </a:p>
        </p:txBody>
      </p:sp>
      <p:sp>
        <p:nvSpPr>
          <p:cNvPr id="658" name="CustomShape 3"/>
          <p:cNvSpPr/>
          <p:nvPr/>
        </p:nvSpPr>
        <p:spPr>
          <a:xfrm>
            <a:off x="480646" y="621360"/>
            <a:ext cx="7680240" cy="345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5750" indent="-285750">
              <a:lnSpc>
                <a:spcPct val="100000"/>
              </a:lnSpc>
              <a:buFont typeface="Arial" charset="0"/>
              <a:buChar char="•"/>
            </a:pPr>
            <a:r>
              <a:rPr lang="en-US" sz="1400" b="1" strike="noStrike" spc="-1" dirty="0" smtClean="0">
                <a:solidFill>
                  <a:srgbClr val="FF0000"/>
                </a:solidFill>
                <a:latin typeface="Times New Roman" charset="0"/>
                <a:ea typeface="Times New Roman" charset="0"/>
                <a:cs typeface="Times New Roman" charset="0"/>
              </a:rPr>
              <a:t>The mesh transparency is almost constant (~25%), independent of the drift and anode </a:t>
            </a:r>
            <a:r>
              <a:rPr lang="en-US" sz="1400" b="1" spc="-1" dirty="0" smtClean="0">
                <a:solidFill>
                  <a:srgbClr val="FF0000"/>
                </a:solidFill>
                <a:latin typeface="Times New Roman" charset="0"/>
                <a:ea typeface="Times New Roman" charset="0"/>
                <a:cs typeface="Times New Roman" charset="0"/>
              </a:rPr>
              <a:t>voltages</a:t>
            </a:r>
          </a:p>
          <a:p>
            <a:pPr marL="285750" indent="-285750">
              <a:lnSpc>
                <a:spcPct val="100000"/>
              </a:lnSpc>
              <a:buFont typeface="Arial" charset="0"/>
              <a:buChar char="•"/>
            </a:pPr>
            <a:r>
              <a:rPr lang="en-US" sz="1400" b="1" spc="-1" dirty="0" smtClean="0">
                <a:solidFill>
                  <a:srgbClr val="FF0000"/>
                </a:solidFill>
                <a:latin typeface="Times New Roman" charset="0"/>
                <a:ea typeface="Times New Roman" charset="0"/>
                <a:cs typeface="Times New Roman" charset="0"/>
              </a:rPr>
              <a:t>The </a:t>
            </a:r>
            <a:r>
              <a:rPr lang="en-US" sz="1400" b="1" spc="-1" dirty="0" err="1" smtClean="0">
                <a:solidFill>
                  <a:srgbClr val="FF0000"/>
                </a:solidFill>
                <a:latin typeface="Times New Roman" charset="0"/>
                <a:ea typeface="Times New Roman" charset="0"/>
                <a:cs typeface="Times New Roman" charset="0"/>
              </a:rPr>
              <a:t>transmision</a:t>
            </a:r>
            <a:r>
              <a:rPr lang="en-US" sz="1400" b="1" spc="-1" dirty="0" smtClean="0">
                <a:solidFill>
                  <a:srgbClr val="FF0000"/>
                </a:solidFill>
                <a:latin typeface="Times New Roman" charset="0"/>
                <a:ea typeface="Times New Roman" charset="0"/>
                <a:cs typeface="Times New Roman" charset="0"/>
              </a:rPr>
              <a:t> through mesh adds a time delay, independent of the pre-amplification avalanche multiplicity</a:t>
            </a:r>
          </a:p>
          <a:p>
            <a:pPr marL="285750" indent="-285750">
              <a:lnSpc>
                <a:spcPct val="100000"/>
              </a:lnSpc>
              <a:buFont typeface="Arial" charset="0"/>
              <a:buChar char="•"/>
            </a:pPr>
            <a:r>
              <a:rPr lang="en-US" sz="1400" b="1" spc="-1" dirty="0" smtClean="0">
                <a:solidFill>
                  <a:srgbClr val="FF0000"/>
                </a:solidFill>
                <a:latin typeface="Times New Roman" charset="0"/>
                <a:ea typeface="Times New Roman" charset="0"/>
                <a:cs typeface="Times New Roman" charset="0"/>
              </a:rPr>
              <a:t>At lower drift voltages </a:t>
            </a:r>
            <a:r>
              <a:rPr lang="en-US" sz="1400" b="1" strike="noStrike" spc="-1" dirty="0" smtClean="0">
                <a:solidFill>
                  <a:srgbClr val="FF0000"/>
                </a:solidFill>
                <a:latin typeface="Times New Roman" charset="0"/>
                <a:ea typeface="Times New Roman" charset="0"/>
                <a:cs typeface="Times New Roman" charset="0"/>
              </a:rPr>
              <a:t>the </a:t>
            </a:r>
            <a:r>
              <a:rPr lang="en-US" sz="1400" b="1" strike="noStrike" spc="-1" dirty="0">
                <a:solidFill>
                  <a:srgbClr val="FF0000"/>
                </a:solidFill>
                <a:latin typeface="Times New Roman" charset="0"/>
                <a:ea typeface="Times New Roman" charset="0"/>
                <a:cs typeface="Times New Roman" charset="0"/>
              </a:rPr>
              <a:t>mesh adds a</a:t>
            </a:r>
            <a:r>
              <a:rPr lang="en-US" sz="1400" b="1" u="sng" strike="noStrike" spc="-1" dirty="0">
                <a:solidFill>
                  <a:srgbClr val="FF0000"/>
                </a:solidFill>
                <a:uFillTx/>
                <a:latin typeface="Times New Roman" charset="0"/>
                <a:ea typeface="Times New Roman" charset="0"/>
                <a:cs typeface="Times New Roman" charset="0"/>
              </a:rPr>
              <a:t> spread</a:t>
            </a:r>
            <a:r>
              <a:rPr lang="en-US" sz="1400" b="1" strike="noStrike" spc="-1" dirty="0">
                <a:solidFill>
                  <a:srgbClr val="FF0000"/>
                </a:solidFill>
                <a:latin typeface="Times New Roman" charset="0"/>
                <a:ea typeface="Times New Roman" charset="0"/>
                <a:cs typeface="Times New Roman" charset="0"/>
              </a:rPr>
              <a:t> </a:t>
            </a:r>
            <a:r>
              <a:rPr lang="en-US" sz="1400" b="1" strike="noStrike" spc="-1" dirty="0" smtClean="0">
                <a:solidFill>
                  <a:srgbClr val="FF0000"/>
                </a:solidFill>
                <a:latin typeface="Times New Roman" charset="0"/>
                <a:ea typeface="Times New Roman" charset="0"/>
                <a:cs typeface="Times New Roman" charset="0"/>
              </a:rPr>
              <a:t>which drops </a:t>
            </a:r>
            <a:r>
              <a:rPr lang="en-US" sz="1400" b="1" strike="noStrike" spc="-1" dirty="0">
                <a:solidFill>
                  <a:srgbClr val="FF0000"/>
                </a:solidFill>
                <a:latin typeface="Times New Roman" charset="0"/>
                <a:ea typeface="Times New Roman" charset="0"/>
                <a:cs typeface="Times New Roman" charset="0"/>
              </a:rPr>
              <a:t>with the  </a:t>
            </a:r>
            <a:r>
              <a:rPr lang="en-US" sz="1400" b="1" strike="noStrike" spc="-1" dirty="0" smtClean="0">
                <a:solidFill>
                  <a:srgbClr val="FF0000"/>
                </a:solidFill>
                <a:latin typeface="Times New Roman" charset="0"/>
                <a:ea typeface="Times New Roman" charset="0"/>
                <a:cs typeface="Times New Roman" charset="0"/>
              </a:rPr>
              <a:t>pre-amplification avalanche population !!!</a:t>
            </a:r>
          </a:p>
          <a:p>
            <a:pPr marL="285750" indent="-285750">
              <a:buFont typeface="Arial" charset="0"/>
              <a:buChar char="•"/>
            </a:pPr>
            <a:r>
              <a:rPr lang="en-US" sz="1400" b="1" spc="-1" dirty="0">
                <a:solidFill>
                  <a:srgbClr val="FF0000"/>
                </a:solidFill>
                <a:latin typeface="Times New Roman" charset="0"/>
                <a:ea typeface="Times New Roman" charset="0"/>
                <a:cs typeface="Times New Roman" charset="0"/>
              </a:rPr>
              <a:t>At </a:t>
            </a:r>
            <a:r>
              <a:rPr lang="en-US" sz="1400" b="1" spc="-1" dirty="0" smtClean="0">
                <a:solidFill>
                  <a:srgbClr val="FF0000"/>
                </a:solidFill>
                <a:latin typeface="Times New Roman" charset="0"/>
                <a:ea typeface="Times New Roman" charset="0"/>
                <a:cs typeface="Times New Roman" charset="0"/>
              </a:rPr>
              <a:t>higher </a:t>
            </a:r>
            <a:r>
              <a:rPr lang="en-US" sz="1400" b="1" spc="-1" dirty="0">
                <a:solidFill>
                  <a:srgbClr val="FF0000"/>
                </a:solidFill>
                <a:latin typeface="Times New Roman" charset="0"/>
                <a:ea typeface="Times New Roman" charset="0"/>
                <a:cs typeface="Times New Roman" charset="0"/>
              </a:rPr>
              <a:t>drift voltages the mesh </a:t>
            </a:r>
            <a:r>
              <a:rPr lang="en-US" sz="1400" b="1" spc="-1" dirty="0" smtClean="0">
                <a:solidFill>
                  <a:srgbClr val="FF0000"/>
                </a:solidFill>
                <a:latin typeface="Times New Roman" charset="0"/>
                <a:ea typeface="Times New Roman" charset="0"/>
                <a:cs typeface="Times New Roman" charset="0"/>
              </a:rPr>
              <a:t>does not affect the time spread !!!</a:t>
            </a:r>
            <a:endParaRPr lang="en-US" sz="1400" b="1" spc="-1" dirty="0">
              <a:solidFill>
                <a:srgbClr val="FF0000"/>
              </a:solidFill>
              <a:latin typeface="Times New Roman" charset="0"/>
              <a:ea typeface="Times New Roman" charset="0"/>
              <a:cs typeface="Times New Roman" charset="0"/>
            </a:endParaRPr>
          </a:p>
          <a:p>
            <a:pPr marL="285750" indent="-285750">
              <a:lnSpc>
                <a:spcPct val="100000"/>
              </a:lnSpc>
              <a:buFont typeface="Arial" charset="0"/>
              <a:buChar char="•"/>
            </a:pPr>
            <a:endParaRPr lang="en-US" sz="1400" b="1" strike="noStrike" spc="-1" dirty="0">
              <a:latin typeface="Times New Roman" charset="0"/>
              <a:ea typeface="Times New Roman" charset="0"/>
              <a:cs typeface="Times New Roman" charset="0"/>
            </a:endParaRPr>
          </a:p>
        </p:txBody>
      </p:sp>
      <p:sp>
        <p:nvSpPr>
          <p:cNvPr id="3" name="Slide Number Placeholder 2"/>
          <p:cNvSpPr>
            <a:spLocks noGrp="1"/>
          </p:cNvSpPr>
          <p:nvPr>
            <p:ph type="sldNum" sz="quarter" idx="12"/>
          </p:nvPr>
        </p:nvSpPr>
        <p:spPr/>
        <p:txBody>
          <a:bodyPr/>
          <a:lstStyle/>
          <a:p>
            <a:fld id="{7EA9DCD8-BFAF-9B47-B38A-9DF1EE23DEF5}" type="slidenum">
              <a:rPr lang="en-US" smtClean="0"/>
              <a:t>23</a:t>
            </a:fld>
            <a:endParaRPr lang="en-US"/>
          </a:p>
        </p:txBody>
      </p:sp>
    </p:spTree>
    <p:extLst>
      <p:ext uri="{BB962C8B-B14F-4D97-AF65-F5344CB8AC3E}">
        <p14:creationId xmlns:p14="http://schemas.microsoft.com/office/powerpoint/2010/main" val="14013996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2" name="CustomShape 1"/>
          <p:cNvSpPr/>
          <p:nvPr/>
        </p:nvSpPr>
        <p:spPr>
          <a:xfrm>
            <a:off x="457200" y="273600"/>
            <a:ext cx="8227440" cy="1143360"/>
          </a:xfrm>
          <a:prstGeom prst="rect">
            <a:avLst/>
          </a:prstGeom>
          <a:noFill/>
          <a:ln>
            <a:noFill/>
          </a:ln>
        </p:spPr>
        <p:style>
          <a:lnRef idx="0">
            <a:scrgbClr r="0" g="0" b="0"/>
          </a:lnRef>
          <a:fillRef idx="0">
            <a:scrgbClr r="0" g="0" b="0"/>
          </a:fillRef>
          <a:effectRef idx="0">
            <a:scrgbClr r="0" g="0" b="0"/>
          </a:effectRef>
          <a:fontRef idx="minor"/>
        </p:style>
      </p:sp>
      <p:sp>
        <p:nvSpPr>
          <p:cNvPr id="673" name="CustomShape 2"/>
          <p:cNvSpPr/>
          <p:nvPr/>
        </p:nvSpPr>
        <p:spPr>
          <a:xfrm>
            <a:off x="457200" y="1604520"/>
            <a:ext cx="4014000" cy="1895040"/>
          </a:xfrm>
          <a:prstGeom prst="rect">
            <a:avLst/>
          </a:prstGeom>
          <a:noFill/>
          <a:ln>
            <a:noFill/>
          </a:ln>
        </p:spPr>
        <p:style>
          <a:lnRef idx="0">
            <a:scrgbClr r="0" g="0" b="0"/>
          </a:lnRef>
          <a:fillRef idx="0">
            <a:scrgbClr r="0" g="0" b="0"/>
          </a:fillRef>
          <a:effectRef idx="0">
            <a:scrgbClr r="0" g="0" b="0"/>
          </a:effectRef>
          <a:fontRef idx="minor"/>
        </p:style>
      </p:sp>
      <p:sp>
        <p:nvSpPr>
          <p:cNvPr id="674" name="CustomShape 3"/>
          <p:cNvSpPr/>
          <p:nvPr/>
        </p:nvSpPr>
        <p:spPr>
          <a:xfrm>
            <a:off x="4674240" y="1604520"/>
            <a:ext cx="4014000" cy="1895040"/>
          </a:xfrm>
          <a:prstGeom prst="rect">
            <a:avLst/>
          </a:prstGeom>
          <a:noFill/>
          <a:ln>
            <a:noFill/>
          </a:ln>
        </p:spPr>
        <p:style>
          <a:lnRef idx="0">
            <a:scrgbClr r="0" g="0" b="0"/>
          </a:lnRef>
          <a:fillRef idx="0">
            <a:scrgbClr r="0" g="0" b="0"/>
          </a:fillRef>
          <a:effectRef idx="0">
            <a:scrgbClr r="0" g="0" b="0"/>
          </a:effectRef>
          <a:fontRef idx="minor"/>
        </p:style>
      </p:sp>
      <p:sp>
        <p:nvSpPr>
          <p:cNvPr id="675" name="CustomShape 4"/>
          <p:cNvSpPr/>
          <p:nvPr/>
        </p:nvSpPr>
        <p:spPr>
          <a:xfrm>
            <a:off x="457200" y="3682080"/>
            <a:ext cx="8227440" cy="1895040"/>
          </a:xfrm>
          <a:prstGeom prst="rect">
            <a:avLst/>
          </a:prstGeom>
          <a:noFill/>
          <a:ln>
            <a:noFill/>
          </a:ln>
        </p:spPr>
        <p:style>
          <a:lnRef idx="0">
            <a:scrgbClr r="0" g="0" b="0"/>
          </a:lnRef>
          <a:fillRef idx="0">
            <a:scrgbClr r="0" g="0" b="0"/>
          </a:fillRef>
          <a:effectRef idx="0">
            <a:scrgbClr r="0" g="0" b="0"/>
          </a:effectRef>
          <a:fontRef idx="minor"/>
        </p:style>
      </p:sp>
      <p:sp>
        <p:nvSpPr>
          <p:cNvPr id="676" name="CustomShape 5"/>
          <p:cNvSpPr/>
          <p:nvPr/>
        </p:nvSpPr>
        <p:spPr>
          <a:xfrm>
            <a:off x="1005840" y="274320"/>
            <a:ext cx="7194960" cy="432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2000" b="1" u="sng" strike="noStrike" spc="-1" dirty="0" smtClean="0">
                <a:solidFill>
                  <a:srgbClr val="C00000"/>
                </a:solidFill>
                <a:uFillTx/>
                <a:latin typeface="Times New Roman" charset="0"/>
                <a:ea typeface="Times New Roman" charset="0"/>
                <a:cs typeface="Times New Roman" charset="0"/>
              </a:rPr>
              <a:t>GARFIELD++ adds with more questions than answers </a:t>
            </a:r>
            <a:endParaRPr lang="en-US" sz="2000" b="0" strike="noStrike" spc="-1" dirty="0">
              <a:solidFill>
                <a:srgbClr val="C00000"/>
              </a:solidFill>
              <a:latin typeface="Times New Roman" charset="0"/>
              <a:ea typeface="Times New Roman" charset="0"/>
              <a:cs typeface="Times New Roman" charset="0"/>
            </a:endParaRPr>
          </a:p>
        </p:txBody>
      </p:sp>
      <p:pic>
        <p:nvPicPr>
          <p:cNvPr id="677" name="Picture 676"/>
          <p:cNvPicPr/>
          <p:nvPr/>
        </p:nvPicPr>
        <p:blipFill>
          <a:blip r:embed="rId2"/>
          <a:stretch/>
        </p:blipFill>
        <p:spPr>
          <a:xfrm>
            <a:off x="348840" y="989640"/>
            <a:ext cx="8750160" cy="5485680"/>
          </a:xfrm>
          <a:prstGeom prst="rect">
            <a:avLst/>
          </a:prstGeom>
          <a:ln>
            <a:noFill/>
          </a:ln>
        </p:spPr>
      </p:pic>
      <p:sp>
        <p:nvSpPr>
          <p:cNvPr id="2" name="Rectangle 1"/>
          <p:cNvSpPr/>
          <p:nvPr/>
        </p:nvSpPr>
        <p:spPr>
          <a:xfrm>
            <a:off x="3569677" y="2198078"/>
            <a:ext cx="3429000" cy="1992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91249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extShape 1"/>
          <p:cNvSpPr txBox="1"/>
          <p:nvPr/>
        </p:nvSpPr>
        <p:spPr>
          <a:xfrm>
            <a:off x="165888" y="2228348"/>
            <a:ext cx="8792064" cy="1701005"/>
          </a:xfrm>
          <a:prstGeom prst="rect">
            <a:avLst/>
          </a:prstGeom>
          <a:noFill/>
          <a:ln>
            <a:noFill/>
          </a:ln>
        </p:spPr>
        <p:txBody>
          <a:bodyPr lIns="0" tIns="0" rIns="0" bIns="0" anchor="ctr"/>
          <a:lstStyle/>
          <a:p>
            <a:pPr algn="ctr"/>
            <a:r>
              <a:rPr lang="en-US" sz="3991" b="1" spc="-1" dirty="0" smtClean="0">
                <a:latin typeface="Arial"/>
              </a:rPr>
              <a:t>Understanding the Physics of Precise Timing</a:t>
            </a:r>
            <a:endParaRPr lang="en-US" sz="3991" spc="-1" dirty="0">
              <a:latin typeface="Arial"/>
            </a:endParaRPr>
          </a:p>
        </p:txBody>
      </p:sp>
      <p:sp>
        <p:nvSpPr>
          <p:cNvPr id="3" name="Slide Number Placeholder 2"/>
          <p:cNvSpPr>
            <a:spLocks noGrp="1"/>
          </p:cNvSpPr>
          <p:nvPr>
            <p:ph type="sldNum" sz="quarter" idx="12"/>
          </p:nvPr>
        </p:nvSpPr>
        <p:spPr/>
        <p:txBody>
          <a:bodyPr/>
          <a:lstStyle/>
          <a:p>
            <a:fld id="{7EA9DCD8-BFAF-9B47-B38A-9DF1EE23DEF5}" type="slidenum">
              <a:rPr lang="en-US" smtClean="0"/>
              <a:t>25</a:t>
            </a:fld>
            <a:endParaRPr lang="en-US"/>
          </a:p>
        </p:txBody>
      </p:sp>
    </p:spTree>
    <p:extLst>
      <p:ext uri="{BB962C8B-B14F-4D97-AF65-F5344CB8AC3E}">
        <p14:creationId xmlns:p14="http://schemas.microsoft.com/office/powerpoint/2010/main" val="9265210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5" name="Picture 1"/>
          <p:cNvPicPr/>
          <p:nvPr/>
        </p:nvPicPr>
        <p:blipFill>
          <a:blip r:embed="rId2"/>
          <a:stretch/>
        </p:blipFill>
        <p:spPr>
          <a:xfrm>
            <a:off x="4788720" y="535901"/>
            <a:ext cx="4212720" cy="4972680"/>
          </a:xfrm>
          <a:prstGeom prst="rect">
            <a:avLst/>
          </a:prstGeom>
          <a:ln>
            <a:noFill/>
          </a:ln>
        </p:spPr>
      </p:pic>
      <p:pic>
        <p:nvPicPr>
          <p:cNvPr id="506" name="Picture 2"/>
          <p:cNvPicPr/>
          <p:nvPr/>
        </p:nvPicPr>
        <p:blipFill>
          <a:blip r:embed="rId3"/>
          <a:srcRect l="540654" r="-267144"/>
          <a:stretch/>
        </p:blipFill>
        <p:spPr>
          <a:xfrm>
            <a:off x="329040" y="0"/>
            <a:ext cx="2251800" cy="2708640"/>
          </a:xfrm>
          <a:prstGeom prst="rect">
            <a:avLst/>
          </a:prstGeom>
          <a:ln>
            <a:noFill/>
          </a:ln>
        </p:spPr>
      </p:pic>
      <p:sp>
        <p:nvSpPr>
          <p:cNvPr id="507" name="CustomShape 1"/>
          <p:cNvSpPr/>
          <p:nvPr/>
        </p:nvSpPr>
        <p:spPr>
          <a:xfrm>
            <a:off x="5457046" y="423360"/>
            <a:ext cx="2260080" cy="727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400" b="1" strike="noStrike" spc="-1" dirty="0">
                <a:solidFill>
                  <a:srgbClr val="FF0000"/>
                </a:solidFill>
                <a:latin typeface="Times New Roman"/>
              </a:rPr>
              <a:t>Scatterings WITH some significant energy losses</a:t>
            </a:r>
            <a:endParaRPr lang="en-US" sz="1400" b="0" strike="noStrike" spc="-1" dirty="0">
              <a:latin typeface="Arial"/>
            </a:endParaRPr>
          </a:p>
        </p:txBody>
      </p:sp>
      <p:pic>
        <p:nvPicPr>
          <p:cNvPr id="508" name="Picture 4"/>
          <p:cNvPicPr/>
          <p:nvPr/>
        </p:nvPicPr>
        <p:blipFill>
          <a:blip r:embed="rId4"/>
          <a:srcRect t="-115618" r="885632"/>
          <a:stretch/>
        </p:blipFill>
        <p:spPr>
          <a:xfrm>
            <a:off x="401040" y="2212920"/>
            <a:ext cx="2193120" cy="2406960"/>
          </a:xfrm>
          <a:prstGeom prst="rect">
            <a:avLst/>
          </a:prstGeom>
          <a:ln>
            <a:noFill/>
          </a:ln>
        </p:spPr>
      </p:pic>
      <p:sp>
        <p:nvSpPr>
          <p:cNvPr id="509" name="CustomShape 2"/>
          <p:cNvSpPr/>
          <p:nvPr/>
        </p:nvSpPr>
        <p:spPr>
          <a:xfrm>
            <a:off x="5765040" y="1989000"/>
            <a:ext cx="2260080" cy="51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400" b="1" strike="noStrike" spc="-1">
                <a:solidFill>
                  <a:srgbClr val="FF0000"/>
                </a:solidFill>
                <a:latin typeface="Times New Roman"/>
              </a:rPr>
              <a:t>Scatterings WITHOUT  significant energy loss</a:t>
            </a:r>
            <a:endParaRPr lang="en-US" sz="1400" b="0" strike="noStrike" spc="-1">
              <a:latin typeface="Arial"/>
            </a:endParaRPr>
          </a:p>
        </p:txBody>
      </p:sp>
      <p:pic>
        <p:nvPicPr>
          <p:cNvPr id="511" name="Picture 2"/>
          <p:cNvPicPr/>
          <p:nvPr/>
        </p:nvPicPr>
        <p:blipFill>
          <a:blip r:embed="rId3"/>
          <a:stretch/>
        </p:blipFill>
        <p:spPr>
          <a:xfrm>
            <a:off x="132337" y="788040"/>
            <a:ext cx="4923646" cy="3240720"/>
          </a:xfrm>
          <a:prstGeom prst="rect">
            <a:avLst/>
          </a:prstGeom>
          <a:ln>
            <a:noFill/>
          </a:ln>
        </p:spPr>
      </p:pic>
      <p:sp>
        <p:nvSpPr>
          <p:cNvPr id="512" name="CustomShape 4"/>
          <p:cNvSpPr/>
          <p:nvPr/>
        </p:nvSpPr>
        <p:spPr>
          <a:xfrm>
            <a:off x="58680" y="4907160"/>
            <a:ext cx="9068040" cy="1881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600" b="0" strike="noStrike" spc="-1" dirty="0">
                <a:solidFill>
                  <a:srgbClr val="0000FF"/>
                </a:solidFill>
                <a:latin typeface="Arial"/>
              </a:rPr>
              <a:t>The more quencher we have, the faster we arrive somewhere forward.</a:t>
            </a:r>
            <a:endParaRPr lang="en-US" sz="1600" b="0" strike="noStrike" spc="-1" dirty="0">
              <a:latin typeface="Arial"/>
            </a:endParaRPr>
          </a:p>
          <a:p>
            <a:pPr>
              <a:lnSpc>
                <a:spcPct val="100000"/>
              </a:lnSpc>
            </a:pPr>
            <a:r>
              <a:rPr lang="en-US" sz="1600" b="0" strike="noStrike" spc="-1" dirty="0">
                <a:solidFill>
                  <a:srgbClr val="FF0000"/>
                </a:solidFill>
                <a:latin typeface="Arial"/>
              </a:rPr>
              <a:t>The average forward speed of the very energetic rabbit is lower than the turtle!</a:t>
            </a:r>
            <a:endParaRPr lang="en-US" sz="1600" b="0" strike="noStrike" spc="-1" dirty="0">
              <a:latin typeface="Arial"/>
            </a:endParaRPr>
          </a:p>
          <a:p>
            <a:pPr>
              <a:lnSpc>
                <a:spcPct val="100000"/>
              </a:lnSpc>
            </a:pPr>
            <a:r>
              <a:rPr lang="en-US" sz="1600" b="0" strike="noStrike" spc="-1" dirty="0">
                <a:solidFill>
                  <a:srgbClr val="FF0000"/>
                </a:solidFill>
                <a:latin typeface="Arial"/>
              </a:rPr>
              <a:t>Like a </a:t>
            </a:r>
            <a:r>
              <a:rPr lang="en-US" sz="1600" b="0" strike="noStrike" spc="-1" dirty="0" err="1">
                <a:solidFill>
                  <a:srgbClr val="FF0000"/>
                </a:solidFill>
                <a:latin typeface="Arial"/>
              </a:rPr>
              <a:t>bounching</a:t>
            </a:r>
            <a:r>
              <a:rPr lang="en-US" sz="1600" b="0" strike="noStrike" spc="-1" dirty="0">
                <a:solidFill>
                  <a:srgbClr val="FF0000"/>
                </a:solidFill>
                <a:latin typeface="Arial"/>
              </a:rPr>
              <a:t> ball: </a:t>
            </a:r>
            <a:endParaRPr lang="en-US" sz="1600" b="0" strike="noStrike" spc="-1" dirty="0">
              <a:latin typeface="Arial"/>
            </a:endParaRPr>
          </a:p>
          <a:p>
            <a:pPr>
              <a:lnSpc>
                <a:spcPct val="100000"/>
              </a:lnSpc>
            </a:pPr>
            <a:r>
              <a:rPr lang="en-US" sz="1600" b="0" strike="noStrike" spc="-1" dirty="0">
                <a:solidFill>
                  <a:srgbClr val="FF0000"/>
                </a:solidFill>
                <a:latin typeface="Arial"/>
              </a:rPr>
              <a:t>if only elastically scattered, it goes backward with a lot of energy and it looses time before the Electric field brings it back to forward motion again! </a:t>
            </a:r>
            <a:endParaRPr lang="en-US" sz="1600" b="0" strike="noStrike" spc="-1" dirty="0">
              <a:latin typeface="Arial"/>
            </a:endParaRPr>
          </a:p>
          <a:p>
            <a:pPr>
              <a:lnSpc>
                <a:spcPct val="100000"/>
              </a:lnSpc>
            </a:pPr>
            <a:r>
              <a:rPr lang="en-US" sz="1600" b="0" strike="noStrike" spc="-1" dirty="0">
                <a:solidFill>
                  <a:srgbClr val="FF0000"/>
                </a:solidFill>
                <a:latin typeface="Arial"/>
              </a:rPr>
              <a:t>So, with an inelastic collision, the photoelectron gains time compared to an elastic collisions!  </a:t>
            </a:r>
            <a:r>
              <a:rPr lang="en-US" sz="1600" b="0" strike="noStrike" spc="-1" dirty="0" smtClean="0">
                <a:solidFill>
                  <a:srgbClr val="FF0000"/>
                </a:solidFill>
                <a:latin typeface="Arial"/>
              </a:rPr>
              <a:t>→</a:t>
            </a:r>
            <a:endParaRPr lang="en-US" sz="1600" b="0" strike="noStrike" spc="-1" dirty="0">
              <a:latin typeface="Arial"/>
            </a:endParaRPr>
          </a:p>
        </p:txBody>
      </p:sp>
      <p:sp>
        <p:nvSpPr>
          <p:cNvPr id="513" name="CustomShape 5"/>
          <p:cNvSpPr/>
          <p:nvPr/>
        </p:nvSpPr>
        <p:spPr>
          <a:xfrm>
            <a:off x="783720" y="1076040"/>
            <a:ext cx="2435400" cy="344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1" i="1" strike="noStrike" spc="-1">
                <a:solidFill>
                  <a:srgbClr val="FF0000"/>
                </a:solidFill>
                <a:latin typeface="Times New Roman"/>
              </a:rPr>
              <a:t>Plots from Rob Veenhof</a:t>
            </a:r>
            <a:endParaRPr lang="en-US" sz="1800" b="0" strike="noStrike" spc="-1">
              <a:latin typeface="Arial"/>
            </a:endParaRPr>
          </a:p>
        </p:txBody>
      </p:sp>
      <p:sp>
        <p:nvSpPr>
          <p:cNvPr id="514" name="CustomShape 6"/>
          <p:cNvSpPr/>
          <p:nvPr/>
        </p:nvSpPr>
        <p:spPr>
          <a:xfrm>
            <a:off x="30960" y="130320"/>
            <a:ext cx="7231486" cy="345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1" u="sng" strike="noStrike" spc="-1" dirty="0" smtClean="0">
                <a:uFillTx/>
                <a:latin typeface="Arial"/>
              </a:rPr>
              <a:t>A model inspired by the effect of quenchers in </a:t>
            </a:r>
            <a:r>
              <a:rPr lang="en-US" sz="1800" b="1" u="sng" strike="noStrike" spc="-1" smtClean="0">
                <a:uFillTx/>
                <a:latin typeface="Arial"/>
              </a:rPr>
              <a:t>noble gasses: </a:t>
            </a:r>
            <a:endParaRPr lang="en-US" sz="1800" b="0" strike="noStrike" spc="-1" dirty="0">
              <a:latin typeface="Arial"/>
            </a:endParaRPr>
          </a:p>
        </p:txBody>
      </p:sp>
      <p:sp>
        <p:nvSpPr>
          <p:cNvPr id="3" name="Slide Number Placeholder 2"/>
          <p:cNvSpPr>
            <a:spLocks noGrp="1"/>
          </p:cNvSpPr>
          <p:nvPr>
            <p:ph type="sldNum" sz="quarter" idx="12"/>
          </p:nvPr>
        </p:nvSpPr>
        <p:spPr/>
        <p:txBody>
          <a:bodyPr/>
          <a:lstStyle/>
          <a:p>
            <a:fld id="{7EA9DCD8-BFAF-9B47-B38A-9DF1EE23DEF5}" type="slidenum">
              <a:rPr lang="en-US" smtClean="0"/>
              <a:t>26</a:t>
            </a:fld>
            <a:endParaRPr lang="en-US"/>
          </a:p>
        </p:txBody>
      </p:sp>
    </p:spTree>
    <p:extLst>
      <p:ext uri="{BB962C8B-B14F-4D97-AF65-F5344CB8AC3E}">
        <p14:creationId xmlns:p14="http://schemas.microsoft.com/office/powerpoint/2010/main" val="55351987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p:nvPr/>
        </p:nvPicPr>
        <p:blipFill>
          <a:blip r:embed="rId2"/>
          <a:stretch/>
        </p:blipFill>
        <p:spPr>
          <a:xfrm>
            <a:off x="101231" y="145676"/>
            <a:ext cx="4905125" cy="2006330"/>
          </a:xfrm>
          <a:prstGeom prst="rect">
            <a:avLst/>
          </a:prstGeom>
          <a:ln>
            <a:noFill/>
          </a:ln>
        </p:spPr>
      </p:pic>
      <p:sp>
        <p:nvSpPr>
          <p:cNvPr id="5" name="CustomShape 1"/>
          <p:cNvSpPr/>
          <p:nvPr/>
        </p:nvSpPr>
        <p:spPr>
          <a:xfrm>
            <a:off x="949285" y="2152333"/>
            <a:ext cx="3024517" cy="275283"/>
          </a:xfrm>
          <a:prstGeom prst="rect">
            <a:avLst/>
          </a:prstGeom>
          <a:noFill/>
          <a:ln>
            <a:noFill/>
          </a:ln>
        </p:spPr>
        <p:style>
          <a:lnRef idx="0">
            <a:scrgbClr r="0" g="0" b="0"/>
          </a:lnRef>
          <a:fillRef idx="0">
            <a:scrgbClr r="0" g="0" b="0"/>
          </a:fillRef>
          <a:effectRef idx="0">
            <a:scrgbClr r="0" g="0" b="0"/>
          </a:effectRef>
          <a:fontRef idx="minor"/>
        </p:style>
        <p:txBody>
          <a:bodyPr wrap="none" lIns="81638" tIns="40819" rIns="81638" bIns="40819"/>
          <a:lstStyle/>
          <a:p>
            <a:pPr>
              <a:lnSpc>
                <a:spcPct val="100000"/>
              </a:lnSpc>
            </a:pPr>
            <a:r>
              <a:rPr lang="en-US" sz="1270" b="1" spc="-1">
                <a:solidFill>
                  <a:srgbClr val="000000"/>
                </a:solidFill>
                <a:latin typeface="Arial"/>
                <a:ea typeface="DejaVu Sans"/>
              </a:rPr>
              <a:t>arXiv:1901.10779v1 [physics.ins-det] </a:t>
            </a:r>
            <a:endParaRPr lang="en-US" sz="1270" spc="-1">
              <a:latin typeface="Arial"/>
            </a:endParaRPr>
          </a:p>
        </p:txBody>
      </p:sp>
      <p:pic>
        <p:nvPicPr>
          <p:cNvPr id="6" name="Picture 7"/>
          <p:cNvPicPr/>
          <p:nvPr/>
        </p:nvPicPr>
        <p:blipFill>
          <a:blip r:embed="rId3"/>
          <a:stretch/>
        </p:blipFill>
        <p:spPr>
          <a:xfrm>
            <a:off x="3211830" y="2560320"/>
            <a:ext cx="5436199" cy="4400550"/>
          </a:xfrm>
          <a:prstGeom prst="rect">
            <a:avLst/>
          </a:prstGeom>
          <a:ln>
            <a:noFill/>
          </a:ln>
        </p:spPr>
      </p:pic>
      <p:sp>
        <p:nvSpPr>
          <p:cNvPr id="13" name="Slide Number Placeholder 12"/>
          <p:cNvSpPr>
            <a:spLocks noGrp="1"/>
          </p:cNvSpPr>
          <p:nvPr>
            <p:ph type="sldNum" sz="quarter" idx="12"/>
          </p:nvPr>
        </p:nvSpPr>
        <p:spPr/>
        <p:txBody>
          <a:bodyPr/>
          <a:lstStyle/>
          <a:p>
            <a:fld id="{7EA9DCD8-BFAF-9B47-B38A-9DF1EE23DEF5}" type="slidenum">
              <a:rPr lang="en-US" smtClean="0"/>
              <a:t>27</a:t>
            </a:fld>
            <a:endParaRPr lang="en-US"/>
          </a:p>
        </p:txBody>
      </p:sp>
    </p:spTree>
    <p:extLst>
      <p:ext uri="{BB962C8B-B14F-4D97-AF65-F5344CB8AC3E}">
        <p14:creationId xmlns:p14="http://schemas.microsoft.com/office/powerpoint/2010/main" val="8598720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p:nvPr/>
        </p:nvPicPr>
        <p:blipFill>
          <a:blip r:embed="rId3"/>
          <a:stretch/>
        </p:blipFill>
        <p:spPr>
          <a:xfrm>
            <a:off x="101231" y="145676"/>
            <a:ext cx="4905125" cy="2006330"/>
          </a:xfrm>
          <a:prstGeom prst="rect">
            <a:avLst/>
          </a:prstGeom>
          <a:ln>
            <a:noFill/>
          </a:ln>
        </p:spPr>
      </p:pic>
      <p:sp>
        <p:nvSpPr>
          <p:cNvPr id="5" name="CustomShape 1"/>
          <p:cNvSpPr/>
          <p:nvPr/>
        </p:nvSpPr>
        <p:spPr>
          <a:xfrm>
            <a:off x="949285" y="2152333"/>
            <a:ext cx="3024517" cy="275283"/>
          </a:xfrm>
          <a:prstGeom prst="rect">
            <a:avLst/>
          </a:prstGeom>
          <a:noFill/>
          <a:ln>
            <a:noFill/>
          </a:ln>
        </p:spPr>
        <p:style>
          <a:lnRef idx="0">
            <a:scrgbClr r="0" g="0" b="0"/>
          </a:lnRef>
          <a:fillRef idx="0">
            <a:scrgbClr r="0" g="0" b="0"/>
          </a:fillRef>
          <a:effectRef idx="0">
            <a:scrgbClr r="0" g="0" b="0"/>
          </a:effectRef>
          <a:fontRef idx="minor"/>
        </p:style>
        <p:txBody>
          <a:bodyPr wrap="none" lIns="81638" tIns="40819" rIns="81638" bIns="40819"/>
          <a:lstStyle/>
          <a:p>
            <a:pPr>
              <a:lnSpc>
                <a:spcPct val="100000"/>
              </a:lnSpc>
            </a:pPr>
            <a:r>
              <a:rPr lang="en-US" sz="1270" b="1" spc="-1">
                <a:solidFill>
                  <a:srgbClr val="000000"/>
                </a:solidFill>
                <a:latin typeface="Arial"/>
                <a:ea typeface="DejaVu Sans"/>
              </a:rPr>
              <a:t>arXiv:1901.10779v1 [physics.ins-det] </a:t>
            </a:r>
            <a:endParaRPr lang="en-US" sz="1270" spc="-1">
              <a:latin typeface="Arial"/>
            </a:endParaRPr>
          </a:p>
        </p:txBody>
      </p:sp>
      <p:pic>
        <p:nvPicPr>
          <p:cNvPr id="6" name="Picture 7"/>
          <p:cNvPicPr/>
          <p:nvPr/>
        </p:nvPicPr>
        <p:blipFill>
          <a:blip r:embed="rId4"/>
          <a:stretch/>
        </p:blipFill>
        <p:spPr>
          <a:xfrm>
            <a:off x="4822508" y="145676"/>
            <a:ext cx="4248431" cy="3034640"/>
          </a:xfrm>
          <a:prstGeom prst="rect">
            <a:avLst/>
          </a:prstGeom>
          <a:ln>
            <a:noFill/>
          </a:ln>
        </p:spPr>
      </p:pic>
      <p:grpSp>
        <p:nvGrpSpPr>
          <p:cNvPr id="10" name="Group 9"/>
          <p:cNvGrpSpPr/>
          <p:nvPr/>
        </p:nvGrpSpPr>
        <p:grpSpPr>
          <a:xfrm>
            <a:off x="843131" y="2933345"/>
            <a:ext cx="3776885" cy="2658809"/>
            <a:chOff x="469800" y="2651745"/>
            <a:chExt cx="3776885" cy="2658809"/>
          </a:xfrm>
        </p:grpSpPr>
        <p:pic>
          <p:nvPicPr>
            <p:cNvPr id="7" name="Picture 6"/>
            <p:cNvPicPr/>
            <p:nvPr/>
          </p:nvPicPr>
          <p:blipFill rotWithShape="1">
            <a:blip r:embed="rId5"/>
            <a:srcRect l="42259" t="-1869" r="20735" b="42618"/>
            <a:stretch/>
          </p:blipFill>
          <p:spPr>
            <a:xfrm>
              <a:off x="469800" y="2651745"/>
              <a:ext cx="2969578" cy="2658809"/>
            </a:xfrm>
            <a:prstGeom prst="rect">
              <a:avLst/>
            </a:prstGeom>
            <a:ln>
              <a:noFill/>
            </a:ln>
          </p:spPr>
        </p:pic>
        <p:graphicFrame>
          <p:nvGraphicFramePr>
            <p:cNvPr id="2" name="Object 3"/>
            <p:cNvGraphicFramePr>
              <a:graphicFrameLocks noChangeAspect="1"/>
            </p:cNvGraphicFramePr>
            <p:nvPr>
              <p:extLst>
                <p:ext uri="{D42A27DB-BD31-4B8C-83A1-F6EECF244321}">
                  <p14:modId xmlns:p14="http://schemas.microsoft.com/office/powerpoint/2010/main" val="2032656328"/>
                </p:ext>
              </p:extLst>
            </p:nvPr>
          </p:nvGraphicFramePr>
          <p:xfrm>
            <a:off x="1427285" y="3668777"/>
            <a:ext cx="2819400" cy="482600"/>
          </p:xfrm>
          <a:graphic>
            <a:graphicData uri="http://schemas.openxmlformats.org/presentationml/2006/ole">
              <mc:AlternateContent xmlns:mc="http://schemas.openxmlformats.org/markup-compatibility/2006">
                <mc:Choice xmlns:v="urn:schemas-microsoft-com:vml" Requires="v">
                  <p:oleObj spid="_x0000_s1063" name="Document" r:id="rId6" imgW="2819400" imgH="482600" progId="Word.Document.12">
                    <p:link updateAutomatic="1"/>
                  </p:oleObj>
                </mc:Choice>
                <mc:Fallback>
                  <p:oleObj name="Document" r:id="rId6" imgW="2819400" imgH="482600" progId="Word.Document.12">
                    <p:link updateAutomatic="1"/>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27285" y="3668777"/>
                          <a:ext cx="2819400" cy="48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pSp>
      <p:grpSp>
        <p:nvGrpSpPr>
          <p:cNvPr id="11" name="Group 10"/>
          <p:cNvGrpSpPr/>
          <p:nvPr/>
        </p:nvGrpSpPr>
        <p:grpSpPr>
          <a:xfrm>
            <a:off x="4615113" y="3240103"/>
            <a:ext cx="4406850" cy="3300453"/>
            <a:chOff x="4615113" y="3240103"/>
            <a:chExt cx="4406850" cy="3300453"/>
          </a:xfrm>
        </p:grpSpPr>
        <p:pic>
          <p:nvPicPr>
            <p:cNvPr id="8" name="Picture 10"/>
            <p:cNvPicPr/>
            <p:nvPr/>
          </p:nvPicPr>
          <p:blipFill>
            <a:blip r:embed="rId8"/>
            <a:stretch/>
          </p:blipFill>
          <p:spPr>
            <a:xfrm>
              <a:off x="4615113" y="3240103"/>
              <a:ext cx="3456544" cy="3300453"/>
            </a:xfrm>
            <a:prstGeom prst="rect">
              <a:avLst/>
            </a:prstGeom>
            <a:ln>
              <a:noFill/>
            </a:ln>
          </p:spPr>
        </p:pic>
        <p:graphicFrame>
          <p:nvGraphicFramePr>
            <p:cNvPr id="9" name="Object 4"/>
            <p:cNvGraphicFramePr>
              <a:graphicFrameLocks noChangeAspect="1"/>
            </p:cNvGraphicFramePr>
            <p:nvPr>
              <p:extLst>
                <p:ext uri="{D42A27DB-BD31-4B8C-83A1-F6EECF244321}">
                  <p14:modId xmlns:p14="http://schemas.microsoft.com/office/powerpoint/2010/main" val="945601973"/>
                </p:ext>
              </p:extLst>
            </p:nvPr>
          </p:nvGraphicFramePr>
          <p:xfrm>
            <a:off x="6343385" y="5277748"/>
            <a:ext cx="2678578" cy="628813"/>
          </p:xfrm>
          <a:graphic>
            <a:graphicData uri="http://schemas.openxmlformats.org/presentationml/2006/ole">
              <mc:AlternateContent xmlns:mc="http://schemas.openxmlformats.org/markup-compatibility/2006">
                <mc:Choice xmlns:v="urn:schemas-microsoft-com:vml" Requires="v">
                  <p:oleObj spid="_x0000_s1064" name="Document" r:id="rId9" imgW="4165600" imgH="977900" progId="Word.Document.12">
                    <p:link updateAutomatic="1"/>
                  </p:oleObj>
                </mc:Choice>
                <mc:Fallback>
                  <p:oleObj name="Document" r:id="rId9" imgW="4165600" imgH="977900" progId="Word.Document.12">
                    <p:link updateAutomatic="1"/>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43385" y="5277748"/>
                          <a:ext cx="2678578" cy="628813"/>
                        </a:xfrm>
                        <a:prstGeom prst="rect">
                          <a:avLst/>
                        </a:prstGeom>
                        <a:noFill/>
                        <a:ln>
                          <a:noFill/>
                        </a:ln>
                      </p:spPr>
                    </p:pic>
                  </p:oleObj>
                </mc:Fallback>
              </mc:AlternateContent>
            </a:graphicData>
          </a:graphic>
        </p:graphicFrame>
      </p:grpSp>
      <p:sp>
        <p:nvSpPr>
          <p:cNvPr id="13" name="Slide Number Placeholder 12"/>
          <p:cNvSpPr>
            <a:spLocks noGrp="1"/>
          </p:cNvSpPr>
          <p:nvPr>
            <p:ph type="sldNum" sz="quarter" idx="12"/>
          </p:nvPr>
        </p:nvSpPr>
        <p:spPr/>
        <p:txBody>
          <a:bodyPr/>
          <a:lstStyle/>
          <a:p>
            <a:fld id="{7EA9DCD8-BFAF-9B47-B38A-9DF1EE23DEF5}" type="slidenum">
              <a:rPr lang="en-US" smtClean="0"/>
              <a:t>28</a:t>
            </a:fld>
            <a:endParaRPr lang="en-US"/>
          </a:p>
        </p:txBody>
      </p:sp>
    </p:spTree>
    <p:extLst>
      <p:ext uri="{BB962C8B-B14F-4D97-AF65-F5344CB8AC3E}">
        <p14:creationId xmlns:p14="http://schemas.microsoft.com/office/powerpoint/2010/main" val="21002242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9"/>
          <p:cNvPicPr/>
          <p:nvPr/>
        </p:nvPicPr>
        <p:blipFill>
          <a:blip r:embed="rId2"/>
          <a:stretch/>
        </p:blipFill>
        <p:spPr>
          <a:xfrm>
            <a:off x="814754" y="1688122"/>
            <a:ext cx="3612124" cy="3695250"/>
          </a:xfrm>
          <a:prstGeom prst="rect">
            <a:avLst/>
          </a:prstGeom>
          <a:ln>
            <a:noFill/>
          </a:ln>
        </p:spPr>
      </p:pic>
      <p:pic>
        <p:nvPicPr>
          <p:cNvPr id="3" name="Picture 2" descr="Screen Shot 2018-07-08 at 7.18.25 μ.μ..png"/>
          <p:cNvPicPr>
            <a:picLocks noChangeAspect="1"/>
          </p:cNvPicPr>
          <p:nvPr/>
        </p:nvPicPr>
        <p:blipFill>
          <a:blip r:embed="rId3"/>
          <a:stretch>
            <a:fillRect/>
          </a:stretch>
        </p:blipFill>
        <p:spPr>
          <a:xfrm>
            <a:off x="5207717" y="2318569"/>
            <a:ext cx="2005941" cy="445764"/>
          </a:xfrm>
          <a:prstGeom prst="rect">
            <a:avLst/>
          </a:prstGeom>
          <a:ln w="38100" cmpd="sng">
            <a:solidFill>
              <a:srgbClr val="FF0000"/>
            </a:solidFill>
          </a:ln>
        </p:spPr>
      </p:pic>
      <p:pic>
        <p:nvPicPr>
          <p:cNvPr id="4" name="Picture 3" descr="Screen Shot 2018-07-08 at 7.15.12 μ.μ..png"/>
          <p:cNvPicPr>
            <a:picLocks noChangeAspect="1"/>
          </p:cNvPicPr>
          <p:nvPr/>
        </p:nvPicPr>
        <p:blipFill>
          <a:blip r:embed="rId4"/>
          <a:stretch>
            <a:fillRect/>
          </a:stretch>
        </p:blipFill>
        <p:spPr>
          <a:xfrm>
            <a:off x="4625686" y="3481462"/>
            <a:ext cx="3720988" cy="784955"/>
          </a:xfrm>
          <a:prstGeom prst="rect">
            <a:avLst/>
          </a:prstGeom>
          <a:ln w="38100" cmpd="sng">
            <a:solidFill>
              <a:srgbClr val="0000FF"/>
            </a:solidFill>
          </a:ln>
        </p:spPr>
      </p:pic>
      <p:pic>
        <p:nvPicPr>
          <p:cNvPr id="5" name="Picture 4" descr="Screen Shot 2018-07-08 at 7.18.45 μ.μ..png"/>
          <p:cNvPicPr>
            <a:picLocks noChangeAspect="1"/>
          </p:cNvPicPr>
          <p:nvPr/>
        </p:nvPicPr>
        <p:blipFill>
          <a:blip r:embed="rId5"/>
          <a:stretch>
            <a:fillRect/>
          </a:stretch>
        </p:blipFill>
        <p:spPr>
          <a:xfrm>
            <a:off x="3588402" y="5700676"/>
            <a:ext cx="4985134" cy="992679"/>
          </a:xfrm>
          <a:prstGeom prst="rect">
            <a:avLst/>
          </a:prstGeom>
          <a:ln w="38100" cmpd="sng">
            <a:solidFill>
              <a:srgbClr val="999966"/>
            </a:solidFill>
          </a:ln>
        </p:spPr>
      </p:pic>
      <p:sp>
        <p:nvSpPr>
          <p:cNvPr id="6" name="TextBox 5"/>
          <p:cNvSpPr txBox="1"/>
          <p:nvPr/>
        </p:nvSpPr>
        <p:spPr>
          <a:xfrm>
            <a:off x="269631" y="474784"/>
            <a:ext cx="8915400" cy="276999"/>
          </a:xfrm>
          <a:prstGeom prst="rect">
            <a:avLst/>
          </a:prstGeom>
          <a:noFill/>
        </p:spPr>
        <p:txBody>
          <a:bodyPr wrap="square" rtlCol="0">
            <a:spAutoFit/>
          </a:bodyPr>
          <a:lstStyle/>
          <a:p>
            <a:r>
              <a:rPr lang="en-US" sz="1200" b="1" dirty="0" smtClean="0">
                <a:latin typeface="Times New Roman" charset="0"/>
                <a:ea typeface="Times New Roman" charset="0"/>
                <a:cs typeface="Times New Roman" charset="0"/>
              </a:rPr>
              <a:t>The </a:t>
            </a:r>
            <a:r>
              <a:rPr lang="en-US" sz="1200" b="1" dirty="0" smtClean="0">
                <a:solidFill>
                  <a:srgbClr val="C00000"/>
                </a:solidFill>
                <a:latin typeface="Times New Roman" charset="0"/>
                <a:ea typeface="Times New Roman" charset="0"/>
                <a:cs typeface="Times New Roman" charset="0"/>
              </a:rPr>
              <a:t>Input Parameters </a:t>
            </a:r>
            <a:r>
              <a:rPr lang="en-US" sz="1200" b="1" dirty="0" smtClean="0">
                <a:latin typeface="Times New Roman" charset="0"/>
                <a:ea typeface="Times New Roman" charset="0"/>
                <a:cs typeface="Times New Roman" charset="0"/>
              </a:rPr>
              <a:t>are the  gas properties, i.e. single-e drift parameters, Townsend coefficient, </a:t>
            </a:r>
            <a:r>
              <a:rPr lang="en-US" sz="1200" b="1" dirty="0" err="1" smtClean="0">
                <a:latin typeface="Times New Roman" charset="0"/>
                <a:ea typeface="Times New Roman" charset="0"/>
                <a:cs typeface="Times New Roman" charset="0"/>
              </a:rPr>
              <a:t>Polya</a:t>
            </a:r>
            <a:r>
              <a:rPr lang="en-US" sz="1200" b="1" dirty="0" smtClean="0">
                <a:latin typeface="Times New Roman" charset="0"/>
                <a:ea typeface="Times New Roman" charset="0"/>
                <a:cs typeface="Times New Roman" charset="0"/>
              </a:rPr>
              <a:t> parameters</a:t>
            </a:r>
            <a:endParaRPr lang="en-US" sz="1200" b="1" dirty="0">
              <a:latin typeface="Times New Roman" charset="0"/>
              <a:ea typeface="Times New Roman" charset="0"/>
              <a:cs typeface="Times New Roman" charset="0"/>
            </a:endParaRPr>
          </a:p>
        </p:txBody>
      </p:sp>
      <p:sp>
        <p:nvSpPr>
          <p:cNvPr id="7" name="TextBox 6"/>
          <p:cNvSpPr txBox="1"/>
          <p:nvPr/>
        </p:nvSpPr>
        <p:spPr>
          <a:xfrm>
            <a:off x="357554" y="128954"/>
            <a:ext cx="8047892" cy="369332"/>
          </a:xfrm>
          <a:prstGeom prst="rect">
            <a:avLst/>
          </a:prstGeom>
          <a:noFill/>
        </p:spPr>
        <p:txBody>
          <a:bodyPr wrap="square" rtlCol="0">
            <a:spAutoFit/>
          </a:bodyPr>
          <a:lstStyle/>
          <a:p>
            <a:pPr algn="ctr"/>
            <a:r>
              <a:rPr lang="en-US" b="1" dirty="0" smtClean="0">
                <a:solidFill>
                  <a:srgbClr val="0070C0"/>
                </a:solidFill>
                <a:latin typeface="Times New Roman" charset="0"/>
                <a:ea typeface="Times New Roman" charset="0"/>
                <a:cs typeface="Times New Roman" charset="0"/>
              </a:rPr>
              <a:t>Very successful in predicting the Resolution vs Avalanche Length Dependence</a:t>
            </a:r>
            <a:endParaRPr lang="en-US" b="1" dirty="0">
              <a:solidFill>
                <a:srgbClr val="0070C0"/>
              </a:solidFill>
              <a:latin typeface="Times New Roman" charset="0"/>
              <a:ea typeface="Times New Roman" charset="0"/>
              <a:cs typeface="Times New Roman" charset="0"/>
            </a:endParaRPr>
          </a:p>
        </p:txBody>
      </p:sp>
      <p:sp>
        <p:nvSpPr>
          <p:cNvPr id="9" name="Slide Number Placeholder 8"/>
          <p:cNvSpPr>
            <a:spLocks noGrp="1"/>
          </p:cNvSpPr>
          <p:nvPr>
            <p:ph type="sldNum" sz="quarter" idx="12"/>
          </p:nvPr>
        </p:nvSpPr>
        <p:spPr/>
        <p:txBody>
          <a:bodyPr/>
          <a:lstStyle/>
          <a:p>
            <a:fld id="{7EA9DCD8-BFAF-9B47-B38A-9DF1EE23DEF5}" type="slidenum">
              <a:rPr lang="en-US" smtClean="0"/>
              <a:t>29</a:t>
            </a:fld>
            <a:endParaRPr lang="en-US"/>
          </a:p>
        </p:txBody>
      </p:sp>
    </p:spTree>
    <p:extLst>
      <p:ext uri="{BB962C8B-B14F-4D97-AF65-F5344CB8AC3E}">
        <p14:creationId xmlns:p14="http://schemas.microsoft.com/office/powerpoint/2010/main" val="15629491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590126"/>
            <a:ext cx="9010319" cy="1200329"/>
          </a:xfrm>
          <a:prstGeom prst="rect">
            <a:avLst/>
          </a:prstGeom>
        </p:spPr>
        <p:txBody>
          <a:bodyPr wrap="square">
            <a:spAutoFit/>
          </a:bodyPr>
          <a:lstStyle/>
          <a:p>
            <a:pPr algn="just"/>
            <a:r>
              <a:rPr lang="en-US" dirty="0" smtClean="0">
                <a:solidFill>
                  <a:srgbClr val="0000FF"/>
                </a:solidFill>
                <a:latin typeface="Times New Roman"/>
                <a:cs typeface="Times New Roman"/>
              </a:rPr>
              <a:t> Since the hermetic approach at the LHC experiments requires large area coverage, it </a:t>
            </a:r>
            <a:r>
              <a:rPr lang="en-US" dirty="0">
                <a:solidFill>
                  <a:srgbClr val="0000FF"/>
                </a:solidFill>
                <a:latin typeface="Times New Roman"/>
                <a:cs typeface="Times New Roman"/>
              </a:rPr>
              <a:t>is natural to investigate both </a:t>
            </a:r>
            <a:r>
              <a:rPr lang="en-US" dirty="0" err="1">
                <a:solidFill>
                  <a:srgbClr val="0000FF"/>
                </a:solidFill>
                <a:latin typeface="Times New Roman"/>
                <a:cs typeface="Times New Roman"/>
              </a:rPr>
              <a:t>MicroPattern</a:t>
            </a:r>
            <a:r>
              <a:rPr lang="en-US" dirty="0">
                <a:solidFill>
                  <a:srgbClr val="0000FF"/>
                </a:solidFill>
                <a:latin typeface="Times New Roman"/>
                <a:cs typeface="Times New Roman"/>
              </a:rPr>
              <a:t> Gas and Silicon </a:t>
            </a:r>
            <a:r>
              <a:rPr lang="en-US" dirty="0" smtClean="0">
                <a:solidFill>
                  <a:srgbClr val="0000FF"/>
                </a:solidFill>
                <a:latin typeface="Times New Roman"/>
                <a:cs typeface="Times New Roman"/>
              </a:rPr>
              <a:t>structures as </a:t>
            </a:r>
            <a:r>
              <a:rPr lang="en-US" dirty="0">
                <a:solidFill>
                  <a:srgbClr val="0000FF"/>
                </a:solidFill>
                <a:latin typeface="Times New Roman"/>
                <a:cs typeface="Times New Roman"/>
              </a:rPr>
              <a:t>candidate detector technologies. However, since the necessary time </a:t>
            </a:r>
            <a:r>
              <a:rPr lang="en-US" dirty="0" smtClean="0">
                <a:solidFill>
                  <a:srgbClr val="0000FF"/>
                </a:solidFill>
                <a:latin typeface="Times New Roman"/>
                <a:cs typeface="Times New Roman"/>
              </a:rPr>
              <a:t>resolution for </a:t>
            </a:r>
            <a:r>
              <a:rPr lang="en-US" dirty="0">
                <a:solidFill>
                  <a:srgbClr val="0000FF"/>
                </a:solidFill>
                <a:latin typeface="Times New Roman"/>
                <a:cs typeface="Times New Roman"/>
              </a:rPr>
              <a:t>pileup mitigation is of the order of 20-30 </a:t>
            </a:r>
            <a:r>
              <a:rPr lang="en-US" dirty="0" err="1" smtClean="0">
                <a:solidFill>
                  <a:srgbClr val="0000FF"/>
                </a:solidFill>
                <a:latin typeface="Times New Roman"/>
                <a:cs typeface="Times New Roman"/>
              </a:rPr>
              <a:t>ps</a:t>
            </a:r>
            <a:r>
              <a:rPr lang="en-US" dirty="0" smtClean="0">
                <a:solidFill>
                  <a:srgbClr val="0000FF"/>
                </a:solidFill>
                <a:latin typeface="Times New Roman"/>
                <a:cs typeface="Times New Roman"/>
              </a:rPr>
              <a:t>, </a:t>
            </a:r>
            <a:r>
              <a:rPr lang="en-US" dirty="0">
                <a:solidFill>
                  <a:srgbClr val="0000FF"/>
                </a:solidFill>
                <a:latin typeface="Times New Roman"/>
                <a:cs typeface="Times New Roman"/>
              </a:rPr>
              <a:t>both </a:t>
            </a:r>
            <a:r>
              <a:rPr lang="en-US" dirty="0" smtClean="0">
                <a:solidFill>
                  <a:srgbClr val="0000FF"/>
                </a:solidFill>
                <a:latin typeface="Times New Roman"/>
                <a:cs typeface="Times New Roman"/>
              </a:rPr>
              <a:t>technologies require significant modification </a:t>
            </a:r>
            <a:r>
              <a:rPr lang="en-US" dirty="0">
                <a:solidFill>
                  <a:srgbClr val="0000FF"/>
                </a:solidFill>
                <a:latin typeface="Times New Roman"/>
                <a:cs typeface="Times New Roman"/>
              </a:rPr>
              <a:t>to reach the desired performance.</a:t>
            </a:r>
          </a:p>
        </p:txBody>
      </p:sp>
      <p:pic>
        <p:nvPicPr>
          <p:cNvPr id="3" name="Picture 2"/>
          <p:cNvPicPr>
            <a:picLocks noChangeAspect="1"/>
          </p:cNvPicPr>
          <p:nvPr/>
        </p:nvPicPr>
        <p:blipFill>
          <a:blip r:embed="rId3"/>
          <a:stretch>
            <a:fillRect/>
          </a:stretch>
        </p:blipFill>
        <p:spPr>
          <a:xfrm>
            <a:off x="2728679" y="464433"/>
            <a:ext cx="2675048" cy="2581446"/>
          </a:xfrm>
          <a:prstGeom prst="rect">
            <a:avLst/>
          </a:prstGeom>
        </p:spPr>
      </p:pic>
      <p:pic>
        <p:nvPicPr>
          <p:cNvPr id="4" name="Picture 3"/>
          <p:cNvPicPr>
            <a:picLocks noChangeAspect="1"/>
          </p:cNvPicPr>
          <p:nvPr/>
        </p:nvPicPr>
        <p:blipFill>
          <a:blip r:embed="rId4"/>
          <a:stretch>
            <a:fillRect/>
          </a:stretch>
        </p:blipFill>
        <p:spPr>
          <a:xfrm>
            <a:off x="5707057" y="1331379"/>
            <a:ext cx="2698750" cy="1714500"/>
          </a:xfrm>
          <a:prstGeom prst="rect">
            <a:avLst/>
          </a:prstGeom>
        </p:spPr>
      </p:pic>
      <p:sp>
        <p:nvSpPr>
          <p:cNvPr id="5" name="TextBox 4"/>
          <p:cNvSpPr txBox="1"/>
          <p:nvPr/>
        </p:nvSpPr>
        <p:spPr>
          <a:xfrm>
            <a:off x="0" y="620633"/>
            <a:ext cx="3065108" cy="1015663"/>
          </a:xfrm>
          <a:prstGeom prst="rect">
            <a:avLst/>
          </a:prstGeom>
          <a:noFill/>
        </p:spPr>
        <p:txBody>
          <a:bodyPr wrap="square" rtlCol="0">
            <a:spAutoFit/>
          </a:bodyPr>
          <a:lstStyle/>
          <a:p>
            <a:r>
              <a:rPr lang="en-US" dirty="0" smtClean="0">
                <a:solidFill>
                  <a:srgbClr val="FF0000"/>
                </a:solidFill>
                <a:latin typeface="Times New Roman"/>
                <a:cs typeface="Times New Roman"/>
              </a:rPr>
              <a:t>Existing Instrumentation:</a:t>
            </a:r>
          </a:p>
          <a:p>
            <a:r>
              <a:rPr lang="en-US" sz="1400" dirty="0" smtClean="0">
                <a:latin typeface="Times New Roman"/>
                <a:cs typeface="Times New Roman"/>
              </a:rPr>
              <a:t>e.g. Multi-Channel Plate (MCP) with </a:t>
            </a:r>
            <a:r>
              <a:rPr lang="el-GR" sz="1400" dirty="0" smtClean="0">
                <a:latin typeface="Times New Roman"/>
                <a:cs typeface="Times New Roman"/>
              </a:rPr>
              <a:t>σ</a:t>
            </a:r>
            <a:r>
              <a:rPr lang="en-US" sz="1400" baseline="-25000" dirty="0" err="1" smtClean="0">
                <a:latin typeface="Times New Roman"/>
                <a:cs typeface="Times New Roman"/>
              </a:rPr>
              <a:t>t</a:t>
            </a:r>
            <a:r>
              <a:rPr lang="en-US" sz="1400" dirty="0" smtClean="0">
                <a:latin typeface="Times New Roman"/>
                <a:cs typeface="Times New Roman"/>
              </a:rPr>
              <a:t>~ 4ps but very expensive for large area coverage</a:t>
            </a:r>
            <a:endParaRPr lang="en-US" sz="1400" dirty="0">
              <a:latin typeface="Times New Roman"/>
              <a:cs typeface="Times New Roman"/>
            </a:endParaRPr>
          </a:p>
        </p:txBody>
      </p:sp>
      <p:sp>
        <p:nvSpPr>
          <p:cNvPr id="6" name="Rectangle 5"/>
          <p:cNvSpPr/>
          <p:nvPr/>
        </p:nvSpPr>
        <p:spPr>
          <a:xfrm>
            <a:off x="5707057" y="833765"/>
            <a:ext cx="3175251" cy="369332"/>
          </a:xfrm>
          <a:prstGeom prst="rect">
            <a:avLst/>
          </a:prstGeom>
        </p:spPr>
        <p:txBody>
          <a:bodyPr wrap="square">
            <a:spAutoFit/>
          </a:bodyPr>
          <a:lstStyle/>
          <a:p>
            <a:r>
              <a:rPr lang="en-US" dirty="0" smtClean="0">
                <a:latin typeface="Times New Roman"/>
                <a:cs typeface="Times New Roman"/>
              </a:rPr>
              <a:t> </a:t>
            </a:r>
            <a:r>
              <a:rPr lang="en-US" dirty="0" err="1" smtClean="0">
                <a:latin typeface="Times New Roman"/>
                <a:cs typeface="Times New Roman"/>
              </a:rPr>
              <a:t>PhotoMultiplier</a:t>
            </a:r>
            <a:r>
              <a:rPr lang="en-US" dirty="0" smtClean="0">
                <a:latin typeface="Times New Roman"/>
                <a:cs typeface="Times New Roman"/>
              </a:rPr>
              <a:t>: </a:t>
            </a:r>
            <a:r>
              <a:rPr lang="el-GR" dirty="0" smtClean="0">
                <a:latin typeface="Times New Roman"/>
                <a:cs typeface="Times New Roman"/>
              </a:rPr>
              <a:t>σ</a:t>
            </a:r>
            <a:r>
              <a:rPr lang="en-US" baseline="-25000" dirty="0" err="1" smtClean="0">
                <a:latin typeface="Times New Roman"/>
                <a:cs typeface="Times New Roman"/>
              </a:rPr>
              <a:t>t</a:t>
            </a:r>
            <a:r>
              <a:rPr lang="en-US" dirty="0" smtClean="0">
                <a:latin typeface="Times New Roman"/>
                <a:cs typeface="Times New Roman"/>
              </a:rPr>
              <a:t> &gt;800ps</a:t>
            </a:r>
            <a:endParaRPr lang="en-US" dirty="0"/>
          </a:p>
        </p:txBody>
      </p:sp>
      <p:sp>
        <p:nvSpPr>
          <p:cNvPr id="7" name="TextBox 6"/>
          <p:cNvSpPr txBox="1"/>
          <p:nvPr/>
        </p:nvSpPr>
        <p:spPr>
          <a:xfrm>
            <a:off x="0" y="4974616"/>
            <a:ext cx="9144000" cy="1754327"/>
          </a:xfrm>
          <a:prstGeom prst="rect">
            <a:avLst/>
          </a:prstGeom>
          <a:noFill/>
        </p:spPr>
        <p:txBody>
          <a:bodyPr wrap="square" rtlCol="0">
            <a:spAutoFit/>
          </a:bodyPr>
          <a:lstStyle/>
          <a:p>
            <a:r>
              <a:rPr lang="en-US" dirty="0" smtClean="0">
                <a:solidFill>
                  <a:srgbClr val="FF0000"/>
                </a:solidFill>
              </a:rPr>
              <a:t>Large area detectors, resistant to radiation damage,  with ~10ps timing capabilities will find applications in many other domains, e.g. </a:t>
            </a:r>
          </a:p>
          <a:p>
            <a:pPr>
              <a:buFont typeface="Arial"/>
              <a:buChar char="•"/>
            </a:pPr>
            <a:r>
              <a:rPr lang="en-US" dirty="0" smtClean="0"/>
              <a:t> particle identification in Nuclear and Particle Physics experiments</a:t>
            </a:r>
          </a:p>
          <a:p>
            <a:pPr>
              <a:buFont typeface="Arial"/>
              <a:buChar char="•"/>
            </a:pPr>
            <a:r>
              <a:rPr lang="en-US" dirty="0" smtClean="0"/>
              <a:t>  photon’s energy/speed measurements and correlations for Cosmology</a:t>
            </a:r>
          </a:p>
          <a:p>
            <a:pPr>
              <a:buFont typeface="Arial"/>
              <a:buChar char="•"/>
            </a:pPr>
            <a:r>
              <a:rPr lang="en-US" dirty="0" smtClean="0"/>
              <a:t> optical tracking for charge particles</a:t>
            </a:r>
          </a:p>
          <a:p>
            <a:pPr>
              <a:buFont typeface="Arial"/>
              <a:buChar char="•"/>
            </a:pPr>
            <a:r>
              <a:rPr lang="en-US" dirty="0" smtClean="0"/>
              <a:t> 4D tracking in the future accelerators (e.g. FCC with a center energy of ~100TeV)</a:t>
            </a:r>
            <a:endParaRPr lang="en-US" dirty="0"/>
          </a:p>
        </p:txBody>
      </p:sp>
      <p:sp>
        <p:nvSpPr>
          <p:cNvPr id="8" name="Slide Number Placeholder 7"/>
          <p:cNvSpPr>
            <a:spLocks noGrp="1"/>
          </p:cNvSpPr>
          <p:nvPr>
            <p:ph type="sldNum" sz="quarter" idx="12"/>
          </p:nvPr>
        </p:nvSpPr>
        <p:spPr/>
        <p:txBody>
          <a:bodyPr/>
          <a:lstStyle/>
          <a:p>
            <a:fld id="{D0FA8EE6-D00A-0F4A-A6C6-7ED912A5AA84}" type="slidenum">
              <a:rPr lang="en-US" smtClean="0"/>
              <a:t>3</a:t>
            </a:fld>
            <a:endParaRPr lang="en-US"/>
          </a:p>
        </p:txBody>
      </p:sp>
    </p:spTree>
    <p:extLst>
      <p:ext uri="{BB962C8B-B14F-4D97-AF65-F5344CB8AC3E}">
        <p14:creationId xmlns:p14="http://schemas.microsoft.com/office/powerpoint/2010/main" val="1882670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8-07-08 at 7.26.24 μ.μ..png"/>
          <p:cNvPicPr>
            <a:picLocks noChangeAspect="1"/>
          </p:cNvPicPr>
          <p:nvPr/>
        </p:nvPicPr>
        <p:blipFill>
          <a:blip r:embed="rId2"/>
          <a:stretch>
            <a:fillRect/>
          </a:stretch>
        </p:blipFill>
        <p:spPr>
          <a:xfrm>
            <a:off x="1091852" y="0"/>
            <a:ext cx="7264493" cy="3395141"/>
          </a:xfrm>
          <a:prstGeom prst="rect">
            <a:avLst/>
          </a:prstGeom>
        </p:spPr>
      </p:pic>
      <p:sp>
        <p:nvSpPr>
          <p:cNvPr id="3" name="TextBox 2"/>
          <p:cNvSpPr txBox="1"/>
          <p:nvPr/>
        </p:nvSpPr>
        <p:spPr>
          <a:xfrm>
            <a:off x="1739698" y="1332452"/>
            <a:ext cx="2585683" cy="400110"/>
          </a:xfrm>
          <a:prstGeom prst="rect">
            <a:avLst/>
          </a:prstGeom>
          <a:noFill/>
        </p:spPr>
        <p:txBody>
          <a:bodyPr wrap="square" rtlCol="0">
            <a:spAutoFit/>
          </a:bodyPr>
          <a:lstStyle/>
          <a:p>
            <a:r>
              <a:rPr lang="en-US" sz="1000" b="1" dirty="0" smtClean="0">
                <a:solidFill>
                  <a:srgbClr val="FF0000"/>
                </a:solidFill>
                <a:latin typeface="Times New Roman"/>
                <a:cs typeface="Times New Roman"/>
              </a:rPr>
              <a:t>Anode: 450 V  -  Drift: 425 V</a:t>
            </a:r>
          </a:p>
          <a:p>
            <a:r>
              <a:rPr lang="en-US" sz="1000" b="1" dirty="0" smtClean="0">
                <a:solidFill>
                  <a:srgbClr val="FF0000"/>
                </a:solidFill>
                <a:latin typeface="Times New Roman"/>
                <a:cs typeface="Times New Roman"/>
              </a:rPr>
              <a:t>Penning Transfer Rate: 0%</a:t>
            </a:r>
            <a:endParaRPr lang="en-US" sz="1000" b="1" dirty="0">
              <a:solidFill>
                <a:srgbClr val="FF0000"/>
              </a:solidFill>
              <a:latin typeface="Times New Roman"/>
              <a:cs typeface="Times New Roman"/>
            </a:endParaRPr>
          </a:p>
        </p:txBody>
      </p:sp>
      <p:sp>
        <p:nvSpPr>
          <p:cNvPr id="4" name="TextBox 3"/>
          <p:cNvSpPr txBox="1"/>
          <p:nvPr/>
        </p:nvSpPr>
        <p:spPr>
          <a:xfrm>
            <a:off x="5238276" y="1332452"/>
            <a:ext cx="2585683" cy="400110"/>
          </a:xfrm>
          <a:prstGeom prst="rect">
            <a:avLst/>
          </a:prstGeom>
          <a:noFill/>
        </p:spPr>
        <p:txBody>
          <a:bodyPr wrap="square" rtlCol="0">
            <a:spAutoFit/>
          </a:bodyPr>
          <a:lstStyle/>
          <a:p>
            <a:r>
              <a:rPr lang="en-US" sz="1000" b="1" dirty="0" smtClean="0">
                <a:solidFill>
                  <a:srgbClr val="FF0000"/>
                </a:solidFill>
                <a:latin typeface="Times New Roman"/>
                <a:cs typeface="Times New Roman"/>
              </a:rPr>
              <a:t>Anode: 450 V  -  Drift: 425 V</a:t>
            </a:r>
          </a:p>
          <a:p>
            <a:r>
              <a:rPr lang="en-US" sz="1000" b="1" dirty="0" smtClean="0">
                <a:solidFill>
                  <a:srgbClr val="FF0000"/>
                </a:solidFill>
                <a:latin typeface="Times New Roman"/>
                <a:cs typeface="Times New Roman"/>
              </a:rPr>
              <a:t>Penning Transfer Rate: 100%</a:t>
            </a:r>
            <a:endParaRPr lang="en-US" sz="1000" b="1" dirty="0">
              <a:solidFill>
                <a:srgbClr val="FF0000"/>
              </a:solidFill>
              <a:latin typeface="Times New Roman"/>
              <a:cs typeface="Times New Roman"/>
            </a:endParaRPr>
          </a:p>
        </p:txBody>
      </p:sp>
      <p:pic>
        <p:nvPicPr>
          <p:cNvPr id="7" name="Picture 6" descr="Screen Shot 2018-07-08 at 7.31.16 μ.μ..png"/>
          <p:cNvPicPr>
            <a:picLocks noChangeAspect="1"/>
          </p:cNvPicPr>
          <p:nvPr/>
        </p:nvPicPr>
        <p:blipFill>
          <a:blip r:embed="rId3"/>
          <a:stretch>
            <a:fillRect/>
          </a:stretch>
        </p:blipFill>
        <p:spPr>
          <a:xfrm>
            <a:off x="0" y="4134427"/>
            <a:ext cx="4776981" cy="2307215"/>
          </a:xfrm>
          <a:prstGeom prst="rect">
            <a:avLst/>
          </a:prstGeom>
        </p:spPr>
      </p:pic>
      <p:pic>
        <p:nvPicPr>
          <p:cNvPr id="8" name="Picture 7" descr="Screen Shot 2018-07-08 at 7.32.58 μ.μ..png"/>
          <p:cNvPicPr>
            <a:picLocks noChangeAspect="1"/>
          </p:cNvPicPr>
          <p:nvPr/>
        </p:nvPicPr>
        <p:blipFill>
          <a:blip r:embed="rId4"/>
          <a:stretch>
            <a:fillRect/>
          </a:stretch>
        </p:blipFill>
        <p:spPr>
          <a:xfrm>
            <a:off x="4884215" y="4153788"/>
            <a:ext cx="4082416" cy="2287854"/>
          </a:xfrm>
          <a:prstGeom prst="rect">
            <a:avLst/>
          </a:prstGeom>
        </p:spPr>
      </p:pic>
      <p:sp>
        <p:nvSpPr>
          <p:cNvPr id="9" name="TextBox 8"/>
          <p:cNvSpPr txBox="1"/>
          <p:nvPr/>
        </p:nvSpPr>
        <p:spPr>
          <a:xfrm>
            <a:off x="1453370" y="3934372"/>
            <a:ext cx="2585683" cy="400110"/>
          </a:xfrm>
          <a:prstGeom prst="rect">
            <a:avLst/>
          </a:prstGeom>
          <a:noFill/>
        </p:spPr>
        <p:txBody>
          <a:bodyPr wrap="square" rtlCol="0">
            <a:spAutoFit/>
          </a:bodyPr>
          <a:lstStyle/>
          <a:p>
            <a:r>
              <a:rPr lang="en-US" sz="1000" b="1" dirty="0" smtClean="0">
                <a:solidFill>
                  <a:srgbClr val="FF0000"/>
                </a:solidFill>
                <a:latin typeface="Times New Roman"/>
                <a:cs typeface="Times New Roman"/>
              </a:rPr>
              <a:t>Anode: 450 V  -  Drift: 325 V</a:t>
            </a:r>
          </a:p>
          <a:p>
            <a:r>
              <a:rPr lang="en-US" sz="1000" b="1" dirty="0" smtClean="0">
                <a:solidFill>
                  <a:srgbClr val="FF0000"/>
                </a:solidFill>
                <a:latin typeface="Times New Roman"/>
                <a:cs typeface="Times New Roman"/>
              </a:rPr>
              <a:t>Penning Transfer Rate: 50%</a:t>
            </a:r>
            <a:endParaRPr lang="en-US" sz="1000" b="1" dirty="0">
              <a:solidFill>
                <a:srgbClr val="FF0000"/>
              </a:solidFill>
              <a:latin typeface="Times New Roman"/>
              <a:cs typeface="Times New Roman"/>
            </a:endParaRPr>
          </a:p>
        </p:txBody>
      </p:sp>
      <p:sp>
        <p:nvSpPr>
          <p:cNvPr id="10" name="TextBox 9"/>
          <p:cNvSpPr txBox="1"/>
          <p:nvPr/>
        </p:nvSpPr>
        <p:spPr>
          <a:xfrm>
            <a:off x="5770662" y="3753678"/>
            <a:ext cx="2585683" cy="400110"/>
          </a:xfrm>
          <a:prstGeom prst="rect">
            <a:avLst/>
          </a:prstGeom>
          <a:noFill/>
        </p:spPr>
        <p:txBody>
          <a:bodyPr wrap="square" rtlCol="0">
            <a:spAutoFit/>
          </a:bodyPr>
          <a:lstStyle/>
          <a:p>
            <a:r>
              <a:rPr lang="en-US" sz="1000" b="1" dirty="0" smtClean="0">
                <a:solidFill>
                  <a:srgbClr val="FF0000"/>
                </a:solidFill>
                <a:latin typeface="Times New Roman"/>
                <a:cs typeface="Times New Roman"/>
              </a:rPr>
              <a:t>Anode: 450 V  -  Drift: 350 V</a:t>
            </a:r>
          </a:p>
          <a:p>
            <a:r>
              <a:rPr lang="en-US" sz="1000" b="1" dirty="0" smtClean="0">
                <a:solidFill>
                  <a:srgbClr val="FF0000"/>
                </a:solidFill>
                <a:latin typeface="Times New Roman"/>
                <a:cs typeface="Times New Roman"/>
              </a:rPr>
              <a:t>Penning Transfer Rate: 50%</a:t>
            </a:r>
            <a:endParaRPr lang="en-US" sz="1000" b="1" dirty="0">
              <a:solidFill>
                <a:srgbClr val="FF0000"/>
              </a:solidFill>
              <a:latin typeface="Times New Roman"/>
              <a:cs typeface="Times New Roman"/>
            </a:endParaRPr>
          </a:p>
        </p:txBody>
      </p:sp>
      <p:sp>
        <p:nvSpPr>
          <p:cNvPr id="12" name="Slide Number Placeholder 11"/>
          <p:cNvSpPr>
            <a:spLocks noGrp="1"/>
          </p:cNvSpPr>
          <p:nvPr>
            <p:ph type="sldNum" sz="quarter" idx="12"/>
          </p:nvPr>
        </p:nvSpPr>
        <p:spPr/>
        <p:txBody>
          <a:bodyPr/>
          <a:lstStyle/>
          <a:p>
            <a:fld id="{765EF250-1A5D-2441-BEA8-85F53EE50EE3}" type="slidenum">
              <a:rPr lang="en-US" smtClean="0"/>
              <a:pPr/>
              <a:t>30</a:t>
            </a:fld>
            <a:endParaRPr lang="en-US"/>
          </a:p>
        </p:txBody>
      </p:sp>
    </p:spTree>
    <p:extLst>
      <p:ext uri="{BB962C8B-B14F-4D97-AF65-F5344CB8AC3E}">
        <p14:creationId xmlns:p14="http://schemas.microsoft.com/office/powerpoint/2010/main" val="20451296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8-07-09 at 11.15.40 π.μ..png"/>
          <p:cNvPicPr>
            <a:picLocks noChangeAspect="1"/>
          </p:cNvPicPr>
          <p:nvPr/>
        </p:nvPicPr>
        <p:blipFill rotWithShape="1">
          <a:blip r:embed="rId2"/>
          <a:srcRect l="11415" b="59815"/>
          <a:stretch/>
        </p:blipFill>
        <p:spPr>
          <a:xfrm>
            <a:off x="-186421" y="963292"/>
            <a:ext cx="6430367" cy="3013325"/>
          </a:xfrm>
          <a:prstGeom prst="rect">
            <a:avLst/>
          </a:prstGeom>
        </p:spPr>
      </p:pic>
      <p:sp>
        <p:nvSpPr>
          <p:cNvPr id="7" name="TextBox 6"/>
          <p:cNvSpPr txBox="1"/>
          <p:nvPr/>
        </p:nvSpPr>
        <p:spPr>
          <a:xfrm>
            <a:off x="1405520" y="639567"/>
            <a:ext cx="2585683" cy="523220"/>
          </a:xfrm>
          <a:prstGeom prst="rect">
            <a:avLst/>
          </a:prstGeom>
          <a:noFill/>
        </p:spPr>
        <p:txBody>
          <a:bodyPr wrap="square" rtlCol="0">
            <a:spAutoFit/>
          </a:bodyPr>
          <a:lstStyle/>
          <a:p>
            <a:r>
              <a:rPr lang="en-US" sz="1400" b="1" dirty="0" smtClean="0">
                <a:solidFill>
                  <a:srgbClr val="FF0000"/>
                </a:solidFill>
                <a:latin typeface="Times New Roman"/>
                <a:cs typeface="Times New Roman"/>
              </a:rPr>
              <a:t>Anode: 450 V  -  Drift: 425 V</a:t>
            </a:r>
          </a:p>
          <a:p>
            <a:r>
              <a:rPr lang="en-US" sz="1400" b="1" dirty="0" smtClean="0">
                <a:solidFill>
                  <a:srgbClr val="FF0000"/>
                </a:solidFill>
                <a:latin typeface="Times New Roman"/>
                <a:cs typeface="Times New Roman"/>
              </a:rPr>
              <a:t>Penning Transfer Rate: 50%</a:t>
            </a:r>
            <a:endParaRPr lang="en-US" sz="1400" b="1" dirty="0">
              <a:solidFill>
                <a:srgbClr val="FF0000"/>
              </a:solidFill>
              <a:latin typeface="Times New Roman"/>
              <a:cs typeface="Times New Roman"/>
            </a:endParaRPr>
          </a:p>
        </p:txBody>
      </p:sp>
      <p:sp>
        <p:nvSpPr>
          <p:cNvPr id="9" name="Slide Number Placeholder 8"/>
          <p:cNvSpPr>
            <a:spLocks noGrp="1"/>
          </p:cNvSpPr>
          <p:nvPr>
            <p:ph type="sldNum" sz="quarter" idx="12"/>
          </p:nvPr>
        </p:nvSpPr>
        <p:spPr/>
        <p:txBody>
          <a:bodyPr/>
          <a:lstStyle/>
          <a:p>
            <a:fld id="{765EF250-1A5D-2441-BEA8-85F53EE50EE3}" type="slidenum">
              <a:rPr lang="en-US" smtClean="0"/>
              <a:pPr/>
              <a:t>31</a:t>
            </a:fld>
            <a:endParaRPr lang="en-US"/>
          </a:p>
        </p:txBody>
      </p:sp>
      <p:pic>
        <p:nvPicPr>
          <p:cNvPr id="10" name="Picture 9" descr="Screen Shot 2018-07-09 at 10.45.22 π.μ..png"/>
          <p:cNvPicPr>
            <a:picLocks noChangeAspect="1"/>
          </p:cNvPicPr>
          <p:nvPr/>
        </p:nvPicPr>
        <p:blipFill>
          <a:blip r:embed="rId3"/>
          <a:stretch>
            <a:fillRect/>
          </a:stretch>
        </p:blipFill>
        <p:spPr>
          <a:xfrm>
            <a:off x="5454556" y="1063267"/>
            <a:ext cx="3060794" cy="298640"/>
          </a:xfrm>
          <a:prstGeom prst="rect">
            <a:avLst/>
          </a:prstGeom>
          <a:ln w="28575" cmpd="sng">
            <a:solidFill>
              <a:srgbClr val="0000FF"/>
            </a:solidFill>
          </a:ln>
        </p:spPr>
      </p:pic>
      <p:pic>
        <p:nvPicPr>
          <p:cNvPr id="11" name="Picture 10" descr="Screen Shot 2018-07-09 at 10.45.39 π.μ..png"/>
          <p:cNvPicPr>
            <a:picLocks noChangeAspect="1"/>
          </p:cNvPicPr>
          <p:nvPr/>
        </p:nvPicPr>
        <p:blipFill>
          <a:blip r:embed="rId4"/>
          <a:stretch>
            <a:fillRect/>
          </a:stretch>
        </p:blipFill>
        <p:spPr>
          <a:xfrm>
            <a:off x="5773255" y="1870678"/>
            <a:ext cx="2423396" cy="297018"/>
          </a:xfrm>
          <a:prstGeom prst="rect">
            <a:avLst/>
          </a:prstGeom>
          <a:ln w="28575" cmpd="sng">
            <a:solidFill>
              <a:srgbClr val="FF0000"/>
            </a:solidFill>
          </a:ln>
        </p:spPr>
      </p:pic>
      <p:pic>
        <p:nvPicPr>
          <p:cNvPr id="12" name="Picture 11" descr="Screen Shot 2018-07-09 at 10.46.05 π.μ..png"/>
          <p:cNvPicPr>
            <a:picLocks noChangeAspect="1"/>
          </p:cNvPicPr>
          <p:nvPr/>
        </p:nvPicPr>
        <p:blipFill>
          <a:blip r:embed="rId5"/>
          <a:stretch>
            <a:fillRect/>
          </a:stretch>
        </p:blipFill>
        <p:spPr>
          <a:xfrm>
            <a:off x="5367196" y="3938926"/>
            <a:ext cx="3623356" cy="669314"/>
          </a:xfrm>
          <a:prstGeom prst="rect">
            <a:avLst/>
          </a:prstGeom>
          <a:ln w="38100" cmpd="sng">
            <a:solidFill>
              <a:srgbClr val="999966"/>
            </a:solidFill>
          </a:ln>
        </p:spPr>
      </p:pic>
      <p:pic>
        <p:nvPicPr>
          <p:cNvPr id="13" name="Picture 12" descr="Screen Shot 2018-07-09 at 11.31.25 π.μ..png"/>
          <p:cNvPicPr>
            <a:picLocks noChangeAspect="1"/>
          </p:cNvPicPr>
          <p:nvPr/>
        </p:nvPicPr>
        <p:blipFill>
          <a:blip r:embed="rId6"/>
          <a:stretch>
            <a:fillRect/>
          </a:stretch>
        </p:blipFill>
        <p:spPr>
          <a:xfrm>
            <a:off x="559584" y="4331632"/>
            <a:ext cx="2609850" cy="2335530"/>
          </a:xfrm>
          <a:prstGeom prst="rect">
            <a:avLst/>
          </a:prstGeom>
        </p:spPr>
      </p:pic>
      <p:sp>
        <p:nvSpPr>
          <p:cNvPr id="14" name="TextBox 13"/>
          <p:cNvSpPr txBox="1"/>
          <p:nvPr/>
        </p:nvSpPr>
        <p:spPr>
          <a:xfrm>
            <a:off x="1876593" y="5638800"/>
            <a:ext cx="2585683" cy="461665"/>
          </a:xfrm>
          <a:prstGeom prst="rect">
            <a:avLst/>
          </a:prstGeom>
          <a:noFill/>
        </p:spPr>
        <p:txBody>
          <a:bodyPr wrap="square" rtlCol="0">
            <a:spAutoFit/>
          </a:bodyPr>
          <a:lstStyle/>
          <a:p>
            <a:r>
              <a:rPr lang="en-US" sz="1200" b="1" dirty="0" smtClean="0">
                <a:solidFill>
                  <a:srgbClr val="FF0000"/>
                </a:solidFill>
                <a:latin typeface="Times New Roman"/>
                <a:cs typeface="Times New Roman"/>
              </a:rPr>
              <a:t>Anode: 450 V  -  Drift: 350 V</a:t>
            </a:r>
          </a:p>
          <a:p>
            <a:r>
              <a:rPr lang="en-US" sz="1200" b="1" dirty="0" smtClean="0">
                <a:solidFill>
                  <a:srgbClr val="FF0000"/>
                </a:solidFill>
                <a:latin typeface="Times New Roman"/>
                <a:cs typeface="Times New Roman"/>
              </a:rPr>
              <a:t>Penning Transfer Rate: 50%</a:t>
            </a:r>
            <a:endParaRPr lang="en-US" sz="1200" b="1" dirty="0">
              <a:solidFill>
                <a:srgbClr val="FF0000"/>
              </a:solidFill>
              <a:latin typeface="Times New Roman"/>
              <a:cs typeface="Times New Roman"/>
            </a:endParaRPr>
          </a:p>
        </p:txBody>
      </p:sp>
      <p:sp>
        <p:nvSpPr>
          <p:cNvPr id="15" name="TextBox 14"/>
          <p:cNvSpPr txBox="1"/>
          <p:nvPr/>
        </p:nvSpPr>
        <p:spPr>
          <a:xfrm>
            <a:off x="87923" y="128954"/>
            <a:ext cx="8317523" cy="369332"/>
          </a:xfrm>
          <a:prstGeom prst="rect">
            <a:avLst/>
          </a:prstGeom>
          <a:noFill/>
        </p:spPr>
        <p:txBody>
          <a:bodyPr wrap="square" rtlCol="0">
            <a:spAutoFit/>
          </a:bodyPr>
          <a:lstStyle/>
          <a:p>
            <a:pPr algn="ctr"/>
            <a:r>
              <a:rPr lang="en-US" b="1" dirty="0" smtClean="0">
                <a:solidFill>
                  <a:srgbClr val="0070C0"/>
                </a:solidFill>
                <a:latin typeface="Times New Roman" charset="0"/>
                <a:ea typeface="Times New Roman" charset="0"/>
                <a:cs typeface="Times New Roman" charset="0"/>
              </a:rPr>
              <a:t>Very successful in predicting the Resolution vs Avalanche Multiplicity Dependence</a:t>
            </a:r>
            <a:endParaRPr lang="en-US" b="1" dirty="0">
              <a:solidFill>
                <a:srgbClr val="0070C0"/>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1609830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8-07-09 at 12.40.05 μ.μ..png"/>
          <p:cNvPicPr>
            <a:picLocks noChangeAspect="1"/>
          </p:cNvPicPr>
          <p:nvPr/>
        </p:nvPicPr>
        <p:blipFill>
          <a:blip r:embed="rId3"/>
          <a:stretch>
            <a:fillRect/>
          </a:stretch>
        </p:blipFill>
        <p:spPr>
          <a:xfrm>
            <a:off x="0" y="975511"/>
            <a:ext cx="4367383" cy="2960115"/>
          </a:xfrm>
          <a:prstGeom prst="rect">
            <a:avLst/>
          </a:prstGeom>
        </p:spPr>
      </p:pic>
      <p:pic>
        <p:nvPicPr>
          <p:cNvPr id="3" name="Picture 2" descr="Screen Shot 2018-07-09 at 12.40.28 μ.μ..png"/>
          <p:cNvPicPr>
            <a:picLocks noChangeAspect="1"/>
          </p:cNvPicPr>
          <p:nvPr/>
        </p:nvPicPr>
        <p:blipFill>
          <a:blip r:embed="rId4"/>
          <a:stretch>
            <a:fillRect/>
          </a:stretch>
        </p:blipFill>
        <p:spPr>
          <a:xfrm>
            <a:off x="68898" y="3935627"/>
            <a:ext cx="4298485" cy="2922373"/>
          </a:xfrm>
          <a:prstGeom prst="rect">
            <a:avLst/>
          </a:prstGeom>
        </p:spPr>
      </p:pic>
      <p:sp>
        <p:nvSpPr>
          <p:cNvPr id="5" name="Slide Number Placeholder 4"/>
          <p:cNvSpPr>
            <a:spLocks noGrp="1"/>
          </p:cNvSpPr>
          <p:nvPr>
            <p:ph type="sldNum" sz="quarter" idx="12"/>
          </p:nvPr>
        </p:nvSpPr>
        <p:spPr/>
        <p:txBody>
          <a:bodyPr/>
          <a:lstStyle/>
          <a:p>
            <a:fld id="{765EF250-1A5D-2441-BEA8-85F53EE50EE3}" type="slidenum">
              <a:rPr lang="en-US" smtClean="0"/>
              <a:pPr/>
              <a:t>32</a:t>
            </a:fld>
            <a:endParaRPr lang="en-US"/>
          </a:p>
        </p:txBody>
      </p:sp>
      <p:pic>
        <p:nvPicPr>
          <p:cNvPr id="6" name="Picture 5" descr="Screen Shot 2018-07-02 at 4.59.32 μ.μ..png"/>
          <p:cNvPicPr>
            <a:picLocks noChangeAspect="1"/>
          </p:cNvPicPr>
          <p:nvPr/>
        </p:nvPicPr>
        <p:blipFill>
          <a:blip r:embed="rId5"/>
          <a:stretch>
            <a:fillRect/>
          </a:stretch>
        </p:blipFill>
        <p:spPr>
          <a:xfrm>
            <a:off x="5455509" y="796668"/>
            <a:ext cx="2345266" cy="1283381"/>
          </a:xfrm>
          <a:prstGeom prst="rect">
            <a:avLst/>
          </a:prstGeom>
        </p:spPr>
      </p:pic>
      <p:graphicFrame>
        <p:nvGraphicFramePr>
          <p:cNvPr id="7" name="Object 3"/>
          <p:cNvGraphicFramePr>
            <a:graphicFrameLocks noChangeAspect="1"/>
          </p:cNvGraphicFramePr>
          <p:nvPr/>
        </p:nvGraphicFramePr>
        <p:xfrm>
          <a:off x="4317247" y="2083523"/>
          <a:ext cx="3822700" cy="469900"/>
        </p:xfrm>
        <a:graphic>
          <a:graphicData uri="http://schemas.openxmlformats.org/presentationml/2006/ole">
            <mc:AlternateContent xmlns:mc="http://schemas.openxmlformats.org/markup-compatibility/2006">
              <mc:Choice xmlns:v="urn:schemas-microsoft-com:vml" Requires="v">
                <p:oleObj spid="_x0000_s3137" name="Equation" r:id="rId6" imgW="3822700" imgH="469900" progId="Equation.DSMT4">
                  <p:embed/>
                </p:oleObj>
              </mc:Choice>
              <mc:Fallback>
                <p:oleObj name="Equation" r:id="rId6" imgW="3822700" imgH="469900"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17247" y="2083523"/>
                        <a:ext cx="3822700" cy="469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8" name="Object 4"/>
          <p:cNvGraphicFramePr>
            <a:graphicFrameLocks noChangeAspect="1"/>
          </p:cNvGraphicFramePr>
          <p:nvPr/>
        </p:nvGraphicFramePr>
        <p:xfrm>
          <a:off x="4117126" y="2676189"/>
          <a:ext cx="4406900" cy="469900"/>
        </p:xfrm>
        <a:graphic>
          <a:graphicData uri="http://schemas.openxmlformats.org/presentationml/2006/ole">
            <mc:AlternateContent xmlns:mc="http://schemas.openxmlformats.org/markup-compatibility/2006">
              <mc:Choice xmlns:v="urn:schemas-microsoft-com:vml" Requires="v">
                <p:oleObj spid="_x0000_s3138" name="Equation" r:id="rId8" imgW="4406900" imgH="469900" progId="Equation.DSMT4">
                  <p:embed/>
                </p:oleObj>
              </mc:Choice>
              <mc:Fallback>
                <p:oleObj name="Equation" r:id="rId8" imgW="4406900" imgH="469900" progId="Equation.DSMT4">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17126" y="2676189"/>
                        <a:ext cx="4406900" cy="469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9" name="Object 5"/>
          <p:cNvGraphicFramePr>
            <a:graphicFrameLocks noChangeAspect="1"/>
          </p:cNvGraphicFramePr>
          <p:nvPr/>
        </p:nvGraphicFramePr>
        <p:xfrm>
          <a:off x="4749931" y="4616450"/>
          <a:ext cx="3251200" cy="469900"/>
        </p:xfrm>
        <a:graphic>
          <a:graphicData uri="http://schemas.openxmlformats.org/presentationml/2006/ole">
            <mc:AlternateContent xmlns:mc="http://schemas.openxmlformats.org/markup-compatibility/2006">
              <mc:Choice xmlns:v="urn:schemas-microsoft-com:vml" Requires="v">
                <p:oleObj spid="_x0000_s3139" name="Equation" r:id="rId10" imgW="3251200" imgH="469900" progId="Equation.DSMT4">
                  <p:embed/>
                </p:oleObj>
              </mc:Choice>
              <mc:Fallback>
                <p:oleObj name="Equation" r:id="rId10" imgW="3251200" imgH="469900" progId="Equation.DSMT4">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749931" y="4616450"/>
                        <a:ext cx="3251200" cy="469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aphicFrame>
        <p:nvGraphicFramePr>
          <p:cNvPr id="10" name="Object 6"/>
          <p:cNvGraphicFramePr>
            <a:graphicFrameLocks noChangeAspect="1"/>
          </p:cNvGraphicFramePr>
          <p:nvPr/>
        </p:nvGraphicFramePr>
        <p:xfrm>
          <a:off x="4436281" y="5293784"/>
          <a:ext cx="3860800" cy="469900"/>
        </p:xfrm>
        <a:graphic>
          <a:graphicData uri="http://schemas.openxmlformats.org/presentationml/2006/ole">
            <mc:AlternateContent xmlns:mc="http://schemas.openxmlformats.org/markup-compatibility/2006">
              <mc:Choice xmlns:v="urn:schemas-microsoft-com:vml" Requires="v">
                <p:oleObj spid="_x0000_s3140" name="Equation" r:id="rId12" imgW="3860800" imgH="469900" progId="Equation.DSMT4">
                  <p:embed/>
                </p:oleObj>
              </mc:Choice>
              <mc:Fallback>
                <p:oleObj name="Equation" r:id="rId12" imgW="3860800" imgH="469900" progId="Equation.DSMT4">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436281" y="5293784"/>
                        <a:ext cx="3860800" cy="469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12" name="TextBox 11"/>
          <p:cNvSpPr txBox="1"/>
          <p:nvPr/>
        </p:nvSpPr>
        <p:spPr>
          <a:xfrm>
            <a:off x="87923" y="128954"/>
            <a:ext cx="8317523" cy="646331"/>
          </a:xfrm>
          <a:prstGeom prst="rect">
            <a:avLst/>
          </a:prstGeom>
          <a:noFill/>
        </p:spPr>
        <p:txBody>
          <a:bodyPr wrap="square" rtlCol="0">
            <a:spAutoFit/>
          </a:bodyPr>
          <a:lstStyle/>
          <a:p>
            <a:pPr algn="ctr"/>
            <a:r>
              <a:rPr lang="en-US" b="1" dirty="0" smtClean="0">
                <a:solidFill>
                  <a:srgbClr val="0070C0"/>
                </a:solidFill>
                <a:latin typeface="Times New Roman" charset="0"/>
                <a:ea typeface="Times New Roman" charset="0"/>
                <a:cs typeface="Times New Roman" charset="0"/>
              </a:rPr>
              <a:t>Very successful in predicting the effect of the </a:t>
            </a:r>
            <a:r>
              <a:rPr lang="en-US" b="1" i="1" dirty="0" smtClean="0">
                <a:solidFill>
                  <a:srgbClr val="0070C0"/>
                </a:solidFill>
                <a:latin typeface="Times New Roman" charset="0"/>
                <a:ea typeface="Times New Roman" charset="0"/>
                <a:cs typeface="Times New Roman" charset="0"/>
              </a:rPr>
              <a:t>“transmission through the mesh” </a:t>
            </a:r>
            <a:r>
              <a:rPr lang="en-US" b="1" dirty="0" smtClean="0">
                <a:solidFill>
                  <a:srgbClr val="0070C0"/>
                </a:solidFill>
                <a:latin typeface="Times New Roman" charset="0"/>
                <a:ea typeface="Times New Roman" charset="0"/>
                <a:cs typeface="Times New Roman" charset="0"/>
              </a:rPr>
              <a:t>on the Timing Resolution</a:t>
            </a:r>
            <a:endParaRPr lang="en-US" b="1" dirty="0">
              <a:solidFill>
                <a:srgbClr val="0070C0"/>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8781589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acintosh HD:Users:tzamaria:Desktop:Screen Shot 2018-07-23 at 7.22.38 μ.μ..png"/>
          <p:cNvPicPr/>
          <p:nvPr/>
        </p:nvPicPr>
        <p:blipFill>
          <a:blip r:embed="rId2"/>
          <a:srcRect/>
          <a:stretch>
            <a:fillRect/>
          </a:stretch>
        </p:blipFill>
        <p:spPr bwMode="auto">
          <a:xfrm>
            <a:off x="1991896" y="1386009"/>
            <a:ext cx="4725427" cy="4159006"/>
          </a:xfrm>
          <a:prstGeom prst="rect">
            <a:avLst/>
          </a:prstGeom>
          <a:noFill/>
          <a:ln w="9525">
            <a:noFill/>
            <a:miter lim="800000"/>
            <a:headEnd/>
            <a:tailEnd/>
          </a:ln>
        </p:spPr>
      </p:pic>
      <p:sp>
        <p:nvSpPr>
          <p:cNvPr id="3" name="TextBox 2"/>
          <p:cNvSpPr txBox="1"/>
          <p:nvPr/>
        </p:nvSpPr>
        <p:spPr>
          <a:xfrm>
            <a:off x="87923" y="128954"/>
            <a:ext cx="8317523" cy="1200329"/>
          </a:xfrm>
          <a:prstGeom prst="rect">
            <a:avLst/>
          </a:prstGeom>
          <a:noFill/>
        </p:spPr>
        <p:txBody>
          <a:bodyPr wrap="square" rtlCol="0">
            <a:spAutoFit/>
          </a:bodyPr>
          <a:lstStyle/>
          <a:p>
            <a:pPr algn="ctr"/>
            <a:r>
              <a:rPr lang="en-US" b="1" dirty="0" smtClean="0">
                <a:solidFill>
                  <a:srgbClr val="0070C0"/>
                </a:solidFill>
                <a:latin typeface="Times New Roman" charset="0"/>
                <a:ea typeface="Times New Roman" charset="0"/>
                <a:cs typeface="Times New Roman" charset="0"/>
              </a:rPr>
              <a:t>With the extra assumption that all the relevant time distributions can be expressed as inverse Gaussians, the Model describes stochastically all the timing  characteristics of the PICOSEC detector in a very good agreement with the GARFIELD++ detail simulation</a:t>
            </a:r>
            <a:endParaRPr lang="en-US" b="1" dirty="0">
              <a:solidFill>
                <a:srgbClr val="0070C0"/>
              </a:solidFill>
              <a:latin typeface="Times New Roman" charset="0"/>
              <a:ea typeface="Times New Roman" charset="0"/>
              <a:cs typeface="Times New Roman" charset="0"/>
            </a:endParaRPr>
          </a:p>
        </p:txBody>
      </p:sp>
      <p:sp>
        <p:nvSpPr>
          <p:cNvPr id="5" name="Slide Number Placeholder 4"/>
          <p:cNvSpPr>
            <a:spLocks noGrp="1"/>
          </p:cNvSpPr>
          <p:nvPr>
            <p:ph type="sldNum" sz="quarter" idx="12"/>
          </p:nvPr>
        </p:nvSpPr>
        <p:spPr/>
        <p:txBody>
          <a:bodyPr/>
          <a:lstStyle/>
          <a:p>
            <a:fld id="{7EA9DCD8-BFAF-9B47-B38A-9DF1EE23DEF5}" type="slidenum">
              <a:rPr lang="en-US" smtClean="0"/>
              <a:t>33</a:t>
            </a:fld>
            <a:endParaRPr lang="en-US"/>
          </a:p>
        </p:txBody>
      </p:sp>
    </p:spTree>
    <p:extLst>
      <p:ext uri="{BB962C8B-B14F-4D97-AF65-F5344CB8AC3E}">
        <p14:creationId xmlns:p14="http://schemas.microsoft.com/office/powerpoint/2010/main" val="171452700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1015663"/>
          </a:xfrm>
          <a:prstGeom prst="rect">
            <a:avLst/>
          </a:prstGeom>
          <a:noFill/>
        </p:spPr>
        <p:txBody>
          <a:bodyPr wrap="square" rtlCol="0">
            <a:spAutoFit/>
          </a:bodyPr>
          <a:lstStyle/>
          <a:p>
            <a:pPr algn="ctr"/>
            <a:r>
              <a:rPr lang="en-US" sz="2000" b="1" dirty="0" smtClean="0">
                <a:solidFill>
                  <a:srgbClr val="0000FF"/>
                </a:solidFill>
                <a:latin typeface="Times New Roman"/>
                <a:cs typeface="Times New Roman"/>
              </a:rPr>
              <a:t>Conclusions</a:t>
            </a:r>
          </a:p>
          <a:p>
            <a:r>
              <a:rPr lang="en-US" sz="2000" b="1" dirty="0" smtClean="0">
                <a:solidFill>
                  <a:srgbClr val="0000FF"/>
                </a:solidFill>
                <a:latin typeface="Times New Roman"/>
                <a:cs typeface="Times New Roman"/>
              </a:rPr>
              <a:t> </a:t>
            </a:r>
            <a:endParaRPr lang="en-US" sz="2000" b="1" dirty="0">
              <a:solidFill>
                <a:srgbClr val="0000FF"/>
              </a:solidFill>
              <a:latin typeface="Times New Roman"/>
              <a:cs typeface="Times New Roman"/>
            </a:endParaRPr>
          </a:p>
          <a:p>
            <a:pPr algn="ctr"/>
            <a:endParaRPr lang="en-US" sz="2000" b="1" dirty="0">
              <a:solidFill>
                <a:srgbClr val="FF0000"/>
              </a:solidFill>
              <a:latin typeface="Times New Roman"/>
              <a:cs typeface="Times New Roman"/>
            </a:endParaRPr>
          </a:p>
        </p:txBody>
      </p:sp>
      <p:sp>
        <p:nvSpPr>
          <p:cNvPr id="4" name="Rectangle 3"/>
          <p:cNvSpPr/>
          <p:nvPr/>
        </p:nvSpPr>
        <p:spPr>
          <a:xfrm>
            <a:off x="0" y="762000"/>
            <a:ext cx="9144000" cy="738664"/>
          </a:xfrm>
          <a:prstGeom prst="rect">
            <a:avLst/>
          </a:prstGeom>
        </p:spPr>
        <p:txBody>
          <a:bodyPr wrap="square">
            <a:spAutoFit/>
          </a:bodyPr>
          <a:lstStyle/>
          <a:p>
            <a:pPr algn="just"/>
            <a:r>
              <a:rPr lang="en-US" sz="1400" b="1" dirty="0">
                <a:solidFill>
                  <a:srgbClr val="FF0000"/>
                </a:solidFill>
                <a:latin typeface="Times New Roman"/>
                <a:cs typeface="Times New Roman"/>
              </a:rPr>
              <a:t>A simple phenomenological model has been developed which predict the timing characteristics of the PICOSEC signal, in terms of fundamental variables compiled in Table 8 for several drift voltage settings, in a very good agreement with results based on  GARFIELD++ detailed simulations</a:t>
            </a:r>
          </a:p>
        </p:txBody>
      </p:sp>
      <p:pic>
        <p:nvPicPr>
          <p:cNvPr id="5" name="Picture 4" descr="Screen Shot 2018-07-09 at 12.52.18 μ.μ..png"/>
          <p:cNvPicPr>
            <a:picLocks noChangeAspect="1"/>
          </p:cNvPicPr>
          <p:nvPr/>
        </p:nvPicPr>
        <p:blipFill>
          <a:blip r:embed="rId2"/>
          <a:stretch>
            <a:fillRect/>
          </a:stretch>
        </p:blipFill>
        <p:spPr>
          <a:xfrm>
            <a:off x="1600970" y="1500664"/>
            <a:ext cx="5650009" cy="3138894"/>
          </a:xfrm>
          <a:prstGeom prst="rect">
            <a:avLst/>
          </a:prstGeom>
        </p:spPr>
      </p:pic>
      <p:sp>
        <p:nvSpPr>
          <p:cNvPr id="8" name="Slide Number Placeholder 7"/>
          <p:cNvSpPr>
            <a:spLocks noGrp="1"/>
          </p:cNvSpPr>
          <p:nvPr>
            <p:ph type="sldNum" sz="quarter" idx="12"/>
          </p:nvPr>
        </p:nvSpPr>
        <p:spPr/>
        <p:txBody>
          <a:bodyPr/>
          <a:lstStyle/>
          <a:p>
            <a:fld id="{765EF250-1A5D-2441-BEA8-85F53EE50EE3}" type="slidenum">
              <a:rPr lang="en-US" smtClean="0"/>
              <a:pPr/>
              <a:t>34</a:t>
            </a:fld>
            <a:endParaRPr lang="en-US"/>
          </a:p>
        </p:txBody>
      </p:sp>
    </p:spTree>
    <p:extLst>
      <p:ext uri="{BB962C8B-B14F-4D97-AF65-F5344CB8AC3E}">
        <p14:creationId xmlns:p14="http://schemas.microsoft.com/office/powerpoint/2010/main" val="17626243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 name="TextShape 1"/>
          <p:cNvSpPr txBox="1"/>
          <p:nvPr/>
        </p:nvSpPr>
        <p:spPr>
          <a:xfrm>
            <a:off x="165888" y="1944902"/>
            <a:ext cx="8792064" cy="2267898"/>
          </a:xfrm>
          <a:prstGeom prst="rect">
            <a:avLst/>
          </a:prstGeom>
          <a:noFill/>
          <a:ln>
            <a:noFill/>
          </a:ln>
        </p:spPr>
        <p:txBody>
          <a:bodyPr lIns="0" tIns="0" rIns="0" bIns="0" anchor="ctr"/>
          <a:lstStyle/>
          <a:p>
            <a:pPr algn="ctr"/>
            <a:r>
              <a:rPr lang="en-US" sz="3991" b="1" spc="-1" dirty="0" smtClean="0">
                <a:latin typeface="Arial"/>
              </a:rPr>
              <a:t>Towards </a:t>
            </a:r>
            <a:r>
              <a:rPr lang="en-US" sz="3991" b="1" spc="-1" dirty="0">
                <a:latin typeface="Arial"/>
              </a:rPr>
              <a:t>a robust detector</a:t>
            </a:r>
            <a:r>
              <a:rPr sz="1633" dirty="0"/>
              <a:t/>
            </a:r>
            <a:br>
              <a:rPr sz="1633" dirty="0"/>
            </a:br>
            <a:r>
              <a:rPr sz="1633" dirty="0"/>
              <a:t/>
            </a:r>
            <a:br>
              <a:rPr sz="1633" dirty="0"/>
            </a:br>
            <a:r>
              <a:rPr lang="en-US" sz="3991" spc="-1" dirty="0">
                <a:latin typeface="Arial"/>
              </a:rPr>
              <a:t>#1 robust anode</a:t>
            </a:r>
            <a:r>
              <a:rPr sz="1633" dirty="0"/>
              <a:t/>
            </a:r>
            <a:br>
              <a:rPr sz="1633" dirty="0"/>
            </a:br>
            <a:r>
              <a:rPr lang="en-US" sz="3991" spc="-1" dirty="0">
                <a:latin typeface="Arial"/>
              </a:rPr>
              <a:t>#2 robust photocathode</a:t>
            </a:r>
          </a:p>
        </p:txBody>
      </p:sp>
      <p:sp>
        <p:nvSpPr>
          <p:cNvPr id="3" name="Slide Number Placeholder 2"/>
          <p:cNvSpPr>
            <a:spLocks noGrp="1"/>
          </p:cNvSpPr>
          <p:nvPr>
            <p:ph type="sldNum" sz="quarter" idx="12"/>
          </p:nvPr>
        </p:nvSpPr>
        <p:spPr/>
        <p:txBody>
          <a:bodyPr/>
          <a:lstStyle/>
          <a:p>
            <a:fld id="{7EA9DCD8-BFAF-9B47-B38A-9DF1EE23DEF5}" type="slidenum">
              <a:rPr lang="en-US" smtClean="0"/>
              <a:t>35</a:t>
            </a:fld>
            <a:endParaRPr lang="en-US"/>
          </a:p>
        </p:txBody>
      </p:sp>
      <p:sp>
        <p:nvSpPr>
          <p:cNvPr id="4" name="TextBox 3"/>
          <p:cNvSpPr txBox="1"/>
          <p:nvPr/>
        </p:nvSpPr>
        <p:spPr>
          <a:xfrm>
            <a:off x="2128838" y="5472113"/>
            <a:ext cx="4572000" cy="369332"/>
          </a:xfrm>
          <a:prstGeom prst="rect">
            <a:avLst/>
          </a:prstGeom>
          <a:noFill/>
        </p:spPr>
        <p:txBody>
          <a:bodyPr wrap="square" rtlCol="0">
            <a:spAutoFit/>
          </a:bodyPr>
          <a:lstStyle/>
          <a:p>
            <a:r>
              <a:rPr lang="en-US" dirty="0" smtClean="0"/>
              <a:t>I. </a:t>
            </a:r>
            <a:r>
              <a:rPr lang="en-US" dirty="0" err="1" smtClean="0"/>
              <a:t>Maniatis</a:t>
            </a:r>
            <a:r>
              <a:rPr lang="en-US" dirty="0" smtClean="0"/>
              <a:t> talk</a:t>
            </a:r>
            <a:endParaRPr lang="en-US" dirty="0"/>
          </a:p>
        </p:txBody>
      </p:sp>
    </p:spTree>
    <p:extLst>
      <p:ext uri="{BB962C8B-B14F-4D97-AF65-F5344CB8AC3E}">
        <p14:creationId xmlns:p14="http://schemas.microsoft.com/office/powerpoint/2010/main" val="29052958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 name="Picture 3"/>
          <p:cNvPicPr/>
          <p:nvPr/>
        </p:nvPicPr>
        <p:blipFill>
          <a:blip r:embed="rId2"/>
          <a:stretch/>
        </p:blipFill>
        <p:spPr>
          <a:xfrm>
            <a:off x="261242" y="949247"/>
            <a:ext cx="7498268" cy="4810752"/>
          </a:xfrm>
          <a:prstGeom prst="rect">
            <a:avLst/>
          </a:prstGeom>
          <a:ln>
            <a:noFill/>
          </a:ln>
        </p:spPr>
      </p:pic>
      <p:sp>
        <p:nvSpPr>
          <p:cNvPr id="260" name="TextShape 1"/>
          <p:cNvSpPr txBox="1"/>
          <p:nvPr/>
        </p:nvSpPr>
        <p:spPr>
          <a:xfrm>
            <a:off x="165888" y="901571"/>
            <a:ext cx="8792064" cy="929038"/>
          </a:xfrm>
          <a:prstGeom prst="rect">
            <a:avLst/>
          </a:prstGeom>
          <a:solidFill>
            <a:srgbClr val="FFFFFF"/>
          </a:solidFill>
          <a:ln>
            <a:noFill/>
          </a:ln>
        </p:spPr>
        <p:txBody>
          <a:bodyPr lIns="0" tIns="0" rIns="0" bIns="0" anchor="ctr"/>
          <a:lstStyle/>
          <a:p>
            <a:pPr algn="ctr"/>
            <a:r>
              <a:rPr lang="en-US" sz="3266" b="1" spc="-1">
                <a:latin typeface="Arial"/>
              </a:rPr>
              <a:t>Best resolution was at voltages which give high currents on anode: </a:t>
            </a:r>
            <a:r>
              <a:rPr lang="en-US" sz="3266" b="1" spc="-1">
                <a:solidFill>
                  <a:srgbClr val="ED1C24"/>
                </a:solidFill>
                <a:latin typeface="Arial"/>
              </a:rPr>
              <a:t>robust anode</a:t>
            </a:r>
            <a:endParaRPr lang="en-US" sz="3266" spc="-1">
              <a:latin typeface="Arial"/>
            </a:endParaRPr>
          </a:p>
        </p:txBody>
      </p:sp>
      <p:sp>
        <p:nvSpPr>
          <p:cNvPr id="261" name="TextShape 2"/>
          <p:cNvSpPr txBox="1"/>
          <p:nvPr/>
        </p:nvSpPr>
        <p:spPr>
          <a:xfrm>
            <a:off x="2528813" y="5397528"/>
            <a:ext cx="1284326" cy="351369"/>
          </a:xfrm>
          <a:prstGeom prst="rect">
            <a:avLst/>
          </a:prstGeom>
          <a:noFill/>
          <a:ln>
            <a:noFill/>
          </a:ln>
        </p:spPr>
        <p:txBody>
          <a:bodyPr lIns="81638" tIns="40819" rIns="81638" bIns="40819"/>
          <a:lstStyle/>
          <a:p>
            <a:r>
              <a:rPr lang="en-US" sz="1633" spc="-1">
                <a:solidFill>
                  <a:srgbClr val="006C3B"/>
                </a:solidFill>
                <a:latin typeface="Arial"/>
              </a:rPr>
              <a:t>discharges</a:t>
            </a:r>
            <a:endParaRPr lang="en-US" sz="1633" spc="-1">
              <a:latin typeface="Arial"/>
            </a:endParaRPr>
          </a:p>
        </p:txBody>
      </p:sp>
      <p:sp>
        <p:nvSpPr>
          <p:cNvPr id="262" name="Line 3"/>
          <p:cNvSpPr/>
          <p:nvPr/>
        </p:nvSpPr>
        <p:spPr>
          <a:xfrm flipV="1">
            <a:off x="3526753" y="5251233"/>
            <a:ext cx="1244160" cy="211605"/>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263" name="TextShape 4"/>
          <p:cNvSpPr txBox="1"/>
          <p:nvPr/>
        </p:nvSpPr>
        <p:spPr>
          <a:xfrm>
            <a:off x="6284478" y="4777080"/>
            <a:ext cx="1284326" cy="546320"/>
          </a:xfrm>
          <a:prstGeom prst="rect">
            <a:avLst/>
          </a:prstGeom>
          <a:noFill/>
          <a:ln>
            <a:noFill/>
          </a:ln>
        </p:spPr>
        <p:txBody>
          <a:bodyPr lIns="81638" tIns="40819" rIns="81638" bIns="40819"/>
          <a:lstStyle/>
          <a:p>
            <a:r>
              <a:rPr lang="en-US" sz="1633" spc="-1">
                <a:solidFill>
                  <a:srgbClr val="ED1C24"/>
                </a:solidFill>
                <a:latin typeface="Arial"/>
              </a:rPr>
              <a:t>~ no discharges</a:t>
            </a:r>
            <a:endParaRPr lang="en-US" sz="1633" spc="-1">
              <a:latin typeface="Arial"/>
            </a:endParaRPr>
          </a:p>
        </p:txBody>
      </p:sp>
      <p:sp>
        <p:nvSpPr>
          <p:cNvPr id="264" name="TextShape 5"/>
          <p:cNvSpPr txBox="1"/>
          <p:nvPr/>
        </p:nvSpPr>
        <p:spPr>
          <a:xfrm rot="16200000">
            <a:off x="3008190" y="4667359"/>
            <a:ext cx="1218362" cy="314142"/>
          </a:xfrm>
          <a:prstGeom prst="rect">
            <a:avLst/>
          </a:prstGeom>
          <a:solidFill>
            <a:srgbClr val="FFFFFF"/>
          </a:solidFill>
          <a:ln>
            <a:noFill/>
          </a:ln>
        </p:spPr>
        <p:txBody>
          <a:bodyPr lIns="81638" tIns="40819" rIns="81638" bIns="40819"/>
          <a:lstStyle/>
          <a:p>
            <a:r>
              <a:rPr lang="en-US" sz="1633" spc="-1">
                <a:latin typeface="Arial"/>
              </a:rPr>
              <a:t>Current → </a:t>
            </a:r>
          </a:p>
        </p:txBody>
      </p:sp>
      <p:sp>
        <p:nvSpPr>
          <p:cNvPr id="265" name="TextShape 6"/>
          <p:cNvSpPr txBox="1"/>
          <p:nvPr/>
        </p:nvSpPr>
        <p:spPr>
          <a:xfrm>
            <a:off x="5631702" y="5584968"/>
            <a:ext cx="1926652" cy="314142"/>
          </a:xfrm>
          <a:prstGeom prst="rect">
            <a:avLst/>
          </a:prstGeom>
          <a:solidFill>
            <a:srgbClr val="FFFFFF"/>
          </a:solidFill>
          <a:ln>
            <a:noFill/>
          </a:ln>
        </p:spPr>
        <p:txBody>
          <a:bodyPr lIns="81638" tIns="40819" rIns="81638" bIns="40819"/>
          <a:lstStyle/>
          <a:p>
            <a:r>
              <a:rPr lang="en-US" sz="1633" spc="-1">
                <a:latin typeface="Arial"/>
              </a:rPr>
              <a:t>Irradiation time → </a:t>
            </a:r>
          </a:p>
        </p:txBody>
      </p:sp>
      <p:sp>
        <p:nvSpPr>
          <p:cNvPr id="266" name="TextShape 7"/>
          <p:cNvSpPr txBox="1"/>
          <p:nvPr/>
        </p:nvSpPr>
        <p:spPr>
          <a:xfrm>
            <a:off x="133886" y="3685093"/>
            <a:ext cx="4546246" cy="263200"/>
          </a:xfrm>
          <a:prstGeom prst="rect">
            <a:avLst/>
          </a:prstGeom>
          <a:noFill/>
          <a:ln>
            <a:noFill/>
          </a:ln>
        </p:spPr>
        <p:txBody>
          <a:bodyPr lIns="81638" tIns="40819" rIns="81638" bIns="40819"/>
          <a:lstStyle/>
          <a:p>
            <a:r>
              <a:rPr lang="en-US" sz="1270" spc="-1">
                <a:solidFill>
                  <a:srgbClr val="21409A"/>
                </a:solidFill>
                <a:latin typeface="Arial"/>
              </a:rPr>
              <a:t>Readout beneath resistive layer: picks up signal from above  </a:t>
            </a:r>
            <a:endParaRPr lang="en-US" sz="1270" spc="-1">
              <a:latin typeface="Arial"/>
            </a:endParaRPr>
          </a:p>
        </p:txBody>
      </p:sp>
      <p:sp>
        <p:nvSpPr>
          <p:cNvPr id="267" name="TextShape 8"/>
          <p:cNvSpPr txBox="1"/>
          <p:nvPr/>
        </p:nvSpPr>
        <p:spPr>
          <a:xfrm>
            <a:off x="4640293" y="3717748"/>
            <a:ext cx="3803668" cy="457172"/>
          </a:xfrm>
          <a:prstGeom prst="rect">
            <a:avLst/>
          </a:prstGeom>
          <a:solidFill>
            <a:srgbClr val="FFFFFF"/>
          </a:solidFill>
          <a:ln>
            <a:noFill/>
          </a:ln>
        </p:spPr>
        <p:txBody>
          <a:bodyPr lIns="81638" tIns="40819" rIns="81638" bIns="40819"/>
          <a:lstStyle/>
          <a:p>
            <a:r>
              <a:rPr lang="en-US" sz="1270" spc="-1">
                <a:solidFill>
                  <a:srgbClr val="21409A"/>
                </a:solidFill>
                <a:latin typeface="Arial"/>
              </a:rPr>
              <a:t>Copper Layer to HV via resistor; Readout “floating”</a:t>
            </a:r>
            <a:endParaRPr lang="en-US" sz="1270" spc="-1">
              <a:latin typeface="Arial"/>
            </a:endParaRPr>
          </a:p>
        </p:txBody>
      </p:sp>
      <p:sp>
        <p:nvSpPr>
          <p:cNvPr id="268" name="TextShape 9"/>
          <p:cNvSpPr txBox="1"/>
          <p:nvPr/>
        </p:nvSpPr>
        <p:spPr>
          <a:xfrm>
            <a:off x="3526753" y="4026013"/>
            <a:ext cx="1821502" cy="314142"/>
          </a:xfrm>
          <a:prstGeom prst="rect">
            <a:avLst/>
          </a:prstGeom>
          <a:noFill/>
          <a:ln>
            <a:noFill/>
          </a:ln>
        </p:spPr>
        <p:txBody>
          <a:bodyPr lIns="81638" tIns="40819" rIns="81638" bIns="40819"/>
          <a:lstStyle/>
          <a:p>
            <a:r>
              <a:rPr lang="en-US" sz="1633" spc="-1">
                <a:solidFill>
                  <a:srgbClr val="006C3B"/>
                </a:solidFill>
                <a:latin typeface="Arial"/>
              </a:rPr>
              <a:t>Non resistive </a:t>
            </a:r>
            <a:endParaRPr lang="en-US" sz="1633" spc="-1">
              <a:latin typeface="Arial"/>
            </a:endParaRPr>
          </a:p>
        </p:txBody>
      </p:sp>
      <p:sp>
        <p:nvSpPr>
          <p:cNvPr id="269" name="TextShape 10"/>
          <p:cNvSpPr txBox="1"/>
          <p:nvPr/>
        </p:nvSpPr>
        <p:spPr>
          <a:xfrm>
            <a:off x="6557801" y="4026013"/>
            <a:ext cx="2153932" cy="314142"/>
          </a:xfrm>
          <a:prstGeom prst="rect">
            <a:avLst/>
          </a:prstGeom>
          <a:noFill/>
          <a:ln>
            <a:noFill/>
          </a:ln>
        </p:spPr>
        <p:txBody>
          <a:bodyPr lIns="81638" tIns="40819" rIns="81638" bIns="40819"/>
          <a:lstStyle/>
          <a:p>
            <a:r>
              <a:rPr lang="en-US" sz="1633" spc="-1">
                <a:solidFill>
                  <a:srgbClr val="ED1C24"/>
                </a:solidFill>
                <a:latin typeface="Arial"/>
              </a:rPr>
              <a:t>With resistive strip</a:t>
            </a:r>
            <a:endParaRPr lang="en-US" sz="1633" spc="-1">
              <a:latin typeface="Arial"/>
            </a:endParaRPr>
          </a:p>
        </p:txBody>
      </p:sp>
      <p:sp>
        <p:nvSpPr>
          <p:cNvPr id="270" name="TextShape 11"/>
          <p:cNvSpPr txBox="1"/>
          <p:nvPr/>
        </p:nvSpPr>
        <p:spPr>
          <a:xfrm rot="21120000">
            <a:off x="148255" y="4159899"/>
            <a:ext cx="3317760" cy="314142"/>
          </a:xfrm>
          <a:prstGeom prst="rect">
            <a:avLst/>
          </a:prstGeom>
          <a:noFill/>
          <a:ln>
            <a:noFill/>
          </a:ln>
        </p:spPr>
        <p:txBody>
          <a:bodyPr lIns="81638" tIns="40819" rIns="81638" bIns="40819"/>
          <a:lstStyle/>
          <a:p>
            <a:r>
              <a:rPr lang="en-US" sz="1633" b="1" spc="-1">
                <a:solidFill>
                  <a:srgbClr val="ED1C24"/>
                </a:solidFill>
                <a:latin typeface="Arial"/>
              </a:rPr>
              <a:t>Developed in the MAMA project </a:t>
            </a:r>
            <a:endParaRPr lang="en-US" sz="1633" spc="-1">
              <a:latin typeface="Arial"/>
            </a:endParaRPr>
          </a:p>
        </p:txBody>
      </p:sp>
      <p:sp>
        <p:nvSpPr>
          <p:cNvPr id="271" name="TextShape 12"/>
          <p:cNvSpPr txBox="1"/>
          <p:nvPr/>
        </p:nvSpPr>
        <p:spPr>
          <a:xfrm>
            <a:off x="4733033" y="4026666"/>
            <a:ext cx="2031475" cy="314142"/>
          </a:xfrm>
          <a:prstGeom prst="rect">
            <a:avLst/>
          </a:prstGeom>
          <a:noFill/>
          <a:ln>
            <a:noFill/>
          </a:ln>
        </p:spPr>
        <p:txBody>
          <a:bodyPr lIns="81638" tIns="40819" rIns="81638" bIns="40819"/>
          <a:lstStyle/>
          <a:p>
            <a:r>
              <a:rPr lang="en-US" sz="1633" spc="-1">
                <a:solidFill>
                  <a:srgbClr val="ED1C24"/>
                </a:solidFill>
                <a:latin typeface="Arial"/>
              </a:rPr>
              <a:t>← MAMA results → </a:t>
            </a:r>
            <a:endParaRPr lang="en-US" sz="1633" spc="-1">
              <a:latin typeface="Arial"/>
            </a:endParaRPr>
          </a:p>
        </p:txBody>
      </p:sp>
      <p:sp>
        <p:nvSpPr>
          <p:cNvPr id="3" name="Slide Number Placeholder 2"/>
          <p:cNvSpPr>
            <a:spLocks noGrp="1"/>
          </p:cNvSpPr>
          <p:nvPr>
            <p:ph type="sldNum" sz="quarter" idx="12"/>
          </p:nvPr>
        </p:nvSpPr>
        <p:spPr/>
        <p:txBody>
          <a:bodyPr/>
          <a:lstStyle/>
          <a:p>
            <a:fld id="{7EA9DCD8-BFAF-9B47-B38A-9DF1EE23DEF5}" type="slidenum">
              <a:rPr lang="en-US" smtClean="0"/>
              <a:t>36</a:t>
            </a:fld>
            <a:endParaRPr lang="en-US"/>
          </a:p>
        </p:txBody>
      </p:sp>
    </p:spTree>
    <p:extLst>
      <p:ext uri="{BB962C8B-B14F-4D97-AF65-F5344CB8AC3E}">
        <p14:creationId xmlns:p14="http://schemas.microsoft.com/office/powerpoint/2010/main" val="170038865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2" name="Picture 3"/>
          <p:cNvPicPr/>
          <p:nvPr/>
        </p:nvPicPr>
        <p:blipFill>
          <a:blip r:embed="rId2"/>
          <a:stretch/>
        </p:blipFill>
        <p:spPr>
          <a:xfrm>
            <a:off x="816052" y="735683"/>
            <a:ext cx="7440142" cy="4976640"/>
          </a:xfrm>
          <a:prstGeom prst="rect">
            <a:avLst/>
          </a:prstGeom>
          <a:ln>
            <a:noFill/>
          </a:ln>
        </p:spPr>
      </p:pic>
      <p:sp>
        <p:nvSpPr>
          <p:cNvPr id="273" name="TextShape 1"/>
          <p:cNvSpPr txBox="1"/>
          <p:nvPr/>
        </p:nvSpPr>
        <p:spPr>
          <a:xfrm>
            <a:off x="165888" y="835934"/>
            <a:ext cx="8792064" cy="601834"/>
          </a:xfrm>
          <a:prstGeom prst="rect">
            <a:avLst/>
          </a:prstGeom>
          <a:solidFill>
            <a:srgbClr val="FFFFFF"/>
          </a:solidFill>
          <a:ln>
            <a:noFill/>
          </a:ln>
        </p:spPr>
        <p:txBody>
          <a:bodyPr lIns="0" tIns="0" rIns="0" bIns="0" anchor="ctr"/>
          <a:lstStyle/>
          <a:p>
            <a:pPr algn="ctr"/>
            <a:r>
              <a:rPr lang="en-US" sz="3991" b="1" spc="-1">
                <a:latin typeface="Arial"/>
              </a:rPr>
              <a:t>Beam results with protected anodes</a:t>
            </a:r>
            <a:endParaRPr lang="en-US" sz="3991" spc="-1">
              <a:latin typeface="Arial"/>
            </a:endParaRPr>
          </a:p>
        </p:txBody>
      </p:sp>
      <p:sp>
        <p:nvSpPr>
          <p:cNvPr id="274" name="TextShape 2"/>
          <p:cNvSpPr txBox="1"/>
          <p:nvPr/>
        </p:nvSpPr>
        <p:spPr>
          <a:xfrm rot="18000000">
            <a:off x="988797" y="2790670"/>
            <a:ext cx="1575936" cy="314142"/>
          </a:xfrm>
          <a:prstGeom prst="rect">
            <a:avLst/>
          </a:prstGeom>
          <a:noFill/>
          <a:ln>
            <a:noFill/>
          </a:ln>
        </p:spPr>
        <p:txBody>
          <a:bodyPr lIns="81638" tIns="40819" rIns="81638" bIns="40819"/>
          <a:lstStyle/>
          <a:p>
            <a:r>
              <a:rPr lang="en-US" sz="1633" spc="-1">
                <a:solidFill>
                  <a:srgbClr val="ED1C24"/>
                </a:solidFill>
                <a:latin typeface="Arial"/>
              </a:rPr>
              <a:t>PRELIMINARY</a:t>
            </a:r>
            <a:endParaRPr lang="en-US" sz="1633" spc="-1">
              <a:latin typeface="Arial"/>
            </a:endParaRPr>
          </a:p>
        </p:txBody>
      </p:sp>
      <p:sp>
        <p:nvSpPr>
          <p:cNvPr id="275" name="TextShape 3"/>
          <p:cNvSpPr txBox="1"/>
          <p:nvPr/>
        </p:nvSpPr>
        <p:spPr>
          <a:xfrm rot="18000000">
            <a:off x="4679152" y="2725359"/>
            <a:ext cx="1575936" cy="314142"/>
          </a:xfrm>
          <a:prstGeom prst="rect">
            <a:avLst/>
          </a:prstGeom>
          <a:noFill/>
          <a:ln>
            <a:noFill/>
          </a:ln>
        </p:spPr>
        <p:txBody>
          <a:bodyPr lIns="81638" tIns="40819" rIns="81638" bIns="40819"/>
          <a:lstStyle/>
          <a:p>
            <a:r>
              <a:rPr lang="en-US" sz="1633" spc="-1">
                <a:solidFill>
                  <a:srgbClr val="ED1C24"/>
                </a:solidFill>
                <a:latin typeface="Arial"/>
              </a:rPr>
              <a:t>PRELIMINARY</a:t>
            </a:r>
            <a:endParaRPr lang="en-US" sz="1633" spc="-1">
              <a:latin typeface="Arial"/>
            </a:endParaRPr>
          </a:p>
        </p:txBody>
      </p:sp>
      <p:sp>
        <p:nvSpPr>
          <p:cNvPr id="276" name="TextShape 4"/>
          <p:cNvSpPr txBox="1"/>
          <p:nvPr/>
        </p:nvSpPr>
        <p:spPr>
          <a:xfrm rot="18600000">
            <a:off x="102211" y="4632745"/>
            <a:ext cx="1656594" cy="314142"/>
          </a:xfrm>
          <a:prstGeom prst="rect">
            <a:avLst/>
          </a:prstGeom>
          <a:noFill/>
          <a:ln>
            <a:noFill/>
          </a:ln>
        </p:spPr>
        <p:txBody>
          <a:bodyPr lIns="81638" tIns="40819" rIns="81638" bIns="40819"/>
          <a:lstStyle/>
          <a:p>
            <a:r>
              <a:rPr lang="en-US" sz="1633" b="1" spc="-1">
                <a:solidFill>
                  <a:srgbClr val="ED1C24"/>
                </a:solidFill>
                <a:latin typeface="Arial"/>
              </a:rPr>
              <a:t>PRELIMINARY</a:t>
            </a:r>
            <a:endParaRPr lang="en-US" sz="1633" spc="-1">
              <a:latin typeface="Arial"/>
            </a:endParaRPr>
          </a:p>
        </p:txBody>
      </p:sp>
      <p:sp>
        <p:nvSpPr>
          <p:cNvPr id="277" name="CustomShape 5"/>
          <p:cNvSpPr/>
          <p:nvPr/>
        </p:nvSpPr>
        <p:spPr>
          <a:xfrm>
            <a:off x="1327104" y="5336136"/>
            <a:ext cx="6635520" cy="376187"/>
          </a:xfrm>
          <a:prstGeom prst="rect">
            <a:avLst/>
          </a:prstGeom>
          <a:solidFill>
            <a:srgbClr val="FFFFFF"/>
          </a:solidFill>
          <a:ln>
            <a:noFill/>
          </a:ln>
        </p:spPr>
        <p:style>
          <a:lnRef idx="0">
            <a:scrgbClr r="0" g="0" b="0"/>
          </a:lnRef>
          <a:fillRef idx="0">
            <a:scrgbClr r="0" g="0" b="0"/>
          </a:fillRef>
          <a:effectRef idx="0">
            <a:scrgbClr r="0" g="0" b="0"/>
          </a:effectRef>
          <a:fontRef idx="minor"/>
        </p:style>
      </p:sp>
      <p:sp>
        <p:nvSpPr>
          <p:cNvPr id="3" name="Slide Number Placeholder 2"/>
          <p:cNvSpPr>
            <a:spLocks noGrp="1"/>
          </p:cNvSpPr>
          <p:nvPr>
            <p:ph type="sldNum" sz="quarter" idx="12"/>
          </p:nvPr>
        </p:nvSpPr>
        <p:spPr/>
        <p:txBody>
          <a:bodyPr/>
          <a:lstStyle/>
          <a:p>
            <a:fld id="{7EA9DCD8-BFAF-9B47-B38A-9DF1EE23DEF5}" type="slidenum">
              <a:rPr lang="en-US" smtClean="0"/>
              <a:t>37</a:t>
            </a:fld>
            <a:endParaRPr lang="en-US"/>
          </a:p>
        </p:txBody>
      </p:sp>
    </p:spTree>
    <p:extLst>
      <p:ext uri="{BB962C8B-B14F-4D97-AF65-F5344CB8AC3E}">
        <p14:creationId xmlns:p14="http://schemas.microsoft.com/office/powerpoint/2010/main" val="186726757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8" name="Picture 3"/>
          <p:cNvPicPr/>
          <p:nvPr/>
        </p:nvPicPr>
        <p:blipFill>
          <a:blip r:embed="rId2"/>
          <a:stretch/>
        </p:blipFill>
        <p:spPr>
          <a:xfrm>
            <a:off x="849033" y="1226163"/>
            <a:ext cx="7448306" cy="4976640"/>
          </a:xfrm>
          <a:prstGeom prst="rect">
            <a:avLst/>
          </a:prstGeom>
          <a:ln>
            <a:noFill/>
          </a:ln>
        </p:spPr>
      </p:pic>
      <p:sp>
        <p:nvSpPr>
          <p:cNvPr id="279" name="TextShape 1"/>
          <p:cNvSpPr txBox="1"/>
          <p:nvPr/>
        </p:nvSpPr>
        <p:spPr>
          <a:xfrm>
            <a:off x="82944" y="840506"/>
            <a:ext cx="8792064" cy="929038"/>
          </a:xfrm>
          <a:prstGeom prst="rect">
            <a:avLst/>
          </a:prstGeom>
          <a:solidFill>
            <a:srgbClr val="FFFFFF"/>
          </a:solidFill>
          <a:ln>
            <a:noFill/>
          </a:ln>
        </p:spPr>
        <p:txBody>
          <a:bodyPr lIns="0" tIns="0" rIns="0" bIns="0" anchor="ctr"/>
          <a:lstStyle/>
          <a:p>
            <a:pPr algn="ctr"/>
            <a:r>
              <a:rPr lang="en-US" sz="3266" b="1" spc="-1">
                <a:latin typeface="Arial"/>
              </a:rPr>
              <a:t>Best resolution was at voltages which give high ion backflow? </a:t>
            </a:r>
            <a:r>
              <a:rPr lang="en-US" sz="3266" b="1" spc="-1">
                <a:solidFill>
                  <a:srgbClr val="ED1C24"/>
                </a:solidFill>
                <a:latin typeface="Arial"/>
              </a:rPr>
              <a:t>robust photocathode</a:t>
            </a:r>
            <a:endParaRPr lang="en-US" sz="3266" spc="-1">
              <a:latin typeface="Arial"/>
            </a:endParaRPr>
          </a:p>
        </p:txBody>
      </p:sp>
      <p:sp>
        <p:nvSpPr>
          <p:cNvPr id="280" name="TextShape 2"/>
          <p:cNvSpPr txBox="1"/>
          <p:nvPr/>
        </p:nvSpPr>
        <p:spPr>
          <a:xfrm rot="16200000">
            <a:off x="-2875936" y="2053643"/>
            <a:ext cx="6617233" cy="595956"/>
          </a:xfrm>
          <a:prstGeom prst="rect">
            <a:avLst/>
          </a:prstGeom>
          <a:noFill/>
          <a:ln>
            <a:noFill/>
          </a:ln>
        </p:spPr>
        <p:txBody>
          <a:bodyPr lIns="81638" tIns="40819" rIns="81638" bIns="40819"/>
          <a:lstStyle/>
          <a:p>
            <a:r>
              <a:rPr lang="en-US" sz="1814" spc="-1">
                <a:solidFill>
                  <a:srgbClr val="ED1C24"/>
                </a:solidFill>
                <a:latin typeface="Arial"/>
                <a:ea typeface="Noto Sans CJK SC Regular"/>
              </a:rPr>
              <a:t>Best time resolution (24ps for MIPs) </a:t>
            </a:r>
            <a:endParaRPr lang="en-US" sz="1814" spc="-1">
              <a:latin typeface="Arial"/>
            </a:endParaRPr>
          </a:p>
          <a:p>
            <a:r>
              <a:rPr lang="en-US" sz="1814" spc="-1">
                <a:solidFill>
                  <a:srgbClr val="ED1C24"/>
                </a:solidFill>
                <a:latin typeface="Arial"/>
                <a:ea typeface="Noto Sans CJK SC Regular"/>
              </a:rPr>
              <a:t>for CsI photocathode, but not robust</a:t>
            </a:r>
            <a:endParaRPr lang="en-US" sz="1814" spc="-1">
              <a:latin typeface="Arial"/>
            </a:endParaRPr>
          </a:p>
        </p:txBody>
      </p:sp>
      <p:sp>
        <p:nvSpPr>
          <p:cNvPr id="281" name="TextShape 3"/>
          <p:cNvSpPr txBox="1"/>
          <p:nvPr/>
        </p:nvSpPr>
        <p:spPr>
          <a:xfrm>
            <a:off x="4828386" y="2681928"/>
            <a:ext cx="3880734" cy="3151872"/>
          </a:xfrm>
          <a:prstGeom prst="rect">
            <a:avLst/>
          </a:prstGeom>
          <a:solidFill>
            <a:srgbClr val="FFFFFF"/>
          </a:solidFill>
          <a:ln>
            <a:noFill/>
          </a:ln>
        </p:spPr>
        <p:txBody>
          <a:bodyPr lIns="81638" tIns="40819" rIns="81638" bIns="40819"/>
          <a:lstStyle/>
          <a:p>
            <a:r>
              <a:rPr lang="en-US" sz="1633" b="1" spc="-1">
                <a:solidFill>
                  <a:srgbClr val="ED1C24"/>
                </a:solidFill>
                <a:latin typeface="Arial"/>
              </a:rPr>
              <a:t>Robust photocathodes needed.</a:t>
            </a:r>
            <a:endParaRPr lang="en-US" sz="1633" spc="-1">
              <a:latin typeface="Arial"/>
            </a:endParaRPr>
          </a:p>
          <a:p>
            <a:endParaRPr lang="en-US" sz="1633" spc="-1">
              <a:latin typeface="Arial"/>
            </a:endParaRPr>
          </a:p>
        </p:txBody>
      </p:sp>
      <p:sp>
        <p:nvSpPr>
          <p:cNvPr id="282" name="CustomShape 4"/>
          <p:cNvSpPr/>
          <p:nvPr/>
        </p:nvSpPr>
        <p:spPr>
          <a:xfrm>
            <a:off x="6552576" y="2118954"/>
            <a:ext cx="1186034" cy="331776"/>
          </a:xfrm>
          <a:prstGeom prst="rect">
            <a:avLst/>
          </a:prstGeom>
          <a:solidFill>
            <a:srgbClr val="FFFFFF"/>
          </a:solidFill>
          <a:ln>
            <a:noFill/>
          </a:ln>
        </p:spPr>
        <p:style>
          <a:lnRef idx="0">
            <a:scrgbClr r="0" g="0" b="0"/>
          </a:lnRef>
          <a:fillRef idx="0">
            <a:scrgbClr r="0" g="0" b="0"/>
          </a:fillRef>
          <a:effectRef idx="0">
            <a:scrgbClr r="0" g="0" b="0"/>
          </a:effectRef>
          <a:fontRef idx="minor"/>
        </p:style>
      </p:sp>
      <p:sp>
        <p:nvSpPr>
          <p:cNvPr id="283" name="CustomShape 5"/>
          <p:cNvSpPr/>
          <p:nvPr/>
        </p:nvSpPr>
        <p:spPr>
          <a:xfrm>
            <a:off x="5279027" y="2412850"/>
            <a:ext cx="1186034" cy="331776"/>
          </a:xfrm>
          <a:prstGeom prst="rect">
            <a:avLst/>
          </a:prstGeom>
          <a:solidFill>
            <a:srgbClr val="FFFFFF"/>
          </a:solidFill>
          <a:ln>
            <a:noFill/>
          </a:ln>
        </p:spPr>
        <p:style>
          <a:lnRef idx="0">
            <a:scrgbClr r="0" g="0" b="0"/>
          </a:lnRef>
          <a:fillRef idx="0">
            <a:scrgbClr r="0" g="0" b="0"/>
          </a:fillRef>
          <a:effectRef idx="0">
            <a:scrgbClr r="0" g="0" b="0"/>
          </a:effectRef>
          <a:fontRef idx="minor"/>
        </p:style>
      </p:sp>
      <p:sp>
        <p:nvSpPr>
          <p:cNvPr id="284" name="Line 6"/>
          <p:cNvSpPr/>
          <p:nvPr/>
        </p:nvSpPr>
        <p:spPr>
          <a:xfrm flipH="1">
            <a:off x="3649537" y="2412850"/>
            <a:ext cx="1629490" cy="932630"/>
          </a:xfrm>
          <a:prstGeom prst="line">
            <a:avLst/>
          </a:prstGeom>
          <a:ln w="54720">
            <a:solidFill>
              <a:srgbClr val="000000"/>
            </a:solidFill>
            <a:round/>
            <a:tailEnd type="triangle" w="med" len="med"/>
          </a:ln>
        </p:spPr>
        <p:style>
          <a:lnRef idx="0">
            <a:scrgbClr r="0" g="0" b="0"/>
          </a:lnRef>
          <a:fillRef idx="0">
            <a:scrgbClr r="0" g="0" b="0"/>
          </a:fillRef>
          <a:effectRef idx="0">
            <a:scrgbClr r="0" g="0" b="0"/>
          </a:effectRef>
          <a:fontRef idx="minor"/>
        </p:style>
      </p:sp>
      <p:sp>
        <p:nvSpPr>
          <p:cNvPr id="3" name="Slide Number Placeholder 2"/>
          <p:cNvSpPr>
            <a:spLocks noGrp="1"/>
          </p:cNvSpPr>
          <p:nvPr>
            <p:ph type="sldNum" sz="quarter" idx="12"/>
          </p:nvPr>
        </p:nvSpPr>
        <p:spPr/>
        <p:txBody>
          <a:bodyPr/>
          <a:lstStyle/>
          <a:p>
            <a:fld id="{7EA9DCD8-BFAF-9B47-B38A-9DF1EE23DEF5}" type="slidenum">
              <a:rPr lang="en-US" smtClean="0"/>
              <a:t>38</a:t>
            </a:fld>
            <a:endParaRPr lang="en-US"/>
          </a:p>
        </p:txBody>
      </p:sp>
    </p:spTree>
    <p:extLst>
      <p:ext uri="{BB962C8B-B14F-4D97-AF65-F5344CB8AC3E}">
        <p14:creationId xmlns:p14="http://schemas.microsoft.com/office/powerpoint/2010/main" val="198751537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5" name="Picture 3"/>
          <p:cNvPicPr/>
          <p:nvPr/>
        </p:nvPicPr>
        <p:blipFill>
          <a:blip r:embed="rId2"/>
          <a:stretch/>
        </p:blipFill>
        <p:spPr>
          <a:xfrm>
            <a:off x="359207" y="691272"/>
            <a:ext cx="7257600" cy="4976640"/>
          </a:xfrm>
          <a:prstGeom prst="rect">
            <a:avLst/>
          </a:prstGeom>
          <a:ln>
            <a:noFill/>
          </a:ln>
        </p:spPr>
      </p:pic>
      <p:sp>
        <p:nvSpPr>
          <p:cNvPr id="286" name="TextShape 1"/>
          <p:cNvSpPr txBox="1"/>
          <p:nvPr/>
        </p:nvSpPr>
        <p:spPr>
          <a:xfrm>
            <a:off x="165888" y="756582"/>
            <a:ext cx="8792064" cy="744537"/>
          </a:xfrm>
          <a:prstGeom prst="rect">
            <a:avLst/>
          </a:prstGeom>
          <a:solidFill>
            <a:srgbClr val="FFFFFF"/>
          </a:solidFill>
          <a:ln>
            <a:noFill/>
          </a:ln>
        </p:spPr>
        <p:txBody>
          <a:bodyPr lIns="0" tIns="0" rIns="0" bIns="0" anchor="ctr"/>
          <a:lstStyle/>
          <a:p>
            <a:pPr algn="ctr"/>
            <a:r>
              <a:rPr lang="en-US" sz="3991" b="1" spc="-1">
                <a:latin typeface="Arial"/>
              </a:rPr>
              <a:t>Investigating Photocathodes</a:t>
            </a:r>
            <a:endParaRPr lang="en-US" sz="3991" spc="-1">
              <a:latin typeface="Arial"/>
            </a:endParaRPr>
          </a:p>
        </p:txBody>
      </p:sp>
      <p:sp>
        <p:nvSpPr>
          <p:cNvPr id="287" name="CustomShape 2"/>
          <p:cNvSpPr/>
          <p:nvPr/>
        </p:nvSpPr>
        <p:spPr>
          <a:xfrm>
            <a:off x="497664" y="4091976"/>
            <a:ext cx="2820096" cy="1327104"/>
          </a:xfrm>
          <a:prstGeom prst="rect">
            <a:avLst/>
          </a:prstGeom>
          <a:noFill/>
          <a:ln w="36720">
            <a:solidFill>
              <a:srgbClr val="ED1C24"/>
            </a:solidFill>
            <a:round/>
          </a:ln>
        </p:spPr>
        <p:style>
          <a:lnRef idx="0">
            <a:scrgbClr r="0" g="0" b="0"/>
          </a:lnRef>
          <a:fillRef idx="0">
            <a:scrgbClr r="0" g="0" b="0"/>
          </a:fillRef>
          <a:effectRef idx="0">
            <a:scrgbClr r="0" g="0" b="0"/>
          </a:effectRef>
          <a:fontRef idx="minor"/>
        </p:style>
      </p:sp>
      <p:sp>
        <p:nvSpPr>
          <p:cNvPr id="288" name="CustomShape 3"/>
          <p:cNvSpPr/>
          <p:nvPr/>
        </p:nvSpPr>
        <p:spPr>
          <a:xfrm>
            <a:off x="824216" y="2393910"/>
            <a:ext cx="3903593" cy="619794"/>
          </a:xfrm>
          <a:prstGeom prst="rect">
            <a:avLst/>
          </a:prstGeom>
          <a:noFill/>
          <a:ln w="36720">
            <a:solidFill>
              <a:srgbClr val="ED1C24"/>
            </a:solidFill>
            <a:round/>
          </a:ln>
        </p:spPr>
        <p:style>
          <a:lnRef idx="0">
            <a:scrgbClr r="0" g="0" b="0"/>
          </a:lnRef>
          <a:fillRef idx="0">
            <a:scrgbClr r="0" g="0" b="0"/>
          </a:fillRef>
          <a:effectRef idx="0">
            <a:scrgbClr r="0" g="0" b="0"/>
          </a:effectRef>
          <a:fontRef idx="minor"/>
        </p:style>
      </p:sp>
      <p:sp>
        <p:nvSpPr>
          <p:cNvPr id="289" name="TextShape 4"/>
          <p:cNvSpPr txBox="1"/>
          <p:nvPr/>
        </p:nvSpPr>
        <p:spPr>
          <a:xfrm>
            <a:off x="3332782" y="3739954"/>
            <a:ext cx="4398644" cy="362798"/>
          </a:xfrm>
          <a:prstGeom prst="rect">
            <a:avLst/>
          </a:prstGeom>
          <a:solidFill>
            <a:srgbClr val="FFFFFF"/>
          </a:solidFill>
          <a:ln>
            <a:noFill/>
          </a:ln>
        </p:spPr>
        <p:txBody>
          <a:bodyPr lIns="81638" tIns="40819" rIns="81638" bIns="40819"/>
          <a:lstStyle/>
          <a:p>
            <a:r>
              <a:rPr lang="en-US" sz="1633" b="1" spc="-1">
                <a:latin typeface="Arial"/>
              </a:rPr>
              <a:t>3mm MgF</a:t>
            </a:r>
            <a:r>
              <a:rPr lang="en-US" sz="1970" b="1" spc="-1" baseline="-101000">
                <a:latin typeface="Arial"/>
              </a:rPr>
              <a:t>2</a:t>
            </a:r>
            <a:r>
              <a:rPr lang="en-US" sz="1633" b="1" spc="-1">
                <a:latin typeface="Arial"/>
              </a:rPr>
              <a:t> + DLC of different thicknesses :</a:t>
            </a:r>
            <a:endParaRPr lang="en-US" sz="1633" spc="-1">
              <a:latin typeface="Arial"/>
            </a:endParaRPr>
          </a:p>
        </p:txBody>
      </p:sp>
      <p:sp>
        <p:nvSpPr>
          <p:cNvPr id="290" name="TextShape 5"/>
          <p:cNvSpPr txBox="1"/>
          <p:nvPr/>
        </p:nvSpPr>
        <p:spPr>
          <a:xfrm>
            <a:off x="5177796" y="1787178"/>
            <a:ext cx="3867672" cy="1855464"/>
          </a:xfrm>
          <a:prstGeom prst="rect">
            <a:avLst/>
          </a:prstGeom>
          <a:solidFill>
            <a:srgbClr val="FFFFFF"/>
          </a:solidFill>
          <a:ln w="36720">
            <a:solidFill>
              <a:srgbClr val="21409A"/>
            </a:solidFill>
            <a:round/>
          </a:ln>
        </p:spPr>
        <p:txBody>
          <a:bodyPr lIns="98292" tIns="57473" rIns="98292" bIns="57473"/>
          <a:lstStyle/>
          <a:p>
            <a:r>
              <a:rPr lang="en-US" sz="1361" b="1" spc="-1">
                <a:solidFill>
                  <a:srgbClr val="ED1C24"/>
                </a:solidFill>
                <a:latin typeface="Arial"/>
              </a:rPr>
              <a:t>And they have to be robust.</a:t>
            </a:r>
            <a:endParaRPr lang="en-US" sz="1361" spc="-1">
              <a:latin typeface="Arial"/>
            </a:endParaRPr>
          </a:p>
          <a:p>
            <a:endParaRPr lang="en-US" sz="1361" spc="-1">
              <a:latin typeface="Arial"/>
            </a:endParaRPr>
          </a:p>
          <a:p>
            <a:r>
              <a:rPr lang="en-US" sz="1361" b="1" spc="-1">
                <a:solidFill>
                  <a:srgbClr val="21409A"/>
                </a:solidFill>
                <a:latin typeface="Arial"/>
              </a:rPr>
              <a:t>Most promissing performance results for non-CsI  are from Diamond-Like Carbon (DLC), which also seems robust: </a:t>
            </a:r>
            <a:endParaRPr lang="en-US" sz="1361" spc="-1">
              <a:latin typeface="Arial"/>
            </a:endParaRPr>
          </a:p>
          <a:p>
            <a:pPr marL="195934" indent="-195934">
              <a:buClr>
                <a:srgbClr val="000000"/>
              </a:buClr>
              <a:buSzPct val="45000"/>
              <a:buFont typeface="Wingdings" charset="2"/>
              <a:buChar char=""/>
            </a:pPr>
            <a:r>
              <a:rPr lang="en-US" sz="1361" b="1" spc="-1">
                <a:latin typeface="Arial"/>
              </a:rPr>
              <a:t>atmospheric conditions for a few months</a:t>
            </a:r>
            <a:endParaRPr lang="en-US" sz="1361" spc="-1">
              <a:latin typeface="Arial"/>
            </a:endParaRPr>
          </a:p>
          <a:p>
            <a:pPr marL="195934" indent="-195934">
              <a:buClr>
                <a:srgbClr val="000000"/>
              </a:buClr>
              <a:buSzPct val="45000"/>
              <a:buFont typeface="Wingdings" charset="2"/>
              <a:buChar char=""/>
            </a:pPr>
            <a:r>
              <a:rPr lang="en-US" sz="1361" b="1" spc="-1">
                <a:latin typeface="Arial"/>
              </a:rPr>
              <a:t>irradiated with pions, in a  resistive MM prototye →minimal reduction of Npe/MIP</a:t>
            </a:r>
            <a:endParaRPr lang="en-US" sz="1361" spc="-1">
              <a:latin typeface="Arial"/>
            </a:endParaRPr>
          </a:p>
        </p:txBody>
      </p:sp>
      <p:sp>
        <p:nvSpPr>
          <p:cNvPr id="291" name="Line 6"/>
          <p:cNvSpPr/>
          <p:nvPr/>
        </p:nvSpPr>
        <p:spPr>
          <a:xfrm flipH="1">
            <a:off x="4727808" y="3179592"/>
            <a:ext cx="449988" cy="580608"/>
          </a:xfrm>
          <a:prstGeom prst="line">
            <a:avLst/>
          </a:prstGeom>
          <a:ln w="36720">
            <a:solidFill>
              <a:srgbClr val="21409A"/>
            </a:solidFill>
            <a:round/>
            <a:tailEnd type="triangle" w="med" len="med"/>
          </a:ln>
        </p:spPr>
        <p:style>
          <a:lnRef idx="0">
            <a:scrgbClr r="0" g="0" b="0"/>
          </a:lnRef>
          <a:fillRef idx="0">
            <a:scrgbClr r="0" g="0" b="0"/>
          </a:fillRef>
          <a:effectRef idx="0">
            <a:scrgbClr r="0" g="0" b="0"/>
          </a:effectRef>
          <a:fontRef idx="minor"/>
        </p:style>
      </p:sp>
      <p:sp>
        <p:nvSpPr>
          <p:cNvPr id="3" name="Slide Number Placeholder 2"/>
          <p:cNvSpPr>
            <a:spLocks noGrp="1"/>
          </p:cNvSpPr>
          <p:nvPr>
            <p:ph type="sldNum" sz="quarter" idx="12"/>
          </p:nvPr>
        </p:nvSpPr>
        <p:spPr/>
        <p:txBody>
          <a:bodyPr/>
          <a:lstStyle/>
          <a:p>
            <a:fld id="{7EA9DCD8-BFAF-9B47-B38A-9DF1EE23DEF5}" type="slidenum">
              <a:rPr lang="en-US" smtClean="0"/>
              <a:t>39</a:t>
            </a:fld>
            <a:endParaRPr lang="en-US"/>
          </a:p>
        </p:txBody>
      </p:sp>
    </p:spTree>
    <p:extLst>
      <p:ext uri="{BB962C8B-B14F-4D97-AF65-F5344CB8AC3E}">
        <p14:creationId xmlns:p14="http://schemas.microsoft.com/office/powerpoint/2010/main" val="628457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754341" y="2000141"/>
            <a:ext cx="7018238" cy="4251719"/>
            <a:chOff x="1530028" y="911470"/>
            <a:chExt cx="5823273" cy="2937607"/>
          </a:xfrm>
        </p:grpSpPr>
        <p:pic>
          <p:nvPicPr>
            <p:cNvPr id="2" name="Picture 1"/>
            <p:cNvPicPr>
              <a:picLocks noChangeAspect="1"/>
            </p:cNvPicPr>
            <p:nvPr/>
          </p:nvPicPr>
          <p:blipFill>
            <a:blip r:embed="rId2"/>
            <a:stretch>
              <a:fillRect/>
            </a:stretch>
          </p:blipFill>
          <p:spPr>
            <a:xfrm>
              <a:off x="1530028" y="911470"/>
              <a:ext cx="5823273" cy="2937607"/>
            </a:xfrm>
            <a:prstGeom prst="rect">
              <a:avLst/>
            </a:prstGeom>
          </p:spPr>
        </p:pic>
        <p:sp>
          <p:nvSpPr>
            <p:cNvPr id="3" name="TextBox 2"/>
            <p:cNvSpPr txBox="1"/>
            <p:nvPr/>
          </p:nvSpPr>
          <p:spPr>
            <a:xfrm rot="16200000">
              <a:off x="1575563" y="1503265"/>
              <a:ext cx="544272" cy="383059"/>
            </a:xfrm>
            <a:prstGeom prst="rect">
              <a:avLst/>
            </a:prstGeom>
            <a:solidFill>
              <a:schemeClr val="bg1"/>
            </a:solidFill>
          </p:spPr>
          <p:txBody>
            <a:bodyPr wrap="square" rtlCol="0">
              <a:spAutoFit/>
            </a:bodyPr>
            <a:lstStyle/>
            <a:p>
              <a:r>
                <a:rPr lang="en-US" sz="1200" dirty="0" smtClean="0">
                  <a:latin typeface="Times New Roman"/>
                  <a:cs typeface="Times New Roman"/>
                </a:rPr>
                <a:t>3mm</a:t>
              </a:r>
              <a:endParaRPr lang="el-GR" sz="1200" dirty="0" smtClean="0">
                <a:latin typeface="Times New Roman"/>
                <a:cs typeface="Times New Roman"/>
              </a:endParaRPr>
            </a:p>
            <a:p>
              <a:endParaRPr lang="en-US" sz="1200" dirty="0">
                <a:latin typeface="Times New Roman"/>
                <a:cs typeface="Times New Roman"/>
              </a:endParaRPr>
            </a:p>
          </p:txBody>
        </p:sp>
        <p:sp>
          <p:nvSpPr>
            <p:cNvPr id="4" name="TextBox 3"/>
            <p:cNvSpPr txBox="1"/>
            <p:nvPr/>
          </p:nvSpPr>
          <p:spPr>
            <a:xfrm rot="16200000">
              <a:off x="1591592" y="2152572"/>
              <a:ext cx="544272" cy="383059"/>
            </a:xfrm>
            <a:prstGeom prst="rect">
              <a:avLst/>
            </a:prstGeom>
            <a:solidFill>
              <a:schemeClr val="bg1"/>
            </a:solidFill>
          </p:spPr>
          <p:txBody>
            <a:bodyPr wrap="square" rtlCol="0">
              <a:spAutoFit/>
            </a:bodyPr>
            <a:lstStyle/>
            <a:p>
              <a:r>
                <a:rPr lang="en-US" sz="1200" dirty="0" smtClean="0">
                  <a:latin typeface="Times New Roman"/>
                  <a:cs typeface="Times New Roman"/>
                </a:rPr>
                <a:t>80</a:t>
              </a:r>
              <a:r>
                <a:rPr lang="el-GR" sz="1200" dirty="0" smtClean="0">
                  <a:latin typeface="Times New Roman"/>
                  <a:cs typeface="Times New Roman"/>
                </a:rPr>
                <a:t>μ</a:t>
              </a:r>
            </a:p>
            <a:p>
              <a:endParaRPr lang="en-US" sz="1200" dirty="0">
                <a:latin typeface="Times New Roman"/>
                <a:cs typeface="Times New Roman"/>
              </a:endParaRPr>
            </a:p>
          </p:txBody>
        </p:sp>
      </p:grpSp>
      <p:pic>
        <p:nvPicPr>
          <p:cNvPr id="6" name="Picture 5" descr="Screen Shot 2018-03-06 at 2.05.44 μ.μ..png"/>
          <p:cNvPicPr>
            <a:picLocks noChangeAspect="1"/>
          </p:cNvPicPr>
          <p:nvPr/>
        </p:nvPicPr>
        <p:blipFill>
          <a:blip r:embed="rId3"/>
          <a:stretch>
            <a:fillRect/>
          </a:stretch>
        </p:blipFill>
        <p:spPr>
          <a:xfrm>
            <a:off x="5961916" y="0"/>
            <a:ext cx="3182084" cy="1482763"/>
          </a:xfrm>
          <a:prstGeom prst="rect">
            <a:avLst/>
          </a:prstGeom>
        </p:spPr>
      </p:pic>
      <p:sp>
        <p:nvSpPr>
          <p:cNvPr id="11" name="TextBox 10"/>
          <p:cNvSpPr txBox="1"/>
          <p:nvPr/>
        </p:nvSpPr>
        <p:spPr>
          <a:xfrm>
            <a:off x="486980" y="572892"/>
            <a:ext cx="5474936" cy="369332"/>
          </a:xfrm>
          <a:prstGeom prst="rect">
            <a:avLst/>
          </a:prstGeom>
          <a:noFill/>
        </p:spPr>
        <p:txBody>
          <a:bodyPr wrap="square" rtlCol="0">
            <a:spAutoFit/>
          </a:bodyPr>
          <a:lstStyle/>
          <a:p>
            <a:r>
              <a:rPr lang="en-US" b="1" dirty="0" err="1" smtClean="0">
                <a:solidFill>
                  <a:srgbClr val="FF0000"/>
                </a:solidFill>
                <a:latin typeface="Times New Roman"/>
                <a:cs typeface="Times New Roman"/>
              </a:rPr>
              <a:t>MicroMegas</a:t>
            </a:r>
            <a:r>
              <a:rPr lang="en-US" b="1" dirty="0" smtClean="0">
                <a:solidFill>
                  <a:srgbClr val="FF0000"/>
                </a:solidFill>
                <a:latin typeface="Times New Roman"/>
                <a:cs typeface="Times New Roman"/>
              </a:rPr>
              <a:t>: Micro Pattern Gaseous Chambers</a:t>
            </a:r>
            <a:endParaRPr lang="en-US" b="1" dirty="0">
              <a:solidFill>
                <a:srgbClr val="FF0000"/>
              </a:solidFill>
              <a:latin typeface="Times New Roman"/>
              <a:cs typeface="Times New Roman"/>
            </a:endParaRPr>
          </a:p>
        </p:txBody>
      </p:sp>
      <p:sp>
        <p:nvSpPr>
          <p:cNvPr id="12" name="Slide Number Placeholder 11"/>
          <p:cNvSpPr>
            <a:spLocks noGrp="1"/>
          </p:cNvSpPr>
          <p:nvPr>
            <p:ph type="sldNum" sz="quarter" idx="12"/>
          </p:nvPr>
        </p:nvSpPr>
        <p:spPr/>
        <p:txBody>
          <a:bodyPr/>
          <a:lstStyle/>
          <a:p>
            <a:fld id="{D0FA8EE6-D00A-0F4A-A6C6-7ED912A5AA84}" type="slidenum">
              <a:rPr lang="en-US" smtClean="0"/>
              <a:t>4</a:t>
            </a:fld>
            <a:endParaRPr lang="en-US"/>
          </a:p>
        </p:txBody>
      </p:sp>
    </p:spTree>
    <p:extLst>
      <p:ext uri="{BB962C8B-B14F-4D97-AF65-F5344CB8AC3E}">
        <p14:creationId xmlns:p14="http://schemas.microsoft.com/office/powerpoint/2010/main" val="113792913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2" name="Picture 3"/>
          <p:cNvPicPr/>
          <p:nvPr/>
        </p:nvPicPr>
        <p:blipFill>
          <a:blip r:embed="rId2"/>
          <a:stretch/>
        </p:blipFill>
        <p:spPr>
          <a:xfrm>
            <a:off x="228586" y="536160"/>
            <a:ext cx="7647502" cy="5225472"/>
          </a:xfrm>
          <a:prstGeom prst="rect">
            <a:avLst/>
          </a:prstGeom>
          <a:ln>
            <a:noFill/>
          </a:ln>
        </p:spPr>
      </p:pic>
      <p:sp>
        <p:nvSpPr>
          <p:cNvPr id="293" name="TextShape 1"/>
          <p:cNvSpPr txBox="1"/>
          <p:nvPr/>
        </p:nvSpPr>
        <p:spPr>
          <a:xfrm>
            <a:off x="228586" y="0"/>
            <a:ext cx="8792064" cy="663552"/>
          </a:xfrm>
          <a:prstGeom prst="rect">
            <a:avLst/>
          </a:prstGeom>
          <a:solidFill>
            <a:srgbClr val="FFFFFF"/>
          </a:solidFill>
          <a:ln>
            <a:noFill/>
          </a:ln>
        </p:spPr>
        <p:txBody>
          <a:bodyPr lIns="0" tIns="0" rIns="0" bIns="0" anchor="ctr"/>
          <a:lstStyle/>
          <a:p>
            <a:pPr algn="ctr"/>
            <a:r>
              <a:rPr lang="en-US" sz="2540" b="1" spc="-1" dirty="0">
                <a:latin typeface="Arial"/>
              </a:rPr>
              <a:t>Promising: Diamond Like Carbon (DLC) photocathodes</a:t>
            </a:r>
            <a:endParaRPr lang="en-US" sz="2540" spc="-1" dirty="0">
              <a:latin typeface="Arial"/>
            </a:endParaRPr>
          </a:p>
        </p:txBody>
      </p:sp>
      <p:sp>
        <p:nvSpPr>
          <p:cNvPr id="294" name="TextShape 2"/>
          <p:cNvSpPr txBox="1"/>
          <p:nvPr/>
        </p:nvSpPr>
        <p:spPr>
          <a:xfrm rot="19800000">
            <a:off x="2223161" y="4600090"/>
            <a:ext cx="1656594" cy="314142"/>
          </a:xfrm>
          <a:prstGeom prst="rect">
            <a:avLst/>
          </a:prstGeom>
          <a:noFill/>
          <a:ln>
            <a:noFill/>
          </a:ln>
        </p:spPr>
        <p:txBody>
          <a:bodyPr lIns="81638" tIns="40819" rIns="81638" bIns="40819"/>
          <a:lstStyle/>
          <a:p>
            <a:r>
              <a:rPr lang="en-US" sz="1633" b="1" spc="-1">
                <a:solidFill>
                  <a:srgbClr val="ED1C24"/>
                </a:solidFill>
                <a:latin typeface="Arial"/>
              </a:rPr>
              <a:t>PRELIMINARY</a:t>
            </a:r>
            <a:endParaRPr lang="en-US" sz="1633" spc="-1">
              <a:latin typeface="Arial"/>
            </a:endParaRPr>
          </a:p>
        </p:txBody>
      </p:sp>
      <p:sp>
        <p:nvSpPr>
          <p:cNvPr id="295" name="Freeform 3"/>
          <p:cNvSpPr/>
          <p:nvPr/>
        </p:nvSpPr>
        <p:spPr>
          <a:xfrm>
            <a:off x="4263779" y="2662008"/>
            <a:ext cx="884954" cy="1542628"/>
          </a:xfrm>
          <a:custGeom>
            <a:avLst/>
            <a:gdLst/>
            <a:ahLst/>
            <a:cxnLst/>
            <a:rect l="0" t="0" r="r" b="b"/>
            <a:pathLst>
              <a:path w="2710" h="4724">
                <a:moveTo>
                  <a:pt x="0" y="4548"/>
                </a:moveTo>
                <a:cubicBezTo>
                  <a:pt x="712" y="4723"/>
                  <a:pt x="1191" y="4072"/>
                  <a:pt x="1084" y="3248"/>
                </a:cubicBezTo>
                <a:cubicBezTo>
                  <a:pt x="1001" y="2608"/>
                  <a:pt x="764" y="1990"/>
                  <a:pt x="1084" y="1404"/>
                </a:cubicBezTo>
                <a:cubicBezTo>
                  <a:pt x="1285" y="1036"/>
                  <a:pt x="1629" y="0"/>
                  <a:pt x="2359" y="255"/>
                </a:cubicBezTo>
                <a:lnTo>
                  <a:pt x="2709" y="285"/>
                </a:lnTo>
              </a:path>
            </a:pathLst>
          </a:custGeom>
          <a:ln w="18360">
            <a:solidFill>
              <a:srgbClr val="ED1C24"/>
            </a:solidFill>
            <a:round/>
            <a:tailEnd type="triangle" w="med" len="med"/>
          </a:ln>
        </p:spPr>
      </p:sp>
      <p:sp>
        <p:nvSpPr>
          <p:cNvPr id="296" name="TextShape 4"/>
          <p:cNvSpPr txBox="1"/>
          <p:nvPr/>
        </p:nvSpPr>
        <p:spPr>
          <a:xfrm rot="19800000">
            <a:off x="6893169" y="4371830"/>
            <a:ext cx="1656594" cy="314142"/>
          </a:xfrm>
          <a:prstGeom prst="rect">
            <a:avLst/>
          </a:prstGeom>
          <a:noFill/>
          <a:ln>
            <a:noFill/>
          </a:ln>
        </p:spPr>
        <p:txBody>
          <a:bodyPr lIns="81638" tIns="40819" rIns="81638" bIns="40819"/>
          <a:lstStyle/>
          <a:p>
            <a:r>
              <a:rPr lang="en-US" sz="1633" b="1" spc="-1">
                <a:solidFill>
                  <a:srgbClr val="ED1C24"/>
                </a:solidFill>
                <a:latin typeface="Arial"/>
              </a:rPr>
              <a:t>PRELIMINARY</a:t>
            </a:r>
            <a:endParaRPr lang="en-US" sz="1633" spc="-1">
              <a:latin typeface="Arial"/>
            </a:endParaRPr>
          </a:p>
        </p:txBody>
      </p:sp>
      <p:sp>
        <p:nvSpPr>
          <p:cNvPr id="3" name="Slide Number Placeholder 2"/>
          <p:cNvSpPr>
            <a:spLocks noGrp="1"/>
          </p:cNvSpPr>
          <p:nvPr>
            <p:ph type="sldNum" sz="quarter" idx="12"/>
          </p:nvPr>
        </p:nvSpPr>
        <p:spPr/>
        <p:txBody>
          <a:bodyPr/>
          <a:lstStyle/>
          <a:p>
            <a:fld id="{7EA9DCD8-BFAF-9B47-B38A-9DF1EE23DEF5}" type="slidenum">
              <a:rPr lang="en-US" smtClean="0"/>
              <a:t>40</a:t>
            </a:fld>
            <a:endParaRPr lang="en-US"/>
          </a:p>
        </p:txBody>
      </p:sp>
    </p:spTree>
    <p:extLst>
      <p:ext uri="{BB962C8B-B14F-4D97-AF65-F5344CB8AC3E}">
        <p14:creationId xmlns:p14="http://schemas.microsoft.com/office/powerpoint/2010/main" val="183435209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TextShape 1"/>
          <p:cNvSpPr txBox="1"/>
          <p:nvPr/>
        </p:nvSpPr>
        <p:spPr>
          <a:xfrm>
            <a:off x="165888" y="2228348"/>
            <a:ext cx="8792064" cy="1701005"/>
          </a:xfrm>
          <a:prstGeom prst="rect">
            <a:avLst/>
          </a:prstGeom>
          <a:noFill/>
          <a:ln>
            <a:noFill/>
          </a:ln>
        </p:spPr>
        <p:txBody>
          <a:bodyPr lIns="0" tIns="0" rIns="0" bIns="0" anchor="ctr"/>
          <a:lstStyle/>
          <a:p>
            <a:pPr algn="ctr"/>
            <a:r>
              <a:rPr lang="en-US" sz="3991" b="1" spc="-1" dirty="0" smtClean="0">
                <a:latin typeface="Arial"/>
              </a:rPr>
              <a:t>Towards </a:t>
            </a:r>
            <a:r>
              <a:rPr lang="en-US" sz="3991" b="1" spc="-1" dirty="0">
                <a:latin typeface="Arial"/>
              </a:rPr>
              <a:t>a large scale detector</a:t>
            </a:r>
            <a:r>
              <a:rPr sz="1633" dirty="0"/>
              <a:t/>
            </a:r>
            <a:br>
              <a:rPr sz="1633" dirty="0"/>
            </a:br>
            <a:r>
              <a:rPr sz="1633" dirty="0"/>
              <a:t/>
            </a:r>
            <a:br>
              <a:rPr sz="1633" dirty="0"/>
            </a:br>
            <a:r>
              <a:rPr lang="en-US" sz="3991" spc="-1" dirty="0">
                <a:latin typeface="Arial"/>
              </a:rPr>
              <a:t>Results from a multi-channel prototype</a:t>
            </a:r>
          </a:p>
        </p:txBody>
      </p:sp>
      <p:sp>
        <p:nvSpPr>
          <p:cNvPr id="3" name="Slide Number Placeholder 2"/>
          <p:cNvSpPr>
            <a:spLocks noGrp="1"/>
          </p:cNvSpPr>
          <p:nvPr>
            <p:ph type="sldNum" sz="quarter" idx="12"/>
          </p:nvPr>
        </p:nvSpPr>
        <p:spPr/>
        <p:txBody>
          <a:bodyPr/>
          <a:lstStyle/>
          <a:p>
            <a:fld id="{7EA9DCD8-BFAF-9B47-B38A-9DF1EE23DEF5}" type="slidenum">
              <a:rPr lang="en-US" smtClean="0"/>
              <a:t>41</a:t>
            </a:fld>
            <a:endParaRPr lang="en-US"/>
          </a:p>
        </p:txBody>
      </p:sp>
      <p:sp>
        <p:nvSpPr>
          <p:cNvPr id="5" name="TextBox 4"/>
          <p:cNvSpPr txBox="1"/>
          <p:nvPr/>
        </p:nvSpPr>
        <p:spPr>
          <a:xfrm>
            <a:off x="2128838" y="5472113"/>
            <a:ext cx="4572000" cy="369332"/>
          </a:xfrm>
          <a:prstGeom prst="rect">
            <a:avLst/>
          </a:prstGeom>
          <a:noFill/>
        </p:spPr>
        <p:txBody>
          <a:bodyPr wrap="square" rtlCol="0">
            <a:spAutoFit/>
          </a:bodyPr>
          <a:lstStyle/>
          <a:p>
            <a:r>
              <a:rPr lang="en-US" dirty="0" smtClean="0"/>
              <a:t>I. </a:t>
            </a:r>
            <a:r>
              <a:rPr lang="en-US" dirty="0" err="1" smtClean="0"/>
              <a:t>Manthos</a:t>
            </a:r>
            <a:r>
              <a:rPr lang="en-US" dirty="0" smtClean="0"/>
              <a:t> talk</a:t>
            </a:r>
            <a:endParaRPr lang="en-US" dirty="0"/>
          </a:p>
        </p:txBody>
      </p:sp>
    </p:spTree>
    <p:extLst>
      <p:ext uri="{BB962C8B-B14F-4D97-AF65-F5344CB8AC3E}">
        <p14:creationId xmlns:p14="http://schemas.microsoft.com/office/powerpoint/2010/main" val="68049156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TextShape 1"/>
          <p:cNvSpPr txBox="1"/>
          <p:nvPr/>
        </p:nvSpPr>
        <p:spPr>
          <a:xfrm>
            <a:off x="165888" y="868589"/>
            <a:ext cx="8792064" cy="567219"/>
          </a:xfrm>
          <a:prstGeom prst="rect">
            <a:avLst/>
          </a:prstGeom>
          <a:noFill/>
          <a:ln>
            <a:noFill/>
          </a:ln>
        </p:spPr>
        <p:txBody>
          <a:bodyPr lIns="0" tIns="0" rIns="0" bIns="0" anchor="ctr"/>
          <a:lstStyle/>
          <a:p>
            <a:pPr algn="ctr"/>
            <a:r>
              <a:rPr lang="en-US" sz="3991" b="1" spc="-1">
                <a:latin typeface="Arial"/>
              </a:rPr>
              <a:t>Multi-pad MicroMegas</a:t>
            </a:r>
            <a:endParaRPr lang="en-US" sz="3991" spc="-1">
              <a:latin typeface="Arial"/>
            </a:endParaRPr>
          </a:p>
        </p:txBody>
      </p:sp>
      <p:sp>
        <p:nvSpPr>
          <p:cNvPr id="299" name="TextShape 2"/>
          <p:cNvSpPr txBox="1"/>
          <p:nvPr/>
        </p:nvSpPr>
        <p:spPr>
          <a:xfrm>
            <a:off x="165888" y="1387479"/>
            <a:ext cx="8792064" cy="4280433"/>
          </a:xfrm>
          <a:prstGeom prst="rect">
            <a:avLst/>
          </a:prstGeom>
          <a:noFill/>
          <a:ln>
            <a:noFill/>
          </a:ln>
        </p:spPr>
        <p:txBody>
          <a:bodyPr lIns="0" tIns="0" rIns="0" bIns="0">
            <a:normAutofit/>
          </a:bodyPr>
          <a:lstStyle/>
          <a:p>
            <a:pPr marL="391867" indent="-293900">
              <a:spcBef>
                <a:spcPts val="1285"/>
              </a:spcBef>
              <a:buClr>
                <a:srgbClr val="000000"/>
              </a:buClr>
              <a:buSzPct val="45000"/>
              <a:buFont typeface="Wingdings" charset="2"/>
              <a:buChar char=""/>
            </a:pPr>
            <a:r>
              <a:rPr lang="en-US" sz="1814" spc="-1">
                <a:latin typeface="Arial"/>
              </a:rPr>
              <a:t>Like the MgF</a:t>
            </a:r>
            <a:r>
              <a:rPr lang="en-US" sz="2189" spc="-1" baseline="-101000">
                <a:latin typeface="Arial"/>
              </a:rPr>
              <a:t>2</a:t>
            </a:r>
            <a:r>
              <a:rPr lang="en-US" sz="1814" spc="-1">
                <a:latin typeface="Arial"/>
              </a:rPr>
              <a:t>/CsI/bulkMM/COMPAS gas  single-pad PICOSEC which achieved 24ps per MIP</a:t>
            </a:r>
          </a:p>
        </p:txBody>
      </p:sp>
      <p:sp>
        <p:nvSpPr>
          <p:cNvPr id="300" name="TextShape 3"/>
          <p:cNvSpPr txBox="1"/>
          <p:nvPr/>
        </p:nvSpPr>
        <p:spPr>
          <a:xfrm>
            <a:off x="146295" y="4826063"/>
            <a:ext cx="7479567" cy="900955"/>
          </a:xfrm>
          <a:prstGeom prst="rect">
            <a:avLst/>
          </a:prstGeom>
          <a:noFill/>
          <a:ln>
            <a:noFill/>
          </a:ln>
        </p:spPr>
        <p:txBody>
          <a:bodyPr lIns="81638" tIns="40819" rIns="81638" bIns="40819"/>
          <a:lstStyle/>
          <a:p>
            <a:r>
              <a:rPr lang="en-US" sz="1451" spc="-1" dirty="0">
                <a:latin typeface="Arial"/>
              </a:rPr>
              <a:t>Hexagonal pads 5mm side</a:t>
            </a:r>
          </a:p>
          <a:p>
            <a:r>
              <a:rPr lang="en-US" sz="1451" spc="-1" dirty="0">
                <a:solidFill>
                  <a:srgbClr val="21409A"/>
                </a:solidFill>
                <a:latin typeface="Arial"/>
              </a:rPr>
              <a:t>Readout 4 pads → 2 </a:t>
            </a:r>
            <a:r>
              <a:rPr lang="en-US" sz="1451" spc="-1" dirty="0" err="1">
                <a:solidFill>
                  <a:srgbClr val="21409A"/>
                </a:solidFill>
                <a:latin typeface="Arial"/>
              </a:rPr>
              <a:t>osciloscopes</a:t>
            </a:r>
            <a:endParaRPr lang="en-US" sz="1451" spc="-1" dirty="0">
              <a:latin typeface="Arial"/>
            </a:endParaRPr>
          </a:p>
          <a:p>
            <a:r>
              <a:rPr lang="en-US" sz="1451" spc="-1" dirty="0">
                <a:solidFill>
                  <a:srgbClr val="ED1C24"/>
                </a:solidFill>
                <a:latin typeface="Arial"/>
              </a:rPr>
              <a:t>(*** for multi-channel: have to move to </a:t>
            </a:r>
            <a:r>
              <a:rPr lang="en-US" sz="1451" spc="-1" dirty="0">
                <a:latin typeface="Arial"/>
              </a:rPr>
              <a:t> </a:t>
            </a:r>
            <a:r>
              <a:rPr lang="en-US" sz="1451" spc="-1" dirty="0" smtClean="0">
                <a:solidFill>
                  <a:srgbClr val="ED1C24"/>
                </a:solidFill>
                <a:latin typeface="Arial"/>
              </a:rPr>
              <a:t>chip </a:t>
            </a:r>
            <a:r>
              <a:rPr lang="en-US" sz="1451" spc="-1" dirty="0">
                <a:solidFill>
                  <a:srgbClr val="ED1C24"/>
                </a:solidFill>
                <a:latin typeface="Arial"/>
              </a:rPr>
              <a:t>solutions. Tried SAMPIC, no results yet)</a:t>
            </a:r>
            <a:r>
              <a:rPr lang="en-US" sz="1451" spc="-1" dirty="0">
                <a:latin typeface="Arial"/>
              </a:rPr>
              <a:t> </a:t>
            </a:r>
          </a:p>
        </p:txBody>
      </p:sp>
      <p:pic>
        <p:nvPicPr>
          <p:cNvPr id="301" name="Picture 3"/>
          <p:cNvPicPr/>
          <p:nvPr/>
        </p:nvPicPr>
        <p:blipFill>
          <a:blip r:embed="rId2"/>
          <a:stretch/>
        </p:blipFill>
        <p:spPr>
          <a:xfrm>
            <a:off x="392188" y="2096422"/>
            <a:ext cx="2488320" cy="2778624"/>
          </a:xfrm>
          <a:prstGeom prst="rect">
            <a:avLst/>
          </a:prstGeom>
          <a:ln>
            <a:noFill/>
          </a:ln>
        </p:spPr>
      </p:pic>
      <p:sp>
        <p:nvSpPr>
          <p:cNvPr id="302" name="TextShape 4"/>
          <p:cNvSpPr txBox="1"/>
          <p:nvPr/>
        </p:nvSpPr>
        <p:spPr>
          <a:xfrm>
            <a:off x="1553731" y="3344174"/>
            <a:ext cx="248832" cy="314142"/>
          </a:xfrm>
          <a:prstGeom prst="rect">
            <a:avLst/>
          </a:prstGeom>
          <a:noFill/>
          <a:ln>
            <a:noFill/>
          </a:ln>
        </p:spPr>
        <p:txBody>
          <a:bodyPr lIns="81638" tIns="40819" rIns="81638" bIns="40819"/>
          <a:lstStyle/>
          <a:p>
            <a:r>
              <a:rPr lang="en-US" sz="1633" spc="-1">
                <a:latin typeface="Arial"/>
              </a:rPr>
              <a:t>*</a:t>
            </a:r>
          </a:p>
        </p:txBody>
      </p:sp>
      <p:sp>
        <p:nvSpPr>
          <p:cNvPr id="303" name="TextShape 5"/>
          <p:cNvSpPr txBox="1"/>
          <p:nvPr/>
        </p:nvSpPr>
        <p:spPr>
          <a:xfrm>
            <a:off x="1259835" y="3409484"/>
            <a:ext cx="248832" cy="314142"/>
          </a:xfrm>
          <a:prstGeom prst="rect">
            <a:avLst/>
          </a:prstGeom>
          <a:noFill/>
          <a:ln>
            <a:noFill/>
          </a:ln>
        </p:spPr>
        <p:txBody>
          <a:bodyPr lIns="81638" tIns="40819" rIns="81638" bIns="40819"/>
          <a:lstStyle/>
          <a:p>
            <a:r>
              <a:rPr lang="en-US" sz="1633" spc="-1">
                <a:latin typeface="Arial"/>
              </a:rPr>
              <a:t>*</a:t>
            </a:r>
          </a:p>
        </p:txBody>
      </p:sp>
      <p:sp>
        <p:nvSpPr>
          <p:cNvPr id="304" name="TextShape 6"/>
          <p:cNvSpPr txBox="1"/>
          <p:nvPr/>
        </p:nvSpPr>
        <p:spPr>
          <a:xfrm>
            <a:off x="1292490" y="3148243"/>
            <a:ext cx="248832" cy="314142"/>
          </a:xfrm>
          <a:prstGeom prst="rect">
            <a:avLst/>
          </a:prstGeom>
          <a:noFill/>
          <a:ln>
            <a:noFill/>
          </a:ln>
        </p:spPr>
        <p:txBody>
          <a:bodyPr lIns="81638" tIns="40819" rIns="81638" bIns="40819"/>
          <a:lstStyle/>
          <a:p>
            <a:r>
              <a:rPr lang="en-US" sz="1633" spc="-1">
                <a:latin typeface="Arial"/>
              </a:rPr>
              <a:t>*</a:t>
            </a:r>
          </a:p>
        </p:txBody>
      </p:sp>
      <p:sp>
        <p:nvSpPr>
          <p:cNvPr id="305" name="TextShape 7"/>
          <p:cNvSpPr txBox="1"/>
          <p:nvPr/>
        </p:nvSpPr>
        <p:spPr>
          <a:xfrm>
            <a:off x="1455766" y="3605415"/>
            <a:ext cx="248832" cy="314142"/>
          </a:xfrm>
          <a:prstGeom prst="rect">
            <a:avLst/>
          </a:prstGeom>
          <a:noFill/>
          <a:ln>
            <a:noFill/>
          </a:ln>
        </p:spPr>
        <p:txBody>
          <a:bodyPr lIns="81638" tIns="40819" rIns="81638" bIns="40819"/>
          <a:lstStyle/>
          <a:p>
            <a:r>
              <a:rPr lang="en-US" sz="1633" spc="-1">
                <a:latin typeface="Arial"/>
              </a:rPr>
              <a:t>*</a:t>
            </a:r>
          </a:p>
        </p:txBody>
      </p:sp>
      <p:sp>
        <p:nvSpPr>
          <p:cNvPr id="3" name="Slide Number Placeholder 2"/>
          <p:cNvSpPr>
            <a:spLocks noGrp="1"/>
          </p:cNvSpPr>
          <p:nvPr>
            <p:ph type="sldNum" sz="quarter" idx="12"/>
          </p:nvPr>
        </p:nvSpPr>
        <p:spPr/>
        <p:txBody>
          <a:bodyPr/>
          <a:lstStyle/>
          <a:p>
            <a:fld id="{7EA9DCD8-BFAF-9B47-B38A-9DF1EE23DEF5}" type="slidenum">
              <a:rPr lang="en-US" smtClean="0"/>
              <a:t>42</a:t>
            </a:fld>
            <a:endParaRPr lang="en-US"/>
          </a:p>
        </p:txBody>
      </p:sp>
    </p:spTree>
    <p:extLst>
      <p:ext uri="{BB962C8B-B14F-4D97-AF65-F5344CB8AC3E}">
        <p14:creationId xmlns:p14="http://schemas.microsoft.com/office/powerpoint/2010/main" val="167124545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6" name="Picture 3"/>
          <p:cNvPicPr/>
          <p:nvPr/>
        </p:nvPicPr>
        <p:blipFill>
          <a:blip r:embed="rId2"/>
          <a:stretch/>
        </p:blipFill>
        <p:spPr>
          <a:xfrm>
            <a:off x="6312888" y="3094036"/>
            <a:ext cx="2488320" cy="2488320"/>
          </a:xfrm>
          <a:prstGeom prst="rect">
            <a:avLst/>
          </a:prstGeom>
          <a:ln>
            <a:noFill/>
          </a:ln>
        </p:spPr>
      </p:pic>
      <p:sp>
        <p:nvSpPr>
          <p:cNvPr id="307" name="TextShape 1"/>
          <p:cNvSpPr txBox="1"/>
          <p:nvPr/>
        </p:nvSpPr>
        <p:spPr>
          <a:xfrm>
            <a:off x="165888" y="835934"/>
            <a:ext cx="8792064" cy="567219"/>
          </a:xfrm>
          <a:prstGeom prst="rect">
            <a:avLst/>
          </a:prstGeom>
          <a:noFill/>
          <a:ln>
            <a:noFill/>
          </a:ln>
        </p:spPr>
        <p:txBody>
          <a:bodyPr lIns="0" tIns="0" rIns="0" bIns="0" anchor="ctr"/>
          <a:lstStyle/>
          <a:p>
            <a:pPr algn="ctr"/>
            <a:r>
              <a:rPr lang="en-US" sz="3266" b="1" spc="-1">
                <a:latin typeface="Arial"/>
              </a:rPr>
              <a:t>Multi-pad: individual pad response vs. R</a:t>
            </a:r>
            <a:endParaRPr lang="en-US" sz="3266" spc="-1">
              <a:latin typeface="Arial"/>
            </a:endParaRPr>
          </a:p>
        </p:txBody>
      </p:sp>
      <p:sp>
        <p:nvSpPr>
          <p:cNvPr id="308" name="TextShape 2"/>
          <p:cNvSpPr txBox="1"/>
          <p:nvPr/>
        </p:nvSpPr>
        <p:spPr>
          <a:xfrm>
            <a:off x="165888" y="1387479"/>
            <a:ext cx="8792064" cy="4280433"/>
          </a:xfrm>
          <a:prstGeom prst="rect">
            <a:avLst/>
          </a:prstGeom>
          <a:noFill/>
          <a:ln>
            <a:noFill/>
          </a:ln>
        </p:spPr>
        <p:txBody>
          <a:bodyPr lIns="0" tIns="0" rIns="0" bIns="0">
            <a:normAutofit/>
          </a:bodyPr>
          <a:lstStyle/>
          <a:p>
            <a:pPr marL="391867" indent="-293900">
              <a:spcBef>
                <a:spcPts val="1285"/>
              </a:spcBef>
              <a:buClr>
                <a:srgbClr val="000000"/>
              </a:buClr>
              <a:buSzPct val="45000"/>
              <a:buFont typeface="Wingdings" charset="2"/>
              <a:buChar char=""/>
            </a:pPr>
            <a:r>
              <a:rPr lang="en-US" sz="1814" spc="-1">
                <a:latin typeface="Arial"/>
              </a:rPr>
              <a:t>Like the MgF</a:t>
            </a:r>
            <a:r>
              <a:rPr lang="en-US" sz="2189" spc="-1" baseline="-101000">
                <a:latin typeface="Arial"/>
              </a:rPr>
              <a:t>2</a:t>
            </a:r>
            <a:r>
              <a:rPr lang="en-US" sz="1814" spc="-1">
                <a:latin typeface="Arial"/>
              </a:rPr>
              <a:t>/CsI/bulkMM/COMPAS gas  single-pad PICOSEC which achieved 24ps per MIP</a:t>
            </a:r>
          </a:p>
        </p:txBody>
      </p:sp>
      <p:pic>
        <p:nvPicPr>
          <p:cNvPr id="309" name="Picture 7"/>
          <p:cNvPicPr/>
          <p:nvPr/>
        </p:nvPicPr>
        <p:blipFill>
          <a:blip r:embed="rId3"/>
          <a:stretch/>
        </p:blipFill>
        <p:spPr>
          <a:xfrm>
            <a:off x="3208692" y="3090444"/>
            <a:ext cx="2488320" cy="2504974"/>
          </a:xfrm>
          <a:prstGeom prst="rect">
            <a:avLst/>
          </a:prstGeom>
          <a:ln>
            <a:noFill/>
          </a:ln>
        </p:spPr>
      </p:pic>
      <p:sp>
        <p:nvSpPr>
          <p:cNvPr id="310" name="CustomShape 3"/>
          <p:cNvSpPr/>
          <p:nvPr/>
        </p:nvSpPr>
        <p:spPr>
          <a:xfrm>
            <a:off x="3923513" y="4072383"/>
            <a:ext cx="1234037" cy="523462"/>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1451" spc="-1">
                <a:solidFill>
                  <a:srgbClr val="000000"/>
                </a:solidFill>
                <a:latin typeface="Calibri"/>
              </a:rPr>
              <a:t>After corrections</a:t>
            </a:r>
            <a:endParaRPr lang="en-US" sz="1451" spc="-1">
              <a:latin typeface="Arial"/>
            </a:endParaRPr>
          </a:p>
        </p:txBody>
      </p:sp>
      <p:pic>
        <p:nvPicPr>
          <p:cNvPr id="311" name="Picture 3"/>
          <p:cNvPicPr/>
          <p:nvPr/>
        </p:nvPicPr>
        <p:blipFill>
          <a:blip r:embed="rId4"/>
          <a:stretch/>
        </p:blipFill>
        <p:spPr>
          <a:xfrm>
            <a:off x="392188" y="2096422"/>
            <a:ext cx="2488320" cy="2778624"/>
          </a:xfrm>
          <a:prstGeom prst="rect">
            <a:avLst/>
          </a:prstGeom>
          <a:ln>
            <a:noFill/>
          </a:ln>
        </p:spPr>
      </p:pic>
      <p:sp>
        <p:nvSpPr>
          <p:cNvPr id="312" name="CustomShape 4"/>
          <p:cNvSpPr/>
          <p:nvPr/>
        </p:nvSpPr>
        <p:spPr>
          <a:xfrm>
            <a:off x="6846799" y="3317723"/>
            <a:ext cx="2832831" cy="703065"/>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1361" spc="-1">
                <a:solidFill>
                  <a:srgbClr val="000000"/>
                </a:solidFill>
                <a:latin typeface="Calibri"/>
              </a:rPr>
              <a:t>0. &lt; R &lt; 2. mm</a:t>
            </a:r>
            <a:endParaRPr lang="en-US" sz="1361" spc="-1">
              <a:latin typeface="Arial"/>
            </a:endParaRPr>
          </a:p>
          <a:p>
            <a:pPr>
              <a:lnSpc>
                <a:spcPct val="100000"/>
              </a:lnSpc>
            </a:pPr>
            <a:r>
              <a:rPr lang="en-US" sz="1361" spc="-1">
                <a:solidFill>
                  <a:srgbClr val="FF0000"/>
                </a:solidFill>
                <a:latin typeface="Calibri"/>
              </a:rPr>
              <a:t>2. &lt; R &lt; 4.33 mm</a:t>
            </a:r>
            <a:endParaRPr lang="en-US" sz="1361" spc="-1">
              <a:latin typeface="Arial"/>
            </a:endParaRPr>
          </a:p>
          <a:p>
            <a:pPr>
              <a:lnSpc>
                <a:spcPct val="100000"/>
              </a:lnSpc>
            </a:pPr>
            <a:r>
              <a:rPr lang="en-US" sz="1361" spc="-1">
                <a:solidFill>
                  <a:srgbClr val="9A9B46"/>
                </a:solidFill>
                <a:latin typeface="Calibri"/>
              </a:rPr>
              <a:t>4.33 &lt; R &lt; 7.5 mm</a:t>
            </a:r>
            <a:endParaRPr lang="en-US" sz="1361" spc="-1">
              <a:latin typeface="Arial"/>
            </a:endParaRPr>
          </a:p>
        </p:txBody>
      </p:sp>
      <p:sp>
        <p:nvSpPr>
          <p:cNvPr id="313" name="TextShape 5"/>
          <p:cNvSpPr txBox="1"/>
          <p:nvPr/>
        </p:nvSpPr>
        <p:spPr>
          <a:xfrm rot="16200000">
            <a:off x="2733234" y="3636764"/>
            <a:ext cx="816378" cy="263200"/>
          </a:xfrm>
          <a:prstGeom prst="rect">
            <a:avLst/>
          </a:prstGeom>
          <a:solidFill>
            <a:srgbClr val="FFFFFF"/>
          </a:solidFill>
          <a:ln>
            <a:noFill/>
          </a:ln>
        </p:spPr>
        <p:txBody>
          <a:bodyPr lIns="81638" tIns="40819" rIns="81638" bIns="40819"/>
          <a:lstStyle/>
          <a:p>
            <a:r>
              <a:rPr lang="en-US" sz="1270" b="1" spc="-1">
                <a:latin typeface="Arial"/>
              </a:rPr>
              <a:t>SAT (ns)</a:t>
            </a:r>
            <a:endParaRPr lang="en-US" sz="1270" spc="-1">
              <a:latin typeface="Arial"/>
            </a:endParaRPr>
          </a:p>
        </p:txBody>
      </p:sp>
      <p:sp>
        <p:nvSpPr>
          <p:cNvPr id="314" name="TextShape 6"/>
          <p:cNvSpPr txBox="1"/>
          <p:nvPr/>
        </p:nvSpPr>
        <p:spPr>
          <a:xfrm>
            <a:off x="3487616" y="5466103"/>
            <a:ext cx="2238134" cy="263200"/>
          </a:xfrm>
          <a:prstGeom prst="rect">
            <a:avLst/>
          </a:prstGeom>
          <a:solidFill>
            <a:srgbClr val="FFFFFF"/>
          </a:solidFill>
          <a:ln>
            <a:noFill/>
          </a:ln>
        </p:spPr>
        <p:txBody>
          <a:bodyPr lIns="81638" tIns="40819" rIns="81638" bIns="40819"/>
          <a:lstStyle/>
          <a:p>
            <a:r>
              <a:rPr lang="en-US" sz="1270" b="1" spc="-1">
                <a:latin typeface="Arial"/>
              </a:rPr>
              <a:t>e-peak charge (</a:t>
            </a:r>
            <a:r>
              <a:rPr lang="en-US" sz="1270" b="1" spc="-1" dirty="0" err="1">
                <a:latin typeface="Arial"/>
              </a:rPr>
              <a:t>pC</a:t>
            </a:r>
            <a:r>
              <a:rPr lang="en-US" sz="1270" b="1" spc="-1" dirty="0">
                <a:latin typeface="Arial"/>
              </a:rPr>
              <a:t>)</a:t>
            </a:r>
            <a:endParaRPr lang="en-US" sz="1270" spc="-1" dirty="0">
              <a:latin typeface="Arial"/>
            </a:endParaRPr>
          </a:p>
        </p:txBody>
      </p:sp>
      <p:sp>
        <p:nvSpPr>
          <p:cNvPr id="315" name="CustomShape 7"/>
          <p:cNvSpPr/>
          <p:nvPr/>
        </p:nvSpPr>
        <p:spPr>
          <a:xfrm>
            <a:off x="3679253" y="3252413"/>
            <a:ext cx="2832831" cy="703065"/>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1361" spc="-1">
                <a:solidFill>
                  <a:srgbClr val="000000"/>
                </a:solidFill>
                <a:latin typeface="Calibri"/>
              </a:rPr>
              <a:t>0. &lt; R &lt; 2. mm</a:t>
            </a:r>
            <a:endParaRPr lang="en-US" sz="1361" spc="-1">
              <a:latin typeface="Arial"/>
            </a:endParaRPr>
          </a:p>
          <a:p>
            <a:pPr>
              <a:lnSpc>
                <a:spcPct val="100000"/>
              </a:lnSpc>
            </a:pPr>
            <a:r>
              <a:rPr lang="en-US" sz="1361" spc="-1">
                <a:solidFill>
                  <a:srgbClr val="FF0000"/>
                </a:solidFill>
                <a:latin typeface="Calibri"/>
              </a:rPr>
              <a:t>2. &lt; R &lt; 4.33 mm</a:t>
            </a:r>
            <a:endParaRPr lang="en-US" sz="1361" spc="-1">
              <a:latin typeface="Arial"/>
            </a:endParaRPr>
          </a:p>
          <a:p>
            <a:pPr>
              <a:lnSpc>
                <a:spcPct val="100000"/>
              </a:lnSpc>
            </a:pPr>
            <a:r>
              <a:rPr lang="en-US" sz="1361" spc="-1">
                <a:solidFill>
                  <a:srgbClr val="9A9B46"/>
                </a:solidFill>
                <a:latin typeface="Calibri"/>
              </a:rPr>
              <a:t>4.33 &lt; R &lt; 7.5 mm</a:t>
            </a:r>
            <a:endParaRPr lang="en-US" sz="1361" spc="-1">
              <a:latin typeface="Arial"/>
            </a:endParaRPr>
          </a:p>
        </p:txBody>
      </p:sp>
      <p:sp>
        <p:nvSpPr>
          <p:cNvPr id="316" name="TextShape 8"/>
          <p:cNvSpPr txBox="1"/>
          <p:nvPr/>
        </p:nvSpPr>
        <p:spPr>
          <a:xfrm>
            <a:off x="6635262" y="5466103"/>
            <a:ext cx="2127739" cy="263200"/>
          </a:xfrm>
          <a:prstGeom prst="rect">
            <a:avLst/>
          </a:prstGeom>
          <a:solidFill>
            <a:srgbClr val="FFFFFF"/>
          </a:solidFill>
          <a:ln>
            <a:noFill/>
          </a:ln>
        </p:spPr>
        <p:txBody>
          <a:bodyPr lIns="81638" tIns="40819" rIns="81638" bIns="40819"/>
          <a:lstStyle/>
          <a:p>
            <a:r>
              <a:rPr lang="en-US" sz="1270" b="1" spc="-1">
                <a:latin typeface="Arial"/>
              </a:rPr>
              <a:t>e-peak charge (</a:t>
            </a:r>
            <a:r>
              <a:rPr lang="en-US" sz="1270" b="1" spc="-1" dirty="0" err="1">
                <a:latin typeface="Arial"/>
              </a:rPr>
              <a:t>pC</a:t>
            </a:r>
            <a:r>
              <a:rPr lang="en-US" sz="1270" b="1" spc="-1" dirty="0">
                <a:latin typeface="Arial"/>
              </a:rPr>
              <a:t>)</a:t>
            </a:r>
            <a:endParaRPr lang="en-US" sz="1270" spc="-1" dirty="0">
              <a:latin typeface="Arial"/>
            </a:endParaRPr>
          </a:p>
        </p:txBody>
      </p:sp>
      <p:sp>
        <p:nvSpPr>
          <p:cNvPr id="317" name="TextShape 9"/>
          <p:cNvSpPr txBox="1"/>
          <p:nvPr/>
        </p:nvSpPr>
        <p:spPr>
          <a:xfrm rot="16200000">
            <a:off x="5363930" y="3981602"/>
            <a:ext cx="1759131" cy="263200"/>
          </a:xfrm>
          <a:prstGeom prst="rect">
            <a:avLst/>
          </a:prstGeom>
          <a:solidFill>
            <a:srgbClr val="FFFFFF"/>
          </a:solidFill>
          <a:ln>
            <a:noFill/>
          </a:ln>
        </p:spPr>
        <p:txBody>
          <a:bodyPr lIns="81638" tIns="40819" rIns="81638" bIns="40819"/>
          <a:lstStyle/>
          <a:p>
            <a:r>
              <a:rPr lang="en-US" sz="1270" b="1" spc="-1">
                <a:latin typeface="Arial"/>
              </a:rPr>
              <a:t>Time Resolution (ns)</a:t>
            </a:r>
            <a:endParaRPr lang="en-US" sz="1270" spc="-1">
              <a:latin typeface="Arial"/>
            </a:endParaRPr>
          </a:p>
        </p:txBody>
      </p:sp>
      <p:sp>
        <p:nvSpPr>
          <p:cNvPr id="318" name="CustomShape 10"/>
          <p:cNvSpPr/>
          <p:nvPr/>
        </p:nvSpPr>
        <p:spPr>
          <a:xfrm>
            <a:off x="7254335" y="3974417"/>
            <a:ext cx="1234037" cy="523462"/>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1451" spc="-1">
                <a:solidFill>
                  <a:srgbClr val="000000"/>
                </a:solidFill>
                <a:latin typeface="Calibri"/>
              </a:rPr>
              <a:t>After corrections</a:t>
            </a:r>
            <a:endParaRPr lang="en-US" sz="1451" spc="-1">
              <a:latin typeface="Arial"/>
            </a:endParaRPr>
          </a:p>
        </p:txBody>
      </p:sp>
      <p:sp>
        <p:nvSpPr>
          <p:cNvPr id="319" name="TextShape 11"/>
          <p:cNvSpPr txBox="1"/>
          <p:nvPr/>
        </p:nvSpPr>
        <p:spPr>
          <a:xfrm>
            <a:off x="7608643" y="4602049"/>
            <a:ext cx="1192565" cy="416353"/>
          </a:xfrm>
          <a:prstGeom prst="rect">
            <a:avLst/>
          </a:prstGeom>
          <a:solidFill>
            <a:srgbClr val="FFF9AE"/>
          </a:solidFill>
          <a:ln>
            <a:noFill/>
          </a:ln>
        </p:spPr>
        <p:txBody>
          <a:bodyPr lIns="81638" tIns="40819" rIns="81638" bIns="40819"/>
          <a:lstStyle/>
          <a:p>
            <a:r>
              <a:rPr lang="en-US" sz="1179" spc="-1">
                <a:latin typeface="Arial"/>
              </a:rPr>
              <a:t>&lt;20ps for large e-peaks</a:t>
            </a:r>
          </a:p>
        </p:txBody>
      </p:sp>
      <p:sp>
        <p:nvSpPr>
          <p:cNvPr id="320" name="TextShape 12"/>
          <p:cNvSpPr txBox="1"/>
          <p:nvPr/>
        </p:nvSpPr>
        <p:spPr>
          <a:xfrm>
            <a:off x="3841549" y="1982782"/>
            <a:ext cx="1436172" cy="806908"/>
          </a:xfrm>
          <a:prstGeom prst="rect">
            <a:avLst/>
          </a:prstGeom>
          <a:noFill/>
          <a:ln>
            <a:noFill/>
          </a:ln>
        </p:spPr>
        <p:txBody>
          <a:bodyPr lIns="81638" tIns="40819" rIns="81638" bIns="40819"/>
          <a:lstStyle/>
          <a:p>
            <a:r>
              <a:rPr lang="en-US" sz="1270" spc="-1">
                <a:latin typeface="Arial"/>
              </a:rPr>
              <a:t>0&lt;R&lt;2mm:</a:t>
            </a:r>
          </a:p>
          <a:p>
            <a:r>
              <a:rPr lang="en-US" sz="1270" spc="-1">
                <a:latin typeface="Arial"/>
              </a:rPr>
              <a:t>full Cherenkov </a:t>
            </a:r>
          </a:p>
          <a:p>
            <a:r>
              <a:rPr lang="en-US" sz="1270" spc="-1">
                <a:latin typeface="Arial"/>
              </a:rPr>
              <a:t>cone (3mm) </a:t>
            </a:r>
          </a:p>
          <a:p>
            <a:r>
              <a:rPr lang="en-US" sz="1270" spc="-1">
                <a:latin typeface="Arial"/>
              </a:rPr>
              <a:t>inside pad</a:t>
            </a:r>
          </a:p>
        </p:txBody>
      </p:sp>
      <p:sp>
        <p:nvSpPr>
          <p:cNvPr id="321" name="TextShape 13"/>
          <p:cNvSpPr txBox="1"/>
          <p:nvPr/>
        </p:nvSpPr>
        <p:spPr>
          <a:xfrm>
            <a:off x="5669582" y="2026540"/>
            <a:ext cx="1890078" cy="801683"/>
          </a:xfrm>
          <a:prstGeom prst="rect">
            <a:avLst/>
          </a:prstGeom>
          <a:noFill/>
          <a:ln>
            <a:noFill/>
          </a:ln>
        </p:spPr>
        <p:txBody>
          <a:bodyPr lIns="81638" tIns="40819" rIns="81638" bIns="40819"/>
          <a:lstStyle/>
          <a:p>
            <a:r>
              <a:rPr lang="en-US" sz="1270" spc="-1">
                <a:solidFill>
                  <a:srgbClr val="00A65D"/>
                </a:solidFill>
                <a:latin typeface="Arial"/>
              </a:rPr>
              <a:t>4.33 &lt; R &lt; 7.5mm:</a:t>
            </a:r>
            <a:endParaRPr lang="en-US" sz="1270" spc="-1">
              <a:latin typeface="Arial"/>
            </a:endParaRPr>
          </a:p>
          <a:p>
            <a:r>
              <a:rPr lang="en-US" sz="1270" spc="-1">
                <a:solidFill>
                  <a:srgbClr val="00A65D"/>
                </a:solidFill>
                <a:latin typeface="Arial"/>
              </a:rPr>
              <a:t>Cherenkov cone (3mm)</a:t>
            </a:r>
            <a:endParaRPr lang="en-US" sz="1270" spc="-1">
              <a:latin typeface="Arial"/>
            </a:endParaRPr>
          </a:p>
          <a:p>
            <a:r>
              <a:rPr lang="en-US" sz="1270" spc="-1">
                <a:solidFill>
                  <a:srgbClr val="00A65D"/>
                </a:solidFill>
                <a:latin typeface="Arial"/>
              </a:rPr>
              <a:t>mostly outside pad</a:t>
            </a:r>
            <a:endParaRPr lang="en-US" sz="1270" spc="-1">
              <a:latin typeface="Arial"/>
            </a:endParaRPr>
          </a:p>
        </p:txBody>
      </p:sp>
      <p:sp>
        <p:nvSpPr>
          <p:cNvPr id="322" name="TextShape 14"/>
          <p:cNvSpPr txBox="1"/>
          <p:nvPr/>
        </p:nvSpPr>
        <p:spPr>
          <a:xfrm>
            <a:off x="1553731" y="3344174"/>
            <a:ext cx="248832" cy="314142"/>
          </a:xfrm>
          <a:prstGeom prst="rect">
            <a:avLst/>
          </a:prstGeom>
          <a:noFill/>
          <a:ln>
            <a:noFill/>
          </a:ln>
        </p:spPr>
        <p:txBody>
          <a:bodyPr lIns="81638" tIns="40819" rIns="81638" bIns="40819"/>
          <a:lstStyle/>
          <a:p>
            <a:r>
              <a:rPr lang="en-US" sz="1633" spc="-1">
                <a:latin typeface="Arial"/>
              </a:rPr>
              <a:t>*</a:t>
            </a:r>
          </a:p>
        </p:txBody>
      </p:sp>
      <p:sp>
        <p:nvSpPr>
          <p:cNvPr id="323" name="TextShape 15"/>
          <p:cNvSpPr txBox="1"/>
          <p:nvPr/>
        </p:nvSpPr>
        <p:spPr>
          <a:xfrm>
            <a:off x="1259835" y="3409484"/>
            <a:ext cx="248832" cy="314142"/>
          </a:xfrm>
          <a:prstGeom prst="rect">
            <a:avLst/>
          </a:prstGeom>
          <a:noFill/>
          <a:ln>
            <a:noFill/>
          </a:ln>
        </p:spPr>
        <p:txBody>
          <a:bodyPr lIns="81638" tIns="40819" rIns="81638" bIns="40819"/>
          <a:lstStyle/>
          <a:p>
            <a:r>
              <a:rPr lang="en-US" sz="1633" spc="-1">
                <a:latin typeface="Arial"/>
              </a:rPr>
              <a:t>*</a:t>
            </a:r>
          </a:p>
        </p:txBody>
      </p:sp>
      <p:sp>
        <p:nvSpPr>
          <p:cNvPr id="324" name="TextShape 16"/>
          <p:cNvSpPr txBox="1"/>
          <p:nvPr/>
        </p:nvSpPr>
        <p:spPr>
          <a:xfrm>
            <a:off x="1292490" y="3148243"/>
            <a:ext cx="248832" cy="314142"/>
          </a:xfrm>
          <a:prstGeom prst="rect">
            <a:avLst/>
          </a:prstGeom>
          <a:noFill/>
          <a:ln>
            <a:noFill/>
          </a:ln>
        </p:spPr>
        <p:txBody>
          <a:bodyPr lIns="81638" tIns="40819" rIns="81638" bIns="40819"/>
          <a:lstStyle/>
          <a:p>
            <a:r>
              <a:rPr lang="en-US" sz="1633" spc="-1">
                <a:latin typeface="Arial"/>
              </a:rPr>
              <a:t>*</a:t>
            </a:r>
          </a:p>
        </p:txBody>
      </p:sp>
      <p:sp>
        <p:nvSpPr>
          <p:cNvPr id="325" name="TextShape 17"/>
          <p:cNvSpPr txBox="1"/>
          <p:nvPr/>
        </p:nvSpPr>
        <p:spPr>
          <a:xfrm>
            <a:off x="1455766" y="3605415"/>
            <a:ext cx="248832" cy="314142"/>
          </a:xfrm>
          <a:prstGeom prst="rect">
            <a:avLst/>
          </a:prstGeom>
          <a:noFill/>
          <a:ln>
            <a:noFill/>
          </a:ln>
        </p:spPr>
        <p:txBody>
          <a:bodyPr lIns="81638" tIns="40819" rIns="81638" bIns="40819"/>
          <a:lstStyle/>
          <a:p>
            <a:r>
              <a:rPr lang="en-US" sz="1633" spc="-1">
                <a:latin typeface="Arial"/>
              </a:rPr>
              <a:t>*</a:t>
            </a:r>
          </a:p>
        </p:txBody>
      </p:sp>
      <p:sp>
        <p:nvSpPr>
          <p:cNvPr id="326" name="Line 18"/>
          <p:cNvSpPr/>
          <p:nvPr/>
        </p:nvSpPr>
        <p:spPr>
          <a:xfrm>
            <a:off x="1455766" y="3540105"/>
            <a:ext cx="1554057" cy="71841"/>
          </a:xfrm>
          <a:prstGeom prst="line">
            <a:avLst/>
          </a:prstGeom>
          <a:ln>
            <a:solidFill>
              <a:srgbClr val="000000"/>
            </a:solidFill>
            <a:tailEnd type="triangle" w="med" len="med"/>
          </a:ln>
        </p:spPr>
        <p:style>
          <a:lnRef idx="0">
            <a:scrgbClr r="0" g="0" b="0"/>
          </a:lnRef>
          <a:fillRef idx="0">
            <a:scrgbClr r="0" g="0" b="0"/>
          </a:fillRef>
          <a:effectRef idx="0">
            <a:scrgbClr r="0" g="0" b="0"/>
          </a:effectRef>
          <a:fontRef idx="minor"/>
        </p:style>
      </p:sp>
      <p:sp>
        <p:nvSpPr>
          <p:cNvPr id="327" name="TextShape 19"/>
          <p:cNvSpPr txBox="1"/>
          <p:nvPr/>
        </p:nvSpPr>
        <p:spPr>
          <a:xfrm>
            <a:off x="3155465" y="2798833"/>
            <a:ext cx="5784854" cy="478724"/>
          </a:xfrm>
          <a:prstGeom prst="rect">
            <a:avLst/>
          </a:prstGeom>
          <a:solidFill>
            <a:srgbClr val="FFF9AE"/>
          </a:solidFill>
          <a:ln>
            <a:noFill/>
          </a:ln>
        </p:spPr>
        <p:txBody>
          <a:bodyPr lIns="81638" tIns="40819" rIns="81638" bIns="40819"/>
          <a:lstStyle/>
          <a:p>
            <a:r>
              <a:rPr lang="en-US" sz="1361" b="1" spc="-1">
                <a:solidFill>
                  <a:srgbClr val="ED1C24"/>
                </a:solidFill>
                <a:latin typeface="Arial"/>
              </a:rPr>
              <a:t>e-peak charge should have all info about where is Cherenkov cone compared to pad. </a:t>
            </a:r>
            <a:r>
              <a:rPr lang="en-US" sz="1451" spc="-1">
                <a:solidFill>
                  <a:srgbClr val="ED1C24"/>
                </a:solidFill>
                <a:latin typeface="Arial"/>
              </a:rPr>
              <a:t>Indeed, universal curves vs. e-peak charge:</a:t>
            </a:r>
            <a:endParaRPr lang="en-US" sz="1451" spc="-1">
              <a:latin typeface="Arial"/>
            </a:endParaRPr>
          </a:p>
        </p:txBody>
      </p:sp>
      <p:sp>
        <p:nvSpPr>
          <p:cNvPr id="328" name="TextShape 20"/>
          <p:cNvSpPr txBox="1"/>
          <p:nvPr/>
        </p:nvSpPr>
        <p:spPr>
          <a:xfrm rot="19800000">
            <a:off x="6376565" y="4685646"/>
            <a:ext cx="1575936" cy="314142"/>
          </a:xfrm>
          <a:prstGeom prst="rect">
            <a:avLst/>
          </a:prstGeom>
          <a:noFill/>
          <a:ln>
            <a:noFill/>
          </a:ln>
        </p:spPr>
        <p:txBody>
          <a:bodyPr lIns="81638" tIns="40819" rIns="81638" bIns="40819"/>
          <a:lstStyle/>
          <a:p>
            <a:r>
              <a:rPr lang="en-US" sz="1633" spc="-1">
                <a:solidFill>
                  <a:srgbClr val="ED1C24"/>
                </a:solidFill>
                <a:latin typeface="Arial"/>
              </a:rPr>
              <a:t>PRELIMINARY</a:t>
            </a:r>
            <a:endParaRPr lang="en-US" sz="1633" spc="-1">
              <a:latin typeface="Arial"/>
            </a:endParaRPr>
          </a:p>
        </p:txBody>
      </p:sp>
      <p:sp>
        <p:nvSpPr>
          <p:cNvPr id="329" name="TextShape 21"/>
          <p:cNvSpPr txBox="1"/>
          <p:nvPr/>
        </p:nvSpPr>
        <p:spPr>
          <a:xfrm rot="19800000">
            <a:off x="4058379" y="4587681"/>
            <a:ext cx="1575936" cy="314142"/>
          </a:xfrm>
          <a:prstGeom prst="rect">
            <a:avLst/>
          </a:prstGeom>
          <a:noFill/>
          <a:ln>
            <a:noFill/>
          </a:ln>
        </p:spPr>
        <p:txBody>
          <a:bodyPr lIns="81638" tIns="40819" rIns="81638" bIns="40819"/>
          <a:lstStyle/>
          <a:p>
            <a:r>
              <a:rPr lang="en-US" sz="1633" spc="-1">
                <a:solidFill>
                  <a:srgbClr val="ED1C24"/>
                </a:solidFill>
                <a:latin typeface="Arial"/>
              </a:rPr>
              <a:t>PRELIMINARY</a:t>
            </a:r>
            <a:endParaRPr lang="en-US" sz="1633" spc="-1">
              <a:latin typeface="Arial"/>
            </a:endParaRPr>
          </a:p>
        </p:txBody>
      </p:sp>
      <p:sp>
        <p:nvSpPr>
          <p:cNvPr id="330" name="TextShape 22"/>
          <p:cNvSpPr txBox="1"/>
          <p:nvPr/>
        </p:nvSpPr>
        <p:spPr>
          <a:xfrm>
            <a:off x="3020599" y="1653945"/>
            <a:ext cx="6122835" cy="778498"/>
          </a:xfrm>
          <a:prstGeom prst="rect">
            <a:avLst/>
          </a:prstGeom>
          <a:noFill/>
          <a:ln>
            <a:noFill/>
          </a:ln>
        </p:spPr>
        <p:txBody>
          <a:bodyPr lIns="81638" tIns="40819" rIns="81638" bIns="40819"/>
          <a:lstStyle/>
          <a:p>
            <a:r>
              <a:rPr lang="en-US" sz="1633" spc="-1">
                <a:solidFill>
                  <a:srgbClr val="21409A"/>
                </a:solidFill>
                <a:latin typeface="Arial"/>
              </a:rPr>
              <a:t>Study response vs. R : distance of  track impact from pad center</a:t>
            </a:r>
            <a:endParaRPr lang="en-US" sz="1633" spc="-1">
              <a:latin typeface="Arial"/>
            </a:endParaRPr>
          </a:p>
        </p:txBody>
      </p:sp>
      <p:sp>
        <p:nvSpPr>
          <p:cNvPr id="331" name="TextShape 23"/>
          <p:cNvSpPr txBox="1"/>
          <p:nvPr/>
        </p:nvSpPr>
        <p:spPr>
          <a:xfrm>
            <a:off x="146295" y="4826390"/>
            <a:ext cx="2957901" cy="546320"/>
          </a:xfrm>
          <a:prstGeom prst="rect">
            <a:avLst/>
          </a:prstGeom>
          <a:noFill/>
          <a:ln>
            <a:noFill/>
          </a:ln>
        </p:spPr>
        <p:txBody>
          <a:bodyPr lIns="81638" tIns="40819" rIns="81638" bIns="40819"/>
          <a:lstStyle/>
          <a:p>
            <a:r>
              <a:rPr lang="en-US" sz="1451" spc="-1">
                <a:latin typeface="Arial"/>
              </a:rPr>
              <a:t>Hexagonal pads 5mm side</a:t>
            </a:r>
          </a:p>
          <a:p>
            <a:r>
              <a:rPr lang="en-US" sz="1451" spc="-1">
                <a:latin typeface="Arial"/>
              </a:rPr>
              <a:t> </a:t>
            </a:r>
          </a:p>
        </p:txBody>
      </p:sp>
      <p:sp>
        <p:nvSpPr>
          <p:cNvPr id="3" name="Slide Number Placeholder 2"/>
          <p:cNvSpPr>
            <a:spLocks noGrp="1"/>
          </p:cNvSpPr>
          <p:nvPr>
            <p:ph type="sldNum" sz="quarter" idx="12"/>
          </p:nvPr>
        </p:nvSpPr>
        <p:spPr/>
        <p:txBody>
          <a:bodyPr/>
          <a:lstStyle/>
          <a:p>
            <a:fld id="{7EA9DCD8-BFAF-9B47-B38A-9DF1EE23DEF5}" type="slidenum">
              <a:rPr lang="en-US" smtClean="0"/>
              <a:t>43</a:t>
            </a:fld>
            <a:endParaRPr lang="en-US"/>
          </a:p>
        </p:txBody>
      </p:sp>
    </p:spTree>
    <p:extLst>
      <p:ext uri="{BB962C8B-B14F-4D97-AF65-F5344CB8AC3E}">
        <p14:creationId xmlns:p14="http://schemas.microsoft.com/office/powerpoint/2010/main" val="168369265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2" name="Picture 1"/>
          <p:cNvPicPr/>
          <p:nvPr/>
        </p:nvPicPr>
        <p:blipFill>
          <a:blip r:embed="rId2"/>
          <a:stretch/>
        </p:blipFill>
        <p:spPr>
          <a:xfrm>
            <a:off x="3073174" y="2022621"/>
            <a:ext cx="2488320" cy="1866240"/>
          </a:xfrm>
          <a:prstGeom prst="rect">
            <a:avLst/>
          </a:prstGeom>
          <a:ln>
            <a:noFill/>
          </a:ln>
        </p:spPr>
      </p:pic>
      <p:sp>
        <p:nvSpPr>
          <p:cNvPr id="333" name="TextShape 1"/>
          <p:cNvSpPr txBox="1"/>
          <p:nvPr/>
        </p:nvSpPr>
        <p:spPr>
          <a:xfrm>
            <a:off x="248832" y="868589"/>
            <a:ext cx="8709120" cy="567219"/>
          </a:xfrm>
          <a:prstGeom prst="rect">
            <a:avLst/>
          </a:prstGeom>
          <a:noFill/>
          <a:ln>
            <a:noFill/>
          </a:ln>
        </p:spPr>
        <p:txBody>
          <a:bodyPr lIns="0" tIns="0" rIns="0" bIns="0" anchor="ctr"/>
          <a:lstStyle/>
          <a:p>
            <a:pPr algn="ctr"/>
            <a:r>
              <a:rPr lang="en-US" sz="3266" b="1" spc="-1">
                <a:latin typeface="Arial"/>
              </a:rPr>
              <a:t>Multi-pad: Same resolution as single-pad</a:t>
            </a:r>
            <a:endParaRPr lang="en-US" sz="3266" spc="-1">
              <a:latin typeface="Arial"/>
            </a:endParaRPr>
          </a:p>
        </p:txBody>
      </p:sp>
      <p:pic>
        <p:nvPicPr>
          <p:cNvPr id="334" name="Picture 10"/>
          <p:cNvPicPr/>
          <p:nvPr/>
        </p:nvPicPr>
        <p:blipFill>
          <a:blip r:embed="rId3"/>
          <a:srcRect t="53201"/>
          <a:stretch/>
        </p:blipFill>
        <p:spPr>
          <a:xfrm>
            <a:off x="4985784" y="1648067"/>
            <a:ext cx="4147200" cy="1957348"/>
          </a:xfrm>
          <a:prstGeom prst="rect">
            <a:avLst/>
          </a:prstGeom>
          <a:ln>
            <a:noFill/>
          </a:ln>
        </p:spPr>
      </p:pic>
      <p:sp>
        <p:nvSpPr>
          <p:cNvPr id="335" name="CustomShape 2"/>
          <p:cNvSpPr/>
          <p:nvPr/>
        </p:nvSpPr>
        <p:spPr>
          <a:xfrm>
            <a:off x="5408668" y="2028499"/>
            <a:ext cx="1382291" cy="333082"/>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1451" spc="-1">
                <a:solidFill>
                  <a:srgbClr val="000000"/>
                </a:solidFill>
                <a:latin typeface="Calibri"/>
              </a:rPr>
              <a:t>σ</a:t>
            </a:r>
            <a:r>
              <a:rPr lang="en-US" sz="1451" spc="-1" baseline="-25000">
                <a:solidFill>
                  <a:srgbClr val="000000"/>
                </a:solidFill>
                <a:latin typeface="Calibri"/>
              </a:rPr>
              <a:t>tot</a:t>
            </a:r>
            <a:r>
              <a:rPr lang="en-US" sz="1451" spc="-1">
                <a:solidFill>
                  <a:srgbClr val="000000"/>
                </a:solidFill>
                <a:latin typeface="Calibri"/>
              </a:rPr>
              <a:t>=25ps</a:t>
            </a:r>
            <a:endParaRPr lang="en-US" sz="1451" spc="-1">
              <a:latin typeface="Arial"/>
            </a:endParaRPr>
          </a:p>
        </p:txBody>
      </p:sp>
      <p:pic>
        <p:nvPicPr>
          <p:cNvPr id="336" name="Picture 12"/>
          <p:cNvPicPr/>
          <p:nvPr/>
        </p:nvPicPr>
        <p:blipFill>
          <a:blip r:embed="rId4"/>
          <a:srcRect t="52780" r="6802"/>
          <a:stretch/>
        </p:blipFill>
        <p:spPr>
          <a:xfrm>
            <a:off x="38533" y="3589414"/>
            <a:ext cx="4147200" cy="2123236"/>
          </a:xfrm>
          <a:prstGeom prst="rect">
            <a:avLst/>
          </a:prstGeom>
          <a:ln>
            <a:noFill/>
          </a:ln>
        </p:spPr>
      </p:pic>
      <p:sp>
        <p:nvSpPr>
          <p:cNvPr id="337" name="CustomShape 3"/>
          <p:cNvSpPr/>
          <p:nvPr/>
        </p:nvSpPr>
        <p:spPr>
          <a:xfrm>
            <a:off x="441824" y="3735382"/>
            <a:ext cx="1449234" cy="333082"/>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1451" spc="-1">
                <a:solidFill>
                  <a:srgbClr val="000000"/>
                </a:solidFill>
                <a:latin typeface="Calibri"/>
              </a:rPr>
              <a:t>σ</a:t>
            </a:r>
            <a:r>
              <a:rPr lang="en-US" sz="1451" spc="-1" baseline="-25000">
                <a:solidFill>
                  <a:srgbClr val="000000"/>
                </a:solidFill>
                <a:latin typeface="Calibri"/>
              </a:rPr>
              <a:t>tot</a:t>
            </a:r>
            <a:r>
              <a:rPr lang="en-US" sz="1451" spc="-1">
                <a:solidFill>
                  <a:srgbClr val="000000"/>
                </a:solidFill>
                <a:latin typeface="Calibri"/>
              </a:rPr>
              <a:t>=25ps</a:t>
            </a:r>
            <a:endParaRPr lang="en-US" sz="1451" spc="-1">
              <a:latin typeface="Arial"/>
            </a:endParaRPr>
          </a:p>
        </p:txBody>
      </p:sp>
      <p:sp>
        <p:nvSpPr>
          <p:cNvPr id="338" name="TextShape 4"/>
          <p:cNvSpPr txBox="1"/>
          <p:nvPr/>
        </p:nvSpPr>
        <p:spPr>
          <a:xfrm>
            <a:off x="148255" y="1452789"/>
            <a:ext cx="3773299" cy="1242854"/>
          </a:xfrm>
          <a:prstGeom prst="rect">
            <a:avLst/>
          </a:prstGeom>
          <a:noFill/>
          <a:ln>
            <a:noFill/>
          </a:ln>
        </p:spPr>
        <p:txBody>
          <a:bodyPr lIns="81638" tIns="40819" rIns="81638" bIns="40819"/>
          <a:lstStyle/>
          <a:p>
            <a:r>
              <a:rPr lang="en-US" sz="1633" b="1" u="sng" spc="-1" dirty="0">
                <a:solidFill>
                  <a:srgbClr val="ED1C24"/>
                </a:solidFill>
                <a:latin typeface="Arial"/>
              </a:rPr>
              <a:t>At center of each pad (0&lt;R&lt;2mm):</a:t>
            </a:r>
            <a:endParaRPr lang="en-US" sz="1633" spc="-1" dirty="0">
              <a:latin typeface="Arial"/>
            </a:endParaRPr>
          </a:p>
          <a:p>
            <a:r>
              <a:rPr lang="en-US" sz="1633" b="1" spc="-1" dirty="0">
                <a:solidFill>
                  <a:srgbClr val="ED1C24"/>
                </a:solidFill>
                <a:latin typeface="Arial"/>
              </a:rPr>
              <a:t> </a:t>
            </a:r>
            <a:endParaRPr lang="en-US" sz="1633" spc="-1" dirty="0">
              <a:latin typeface="Arial"/>
            </a:endParaRPr>
          </a:p>
          <a:p>
            <a:r>
              <a:rPr lang="en-US" sz="1633" b="1" spc="-1" dirty="0">
                <a:solidFill>
                  <a:srgbClr val="ED1C24"/>
                </a:solidFill>
                <a:latin typeface="Arial"/>
              </a:rPr>
              <a:t>a time resolution of 25ps for all pads</a:t>
            </a:r>
            <a:endParaRPr lang="en-US" sz="1633" spc="-1" dirty="0">
              <a:latin typeface="Arial"/>
            </a:endParaRPr>
          </a:p>
          <a:p>
            <a:endParaRPr lang="en-US" sz="1633" spc="-1" dirty="0">
              <a:latin typeface="Arial"/>
            </a:endParaRPr>
          </a:p>
          <a:p>
            <a:r>
              <a:rPr lang="en-US" sz="1633" spc="-1" dirty="0">
                <a:solidFill>
                  <a:srgbClr val="ED1C24"/>
                </a:solidFill>
                <a:latin typeface="Arial"/>
              </a:rPr>
              <a:t>E.g.: </a:t>
            </a:r>
            <a:endParaRPr lang="en-US" sz="1633" spc="-1" dirty="0">
              <a:latin typeface="Arial"/>
            </a:endParaRPr>
          </a:p>
        </p:txBody>
      </p:sp>
      <p:sp>
        <p:nvSpPr>
          <p:cNvPr id="339" name="Line 5"/>
          <p:cNvSpPr/>
          <p:nvPr/>
        </p:nvSpPr>
        <p:spPr>
          <a:xfrm flipH="1">
            <a:off x="2844914" y="3013704"/>
            <a:ext cx="970510" cy="575710"/>
          </a:xfrm>
          <a:prstGeom prst="line">
            <a:avLst/>
          </a:prstGeom>
          <a:ln w="18360">
            <a:solidFill>
              <a:srgbClr val="000000"/>
            </a:solidFill>
            <a:round/>
            <a:tailEnd type="triangle" w="med" len="med"/>
          </a:ln>
        </p:spPr>
        <p:style>
          <a:lnRef idx="0">
            <a:scrgbClr r="0" g="0" b="0"/>
          </a:lnRef>
          <a:fillRef idx="0">
            <a:scrgbClr r="0" g="0" b="0"/>
          </a:fillRef>
          <a:effectRef idx="0">
            <a:scrgbClr r="0" g="0" b="0"/>
          </a:effectRef>
          <a:fontRef idx="minor"/>
        </p:style>
      </p:sp>
      <p:sp>
        <p:nvSpPr>
          <p:cNvPr id="340" name="Line 6"/>
          <p:cNvSpPr/>
          <p:nvPr/>
        </p:nvSpPr>
        <p:spPr>
          <a:xfrm flipV="1">
            <a:off x="4313088" y="2483385"/>
            <a:ext cx="2073600" cy="447375"/>
          </a:xfrm>
          <a:prstGeom prst="line">
            <a:avLst/>
          </a:prstGeom>
          <a:ln w="18360">
            <a:solidFill>
              <a:srgbClr val="000000"/>
            </a:solidFill>
            <a:round/>
            <a:tailEnd type="triangle" w="med" len="med"/>
          </a:ln>
        </p:spPr>
        <p:style>
          <a:lnRef idx="0">
            <a:scrgbClr r="0" g="0" b="0"/>
          </a:lnRef>
          <a:fillRef idx="0">
            <a:scrgbClr r="0" g="0" b="0"/>
          </a:fillRef>
          <a:effectRef idx="0">
            <a:scrgbClr r="0" g="0" b="0"/>
          </a:effectRef>
          <a:fontRef idx="minor"/>
        </p:style>
      </p:sp>
      <p:sp>
        <p:nvSpPr>
          <p:cNvPr id="341" name="TextShape 7"/>
          <p:cNvSpPr txBox="1"/>
          <p:nvPr/>
        </p:nvSpPr>
        <p:spPr>
          <a:xfrm>
            <a:off x="5914496" y="3409484"/>
            <a:ext cx="2815524" cy="263200"/>
          </a:xfrm>
          <a:prstGeom prst="rect">
            <a:avLst/>
          </a:prstGeom>
          <a:solidFill>
            <a:srgbClr val="FFFFFF"/>
          </a:solidFill>
          <a:ln>
            <a:noFill/>
          </a:ln>
        </p:spPr>
        <p:txBody>
          <a:bodyPr lIns="81638" tIns="40819" rIns="81638" bIns="40819"/>
          <a:lstStyle/>
          <a:p>
            <a:r>
              <a:rPr lang="en-US" sz="1270" b="1" spc="-1">
                <a:latin typeface="Arial"/>
              </a:rPr>
              <a:t>ΔΤ = Time after all corrections (ns)</a:t>
            </a:r>
            <a:endParaRPr lang="en-US" sz="1270" spc="-1">
              <a:latin typeface="Arial"/>
            </a:endParaRPr>
          </a:p>
        </p:txBody>
      </p:sp>
      <p:sp>
        <p:nvSpPr>
          <p:cNvPr id="342" name="TextShape 8"/>
          <p:cNvSpPr txBox="1"/>
          <p:nvPr/>
        </p:nvSpPr>
        <p:spPr>
          <a:xfrm>
            <a:off x="885607" y="5466757"/>
            <a:ext cx="2815524" cy="263200"/>
          </a:xfrm>
          <a:prstGeom prst="rect">
            <a:avLst/>
          </a:prstGeom>
          <a:solidFill>
            <a:srgbClr val="FFFFFF"/>
          </a:solidFill>
          <a:ln>
            <a:noFill/>
          </a:ln>
        </p:spPr>
        <p:txBody>
          <a:bodyPr lIns="81638" tIns="40819" rIns="81638" bIns="40819"/>
          <a:lstStyle/>
          <a:p>
            <a:r>
              <a:rPr lang="en-US" sz="1270" b="1" spc="-1">
                <a:latin typeface="Arial"/>
              </a:rPr>
              <a:t>ΔΤ = Time after all corrections (ns)</a:t>
            </a:r>
            <a:endParaRPr lang="en-US" sz="1270" spc="-1">
              <a:latin typeface="Arial"/>
            </a:endParaRPr>
          </a:p>
        </p:txBody>
      </p:sp>
      <p:sp>
        <p:nvSpPr>
          <p:cNvPr id="343" name="TextShape 9"/>
          <p:cNvSpPr txBox="1"/>
          <p:nvPr/>
        </p:nvSpPr>
        <p:spPr>
          <a:xfrm rot="19800000">
            <a:off x="2393294" y="4555026"/>
            <a:ext cx="1575936" cy="314142"/>
          </a:xfrm>
          <a:prstGeom prst="rect">
            <a:avLst/>
          </a:prstGeom>
          <a:noFill/>
          <a:ln>
            <a:noFill/>
          </a:ln>
        </p:spPr>
        <p:txBody>
          <a:bodyPr lIns="81638" tIns="40819" rIns="81638" bIns="40819"/>
          <a:lstStyle/>
          <a:p>
            <a:r>
              <a:rPr lang="en-US" sz="1633" spc="-1">
                <a:solidFill>
                  <a:srgbClr val="ED1C24"/>
                </a:solidFill>
                <a:latin typeface="Arial"/>
              </a:rPr>
              <a:t>PRELIMINARY</a:t>
            </a:r>
            <a:endParaRPr lang="en-US" sz="1633" spc="-1">
              <a:latin typeface="Arial"/>
            </a:endParaRPr>
          </a:p>
        </p:txBody>
      </p:sp>
      <p:sp>
        <p:nvSpPr>
          <p:cNvPr id="344" name="TextShape 10"/>
          <p:cNvSpPr txBox="1"/>
          <p:nvPr/>
        </p:nvSpPr>
        <p:spPr>
          <a:xfrm rot="19800000">
            <a:off x="6410200" y="2432443"/>
            <a:ext cx="1575936" cy="314142"/>
          </a:xfrm>
          <a:prstGeom prst="rect">
            <a:avLst/>
          </a:prstGeom>
          <a:noFill/>
          <a:ln>
            <a:noFill/>
          </a:ln>
        </p:spPr>
        <p:txBody>
          <a:bodyPr lIns="81638" tIns="40819" rIns="81638" bIns="40819"/>
          <a:lstStyle/>
          <a:p>
            <a:r>
              <a:rPr lang="en-US" sz="1633" spc="-1">
                <a:solidFill>
                  <a:srgbClr val="ED1C24"/>
                </a:solidFill>
                <a:latin typeface="Arial"/>
              </a:rPr>
              <a:t>PRELIMINARY</a:t>
            </a:r>
            <a:endParaRPr lang="en-US" sz="1633" spc="-1">
              <a:latin typeface="Arial"/>
            </a:endParaRPr>
          </a:p>
        </p:txBody>
      </p:sp>
      <p:sp>
        <p:nvSpPr>
          <p:cNvPr id="345" name="TextShape 11"/>
          <p:cNvSpPr txBox="1"/>
          <p:nvPr/>
        </p:nvSpPr>
        <p:spPr>
          <a:xfrm>
            <a:off x="498317" y="3367359"/>
            <a:ext cx="2346597" cy="314142"/>
          </a:xfrm>
          <a:prstGeom prst="rect">
            <a:avLst/>
          </a:prstGeom>
          <a:noFill/>
          <a:ln>
            <a:noFill/>
          </a:ln>
        </p:spPr>
        <p:txBody>
          <a:bodyPr lIns="81638" tIns="40819" rIns="81638" bIns="40819"/>
          <a:lstStyle/>
          <a:p>
            <a:r>
              <a:rPr lang="en-US" sz="1400" spc="-1" dirty="0">
                <a:solidFill>
                  <a:srgbClr val="21409A"/>
                </a:solidFill>
                <a:latin typeface="Arial"/>
              </a:rPr>
              <a:t>Individual pad response</a:t>
            </a:r>
            <a:endParaRPr lang="en-US" sz="1400" spc="-1" dirty="0">
              <a:latin typeface="Arial"/>
            </a:endParaRPr>
          </a:p>
        </p:txBody>
      </p:sp>
      <p:sp>
        <p:nvSpPr>
          <p:cNvPr id="346" name="TextShape 12"/>
          <p:cNvSpPr txBox="1"/>
          <p:nvPr/>
        </p:nvSpPr>
        <p:spPr>
          <a:xfrm>
            <a:off x="5461895" y="1408052"/>
            <a:ext cx="2346597" cy="314142"/>
          </a:xfrm>
          <a:prstGeom prst="rect">
            <a:avLst/>
          </a:prstGeom>
          <a:noFill/>
          <a:ln>
            <a:noFill/>
          </a:ln>
        </p:spPr>
        <p:txBody>
          <a:bodyPr lIns="81638" tIns="40819" rIns="81638" bIns="40819"/>
          <a:lstStyle/>
          <a:p>
            <a:r>
              <a:rPr lang="en-US" sz="1400" spc="-1" dirty="0">
                <a:solidFill>
                  <a:srgbClr val="21409A"/>
                </a:solidFill>
                <a:latin typeface="Arial"/>
              </a:rPr>
              <a:t>Individual pad response</a:t>
            </a:r>
            <a:endParaRPr lang="en-US" sz="1400" spc="-1" dirty="0">
              <a:latin typeface="Arial"/>
            </a:endParaRPr>
          </a:p>
        </p:txBody>
      </p:sp>
      <p:sp>
        <p:nvSpPr>
          <p:cNvPr id="3" name="Slide Number Placeholder 2"/>
          <p:cNvSpPr>
            <a:spLocks noGrp="1"/>
          </p:cNvSpPr>
          <p:nvPr>
            <p:ph type="sldNum" sz="quarter" idx="12"/>
          </p:nvPr>
        </p:nvSpPr>
        <p:spPr/>
        <p:txBody>
          <a:bodyPr/>
          <a:lstStyle/>
          <a:p>
            <a:fld id="{7EA9DCD8-BFAF-9B47-B38A-9DF1EE23DEF5}" type="slidenum">
              <a:rPr lang="en-US" smtClean="0"/>
              <a:t>44</a:t>
            </a:fld>
            <a:endParaRPr lang="en-US"/>
          </a:p>
        </p:txBody>
      </p:sp>
    </p:spTree>
    <p:extLst>
      <p:ext uri="{BB962C8B-B14F-4D97-AF65-F5344CB8AC3E}">
        <p14:creationId xmlns:p14="http://schemas.microsoft.com/office/powerpoint/2010/main" val="43036883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 name="CustomShape 1"/>
          <p:cNvSpPr/>
          <p:nvPr/>
        </p:nvSpPr>
        <p:spPr>
          <a:xfrm>
            <a:off x="3234816" y="2267208"/>
            <a:ext cx="5854410" cy="3528059"/>
          </a:xfrm>
          <a:prstGeom prst="rect">
            <a:avLst/>
          </a:prstGeom>
          <a:solidFill>
            <a:srgbClr val="729FCF"/>
          </a:solidFill>
          <a:ln>
            <a:solidFill>
              <a:srgbClr val="3465A4"/>
            </a:solidFill>
          </a:ln>
        </p:spPr>
        <p:style>
          <a:lnRef idx="0">
            <a:scrgbClr r="0" g="0" b="0"/>
          </a:lnRef>
          <a:fillRef idx="0">
            <a:scrgbClr r="0" g="0" b="0"/>
          </a:fillRef>
          <a:effectRef idx="0">
            <a:scrgbClr r="0" g="0" b="0"/>
          </a:effectRef>
          <a:fontRef idx="minor"/>
        </p:style>
      </p:sp>
      <p:pic>
        <p:nvPicPr>
          <p:cNvPr id="377" name="Picture 2"/>
          <p:cNvPicPr/>
          <p:nvPr/>
        </p:nvPicPr>
        <p:blipFill>
          <a:blip r:embed="rId2"/>
          <a:srcRect t="52434"/>
          <a:stretch/>
        </p:blipFill>
        <p:spPr>
          <a:xfrm>
            <a:off x="5896861" y="2551634"/>
            <a:ext cx="3149260" cy="1504748"/>
          </a:xfrm>
          <a:prstGeom prst="rect">
            <a:avLst/>
          </a:prstGeom>
          <a:ln>
            <a:noFill/>
          </a:ln>
        </p:spPr>
      </p:pic>
      <p:sp>
        <p:nvSpPr>
          <p:cNvPr id="378" name="CustomShape 2"/>
          <p:cNvSpPr/>
          <p:nvPr/>
        </p:nvSpPr>
        <p:spPr>
          <a:xfrm>
            <a:off x="6223086" y="2896472"/>
            <a:ext cx="1695780" cy="468601"/>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1270" b="1" spc="-1">
                <a:solidFill>
                  <a:srgbClr val="000000"/>
                </a:solidFill>
                <a:latin typeface="Calibri"/>
              </a:rPr>
              <a:t>μ=-2 ps</a:t>
            </a:r>
            <a:endParaRPr lang="en-US" sz="1270" spc="-1">
              <a:latin typeface="Arial"/>
            </a:endParaRPr>
          </a:p>
          <a:p>
            <a:pPr>
              <a:lnSpc>
                <a:spcPct val="100000"/>
              </a:lnSpc>
            </a:pPr>
            <a:r>
              <a:rPr lang="en-US" sz="1270" b="1" spc="-1">
                <a:solidFill>
                  <a:srgbClr val="000000"/>
                </a:solidFill>
                <a:latin typeface="Calibri"/>
              </a:rPr>
              <a:t>σ= 86 ps</a:t>
            </a:r>
            <a:endParaRPr lang="en-US" sz="1270" spc="-1">
              <a:latin typeface="Arial"/>
            </a:endParaRPr>
          </a:p>
        </p:txBody>
      </p:sp>
      <p:pic>
        <p:nvPicPr>
          <p:cNvPr id="379" name="Picture 4"/>
          <p:cNvPicPr/>
          <p:nvPr/>
        </p:nvPicPr>
        <p:blipFill>
          <a:blip r:embed="rId3"/>
          <a:srcRect t="52515"/>
          <a:stretch/>
        </p:blipFill>
        <p:spPr>
          <a:xfrm>
            <a:off x="6099976" y="4261456"/>
            <a:ext cx="2935369" cy="1427355"/>
          </a:xfrm>
          <a:prstGeom prst="rect">
            <a:avLst/>
          </a:prstGeom>
          <a:ln>
            <a:noFill/>
          </a:ln>
        </p:spPr>
      </p:pic>
      <p:sp>
        <p:nvSpPr>
          <p:cNvPr id="380" name="CustomShape 3"/>
          <p:cNvSpPr/>
          <p:nvPr/>
        </p:nvSpPr>
        <p:spPr>
          <a:xfrm>
            <a:off x="6379504" y="4372483"/>
            <a:ext cx="1695780" cy="468601"/>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1270" b="1" spc="-1">
                <a:solidFill>
                  <a:srgbClr val="000000"/>
                </a:solidFill>
                <a:latin typeface="Calibri"/>
              </a:rPr>
              <a:t>μ=1.5 ps</a:t>
            </a:r>
            <a:endParaRPr lang="en-US" sz="1270" spc="-1">
              <a:latin typeface="Arial"/>
            </a:endParaRPr>
          </a:p>
          <a:p>
            <a:pPr>
              <a:lnSpc>
                <a:spcPct val="100000"/>
              </a:lnSpc>
            </a:pPr>
            <a:r>
              <a:rPr lang="en-US" sz="1270" b="1" spc="-1">
                <a:solidFill>
                  <a:srgbClr val="000000"/>
                </a:solidFill>
                <a:latin typeface="Calibri"/>
              </a:rPr>
              <a:t>σ= 81 ps</a:t>
            </a:r>
            <a:endParaRPr lang="en-US" sz="1270" spc="-1">
              <a:latin typeface="Arial"/>
            </a:endParaRPr>
          </a:p>
        </p:txBody>
      </p:sp>
      <p:pic>
        <p:nvPicPr>
          <p:cNvPr id="381" name="Picture 6"/>
          <p:cNvPicPr/>
          <p:nvPr/>
        </p:nvPicPr>
        <p:blipFill>
          <a:blip r:embed="rId4"/>
          <a:srcRect t="52060"/>
          <a:stretch/>
        </p:blipFill>
        <p:spPr>
          <a:xfrm>
            <a:off x="3265512" y="4256558"/>
            <a:ext cx="2866793" cy="1389802"/>
          </a:xfrm>
          <a:prstGeom prst="rect">
            <a:avLst/>
          </a:prstGeom>
          <a:ln>
            <a:noFill/>
          </a:ln>
        </p:spPr>
      </p:pic>
      <p:sp>
        <p:nvSpPr>
          <p:cNvPr id="382" name="CustomShape 4"/>
          <p:cNvSpPr/>
          <p:nvPr/>
        </p:nvSpPr>
        <p:spPr>
          <a:xfrm>
            <a:off x="3587492" y="4564169"/>
            <a:ext cx="1695780" cy="468601"/>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1270" b="1" spc="-1">
                <a:solidFill>
                  <a:srgbClr val="000000"/>
                </a:solidFill>
                <a:latin typeface="Calibri"/>
              </a:rPr>
              <a:t>μ=-2.5 ps</a:t>
            </a:r>
            <a:endParaRPr lang="en-US" sz="1270" spc="-1">
              <a:latin typeface="Arial"/>
            </a:endParaRPr>
          </a:p>
          <a:p>
            <a:pPr>
              <a:lnSpc>
                <a:spcPct val="100000"/>
              </a:lnSpc>
            </a:pPr>
            <a:r>
              <a:rPr lang="en-US" sz="1270" b="1" spc="-1">
                <a:solidFill>
                  <a:srgbClr val="000000"/>
                </a:solidFill>
                <a:latin typeface="Calibri"/>
              </a:rPr>
              <a:t>σ= 70 ps</a:t>
            </a:r>
            <a:endParaRPr lang="en-US" sz="1270" spc="-1">
              <a:latin typeface="Arial"/>
            </a:endParaRPr>
          </a:p>
        </p:txBody>
      </p:sp>
      <p:pic>
        <p:nvPicPr>
          <p:cNvPr id="383" name="Picture 1"/>
          <p:cNvPicPr/>
          <p:nvPr/>
        </p:nvPicPr>
        <p:blipFill>
          <a:blip r:embed="rId5"/>
          <a:stretch/>
        </p:blipFill>
        <p:spPr>
          <a:xfrm>
            <a:off x="4085156" y="2577758"/>
            <a:ext cx="2073600" cy="1559282"/>
          </a:xfrm>
          <a:prstGeom prst="rect">
            <a:avLst/>
          </a:prstGeom>
          <a:ln>
            <a:noFill/>
          </a:ln>
        </p:spPr>
      </p:pic>
      <p:sp>
        <p:nvSpPr>
          <p:cNvPr id="384" name="CustomShape 5"/>
          <p:cNvSpPr/>
          <p:nvPr/>
        </p:nvSpPr>
        <p:spPr>
          <a:xfrm>
            <a:off x="4828713" y="3362461"/>
            <a:ext cx="165888" cy="174052"/>
          </a:xfrm>
          <a:prstGeom prst="ellipse">
            <a:avLst/>
          </a:prstGeom>
          <a:gradFill rotWithShape="0">
            <a:gsLst>
              <a:gs pos="0">
                <a:srgbClr val="499BE6"/>
              </a:gs>
              <a:gs pos="100000">
                <a:srgbClr val="B0D0FF"/>
              </a:gs>
            </a:gsLst>
            <a:lin ang="5400000"/>
          </a:gradFill>
          <a:ln w="6480">
            <a:solidFill>
              <a:srgbClr val="5B9BD5"/>
            </a:solidFill>
            <a:miter/>
          </a:ln>
        </p:spPr>
        <p:style>
          <a:lnRef idx="0">
            <a:scrgbClr r="0" g="0" b="0"/>
          </a:lnRef>
          <a:fillRef idx="0">
            <a:scrgbClr r="0" g="0" b="0"/>
          </a:fillRef>
          <a:effectRef idx="0">
            <a:scrgbClr r="0" g="0" b="0"/>
          </a:effectRef>
          <a:fontRef idx="minor"/>
        </p:style>
      </p:sp>
      <p:sp>
        <p:nvSpPr>
          <p:cNvPr id="385" name="Line 6"/>
          <p:cNvSpPr/>
          <p:nvPr/>
        </p:nvSpPr>
        <p:spPr>
          <a:xfrm flipH="1">
            <a:off x="4381011" y="3380748"/>
            <a:ext cx="331776" cy="875810"/>
          </a:xfrm>
          <a:prstGeom prst="line">
            <a:avLst/>
          </a:prstGeom>
          <a:ln w="18360">
            <a:solidFill>
              <a:srgbClr val="000000"/>
            </a:solidFill>
            <a:round/>
            <a:tailEnd type="triangle" w="med" len="med"/>
          </a:ln>
        </p:spPr>
        <p:style>
          <a:lnRef idx="0">
            <a:scrgbClr r="0" g="0" b="0"/>
          </a:lnRef>
          <a:fillRef idx="0">
            <a:scrgbClr r="0" g="0" b="0"/>
          </a:fillRef>
          <a:effectRef idx="0">
            <a:scrgbClr r="0" g="0" b="0"/>
          </a:effectRef>
          <a:fontRef idx="minor"/>
        </p:style>
      </p:sp>
      <p:sp>
        <p:nvSpPr>
          <p:cNvPr id="386" name="Line 7"/>
          <p:cNvSpPr/>
          <p:nvPr/>
        </p:nvSpPr>
        <p:spPr>
          <a:xfrm>
            <a:off x="4978273" y="3637743"/>
            <a:ext cx="1227506" cy="623713"/>
          </a:xfrm>
          <a:prstGeom prst="line">
            <a:avLst/>
          </a:prstGeom>
          <a:ln w="18360">
            <a:solidFill>
              <a:srgbClr val="000000"/>
            </a:solidFill>
            <a:round/>
            <a:tailEnd type="triangle" w="med" len="med"/>
          </a:ln>
        </p:spPr>
        <p:style>
          <a:lnRef idx="0">
            <a:scrgbClr r="0" g="0" b="0"/>
          </a:lnRef>
          <a:fillRef idx="0">
            <a:scrgbClr r="0" g="0" b="0"/>
          </a:fillRef>
          <a:effectRef idx="0">
            <a:scrgbClr r="0" g="0" b="0"/>
          </a:effectRef>
          <a:fontRef idx="minor"/>
        </p:style>
      </p:sp>
      <p:sp>
        <p:nvSpPr>
          <p:cNvPr id="387" name="Line 8"/>
          <p:cNvSpPr/>
          <p:nvPr/>
        </p:nvSpPr>
        <p:spPr>
          <a:xfrm>
            <a:off x="5072320" y="3339602"/>
            <a:ext cx="1476338" cy="207033"/>
          </a:xfrm>
          <a:prstGeom prst="line">
            <a:avLst/>
          </a:prstGeom>
          <a:ln w="18360">
            <a:solidFill>
              <a:srgbClr val="000000"/>
            </a:solidFill>
            <a:round/>
            <a:tailEnd type="triangle" w="med" len="med"/>
          </a:ln>
        </p:spPr>
        <p:style>
          <a:lnRef idx="0">
            <a:scrgbClr r="0" g="0" b="0"/>
          </a:lnRef>
          <a:fillRef idx="0">
            <a:scrgbClr r="0" g="0" b="0"/>
          </a:fillRef>
          <a:effectRef idx="0">
            <a:scrgbClr r="0" g="0" b="0"/>
          </a:effectRef>
          <a:fontRef idx="minor"/>
        </p:style>
      </p:sp>
      <p:sp>
        <p:nvSpPr>
          <p:cNvPr id="388" name="TextShape 9"/>
          <p:cNvSpPr txBox="1"/>
          <p:nvPr/>
        </p:nvSpPr>
        <p:spPr>
          <a:xfrm>
            <a:off x="6158756" y="3899311"/>
            <a:ext cx="2897815" cy="263200"/>
          </a:xfrm>
          <a:prstGeom prst="rect">
            <a:avLst/>
          </a:prstGeom>
          <a:solidFill>
            <a:srgbClr val="FFFFFF"/>
          </a:solidFill>
          <a:ln>
            <a:noFill/>
          </a:ln>
        </p:spPr>
        <p:txBody>
          <a:bodyPr lIns="81638" tIns="40819" rIns="81638" bIns="40819"/>
          <a:lstStyle/>
          <a:p>
            <a:r>
              <a:rPr lang="en-US" sz="1270" b="1" spc="-1">
                <a:latin typeface="Arial"/>
              </a:rPr>
              <a:t>ΔΤ = Time after all corrections (ns)</a:t>
            </a:r>
            <a:endParaRPr lang="en-US" sz="1270" spc="-1">
              <a:latin typeface="Arial"/>
            </a:endParaRPr>
          </a:p>
        </p:txBody>
      </p:sp>
      <p:sp>
        <p:nvSpPr>
          <p:cNvPr id="389" name="TextShape 10"/>
          <p:cNvSpPr txBox="1"/>
          <p:nvPr/>
        </p:nvSpPr>
        <p:spPr>
          <a:xfrm>
            <a:off x="6208392" y="5532067"/>
            <a:ext cx="2815524" cy="263200"/>
          </a:xfrm>
          <a:prstGeom prst="rect">
            <a:avLst/>
          </a:prstGeom>
          <a:solidFill>
            <a:srgbClr val="FFFFFF"/>
          </a:solidFill>
          <a:ln>
            <a:noFill/>
          </a:ln>
        </p:spPr>
        <p:txBody>
          <a:bodyPr lIns="81638" tIns="40819" rIns="81638" bIns="40819"/>
          <a:lstStyle/>
          <a:p>
            <a:r>
              <a:rPr lang="en-US" sz="1270" b="1" spc="-1">
                <a:latin typeface="Arial"/>
              </a:rPr>
              <a:t>ΔΤ = Time after all corrections (ns)</a:t>
            </a:r>
            <a:endParaRPr lang="en-US" sz="1270" spc="-1">
              <a:latin typeface="Arial"/>
            </a:endParaRPr>
          </a:p>
        </p:txBody>
      </p:sp>
      <p:sp>
        <p:nvSpPr>
          <p:cNvPr id="390" name="TextShape 11"/>
          <p:cNvSpPr txBox="1"/>
          <p:nvPr/>
        </p:nvSpPr>
        <p:spPr>
          <a:xfrm>
            <a:off x="3269431" y="5532067"/>
            <a:ext cx="2938961" cy="263200"/>
          </a:xfrm>
          <a:prstGeom prst="rect">
            <a:avLst/>
          </a:prstGeom>
          <a:solidFill>
            <a:srgbClr val="FFFFFF"/>
          </a:solidFill>
          <a:ln>
            <a:noFill/>
          </a:ln>
        </p:spPr>
        <p:txBody>
          <a:bodyPr lIns="81638" tIns="40819" rIns="81638" bIns="40819"/>
          <a:lstStyle/>
          <a:p>
            <a:r>
              <a:rPr lang="en-US" sz="1270" b="1" spc="-1">
                <a:latin typeface="Arial"/>
              </a:rPr>
              <a:t>ΔΤ = Time after all corrections (ns)</a:t>
            </a:r>
            <a:endParaRPr lang="en-US" sz="1270" spc="-1">
              <a:latin typeface="Arial"/>
            </a:endParaRPr>
          </a:p>
        </p:txBody>
      </p:sp>
      <p:sp>
        <p:nvSpPr>
          <p:cNvPr id="391" name="TextShape 12"/>
          <p:cNvSpPr txBox="1"/>
          <p:nvPr/>
        </p:nvSpPr>
        <p:spPr>
          <a:xfrm rot="19800000">
            <a:off x="6965664" y="3020235"/>
            <a:ext cx="1575936" cy="314142"/>
          </a:xfrm>
          <a:prstGeom prst="rect">
            <a:avLst/>
          </a:prstGeom>
          <a:noFill/>
          <a:ln>
            <a:noFill/>
          </a:ln>
        </p:spPr>
        <p:txBody>
          <a:bodyPr lIns="81638" tIns="40819" rIns="81638" bIns="40819"/>
          <a:lstStyle/>
          <a:p>
            <a:r>
              <a:rPr lang="en-US" sz="1633" spc="-1">
                <a:solidFill>
                  <a:srgbClr val="ED1C24"/>
                </a:solidFill>
                <a:latin typeface="Arial"/>
              </a:rPr>
              <a:t>PRELIMINARY</a:t>
            </a:r>
            <a:endParaRPr lang="en-US" sz="1633" spc="-1">
              <a:latin typeface="Arial"/>
            </a:endParaRPr>
          </a:p>
        </p:txBody>
      </p:sp>
      <p:sp>
        <p:nvSpPr>
          <p:cNvPr id="392" name="TextShape 13"/>
          <p:cNvSpPr txBox="1"/>
          <p:nvPr/>
        </p:nvSpPr>
        <p:spPr>
          <a:xfrm rot="19800000">
            <a:off x="7063956" y="4685646"/>
            <a:ext cx="1575936" cy="314142"/>
          </a:xfrm>
          <a:prstGeom prst="rect">
            <a:avLst/>
          </a:prstGeom>
          <a:noFill/>
          <a:ln>
            <a:noFill/>
          </a:ln>
        </p:spPr>
        <p:txBody>
          <a:bodyPr lIns="81638" tIns="40819" rIns="81638" bIns="40819"/>
          <a:lstStyle/>
          <a:p>
            <a:r>
              <a:rPr lang="en-US" sz="1633" spc="-1">
                <a:solidFill>
                  <a:srgbClr val="ED1C24"/>
                </a:solidFill>
                <a:latin typeface="Arial"/>
              </a:rPr>
              <a:t>PRELIMINARY</a:t>
            </a:r>
            <a:endParaRPr lang="en-US" sz="1633" spc="-1">
              <a:latin typeface="Arial"/>
            </a:endParaRPr>
          </a:p>
        </p:txBody>
      </p:sp>
      <p:sp>
        <p:nvSpPr>
          <p:cNvPr id="393" name="TextShape 14"/>
          <p:cNvSpPr txBox="1"/>
          <p:nvPr/>
        </p:nvSpPr>
        <p:spPr>
          <a:xfrm rot="19800000">
            <a:off x="4288597" y="4685646"/>
            <a:ext cx="1575936" cy="314142"/>
          </a:xfrm>
          <a:prstGeom prst="rect">
            <a:avLst/>
          </a:prstGeom>
          <a:noFill/>
          <a:ln>
            <a:noFill/>
          </a:ln>
        </p:spPr>
        <p:txBody>
          <a:bodyPr lIns="81638" tIns="40819" rIns="81638" bIns="40819"/>
          <a:lstStyle/>
          <a:p>
            <a:r>
              <a:rPr lang="en-US" sz="1633" spc="-1">
                <a:solidFill>
                  <a:srgbClr val="ED1C24"/>
                </a:solidFill>
                <a:latin typeface="Arial"/>
              </a:rPr>
              <a:t>PRELIMINARY</a:t>
            </a:r>
            <a:endParaRPr lang="en-US" sz="1633" spc="-1">
              <a:latin typeface="Arial"/>
            </a:endParaRPr>
          </a:p>
        </p:txBody>
      </p:sp>
      <p:sp>
        <p:nvSpPr>
          <p:cNvPr id="394" name="TextShape 15"/>
          <p:cNvSpPr txBox="1"/>
          <p:nvPr/>
        </p:nvSpPr>
        <p:spPr>
          <a:xfrm rot="19200000">
            <a:off x="3063377" y="3179266"/>
            <a:ext cx="2458604" cy="314142"/>
          </a:xfrm>
          <a:prstGeom prst="rect">
            <a:avLst/>
          </a:prstGeom>
          <a:solidFill>
            <a:srgbClr val="FFFBCC"/>
          </a:solidFill>
          <a:ln>
            <a:noFill/>
          </a:ln>
        </p:spPr>
        <p:txBody>
          <a:bodyPr lIns="81638" tIns="40819" rIns="81638" bIns="40819"/>
          <a:lstStyle/>
          <a:p>
            <a:r>
              <a:rPr lang="en-US" sz="1400" spc="-1" dirty="0">
                <a:latin typeface="Arial"/>
              </a:rPr>
              <a:t>Individual pad responses</a:t>
            </a:r>
          </a:p>
        </p:txBody>
      </p:sp>
      <p:sp>
        <p:nvSpPr>
          <p:cNvPr id="395" name="TextShape 16"/>
          <p:cNvSpPr txBox="1"/>
          <p:nvPr/>
        </p:nvSpPr>
        <p:spPr>
          <a:xfrm>
            <a:off x="3335394" y="2216919"/>
            <a:ext cx="5417158" cy="314142"/>
          </a:xfrm>
          <a:prstGeom prst="rect">
            <a:avLst/>
          </a:prstGeom>
          <a:noFill/>
          <a:ln>
            <a:noFill/>
          </a:ln>
        </p:spPr>
        <p:txBody>
          <a:bodyPr lIns="81638" tIns="40819" rIns="81638" bIns="40819"/>
          <a:lstStyle/>
          <a:p>
            <a:r>
              <a:rPr lang="en-US" sz="1400" spc="-1" dirty="0">
                <a:solidFill>
                  <a:srgbClr val="FFF200"/>
                </a:solidFill>
                <a:latin typeface="Arial"/>
              </a:rPr>
              <a:t>Each individual pad: resolution worsens moving outwards</a:t>
            </a:r>
            <a:endParaRPr lang="en-US" sz="1400" spc="-1" dirty="0">
              <a:latin typeface="Arial"/>
            </a:endParaRPr>
          </a:p>
        </p:txBody>
      </p:sp>
      <p:sp>
        <p:nvSpPr>
          <p:cNvPr id="405" name="TextShape 25"/>
          <p:cNvSpPr txBox="1"/>
          <p:nvPr/>
        </p:nvSpPr>
        <p:spPr>
          <a:xfrm>
            <a:off x="150867" y="141032"/>
            <a:ext cx="8792064" cy="514645"/>
          </a:xfrm>
          <a:prstGeom prst="rect">
            <a:avLst/>
          </a:prstGeom>
          <a:solidFill>
            <a:srgbClr val="FFFFFF"/>
          </a:solidFill>
          <a:ln>
            <a:noFill/>
          </a:ln>
        </p:spPr>
        <p:txBody>
          <a:bodyPr lIns="0" tIns="0" rIns="0" bIns="0" anchor="ctr"/>
          <a:lstStyle/>
          <a:p>
            <a:pPr algn="ctr"/>
            <a:r>
              <a:rPr lang="en-US" sz="3628" b="1" spc="-1">
                <a:latin typeface="Arial"/>
              </a:rPr>
              <a:t>Multi-pad: Combining pads</a:t>
            </a:r>
            <a:endParaRPr lang="en-US" sz="3628" spc="-1">
              <a:latin typeface="Arial"/>
            </a:endParaRPr>
          </a:p>
        </p:txBody>
      </p:sp>
      <p:sp>
        <p:nvSpPr>
          <p:cNvPr id="406" name="TextShape 26"/>
          <p:cNvSpPr txBox="1"/>
          <p:nvPr/>
        </p:nvSpPr>
        <p:spPr>
          <a:xfrm>
            <a:off x="1865365" y="679829"/>
            <a:ext cx="5694844" cy="546320"/>
          </a:xfrm>
          <a:prstGeom prst="rect">
            <a:avLst/>
          </a:prstGeom>
          <a:solidFill>
            <a:srgbClr val="FFF9AE"/>
          </a:solidFill>
          <a:ln>
            <a:noFill/>
          </a:ln>
        </p:spPr>
        <p:txBody>
          <a:bodyPr lIns="81638" tIns="40819" rIns="81638" bIns="40819"/>
          <a:lstStyle/>
          <a:p>
            <a:pPr algn="ctr"/>
            <a:r>
              <a:rPr lang="en-US" sz="1400" spc="-1" dirty="0">
                <a:solidFill>
                  <a:srgbClr val="ED1C24"/>
                </a:solidFill>
                <a:latin typeface="Arial"/>
              </a:rPr>
              <a:t>Similar results all across </a:t>
            </a:r>
            <a:r>
              <a:rPr lang="en-US" sz="1400" spc="-1" dirty="0" err="1" smtClean="0">
                <a:solidFill>
                  <a:srgbClr val="ED1C24"/>
                </a:solidFill>
                <a:latin typeface="Arial"/>
              </a:rPr>
              <a:t>thearea</a:t>
            </a:r>
            <a:r>
              <a:rPr lang="en-US" sz="1400" spc="-1" dirty="0" smtClean="0">
                <a:solidFill>
                  <a:srgbClr val="ED1C24"/>
                </a:solidFill>
                <a:latin typeface="Arial"/>
              </a:rPr>
              <a:t> </a:t>
            </a:r>
            <a:r>
              <a:rPr lang="en-US" sz="1400" spc="-1" dirty="0">
                <a:solidFill>
                  <a:srgbClr val="ED1C24"/>
                </a:solidFill>
                <a:latin typeface="Arial"/>
              </a:rPr>
              <a:t>covered by the 4 pads</a:t>
            </a:r>
            <a:endParaRPr lang="en-US" sz="1400" spc="-1" dirty="0">
              <a:latin typeface="Arial"/>
            </a:endParaRPr>
          </a:p>
        </p:txBody>
      </p:sp>
      <p:pic>
        <p:nvPicPr>
          <p:cNvPr id="34" name="Picture 20"/>
          <p:cNvPicPr/>
          <p:nvPr/>
        </p:nvPicPr>
        <p:blipFill>
          <a:blip r:embed="rId6"/>
          <a:stretch/>
        </p:blipFill>
        <p:spPr>
          <a:xfrm>
            <a:off x="50615" y="5408273"/>
            <a:ext cx="1463276" cy="1078272"/>
          </a:xfrm>
          <a:prstGeom prst="rect">
            <a:avLst/>
          </a:prstGeom>
          <a:ln>
            <a:noFill/>
          </a:ln>
        </p:spPr>
      </p:pic>
      <p:pic>
        <p:nvPicPr>
          <p:cNvPr id="35" name="Picture 22"/>
          <p:cNvPicPr/>
          <p:nvPr/>
        </p:nvPicPr>
        <p:blipFill>
          <a:blip r:embed="rId7"/>
          <a:stretch/>
        </p:blipFill>
        <p:spPr>
          <a:xfrm>
            <a:off x="1620346" y="5408273"/>
            <a:ext cx="1538383" cy="1068802"/>
          </a:xfrm>
          <a:prstGeom prst="rect">
            <a:avLst/>
          </a:prstGeom>
          <a:ln>
            <a:noFill/>
          </a:ln>
        </p:spPr>
      </p:pic>
      <p:sp>
        <p:nvSpPr>
          <p:cNvPr id="36" name="TextShape 20"/>
          <p:cNvSpPr txBox="1"/>
          <p:nvPr/>
        </p:nvSpPr>
        <p:spPr>
          <a:xfrm>
            <a:off x="318152" y="5129657"/>
            <a:ext cx="2896836" cy="286712"/>
          </a:xfrm>
          <a:prstGeom prst="rect">
            <a:avLst/>
          </a:prstGeom>
          <a:noFill/>
          <a:ln>
            <a:noFill/>
          </a:ln>
        </p:spPr>
        <p:txBody>
          <a:bodyPr lIns="81638" tIns="40819" rIns="81638" bIns="40819"/>
          <a:lstStyle/>
          <a:p>
            <a:r>
              <a:rPr lang="en-US" sz="1451" spc="-1" dirty="0">
                <a:solidFill>
                  <a:srgbClr val="21409A"/>
                </a:solidFill>
                <a:latin typeface="Arial"/>
              </a:rPr>
              <a:t>These are not the easiest regions</a:t>
            </a:r>
            <a:endParaRPr lang="en-US" sz="1451" spc="-1" dirty="0">
              <a:latin typeface="Arial"/>
            </a:endParaRPr>
          </a:p>
        </p:txBody>
      </p:sp>
      <p:sp>
        <p:nvSpPr>
          <p:cNvPr id="37" name="CustomShape 21"/>
          <p:cNvSpPr/>
          <p:nvPr/>
        </p:nvSpPr>
        <p:spPr>
          <a:xfrm>
            <a:off x="1724247" y="6486545"/>
            <a:ext cx="1745090" cy="274630"/>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1100" spc="-1" dirty="0">
                <a:solidFill>
                  <a:srgbClr val="21409A"/>
                </a:solidFill>
                <a:latin typeface="Arial"/>
                <a:ea typeface="DejaVu Sans"/>
              </a:rPr>
              <a:t>200μm inter-pad space</a:t>
            </a:r>
            <a:endParaRPr lang="en-US" sz="1100" spc="-1" dirty="0">
              <a:latin typeface="Arial"/>
            </a:endParaRPr>
          </a:p>
        </p:txBody>
      </p:sp>
      <p:sp>
        <p:nvSpPr>
          <p:cNvPr id="38" name="CustomShape 22"/>
          <p:cNvSpPr/>
          <p:nvPr/>
        </p:nvSpPr>
        <p:spPr>
          <a:xfrm>
            <a:off x="-57836" y="6490531"/>
            <a:ext cx="2029516" cy="274630"/>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1100" spc="-1" dirty="0" err="1">
                <a:solidFill>
                  <a:srgbClr val="ED1C24"/>
                </a:solidFill>
                <a:latin typeface="Arial"/>
                <a:ea typeface="DejaVu Sans"/>
              </a:rPr>
              <a:t>Pilars</a:t>
            </a:r>
            <a:r>
              <a:rPr lang="en-US" sz="1100" spc="-1" dirty="0">
                <a:solidFill>
                  <a:srgbClr val="ED1C24"/>
                </a:solidFill>
                <a:latin typeface="Arial"/>
                <a:ea typeface="DejaVu Sans"/>
              </a:rPr>
              <a:t> of ~650μm diameter</a:t>
            </a:r>
            <a:endParaRPr lang="en-US" sz="1100" spc="-1" dirty="0">
              <a:latin typeface="Arial"/>
            </a:endParaRPr>
          </a:p>
        </p:txBody>
      </p:sp>
      <p:grpSp>
        <p:nvGrpSpPr>
          <p:cNvPr id="40" name="Group 39"/>
          <p:cNvGrpSpPr/>
          <p:nvPr/>
        </p:nvGrpSpPr>
        <p:grpSpPr>
          <a:xfrm>
            <a:off x="119192" y="1246082"/>
            <a:ext cx="9585256" cy="3444136"/>
            <a:chOff x="119192" y="1246082"/>
            <a:chExt cx="9585256" cy="3444136"/>
          </a:xfrm>
        </p:grpSpPr>
        <p:sp>
          <p:nvSpPr>
            <p:cNvPr id="41" name="TextShape 17"/>
            <p:cNvSpPr txBox="1"/>
            <p:nvPr/>
          </p:nvSpPr>
          <p:spPr>
            <a:xfrm>
              <a:off x="3456218" y="1533760"/>
              <a:ext cx="6248230" cy="623648"/>
            </a:xfrm>
            <a:prstGeom prst="rect">
              <a:avLst/>
            </a:prstGeom>
            <a:noFill/>
            <a:ln>
              <a:noFill/>
            </a:ln>
          </p:spPr>
          <p:txBody>
            <a:bodyPr lIns="81638" tIns="40819" rIns="81638" bIns="40819"/>
            <a:lstStyle/>
            <a:p>
              <a:endParaRPr lang="en-US" sz="1633" spc="-1" dirty="0">
                <a:latin typeface="Arial"/>
              </a:endParaRPr>
            </a:p>
            <a:p>
              <a:r>
                <a:rPr lang="en-US" sz="1451" b="1" spc="-1" dirty="0">
                  <a:solidFill>
                    <a:srgbClr val="EF413D"/>
                  </a:solidFill>
                  <a:latin typeface="Arial"/>
                </a:rPr>
                <a:t>Combining pads event-by-event → Excellent time resolution </a:t>
              </a:r>
              <a:endParaRPr lang="en-US" sz="1451" spc="-1" dirty="0">
                <a:latin typeface="Arial"/>
              </a:endParaRPr>
            </a:p>
          </p:txBody>
        </p:sp>
        <p:pic>
          <p:nvPicPr>
            <p:cNvPr id="42" name="Picture 9"/>
            <p:cNvPicPr/>
            <p:nvPr/>
          </p:nvPicPr>
          <p:blipFill>
            <a:blip r:embed="rId8"/>
            <a:srcRect b="4886"/>
            <a:stretch/>
          </p:blipFill>
          <p:spPr>
            <a:xfrm>
              <a:off x="119192" y="1246082"/>
              <a:ext cx="3224040" cy="3180935"/>
            </a:xfrm>
            <a:prstGeom prst="rect">
              <a:avLst/>
            </a:prstGeom>
            <a:ln>
              <a:noFill/>
            </a:ln>
          </p:spPr>
        </p:pic>
        <p:sp>
          <p:nvSpPr>
            <p:cNvPr id="43" name="CustomShape 18"/>
            <p:cNvSpPr/>
            <p:nvPr/>
          </p:nvSpPr>
          <p:spPr>
            <a:xfrm>
              <a:off x="1731375" y="2204510"/>
              <a:ext cx="1256569" cy="468601"/>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1270" b="1" spc="-1">
                  <a:solidFill>
                    <a:srgbClr val="FF0000"/>
                  </a:solidFill>
                  <a:latin typeface="Calibri"/>
                </a:rPr>
                <a:t>μ=-2.0 ps</a:t>
              </a:r>
              <a:endParaRPr lang="en-US" sz="1270" spc="-1">
                <a:latin typeface="Arial"/>
              </a:endParaRPr>
            </a:p>
            <a:p>
              <a:pPr>
                <a:lnSpc>
                  <a:spcPct val="100000"/>
                </a:lnSpc>
              </a:pPr>
              <a:r>
                <a:rPr lang="en-US" sz="1270" b="1" spc="-1">
                  <a:solidFill>
                    <a:srgbClr val="FF0000"/>
                  </a:solidFill>
                  <a:latin typeface="Calibri"/>
                </a:rPr>
                <a:t>σ= 31 ps</a:t>
              </a:r>
              <a:endParaRPr lang="en-US" sz="1270" spc="-1">
                <a:latin typeface="Arial"/>
              </a:endParaRPr>
            </a:p>
          </p:txBody>
        </p:sp>
        <p:sp>
          <p:nvSpPr>
            <p:cNvPr id="44" name="TextShape 19"/>
            <p:cNvSpPr txBox="1"/>
            <p:nvPr/>
          </p:nvSpPr>
          <p:spPr>
            <a:xfrm>
              <a:off x="371942" y="2800140"/>
              <a:ext cx="2815524" cy="263200"/>
            </a:xfrm>
            <a:prstGeom prst="rect">
              <a:avLst/>
            </a:prstGeom>
            <a:solidFill>
              <a:srgbClr val="FFFFFF"/>
            </a:solidFill>
            <a:ln>
              <a:noFill/>
            </a:ln>
          </p:spPr>
          <p:txBody>
            <a:bodyPr lIns="81638" tIns="40819" rIns="81638" bIns="40819"/>
            <a:lstStyle/>
            <a:p>
              <a:r>
                <a:rPr lang="en-US" sz="1270" b="1" spc="-1">
                  <a:latin typeface="Arial"/>
                </a:rPr>
                <a:t>ΔΤ = Time after all corrections (ns)</a:t>
              </a:r>
              <a:endParaRPr lang="en-US" sz="1270" spc="-1">
                <a:latin typeface="Arial"/>
              </a:endParaRPr>
            </a:p>
          </p:txBody>
        </p:sp>
        <p:sp>
          <p:nvSpPr>
            <p:cNvPr id="45" name="TextShape 20"/>
            <p:cNvSpPr txBox="1"/>
            <p:nvPr/>
          </p:nvSpPr>
          <p:spPr>
            <a:xfrm>
              <a:off x="1514871" y="4389138"/>
              <a:ext cx="1618061" cy="301080"/>
            </a:xfrm>
            <a:prstGeom prst="rect">
              <a:avLst/>
            </a:prstGeom>
            <a:solidFill>
              <a:srgbClr val="FFFFFF"/>
            </a:solidFill>
            <a:ln>
              <a:noFill/>
            </a:ln>
          </p:spPr>
          <p:txBody>
            <a:bodyPr lIns="81638" tIns="40819" rIns="81638" bIns="40819"/>
            <a:lstStyle/>
            <a:p>
              <a:r>
                <a:rPr lang="en-US" sz="1270" b="1" spc="-1" dirty="0">
                  <a:latin typeface="Arial"/>
                </a:rPr>
                <a:t>ΔΤ / </a:t>
              </a:r>
              <a:r>
                <a:rPr lang="en-US" sz="1270" b="1" spc="-1" dirty="0" err="1">
                  <a:latin typeface="Arial"/>
                </a:rPr>
                <a:t>σ</a:t>
              </a:r>
              <a:r>
                <a:rPr lang="en-US" sz="1532" b="1" spc="-1" baseline="-101000" dirty="0" err="1">
                  <a:latin typeface="Arial"/>
                </a:rPr>
                <a:t>Τ</a:t>
              </a:r>
              <a:r>
                <a:rPr lang="en-US" sz="1270" b="1" spc="-1" dirty="0">
                  <a:latin typeface="Arial"/>
                </a:rPr>
                <a:t> </a:t>
              </a:r>
              <a:endParaRPr lang="en-US" sz="1270" spc="-1" dirty="0">
                <a:latin typeface="Arial"/>
              </a:endParaRPr>
            </a:p>
          </p:txBody>
        </p:sp>
        <p:sp>
          <p:nvSpPr>
            <p:cNvPr id="46" name="TextShape 21"/>
            <p:cNvSpPr txBox="1"/>
            <p:nvPr/>
          </p:nvSpPr>
          <p:spPr>
            <a:xfrm>
              <a:off x="414721" y="3227268"/>
              <a:ext cx="2992188" cy="778498"/>
            </a:xfrm>
            <a:prstGeom prst="rect">
              <a:avLst/>
            </a:prstGeom>
            <a:noFill/>
            <a:ln>
              <a:noFill/>
            </a:ln>
          </p:spPr>
          <p:txBody>
            <a:bodyPr lIns="81638" tIns="40819" rIns="81638" bIns="40819"/>
            <a:lstStyle/>
            <a:p>
              <a:r>
                <a:rPr lang="en-US" sz="1400" spc="-1" dirty="0">
                  <a:solidFill>
                    <a:srgbClr val="ED1C24"/>
                  </a:solidFill>
                  <a:latin typeface="Arial"/>
                </a:rPr>
                <a:t>Excellent </a:t>
              </a:r>
              <a:endParaRPr lang="en-US" sz="1400" spc="-1" dirty="0">
                <a:latin typeface="Arial"/>
              </a:endParaRPr>
            </a:p>
            <a:p>
              <a:r>
                <a:rPr lang="en-US" sz="1400" spc="-1" dirty="0">
                  <a:solidFill>
                    <a:srgbClr val="ED1C24"/>
                  </a:solidFill>
                  <a:latin typeface="Arial"/>
                </a:rPr>
                <a:t>Properties</a:t>
              </a:r>
              <a:endParaRPr lang="en-US" sz="1400" spc="-1" dirty="0">
                <a:latin typeface="Arial"/>
              </a:endParaRPr>
            </a:p>
            <a:p>
              <a:r>
                <a:rPr lang="en-US" sz="1400" spc="-1" dirty="0">
                  <a:solidFill>
                    <a:srgbClr val="ED1C24"/>
                  </a:solidFill>
                  <a:latin typeface="Arial"/>
                </a:rPr>
                <a:t>of pull</a:t>
              </a:r>
              <a:endParaRPr lang="en-US" sz="1400" spc="-1" dirty="0">
                <a:latin typeface="Arial"/>
              </a:endParaRPr>
            </a:p>
          </p:txBody>
        </p:sp>
        <p:sp>
          <p:nvSpPr>
            <p:cNvPr id="47" name="Line 22"/>
            <p:cNvSpPr/>
            <p:nvPr/>
          </p:nvSpPr>
          <p:spPr>
            <a:xfrm flipH="1">
              <a:off x="2864181" y="2018376"/>
              <a:ext cx="619468" cy="316755"/>
            </a:xfrm>
            <a:prstGeom prst="line">
              <a:avLst/>
            </a:prstGeom>
            <a:ln w="18360">
              <a:solidFill>
                <a:srgbClr val="ED1C24"/>
              </a:solidFill>
              <a:round/>
              <a:tailEnd type="triangle" w="med" len="med"/>
            </a:ln>
          </p:spPr>
          <p:style>
            <a:lnRef idx="0">
              <a:scrgbClr r="0" g="0" b="0"/>
            </a:lnRef>
            <a:fillRef idx="0">
              <a:scrgbClr r="0" g="0" b="0"/>
            </a:fillRef>
            <a:effectRef idx="0">
              <a:scrgbClr r="0" g="0" b="0"/>
            </a:effectRef>
            <a:fontRef idx="minor"/>
          </p:style>
        </p:sp>
        <p:sp>
          <p:nvSpPr>
            <p:cNvPr id="48" name="TextShape 23"/>
            <p:cNvSpPr txBox="1"/>
            <p:nvPr/>
          </p:nvSpPr>
          <p:spPr>
            <a:xfrm rot="19800000">
              <a:off x="1620021" y="3510062"/>
              <a:ext cx="1575936" cy="314142"/>
            </a:xfrm>
            <a:prstGeom prst="rect">
              <a:avLst/>
            </a:prstGeom>
            <a:noFill/>
            <a:ln>
              <a:noFill/>
            </a:ln>
          </p:spPr>
          <p:txBody>
            <a:bodyPr lIns="81638" tIns="40819" rIns="81638" bIns="40819"/>
            <a:lstStyle/>
            <a:p>
              <a:r>
                <a:rPr lang="en-US" sz="1633" spc="-1">
                  <a:solidFill>
                    <a:srgbClr val="ED1C24"/>
                  </a:solidFill>
                  <a:latin typeface="Arial"/>
                </a:rPr>
                <a:t>PRELIMINARY</a:t>
              </a:r>
              <a:endParaRPr lang="en-US" sz="1633" spc="-1">
                <a:latin typeface="Arial"/>
              </a:endParaRPr>
            </a:p>
          </p:txBody>
        </p:sp>
        <p:sp>
          <p:nvSpPr>
            <p:cNvPr id="49" name="TextShape 24"/>
            <p:cNvSpPr txBox="1"/>
            <p:nvPr/>
          </p:nvSpPr>
          <p:spPr>
            <a:xfrm rot="19800000">
              <a:off x="1032555" y="1909961"/>
              <a:ext cx="1575936" cy="314142"/>
            </a:xfrm>
            <a:prstGeom prst="rect">
              <a:avLst/>
            </a:prstGeom>
            <a:noFill/>
            <a:ln>
              <a:noFill/>
            </a:ln>
          </p:spPr>
          <p:txBody>
            <a:bodyPr lIns="81638" tIns="40819" rIns="81638" bIns="40819"/>
            <a:lstStyle/>
            <a:p>
              <a:r>
                <a:rPr lang="en-US" sz="1633" spc="-1">
                  <a:solidFill>
                    <a:srgbClr val="ED1C24"/>
                  </a:solidFill>
                  <a:latin typeface="Arial"/>
                </a:rPr>
                <a:t>PRELIMINARY</a:t>
              </a:r>
              <a:endParaRPr lang="en-US" sz="1633" spc="-1">
                <a:latin typeface="Arial"/>
              </a:endParaRPr>
            </a:p>
          </p:txBody>
        </p:sp>
      </p:grpSp>
      <p:sp>
        <p:nvSpPr>
          <p:cNvPr id="3" name="Slide Number Placeholder 2"/>
          <p:cNvSpPr>
            <a:spLocks noGrp="1"/>
          </p:cNvSpPr>
          <p:nvPr>
            <p:ph type="sldNum" sz="quarter" idx="12"/>
          </p:nvPr>
        </p:nvSpPr>
        <p:spPr/>
        <p:txBody>
          <a:bodyPr/>
          <a:lstStyle/>
          <a:p>
            <a:fld id="{7EA9DCD8-BFAF-9B47-B38A-9DF1EE23DEF5}" type="slidenum">
              <a:rPr lang="en-US" smtClean="0"/>
              <a:t>45</a:t>
            </a:fld>
            <a:endParaRPr lang="en-US"/>
          </a:p>
        </p:txBody>
      </p:sp>
    </p:spTree>
    <p:extLst>
      <p:ext uri="{BB962C8B-B14F-4D97-AF65-F5344CB8AC3E}">
        <p14:creationId xmlns:p14="http://schemas.microsoft.com/office/powerpoint/2010/main" val="1223403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7" name="TextShape 1"/>
          <p:cNvSpPr txBox="1"/>
          <p:nvPr/>
        </p:nvSpPr>
        <p:spPr>
          <a:xfrm>
            <a:off x="423700" y="439407"/>
            <a:ext cx="8228763" cy="567219"/>
          </a:xfrm>
          <a:prstGeom prst="rect">
            <a:avLst/>
          </a:prstGeom>
          <a:noFill/>
          <a:ln>
            <a:noFill/>
          </a:ln>
        </p:spPr>
        <p:txBody>
          <a:bodyPr lIns="0" tIns="0" rIns="0" bIns="0" anchor="ctr"/>
          <a:lstStyle/>
          <a:p>
            <a:pPr algn="ctr"/>
            <a:r>
              <a:rPr lang="en-US" sz="3991" b="1" spc="-1">
                <a:latin typeface="Arial"/>
              </a:rPr>
              <a:t>Conclusions</a:t>
            </a:r>
            <a:endParaRPr lang="en-US" sz="3991" spc="-1">
              <a:latin typeface="Arial"/>
            </a:endParaRPr>
          </a:p>
        </p:txBody>
      </p:sp>
      <p:sp>
        <p:nvSpPr>
          <p:cNvPr id="408" name="TextShape 2"/>
          <p:cNvSpPr txBox="1"/>
          <p:nvPr/>
        </p:nvSpPr>
        <p:spPr>
          <a:xfrm>
            <a:off x="165888" y="1407725"/>
            <a:ext cx="8744388" cy="4292842"/>
          </a:xfrm>
          <a:prstGeom prst="rect">
            <a:avLst/>
          </a:prstGeom>
          <a:noFill/>
          <a:ln>
            <a:noFill/>
          </a:ln>
        </p:spPr>
        <p:txBody>
          <a:bodyPr lIns="0" tIns="0" rIns="0" bIns="0">
            <a:normAutofit fontScale="85000" lnSpcReduction="20000"/>
          </a:bodyPr>
          <a:lstStyle/>
          <a:p>
            <a:pPr marL="391867" indent="-293900">
              <a:spcAft>
                <a:spcPts val="1285"/>
              </a:spcAft>
              <a:buClr>
                <a:srgbClr val="000000"/>
              </a:buClr>
              <a:buSzPct val="45000"/>
              <a:buFont typeface="Wingdings" charset="2"/>
              <a:buChar char=""/>
            </a:pPr>
            <a:r>
              <a:rPr lang="en-US" sz="1814" spc="-1">
                <a:solidFill>
                  <a:srgbClr val="0000FF"/>
                </a:solidFill>
                <a:latin typeface="Bitstream Vera Sans"/>
                <a:ea typeface="DejaVu Sans"/>
              </a:rPr>
              <a:t>PICOSEC MicroMegas: a detector with precise timing: </a:t>
            </a:r>
            <a:endParaRPr lang="en-US" sz="1814" spc="-1">
              <a:latin typeface="Arial"/>
            </a:endParaRPr>
          </a:p>
          <a:p>
            <a:pPr marL="783734" lvl="1" indent="-293900">
              <a:spcBef>
                <a:spcPts val="1029"/>
              </a:spcBef>
              <a:buClr>
                <a:srgbClr val="000000"/>
              </a:buClr>
              <a:buSzPct val="75000"/>
              <a:buFont typeface="Symbol" charset="2"/>
              <a:buChar char=""/>
            </a:pPr>
            <a:r>
              <a:rPr lang="en-US" sz="1814" spc="-1">
                <a:solidFill>
                  <a:srgbClr val="ED1C24"/>
                </a:solidFill>
                <a:latin typeface="Bitstream Vera Sans"/>
                <a:ea typeface="DejaVu Sans"/>
              </a:rPr>
              <a:t>Single-channel prototype in Laser and Particle beams</a:t>
            </a:r>
            <a:endParaRPr lang="en-US" sz="1814" spc="-1">
              <a:latin typeface="Arial"/>
            </a:endParaRPr>
          </a:p>
          <a:p>
            <a:pPr marL="783734" lvl="1" indent="-293900">
              <a:spcBef>
                <a:spcPts val="1029"/>
              </a:spcBef>
              <a:buClr>
                <a:srgbClr val="000000"/>
              </a:buClr>
              <a:buSzPct val="75000"/>
              <a:buFont typeface="Symbol" charset="2"/>
              <a:buChar char=""/>
            </a:pPr>
            <a:r>
              <a:rPr lang="en-US" sz="1814" spc="-1">
                <a:solidFill>
                  <a:srgbClr val="ED1C24"/>
                </a:solidFill>
                <a:latin typeface="Bitstream Vera Sans"/>
                <a:ea typeface="DejaVu Sans"/>
              </a:rPr>
              <a:t>76ps for single photoelectrons, 24ps resolution for timing MIPs </a:t>
            </a:r>
            <a:endParaRPr lang="en-US" sz="1814" spc="-1">
              <a:latin typeface="Arial"/>
            </a:endParaRPr>
          </a:p>
          <a:p>
            <a:pPr marL="783734" lvl="1" indent="-293900">
              <a:spcBef>
                <a:spcPts val="1029"/>
              </a:spcBef>
              <a:buClr>
                <a:srgbClr val="000000"/>
              </a:buClr>
              <a:buSzPct val="75000"/>
              <a:buFont typeface="Symbol" charset="2"/>
              <a:buChar char=""/>
            </a:pPr>
            <a:endParaRPr lang="en-US" sz="1814" spc="-1">
              <a:latin typeface="Arial"/>
            </a:endParaRPr>
          </a:p>
          <a:p>
            <a:pPr marL="391867" indent="-293900">
              <a:spcAft>
                <a:spcPts val="1285"/>
              </a:spcAft>
              <a:buClr>
                <a:srgbClr val="000000"/>
              </a:buClr>
              <a:buSzPct val="45000"/>
              <a:buFont typeface="Wingdings" charset="2"/>
              <a:buChar char=""/>
            </a:pPr>
            <a:r>
              <a:rPr lang="en-US" sz="1814" spc="-1">
                <a:solidFill>
                  <a:srgbClr val="0000FF"/>
                </a:solidFill>
                <a:latin typeface="Bitstream Vera Sans"/>
                <a:ea typeface="DejaVu Sans"/>
              </a:rPr>
              <a:t>A well-understood detector:</a:t>
            </a:r>
            <a:endParaRPr lang="en-US" sz="1814" spc="-1">
              <a:latin typeface="Arial"/>
            </a:endParaRPr>
          </a:p>
          <a:p>
            <a:pPr marL="783734" lvl="1" indent="-293900">
              <a:spcBef>
                <a:spcPts val="1029"/>
              </a:spcBef>
              <a:buClr>
                <a:srgbClr val="000000"/>
              </a:buClr>
              <a:buSzPct val="75000"/>
              <a:buFont typeface="Symbol" charset="2"/>
              <a:buChar char=""/>
            </a:pPr>
            <a:r>
              <a:rPr lang="en-US" sz="1814" spc="-1">
                <a:solidFill>
                  <a:srgbClr val="ED1C24"/>
                </a:solidFill>
                <a:latin typeface="Bitstream Vera Sans"/>
                <a:ea typeface="DejaVu Sans"/>
              </a:rPr>
              <a:t>reproduce observed behaviour with detailed simulations and a phenomenological model  : valuable tool for parameter-space exploration</a:t>
            </a:r>
            <a:endParaRPr lang="en-US" sz="1814" spc="-1">
              <a:latin typeface="Arial"/>
            </a:endParaRPr>
          </a:p>
          <a:p>
            <a:pPr marL="783734" lvl="1" indent="-293900">
              <a:spcBef>
                <a:spcPts val="1029"/>
              </a:spcBef>
              <a:buClr>
                <a:srgbClr val="000000"/>
              </a:buClr>
              <a:buSzPct val="75000"/>
              <a:buFont typeface="Symbol" charset="2"/>
              <a:buChar char=""/>
            </a:pPr>
            <a:endParaRPr lang="en-US" sz="1814" spc="-1">
              <a:latin typeface="Arial"/>
            </a:endParaRPr>
          </a:p>
          <a:p>
            <a:pPr marL="391867" indent="-293900">
              <a:spcAft>
                <a:spcPts val="1285"/>
              </a:spcAft>
              <a:buClr>
                <a:srgbClr val="000000"/>
              </a:buClr>
              <a:buSzPct val="45000"/>
              <a:buFont typeface="Wingdings" charset="2"/>
              <a:buChar char=""/>
            </a:pPr>
            <a:r>
              <a:rPr lang="en-US" sz="1814" spc="-1">
                <a:solidFill>
                  <a:srgbClr val="0000FF"/>
                </a:solidFill>
                <a:latin typeface="Bitstream Vera Sans"/>
                <a:ea typeface="DejaVu Sans"/>
              </a:rPr>
              <a:t>Towards a practical detector: robustness </a:t>
            </a:r>
            <a:endParaRPr lang="en-US" sz="1814" spc="-1">
              <a:latin typeface="Arial"/>
            </a:endParaRPr>
          </a:p>
          <a:p>
            <a:pPr marL="783734" lvl="1" indent="-293900">
              <a:spcBef>
                <a:spcPts val="1029"/>
              </a:spcBef>
              <a:buClr>
                <a:srgbClr val="000000"/>
              </a:buClr>
              <a:buSzPct val="75000"/>
              <a:buFont typeface="Symbol" charset="2"/>
              <a:buChar char=""/>
            </a:pPr>
            <a:r>
              <a:rPr lang="en-US" sz="1814" spc="-1">
                <a:solidFill>
                  <a:srgbClr val="ED1C24"/>
                </a:solidFill>
                <a:latin typeface="Bitstream Vera Sans"/>
                <a:ea typeface="DejaVu Sans"/>
              </a:rPr>
              <a:t>resistive anodes &amp; robust photocathodes: promissing progress</a:t>
            </a:r>
            <a:endParaRPr lang="en-US" sz="1814" spc="-1">
              <a:latin typeface="Arial"/>
            </a:endParaRPr>
          </a:p>
          <a:p>
            <a:pPr marL="783734" lvl="1" indent="-293900">
              <a:spcBef>
                <a:spcPts val="1029"/>
              </a:spcBef>
              <a:buClr>
                <a:srgbClr val="000000"/>
              </a:buClr>
              <a:buSzPct val="75000"/>
              <a:buFont typeface="Symbol" charset="2"/>
              <a:buChar char=""/>
            </a:pPr>
            <a:r>
              <a:rPr lang="en-US" sz="1814" spc="-1">
                <a:latin typeface="Bitstream Vera Sans"/>
                <a:ea typeface="DejaVu Sans"/>
              </a:rPr>
              <a:t> </a:t>
            </a:r>
            <a:endParaRPr lang="en-US" sz="1814" spc="-1">
              <a:latin typeface="Arial"/>
            </a:endParaRPr>
          </a:p>
          <a:p>
            <a:pPr marL="391867" indent="-293900">
              <a:spcBef>
                <a:spcPts val="1285"/>
              </a:spcBef>
              <a:buClr>
                <a:srgbClr val="000000"/>
              </a:buClr>
              <a:buSzPct val="45000"/>
              <a:buFont typeface="Wingdings" charset="2"/>
              <a:buChar char=""/>
            </a:pPr>
            <a:r>
              <a:rPr lang="en-US" sz="1814" spc="-1">
                <a:solidFill>
                  <a:srgbClr val="0000FF"/>
                </a:solidFill>
                <a:latin typeface="Bitstream Vera Sans"/>
                <a:ea typeface="DejaVu Sans"/>
              </a:rPr>
              <a:t>Towards a large-scale detector: multi-channel</a:t>
            </a:r>
            <a:endParaRPr lang="en-US" sz="1814" spc="-1">
              <a:latin typeface="Arial"/>
            </a:endParaRPr>
          </a:p>
          <a:p>
            <a:pPr marL="783734" lvl="1" indent="-293900">
              <a:spcBef>
                <a:spcPts val="1029"/>
              </a:spcBef>
              <a:buClr>
                <a:srgbClr val="000000"/>
              </a:buClr>
              <a:buSzPct val="75000"/>
              <a:buFont typeface="Symbol" charset="2"/>
              <a:buChar char=""/>
            </a:pPr>
            <a:r>
              <a:rPr lang="en-US" sz="1814" spc="-1">
                <a:solidFill>
                  <a:srgbClr val="ED1C24"/>
                </a:solidFill>
                <a:latin typeface="Bitstream Vera Sans"/>
                <a:ea typeface="DejaVu Sans"/>
              </a:rPr>
              <a:t>response of multi-channel PICOSEC prototype: similar precision as the single-channel prototype, for any impact point of a MIP</a:t>
            </a:r>
            <a:endParaRPr lang="en-US" sz="1814" spc="-1">
              <a:latin typeface="Arial"/>
            </a:endParaRPr>
          </a:p>
        </p:txBody>
      </p:sp>
      <p:sp>
        <p:nvSpPr>
          <p:cNvPr id="3" name="Slide Number Placeholder 2"/>
          <p:cNvSpPr>
            <a:spLocks noGrp="1"/>
          </p:cNvSpPr>
          <p:nvPr>
            <p:ph type="sldNum" sz="quarter" idx="12"/>
          </p:nvPr>
        </p:nvSpPr>
        <p:spPr/>
        <p:txBody>
          <a:bodyPr/>
          <a:lstStyle/>
          <a:p>
            <a:fld id="{7EA9DCD8-BFAF-9B47-B38A-9DF1EE23DEF5}" type="slidenum">
              <a:rPr lang="en-US" smtClean="0"/>
              <a:t>46</a:t>
            </a:fld>
            <a:endParaRPr lang="en-US"/>
          </a:p>
        </p:txBody>
      </p:sp>
    </p:spTree>
    <p:extLst>
      <p:ext uri="{BB962C8B-B14F-4D97-AF65-F5344CB8AC3E}">
        <p14:creationId xmlns:p14="http://schemas.microsoft.com/office/powerpoint/2010/main" val="173405366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 name="TextShape 1"/>
          <p:cNvSpPr txBox="1"/>
          <p:nvPr/>
        </p:nvSpPr>
        <p:spPr>
          <a:xfrm>
            <a:off x="165888" y="188384"/>
            <a:ext cx="8792064" cy="567219"/>
          </a:xfrm>
          <a:prstGeom prst="rect">
            <a:avLst/>
          </a:prstGeom>
          <a:noFill/>
          <a:ln>
            <a:noFill/>
          </a:ln>
        </p:spPr>
        <p:txBody>
          <a:bodyPr lIns="0" tIns="0" rIns="0" bIns="0" anchor="ctr"/>
          <a:lstStyle/>
          <a:p>
            <a:pPr algn="ctr"/>
            <a:r>
              <a:rPr lang="en-US" sz="3266" b="1" spc="-1">
                <a:latin typeface="Arial"/>
              </a:rPr>
              <a:t>RD51 </a:t>
            </a:r>
            <a:r>
              <a:rPr lang="en-US" sz="3266" b="1" spc="-1">
                <a:solidFill>
                  <a:srgbClr val="ED1C24"/>
                </a:solidFill>
                <a:latin typeface="Arial"/>
              </a:rPr>
              <a:t>PICOSEC-</a:t>
            </a:r>
            <a:r>
              <a:rPr lang="en-US" sz="3266" b="1" spc="-1" dirty="0" err="1">
                <a:solidFill>
                  <a:srgbClr val="ED1C24"/>
                </a:solidFill>
                <a:latin typeface="Arial"/>
              </a:rPr>
              <a:t>MicroMegas</a:t>
            </a:r>
            <a:r>
              <a:rPr lang="en-US" sz="3266" b="1" spc="-1" dirty="0">
                <a:solidFill>
                  <a:srgbClr val="ED1C24"/>
                </a:solidFill>
                <a:latin typeface="Arial"/>
              </a:rPr>
              <a:t> </a:t>
            </a:r>
            <a:r>
              <a:rPr lang="en-US" sz="3266" b="1" spc="-1" dirty="0">
                <a:latin typeface="Arial"/>
              </a:rPr>
              <a:t>Collaboration</a:t>
            </a:r>
            <a:endParaRPr lang="en-US" sz="3266" spc="-1" dirty="0">
              <a:latin typeface="Arial"/>
            </a:endParaRPr>
          </a:p>
        </p:txBody>
      </p:sp>
      <p:sp>
        <p:nvSpPr>
          <p:cNvPr id="411" name="TextShape 2"/>
          <p:cNvSpPr txBox="1"/>
          <p:nvPr/>
        </p:nvSpPr>
        <p:spPr>
          <a:xfrm>
            <a:off x="165888" y="869569"/>
            <a:ext cx="8792064" cy="5988431"/>
          </a:xfrm>
          <a:prstGeom prst="rect">
            <a:avLst/>
          </a:prstGeom>
          <a:noFill/>
          <a:ln>
            <a:noFill/>
          </a:ln>
        </p:spPr>
        <p:txBody>
          <a:bodyPr lIns="0" tIns="0" rIns="0" bIns="0">
            <a:normAutofit/>
          </a:bodyPr>
          <a:lstStyle/>
          <a:p>
            <a:pPr marL="391867" indent="-293900">
              <a:lnSpc>
                <a:spcPct val="84000"/>
              </a:lnSpc>
              <a:spcBef>
                <a:spcPts val="566"/>
              </a:spcBef>
              <a:buClr>
                <a:srgbClr val="000000"/>
              </a:buClr>
              <a:buSzPct val="45000"/>
              <a:buFont typeface="Wingdings" charset="2"/>
              <a:buChar char=""/>
            </a:pPr>
            <a:r>
              <a:rPr lang="en-US" sz="2000" b="1" spc="-1" dirty="0">
                <a:latin typeface="Times New Roman" charset="0"/>
                <a:ea typeface="Times New Roman" charset="0"/>
                <a:cs typeface="Times New Roman" charset="0"/>
              </a:rPr>
              <a:t>CEA </a:t>
            </a:r>
            <a:r>
              <a:rPr lang="en-US" sz="2000" b="1" spc="-4" dirty="0" err="1">
                <a:latin typeface="Times New Roman" charset="0"/>
                <a:ea typeface="Times New Roman" charset="0"/>
                <a:cs typeface="Times New Roman" charset="0"/>
              </a:rPr>
              <a:t>Saclay</a:t>
            </a:r>
            <a:r>
              <a:rPr lang="en-US" sz="2000" b="1" spc="-4" dirty="0">
                <a:latin typeface="Times New Roman" charset="0"/>
                <a:ea typeface="Times New Roman" charset="0"/>
                <a:cs typeface="Times New Roman" charset="0"/>
              </a:rPr>
              <a:t> </a:t>
            </a:r>
            <a:r>
              <a:rPr lang="en-US" sz="2000" b="1" spc="-11" dirty="0">
                <a:latin typeface="Times New Roman" charset="0"/>
                <a:ea typeface="Times New Roman" charset="0"/>
                <a:cs typeface="Times New Roman" charset="0"/>
              </a:rPr>
              <a:t>(France): </a:t>
            </a:r>
            <a:r>
              <a:rPr lang="en-US" sz="2000" spc="-1" dirty="0">
                <a:latin typeface="Times New Roman" charset="0"/>
                <a:ea typeface="Times New Roman" charset="0"/>
                <a:cs typeface="Times New Roman" charset="0"/>
              </a:rPr>
              <a:t>D. </a:t>
            </a:r>
            <a:r>
              <a:rPr lang="en-US" sz="2000" spc="-4" dirty="0" err="1">
                <a:latin typeface="Times New Roman" charset="0"/>
                <a:ea typeface="Times New Roman" charset="0"/>
                <a:cs typeface="Times New Roman" charset="0"/>
              </a:rPr>
              <a:t>Desforge</a:t>
            </a:r>
            <a:r>
              <a:rPr lang="en-US" sz="2000" spc="-4" dirty="0">
                <a:latin typeface="Times New Roman" charset="0"/>
                <a:ea typeface="Times New Roman" charset="0"/>
                <a:cs typeface="Times New Roman" charset="0"/>
              </a:rPr>
              <a:t>, I. </a:t>
            </a:r>
            <a:r>
              <a:rPr lang="en-US" sz="2000" spc="-4" dirty="0" err="1">
                <a:latin typeface="Times New Roman" charset="0"/>
                <a:ea typeface="Times New Roman" charset="0"/>
                <a:cs typeface="Times New Roman" charset="0"/>
              </a:rPr>
              <a:t>Giomataris</a:t>
            </a:r>
            <a:r>
              <a:rPr lang="en-US" sz="2000" spc="-4" dirty="0">
                <a:latin typeface="Times New Roman" charset="0"/>
                <a:ea typeface="Times New Roman" charset="0"/>
                <a:cs typeface="Times New Roman" charset="0"/>
              </a:rPr>
              <a:t>, </a:t>
            </a:r>
            <a:r>
              <a:rPr lang="en-US" sz="2000" spc="-220" dirty="0">
                <a:latin typeface="Times New Roman" charset="0"/>
                <a:ea typeface="Times New Roman" charset="0"/>
                <a:cs typeface="Times New Roman" charset="0"/>
              </a:rPr>
              <a:t>T. </a:t>
            </a:r>
            <a:r>
              <a:rPr lang="en-US" sz="2000" spc="-4" dirty="0" err="1">
                <a:latin typeface="Times New Roman" charset="0"/>
                <a:ea typeface="Times New Roman" charset="0"/>
                <a:cs typeface="Times New Roman" charset="0"/>
              </a:rPr>
              <a:t>Gustavsson</a:t>
            </a:r>
            <a:r>
              <a:rPr lang="en-US" sz="2000" spc="-4" dirty="0">
                <a:latin typeface="Times New Roman" charset="0"/>
                <a:ea typeface="Times New Roman" charset="0"/>
                <a:cs typeface="Times New Roman" charset="0"/>
              </a:rPr>
              <a:t>, C.  </a:t>
            </a:r>
            <a:r>
              <a:rPr lang="en-US" sz="2000" spc="-4" dirty="0" err="1">
                <a:latin typeface="Times New Roman" charset="0"/>
                <a:ea typeface="Times New Roman" charset="0"/>
                <a:cs typeface="Times New Roman" charset="0"/>
              </a:rPr>
              <a:t>Guyot</a:t>
            </a:r>
            <a:r>
              <a:rPr lang="en-US" sz="2000" spc="-4" dirty="0">
                <a:latin typeface="Times New Roman" charset="0"/>
                <a:ea typeface="Times New Roman" charset="0"/>
                <a:cs typeface="Times New Roman" charset="0"/>
              </a:rPr>
              <a:t>, </a:t>
            </a:r>
            <a:r>
              <a:rPr lang="en-US" sz="2000" spc="-122" dirty="0">
                <a:latin typeface="Times New Roman" charset="0"/>
                <a:ea typeface="Times New Roman" charset="0"/>
                <a:cs typeface="Times New Roman" charset="0"/>
              </a:rPr>
              <a:t>F.J. </a:t>
            </a:r>
            <a:r>
              <a:rPr lang="en-US" sz="2000" spc="-1" dirty="0">
                <a:latin typeface="Times New Roman" charset="0"/>
                <a:ea typeface="Times New Roman" charset="0"/>
                <a:cs typeface="Times New Roman" charset="0"/>
              </a:rPr>
              <a:t>Iguaz</a:t>
            </a:r>
            <a:r>
              <a:rPr lang="en-US" sz="2000" spc="-1" baseline="19000" dirty="0">
                <a:latin typeface="Times New Roman" charset="0"/>
                <a:ea typeface="Times New Roman" charset="0"/>
                <a:cs typeface="Times New Roman" charset="0"/>
              </a:rPr>
              <a:t>1</a:t>
            </a:r>
            <a:r>
              <a:rPr lang="en-US" sz="2000" spc="-1" dirty="0">
                <a:latin typeface="Times New Roman" charset="0"/>
                <a:ea typeface="Times New Roman" charset="0"/>
                <a:cs typeface="Times New Roman" charset="0"/>
              </a:rPr>
              <a:t>, M. </a:t>
            </a:r>
            <a:r>
              <a:rPr lang="en-US" sz="2000" spc="-11" dirty="0" err="1">
                <a:latin typeface="Times New Roman" charset="0"/>
                <a:ea typeface="Times New Roman" charset="0"/>
                <a:cs typeface="Times New Roman" charset="0"/>
              </a:rPr>
              <a:t>Kebbiri</a:t>
            </a:r>
            <a:r>
              <a:rPr lang="en-US" sz="2000" spc="-11" dirty="0">
                <a:latin typeface="Times New Roman" charset="0"/>
                <a:ea typeface="Times New Roman" charset="0"/>
                <a:cs typeface="Times New Roman" charset="0"/>
              </a:rPr>
              <a:t>, </a:t>
            </a:r>
            <a:r>
              <a:rPr lang="en-US" sz="2000" spc="-258" dirty="0">
                <a:latin typeface="Times New Roman" charset="0"/>
                <a:ea typeface="Times New Roman" charset="0"/>
                <a:cs typeface="Times New Roman" charset="0"/>
              </a:rPr>
              <a:t>P. </a:t>
            </a:r>
            <a:r>
              <a:rPr lang="en-US" sz="2000" spc="-4" dirty="0" err="1">
                <a:latin typeface="Times New Roman" charset="0"/>
                <a:ea typeface="Times New Roman" charset="0"/>
                <a:cs typeface="Times New Roman" charset="0"/>
              </a:rPr>
              <a:t>Legou</a:t>
            </a:r>
            <a:r>
              <a:rPr lang="en-US" sz="2000" spc="-4" dirty="0">
                <a:latin typeface="Times New Roman" charset="0"/>
                <a:ea typeface="Times New Roman" charset="0"/>
                <a:cs typeface="Times New Roman" charset="0"/>
              </a:rPr>
              <a:t>, O. </a:t>
            </a:r>
            <a:r>
              <a:rPr lang="en-US" sz="2000" spc="-4" dirty="0" err="1">
                <a:latin typeface="Times New Roman" charset="0"/>
                <a:ea typeface="Times New Roman" charset="0"/>
                <a:cs typeface="Times New Roman" charset="0"/>
              </a:rPr>
              <a:t>Maillard</a:t>
            </a:r>
            <a:r>
              <a:rPr lang="en-US" sz="2000" spc="-4" dirty="0">
                <a:latin typeface="Times New Roman" charset="0"/>
                <a:ea typeface="Times New Roman" charset="0"/>
                <a:cs typeface="Times New Roman" charset="0"/>
              </a:rPr>
              <a:t>, </a:t>
            </a:r>
            <a:r>
              <a:rPr lang="en-US" sz="2000" spc="-220" dirty="0">
                <a:latin typeface="Times New Roman" charset="0"/>
                <a:ea typeface="Times New Roman" charset="0"/>
                <a:cs typeface="Times New Roman" charset="0"/>
              </a:rPr>
              <a:t>T.  </a:t>
            </a:r>
            <a:r>
              <a:rPr lang="en-US" sz="2000" spc="-11" dirty="0" err="1">
                <a:latin typeface="Times New Roman" charset="0"/>
                <a:ea typeface="Times New Roman" charset="0"/>
                <a:cs typeface="Times New Roman" charset="0"/>
              </a:rPr>
              <a:t>Papaevangelou</a:t>
            </a:r>
            <a:r>
              <a:rPr lang="en-US" sz="2000" spc="-11" dirty="0">
                <a:latin typeface="Times New Roman" charset="0"/>
                <a:ea typeface="Times New Roman" charset="0"/>
                <a:cs typeface="Times New Roman" charset="0"/>
              </a:rPr>
              <a:t>, </a:t>
            </a:r>
            <a:r>
              <a:rPr lang="en-US" sz="2000" spc="-1" dirty="0">
                <a:latin typeface="Times New Roman" charset="0"/>
                <a:ea typeface="Times New Roman" charset="0"/>
                <a:cs typeface="Times New Roman" charset="0"/>
              </a:rPr>
              <a:t>M. </a:t>
            </a:r>
            <a:r>
              <a:rPr lang="en-US" sz="2000" spc="-16" dirty="0" err="1">
                <a:latin typeface="Times New Roman" charset="0"/>
                <a:ea typeface="Times New Roman" charset="0"/>
                <a:cs typeface="Times New Roman" charset="0"/>
              </a:rPr>
              <a:t>Pomorski</a:t>
            </a:r>
            <a:r>
              <a:rPr lang="en-US" sz="2000" spc="-16" dirty="0">
                <a:latin typeface="Times New Roman" charset="0"/>
                <a:ea typeface="Times New Roman" charset="0"/>
                <a:cs typeface="Times New Roman" charset="0"/>
              </a:rPr>
              <a:t>, </a:t>
            </a:r>
            <a:r>
              <a:rPr lang="en-US" sz="2000" spc="-258" dirty="0">
                <a:latin typeface="Times New Roman" charset="0"/>
                <a:ea typeface="Times New Roman" charset="0"/>
                <a:cs typeface="Times New Roman" charset="0"/>
              </a:rPr>
              <a:t>P. </a:t>
            </a:r>
            <a:r>
              <a:rPr lang="en-US" sz="2000" spc="-4" dirty="0" err="1">
                <a:latin typeface="Times New Roman" charset="0"/>
                <a:ea typeface="Times New Roman" charset="0"/>
                <a:cs typeface="Times New Roman" charset="0"/>
              </a:rPr>
              <a:t>Schwemling</a:t>
            </a:r>
            <a:r>
              <a:rPr lang="en-US" sz="2000" spc="-4" dirty="0">
                <a:latin typeface="Times New Roman" charset="0"/>
                <a:ea typeface="Times New Roman" charset="0"/>
                <a:cs typeface="Times New Roman" charset="0"/>
              </a:rPr>
              <a:t>, L.</a:t>
            </a:r>
            <a:r>
              <a:rPr lang="en-US" sz="2000" spc="-229" dirty="0">
                <a:latin typeface="Times New Roman" charset="0"/>
                <a:ea typeface="Times New Roman" charset="0"/>
                <a:cs typeface="Times New Roman" charset="0"/>
              </a:rPr>
              <a:t> </a:t>
            </a:r>
            <a:r>
              <a:rPr lang="en-US" sz="2000" spc="-4" dirty="0" err="1">
                <a:latin typeface="Times New Roman" charset="0"/>
                <a:ea typeface="Times New Roman" charset="0"/>
                <a:cs typeface="Times New Roman" charset="0"/>
              </a:rPr>
              <a:t>Sohl</a:t>
            </a:r>
            <a:r>
              <a:rPr lang="en-US" sz="2000" spc="-4" dirty="0">
                <a:latin typeface="Times New Roman" charset="0"/>
                <a:ea typeface="Times New Roman" charset="0"/>
                <a:cs typeface="Times New Roman" charset="0"/>
              </a:rPr>
              <a:t>.</a:t>
            </a:r>
            <a:endParaRPr lang="en-US" sz="2000" spc="-1" dirty="0">
              <a:latin typeface="Times New Roman" charset="0"/>
              <a:ea typeface="Times New Roman" charset="0"/>
              <a:cs typeface="Times New Roman" charset="0"/>
            </a:endParaRPr>
          </a:p>
          <a:p>
            <a:pPr marL="391867" indent="-293900">
              <a:lnSpc>
                <a:spcPts val="2867"/>
              </a:lnSpc>
              <a:buClr>
                <a:srgbClr val="000000"/>
              </a:buClr>
              <a:buSzPct val="45000"/>
              <a:buFont typeface="Wingdings" charset="2"/>
              <a:buChar char=""/>
            </a:pPr>
            <a:r>
              <a:rPr lang="en-US" sz="2000" b="1" spc="-1" dirty="0">
                <a:latin typeface="Times New Roman" charset="0"/>
                <a:ea typeface="Times New Roman" charset="0"/>
                <a:cs typeface="Times New Roman" charset="0"/>
              </a:rPr>
              <a:t>CERN </a:t>
            </a:r>
            <a:r>
              <a:rPr lang="en-US" sz="2000" b="1" spc="-4" dirty="0">
                <a:latin typeface="Times New Roman" charset="0"/>
                <a:ea typeface="Times New Roman" charset="0"/>
                <a:cs typeface="Times New Roman" charset="0"/>
              </a:rPr>
              <a:t>(Switzerland): </a:t>
            </a:r>
            <a:r>
              <a:rPr lang="en-US" sz="2000" spc="-4" dirty="0">
                <a:latin typeface="Times New Roman" charset="0"/>
                <a:ea typeface="Times New Roman" charset="0"/>
                <a:cs typeface="Times New Roman" charset="0"/>
              </a:rPr>
              <a:t>J. </a:t>
            </a:r>
            <a:r>
              <a:rPr lang="en-US" sz="2000" spc="-4" dirty="0" err="1">
                <a:latin typeface="Times New Roman" charset="0"/>
                <a:ea typeface="Times New Roman" charset="0"/>
                <a:cs typeface="Times New Roman" charset="0"/>
              </a:rPr>
              <a:t>Bortfeldt</a:t>
            </a:r>
            <a:r>
              <a:rPr lang="en-US" sz="2000" spc="-4" dirty="0">
                <a:latin typeface="Times New Roman" charset="0"/>
                <a:ea typeface="Times New Roman" charset="0"/>
                <a:cs typeface="Times New Roman" charset="0"/>
              </a:rPr>
              <a:t>, </a:t>
            </a:r>
            <a:r>
              <a:rPr lang="en-US" sz="2000" spc="-238" dirty="0">
                <a:latin typeface="Times New Roman" charset="0"/>
                <a:ea typeface="Times New Roman" charset="0"/>
                <a:cs typeface="Times New Roman" charset="0"/>
              </a:rPr>
              <a:t>F. </a:t>
            </a:r>
            <a:r>
              <a:rPr lang="en-US" sz="2000" spc="-39" dirty="0" err="1">
                <a:latin typeface="Times New Roman" charset="0"/>
                <a:ea typeface="Times New Roman" charset="0"/>
                <a:cs typeface="Times New Roman" charset="0"/>
              </a:rPr>
              <a:t>Brunbauer</a:t>
            </a:r>
            <a:r>
              <a:rPr lang="en-US" sz="2000" spc="-39" dirty="0">
                <a:latin typeface="Times New Roman" charset="0"/>
                <a:ea typeface="Times New Roman" charset="0"/>
                <a:cs typeface="Times New Roman" charset="0"/>
              </a:rPr>
              <a:t>, </a:t>
            </a:r>
            <a:r>
              <a:rPr lang="en-US" sz="2000" spc="-1" dirty="0">
                <a:latin typeface="Times New Roman" charset="0"/>
                <a:ea typeface="Times New Roman" charset="0"/>
                <a:cs typeface="Times New Roman" charset="0"/>
              </a:rPr>
              <a:t>C. </a:t>
            </a:r>
            <a:r>
              <a:rPr lang="en-US" sz="2000" spc="-4" dirty="0">
                <a:latin typeface="Times New Roman" charset="0"/>
                <a:ea typeface="Times New Roman" charset="0"/>
                <a:cs typeface="Times New Roman" charset="0"/>
              </a:rPr>
              <a:t>David, J.</a:t>
            </a:r>
            <a:r>
              <a:rPr lang="en-US" sz="2000" spc="-278" dirty="0">
                <a:latin typeface="Times New Roman" charset="0"/>
                <a:ea typeface="Times New Roman" charset="0"/>
                <a:cs typeface="Times New Roman" charset="0"/>
              </a:rPr>
              <a:t> </a:t>
            </a:r>
            <a:r>
              <a:rPr lang="en-US" sz="2000" spc="-4" dirty="0" err="1">
                <a:latin typeface="Times New Roman" charset="0"/>
                <a:ea typeface="Times New Roman" charset="0"/>
                <a:cs typeface="Times New Roman" charset="0"/>
              </a:rPr>
              <a:t>Frachi</a:t>
            </a:r>
            <a:r>
              <a:rPr lang="en-US" sz="2000" spc="-4" dirty="0">
                <a:latin typeface="Times New Roman" charset="0"/>
                <a:ea typeface="Times New Roman" charset="0"/>
                <a:cs typeface="Times New Roman" charset="0"/>
              </a:rPr>
              <a:t>, </a:t>
            </a:r>
            <a:r>
              <a:rPr lang="en-US" sz="2000" spc="-1" dirty="0">
                <a:latin typeface="Times New Roman" charset="0"/>
                <a:ea typeface="Times New Roman" charset="0"/>
                <a:cs typeface="Times New Roman" charset="0"/>
              </a:rPr>
              <a:t>M. </a:t>
            </a:r>
            <a:r>
              <a:rPr lang="en-US" sz="2000" spc="-39" dirty="0">
                <a:latin typeface="Times New Roman" charset="0"/>
                <a:ea typeface="Times New Roman" charset="0"/>
                <a:cs typeface="Times New Roman" charset="0"/>
              </a:rPr>
              <a:t>Lupberger, </a:t>
            </a:r>
            <a:r>
              <a:rPr lang="en-US" sz="2000" spc="-1" dirty="0">
                <a:latin typeface="Times New Roman" charset="0"/>
                <a:ea typeface="Times New Roman" charset="0"/>
                <a:cs typeface="Times New Roman" charset="0"/>
              </a:rPr>
              <a:t>H. </a:t>
            </a:r>
            <a:r>
              <a:rPr lang="en-US" sz="2000" spc="-57" dirty="0">
                <a:latin typeface="Times New Roman" charset="0"/>
                <a:ea typeface="Times New Roman" charset="0"/>
                <a:cs typeface="Times New Roman" charset="0"/>
              </a:rPr>
              <a:t>Müller, </a:t>
            </a:r>
            <a:r>
              <a:rPr lang="en-US" sz="2000" spc="-4" dirty="0">
                <a:latin typeface="Times New Roman" charset="0"/>
                <a:ea typeface="Times New Roman" charset="0"/>
                <a:cs typeface="Times New Roman" charset="0"/>
              </a:rPr>
              <a:t>E. </a:t>
            </a:r>
            <a:r>
              <a:rPr lang="en-US" sz="2000" spc="-4" dirty="0" err="1">
                <a:latin typeface="Times New Roman" charset="0"/>
                <a:ea typeface="Times New Roman" charset="0"/>
                <a:cs typeface="Times New Roman" charset="0"/>
              </a:rPr>
              <a:t>Oliveri</a:t>
            </a:r>
            <a:r>
              <a:rPr lang="en-US" sz="2000" spc="-4" dirty="0">
                <a:latin typeface="Times New Roman" charset="0"/>
                <a:ea typeface="Times New Roman" charset="0"/>
                <a:cs typeface="Times New Roman" charset="0"/>
              </a:rPr>
              <a:t>, </a:t>
            </a:r>
            <a:r>
              <a:rPr lang="en-US" sz="2000" spc="-238" dirty="0">
                <a:latin typeface="Times New Roman" charset="0"/>
                <a:ea typeface="Times New Roman" charset="0"/>
                <a:cs typeface="Times New Roman" charset="0"/>
              </a:rPr>
              <a:t>F. </a:t>
            </a:r>
            <a:r>
              <a:rPr lang="en-US" sz="2000" spc="-11" dirty="0" err="1">
                <a:latin typeface="Times New Roman" charset="0"/>
                <a:ea typeface="Times New Roman" charset="0"/>
                <a:cs typeface="Times New Roman" charset="0"/>
              </a:rPr>
              <a:t>Resnati</a:t>
            </a:r>
            <a:r>
              <a:rPr lang="en-US" sz="2000" spc="-11" dirty="0">
                <a:latin typeface="Times New Roman" charset="0"/>
                <a:ea typeface="Times New Roman" charset="0"/>
                <a:cs typeface="Times New Roman" charset="0"/>
              </a:rPr>
              <a:t>, </a:t>
            </a:r>
            <a:r>
              <a:rPr lang="en-US" sz="2000" spc="-4" dirty="0">
                <a:latin typeface="Times New Roman" charset="0"/>
                <a:ea typeface="Times New Roman" charset="0"/>
                <a:cs typeface="Times New Roman" charset="0"/>
              </a:rPr>
              <a:t>L. </a:t>
            </a:r>
            <a:r>
              <a:rPr lang="en-US" sz="2000" spc="-11" dirty="0" err="1">
                <a:latin typeface="Times New Roman" charset="0"/>
                <a:ea typeface="Times New Roman" charset="0"/>
                <a:cs typeface="Times New Roman" charset="0"/>
              </a:rPr>
              <a:t>Ropelewski</a:t>
            </a:r>
            <a:r>
              <a:rPr lang="en-US" sz="2000" spc="-11" dirty="0">
                <a:latin typeface="Times New Roman" charset="0"/>
                <a:ea typeface="Times New Roman" charset="0"/>
                <a:cs typeface="Times New Roman" charset="0"/>
              </a:rPr>
              <a:t>, </a:t>
            </a:r>
            <a:r>
              <a:rPr lang="en-US" sz="2000" spc="-220" dirty="0">
                <a:latin typeface="Times New Roman" charset="0"/>
                <a:ea typeface="Times New Roman" charset="0"/>
                <a:cs typeface="Times New Roman" charset="0"/>
              </a:rPr>
              <a:t>T.  </a:t>
            </a:r>
            <a:r>
              <a:rPr lang="en-US" sz="2000" spc="-39" dirty="0">
                <a:latin typeface="Times New Roman" charset="0"/>
                <a:ea typeface="Times New Roman" charset="0"/>
                <a:cs typeface="Times New Roman" charset="0"/>
              </a:rPr>
              <a:t>Schneider, </a:t>
            </a:r>
            <a:r>
              <a:rPr lang="en-US" sz="2000" spc="-258" dirty="0">
                <a:latin typeface="Times New Roman" charset="0"/>
                <a:ea typeface="Times New Roman" charset="0"/>
                <a:cs typeface="Times New Roman" charset="0"/>
              </a:rPr>
              <a:t>P. </a:t>
            </a:r>
            <a:r>
              <a:rPr lang="en-US" sz="2000" spc="-47" dirty="0" err="1">
                <a:latin typeface="Times New Roman" charset="0"/>
                <a:ea typeface="Times New Roman" charset="0"/>
                <a:cs typeface="Times New Roman" charset="0"/>
              </a:rPr>
              <a:t>Thuiner</a:t>
            </a:r>
            <a:r>
              <a:rPr lang="en-US" sz="2000" spc="-47" dirty="0">
                <a:latin typeface="Times New Roman" charset="0"/>
                <a:ea typeface="Times New Roman" charset="0"/>
                <a:cs typeface="Times New Roman" charset="0"/>
              </a:rPr>
              <a:t>, </a:t>
            </a:r>
            <a:r>
              <a:rPr lang="en-US" sz="2000" spc="-1" dirty="0">
                <a:latin typeface="Times New Roman" charset="0"/>
                <a:ea typeface="Times New Roman" charset="0"/>
                <a:cs typeface="Times New Roman" charset="0"/>
              </a:rPr>
              <a:t>M. </a:t>
            </a:r>
            <a:r>
              <a:rPr lang="en-US" sz="2000" spc="-4" dirty="0">
                <a:latin typeface="Times New Roman" charset="0"/>
                <a:ea typeface="Times New Roman" charset="0"/>
                <a:cs typeface="Times New Roman" charset="0"/>
              </a:rPr>
              <a:t>van </a:t>
            </a:r>
            <a:r>
              <a:rPr lang="en-US" sz="2000" spc="-1" dirty="0" err="1">
                <a:latin typeface="Times New Roman" charset="0"/>
                <a:ea typeface="Times New Roman" charset="0"/>
                <a:cs typeface="Times New Roman" charset="0"/>
              </a:rPr>
              <a:t>Stenis</a:t>
            </a:r>
            <a:r>
              <a:rPr lang="en-US" sz="2000" spc="-1" dirty="0">
                <a:latin typeface="Times New Roman" charset="0"/>
                <a:ea typeface="Times New Roman" charset="0"/>
                <a:cs typeface="Times New Roman" charset="0"/>
              </a:rPr>
              <a:t>, </a:t>
            </a:r>
            <a:r>
              <a:rPr lang="en-US" sz="2000" spc="-4" dirty="0">
                <a:latin typeface="Times New Roman" charset="0"/>
                <a:ea typeface="Times New Roman" charset="0"/>
                <a:cs typeface="Times New Roman" charset="0"/>
              </a:rPr>
              <a:t>R. </a:t>
            </a:r>
            <a:r>
              <a:rPr lang="en-US" sz="2000" spc="-22" dirty="0">
                <a:latin typeface="Times New Roman" charset="0"/>
                <a:ea typeface="Times New Roman" charset="0"/>
                <a:cs typeface="Times New Roman" charset="0"/>
              </a:rPr>
              <a:t>Veenhof</a:t>
            </a:r>
            <a:r>
              <a:rPr lang="en-US" sz="2000" spc="-32" baseline="19000" dirty="0">
                <a:latin typeface="Times New Roman" charset="0"/>
                <a:ea typeface="Times New Roman" charset="0"/>
                <a:cs typeface="Times New Roman" charset="0"/>
              </a:rPr>
              <a:t>2</a:t>
            </a:r>
            <a:r>
              <a:rPr lang="en-US" sz="2000" spc="-22" dirty="0">
                <a:latin typeface="Times New Roman" charset="0"/>
                <a:ea typeface="Times New Roman" charset="0"/>
                <a:cs typeface="Times New Roman" charset="0"/>
              </a:rPr>
              <a:t>, </a:t>
            </a:r>
            <a:r>
              <a:rPr lang="en-US" sz="2000" spc="-1" dirty="0">
                <a:latin typeface="Times New Roman" charset="0"/>
                <a:ea typeface="Times New Roman" charset="0"/>
                <a:cs typeface="Times New Roman" charset="0"/>
              </a:rPr>
              <a:t>S.</a:t>
            </a:r>
            <a:r>
              <a:rPr lang="en-US" sz="2000" spc="-199" dirty="0">
                <a:latin typeface="Times New Roman" charset="0"/>
                <a:ea typeface="Times New Roman" charset="0"/>
                <a:cs typeface="Times New Roman" charset="0"/>
              </a:rPr>
              <a:t> </a:t>
            </a:r>
            <a:r>
              <a:rPr lang="en-US" sz="2000" spc="-1" dirty="0">
                <a:latin typeface="Times New Roman" charset="0"/>
                <a:ea typeface="Times New Roman" charset="0"/>
                <a:cs typeface="Times New Roman" charset="0"/>
              </a:rPr>
              <a:t>White³.</a:t>
            </a:r>
          </a:p>
          <a:p>
            <a:pPr marL="391867" indent="-293900">
              <a:lnSpc>
                <a:spcPts val="3065"/>
              </a:lnSpc>
              <a:buClr>
                <a:srgbClr val="000000"/>
              </a:buClr>
              <a:buSzPct val="45000"/>
              <a:buFont typeface="Wingdings" charset="2"/>
              <a:buChar char=""/>
            </a:pPr>
            <a:r>
              <a:rPr lang="en-US" sz="2000" b="1" spc="-4" dirty="0">
                <a:latin typeface="Times New Roman" charset="0"/>
                <a:ea typeface="Times New Roman" charset="0"/>
                <a:cs typeface="Times New Roman" charset="0"/>
              </a:rPr>
              <a:t>USTC (China): </a:t>
            </a:r>
            <a:r>
              <a:rPr lang="en-US" sz="2000" spc="-1" dirty="0">
                <a:latin typeface="Times New Roman" charset="0"/>
                <a:ea typeface="Times New Roman" charset="0"/>
                <a:cs typeface="Times New Roman" charset="0"/>
              </a:rPr>
              <a:t>J. </a:t>
            </a:r>
            <a:r>
              <a:rPr lang="en-US" sz="2000" spc="-4" dirty="0">
                <a:latin typeface="Times New Roman" charset="0"/>
                <a:ea typeface="Times New Roman" charset="0"/>
                <a:cs typeface="Times New Roman" charset="0"/>
              </a:rPr>
              <a:t>Liu, B. </a:t>
            </a:r>
            <a:r>
              <a:rPr lang="en-US" sz="2000" spc="-1" dirty="0">
                <a:latin typeface="Times New Roman" charset="0"/>
                <a:ea typeface="Times New Roman" charset="0"/>
                <a:cs typeface="Times New Roman" charset="0"/>
              </a:rPr>
              <a:t>Qi, </a:t>
            </a:r>
            <a:r>
              <a:rPr lang="en-US" sz="2000" spc="-4" dirty="0">
                <a:latin typeface="Times New Roman" charset="0"/>
                <a:ea typeface="Times New Roman" charset="0"/>
                <a:cs typeface="Times New Roman" charset="0"/>
              </a:rPr>
              <a:t>X. </a:t>
            </a:r>
            <a:r>
              <a:rPr lang="en-US" sz="2000" spc="-29" dirty="0">
                <a:latin typeface="Times New Roman" charset="0"/>
                <a:ea typeface="Times New Roman" charset="0"/>
                <a:cs typeface="Times New Roman" charset="0"/>
              </a:rPr>
              <a:t>Wang, </a:t>
            </a:r>
            <a:r>
              <a:rPr lang="en-US" sz="2000" spc="-1" dirty="0">
                <a:latin typeface="Times New Roman" charset="0"/>
                <a:ea typeface="Times New Roman" charset="0"/>
                <a:cs typeface="Times New Roman" charset="0"/>
              </a:rPr>
              <a:t>Z. Zhang, </a:t>
            </a:r>
            <a:r>
              <a:rPr lang="en-US" sz="2000" spc="-211" dirty="0">
                <a:latin typeface="Times New Roman" charset="0"/>
                <a:ea typeface="Times New Roman" charset="0"/>
                <a:cs typeface="Times New Roman" charset="0"/>
              </a:rPr>
              <a:t>Y.</a:t>
            </a:r>
            <a:r>
              <a:rPr lang="en-US" sz="2000" spc="-8" dirty="0">
                <a:latin typeface="Times New Roman" charset="0"/>
                <a:ea typeface="Times New Roman" charset="0"/>
                <a:cs typeface="Times New Roman" charset="0"/>
              </a:rPr>
              <a:t> </a:t>
            </a:r>
            <a:r>
              <a:rPr lang="en-US" sz="2000" spc="-4" dirty="0">
                <a:latin typeface="Times New Roman" charset="0"/>
                <a:ea typeface="Times New Roman" charset="0"/>
                <a:cs typeface="Times New Roman" charset="0"/>
              </a:rPr>
              <a:t>Zhou.</a:t>
            </a:r>
            <a:endParaRPr lang="en-US" sz="2000" spc="-1" dirty="0">
              <a:latin typeface="Times New Roman" charset="0"/>
              <a:ea typeface="Times New Roman" charset="0"/>
              <a:cs typeface="Times New Roman" charset="0"/>
            </a:endParaRPr>
          </a:p>
          <a:p>
            <a:pPr marL="391867" indent="-293900">
              <a:lnSpc>
                <a:spcPts val="2720"/>
              </a:lnSpc>
              <a:spcBef>
                <a:spcPts val="471"/>
              </a:spcBef>
              <a:buClr>
                <a:srgbClr val="000000"/>
              </a:buClr>
              <a:buSzPct val="45000"/>
              <a:buFont typeface="Wingdings" charset="2"/>
              <a:buChar char=""/>
            </a:pPr>
            <a:r>
              <a:rPr lang="en-US" sz="2000" b="1" spc="-4" dirty="0">
                <a:latin typeface="Times New Roman" charset="0"/>
                <a:ea typeface="Times New Roman" charset="0"/>
                <a:cs typeface="Times New Roman" charset="0"/>
              </a:rPr>
              <a:t>AUTH (Greece): </a:t>
            </a:r>
            <a:r>
              <a:rPr lang="en-US" sz="2000" spc="-4" dirty="0">
                <a:latin typeface="Times New Roman" charset="0"/>
                <a:ea typeface="Times New Roman" charset="0"/>
                <a:cs typeface="Times New Roman" charset="0"/>
              </a:rPr>
              <a:t>K. </a:t>
            </a:r>
            <a:r>
              <a:rPr lang="en-US" sz="2000" spc="-4" dirty="0" err="1">
                <a:latin typeface="Times New Roman" charset="0"/>
                <a:ea typeface="Times New Roman" charset="0"/>
                <a:cs typeface="Times New Roman" charset="0"/>
              </a:rPr>
              <a:t>Kordas</a:t>
            </a:r>
            <a:r>
              <a:rPr lang="en-US" sz="2000" spc="-4" dirty="0">
                <a:latin typeface="Times New Roman" charset="0"/>
                <a:ea typeface="Times New Roman" charset="0"/>
                <a:cs typeface="Times New Roman" charset="0"/>
              </a:rPr>
              <a:t>, I. </a:t>
            </a:r>
            <a:r>
              <a:rPr lang="en-US" sz="2000" spc="-4" dirty="0" err="1">
                <a:latin typeface="Times New Roman" charset="0"/>
                <a:ea typeface="Times New Roman" charset="0"/>
                <a:cs typeface="Times New Roman" charset="0"/>
              </a:rPr>
              <a:t>Maniatis</a:t>
            </a:r>
            <a:r>
              <a:rPr lang="en-US" sz="2000" spc="-4" dirty="0">
                <a:latin typeface="Times New Roman" charset="0"/>
                <a:ea typeface="Times New Roman" charset="0"/>
                <a:cs typeface="Times New Roman" charset="0"/>
              </a:rPr>
              <a:t>, I. </a:t>
            </a:r>
            <a:r>
              <a:rPr lang="en-US" sz="2000" spc="-4" dirty="0" err="1">
                <a:latin typeface="Times New Roman" charset="0"/>
                <a:ea typeface="Times New Roman" charset="0"/>
                <a:cs typeface="Times New Roman" charset="0"/>
              </a:rPr>
              <a:t>Manthos</a:t>
            </a:r>
            <a:r>
              <a:rPr lang="en-US" sz="2000" spc="-4" dirty="0">
                <a:latin typeface="Times New Roman" charset="0"/>
                <a:ea typeface="Times New Roman" charset="0"/>
                <a:cs typeface="Times New Roman" charset="0"/>
              </a:rPr>
              <a:t>, </a:t>
            </a:r>
            <a:r>
              <a:rPr lang="en-US" sz="2000" spc="-194" dirty="0">
                <a:latin typeface="Times New Roman" charset="0"/>
                <a:ea typeface="Times New Roman" charset="0"/>
                <a:cs typeface="Times New Roman" charset="0"/>
              </a:rPr>
              <a:t>V. </a:t>
            </a:r>
            <a:r>
              <a:rPr lang="en-US" sz="2000" spc="-4" dirty="0" err="1">
                <a:latin typeface="Times New Roman" charset="0"/>
                <a:ea typeface="Times New Roman" charset="0"/>
                <a:cs typeface="Times New Roman" charset="0"/>
              </a:rPr>
              <a:t>Niaouris</a:t>
            </a:r>
            <a:r>
              <a:rPr lang="en-US" sz="2000" spc="-4" dirty="0">
                <a:latin typeface="Times New Roman" charset="0"/>
                <a:ea typeface="Times New Roman" charset="0"/>
                <a:cs typeface="Times New Roman" charset="0"/>
              </a:rPr>
              <a:t>, K. </a:t>
            </a:r>
            <a:r>
              <a:rPr lang="en-US" sz="2000" spc="-16" dirty="0" err="1">
                <a:latin typeface="Times New Roman" charset="0"/>
                <a:ea typeface="Times New Roman" charset="0"/>
                <a:cs typeface="Times New Roman" charset="0"/>
              </a:rPr>
              <a:t>Paraschou</a:t>
            </a:r>
            <a:r>
              <a:rPr lang="en-US" sz="2000" spc="-16" dirty="0">
                <a:latin typeface="Times New Roman" charset="0"/>
                <a:ea typeface="Times New Roman" charset="0"/>
                <a:cs typeface="Times New Roman" charset="0"/>
              </a:rPr>
              <a:t>, </a:t>
            </a:r>
            <a:r>
              <a:rPr lang="en-US" sz="2000" spc="-4" dirty="0">
                <a:latin typeface="Times New Roman" charset="0"/>
                <a:ea typeface="Times New Roman" charset="0"/>
                <a:cs typeface="Times New Roman" charset="0"/>
              </a:rPr>
              <a:t>D. </a:t>
            </a:r>
            <a:r>
              <a:rPr lang="en-US" sz="2000" spc="-4" dirty="0" err="1">
                <a:latin typeface="Times New Roman" charset="0"/>
                <a:ea typeface="Times New Roman" charset="0"/>
                <a:cs typeface="Times New Roman" charset="0"/>
              </a:rPr>
              <a:t>Sampsonidis</a:t>
            </a:r>
            <a:r>
              <a:rPr lang="en-US" sz="2000" spc="-4" dirty="0">
                <a:latin typeface="Times New Roman" charset="0"/>
                <a:ea typeface="Times New Roman" charset="0"/>
                <a:cs typeface="Times New Roman" charset="0"/>
              </a:rPr>
              <a:t>, S.E.</a:t>
            </a:r>
            <a:r>
              <a:rPr lang="en-US" sz="2000" spc="-47" dirty="0">
                <a:latin typeface="Times New Roman" charset="0"/>
                <a:ea typeface="Times New Roman" charset="0"/>
                <a:cs typeface="Times New Roman" charset="0"/>
              </a:rPr>
              <a:t> </a:t>
            </a:r>
            <a:r>
              <a:rPr lang="en-US" sz="2000" spc="-1" dirty="0">
                <a:latin typeface="Times New Roman" charset="0"/>
                <a:ea typeface="Times New Roman" charset="0"/>
                <a:cs typeface="Times New Roman" charset="0"/>
              </a:rPr>
              <a:t>Tzamarias.</a:t>
            </a:r>
          </a:p>
          <a:p>
            <a:pPr marL="391867" indent="-293900">
              <a:lnSpc>
                <a:spcPts val="3065"/>
              </a:lnSpc>
              <a:buClr>
                <a:srgbClr val="000000"/>
              </a:buClr>
              <a:buSzPct val="45000"/>
              <a:buFont typeface="Wingdings" charset="2"/>
              <a:buChar char=""/>
            </a:pPr>
            <a:r>
              <a:rPr lang="en-US" sz="2000" b="1" spc="-4" dirty="0">
                <a:latin typeface="Times New Roman" charset="0"/>
                <a:ea typeface="Times New Roman" charset="0"/>
                <a:cs typeface="Times New Roman" charset="0"/>
              </a:rPr>
              <a:t>NCSR (Greece): </a:t>
            </a:r>
            <a:r>
              <a:rPr lang="en-US" sz="2000" spc="-4" dirty="0">
                <a:latin typeface="Times New Roman" charset="0"/>
                <a:ea typeface="Times New Roman" charset="0"/>
                <a:cs typeface="Times New Roman" charset="0"/>
              </a:rPr>
              <a:t>G. </a:t>
            </a:r>
            <a:r>
              <a:rPr lang="en-US" sz="2000" spc="-4" dirty="0" err="1">
                <a:latin typeface="Times New Roman" charset="0"/>
                <a:ea typeface="Times New Roman" charset="0"/>
                <a:cs typeface="Times New Roman" charset="0"/>
              </a:rPr>
              <a:t>Fanourakis</a:t>
            </a:r>
            <a:r>
              <a:rPr lang="en-US" sz="2000" spc="-4" dirty="0">
                <a:latin typeface="Times New Roman" charset="0"/>
                <a:ea typeface="Times New Roman" charset="0"/>
                <a:cs typeface="Times New Roman" charset="0"/>
              </a:rPr>
              <a:t>.</a:t>
            </a:r>
            <a:endParaRPr lang="en-US" sz="2000" spc="-1" dirty="0">
              <a:latin typeface="Times New Roman" charset="0"/>
              <a:ea typeface="Times New Roman" charset="0"/>
              <a:cs typeface="Times New Roman" charset="0"/>
            </a:endParaRPr>
          </a:p>
          <a:p>
            <a:pPr marL="391867" indent="-293900">
              <a:lnSpc>
                <a:spcPts val="3121"/>
              </a:lnSpc>
              <a:spcBef>
                <a:spcPts val="18"/>
              </a:spcBef>
              <a:buClr>
                <a:srgbClr val="000000"/>
              </a:buClr>
              <a:buSzPct val="45000"/>
              <a:buFont typeface="Wingdings" charset="2"/>
              <a:buChar char=""/>
            </a:pPr>
            <a:r>
              <a:rPr lang="en-US" sz="2000" b="1" spc="-4" dirty="0">
                <a:latin typeface="Times New Roman" charset="0"/>
                <a:ea typeface="Times New Roman" charset="0"/>
                <a:cs typeface="Times New Roman" charset="0"/>
              </a:rPr>
              <a:t>NTUA (Greece): </a:t>
            </a:r>
            <a:r>
              <a:rPr lang="en-US" sz="2000" spc="-211" dirty="0">
                <a:latin typeface="Times New Roman" charset="0"/>
                <a:ea typeface="Times New Roman" charset="0"/>
                <a:cs typeface="Times New Roman" charset="0"/>
              </a:rPr>
              <a:t>Y.</a:t>
            </a:r>
            <a:r>
              <a:rPr lang="en-US" sz="2000" spc="-238" dirty="0">
                <a:latin typeface="Times New Roman" charset="0"/>
                <a:ea typeface="Times New Roman" charset="0"/>
                <a:cs typeface="Times New Roman" charset="0"/>
              </a:rPr>
              <a:t> </a:t>
            </a:r>
            <a:r>
              <a:rPr lang="en-US" sz="2000" spc="-29" dirty="0" err="1">
                <a:latin typeface="Times New Roman" charset="0"/>
                <a:ea typeface="Times New Roman" charset="0"/>
                <a:cs typeface="Times New Roman" charset="0"/>
              </a:rPr>
              <a:t>Tsipolitis</a:t>
            </a:r>
            <a:r>
              <a:rPr lang="en-US" sz="2000" spc="-29" dirty="0">
                <a:latin typeface="Times New Roman" charset="0"/>
                <a:ea typeface="Times New Roman" charset="0"/>
                <a:cs typeface="Times New Roman" charset="0"/>
              </a:rPr>
              <a:t>.</a:t>
            </a:r>
            <a:endParaRPr lang="en-US" sz="2000" spc="-1" dirty="0">
              <a:latin typeface="Times New Roman" charset="0"/>
              <a:ea typeface="Times New Roman" charset="0"/>
              <a:cs typeface="Times New Roman" charset="0"/>
            </a:endParaRPr>
          </a:p>
          <a:p>
            <a:pPr marL="391867" indent="-293900">
              <a:lnSpc>
                <a:spcPts val="3121"/>
              </a:lnSpc>
              <a:buClr>
                <a:srgbClr val="000000"/>
              </a:buClr>
              <a:buSzPct val="45000"/>
              <a:buFont typeface="Wingdings" charset="2"/>
              <a:buChar char=""/>
            </a:pPr>
            <a:r>
              <a:rPr lang="en-US" sz="2000" b="1" spc="-4" dirty="0">
                <a:latin typeface="Times New Roman" charset="0"/>
                <a:ea typeface="Times New Roman" charset="0"/>
                <a:cs typeface="Times New Roman" charset="0"/>
              </a:rPr>
              <a:t>LIP </a:t>
            </a:r>
            <a:r>
              <a:rPr lang="en-US" sz="2000" b="1" spc="-11" dirty="0">
                <a:latin typeface="Times New Roman" charset="0"/>
                <a:ea typeface="Times New Roman" charset="0"/>
                <a:cs typeface="Times New Roman" charset="0"/>
              </a:rPr>
              <a:t>(Portugal): </a:t>
            </a:r>
            <a:r>
              <a:rPr lang="en-US" sz="2000" spc="-4" dirty="0">
                <a:latin typeface="Times New Roman" charset="0"/>
                <a:ea typeface="Times New Roman" charset="0"/>
                <a:cs typeface="Times New Roman" charset="0"/>
              </a:rPr>
              <a:t>M.</a:t>
            </a:r>
            <a:r>
              <a:rPr lang="en-US" sz="2000" spc="-39" dirty="0">
                <a:latin typeface="Times New Roman" charset="0"/>
                <a:ea typeface="Times New Roman" charset="0"/>
                <a:cs typeface="Times New Roman" charset="0"/>
              </a:rPr>
              <a:t> </a:t>
            </a:r>
            <a:r>
              <a:rPr lang="en-US" sz="2000" spc="-4" dirty="0" err="1">
                <a:latin typeface="Times New Roman" charset="0"/>
                <a:ea typeface="Times New Roman" charset="0"/>
                <a:cs typeface="Times New Roman" charset="0"/>
              </a:rPr>
              <a:t>Gallinaro</a:t>
            </a:r>
            <a:r>
              <a:rPr lang="en-US" sz="2000" spc="-4" dirty="0">
                <a:latin typeface="Times New Roman" charset="0"/>
                <a:ea typeface="Times New Roman" charset="0"/>
                <a:cs typeface="Times New Roman" charset="0"/>
              </a:rPr>
              <a:t>.</a:t>
            </a:r>
            <a:endParaRPr lang="en-US" sz="2000" spc="-1" dirty="0">
              <a:latin typeface="Times New Roman" charset="0"/>
              <a:ea typeface="Times New Roman" charset="0"/>
              <a:cs typeface="Times New Roman" charset="0"/>
            </a:endParaRPr>
          </a:p>
          <a:p>
            <a:pPr marL="391867" indent="-293900">
              <a:lnSpc>
                <a:spcPts val="3121"/>
              </a:lnSpc>
              <a:spcBef>
                <a:spcPts val="18"/>
              </a:spcBef>
              <a:buClr>
                <a:srgbClr val="000000"/>
              </a:buClr>
              <a:buSzPct val="45000"/>
              <a:buFont typeface="Wingdings" charset="2"/>
              <a:buChar char=""/>
            </a:pPr>
            <a:r>
              <a:rPr lang="en-US" sz="2000" b="1" spc="-1" dirty="0">
                <a:latin typeface="Times New Roman" charset="0"/>
                <a:ea typeface="Times New Roman" charset="0"/>
                <a:cs typeface="Times New Roman" charset="0"/>
              </a:rPr>
              <a:t>HIP </a:t>
            </a:r>
            <a:r>
              <a:rPr lang="en-US" sz="2000" b="1" spc="-4" dirty="0">
                <a:latin typeface="Times New Roman" charset="0"/>
                <a:ea typeface="Times New Roman" charset="0"/>
                <a:cs typeface="Times New Roman" charset="0"/>
              </a:rPr>
              <a:t>(Finland): </a:t>
            </a:r>
            <a:r>
              <a:rPr lang="en-US" sz="2000" spc="-238" dirty="0">
                <a:latin typeface="Times New Roman" charset="0"/>
                <a:ea typeface="Times New Roman" charset="0"/>
                <a:cs typeface="Times New Roman" charset="0"/>
              </a:rPr>
              <a:t>F.</a:t>
            </a:r>
            <a:r>
              <a:rPr lang="en-US" sz="2000" spc="-63" dirty="0">
                <a:latin typeface="Times New Roman" charset="0"/>
                <a:ea typeface="Times New Roman" charset="0"/>
                <a:cs typeface="Times New Roman" charset="0"/>
              </a:rPr>
              <a:t> </a:t>
            </a:r>
            <a:r>
              <a:rPr lang="en-US" sz="2000" spc="-4" dirty="0" err="1">
                <a:latin typeface="Times New Roman" charset="0"/>
                <a:ea typeface="Times New Roman" charset="0"/>
                <a:cs typeface="Times New Roman" charset="0"/>
              </a:rPr>
              <a:t>García</a:t>
            </a:r>
            <a:r>
              <a:rPr lang="en-US" sz="2000" spc="-4" dirty="0">
                <a:latin typeface="Times New Roman" charset="0"/>
                <a:ea typeface="Times New Roman" charset="0"/>
                <a:cs typeface="Times New Roman" charset="0"/>
              </a:rPr>
              <a:t>.</a:t>
            </a:r>
            <a:endParaRPr lang="en-US" sz="2000" spc="-1" dirty="0">
              <a:latin typeface="Times New Roman" charset="0"/>
              <a:ea typeface="Times New Roman" charset="0"/>
              <a:cs typeface="Times New Roman" charset="0"/>
            </a:endParaRPr>
          </a:p>
          <a:p>
            <a:pPr marL="391867" indent="-293900">
              <a:lnSpc>
                <a:spcPts val="3121"/>
              </a:lnSpc>
              <a:buClr>
                <a:srgbClr val="000000"/>
              </a:buClr>
              <a:buSzPct val="45000"/>
              <a:buFont typeface="Wingdings" charset="2"/>
              <a:buChar char=""/>
            </a:pPr>
            <a:r>
              <a:rPr lang="en-US" sz="2000" b="1" spc="-29" dirty="0">
                <a:latin typeface="Times New Roman" charset="0"/>
                <a:ea typeface="Times New Roman" charset="0"/>
                <a:cs typeface="Times New Roman" charset="0"/>
              </a:rPr>
              <a:t>IGFAE </a:t>
            </a:r>
            <a:r>
              <a:rPr lang="en-US" sz="2000" b="1" spc="-4" dirty="0">
                <a:latin typeface="Times New Roman" charset="0"/>
                <a:ea typeface="Times New Roman" charset="0"/>
                <a:cs typeface="Times New Roman" charset="0"/>
              </a:rPr>
              <a:t>(Spain)</a:t>
            </a:r>
            <a:r>
              <a:rPr lang="en-US" sz="2000" spc="-4" dirty="0">
                <a:latin typeface="Times New Roman" charset="0"/>
                <a:ea typeface="Times New Roman" charset="0"/>
                <a:cs typeface="Times New Roman" charset="0"/>
              </a:rPr>
              <a:t>: D.</a:t>
            </a:r>
            <a:r>
              <a:rPr lang="en-US" sz="2000" spc="16" dirty="0">
                <a:latin typeface="Times New Roman" charset="0"/>
                <a:ea typeface="Times New Roman" charset="0"/>
                <a:cs typeface="Times New Roman" charset="0"/>
              </a:rPr>
              <a:t> </a:t>
            </a:r>
            <a:r>
              <a:rPr lang="en-US" sz="2000" spc="-4" dirty="0">
                <a:latin typeface="Times New Roman" charset="0"/>
                <a:ea typeface="Times New Roman" charset="0"/>
                <a:cs typeface="Times New Roman" charset="0"/>
              </a:rPr>
              <a:t>González-</a:t>
            </a:r>
            <a:r>
              <a:rPr lang="en-US" sz="2000" spc="-4" dirty="0" err="1">
                <a:latin typeface="Times New Roman" charset="0"/>
                <a:ea typeface="Times New Roman" charset="0"/>
                <a:cs typeface="Times New Roman" charset="0"/>
              </a:rPr>
              <a:t>Díaz</a:t>
            </a:r>
            <a:r>
              <a:rPr lang="en-US" sz="2000" spc="-4" dirty="0">
                <a:latin typeface="Times New Roman" charset="0"/>
                <a:ea typeface="Times New Roman" charset="0"/>
                <a:cs typeface="Times New Roman" charset="0"/>
              </a:rPr>
              <a:t>.</a:t>
            </a:r>
            <a:endParaRPr lang="en-US" sz="2000" spc="-1" dirty="0">
              <a:latin typeface="Times New Roman" charset="0"/>
              <a:ea typeface="Times New Roman" charset="0"/>
              <a:cs typeface="Times New Roman" charset="0"/>
            </a:endParaRPr>
          </a:p>
          <a:p>
            <a:pPr marL="391867" indent="-293900">
              <a:lnSpc>
                <a:spcPts val="1733"/>
              </a:lnSpc>
              <a:spcBef>
                <a:spcPts val="2104"/>
              </a:spcBef>
              <a:buClr>
                <a:srgbClr val="000000"/>
              </a:buClr>
              <a:buFont typeface="StarSymbol"/>
              <a:buAutoNum type="arabicParenR"/>
            </a:pPr>
            <a:r>
              <a:rPr lang="en-US" sz="1400" spc="-1" dirty="0">
                <a:latin typeface="Trebuchet MS"/>
              </a:rPr>
              <a:t>Now at Synchrotron </a:t>
            </a:r>
            <a:r>
              <a:rPr lang="en-US" sz="1400" spc="-4" dirty="0">
                <a:latin typeface="Trebuchet MS"/>
              </a:rPr>
              <a:t>Soleil, </a:t>
            </a:r>
            <a:r>
              <a:rPr lang="en-US" sz="1400" spc="-1" dirty="0">
                <a:latin typeface="Trebuchet MS"/>
              </a:rPr>
              <a:t>91192 </a:t>
            </a:r>
            <a:r>
              <a:rPr lang="en-US" sz="1400" spc="-8" dirty="0">
                <a:latin typeface="Trebuchet MS"/>
              </a:rPr>
              <a:t>Gif-sur-Yvette,</a:t>
            </a:r>
            <a:r>
              <a:rPr lang="en-US" sz="1400" spc="-1" dirty="0">
                <a:latin typeface="Trebuchet MS"/>
              </a:rPr>
              <a:t> France</a:t>
            </a:r>
            <a:endParaRPr lang="en-US" sz="1400" spc="-1" dirty="0">
              <a:latin typeface="Arial"/>
            </a:endParaRPr>
          </a:p>
          <a:p>
            <a:pPr marL="391867" indent="-293900">
              <a:lnSpc>
                <a:spcPts val="1723"/>
              </a:lnSpc>
              <a:buClr>
                <a:srgbClr val="000000"/>
              </a:buClr>
              <a:buFont typeface="StarSymbol"/>
              <a:buAutoNum type="arabicParenR"/>
            </a:pPr>
            <a:r>
              <a:rPr lang="en-US" sz="1400" spc="-4" dirty="0">
                <a:latin typeface="Trebuchet MS"/>
              </a:rPr>
              <a:t>Also </a:t>
            </a:r>
            <a:r>
              <a:rPr lang="en-US" sz="1400" spc="-16" dirty="0" err="1">
                <a:latin typeface="Trebuchet MS"/>
              </a:rPr>
              <a:t>MEPhI</a:t>
            </a:r>
            <a:r>
              <a:rPr lang="en-US" sz="1400" spc="-16" dirty="0">
                <a:latin typeface="Trebuchet MS"/>
              </a:rPr>
              <a:t> </a:t>
            </a:r>
            <a:r>
              <a:rPr lang="en-US" sz="1400" spc="-1" dirty="0">
                <a:latin typeface="Trebuchet MS"/>
              </a:rPr>
              <a:t>&amp; </a:t>
            </a:r>
            <a:r>
              <a:rPr lang="en-US" sz="1400" spc="-4" dirty="0" err="1">
                <a:latin typeface="Trebuchet MS"/>
              </a:rPr>
              <a:t>Uludag</a:t>
            </a:r>
            <a:r>
              <a:rPr lang="en-US" sz="1400" spc="16" dirty="0">
                <a:latin typeface="Trebuchet MS"/>
              </a:rPr>
              <a:t> </a:t>
            </a:r>
            <a:r>
              <a:rPr lang="en-US" sz="1400" spc="-16" dirty="0">
                <a:latin typeface="Trebuchet MS"/>
              </a:rPr>
              <a:t>University.</a:t>
            </a:r>
            <a:endParaRPr lang="en-US" sz="1400" spc="-1" dirty="0">
              <a:latin typeface="Arial"/>
            </a:endParaRPr>
          </a:p>
          <a:p>
            <a:pPr marL="391867" indent="-293900">
              <a:lnSpc>
                <a:spcPts val="1723"/>
              </a:lnSpc>
              <a:buClr>
                <a:srgbClr val="000000"/>
              </a:buClr>
              <a:buFont typeface="StarSymbol"/>
              <a:buAutoNum type="arabicParenR"/>
            </a:pPr>
            <a:r>
              <a:rPr lang="en-US" sz="1400" spc="-4" dirty="0">
                <a:latin typeface="Trebuchet MS"/>
              </a:rPr>
              <a:t>Also University </a:t>
            </a:r>
            <a:r>
              <a:rPr lang="en-US" sz="1400" spc="-1" dirty="0">
                <a:latin typeface="Trebuchet MS"/>
              </a:rPr>
              <a:t>of</a:t>
            </a:r>
            <a:r>
              <a:rPr lang="en-US" sz="1400" spc="4" dirty="0">
                <a:latin typeface="Trebuchet MS"/>
              </a:rPr>
              <a:t> </a:t>
            </a:r>
            <a:r>
              <a:rPr lang="en-US" sz="1400" spc="-4" dirty="0">
                <a:latin typeface="Trebuchet MS"/>
              </a:rPr>
              <a:t>Virginia.</a:t>
            </a:r>
            <a:endParaRPr lang="en-US" sz="1400" spc="-1" dirty="0">
              <a:latin typeface="Arial"/>
            </a:endParaRPr>
          </a:p>
        </p:txBody>
      </p:sp>
      <p:grpSp>
        <p:nvGrpSpPr>
          <p:cNvPr id="15" name="Group 14"/>
          <p:cNvGrpSpPr/>
          <p:nvPr/>
        </p:nvGrpSpPr>
        <p:grpSpPr>
          <a:xfrm>
            <a:off x="4519142" y="3646560"/>
            <a:ext cx="4098871" cy="2227079"/>
            <a:chOff x="4519142" y="3646560"/>
            <a:chExt cx="4098871" cy="2227079"/>
          </a:xfrm>
        </p:grpSpPr>
        <p:sp>
          <p:nvSpPr>
            <p:cNvPr id="16" name="CustomShape 3"/>
            <p:cNvSpPr/>
            <p:nvPr/>
          </p:nvSpPr>
          <p:spPr>
            <a:xfrm>
              <a:off x="7356546" y="3646560"/>
              <a:ext cx="1153052" cy="726903"/>
            </a:xfrm>
            <a:prstGeom prst="rect">
              <a:avLst/>
            </a:prstGeom>
            <a:blipFill rotWithShape="0">
              <a:blip r:embed="rId2"/>
              <a:stretch>
                <a:fillRect/>
              </a:stretch>
            </a:blipFill>
            <a:ln>
              <a:noFill/>
            </a:ln>
          </p:spPr>
          <p:style>
            <a:lnRef idx="0">
              <a:scrgbClr r="0" g="0" b="0"/>
            </a:lnRef>
            <a:fillRef idx="0">
              <a:scrgbClr r="0" g="0" b="0"/>
            </a:fillRef>
            <a:effectRef idx="0">
              <a:scrgbClr r="0" g="0" b="0"/>
            </a:effectRef>
            <a:fontRef idx="minor"/>
          </p:style>
        </p:sp>
        <p:sp>
          <p:nvSpPr>
            <p:cNvPr id="17" name="CustomShape 4"/>
            <p:cNvSpPr/>
            <p:nvPr/>
          </p:nvSpPr>
          <p:spPr>
            <a:xfrm>
              <a:off x="4519142" y="5376302"/>
              <a:ext cx="2089928" cy="344185"/>
            </a:xfrm>
            <a:prstGeom prst="rect">
              <a:avLst/>
            </a:prstGeom>
            <a:blipFill rotWithShape="0">
              <a:blip r:embed="rId3"/>
              <a:stretch>
                <a:fillRect/>
              </a:stretch>
            </a:blipFill>
            <a:ln>
              <a:noFill/>
            </a:ln>
          </p:spPr>
          <p:style>
            <a:lnRef idx="0">
              <a:scrgbClr r="0" g="0" b="0"/>
            </a:lnRef>
            <a:fillRef idx="0">
              <a:scrgbClr r="0" g="0" b="0"/>
            </a:fillRef>
            <a:effectRef idx="0">
              <a:scrgbClr r="0" g="0" b="0"/>
            </a:effectRef>
            <a:fontRef idx="minor"/>
          </p:style>
        </p:sp>
        <p:sp>
          <p:nvSpPr>
            <p:cNvPr id="18" name="CustomShape 5"/>
            <p:cNvSpPr/>
            <p:nvPr/>
          </p:nvSpPr>
          <p:spPr>
            <a:xfrm>
              <a:off x="4564207" y="3710891"/>
              <a:ext cx="857523" cy="698820"/>
            </a:xfrm>
            <a:prstGeom prst="rect">
              <a:avLst/>
            </a:prstGeom>
            <a:blipFill rotWithShape="0">
              <a:blip r:embed="rId4"/>
              <a:stretch>
                <a:fillRect/>
              </a:stretch>
            </a:blipFill>
            <a:ln>
              <a:noFill/>
            </a:ln>
          </p:spPr>
          <p:style>
            <a:lnRef idx="0">
              <a:scrgbClr r="0" g="0" b="0"/>
            </a:lnRef>
            <a:fillRef idx="0">
              <a:scrgbClr r="0" g="0" b="0"/>
            </a:fillRef>
            <a:effectRef idx="0">
              <a:scrgbClr r="0" g="0" b="0"/>
            </a:effectRef>
            <a:fontRef idx="minor"/>
          </p:style>
        </p:sp>
        <p:sp>
          <p:nvSpPr>
            <p:cNvPr id="19" name="CustomShape 6"/>
            <p:cNvSpPr/>
            <p:nvPr/>
          </p:nvSpPr>
          <p:spPr>
            <a:xfrm>
              <a:off x="5566718" y="3710891"/>
              <a:ext cx="699473" cy="698820"/>
            </a:xfrm>
            <a:prstGeom prst="rect">
              <a:avLst/>
            </a:prstGeom>
            <a:blipFill rotWithShape="0">
              <a:blip r:embed="rId5"/>
              <a:stretch>
                <a:fillRect/>
              </a:stretch>
            </a:blipFill>
            <a:ln>
              <a:noFill/>
            </a:ln>
          </p:spPr>
          <p:style>
            <a:lnRef idx="0">
              <a:scrgbClr r="0" g="0" b="0"/>
            </a:lnRef>
            <a:fillRef idx="0">
              <a:scrgbClr r="0" g="0" b="0"/>
            </a:fillRef>
            <a:effectRef idx="0">
              <a:scrgbClr r="0" g="0" b="0"/>
            </a:effectRef>
            <a:fontRef idx="minor"/>
          </p:style>
        </p:sp>
        <p:sp>
          <p:nvSpPr>
            <p:cNvPr id="20" name="CustomShape 7"/>
            <p:cNvSpPr/>
            <p:nvPr/>
          </p:nvSpPr>
          <p:spPr>
            <a:xfrm>
              <a:off x="7148206" y="4431263"/>
              <a:ext cx="674002" cy="811806"/>
            </a:xfrm>
            <a:prstGeom prst="rect">
              <a:avLst/>
            </a:prstGeom>
            <a:blipFill rotWithShape="0">
              <a:blip r:embed="rId6"/>
              <a:stretch>
                <a:fillRect/>
              </a:stretch>
            </a:blipFill>
            <a:ln>
              <a:noFill/>
            </a:ln>
          </p:spPr>
          <p:style>
            <a:lnRef idx="0">
              <a:scrgbClr r="0" g="0" b="0"/>
            </a:lnRef>
            <a:fillRef idx="0">
              <a:scrgbClr r="0" g="0" b="0"/>
            </a:fillRef>
            <a:effectRef idx="0">
              <a:scrgbClr r="0" g="0" b="0"/>
            </a:effectRef>
            <a:fontRef idx="minor"/>
          </p:style>
        </p:sp>
        <p:sp>
          <p:nvSpPr>
            <p:cNvPr id="21" name="CustomShape 8"/>
            <p:cNvSpPr/>
            <p:nvPr/>
          </p:nvSpPr>
          <p:spPr>
            <a:xfrm>
              <a:off x="6378525" y="3676603"/>
              <a:ext cx="768701" cy="767395"/>
            </a:xfrm>
            <a:prstGeom prst="rect">
              <a:avLst/>
            </a:prstGeom>
            <a:blipFill rotWithShape="0">
              <a:blip r:embed="rId7"/>
              <a:stretch>
                <a:fillRect/>
              </a:stretch>
            </a:blipFill>
            <a:ln>
              <a:noFill/>
            </a:ln>
          </p:spPr>
          <p:style>
            <a:lnRef idx="0">
              <a:scrgbClr r="0" g="0" b="0"/>
            </a:lnRef>
            <a:fillRef idx="0">
              <a:scrgbClr r="0" g="0" b="0"/>
            </a:fillRef>
            <a:effectRef idx="0">
              <a:scrgbClr r="0" g="0" b="0"/>
            </a:effectRef>
            <a:fontRef idx="minor"/>
          </p:style>
        </p:sp>
        <p:sp>
          <p:nvSpPr>
            <p:cNvPr id="22" name="CustomShape 9"/>
            <p:cNvSpPr/>
            <p:nvPr/>
          </p:nvSpPr>
          <p:spPr>
            <a:xfrm>
              <a:off x="4564860" y="4487756"/>
              <a:ext cx="660286" cy="698820"/>
            </a:xfrm>
            <a:prstGeom prst="rect">
              <a:avLst/>
            </a:prstGeom>
            <a:blipFill rotWithShape="0">
              <a:blip r:embed="rId8"/>
              <a:stretch>
                <a:fillRect/>
              </a:stretch>
            </a:blipFill>
            <a:ln>
              <a:noFill/>
            </a:ln>
          </p:spPr>
          <p:style>
            <a:lnRef idx="0">
              <a:scrgbClr r="0" g="0" b="0"/>
            </a:lnRef>
            <a:fillRef idx="0">
              <a:scrgbClr r="0" g="0" b="0"/>
            </a:fillRef>
            <a:effectRef idx="0">
              <a:scrgbClr r="0" g="0" b="0"/>
            </a:effectRef>
            <a:fontRef idx="minor"/>
          </p:style>
        </p:sp>
        <p:sp>
          <p:nvSpPr>
            <p:cNvPr id="23" name="CustomShape 10"/>
            <p:cNvSpPr/>
            <p:nvPr/>
          </p:nvSpPr>
          <p:spPr>
            <a:xfrm>
              <a:off x="5405729" y="4566128"/>
              <a:ext cx="1624919" cy="661919"/>
            </a:xfrm>
            <a:prstGeom prst="rect">
              <a:avLst/>
            </a:prstGeom>
            <a:blipFill rotWithShape="0">
              <a:blip r:embed="rId9"/>
              <a:stretch>
                <a:fillRect/>
              </a:stretch>
            </a:blipFill>
            <a:ln>
              <a:noFill/>
            </a:ln>
          </p:spPr>
          <p:style>
            <a:lnRef idx="0">
              <a:scrgbClr r="0" g="0" b="0"/>
            </a:lnRef>
            <a:fillRef idx="0">
              <a:scrgbClr r="0" g="0" b="0"/>
            </a:fillRef>
            <a:effectRef idx="0">
              <a:scrgbClr r="0" g="0" b="0"/>
            </a:effectRef>
            <a:fontRef idx="minor"/>
          </p:style>
        </p:sp>
        <p:sp>
          <p:nvSpPr>
            <p:cNvPr id="24" name="CustomShape 11"/>
            <p:cNvSpPr/>
            <p:nvPr/>
          </p:nvSpPr>
          <p:spPr>
            <a:xfrm>
              <a:off x="6708995" y="5271152"/>
              <a:ext cx="1909018" cy="602487"/>
            </a:xfrm>
            <a:prstGeom prst="rect">
              <a:avLst/>
            </a:prstGeom>
            <a:blipFill rotWithShape="0">
              <a:blip r:embed="rId10"/>
              <a:stretch>
                <a:fillRect/>
              </a:stretch>
            </a:blipFill>
            <a:ln>
              <a:noFill/>
            </a:ln>
          </p:spPr>
          <p:style>
            <a:lnRef idx="0">
              <a:scrgbClr r="0" g="0" b="0"/>
            </a:lnRef>
            <a:fillRef idx="0">
              <a:scrgbClr r="0" g="0" b="0"/>
            </a:fillRef>
            <a:effectRef idx="0">
              <a:scrgbClr r="0" g="0" b="0"/>
            </a:effectRef>
            <a:fontRef idx="minor"/>
          </p:style>
        </p:sp>
        <p:pic>
          <p:nvPicPr>
            <p:cNvPr id="25" name="Picture 24"/>
            <p:cNvPicPr/>
            <p:nvPr/>
          </p:nvPicPr>
          <p:blipFill>
            <a:blip r:embed="rId11"/>
            <a:stretch/>
          </p:blipFill>
          <p:spPr>
            <a:xfrm>
              <a:off x="7948583" y="4535106"/>
              <a:ext cx="622080" cy="622080"/>
            </a:xfrm>
            <a:prstGeom prst="rect">
              <a:avLst/>
            </a:prstGeom>
            <a:ln>
              <a:noFill/>
            </a:ln>
          </p:spPr>
        </p:pic>
      </p:grpSp>
      <p:sp>
        <p:nvSpPr>
          <p:cNvPr id="3" name="Slide Number Placeholder 2"/>
          <p:cNvSpPr>
            <a:spLocks noGrp="1"/>
          </p:cNvSpPr>
          <p:nvPr>
            <p:ph type="sldNum" sz="quarter" idx="12"/>
          </p:nvPr>
        </p:nvSpPr>
        <p:spPr/>
        <p:txBody>
          <a:bodyPr/>
          <a:lstStyle/>
          <a:p>
            <a:fld id="{7EA9DCD8-BFAF-9B47-B38A-9DF1EE23DEF5}" type="slidenum">
              <a:rPr lang="en-US" smtClean="0"/>
              <a:t>47</a:t>
            </a:fld>
            <a:endParaRPr lang="en-US"/>
          </a:p>
        </p:txBody>
      </p:sp>
    </p:spTree>
    <p:extLst>
      <p:ext uri="{BB962C8B-B14F-4D97-AF65-F5344CB8AC3E}">
        <p14:creationId xmlns:p14="http://schemas.microsoft.com/office/powerpoint/2010/main" val="184751999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7EA9DCD8-BFAF-9B47-B38A-9DF1EE23DEF5}" type="slidenum">
              <a:rPr lang="en-US" smtClean="0"/>
              <a:t>48</a:t>
            </a:fld>
            <a:endParaRPr lang="en-US"/>
          </a:p>
        </p:txBody>
      </p:sp>
    </p:spTree>
    <p:extLst>
      <p:ext uri="{BB962C8B-B14F-4D97-AF65-F5344CB8AC3E}">
        <p14:creationId xmlns:p14="http://schemas.microsoft.com/office/powerpoint/2010/main" val="14173808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81423" y="209428"/>
            <a:ext cx="4779556" cy="3150910"/>
            <a:chOff x="1530028" y="911470"/>
            <a:chExt cx="5823273" cy="2937607"/>
          </a:xfrm>
        </p:grpSpPr>
        <p:pic>
          <p:nvPicPr>
            <p:cNvPr id="3" name="Picture 2"/>
            <p:cNvPicPr>
              <a:picLocks noChangeAspect="1"/>
            </p:cNvPicPr>
            <p:nvPr/>
          </p:nvPicPr>
          <p:blipFill>
            <a:blip r:embed="rId2"/>
            <a:stretch>
              <a:fillRect/>
            </a:stretch>
          </p:blipFill>
          <p:spPr>
            <a:xfrm>
              <a:off x="1530028" y="911470"/>
              <a:ext cx="5823273" cy="2937607"/>
            </a:xfrm>
            <a:prstGeom prst="rect">
              <a:avLst/>
            </a:prstGeom>
          </p:spPr>
        </p:pic>
        <p:sp>
          <p:nvSpPr>
            <p:cNvPr id="4" name="TextBox 3"/>
            <p:cNvSpPr txBox="1"/>
            <p:nvPr/>
          </p:nvSpPr>
          <p:spPr>
            <a:xfrm rot="16200000">
              <a:off x="1575564" y="1413556"/>
              <a:ext cx="544272" cy="562479"/>
            </a:xfrm>
            <a:prstGeom prst="rect">
              <a:avLst/>
            </a:prstGeom>
            <a:solidFill>
              <a:schemeClr val="bg1"/>
            </a:solidFill>
          </p:spPr>
          <p:txBody>
            <a:bodyPr wrap="square" rtlCol="0">
              <a:spAutoFit/>
            </a:bodyPr>
            <a:lstStyle/>
            <a:p>
              <a:r>
                <a:rPr lang="en-US" sz="1200" dirty="0" smtClean="0">
                  <a:latin typeface="Times New Roman"/>
                  <a:cs typeface="Times New Roman"/>
                </a:rPr>
                <a:t>3mm</a:t>
              </a:r>
              <a:endParaRPr lang="el-GR" sz="1200" dirty="0" smtClean="0">
                <a:latin typeface="Times New Roman"/>
                <a:cs typeface="Times New Roman"/>
              </a:endParaRPr>
            </a:p>
            <a:p>
              <a:endParaRPr lang="en-US" sz="1200" dirty="0">
                <a:latin typeface="Times New Roman"/>
                <a:cs typeface="Times New Roman"/>
              </a:endParaRPr>
            </a:p>
          </p:txBody>
        </p:sp>
        <p:sp>
          <p:nvSpPr>
            <p:cNvPr id="5" name="TextBox 4"/>
            <p:cNvSpPr txBox="1"/>
            <p:nvPr/>
          </p:nvSpPr>
          <p:spPr>
            <a:xfrm rot="16200000">
              <a:off x="1591593" y="2062863"/>
              <a:ext cx="544272" cy="562479"/>
            </a:xfrm>
            <a:prstGeom prst="rect">
              <a:avLst/>
            </a:prstGeom>
            <a:solidFill>
              <a:schemeClr val="bg1"/>
            </a:solidFill>
          </p:spPr>
          <p:txBody>
            <a:bodyPr wrap="square" rtlCol="0">
              <a:spAutoFit/>
            </a:bodyPr>
            <a:lstStyle/>
            <a:p>
              <a:r>
                <a:rPr lang="en-US" sz="1200" dirty="0" smtClean="0">
                  <a:latin typeface="Times New Roman"/>
                  <a:cs typeface="Times New Roman"/>
                </a:rPr>
                <a:t>80</a:t>
              </a:r>
              <a:r>
                <a:rPr lang="el-GR" sz="1200" dirty="0" smtClean="0">
                  <a:latin typeface="Times New Roman"/>
                  <a:cs typeface="Times New Roman"/>
                </a:rPr>
                <a:t>μ</a:t>
              </a:r>
            </a:p>
            <a:p>
              <a:endParaRPr lang="en-US" sz="1200" dirty="0">
                <a:latin typeface="Times New Roman"/>
                <a:cs typeface="Times New Roman"/>
              </a:endParaRPr>
            </a:p>
          </p:txBody>
        </p:sp>
      </p:grpSp>
      <p:sp>
        <p:nvSpPr>
          <p:cNvPr id="6" name="TextBox 5"/>
          <p:cNvSpPr txBox="1"/>
          <p:nvPr/>
        </p:nvSpPr>
        <p:spPr>
          <a:xfrm>
            <a:off x="362848" y="181416"/>
            <a:ext cx="4598131" cy="369332"/>
          </a:xfrm>
          <a:prstGeom prst="rect">
            <a:avLst/>
          </a:prstGeom>
          <a:noFill/>
        </p:spPr>
        <p:txBody>
          <a:bodyPr wrap="square" rtlCol="0">
            <a:spAutoFit/>
          </a:bodyPr>
          <a:lstStyle/>
          <a:p>
            <a:r>
              <a:rPr lang="en-US" dirty="0" smtClean="0">
                <a:solidFill>
                  <a:srgbClr val="3366FF"/>
                </a:solidFill>
                <a:latin typeface="Times New Roman"/>
                <a:cs typeface="Times New Roman"/>
              </a:rPr>
              <a:t>However…</a:t>
            </a:r>
            <a:endParaRPr lang="en-US" dirty="0">
              <a:solidFill>
                <a:srgbClr val="3366FF"/>
              </a:solidFill>
              <a:latin typeface="Times New Roman"/>
              <a:cs typeface="Times New Roman"/>
            </a:endParaRPr>
          </a:p>
        </p:txBody>
      </p:sp>
      <p:sp>
        <p:nvSpPr>
          <p:cNvPr id="7" name="TextBox 6"/>
          <p:cNvSpPr txBox="1"/>
          <p:nvPr/>
        </p:nvSpPr>
        <p:spPr>
          <a:xfrm>
            <a:off x="4960979" y="0"/>
            <a:ext cx="4024275" cy="954107"/>
          </a:xfrm>
          <a:prstGeom prst="rect">
            <a:avLst/>
          </a:prstGeom>
          <a:noFill/>
        </p:spPr>
        <p:txBody>
          <a:bodyPr wrap="square" rtlCol="0">
            <a:spAutoFit/>
          </a:bodyPr>
          <a:lstStyle/>
          <a:p>
            <a:r>
              <a:rPr lang="en-US" sz="1400" dirty="0" smtClean="0">
                <a:latin typeface="Times New Roman"/>
                <a:cs typeface="Times New Roman"/>
              </a:rPr>
              <a:t>Let </a:t>
            </a:r>
            <a:r>
              <a:rPr lang="en-US" sz="1400" dirty="0" err="1" smtClean="0">
                <a:latin typeface="Times New Roman"/>
                <a:cs typeface="Times New Roman"/>
              </a:rPr>
              <a:t>n</a:t>
            </a:r>
            <a:r>
              <a:rPr lang="en-US" sz="1400" dirty="0" smtClean="0">
                <a:latin typeface="Times New Roman"/>
                <a:cs typeface="Times New Roman"/>
              </a:rPr>
              <a:t> be the mean  number of the </a:t>
            </a:r>
            <a:r>
              <a:rPr lang="en-US" sz="1400" dirty="0" err="1" smtClean="0">
                <a:latin typeface="Times New Roman"/>
                <a:cs typeface="Times New Roman"/>
              </a:rPr>
              <a:t>e</a:t>
            </a:r>
            <a:r>
              <a:rPr lang="en-US" sz="1400" dirty="0" smtClean="0">
                <a:latin typeface="Times New Roman"/>
                <a:cs typeface="Times New Roman"/>
              </a:rPr>
              <a:t>-ion pairs produced by the charged particle along its track. Then the probability that </a:t>
            </a:r>
            <a:r>
              <a:rPr lang="en-US" sz="1400" dirty="0" err="1" smtClean="0">
                <a:latin typeface="Times New Roman"/>
                <a:cs typeface="Times New Roman"/>
              </a:rPr>
              <a:t>k</a:t>
            </a:r>
            <a:r>
              <a:rPr lang="en-US" sz="1400" dirty="0" smtClean="0">
                <a:latin typeface="Times New Roman"/>
                <a:cs typeface="Times New Roman"/>
              </a:rPr>
              <a:t>-pairs are produced by a single track is given by the </a:t>
            </a:r>
            <a:r>
              <a:rPr lang="en-US" sz="1400" dirty="0" err="1" smtClean="0">
                <a:latin typeface="Times New Roman"/>
                <a:cs typeface="Times New Roman"/>
              </a:rPr>
              <a:t>Poisonian</a:t>
            </a:r>
            <a:r>
              <a:rPr lang="en-US" sz="1400" dirty="0" smtClean="0">
                <a:latin typeface="Times New Roman"/>
                <a:cs typeface="Times New Roman"/>
              </a:rPr>
              <a:t> </a:t>
            </a:r>
            <a:endParaRPr lang="en-US" sz="1400" dirty="0">
              <a:latin typeface="Times New Roman"/>
              <a:cs typeface="Times New Roman"/>
            </a:endParaRPr>
          </a:p>
        </p:txBody>
      </p:sp>
      <p:pic>
        <p:nvPicPr>
          <p:cNvPr id="8" name="Picture 7" descr="Screen Shot 2018-03-06 at 3.21.09 μ.μ..png"/>
          <p:cNvPicPr>
            <a:picLocks noChangeAspect="1"/>
          </p:cNvPicPr>
          <p:nvPr/>
        </p:nvPicPr>
        <p:blipFill>
          <a:blip r:embed="rId3"/>
          <a:stretch>
            <a:fillRect/>
          </a:stretch>
        </p:blipFill>
        <p:spPr>
          <a:xfrm>
            <a:off x="6224487" y="954107"/>
            <a:ext cx="1116079" cy="511536"/>
          </a:xfrm>
          <a:prstGeom prst="rect">
            <a:avLst/>
          </a:prstGeom>
        </p:spPr>
      </p:pic>
      <p:cxnSp>
        <p:nvCxnSpPr>
          <p:cNvPr id="11" name="Straight Connector 10"/>
          <p:cNvCxnSpPr/>
          <p:nvPr/>
        </p:nvCxnSpPr>
        <p:spPr>
          <a:xfrm>
            <a:off x="4960979" y="1888963"/>
            <a:ext cx="3909692"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7944454" y="2129256"/>
            <a:ext cx="563369" cy="954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8507823" y="1954139"/>
            <a:ext cx="287258" cy="369332"/>
          </a:xfrm>
          <a:prstGeom prst="rect">
            <a:avLst/>
          </a:prstGeom>
        </p:spPr>
        <p:txBody>
          <a:bodyPr wrap="none">
            <a:spAutoFit/>
          </a:bodyPr>
          <a:lstStyle/>
          <a:p>
            <a:r>
              <a:rPr lang="en-US" dirty="0" err="1" smtClean="0">
                <a:latin typeface="Times New Roman"/>
                <a:cs typeface="Times New Roman"/>
              </a:rPr>
              <a:t>z</a:t>
            </a:r>
            <a:r>
              <a:rPr lang="en-US" dirty="0" smtClean="0">
                <a:latin typeface="Times New Roman"/>
                <a:cs typeface="Times New Roman"/>
              </a:rPr>
              <a:t> </a:t>
            </a:r>
            <a:endParaRPr lang="en-US" dirty="0">
              <a:latin typeface="Times New Roman"/>
              <a:cs typeface="Times New Roman"/>
            </a:endParaRPr>
          </a:p>
        </p:txBody>
      </p:sp>
      <p:sp>
        <p:nvSpPr>
          <p:cNvPr id="15" name="Rectangle 14"/>
          <p:cNvSpPr/>
          <p:nvPr/>
        </p:nvSpPr>
        <p:spPr>
          <a:xfrm>
            <a:off x="4817350" y="1424206"/>
            <a:ext cx="325730" cy="369332"/>
          </a:xfrm>
          <a:prstGeom prst="rect">
            <a:avLst/>
          </a:prstGeom>
        </p:spPr>
        <p:txBody>
          <a:bodyPr wrap="none">
            <a:spAutoFit/>
          </a:bodyPr>
          <a:lstStyle/>
          <a:p>
            <a:r>
              <a:rPr lang="en-US" dirty="0">
                <a:latin typeface="Times New Roman"/>
                <a:cs typeface="Times New Roman"/>
              </a:rPr>
              <a:t>L</a:t>
            </a:r>
            <a:r>
              <a:rPr lang="en-US" dirty="0" smtClean="0">
                <a:latin typeface="Times New Roman"/>
                <a:cs typeface="Times New Roman"/>
              </a:rPr>
              <a:t> </a:t>
            </a:r>
            <a:endParaRPr lang="en-US" dirty="0">
              <a:latin typeface="Times New Roman"/>
              <a:cs typeface="Times New Roman"/>
            </a:endParaRPr>
          </a:p>
        </p:txBody>
      </p:sp>
      <p:sp>
        <p:nvSpPr>
          <p:cNvPr id="16" name="Rectangle 15"/>
          <p:cNvSpPr/>
          <p:nvPr/>
        </p:nvSpPr>
        <p:spPr>
          <a:xfrm>
            <a:off x="8631111" y="1341528"/>
            <a:ext cx="512889" cy="553998"/>
          </a:xfrm>
          <a:prstGeom prst="rect">
            <a:avLst/>
          </a:prstGeom>
        </p:spPr>
        <p:txBody>
          <a:bodyPr wrap="square">
            <a:spAutoFit/>
          </a:bodyPr>
          <a:lstStyle/>
          <a:p>
            <a:pPr algn="ctr"/>
            <a:r>
              <a:rPr lang="en-US" sz="1100" dirty="0" smtClean="0">
                <a:latin typeface="Times New Roman"/>
                <a:cs typeface="Times New Roman"/>
              </a:rPr>
              <a:t>anode</a:t>
            </a:r>
            <a:r>
              <a:rPr lang="en-US" dirty="0" smtClean="0">
                <a:latin typeface="Times New Roman"/>
                <a:cs typeface="Times New Roman"/>
              </a:rPr>
              <a:t>0</a:t>
            </a:r>
            <a:endParaRPr lang="en-US" dirty="0">
              <a:latin typeface="Times New Roman"/>
              <a:cs typeface="Times New Roman"/>
            </a:endParaRPr>
          </a:p>
        </p:txBody>
      </p:sp>
      <p:grpSp>
        <p:nvGrpSpPr>
          <p:cNvPr id="41" name="Group 40"/>
          <p:cNvGrpSpPr/>
          <p:nvPr/>
        </p:nvGrpSpPr>
        <p:grpSpPr>
          <a:xfrm>
            <a:off x="4817351" y="1544581"/>
            <a:ext cx="4229010" cy="2969157"/>
            <a:chOff x="4817351" y="1544581"/>
            <a:chExt cx="4229010" cy="2969157"/>
          </a:xfrm>
        </p:grpSpPr>
        <p:grpSp>
          <p:nvGrpSpPr>
            <p:cNvPr id="26" name="Group 25"/>
            <p:cNvGrpSpPr/>
            <p:nvPr/>
          </p:nvGrpSpPr>
          <p:grpSpPr>
            <a:xfrm>
              <a:off x="4817351" y="2266969"/>
              <a:ext cx="4229010" cy="2246769"/>
              <a:chOff x="5022085" y="2505669"/>
              <a:chExt cx="4024275" cy="2246769"/>
            </a:xfrm>
          </p:grpSpPr>
          <p:sp>
            <p:nvSpPr>
              <p:cNvPr id="9" name="TextBox 8"/>
              <p:cNvSpPr txBox="1"/>
              <p:nvPr/>
            </p:nvSpPr>
            <p:spPr>
              <a:xfrm>
                <a:off x="5022085" y="2505669"/>
                <a:ext cx="4024275" cy="2246769"/>
              </a:xfrm>
              <a:prstGeom prst="rect">
                <a:avLst/>
              </a:prstGeom>
              <a:noFill/>
            </p:spPr>
            <p:txBody>
              <a:bodyPr wrap="square" rtlCol="0">
                <a:spAutoFit/>
              </a:bodyPr>
              <a:lstStyle/>
              <a:p>
                <a:pPr algn="just"/>
                <a:r>
                  <a:rPr lang="en-US" sz="1400" dirty="0" smtClean="0">
                    <a:latin typeface="Times New Roman"/>
                    <a:cs typeface="Times New Roman"/>
                  </a:rPr>
                  <a:t>The probability that an </a:t>
                </a:r>
                <a:r>
                  <a:rPr lang="en-US" sz="1400" dirty="0" err="1" smtClean="0">
                    <a:latin typeface="Times New Roman"/>
                    <a:cs typeface="Times New Roman"/>
                  </a:rPr>
                  <a:t>e</a:t>
                </a:r>
                <a:r>
                  <a:rPr lang="en-US" sz="1400" dirty="0" smtClean="0">
                    <a:latin typeface="Times New Roman"/>
                    <a:cs typeface="Times New Roman"/>
                  </a:rPr>
                  <a:t>-ion pair has been produced at Z=</a:t>
                </a:r>
                <a:r>
                  <a:rPr lang="en-US" sz="1400" dirty="0" err="1" smtClean="0">
                    <a:latin typeface="Times New Roman"/>
                    <a:cs typeface="Times New Roman"/>
                  </a:rPr>
                  <a:t>z</a:t>
                </a:r>
                <a:r>
                  <a:rPr lang="en-US" sz="1400" dirty="0" smtClean="0">
                    <a:latin typeface="Times New Roman"/>
                    <a:cs typeface="Times New Roman"/>
                  </a:rPr>
                  <a:t> is the same for any value of Z; </a:t>
                </a:r>
                <a:r>
                  <a:rPr lang="en-US" sz="1400" b="1" dirty="0" err="1" smtClean="0">
                    <a:latin typeface="Times New Roman"/>
                    <a:cs typeface="Times New Roman"/>
                  </a:rPr>
                  <a:t>p</a:t>
                </a:r>
                <a:r>
                  <a:rPr lang="en-US" sz="1400" b="1" dirty="0" smtClean="0">
                    <a:latin typeface="Times New Roman"/>
                    <a:cs typeface="Times New Roman"/>
                  </a:rPr>
                  <a:t>=1/L</a:t>
                </a:r>
              </a:p>
              <a:p>
                <a:pPr algn="just"/>
                <a:r>
                  <a:rPr lang="en-US" sz="1400" dirty="0" smtClean="0">
                    <a:latin typeface="Times New Roman"/>
                    <a:cs typeface="Times New Roman"/>
                  </a:rPr>
                  <a:t>Then, in case that </a:t>
                </a:r>
                <a:r>
                  <a:rPr lang="en-US" sz="1400" dirty="0" err="1" smtClean="0">
                    <a:latin typeface="Times New Roman"/>
                    <a:cs typeface="Times New Roman"/>
                  </a:rPr>
                  <a:t>k</a:t>
                </a:r>
                <a:r>
                  <a:rPr lang="en-US" sz="1400" dirty="0" smtClean="0">
                    <a:latin typeface="Times New Roman"/>
                    <a:cs typeface="Times New Roman"/>
                  </a:rPr>
                  <a:t> pairs are produced, the probability that the </a:t>
                </a:r>
                <a:r>
                  <a:rPr lang="en-US" sz="1400" dirty="0" err="1" smtClean="0">
                    <a:latin typeface="Times New Roman"/>
                    <a:cs typeface="Times New Roman"/>
                  </a:rPr>
                  <a:t>jth</a:t>
                </a:r>
                <a:r>
                  <a:rPr lang="en-US" sz="1400" dirty="0" smtClean="0">
                    <a:latin typeface="Times New Roman"/>
                    <a:cs typeface="Times New Roman"/>
                  </a:rPr>
                  <a:t> pair has been  produced at Z= </a:t>
                </a:r>
                <a:r>
                  <a:rPr lang="en-US" sz="1400" dirty="0" err="1" smtClean="0">
                    <a:latin typeface="Times New Roman"/>
                    <a:cs typeface="Times New Roman"/>
                  </a:rPr>
                  <a:t>z</a:t>
                </a:r>
                <a:r>
                  <a:rPr lang="en-US" sz="1400" dirty="0" smtClean="0">
                    <a:latin typeface="Times New Roman"/>
                    <a:cs typeface="Times New Roman"/>
                  </a:rPr>
                  <a:t> is given by the binomial distribution</a:t>
                </a:r>
              </a:p>
              <a:p>
                <a:pPr algn="just"/>
                <a:endParaRPr lang="en-US" sz="1400" dirty="0" smtClean="0">
                  <a:latin typeface="Times New Roman"/>
                  <a:cs typeface="Times New Roman"/>
                </a:endParaRPr>
              </a:p>
              <a:p>
                <a:pPr algn="just"/>
                <a:endParaRPr lang="en-US" sz="1400" dirty="0" smtClean="0">
                  <a:latin typeface="Times New Roman"/>
                  <a:cs typeface="Times New Roman"/>
                </a:endParaRPr>
              </a:p>
              <a:p>
                <a:pPr algn="just"/>
                <a:endParaRPr lang="en-US" sz="1400" dirty="0" smtClean="0">
                  <a:latin typeface="Times New Roman"/>
                  <a:cs typeface="Times New Roman"/>
                </a:endParaRPr>
              </a:p>
              <a:p>
                <a:pPr algn="just"/>
                <a:r>
                  <a:rPr lang="en-US" sz="1400" dirty="0">
                    <a:latin typeface="Times New Roman"/>
                    <a:cs typeface="Times New Roman"/>
                  </a:rPr>
                  <a:t>w</a:t>
                </a:r>
                <a:r>
                  <a:rPr lang="en-US" sz="1400" dirty="0" smtClean="0">
                    <a:latin typeface="Times New Roman"/>
                    <a:cs typeface="Times New Roman"/>
                  </a:rPr>
                  <a:t>here </a:t>
                </a:r>
                <a:r>
                  <a:rPr lang="en-US" sz="1400" b="1" dirty="0" err="1" smtClean="0">
                    <a:latin typeface="Times New Roman"/>
                    <a:cs typeface="Times New Roman"/>
                  </a:rPr>
                  <a:t>x</a:t>
                </a:r>
                <a:r>
                  <a:rPr lang="en-US" sz="1400" b="1" dirty="0" smtClean="0">
                    <a:latin typeface="Times New Roman"/>
                    <a:cs typeface="Times New Roman"/>
                  </a:rPr>
                  <a:t>=</a:t>
                </a:r>
                <a:r>
                  <a:rPr lang="en-US" sz="1400" b="1" dirty="0" err="1" smtClean="0">
                    <a:latin typeface="Times New Roman"/>
                    <a:cs typeface="Times New Roman"/>
                  </a:rPr>
                  <a:t>z</a:t>
                </a:r>
                <a:r>
                  <a:rPr lang="en-US" sz="1400" b="1" dirty="0" smtClean="0">
                    <a:latin typeface="Times New Roman"/>
                    <a:cs typeface="Times New Roman"/>
                  </a:rPr>
                  <a:t>/L describes the probability that a pair is produced in the region 0-z</a:t>
                </a:r>
                <a:endParaRPr lang="en-US" sz="1400" dirty="0" smtClean="0">
                  <a:latin typeface="Times New Roman"/>
                  <a:cs typeface="Times New Roman"/>
                </a:endParaRPr>
              </a:p>
            </p:txBody>
          </p:sp>
          <p:pic>
            <p:nvPicPr>
              <p:cNvPr id="17" name="Picture 16" descr="Screen Shot 2018-03-06 at 3.21.21 μ.μ..png"/>
              <p:cNvPicPr>
                <a:picLocks noChangeAspect="1"/>
              </p:cNvPicPr>
              <p:nvPr/>
            </p:nvPicPr>
            <p:blipFill>
              <a:blip r:embed="rId4"/>
              <a:stretch>
                <a:fillRect/>
              </a:stretch>
            </p:blipFill>
            <p:spPr>
              <a:xfrm>
                <a:off x="5518613" y="3637028"/>
                <a:ext cx="2764603" cy="547704"/>
              </a:xfrm>
              <a:prstGeom prst="rect">
                <a:avLst/>
              </a:prstGeom>
            </p:spPr>
          </p:pic>
        </p:grpSp>
        <p:grpSp>
          <p:nvGrpSpPr>
            <p:cNvPr id="21" name="Group 20"/>
            <p:cNvGrpSpPr/>
            <p:nvPr/>
          </p:nvGrpSpPr>
          <p:grpSpPr>
            <a:xfrm>
              <a:off x="5402676" y="1544581"/>
              <a:ext cx="3152410" cy="384163"/>
              <a:chOff x="5402676" y="1831021"/>
              <a:chExt cx="3152410" cy="384163"/>
            </a:xfrm>
          </p:grpSpPr>
          <p:sp>
            <p:nvSpPr>
              <p:cNvPr id="18" name="Oval 17"/>
              <p:cNvSpPr/>
              <p:nvPr/>
            </p:nvSpPr>
            <p:spPr>
              <a:xfrm>
                <a:off x="6617196" y="2138798"/>
                <a:ext cx="85938" cy="76386"/>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TextBox 18"/>
              <p:cNvSpPr txBox="1"/>
              <p:nvPr/>
            </p:nvSpPr>
            <p:spPr>
              <a:xfrm>
                <a:off x="7340566" y="1840569"/>
                <a:ext cx="1214520" cy="307777"/>
              </a:xfrm>
              <a:prstGeom prst="rect">
                <a:avLst/>
              </a:prstGeom>
              <a:noFill/>
            </p:spPr>
            <p:txBody>
              <a:bodyPr wrap="square" rtlCol="0">
                <a:spAutoFit/>
              </a:bodyPr>
              <a:lstStyle/>
              <a:p>
                <a:r>
                  <a:rPr lang="en-US" sz="1400" b="1" dirty="0">
                    <a:solidFill>
                      <a:srgbClr val="FF0000"/>
                    </a:solidFill>
                    <a:latin typeface="Times New Roman"/>
                    <a:cs typeface="Times New Roman"/>
                  </a:rPr>
                  <a:t>j</a:t>
                </a:r>
                <a:r>
                  <a:rPr lang="en-US" sz="1400" b="1" dirty="0" smtClean="0">
                    <a:solidFill>
                      <a:srgbClr val="FF0000"/>
                    </a:solidFill>
                    <a:latin typeface="Times New Roman"/>
                    <a:cs typeface="Times New Roman"/>
                  </a:rPr>
                  <a:t>-1 pairs</a:t>
                </a:r>
                <a:endParaRPr lang="en-US" sz="1400" b="1" dirty="0">
                  <a:solidFill>
                    <a:srgbClr val="FF0000"/>
                  </a:solidFill>
                  <a:latin typeface="Times New Roman"/>
                  <a:cs typeface="Times New Roman"/>
                </a:endParaRPr>
              </a:p>
            </p:txBody>
          </p:sp>
          <p:sp>
            <p:nvSpPr>
              <p:cNvPr id="20" name="TextBox 19"/>
              <p:cNvSpPr txBox="1"/>
              <p:nvPr/>
            </p:nvSpPr>
            <p:spPr>
              <a:xfrm>
                <a:off x="5402676" y="1831021"/>
                <a:ext cx="1214520" cy="307777"/>
              </a:xfrm>
              <a:prstGeom prst="rect">
                <a:avLst/>
              </a:prstGeom>
              <a:noFill/>
            </p:spPr>
            <p:txBody>
              <a:bodyPr wrap="square" rtlCol="0">
                <a:spAutoFit/>
              </a:bodyPr>
              <a:lstStyle/>
              <a:p>
                <a:r>
                  <a:rPr lang="en-US" sz="1400" b="1" dirty="0" err="1">
                    <a:solidFill>
                      <a:srgbClr val="FF0000"/>
                    </a:solidFill>
                    <a:latin typeface="Times New Roman"/>
                    <a:cs typeface="Times New Roman"/>
                  </a:rPr>
                  <a:t>k</a:t>
                </a:r>
                <a:r>
                  <a:rPr lang="en-US" sz="1400" b="1" dirty="0" err="1" smtClean="0">
                    <a:solidFill>
                      <a:srgbClr val="FF0000"/>
                    </a:solidFill>
                    <a:latin typeface="Times New Roman"/>
                    <a:cs typeface="Times New Roman"/>
                  </a:rPr>
                  <a:t>-</a:t>
                </a:r>
                <a:r>
                  <a:rPr lang="en-US" sz="1400" b="1" dirty="0" err="1">
                    <a:solidFill>
                      <a:srgbClr val="FF0000"/>
                    </a:solidFill>
                    <a:latin typeface="Times New Roman"/>
                    <a:cs typeface="Times New Roman"/>
                  </a:rPr>
                  <a:t>j</a:t>
                </a:r>
                <a:r>
                  <a:rPr lang="en-US" sz="1400" b="1" dirty="0" smtClean="0">
                    <a:solidFill>
                      <a:srgbClr val="FF0000"/>
                    </a:solidFill>
                    <a:latin typeface="Times New Roman"/>
                    <a:cs typeface="Times New Roman"/>
                  </a:rPr>
                  <a:t> pairs</a:t>
                </a:r>
                <a:endParaRPr lang="en-US" sz="1400" b="1" dirty="0">
                  <a:solidFill>
                    <a:srgbClr val="FF0000"/>
                  </a:solidFill>
                  <a:latin typeface="Times New Roman"/>
                  <a:cs typeface="Times New Roman"/>
                </a:endParaRPr>
              </a:p>
            </p:txBody>
          </p:sp>
        </p:grpSp>
      </p:grpSp>
      <p:grpSp>
        <p:nvGrpSpPr>
          <p:cNvPr id="28" name="Group 27"/>
          <p:cNvGrpSpPr/>
          <p:nvPr/>
        </p:nvGrpSpPr>
        <p:grpSpPr>
          <a:xfrm>
            <a:off x="5022086" y="4513738"/>
            <a:ext cx="4024275" cy="1066377"/>
            <a:chOff x="5119725" y="4752438"/>
            <a:chExt cx="4024275" cy="1066377"/>
          </a:xfrm>
        </p:grpSpPr>
        <p:sp>
          <p:nvSpPr>
            <p:cNvPr id="24" name="TextBox 23"/>
            <p:cNvSpPr txBox="1"/>
            <p:nvPr/>
          </p:nvSpPr>
          <p:spPr>
            <a:xfrm>
              <a:off x="5119725" y="4752438"/>
              <a:ext cx="4024275" cy="954107"/>
            </a:xfrm>
            <a:prstGeom prst="rect">
              <a:avLst/>
            </a:prstGeom>
            <a:noFill/>
          </p:spPr>
          <p:txBody>
            <a:bodyPr wrap="square" rtlCol="0">
              <a:spAutoFit/>
            </a:bodyPr>
            <a:lstStyle/>
            <a:p>
              <a:pPr algn="just"/>
              <a:r>
                <a:rPr lang="en-US" sz="1400" dirty="0" smtClean="0">
                  <a:latin typeface="Times New Roman"/>
                  <a:cs typeface="Times New Roman"/>
                </a:rPr>
                <a:t>The probability that the </a:t>
              </a:r>
              <a:r>
                <a:rPr lang="en-US" sz="1400" dirty="0" err="1" smtClean="0">
                  <a:latin typeface="Times New Roman"/>
                  <a:cs typeface="Times New Roman"/>
                </a:rPr>
                <a:t>jth</a:t>
              </a:r>
              <a:r>
                <a:rPr lang="en-US" sz="1400" dirty="0" smtClean="0">
                  <a:latin typeface="Times New Roman"/>
                  <a:cs typeface="Times New Roman"/>
                </a:rPr>
                <a:t> pair has been  produced at Z= </a:t>
              </a:r>
              <a:r>
                <a:rPr lang="en-US" sz="1400" dirty="0" err="1" smtClean="0">
                  <a:latin typeface="Times New Roman"/>
                  <a:cs typeface="Times New Roman"/>
                </a:rPr>
                <a:t>z</a:t>
              </a:r>
              <a:r>
                <a:rPr lang="en-US" sz="1400" dirty="0" smtClean="0">
                  <a:latin typeface="Times New Roman"/>
                  <a:cs typeface="Times New Roman"/>
                </a:rPr>
                <a:t>  for any total number of </a:t>
              </a:r>
              <a:r>
                <a:rPr lang="en-US" sz="1400" dirty="0" err="1" smtClean="0">
                  <a:latin typeface="Times New Roman"/>
                  <a:cs typeface="Times New Roman"/>
                </a:rPr>
                <a:t>e</a:t>
              </a:r>
              <a:r>
                <a:rPr lang="en-US" sz="1400" dirty="0" smtClean="0">
                  <a:latin typeface="Times New Roman"/>
                  <a:cs typeface="Times New Roman"/>
                </a:rPr>
                <a:t>-ion pairs is given by</a:t>
              </a:r>
            </a:p>
            <a:p>
              <a:pPr algn="just"/>
              <a:endParaRPr lang="en-US" sz="1400" dirty="0">
                <a:latin typeface="Times New Roman"/>
                <a:cs typeface="Times New Roman"/>
              </a:endParaRPr>
            </a:p>
            <a:p>
              <a:pPr algn="just"/>
              <a:endParaRPr lang="en-US" sz="1400" dirty="0" smtClean="0">
                <a:latin typeface="Times New Roman"/>
                <a:cs typeface="Times New Roman"/>
              </a:endParaRPr>
            </a:p>
          </p:txBody>
        </p:sp>
        <p:pic>
          <p:nvPicPr>
            <p:cNvPr id="25" name="Picture 24" descr="Screen Shot 2018-03-06 at 3.21.44 μ.μ..png"/>
            <p:cNvPicPr>
              <a:picLocks noChangeAspect="1"/>
            </p:cNvPicPr>
            <p:nvPr/>
          </p:nvPicPr>
          <p:blipFill>
            <a:blip r:embed="rId5"/>
            <a:srcRect t="8858" b="17717"/>
            <a:stretch>
              <a:fillRect/>
            </a:stretch>
          </p:blipFill>
          <p:spPr>
            <a:xfrm>
              <a:off x="5518612" y="5302875"/>
              <a:ext cx="2863387" cy="515940"/>
            </a:xfrm>
            <a:prstGeom prst="rect">
              <a:avLst/>
            </a:prstGeom>
          </p:spPr>
        </p:pic>
      </p:grpSp>
      <p:grpSp>
        <p:nvGrpSpPr>
          <p:cNvPr id="36" name="Group 35"/>
          <p:cNvGrpSpPr/>
          <p:nvPr/>
        </p:nvGrpSpPr>
        <p:grpSpPr>
          <a:xfrm>
            <a:off x="4817352" y="5580115"/>
            <a:ext cx="4324356" cy="1277885"/>
            <a:chOff x="4817352" y="5580115"/>
            <a:chExt cx="4324356" cy="1277885"/>
          </a:xfrm>
        </p:grpSpPr>
        <p:sp>
          <p:nvSpPr>
            <p:cNvPr id="27" name="TextBox 26"/>
            <p:cNvSpPr txBox="1"/>
            <p:nvPr/>
          </p:nvSpPr>
          <p:spPr>
            <a:xfrm>
              <a:off x="4817352" y="5580115"/>
              <a:ext cx="4324356" cy="954107"/>
            </a:xfrm>
            <a:prstGeom prst="rect">
              <a:avLst/>
            </a:prstGeom>
            <a:noFill/>
          </p:spPr>
          <p:txBody>
            <a:bodyPr wrap="square" rtlCol="0">
              <a:spAutoFit/>
            </a:bodyPr>
            <a:lstStyle/>
            <a:p>
              <a:pPr algn="just"/>
              <a:r>
                <a:rPr lang="en-US" sz="1400" dirty="0" smtClean="0">
                  <a:latin typeface="Times New Roman"/>
                  <a:cs typeface="Times New Roman"/>
                </a:rPr>
                <a:t>The probability that the last pair (i.e. the closest to the edge 0) has been  produced at Z= </a:t>
              </a:r>
              <a:r>
                <a:rPr lang="en-US" sz="1400" dirty="0" err="1" smtClean="0">
                  <a:latin typeface="Times New Roman"/>
                  <a:cs typeface="Times New Roman"/>
                </a:rPr>
                <a:t>z</a:t>
              </a:r>
              <a:r>
                <a:rPr lang="en-US" sz="1400" dirty="0" smtClean="0">
                  <a:latin typeface="Times New Roman"/>
                  <a:cs typeface="Times New Roman"/>
                </a:rPr>
                <a:t>  is given by (j-1=0):</a:t>
              </a:r>
            </a:p>
            <a:p>
              <a:pPr algn="just"/>
              <a:endParaRPr lang="en-US" sz="1400" dirty="0">
                <a:latin typeface="Times New Roman"/>
                <a:cs typeface="Times New Roman"/>
              </a:endParaRPr>
            </a:p>
            <a:p>
              <a:pPr algn="just"/>
              <a:endParaRPr lang="en-US" sz="1400" dirty="0" smtClean="0">
                <a:latin typeface="Times New Roman"/>
                <a:cs typeface="Times New Roman"/>
              </a:endParaRPr>
            </a:p>
          </p:txBody>
        </p:sp>
        <p:pic>
          <p:nvPicPr>
            <p:cNvPr id="32" name="Picture 31" descr="Screen Shot 2018-03-06 at 4.30.28 μ.μ..png"/>
            <p:cNvPicPr>
              <a:picLocks noChangeAspect="1"/>
            </p:cNvPicPr>
            <p:nvPr/>
          </p:nvPicPr>
          <p:blipFill>
            <a:blip r:embed="rId6"/>
            <a:stretch>
              <a:fillRect/>
            </a:stretch>
          </p:blipFill>
          <p:spPr>
            <a:xfrm>
              <a:off x="6224487" y="6153711"/>
              <a:ext cx="1311176" cy="704289"/>
            </a:xfrm>
            <a:prstGeom prst="rect">
              <a:avLst/>
            </a:prstGeom>
          </p:spPr>
        </p:pic>
      </p:grpSp>
      <p:grpSp>
        <p:nvGrpSpPr>
          <p:cNvPr id="38" name="Group 37"/>
          <p:cNvGrpSpPr/>
          <p:nvPr/>
        </p:nvGrpSpPr>
        <p:grpSpPr>
          <a:xfrm>
            <a:off x="362848" y="3388350"/>
            <a:ext cx="4324356" cy="993374"/>
            <a:chOff x="362848" y="3429000"/>
            <a:chExt cx="4324356" cy="993374"/>
          </a:xfrm>
        </p:grpSpPr>
        <p:sp>
          <p:nvSpPr>
            <p:cNvPr id="33" name="TextBox 32"/>
            <p:cNvSpPr txBox="1"/>
            <p:nvPr/>
          </p:nvSpPr>
          <p:spPr>
            <a:xfrm>
              <a:off x="362848" y="3429000"/>
              <a:ext cx="4324356" cy="954107"/>
            </a:xfrm>
            <a:prstGeom prst="rect">
              <a:avLst/>
            </a:prstGeom>
            <a:noFill/>
          </p:spPr>
          <p:txBody>
            <a:bodyPr wrap="square" rtlCol="0">
              <a:spAutoFit/>
            </a:bodyPr>
            <a:lstStyle/>
            <a:p>
              <a:pPr algn="just"/>
              <a:r>
                <a:rPr lang="en-US" sz="1400" dirty="0" smtClean="0">
                  <a:latin typeface="Times New Roman"/>
                  <a:cs typeface="Times New Roman"/>
                </a:rPr>
                <a:t>Using the drift velocity (V), we express the  probability that the first electrons will reach the anode at time </a:t>
              </a:r>
              <a:r>
                <a:rPr lang="en-US" sz="1400" dirty="0" err="1" smtClean="0">
                  <a:latin typeface="Times New Roman"/>
                  <a:cs typeface="Times New Roman"/>
                </a:rPr>
                <a:t>t</a:t>
              </a:r>
              <a:r>
                <a:rPr lang="en-US" sz="1400" dirty="0" smtClean="0">
                  <a:latin typeface="Times New Roman"/>
                  <a:cs typeface="Times New Roman"/>
                </a:rPr>
                <a:t> as:</a:t>
              </a:r>
            </a:p>
            <a:p>
              <a:pPr algn="just"/>
              <a:endParaRPr lang="en-US" sz="1400" dirty="0">
                <a:latin typeface="Times New Roman"/>
                <a:cs typeface="Times New Roman"/>
              </a:endParaRPr>
            </a:p>
            <a:p>
              <a:pPr algn="just"/>
              <a:endParaRPr lang="en-US" sz="1400" dirty="0" smtClean="0">
                <a:latin typeface="Times New Roman"/>
                <a:cs typeface="Times New Roman"/>
              </a:endParaRPr>
            </a:p>
          </p:txBody>
        </p:sp>
        <p:pic>
          <p:nvPicPr>
            <p:cNvPr id="37" name="Picture 36" descr="Screen Shot 2018-03-06 at 5.06.11 μ.μ..png"/>
            <p:cNvPicPr>
              <a:picLocks noChangeAspect="1"/>
            </p:cNvPicPr>
            <p:nvPr/>
          </p:nvPicPr>
          <p:blipFill>
            <a:blip r:embed="rId7"/>
            <a:stretch>
              <a:fillRect/>
            </a:stretch>
          </p:blipFill>
          <p:spPr>
            <a:xfrm>
              <a:off x="1250868" y="3946032"/>
              <a:ext cx="1998937" cy="476342"/>
            </a:xfrm>
            <a:prstGeom prst="rect">
              <a:avLst/>
            </a:prstGeom>
          </p:spPr>
        </p:pic>
      </p:grpSp>
      <p:grpSp>
        <p:nvGrpSpPr>
          <p:cNvPr id="10" name="Group 9"/>
          <p:cNvGrpSpPr/>
          <p:nvPr/>
        </p:nvGrpSpPr>
        <p:grpSpPr>
          <a:xfrm>
            <a:off x="224481" y="4304703"/>
            <a:ext cx="4626376" cy="2388597"/>
            <a:chOff x="224481" y="4304703"/>
            <a:chExt cx="4626376" cy="2388597"/>
          </a:xfrm>
        </p:grpSpPr>
        <p:pic>
          <p:nvPicPr>
            <p:cNvPr id="39" name="Picture 38" descr="Screen Shot 2018-03-06 at 5.10.54 μ.μ..png"/>
            <p:cNvPicPr>
              <a:picLocks noChangeAspect="1"/>
            </p:cNvPicPr>
            <p:nvPr/>
          </p:nvPicPr>
          <p:blipFill>
            <a:blip r:embed="rId8"/>
            <a:stretch>
              <a:fillRect/>
            </a:stretch>
          </p:blipFill>
          <p:spPr>
            <a:xfrm>
              <a:off x="224481" y="4304703"/>
              <a:ext cx="2305660" cy="2388597"/>
            </a:xfrm>
            <a:prstGeom prst="rect">
              <a:avLst/>
            </a:prstGeom>
            <a:ln w="25400">
              <a:solidFill>
                <a:srgbClr val="FF0000"/>
              </a:solidFill>
            </a:ln>
          </p:spPr>
        </p:pic>
        <p:sp>
          <p:nvSpPr>
            <p:cNvPr id="40" name="TextBox 39"/>
            <p:cNvSpPr txBox="1"/>
            <p:nvPr/>
          </p:nvSpPr>
          <p:spPr>
            <a:xfrm>
              <a:off x="1790054" y="4779896"/>
              <a:ext cx="3060803" cy="1600438"/>
            </a:xfrm>
            <a:prstGeom prst="rect">
              <a:avLst/>
            </a:prstGeom>
            <a:solidFill>
              <a:srgbClr val="FFFF00"/>
            </a:solidFill>
            <a:ln w="34925">
              <a:solidFill>
                <a:srgbClr val="FF0000">
                  <a:alpha val="99000"/>
                </a:srgbClr>
              </a:solidFill>
            </a:ln>
          </p:spPr>
          <p:txBody>
            <a:bodyPr wrap="square" rtlCol="0">
              <a:spAutoFit/>
            </a:bodyPr>
            <a:lstStyle/>
            <a:p>
              <a:pPr algn="just"/>
              <a:r>
                <a:rPr lang="en-US" sz="1400" b="1" dirty="0" smtClean="0">
                  <a:solidFill>
                    <a:srgbClr val="0000FF"/>
                  </a:solidFill>
                  <a:latin typeface="Times New Roman"/>
                  <a:cs typeface="Times New Roman"/>
                </a:rPr>
                <a:t>Setting typical values, i.e. V=50</a:t>
              </a:r>
              <a:r>
                <a:rPr lang="el-GR" sz="1400" b="1" dirty="0" smtClean="0">
                  <a:solidFill>
                    <a:srgbClr val="0000FF"/>
                  </a:solidFill>
                  <a:latin typeface="Times New Roman"/>
                  <a:cs typeface="Times New Roman"/>
                </a:rPr>
                <a:t>μ</a:t>
              </a:r>
              <a:r>
                <a:rPr lang="en-US" sz="1400" b="1" dirty="0" err="1" smtClean="0">
                  <a:solidFill>
                    <a:srgbClr val="0000FF"/>
                  </a:solidFill>
                  <a:latin typeface="Times New Roman"/>
                  <a:cs typeface="Times New Roman"/>
                </a:rPr>
                <a:t>m</a:t>
              </a:r>
              <a:r>
                <a:rPr lang="en-US" sz="1400" b="1" dirty="0" smtClean="0">
                  <a:solidFill>
                    <a:srgbClr val="0000FF"/>
                  </a:solidFill>
                  <a:latin typeface="Times New Roman"/>
                  <a:cs typeface="Times New Roman"/>
                </a:rPr>
                <a:t>/ns and </a:t>
              </a:r>
              <a:r>
                <a:rPr lang="en-US" sz="1400" b="1" dirty="0" err="1" smtClean="0">
                  <a:solidFill>
                    <a:srgbClr val="0000FF"/>
                  </a:solidFill>
                  <a:latin typeface="Times New Roman"/>
                  <a:cs typeface="Times New Roman"/>
                </a:rPr>
                <a:t>n</a:t>
              </a:r>
              <a:r>
                <a:rPr lang="en-US" sz="1400" b="1" dirty="0" smtClean="0">
                  <a:solidFill>
                    <a:srgbClr val="0000FF"/>
                  </a:solidFill>
                  <a:latin typeface="Times New Roman"/>
                  <a:cs typeface="Times New Roman"/>
                </a:rPr>
                <a:t>=10 we conclude that:</a:t>
              </a:r>
            </a:p>
            <a:p>
              <a:pPr algn="just"/>
              <a:r>
                <a:rPr lang="en-US" sz="1400" b="1" dirty="0" smtClean="0">
                  <a:solidFill>
                    <a:srgbClr val="000090"/>
                  </a:solidFill>
                  <a:latin typeface="Times New Roman"/>
                  <a:cs typeface="Times New Roman"/>
                </a:rPr>
                <a:t>Typical Time Resolution ~6ns</a:t>
              </a:r>
            </a:p>
            <a:p>
              <a:pPr algn="just"/>
              <a:endParaRPr lang="en-US" sz="1400" b="1" dirty="0" smtClean="0">
                <a:latin typeface="Times New Roman"/>
                <a:cs typeface="Times New Roman"/>
              </a:endParaRPr>
            </a:p>
            <a:p>
              <a:pPr algn="just"/>
              <a:r>
                <a:rPr lang="en-US" sz="1400" b="1" dirty="0" smtClean="0">
                  <a:solidFill>
                    <a:srgbClr val="FF6600"/>
                  </a:solidFill>
                  <a:latin typeface="Times New Roman"/>
                  <a:cs typeface="Times New Roman"/>
                </a:rPr>
                <a:t>A typical </a:t>
              </a:r>
              <a:r>
                <a:rPr lang="en-US" sz="1400" b="1" dirty="0" err="1" smtClean="0">
                  <a:solidFill>
                    <a:srgbClr val="FF6600"/>
                  </a:solidFill>
                  <a:latin typeface="Times New Roman"/>
                  <a:cs typeface="Times New Roman"/>
                </a:rPr>
                <a:t>MicroMegas</a:t>
              </a:r>
              <a:r>
                <a:rPr lang="en-US" sz="1400" b="1" dirty="0" smtClean="0">
                  <a:solidFill>
                    <a:srgbClr val="FF6600"/>
                  </a:solidFill>
                  <a:latin typeface="Times New Roman"/>
                  <a:cs typeface="Times New Roman"/>
                </a:rPr>
                <a:t> cannot reach timing resolution at the level of tenths of </a:t>
              </a:r>
              <a:r>
                <a:rPr lang="en-US" sz="1400" b="1" dirty="0" err="1" smtClean="0">
                  <a:solidFill>
                    <a:srgbClr val="FF6600"/>
                  </a:solidFill>
                  <a:latin typeface="Times New Roman"/>
                  <a:cs typeface="Times New Roman"/>
                </a:rPr>
                <a:t>ps</a:t>
              </a:r>
              <a:endParaRPr lang="en-US" sz="1400" b="1" dirty="0" smtClean="0">
                <a:solidFill>
                  <a:srgbClr val="FF6600"/>
                </a:solidFill>
                <a:latin typeface="Times New Roman"/>
                <a:cs typeface="Times New Roman"/>
              </a:endParaRPr>
            </a:p>
          </p:txBody>
        </p:sp>
      </p:grpSp>
      <p:sp>
        <p:nvSpPr>
          <p:cNvPr id="42" name="Slide Number Placeholder 41"/>
          <p:cNvSpPr>
            <a:spLocks noGrp="1"/>
          </p:cNvSpPr>
          <p:nvPr>
            <p:ph type="sldNum" sz="quarter" idx="12"/>
          </p:nvPr>
        </p:nvSpPr>
        <p:spPr/>
        <p:txBody>
          <a:bodyPr/>
          <a:lstStyle/>
          <a:p>
            <a:fld id="{D0FA8EE6-D00A-0F4A-A6C6-7ED912A5AA84}" type="slidenum">
              <a:rPr lang="en-US" smtClean="0"/>
              <a:t>5</a:t>
            </a:fld>
            <a:endParaRPr lang="en-US"/>
          </a:p>
        </p:txBody>
      </p:sp>
    </p:spTree>
    <p:extLst>
      <p:ext uri="{BB962C8B-B14F-4D97-AF65-F5344CB8AC3E}">
        <p14:creationId xmlns:p14="http://schemas.microsoft.com/office/powerpoint/2010/main" val="389900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8-03-06 at 5.35.24 μ.μ..png"/>
          <p:cNvPicPr>
            <a:picLocks noChangeAspect="1"/>
          </p:cNvPicPr>
          <p:nvPr/>
        </p:nvPicPr>
        <p:blipFill>
          <a:blip r:embed="rId2"/>
          <a:stretch>
            <a:fillRect/>
          </a:stretch>
        </p:blipFill>
        <p:spPr>
          <a:xfrm>
            <a:off x="1565031" y="1110353"/>
            <a:ext cx="2209800" cy="2534874"/>
          </a:xfrm>
          <a:prstGeom prst="rect">
            <a:avLst/>
          </a:prstGeom>
          <a:effectLst>
            <a:outerShdw blurRad="50800" dist="38100" dir="2700000" algn="tl" rotWithShape="0">
              <a:srgbClr val="000000">
                <a:alpha val="43000"/>
              </a:srgbClr>
            </a:outerShdw>
          </a:effectLst>
        </p:spPr>
      </p:pic>
      <p:pic>
        <p:nvPicPr>
          <p:cNvPr id="4" name="Picture 3" descr="Screen Shot 2018-03-06 at 5.34.44 μ.μ..png"/>
          <p:cNvPicPr>
            <a:picLocks noChangeAspect="1"/>
          </p:cNvPicPr>
          <p:nvPr/>
        </p:nvPicPr>
        <p:blipFill rotWithShape="1">
          <a:blip r:embed="rId3"/>
          <a:srcRect r="7215" b="67398"/>
          <a:stretch/>
        </p:blipFill>
        <p:spPr>
          <a:xfrm>
            <a:off x="4380003" y="1110352"/>
            <a:ext cx="4763997" cy="1289947"/>
          </a:xfrm>
          <a:prstGeom prst="rect">
            <a:avLst/>
          </a:prstGeom>
        </p:spPr>
      </p:pic>
      <p:sp>
        <p:nvSpPr>
          <p:cNvPr id="5" name="Rounded Rectangle 4"/>
          <p:cNvSpPr/>
          <p:nvPr/>
        </p:nvSpPr>
        <p:spPr>
          <a:xfrm>
            <a:off x="4598377" y="1866567"/>
            <a:ext cx="4396425" cy="316563"/>
          </a:xfrm>
          <a:prstGeom prst="roundRect">
            <a:avLst/>
          </a:prstGeom>
          <a:solidFill>
            <a:srgbClr val="FFFF00">
              <a:alpha val="16000"/>
            </a:srgbClr>
          </a:solidFill>
          <a:effectLst>
            <a:outerShdw blurRad="40000" dist="23000" dir="5400000" rotWithShape="0">
              <a:srgbClr val="FFFF00">
                <a:alpha val="2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p:cNvSpPr txBox="1"/>
          <p:nvPr/>
        </p:nvSpPr>
        <p:spPr>
          <a:xfrm>
            <a:off x="0" y="257802"/>
            <a:ext cx="8994803" cy="646331"/>
          </a:xfrm>
          <a:prstGeom prst="rect">
            <a:avLst/>
          </a:prstGeom>
          <a:noFill/>
        </p:spPr>
        <p:txBody>
          <a:bodyPr wrap="square" rtlCol="0">
            <a:spAutoFit/>
          </a:bodyPr>
          <a:lstStyle/>
          <a:p>
            <a:pPr algn="ctr"/>
            <a:r>
              <a:rPr lang="en-US" b="1" dirty="0" smtClean="0">
                <a:latin typeface="Times New Roman"/>
                <a:cs typeface="Times New Roman"/>
              </a:rPr>
              <a:t>The Physics of Ionization offers the means for precise spatial measurements (high spatial resolution) but </a:t>
            </a:r>
            <a:r>
              <a:rPr lang="en-US" b="1" dirty="0" smtClean="0">
                <a:solidFill>
                  <a:srgbClr val="FF6600"/>
                </a:solidFill>
                <a:latin typeface="Times New Roman"/>
                <a:cs typeface="Times New Roman"/>
              </a:rPr>
              <a:t>inhibits  precise timing measurements</a:t>
            </a:r>
            <a:endParaRPr lang="en-US" b="1" dirty="0">
              <a:solidFill>
                <a:srgbClr val="FF6600"/>
              </a:solidFill>
              <a:latin typeface="Times New Roman"/>
              <a:cs typeface="Times New Roman"/>
            </a:endParaRPr>
          </a:p>
        </p:txBody>
      </p:sp>
      <p:sp>
        <p:nvSpPr>
          <p:cNvPr id="8" name="Slide Number Placeholder 7"/>
          <p:cNvSpPr>
            <a:spLocks noGrp="1"/>
          </p:cNvSpPr>
          <p:nvPr>
            <p:ph type="sldNum" sz="quarter" idx="12"/>
          </p:nvPr>
        </p:nvSpPr>
        <p:spPr/>
        <p:txBody>
          <a:bodyPr/>
          <a:lstStyle/>
          <a:p>
            <a:fld id="{D0FA8EE6-D00A-0F4A-A6C6-7ED912A5AA84}" type="slidenum">
              <a:rPr lang="en-US" smtClean="0"/>
              <a:t>6</a:t>
            </a:fld>
            <a:endParaRPr lang="en-US"/>
          </a:p>
        </p:txBody>
      </p:sp>
      <p:grpSp>
        <p:nvGrpSpPr>
          <p:cNvPr id="2" name="Group 1"/>
          <p:cNvGrpSpPr/>
          <p:nvPr/>
        </p:nvGrpSpPr>
        <p:grpSpPr>
          <a:xfrm>
            <a:off x="42570" y="3851447"/>
            <a:ext cx="9144000" cy="2624158"/>
            <a:chOff x="42570" y="3851447"/>
            <a:chExt cx="9144000" cy="2624158"/>
          </a:xfrm>
        </p:grpSpPr>
        <p:sp>
          <p:nvSpPr>
            <p:cNvPr id="7" name="TextBox 6"/>
            <p:cNvSpPr txBox="1"/>
            <p:nvPr/>
          </p:nvSpPr>
          <p:spPr>
            <a:xfrm>
              <a:off x="42570" y="5829274"/>
              <a:ext cx="9144000" cy="646331"/>
            </a:xfrm>
            <a:prstGeom prst="rect">
              <a:avLst/>
            </a:prstGeom>
            <a:noFill/>
          </p:spPr>
          <p:txBody>
            <a:bodyPr wrap="square" rtlCol="0">
              <a:spAutoFit/>
            </a:bodyPr>
            <a:lstStyle/>
            <a:p>
              <a:pPr algn="ctr"/>
              <a:r>
                <a:rPr lang="en-US" b="1" dirty="0" smtClean="0"/>
                <a:t>In order to use gaseous detectors for precise (</a:t>
              </a:r>
              <a:r>
                <a:rPr lang="en-US" b="1" dirty="0" err="1" smtClean="0"/>
                <a:t>ps</a:t>
              </a:r>
              <a:r>
                <a:rPr lang="en-US" b="1" dirty="0" smtClean="0"/>
                <a:t>) timing of charge particles we should turn other </a:t>
              </a:r>
              <a:r>
                <a:rPr lang="en-US" b="1" dirty="0" smtClean="0">
                  <a:solidFill>
                    <a:srgbClr val="FF0000"/>
                  </a:solidFill>
                </a:rPr>
                <a:t>Physics</a:t>
              </a:r>
              <a:r>
                <a:rPr lang="en-US" b="1" dirty="0" smtClean="0"/>
                <a:t> phenomena </a:t>
              </a:r>
              <a:r>
                <a:rPr lang="en-US" b="1" dirty="0" smtClean="0">
                  <a:solidFill>
                    <a:srgbClr val="FF0000"/>
                  </a:solidFill>
                </a:rPr>
                <a:t>against</a:t>
              </a:r>
              <a:r>
                <a:rPr lang="en-US" b="1" dirty="0" smtClean="0"/>
                <a:t>  the stochastic </a:t>
              </a:r>
              <a:r>
                <a:rPr lang="en-US" b="1" dirty="0" smtClean="0">
                  <a:solidFill>
                    <a:srgbClr val="FF0000"/>
                  </a:solidFill>
                </a:rPr>
                <a:t>Nature</a:t>
              </a:r>
              <a:r>
                <a:rPr lang="en-US" b="1" dirty="0" smtClean="0"/>
                <a:t> of ionization</a:t>
              </a:r>
              <a:endParaRPr lang="en-US" b="1" dirty="0"/>
            </a:p>
          </p:txBody>
        </p:sp>
        <p:pic>
          <p:nvPicPr>
            <p:cNvPr id="10" name="Picture 9"/>
            <p:cNvPicPr>
              <a:picLocks noChangeAspect="1"/>
            </p:cNvPicPr>
            <p:nvPr/>
          </p:nvPicPr>
          <p:blipFill>
            <a:blip r:embed="rId4"/>
            <a:stretch>
              <a:fillRect/>
            </a:stretch>
          </p:blipFill>
          <p:spPr>
            <a:xfrm>
              <a:off x="3774831" y="3851447"/>
              <a:ext cx="3527147" cy="2098652"/>
            </a:xfrm>
            <a:prstGeom prst="rect">
              <a:avLst/>
            </a:prstGeom>
          </p:spPr>
        </p:pic>
        <p:sp>
          <p:nvSpPr>
            <p:cNvPr id="11" name="Rectangle 10"/>
            <p:cNvSpPr/>
            <p:nvPr/>
          </p:nvSpPr>
          <p:spPr>
            <a:xfrm>
              <a:off x="674077" y="3963556"/>
              <a:ext cx="3020232" cy="1938992"/>
            </a:xfrm>
            <a:prstGeom prst="rect">
              <a:avLst/>
            </a:prstGeom>
          </p:spPr>
          <p:txBody>
            <a:bodyPr wrap="square">
              <a:spAutoFit/>
            </a:bodyPr>
            <a:lstStyle/>
            <a:p>
              <a:pPr algn="just"/>
              <a:r>
                <a:rPr lang="en-US" sz="1200" b="1" dirty="0" smtClean="0">
                  <a:solidFill>
                    <a:srgbClr val="FF0000"/>
                  </a:solidFill>
                </a:rPr>
                <a:t>The </a:t>
              </a:r>
              <a:r>
                <a:rPr lang="en-US" sz="1200" b="1" dirty="0" err="1" smtClean="0">
                  <a:solidFill>
                    <a:srgbClr val="FF0000"/>
                  </a:solidFill>
                </a:rPr>
                <a:t>ouroboros</a:t>
              </a:r>
              <a:r>
                <a:rPr lang="en-US" sz="1200" b="1" dirty="0" smtClean="0">
                  <a:solidFill>
                    <a:srgbClr val="FF0000"/>
                  </a:solidFill>
                </a:rPr>
                <a:t> or </a:t>
              </a:r>
              <a:r>
                <a:rPr lang="en-US" sz="1200" b="1" dirty="0" err="1" smtClean="0">
                  <a:solidFill>
                    <a:srgbClr val="FF0000"/>
                  </a:solidFill>
                </a:rPr>
                <a:t>uroborus</a:t>
              </a:r>
              <a:r>
                <a:rPr lang="en-US" sz="1200" b="1" dirty="0" smtClean="0">
                  <a:solidFill>
                    <a:srgbClr val="FF0000"/>
                  </a:solidFill>
                </a:rPr>
                <a:t> </a:t>
              </a:r>
              <a:r>
                <a:rPr lang="en-US" sz="900" dirty="0" smtClean="0"/>
                <a:t>from Greek </a:t>
              </a:r>
              <a:r>
                <a:rPr lang="en-US" sz="900" dirty="0" err="1" smtClean="0"/>
                <a:t>οὐροβόρος</a:t>
              </a:r>
              <a:r>
                <a:rPr lang="en-US" sz="900" dirty="0" smtClean="0"/>
                <a:t> from </a:t>
              </a:r>
              <a:r>
                <a:rPr lang="en-US" sz="900" dirty="0" err="1" smtClean="0"/>
                <a:t>οὐρά</a:t>
              </a:r>
              <a:r>
                <a:rPr lang="en-US" sz="900" dirty="0" smtClean="0"/>
                <a:t>, "tail," and -</a:t>
              </a:r>
              <a:r>
                <a:rPr lang="en-US" sz="900" dirty="0" err="1" smtClean="0"/>
                <a:t>βορος</a:t>
              </a:r>
              <a:r>
                <a:rPr lang="en-US" sz="900" dirty="0" smtClean="0"/>
                <a:t>, "devouring") is an ancient symbol depicting a serpent or dragon eating its own tail. Originating in ancient Egyptian iconography, the </a:t>
              </a:r>
              <a:r>
                <a:rPr lang="en-US" sz="900" dirty="0" err="1" smtClean="0"/>
                <a:t>ouroboros</a:t>
              </a:r>
              <a:r>
                <a:rPr lang="en-US" sz="900" dirty="0" smtClean="0"/>
                <a:t> entered western tradition via Greek magical tradition and was adopted as a symbol in Gnosticism and </a:t>
              </a:r>
              <a:r>
                <a:rPr lang="en-US" sz="900" dirty="0" err="1" smtClean="0"/>
                <a:t>Hermeticism</a:t>
              </a:r>
              <a:r>
                <a:rPr lang="en-US" sz="900" dirty="0" smtClean="0"/>
                <a:t>, and most notably in alchemy. Via medieval alchemical tradition, the symbol entered Renaissance magic and modern symbolism, often taken to symbolize introspection, the eternal return or cyclicality, especially in the sense of something constantly re-creating itself</a:t>
              </a:r>
              <a:r>
                <a:rPr lang="en-US" sz="900" b="1" dirty="0" smtClean="0">
                  <a:solidFill>
                    <a:srgbClr val="FF0000"/>
                  </a:solidFill>
                </a:rPr>
                <a:t>. It also represents the infinite cycle of nature's endless creation and destruction, life and death.</a:t>
              </a:r>
              <a:endParaRPr lang="en-US" sz="900" b="1" dirty="0">
                <a:solidFill>
                  <a:srgbClr val="FF0000"/>
                </a:solidFill>
              </a:endParaRPr>
            </a:p>
          </p:txBody>
        </p:sp>
      </p:grpSp>
    </p:spTree>
    <p:extLst>
      <p:ext uri="{BB962C8B-B14F-4D97-AF65-F5344CB8AC3E}">
        <p14:creationId xmlns:p14="http://schemas.microsoft.com/office/powerpoint/2010/main" val="1080793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CustomShape 1"/>
          <p:cNvSpPr/>
          <p:nvPr/>
        </p:nvSpPr>
        <p:spPr>
          <a:xfrm>
            <a:off x="480357" y="66324"/>
            <a:ext cx="8228437" cy="555790"/>
          </a:xfrm>
          <a:prstGeom prst="rect">
            <a:avLst/>
          </a:prstGeom>
          <a:solidFill>
            <a:srgbClr val="00DCFF"/>
          </a:solidFill>
          <a:ln w="54720">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3266" spc="-1">
                <a:solidFill>
                  <a:srgbClr val="000000"/>
                </a:solidFill>
                <a:latin typeface="Bitstream Vera Sans"/>
                <a:ea typeface="DejaVu Sans"/>
              </a:rPr>
              <a:t>MicroMegas PICOSEC detector concept</a:t>
            </a:r>
            <a:endParaRPr lang="en-US" sz="3266" spc="-1">
              <a:latin typeface="Arial"/>
            </a:endParaRPr>
          </a:p>
        </p:txBody>
      </p:sp>
      <p:sp>
        <p:nvSpPr>
          <p:cNvPr id="258" name="CustomShape 2"/>
          <p:cNvSpPr/>
          <p:nvPr/>
        </p:nvSpPr>
        <p:spPr>
          <a:xfrm>
            <a:off x="21225" y="756327"/>
            <a:ext cx="2833343" cy="2841648"/>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marL="98293" algn="ctr">
              <a:spcAft>
                <a:spcPts val="1285"/>
              </a:spcAft>
              <a:buClr>
                <a:srgbClr val="000000"/>
              </a:buClr>
              <a:buSzPct val="45000"/>
            </a:pPr>
            <a:r>
              <a:rPr lang="en-US" sz="2000" b="1" spc="-1" dirty="0">
                <a:solidFill>
                  <a:srgbClr val="FF0000"/>
                </a:solidFill>
                <a:latin typeface="Times New Roman" charset="0"/>
                <a:ea typeface="Times New Roman" charset="0"/>
                <a:cs typeface="Times New Roman" charset="0"/>
              </a:rPr>
              <a:t>PICOSEC is a </a:t>
            </a:r>
            <a:r>
              <a:rPr lang="en-US" sz="2000" b="1" spc="-1" dirty="0" smtClean="0">
                <a:solidFill>
                  <a:srgbClr val="FF0000"/>
                </a:solidFill>
                <a:latin typeface="Times New Roman" charset="0"/>
                <a:ea typeface="Times New Roman" charset="0"/>
                <a:cs typeface="Times New Roman" charset="0"/>
              </a:rPr>
              <a:t>hybrid             </a:t>
            </a:r>
            <a:r>
              <a:rPr lang="en-US" b="1" spc="-1" dirty="0" smtClean="0">
                <a:solidFill>
                  <a:srgbClr val="002060"/>
                </a:solidFill>
                <a:latin typeface="Times New Roman" charset="0"/>
                <a:ea typeface="Times New Roman" charset="0"/>
                <a:cs typeface="Times New Roman" charset="0"/>
              </a:rPr>
              <a:t>a </a:t>
            </a:r>
            <a:r>
              <a:rPr lang="en-US" b="1" spc="-1" dirty="0">
                <a:solidFill>
                  <a:srgbClr val="002060"/>
                </a:solidFill>
                <a:latin typeface="Times New Roman" charset="0"/>
                <a:ea typeface="Times New Roman" charset="0"/>
                <a:cs typeface="Times New Roman" charset="0"/>
              </a:rPr>
              <a:t>two-stage </a:t>
            </a:r>
            <a:r>
              <a:rPr lang="en-US" b="1" spc="-1" dirty="0" err="1">
                <a:solidFill>
                  <a:srgbClr val="002060"/>
                </a:solidFill>
                <a:latin typeface="Times New Roman" charset="0"/>
                <a:ea typeface="Times New Roman" charset="0"/>
                <a:cs typeface="Times New Roman" charset="0"/>
              </a:rPr>
              <a:t>MicroMegas</a:t>
            </a:r>
            <a:r>
              <a:rPr lang="en-US" b="1" spc="-1" dirty="0">
                <a:solidFill>
                  <a:srgbClr val="002060"/>
                </a:solidFill>
                <a:latin typeface="Times New Roman" charset="0"/>
                <a:ea typeface="Times New Roman" charset="0"/>
                <a:cs typeface="Times New Roman" charset="0"/>
              </a:rPr>
              <a:t> </a:t>
            </a:r>
            <a:r>
              <a:rPr lang="en-US" b="1" spc="-1" dirty="0">
                <a:solidFill>
                  <a:srgbClr val="0099FF"/>
                </a:solidFill>
                <a:latin typeface="Times New Roman" charset="0"/>
                <a:ea typeface="Times New Roman" charset="0"/>
                <a:cs typeface="Times New Roman" charset="0"/>
              </a:rPr>
              <a:t>with </a:t>
            </a:r>
            <a:r>
              <a:rPr lang="en-US" b="1" spc="-1" dirty="0" smtClean="0">
                <a:solidFill>
                  <a:srgbClr val="0099FF"/>
                </a:solidFill>
                <a:latin typeface="Times New Roman" charset="0"/>
                <a:ea typeface="Times New Roman" charset="0"/>
                <a:cs typeface="Times New Roman" charset="0"/>
              </a:rPr>
              <a:t> </a:t>
            </a:r>
            <a:r>
              <a:rPr lang="en-US" b="1" spc="-1" dirty="0">
                <a:solidFill>
                  <a:srgbClr val="0099FF"/>
                </a:solidFill>
                <a:latin typeface="Times New Roman" charset="0"/>
                <a:ea typeface="Times New Roman" charset="0"/>
                <a:cs typeface="Times New Roman" charset="0"/>
              </a:rPr>
              <a:t>Cerenkov radiator </a:t>
            </a:r>
            <a:r>
              <a:rPr lang="en-US" b="1" spc="-1" dirty="0">
                <a:solidFill>
                  <a:schemeClr val="accent2">
                    <a:lumMod val="75000"/>
                  </a:schemeClr>
                </a:solidFill>
                <a:latin typeface="Times New Roman" charset="0"/>
                <a:ea typeface="Times New Roman" charset="0"/>
                <a:cs typeface="Times New Roman" charset="0"/>
              </a:rPr>
              <a:t>and  </a:t>
            </a:r>
            <a:r>
              <a:rPr lang="en-US" b="1" spc="-1" dirty="0" smtClean="0">
                <a:solidFill>
                  <a:schemeClr val="accent2">
                    <a:lumMod val="75000"/>
                  </a:schemeClr>
                </a:solidFill>
                <a:latin typeface="Times New Roman" charset="0"/>
                <a:ea typeface="Times New Roman" charset="0"/>
                <a:cs typeface="Times New Roman" charset="0"/>
              </a:rPr>
              <a:t>                                           a </a:t>
            </a:r>
            <a:r>
              <a:rPr lang="en-US" b="1" spc="-1" dirty="0">
                <a:solidFill>
                  <a:schemeClr val="accent2">
                    <a:lumMod val="75000"/>
                  </a:schemeClr>
                </a:solidFill>
                <a:latin typeface="Times New Roman" charset="0"/>
                <a:ea typeface="Times New Roman" charset="0"/>
                <a:cs typeface="Times New Roman" charset="0"/>
              </a:rPr>
              <a:t>photocathode </a:t>
            </a:r>
            <a:r>
              <a:rPr lang="en-US" b="1" spc="-1" dirty="0" smtClean="0">
                <a:solidFill>
                  <a:schemeClr val="accent2">
                    <a:lumMod val="75000"/>
                  </a:schemeClr>
                </a:solidFill>
                <a:latin typeface="Times New Roman" charset="0"/>
                <a:ea typeface="Times New Roman" charset="0"/>
                <a:cs typeface="Times New Roman" charset="0"/>
              </a:rPr>
              <a:t>layer</a:t>
            </a:r>
            <a:endParaRPr lang="en-US" b="1" spc="-1" dirty="0">
              <a:solidFill>
                <a:schemeClr val="accent2">
                  <a:lumMod val="75000"/>
                </a:schemeClr>
              </a:solidFill>
              <a:latin typeface="Times New Roman" charset="0"/>
              <a:ea typeface="Times New Roman" charset="0"/>
              <a:cs typeface="Times New Roman" charset="0"/>
            </a:endParaRPr>
          </a:p>
          <a:p>
            <a:pPr>
              <a:spcAft>
                <a:spcPts val="1285"/>
              </a:spcAft>
            </a:pPr>
            <a:endParaRPr lang="en-US" sz="1996" spc="-1" dirty="0">
              <a:latin typeface="Arial"/>
            </a:endParaRPr>
          </a:p>
        </p:txBody>
      </p:sp>
      <p:sp>
        <p:nvSpPr>
          <p:cNvPr id="259" name="CustomShape 3"/>
          <p:cNvSpPr/>
          <p:nvPr/>
        </p:nvSpPr>
        <p:spPr>
          <a:xfrm>
            <a:off x="184502" y="3416086"/>
            <a:ext cx="8762674" cy="3275635"/>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marL="391867" indent="-293574">
              <a:spcAft>
                <a:spcPts val="1285"/>
              </a:spcAft>
              <a:buClr>
                <a:srgbClr val="000000"/>
              </a:buClr>
              <a:buSzPct val="45000"/>
              <a:buFont typeface="Wingdings" charset="2"/>
              <a:buChar char=""/>
            </a:pPr>
            <a:r>
              <a:rPr lang="en-US" sz="1633" spc="-1">
                <a:solidFill>
                  <a:srgbClr val="000000"/>
                </a:solidFill>
                <a:latin typeface="Bitstream Vera Sans"/>
                <a:ea typeface="DejaVu Sans"/>
              </a:rPr>
              <a:t>Radiator: Particle passage produce  Cherenkov UV light </a:t>
            </a:r>
            <a:endParaRPr lang="en-US" sz="1633" spc="-1">
              <a:latin typeface="Arial"/>
            </a:endParaRPr>
          </a:p>
          <a:p>
            <a:pPr marL="391867" indent="-293574">
              <a:spcAft>
                <a:spcPts val="1285"/>
              </a:spcAft>
              <a:buClr>
                <a:srgbClr val="000000"/>
              </a:buClr>
              <a:buSzPct val="45000"/>
              <a:buFont typeface="Wingdings" charset="2"/>
              <a:buChar char=""/>
            </a:pPr>
            <a:r>
              <a:rPr lang="en-US" sz="1633" spc="-1">
                <a:solidFill>
                  <a:srgbClr val="000000"/>
                </a:solidFill>
                <a:latin typeface="Bitstream Vera Sans"/>
                <a:ea typeface="DejaVu Sans"/>
              </a:rPr>
              <a:t>Photocathode: UV → photoelectrons, emitted ~ synchronously;</a:t>
            </a:r>
            <a:endParaRPr lang="en-US" sz="1633" spc="-1">
              <a:latin typeface="Arial"/>
            </a:endParaRPr>
          </a:p>
          <a:p>
            <a:pPr marL="391867" indent="-293574">
              <a:spcAft>
                <a:spcPts val="1285"/>
              </a:spcAft>
              <a:buClr>
                <a:srgbClr val="000000"/>
              </a:buClr>
              <a:buSzPct val="45000"/>
              <a:buFont typeface="Wingdings" charset="2"/>
              <a:buChar char=""/>
            </a:pPr>
            <a:r>
              <a:rPr lang="en-US" sz="1633" spc="-1">
                <a:solidFill>
                  <a:srgbClr val="000000"/>
                </a:solidFill>
                <a:latin typeface="Bitstream Vera Sans"/>
                <a:ea typeface="Bitstream Vera Sans"/>
              </a:rPr>
              <a:t>These electrons enter the thin-gap MicroMegas chamber, in the “drift”/”pre-amplification” gap: which is small (~200microns) with high-field (~500V), and soon each electron initiates an avalanche  in this region.  </a:t>
            </a:r>
            <a:r>
              <a:rPr lang="en-US" sz="1633" spc="-1">
                <a:solidFill>
                  <a:srgbClr val="000000"/>
                </a:solidFill>
                <a:latin typeface="Bitstream Vera Sans"/>
                <a:ea typeface="DejaVu Sans"/>
              </a:rPr>
              <a:t>Due to high gain in drift region jitter before first amplification minimised </a:t>
            </a:r>
            <a:endParaRPr lang="en-US" sz="1633" spc="-1">
              <a:latin typeface="Arial"/>
            </a:endParaRPr>
          </a:p>
          <a:p>
            <a:pPr marL="391867" indent="-293574">
              <a:buClr>
                <a:srgbClr val="000000"/>
              </a:buClr>
              <a:buSzPct val="45000"/>
              <a:buFont typeface="Wingdings" charset="2"/>
              <a:buChar char=""/>
            </a:pPr>
            <a:r>
              <a:rPr lang="en-US" sz="1633" spc="-1">
                <a:solidFill>
                  <a:srgbClr val="000000"/>
                </a:solidFill>
                <a:latin typeface="Bitstream Vera Sans"/>
                <a:ea typeface="Bitstream Vera Sans"/>
              </a:rPr>
              <a:t>Via the mesh, a fraction of these pre-amplification avalanche electrons pass to the lower “amplification” region, where each one starts a new avalanche and induces signal on the anode. </a:t>
            </a:r>
            <a:endParaRPr lang="en-US" sz="1633" spc="-1">
              <a:latin typeface="Arial"/>
            </a:endParaRPr>
          </a:p>
          <a:p>
            <a:pPr marL="391867" indent="-293574">
              <a:buClr>
                <a:srgbClr val="000000"/>
              </a:buClr>
              <a:buSzPct val="45000"/>
              <a:buFont typeface="Wingdings" charset="2"/>
              <a:buChar char=""/>
            </a:pPr>
            <a:r>
              <a:rPr lang="en-US" sz="1633" spc="-1">
                <a:solidFill>
                  <a:srgbClr val="000000"/>
                </a:solidFill>
                <a:latin typeface="Bitstream Vera Sans"/>
                <a:ea typeface="Bitstream Vera Sans"/>
              </a:rPr>
              <a:t>→ </a:t>
            </a:r>
            <a:r>
              <a:rPr lang="en-US" sz="1633" spc="-1">
                <a:solidFill>
                  <a:srgbClr val="000000"/>
                </a:solidFill>
                <a:latin typeface="Bitstream Vera Sans"/>
                <a:ea typeface="DejaVu Sans"/>
              </a:rPr>
              <a:t>depending on how big is the (circular of hexagonal) readout-pad on the anode, it can see full or partial signal from the Cerenkov cone</a:t>
            </a:r>
            <a:endParaRPr lang="en-US" sz="1633" spc="-1">
              <a:latin typeface="Arial"/>
            </a:endParaRPr>
          </a:p>
        </p:txBody>
      </p:sp>
      <p:sp>
        <p:nvSpPr>
          <p:cNvPr id="260" name="CustomShape 4"/>
          <p:cNvSpPr/>
          <p:nvPr/>
        </p:nvSpPr>
        <p:spPr>
          <a:xfrm>
            <a:off x="2942227" y="708977"/>
            <a:ext cx="6137529" cy="2487993"/>
          </a:xfrm>
          <a:prstGeom prst="rect">
            <a:avLst/>
          </a:prstGeom>
          <a:blipFill rotWithShape="0">
            <a:blip r:embed="rId2"/>
            <a:stretch>
              <a:fillRect/>
            </a:stretch>
          </a:blipFill>
          <a:ln>
            <a:noFill/>
          </a:ln>
        </p:spPr>
        <p:style>
          <a:lnRef idx="0">
            <a:scrgbClr r="0" g="0" b="0"/>
          </a:lnRef>
          <a:fillRef idx="0">
            <a:scrgbClr r="0" g="0" b="0"/>
          </a:fillRef>
          <a:effectRef idx="0">
            <a:scrgbClr r="0" g="0" b="0"/>
          </a:effectRef>
          <a:fontRef idx="minor"/>
        </p:style>
      </p:sp>
      <p:cxnSp>
        <p:nvCxnSpPr>
          <p:cNvPr id="3" name="Straight Connector 2"/>
          <p:cNvCxnSpPr/>
          <p:nvPr/>
        </p:nvCxnSpPr>
        <p:spPr>
          <a:xfrm flipV="1">
            <a:off x="4607169" y="1910862"/>
            <a:ext cx="2854569" cy="11723"/>
          </a:xfrm>
          <a:prstGeom prst="line">
            <a:avLst/>
          </a:prstGeom>
          <a:ln w="3175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fld id="{7EA9DCD8-BFAF-9B47-B38A-9DF1EE23DEF5}" type="slidenum">
              <a:rPr lang="en-US" smtClean="0"/>
              <a:t>7</a:t>
            </a:fld>
            <a:endParaRPr lang="en-US"/>
          </a:p>
        </p:txBody>
      </p:sp>
    </p:spTree>
    <p:extLst>
      <p:ext uri="{BB962C8B-B14F-4D97-AF65-F5344CB8AC3E}">
        <p14:creationId xmlns:p14="http://schemas.microsoft.com/office/powerpoint/2010/main" val="2122650737"/>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CustomShape 1"/>
          <p:cNvSpPr/>
          <p:nvPr/>
        </p:nvSpPr>
        <p:spPr>
          <a:xfrm>
            <a:off x="480357" y="66324"/>
            <a:ext cx="8228437" cy="555790"/>
          </a:xfrm>
          <a:prstGeom prst="rect">
            <a:avLst/>
          </a:prstGeom>
          <a:solidFill>
            <a:srgbClr val="00DCFF"/>
          </a:solidFill>
          <a:ln w="54720">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3266" spc="-1">
                <a:solidFill>
                  <a:srgbClr val="000000"/>
                </a:solidFill>
                <a:latin typeface="Bitstream Vera Sans"/>
                <a:ea typeface="DejaVu Sans"/>
              </a:rPr>
              <a:t>PICOSEC concept and specifics</a:t>
            </a:r>
            <a:endParaRPr lang="en-US" sz="3266" spc="-1">
              <a:latin typeface="Arial"/>
            </a:endParaRPr>
          </a:p>
        </p:txBody>
      </p:sp>
      <p:sp>
        <p:nvSpPr>
          <p:cNvPr id="271" name="CustomShape 8"/>
          <p:cNvSpPr/>
          <p:nvPr/>
        </p:nvSpPr>
        <p:spPr>
          <a:xfrm>
            <a:off x="78046" y="830454"/>
            <a:ext cx="4133158" cy="4931902"/>
          </a:xfrm>
          <a:prstGeom prst="rect">
            <a:avLst/>
          </a:prstGeom>
          <a:noFill/>
          <a:ln w="18360">
            <a:noFill/>
          </a:ln>
        </p:spPr>
        <p:style>
          <a:lnRef idx="0">
            <a:scrgbClr r="0" g="0" b="0"/>
          </a:lnRef>
          <a:fillRef idx="0">
            <a:scrgbClr r="0" g="0" b="0"/>
          </a:fillRef>
          <a:effectRef idx="0">
            <a:scrgbClr r="0" g="0" b="0"/>
          </a:effectRef>
          <a:fontRef idx="minor"/>
        </p:style>
        <p:txBody>
          <a:bodyPr lIns="74127" tIns="36900" rIns="74127" bIns="36900"/>
          <a:lstStyle/>
          <a:p>
            <a:pPr>
              <a:lnSpc>
                <a:spcPct val="100000"/>
              </a:lnSpc>
            </a:pPr>
            <a:r>
              <a:rPr lang="en-US" sz="1814" b="1" spc="-1" dirty="0">
                <a:solidFill>
                  <a:srgbClr val="000000"/>
                </a:solidFill>
                <a:latin typeface="Times New Roman"/>
                <a:ea typeface="DejaVu Sans"/>
              </a:rPr>
              <a:t>Radiator: </a:t>
            </a:r>
            <a:r>
              <a:rPr lang="en-US" sz="1814" spc="-1" dirty="0" smtClean="0">
                <a:solidFill>
                  <a:srgbClr val="000000"/>
                </a:solidFill>
                <a:latin typeface="Times New Roman"/>
                <a:ea typeface="DejaVu Sans"/>
              </a:rPr>
              <a:t>MgF</a:t>
            </a:r>
            <a:r>
              <a:rPr lang="en-US" sz="1814" spc="-1" baseline="-25000" dirty="0" smtClean="0">
                <a:solidFill>
                  <a:srgbClr val="000000"/>
                </a:solidFill>
                <a:latin typeface="Times New Roman"/>
                <a:ea typeface="DejaVu Sans"/>
              </a:rPr>
              <a:t>2</a:t>
            </a:r>
            <a:r>
              <a:rPr lang="en-US" sz="1814" spc="-1" dirty="0" smtClean="0">
                <a:solidFill>
                  <a:srgbClr val="000000"/>
                </a:solidFill>
                <a:latin typeface="Times New Roman"/>
                <a:ea typeface="DejaVu Sans"/>
              </a:rPr>
              <a:t> (3mm thick)  </a:t>
            </a:r>
            <a:endParaRPr lang="en-US" sz="1814" spc="-1" dirty="0">
              <a:latin typeface="Arial"/>
            </a:endParaRPr>
          </a:p>
          <a:p>
            <a:pPr>
              <a:lnSpc>
                <a:spcPct val="100000"/>
              </a:lnSpc>
            </a:pPr>
            <a:r>
              <a:rPr lang="en-US" sz="1814" b="1" spc="-1" dirty="0">
                <a:solidFill>
                  <a:srgbClr val="000000"/>
                </a:solidFill>
                <a:latin typeface="Times New Roman"/>
                <a:ea typeface="DejaVu Sans"/>
              </a:rPr>
              <a:t>Photocathode: </a:t>
            </a:r>
            <a:endParaRPr lang="en-US" sz="1814" b="1" spc="-1" dirty="0">
              <a:latin typeface="Arial"/>
            </a:endParaRPr>
          </a:p>
          <a:p>
            <a:pPr>
              <a:lnSpc>
                <a:spcPct val="100000"/>
              </a:lnSpc>
            </a:pPr>
            <a:r>
              <a:rPr lang="en-US" sz="1814" spc="-1" dirty="0" err="1">
                <a:solidFill>
                  <a:srgbClr val="000000"/>
                </a:solidFill>
                <a:latin typeface="Times New Roman"/>
                <a:ea typeface="DejaVu Sans"/>
              </a:rPr>
              <a:t>CsI</a:t>
            </a:r>
            <a:r>
              <a:rPr lang="en-US" sz="1814" spc="-1" dirty="0">
                <a:solidFill>
                  <a:srgbClr val="000000"/>
                </a:solidFill>
                <a:latin typeface="Times New Roman"/>
                <a:ea typeface="DejaVu Sans"/>
              </a:rPr>
              <a:t>, metal, Diamond-Like Carbon </a:t>
            </a:r>
            <a:endParaRPr lang="en-US" sz="1814" spc="-1" dirty="0">
              <a:latin typeface="Arial"/>
            </a:endParaRPr>
          </a:p>
          <a:p>
            <a:pPr>
              <a:lnSpc>
                <a:spcPct val="100000"/>
              </a:lnSpc>
            </a:pPr>
            <a:endParaRPr lang="en-US" sz="1814" spc="-1" dirty="0">
              <a:latin typeface="Arial"/>
            </a:endParaRPr>
          </a:p>
          <a:p>
            <a:pPr>
              <a:lnSpc>
                <a:spcPct val="100000"/>
              </a:lnSpc>
            </a:pPr>
            <a:r>
              <a:rPr lang="en-US" sz="1814" b="1" spc="-1" dirty="0" smtClean="0">
                <a:solidFill>
                  <a:srgbClr val="000000"/>
                </a:solidFill>
                <a:latin typeface="Times New Roman"/>
                <a:ea typeface="DejaVu Sans"/>
              </a:rPr>
              <a:t>Drift gap </a:t>
            </a:r>
            <a:r>
              <a:rPr lang="en-US" sz="1814" spc="-1" dirty="0" smtClean="0">
                <a:solidFill>
                  <a:srgbClr val="000000"/>
                </a:solidFill>
                <a:latin typeface="Times New Roman"/>
                <a:ea typeface="DejaVu Sans"/>
              </a:rPr>
              <a:t>= 200 </a:t>
            </a:r>
            <a:r>
              <a:rPr lang="en-US" sz="1814" spc="-1" dirty="0" err="1" smtClean="0">
                <a:solidFill>
                  <a:srgbClr val="000000"/>
                </a:solidFill>
                <a:latin typeface="Times New Roman"/>
                <a:ea typeface="DejaVu Sans"/>
              </a:rPr>
              <a:t>μm</a:t>
            </a:r>
            <a:endParaRPr lang="en-US" sz="1814" spc="-1" dirty="0" smtClean="0">
              <a:latin typeface="Arial"/>
            </a:endParaRPr>
          </a:p>
          <a:p>
            <a:pPr>
              <a:lnSpc>
                <a:spcPct val="100000"/>
              </a:lnSpc>
            </a:pPr>
            <a:r>
              <a:rPr lang="en-US" sz="1814" b="1" spc="-1" dirty="0" smtClean="0">
                <a:solidFill>
                  <a:srgbClr val="000000"/>
                </a:solidFill>
                <a:latin typeface="Times New Roman"/>
                <a:ea typeface="DejaVu Sans"/>
              </a:rPr>
              <a:t>Amplification gap </a:t>
            </a:r>
            <a:r>
              <a:rPr lang="en-US" sz="1814" spc="-1" dirty="0" smtClean="0">
                <a:solidFill>
                  <a:srgbClr val="000000"/>
                </a:solidFill>
                <a:latin typeface="Times New Roman"/>
                <a:ea typeface="DejaVu Sans"/>
              </a:rPr>
              <a:t>= 128 </a:t>
            </a:r>
            <a:r>
              <a:rPr lang="en-US" sz="1814" spc="-1" dirty="0" err="1" smtClean="0">
                <a:solidFill>
                  <a:srgbClr val="000000"/>
                </a:solidFill>
                <a:latin typeface="Times New Roman"/>
                <a:ea typeface="DejaVu Sans"/>
              </a:rPr>
              <a:t>μm</a:t>
            </a:r>
            <a:endParaRPr lang="en-US" sz="1814" spc="-1" dirty="0" smtClean="0">
              <a:latin typeface="Arial"/>
            </a:endParaRPr>
          </a:p>
          <a:p>
            <a:pPr>
              <a:lnSpc>
                <a:spcPct val="100000"/>
              </a:lnSpc>
            </a:pPr>
            <a:r>
              <a:rPr lang="en-US" sz="1814" b="1" spc="-1" dirty="0" smtClean="0">
                <a:solidFill>
                  <a:srgbClr val="000000"/>
                </a:solidFill>
                <a:latin typeface="Times New Roman"/>
                <a:ea typeface="DejaVu Sans"/>
              </a:rPr>
              <a:t>Mesh thickness </a:t>
            </a:r>
            <a:r>
              <a:rPr lang="en-US" sz="1814" spc="-1" dirty="0" smtClean="0">
                <a:solidFill>
                  <a:srgbClr val="000000"/>
                </a:solidFill>
                <a:latin typeface="Times New Roman"/>
                <a:ea typeface="DejaVu Sans"/>
              </a:rPr>
              <a:t>= 36 </a:t>
            </a:r>
            <a:r>
              <a:rPr lang="en-US" sz="1814" spc="-1" dirty="0" err="1" smtClean="0">
                <a:solidFill>
                  <a:srgbClr val="000000"/>
                </a:solidFill>
                <a:latin typeface="Times New Roman"/>
                <a:ea typeface="DejaVu Sans"/>
              </a:rPr>
              <a:t>μm</a:t>
            </a:r>
            <a:r>
              <a:rPr lang="en-US" sz="1814" spc="-1" dirty="0" smtClean="0">
                <a:solidFill>
                  <a:srgbClr val="000000"/>
                </a:solidFill>
                <a:latin typeface="Times New Roman"/>
                <a:ea typeface="DejaVu Sans"/>
              </a:rPr>
              <a:t>                                         ( centered at</a:t>
            </a:r>
            <a:r>
              <a:rPr lang="en-US" sz="1814" spc="-1" dirty="0" smtClean="0">
                <a:latin typeface="Arial"/>
              </a:rPr>
              <a:t> </a:t>
            </a:r>
            <a:r>
              <a:rPr lang="en-US" sz="1814" spc="-1" dirty="0" smtClean="0">
                <a:solidFill>
                  <a:srgbClr val="000000"/>
                </a:solidFill>
                <a:latin typeface="Times New Roman"/>
                <a:ea typeface="DejaVu Sans"/>
              </a:rPr>
              <a:t>128 </a:t>
            </a:r>
            <a:r>
              <a:rPr lang="en-US" sz="1814" spc="-1" dirty="0" err="1" smtClean="0">
                <a:solidFill>
                  <a:srgbClr val="000000"/>
                </a:solidFill>
                <a:latin typeface="Times New Roman"/>
                <a:ea typeface="DejaVu Sans"/>
              </a:rPr>
              <a:t>μm</a:t>
            </a:r>
            <a:r>
              <a:rPr lang="en-US" sz="1814" spc="-1" dirty="0" smtClean="0">
                <a:solidFill>
                  <a:srgbClr val="000000"/>
                </a:solidFill>
                <a:latin typeface="Times New Roman"/>
                <a:ea typeface="DejaVu Sans"/>
              </a:rPr>
              <a:t> above anode)</a:t>
            </a:r>
          </a:p>
          <a:p>
            <a:pPr>
              <a:lnSpc>
                <a:spcPct val="100000"/>
              </a:lnSpc>
            </a:pPr>
            <a:endParaRPr lang="en-US" sz="1814" spc="-1" dirty="0" smtClean="0">
              <a:latin typeface="Arial"/>
            </a:endParaRPr>
          </a:p>
          <a:p>
            <a:pPr>
              <a:lnSpc>
                <a:spcPct val="100000"/>
              </a:lnSpc>
            </a:pPr>
            <a:r>
              <a:rPr lang="en-US" sz="1814" b="1" spc="-1" dirty="0" smtClean="0">
                <a:solidFill>
                  <a:srgbClr val="0070C0"/>
                </a:solidFill>
                <a:latin typeface="Times New Roman"/>
                <a:ea typeface="DejaVu Sans"/>
              </a:rPr>
              <a:t>COMPASS </a:t>
            </a:r>
            <a:r>
              <a:rPr lang="en-US" sz="1814" b="1" spc="-1" dirty="0">
                <a:solidFill>
                  <a:srgbClr val="0070C0"/>
                </a:solidFill>
                <a:latin typeface="Times New Roman"/>
                <a:ea typeface="DejaVu Sans"/>
              </a:rPr>
              <a:t>gas</a:t>
            </a:r>
            <a:endParaRPr lang="en-US" sz="1814" b="1" spc="-1" dirty="0">
              <a:solidFill>
                <a:srgbClr val="0070C0"/>
              </a:solidFill>
              <a:latin typeface="Arial"/>
            </a:endParaRPr>
          </a:p>
          <a:p>
            <a:pPr>
              <a:lnSpc>
                <a:spcPct val="100000"/>
              </a:lnSpc>
            </a:pPr>
            <a:r>
              <a:rPr lang="en-US" sz="1814" spc="-1" dirty="0">
                <a:solidFill>
                  <a:srgbClr val="0070C0"/>
                </a:solidFill>
                <a:latin typeface="Times New Roman"/>
                <a:ea typeface="DejaVu Sans"/>
              </a:rPr>
              <a:t>(80% Ne + 10% CF</a:t>
            </a:r>
            <a:r>
              <a:rPr lang="en-US" sz="1814" b="1" spc="-1" baseline="-33000" dirty="0">
                <a:solidFill>
                  <a:srgbClr val="0070C0"/>
                </a:solidFill>
                <a:latin typeface="Times New Roman"/>
                <a:ea typeface="DejaVu Sans"/>
              </a:rPr>
              <a:t>4</a:t>
            </a:r>
            <a:r>
              <a:rPr lang="en-US" sz="1814" spc="-1" dirty="0">
                <a:solidFill>
                  <a:srgbClr val="0070C0"/>
                </a:solidFill>
                <a:latin typeface="Times New Roman"/>
                <a:ea typeface="DejaVu Sans"/>
              </a:rPr>
              <a:t> + 10% C</a:t>
            </a:r>
            <a:r>
              <a:rPr lang="en-US" sz="1814" b="1" spc="-1" baseline="-33000" dirty="0">
                <a:solidFill>
                  <a:srgbClr val="0070C0"/>
                </a:solidFill>
                <a:latin typeface="Times New Roman"/>
                <a:ea typeface="DejaVu Sans"/>
              </a:rPr>
              <a:t>2</a:t>
            </a:r>
            <a:r>
              <a:rPr lang="en-US" sz="1814" spc="-1" dirty="0">
                <a:solidFill>
                  <a:srgbClr val="0070C0"/>
                </a:solidFill>
                <a:latin typeface="Times New Roman"/>
                <a:ea typeface="DejaVu Sans"/>
              </a:rPr>
              <a:t>H</a:t>
            </a:r>
            <a:r>
              <a:rPr lang="en-US" sz="1814" b="1" spc="-1" baseline="-33000" dirty="0">
                <a:solidFill>
                  <a:srgbClr val="0070C0"/>
                </a:solidFill>
                <a:latin typeface="Times New Roman"/>
                <a:ea typeface="DejaVu Sans"/>
              </a:rPr>
              <a:t>6</a:t>
            </a:r>
            <a:r>
              <a:rPr lang="en-US" sz="1814" spc="-1" dirty="0">
                <a:solidFill>
                  <a:srgbClr val="0070C0"/>
                </a:solidFill>
                <a:latin typeface="Times New Roman"/>
                <a:ea typeface="DejaVu Sans"/>
              </a:rPr>
              <a:t>) </a:t>
            </a:r>
            <a:endParaRPr lang="en-US" sz="1814" spc="-1" dirty="0">
              <a:solidFill>
                <a:srgbClr val="0070C0"/>
              </a:solidFill>
              <a:latin typeface="Arial"/>
            </a:endParaRPr>
          </a:p>
          <a:p>
            <a:pPr>
              <a:lnSpc>
                <a:spcPct val="100000"/>
              </a:lnSpc>
            </a:pPr>
            <a:r>
              <a:rPr lang="en-US" sz="1814" spc="-1" dirty="0">
                <a:solidFill>
                  <a:srgbClr val="0070C0"/>
                </a:solidFill>
                <a:latin typeface="Times New Roman"/>
                <a:ea typeface="DejaVu Sans"/>
              </a:rPr>
              <a:t>Pressure: 1 bar.</a:t>
            </a:r>
            <a:endParaRPr lang="en-US" sz="1814" spc="-1" dirty="0">
              <a:solidFill>
                <a:srgbClr val="0070C0"/>
              </a:solidFill>
              <a:latin typeface="Arial"/>
            </a:endParaRPr>
          </a:p>
          <a:p>
            <a:pPr>
              <a:lnSpc>
                <a:spcPct val="100000"/>
              </a:lnSpc>
            </a:pPr>
            <a:endParaRPr lang="en-US" sz="1814" spc="-1" dirty="0">
              <a:latin typeface="Arial"/>
            </a:endParaRPr>
          </a:p>
          <a:p>
            <a:pPr>
              <a:lnSpc>
                <a:spcPct val="100000"/>
              </a:lnSpc>
            </a:pPr>
            <a:r>
              <a:rPr lang="en-US" sz="1814" spc="-1" dirty="0" smtClean="0">
                <a:solidFill>
                  <a:schemeClr val="accent4">
                    <a:lumMod val="75000"/>
                  </a:schemeClr>
                </a:solidFill>
                <a:latin typeface="Times New Roman"/>
                <a:ea typeface="DejaVu Sans"/>
              </a:rPr>
              <a:t>Anode voltage  </a:t>
            </a:r>
            <a:r>
              <a:rPr lang="en-US" sz="1814" spc="-1" dirty="0">
                <a:solidFill>
                  <a:schemeClr val="accent4">
                    <a:lumMod val="75000"/>
                  </a:schemeClr>
                </a:solidFill>
                <a:latin typeface="Times New Roman"/>
                <a:ea typeface="DejaVu Sans"/>
              </a:rPr>
              <a:t>= 450 V  </a:t>
            </a:r>
            <a:endParaRPr lang="en-US" sz="1814" spc="-1" dirty="0">
              <a:solidFill>
                <a:schemeClr val="accent4">
                  <a:lumMod val="75000"/>
                </a:schemeClr>
              </a:solidFill>
              <a:latin typeface="Arial"/>
            </a:endParaRPr>
          </a:p>
          <a:p>
            <a:pPr>
              <a:lnSpc>
                <a:spcPct val="100000"/>
              </a:lnSpc>
            </a:pPr>
            <a:r>
              <a:rPr lang="en-US" sz="1814" spc="-1" dirty="0">
                <a:solidFill>
                  <a:schemeClr val="accent4">
                    <a:lumMod val="75000"/>
                  </a:schemeClr>
                </a:solidFill>
                <a:latin typeface="Times New Roman"/>
                <a:ea typeface="DejaVu Sans"/>
              </a:rPr>
              <a:t>	→ E =  35 kV/cm</a:t>
            </a:r>
            <a:endParaRPr lang="en-US" sz="1814" spc="-1" dirty="0">
              <a:solidFill>
                <a:schemeClr val="accent4">
                  <a:lumMod val="75000"/>
                </a:schemeClr>
              </a:solidFill>
              <a:latin typeface="Arial"/>
            </a:endParaRPr>
          </a:p>
          <a:p>
            <a:pPr>
              <a:lnSpc>
                <a:spcPct val="100000"/>
              </a:lnSpc>
            </a:pPr>
            <a:r>
              <a:rPr lang="en-US" sz="1814" spc="-1" dirty="0">
                <a:solidFill>
                  <a:schemeClr val="accent4">
                    <a:lumMod val="75000"/>
                  </a:schemeClr>
                </a:solidFill>
                <a:latin typeface="Times New Roman"/>
                <a:ea typeface="DejaVu Sans"/>
              </a:rPr>
              <a:t>Cathode voltage = 300-425 V </a:t>
            </a:r>
            <a:endParaRPr lang="en-US" sz="1814" spc="-1" dirty="0">
              <a:solidFill>
                <a:schemeClr val="accent4">
                  <a:lumMod val="75000"/>
                </a:schemeClr>
              </a:solidFill>
              <a:latin typeface="Arial"/>
            </a:endParaRPr>
          </a:p>
          <a:p>
            <a:pPr>
              <a:lnSpc>
                <a:spcPct val="100000"/>
              </a:lnSpc>
            </a:pPr>
            <a:r>
              <a:rPr lang="en-US" sz="1814" spc="-1" dirty="0">
                <a:solidFill>
                  <a:schemeClr val="accent4">
                    <a:lumMod val="75000"/>
                  </a:schemeClr>
                </a:solidFill>
                <a:latin typeface="Times New Roman"/>
                <a:ea typeface="DejaVu Sans"/>
              </a:rPr>
              <a:t>	→ E in [15, 21] kV/cm</a:t>
            </a:r>
            <a:endParaRPr lang="en-US" sz="1814" spc="-1" dirty="0">
              <a:solidFill>
                <a:schemeClr val="accent4">
                  <a:lumMod val="75000"/>
                </a:schemeClr>
              </a:solidFill>
              <a:latin typeface="Arial"/>
            </a:endParaRPr>
          </a:p>
        </p:txBody>
      </p:sp>
      <p:sp>
        <p:nvSpPr>
          <p:cNvPr id="273" name="CustomShape 10"/>
          <p:cNvSpPr/>
          <p:nvPr/>
        </p:nvSpPr>
        <p:spPr>
          <a:xfrm>
            <a:off x="3865876" y="689058"/>
            <a:ext cx="5117384" cy="2073273"/>
          </a:xfrm>
          <a:prstGeom prst="rect">
            <a:avLst/>
          </a:prstGeom>
          <a:blipFill rotWithShape="0">
            <a:blip r:embed="rId3"/>
            <a:stretch>
              <a:fillRect/>
            </a:stretch>
          </a:blipFill>
          <a:ln>
            <a:noFill/>
          </a:ln>
        </p:spPr>
        <p:style>
          <a:lnRef idx="0">
            <a:scrgbClr r="0" g="0" b="0"/>
          </a:lnRef>
          <a:fillRef idx="0">
            <a:scrgbClr r="0" g="0" b="0"/>
          </a:fillRef>
          <a:effectRef idx="0">
            <a:scrgbClr r="0" g="0" b="0"/>
          </a:effectRef>
          <a:fontRef idx="minor"/>
        </p:style>
      </p:sp>
      <p:sp>
        <p:nvSpPr>
          <p:cNvPr id="274" name="CustomShape 11"/>
          <p:cNvSpPr/>
          <p:nvPr/>
        </p:nvSpPr>
        <p:spPr>
          <a:xfrm>
            <a:off x="4469671" y="2688430"/>
            <a:ext cx="4352436" cy="800251"/>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1400" b="1" spc="-1" dirty="0" smtClean="0">
                <a:solidFill>
                  <a:schemeClr val="accent2">
                    <a:lumMod val="75000"/>
                  </a:schemeClr>
                </a:solidFill>
                <a:latin typeface="Bitstream Vera Sans"/>
                <a:ea typeface="DejaVu Sans"/>
              </a:rPr>
              <a:t>Note</a:t>
            </a:r>
            <a:r>
              <a:rPr lang="en-US" sz="1400" b="1" spc="-1" dirty="0">
                <a:solidFill>
                  <a:schemeClr val="accent2">
                    <a:lumMod val="75000"/>
                  </a:schemeClr>
                </a:solidFill>
                <a:latin typeface="Bitstream Vera Sans"/>
                <a:ea typeface="DejaVu Sans"/>
              </a:rPr>
              <a:t>: </a:t>
            </a:r>
            <a:r>
              <a:rPr lang="en-US" sz="1400" b="1" spc="-1" dirty="0">
                <a:solidFill>
                  <a:srgbClr val="00B050"/>
                </a:solidFill>
                <a:latin typeface="Bitstream Vera Sans"/>
                <a:ea typeface="DejaVu Sans"/>
              </a:rPr>
              <a:t>depending on how big is the pad on </a:t>
            </a:r>
            <a:r>
              <a:rPr lang="en-US" sz="1400" b="1" spc="-1" dirty="0" smtClean="0">
                <a:solidFill>
                  <a:srgbClr val="00B050"/>
                </a:solidFill>
                <a:latin typeface="Bitstream Vera Sans"/>
                <a:ea typeface="DejaVu Sans"/>
              </a:rPr>
              <a:t>the </a:t>
            </a:r>
            <a:r>
              <a:rPr lang="en-US" sz="1400" b="1" spc="-1" dirty="0">
                <a:solidFill>
                  <a:srgbClr val="00B050"/>
                </a:solidFill>
                <a:latin typeface="Bitstream Vera Sans"/>
                <a:ea typeface="DejaVu Sans"/>
              </a:rPr>
              <a:t>anode, it can see full or partial signal from the Cerenkov cone</a:t>
            </a:r>
            <a:endParaRPr lang="en-US" sz="1400" b="1" spc="-1" dirty="0">
              <a:solidFill>
                <a:srgbClr val="00B050"/>
              </a:solidFill>
              <a:latin typeface="Arial"/>
            </a:endParaRPr>
          </a:p>
        </p:txBody>
      </p:sp>
      <p:grpSp>
        <p:nvGrpSpPr>
          <p:cNvPr id="17" name="Group 16"/>
          <p:cNvGrpSpPr/>
          <p:nvPr/>
        </p:nvGrpSpPr>
        <p:grpSpPr>
          <a:xfrm>
            <a:off x="2632971" y="3398752"/>
            <a:ext cx="6689488" cy="3432595"/>
            <a:chOff x="2632971" y="3398752"/>
            <a:chExt cx="6689488" cy="3432595"/>
          </a:xfrm>
        </p:grpSpPr>
        <p:pic>
          <p:nvPicPr>
            <p:cNvPr id="18" name="Picture 3"/>
            <p:cNvPicPr/>
            <p:nvPr/>
          </p:nvPicPr>
          <p:blipFill>
            <a:blip r:embed="rId4"/>
            <a:stretch/>
          </p:blipFill>
          <p:spPr>
            <a:xfrm>
              <a:off x="7092039" y="5443642"/>
              <a:ext cx="91434" cy="37227"/>
            </a:xfrm>
            <a:prstGeom prst="rect">
              <a:avLst/>
            </a:prstGeom>
            <a:ln>
              <a:noFill/>
            </a:ln>
          </p:spPr>
        </p:pic>
        <p:pic>
          <p:nvPicPr>
            <p:cNvPr id="19" name="Picture 11"/>
            <p:cNvPicPr/>
            <p:nvPr/>
          </p:nvPicPr>
          <p:blipFill>
            <a:blip r:embed="rId5"/>
            <a:stretch/>
          </p:blipFill>
          <p:spPr>
            <a:xfrm>
              <a:off x="4155691" y="4397698"/>
              <a:ext cx="2150666" cy="1515851"/>
            </a:xfrm>
            <a:prstGeom prst="rect">
              <a:avLst/>
            </a:prstGeom>
            <a:ln>
              <a:noFill/>
            </a:ln>
          </p:spPr>
        </p:pic>
        <p:pic>
          <p:nvPicPr>
            <p:cNvPr id="20" name="Picture 13"/>
            <p:cNvPicPr/>
            <p:nvPr/>
          </p:nvPicPr>
          <p:blipFill>
            <a:blip r:embed="rId6"/>
            <a:stretch/>
          </p:blipFill>
          <p:spPr>
            <a:xfrm>
              <a:off x="6535269" y="4368636"/>
              <a:ext cx="2198016" cy="1572997"/>
            </a:xfrm>
            <a:prstGeom prst="rect">
              <a:avLst/>
            </a:prstGeom>
            <a:ln>
              <a:noFill/>
            </a:ln>
          </p:spPr>
        </p:pic>
        <p:sp>
          <p:nvSpPr>
            <p:cNvPr id="21" name="CustomShape 4"/>
            <p:cNvSpPr/>
            <p:nvPr/>
          </p:nvSpPr>
          <p:spPr>
            <a:xfrm>
              <a:off x="4242880" y="5949143"/>
              <a:ext cx="4579227" cy="311203"/>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1633" spc="-1">
                  <a:solidFill>
                    <a:srgbClr val="FF0000"/>
                  </a:solidFill>
                  <a:latin typeface="Arial"/>
                  <a:ea typeface="DejaVu Sans"/>
                </a:rPr>
                <a:t>Signal from Laser runs (right is zoom in e-peak) </a:t>
              </a:r>
              <a:endParaRPr lang="en-US" sz="1633" spc="-1">
                <a:latin typeface="Arial"/>
              </a:endParaRPr>
            </a:p>
          </p:txBody>
        </p:sp>
        <p:sp>
          <p:nvSpPr>
            <p:cNvPr id="22" name="Line 5"/>
            <p:cNvSpPr/>
            <p:nvPr/>
          </p:nvSpPr>
          <p:spPr>
            <a:xfrm>
              <a:off x="4652375" y="5008349"/>
              <a:ext cx="2405376" cy="327"/>
            </a:xfrm>
            <a:prstGeom prst="line">
              <a:avLst/>
            </a:prstGeom>
            <a:ln>
              <a:solidFill>
                <a:srgbClr val="FF0000"/>
              </a:solidFill>
              <a:tailEnd type="triangle" w="med" len="med"/>
            </a:ln>
          </p:spPr>
          <p:style>
            <a:lnRef idx="0">
              <a:scrgbClr r="0" g="0" b="0"/>
            </a:lnRef>
            <a:fillRef idx="0">
              <a:scrgbClr r="0" g="0" b="0"/>
            </a:fillRef>
            <a:effectRef idx="0">
              <a:scrgbClr r="0" g="0" b="0"/>
            </a:effectRef>
            <a:fontRef idx="minor"/>
          </p:style>
        </p:sp>
        <p:sp>
          <p:nvSpPr>
            <p:cNvPr id="23" name="CustomShape 6"/>
            <p:cNvSpPr/>
            <p:nvPr/>
          </p:nvSpPr>
          <p:spPr>
            <a:xfrm>
              <a:off x="6895782" y="5266978"/>
              <a:ext cx="793846" cy="312183"/>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1400" b="1" spc="-1" dirty="0">
                  <a:solidFill>
                    <a:srgbClr val="FF0000"/>
                  </a:solidFill>
                  <a:latin typeface="Arial"/>
                  <a:ea typeface="DejaVu Sans"/>
                </a:rPr>
                <a:t>e-peak</a:t>
              </a:r>
              <a:endParaRPr lang="en-US" sz="1400" b="1" spc="-1" dirty="0">
                <a:latin typeface="Arial"/>
              </a:endParaRPr>
            </a:p>
          </p:txBody>
        </p:sp>
        <p:sp>
          <p:nvSpPr>
            <p:cNvPr id="24" name="CustomShape 7"/>
            <p:cNvSpPr/>
            <p:nvPr/>
          </p:nvSpPr>
          <p:spPr>
            <a:xfrm>
              <a:off x="4131688" y="3398752"/>
              <a:ext cx="4801609" cy="1044311"/>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1633" b="1" spc="-1" dirty="0">
                  <a:solidFill>
                    <a:srgbClr val="000000"/>
                  </a:solidFill>
                  <a:latin typeface="Bitstream Vera Sans"/>
                  <a:ea typeface="DejaVu Sans"/>
                </a:rPr>
                <a:t>Two-component signal:</a:t>
              </a:r>
              <a:endParaRPr lang="en-US" sz="1633" spc="-1" dirty="0">
                <a:latin typeface="Arial"/>
              </a:endParaRPr>
            </a:p>
            <a:p>
              <a:pPr>
                <a:lnSpc>
                  <a:spcPct val="100000"/>
                </a:lnSpc>
              </a:pPr>
              <a:r>
                <a:rPr lang="en-US" sz="1633" b="1" spc="-1" dirty="0">
                  <a:solidFill>
                    <a:srgbClr val="000000"/>
                  </a:solidFill>
                  <a:latin typeface="Bitstream Vera Sans"/>
                  <a:ea typeface="DejaVu Sans"/>
                </a:rPr>
                <a:t>* Electron peak (“e-peak”) → fast (~0.5ns)</a:t>
              </a:r>
              <a:endParaRPr lang="en-US" sz="1633" spc="-1" dirty="0">
                <a:latin typeface="Arial"/>
              </a:endParaRPr>
            </a:p>
            <a:p>
              <a:pPr>
                <a:lnSpc>
                  <a:spcPct val="100000"/>
                </a:lnSpc>
              </a:pPr>
              <a:r>
                <a:rPr lang="en-US" sz="1633" b="1" spc="-1" dirty="0">
                  <a:solidFill>
                    <a:srgbClr val="000000"/>
                  </a:solidFill>
                  <a:latin typeface="Bitstream Vera Sans"/>
                  <a:ea typeface="DejaVu Sans"/>
                </a:rPr>
                <a:t>* Ion tail (~100ns)</a:t>
              </a:r>
              <a:endParaRPr lang="en-US" sz="1633" spc="-1" dirty="0">
                <a:latin typeface="Arial"/>
              </a:endParaRPr>
            </a:p>
          </p:txBody>
        </p:sp>
        <p:sp>
          <p:nvSpPr>
            <p:cNvPr id="25" name="CustomShape 9"/>
            <p:cNvSpPr/>
            <p:nvPr/>
          </p:nvSpPr>
          <p:spPr>
            <a:xfrm>
              <a:off x="2632971" y="6279802"/>
              <a:ext cx="6689488" cy="551545"/>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1633" spc="-1" dirty="0" smtClean="0">
                  <a:solidFill>
                    <a:srgbClr val="0066B3"/>
                  </a:solidFill>
                  <a:latin typeface="Bitstream Vera Sans"/>
                  <a:ea typeface="DejaVu Sans"/>
                </a:rPr>
                <a:t>Digitized Waveforms (at 50-100 </a:t>
              </a:r>
              <a:r>
                <a:rPr lang="en-US" sz="1633" spc="-1" dirty="0" err="1" smtClean="0">
                  <a:solidFill>
                    <a:srgbClr val="0066B3"/>
                  </a:solidFill>
                  <a:latin typeface="Bitstream Vera Sans"/>
                  <a:ea typeface="DejaVu Sans"/>
                </a:rPr>
                <a:t>ps</a:t>
              </a:r>
              <a:r>
                <a:rPr lang="en-US" sz="1633" spc="-1" dirty="0" smtClean="0">
                  <a:solidFill>
                    <a:srgbClr val="0066B3"/>
                  </a:solidFill>
                  <a:latin typeface="Bitstream Vera Sans"/>
                  <a:ea typeface="DejaVu Sans"/>
                </a:rPr>
                <a:t> sampling)</a:t>
              </a:r>
            </a:p>
            <a:p>
              <a:pPr>
                <a:lnSpc>
                  <a:spcPct val="100000"/>
                </a:lnSpc>
              </a:pPr>
              <a:r>
                <a:rPr lang="en-US" sz="1633" spc="-1" dirty="0" smtClean="0">
                  <a:solidFill>
                    <a:srgbClr val="0066B3"/>
                  </a:solidFill>
                  <a:latin typeface="Bitstream Vera Sans"/>
                  <a:ea typeface="DejaVu Sans"/>
                </a:rPr>
                <a:t>Time </a:t>
              </a:r>
              <a:r>
                <a:rPr lang="en-US" sz="1633" spc="-1" dirty="0">
                  <a:solidFill>
                    <a:srgbClr val="0066B3"/>
                  </a:solidFill>
                  <a:latin typeface="Bitstream Vera Sans"/>
                  <a:ea typeface="DejaVu Sans"/>
                </a:rPr>
                <a:t>signal arrival with </a:t>
              </a:r>
              <a:r>
                <a:rPr lang="en-US" sz="1633" spc="-1" dirty="0" smtClean="0">
                  <a:solidFill>
                    <a:srgbClr val="0066B3"/>
                  </a:solidFill>
                  <a:latin typeface="Bitstream Vera Sans"/>
                  <a:ea typeface="DejaVu Sans"/>
                </a:rPr>
                <a:t>Constant </a:t>
              </a:r>
              <a:r>
                <a:rPr lang="en-US" sz="1633" spc="-1" dirty="0">
                  <a:solidFill>
                    <a:srgbClr val="0066B3"/>
                  </a:solidFill>
                  <a:latin typeface="Bitstream Vera Sans"/>
                  <a:ea typeface="DejaVu Sans"/>
                </a:rPr>
                <a:t>Fraction </a:t>
              </a:r>
              <a:r>
                <a:rPr lang="en-US" sz="1633" spc="-1" dirty="0" smtClean="0">
                  <a:solidFill>
                    <a:srgbClr val="0066B3"/>
                  </a:solidFill>
                  <a:latin typeface="Bitstream Vera Sans"/>
                  <a:ea typeface="DejaVu Sans"/>
                </a:rPr>
                <a:t>Discrimination</a:t>
              </a:r>
              <a:r>
                <a:rPr lang="en-US" sz="1633" spc="-1" dirty="0">
                  <a:latin typeface="Arial"/>
                </a:rPr>
                <a:t> </a:t>
              </a:r>
              <a:r>
                <a:rPr lang="en-US" sz="1633" spc="-1" dirty="0" smtClean="0">
                  <a:solidFill>
                    <a:srgbClr val="0066B3"/>
                  </a:solidFill>
                  <a:latin typeface="Bitstream Vera Sans"/>
                  <a:ea typeface="DejaVu Sans"/>
                </a:rPr>
                <a:t>at </a:t>
              </a:r>
              <a:r>
                <a:rPr lang="en-US" sz="1633" spc="-1" dirty="0">
                  <a:solidFill>
                    <a:srgbClr val="0066B3"/>
                  </a:solidFill>
                  <a:latin typeface="Bitstream Vera Sans"/>
                  <a:ea typeface="DejaVu Sans"/>
                </a:rPr>
                <a:t>20% of e-peak. </a:t>
              </a:r>
              <a:endParaRPr lang="en-US" sz="1633" spc="-1" dirty="0">
                <a:latin typeface="Arial"/>
              </a:endParaRPr>
            </a:p>
          </p:txBody>
        </p:sp>
      </p:grpSp>
      <p:sp>
        <p:nvSpPr>
          <p:cNvPr id="3" name="Slide Number Placeholder 2"/>
          <p:cNvSpPr>
            <a:spLocks noGrp="1"/>
          </p:cNvSpPr>
          <p:nvPr>
            <p:ph type="sldNum" sz="quarter" idx="12"/>
          </p:nvPr>
        </p:nvSpPr>
        <p:spPr/>
        <p:txBody>
          <a:bodyPr/>
          <a:lstStyle/>
          <a:p>
            <a:fld id="{7EA9DCD8-BFAF-9B47-B38A-9DF1EE23DEF5}" type="slidenum">
              <a:rPr lang="en-US" smtClean="0"/>
              <a:t>8</a:t>
            </a:fld>
            <a:endParaRPr lang="en-US"/>
          </a:p>
        </p:txBody>
      </p:sp>
    </p:spTree>
    <p:extLst>
      <p:ext uri="{BB962C8B-B14F-4D97-AF65-F5344CB8AC3E}">
        <p14:creationId xmlns:p14="http://schemas.microsoft.com/office/powerpoint/2010/main" val="1392592795"/>
      </p:ext>
    </p:extLst>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 name="CustomShape 1"/>
          <p:cNvSpPr/>
          <p:nvPr/>
        </p:nvSpPr>
        <p:spPr>
          <a:xfrm>
            <a:off x="480357" y="66324"/>
            <a:ext cx="8228437" cy="555790"/>
          </a:xfrm>
          <a:prstGeom prst="rect">
            <a:avLst/>
          </a:prstGeom>
          <a:solidFill>
            <a:srgbClr val="00DCFF"/>
          </a:solidFill>
          <a:ln w="54720">
            <a:noFill/>
          </a:ln>
        </p:spPr>
        <p:style>
          <a:lnRef idx="0">
            <a:scrgbClr r="0" g="0" b="0"/>
          </a:lnRef>
          <a:fillRef idx="0">
            <a:scrgbClr r="0" g="0" b="0"/>
          </a:fillRef>
          <a:effectRef idx="0">
            <a:scrgbClr r="0" g="0" b="0"/>
          </a:effectRef>
          <a:fontRef idx="minor"/>
        </p:style>
        <p:txBody>
          <a:bodyPr lIns="0" tIns="0" rIns="0" bIns="0" anchor="ctr"/>
          <a:lstStyle/>
          <a:p>
            <a:pPr algn="ctr">
              <a:lnSpc>
                <a:spcPct val="100000"/>
              </a:lnSpc>
            </a:pPr>
            <a:r>
              <a:rPr lang="en-US" sz="3266" spc="-1">
                <a:solidFill>
                  <a:srgbClr val="000000"/>
                </a:solidFill>
                <a:latin typeface="Bitstream Vera Sans"/>
                <a:ea typeface="DejaVu Sans"/>
              </a:rPr>
              <a:t>Single-pad prototype</a:t>
            </a:r>
            <a:endParaRPr lang="en-US" sz="3266" spc="-1">
              <a:latin typeface="Arial"/>
            </a:endParaRPr>
          </a:p>
        </p:txBody>
      </p:sp>
      <p:sp>
        <p:nvSpPr>
          <p:cNvPr id="276" name="CustomShape 2"/>
          <p:cNvSpPr/>
          <p:nvPr/>
        </p:nvSpPr>
        <p:spPr>
          <a:xfrm>
            <a:off x="274630" y="4139397"/>
            <a:ext cx="4312761" cy="2156217"/>
          </a:xfrm>
          <a:prstGeom prst="rect">
            <a:avLst/>
          </a:prstGeom>
          <a:blipFill rotWithShape="0">
            <a:blip r:embed="rId2"/>
            <a:stretch>
              <a:fillRect/>
            </a:stretch>
          </a:blipFill>
          <a:ln>
            <a:noFill/>
          </a:ln>
        </p:spPr>
        <p:style>
          <a:lnRef idx="0">
            <a:scrgbClr r="0" g="0" b="0"/>
          </a:lnRef>
          <a:fillRef idx="0">
            <a:scrgbClr r="0" g="0" b="0"/>
          </a:fillRef>
          <a:effectRef idx="0">
            <a:scrgbClr r="0" g="0" b="0"/>
          </a:effectRef>
          <a:fontRef idx="minor"/>
        </p:style>
      </p:sp>
      <p:sp>
        <p:nvSpPr>
          <p:cNvPr id="277" name="CustomShape 3"/>
          <p:cNvSpPr/>
          <p:nvPr/>
        </p:nvSpPr>
        <p:spPr>
          <a:xfrm>
            <a:off x="274630" y="1227213"/>
            <a:ext cx="2706783" cy="2203241"/>
          </a:xfrm>
          <a:prstGeom prst="rect">
            <a:avLst/>
          </a:prstGeom>
          <a:blipFill rotWithShape="0">
            <a:blip r:embed="rId3"/>
            <a:stretch>
              <a:fillRect/>
            </a:stretch>
          </a:blipFill>
          <a:ln>
            <a:noFill/>
          </a:ln>
        </p:spPr>
        <p:style>
          <a:lnRef idx="0">
            <a:scrgbClr r="0" g="0" b="0"/>
          </a:lnRef>
          <a:fillRef idx="0">
            <a:scrgbClr r="0" g="0" b="0"/>
          </a:fillRef>
          <a:effectRef idx="0">
            <a:scrgbClr r="0" g="0" b="0"/>
          </a:effectRef>
          <a:fontRef idx="minor"/>
        </p:style>
      </p:sp>
      <p:sp>
        <p:nvSpPr>
          <p:cNvPr id="278" name="CustomShape 4"/>
          <p:cNvSpPr/>
          <p:nvPr/>
        </p:nvSpPr>
        <p:spPr>
          <a:xfrm>
            <a:off x="3293269" y="918296"/>
            <a:ext cx="3755012" cy="2821729"/>
          </a:xfrm>
          <a:prstGeom prst="rect">
            <a:avLst/>
          </a:prstGeom>
          <a:blipFill rotWithShape="0">
            <a:blip r:embed="rId4"/>
            <a:stretch>
              <a:fillRect/>
            </a:stretch>
          </a:blipFill>
          <a:ln>
            <a:noFill/>
          </a:ln>
        </p:spPr>
        <p:style>
          <a:lnRef idx="0">
            <a:scrgbClr r="0" g="0" b="0"/>
          </a:lnRef>
          <a:fillRef idx="0">
            <a:scrgbClr r="0" g="0" b="0"/>
          </a:fillRef>
          <a:effectRef idx="0">
            <a:scrgbClr r="0" g="0" b="0"/>
          </a:effectRef>
          <a:fontRef idx="minor"/>
        </p:style>
      </p:sp>
      <p:sp>
        <p:nvSpPr>
          <p:cNvPr id="279" name="CustomShape 5"/>
          <p:cNvSpPr/>
          <p:nvPr/>
        </p:nvSpPr>
        <p:spPr>
          <a:xfrm>
            <a:off x="4769280" y="3110761"/>
            <a:ext cx="4287944" cy="3317433"/>
          </a:xfrm>
          <a:prstGeom prst="rect">
            <a:avLst/>
          </a:prstGeom>
          <a:blipFill rotWithShape="0">
            <a:blip r:embed="rId5"/>
            <a:stretch>
              <a:fillRect/>
            </a:stretch>
          </a:blipFill>
          <a:ln>
            <a:noFill/>
          </a:ln>
        </p:spPr>
        <p:style>
          <a:lnRef idx="0">
            <a:scrgbClr r="0" g="0" b="0"/>
          </a:lnRef>
          <a:fillRef idx="0">
            <a:scrgbClr r="0" g="0" b="0"/>
          </a:fillRef>
          <a:effectRef idx="0">
            <a:scrgbClr r="0" g="0" b="0"/>
          </a:effectRef>
          <a:fontRef idx="minor"/>
        </p:style>
      </p:sp>
      <p:sp>
        <p:nvSpPr>
          <p:cNvPr id="280" name="CustomShape 6"/>
          <p:cNvSpPr/>
          <p:nvPr/>
        </p:nvSpPr>
        <p:spPr>
          <a:xfrm>
            <a:off x="7048608" y="1451881"/>
            <a:ext cx="2154258" cy="803642"/>
          </a:xfrm>
          <a:prstGeom prst="rect">
            <a:avLst/>
          </a:prstGeom>
          <a:noFill/>
          <a:ln>
            <a:noFill/>
          </a:ln>
        </p:spPr>
        <p:style>
          <a:lnRef idx="0">
            <a:scrgbClr r="0" g="0" b="0"/>
          </a:lnRef>
          <a:fillRef idx="0">
            <a:scrgbClr r="0" g="0" b="0"/>
          </a:fillRef>
          <a:effectRef idx="0">
            <a:scrgbClr r="0" g="0" b="0"/>
          </a:effectRef>
          <a:fontRef idx="minor"/>
        </p:style>
        <p:txBody>
          <a:bodyPr lIns="81638" tIns="40819" rIns="81638" bIns="40819"/>
          <a:lstStyle/>
          <a:p>
            <a:pPr>
              <a:lnSpc>
                <a:spcPct val="100000"/>
              </a:lnSpc>
            </a:pPr>
            <a:r>
              <a:rPr lang="en-US" sz="1633" spc="-1">
                <a:solidFill>
                  <a:srgbClr val="000000"/>
                </a:solidFill>
                <a:latin typeface="Bitstream Vera Sans"/>
                <a:ea typeface="DejaVu Sans"/>
              </a:rPr>
              <a:t>→ 1 large channel :</a:t>
            </a:r>
            <a:endParaRPr lang="en-US" sz="1633" spc="-1">
              <a:latin typeface="Arial"/>
            </a:endParaRPr>
          </a:p>
          <a:p>
            <a:pPr>
              <a:lnSpc>
                <a:spcPct val="100000"/>
              </a:lnSpc>
            </a:pPr>
            <a:r>
              <a:rPr lang="en-US" sz="1633" spc="-1">
                <a:solidFill>
                  <a:srgbClr val="000000"/>
                </a:solidFill>
                <a:latin typeface="Bitstream Vera Sans"/>
                <a:ea typeface="DejaVu Sans"/>
              </a:rPr>
              <a:t>1cm diameter</a:t>
            </a:r>
            <a:endParaRPr lang="en-US" sz="1633" spc="-1">
              <a:latin typeface="Arial"/>
            </a:endParaRPr>
          </a:p>
          <a:p>
            <a:pPr>
              <a:lnSpc>
                <a:spcPct val="100000"/>
              </a:lnSpc>
            </a:pPr>
            <a:r>
              <a:rPr lang="en-US" sz="1633" spc="-1">
                <a:solidFill>
                  <a:srgbClr val="000000"/>
                </a:solidFill>
                <a:latin typeface="Bitstream Vera Sans"/>
                <a:ea typeface="DejaVu Sans"/>
              </a:rPr>
              <a:t>active area </a:t>
            </a:r>
            <a:endParaRPr lang="en-US" sz="1633" spc="-1">
              <a:latin typeface="Arial"/>
            </a:endParaRPr>
          </a:p>
        </p:txBody>
      </p:sp>
      <p:sp>
        <p:nvSpPr>
          <p:cNvPr id="3" name="Slide Number Placeholder 2"/>
          <p:cNvSpPr>
            <a:spLocks noGrp="1"/>
          </p:cNvSpPr>
          <p:nvPr>
            <p:ph type="sldNum" sz="quarter" idx="12"/>
          </p:nvPr>
        </p:nvSpPr>
        <p:spPr/>
        <p:txBody>
          <a:bodyPr/>
          <a:lstStyle/>
          <a:p>
            <a:fld id="{7EA9DCD8-BFAF-9B47-B38A-9DF1EE23DEF5}" type="slidenum">
              <a:rPr lang="en-US" smtClean="0"/>
              <a:t>9</a:t>
            </a:fld>
            <a:endParaRPr lang="en-US"/>
          </a:p>
        </p:txBody>
      </p:sp>
    </p:spTree>
    <p:extLst>
      <p:ext uri="{BB962C8B-B14F-4D97-AF65-F5344CB8AC3E}">
        <p14:creationId xmlns:p14="http://schemas.microsoft.com/office/powerpoint/2010/main" val="2030320559"/>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687</TotalTime>
  <Words>3214</Words>
  <Application>Microsoft Macintosh PowerPoint</Application>
  <PresentationFormat>On-screen Show (4:3)</PresentationFormat>
  <Paragraphs>420</Paragraphs>
  <Slides>48</Slides>
  <Notes>4</Notes>
  <HiddenSlides>0</HiddenSlides>
  <MMClips>0</MMClips>
  <ScaleCrop>false</ScaleCrop>
  <HeadingPairs>
    <vt:vector size="10" baseType="variant">
      <vt:variant>
        <vt:lpstr>Fonts Used</vt:lpstr>
      </vt:variant>
      <vt:variant>
        <vt:i4>13</vt:i4>
      </vt:variant>
      <vt:variant>
        <vt:lpstr>Theme</vt:lpstr>
      </vt:variant>
      <vt:variant>
        <vt:i4>1</vt:i4>
      </vt:variant>
      <vt:variant>
        <vt:lpstr>Links</vt:lpstr>
      </vt:variant>
      <vt:variant>
        <vt:i4>4</vt:i4>
      </vt:variant>
      <vt:variant>
        <vt:lpstr>Embedded OLE Servers</vt:lpstr>
      </vt:variant>
      <vt:variant>
        <vt:i4>1</vt:i4>
      </vt:variant>
      <vt:variant>
        <vt:lpstr>Slide Titles</vt:lpstr>
      </vt:variant>
      <vt:variant>
        <vt:i4>48</vt:i4>
      </vt:variant>
    </vt:vector>
  </HeadingPairs>
  <TitlesOfParts>
    <vt:vector size="67" baseType="lpstr">
      <vt:lpstr>Bitstream Vera Sans</vt:lpstr>
      <vt:lpstr>Calibri</vt:lpstr>
      <vt:lpstr>Calibri Light</vt:lpstr>
      <vt:lpstr>DejaVu Sans</vt:lpstr>
      <vt:lpstr>ＭＳ Ｐゴシック</vt:lpstr>
      <vt:lpstr>Noto Sans CJK SC Regular</vt:lpstr>
      <vt:lpstr>StarSymbol</vt:lpstr>
      <vt:lpstr>Symbol</vt:lpstr>
      <vt:lpstr>times new roman</vt:lpstr>
      <vt:lpstr>times new roman</vt:lpstr>
      <vt:lpstr>Trebuchet MS</vt:lpstr>
      <vt:lpstr>Wingdings</vt:lpstr>
      <vt:lpstr>Arial</vt:lpstr>
      <vt:lpstr>Office Theme</vt:lpstr>
      <vt:lpstr>My_Book:model:Model_Draft_v2.docx!OLE_LINK24</vt:lpstr>
      <vt:lpstr>My_Book:model:APPENDIX-1_Draft_v1.docx!OLE_LINK27</vt:lpstr>
      <vt:lpstr>My_Book:model:APPENDIX-1_Draft_v1.docx!OLE_LINK27</vt:lpstr>
      <vt:lpstr>My_Book:model:Model_Draft_v2.docx!OLE_LINK24</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15.0041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Spyridon Eustathios Tzamarias</dc:creator>
  <cp:lastModifiedBy>Spyridon Tzamarias</cp:lastModifiedBy>
  <cp:revision>45</cp:revision>
  <dcterms:created xsi:type="dcterms:W3CDTF">2019-04-17T08:26:10Z</dcterms:created>
  <dcterms:modified xsi:type="dcterms:W3CDTF">2019-04-19T06:42:45Z</dcterms:modified>
</cp:coreProperties>
</file>