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6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92" r:id="rId1"/>
    <p:sldMasterId id="2147483999" r:id="rId2"/>
    <p:sldMasterId id="2147484082" r:id="rId3"/>
    <p:sldMasterId id="2147484094" r:id="rId4"/>
    <p:sldMasterId id="2147484121" r:id="rId5"/>
    <p:sldMasterId id="2147484133" r:id="rId6"/>
    <p:sldMasterId id="2147484153" r:id="rId7"/>
    <p:sldMasterId id="2147484168" r:id="rId8"/>
    <p:sldMasterId id="2147484182" r:id="rId9"/>
    <p:sldMasterId id="2147484197" r:id="rId10"/>
  </p:sldMasterIdLst>
  <p:notesMasterIdLst>
    <p:notesMasterId r:id="rId52"/>
  </p:notesMasterIdLst>
  <p:sldIdLst>
    <p:sldId id="466" r:id="rId11"/>
    <p:sldId id="536" r:id="rId12"/>
    <p:sldId id="507" r:id="rId13"/>
    <p:sldId id="534" r:id="rId14"/>
    <p:sldId id="535" r:id="rId15"/>
    <p:sldId id="469" r:id="rId16"/>
    <p:sldId id="530" r:id="rId17"/>
    <p:sldId id="531" r:id="rId18"/>
    <p:sldId id="532" r:id="rId19"/>
    <p:sldId id="543" r:id="rId20"/>
    <p:sldId id="524" r:id="rId21"/>
    <p:sldId id="538" r:id="rId22"/>
    <p:sldId id="554" r:id="rId23"/>
    <p:sldId id="528" r:id="rId24"/>
    <p:sldId id="400" r:id="rId25"/>
    <p:sldId id="539" r:id="rId26"/>
    <p:sldId id="540" r:id="rId27"/>
    <p:sldId id="545" r:id="rId28"/>
    <p:sldId id="546" r:id="rId29"/>
    <p:sldId id="547" r:id="rId30"/>
    <p:sldId id="548" r:id="rId31"/>
    <p:sldId id="550" r:id="rId32"/>
    <p:sldId id="551" r:id="rId33"/>
    <p:sldId id="542" r:id="rId34"/>
    <p:sldId id="519" r:id="rId35"/>
    <p:sldId id="537" r:id="rId36"/>
    <p:sldId id="492" r:id="rId37"/>
    <p:sldId id="552" r:id="rId38"/>
    <p:sldId id="520" r:id="rId39"/>
    <p:sldId id="414" r:id="rId40"/>
    <p:sldId id="356" r:id="rId41"/>
    <p:sldId id="358" r:id="rId42"/>
    <p:sldId id="454" r:id="rId43"/>
    <p:sldId id="525" r:id="rId44"/>
    <p:sldId id="526" r:id="rId45"/>
    <p:sldId id="553" r:id="rId46"/>
    <p:sldId id="527" r:id="rId47"/>
    <p:sldId id="504" r:id="rId48"/>
    <p:sldId id="508" r:id="rId49"/>
    <p:sldId id="509" r:id="rId50"/>
    <p:sldId id="510" r:id="rId51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FF99FF"/>
    <a:srgbClr val="FFCCFF"/>
    <a:srgbClr val="FFFFCC"/>
    <a:srgbClr val="FF99CC"/>
    <a:srgbClr val="FF3399"/>
    <a:srgbClr val="FF0066"/>
    <a:srgbClr val="B3B3B3"/>
    <a:srgbClr val="CCFF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75" autoAdjust="0"/>
    <p:restoredTop sz="94660"/>
  </p:normalViewPr>
  <p:slideViewPr>
    <p:cSldViewPr snapToGrid="0">
      <p:cViewPr>
        <p:scale>
          <a:sx n="70" d="100"/>
          <a:sy n="70" d="100"/>
        </p:scale>
        <p:origin x="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BD00F08-7061-4448-8B75-53A7868E518C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8"/>
            <a:ext cx="568198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7739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21108"/>
            <a:ext cx="3077739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AB3D1DA-720D-4693-A987-B07A5AF62E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166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2372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5617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6877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2753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642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826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76200"/>
            <a:ext cx="103632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607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6 March 2019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639314099"/>
      </p:ext>
    </p:extLst>
  </p:cSld>
  <p:clrMapOvr>
    <a:masterClrMapping/>
  </p:clrMapOvr>
  <p:transition>
    <p:dissolv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6 March 2019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966117850"/>
      </p:ext>
    </p:extLst>
  </p:cSld>
  <p:clrMapOvr>
    <a:masterClrMapping/>
  </p:clrMapOvr>
  <p:transition>
    <p:dissolv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7000" y="152400"/>
            <a:ext cx="287020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152400"/>
            <a:ext cx="840740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6 March 2019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25061863"/>
      </p:ext>
    </p:extLst>
  </p:cSld>
  <p:clrMapOvr>
    <a:masterClrMapping/>
  </p:clrMapOvr>
  <p:transition>
    <p:dissolv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458384" y="152400"/>
            <a:ext cx="10428816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6400" y="914401"/>
            <a:ext cx="56388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8400" y="914401"/>
            <a:ext cx="56388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06400" y="3679826"/>
            <a:ext cx="56388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8400" y="3679826"/>
            <a:ext cx="56388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6 March 2019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962792759"/>
      </p:ext>
    </p:extLst>
  </p:cSld>
  <p:clrMapOvr>
    <a:masterClrMapping/>
  </p:clrMapOvr>
  <p:transition>
    <p:dissolv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384" y="152400"/>
            <a:ext cx="10428816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6400" y="914400"/>
            <a:ext cx="56388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8400" y="914401"/>
            <a:ext cx="56388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48400" y="3679826"/>
            <a:ext cx="56388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6 March 2019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72884690"/>
      </p:ext>
    </p:extLst>
  </p:cSld>
  <p:clrMapOvr>
    <a:masterClrMapping/>
  </p:clrMapOvr>
  <p:transition>
    <p:dissolv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972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108284"/>
            <a:ext cx="10058400" cy="9906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7030A0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000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131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76200"/>
            <a:ext cx="103632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274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09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76203"/>
            <a:ext cx="27432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3"/>
            <a:ext cx="80264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761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76200"/>
            <a:ext cx="103632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15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242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3"/>
            <a:ext cx="6815667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084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820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992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76200"/>
            <a:ext cx="103632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983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76203"/>
            <a:ext cx="27432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3"/>
            <a:ext cx="80264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565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76200"/>
            <a:ext cx="103632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600203"/>
            <a:ext cx="53848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665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76200"/>
            <a:ext cx="103632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3938591"/>
            <a:ext cx="53848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197600" y="1600203"/>
            <a:ext cx="53848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502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76200"/>
            <a:ext cx="103632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600203"/>
            <a:ext cx="53848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87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76200"/>
            <a:ext cx="103632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3938591"/>
            <a:ext cx="53848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197600" y="1600203"/>
            <a:ext cx="53848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952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M. Koratzinos, IAS HKUST 2019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15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M. Koratzinos, IAS HKUST 2019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710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M. Koratzinos, IAS HKUST 2019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58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M. Koratzinos, IAS HKUST 2019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2955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M. Koratzinos, IAS HKUST 2019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2530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M. Koratzinos, IAS HKUST 2019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167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108284"/>
            <a:ext cx="10058400" cy="9906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7030A0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436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M. Koratzinos, IAS HKUST 2019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5234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M. Koratzinos, IAS HKUST 2019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4279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M. Koratzinos, IAS HKUST 2019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1394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M. Koratzinos, IAS HKUST 2019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1154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M. Koratzinos, IAS HKUST 2019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421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14757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91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12" y="174050"/>
            <a:ext cx="216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7503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06C4-F8E9-42FF-B127-698F4EFD5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4987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06C4-F8E9-42FF-B127-698F4EFD5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939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06C4-F8E9-42FF-B127-698F4EFD5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469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475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06C4-F8E9-42FF-B127-698F4EFD5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0020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06C4-F8E9-42FF-B127-698F4EFD5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1236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06C4-F8E9-42FF-B127-698F4EFD5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949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06C4-F8E9-42FF-B127-698F4EFD5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0607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06C4-F8E9-42FF-B127-698F4EFD5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7862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06C4-F8E9-42FF-B127-698F4EFD5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988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06C4-F8E9-42FF-B127-698F4EFD5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8455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06C4-F8E9-42FF-B127-698F4EFD5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5239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2779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273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76200"/>
            <a:ext cx="103632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666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63762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9968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8988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19369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0930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7459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9911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7993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95845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pt-BR" dirty="0" smtClean="0"/>
              <a:t>M. Koratzinos, IAS HKUST 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238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4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922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082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453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650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433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946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926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373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784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468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76200"/>
            <a:ext cx="103632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146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4438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009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97905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1431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763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52400"/>
            <a:ext cx="11480800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14400"/>
            <a:ext cx="11480800" cy="5378450"/>
          </a:xfrm>
        </p:spPr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6150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3059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9516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914400"/>
            <a:ext cx="56388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914400"/>
            <a:ext cx="56388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57512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01476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191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52400"/>
            <a:ext cx="114808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144934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9964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68876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5903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1073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7000" y="152400"/>
            <a:ext cx="287020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152400"/>
            <a:ext cx="840740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49822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458384" y="152400"/>
            <a:ext cx="10428816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6400" y="914401"/>
            <a:ext cx="56388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8400" y="914401"/>
            <a:ext cx="56388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06400" y="3679826"/>
            <a:ext cx="56388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8400" y="3679826"/>
            <a:ext cx="56388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401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384" y="152400"/>
            <a:ext cx="10428816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6400" y="914400"/>
            <a:ext cx="56388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8400" y="914401"/>
            <a:ext cx="56388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48400" y="3679826"/>
            <a:ext cx="56388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71821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31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76200"/>
            <a:ext cx="10363200" cy="990600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7030A0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669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3"/>
            <a:ext cx="6815667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084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83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14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76200"/>
            <a:ext cx="103632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413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207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76200"/>
            <a:ext cx="103632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27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916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5" y="273053"/>
            <a:ext cx="6815667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3"/>
            <a:ext cx="4011084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227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40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76200"/>
            <a:ext cx="103632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8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76203"/>
            <a:ext cx="27432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3"/>
            <a:ext cx="80264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76200"/>
            <a:ext cx="103632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600203"/>
            <a:ext cx="53848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38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97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76200"/>
            <a:ext cx="103632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3938591"/>
            <a:ext cx="53848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197600" y="1600203"/>
            <a:ext cx="53848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70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135325"/>
      </p:ext>
    </p:extLst>
  </p:cSld>
  <p:clrMapOvr>
    <a:masterClrMapping/>
  </p:clrMapOvr>
  <p:transition>
    <p:dissolv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52400"/>
            <a:ext cx="114808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 smtClean="0"/>
              <a:t>6 March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59305255"/>
      </p:ext>
    </p:extLst>
  </p:cSld>
  <p:clrMapOvr>
    <a:masterClrMapping/>
  </p:clrMapOvr>
  <p:transition>
    <p:dissolv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6 March 2019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01753366"/>
      </p:ext>
    </p:extLst>
  </p:cSld>
  <p:clrMapOvr>
    <a:masterClrMapping/>
  </p:clrMapOvr>
  <p:transition>
    <p:dissolv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6 March 2019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33231950"/>
      </p:ext>
    </p:extLst>
  </p:cSld>
  <p:clrMapOvr>
    <a:masterClrMapping/>
  </p:clrMapOvr>
  <p:transition>
    <p:dissolv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914400"/>
            <a:ext cx="56388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914400"/>
            <a:ext cx="56388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6 March 2019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497641153"/>
      </p:ext>
    </p:extLst>
  </p:cSld>
  <p:clrMapOvr>
    <a:masterClrMapping/>
  </p:clrMapOvr>
  <p:transition>
    <p:dissolv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6 March 2019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77227172"/>
      </p:ext>
    </p:extLst>
  </p:cSld>
  <p:clrMapOvr>
    <a:masterClrMapping/>
  </p:clrMapOvr>
  <p:transition>
    <p:dissolv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6 March 2019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74791803"/>
      </p:ext>
    </p:extLst>
  </p:cSld>
  <p:clrMapOvr>
    <a:masterClrMapping/>
  </p:clrMapOvr>
  <p:transition>
    <p:dissolv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6 March 2019</a:t>
            </a: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9872130"/>
      </p:ext>
    </p:extLst>
  </p:cSld>
  <p:clrMapOvr>
    <a:masterClrMapping/>
  </p:clrMapOvr>
  <p:transition>
    <p:dissolv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6 March 2019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130919578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13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Relationship Id="rId14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2.emf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6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Relationship Id="rId14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slideLayout" Target="../slideLayouts/slideLayout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074400" y="6553200"/>
            <a:ext cx="111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 userDrawn="1"/>
        </p:nvSpPr>
        <p:spPr bwMode="auto">
          <a:xfrm>
            <a:off x="143339" y="6536378"/>
            <a:ext cx="3041217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M. Koratzinos, </a:t>
            </a:r>
            <a:r>
              <a:rPr lang="en-US" sz="1200" dirty="0" smtClean="0">
                <a:solidFill>
                  <a:prstClr val="black"/>
                </a:solidFill>
              </a:rPr>
              <a:t>HEP2019,</a:t>
            </a:r>
            <a:r>
              <a:rPr lang="en-US" sz="1200" baseline="0" dirty="0" smtClean="0">
                <a:solidFill>
                  <a:prstClr val="black"/>
                </a:solidFill>
              </a:rPr>
              <a:t> 18 April 2019</a:t>
            </a:r>
            <a:r>
              <a:rPr lang="en-US" sz="1200" dirty="0" smtClean="0">
                <a:solidFill>
                  <a:prstClr val="black"/>
                </a:solidFill>
              </a:rPr>
              <a:t>. </a:t>
            </a:r>
            <a:endParaRPr lang="en-US" sz="1600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4" name="Straight Connector 3"/>
          <p:cNvCxnSpPr/>
          <p:nvPr userDrawn="1"/>
        </p:nvCxnSpPr>
        <p:spPr bwMode="auto">
          <a:xfrm>
            <a:off x="239350" y="6453336"/>
            <a:ext cx="1142526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41990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074400" y="6553200"/>
            <a:ext cx="111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 userDrawn="1"/>
        </p:nvSpPr>
        <p:spPr bwMode="auto">
          <a:xfrm>
            <a:off x="143339" y="6536378"/>
            <a:ext cx="4685898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M. Koratzinos, ICNFP2017, </a:t>
            </a:r>
            <a:r>
              <a:rPr lang="en-US" sz="1200" dirty="0" err="1" smtClean="0">
                <a:solidFill>
                  <a:prstClr val="black"/>
                </a:solidFill>
              </a:rPr>
              <a:t>Kolymbari</a:t>
            </a:r>
            <a:r>
              <a:rPr lang="en-US" sz="1200" dirty="0" smtClean="0">
                <a:solidFill>
                  <a:prstClr val="black"/>
                </a:solidFill>
              </a:rPr>
              <a:t>, Crete, 29 August 2017. </a:t>
            </a:r>
            <a:endParaRPr lang="en-US" sz="1600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4" name="Straight Connector 3"/>
          <p:cNvCxnSpPr/>
          <p:nvPr userDrawn="1"/>
        </p:nvCxnSpPr>
        <p:spPr bwMode="auto">
          <a:xfrm>
            <a:off x="239350" y="6453336"/>
            <a:ext cx="1142526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82173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8" r:id="rId1"/>
    <p:sldLayoutId id="2147484199" r:id="rId2"/>
    <p:sldLayoutId id="2147484200" r:id="rId3"/>
    <p:sldLayoutId id="2147484201" r:id="rId4"/>
    <p:sldLayoutId id="2147484202" r:id="rId5"/>
    <p:sldLayoutId id="2147484203" r:id="rId6"/>
    <p:sldLayoutId id="2147484204" r:id="rId7"/>
    <p:sldLayoutId id="2147484205" r:id="rId8"/>
    <p:sldLayoutId id="2147484206" r:id="rId9"/>
    <p:sldLayoutId id="2147484207" r:id="rId10"/>
    <p:sldLayoutId id="2147484208" r:id="rId11"/>
    <p:sldLayoutId id="2147484209" r:id="rId12"/>
    <p:sldLayoutId id="2147484210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>
                <a:solidFill>
                  <a:prstClr val="black">
                    <a:tint val="75000"/>
                  </a:prstClr>
                </a:solidFill>
              </a:rPr>
              <a:t>M. Koratzinos, IAS HKUST 2019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-7336" y="67612"/>
            <a:ext cx="12191999" cy="584775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3200" i="1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90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  <p:sldLayoutId id="2147484012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206C4-F8E9-42FF-B127-698F4EFD5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479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  <p:sldLayoutId id="2147484092" r:id="rId10"/>
    <p:sldLayoutId id="214748409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>
                <a:solidFill>
                  <a:srgbClr val="FFFFFF"/>
                </a:solidFill>
              </a:rPr>
              <a:t>M. Koratzinos, IAS HKUST 2019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12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182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4" y="6356823"/>
            <a:ext cx="1056117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t-BR" smtClean="0"/>
              <a:t>M. Koratzinos, IAS HKUST 2019</a:t>
            </a:r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z="1200" smtClean="0"/>
              <a:pPr/>
              <a:t>‹#›</a:t>
            </a:fld>
            <a:endParaRPr lang="en-GB" sz="12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Future Circular</a:t>
            </a:r>
            <a:r>
              <a:rPr lang="en-GB" sz="1000" b="1" baseline="0" dirty="0" smtClean="0">
                <a:solidFill>
                  <a:schemeClr val="bg1"/>
                </a:solidFill>
              </a:rPr>
              <a:t> Collider Study</a:t>
            </a:r>
            <a:r>
              <a:rPr lang="en-GB" sz="1000" b="1" dirty="0" smtClean="0">
                <a:solidFill>
                  <a:schemeClr val="bg1"/>
                </a:solidFill>
              </a:rPr>
              <a:t/>
            </a:r>
            <a:br>
              <a:rPr lang="en-GB" sz="1000" b="1" dirty="0" smtClean="0">
                <a:solidFill>
                  <a:schemeClr val="bg1"/>
                </a:solidFill>
              </a:rPr>
            </a:br>
            <a:r>
              <a:rPr lang="en-US" sz="1000" b="0" dirty="0" smtClean="0">
                <a:solidFill>
                  <a:schemeClr val="bg1"/>
                </a:solidFill>
              </a:rPr>
              <a:t>Michael Benedikt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baseline="0" dirty="0" smtClean="0">
                <a:solidFill>
                  <a:schemeClr val="bg1"/>
                </a:solidFill>
              </a:rPr>
              <a:t>FCC-ee Physics WS, 8 January 2019</a:t>
            </a:r>
            <a:endParaRPr lang="en-GB" sz="1000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52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52400"/>
            <a:ext cx="114808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914400"/>
            <a:ext cx="114808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94767" y="6557964"/>
            <a:ext cx="2540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67463"/>
            <a:ext cx="3860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636746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06400" y="6324600"/>
            <a:ext cx="114808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364067" y="6343651"/>
            <a:ext cx="10071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en-US" sz="1200" dirty="0"/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9474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4" r:id="rId1"/>
    <p:sldLayoutId id="2147484155" r:id="rId2"/>
    <p:sldLayoutId id="2147484156" r:id="rId3"/>
    <p:sldLayoutId id="2147484157" r:id="rId4"/>
    <p:sldLayoutId id="2147484158" r:id="rId5"/>
    <p:sldLayoutId id="2147484159" r:id="rId6"/>
    <p:sldLayoutId id="2147484160" r:id="rId7"/>
    <p:sldLayoutId id="2147484161" r:id="rId8"/>
    <p:sldLayoutId id="2147484162" r:id="rId9"/>
    <p:sldLayoutId id="2147484163" r:id="rId10"/>
    <p:sldLayoutId id="2147484164" r:id="rId11"/>
    <p:sldLayoutId id="2147484165" r:id="rId12"/>
    <p:sldLayoutId id="2147484166" r:id="rId13"/>
    <p:sldLayoutId id="2147484167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074400" y="6553200"/>
            <a:ext cx="111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29B1099E-627F-6F44-8F3D-F0C1015965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ext Box 11"/>
          <p:cNvSpPr txBox="1">
            <a:spLocks noChangeArrowheads="1"/>
          </p:cNvSpPr>
          <p:nvPr userDrawn="1"/>
        </p:nvSpPr>
        <p:spPr bwMode="auto">
          <a:xfrm>
            <a:off x="143340" y="6536378"/>
            <a:ext cx="1904689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 dirty="0" smtClean="0">
                <a:effectLst/>
              </a:rPr>
              <a:t>M. Koratzinos</a:t>
            </a:r>
            <a:r>
              <a:rPr lang="en-US" sz="1200" baseline="0" dirty="0" smtClean="0">
                <a:effectLst/>
              </a:rPr>
              <a:t>, HEP2015</a:t>
            </a:r>
            <a:endParaRPr lang="en-US" sz="16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" name="Picture 1" descr="Screen Shot 2014-02-08 at 8.22.10 PM.png"/>
          <p:cNvPicPr preferRelativeResize="0"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061" y="121196"/>
            <a:ext cx="1463040" cy="5143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00"/>
            </a:solidFill>
          </a:ln>
        </p:spPr>
      </p:pic>
      <p:cxnSp>
        <p:nvCxnSpPr>
          <p:cNvPr id="4" name="Straight Connector 3"/>
          <p:cNvCxnSpPr/>
          <p:nvPr userDrawn="1"/>
        </p:nvCxnSpPr>
        <p:spPr bwMode="auto">
          <a:xfrm>
            <a:off x="239350" y="6453336"/>
            <a:ext cx="1142526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3217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  <p:sldLayoutId id="2147484180" r:id="rId12"/>
    <p:sldLayoutId id="214748418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52400"/>
            <a:ext cx="114808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914400"/>
            <a:ext cx="114808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94767" y="6557964"/>
            <a:ext cx="2540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altLang="en-US" smtClean="0"/>
              <a:t>6 March 2019</a:t>
            </a: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67463"/>
            <a:ext cx="3860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636746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06400" y="6324600"/>
            <a:ext cx="114808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364067" y="6343651"/>
            <a:ext cx="10071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en-US" sz="1200" dirty="0"/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349539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3" r:id="rId1"/>
    <p:sldLayoutId id="2147484184" r:id="rId2"/>
    <p:sldLayoutId id="2147484185" r:id="rId3"/>
    <p:sldLayoutId id="2147484186" r:id="rId4"/>
    <p:sldLayoutId id="2147484187" r:id="rId5"/>
    <p:sldLayoutId id="2147484188" r:id="rId6"/>
    <p:sldLayoutId id="2147484189" r:id="rId7"/>
    <p:sldLayoutId id="2147484190" r:id="rId8"/>
    <p:sldLayoutId id="2147484191" r:id="rId9"/>
    <p:sldLayoutId id="2147484192" r:id="rId10"/>
    <p:sldLayoutId id="2147484193" r:id="rId11"/>
    <p:sldLayoutId id="2147484194" r:id="rId12"/>
    <p:sldLayoutId id="2147484195" r:id="rId13"/>
    <p:sldLayoutId id="2147484196" r:id="rId14"/>
  </p:sldLayoutIdLst>
  <p:transition>
    <p:dissolve/>
  </p:transition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emf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hyperlink" Target="http://cern.ch/fcc" TargetMode="External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image" Target="../media/image3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8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33.wmf"/><Relationship Id="rId11" Type="http://schemas.openxmlformats.org/officeDocument/2006/relationships/image" Target="../media/image35.wmf"/><Relationship Id="rId5" Type="http://schemas.openxmlformats.org/officeDocument/2006/relationships/oleObject" Target="../embeddings/oleObject2.bin"/><Relationship Id="rId15" Type="http://schemas.openxmlformats.org/officeDocument/2006/relationships/image" Target="../media/image37.wmf"/><Relationship Id="rId10" Type="http://schemas.openxmlformats.org/officeDocument/2006/relationships/oleObject" Target="../embeddings/oleObject5.bin"/><Relationship Id="rId4" Type="http://schemas.openxmlformats.org/officeDocument/2006/relationships/image" Target="../media/image32.w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4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2.emf"/><Relationship Id="rId2" Type="http://schemas.openxmlformats.org/officeDocument/2006/relationships/slideLayout" Target="../slideLayouts/slideLayout6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44.png"/><Relationship Id="rId4" Type="http://schemas.openxmlformats.org/officeDocument/2006/relationships/image" Target="../media/image40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hyperlink" Target="https://arxiv.org/abs/1312.3322" TargetMode="External"/><Relationship Id="rId7" Type="http://schemas.openxmlformats.org/officeDocument/2006/relationships/image" Target="../media/image49.png"/><Relationship Id="rId2" Type="http://schemas.openxmlformats.org/officeDocument/2006/relationships/hyperlink" Target="https://cds.cern.ch/record/1567295/" TargetMode="Externa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48.png"/><Relationship Id="rId5" Type="http://schemas.openxmlformats.org/officeDocument/2006/relationships/image" Target="../media/image40.emf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809.10041" TargetMode="External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65.xml"/><Relationship Id="rId5" Type="http://schemas.openxmlformats.org/officeDocument/2006/relationships/image" Target="../media/image52.png"/><Relationship Id="rId4" Type="http://schemas.openxmlformats.org/officeDocument/2006/relationships/hyperlink" Target="https://arxiv.org/abs/1711.03978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509.02406" TargetMode="Externa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5.xml"/><Relationship Id="rId4" Type="http://schemas.openxmlformats.org/officeDocument/2006/relationships/hyperlink" Target="https://arxiv.org/abs/1701.02663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hyperlink" Target="https://arxiv.org/abs/1411.5230" TargetMode="External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5.xml"/><Relationship Id="rId4" Type="http://schemas.openxmlformats.org/officeDocument/2006/relationships/hyperlink" Target="https://arxiv.org/pdf/1712.07237.pdf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10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705.11106" TargetMode="Externa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7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091" y="0"/>
            <a:ext cx="12324891" cy="6858000"/>
          </a:xfrm>
          <a:prstGeom prst="rect">
            <a:avLst/>
          </a:prstGeom>
        </p:spPr>
      </p:pic>
      <p:sp>
        <p:nvSpPr>
          <p:cNvPr id="43" name="Arc 42"/>
          <p:cNvSpPr/>
          <p:nvPr/>
        </p:nvSpPr>
        <p:spPr>
          <a:xfrm rot="10800000">
            <a:off x="-936857" y="4084229"/>
            <a:ext cx="7616671" cy="1350615"/>
          </a:xfrm>
          <a:prstGeom prst="arc">
            <a:avLst>
              <a:gd name="adj1" fmla="val 413169"/>
              <a:gd name="adj2" fmla="val 11745777"/>
            </a:avLst>
          </a:prstGeom>
          <a:ln w="57150" cap="rnd" cmpd="sng">
            <a:solidFill>
              <a:srgbClr val="99FFCC"/>
            </a:solidFill>
            <a:prstDash val="solid"/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760825" y="6577816"/>
            <a:ext cx="1656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2320446" y="4132382"/>
            <a:ext cx="3876947" cy="612100"/>
          </a:xfrm>
          <a:prstGeom prst="ellipse">
            <a:avLst/>
          </a:prstGeom>
          <a:noFill/>
          <a:ln w="571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6197392" y="4215129"/>
            <a:ext cx="512901" cy="106452"/>
          </a:xfrm>
          <a:prstGeom prst="ellipse">
            <a:avLst/>
          </a:prstGeom>
          <a:noFill/>
          <a:ln w="57150" cap="flat" cmpd="sng" algn="ctr">
            <a:solidFill>
              <a:srgbClr val="33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Arc 22"/>
          <p:cNvSpPr/>
          <p:nvPr/>
        </p:nvSpPr>
        <p:spPr>
          <a:xfrm>
            <a:off x="2542180" y="2986995"/>
            <a:ext cx="13544036" cy="1624604"/>
          </a:xfrm>
          <a:prstGeom prst="arc">
            <a:avLst>
              <a:gd name="adj1" fmla="val 776254"/>
              <a:gd name="adj2" fmla="val 11036784"/>
            </a:avLst>
          </a:prstGeom>
          <a:ln w="57150" cap="rnd" cmpd="sng">
            <a:solidFill>
              <a:srgbClr val="800000"/>
            </a:solidFill>
            <a:prstDash val="sysDash"/>
            <a:headEnd type="none"/>
            <a:tailEnd type="none"/>
          </a:ln>
          <a:effectLst>
            <a:glow rad="101600">
              <a:srgbClr val="FFCCFF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Arc 24"/>
          <p:cNvSpPr/>
          <p:nvPr/>
        </p:nvSpPr>
        <p:spPr>
          <a:xfrm rot="10800000">
            <a:off x="-906377" y="4092453"/>
            <a:ext cx="7616671" cy="1350615"/>
          </a:xfrm>
          <a:prstGeom prst="arc">
            <a:avLst>
              <a:gd name="adj1" fmla="val 413169"/>
              <a:gd name="adj2" fmla="val 11745777"/>
            </a:avLst>
          </a:prstGeom>
          <a:ln w="57150" cap="rnd" cmpd="sng">
            <a:solidFill>
              <a:srgbClr val="FF0000"/>
            </a:solidFill>
            <a:prstDash val="sysDash"/>
            <a:headEnd type="none"/>
            <a:tailEnd type="none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03" y="5495021"/>
            <a:ext cx="1551182" cy="64872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0" name="Rectangle 29"/>
          <p:cNvSpPr/>
          <p:nvPr/>
        </p:nvSpPr>
        <p:spPr>
          <a:xfrm>
            <a:off x="6144493" y="5780141"/>
            <a:ext cx="2043893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  <a:hlinkClick r:id="rId5"/>
              </a:rPr>
              <a:t>http://cern.ch/fcc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000082" y="4747472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98324" y="4090748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33743" y="4741846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2603" y="3741747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027" y="5476004"/>
            <a:ext cx="1020573" cy="71715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0" name="Rectangle 39"/>
          <p:cNvSpPr/>
          <p:nvPr/>
        </p:nvSpPr>
        <p:spPr>
          <a:xfrm>
            <a:off x="142603" y="6261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supported by the </a:t>
            </a: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European Commission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</a:t>
            </a:r>
            <a:r>
              <a:rPr kumimoji="0" lang="en-GB" sz="14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HORIZON 2020 </a:t>
            </a:r>
            <a:r>
              <a:rPr kumimoji="0" lang="en-GB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projects </a:t>
            </a:r>
            <a:r>
              <a:rPr kumimoji="0" lang="en-GB" sz="14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EuroCirCol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654305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;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EASITrain</a:t>
            </a:r>
            <a:r>
              <a:rPr kumimoji="0" lang="en-GB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grant 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agreement no.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764879; </a:t>
            </a:r>
            <a:r>
              <a:rPr kumimoji="0" lang="en-GB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ARIES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grant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agreement 730871; and </a:t>
            </a:r>
            <a:r>
              <a:rPr kumimoji="0" lang="en-GB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E-JADE,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contract no. 645479</a:t>
            </a:r>
            <a:endParaRPr kumimoji="0" lang="en-GB" sz="1400" b="0" i="1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1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4579" y="6198612"/>
            <a:ext cx="2814032" cy="4392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718" y="5472399"/>
            <a:ext cx="1302192" cy="62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070" y="5480727"/>
            <a:ext cx="920203" cy="5988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7" t="16876" r="24262" b="24372"/>
          <a:stretch/>
        </p:blipFill>
        <p:spPr>
          <a:xfrm>
            <a:off x="5529194" y="5490674"/>
            <a:ext cx="486132" cy="73293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415480" y="523706"/>
            <a:ext cx="94377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FCC-ee</a:t>
            </a:r>
            <a:endParaRPr kumimoji="0" lang="de-DE" sz="4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Physics opportunities</a:t>
            </a:r>
            <a:endParaRPr kumimoji="0" lang="de-DE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20833" y="2494637"/>
            <a:ext cx="7363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A5A5A5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M. </a:t>
            </a: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5A5A5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Koratzinos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23601" y="2996952"/>
            <a:ext cx="46820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On behalf of the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FCC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study 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856" y="2096515"/>
            <a:ext cx="2020363" cy="134690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06C4-F8E9-42FF-B127-698F4EFD5AD8}" type="slidenum">
              <a:rPr lang="en-GB" smtClean="0"/>
              <a:t>1</a:t>
            </a:fld>
            <a:endParaRPr lang="en-GB"/>
          </a:p>
        </p:txBody>
      </p:sp>
      <p:pic>
        <p:nvPicPr>
          <p:cNvPr id="38" name="Picture 2" descr="\\cern.ch\dfs\Users\m\mike\Documents\MyDocs\LEP3\poster FCC kickoff\CERN-logo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386"/>
            <a:ext cx="1873718" cy="187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54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FCC-</a:t>
            </a:r>
            <a:r>
              <a:rPr lang="en-US" dirty="0" err="1" smtClean="0"/>
              <a:t>ee</a:t>
            </a:r>
            <a:r>
              <a:rPr lang="en-US" dirty="0" smtClean="0"/>
              <a:t> operation model and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185 physics days / year, 75% efficiency, 10% margin on luminosity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CERN, 7-11 Jan 2019</a:t>
            </a:r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FCC-ee workshop: Theory and Experiment</a:t>
            </a:r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8F37CEC-7426-473D-BB9A-C0489BA294D7}" type="slidenum">
              <a:rPr kumimoji="1" lang="en-US" alt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" name="Picture 6" descr="OperationMod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200401"/>
            <a:ext cx="4419600" cy="3063017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600200" y="1371600"/>
          <a:ext cx="8991600" cy="1832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9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4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7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78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478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478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85046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chemeClr val="tx1"/>
                          </a:solidFill>
                        </a:rPr>
                        <a:t>Working point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chemeClr val="tx1"/>
                          </a:solidFill>
                        </a:rPr>
                        <a:t>Z, years 1-2 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chemeClr val="tx1"/>
                          </a:solidFill>
                        </a:rPr>
                        <a:t>Z, later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chemeClr val="tx1"/>
                          </a:solidFill>
                        </a:rPr>
                        <a:t>WW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chemeClr val="tx1"/>
                          </a:solidFill>
                        </a:rPr>
                        <a:t>HZ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baseline="0" dirty="0" err="1" smtClean="0">
                          <a:solidFill>
                            <a:schemeClr val="tx1"/>
                          </a:solidFill>
                        </a:rPr>
                        <a:t>tt</a:t>
                      </a:r>
                      <a:r>
                        <a:rPr lang="en-US" sz="1300" b="1" baseline="0" dirty="0" smtClean="0">
                          <a:solidFill>
                            <a:schemeClr val="tx1"/>
                          </a:solidFill>
                        </a:rPr>
                        <a:t> threshold</a:t>
                      </a:r>
                      <a:r>
                        <a:rPr lang="is-IS" sz="1300" b="1" baseline="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1300" b="1" dirty="0" smtClean="0">
                          <a:solidFill>
                            <a:schemeClr val="tx1"/>
                          </a:solidFill>
                        </a:rPr>
                        <a:t>… </a:t>
                      </a:r>
                      <a:r>
                        <a:rPr lang="en-US" sz="1300" b="1" dirty="0" smtClean="0">
                          <a:solidFill>
                            <a:schemeClr val="tx1"/>
                          </a:solidFill>
                        </a:rPr>
                        <a:t>and</a:t>
                      </a:r>
                      <a:r>
                        <a:rPr lang="en-US" sz="1300" b="1" baseline="0" dirty="0" smtClean="0">
                          <a:solidFill>
                            <a:schemeClr val="tx1"/>
                          </a:solidFill>
                        </a:rPr>
                        <a:t> above</a:t>
                      </a:r>
                      <a:endParaRPr lang="en-US" sz="13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046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FF6600"/>
                          </a:solidFill>
                        </a:rPr>
                        <a:t>√s</a:t>
                      </a:r>
                      <a:r>
                        <a:rPr lang="en-US" sz="1300" b="1" baseline="0" dirty="0" smtClean="0">
                          <a:solidFill>
                            <a:srgbClr val="FF6600"/>
                          </a:solidFill>
                        </a:rPr>
                        <a:t> (</a:t>
                      </a:r>
                      <a:r>
                        <a:rPr lang="en-US" sz="1300" b="1" baseline="0" dirty="0" err="1" smtClean="0">
                          <a:solidFill>
                            <a:srgbClr val="FF6600"/>
                          </a:solidFill>
                        </a:rPr>
                        <a:t>GeV</a:t>
                      </a:r>
                      <a:r>
                        <a:rPr lang="en-US" sz="1300" b="1" baseline="0" dirty="0" smtClean="0">
                          <a:solidFill>
                            <a:srgbClr val="FF6600"/>
                          </a:solidFill>
                        </a:rPr>
                        <a:t>)</a:t>
                      </a:r>
                      <a:endParaRPr lang="en-US" sz="13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FF6600"/>
                          </a:solidFill>
                        </a:rPr>
                        <a:t>88,</a:t>
                      </a:r>
                      <a:r>
                        <a:rPr lang="en-US" sz="1300" b="1" baseline="0" dirty="0" smtClean="0">
                          <a:solidFill>
                            <a:srgbClr val="FF6600"/>
                          </a:solidFill>
                        </a:rPr>
                        <a:t> 91, </a:t>
                      </a:r>
                      <a:r>
                        <a:rPr lang="en-US" sz="1300" b="1" dirty="0" smtClean="0">
                          <a:solidFill>
                            <a:srgbClr val="FF6600"/>
                          </a:solidFill>
                        </a:rPr>
                        <a:t>94</a:t>
                      </a:r>
                      <a:endParaRPr lang="en-US" sz="13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FF6600"/>
                          </a:solidFill>
                        </a:rPr>
                        <a:t>157</a:t>
                      </a:r>
                      <a:r>
                        <a:rPr lang="en-US" sz="1300" b="1" baseline="0" dirty="0" smtClean="0">
                          <a:solidFill>
                            <a:srgbClr val="FF6600"/>
                          </a:solidFill>
                        </a:rPr>
                        <a:t>, 163 </a:t>
                      </a:r>
                      <a:endParaRPr lang="en-US" sz="13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FF6600"/>
                          </a:solidFill>
                        </a:rPr>
                        <a:t>240</a:t>
                      </a:r>
                      <a:endParaRPr lang="en-US" sz="13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FF6600"/>
                          </a:solidFill>
                        </a:rPr>
                        <a:t>340</a:t>
                      </a:r>
                      <a:r>
                        <a:rPr lang="en-US" sz="1300" b="1" baseline="0" dirty="0" smtClean="0">
                          <a:solidFill>
                            <a:srgbClr val="FF6600"/>
                          </a:solidFill>
                        </a:rPr>
                        <a:t> – 350 </a:t>
                      </a:r>
                      <a:endParaRPr lang="en-US" sz="13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FF6600"/>
                          </a:solidFill>
                        </a:rPr>
                        <a:t>365</a:t>
                      </a:r>
                      <a:endParaRPr lang="en-US" sz="1300" b="1" dirty="0">
                        <a:solidFill>
                          <a:srgbClr val="FF66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046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err="1" smtClean="0">
                          <a:solidFill>
                            <a:srgbClr val="009900"/>
                          </a:solidFill>
                        </a:rPr>
                        <a:t>Lumi</a:t>
                      </a:r>
                      <a:r>
                        <a:rPr lang="en-US" sz="1300" b="1" baseline="0" dirty="0" smtClean="0">
                          <a:solidFill>
                            <a:srgbClr val="009900"/>
                          </a:solidFill>
                        </a:rPr>
                        <a:t>/IP (10</a:t>
                      </a:r>
                      <a:r>
                        <a:rPr lang="en-US" sz="1300" b="1" baseline="30000" dirty="0" smtClean="0">
                          <a:solidFill>
                            <a:srgbClr val="009900"/>
                          </a:solidFill>
                        </a:rPr>
                        <a:t>34</a:t>
                      </a:r>
                      <a:r>
                        <a:rPr lang="en-US" sz="1300" b="1" baseline="0" dirty="0" smtClean="0">
                          <a:solidFill>
                            <a:srgbClr val="009900"/>
                          </a:solidFill>
                        </a:rPr>
                        <a:t> cm</a:t>
                      </a:r>
                      <a:r>
                        <a:rPr lang="en-US" sz="1300" b="1" baseline="30000" dirty="0" smtClean="0">
                          <a:solidFill>
                            <a:srgbClr val="009900"/>
                          </a:solidFill>
                        </a:rPr>
                        <a:t>-2</a:t>
                      </a:r>
                      <a:r>
                        <a:rPr lang="en-US" sz="1300" b="1" baseline="0" dirty="0" smtClean="0">
                          <a:solidFill>
                            <a:srgbClr val="009900"/>
                          </a:solidFill>
                        </a:rPr>
                        <a:t>s</a:t>
                      </a:r>
                      <a:r>
                        <a:rPr lang="en-US" sz="1300" b="1" baseline="30000" dirty="0" smtClean="0">
                          <a:solidFill>
                            <a:srgbClr val="009900"/>
                          </a:solidFill>
                        </a:rPr>
                        <a:t>-1</a:t>
                      </a:r>
                      <a:r>
                        <a:rPr lang="en-US" sz="1300" b="1" baseline="0" dirty="0" smtClean="0">
                          <a:solidFill>
                            <a:srgbClr val="009900"/>
                          </a:solidFill>
                        </a:rPr>
                        <a:t>)</a:t>
                      </a:r>
                      <a:endParaRPr lang="en-US" sz="13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009900"/>
                          </a:solidFill>
                        </a:rPr>
                        <a:t>100</a:t>
                      </a:r>
                      <a:endParaRPr lang="en-US" sz="13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009900"/>
                          </a:solidFill>
                        </a:rPr>
                        <a:t>200</a:t>
                      </a:r>
                      <a:endParaRPr lang="en-US" sz="13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009900"/>
                          </a:solidFill>
                        </a:rPr>
                        <a:t>25</a:t>
                      </a:r>
                      <a:endParaRPr lang="en-US" sz="13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009900"/>
                          </a:solidFill>
                        </a:rPr>
                        <a:t>7</a:t>
                      </a:r>
                      <a:endParaRPr lang="en-US" sz="13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009900"/>
                          </a:solidFill>
                        </a:rPr>
                        <a:t>0.8</a:t>
                      </a:r>
                      <a:endParaRPr lang="en-US" sz="13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009900"/>
                          </a:solidFill>
                        </a:rPr>
                        <a:t>1.4</a:t>
                      </a:r>
                      <a:endParaRPr lang="en-US" sz="1300" b="1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550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err="1" smtClean="0">
                          <a:solidFill>
                            <a:srgbClr val="0000CC"/>
                          </a:solidFill>
                        </a:rPr>
                        <a:t>Lumi</a:t>
                      </a:r>
                      <a:r>
                        <a:rPr lang="en-US" sz="1300" b="1" dirty="0" smtClean="0">
                          <a:solidFill>
                            <a:srgbClr val="0000CC"/>
                          </a:solidFill>
                        </a:rPr>
                        <a:t>/year</a:t>
                      </a:r>
                      <a:r>
                        <a:rPr lang="en-US" sz="1300" b="1" baseline="0" dirty="0" smtClean="0">
                          <a:solidFill>
                            <a:srgbClr val="0000CC"/>
                          </a:solidFill>
                        </a:rPr>
                        <a:t> (2 IP)</a:t>
                      </a:r>
                      <a:endParaRPr lang="en-US" sz="1300" b="1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0000CC"/>
                          </a:solidFill>
                        </a:rPr>
                        <a:t>24 ab</a:t>
                      </a:r>
                      <a:r>
                        <a:rPr lang="en-US" sz="1300" b="1" baseline="30000" dirty="0" smtClean="0">
                          <a:solidFill>
                            <a:srgbClr val="0000CC"/>
                          </a:solidFill>
                        </a:rPr>
                        <a:t>-1</a:t>
                      </a:r>
                      <a:endParaRPr lang="en-US" sz="1300" b="1" baseline="30000" dirty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baseline="30000" dirty="0" smtClean="0">
                        <a:solidFill>
                          <a:srgbClr val="0000CC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solidFill>
                            <a:srgbClr val="0000CC"/>
                          </a:solidFill>
                        </a:rPr>
                        <a:t>48 ab</a:t>
                      </a:r>
                      <a:r>
                        <a:rPr lang="en-US" sz="1300" b="1" baseline="30000" dirty="0" smtClean="0">
                          <a:solidFill>
                            <a:srgbClr val="0000CC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solidFill>
                            <a:srgbClr val="0000CC"/>
                          </a:solidFill>
                        </a:rPr>
                        <a:t>6 ab</a:t>
                      </a:r>
                      <a:r>
                        <a:rPr lang="en-US" sz="1300" b="1" baseline="30000" dirty="0" smtClean="0">
                          <a:solidFill>
                            <a:srgbClr val="0000CC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solidFill>
                            <a:srgbClr val="0000CC"/>
                          </a:solidFill>
                        </a:rPr>
                        <a:t>1.7 ab</a:t>
                      </a:r>
                      <a:r>
                        <a:rPr lang="en-US" sz="1300" b="1" baseline="30000" dirty="0" smtClean="0">
                          <a:solidFill>
                            <a:srgbClr val="0000CC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solidFill>
                            <a:srgbClr val="0000CC"/>
                          </a:solidFill>
                        </a:rPr>
                        <a:t>0.2 ab</a:t>
                      </a:r>
                      <a:r>
                        <a:rPr lang="en-US" sz="1300" b="1" baseline="30000" dirty="0" smtClean="0">
                          <a:solidFill>
                            <a:srgbClr val="0000CC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solidFill>
                            <a:srgbClr val="0000CC"/>
                          </a:solidFill>
                        </a:rPr>
                        <a:t>0.34 ab</a:t>
                      </a:r>
                      <a:r>
                        <a:rPr lang="en-US" sz="1300" b="1" baseline="30000" dirty="0" smtClean="0">
                          <a:solidFill>
                            <a:srgbClr val="0000CC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046"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 smtClean="0">
                          <a:solidFill>
                            <a:srgbClr val="CC0099"/>
                          </a:solidFill>
                        </a:rPr>
                        <a:t>Physics</a:t>
                      </a:r>
                      <a:r>
                        <a:rPr lang="en-US" sz="1300" b="1" baseline="0" dirty="0" smtClean="0">
                          <a:solidFill>
                            <a:srgbClr val="CC0099"/>
                          </a:solidFill>
                        </a:rPr>
                        <a:t> g</a:t>
                      </a:r>
                      <a:r>
                        <a:rPr lang="en-US" sz="1300" b="1" dirty="0" smtClean="0">
                          <a:solidFill>
                            <a:srgbClr val="CC0099"/>
                          </a:solidFill>
                        </a:rPr>
                        <a:t>oal</a:t>
                      </a:r>
                      <a:endParaRPr lang="en-US" sz="1300" b="1" dirty="0">
                        <a:solidFill>
                          <a:srgbClr val="CC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solidFill>
                            <a:srgbClr val="CC0099"/>
                          </a:solidFill>
                        </a:rPr>
                        <a:t>150 ab</a:t>
                      </a:r>
                      <a:r>
                        <a:rPr lang="en-US" sz="1300" b="1" baseline="30000" dirty="0" smtClean="0">
                          <a:solidFill>
                            <a:srgbClr val="CC0099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solidFill>
                            <a:srgbClr val="CC0099"/>
                          </a:solidFill>
                        </a:rPr>
                        <a:t>10 ab</a:t>
                      </a:r>
                      <a:r>
                        <a:rPr lang="en-US" sz="1300" b="1" baseline="30000" dirty="0" smtClean="0">
                          <a:solidFill>
                            <a:srgbClr val="CC0099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solidFill>
                            <a:srgbClr val="CC0099"/>
                          </a:solidFill>
                        </a:rPr>
                        <a:t>5 ab</a:t>
                      </a:r>
                      <a:r>
                        <a:rPr lang="en-US" sz="1300" b="1" baseline="30000" dirty="0" smtClean="0">
                          <a:solidFill>
                            <a:srgbClr val="CC0099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solidFill>
                            <a:srgbClr val="CC0099"/>
                          </a:solidFill>
                        </a:rPr>
                        <a:t>0.2 ab</a:t>
                      </a:r>
                      <a:r>
                        <a:rPr lang="en-US" sz="1300" b="1" baseline="30000" dirty="0" smtClean="0">
                          <a:solidFill>
                            <a:srgbClr val="CC0099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solidFill>
                            <a:srgbClr val="CC0099"/>
                          </a:solidFill>
                        </a:rPr>
                        <a:t> 1.5 ab</a:t>
                      </a:r>
                      <a:r>
                        <a:rPr lang="en-US" sz="1300" b="1" baseline="30000" dirty="0" smtClean="0">
                          <a:solidFill>
                            <a:srgbClr val="CC0099"/>
                          </a:solidFill>
                        </a:rPr>
                        <a:t>-1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86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Run time (year)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557793" y="4231800"/>
            <a:ext cx="2433587" cy="1559401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sz="2000" b="1" dirty="0">
                <a:solidFill>
                  <a:srgbClr val="009900"/>
                </a:solidFill>
                <a:latin typeface="Corbel"/>
              </a:rPr>
              <a:t>5×10</a:t>
            </a:r>
            <a:r>
              <a:rPr kumimoji="1" lang="en-US" sz="2000" b="1" baseline="30000" dirty="0">
                <a:solidFill>
                  <a:srgbClr val="009900"/>
                </a:solidFill>
                <a:latin typeface="Corbel"/>
              </a:rPr>
              <a:t>12</a:t>
            </a:r>
            <a:r>
              <a:rPr kumimoji="1" lang="en-US" sz="2000" b="1" dirty="0">
                <a:solidFill>
                  <a:srgbClr val="009900"/>
                </a:solidFill>
                <a:latin typeface="Corbel"/>
              </a:rPr>
              <a:t> </a:t>
            </a:r>
            <a:r>
              <a:rPr kumimoji="1" lang="en-US" sz="2000" b="1" dirty="0" err="1">
                <a:solidFill>
                  <a:srgbClr val="009900"/>
                </a:solidFill>
                <a:latin typeface="Corbel"/>
              </a:rPr>
              <a:t>e</a:t>
            </a:r>
            <a:r>
              <a:rPr kumimoji="1" lang="en-US" sz="2000" b="1" baseline="30000" dirty="0" err="1">
                <a:solidFill>
                  <a:srgbClr val="009900"/>
                </a:solidFill>
                <a:latin typeface="Symbol" charset="2"/>
                <a:cs typeface="Symbol" charset="2"/>
              </a:rPr>
              <a:t>+</a:t>
            </a:r>
            <a:r>
              <a:rPr kumimoji="1" lang="en-US" sz="2000" b="1" dirty="0" err="1">
                <a:solidFill>
                  <a:srgbClr val="009900"/>
                </a:solidFill>
                <a:latin typeface="Corbel"/>
              </a:rPr>
              <a:t>e</a:t>
            </a:r>
            <a:r>
              <a:rPr kumimoji="1" lang="en-US" sz="2000" b="1" baseline="30000" dirty="0">
                <a:solidFill>
                  <a:srgbClr val="009900"/>
                </a:solidFill>
                <a:latin typeface="Symbol" charset="2"/>
                <a:cs typeface="Symbol" charset="2"/>
              </a:rPr>
              <a:t>-</a:t>
            </a:r>
            <a:r>
              <a:rPr kumimoji="1" lang="en-US" sz="2000" b="1" dirty="0">
                <a:solidFill>
                  <a:srgbClr val="009900"/>
                </a:solidFill>
                <a:latin typeface="Corbel"/>
              </a:rPr>
              <a:t> → Z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sz="2000" b="1" dirty="0">
                <a:solidFill>
                  <a:srgbClr val="009900"/>
                </a:solidFill>
                <a:latin typeface="Corbel"/>
              </a:rPr>
              <a:t>     10</a:t>
            </a:r>
            <a:r>
              <a:rPr kumimoji="1" lang="en-US" sz="2000" b="1" baseline="30000" dirty="0">
                <a:solidFill>
                  <a:srgbClr val="009900"/>
                </a:solidFill>
                <a:latin typeface="Corbel"/>
              </a:rPr>
              <a:t>8</a:t>
            </a:r>
            <a:r>
              <a:rPr kumimoji="1" lang="en-US" sz="2000" b="1" dirty="0">
                <a:solidFill>
                  <a:srgbClr val="009900"/>
                </a:solidFill>
                <a:latin typeface="Corbel"/>
              </a:rPr>
              <a:t>  </a:t>
            </a:r>
            <a:r>
              <a:rPr kumimoji="1" lang="en-US" sz="2000" b="1" dirty="0" err="1">
                <a:solidFill>
                  <a:srgbClr val="009900"/>
                </a:solidFill>
                <a:latin typeface="Corbel"/>
              </a:rPr>
              <a:t>e</a:t>
            </a:r>
            <a:r>
              <a:rPr kumimoji="1" lang="en-US" sz="2000" b="1" baseline="30000" dirty="0" err="1">
                <a:solidFill>
                  <a:srgbClr val="009900"/>
                </a:solidFill>
                <a:latin typeface="Symbol" charset="2"/>
                <a:cs typeface="Symbol" charset="2"/>
              </a:rPr>
              <a:t>+</a:t>
            </a:r>
            <a:r>
              <a:rPr kumimoji="1" lang="en-US" sz="2000" b="1" dirty="0" err="1">
                <a:solidFill>
                  <a:srgbClr val="009900"/>
                </a:solidFill>
                <a:latin typeface="Corbel"/>
              </a:rPr>
              <a:t>e</a:t>
            </a:r>
            <a:r>
              <a:rPr kumimoji="1" lang="en-US" sz="2000" b="1" baseline="30000" dirty="0">
                <a:solidFill>
                  <a:srgbClr val="009900"/>
                </a:solidFill>
                <a:latin typeface="Symbol" charset="2"/>
                <a:cs typeface="Symbol" charset="2"/>
              </a:rPr>
              <a:t>-</a:t>
            </a:r>
            <a:r>
              <a:rPr kumimoji="1" lang="en-US" sz="2000" b="1" dirty="0">
                <a:solidFill>
                  <a:srgbClr val="009900"/>
                </a:solidFill>
                <a:latin typeface="Arial" charset="0"/>
              </a:rPr>
              <a:t> → </a:t>
            </a:r>
            <a:r>
              <a:rPr kumimoji="1" lang="en-US" sz="2000" b="1" dirty="0">
                <a:solidFill>
                  <a:srgbClr val="009900"/>
                </a:solidFill>
                <a:latin typeface="Corbel"/>
              </a:rPr>
              <a:t>W</a:t>
            </a:r>
            <a:r>
              <a:rPr kumimoji="1" lang="en-US" sz="2000" b="1" baseline="30000" dirty="0">
                <a:solidFill>
                  <a:srgbClr val="009900"/>
                </a:solidFill>
                <a:latin typeface="Symbol" charset="2"/>
                <a:cs typeface="Symbol" charset="2"/>
              </a:rPr>
              <a:t>+</a:t>
            </a:r>
            <a:r>
              <a:rPr kumimoji="1" lang="en-US" sz="2000" b="1" dirty="0">
                <a:solidFill>
                  <a:srgbClr val="009900"/>
                </a:solidFill>
                <a:latin typeface="Corbel"/>
              </a:rPr>
              <a:t>W</a:t>
            </a:r>
            <a:r>
              <a:rPr kumimoji="1" lang="en-US" sz="2000" b="1" baseline="30000" dirty="0">
                <a:solidFill>
                  <a:srgbClr val="009900"/>
                </a:solidFill>
                <a:latin typeface="Symbol" charset="2"/>
                <a:cs typeface="Symbol" charset="2"/>
              </a:rPr>
              <a:t>-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sz="2000" b="1" dirty="0">
                <a:solidFill>
                  <a:srgbClr val="009900"/>
                </a:solidFill>
                <a:latin typeface="Corbel"/>
              </a:rPr>
              <a:t>     10</a:t>
            </a:r>
            <a:r>
              <a:rPr kumimoji="1" lang="en-US" sz="2000" b="1" baseline="30000" dirty="0">
                <a:solidFill>
                  <a:srgbClr val="009900"/>
                </a:solidFill>
                <a:latin typeface="Corbel"/>
              </a:rPr>
              <a:t>6 </a:t>
            </a:r>
            <a:r>
              <a:rPr kumimoji="1" lang="en-US" sz="2000" b="1" dirty="0">
                <a:solidFill>
                  <a:srgbClr val="009900"/>
                </a:solidFill>
                <a:latin typeface="Corbel"/>
              </a:rPr>
              <a:t> </a:t>
            </a:r>
            <a:r>
              <a:rPr kumimoji="1" lang="en-US" sz="2000" b="1" dirty="0" err="1">
                <a:solidFill>
                  <a:srgbClr val="009900"/>
                </a:solidFill>
                <a:latin typeface="Corbel"/>
              </a:rPr>
              <a:t>e</a:t>
            </a:r>
            <a:r>
              <a:rPr kumimoji="1" lang="en-US" sz="2000" b="1" baseline="30000" dirty="0" err="1">
                <a:solidFill>
                  <a:srgbClr val="009900"/>
                </a:solidFill>
                <a:latin typeface="Symbol" charset="2"/>
                <a:cs typeface="Symbol" charset="2"/>
              </a:rPr>
              <a:t>+</a:t>
            </a:r>
            <a:r>
              <a:rPr kumimoji="1" lang="en-US" sz="2000" b="1" dirty="0" err="1">
                <a:solidFill>
                  <a:srgbClr val="009900"/>
                </a:solidFill>
                <a:latin typeface="Corbel"/>
              </a:rPr>
              <a:t>e</a:t>
            </a:r>
            <a:r>
              <a:rPr kumimoji="1" lang="en-US" sz="2000" b="1" baseline="30000" dirty="0">
                <a:solidFill>
                  <a:srgbClr val="009900"/>
                </a:solidFill>
                <a:latin typeface="Symbol" charset="2"/>
                <a:cs typeface="Symbol" charset="2"/>
              </a:rPr>
              <a:t>-</a:t>
            </a:r>
            <a:r>
              <a:rPr kumimoji="1" lang="en-US" sz="2000" b="1" dirty="0">
                <a:solidFill>
                  <a:srgbClr val="009900"/>
                </a:solidFill>
                <a:latin typeface="Arial" charset="0"/>
              </a:rPr>
              <a:t> → </a:t>
            </a:r>
            <a:r>
              <a:rPr kumimoji="1" lang="en-US" sz="2000" b="1" dirty="0">
                <a:solidFill>
                  <a:srgbClr val="009900"/>
                </a:solidFill>
                <a:latin typeface="Corbel"/>
              </a:rPr>
              <a:t>HZ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sz="2000" b="1" dirty="0">
                <a:solidFill>
                  <a:srgbClr val="009900"/>
                </a:solidFill>
                <a:latin typeface="Corbel"/>
              </a:rPr>
              <a:t>     10</a:t>
            </a:r>
            <a:r>
              <a:rPr kumimoji="1" lang="en-US" sz="2000" b="1" baseline="30000" dirty="0">
                <a:solidFill>
                  <a:srgbClr val="009900"/>
                </a:solidFill>
                <a:latin typeface="Corbel"/>
              </a:rPr>
              <a:t>6</a:t>
            </a:r>
            <a:r>
              <a:rPr kumimoji="1" lang="en-US" sz="2000" b="1" dirty="0">
                <a:solidFill>
                  <a:srgbClr val="009900"/>
                </a:solidFill>
                <a:latin typeface="Corbel"/>
              </a:rPr>
              <a:t>  </a:t>
            </a:r>
            <a:r>
              <a:rPr kumimoji="1" lang="en-US" sz="2000" b="1" dirty="0" err="1">
                <a:solidFill>
                  <a:srgbClr val="009900"/>
                </a:solidFill>
                <a:latin typeface="Corbel"/>
              </a:rPr>
              <a:t>e</a:t>
            </a:r>
            <a:r>
              <a:rPr kumimoji="1" lang="en-US" sz="2000" b="1" baseline="30000" dirty="0" err="1">
                <a:solidFill>
                  <a:srgbClr val="009900"/>
                </a:solidFill>
                <a:latin typeface="Symbol" charset="2"/>
                <a:cs typeface="Symbol" charset="2"/>
              </a:rPr>
              <a:t>+</a:t>
            </a:r>
            <a:r>
              <a:rPr kumimoji="1" lang="en-US" sz="2000" b="1" dirty="0" err="1">
                <a:solidFill>
                  <a:srgbClr val="009900"/>
                </a:solidFill>
                <a:latin typeface="Corbel"/>
              </a:rPr>
              <a:t>e</a:t>
            </a:r>
            <a:r>
              <a:rPr kumimoji="1" lang="en-US" sz="2000" b="1" baseline="30000" dirty="0">
                <a:solidFill>
                  <a:srgbClr val="009900"/>
                </a:solidFill>
                <a:latin typeface="Symbol" charset="2"/>
                <a:cs typeface="Symbol" charset="2"/>
              </a:rPr>
              <a:t>-</a:t>
            </a:r>
            <a:r>
              <a:rPr kumimoji="1" lang="en-US" sz="2000" b="1" dirty="0">
                <a:solidFill>
                  <a:srgbClr val="009900"/>
                </a:solidFill>
                <a:latin typeface="Arial" charset="0"/>
              </a:rPr>
              <a:t> → </a:t>
            </a:r>
            <a:r>
              <a:rPr kumimoji="1" lang="en-US" sz="2000" b="1" dirty="0" err="1">
                <a:solidFill>
                  <a:srgbClr val="009900"/>
                </a:solidFill>
                <a:latin typeface="Corbel"/>
              </a:rPr>
              <a:t>tt</a:t>
            </a:r>
            <a:endParaRPr kumimoji="1" lang="en-US" sz="2000" b="1" dirty="0">
              <a:solidFill>
                <a:srgbClr val="009900"/>
              </a:solidFill>
              <a:latin typeface="Corbe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8124" y="5203289"/>
            <a:ext cx="27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2000" dirty="0">
                <a:solidFill>
                  <a:srgbClr val="009900"/>
                </a:solidFill>
                <a:latin typeface="Arial" charset="0"/>
              </a:rPr>
              <a:t>-</a:t>
            </a:r>
            <a:endParaRPr kumimoji="1" lang="en-US" sz="2000" dirty="0">
              <a:solidFill>
                <a:srgbClr val="009900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7793" y="3862467"/>
            <a:ext cx="1724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dirty="0">
                <a:solidFill>
                  <a:srgbClr val="000000"/>
                </a:solidFill>
                <a:latin typeface="Arial" charset="0"/>
              </a:rPr>
              <a:t>Event statistics</a:t>
            </a:r>
            <a:endParaRPr kumimoji="1"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24718" y="3850799"/>
            <a:ext cx="1414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dirty="0">
                <a:solidFill>
                  <a:srgbClr val="000000"/>
                </a:solidFill>
                <a:latin typeface="Arial" charset="0"/>
              </a:rPr>
              <a:t>√s precision</a:t>
            </a:r>
            <a:endParaRPr kumimoji="1"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21591" y="4231800"/>
            <a:ext cx="1135572" cy="1559401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sz="2000" b="1" dirty="0">
                <a:solidFill>
                  <a:srgbClr val="000000"/>
                </a:solidFill>
                <a:latin typeface="Corbel"/>
              </a:rPr>
              <a:t>100 </a:t>
            </a:r>
            <a:r>
              <a:rPr kumimoji="1" lang="en-US" sz="2000" b="1" dirty="0" err="1">
                <a:solidFill>
                  <a:srgbClr val="000000"/>
                </a:solidFill>
                <a:latin typeface="Corbel"/>
              </a:rPr>
              <a:t>keV</a:t>
            </a:r>
            <a:endParaRPr kumimoji="1" lang="en-US" sz="2000" b="1" dirty="0">
              <a:solidFill>
                <a:srgbClr val="000000"/>
              </a:solidFill>
              <a:latin typeface="Corbel"/>
            </a:endParaRP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sz="2000" b="1" dirty="0">
                <a:solidFill>
                  <a:srgbClr val="000000"/>
                </a:solidFill>
                <a:latin typeface="Corbel"/>
              </a:rPr>
              <a:t>300 </a:t>
            </a:r>
            <a:r>
              <a:rPr kumimoji="1" lang="en-US" sz="2000" b="1" dirty="0" err="1">
                <a:solidFill>
                  <a:srgbClr val="000000"/>
                </a:solidFill>
                <a:latin typeface="Corbel"/>
              </a:rPr>
              <a:t>keV</a:t>
            </a:r>
            <a:endParaRPr kumimoji="1" lang="en-US" sz="2000" b="1" dirty="0">
              <a:solidFill>
                <a:srgbClr val="000000"/>
              </a:solidFill>
              <a:latin typeface="Corbel"/>
            </a:endParaRP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sz="2000" b="1" dirty="0">
                <a:solidFill>
                  <a:srgbClr val="000000"/>
                </a:solidFill>
                <a:latin typeface="Corbel"/>
              </a:rPr>
              <a:t> </a:t>
            </a:r>
            <a:r>
              <a:rPr kumimoji="1" lang="en-US" sz="2000" b="1" dirty="0">
                <a:solidFill>
                  <a:srgbClr val="000000"/>
                </a:solidFill>
                <a:latin typeface="Corbel"/>
              </a:rPr>
              <a:t>    1 MeV</a:t>
            </a: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sz="2000" b="1" dirty="0">
                <a:solidFill>
                  <a:srgbClr val="000000"/>
                </a:solidFill>
                <a:latin typeface="Corbel"/>
              </a:rPr>
              <a:t> </a:t>
            </a:r>
            <a:r>
              <a:rPr kumimoji="1" lang="en-US" sz="2000" b="1" dirty="0">
                <a:solidFill>
                  <a:srgbClr val="000000"/>
                </a:solidFill>
                <a:latin typeface="Corbel"/>
              </a:rPr>
              <a:t>    2 MeV</a:t>
            </a:r>
            <a:endParaRPr kumimoji="1" lang="en-US" sz="2000" b="1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5791200" y="5791200"/>
            <a:ext cx="304800" cy="3048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26110" y="3288268"/>
            <a:ext cx="1665690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b="1" dirty="0">
                <a:solidFill>
                  <a:srgbClr val="FF0000"/>
                </a:solidFill>
                <a:latin typeface="Corbel"/>
              </a:rPr>
              <a:t>Total : 15 years</a:t>
            </a:r>
            <a:endParaRPr kumimoji="1" lang="en-US" b="1" dirty="0">
              <a:solidFill>
                <a:srgbClr val="FF0000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2647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physics opportunities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975170"/>
            <a:ext cx="10972800" cy="485691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FCC-</a:t>
            </a:r>
            <a:r>
              <a:rPr lang="en-US" sz="2400" dirty="0" err="1" smtClean="0"/>
              <a:t>ee</a:t>
            </a:r>
            <a:r>
              <a:rPr lang="en-US" sz="2400" dirty="0" smtClean="0"/>
              <a:t> will create vast physics opportunities due to its huge statistics and the </a:t>
            </a:r>
            <a:r>
              <a:rPr lang="en-US" sz="2400" dirty="0" err="1" smtClean="0"/>
              <a:t>centre</a:t>
            </a:r>
            <a:r>
              <a:rPr lang="en-US" sz="2400" dirty="0" smtClean="0"/>
              <a:t>-of-mass energy range it can cover (from 88 to 365GeV):</a:t>
            </a:r>
          </a:p>
          <a:p>
            <a:r>
              <a:rPr lang="en-US" sz="2400" dirty="0" smtClean="0"/>
              <a:t>EW precision observable </a:t>
            </a:r>
            <a:r>
              <a:rPr lang="en-US" sz="2400" dirty="0"/>
              <a:t>(EWPO) </a:t>
            </a:r>
            <a:r>
              <a:rPr lang="en-US" sz="2400" dirty="0" smtClean="0"/>
              <a:t>measurements sensitive to the 10-70TeV scale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Model-independent </a:t>
            </a:r>
            <a:r>
              <a:rPr lang="en-US" sz="2400" dirty="0"/>
              <a:t>H</a:t>
            </a:r>
            <a:r>
              <a:rPr lang="en-US" sz="2400" dirty="0" smtClean="0"/>
              <a:t>iggs coupling measurements</a:t>
            </a:r>
          </a:p>
          <a:p>
            <a:endParaRPr lang="en-US" sz="2400" dirty="0" smtClean="0"/>
          </a:p>
          <a:p>
            <a:r>
              <a:rPr lang="en-US" sz="2400" dirty="0" smtClean="0"/>
              <a:t>Precise tests of </a:t>
            </a:r>
            <a:r>
              <a:rPr lang="en-GB" sz="2400" dirty="0" smtClean="0"/>
              <a:t>flavour</a:t>
            </a:r>
            <a:r>
              <a:rPr lang="en-US" sz="2400" dirty="0" smtClean="0"/>
              <a:t> </a:t>
            </a:r>
            <a:r>
              <a:rPr lang="en-GB" sz="2400" dirty="0" smtClean="0"/>
              <a:t>conservation/universality</a:t>
            </a:r>
          </a:p>
          <a:p>
            <a:r>
              <a:rPr lang="en-US" sz="2400" dirty="0" smtClean="0"/>
              <a:t>Possible </a:t>
            </a:r>
            <a:r>
              <a:rPr lang="en-US" sz="2400" dirty="0"/>
              <a:t>d</a:t>
            </a:r>
            <a:r>
              <a:rPr lang="en-US" sz="2400" dirty="0" smtClean="0"/>
              <a:t>irect observation of very weakly coupled particles</a:t>
            </a:r>
          </a:p>
          <a:p>
            <a:r>
              <a:rPr lang="en-US" sz="2400" dirty="0" smtClean="0"/>
              <a:t>Possible discovery of dark matter in invisible H or Z decays</a:t>
            </a:r>
          </a:p>
          <a:p>
            <a:r>
              <a:rPr lang="en-US" sz="2400" dirty="0" smtClean="0"/>
              <a:t>…</a:t>
            </a:r>
          </a:p>
          <a:p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96050" y="2285347"/>
            <a:ext cx="8415218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lvl="2"/>
            <a:r>
              <a:rPr lang="en-US" sz="2000" dirty="0" smtClean="0"/>
              <a:t>20 to 50 times </a:t>
            </a:r>
            <a:r>
              <a:rPr lang="en-US" sz="2000" dirty="0"/>
              <a:t>improved precision on ALL electroweak </a:t>
            </a:r>
            <a:r>
              <a:rPr lang="en-US" sz="2000" dirty="0" smtClean="0"/>
              <a:t>observables</a:t>
            </a:r>
          </a:p>
          <a:p>
            <a:pPr marL="0" lvl="2"/>
            <a:r>
              <a:rPr lang="en-US" sz="2000" dirty="0" smtClean="0"/>
              <a:t> </a:t>
            </a:r>
            <a:r>
              <a:rPr lang="fr-CH" sz="2000" dirty="0" err="1" smtClean="0"/>
              <a:t>m</a:t>
            </a:r>
            <a:r>
              <a:rPr lang="fr-CH" sz="2000" baseline="-25000" dirty="0" err="1" smtClean="0"/>
              <a:t>Z</a:t>
            </a:r>
            <a:r>
              <a:rPr lang="fr-CH" sz="2000" baseline="-25000" dirty="0" smtClean="0"/>
              <a:t> </a:t>
            </a:r>
            <a:r>
              <a:rPr lang="fr-CH" sz="2000" dirty="0"/>
              <a:t>, m</a:t>
            </a:r>
            <a:r>
              <a:rPr lang="fr-CH" sz="2000" baseline="-25000" dirty="0"/>
              <a:t>W </a:t>
            </a:r>
            <a:r>
              <a:rPr lang="fr-CH" sz="2000" dirty="0"/>
              <a:t>, </a:t>
            </a:r>
            <a:r>
              <a:rPr lang="fr-CH" sz="2000" dirty="0" err="1"/>
              <a:t>m</a:t>
            </a:r>
            <a:r>
              <a:rPr lang="fr-CH" sz="2000" baseline="-25000" dirty="0" err="1"/>
              <a:t>top</a:t>
            </a:r>
            <a:r>
              <a:rPr lang="fr-CH" sz="2000" dirty="0"/>
              <a:t> , </a:t>
            </a:r>
            <a:r>
              <a:rPr lang="fr-CH" sz="2000" dirty="0">
                <a:latin typeface="Symbol" charset="2"/>
                <a:cs typeface="Symbol" charset="2"/>
              </a:rPr>
              <a:t>G</a:t>
            </a:r>
            <a:r>
              <a:rPr lang="fr-CH" sz="2000" baseline="-25000" dirty="0"/>
              <a:t>Z </a:t>
            </a:r>
            <a:r>
              <a:rPr lang="fr-CH" sz="2000" dirty="0"/>
              <a:t>, sin</a:t>
            </a:r>
            <a:r>
              <a:rPr lang="fr-CH" sz="2000" baseline="30000" dirty="0"/>
              <a:t>2</a:t>
            </a:r>
            <a:r>
              <a:rPr lang="fr-CH" sz="2000" dirty="0"/>
              <a:t> </a:t>
            </a:r>
            <a:r>
              <a:rPr lang="fr-CH" sz="2000" dirty="0">
                <a:sym typeface="Symbol"/>
              </a:rPr>
              <a:t></a:t>
            </a:r>
            <a:r>
              <a:rPr lang="fr-CH" sz="2000" baseline="-25000" dirty="0" err="1"/>
              <a:t>w</a:t>
            </a:r>
            <a:r>
              <a:rPr lang="fr-CH" sz="2000" baseline="30000" dirty="0" err="1"/>
              <a:t>eff</a:t>
            </a:r>
            <a:r>
              <a:rPr lang="fr-CH" sz="2000" dirty="0"/>
              <a:t>, R</a:t>
            </a:r>
            <a:r>
              <a:rPr lang="fr-CH" sz="2000" baseline="-25000" dirty="0"/>
              <a:t>b </a:t>
            </a:r>
            <a:r>
              <a:rPr lang="fr-CH" sz="2000" dirty="0"/>
              <a:t>, </a:t>
            </a:r>
            <a:r>
              <a:rPr lang="fr-CH" sz="2000" dirty="0">
                <a:sym typeface="Symbol"/>
              </a:rPr>
              <a:t></a:t>
            </a:r>
            <a:r>
              <a:rPr lang="fr-CH" sz="2000" baseline="-25000" dirty="0">
                <a:sym typeface="Symbol"/>
              </a:rPr>
              <a:t>QED</a:t>
            </a:r>
            <a:r>
              <a:rPr lang="fr-CH" sz="2000" dirty="0">
                <a:sym typeface="Symbol"/>
              </a:rPr>
              <a:t>(</a:t>
            </a:r>
            <a:r>
              <a:rPr lang="fr-CH" sz="2000" dirty="0" err="1">
                <a:sym typeface="Symbol"/>
              </a:rPr>
              <a:t>m</a:t>
            </a:r>
            <a:r>
              <a:rPr lang="fr-CH" sz="2000" baseline="-25000" dirty="0" err="1">
                <a:sym typeface="Symbol"/>
              </a:rPr>
              <a:t>z</a:t>
            </a:r>
            <a:r>
              <a:rPr lang="fr-CH" sz="2000" dirty="0">
                <a:sym typeface="Symbol"/>
              </a:rPr>
              <a:t>), </a:t>
            </a:r>
            <a:r>
              <a:rPr lang="fr-CH" sz="2000" baseline="-25000" dirty="0">
                <a:sym typeface="Symbol"/>
              </a:rPr>
              <a:t>s</a:t>
            </a:r>
            <a:r>
              <a:rPr lang="fr-CH" sz="2000" dirty="0">
                <a:sym typeface="Symbol"/>
              </a:rPr>
              <a:t>(</a:t>
            </a:r>
            <a:r>
              <a:rPr lang="fr-CH" sz="2000" dirty="0" err="1">
                <a:sym typeface="Symbol"/>
              </a:rPr>
              <a:t>m</a:t>
            </a:r>
            <a:r>
              <a:rPr lang="fr-CH" sz="2000" baseline="-25000" dirty="0" err="1">
                <a:sym typeface="Symbol"/>
              </a:rPr>
              <a:t>z</a:t>
            </a:r>
            <a:r>
              <a:rPr lang="fr-CH" sz="2000" dirty="0">
                <a:sym typeface="Symbol"/>
              </a:rPr>
              <a:t> m</a:t>
            </a:r>
            <a:r>
              <a:rPr lang="fr-CH" sz="2000" baseline="-25000" dirty="0">
                <a:sym typeface="Symbol"/>
              </a:rPr>
              <a:t>W</a:t>
            </a:r>
            <a:r>
              <a:rPr lang="fr-CH" sz="2000" dirty="0">
                <a:sym typeface="Symbol"/>
              </a:rPr>
              <a:t> m</a:t>
            </a:r>
            <a:r>
              <a:rPr lang="fr-CH" sz="2000" baseline="-25000" dirty="0">
                <a:latin typeface="Symbol" charset="2"/>
                <a:cs typeface="Symbol" charset="2"/>
                <a:sym typeface="Symbol"/>
              </a:rPr>
              <a:t>t</a:t>
            </a:r>
            <a:r>
              <a:rPr lang="fr-CH" sz="2000" dirty="0">
                <a:sym typeface="Symbol"/>
              </a:rPr>
              <a:t>), </a:t>
            </a:r>
            <a:r>
              <a:rPr lang="fr-CH" dirty="0">
                <a:sym typeface="Symbol"/>
              </a:rPr>
              <a:t>top </a:t>
            </a:r>
            <a:r>
              <a:rPr lang="en-GB" dirty="0" smtClean="0">
                <a:sym typeface="Symbol"/>
              </a:rPr>
              <a:t>EW couplings </a:t>
            </a:r>
            <a:r>
              <a:rPr lang="en-GB" sz="2000" dirty="0" smtClean="0">
                <a:sym typeface="Symbol"/>
              </a:rPr>
              <a:t>…</a:t>
            </a:r>
            <a:endParaRPr lang="en-GB" sz="2000" dirty="0">
              <a:sym typeface="Symbo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6050" y="3575334"/>
            <a:ext cx="8337395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lvl="2"/>
            <a:r>
              <a:rPr lang="is-IS" sz="2000" dirty="0" smtClean="0">
                <a:sym typeface="Symbol"/>
              </a:rPr>
              <a:t>~10 times </a:t>
            </a:r>
            <a:r>
              <a:rPr lang="is-IS" sz="2000" dirty="0">
                <a:sym typeface="Symbol"/>
              </a:rPr>
              <a:t>more precise and model-independent Higgs couplings measurements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60400" y="5832088"/>
            <a:ext cx="10510023" cy="523220"/>
          </a:xfrm>
          <a:prstGeom prst="rect">
            <a:avLst/>
          </a:prstGeom>
          <a:solidFill>
            <a:srgbClr val="FF99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+mn-lt"/>
              </a:rPr>
              <a:t>FCC-</a:t>
            </a:r>
            <a:r>
              <a:rPr lang="en-US" sz="2800" b="1" dirty="0" err="1" smtClean="0">
                <a:latin typeface="+mn-lt"/>
              </a:rPr>
              <a:t>ee</a:t>
            </a:r>
            <a:r>
              <a:rPr lang="en-US" sz="2800" b="1" dirty="0" smtClean="0">
                <a:latin typeface="+mn-lt"/>
              </a:rPr>
              <a:t> is not only a Higgs </a:t>
            </a:r>
            <a:r>
              <a:rPr lang="en-US" sz="2800" b="1" dirty="0" smtClean="0">
                <a:latin typeface="+mn-lt"/>
              </a:rPr>
              <a:t>factory! It is also a Z</a:t>
            </a:r>
            <a:r>
              <a:rPr lang="en-US" sz="2800" b="1" dirty="0" smtClean="0">
                <a:latin typeface="+mn-lt"/>
              </a:rPr>
              <a:t>, </a:t>
            </a:r>
            <a:r>
              <a:rPr lang="en-US" sz="2800" b="1" dirty="0" smtClean="0">
                <a:latin typeface="+mn-lt"/>
              </a:rPr>
              <a:t>W, </a:t>
            </a:r>
            <a:r>
              <a:rPr lang="en-US" sz="2800" b="1" dirty="0" smtClean="0">
                <a:latin typeface="+mn-lt"/>
              </a:rPr>
              <a:t>and </a:t>
            </a:r>
            <a:r>
              <a:rPr lang="en-US" sz="2800" b="1" dirty="0" smtClean="0">
                <a:latin typeface="+mn-lt"/>
              </a:rPr>
              <a:t>t factory</a:t>
            </a:r>
            <a:endParaRPr lang="en-US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06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features for </a:t>
            </a:r>
            <a:r>
              <a:rPr lang="en-US" dirty="0" smtClean="0"/>
              <a:t>precision – EWPO regime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14400"/>
            <a:ext cx="10981070" cy="5378450"/>
          </a:xfrm>
        </p:spPr>
        <p:txBody>
          <a:bodyPr/>
          <a:lstStyle/>
          <a:p>
            <a:r>
              <a:rPr lang="en-US" sz="2000" dirty="0"/>
              <a:t>Statistics</a:t>
            </a:r>
          </a:p>
          <a:p>
            <a:pPr lvl="1"/>
            <a:r>
              <a:rPr lang="en-US" sz="1600" dirty="0"/>
              <a:t>Very high statistics at the Z pole (70 kHz of visible Z decays</a:t>
            </a:r>
            <a:r>
              <a:rPr lang="en-US" sz="1600" dirty="0" smtClean="0"/>
              <a:t>) – we are systematics dominated at the Z!</a:t>
            </a:r>
            <a:endParaRPr lang="en-US" sz="1600" dirty="0"/>
          </a:p>
          <a:p>
            <a:pPr lvl="1"/>
            <a:r>
              <a:rPr lang="en-US" sz="1600" dirty="0"/>
              <a:t> Beam-induced </a:t>
            </a:r>
            <a:r>
              <a:rPr lang="en-US" sz="1600" dirty="0" smtClean="0"/>
              <a:t>backgrounds </a:t>
            </a:r>
            <a:r>
              <a:rPr lang="en-US" sz="1600" dirty="0"/>
              <a:t>are mild compared to linear colliders, but not negligible</a:t>
            </a:r>
          </a:p>
          <a:p>
            <a:pPr lvl="2"/>
            <a:r>
              <a:rPr lang="en-US" sz="1600" dirty="0"/>
              <a:t>Readout must be able to cope with </a:t>
            </a:r>
            <a:r>
              <a:rPr lang="en-US" sz="1600" dirty="0" smtClean="0"/>
              <a:t>both</a:t>
            </a:r>
            <a:endParaRPr lang="en-US" sz="1600" dirty="0"/>
          </a:p>
          <a:p>
            <a:r>
              <a:rPr lang="en-US" sz="2000" dirty="0"/>
              <a:t>Luminosity measurement</a:t>
            </a:r>
          </a:p>
          <a:p>
            <a:pPr lvl="1"/>
            <a:r>
              <a:rPr lang="en-US" sz="1600" dirty="0"/>
              <a:t>Aim at 0.01% from small angle </a:t>
            </a:r>
            <a:r>
              <a:rPr lang="en-US" sz="1600" dirty="0" err="1"/>
              <a:t>Bhabhas</a:t>
            </a:r>
            <a:endParaRPr lang="en-US" sz="1600" dirty="0"/>
          </a:p>
          <a:p>
            <a:pPr lvl="2"/>
            <a:r>
              <a:rPr lang="en-US" sz="1600" dirty="0"/>
              <a:t>Requires </a:t>
            </a:r>
            <a:r>
              <a:rPr lang="en-US" sz="1600" dirty="0">
                <a:latin typeface="Symbol" charset="2"/>
                <a:cs typeface="Symbol" charset="2"/>
              </a:rPr>
              <a:t>m</a:t>
            </a:r>
            <a:r>
              <a:rPr lang="en-US" sz="1600" dirty="0"/>
              <a:t>m precision for </a:t>
            </a:r>
            <a:r>
              <a:rPr lang="en-US" sz="1600" dirty="0" err="1"/>
              <a:t>LumiCal</a:t>
            </a:r>
            <a:endParaRPr lang="en-US" sz="1600" dirty="0"/>
          </a:p>
          <a:p>
            <a:pPr lvl="2"/>
            <a:r>
              <a:rPr lang="en-US" sz="1600" dirty="0"/>
              <a:t>Requires </a:t>
            </a:r>
            <a:r>
              <a:rPr lang="en-US" sz="1600" dirty="0" smtClean="0"/>
              <a:t>calculation/measurement </a:t>
            </a:r>
            <a:r>
              <a:rPr lang="en-US" sz="1600" dirty="0"/>
              <a:t>of outgoing e</a:t>
            </a:r>
            <a:r>
              <a:rPr lang="en-US" sz="1600" baseline="30000" dirty="0"/>
              <a:t>±</a:t>
            </a:r>
            <a:r>
              <a:rPr lang="en-US" sz="1600" dirty="0"/>
              <a:t> deflection from the opposite bunch</a:t>
            </a:r>
          </a:p>
          <a:p>
            <a:pPr lvl="1"/>
            <a:r>
              <a:rPr lang="en-US" sz="1600" dirty="0"/>
              <a:t>Need to study 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/>
              <a:t>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→ </a:t>
            </a:r>
            <a:r>
              <a:rPr lang="en-US" sz="1600" dirty="0" err="1">
                <a:latin typeface="Symbol" charset="2"/>
                <a:cs typeface="Symbol" charset="2"/>
              </a:rPr>
              <a:t>gg</a:t>
            </a:r>
            <a:r>
              <a:rPr lang="en-US" sz="1600" dirty="0"/>
              <a:t> to possibly reach 0.001% </a:t>
            </a:r>
          </a:p>
          <a:p>
            <a:r>
              <a:rPr lang="en-US" sz="2000" dirty="0"/>
              <a:t>√s calibration and measurement of √s spread</a:t>
            </a:r>
          </a:p>
          <a:p>
            <a:pPr lvl="1"/>
            <a:r>
              <a:rPr lang="en-US" sz="1600" dirty="0"/>
              <a:t>50 </a:t>
            </a:r>
            <a:r>
              <a:rPr lang="en-US" sz="1600" dirty="0" err="1"/>
              <a:t>keV</a:t>
            </a:r>
            <a:r>
              <a:rPr lang="en-US" sz="1600" dirty="0"/>
              <a:t> “continuous” E</a:t>
            </a:r>
            <a:r>
              <a:rPr lang="en-US" sz="1600" baseline="-25000" dirty="0"/>
              <a:t>BEAM</a:t>
            </a:r>
            <a:r>
              <a:rPr lang="en-US" sz="1600" dirty="0"/>
              <a:t> measurement with resonant depolarization</a:t>
            </a:r>
          </a:p>
          <a:p>
            <a:pPr lvl="1"/>
            <a:r>
              <a:rPr lang="en-US" sz="1600" dirty="0"/>
              <a:t>Powerful cross checks from di-</a:t>
            </a:r>
            <a:r>
              <a:rPr lang="en-US" sz="1600" dirty="0" err="1"/>
              <a:t>muon</a:t>
            </a:r>
            <a:r>
              <a:rPr lang="en-US" sz="1600" dirty="0"/>
              <a:t> </a:t>
            </a:r>
            <a:r>
              <a:rPr lang="en-US" sz="1600" dirty="0" err="1"/>
              <a:t>acollinearity</a:t>
            </a:r>
            <a:r>
              <a:rPr lang="en-US" sz="1600" dirty="0"/>
              <a:t> and </a:t>
            </a:r>
            <a:r>
              <a:rPr lang="en-US" sz="1600" dirty="0" err="1"/>
              <a:t>polarimeter</a:t>
            </a:r>
            <a:r>
              <a:rPr lang="en-US" sz="1600" dirty="0"/>
              <a:t>/spectrometer</a:t>
            </a:r>
          </a:p>
          <a:p>
            <a:pPr lvl="2"/>
            <a:r>
              <a:rPr lang="en-US" sz="1600" dirty="0"/>
              <a:t>Requires </a:t>
            </a:r>
            <a:r>
              <a:rPr lang="en-US" sz="1600" dirty="0" err="1"/>
              <a:t>muon</a:t>
            </a:r>
            <a:r>
              <a:rPr lang="en-US" sz="1600" dirty="0"/>
              <a:t> angle measurement to better than 100 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dirty="0" err="1"/>
              <a:t>rad</a:t>
            </a:r>
            <a:endParaRPr lang="en-US" sz="1600" dirty="0"/>
          </a:p>
          <a:p>
            <a:r>
              <a:rPr lang="en-US" sz="2000" dirty="0" err="1"/>
              <a:t>Flavour</a:t>
            </a:r>
            <a:r>
              <a:rPr lang="en-US" sz="2000" dirty="0"/>
              <a:t> tagging</a:t>
            </a:r>
          </a:p>
          <a:p>
            <a:pPr lvl="1"/>
            <a:r>
              <a:rPr lang="en-US" sz="1600" dirty="0"/>
              <a:t>Beam pipe radius (15 mm) smaller than  at linear collider (vertex detector 1</a:t>
            </a:r>
            <a:r>
              <a:rPr lang="en-US" sz="1600" baseline="30000" dirty="0"/>
              <a:t>st</a:t>
            </a:r>
            <a:r>
              <a:rPr lang="en-US" sz="1600" dirty="0"/>
              <a:t> layer</a:t>
            </a:r>
            <a:r>
              <a:rPr lang="en-US" sz="1600" dirty="0" smtClean="0"/>
              <a:t>). 10 mm radius is currently investigated!</a:t>
            </a:r>
            <a:endParaRPr lang="en-US" sz="1600" dirty="0"/>
          </a:p>
          <a:p>
            <a:pPr lvl="2"/>
            <a:r>
              <a:rPr lang="en-US" sz="1600" dirty="0"/>
              <a:t>New CEPC studies claim Purity × Efficiency ~ 97% for H → bb. And at FCC-</a:t>
            </a:r>
            <a:r>
              <a:rPr lang="en-US" sz="1600" dirty="0" err="1"/>
              <a:t>ee</a:t>
            </a:r>
            <a:r>
              <a:rPr lang="en-US" sz="1600" dirty="0"/>
              <a:t> ? </a:t>
            </a:r>
          </a:p>
          <a:p>
            <a:pPr lvl="2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CERN, 7-11 Jan 2019</a:t>
            </a:r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FCC-ee workshop: Theory and Experiment</a:t>
            </a:r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8F37CEC-7426-473D-BB9A-C0489BA294D7}" type="slidenum">
              <a:rPr kumimoji="1" lang="en-US" alt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12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Polarization and Energy Calibration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425" y="914400"/>
            <a:ext cx="11711775" cy="5378450"/>
          </a:xfrm>
        </p:spPr>
        <p:txBody>
          <a:bodyPr/>
          <a:lstStyle/>
          <a:p>
            <a:r>
              <a:rPr lang="en-US" sz="2000" dirty="0" smtClean="0"/>
              <a:t>Simulations </a:t>
            </a:r>
            <a:r>
              <a:rPr lang="en-US" sz="2000" dirty="0"/>
              <a:t>show </a:t>
            </a:r>
            <a:r>
              <a:rPr lang="en-US" sz="2000" dirty="0" smtClean="0"/>
              <a:t>adequate transverse </a:t>
            </a:r>
            <a:r>
              <a:rPr lang="en-US" sz="2000" dirty="0"/>
              <a:t>polarization at the Z and WW energies</a:t>
            </a:r>
          </a:p>
          <a:p>
            <a:pPr lvl="1"/>
            <a:r>
              <a:rPr lang="en-US" sz="1600" dirty="0"/>
              <a:t>Energy calibration by resonant depolarization every 10 </a:t>
            </a:r>
            <a:r>
              <a:rPr lang="en-US" sz="1600" dirty="0" err="1"/>
              <a:t>mins</a:t>
            </a:r>
            <a:r>
              <a:rPr lang="en-US" sz="1600" dirty="0"/>
              <a:t> on pilot bunches</a:t>
            </a:r>
          </a:p>
          <a:p>
            <a:pPr lvl="2"/>
            <a:r>
              <a:rPr lang="en-US" sz="1800" dirty="0"/>
              <a:t>UNIQUE TO CIRCULAR COLLIDERS</a:t>
            </a:r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marL="540000" lvl="2"/>
            <a:r>
              <a:rPr lang="en-US" sz="1600" dirty="0"/>
              <a:t>Total √s uncertainty of 100 </a:t>
            </a:r>
            <a:r>
              <a:rPr lang="en-US" sz="1600" dirty="0" err="1"/>
              <a:t>keV</a:t>
            </a:r>
            <a:r>
              <a:rPr lang="en-US" sz="1600" dirty="0"/>
              <a:t> @ Z pole, and 300 </a:t>
            </a:r>
            <a:r>
              <a:rPr lang="en-US" sz="1600" dirty="0" err="1"/>
              <a:t>keV</a:t>
            </a:r>
            <a:r>
              <a:rPr lang="en-US" sz="1600" dirty="0"/>
              <a:t> at the WW threshold</a:t>
            </a:r>
          </a:p>
          <a:p>
            <a:pPr>
              <a:lnSpc>
                <a:spcPct val="70000"/>
              </a:lnSpc>
            </a:pPr>
            <a:endParaRPr lang="en-US" sz="2000" dirty="0"/>
          </a:p>
          <a:p>
            <a:r>
              <a:rPr lang="en-US" sz="1800" dirty="0"/>
              <a:t>Energy spread (~100 MeV) will be measured</a:t>
            </a:r>
          </a:p>
          <a:p>
            <a:pPr lvl="1"/>
            <a:r>
              <a:rPr lang="en-US" sz="1600" dirty="0"/>
              <a:t>From 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/>
              <a:t>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→ 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>
                <a:latin typeface="Symbol" charset="2"/>
                <a:cs typeface="Symbol" charset="2"/>
              </a:rPr>
              <a:t> </a:t>
            </a:r>
            <a:r>
              <a:rPr lang="en-US" sz="1600" dirty="0"/>
              <a:t>longitudinal boost</a:t>
            </a:r>
          </a:p>
          <a:p>
            <a:pPr lvl="2"/>
            <a:r>
              <a:rPr lang="en-US" sz="1600" dirty="0"/>
              <a:t>10</a:t>
            </a:r>
            <a:r>
              <a:rPr lang="en-US" sz="1600" baseline="30000" dirty="0"/>
              <a:t>6</a:t>
            </a:r>
            <a:r>
              <a:rPr lang="en-US" sz="1600" dirty="0"/>
              <a:t> events every 4 </a:t>
            </a:r>
            <a:r>
              <a:rPr lang="en-US" sz="1600" dirty="0" err="1"/>
              <a:t>mins</a:t>
            </a:r>
            <a:r>
              <a:rPr lang="en-US" sz="1600" dirty="0"/>
              <a:t> @ Z pole </a:t>
            </a:r>
          </a:p>
          <a:p>
            <a:pPr lvl="3"/>
            <a:r>
              <a:rPr lang="en-US" sz="1600" dirty="0"/>
              <a:t> Continuous 35 </a:t>
            </a:r>
            <a:r>
              <a:rPr lang="en-US" sz="1600" dirty="0" err="1"/>
              <a:t>keV</a:t>
            </a:r>
            <a:r>
              <a:rPr lang="en-US" sz="1600" dirty="0"/>
              <a:t> precision on </a:t>
            </a:r>
            <a:r>
              <a:rPr lang="en-US" sz="1600" dirty="0" err="1">
                <a:latin typeface="Symbol" charset="2"/>
                <a:cs typeface="Symbol" charset="2"/>
              </a:rPr>
              <a:t>d</a:t>
            </a:r>
            <a:r>
              <a:rPr lang="en-US" sz="1600" dirty="0" err="1"/>
              <a:t>√s</a:t>
            </a:r>
            <a:endParaRPr lang="en-US" sz="1600" dirty="0"/>
          </a:p>
          <a:p>
            <a:pPr lvl="2"/>
            <a:r>
              <a:rPr lang="en-US" sz="1600" dirty="0"/>
              <a:t>Also measures </a:t>
            </a:r>
            <a:r>
              <a:rPr lang="en-US" sz="1600" dirty="0">
                <a:latin typeface="Symbol" charset="2"/>
                <a:cs typeface="Symbol" charset="2"/>
              </a:rPr>
              <a:t>D</a:t>
            </a:r>
            <a:r>
              <a:rPr lang="en-US" sz="1600" dirty="0"/>
              <a:t>E = E</a:t>
            </a:r>
            <a:r>
              <a:rPr lang="en-US" sz="1600" baseline="30000" dirty="0">
                <a:latin typeface="Symbol" charset="2"/>
                <a:cs typeface="Symbol" charset="2"/>
              </a:rPr>
              <a:t>+</a:t>
            </a:r>
            <a:r>
              <a:rPr lang="en-US" sz="1600" dirty="0"/>
              <a:t> </a:t>
            </a:r>
            <a:r>
              <a:rPr lang="en-US" sz="16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to at both IPs</a:t>
            </a:r>
          </a:p>
          <a:p>
            <a:pPr lvl="2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  <p:pic>
        <p:nvPicPr>
          <p:cNvPr id="7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25" y="1943546"/>
            <a:ext cx="4561077" cy="1942655"/>
          </a:xfrm>
          <a:prstGeom prst="rect">
            <a:avLst/>
          </a:prstGeom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602180" y="2344742"/>
            <a:ext cx="254462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</a:rPr>
              <a:t>Resonant Depolarization precision: 50keV (instantaneous)</a:t>
            </a:r>
            <a:endParaRPr lang="en-GB" sz="1200" b="1" dirty="0">
              <a:solidFill>
                <a:prstClr val="black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58140" y="4038600"/>
            <a:ext cx="4365485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17668" y="3669269"/>
            <a:ext cx="344875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</a:rPr>
              <a:t>260 seconds sweep of depolarizer frequency</a:t>
            </a:r>
            <a:endParaRPr lang="en-GB" sz="1400" dirty="0">
              <a:solidFill>
                <a:prstClr val="black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216" y="4038600"/>
            <a:ext cx="3740784" cy="219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8787540" y="3239870"/>
            <a:ext cx="3068136" cy="646331"/>
          </a:xfrm>
          <a:prstGeom prst="rect">
            <a:avLst/>
          </a:prstGeom>
          <a:solidFill>
            <a:srgbClr val="99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Unique to FCC-</a:t>
            </a:r>
            <a:r>
              <a:rPr lang="en-US" dirty="0" err="1" smtClean="0"/>
              <a:t>ee</a:t>
            </a:r>
            <a:r>
              <a:rPr lang="en-US" dirty="0" smtClean="0"/>
              <a:t>: a helping hand from </a:t>
            </a:r>
            <a:r>
              <a:rPr lang="en-US" dirty="0" err="1" smtClean="0"/>
              <a:t>dimuon</a:t>
            </a:r>
            <a:r>
              <a:rPr lang="en-US" dirty="0" smtClean="0"/>
              <a:t> events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6385560" y="1643687"/>
            <a:ext cx="5606298" cy="913015"/>
            <a:chOff x="6385560" y="1465887"/>
            <a:chExt cx="5606298" cy="91301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Rectangle 16"/>
                <p:cNvSpPr/>
                <p:nvPr/>
              </p:nvSpPr>
              <p:spPr>
                <a:xfrm>
                  <a:off x="8451216" y="1744745"/>
                  <a:ext cx="3540642" cy="615040"/>
                </a:xfrm>
                <a:prstGeom prst="rect">
                  <a:avLst/>
                </a:prstGeom>
                <a:solidFill>
                  <a:srgbClr val="FFFF99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i="1" smtClean="0"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lang="en-GB" sz="1600" i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𝛼𝛾</m:t>
                        </m:r>
                        <m:r>
                          <a:rPr lang="en-GB" sz="1600" i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𝑎𝐸</m:t>
                            </m:r>
                          </m:num>
                          <m:den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sSup>
                              <m:sSupPr>
                                <m:ctrlPr>
                                  <a:rPr lang="en-GB" sz="16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6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GB" sz="1600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GB" sz="1600" i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"/>
                                <m:endChr m:val="]"/>
                                <m:ctrlPr>
                                  <a:rPr lang="en-GB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16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en-GB" sz="1600" i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GB" sz="1600" i="1">
                                    <a:latin typeface="Cambria Math" panose="02040503050406030204" pitchFamily="18" charset="0"/>
                                  </a:rPr>
                                  <m:t>𝑀𝑒𝑉</m:t>
                                </m:r>
                              </m:e>
                            </m:d>
                          </m:num>
                          <m:den>
                            <m:d>
                              <m:dPr>
                                <m:begChr m:val=""/>
                                <m:endChr m:val="]"/>
                                <m:ctrlPr>
                                  <a:rPr lang="en-GB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1600" i="0">
                                    <a:latin typeface="Cambria Math" panose="02040503050406030204" pitchFamily="18" charset="0"/>
                                  </a:rPr>
                                  <m:t>440.6486</m:t>
                                </m:r>
                                <m:d>
                                  <m:dPr>
                                    <m:ctrlPr>
                                      <a:rPr lang="en-GB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600" i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d>
                                <m:r>
                                  <a:rPr lang="en-GB" sz="1600" i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GB" sz="1600" i="1">
                                    <a:latin typeface="Cambria Math" panose="02040503050406030204" pitchFamily="18" charset="0"/>
                                  </a:rPr>
                                  <m:t>𝑀𝑒𝑉</m:t>
                                </m:r>
                              </m:e>
                            </m:d>
                          </m:den>
                        </m:f>
                      </m:oMath>
                    </m:oMathPara>
                  </a14:m>
                  <a:endParaRPr lang="en-GB" sz="1600" dirty="0"/>
                </a:p>
              </p:txBody>
            </p:sp>
          </mc:Choice>
          <mc:Fallback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51216" y="1744745"/>
                  <a:ext cx="3540642" cy="61504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Box 17"/>
            <p:cNvSpPr txBox="1"/>
            <p:nvPr/>
          </p:nvSpPr>
          <p:spPr>
            <a:xfrm>
              <a:off x="6385560" y="1766902"/>
              <a:ext cx="2081357" cy="612000"/>
            </a:xfrm>
            <a:prstGeom prst="rect">
              <a:avLst/>
            </a:prstGeom>
            <a:solidFill>
              <a:srgbClr val="CC99FF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Spin tune (spin </a:t>
              </a:r>
              <a:r>
                <a:rPr lang="en-GB" sz="1400" dirty="0" smtClean="0"/>
                <a:t>prerecession </a:t>
              </a:r>
              <a:r>
                <a:rPr lang="en-GB" sz="1400" dirty="0" smtClean="0"/>
                <a:t>frequency):</a:t>
              </a:r>
              <a:endParaRPr lang="en-GB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385560" y="1465887"/>
              <a:ext cx="5606298" cy="307777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Principle of the resonant depolarization method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0576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  <p:bldP spid="10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 of all EW measurements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799" t="7450" r="6380"/>
          <a:stretch/>
        </p:blipFill>
        <p:spPr>
          <a:xfrm>
            <a:off x="245325" y="1382606"/>
            <a:ext cx="7114479" cy="488687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0488" y="775718"/>
            <a:ext cx="6809678" cy="830997"/>
          </a:xfrm>
          <a:prstGeom prst="rect">
            <a:avLst/>
          </a:prstGeom>
          <a:solidFill>
            <a:srgbClr val="FF99FF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With </a:t>
            </a:r>
            <a:r>
              <a:rPr lang="en-US" sz="2400" dirty="0" err="1"/>
              <a:t>m</a:t>
            </a:r>
            <a:r>
              <a:rPr lang="en-US" sz="2400" baseline="-25000" dirty="0" err="1"/>
              <a:t>top</a:t>
            </a:r>
            <a:r>
              <a:rPr lang="en-US" sz="2400" dirty="0"/>
              <a:t>, </a:t>
            </a:r>
            <a:r>
              <a:rPr lang="en-US" sz="2400" dirty="0" err="1"/>
              <a:t>m</a:t>
            </a:r>
            <a:r>
              <a:rPr lang="en-US" sz="2400" baseline="-25000" dirty="0" err="1"/>
              <a:t>H</a:t>
            </a:r>
            <a:r>
              <a:rPr lang="en-US" sz="2400" dirty="0"/>
              <a:t> and </a:t>
            </a:r>
            <a:r>
              <a:rPr lang="en-US" sz="2400" dirty="0" err="1"/>
              <a:t>m</a:t>
            </a:r>
            <a:r>
              <a:rPr lang="en-US" sz="2400" baseline="-25000" dirty="0" err="1"/>
              <a:t>W</a:t>
            </a:r>
            <a:r>
              <a:rPr lang="en-US" sz="2400" dirty="0"/>
              <a:t> known, the standard model has nowhere to </a:t>
            </a:r>
            <a:r>
              <a:rPr lang="en-US" sz="2400" dirty="0" smtClean="0"/>
              <a:t>hide!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042507" y="5371071"/>
            <a:ext cx="3590693" cy="923330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Need to measure all ingredients!</a:t>
            </a:r>
          </a:p>
          <a:p>
            <a:r>
              <a:rPr lang="en-US" dirty="0" smtClean="0"/>
              <a:t>Improving theory predictions mandatory.</a:t>
            </a:r>
            <a:endParaRPr lang="en-GB" dirty="0" smtClean="0"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85356" y="2007220"/>
            <a:ext cx="2921620" cy="3791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LEP + M</a:t>
            </a:r>
            <a:r>
              <a:rPr lang="en-US" baseline="-25000" dirty="0" smtClean="0">
                <a:effectLst/>
              </a:rPr>
              <a:t>H</a:t>
            </a:r>
            <a:r>
              <a:rPr lang="en-US" dirty="0" smtClean="0">
                <a:effectLst/>
              </a:rPr>
              <a:t> @LHC</a:t>
            </a:r>
            <a:endParaRPr lang="en-GB" dirty="0" smtClean="0">
              <a:effectLst/>
            </a:endParaRPr>
          </a:p>
        </p:txBody>
      </p:sp>
      <p:sp>
        <p:nvSpPr>
          <p:cNvPr id="9" name="Oval 8"/>
          <p:cNvSpPr/>
          <p:nvPr/>
        </p:nvSpPr>
        <p:spPr bwMode="auto">
          <a:xfrm rot="3360000">
            <a:off x="2959949" y="-143278"/>
            <a:ext cx="1764000" cy="8033029"/>
          </a:xfrm>
          <a:prstGeom prst="ellipse">
            <a:avLst/>
          </a:prstGeom>
          <a:noFill/>
          <a:ln w="76200" cap="flat" cmpd="sng" algn="ctr">
            <a:solidFill>
              <a:srgbClr val="FFFF00">
                <a:alpha val="50196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FFFF00">
                <a:alpha val="40000"/>
              </a:srgb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941320" y="1001160"/>
            <a:ext cx="1296000" cy="2952000"/>
          </a:xfrm>
          <a:prstGeom prst="ellipse">
            <a:avLst/>
          </a:prstGeom>
          <a:noFill/>
          <a:ln w="76200" cap="flat" cmpd="sng" algn="ctr">
            <a:solidFill>
              <a:srgbClr val="99FFCC">
                <a:alpha val="50196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rgbClr val="CCFFCC">
                <a:alpha val="40000"/>
              </a:srgb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96588" y="2644140"/>
            <a:ext cx="1944692" cy="369332"/>
          </a:xfrm>
          <a:prstGeom prst="rect">
            <a:avLst/>
          </a:prstGeom>
          <a:solidFill>
            <a:srgbClr val="99FFCC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LHC (now)</a:t>
            </a:r>
            <a:endParaRPr lang="en-GB" dirty="0" smtClean="0">
              <a:effectLst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200400" y="1508760"/>
            <a:ext cx="720000" cy="1958340"/>
          </a:xfrm>
          <a:prstGeom prst="ellipse">
            <a:avLst/>
          </a:prstGeom>
          <a:noFill/>
          <a:ln w="76200" cap="flat" cmpd="sng" algn="ctr">
            <a:solidFill>
              <a:srgbClr val="B3B3B3">
                <a:alpha val="50196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80339" y="3299455"/>
            <a:ext cx="1775460" cy="369332"/>
          </a:xfrm>
          <a:prstGeom prst="rect">
            <a:avLst/>
          </a:prstGeom>
          <a:solidFill>
            <a:srgbClr val="B3B3B3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LHC (future)</a:t>
            </a:r>
            <a:endParaRPr lang="en-GB" dirty="0" smtClean="0"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96588" y="3980332"/>
            <a:ext cx="2248909" cy="369332"/>
          </a:xfrm>
          <a:prstGeom prst="rect">
            <a:avLst/>
          </a:prstGeom>
          <a:solidFill>
            <a:srgbClr val="FF3399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Standard model</a:t>
            </a:r>
            <a:endParaRPr lang="en-GB" dirty="0" smtClean="0"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4079" y="896018"/>
            <a:ext cx="3639736" cy="92333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Effect of BSM physics  is to </a:t>
            </a:r>
            <a:r>
              <a:rPr lang="en-GB" dirty="0"/>
              <a:t>m</a:t>
            </a:r>
            <a:r>
              <a:rPr lang="en-GB" dirty="0" smtClean="0"/>
              <a:t>odify </a:t>
            </a:r>
            <a:r>
              <a:rPr lang="en-GB" dirty="0"/>
              <a:t>EW observables through  quantum effects (</a:t>
            </a:r>
            <a:r>
              <a:rPr lang="en-GB" dirty="0" err="1"/>
              <a:t>cf</a:t>
            </a:r>
            <a:r>
              <a:rPr lang="en-GB" dirty="0"/>
              <a:t> top &amp; H @ LEP</a:t>
            </a:r>
            <a:r>
              <a:rPr lang="en-GB" dirty="0" smtClean="0"/>
              <a:t>)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3042466" y="2509184"/>
            <a:ext cx="464769" cy="366616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grpSp>
        <p:nvGrpSpPr>
          <p:cNvPr id="27" name="Group 26"/>
          <p:cNvGrpSpPr/>
          <p:nvPr/>
        </p:nvGrpSpPr>
        <p:grpSpPr>
          <a:xfrm>
            <a:off x="925754" y="2815950"/>
            <a:ext cx="2856417" cy="958608"/>
            <a:chOff x="925754" y="2815950"/>
            <a:chExt cx="2856417" cy="958608"/>
          </a:xfrm>
        </p:grpSpPr>
        <p:sp>
          <p:nvSpPr>
            <p:cNvPr id="16" name="TextBox 15"/>
            <p:cNvSpPr txBox="1"/>
            <p:nvPr/>
          </p:nvSpPr>
          <p:spPr>
            <a:xfrm>
              <a:off x="925754" y="2815950"/>
              <a:ext cx="2211572" cy="461665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effectLst/>
                </a:rPr>
                <a:t>FCC-</a:t>
              </a:r>
              <a:r>
                <a:rPr lang="en-US" sz="2400" dirty="0" err="1" smtClean="0">
                  <a:effectLst/>
                </a:rPr>
                <a:t>ee</a:t>
              </a:r>
              <a:r>
                <a:rPr lang="en-US" sz="2400" dirty="0" smtClean="0">
                  <a:effectLst/>
                </a:rPr>
                <a:t> is here</a:t>
              </a:r>
              <a:endParaRPr lang="en-GB" sz="2400" dirty="0" smtClean="0">
                <a:effectLst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>
              <a:off x="3042466" y="3168502"/>
              <a:ext cx="739705" cy="606056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8" name="TextBox 27"/>
          <p:cNvSpPr txBox="1"/>
          <p:nvPr/>
        </p:nvSpPr>
        <p:spPr>
          <a:xfrm>
            <a:off x="8296587" y="4635647"/>
            <a:ext cx="162359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FCC-</a:t>
            </a:r>
            <a:r>
              <a:rPr lang="en-US" dirty="0" err="1" smtClean="0">
                <a:effectLst/>
              </a:rPr>
              <a:t>ee</a:t>
            </a:r>
            <a:r>
              <a:rPr lang="en-US" dirty="0" smtClean="0">
                <a:effectLst/>
              </a:rPr>
              <a:t> direct</a:t>
            </a:r>
            <a:endParaRPr lang="en-GB" dirty="0" smtClean="0">
              <a:effectLst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920177" y="4635647"/>
            <a:ext cx="175921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effectLst/>
              </a:rPr>
              <a:t>FCC-</a:t>
            </a:r>
            <a:r>
              <a:rPr lang="en-US" dirty="0" err="1" smtClean="0">
                <a:effectLst/>
              </a:rPr>
              <a:t>ee</a:t>
            </a:r>
            <a:r>
              <a:rPr lang="en-US" dirty="0" smtClean="0">
                <a:effectLst/>
              </a:rPr>
              <a:t> Z-pole</a:t>
            </a:r>
            <a:endParaRPr lang="en-GB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881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8" grpId="0" animBg="1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108285"/>
            <a:ext cx="7543800" cy="607333"/>
          </a:xfrm>
        </p:spPr>
        <p:txBody>
          <a:bodyPr/>
          <a:lstStyle/>
          <a:p>
            <a:r>
              <a:rPr lang="en-GB" dirty="0" smtClean="0"/>
              <a:t>A note on attainable precision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8191" y="858081"/>
            <a:ext cx="8229600" cy="732181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Example: the W mass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7534807"/>
              </p:ext>
            </p:extLst>
          </p:nvPr>
        </p:nvGraphicFramePr>
        <p:xfrm>
          <a:off x="1877391" y="2161098"/>
          <a:ext cx="8331200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Equation" r:id="rId3" imgW="3682800" imgH="457200" progId="Equation.3">
                  <p:embed/>
                </p:oleObj>
              </mc:Choice>
              <mc:Fallback>
                <p:oleObj name="Equation" r:id="rId3" imgW="36828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77391" y="2161098"/>
                        <a:ext cx="8331200" cy="103346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28191" y="1527934"/>
            <a:ext cx="1532792" cy="461665"/>
          </a:xfrm>
          <a:prstGeom prst="rect">
            <a:avLst/>
          </a:prstGeom>
          <a:solidFill>
            <a:srgbClr val="99FFCC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Prediction: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50844" y="3345162"/>
            <a:ext cx="2683748" cy="461665"/>
          </a:xfrm>
          <a:prstGeom prst="rect">
            <a:avLst/>
          </a:prstGeom>
          <a:solidFill>
            <a:srgbClr val="99FFCC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direct measurement: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604986"/>
              </p:ext>
            </p:extLst>
          </p:nvPr>
        </p:nvGraphicFramePr>
        <p:xfrm>
          <a:off x="1850845" y="4014830"/>
          <a:ext cx="2930525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Equation" r:id="rId5" imgW="1295280" imgH="228600" progId="Equation.3">
                  <p:embed/>
                </p:oleObj>
              </mc:Choice>
              <mc:Fallback>
                <p:oleObj name="Equation" r:id="rId5" imgW="12952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50845" y="4014830"/>
                        <a:ext cx="2930525" cy="515938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096001" y="3698662"/>
            <a:ext cx="4240695" cy="224676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000" dirty="0"/>
              <a:t>Essential to reduce theory error: necessitates calculation up to 3-4 loops. Effort has already started. 2 loop calculations finished – 3 loops started. </a:t>
            </a:r>
            <a:endParaRPr lang="en-GB" sz="2000" dirty="0" smtClean="0"/>
          </a:p>
          <a:p>
            <a:r>
              <a:rPr lang="en-US" sz="2000" dirty="0" smtClean="0"/>
              <a:t>There is good hope that the theory error can be reduced so that it does not dominate the calculations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8534397" y="1449818"/>
            <a:ext cx="1802298" cy="523220"/>
          </a:xfrm>
          <a:prstGeom prst="rect">
            <a:avLst/>
          </a:prstGeom>
          <a:solidFill>
            <a:srgbClr val="FF99FF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After FCC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21283" y="1466378"/>
            <a:ext cx="2080596" cy="52322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GB" sz="2800" dirty="0"/>
              <a:t>before FCC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7370811"/>
              </p:ext>
            </p:extLst>
          </p:nvPr>
        </p:nvGraphicFramePr>
        <p:xfrm>
          <a:off x="4113047" y="2157274"/>
          <a:ext cx="1033463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Equation" r:id="rId7" imgW="457200" imgH="177480" progId="Equation.3">
                  <p:embed/>
                </p:oleObj>
              </mc:Choice>
              <mc:Fallback>
                <p:oleObj name="Equation" r:id="rId7" imgW="45720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13047" y="2157274"/>
                        <a:ext cx="1033463" cy="400050"/>
                      </a:xfrm>
                      <a:prstGeom prst="rect">
                        <a:avLst/>
                      </a:prstGeom>
                      <a:solidFill>
                        <a:srgbClr val="FF99FF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470823"/>
              </p:ext>
            </p:extLst>
          </p:nvPr>
        </p:nvGraphicFramePr>
        <p:xfrm>
          <a:off x="6206868" y="2186741"/>
          <a:ext cx="1033463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Equation" r:id="rId9" imgW="457200" imgH="177480" progId="Equation.3">
                  <p:embed/>
                </p:oleObj>
              </mc:Choice>
              <mc:Fallback>
                <p:oleObj name="Equation" r:id="rId9" imgW="45720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206868" y="2186741"/>
                        <a:ext cx="1033463" cy="400050"/>
                      </a:xfrm>
                      <a:prstGeom prst="rect">
                        <a:avLst/>
                      </a:prstGeom>
                      <a:solidFill>
                        <a:srgbClr val="FF99FF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5497013"/>
              </p:ext>
            </p:extLst>
          </p:nvPr>
        </p:nvGraphicFramePr>
        <p:xfrm>
          <a:off x="8207730" y="2202895"/>
          <a:ext cx="1033463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Equation" r:id="rId10" imgW="457200" imgH="177480" progId="Equation.3">
                  <p:embed/>
                </p:oleObj>
              </mc:Choice>
              <mc:Fallback>
                <p:oleObj name="Equation" r:id="rId10" imgW="45720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207730" y="2202895"/>
                        <a:ext cx="1033463" cy="400050"/>
                      </a:xfrm>
                      <a:prstGeom prst="rect">
                        <a:avLst/>
                      </a:prstGeom>
                      <a:solidFill>
                        <a:srgbClr val="FF99FF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1096676"/>
              </p:ext>
            </p:extLst>
          </p:nvPr>
        </p:nvGraphicFramePr>
        <p:xfrm>
          <a:off x="4048126" y="2773363"/>
          <a:ext cx="106362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Equation" r:id="rId12" imgW="469800" imgH="177480" progId="Equation.3">
                  <p:embed/>
                </p:oleObj>
              </mc:Choice>
              <mc:Fallback>
                <p:oleObj name="Equation" r:id="rId12" imgW="46980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048126" y="2773363"/>
                        <a:ext cx="1063625" cy="400050"/>
                      </a:xfrm>
                      <a:prstGeom prst="rect">
                        <a:avLst/>
                      </a:prstGeom>
                      <a:solidFill>
                        <a:srgbClr val="FF99FF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883517"/>
              </p:ext>
            </p:extLst>
          </p:nvPr>
        </p:nvGraphicFramePr>
        <p:xfrm>
          <a:off x="6096000" y="2744788"/>
          <a:ext cx="1062038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Equation" r:id="rId14" imgW="469800" imgH="177480" progId="Equation.3">
                  <p:embed/>
                </p:oleObj>
              </mc:Choice>
              <mc:Fallback>
                <p:oleObj name="Equation" r:id="rId14" imgW="46980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096000" y="2744788"/>
                        <a:ext cx="1062038" cy="400050"/>
                      </a:xfrm>
                      <a:prstGeom prst="rect">
                        <a:avLst/>
                      </a:prstGeom>
                      <a:solidFill>
                        <a:srgbClr val="FF99FF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2376326"/>
              </p:ext>
            </p:extLst>
          </p:nvPr>
        </p:nvGraphicFramePr>
        <p:xfrm>
          <a:off x="3898591" y="4072774"/>
          <a:ext cx="1033463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Equation" r:id="rId16" imgW="457200" imgH="177480" progId="Equation.3">
                  <p:embed/>
                </p:oleObj>
              </mc:Choice>
              <mc:Fallback>
                <p:oleObj name="Equation" r:id="rId16" imgW="45720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898591" y="4072774"/>
                        <a:ext cx="1033463" cy="400050"/>
                      </a:xfrm>
                      <a:prstGeom prst="rect">
                        <a:avLst/>
                      </a:prstGeom>
                      <a:solidFill>
                        <a:srgbClr val="FF99FF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850844" y="4738772"/>
            <a:ext cx="3463279" cy="1569660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r>
              <a:rPr lang="en-GB" sz="2400" dirty="0"/>
              <a:t>If only one ingredient is missing, the sensitivity to new physics may entirely vanish</a:t>
            </a:r>
          </a:p>
        </p:txBody>
      </p:sp>
    </p:spTree>
    <p:extLst>
      <p:ext uri="{BB962C8B-B14F-4D97-AF65-F5344CB8AC3E}">
        <p14:creationId xmlns:p14="http://schemas.microsoft.com/office/powerpoint/2010/main" val="2605730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FCC-</a:t>
            </a:r>
            <a:r>
              <a:rPr lang="en-US" dirty="0" err="1" smtClean="0"/>
              <a:t>ee</a:t>
            </a:r>
            <a:r>
              <a:rPr lang="en-US" dirty="0" smtClean="0"/>
              <a:t> as a Higgs factory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Higgsstrahlung</a:t>
            </a:r>
            <a:r>
              <a:rPr lang="en-US" sz="2000" dirty="0"/>
              <a:t> (</a:t>
            </a:r>
            <a:r>
              <a:rPr lang="en-US" sz="2000" dirty="0" err="1"/>
              <a:t>e</a:t>
            </a:r>
            <a:r>
              <a:rPr lang="en-US" sz="2000" baseline="30000" dirty="0" err="1">
                <a:latin typeface="Symbol" charset="2"/>
                <a:cs typeface="Symbol" charset="2"/>
              </a:rPr>
              <a:t>+</a:t>
            </a:r>
            <a:r>
              <a:rPr lang="en-US" sz="2000" dirty="0" err="1"/>
              <a:t>e</a:t>
            </a:r>
            <a:r>
              <a:rPr lang="en-US" sz="2000" baseline="30000" dirty="0">
                <a:latin typeface="Symbol" charset="2"/>
                <a:cs typeface="Symbol" charset="2"/>
              </a:rPr>
              <a:t>-</a:t>
            </a:r>
            <a:r>
              <a:rPr lang="en-US" sz="2000" dirty="0"/>
              <a:t> → </a:t>
            </a:r>
            <a:r>
              <a:rPr lang="en-US" sz="2000" dirty="0"/>
              <a:t>ZH) event rate largest at √s ~ 240 </a:t>
            </a:r>
            <a:r>
              <a:rPr lang="en-US" sz="2000" dirty="0" err="1"/>
              <a:t>GeV</a:t>
            </a:r>
            <a:r>
              <a:rPr lang="en-US" sz="2000" dirty="0"/>
              <a:t> : </a:t>
            </a:r>
            <a:r>
              <a:rPr lang="en-US" sz="2000" dirty="0">
                <a:latin typeface="Symbol" charset="2"/>
                <a:cs typeface="Symbol" charset="2"/>
              </a:rPr>
              <a:t>s</a:t>
            </a:r>
            <a:r>
              <a:rPr lang="en-US" sz="2000" dirty="0"/>
              <a:t> ~200 </a:t>
            </a:r>
            <a:r>
              <a:rPr lang="en-US" sz="2000" dirty="0" err="1"/>
              <a:t>fb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10</a:t>
            </a:r>
            <a:r>
              <a:rPr lang="en-US" sz="1600" baseline="30000" dirty="0"/>
              <a:t>6</a:t>
            </a:r>
            <a:r>
              <a:rPr lang="en-US" sz="1600" dirty="0"/>
              <a:t>  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/>
              <a:t>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→ </a:t>
            </a:r>
            <a:r>
              <a:rPr lang="en-US" sz="1600" dirty="0"/>
              <a:t>ZH </a:t>
            </a:r>
            <a:r>
              <a:rPr lang="en-US" sz="1600" dirty="0"/>
              <a:t>events with 5 ab</a:t>
            </a:r>
            <a:r>
              <a:rPr lang="en-US" sz="1600" baseline="30000" dirty="0"/>
              <a:t>-</a:t>
            </a:r>
            <a:r>
              <a:rPr lang="en-US" sz="1600" baseline="30000" dirty="0"/>
              <a:t>1</a:t>
            </a:r>
            <a:r>
              <a:rPr lang="en-US" sz="1600" dirty="0"/>
              <a:t> – cross section predicted with great accuracy</a:t>
            </a:r>
            <a:endParaRPr lang="en-US" sz="1600" dirty="0"/>
          </a:p>
          <a:p>
            <a:pPr lvl="2"/>
            <a:r>
              <a:rPr lang="en-US" sz="1600" dirty="0"/>
              <a:t>Target : (few) per-mil </a:t>
            </a:r>
            <a:r>
              <a:rPr lang="en-US" sz="1600" dirty="0" smtClean="0"/>
              <a:t>precision on couplings, </a:t>
            </a:r>
            <a:r>
              <a:rPr lang="en-US" sz="1600" dirty="0"/>
              <a:t>statistics-limited.</a:t>
            </a:r>
          </a:p>
          <a:p>
            <a:pPr lvl="2"/>
            <a:r>
              <a:rPr lang="en-US" sz="1600" dirty="0"/>
              <a:t>Complemented with 200k events </a:t>
            </a:r>
            <a:r>
              <a:rPr lang="en-US" sz="1600" dirty="0"/>
              <a:t>at √s = 350 – 365 </a:t>
            </a:r>
            <a:r>
              <a:rPr lang="en-US" sz="1600" dirty="0" err="1"/>
              <a:t>GeV</a:t>
            </a:r>
            <a:endParaRPr lang="en-US" sz="1600" dirty="0"/>
          </a:p>
          <a:p>
            <a:pPr lvl="3"/>
            <a:r>
              <a:rPr lang="en-US" sz="1600" dirty="0"/>
              <a:t>Of which 30% in the WW fusion channel (useful for the </a:t>
            </a:r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baseline="-25000" dirty="0"/>
              <a:t>H</a:t>
            </a:r>
            <a:r>
              <a:rPr lang="en-US" sz="1600" dirty="0"/>
              <a:t> precision)</a:t>
            </a:r>
          </a:p>
          <a:p>
            <a:pPr lvl="2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  <p:pic>
        <p:nvPicPr>
          <p:cNvPr id="7" name="Picture 6" descr="HiggsCros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106" y="1371600"/>
            <a:ext cx="5819294" cy="3352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1" y="2743200"/>
            <a:ext cx="1881555" cy="114300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2332" y="3276601"/>
            <a:ext cx="1749468" cy="11716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</p:pic>
      <p:sp>
        <p:nvSpPr>
          <p:cNvPr id="11" name="Oval 10"/>
          <p:cNvSpPr/>
          <p:nvPr/>
        </p:nvSpPr>
        <p:spPr bwMode="auto">
          <a:xfrm>
            <a:off x="4572000" y="4267200"/>
            <a:ext cx="457200" cy="2286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7010400" y="4267200"/>
            <a:ext cx="990600" cy="2286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Arial" charset="0"/>
            </a:endParaRPr>
          </a:p>
        </p:txBody>
      </p:sp>
      <p:cxnSp>
        <p:nvCxnSpPr>
          <p:cNvPr id="14" name="Straight Arrow Connector 13"/>
          <p:cNvCxnSpPr>
            <a:stCxn id="10" idx="1"/>
          </p:cNvCxnSpPr>
          <p:nvPr/>
        </p:nvCxnSpPr>
        <p:spPr bwMode="auto">
          <a:xfrm flipH="1">
            <a:off x="7772400" y="3862432"/>
            <a:ext cx="1069932" cy="999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>
            <a:stCxn id="9" idx="3"/>
          </p:cNvCxnSpPr>
          <p:nvPr/>
        </p:nvCxnSpPr>
        <p:spPr bwMode="auto">
          <a:xfrm flipV="1">
            <a:off x="3481756" y="2362200"/>
            <a:ext cx="1318845" cy="952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91832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8-03-24 at 16.54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838201"/>
            <a:ext cx="3200400" cy="3006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coupling and width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Higgs tagged by a Z, Higgs mass from Z recoil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400050" lvl="1" indent="0">
              <a:buNone/>
            </a:pPr>
            <a:endParaRPr lang="en-US" sz="1600" dirty="0"/>
          </a:p>
          <a:p>
            <a:pPr marL="400050" lvl="1" indent="0">
              <a:buNone/>
            </a:pPr>
            <a:endParaRPr lang="en-US" sz="1600" dirty="0"/>
          </a:p>
          <a:p>
            <a:pPr lvl="1"/>
            <a:r>
              <a:rPr lang="en-US" sz="1600" dirty="0"/>
              <a:t>Total rate ∝ g</a:t>
            </a:r>
            <a:r>
              <a:rPr lang="en-US" sz="1600" baseline="-25000" dirty="0"/>
              <a:t>HZZ</a:t>
            </a:r>
            <a:r>
              <a:rPr lang="en-US" sz="1600" baseline="30000" dirty="0"/>
              <a:t>2</a:t>
            </a:r>
            <a:r>
              <a:rPr lang="en-US" sz="1600" dirty="0"/>
              <a:t>                                                </a:t>
            </a:r>
            <a:r>
              <a:rPr lang="en-US" sz="1600" dirty="0">
                <a:solidFill>
                  <a:srgbClr val="589958"/>
                </a:solidFill>
              </a:rPr>
              <a:t>→ measure </a:t>
            </a:r>
            <a:r>
              <a:rPr lang="en-US" sz="1600" dirty="0" err="1">
                <a:solidFill>
                  <a:srgbClr val="589958"/>
                </a:solidFill>
              </a:rPr>
              <a:t>g</a:t>
            </a:r>
            <a:r>
              <a:rPr lang="en-US" sz="1600" baseline="-25000" dirty="0" err="1">
                <a:solidFill>
                  <a:srgbClr val="589958"/>
                </a:solidFill>
              </a:rPr>
              <a:t>HZZ</a:t>
            </a:r>
            <a:r>
              <a:rPr lang="en-US" sz="1600" dirty="0">
                <a:solidFill>
                  <a:srgbClr val="589958"/>
                </a:solidFill>
              </a:rPr>
              <a:t>  to 0.2% </a:t>
            </a:r>
            <a:endParaRPr lang="en-US" sz="1600" baseline="-25000" dirty="0">
              <a:solidFill>
                <a:srgbClr val="589958"/>
              </a:solidFill>
            </a:endParaRPr>
          </a:p>
          <a:p>
            <a:pPr lvl="1"/>
            <a:r>
              <a:rPr lang="en-US" sz="1600" dirty="0"/>
              <a:t>ZH → ZZZ final state  </a:t>
            </a:r>
            <a:r>
              <a:rPr lang="en-US" sz="1600" dirty="0"/>
              <a:t>∝ </a:t>
            </a:r>
            <a:r>
              <a:rPr lang="en-US" sz="1600" dirty="0"/>
              <a:t>g</a:t>
            </a:r>
            <a:r>
              <a:rPr lang="en-US" sz="1600" baseline="-25000" dirty="0"/>
              <a:t>HZZ</a:t>
            </a:r>
            <a:r>
              <a:rPr lang="en-US" sz="1600" baseline="30000" dirty="0"/>
              <a:t>4</a:t>
            </a:r>
            <a:r>
              <a:rPr lang="en-US" sz="1600" dirty="0"/>
              <a:t> / </a:t>
            </a:r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baseline="-25000" dirty="0"/>
              <a:t>H</a:t>
            </a:r>
            <a:r>
              <a:rPr lang="en-US" sz="1600" dirty="0"/>
              <a:t>               </a:t>
            </a:r>
            <a:r>
              <a:rPr lang="en-US" sz="1600" dirty="0">
                <a:solidFill>
                  <a:srgbClr val="589958"/>
                </a:solidFill>
              </a:rPr>
              <a:t>→ measure </a:t>
            </a:r>
            <a:r>
              <a:rPr lang="en-US" sz="1600" dirty="0">
                <a:solidFill>
                  <a:srgbClr val="589958"/>
                </a:solidFill>
                <a:latin typeface="Symbol" charset="2"/>
                <a:cs typeface="Symbol" charset="2"/>
              </a:rPr>
              <a:t>G</a:t>
            </a:r>
            <a:r>
              <a:rPr lang="en-US" sz="1600" baseline="-25000" dirty="0">
                <a:solidFill>
                  <a:srgbClr val="589958"/>
                </a:solidFill>
              </a:rPr>
              <a:t>H</a:t>
            </a:r>
            <a:r>
              <a:rPr lang="en-US" sz="1600" dirty="0">
                <a:solidFill>
                  <a:srgbClr val="589958"/>
                </a:solidFill>
              </a:rPr>
              <a:t> to a couple %</a:t>
            </a:r>
          </a:p>
          <a:p>
            <a:pPr lvl="1"/>
            <a:r>
              <a:rPr lang="en-US" sz="1600" dirty="0"/>
              <a:t>ZH </a:t>
            </a:r>
            <a:r>
              <a:rPr lang="en-US" sz="1600" dirty="0"/>
              <a:t>→ </a:t>
            </a:r>
            <a:r>
              <a:rPr lang="en-US" sz="1600" dirty="0"/>
              <a:t>ZXX </a:t>
            </a:r>
            <a:r>
              <a:rPr lang="en-US" sz="1600" dirty="0"/>
              <a:t>final state ∝ </a:t>
            </a:r>
            <a:r>
              <a:rPr lang="en-US" sz="1600" dirty="0"/>
              <a:t>g</a:t>
            </a:r>
            <a:r>
              <a:rPr lang="en-US" sz="1600" baseline="-25000" dirty="0"/>
              <a:t>HXX</a:t>
            </a:r>
            <a:r>
              <a:rPr lang="en-US" sz="1600" baseline="30000" dirty="0"/>
              <a:t>2</a:t>
            </a:r>
            <a:r>
              <a:rPr lang="en-US" sz="1600" dirty="0"/>
              <a:t> g</a:t>
            </a:r>
            <a:r>
              <a:rPr lang="en-US" sz="1600" baseline="-25000" dirty="0"/>
              <a:t>HZZ</a:t>
            </a:r>
            <a:r>
              <a:rPr lang="en-US" sz="1600" baseline="30000" dirty="0"/>
              <a:t>2</a:t>
            </a:r>
            <a:r>
              <a:rPr lang="en-US" sz="1600" dirty="0"/>
              <a:t> / </a:t>
            </a:r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baseline="-25000" dirty="0"/>
              <a:t>H</a:t>
            </a:r>
            <a:r>
              <a:rPr lang="en-US" sz="1600" dirty="0"/>
              <a:t> </a:t>
            </a:r>
            <a:r>
              <a:rPr lang="en-US" sz="1600" dirty="0"/>
              <a:t>   </a:t>
            </a:r>
            <a:r>
              <a:rPr lang="en-US" sz="1600" dirty="0">
                <a:solidFill>
                  <a:srgbClr val="589958"/>
                </a:solidFill>
              </a:rPr>
              <a:t>→ </a:t>
            </a:r>
            <a:r>
              <a:rPr lang="en-US" sz="1600" dirty="0">
                <a:solidFill>
                  <a:srgbClr val="589958"/>
                </a:solidFill>
              </a:rPr>
              <a:t>measure </a:t>
            </a:r>
            <a:r>
              <a:rPr lang="en-US" sz="1600" dirty="0" err="1">
                <a:solidFill>
                  <a:srgbClr val="589958"/>
                </a:solidFill>
              </a:rPr>
              <a:t>g</a:t>
            </a:r>
            <a:r>
              <a:rPr lang="en-US" sz="1600" baseline="-25000" dirty="0" err="1">
                <a:solidFill>
                  <a:srgbClr val="589958"/>
                </a:solidFill>
              </a:rPr>
              <a:t>HXX</a:t>
            </a:r>
            <a:r>
              <a:rPr lang="en-US" sz="1600" dirty="0">
                <a:solidFill>
                  <a:srgbClr val="589958"/>
                </a:solidFill>
              </a:rPr>
              <a:t>  </a:t>
            </a:r>
            <a:r>
              <a:rPr lang="en-US" sz="1600" dirty="0">
                <a:solidFill>
                  <a:srgbClr val="589958"/>
                </a:solidFill>
              </a:rPr>
              <a:t>to </a:t>
            </a:r>
            <a:r>
              <a:rPr lang="en-US" sz="1600" dirty="0">
                <a:solidFill>
                  <a:srgbClr val="589958"/>
                </a:solidFill>
              </a:rPr>
              <a:t>a few per-mil / per-cent</a:t>
            </a:r>
          </a:p>
          <a:p>
            <a:pPr lvl="1"/>
            <a:r>
              <a:rPr lang="en-US" sz="1600" dirty="0"/>
              <a:t>Empty recoil = </a:t>
            </a:r>
            <a:r>
              <a:rPr lang="en-US" sz="1600" dirty="0">
                <a:solidFill>
                  <a:srgbClr val="589958"/>
                </a:solidFill>
              </a:rPr>
              <a:t>invisible Higgs width</a:t>
            </a:r>
            <a:r>
              <a:rPr lang="en-US" sz="1600" dirty="0"/>
              <a:t>;     Funny recoil = </a:t>
            </a:r>
            <a:r>
              <a:rPr lang="en-US" sz="1600" dirty="0">
                <a:solidFill>
                  <a:srgbClr val="589958"/>
                </a:solidFill>
              </a:rPr>
              <a:t>exotic Higgs decays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Note: The HL-LHC is a great Higgs factory (10</a:t>
            </a:r>
            <a:r>
              <a:rPr lang="en-US" sz="1800" baseline="30000" dirty="0"/>
              <a:t>9</a:t>
            </a:r>
            <a:r>
              <a:rPr lang="en-US" sz="1800" dirty="0"/>
              <a:t> Higgs produced) but </a:t>
            </a:r>
            <a:r>
              <a:rPr lang="is-IS" sz="1800" dirty="0"/>
              <a:t>…</a:t>
            </a:r>
            <a:r>
              <a:rPr lang="en-US" sz="1800" dirty="0"/>
              <a:t> </a:t>
            </a:r>
          </a:p>
          <a:p>
            <a:pPr lvl="1"/>
            <a:r>
              <a:rPr lang="en-US" sz="1800" dirty="0" err="1">
                <a:latin typeface="Symbol" charset="2"/>
                <a:cs typeface="Symbol" charset="2"/>
              </a:rPr>
              <a:t>s</a:t>
            </a:r>
            <a:r>
              <a:rPr lang="en-US" sz="1800" baseline="-25000" dirty="0" err="1"/>
              <a:t>i→f</a:t>
            </a:r>
            <a:r>
              <a:rPr lang="en-US" sz="1800" baseline="-25000" dirty="0"/>
              <a:t> </a:t>
            </a:r>
            <a:r>
              <a:rPr lang="en-US" sz="1800" baseline="30000" dirty="0"/>
              <a:t>(observed)  </a:t>
            </a:r>
            <a:r>
              <a:rPr lang="en-US" sz="1800" dirty="0"/>
              <a:t>∝  </a:t>
            </a:r>
            <a:r>
              <a:rPr lang="en-US" sz="1800" dirty="0" err="1">
                <a:latin typeface="Symbol" charset="2"/>
                <a:cs typeface="Symbol" charset="2"/>
              </a:rPr>
              <a:t>s</a:t>
            </a:r>
            <a:r>
              <a:rPr lang="en-US" sz="1800" baseline="-25000" dirty="0" err="1"/>
              <a:t>prod</a:t>
            </a:r>
            <a:r>
              <a:rPr lang="en-US" sz="1800" dirty="0"/>
              <a:t> (</a:t>
            </a:r>
            <a:r>
              <a:rPr lang="en-US" sz="1800" dirty="0" err="1"/>
              <a:t>g</a:t>
            </a:r>
            <a:r>
              <a:rPr lang="en-US" sz="1800" baseline="-25000" dirty="0" err="1"/>
              <a:t>Hi</a:t>
            </a:r>
            <a:r>
              <a:rPr lang="en-US" sz="1800" dirty="0"/>
              <a:t>)</a:t>
            </a:r>
            <a:r>
              <a:rPr lang="en-US" sz="1800" baseline="30000" dirty="0"/>
              <a:t>2</a:t>
            </a:r>
            <a:r>
              <a:rPr lang="en-US" sz="1800" dirty="0"/>
              <a:t> (</a:t>
            </a:r>
            <a:r>
              <a:rPr lang="en-US" sz="1800" dirty="0" err="1"/>
              <a:t>g</a:t>
            </a:r>
            <a:r>
              <a:rPr lang="en-US" sz="1800" baseline="-25000" dirty="0" err="1"/>
              <a:t>Hf</a:t>
            </a:r>
            <a:r>
              <a:rPr lang="en-US" sz="1800" dirty="0"/>
              <a:t>)</a:t>
            </a:r>
            <a:r>
              <a:rPr lang="en-US" sz="1800" baseline="30000" dirty="0"/>
              <a:t>2</a:t>
            </a:r>
            <a:r>
              <a:rPr lang="en-US" sz="1800" dirty="0"/>
              <a:t> / </a:t>
            </a:r>
            <a:r>
              <a:rPr lang="en-US" sz="1800" dirty="0">
                <a:latin typeface="Symbol" charset="2"/>
                <a:cs typeface="Symbol" charset="2"/>
              </a:rPr>
              <a:t>G</a:t>
            </a:r>
            <a:r>
              <a:rPr lang="en-US" sz="1800" baseline="-25000" dirty="0"/>
              <a:t>H</a:t>
            </a:r>
          </a:p>
          <a:p>
            <a:pPr lvl="2"/>
            <a:r>
              <a:rPr lang="en-US" sz="1600" dirty="0"/>
              <a:t>Difficult to extract the couplings : </a:t>
            </a:r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/>
              <a:t>prod</a:t>
            </a:r>
            <a:r>
              <a:rPr lang="en-US" sz="1600" dirty="0"/>
              <a:t> is uncertain and </a:t>
            </a:r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baseline="-25000" dirty="0"/>
              <a:t>H</a:t>
            </a:r>
            <a:r>
              <a:rPr lang="en-US" sz="1600" dirty="0"/>
              <a:t> is largely unknown</a:t>
            </a:r>
          </a:p>
          <a:p>
            <a:pPr lvl="3"/>
            <a:r>
              <a:rPr lang="en-US" sz="1400" dirty="0"/>
              <a:t> </a:t>
            </a:r>
            <a:r>
              <a:rPr lang="en-US" sz="1600" dirty="0"/>
              <a:t>Must do physics with ratios or with additional assumptions. </a:t>
            </a:r>
            <a:endParaRPr lang="en-US" sz="1600" dirty="0"/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1" y="1371600"/>
            <a:ext cx="2383303" cy="144780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</p:pic>
      <p:pic>
        <p:nvPicPr>
          <p:cNvPr id="8" name="Picture 7" descr="Screen Shot 2015-03-21 at 17.36.55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363" y="1371601"/>
            <a:ext cx="2278027" cy="2209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74560" y="3197424"/>
            <a:ext cx="9786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9900"/>
                </a:solidFill>
              </a:rPr>
              <a:t>e</a:t>
            </a:r>
            <a:r>
              <a:rPr lang="en-US" sz="1400" b="1" baseline="30000" dirty="0" err="1">
                <a:solidFill>
                  <a:srgbClr val="009900"/>
                </a:solidFill>
                <a:latin typeface="Symbol" charset="2"/>
                <a:cs typeface="Symbol" charset="2"/>
              </a:rPr>
              <a:t>+</a:t>
            </a:r>
            <a:r>
              <a:rPr lang="en-US" sz="1400" b="1" dirty="0" err="1">
                <a:solidFill>
                  <a:srgbClr val="009900"/>
                </a:solidFill>
              </a:rPr>
              <a:t>e</a:t>
            </a:r>
            <a:r>
              <a:rPr lang="en-US" sz="1400" b="1" baseline="30000" dirty="0">
                <a:solidFill>
                  <a:srgbClr val="009900"/>
                </a:solidFill>
                <a:latin typeface="Symbol" charset="2"/>
                <a:cs typeface="Symbol" charset="2"/>
              </a:rPr>
              <a:t>-</a:t>
            </a:r>
            <a:r>
              <a:rPr lang="en-US" sz="1400" b="1" dirty="0">
                <a:solidFill>
                  <a:srgbClr val="009900"/>
                </a:solidFill>
              </a:rPr>
              <a:t>→ HZ</a:t>
            </a:r>
            <a:endParaRPr lang="en-US" sz="1400" b="1" baseline="30000" dirty="0">
              <a:solidFill>
                <a:srgbClr val="009900"/>
              </a:solidFill>
              <a:latin typeface="Symbol" charset="2"/>
              <a:cs typeface="Symbol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34478" y="2514600"/>
            <a:ext cx="4283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2000" baseline="30000" dirty="0">
                <a:solidFill>
                  <a:srgbClr val="FF0000"/>
                </a:solidFill>
                <a:latin typeface="Symbol" charset="2"/>
                <a:cs typeface="Symbol" charset="2"/>
              </a:rPr>
              <a:t>+</a:t>
            </a:r>
            <a:endParaRPr lang="en-US" sz="2000" baseline="30000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67678" y="1371600"/>
            <a:ext cx="4283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2000" baseline="30000" dirty="0">
                <a:solidFill>
                  <a:srgbClr val="FF0000"/>
                </a:solidFill>
                <a:latin typeface="Symbol" charset="2"/>
                <a:cs typeface="Symbol" charset="2"/>
              </a:rPr>
              <a:t>-</a:t>
            </a:r>
            <a:endParaRPr lang="en-US" sz="2000" baseline="30000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/>
          </p:nvPr>
        </p:nvGraphicFramePr>
        <p:xfrm>
          <a:off x="1732554" y="3048000"/>
          <a:ext cx="268704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Equation" r:id="rId6" imgW="1701800" imgH="241300" progId="Equation.3">
                  <p:embed/>
                </p:oleObj>
              </mc:Choice>
              <mc:Fallback>
                <p:oleObj name="Equation" r:id="rId6" imgW="1701800" imgH="241300" progId="Equation.3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32554" y="3048000"/>
                        <a:ext cx="2687047" cy="3810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850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Same fit applied to all Higgs factories inputs (for unbiased comparison)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The FCC-</a:t>
            </a:r>
            <a:r>
              <a:rPr lang="en-US" sz="1600" dirty="0" err="1"/>
              <a:t>ee</a:t>
            </a:r>
            <a:r>
              <a:rPr lang="en-US" sz="1600" dirty="0"/>
              <a:t> precision better than HL-LHC by large factors (for the copious modes)</a:t>
            </a:r>
          </a:p>
          <a:p>
            <a:pPr lvl="2"/>
            <a:r>
              <a:rPr lang="en-US" sz="1600" dirty="0"/>
              <a:t>The FCC-</a:t>
            </a:r>
            <a:r>
              <a:rPr lang="en-US" sz="1600" dirty="0" err="1"/>
              <a:t>ee</a:t>
            </a:r>
            <a:r>
              <a:rPr lang="en-US" sz="1600" dirty="0"/>
              <a:t> is best on the 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/>
              <a:t>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Higgs factory market</a:t>
            </a:r>
          </a:p>
          <a:p>
            <a:pPr lvl="1"/>
            <a:r>
              <a:rPr lang="en-US" sz="1600" dirty="0"/>
              <a:t>It is important to have two energy points (240 and 365 GeV), as </a:t>
            </a:r>
            <a:r>
              <a:rPr lang="en-US" sz="1600" dirty="0" smtClean="0"/>
              <a:t>it is the case at </a:t>
            </a:r>
            <a:r>
              <a:rPr lang="en-US" sz="1600" dirty="0"/>
              <a:t>the FCC-</a:t>
            </a:r>
            <a:r>
              <a:rPr lang="en-US" sz="1600" dirty="0" err="1"/>
              <a:t>ee</a:t>
            </a:r>
            <a:endParaRPr lang="en-US" sz="1600" dirty="0"/>
          </a:p>
          <a:p>
            <a:pPr lvl="2"/>
            <a:r>
              <a:rPr lang="en-US" sz="1600" dirty="0"/>
              <a:t>Combination better by a factor up to 2 (4) than 240/250 (365/380) </a:t>
            </a:r>
            <a:r>
              <a:rPr lang="en-US" sz="1600" dirty="0" err="1"/>
              <a:t>GeV</a:t>
            </a:r>
            <a:r>
              <a:rPr lang="en-US" sz="1600" dirty="0"/>
              <a:t> alone</a:t>
            </a:r>
          </a:p>
          <a:p>
            <a:pPr lvl="1"/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of the “kappa” fit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6 March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  <p:pic>
        <p:nvPicPr>
          <p:cNvPr id="7" name="Picture 6" descr="Screen Shot 2019-03-03 at 14.06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1338944"/>
            <a:ext cx="7924800" cy="369025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8187069" y="1676401"/>
            <a:ext cx="871871" cy="3267740"/>
          </a:xfrm>
          <a:prstGeom prst="rect">
            <a:avLst/>
          </a:prstGeom>
          <a:noFill/>
          <a:ln w="76200" cap="flat" cmpd="sng" algn="ctr">
            <a:solidFill>
              <a:srgbClr val="FF99FF">
                <a:alpha val="50196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9053581" y="1676400"/>
            <a:ext cx="962289" cy="3267741"/>
          </a:xfrm>
          <a:prstGeom prst="rect">
            <a:avLst/>
          </a:prstGeom>
          <a:noFill/>
          <a:ln w="76200" cap="flat" cmpd="sng" algn="ctr">
            <a:solidFill>
              <a:srgbClr val="00B0F0">
                <a:alpha val="50196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6127" y="5060861"/>
            <a:ext cx="8823547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The FCC-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improves precision of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HL-LHC by large factors (copious modes)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no need for additional assumptions – best on the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collider market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It is important to have two energy points (240 and 365 GeV)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Combination better by a factor 2 (4) than 240 (365) GeV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alone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712605" y="1367305"/>
            <a:ext cx="871871" cy="3664663"/>
          </a:xfrm>
          <a:prstGeom prst="rect">
            <a:avLst/>
          </a:prstGeom>
          <a:noFill/>
          <a:ln w="76200" cap="flat" cmpd="sng" algn="ctr">
            <a:solidFill>
              <a:srgbClr val="FFC000">
                <a:alpha val="50196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69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Same fit applied to all Higgs factories inputs (for unbiased comparison)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The FCC-</a:t>
            </a:r>
            <a:r>
              <a:rPr lang="en-US" sz="1600" dirty="0" err="1"/>
              <a:t>ee</a:t>
            </a:r>
            <a:r>
              <a:rPr lang="en-US" sz="1600" dirty="0"/>
              <a:t> precision better than HL-LHC by large factors (for the copious modes)</a:t>
            </a:r>
          </a:p>
          <a:p>
            <a:pPr lvl="2"/>
            <a:r>
              <a:rPr lang="en-US" sz="1600" dirty="0"/>
              <a:t>The FCC-</a:t>
            </a:r>
            <a:r>
              <a:rPr lang="en-US" sz="1600" dirty="0" err="1"/>
              <a:t>ee</a:t>
            </a:r>
            <a:r>
              <a:rPr lang="en-US" sz="1600" dirty="0"/>
              <a:t> is best on the 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/>
              <a:t>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Higgs factory market</a:t>
            </a:r>
          </a:p>
          <a:p>
            <a:pPr lvl="1"/>
            <a:r>
              <a:rPr lang="en-US" sz="1600" dirty="0"/>
              <a:t>It is important to have two energy points (240 and 365 </a:t>
            </a:r>
            <a:r>
              <a:rPr lang="en-US" sz="1600" dirty="0" err="1"/>
              <a:t>GeV</a:t>
            </a:r>
            <a:r>
              <a:rPr lang="en-US" sz="1600" dirty="0"/>
              <a:t>), as at the FCC-</a:t>
            </a:r>
            <a:r>
              <a:rPr lang="en-US" sz="1600" dirty="0" err="1"/>
              <a:t>ee</a:t>
            </a:r>
            <a:endParaRPr lang="en-US" sz="1600" dirty="0"/>
          </a:p>
          <a:p>
            <a:pPr lvl="2"/>
            <a:r>
              <a:rPr lang="en-US" sz="1600" dirty="0"/>
              <a:t>Combination better by a factor up to 2 (4) than 240/250 (365/380) </a:t>
            </a:r>
            <a:r>
              <a:rPr lang="en-US" sz="1600" dirty="0" err="1"/>
              <a:t>GeV</a:t>
            </a:r>
            <a:r>
              <a:rPr lang="en-US" sz="1600" dirty="0"/>
              <a:t> alone</a:t>
            </a:r>
          </a:p>
          <a:p>
            <a:pPr lvl="1"/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of the “kappa” fit in 4 IP scenario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6 March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  <p:pic>
        <p:nvPicPr>
          <p:cNvPr id="7" name="Picture 6" descr="Screen Shot 2019-03-03 at 14.06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268" y="1338944"/>
            <a:ext cx="7924800" cy="3690257"/>
          </a:xfrm>
          <a:prstGeom prst="rect">
            <a:avLst/>
          </a:prstGeom>
        </p:spPr>
      </p:pic>
      <p:pic>
        <p:nvPicPr>
          <p:cNvPr id="10" name="Picture 9" descr="Screen Shot 2019-03-03 at 14.48.5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1676401"/>
            <a:ext cx="1524000" cy="33527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9127166" y="1714500"/>
            <a:ext cx="900000" cy="3276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6127" y="5060861"/>
            <a:ext cx="8823547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The FCC-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improves precision of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HL-LHC by large factors (copious modes)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no need for additional assumptions – best on the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baseline="30000" dirty="0" err="1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collider market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It is important to have two energy points (240 and 365 GeV)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Combination better by a factor 2 (4) than 240 (365) GeV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alone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353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solidFill>
                <a:srgbClr val="000000"/>
              </a:solidFill>
              <a:latin typeface="Comic Sans MS" charset="0"/>
              <a:ea typeface="ＭＳ Ｐゴシック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02735" y="2238316"/>
            <a:ext cx="9183961" cy="2422266"/>
            <a:chOff x="-21266" y="2209384"/>
            <a:chExt cx="9183961" cy="242226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695" y="2234176"/>
              <a:ext cx="1650218" cy="228093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57" t="15120" r="60310" b="51401"/>
            <a:stretch/>
          </p:blipFill>
          <p:spPr>
            <a:xfrm>
              <a:off x="1460683" y="2224297"/>
              <a:ext cx="1452011" cy="2232248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79" r="35778"/>
            <a:stretch/>
          </p:blipFill>
          <p:spPr>
            <a:xfrm>
              <a:off x="4392073" y="2209384"/>
              <a:ext cx="1845532" cy="215571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169" r="24727" b="50316"/>
            <a:stretch/>
          </p:blipFill>
          <p:spPr>
            <a:xfrm>
              <a:off x="6188835" y="2224297"/>
              <a:ext cx="1407501" cy="219655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92" t="21910" r="37297" b="55033"/>
            <a:stretch/>
          </p:blipFill>
          <p:spPr>
            <a:xfrm>
              <a:off x="7596336" y="2215586"/>
              <a:ext cx="1566359" cy="214786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51" t="34479" r="40424" b="34893"/>
            <a:stretch/>
          </p:blipFill>
          <p:spPr>
            <a:xfrm>
              <a:off x="2915628" y="2224297"/>
              <a:ext cx="1709594" cy="233209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-21266" y="4293096"/>
              <a:ext cx="917332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  <a:ea typeface="ＭＳ Ｐゴシック" charset="0"/>
                </a:rPr>
                <a:t>A. Blondel</a:t>
              </a:r>
              <a:r>
                <a:rPr lang="en-GB" sz="16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  <a:ea typeface="ＭＳ Ｐゴシック" charset="0"/>
                </a:rPr>
                <a:t> </a:t>
              </a:r>
              <a:r>
                <a:rPr lang="en-GB" sz="16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  <a:ea typeface="ＭＳ Ｐゴシック" charset="0"/>
                </a:rPr>
                <a:t>  F. Zimmermann   M. Koratzinos       J. Ellis              P. Janot          R. Aleksan</a:t>
              </a:r>
              <a:endParaRPr lang="en-GB" sz="1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04801" y="4779821"/>
            <a:ext cx="3517900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/>
              </a:rPr>
              <a:t>I have taken material liberally from the CDR and from various talks, notably from Patrick </a:t>
            </a:r>
            <a:r>
              <a:rPr lang="en-US" sz="2400" dirty="0" err="1" smtClean="0">
                <a:effectLst/>
              </a:rPr>
              <a:t>Janot</a:t>
            </a:r>
            <a:r>
              <a:rPr lang="en-US" sz="2400" dirty="0" smtClean="0">
                <a:effectLst/>
              </a:rPr>
              <a:t> </a:t>
            </a:r>
            <a:endParaRPr lang="en-GB" sz="2400" dirty="0" smtClean="0"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58519" y="4838382"/>
            <a:ext cx="6474681" cy="1569660"/>
          </a:xfrm>
          <a:prstGeom prst="rect">
            <a:avLst/>
          </a:prstGeom>
          <a:solidFill>
            <a:srgbClr val="FF99FF"/>
          </a:solidFill>
        </p:spPr>
        <p:txBody>
          <a:bodyPr wrap="square">
            <a:spAutoFit/>
          </a:bodyPr>
          <a:lstStyle/>
          <a:p>
            <a:r>
              <a:rPr lang="en-US" sz="2400" dirty="0" smtClean="0"/>
              <a:t>FCC in this conference: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John </a:t>
            </a:r>
            <a:r>
              <a:rPr lang="en-US" sz="2400" dirty="0"/>
              <a:t>Ellis: Back to the future, 17/4/2019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Emmanuel Tsesmelis: the FCC, 18/5/2019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Mike Koratzinos: FCC-</a:t>
            </a:r>
            <a:r>
              <a:rPr lang="en-US" sz="2400" dirty="0" err="1"/>
              <a:t>ee</a:t>
            </a:r>
            <a:r>
              <a:rPr lang="en-US" sz="2400" dirty="0"/>
              <a:t> physics opportunities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500048" y="827186"/>
            <a:ext cx="9176015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We should not forget the pioneers of the modern circular Higgs factory idea: </a:t>
            </a:r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Roy </a:t>
            </a:r>
            <a:r>
              <a:rPr lang="en-GB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Aleksan</a:t>
            </a:r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, Alain </a:t>
            </a:r>
            <a:r>
              <a:rPr lang="en-GB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Blondel</a:t>
            </a:r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, John Ellis, Patrick </a:t>
            </a:r>
            <a:r>
              <a:rPr lang="en-GB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Janot</a:t>
            </a:r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, Frank Zimmermann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that promoted the idea when it was not fashionable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379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about longitudinal polarization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FCC-</a:t>
            </a:r>
            <a:r>
              <a:rPr lang="en-US" sz="2000" dirty="0" err="1"/>
              <a:t>ee</a:t>
            </a:r>
            <a:r>
              <a:rPr lang="en-US" sz="2000" dirty="0"/>
              <a:t> e</a:t>
            </a:r>
            <a:r>
              <a:rPr lang="en-US" sz="2000" baseline="30000" dirty="0">
                <a:latin typeface="Symbol" charset="2"/>
                <a:cs typeface="Symbol" charset="2"/>
              </a:rPr>
              <a:t>+</a:t>
            </a:r>
            <a:r>
              <a:rPr lang="en-US" sz="2000" dirty="0"/>
              <a:t> and e</a:t>
            </a:r>
            <a:r>
              <a:rPr lang="en-US" sz="2000" baseline="30000" dirty="0">
                <a:latin typeface="Symbol" charset="2"/>
                <a:cs typeface="Symbol" charset="2"/>
              </a:rPr>
              <a:t>-</a:t>
            </a:r>
            <a:r>
              <a:rPr lang="en-US" sz="2000" dirty="0"/>
              <a:t> beams </a:t>
            </a:r>
            <a:r>
              <a:rPr lang="en-US" sz="2000" dirty="0" smtClean="0"/>
              <a:t>will not </a:t>
            </a:r>
            <a:r>
              <a:rPr lang="en-US" sz="2000" dirty="0"/>
              <a:t>be longitudinally polarized</a:t>
            </a:r>
          </a:p>
          <a:p>
            <a:pPr lvl="1"/>
            <a:r>
              <a:rPr lang="en-US" sz="1600" dirty="0"/>
              <a:t>Unlike at linear colliders where 80% polarized 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can be injected and accelerated</a:t>
            </a:r>
          </a:p>
          <a:p>
            <a:pPr lvl="2"/>
            <a:r>
              <a:rPr lang="en-US" sz="1600" dirty="0"/>
              <a:t>And, with </a:t>
            </a:r>
            <a:r>
              <a:rPr lang="en-US" sz="1600" dirty="0" smtClean="0"/>
              <a:t>some </a:t>
            </a:r>
            <a:r>
              <a:rPr lang="en-US" sz="1600" dirty="0"/>
              <a:t>difficulty and money, may get 30% polarized e</a:t>
            </a:r>
            <a:r>
              <a:rPr lang="en-US" sz="1600" baseline="30000" dirty="0">
                <a:latin typeface="Symbol" charset="2"/>
                <a:cs typeface="Symbol" charset="2"/>
              </a:rPr>
              <a:t>+</a:t>
            </a:r>
            <a:r>
              <a:rPr lang="en-US" sz="1600" dirty="0"/>
              <a:t> as well.</a:t>
            </a:r>
            <a:endParaRPr lang="en-US" sz="1600" dirty="0"/>
          </a:p>
          <a:p>
            <a:r>
              <a:rPr lang="en-US" sz="2000" dirty="0"/>
              <a:t>Effect of longitudinal polarization at 240/250 </a:t>
            </a:r>
            <a:r>
              <a:rPr lang="en-US" sz="2000" dirty="0" err="1"/>
              <a:t>GeV</a:t>
            </a:r>
            <a:r>
              <a:rPr lang="en-US" sz="2000" dirty="0"/>
              <a:t> </a:t>
            </a:r>
            <a:r>
              <a:rPr lang="en-US" sz="2000" dirty="0"/>
              <a:t>for Higgs couplings</a:t>
            </a:r>
          </a:p>
          <a:p>
            <a:pPr lvl="1"/>
            <a:r>
              <a:rPr lang="en-US" sz="1600" dirty="0"/>
              <a:t>Polarization causes </a:t>
            </a:r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/>
              <a:t>HZ</a:t>
            </a:r>
            <a:r>
              <a:rPr lang="en-US" sz="1600" dirty="0"/>
              <a:t> to increase by 1.4 (1.08) in 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-</a:t>
            </a:r>
            <a:r>
              <a:rPr lang="en-US" sz="1600" baseline="-25000" dirty="0" err="1"/>
              <a:t>L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baseline="-25000" dirty="0" err="1"/>
              <a:t>R</a:t>
            </a:r>
            <a:r>
              <a:rPr lang="en-US" sz="1600" dirty="0"/>
              <a:t> (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-</a:t>
            </a:r>
            <a:r>
              <a:rPr lang="en-US" sz="1600" baseline="-25000" dirty="0" err="1"/>
              <a:t>R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baseline="-25000" dirty="0" err="1"/>
              <a:t>L</a:t>
            </a:r>
            <a:r>
              <a:rPr lang="en-US" sz="1600" dirty="0"/>
              <a:t>) configuration</a:t>
            </a:r>
          </a:p>
          <a:p>
            <a:pPr lvl="2"/>
            <a:r>
              <a:rPr lang="en-US" sz="1600" dirty="0"/>
              <a:t>Similar increase for the backgrounds (except for WW : 2.34 and 0.14)</a:t>
            </a:r>
          </a:p>
          <a:p>
            <a:pPr lvl="3"/>
            <a:r>
              <a:rPr lang="en-US" sz="1600" dirty="0"/>
              <a:t>Precision better by 20% with the same luminosity in the </a:t>
            </a:r>
            <a:r>
              <a:rPr lang="en-US" sz="1600" dirty="0">
                <a:latin typeface="Symbol" charset="2"/>
                <a:cs typeface="Symbol" charset="2"/>
              </a:rPr>
              <a:t>k</a:t>
            </a:r>
            <a:r>
              <a:rPr lang="en-US" sz="1600" dirty="0"/>
              <a:t> fits </a:t>
            </a:r>
          </a:p>
          <a:p>
            <a:pPr lvl="1"/>
            <a:r>
              <a:rPr lang="en-US" sz="1600" dirty="0"/>
              <a:t>EFT fits benefit from different polarization states to constrain additional operators</a:t>
            </a:r>
          </a:p>
          <a:p>
            <a:pPr lvl="2"/>
            <a:r>
              <a:rPr lang="en-US" sz="1600" dirty="0"/>
              <a:t>At circular colliders, constraints come from EW precision measurements </a:t>
            </a:r>
          </a:p>
          <a:p>
            <a:pPr lvl="3"/>
            <a:r>
              <a:rPr lang="en-US" sz="1600" dirty="0"/>
              <a:t>Precision </a:t>
            </a:r>
            <a:r>
              <a:rPr lang="en-US" sz="1600" dirty="0"/>
              <a:t>still better </a:t>
            </a:r>
            <a:r>
              <a:rPr lang="en-US" sz="1600" dirty="0"/>
              <a:t>by ~</a:t>
            </a:r>
            <a:r>
              <a:rPr lang="en-US" sz="1600" dirty="0"/>
              <a:t>20% or less with </a:t>
            </a:r>
            <a:r>
              <a:rPr lang="en-US" sz="1600" dirty="0"/>
              <a:t>the same luminosity in </a:t>
            </a:r>
            <a:r>
              <a:rPr lang="en-US" sz="1600" dirty="0"/>
              <a:t>the EFT fits </a:t>
            </a:r>
          </a:p>
          <a:p>
            <a:pPr lvl="3"/>
            <a:r>
              <a:rPr lang="en-US" sz="1600" dirty="0"/>
              <a:t>The only coupling for which polarization brings significant gain is </a:t>
            </a:r>
            <a:r>
              <a:rPr lang="en-US" sz="1600" dirty="0" err="1"/>
              <a:t>g</a:t>
            </a:r>
            <a:r>
              <a:rPr lang="en-US" sz="1600" baseline="-25000" dirty="0" err="1"/>
              <a:t>HZ</a:t>
            </a:r>
            <a:r>
              <a:rPr lang="en-US" sz="1600" baseline="-25000" dirty="0" err="1">
                <a:latin typeface="Symbol" charset="2"/>
                <a:cs typeface="Symbol" charset="2"/>
              </a:rPr>
              <a:t>g</a:t>
            </a:r>
            <a:endParaRPr lang="en-US" sz="1600" dirty="0">
              <a:cs typeface="Symbol" charset="2"/>
            </a:endParaRPr>
          </a:p>
          <a:p>
            <a:pPr lvl="4"/>
            <a:r>
              <a:rPr lang="en-US" sz="1600" dirty="0">
                <a:cs typeface="Symbol" charset="2"/>
              </a:rPr>
              <a:t>Much better measured at hadron collider (e.g., FCC-</a:t>
            </a:r>
            <a:r>
              <a:rPr lang="en-US" sz="1600" dirty="0" err="1">
                <a:cs typeface="Symbol" charset="2"/>
              </a:rPr>
              <a:t>hh</a:t>
            </a:r>
            <a:r>
              <a:rPr lang="en-US" sz="1600" dirty="0">
                <a:cs typeface="Symbol" charset="2"/>
              </a:rPr>
              <a:t>) anyway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At the FCC-</a:t>
            </a:r>
            <a:r>
              <a:rPr lang="en-US" sz="2000" dirty="0" err="1"/>
              <a:t>ee</a:t>
            </a:r>
            <a:r>
              <a:rPr lang="en-US" sz="2000" dirty="0"/>
              <a:t>, </a:t>
            </a:r>
            <a:r>
              <a:rPr lang="en-US" sz="2000" dirty="0" smtClean="0"/>
              <a:t>longitudinal </a:t>
            </a:r>
            <a:r>
              <a:rPr lang="en-US" sz="2000" dirty="0"/>
              <a:t>polarization is not worth the induced luminosity loss</a:t>
            </a:r>
          </a:p>
          <a:p>
            <a:pPr lvl="1"/>
            <a:r>
              <a:rPr lang="en-US" sz="1600" dirty="0"/>
              <a:t>NB. Without polarization, one year at the FCC-</a:t>
            </a:r>
            <a:r>
              <a:rPr lang="en-US" sz="1600" dirty="0" err="1"/>
              <a:t>ee</a:t>
            </a:r>
            <a:r>
              <a:rPr lang="en-US" sz="1600" dirty="0"/>
              <a:t> with 2 (4) IPs at √s = 240 </a:t>
            </a:r>
            <a:r>
              <a:rPr lang="en-US" sz="1600" dirty="0" err="1"/>
              <a:t>GeV</a:t>
            </a:r>
            <a:r>
              <a:rPr lang="en-US" sz="1600" dirty="0"/>
              <a:t> offers the same Higgs coupling precision as 8 (16) years with ILC polarized e</a:t>
            </a:r>
            <a:r>
              <a:rPr lang="en-US" sz="1600" baseline="30000" dirty="0">
                <a:latin typeface="Symbol" charset="2"/>
                <a:cs typeface="Symbol" charset="2"/>
              </a:rPr>
              <a:t>+</a:t>
            </a:r>
            <a:r>
              <a:rPr lang="en-US" sz="1600" dirty="0">
                <a:cs typeface="Symbol" charset="2"/>
              </a:rPr>
              <a:t> and </a:t>
            </a:r>
            <a:r>
              <a:rPr lang="en-US" sz="1600" dirty="0"/>
              <a:t>e</a:t>
            </a:r>
            <a:r>
              <a:rPr lang="en-US" sz="1600" baseline="30000" dirty="0">
                <a:latin typeface="Symbol" charset="2"/>
                <a:cs typeface="Symbol" charset="2"/>
              </a:rPr>
              <a:t>+</a:t>
            </a:r>
            <a:r>
              <a:rPr lang="en-US" sz="1600" dirty="0">
                <a:cs typeface="Symbol" charset="2"/>
              </a:rPr>
              <a:t> </a:t>
            </a:r>
            <a:endParaRPr lang="en-US" sz="1600" dirty="0">
              <a:cs typeface="Symbol" charset="2"/>
            </a:endParaRPr>
          </a:p>
          <a:p>
            <a:pPr lvl="2"/>
            <a:r>
              <a:rPr lang="en-US" sz="1600" dirty="0">
                <a:cs typeface="Symbol" charset="2"/>
              </a:rPr>
              <a:t>Similar remark holds for EWPO or top EW couplings measurements at other √s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6 March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77547" y="5937742"/>
            <a:ext cx="739305" cy="26161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/>
              <a:t>J. De Blas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68069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about longitudinal polarization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FCC-</a:t>
            </a:r>
            <a:r>
              <a:rPr lang="en-US" sz="2000" dirty="0" err="1"/>
              <a:t>ee</a:t>
            </a:r>
            <a:r>
              <a:rPr lang="en-US" sz="2000" dirty="0"/>
              <a:t> e</a:t>
            </a:r>
            <a:r>
              <a:rPr lang="en-US" sz="2000" baseline="30000" dirty="0">
                <a:latin typeface="Symbol" charset="2"/>
                <a:cs typeface="Symbol" charset="2"/>
              </a:rPr>
              <a:t>+</a:t>
            </a:r>
            <a:r>
              <a:rPr lang="en-US" sz="2000" dirty="0"/>
              <a:t> and e</a:t>
            </a:r>
            <a:r>
              <a:rPr lang="en-US" sz="2000" baseline="30000" dirty="0">
                <a:latin typeface="Symbol" charset="2"/>
                <a:cs typeface="Symbol" charset="2"/>
              </a:rPr>
              <a:t>-</a:t>
            </a:r>
            <a:r>
              <a:rPr lang="en-US" sz="2000" dirty="0"/>
              <a:t> beams won’t be longitudinally polarized</a:t>
            </a:r>
          </a:p>
          <a:p>
            <a:pPr lvl="1"/>
            <a:r>
              <a:rPr lang="en-US" sz="1600" dirty="0"/>
              <a:t>Unlike at linear colliders where 80% polarized 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can be injected and accelerated</a:t>
            </a:r>
          </a:p>
          <a:p>
            <a:pPr lvl="2"/>
            <a:r>
              <a:rPr lang="en-US" sz="1600" dirty="0"/>
              <a:t>And, with more difficulty and money, may get 30% polarized e</a:t>
            </a:r>
            <a:r>
              <a:rPr lang="en-US" sz="1600" baseline="30000" dirty="0">
                <a:latin typeface="Symbol" charset="2"/>
                <a:cs typeface="Symbol" charset="2"/>
              </a:rPr>
              <a:t>+</a:t>
            </a:r>
            <a:r>
              <a:rPr lang="en-US" sz="1600" dirty="0"/>
              <a:t> as well.</a:t>
            </a:r>
            <a:endParaRPr lang="en-US" sz="1600" dirty="0"/>
          </a:p>
          <a:p>
            <a:r>
              <a:rPr lang="en-US" sz="2000" dirty="0"/>
              <a:t>Effect of longitudinal polarization at 240/250 </a:t>
            </a:r>
            <a:r>
              <a:rPr lang="en-US" sz="2000" dirty="0" err="1"/>
              <a:t>GeV</a:t>
            </a:r>
            <a:r>
              <a:rPr lang="en-US" sz="2000" dirty="0"/>
              <a:t> </a:t>
            </a:r>
            <a:r>
              <a:rPr lang="en-US" sz="2000" dirty="0"/>
              <a:t>for Higgs couplings</a:t>
            </a:r>
          </a:p>
          <a:p>
            <a:pPr lvl="1"/>
            <a:r>
              <a:rPr lang="en-US" sz="1600" dirty="0"/>
              <a:t>Polarization causes </a:t>
            </a:r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/>
              <a:t>HZ</a:t>
            </a:r>
            <a:r>
              <a:rPr lang="en-US" sz="1600" dirty="0"/>
              <a:t> to increase by 1.4 (1.08) in 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-</a:t>
            </a:r>
            <a:r>
              <a:rPr lang="en-US" sz="1600" baseline="-25000" dirty="0" err="1"/>
              <a:t>L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baseline="-25000" dirty="0" err="1"/>
              <a:t>R</a:t>
            </a:r>
            <a:r>
              <a:rPr lang="en-US" sz="1600" dirty="0"/>
              <a:t> (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-</a:t>
            </a:r>
            <a:r>
              <a:rPr lang="en-US" sz="1600" baseline="-25000" dirty="0" err="1"/>
              <a:t>R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baseline="-25000" dirty="0" err="1"/>
              <a:t>L</a:t>
            </a:r>
            <a:r>
              <a:rPr lang="en-US" sz="1600" dirty="0"/>
              <a:t>) configuration</a:t>
            </a:r>
          </a:p>
          <a:p>
            <a:pPr lvl="2"/>
            <a:r>
              <a:rPr lang="en-US" sz="1600" dirty="0"/>
              <a:t>Similar increase for the backgrounds (except for WW : 2.34 and 0.14)</a:t>
            </a:r>
          </a:p>
          <a:p>
            <a:pPr lvl="3"/>
            <a:r>
              <a:rPr lang="en-US" sz="1600" dirty="0"/>
              <a:t>Precision better by 20% with the same luminosity in the </a:t>
            </a:r>
            <a:r>
              <a:rPr lang="en-US" sz="1600" dirty="0">
                <a:latin typeface="Symbol" charset="2"/>
                <a:cs typeface="Symbol" charset="2"/>
              </a:rPr>
              <a:t>k</a:t>
            </a:r>
            <a:r>
              <a:rPr lang="en-US" sz="1600" dirty="0"/>
              <a:t> fits (slide 21)</a:t>
            </a:r>
          </a:p>
          <a:p>
            <a:pPr lvl="1"/>
            <a:r>
              <a:rPr lang="en-US" sz="1600" dirty="0"/>
              <a:t>EFT fits benefit from different polarization states to constrain additional operators</a:t>
            </a:r>
          </a:p>
          <a:p>
            <a:pPr lvl="2"/>
            <a:r>
              <a:rPr lang="en-US" sz="1600" dirty="0"/>
              <a:t>At circular colliders, constraints come from EW precision measurements </a:t>
            </a:r>
          </a:p>
          <a:p>
            <a:pPr lvl="3"/>
            <a:r>
              <a:rPr lang="en-US" sz="1600" dirty="0"/>
              <a:t>Precision </a:t>
            </a:r>
            <a:r>
              <a:rPr lang="en-US" sz="1600" dirty="0"/>
              <a:t>still better </a:t>
            </a:r>
            <a:r>
              <a:rPr lang="en-US" sz="1600" dirty="0"/>
              <a:t>by ~</a:t>
            </a:r>
            <a:r>
              <a:rPr lang="en-US" sz="1600" dirty="0"/>
              <a:t>20% or less with </a:t>
            </a:r>
            <a:r>
              <a:rPr lang="en-US" sz="1600" dirty="0"/>
              <a:t>the same luminosity in </a:t>
            </a:r>
            <a:r>
              <a:rPr lang="en-US" sz="1600" dirty="0"/>
              <a:t>the EFT fits </a:t>
            </a:r>
          </a:p>
          <a:p>
            <a:pPr lvl="3"/>
            <a:r>
              <a:rPr lang="en-US" sz="1600" dirty="0"/>
              <a:t>The only coupling for which polarization brings significant gain is </a:t>
            </a:r>
            <a:r>
              <a:rPr lang="en-US" sz="1600" dirty="0" err="1"/>
              <a:t>g</a:t>
            </a:r>
            <a:r>
              <a:rPr lang="en-US" sz="1600" baseline="-25000" dirty="0" err="1"/>
              <a:t>HZ</a:t>
            </a:r>
            <a:r>
              <a:rPr lang="en-US" sz="1600" baseline="-25000" dirty="0" err="1">
                <a:latin typeface="Symbol" charset="2"/>
                <a:cs typeface="Symbol" charset="2"/>
              </a:rPr>
              <a:t>g</a:t>
            </a:r>
            <a:endParaRPr lang="en-US" sz="1600" dirty="0">
              <a:cs typeface="Symbol" charset="2"/>
            </a:endParaRPr>
          </a:p>
          <a:p>
            <a:pPr lvl="4"/>
            <a:r>
              <a:rPr lang="en-US" sz="1600" dirty="0">
                <a:cs typeface="Symbol" charset="2"/>
              </a:rPr>
              <a:t>Much better measured at hadron collider (e.g., FCC-</a:t>
            </a:r>
            <a:r>
              <a:rPr lang="en-US" sz="1600" dirty="0" err="1">
                <a:cs typeface="Symbol" charset="2"/>
              </a:rPr>
              <a:t>hh</a:t>
            </a:r>
            <a:r>
              <a:rPr lang="en-US" sz="1600" dirty="0">
                <a:cs typeface="Symbol" charset="2"/>
              </a:rPr>
              <a:t>) anyway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At the FCC-</a:t>
            </a:r>
            <a:r>
              <a:rPr lang="en-US" sz="2000" dirty="0" err="1"/>
              <a:t>ee</a:t>
            </a:r>
            <a:r>
              <a:rPr lang="en-US" sz="2000" dirty="0"/>
              <a:t>, long. polarization is not worth the induced luminosity loss</a:t>
            </a:r>
          </a:p>
          <a:p>
            <a:pPr lvl="1"/>
            <a:r>
              <a:rPr lang="en-US" sz="1600" dirty="0"/>
              <a:t>NB. Without polarization, one year at the FCC-</a:t>
            </a:r>
            <a:r>
              <a:rPr lang="en-US" sz="1600" dirty="0" err="1"/>
              <a:t>ee</a:t>
            </a:r>
            <a:r>
              <a:rPr lang="en-US" sz="1600" dirty="0"/>
              <a:t> with 2 (4) IPs at √s = 240 </a:t>
            </a:r>
            <a:r>
              <a:rPr lang="en-US" sz="1600" dirty="0" err="1"/>
              <a:t>GeV</a:t>
            </a:r>
            <a:r>
              <a:rPr lang="en-US" sz="1600" dirty="0"/>
              <a:t> offers the same Higgs coupling precision as 8 (16) years with ILC polarized e</a:t>
            </a:r>
            <a:r>
              <a:rPr lang="en-US" sz="1600" baseline="30000" dirty="0">
                <a:latin typeface="Symbol" charset="2"/>
                <a:cs typeface="Symbol" charset="2"/>
              </a:rPr>
              <a:t>+</a:t>
            </a:r>
            <a:r>
              <a:rPr lang="en-US" sz="1600" dirty="0">
                <a:cs typeface="Symbol" charset="2"/>
              </a:rPr>
              <a:t> and </a:t>
            </a:r>
            <a:r>
              <a:rPr lang="en-US" sz="1600" dirty="0"/>
              <a:t>e</a:t>
            </a:r>
            <a:r>
              <a:rPr lang="en-US" sz="1600" baseline="30000" dirty="0">
                <a:latin typeface="Symbol" charset="2"/>
                <a:cs typeface="Symbol" charset="2"/>
              </a:rPr>
              <a:t>+</a:t>
            </a:r>
            <a:r>
              <a:rPr lang="en-US" sz="1600" dirty="0">
                <a:cs typeface="Symbol" charset="2"/>
              </a:rPr>
              <a:t> </a:t>
            </a:r>
            <a:endParaRPr lang="en-US" sz="1600" dirty="0">
              <a:cs typeface="Symbol" charset="2"/>
            </a:endParaRPr>
          </a:p>
          <a:p>
            <a:pPr lvl="2"/>
            <a:r>
              <a:rPr lang="en-US" sz="1600" dirty="0">
                <a:cs typeface="Symbol" charset="2"/>
              </a:rPr>
              <a:t>Similar remark holds for EWPO or top EW couplings measurements at other √s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6 March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Physics at FCC : CDR Symposium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  <p:sp>
        <p:nvSpPr>
          <p:cNvPr id="8" name="TextBox 7"/>
          <p:cNvSpPr txBox="1"/>
          <p:nvPr/>
        </p:nvSpPr>
        <p:spPr>
          <a:xfrm rot="19320000">
            <a:off x="2763934" y="2796631"/>
            <a:ext cx="6521337" cy="1384995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CC"/>
                </a:solidFill>
              </a:rPr>
              <a:t>Beam polarization brings no information </a:t>
            </a:r>
          </a:p>
          <a:p>
            <a:pPr algn="ctr"/>
            <a:r>
              <a:rPr lang="en-US" sz="2800" b="1" dirty="0">
                <a:solidFill>
                  <a:srgbClr val="0000CC"/>
                </a:solidFill>
              </a:rPr>
              <a:t>t</a:t>
            </a:r>
            <a:r>
              <a:rPr lang="en-US" sz="2800" b="1" dirty="0">
                <a:solidFill>
                  <a:srgbClr val="0000CC"/>
                </a:solidFill>
              </a:rPr>
              <a:t>hat </a:t>
            </a:r>
            <a:r>
              <a:rPr lang="en-US" sz="2800" b="1" dirty="0">
                <a:solidFill>
                  <a:srgbClr val="0000CC"/>
                </a:solidFill>
              </a:rPr>
              <a:t>c</a:t>
            </a:r>
            <a:r>
              <a:rPr lang="en-US" sz="2800" b="1" dirty="0">
                <a:solidFill>
                  <a:srgbClr val="0000CC"/>
                </a:solidFill>
              </a:rPr>
              <a:t>annot be obtained otherwise. </a:t>
            </a:r>
          </a:p>
          <a:p>
            <a:pPr algn="ctr"/>
            <a:r>
              <a:rPr lang="en-US" sz="2800" b="1" dirty="0"/>
              <a:t>There is no obvious need for it.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02671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Is a √s = 500 GeV upgrade required/useful 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According to the white book of </a:t>
            </a:r>
            <a:r>
              <a:rPr lang="is-IS" sz="2000" dirty="0"/>
              <a:t>ESU 2013 :</a:t>
            </a:r>
          </a:p>
          <a:p>
            <a:endParaRPr lang="is-IS" sz="2000" dirty="0"/>
          </a:p>
          <a:p>
            <a:endParaRPr lang="is-IS" sz="2000" dirty="0" smtClean="0"/>
          </a:p>
          <a:p>
            <a:pPr lvl="1"/>
            <a:r>
              <a:rPr lang="is-IS" sz="1600" dirty="0" smtClean="0"/>
              <a:t>The </a:t>
            </a:r>
            <a:r>
              <a:rPr lang="is-IS" sz="1600" dirty="0"/>
              <a:t>same arguments are used by some documents submitted to ESU 2020!</a:t>
            </a:r>
          </a:p>
          <a:p>
            <a:pPr lvl="1"/>
            <a:r>
              <a:rPr lang="is-IS" sz="1600" dirty="0"/>
              <a:t>So, should we foresee an upgrade of FCC-ee at √s = 500 GeV ? </a:t>
            </a:r>
          </a:p>
          <a:p>
            <a:pPr lvl="2"/>
            <a:r>
              <a:rPr lang="is-IS" sz="1600" dirty="0"/>
              <a:t>For the total width and the coupling to the top quark : the answer is NO (slide </a:t>
            </a:r>
            <a:r>
              <a:rPr lang="is-IS" sz="1600" dirty="0" smtClean="0"/>
              <a:t>17) – there is a much better prior measurement (HL-LHC) which becomes model-independent after 7 yers of FCC-ee higgs physics</a:t>
            </a:r>
            <a:endParaRPr lang="is-IS" sz="1600" dirty="0"/>
          </a:p>
          <a:p>
            <a:pPr lvl="2"/>
            <a:r>
              <a:rPr lang="is-IS" sz="1600" dirty="0"/>
              <a:t>F</a:t>
            </a:r>
            <a:r>
              <a:rPr lang="is-IS" sz="1600" dirty="0"/>
              <a:t>or the Higgs self-coupling (</a:t>
            </a:r>
            <a:r>
              <a:rPr lang="is-IS" sz="1600" dirty="0">
                <a:latin typeface="Symbol" charset="2"/>
                <a:cs typeface="Symbol" charset="2"/>
              </a:rPr>
              <a:t>k</a:t>
            </a:r>
            <a:r>
              <a:rPr lang="is-IS" sz="1600" baseline="-25000" dirty="0">
                <a:latin typeface="Symbol" charset="2"/>
                <a:cs typeface="Symbol" charset="2"/>
              </a:rPr>
              <a:t>l</a:t>
            </a:r>
            <a:r>
              <a:rPr lang="is-IS" sz="1600" dirty="0"/>
              <a:t>):  </a:t>
            </a:r>
          </a:p>
          <a:p>
            <a:pPr lvl="2"/>
            <a:endParaRPr lang="is-IS" sz="1600" dirty="0"/>
          </a:p>
          <a:p>
            <a:pPr lvl="2"/>
            <a:endParaRPr lang="is-IS" sz="1600" dirty="0"/>
          </a:p>
          <a:p>
            <a:pPr lvl="2"/>
            <a:endParaRPr lang="is-IS" sz="1600" dirty="0"/>
          </a:p>
          <a:p>
            <a:pPr lvl="2"/>
            <a:endParaRPr lang="is-IS" sz="1600" dirty="0"/>
          </a:p>
          <a:p>
            <a:pPr lvl="2"/>
            <a:endParaRPr lang="is-IS" sz="1600" dirty="0"/>
          </a:p>
          <a:p>
            <a:pPr lvl="2"/>
            <a:endParaRPr lang="is-IS" sz="1600" dirty="0"/>
          </a:p>
          <a:p>
            <a:pPr lvl="2"/>
            <a:endParaRPr lang="is-IS" sz="1600" dirty="0"/>
          </a:p>
          <a:p>
            <a:pPr lvl="2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91854" y="1371600"/>
            <a:ext cx="7914146" cy="58477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At energies of 500 </a:t>
            </a:r>
            <a:r>
              <a:rPr lang="en-US" sz="1600" dirty="0" err="1"/>
              <a:t>GeV</a:t>
            </a:r>
            <a:r>
              <a:rPr lang="en-US" sz="1600" dirty="0"/>
              <a:t> or higher, such a machine could explore the Higgs properties further, </a:t>
            </a:r>
          </a:p>
          <a:p>
            <a:r>
              <a:rPr lang="en-US" sz="1600" dirty="0"/>
              <a:t>for example </a:t>
            </a:r>
            <a:r>
              <a:rPr lang="en-US" sz="1600" b="1" dirty="0"/>
              <a:t>the coupling to the top quark, the self-coupling, and the total width.  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617450" y="990601"/>
            <a:ext cx="236475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  <a:hlinkClick r:id="rId2"/>
              </a:rPr>
              <a:t>https://cds.cern.ch/record/1567295/</a:t>
            </a:r>
            <a:endParaRPr lang="en-US" sz="1200" dirty="0">
              <a:latin typeface="Times New Roman"/>
              <a:cs typeface="Times New Roman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752601" y="5105400"/>
            <a:ext cx="8892475" cy="1018698"/>
            <a:chOff x="1752601" y="5105400"/>
            <a:chExt cx="8892475" cy="1018698"/>
          </a:xfrm>
        </p:grpSpPr>
        <p:sp>
          <p:nvSpPr>
            <p:cNvPr id="13" name="TextBox 12"/>
            <p:cNvSpPr txBox="1"/>
            <p:nvPr/>
          </p:nvSpPr>
          <p:spPr>
            <a:xfrm>
              <a:off x="9601200" y="5680502"/>
              <a:ext cx="1043876" cy="415498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dirty="0"/>
                <a:t>M. McCullough</a:t>
              </a:r>
            </a:p>
            <a:p>
              <a:pPr algn="ctr"/>
              <a:r>
                <a:rPr lang="nb-NO" sz="1050" dirty="0">
                  <a:hlinkClick r:id="rId3"/>
                </a:rPr>
                <a:t>arXiv:1312.3322</a:t>
              </a:r>
              <a:endParaRPr lang="en-US" sz="1050" dirty="0"/>
            </a:p>
          </p:txBody>
        </p:sp>
        <p:pic>
          <p:nvPicPr>
            <p:cNvPr id="19" name="Picture 18" descr="Screen Shot 2018-11-03 at 17.13.55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9201" y="5105401"/>
              <a:ext cx="4365117" cy="101869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6331762" y="5574268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Symbol" charset="2"/>
                  <a:cs typeface="Symbol" charset="2"/>
                </a:rPr>
                <a:t>k</a:t>
              </a:r>
              <a:r>
                <a:rPr lang="en-US" b="1" baseline="-25000" dirty="0">
                  <a:latin typeface="Symbol" charset="2"/>
                  <a:cs typeface="Symbol" charset="2"/>
                </a:rPr>
                <a:t>l</a:t>
              </a:r>
              <a:endParaRPr lang="en-US" b="1" baseline="-25000" dirty="0">
                <a:latin typeface="Symbol" charset="2"/>
                <a:cs typeface="Symbol" charset="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665084" y="5726668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Symbol" charset="2"/>
                  <a:cs typeface="Symbol" charset="2"/>
                </a:rPr>
                <a:t>k</a:t>
              </a:r>
              <a:r>
                <a:rPr lang="en-US" b="1" baseline="-25000" dirty="0">
                  <a:latin typeface="Symbol" charset="2"/>
                  <a:cs typeface="Symbol" charset="2"/>
                </a:rPr>
                <a:t>l</a:t>
              </a:r>
              <a:endParaRPr lang="en-US" b="1" baseline="-25000" dirty="0">
                <a:latin typeface="Symbol" charset="2"/>
                <a:cs typeface="Symbol" charset="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626484" y="5329535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Symbol" charset="2"/>
                  <a:cs typeface="Symbol" charset="2"/>
                </a:rPr>
                <a:t>+</a:t>
              </a:r>
              <a:endParaRPr lang="en-US" b="1" dirty="0">
                <a:solidFill>
                  <a:srgbClr val="FF0000"/>
                </a:solidFill>
                <a:latin typeface="Symbol" charset="2"/>
                <a:cs typeface="Symbol" charset="2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05182" y="5157388"/>
              <a:ext cx="1545103" cy="9386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</p:pic>
        <p:sp>
          <p:nvSpPr>
            <p:cNvPr id="27" name="TextBox 26"/>
            <p:cNvSpPr txBox="1"/>
            <p:nvPr/>
          </p:nvSpPr>
          <p:spPr>
            <a:xfrm>
              <a:off x="1752601" y="5105400"/>
              <a:ext cx="1107611" cy="3385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At FCC-</a:t>
              </a:r>
              <a:r>
                <a:rPr lang="en-US" sz="1600" b="1" dirty="0" err="1">
                  <a:solidFill>
                    <a:srgbClr val="FF0000"/>
                  </a:solidFill>
                </a:rPr>
                <a:t>ee</a:t>
              </a:r>
              <a:r>
                <a:rPr lang="en-US" sz="1600" b="1" dirty="0">
                  <a:solidFill>
                    <a:srgbClr val="FF0000"/>
                  </a:solidFill>
                </a:rPr>
                <a:t> 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981201" y="5562600"/>
              <a:ext cx="524503" cy="369332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 err="1">
                  <a:solidFill>
                    <a:srgbClr val="FF0000"/>
                  </a:solidFill>
                  <a:latin typeface="Symbol" charset="2"/>
                  <a:cs typeface="Symbol" charset="2"/>
                </a:rPr>
                <a:t>s</a:t>
              </a:r>
              <a:r>
                <a:rPr lang="en-US" b="1" baseline="-25000" dirty="0" err="1">
                  <a:solidFill>
                    <a:srgbClr val="FF0000"/>
                  </a:solidFill>
                </a:rPr>
                <a:t>HZ</a:t>
              </a:r>
              <a:endParaRPr lang="en-US" b="1" baseline="-25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676400" y="3581400"/>
            <a:ext cx="8194227" cy="1149492"/>
            <a:chOff x="1676400" y="3581400"/>
            <a:chExt cx="8194227" cy="1149492"/>
          </a:xfrm>
        </p:grpSpPr>
        <p:pic>
          <p:nvPicPr>
            <p:cNvPr id="16" name="Picture 15" descr="Screen Shot 2018-11-03 at 17.07.07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5200" y="3732370"/>
              <a:ext cx="1705884" cy="898267"/>
            </a:xfrm>
            <a:prstGeom prst="rect">
              <a:avLst/>
            </a:prstGeom>
            <a:ln>
              <a:noFill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8991600" y="4219545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>
                  <a:latin typeface="Symbol" charset="2"/>
                  <a:cs typeface="Symbol" charset="2"/>
                </a:rPr>
                <a:t>k</a:t>
              </a:r>
              <a:r>
                <a:rPr lang="en-US" b="1" baseline="-25000" dirty="0" err="1"/>
                <a:t>H</a:t>
              </a:r>
              <a:endParaRPr lang="en-US" b="1" baseline="-25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676400" y="3732369"/>
              <a:ext cx="1572666" cy="33855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CC0099"/>
                  </a:solidFill>
                </a:rPr>
                <a:t>At √s = 500 </a:t>
              </a:r>
              <a:r>
                <a:rPr lang="en-US" sz="1600" b="1" dirty="0" err="1">
                  <a:solidFill>
                    <a:srgbClr val="CC0099"/>
                  </a:solidFill>
                </a:rPr>
                <a:t>GeV</a:t>
              </a:r>
              <a:endParaRPr lang="en-US" sz="1600" b="1" dirty="0">
                <a:solidFill>
                  <a:srgbClr val="CC0099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37493" y="4189569"/>
              <a:ext cx="1034395" cy="523220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FF"/>
                  </a:solidFill>
                </a:rPr>
                <a:t>Di-Higgs</a:t>
              </a:r>
            </a:p>
            <a:p>
              <a:pPr algn="ctr"/>
              <a:r>
                <a:rPr lang="en-US" sz="1400" b="1" dirty="0">
                  <a:solidFill>
                    <a:srgbClr val="0000FF"/>
                  </a:solidFill>
                </a:rPr>
                <a:t>production</a:t>
              </a:r>
            </a:p>
          </p:txBody>
        </p:sp>
        <p:pic>
          <p:nvPicPr>
            <p:cNvPr id="30" name="Picture 29" descr="Screen Shot 2018-11-04 at 13.09.56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6400" y="3760318"/>
              <a:ext cx="1554846" cy="811682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6934200" y="3657600"/>
              <a:ext cx="2648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/>
                <a:t>Z</a:t>
              </a:r>
              <a:endParaRPr lang="en-US" sz="1100" i="1" dirty="0"/>
            </a:p>
          </p:txBody>
        </p:sp>
        <p:pic>
          <p:nvPicPr>
            <p:cNvPr id="37" name="Picture 36" descr="Screen Shot 2018-11-04 at 13.14.46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7006" y="3614410"/>
              <a:ext cx="2042794" cy="111648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32" name="TextBox 31"/>
            <p:cNvSpPr txBox="1"/>
            <p:nvPr/>
          </p:nvSpPr>
          <p:spPr>
            <a:xfrm>
              <a:off x="9599803" y="3581400"/>
              <a:ext cx="2648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/>
                <a:t>Z</a:t>
              </a:r>
              <a:endParaRPr lang="en-US" sz="1100" i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34200" y="4038600"/>
              <a:ext cx="2584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/>
                <a:t>h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934200" y="4386590"/>
              <a:ext cx="2584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/>
                <a:t>h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612223" y="3995410"/>
              <a:ext cx="2584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/>
                <a:t>h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601200" y="4419600"/>
              <a:ext cx="2584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/>
                <a:t>h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15200" y="3919210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-</a:t>
              </a:r>
              <a:endParaRPr lang="en-US" b="1" dirty="0">
                <a:solidFill>
                  <a:srgbClr val="0000FF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915400" y="4191000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Symbol" charset="2"/>
                  <a:cs typeface="Symbol" charset="2"/>
                </a:rPr>
                <a:t>k</a:t>
              </a:r>
              <a:r>
                <a:rPr lang="en-US" b="1" baseline="-25000" dirty="0">
                  <a:latin typeface="Symbol" charset="2"/>
                  <a:cs typeface="Symbol" charset="2"/>
                </a:rPr>
                <a:t>l</a:t>
              </a:r>
              <a:endParaRPr lang="en-US" b="1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7554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6626422" y="1295400"/>
            <a:ext cx="3050979" cy="2590800"/>
            <a:chOff x="6626422" y="1295400"/>
            <a:chExt cx="3050979" cy="2590800"/>
          </a:xfrm>
        </p:grpSpPr>
        <p:pic>
          <p:nvPicPr>
            <p:cNvPr id="22" name="Picture 21" descr="h3-TGC-atEE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0738" y="1295400"/>
              <a:ext cx="2976663" cy="25908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 rot="16200000">
              <a:off x="6559316" y="2391158"/>
              <a:ext cx="441990" cy="3077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latin typeface="Symbol" charset="2"/>
                  <a:cs typeface="Symbol" charset="2"/>
                </a:rPr>
                <a:t>dk</a:t>
              </a:r>
              <a:r>
                <a:rPr lang="en-US" sz="1400" baseline="-25000" dirty="0" err="1"/>
                <a:t>Z</a:t>
              </a:r>
              <a:endParaRPr lang="en-US" sz="1400" baseline="-25000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Effect of Higgs self coupling (</a:t>
            </a:r>
            <a:r>
              <a:rPr lang="en-US" sz="2000" dirty="0">
                <a:latin typeface="Symbol" charset="2"/>
                <a:cs typeface="Symbol" charset="2"/>
              </a:rPr>
              <a:t>k</a:t>
            </a:r>
            <a:r>
              <a:rPr lang="en-US" sz="2000" baseline="-25000" dirty="0">
                <a:latin typeface="Symbol" charset="2"/>
                <a:cs typeface="Symbol" charset="2"/>
              </a:rPr>
              <a:t>l</a:t>
            </a:r>
            <a:r>
              <a:rPr lang="en-US" sz="2000" dirty="0"/>
              <a:t>) on </a:t>
            </a:r>
            <a:r>
              <a:rPr lang="en-US" sz="2000" dirty="0" err="1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/>
              <a:t>ZH</a:t>
            </a:r>
            <a:r>
              <a:rPr lang="en-US" sz="2000" dirty="0"/>
              <a:t> and </a:t>
            </a:r>
            <a:r>
              <a:rPr lang="en-US" sz="2000" dirty="0" err="1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>
                <a:latin typeface="Symbol" charset="2"/>
                <a:cs typeface="Symbol" charset="2"/>
              </a:rPr>
              <a:t>nn</a:t>
            </a:r>
            <a:r>
              <a:rPr lang="en-US" sz="2000" baseline="-25000" dirty="0" err="1"/>
              <a:t>H</a:t>
            </a:r>
            <a:r>
              <a:rPr lang="en-US" sz="2000" dirty="0"/>
              <a:t> depends on √s</a:t>
            </a:r>
            <a:endParaRPr lang="is-IS" sz="2000" dirty="0"/>
          </a:p>
          <a:p>
            <a:endParaRPr lang="is-IS" sz="2000" dirty="0"/>
          </a:p>
          <a:p>
            <a:endParaRPr lang="is-IS" sz="2000" dirty="0"/>
          </a:p>
          <a:p>
            <a:pPr lvl="2"/>
            <a:endParaRPr lang="is-IS" sz="1600" dirty="0"/>
          </a:p>
          <a:p>
            <a:pPr lvl="2"/>
            <a:endParaRPr lang="is-IS" sz="1600" dirty="0"/>
          </a:p>
          <a:p>
            <a:pPr lvl="2"/>
            <a:endParaRPr lang="is-IS" sz="1600" dirty="0"/>
          </a:p>
          <a:p>
            <a:pPr lvl="2"/>
            <a:endParaRPr lang="is-IS" sz="1600" dirty="0"/>
          </a:p>
          <a:p>
            <a:pPr lvl="2"/>
            <a:endParaRPr lang="is-IS" sz="1600" dirty="0"/>
          </a:p>
          <a:p>
            <a:pPr lvl="2"/>
            <a:endParaRPr lang="is-IS" sz="1600" dirty="0"/>
          </a:p>
          <a:p>
            <a:pPr lvl="2"/>
            <a:endParaRPr lang="is-IS" sz="1600" dirty="0"/>
          </a:p>
          <a:p>
            <a:pPr lvl="1"/>
            <a:r>
              <a:rPr lang="is-IS" sz="1600" dirty="0"/>
              <a:t>Two energy points lift off the degeneracy between </a:t>
            </a:r>
            <a:r>
              <a:rPr lang="is-IS" sz="1600" dirty="0">
                <a:latin typeface="Symbol" charset="2"/>
                <a:cs typeface="Symbol" charset="2"/>
              </a:rPr>
              <a:t>dk</a:t>
            </a:r>
            <a:r>
              <a:rPr lang="is-IS" sz="1600" baseline="-25000" dirty="0"/>
              <a:t>Z</a:t>
            </a:r>
            <a:r>
              <a:rPr lang="is-IS" sz="1600" dirty="0"/>
              <a:t> and </a:t>
            </a:r>
            <a:r>
              <a:rPr lang="is-IS" sz="1600" dirty="0">
                <a:latin typeface="Symbol" charset="2"/>
                <a:cs typeface="Symbol" charset="2"/>
              </a:rPr>
              <a:t>dk</a:t>
            </a:r>
            <a:r>
              <a:rPr lang="is-IS" sz="1600" baseline="-25000" dirty="0"/>
              <a:t>H</a:t>
            </a:r>
            <a:endParaRPr lang="is-IS" sz="1600" dirty="0"/>
          </a:p>
          <a:p>
            <a:pPr lvl="2"/>
            <a:r>
              <a:rPr lang="is-IS" sz="1600" dirty="0"/>
              <a:t>Precision on </a:t>
            </a:r>
            <a:r>
              <a:rPr lang="is-IS" sz="1600" dirty="0">
                <a:latin typeface="Symbol" charset="2"/>
                <a:cs typeface="Symbol" charset="2"/>
              </a:rPr>
              <a:t>k</a:t>
            </a:r>
            <a:r>
              <a:rPr lang="is-IS" sz="1600" baseline="-25000" dirty="0">
                <a:latin typeface="Symbol" charset="2"/>
                <a:cs typeface="Symbol" charset="2"/>
              </a:rPr>
              <a:t>l</a:t>
            </a:r>
            <a:r>
              <a:rPr lang="is-IS" sz="1600" dirty="0"/>
              <a:t> with 2 I</a:t>
            </a:r>
            <a:r>
              <a:rPr lang="en-US" sz="1600" dirty="0"/>
              <a:t>Ps at the end of the FCC-</a:t>
            </a:r>
            <a:r>
              <a:rPr lang="en-US" sz="1600" dirty="0" err="1"/>
              <a:t>ee</a:t>
            </a:r>
            <a:r>
              <a:rPr lang="en-US" sz="1600" dirty="0"/>
              <a:t> (91+160+240+365 </a:t>
            </a:r>
            <a:r>
              <a:rPr lang="en-US" sz="1600" dirty="0" err="1"/>
              <a:t>GeV</a:t>
            </a:r>
            <a:r>
              <a:rPr lang="en-US" sz="1600" dirty="0"/>
              <a:t>) </a:t>
            </a:r>
            <a:endParaRPr lang="en-US" sz="1600" dirty="0"/>
          </a:p>
          <a:p>
            <a:pPr lvl="3"/>
            <a:r>
              <a:rPr lang="en-US" sz="1600" dirty="0"/>
              <a:t>Global EFT fit (model-independent) : ±34% </a:t>
            </a:r>
            <a:r>
              <a:rPr lang="en-US" sz="1600" dirty="0" smtClean="0">
                <a:solidFill>
                  <a:srgbClr val="FF0000"/>
                </a:solidFill>
              </a:rPr>
              <a:t>(3</a:t>
            </a:r>
            <a:r>
              <a:rPr lang="el-GR" sz="1600" dirty="0" smtClean="0">
                <a:solidFill>
                  <a:srgbClr val="FF0000"/>
                </a:solidFill>
              </a:rPr>
              <a:t>σ</a:t>
            </a:r>
            <a:r>
              <a:rPr lang="en-US" sz="1600" dirty="0" smtClean="0">
                <a:solidFill>
                  <a:srgbClr val="FF0000"/>
                </a:solidFill>
              </a:rPr>
              <a:t>)</a:t>
            </a:r>
            <a:r>
              <a:rPr lang="en-US" sz="1600" dirty="0" smtClean="0"/>
              <a:t>; </a:t>
            </a:r>
            <a:r>
              <a:rPr lang="en-US" sz="1600" dirty="0"/>
              <a:t>in the SM : </a:t>
            </a:r>
            <a:r>
              <a:rPr lang="is-IS" sz="1600" dirty="0"/>
              <a:t> ±12% </a:t>
            </a:r>
            <a:endParaRPr lang="is-IS" sz="1600" dirty="0">
              <a:solidFill>
                <a:srgbClr val="FF0000"/>
              </a:solidFill>
            </a:endParaRPr>
          </a:p>
          <a:p>
            <a:pPr lvl="2"/>
            <a:r>
              <a:rPr lang="is-IS" sz="1600" dirty="0"/>
              <a:t>Precision on </a:t>
            </a:r>
            <a:r>
              <a:rPr lang="is-IS" sz="1600" dirty="0">
                <a:latin typeface="Symbol" charset="2"/>
                <a:cs typeface="Symbol" charset="2"/>
              </a:rPr>
              <a:t>k</a:t>
            </a:r>
            <a:r>
              <a:rPr lang="is-IS" sz="1600" baseline="-25000" dirty="0">
                <a:latin typeface="Symbol" charset="2"/>
                <a:cs typeface="Symbol" charset="2"/>
              </a:rPr>
              <a:t>l</a:t>
            </a:r>
            <a:r>
              <a:rPr lang="is-IS" sz="1600" dirty="0"/>
              <a:t> with 4 I</a:t>
            </a:r>
            <a:r>
              <a:rPr lang="en-US" sz="1600" dirty="0"/>
              <a:t>Ps : ±21% (EFT fit) </a:t>
            </a:r>
            <a:r>
              <a:rPr lang="en-US" sz="1600" dirty="0" smtClean="0">
                <a:solidFill>
                  <a:srgbClr val="FF0000"/>
                </a:solidFill>
              </a:rPr>
              <a:t>(5</a:t>
            </a:r>
            <a:r>
              <a:rPr lang="el-GR" sz="1600" dirty="0" smtClean="0">
                <a:solidFill>
                  <a:srgbClr val="FF0000"/>
                </a:solidFill>
              </a:rPr>
              <a:t>σ</a:t>
            </a:r>
            <a:r>
              <a:rPr lang="en-US" sz="1600" dirty="0" smtClean="0">
                <a:solidFill>
                  <a:srgbClr val="FF0000"/>
                </a:solidFill>
              </a:rPr>
              <a:t>)</a:t>
            </a:r>
            <a:r>
              <a:rPr lang="en-US" sz="1600" dirty="0" smtClean="0"/>
              <a:t>; </a:t>
            </a:r>
            <a:r>
              <a:rPr lang="en-US" sz="1600" dirty="0"/>
              <a:t>±</a:t>
            </a:r>
            <a:r>
              <a:rPr lang="en-US" sz="1600" dirty="0"/>
              <a:t>9</a:t>
            </a:r>
            <a:r>
              <a:rPr lang="en-US" sz="1600" dirty="0"/>
              <a:t>% (SM fit)</a:t>
            </a:r>
            <a:endParaRPr lang="is-IS" sz="1600" dirty="0"/>
          </a:p>
          <a:p>
            <a:pPr marL="1440000" lvl="3"/>
            <a:r>
              <a:rPr lang="is-IS" sz="1600" dirty="0"/>
              <a:t>~5</a:t>
            </a:r>
            <a:r>
              <a:rPr lang="is-IS" sz="1600" dirty="0">
                <a:latin typeface="Symbol" charset="2"/>
                <a:cs typeface="Symbol" charset="2"/>
              </a:rPr>
              <a:t>s</a:t>
            </a:r>
            <a:r>
              <a:rPr lang="is-IS" sz="1600" dirty="0"/>
              <a:t> discovery   with </a:t>
            </a:r>
            <a:r>
              <a:rPr lang="is-IS" sz="1600" dirty="0"/>
              <a:t>4</a:t>
            </a:r>
            <a:r>
              <a:rPr lang="is-IS" sz="1600" dirty="0"/>
              <a:t> IPs instead of </a:t>
            </a:r>
            <a:r>
              <a:rPr lang="is-IS" sz="1600" dirty="0"/>
              <a:t>2</a:t>
            </a:r>
            <a:r>
              <a:rPr lang="is-IS" sz="1600" dirty="0"/>
              <a:t> – </a:t>
            </a:r>
            <a:r>
              <a:rPr lang="is-IS" sz="1500" dirty="0"/>
              <a:t>much less costly than 500 GeV </a:t>
            </a:r>
            <a:r>
              <a:rPr lang="is-IS" sz="1500" dirty="0" smtClean="0"/>
              <a:t>upgrade (in time and funds, in view of FCC-hh)</a:t>
            </a:r>
            <a:endParaRPr lang="is-IS" sz="1500" dirty="0"/>
          </a:p>
          <a:p>
            <a:r>
              <a:rPr lang="is-IS" sz="2000" dirty="0"/>
              <a:t>And, most importantly</a:t>
            </a:r>
            <a:endParaRPr lang="is-IS" sz="2000" dirty="0"/>
          </a:p>
          <a:p>
            <a:pPr lvl="1"/>
            <a:r>
              <a:rPr lang="is-IS" sz="1600" dirty="0"/>
              <a:t>Only FCC-hh, in combination with FCC-ee, can measure </a:t>
            </a:r>
            <a:r>
              <a:rPr lang="is-IS" sz="1600" dirty="0">
                <a:latin typeface="Symbol" charset="2"/>
                <a:cs typeface="Symbol" charset="2"/>
              </a:rPr>
              <a:t>k</a:t>
            </a:r>
            <a:r>
              <a:rPr lang="is-IS" sz="1600" baseline="-25000" dirty="0"/>
              <a:t>top</a:t>
            </a:r>
            <a:r>
              <a:rPr lang="is-IS" sz="1600" dirty="0"/>
              <a:t> and </a:t>
            </a:r>
            <a:r>
              <a:rPr lang="is-IS" sz="1600" dirty="0">
                <a:latin typeface="Symbol" charset="2"/>
                <a:cs typeface="Symbol" charset="2"/>
              </a:rPr>
              <a:t>k</a:t>
            </a:r>
            <a:r>
              <a:rPr lang="is-IS" sz="1600" baseline="-25000" dirty="0">
                <a:latin typeface="Symbol" charset="2"/>
                <a:cs typeface="Symbol" charset="2"/>
              </a:rPr>
              <a:t>l</a:t>
            </a:r>
            <a:r>
              <a:rPr lang="is-IS" sz="1600" dirty="0"/>
              <a:t> to 1% and 5%, </a:t>
            </a:r>
            <a:r>
              <a:rPr lang="is-IS" sz="1600" dirty="0" smtClean="0"/>
              <a:t>respectively. </a:t>
            </a:r>
            <a:endParaRPr lang="is-IS" sz="1600" dirty="0"/>
          </a:p>
          <a:p>
            <a:pPr lvl="2"/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Higgs self-coupling at the FCC-ee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03367" y="6290510"/>
            <a:ext cx="2540000" cy="457200"/>
          </a:xfrm>
        </p:spPr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723166" y="4841885"/>
            <a:ext cx="1146468" cy="41549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A. </a:t>
            </a:r>
            <a:r>
              <a:rPr lang="en-US" sz="1050" dirty="0" err="1"/>
              <a:t>Blondel</a:t>
            </a:r>
            <a:r>
              <a:rPr lang="en-US" sz="1050" dirty="0"/>
              <a:t>, P. J.</a:t>
            </a:r>
          </a:p>
          <a:p>
            <a:pPr algn="ctr"/>
            <a:r>
              <a:rPr lang="is-IS" sz="1050" dirty="0">
                <a:hlinkClick r:id="rId3"/>
              </a:rPr>
              <a:t>arXiv:1809.10041</a:t>
            </a:r>
            <a:endParaRPr lang="en-US" sz="1050" dirty="0"/>
          </a:p>
        </p:txBody>
      </p:sp>
      <p:sp>
        <p:nvSpPr>
          <p:cNvPr id="12" name="TextBox 11"/>
          <p:cNvSpPr txBox="1"/>
          <p:nvPr/>
        </p:nvSpPr>
        <p:spPr>
          <a:xfrm>
            <a:off x="9296400" y="914400"/>
            <a:ext cx="1100012" cy="41549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C. </a:t>
            </a:r>
            <a:r>
              <a:rPr lang="en-US" sz="1050" dirty="0" err="1"/>
              <a:t>Grojean</a:t>
            </a:r>
            <a:r>
              <a:rPr lang="en-US" sz="1050" dirty="0"/>
              <a:t> et al.</a:t>
            </a:r>
          </a:p>
          <a:p>
            <a:pPr algn="ctr"/>
            <a:r>
              <a:rPr lang="is-IS" sz="1050" dirty="0">
                <a:hlinkClick r:id="rId4"/>
              </a:rPr>
              <a:t>arXiv:1711.03978</a:t>
            </a:r>
            <a:endParaRPr lang="en-US" sz="1050" dirty="0"/>
          </a:p>
        </p:txBody>
      </p:sp>
      <p:grpSp>
        <p:nvGrpSpPr>
          <p:cNvPr id="9" name="Group 8"/>
          <p:cNvGrpSpPr/>
          <p:nvPr/>
        </p:nvGrpSpPr>
        <p:grpSpPr>
          <a:xfrm>
            <a:off x="2073454" y="1295400"/>
            <a:ext cx="3946347" cy="2743200"/>
            <a:chOff x="2073454" y="1295400"/>
            <a:chExt cx="3946347" cy="2743200"/>
          </a:xfrm>
        </p:grpSpPr>
        <p:pic>
          <p:nvPicPr>
            <p:cNvPr id="16" name="Picture 15" descr="Screen Shot 2018-07-18 at 15.58.55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9704" y="1295400"/>
              <a:ext cx="3820097" cy="2743200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2073454" y="1566447"/>
              <a:ext cx="3606078" cy="1191397"/>
              <a:chOff x="2073454" y="1566447"/>
              <a:chExt cx="3606078" cy="1191397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2073454" y="2110025"/>
                <a:ext cx="441146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Symbol" charset="2"/>
                    <a:cs typeface="Symbol" charset="2"/>
                  </a:rPr>
                  <a:t>Ds</a:t>
                </a:r>
                <a:endParaRPr lang="en-US" sz="1600" dirty="0">
                  <a:latin typeface="Symbol" charset="2"/>
                  <a:cs typeface="Symbol" charset="2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160390" y="2419290"/>
                <a:ext cx="312906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Symbol" charset="2"/>
                    <a:cs typeface="Symbol" charset="2"/>
                  </a:rPr>
                  <a:t>s</a:t>
                </a:r>
                <a:endParaRPr lang="en-US" sz="1600" dirty="0">
                  <a:latin typeface="Symbol" charset="2"/>
                  <a:cs typeface="Symbol" charset="2"/>
                </a:endParaRPr>
              </a:p>
            </p:txBody>
          </p:sp>
          <p:cxnSp>
            <p:nvCxnSpPr>
              <p:cNvPr id="19" name="Straight Connector 18"/>
              <p:cNvCxnSpPr/>
              <p:nvPr/>
            </p:nvCxnSpPr>
            <p:spPr bwMode="auto">
              <a:xfrm>
                <a:off x="2132041" y="2495490"/>
                <a:ext cx="367681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4" name="TextBox 23"/>
              <p:cNvSpPr txBox="1"/>
              <p:nvPr/>
            </p:nvSpPr>
            <p:spPr>
              <a:xfrm>
                <a:off x="3787667" y="1566447"/>
                <a:ext cx="1891865" cy="30777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Up to 2% effect on </a:t>
                </a:r>
                <a:r>
                  <a:rPr lang="en-US" sz="1400" dirty="0" err="1">
                    <a:latin typeface="Symbol" charset="2"/>
                    <a:cs typeface="Symbol" charset="2"/>
                  </a:rPr>
                  <a:t>s</a:t>
                </a:r>
                <a:r>
                  <a:rPr lang="en-US" sz="1400" baseline="-25000" dirty="0" err="1"/>
                  <a:t>HZ</a:t>
                </a:r>
                <a:r>
                  <a:rPr lang="en-US" sz="1400" dirty="0"/>
                  <a:t> </a:t>
                </a:r>
                <a:endParaRPr lang="en-US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1873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⟺ Discovery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802476" y="1781909"/>
            <a:ext cx="3172985" cy="923330"/>
          </a:xfrm>
          <a:prstGeom prst="rect">
            <a:avLst/>
          </a:prstGeom>
          <a:solidFill>
            <a:srgbClr val="00B0F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Deviating operators may point</a:t>
            </a:r>
          </a:p>
          <a:p>
            <a:r>
              <a:rPr lang="en-US" dirty="0"/>
              <a:t>t</a:t>
            </a:r>
            <a:r>
              <a:rPr lang="en-US" dirty="0"/>
              <a:t>o the new physics to be looked</a:t>
            </a:r>
          </a:p>
          <a:p>
            <a:r>
              <a:rPr lang="en-US" dirty="0"/>
              <a:t>f</a:t>
            </a:r>
            <a:r>
              <a:rPr lang="en-US" dirty="0"/>
              <a:t>or at the FCC-</a:t>
            </a:r>
            <a:r>
              <a:rPr lang="en-US" dirty="0" err="1"/>
              <a:t>hh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3879" y="5258080"/>
            <a:ext cx="9925107" cy="1043363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marL="0" lvl="1" indent="-28575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Higgs and EWPO measurements are well complementary </a:t>
            </a:r>
          </a:p>
          <a:p>
            <a:pPr marL="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EWPO are more sensitive to heavy new physics (up to 50-70 </a:t>
            </a:r>
            <a:r>
              <a:rPr lang="en-US" sz="1600" dirty="0" err="1"/>
              <a:t>TeV</a:t>
            </a:r>
            <a:r>
              <a:rPr lang="en-US" sz="1600" dirty="0"/>
              <a:t>)</a:t>
            </a:r>
          </a:p>
          <a:p>
            <a:pPr marL="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Larger </a:t>
            </a:r>
            <a:r>
              <a:rPr lang="en-US" sz="1600" dirty="0"/>
              <a:t>statistics pays off for Higgs measurements (4 IPs ?) </a:t>
            </a:r>
          </a:p>
          <a:p>
            <a:pPr marL="0" lvl="1" indent="-285750">
              <a:buFont typeface="Arial" panose="020B0604020202020204" pitchFamily="34" charset="0"/>
              <a:buChar char="•"/>
            </a:pPr>
            <a:r>
              <a:rPr lang="en-US" sz="1700" dirty="0"/>
              <a:t>Further improvement in theory predictions pays off for EWPO </a:t>
            </a:r>
            <a:r>
              <a:rPr lang="en-US" sz="1700" dirty="0" smtClean="0"/>
              <a:t>measurements</a:t>
            </a:r>
            <a:endParaRPr lang="en-US" sz="17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3103"/>
          <a:stretch/>
        </p:blipFill>
        <p:spPr>
          <a:xfrm>
            <a:off x="0" y="1440434"/>
            <a:ext cx="6514037" cy="383175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71733" y="3078995"/>
            <a:ext cx="2455333" cy="1200329"/>
          </a:xfrm>
          <a:prstGeom prst="rect">
            <a:avLst/>
          </a:prstGeom>
          <a:solidFill>
            <a:srgbClr val="99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reach for new physics: from typically 20TeV all the way to 70TeV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400801" y="4855052"/>
            <a:ext cx="3327400" cy="3077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Dark bars: neglecting theory uncertainties </a:t>
            </a:r>
            <a:endParaRPr lang="en-GB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026424"/>
            <a:ext cx="10744201" cy="76200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Sensitivity to new physics: Combining </a:t>
            </a:r>
            <a:r>
              <a:rPr lang="en-US" sz="2000" dirty="0"/>
              <a:t>precision Higgs and EW measurements in </a:t>
            </a:r>
            <a:r>
              <a:rPr lang="en-US" sz="2000" dirty="0" smtClean="0"/>
              <a:t>SMEFT*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7777115" y="5275462"/>
            <a:ext cx="4195146" cy="646331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(*)SMEFT </a:t>
            </a:r>
            <a:r>
              <a:rPr lang="en-GB" sz="1200" dirty="0"/>
              <a:t>The Standard Model effective ﬁeld theory is a </a:t>
            </a:r>
            <a:r>
              <a:rPr lang="en-GB" sz="1200" dirty="0" smtClean="0"/>
              <a:t>model-independent </a:t>
            </a:r>
            <a:r>
              <a:rPr lang="en-GB" sz="1200" dirty="0"/>
              <a:t>framework for </a:t>
            </a:r>
            <a:r>
              <a:rPr lang="en-GB" sz="1200" dirty="0" smtClean="0"/>
              <a:t>parameterising </a:t>
            </a:r>
            <a:r>
              <a:rPr lang="en-GB" sz="1200" dirty="0"/>
              <a:t>deviations from the Standard Model in the absence of light states.</a:t>
            </a:r>
          </a:p>
        </p:txBody>
      </p:sp>
    </p:spTree>
    <p:extLst>
      <p:ext uri="{BB962C8B-B14F-4D97-AF65-F5344CB8AC3E}">
        <p14:creationId xmlns:p14="http://schemas.microsoft.com/office/powerpoint/2010/main" val="210260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11" grpId="0" animBg="1"/>
      <p:bldP spid="14" grpId="0" animBg="1"/>
      <p:bldP spid="3" grpId="0" build="p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Two designs studied so far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It was demonstrated that detectors satisfying the requirements are feasible</a:t>
            </a:r>
          </a:p>
          <a:p>
            <a:pPr lvl="2"/>
            <a:r>
              <a:rPr lang="en-US" sz="1600" dirty="0" smtClean="0"/>
              <a:t>Physics performance, invasive MDI, beam backgrounds</a:t>
            </a:r>
          </a:p>
          <a:p>
            <a:r>
              <a:rPr lang="en-US" sz="2000" dirty="0" smtClean="0"/>
              <a:t>More </a:t>
            </a:r>
            <a:r>
              <a:rPr lang="en-US" sz="2000" dirty="0"/>
              <a:t>complete studies, with full simulation, needed</a:t>
            </a:r>
          </a:p>
          <a:p>
            <a:pPr lvl="1"/>
            <a:r>
              <a:rPr lang="en-US" sz="1600" dirty="0"/>
              <a:t>Towards at least four detector proposals to be made by ~2026</a:t>
            </a:r>
          </a:p>
          <a:p>
            <a:pPr lvl="2"/>
            <a:r>
              <a:rPr lang="en-US" sz="1600" dirty="0"/>
              <a:t>Light, granular, fast, b and c tagging, lepton ID and resolutions, hadron ID</a:t>
            </a:r>
          </a:p>
          <a:p>
            <a:pPr lvl="2"/>
            <a:r>
              <a:rPr lang="en-US" sz="1600" dirty="0"/>
              <a:t>Cost effective</a:t>
            </a:r>
            <a:endParaRPr lang="en-US" dirty="0" smtClean="0"/>
          </a:p>
          <a:p>
            <a:pPr lvl="2"/>
            <a:r>
              <a:rPr lang="en-US" sz="1600" dirty="0"/>
              <a:t>Satisfy constraints from interaction region layout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marL="457200" lvl="1" indent="0">
              <a:buNone/>
            </a:pPr>
            <a:endParaRPr lang="en-US" sz="1600" dirty="0"/>
          </a:p>
          <a:p>
            <a:pPr lvl="1"/>
            <a:endParaRPr lang="en-US" sz="16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35" name="Picture 34" descr="Screen Shot 2018-05-16 at 13.21.0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557" y="1398330"/>
            <a:ext cx="2663710" cy="24878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CC-</a:t>
            </a:r>
            <a:r>
              <a:rPr lang="en-US" dirty="0" err="1" smtClean="0"/>
              <a:t>ee</a:t>
            </a:r>
            <a:r>
              <a:rPr lang="en-US" dirty="0" smtClean="0"/>
              <a:t> detector design concepts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CERN, 7-11 Jan 2019</a:t>
            </a:r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FCC-ee workshop: Theory and Experiment</a:t>
            </a:r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8F37CEC-7426-473D-BB9A-C0489BA294D7}" type="slidenum">
              <a:rPr kumimoji="1" lang="en-US" alt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" name="Picture 6" descr="Screen Shot 2017-05-17 at 21.45.1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069" y="1483704"/>
            <a:ext cx="2850133" cy="24024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29701" y="1523174"/>
            <a:ext cx="1056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200" dirty="0">
                <a:solidFill>
                  <a:srgbClr val="FFFFFF"/>
                </a:solidFill>
                <a:latin typeface="Corbel"/>
              </a:rPr>
              <a:t>Ultra Light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200" dirty="0">
                <a:solidFill>
                  <a:srgbClr val="FFFFFF"/>
                </a:solidFill>
                <a:latin typeface="Arial" charset="0"/>
              </a:rPr>
              <a:t>Innovative</a:t>
            </a:r>
            <a:endParaRPr kumimoji="1" lang="en-US" sz="1200" dirty="0">
              <a:solidFill>
                <a:srgbClr val="FFFFFF"/>
              </a:solidFill>
              <a:latin typeface="Corbel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200" dirty="0">
                <a:solidFill>
                  <a:srgbClr val="FFFFFF"/>
                </a:solidFill>
                <a:latin typeface="Corbel"/>
              </a:rPr>
              <a:t>Cost effective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18293" y="1364659"/>
            <a:ext cx="1515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200" dirty="0">
                <a:solidFill>
                  <a:srgbClr val="000000"/>
                </a:solidFill>
                <a:latin typeface="Corbel"/>
              </a:rPr>
              <a:t>Proven concept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200" dirty="0">
                <a:solidFill>
                  <a:srgbClr val="000000"/>
                </a:solidFill>
                <a:latin typeface="Corbel"/>
              </a:rPr>
              <a:t>Known performance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09669" y="3498176"/>
            <a:ext cx="153639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>
                <a:solidFill>
                  <a:srgbClr val="000000"/>
                </a:solidFill>
                <a:latin typeface="Corbel"/>
              </a:rPr>
              <a:t>CLD (~</a:t>
            </a:r>
            <a:r>
              <a:rPr kumimoji="1" lang="en-US" sz="1600" b="1" dirty="0" err="1">
                <a:solidFill>
                  <a:srgbClr val="000000"/>
                </a:solidFill>
                <a:latin typeface="Corbel"/>
              </a:rPr>
              <a:t>CLICdet</a:t>
            </a:r>
            <a:r>
              <a:rPr kumimoji="1" lang="en-US" sz="1600" b="1" dirty="0">
                <a:solidFill>
                  <a:srgbClr val="000000"/>
                </a:solidFill>
                <a:latin typeface="Corbel"/>
              </a:rPr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31060" y="3395246"/>
            <a:ext cx="634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600" b="1" dirty="0">
                <a:solidFill>
                  <a:srgbClr val="FFFFFF"/>
                </a:solidFill>
                <a:latin typeface="Corbel"/>
              </a:rPr>
              <a:t>IDEA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31668" y="2365094"/>
            <a:ext cx="4566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050" dirty="0">
                <a:solidFill>
                  <a:srgbClr val="FFFFFF"/>
                </a:solidFill>
                <a:latin typeface="Corbel"/>
              </a:rPr>
              <a:t>DCH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05201" y="1940904"/>
            <a:ext cx="6247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050" dirty="0">
                <a:solidFill>
                  <a:srgbClr val="FFFFFF"/>
                </a:solidFill>
                <a:latin typeface="Corbel"/>
              </a:rPr>
              <a:t>DR </a:t>
            </a:r>
            <a:r>
              <a:rPr kumimoji="1" lang="en-US" sz="1050" dirty="0" err="1">
                <a:solidFill>
                  <a:srgbClr val="FFFFFF"/>
                </a:solidFill>
                <a:latin typeface="Corbel"/>
              </a:rPr>
              <a:t>Calo</a:t>
            </a:r>
            <a:endParaRPr kumimoji="1" lang="en-US" sz="1050" dirty="0">
              <a:solidFill>
                <a:srgbClr val="FFFFFF"/>
              </a:solidFill>
              <a:latin typeface="Corbe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09647" y="2093304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050" dirty="0">
                <a:solidFill>
                  <a:srgbClr val="FFFFFF"/>
                </a:solidFill>
                <a:latin typeface="Corbel"/>
              </a:rPr>
              <a:t>2T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26868" y="2820814"/>
            <a:ext cx="7393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050" dirty="0">
                <a:solidFill>
                  <a:srgbClr val="FFFFFF"/>
                </a:solidFill>
                <a:latin typeface="Corbel"/>
              </a:rPr>
              <a:t>Si Tracker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90905" y="1906414"/>
            <a:ext cx="7217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050" dirty="0">
                <a:solidFill>
                  <a:srgbClr val="000000"/>
                </a:solidFill>
                <a:latin typeface="Corbel"/>
              </a:rPr>
              <a:t>Si-W </a:t>
            </a:r>
            <a:r>
              <a:rPr kumimoji="1" lang="en-US" sz="1050" dirty="0" err="1">
                <a:solidFill>
                  <a:srgbClr val="000000"/>
                </a:solidFill>
                <a:latin typeface="Corbel"/>
              </a:rPr>
              <a:t>Calo</a:t>
            </a:r>
            <a:endParaRPr kumimoji="1" lang="en-US" sz="1050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58403" y="1707595"/>
            <a:ext cx="3385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050" dirty="0">
                <a:solidFill>
                  <a:srgbClr val="FFFFFF"/>
                </a:solidFill>
                <a:latin typeface="Corbel"/>
              </a:rPr>
              <a:t>2T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824402" y="2749323"/>
            <a:ext cx="6437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050" dirty="0" err="1">
                <a:solidFill>
                  <a:srgbClr val="FFFFFF"/>
                </a:solidFill>
                <a:latin typeface="Corbel"/>
              </a:rPr>
              <a:t>LumiCal</a:t>
            </a:r>
            <a:endParaRPr kumimoji="1" lang="en-US" sz="1050" dirty="0">
              <a:solidFill>
                <a:srgbClr val="FFFFFF"/>
              </a:solidFill>
              <a:latin typeface="Corbel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 flipH="1" flipV="1">
            <a:off x="7409648" y="2749323"/>
            <a:ext cx="414755" cy="1015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8706455" y="1049485"/>
            <a:ext cx="3157527" cy="2345762"/>
          </a:xfrm>
          <a:prstGeom prst="rect">
            <a:avLst/>
          </a:prstGeom>
          <a:solidFill>
            <a:srgbClr val="99CCFF"/>
          </a:solidFill>
          <a:ln w="9525">
            <a:solidFill>
              <a:srgbClr val="FF99FF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" pitchFamily="2" charset="2"/>
              <a:buChar char="q"/>
              <a:defRPr kumimoji="1" sz="2400" b="1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Zapf Dingbats" charset="2"/>
              <a:buChar char="u"/>
              <a:defRPr kumimoji="1" sz="2000" b="1">
                <a:solidFill>
                  <a:srgbClr val="0000CC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5000"/>
              <a:buFont typeface="Zapf Dingbats" charset="2"/>
              <a:buChar char="l"/>
              <a:defRPr kumimoji="1" sz="2000" b="1">
                <a:solidFill>
                  <a:srgbClr val="0099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75000"/>
              <a:buFont typeface="Zapf Dingbats" charset="2"/>
              <a:buChar char="è"/>
              <a:defRPr kumimoji="1" sz="2000" b="1">
                <a:solidFill>
                  <a:srgbClr val="CC0099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buNone/>
              <a:defRPr kumimoji="1" sz="20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kern="0" dirty="0" smtClean="0"/>
              <a:t>Two different concepts have been demonstrated to work, one a proven concept and the other with a thin solenoid and simple calorimeter (and a factor 2 cheaper)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706455" y="3886200"/>
            <a:ext cx="3180745" cy="1569660"/>
          </a:xfrm>
          <a:prstGeom prst="rect">
            <a:avLst/>
          </a:prstGeom>
          <a:solidFill>
            <a:srgbClr val="FF99FF"/>
          </a:solidFill>
        </p:spPr>
        <p:txBody>
          <a:bodyPr wrap="square">
            <a:spAutoFit/>
          </a:bodyPr>
          <a:lstStyle/>
          <a:p>
            <a:r>
              <a:rPr lang="en-US" sz="3200" kern="0" dirty="0"/>
              <a:t>We are now open to detector collaborations!</a:t>
            </a:r>
            <a:endParaRPr lang="en-GB" sz="3200" kern="0" dirty="0"/>
          </a:p>
        </p:txBody>
      </p:sp>
      <p:sp>
        <p:nvSpPr>
          <p:cNvPr id="12" name="TextBox 11"/>
          <p:cNvSpPr txBox="1"/>
          <p:nvPr/>
        </p:nvSpPr>
        <p:spPr>
          <a:xfrm>
            <a:off x="6230679" y="38084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23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Unique at FCC-</a:t>
            </a:r>
            <a:r>
              <a:rPr lang="en-US" dirty="0" err="1"/>
              <a:t>ee</a:t>
            </a:r>
            <a:r>
              <a:rPr lang="en-US" dirty="0"/>
              <a:t> : First generation couplings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If schedule allows or calls for a prolongation of </a:t>
            </a:r>
            <a:r>
              <a:rPr lang="en-US" sz="2000" dirty="0" smtClean="0"/>
              <a:t>FCC-</a:t>
            </a:r>
            <a:r>
              <a:rPr lang="en-US" sz="2000" dirty="0" err="1" smtClean="0"/>
              <a:t>ee</a:t>
            </a:r>
            <a:r>
              <a:rPr lang="en-US" sz="2000" dirty="0" smtClean="0"/>
              <a:t>, can spend </a:t>
            </a:r>
            <a:r>
              <a:rPr lang="en-US" sz="2000" dirty="0"/>
              <a:t>few years at </a:t>
            </a:r>
            <a:r>
              <a:rPr lang="en-US" sz="2000" dirty="0"/>
              <a:t>√s = 125.09 </a:t>
            </a:r>
            <a:r>
              <a:rPr lang="en-US" sz="2000" dirty="0" smtClean="0"/>
              <a:t>GeV</a:t>
            </a:r>
            <a:endParaRPr lang="en-US" sz="2000" dirty="0"/>
          </a:p>
          <a:p>
            <a:pPr lvl="1"/>
            <a:r>
              <a:rPr lang="en-US" sz="1600" dirty="0"/>
              <a:t>For s-channel production 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/>
              <a:t>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</a:t>
            </a:r>
            <a:r>
              <a:rPr lang="en-US" sz="1600" dirty="0"/>
              <a:t>→ </a:t>
            </a:r>
            <a:r>
              <a:rPr lang="en-US" sz="1600" dirty="0"/>
              <a:t>H (a la </a:t>
            </a:r>
            <a:r>
              <a:rPr lang="en-US" sz="1600" dirty="0" err="1"/>
              <a:t>muon</a:t>
            </a:r>
            <a:r>
              <a:rPr lang="en-US" sz="1600" dirty="0"/>
              <a:t> collider, with 10</a:t>
            </a:r>
            <a:r>
              <a:rPr lang="en-US" sz="1600" baseline="30000" dirty="0"/>
              <a:t>4</a:t>
            </a:r>
            <a:r>
              <a:rPr lang="en-US" sz="1600" dirty="0"/>
              <a:t> higher </a:t>
            </a:r>
            <a:r>
              <a:rPr lang="en-US" sz="1600" dirty="0" err="1"/>
              <a:t>lumi</a:t>
            </a:r>
            <a:r>
              <a:rPr lang="en-US" sz="1600" dirty="0"/>
              <a:t> )</a:t>
            </a:r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marL="914400" lvl="2" indent="0">
              <a:buNone/>
            </a:pPr>
            <a:endParaRPr lang="en-US" sz="1600" dirty="0"/>
          </a:p>
          <a:p>
            <a:pPr lvl="1"/>
            <a:r>
              <a:rPr lang="en-US" sz="1600" dirty="0"/>
              <a:t>Expected signal significance of ~0.4</a:t>
            </a:r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dirty="0"/>
              <a:t> / √year in both option 1 and option 2</a:t>
            </a:r>
          </a:p>
          <a:p>
            <a:pPr lvl="2"/>
            <a:r>
              <a:rPr lang="en-US" sz="1600" dirty="0"/>
              <a:t>Set a electron Yukawa coupling upper limit : </a:t>
            </a:r>
            <a:r>
              <a:rPr lang="en-US" sz="1600" dirty="0" err="1">
                <a:latin typeface="Symbol" charset="2"/>
                <a:cs typeface="Symbol" charset="2"/>
              </a:rPr>
              <a:t>k</a:t>
            </a:r>
            <a:r>
              <a:rPr lang="en-US" sz="1600" baseline="-25000" dirty="0" err="1"/>
              <a:t>e</a:t>
            </a:r>
            <a:r>
              <a:rPr lang="en-US" sz="1600" dirty="0"/>
              <a:t> &lt; 2.5 @ 95% C.L.</a:t>
            </a:r>
          </a:p>
          <a:p>
            <a:pPr lvl="2"/>
            <a:r>
              <a:rPr lang="en-US" sz="1600" dirty="0"/>
              <a:t>Reaches SM sensitivity after five years (or 2.5 years with 4 IPs)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U</a:t>
            </a:r>
            <a:r>
              <a:rPr lang="en-US" sz="1600" dirty="0"/>
              <a:t>nique opportunity to constrain first generation Yukawa’s 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CERN, 7-11 Jan 2019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workshop: Theory and Experiment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  <p:pic>
        <p:nvPicPr>
          <p:cNvPr id="7" name="Picture 6" descr="Screen Shot 2018-05-24 at 17.54.0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676400"/>
            <a:ext cx="4572000" cy="27325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99340" y="1818189"/>
            <a:ext cx="134043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00CC"/>
                </a:solidFill>
              </a:rPr>
              <a:t>(1): with ISR</a:t>
            </a:r>
          </a:p>
          <a:p>
            <a:r>
              <a:rPr lang="en-US" sz="1200" b="1" dirty="0">
                <a:solidFill>
                  <a:srgbClr val="FF0000"/>
                </a:solidFill>
              </a:rPr>
              <a:t>(2): </a:t>
            </a:r>
            <a:r>
              <a:rPr lang="en-US" sz="1200" b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US" sz="1200" b="1" dirty="0" err="1">
                <a:solidFill>
                  <a:srgbClr val="FF0000"/>
                </a:solidFill>
              </a:rPr>
              <a:t>√s</a:t>
            </a:r>
            <a:r>
              <a:rPr lang="en-US" sz="1200" b="1" dirty="0">
                <a:solidFill>
                  <a:srgbClr val="FF0000"/>
                </a:solidFill>
              </a:rPr>
              <a:t> = 6 MeV </a:t>
            </a:r>
          </a:p>
          <a:p>
            <a:r>
              <a:rPr lang="en-US" sz="1200" b="1" dirty="0">
                <a:solidFill>
                  <a:srgbClr val="CC0099"/>
                </a:solidFill>
              </a:rPr>
              <a:t>(3): </a:t>
            </a:r>
            <a:r>
              <a:rPr lang="en-US" sz="1200" b="1" dirty="0" err="1">
                <a:solidFill>
                  <a:srgbClr val="CC0099"/>
                </a:solidFill>
                <a:latin typeface="Symbol" charset="2"/>
                <a:cs typeface="Symbol" charset="2"/>
              </a:rPr>
              <a:t>d</a:t>
            </a:r>
            <a:r>
              <a:rPr lang="en-US" sz="1200" b="1" dirty="0" err="1">
                <a:solidFill>
                  <a:srgbClr val="CC0099"/>
                </a:solidFill>
              </a:rPr>
              <a:t>√s</a:t>
            </a:r>
            <a:r>
              <a:rPr lang="en-US" sz="1200" b="1" dirty="0">
                <a:solidFill>
                  <a:srgbClr val="CC0099"/>
                </a:solidFill>
              </a:rPr>
              <a:t> = 10 MeV </a:t>
            </a:r>
            <a:endParaRPr lang="en-US" sz="1200" b="1" dirty="0">
              <a:solidFill>
                <a:srgbClr val="CC00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0863" y="1829856"/>
            <a:ext cx="1172116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S. </a:t>
            </a:r>
            <a:r>
              <a:rPr lang="en-US" sz="900" dirty="0" err="1"/>
              <a:t>Jadach</a:t>
            </a:r>
            <a:r>
              <a:rPr lang="en-US" sz="900" dirty="0"/>
              <a:t>, R.A. </a:t>
            </a:r>
            <a:r>
              <a:rPr lang="en-US" sz="900" dirty="0" err="1"/>
              <a:t>Kycia</a:t>
            </a:r>
            <a:endParaRPr lang="en-US" sz="900" dirty="0"/>
          </a:p>
          <a:p>
            <a:pPr algn="ctr"/>
            <a:r>
              <a:rPr lang="en-US" sz="900" dirty="0">
                <a:hlinkClick r:id="rId3"/>
              </a:rPr>
              <a:t>arXiV:1509.02406</a:t>
            </a:r>
            <a:endParaRPr lang="en-US" sz="9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6400800" y="1787098"/>
            <a:ext cx="4191000" cy="2621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" pitchFamily="2" charset="2"/>
              <a:buChar char="q"/>
              <a:defRPr kumimoji="1" sz="2400" b="1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Zapf Dingbats" charset="2"/>
              <a:buChar char="u"/>
              <a:defRPr kumimoji="1" sz="2000" b="1">
                <a:solidFill>
                  <a:srgbClr val="0000CC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5000"/>
              <a:buFont typeface="Zapf Dingbats" charset="2"/>
              <a:buChar char="l"/>
              <a:defRPr kumimoji="1" sz="2000" b="1">
                <a:solidFill>
                  <a:srgbClr val="0099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75000"/>
              <a:buFont typeface="Zapf Dingbats" charset="2"/>
              <a:buChar char="è"/>
              <a:defRPr kumimoji="1" sz="2000" b="1">
                <a:solidFill>
                  <a:srgbClr val="CC0099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buNone/>
              <a:defRPr kumimoji="1" sz="2000" b="1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0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dirty="0"/>
              <a:t>FCC-</a:t>
            </a:r>
            <a:r>
              <a:rPr lang="en-US" sz="1800" dirty="0" err="1"/>
              <a:t>ee</a:t>
            </a:r>
            <a:r>
              <a:rPr lang="en-US" sz="1800" dirty="0"/>
              <a:t> </a:t>
            </a:r>
            <a:r>
              <a:rPr lang="en-US" sz="1800" dirty="0" err="1"/>
              <a:t>m</a:t>
            </a:r>
            <a:r>
              <a:rPr lang="en-US" sz="1800" dirty="0" err="1"/>
              <a:t>onochromatization</a:t>
            </a:r>
            <a:r>
              <a:rPr lang="en-US" sz="1800" dirty="0"/>
              <a:t> setups</a:t>
            </a:r>
          </a:p>
          <a:p>
            <a:pPr lvl="1"/>
            <a:r>
              <a:rPr lang="en-US" sz="1400" dirty="0"/>
              <a:t>Default: </a:t>
            </a:r>
            <a:r>
              <a:rPr lang="en-US" sz="1400" dirty="0" err="1">
                <a:latin typeface="Symbol" charset="2"/>
                <a:cs typeface="Symbol" charset="2"/>
              </a:rPr>
              <a:t>d</a:t>
            </a:r>
            <a:r>
              <a:rPr lang="en-US" sz="1400" dirty="0" err="1"/>
              <a:t>√s</a:t>
            </a:r>
            <a:r>
              <a:rPr lang="en-US" sz="1400" dirty="0"/>
              <a:t> = 100 MeV, 25 ab</a:t>
            </a:r>
            <a:r>
              <a:rPr lang="en-US" sz="1400" baseline="30000" dirty="0"/>
              <a:t>-1 </a:t>
            </a:r>
            <a:r>
              <a:rPr lang="en-US" sz="1400" dirty="0"/>
              <a:t>/ year</a:t>
            </a:r>
          </a:p>
          <a:p>
            <a:pPr lvl="2"/>
            <a:r>
              <a:rPr lang="en-US" sz="1400" dirty="0"/>
              <a:t>No visible resonance</a:t>
            </a:r>
          </a:p>
          <a:p>
            <a:pPr lvl="1"/>
            <a:r>
              <a:rPr lang="en-US" sz="1400" dirty="0"/>
              <a:t>Option 1: </a:t>
            </a:r>
            <a:r>
              <a:rPr lang="en-US" sz="1400" dirty="0" err="1">
                <a:latin typeface="Symbol" charset="2"/>
                <a:cs typeface="Symbol" charset="2"/>
              </a:rPr>
              <a:t>d</a:t>
            </a:r>
            <a:r>
              <a:rPr lang="en-US" sz="1400" dirty="0" err="1"/>
              <a:t>√s</a:t>
            </a:r>
            <a:r>
              <a:rPr lang="en-US" sz="1400" dirty="0"/>
              <a:t> = 10 MeV, 7 ab</a:t>
            </a:r>
            <a:r>
              <a:rPr lang="en-US" sz="1400" baseline="30000" dirty="0"/>
              <a:t>-1 </a:t>
            </a:r>
            <a:r>
              <a:rPr lang="en-US" sz="1400" dirty="0"/>
              <a:t>/ year</a:t>
            </a:r>
          </a:p>
          <a:p>
            <a:pPr lvl="2"/>
            <a:r>
              <a:rPr lang="en-US" sz="1400" dirty="0">
                <a:latin typeface="Symbol" charset="2"/>
                <a:cs typeface="Symbol" charset="2"/>
              </a:rPr>
              <a:t>s</a:t>
            </a:r>
            <a:r>
              <a:rPr lang="en-US" sz="1400" dirty="0"/>
              <a:t>(</a:t>
            </a:r>
            <a:r>
              <a:rPr lang="en-US" sz="1400" dirty="0" err="1"/>
              <a:t>e</a:t>
            </a:r>
            <a:r>
              <a:rPr lang="en-US" sz="1400" baseline="30000" dirty="0" err="1">
                <a:latin typeface="Symbol" charset="2"/>
                <a:cs typeface="Symbol" charset="2"/>
              </a:rPr>
              <a:t>+</a:t>
            </a:r>
            <a:r>
              <a:rPr lang="en-US" sz="1400" dirty="0" err="1"/>
              <a:t>e</a:t>
            </a:r>
            <a:r>
              <a:rPr lang="en-US" sz="1400" baseline="30000" dirty="0">
                <a:latin typeface="Symbol" charset="2"/>
                <a:cs typeface="Symbol" charset="2"/>
              </a:rPr>
              <a:t>-</a:t>
            </a:r>
            <a:r>
              <a:rPr lang="en-US" sz="1400" dirty="0"/>
              <a:t> → </a:t>
            </a:r>
            <a:r>
              <a:rPr lang="en-US" sz="1400" dirty="0"/>
              <a:t>H) ~ 100 </a:t>
            </a:r>
            <a:r>
              <a:rPr lang="en-US" sz="1400" dirty="0" err="1"/>
              <a:t>ab</a:t>
            </a:r>
            <a:endParaRPr lang="en-US" sz="1400" dirty="0"/>
          </a:p>
          <a:p>
            <a:pPr lvl="1"/>
            <a:r>
              <a:rPr lang="en-US" sz="1400" dirty="0"/>
              <a:t>Option 2: </a:t>
            </a:r>
            <a:r>
              <a:rPr lang="en-US" sz="1400" dirty="0" err="1">
                <a:latin typeface="Symbol" charset="2"/>
                <a:cs typeface="Symbol" charset="2"/>
              </a:rPr>
              <a:t>d</a:t>
            </a:r>
            <a:r>
              <a:rPr lang="en-US" sz="1400" dirty="0" err="1"/>
              <a:t>√s</a:t>
            </a:r>
            <a:r>
              <a:rPr lang="en-US" sz="1400" dirty="0"/>
              <a:t> = 6 MeV, 2 ab</a:t>
            </a:r>
            <a:r>
              <a:rPr lang="en-US" sz="1400" baseline="30000" dirty="0"/>
              <a:t>-1 </a:t>
            </a:r>
            <a:r>
              <a:rPr lang="en-US" sz="1400" dirty="0"/>
              <a:t>/ year</a:t>
            </a:r>
          </a:p>
          <a:p>
            <a:pPr lvl="2"/>
            <a:r>
              <a:rPr lang="en-US" sz="1400" dirty="0">
                <a:latin typeface="Symbol" charset="2"/>
                <a:cs typeface="Symbol" charset="2"/>
              </a:rPr>
              <a:t>s</a:t>
            </a:r>
            <a:r>
              <a:rPr lang="en-US" sz="1400" dirty="0"/>
              <a:t>(</a:t>
            </a:r>
            <a:r>
              <a:rPr lang="en-US" sz="1400" dirty="0" err="1"/>
              <a:t>e</a:t>
            </a:r>
            <a:r>
              <a:rPr lang="en-US" sz="1400" baseline="30000" dirty="0" err="1">
                <a:latin typeface="Symbol" charset="2"/>
                <a:cs typeface="Symbol" charset="2"/>
              </a:rPr>
              <a:t>+</a:t>
            </a:r>
            <a:r>
              <a:rPr lang="en-US" sz="1400" dirty="0" err="1"/>
              <a:t>e</a:t>
            </a:r>
            <a:r>
              <a:rPr lang="en-US" sz="1400" baseline="30000" dirty="0">
                <a:latin typeface="Symbol" charset="2"/>
                <a:cs typeface="Symbol" charset="2"/>
              </a:rPr>
              <a:t>-</a:t>
            </a:r>
            <a:r>
              <a:rPr lang="en-US" sz="1400" dirty="0"/>
              <a:t> → H) ~ </a:t>
            </a:r>
            <a:r>
              <a:rPr lang="en-US" sz="1400" dirty="0"/>
              <a:t>250 </a:t>
            </a:r>
            <a:r>
              <a:rPr lang="en-US" sz="1400" dirty="0" err="1"/>
              <a:t>ab</a:t>
            </a:r>
            <a:endParaRPr lang="en-US" sz="1400" dirty="0"/>
          </a:p>
          <a:p>
            <a:pPr lvl="1"/>
            <a:r>
              <a:rPr lang="en-US" sz="1400" dirty="0"/>
              <a:t>Backgrounds much larger than signal</a:t>
            </a:r>
          </a:p>
          <a:p>
            <a:pPr lvl="2"/>
            <a:r>
              <a:rPr lang="en-US" sz="1400" dirty="0" err="1"/>
              <a:t>e</a:t>
            </a:r>
            <a:r>
              <a:rPr lang="en-US" sz="1400" baseline="30000" dirty="0" err="1">
                <a:latin typeface="Symbol" charset="2"/>
                <a:cs typeface="Symbol" charset="2"/>
              </a:rPr>
              <a:t>+</a:t>
            </a:r>
            <a:r>
              <a:rPr lang="en-US" sz="1400" dirty="0" err="1"/>
              <a:t>e</a:t>
            </a:r>
            <a:r>
              <a:rPr lang="en-US" sz="1400" baseline="30000" dirty="0">
                <a:latin typeface="Symbol" charset="2"/>
                <a:cs typeface="Symbol" charset="2"/>
              </a:rPr>
              <a:t>-</a:t>
            </a:r>
            <a:r>
              <a:rPr lang="en-US" sz="1400" dirty="0"/>
              <a:t> </a:t>
            </a:r>
            <a:r>
              <a:rPr lang="en-US" sz="1400" dirty="0"/>
              <a:t>→ </a:t>
            </a:r>
            <a:r>
              <a:rPr lang="en-US" sz="1400" dirty="0" err="1"/>
              <a:t>qq</a:t>
            </a:r>
            <a:r>
              <a:rPr lang="en-US" sz="1400" dirty="0"/>
              <a:t>, </a:t>
            </a:r>
            <a:r>
              <a:rPr lang="en-US" sz="1400" dirty="0" err="1">
                <a:latin typeface="Symbol" charset="2"/>
                <a:cs typeface="Symbol" charset="2"/>
              </a:rPr>
              <a:t>tt</a:t>
            </a:r>
            <a:r>
              <a:rPr lang="en-US" sz="1400" dirty="0"/>
              <a:t>, WW*, ZZ*, </a:t>
            </a:r>
            <a:r>
              <a:rPr lang="en-US" sz="1400" dirty="0" err="1">
                <a:latin typeface="Symbol" charset="2"/>
                <a:cs typeface="Symbol" charset="2"/>
              </a:rPr>
              <a:t>gg</a:t>
            </a:r>
            <a:r>
              <a:rPr lang="en-US" sz="1400" dirty="0"/>
              <a:t>, </a:t>
            </a:r>
            <a:r>
              <a:rPr lang="is-IS" sz="1400" dirty="0"/>
              <a:t>…</a:t>
            </a:r>
            <a:endParaRPr lang="en-US" sz="1400" dirty="0"/>
          </a:p>
          <a:p>
            <a:pPr marL="914400" lvl="2" indent="0">
              <a:buNone/>
            </a:pP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8222288" y="3837802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9900"/>
                </a:solidFill>
              </a:rPr>
              <a:t>–</a:t>
            </a:r>
            <a:endParaRPr lang="en-US" sz="1200" b="1" dirty="0">
              <a:solidFill>
                <a:srgbClr val="0099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400" y="5334000"/>
            <a:ext cx="1010213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D. </a:t>
            </a:r>
            <a:r>
              <a:rPr lang="en-US" sz="900" dirty="0" err="1"/>
              <a:t>d’Enterria</a:t>
            </a:r>
            <a:endParaRPr lang="en-US" sz="900" dirty="0"/>
          </a:p>
          <a:p>
            <a:pPr algn="ctr"/>
            <a:r>
              <a:rPr lang="is-IS" sz="900" dirty="0">
                <a:hlinkClick r:id="rId4"/>
              </a:rPr>
              <a:t>arXiV:1701.02663</a:t>
            </a:r>
            <a:endParaRPr lang="en-US" sz="900" dirty="0"/>
          </a:p>
        </p:txBody>
      </p:sp>
      <p:sp>
        <p:nvSpPr>
          <p:cNvPr id="10" name="Oval 9"/>
          <p:cNvSpPr/>
          <p:nvPr/>
        </p:nvSpPr>
        <p:spPr bwMode="auto">
          <a:xfrm>
            <a:off x="8037513" y="5052469"/>
            <a:ext cx="1587500" cy="5969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10077450" y="5052469"/>
            <a:ext cx="1587500" cy="596900"/>
          </a:xfrm>
          <a:prstGeom prst="ellipse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9108519" y="5284317"/>
            <a:ext cx="39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</a:t>
            </a:r>
            <a:r>
              <a:rPr lang="en-US" b="1" baseline="30000" dirty="0"/>
              <a:t>+</a:t>
            </a:r>
            <a:endParaRPr lang="en-GB" b="1" baseline="30000" dirty="0"/>
          </a:p>
        </p:txBody>
      </p:sp>
      <p:sp>
        <p:nvSpPr>
          <p:cNvPr id="34" name="TextBox 33"/>
          <p:cNvSpPr txBox="1"/>
          <p:nvPr/>
        </p:nvSpPr>
        <p:spPr>
          <a:xfrm flipH="1">
            <a:off x="10304938" y="5024438"/>
            <a:ext cx="396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</a:t>
            </a:r>
            <a:r>
              <a:rPr lang="en-US" b="1" baseline="30000" dirty="0" smtClean="0"/>
              <a:t>-</a:t>
            </a:r>
            <a:endParaRPr lang="en-GB" b="1" baseline="30000" dirty="0"/>
          </a:p>
        </p:txBody>
      </p:sp>
      <p:sp>
        <p:nvSpPr>
          <p:cNvPr id="39" name="TextBox 38"/>
          <p:cNvSpPr txBox="1"/>
          <p:nvPr/>
        </p:nvSpPr>
        <p:spPr>
          <a:xfrm>
            <a:off x="8684808" y="4534190"/>
            <a:ext cx="2307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Monochromatization</a:t>
            </a:r>
            <a:r>
              <a:rPr lang="en-US" dirty="0" smtClean="0"/>
              <a:t>: </a:t>
            </a:r>
            <a:endParaRPr lang="en-GB" dirty="0"/>
          </a:p>
        </p:txBody>
      </p:sp>
      <p:sp>
        <p:nvSpPr>
          <p:cNvPr id="40" name="Right Arrow 39"/>
          <p:cNvSpPr/>
          <p:nvPr/>
        </p:nvSpPr>
        <p:spPr bwMode="auto">
          <a:xfrm>
            <a:off x="8612615" y="5167062"/>
            <a:ext cx="462994" cy="379941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7930016" y="4771750"/>
            <a:ext cx="1585459" cy="806181"/>
            <a:chOff x="7930016" y="4771750"/>
            <a:chExt cx="1585459" cy="806181"/>
          </a:xfrm>
        </p:grpSpPr>
        <p:grpSp>
          <p:nvGrpSpPr>
            <p:cNvPr id="28" name="Group 27"/>
            <p:cNvGrpSpPr/>
            <p:nvPr/>
          </p:nvGrpSpPr>
          <p:grpSpPr>
            <a:xfrm>
              <a:off x="8016875" y="5123906"/>
              <a:ext cx="1498600" cy="454025"/>
              <a:chOff x="8089900" y="4785813"/>
              <a:chExt cx="1498600" cy="454025"/>
            </a:xfrm>
          </p:grpSpPr>
          <p:cxnSp>
            <p:nvCxnSpPr>
              <p:cNvPr id="29" name="Straight Arrow Connector 28"/>
              <p:cNvCxnSpPr/>
              <p:nvPr/>
            </p:nvCxnSpPr>
            <p:spPr bwMode="auto">
              <a:xfrm>
                <a:off x="8089900" y="4785813"/>
                <a:ext cx="1498600" cy="14787"/>
              </a:xfrm>
              <a:prstGeom prst="straightConnector1">
                <a:avLst/>
              </a:prstGeom>
              <a:solidFill>
                <a:schemeClr val="accent1"/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0" name="Straight Arrow Connector 29"/>
              <p:cNvCxnSpPr/>
              <p:nvPr/>
            </p:nvCxnSpPr>
            <p:spPr bwMode="auto">
              <a:xfrm>
                <a:off x="8089900" y="4932906"/>
                <a:ext cx="1257300" cy="0"/>
              </a:xfrm>
              <a:prstGeom prst="straightConnector1">
                <a:avLst/>
              </a:prstGeom>
              <a:solidFill>
                <a:schemeClr val="accent1"/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1" name="Straight Arrow Connector 30"/>
              <p:cNvCxnSpPr/>
              <p:nvPr/>
            </p:nvCxnSpPr>
            <p:spPr bwMode="auto">
              <a:xfrm>
                <a:off x="8089900" y="5072357"/>
                <a:ext cx="971550" cy="0"/>
              </a:xfrm>
              <a:prstGeom prst="straightConnector1">
                <a:avLst/>
              </a:prstGeom>
              <a:solidFill>
                <a:schemeClr val="accent1"/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2" name="Straight Arrow Connector 31"/>
              <p:cNvCxnSpPr/>
              <p:nvPr/>
            </p:nvCxnSpPr>
            <p:spPr bwMode="auto">
              <a:xfrm>
                <a:off x="8089900" y="5224757"/>
                <a:ext cx="696913" cy="15081"/>
              </a:xfrm>
              <a:prstGeom prst="straightConnector1">
                <a:avLst/>
              </a:prstGeom>
              <a:solidFill>
                <a:schemeClr val="accent1"/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35" name="TextBox 34"/>
            <p:cNvSpPr txBox="1"/>
            <p:nvPr/>
          </p:nvSpPr>
          <p:spPr>
            <a:xfrm>
              <a:off x="7930016" y="4771750"/>
              <a:ext cx="330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E</a:t>
              </a:r>
              <a:endParaRPr lang="en-GB" sz="2000" b="1" dirty="0"/>
            </a:p>
          </p:txBody>
        </p:sp>
      </p:grpSp>
      <p:sp>
        <p:nvSpPr>
          <p:cNvPr id="41" name="Right Arrow 40"/>
          <p:cNvSpPr/>
          <p:nvPr/>
        </p:nvSpPr>
        <p:spPr bwMode="auto">
          <a:xfrm flipH="1">
            <a:off x="10698380" y="5190449"/>
            <a:ext cx="462994" cy="379941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10121900" y="4793147"/>
            <a:ext cx="1590933" cy="795897"/>
            <a:chOff x="10121900" y="4793147"/>
            <a:chExt cx="1590933" cy="795897"/>
          </a:xfrm>
        </p:grpSpPr>
        <p:grpSp>
          <p:nvGrpSpPr>
            <p:cNvPr id="27" name="Group 26"/>
            <p:cNvGrpSpPr/>
            <p:nvPr/>
          </p:nvGrpSpPr>
          <p:grpSpPr>
            <a:xfrm flipH="1" flipV="1">
              <a:off x="10121900" y="5135019"/>
              <a:ext cx="1498600" cy="454025"/>
              <a:chOff x="8089900" y="4785813"/>
              <a:chExt cx="1498600" cy="454025"/>
            </a:xfrm>
          </p:grpSpPr>
          <p:cxnSp>
            <p:nvCxnSpPr>
              <p:cNvPr id="16" name="Straight Arrow Connector 15"/>
              <p:cNvCxnSpPr/>
              <p:nvPr/>
            </p:nvCxnSpPr>
            <p:spPr bwMode="auto">
              <a:xfrm>
                <a:off x="8089900" y="4785813"/>
                <a:ext cx="1498600" cy="14787"/>
              </a:xfrm>
              <a:prstGeom prst="straightConnector1">
                <a:avLst/>
              </a:prstGeom>
              <a:solidFill>
                <a:schemeClr val="accent1"/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8" name="Straight Arrow Connector 17"/>
              <p:cNvCxnSpPr/>
              <p:nvPr/>
            </p:nvCxnSpPr>
            <p:spPr bwMode="auto">
              <a:xfrm>
                <a:off x="8089900" y="4932906"/>
                <a:ext cx="1257300" cy="0"/>
              </a:xfrm>
              <a:prstGeom prst="straightConnector1">
                <a:avLst/>
              </a:prstGeom>
              <a:solidFill>
                <a:schemeClr val="accent1"/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0" name="Straight Arrow Connector 19"/>
              <p:cNvCxnSpPr/>
              <p:nvPr/>
            </p:nvCxnSpPr>
            <p:spPr bwMode="auto">
              <a:xfrm>
                <a:off x="8089900" y="5072357"/>
                <a:ext cx="971550" cy="0"/>
              </a:xfrm>
              <a:prstGeom prst="straightConnector1">
                <a:avLst/>
              </a:prstGeom>
              <a:solidFill>
                <a:schemeClr val="accent1"/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3" name="Straight Arrow Connector 22"/>
              <p:cNvCxnSpPr/>
              <p:nvPr/>
            </p:nvCxnSpPr>
            <p:spPr bwMode="auto">
              <a:xfrm>
                <a:off x="8089900" y="5224757"/>
                <a:ext cx="696913" cy="15081"/>
              </a:xfrm>
              <a:prstGeom prst="straightConnector1">
                <a:avLst/>
              </a:prstGeom>
              <a:solidFill>
                <a:schemeClr val="accent1"/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36" name="TextBox 35"/>
            <p:cNvSpPr txBox="1"/>
            <p:nvPr/>
          </p:nvSpPr>
          <p:spPr>
            <a:xfrm>
              <a:off x="11382293" y="4793147"/>
              <a:ext cx="330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E</a:t>
              </a:r>
              <a:endParaRPr lang="en-GB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75081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29" y="27384"/>
            <a:ext cx="970642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79935" y="0"/>
            <a:ext cx="2612065" cy="4154984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Come and join us!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80606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802761"/>
            <a:ext cx="10972800" cy="5332225"/>
          </a:xfrm>
        </p:spPr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has tremendous physics potential due to its</a:t>
            </a:r>
          </a:p>
          <a:p>
            <a:pPr lvl="1"/>
            <a:r>
              <a:rPr lang="en-US" dirty="0" smtClean="0"/>
              <a:t>Huge statistics</a:t>
            </a:r>
          </a:p>
          <a:p>
            <a:pPr lvl="1"/>
            <a:r>
              <a:rPr lang="en-US" dirty="0" smtClean="0"/>
              <a:t>Great precision</a:t>
            </a:r>
          </a:p>
          <a:p>
            <a:r>
              <a:rPr lang="en-US" dirty="0" smtClean="0"/>
              <a:t>It can improve EWPO by factors of ~20 to 50 compared to the situation today</a:t>
            </a:r>
          </a:p>
          <a:p>
            <a:r>
              <a:rPr lang="en-US" dirty="0" smtClean="0"/>
              <a:t>It can measure Higgs couplings to sub-percent precision</a:t>
            </a:r>
          </a:p>
          <a:p>
            <a:r>
              <a:rPr lang="en-US" dirty="0" smtClean="0"/>
              <a:t>It is sensitive to energy scales for new physics of 20-70TeV</a:t>
            </a:r>
          </a:p>
          <a:p>
            <a:r>
              <a:rPr lang="en-US" dirty="0" smtClean="0"/>
              <a:t>It has excellent upgrade potential: the FCC-</a:t>
            </a:r>
            <a:r>
              <a:rPr lang="en-US" dirty="0" err="1" smtClean="0"/>
              <a:t>hh</a:t>
            </a:r>
            <a:r>
              <a:rPr lang="en-US" dirty="0" smtClean="0"/>
              <a:t>, an 100TeV-plus hadron collider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76847" y="5697762"/>
            <a:ext cx="5681876" cy="646331"/>
          </a:xfrm>
          <a:prstGeom prst="rect">
            <a:avLst/>
          </a:prstGeom>
          <a:solidFill>
            <a:srgbClr val="FF99FF"/>
          </a:solidFill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effectLst/>
              </a:rPr>
              <a:t>Come and join the adventure!</a:t>
            </a:r>
            <a:endParaRPr lang="en-GB" sz="3600" i="1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348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28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81060" y="1825625"/>
            <a:ext cx="2872740" cy="43513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study: </a:t>
            </a:r>
            <a:r>
              <a:rPr kumimoji="0" lang="en-GB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CDR released on 15 January 2019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345" r="3309"/>
          <a:stretch/>
        </p:blipFill>
        <p:spPr>
          <a:xfrm>
            <a:off x="0" y="995412"/>
            <a:ext cx="12196482" cy="5931316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285007" y="3433763"/>
            <a:ext cx="1995057" cy="971982"/>
          </a:xfrm>
          <a:prstGeom prst="round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B0F0"/>
                </a:solidFill>
              </a:rPr>
              <a:t>10-page documents</a:t>
            </a:r>
            <a:endParaRPr lang="en-GB" sz="2800" b="1" dirty="0">
              <a:solidFill>
                <a:srgbClr val="00B0F0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2366534" y="3716977"/>
            <a:ext cx="344384" cy="3918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968587" y="4346370"/>
            <a:ext cx="3000586" cy="665019"/>
          </a:xfrm>
          <a:prstGeom prst="roundRect">
            <a:avLst/>
          </a:prstGeom>
          <a:noFill/>
          <a:ln w="76200"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4710844" y="6604734"/>
            <a:ext cx="4114800" cy="365125"/>
          </a:xfrm>
        </p:spPr>
        <p:txBody>
          <a:bodyPr/>
          <a:lstStyle/>
          <a:p>
            <a:r>
              <a:rPr lang="pt-BR" dirty="0" smtClean="0">
                <a:solidFill>
                  <a:schemeClr val="bg1">
                    <a:lumMod val="65000"/>
                  </a:schemeClr>
                </a:solidFill>
              </a:rPr>
              <a:t>M. Koratzinos, IAS HKUST 2019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3</a:t>
            </a:fld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9780084" y="1517533"/>
            <a:ext cx="1995057" cy="971982"/>
          </a:xfrm>
          <a:prstGeom prst="roundRect">
            <a:avLst/>
          </a:prstGeom>
          <a:noFill/>
          <a:ln w="76200">
            <a:solidFill>
              <a:srgbClr val="99FF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99FFCC"/>
                </a:solidFill>
              </a:rPr>
              <a:t>Four CDR volumes</a:t>
            </a:r>
            <a:endParaRPr lang="en-GB" sz="2800" b="1" dirty="0">
              <a:solidFill>
                <a:srgbClr val="99FFCC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 flipH="1">
            <a:off x="9334423" y="1838554"/>
            <a:ext cx="344384" cy="391885"/>
          </a:xfrm>
          <a:prstGeom prst="rightArrow">
            <a:avLst/>
          </a:prstGeom>
          <a:solidFill>
            <a:srgbClr val="99FFCC"/>
          </a:solidFill>
          <a:ln>
            <a:solidFill>
              <a:srgbClr val="99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968586" y="2479470"/>
            <a:ext cx="3285914" cy="665019"/>
          </a:xfrm>
          <a:prstGeom prst="round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/>
        </p:nvSpPr>
        <p:spPr>
          <a:xfrm>
            <a:off x="9136494" y="5782076"/>
            <a:ext cx="2638647" cy="832906"/>
          </a:xfrm>
          <a:prstGeom prst="roundRect">
            <a:avLst/>
          </a:prstGeom>
          <a:solidFill>
            <a:srgbClr val="00B050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I will only give a teaser here!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3127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1" grpId="0" animBg="1"/>
      <p:bldP spid="17" grpId="0" animBg="1"/>
      <p:bldP spid="18" grpId="0" animBg="1"/>
      <p:bldP spid="1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Measuring the beam energy and energy spread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0243" y="1470335"/>
            <a:ext cx="8229600" cy="4525963"/>
          </a:xfrm>
        </p:spPr>
        <p:txBody>
          <a:bodyPr/>
          <a:lstStyle/>
          <a:p>
            <a:r>
              <a:rPr lang="en-GB" sz="2400" dirty="0"/>
              <a:t>Measuring the beam energy and energy spread is essential at the Z and W running.</a:t>
            </a:r>
          </a:p>
          <a:p>
            <a:r>
              <a:rPr lang="en-GB" sz="2400" dirty="0"/>
              <a:t>We aim for errors of ~100keV for ECM. Use the resonant depolarization method (transverse polarization needed)</a:t>
            </a:r>
          </a:p>
          <a:p>
            <a:pPr lvl="1"/>
            <a:r>
              <a:rPr lang="en-GB" sz="2000" dirty="0"/>
              <a:t>Note that statistical error for the Z mass determination is only 5keV (5.10</a:t>
            </a:r>
            <a:r>
              <a:rPr lang="en-GB" sz="2000" baseline="30000" dirty="0"/>
              <a:t>12</a:t>
            </a:r>
            <a:r>
              <a:rPr lang="en-GB" sz="2000" dirty="0"/>
              <a:t> </a:t>
            </a:r>
            <a:r>
              <a:rPr lang="en-GB" sz="2000" dirty="0" err="1"/>
              <a:t>Zs</a:t>
            </a:r>
            <a:r>
              <a:rPr lang="en-GB" sz="2000" dirty="0"/>
              <a:t>!)</a:t>
            </a:r>
          </a:p>
          <a:p>
            <a:pPr lvl="1"/>
            <a:r>
              <a:rPr lang="en-GB" sz="2000" dirty="0"/>
              <a:t>Also note that the daily variation of the energy due to terrestrial tides would be ~130MeV</a:t>
            </a:r>
          </a:p>
          <a:p>
            <a:pPr lvl="1"/>
            <a:r>
              <a:rPr lang="en-GB" sz="2000" dirty="0"/>
              <a:t>LEP experience: </a:t>
            </a:r>
            <a:r>
              <a:rPr lang="en-GB" sz="2000" dirty="0" err="1"/>
              <a:t>M</a:t>
            </a:r>
            <a:r>
              <a:rPr lang="en-GB" sz="2000" baseline="-25000" dirty="0" err="1"/>
              <a:t>z</a:t>
            </a:r>
            <a:r>
              <a:rPr lang="en-GB" sz="2000" dirty="0"/>
              <a:t> measured to 2MeV</a:t>
            </a:r>
          </a:p>
          <a:p>
            <a:r>
              <a:rPr lang="en-GB" sz="2400" dirty="0"/>
              <a:t>A working group has been set up (chaired by A. </a:t>
            </a:r>
            <a:r>
              <a:rPr lang="en-GB" sz="2400" dirty="0" err="1"/>
              <a:t>Blondel</a:t>
            </a:r>
            <a:r>
              <a:rPr lang="en-GB" sz="2400" dirty="0"/>
              <a:t>) and a workshop was organised at CERN</a:t>
            </a:r>
          </a:p>
          <a:p>
            <a:r>
              <a:rPr lang="en-GB" sz="2400" dirty="0"/>
              <a:t>Please note that measuring the beam energy necessitates the use of dedicated hardware, so it needs to be designed early.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30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75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76200"/>
            <a:ext cx="7050360" cy="990600"/>
          </a:xfrm>
        </p:spPr>
        <p:txBody>
          <a:bodyPr/>
          <a:lstStyle/>
          <a:p>
            <a:r>
              <a:rPr lang="en-GB" dirty="0" smtClean="0"/>
              <a:t>The resonant depolarization method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03512" y="1600202"/>
                <a:ext cx="5904656" cy="4781126"/>
              </a:xfrm>
            </p:spPr>
            <p:txBody>
              <a:bodyPr/>
              <a:lstStyle/>
              <a:p>
                <a:r>
                  <a:rPr lang="en-GB" sz="2000" dirty="0"/>
                  <a:t>The spin tune of an electron in a storage ring,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GB" sz="2000" dirty="0"/>
                  <a:t>, is proportional to its energy.</a:t>
                </a:r>
              </a:p>
              <a:p>
                <a:r>
                  <a:rPr lang="en-GB" sz="2000" dirty="0"/>
                  <a:t>This energy can be measured (instantaneously) to ~100keV per beam!</a:t>
                </a:r>
              </a:p>
              <a:p>
                <a:r>
                  <a:rPr lang="en-GB" sz="2000" dirty="0"/>
                  <a:t>Different effects change the beam energy by orders of magnitude larger than that!</a:t>
                </a:r>
              </a:p>
              <a:p>
                <a:r>
                  <a:rPr lang="en-GB" sz="2000" dirty="0"/>
                  <a:t>We have the LEP experience to assist us, but still need to do a factor 20 better than that.</a:t>
                </a:r>
              </a:p>
              <a:p>
                <a:r>
                  <a:rPr lang="en-GB" sz="2000" dirty="0"/>
                  <a:t>Unique to FCC-</a:t>
                </a:r>
                <a:r>
                  <a:rPr lang="en-GB" sz="2000" dirty="0" err="1"/>
                  <a:t>ee</a:t>
                </a:r>
                <a:r>
                  <a:rPr lang="en-GB" sz="2000" dirty="0"/>
                  <a:t>: the resonant depolarization method can be used not only for the running around the Z, but also for the WW running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03512" y="1600202"/>
                <a:ext cx="5904656" cy="4781126"/>
              </a:xfrm>
              <a:blipFill>
                <a:blip r:embed="rId2"/>
                <a:stretch>
                  <a:fillRect l="-1135" t="-893" r="-13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711625" y="800341"/>
                <a:ext cx="4268541" cy="745653"/>
              </a:xfrm>
              <a:prstGeom prst="rect">
                <a:avLst/>
              </a:prstGeom>
              <a:solidFill>
                <a:srgbClr val="FFCCFF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en-GB" sz="20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𝛼𝛾</m:t>
                      </m:r>
                      <m:r>
                        <a:rPr lang="en-GB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𝑎𝐸</m:t>
                          </m:r>
                        </m:num>
                        <m:den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GB" sz="20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endChr m:val="]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GB" sz="200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𝑀𝑒𝑉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"/>
                              <m:endChr m:val="]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>
                                  <a:latin typeface="Cambria Math" panose="02040503050406030204" pitchFamily="18" charset="0"/>
                                </a:rPr>
                                <m:t>440.6486</m:t>
                              </m:r>
                              <m:d>
                                <m:d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0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  <m:r>
                                <a:rPr lang="en-GB" sz="200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𝑀𝑒𝑉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1625" y="800341"/>
                <a:ext cx="4268541" cy="7456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249" y="682064"/>
            <a:ext cx="3081489" cy="30129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30248" y="3644542"/>
            <a:ext cx="2798118" cy="830997"/>
          </a:xfrm>
          <a:prstGeom prst="rect">
            <a:avLst/>
          </a:prstGeom>
          <a:solidFill>
            <a:srgbClr val="FFCC00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At the Z, polarization times are high (200 hours) – use dedicated wigglers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63217" y="4609814"/>
            <a:ext cx="2934787" cy="830997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Transverse</a:t>
            </a:r>
            <a:r>
              <a:rPr lang="en-GB" sz="1600" dirty="0"/>
              <a:t> polarization of a few % is sufficient for a measurement – every 5 mins / both beams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30248" y="5570951"/>
            <a:ext cx="2798118" cy="584775"/>
          </a:xfrm>
          <a:prstGeom prst="rect">
            <a:avLst/>
          </a:prstGeom>
          <a:solidFill>
            <a:srgbClr val="99FFCC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Careful machine preparation + harmonic bump tuning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54801" y="5443631"/>
            <a:ext cx="4790094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3200" dirty="0"/>
              <a:t>Unique to circular colliders </a:t>
            </a:r>
          </a:p>
        </p:txBody>
      </p:sp>
    </p:spTree>
    <p:extLst>
      <p:ext uri="{BB962C8B-B14F-4D97-AF65-F5344CB8AC3E}">
        <p14:creationId xmlns:p14="http://schemas.microsoft.com/office/powerpoint/2010/main" val="3336283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758" y="3302874"/>
            <a:ext cx="4455495" cy="3112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194" y="3230192"/>
            <a:ext cx="4761934" cy="2970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Achieving polarization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9920" y="1900126"/>
            <a:ext cx="8921933" cy="1186222"/>
          </a:xfrm>
          <a:solidFill>
            <a:srgbClr val="99FFCC"/>
          </a:solidFill>
        </p:spPr>
        <p:txBody>
          <a:bodyPr/>
          <a:lstStyle/>
          <a:p>
            <a:r>
              <a:rPr lang="en-GB" sz="1600" dirty="0"/>
              <a:t>To depolarize you must first have achieved polarization; ~10% polarization sufficient </a:t>
            </a:r>
          </a:p>
          <a:p>
            <a:r>
              <a:rPr lang="en-GB" sz="1600" dirty="0"/>
              <a:t>A real (imperfect) machine depolarizes fast – need careful corrections to restore polarization levels</a:t>
            </a:r>
          </a:p>
          <a:p>
            <a:r>
              <a:rPr lang="en-GB" sz="1600" dirty="0"/>
              <a:t>Would this be possible? Simulation code SISTROS says yes both for the Z and for the W. Correcting an imperfect machine (quad misalignments + BPM errors) restores polarization levels.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0207" y="6175471"/>
            <a:ext cx="3435531" cy="276999"/>
          </a:xfrm>
          <a:prstGeom prst="rect">
            <a:avLst/>
          </a:prstGeom>
          <a:solidFill>
            <a:srgbClr val="FF99FF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Excellent polarization at the Z (but slow)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90886" y="5877372"/>
            <a:ext cx="2805272" cy="830997"/>
          </a:xfrm>
          <a:prstGeom prst="rect">
            <a:avLst/>
          </a:prstGeom>
          <a:solidFill>
            <a:srgbClr val="FF99FF"/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ym typeface="Symbol"/>
              </a:rPr>
              <a:t>Energy spread increases </a:t>
            </a:r>
            <a:r>
              <a:rPr lang="en-GB" sz="1200" b="1" dirty="0">
                <a:sym typeface="Symbol"/>
              </a:rPr>
              <a:t></a:t>
            </a:r>
            <a:r>
              <a:rPr lang="en-GB" sz="1200" b="1" baseline="-25000" dirty="0" err="1">
                <a:sym typeface="Symbol"/>
              </a:rPr>
              <a:t>Eb</a:t>
            </a:r>
            <a:r>
              <a:rPr lang="en-GB" sz="1200" b="1" baseline="-25000" dirty="0">
                <a:sym typeface="Symbol"/>
              </a:rPr>
              <a:t>  </a:t>
            </a:r>
            <a:r>
              <a:rPr lang="en-GB" sz="1200" b="1" dirty="0">
                <a:sym typeface="Symbol"/>
              </a:rPr>
              <a:t> E</a:t>
            </a:r>
            <a:r>
              <a:rPr lang="en-GB" sz="1200" b="1" baseline="-25000" dirty="0">
                <a:sym typeface="Symbol"/>
              </a:rPr>
              <a:t>b</a:t>
            </a:r>
            <a:r>
              <a:rPr lang="en-GB" sz="1200" b="1" baseline="30000" dirty="0">
                <a:sym typeface="Symbol"/>
              </a:rPr>
              <a:t>2</a:t>
            </a:r>
            <a:r>
              <a:rPr lang="en-GB" sz="1200" b="1" dirty="0">
                <a:sym typeface="Symbol"/>
              </a:rPr>
              <a:t>/</a:t>
            </a:r>
            <a:r>
              <a:rPr lang="en-GB" sz="1200" dirty="0">
                <a:sym typeface="Symbol"/>
              </a:rPr>
              <a:t>  and polarization level decreases.</a:t>
            </a:r>
          </a:p>
          <a:p>
            <a:r>
              <a:rPr lang="en-GB" sz="1200" dirty="0">
                <a:sym typeface="Symbol"/>
              </a:rPr>
              <a:t> </a:t>
            </a:r>
            <a:r>
              <a:rPr lang="en-GB" sz="1200" dirty="0"/>
              <a:t>At the W expectation similar to LEP at Z</a:t>
            </a:r>
          </a:p>
          <a:p>
            <a:r>
              <a:rPr lang="en-GB" sz="1200" dirty="0">
                <a:sym typeface="Wingdings" panose="05000000000000000000" pitchFamily="2" charset="2"/>
              </a:rPr>
              <a:t> </a:t>
            </a:r>
            <a:r>
              <a:rPr lang="en-GB" sz="1200" dirty="0"/>
              <a:t>enough for energy calibration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2455841" y="5098093"/>
            <a:ext cx="7101817" cy="2540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9499485" y="4705499"/>
            <a:ext cx="992777" cy="830997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/>
                </a:solidFill>
              </a:rPr>
              <a:t>Minimum polarization level required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011714" y="6184278"/>
            <a:ext cx="1656287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</a:rPr>
              <a:t>E. Gianfelice-Wendt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75472" y="3253596"/>
            <a:ext cx="880369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600" dirty="0">
                <a:latin typeface="+mj-lt"/>
              </a:rPr>
              <a:t>45 </a:t>
            </a:r>
            <a:r>
              <a:rPr lang="fr-CH" sz="1600" dirty="0" err="1">
                <a:latin typeface="+mj-lt"/>
              </a:rPr>
              <a:t>GeV</a:t>
            </a:r>
            <a:endParaRPr lang="en-GB" sz="1600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05741" y="3237865"/>
            <a:ext cx="880369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600" dirty="0">
                <a:latin typeface="+mj-lt"/>
              </a:rPr>
              <a:t>80 </a:t>
            </a:r>
            <a:r>
              <a:rPr lang="fr-CH" sz="1600" dirty="0" err="1">
                <a:latin typeface="+mj-lt"/>
              </a:rPr>
              <a:t>GeV</a:t>
            </a:r>
            <a:endParaRPr lang="en-GB" sz="1600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299881" y="3463047"/>
            <a:ext cx="1351971" cy="738664"/>
          </a:xfrm>
          <a:prstGeom prst="rect">
            <a:avLst/>
          </a:prstGeom>
          <a:solidFill>
            <a:srgbClr val="99CCFF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Machine with imperfections after correction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014235" y="778772"/>
                <a:ext cx="8310865" cy="95410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/>
                  <a:t>Accurate energy determination is needed for: </a:t>
                </a:r>
                <a:r>
                  <a:rPr lang="en-GB" sz="2800" dirty="0" err="1"/>
                  <a:t>M</a:t>
                </a:r>
                <a:r>
                  <a:rPr lang="en-GB" sz="2800" baseline="-25000" dirty="0" err="1"/>
                  <a:t>z</a:t>
                </a:r>
                <a:r>
                  <a:rPr lang="en-GB" sz="2800" dirty="0"/>
                  <a:t>, </a:t>
                </a:r>
                <a:r>
                  <a:rPr lang="el-GR" sz="2800" dirty="0"/>
                  <a:t>Γ</a:t>
                </a:r>
                <a:r>
                  <a:rPr lang="en-GB" sz="2800" baseline="-25000" dirty="0"/>
                  <a:t>Z</a:t>
                </a:r>
                <a:r>
                  <a:rPr lang="en-GB" sz="2800" dirty="0"/>
                  <a:t>, M</a:t>
                </a:r>
                <a:r>
                  <a:rPr lang="en-GB" sz="2800" baseline="-25000" dirty="0"/>
                  <a:t>W</a:t>
                </a:r>
                <a:r>
                  <a:rPr lang="en-GB" sz="28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𝑠𝑖𝑛</m:t>
                        </m:r>
                      </m:e>
                      <m:sup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𝑊</m:t>
                        </m:r>
                      </m:sub>
                    </m:sSub>
                    <m:r>
                      <a:rPr lang="en-GB" sz="28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800" dirty="0"/>
                  <a:t>(from the muon F-B asymmetry at the Z)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4235" y="778772"/>
                <a:ext cx="8310865" cy="954107"/>
              </a:xfrm>
              <a:prstGeom prst="rect">
                <a:avLst/>
              </a:prstGeom>
              <a:blipFill>
                <a:blip r:embed="rId4"/>
                <a:stretch>
                  <a:fillRect l="-1466" t="-7051" b="-173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069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spread determination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33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261" y="1248217"/>
            <a:ext cx="5274236" cy="3637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30516" y="1763816"/>
            <a:ext cx="3246369" cy="1477328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At the Z peak we collect 10</a:t>
            </a:r>
            <a:r>
              <a:rPr lang="en-GB" baseline="30000" dirty="0"/>
              <a:t>6 </a:t>
            </a:r>
            <a:r>
              <a:rPr lang="en-GB" dirty="0">
                <a:sym typeface="Symbol"/>
              </a:rPr>
              <a:t> events every 5 minutes. </a:t>
            </a:r>
          </a:p>
          <a:p>
            <a:r>
              <a:rPr lang="en-GB" dirty="0">
                <a:sym typeface="Symbol"/>
              </a:rPr>
              <a:t>Their kinematics is affected 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Symbol"/>
              </a:rPr>
              <a:t>energy spread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Symbol"/>
              </a:rPr>
              <a:t>e+ vs e- energy difference.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30515" y="3445381"/>
            <a:ext cx="3804748" cy="92333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ym typeface="Symbol"/>
              </a:rPr>
              <a:t>P. </a:t>
            </a:r>
            <a:r>
              <a:rPr lang="en-GB" dirty="0" err="1">
                <a:sym typeface="Symbol"/>
              </a:rPr>
              <a:t>Janot</a:t>
            </a:r>
            <a:r>
              <a:rPr lang="en-GB" dirty="0">
                <a:sym typeface="Symbol"/>
              </a:rPr>
              <a:t> has shown that indeed both </a:t>
            </a:r>
          </a:p>
          <a:p>
            <a:r>
              <a:rPr lang="en-GB" dirty="0">
                <a:sym typeface="Symbol"/>
              </a:rPr>
              <a:t>can be determined with extremely </a:t>
            </a:r>
          </a:p>
          <a:p>
            <a:r>
              <a:rPr lang="en-GB" dirty="0">
                <a:sym typeface="Symbol"/>
              </a:rPr>
              <a:t>good precision with these events. </a:t>
            </a:r>
          </a:p>
        </p:txBody>
      </p:sp>
      <p:sp>
        <p:nvSpPr>
          <p:cNvPr id="8" name="TextBox 7"/>
          <p:cNvSpPr txBox="1"/>
          <p:nvPr/>
        </p:nvSpPr>
        <p:spPr>
          <a:xfrm flipH="1">
            <a:off x="1730515" y="5496279"/>
            <a:ext cx="4198734" cy="646331"/>
          </a:xfrm>
          <a:prstGeom prst="rect">
            <a:avLst/>
          </a:prstGeom>
          <a:solidFill>
            <a:srgbClr val="99FFCC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The energy difference is an important ingredient in understanding the RF model </a:t>
            </a:r>
          </a:p>
        </p:txBody>
      </p:sp>
      <p:cxnSp>
        <p:nvCxnSpPr>
          <p:cNvPr id="9" name="Elbow Connector 8"/>
          <p:cNvCxnSpPr>
            <a:stCxn id="8" idx="0"/>
          </p:cNvCxnSpPr>
          <p:nvPr/>
        </p:nvCxnSpPr>
        <p:spPr bwMode="auto">
          <a:xfrm rot="5400000" flipH="1" flipV="1">
            <a:off x="3183483" y="3702877"/>
            <a:ext cx="2439800" cy="1147002"/>
          </a:xfrm>
          <a:prstGeom prst="bentConnector4">
            <a:avLst>
              <a:gd name="adj1" fmla="val 23509"/>
              <a:gd name="adj2" fmla="val 162765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66305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3958006"/>
            <a:ext cx="3886200" cy="2877281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514500"/>
            <a:ext cx="2895600" cy="205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discoveries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Discover right-handed neutrinos</a:t>
            </a:r>
          </a:p>
          <a:p>
            <a:pPr lvl="1"/>
            <a:r>
              <a:rPr lang="en-US" sz="1600" dirty="0" err="1">
                <a:latin typeface="Symbol" charset="2"/>
                <a:cs typeface="Symbol" charset="2"/>
              </a:rPr>
              <a:t>n</a:t>
            </a:r>
            <a:r>
              <a:rPr lang="en-US" sz="1600" dirty="0" err="1"/>
              <a:t>MSM</a:t>
            </a:r>
            <a:r>
              <a:rPr lang="en-US" sz="1600" dirty="0"/>
              <a:t>  : Complete particle spectrum with the missing three right-handed neutrinos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2"/>
            <a:r>
              <a:rPr lang="en-US" sz="1600" dirty="0"/>
              <a:t>Could explain everything: Dark matter (N</a:t>
            </a:r>
            <a:r>
              <a:rPr lang="en-US" sz="1600" baseline="-25000" dirty="0"/>
              <a:t>1</a:t>
            </a:r>
            <a:r>
              <a:rPr lang="en-US" sz="1600" dirty="0"/>
              <a:t>), Baryon asymmetry, Neutrino masses</a:t>
            </a:r>
          </a:p>
          <a:p>
            <a:pPr lvl="1"/>
            <a:r>
              <a:rPr lang="en-US" sz="1600" dirty="0"/>
              <a:t>Searched for in very rare Z </a:t>
            </a:r>
            <a:r>
              <a:rPr lang="is-IS" sz="1600" dirty="0"/>
              <a:t>→ </a:t>
            </a:r>
            <a:r>
              <a:rPr lang="is-IS" sz="1600" dirty="0">
                <a:latin typeface="Symbol" charset="2"/>
                <a:cs typeface="Symbol" charset="2"/>
              </a:rPr>
              <a:t>n</a:t>
            </a:r>
            <a:r>
              <a:rPr lang="is-IS" sz="1600" dirty="0"/>
              <a:t>N</a:t>
            </a:r>
            <a:r>
              <a:rPr lang="is-IS" sz="1600" baseline="-25000" dirty="0"/>
              <a:t>2,3</a:t>
            </a:r>
            <a:r>
              <a:rPr lang="is-IS" sz="1600" dirty="0"/>
              <a:t> decays</a:t>
            </a:r>
          </a:p>
          <a:p>
            <a:pPr lvl="2"/>
            <a:r>
              <a:rPr lang="is-IS" sz="1600" dirty="0"/>
              <a:t>Followed by N</a:t>
            </a:r>
            <a:r>
              <a:rPr lang="is-IS" sz="1600" baseline="-25000" dirty="0"/>
              <a:t>2,3</a:t>
            </a:r>
            <a:r>
              <a:rPr lang="is-IS" sz="1600" dirty="0"/>
              <a:t> </a:t>
            </a:r>
            <a:r>
              <a:rPr lang="is-IS" sz="1600" dirty="0"/>
              <a:t>→ </a:t>
            </a:r>
            <a:r>
              <a:rPr lang="is-IS" sz="1600" dirty="0"/>
              <a:t>W</a:t>
            </a:r>
            <a:r>
              <a:rPr lang="is-IS" sz="1600" baseline="30000" dirty="0">
                <a:latin typeface="Symbol" charset="2"/>
                <a:cs typeface="Symbol" charset="2"/>
              </a:rPr>
              <a:t>*</a:t>
            </a:r>
            <a:r>
              <a:rPr lang="is-IS" sz="1600" dirty="0"/>
              <a:t>𝓵 or Z</a:t>
            </a:r>
            <a:r>
              <a:rPr lang="is-IS" sz="1600" baseline="30000" dirty="0">
                <a:latin typeface="Symbol" charset="2"/>
                <a:cs typeface="Symbol" charset="2"/>
              </a:rPr>
              <a:t>*</a:t>
            </a:r>
            <a:r>
              <a:rPr lang="is-IS" sz="1600" dirty="0">
                <a:latin typeface="Symbol" charset="2"/>
                <a:cs typeface="Symbol" charset="2"/>
              </a:rPr>
              <a:t>n</a:t>
            </a:r>
            <a:endParaRPr lang="en-US" sz="1600" dirty="0">
              <a:latin typeface="Symbol" charset="2"/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CERN, 7-11 Jan 2019</a:t>
            </a:r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FCC-ee workshop: Theory and Experiment</a:t>
            </a:r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746" y="1579006"/>
            <a:ext cx="2890855" cy="1991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848600" y="1524001"/>
            <a:ext cx="1016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>
                <a:solidFill>
                  <a:srgbClr val="000000"/>
                </a:solidFill>
                <a:latin typeface="Corbel"/>
              </a:rPr>
              <a:t>The </a:t>
            </a:r>
            <a:r>
              <a:rPr kumimoji="1" lang="en-US" sz="1400" b="1" dirty="0" err="1">
                <a:solidFill>
                  <a:srgbClr val="000000"/>
                </a:solidFill>
                <a:latin typeface="Symbol" charset="2"/>
                <a:cs typeface="Symbol" charset="2"/>
              </a:rPr>
              <a:t>n</a:t>
            </a:r>
            <a:r>
              <a:rPr kumimoji="1" lang="en-US" sz="1400" b="1" dirty="0" err="1">
                <a:solidFill>
                  <a:srgbClr val="000000"/>
                </a:solidFill>
                <a:latin typeface="Corbel"/>
              </a:rPr>
              <a:t>MSM</a:t>
            </a:r>
            <a:endParaRPr kumimoji="1" lang="en-US" sz="1400" b="1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88874" y="1524001"/>
            <a:ext cx="764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>
                <a:solidFill>
                  <a:srgbClr val="000000"/>
                </a:solidFill>
                <a:latin typeface="Corbel"/>
              </a:rPr>
              <a:t>The SM</a:t>
            </a:r>
          </a:p>
        </p:txBody>
      </p:sp>
      <p:sp>
        <p:nvSpPr>
          <p:cNvPr id="13" name="Right Arrow 12"/>
          <p:cNvSpPr/>
          <p:nvPr/>
        </p:nvSpPr>
        <p:spPr bwMode="auto">
          <a:xfrm>
            <a:off x="5715000" y="2438400"/>
            <a:ext cx="533400" cy="3048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sz="24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4" name="Picture 13" descr="Screen Shot 2017-10-10 at 10.58.2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286" y="4686300"/>
            <a:ext cx="2605314" cy="2082800"/>
          </a:xfrm>
          <a:prstGeom prst="rect">
            <a:avLst/>
          </a:prstGeom>
        </p:spPr>
      </p:pic>
      <p:pic>
        <p:nvPicPr>
          <p:cNvPr id="15" name="Picture 14" descr="Screen Shot 2017-10-10 at 10.58.1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686300"/>
            <a:ext cx="2223232" cy="21717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048326" y="6321624"/>
            <a:ext cx="4352474" cy="307777"/>
          </a:xfrm>
          <a:prstGeom prst="rect">
            <a:avLst/>
          </a:prstGeom>
          <a:solidFill>
            <a:schemeClr val="accent2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b="1" dirty="0">
                <a:solidFill>
                  <a:srgbClr val="FF0000"/>
                </a:solidFill>
                <a:latin typeface="Corbel"/>
              </a:rPr>
              <a:t>Very small </a:t>
            </a:r>
            <a:r>
              <a:rPr kumimoji="1" lang="en-US" sz="1400" b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r>
              <a:rPr kumimoji="1" lang="en-US" sz="1400" b="1" dirty="0" err="1">
                <a:solidFill>
                  <a:srgbClr val="FF0000"/>
                </a:solidFill>
                <a:latin typeface="Corbel"/>
              </a:rPr>
              <a:t>N</a:t>
            </a:r>
            <a:r>
              <a:rPr kumimoji="1" lang="en-US" sz="1400" b="1" dirty="0">
                <a:solidFill>
                  <a:srgbClr val="FF0000"/>
                </a:solidFill>
                <a:latin typeface="Corbel"/>
              </a:rPr>
              <a:t> mixing : long lifetime, detached vertex</a:t>
            </a:r>
            <a:endParaRPr kumimoji="1" lang="en-US" sz="1400" b="1" dirty="0">
              <a:solidFill>
                <a:srgbClr val="FF0000"/>
              </a:solidFill>
              <a:latin typeface="Corbe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99471" y="4267200"/>
            <a:ext cx="1082326" cy="41549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050" dirty="0">
                <a:solidFill>
                  <a:srgbClr val="000000"/>
                </a:solidFill>
                <a:latin typeface="Corbel"/>
              </a:rPr>
              <a:t>A. </a:t>
            </a:r>
            <a:r>
              <a:rPr kumimoji="1" lang="en-US" sz="1050" dirty="0" err="1">
                <a:solidFill>
                  <a:srgbClr val="000000"/>
                </a:solidFill>
                <a:latin typeface="Corbel"/>
              </a:rPr>
              <a:t>Blondel</a:t>
            </a:r>
            <a:r>
              <a:rPr kumimoji="1" lang="en-US" sz="1050" dirty="0">
                <a:solidFill>
                  <a:srgbClr val="000000"/>
                </a:solidFill>
                <a:latin typeface="Corbel"/>
              </a:rPr>
              <a:t> et al.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nb-NO" sz="1050" dirty="0">
                <a:solidFill>
                  <a:srgbClr val="000000"/>
                </a:solidFill>
                <a:latin typeface="Corbel"/>
                <a:hlinkClick r:id="rId7"/>
              </a:rPr>
              <a:t>arXiv:1411.5230</a:t>
            </a:r>
            <a:endParaRPr kumimoji="1" lang="en-US" sz="1050" dirty="0">
              <a:solidFill>
                <a:srgbClr val="000000"/>
              </a:solidFill>
              <a:latin typeface="Corbe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63200" y="6490156"/>
            <a:ext cx="3843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800" dirty="0">
                <a:solidFill>
                  <a:srgbClr val="000000"/>
                </a:solidFill>
                <a:latin typeface="Arial" charset="0"/>
              </a:rPr>
              <a:t> 100</a:t>
            </a:r>
            <a:endParaRPr kumimoji="1" lang="en-US" sz="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8F37CEC-7426-473D-BB9A-C0489BA294D7}" type="slidenum">
              <a:rPr kumimoji="1" lang="en-US" alt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48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discoveries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Discover the dark sector</a:t>
            </a:r>
          </a:p>
          <a:p>
            <a:pPr lvl="1"/>
            <a:r>
              <a:rPr lang="en-US" sz="1600" dirty="0"/>
              <a:t>A</a:t>
            </a:r>
            <a:r>
              <a:rPr lang="en-US" sz="1600" dirty="0"/>
              <a:t> very-weakly-coupled window to the dark sector is through light “</a:t>
            </a:r>
            <a:r>
              <a:rPr lang="en-US" sz="1600" dirty="0" err="1"/>
              <a:t>Axion</a:t>
            </a:r>
            <a:r>
              <a:rPr lang="en-US" sz="1600" dirty="0"/>
              <a:t>-Like Particles” (ALPs)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3"/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dirty="0"/>
              <a:t> + E</a:t>
            </a:r>
            <a:r>
              <a:rPr lang="en-US" sz="1600" baseline="-25000" dirty="0"/>
              <a:t>MISS</a:t>
            </a:r>
            <a:r>
              <a:rPr lang="en-US" sz="1600" dirty="0"/>
              <a:t> for very light a</a:t>
            </a:r>
          </a:p>
          <a:p>
            <a:pPr lvl="3"/>
            <a:r>
              <a:rPr lang="en-US" sz="1600" dirty="0" err="1">
                <a:latin typeface="Symbol" charset="2"/>
                <a:cs typeface="Symbol" charset="2"/>
              </a:rPr>
              <a:t>g</a:t>
            </a:r>
            <a:r>
              <a:rPr lang="en-US" sz="1600" dirty="0" err="1">
                <a:latin typeface="Symbol" charset="2"/>
                <a:cs typeface="Symbol" charset="2"/>
              </a:rPr>
              <a:t>g</a:t>
            </a:r>
            <a:r>
              <a:rPr lang="en-US" sz="1600" dirty="0">
                <a:cs typeface="Symbol" charset="2"/>
              </a:rPr>
              <a:t> for light a</a:t>
            </a:r>
            <a:endParaRPr lang="en-US" sz="1600" dirty="0">
              <a:latin typeface="Symbol" charset="2"/>
              <a:cs typeface="Symbol" charset="2"/>
            </a:endParaRPr>
          </a:p>
          <a:p>
            <a:pPr lvl="3"/>
            <a:r>
              <a:rPr lang="en-US" sz="1600" dirty="0" err="1">
                <a:latin typeface="Symbol" charset="2"/>
                <a:cs typeface="Symbol" charset="2"/>
              </a:rPr>
              <a:t>ggg</a:t>
            </a:r>
            <a:r>
              <a:rPr lang="en-US" sz="1600" dirty="0"/>
              <a:t>  for heavier a</a:t>
            </a:r>
            <a:endParaRPr lang="en-US" sz="1600" dirty="0"/>
          </a:p>
          <a:p>
            <a:pPr lvl="2"/>
            <a:endParaRPr lang="en-US" sz="1600" dirty="0"/>
          </a:p>
          <a:p>
            <a:pPr lvl="2"/>
            <a:r>
              <a:rPr lang="en-US" sz="1600" dirty="0"/>
              <a:t>Orders of magnitude of parameter space accessible at FCC-</a:t>
            </a:r>
            <a:r>
              <a:rPr lang="en-US" sz="1600" dirty="0" err="1"/>
              <a:t>ee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CERN, 7-11 Jan 2019</a:t>
            </a:r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FCC-ee workshop: Theory and Experiment</a:t>
            </a:r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8F37CEC-7426-473D-BB9A-C0489BA294D7}" type="slidenum">
              <a:rPr kumimoji="1" lang="en-US" alt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" name="Picture 6" descr="Screen Shot 2018-11-07 at 11.01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668" y="2362200"/>
            <a:ext cx="3217333" cy="2286000"/>
          </a:xfrm>
          <a:prstGeom prst="rect">
            <a:avLst/>
          </a:prstGeom>
        </p:spPr>
      </p:pic>
      <p:pic>
        <p:nvPicPr>
          <p:cNvPr id="8" name="Picture 7" descr="Screen Shot 2018-11-07 at 11.01.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1" y="1938878"/>
            <a:ext cx="3886199" cy="3852322"/>
          </a:xfrm>
          <a:prstGeom prst="rect">
            <a:avLst/>
          </a:prstGeom>
          <a:solidFill>
            <a:srgbClr val="CCFFCC"/>
          </a:solidFill>
        </p:spPr>
      </p:pic>
      <p:sp>
        <p:nvSpPr>
          <p:cNvPr id="9" name="Right Arrow 8"/>
          <p:cNvSpPr/>
          <p:nvPr/>
        </p:nvSpPr>
        <p:spPr bwMode="auto">
          <a:xfrm>
            <a:off x="5562600" y="3581400"/>
            <a:ext cx="685800" cy="381000"/>
          </a:xfrm>
          <a:prstGeom prst="rightArrow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89236" y="2512367"/>
            <a:ext cx="119776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dirty="0">
                <a:solidFill>
                  <a:srgbClr val="000000"/>
                </a:solidFill>
                <a:latin typeface="Corbel"/>
                <a:hlinkClick r:id="rId4"/>
              </a:rPr>
              <a:t>1712.07237</a:t>
            </a:r>
            <a:endParaRPr kumimoji="1" lang="en-US" dirty="0">
              <a:solidFill>
                <a:srgbClr val="000000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354731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108285"/>
            <a:ext cx="7692683" cy="625581"/>
          </a:xfrm>
        </p:spPr>
        <p:txBody>
          <a:bodyPr/>
          <a:lstStyle/>
          <a:p>
            <a:r>
              <a:rPr lang="en-GB" dirty="0" smtClean="0"/>
              <a:t>Statistics needed at/around the Z pole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  <a:latin typeface="Times New Roman"/>
              </a:rPr>
              <a:pPr>
                <a:defRPr/>
              </a:pPr>
              <a:t>36</a:t>
            </a:fld>
            <a:endParaRPr lang="en-US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7933" t="17454" r="8068" b="11641"/>
          <a:stretch/>
        </p:blipFill>
        <p:spPr>
          <a:xfrm>
            <a:off x="1692812" y="815926"/>
            <a:ext cx="8792308" cy="523318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785808" y="6177206"/>
            <a:ext cx="3605463" cy="256672"/>
          </a:xfrm>
          <a:prstGeom prst="rect">
            <a:avLst/>
          </a:prstGeom>
          <a:solidFill>
            <a:srgbClr val="FFFF00"/>
          </a:solidFill>
        </p:spPr>
        <p:txBody>
          <a:bodyPr vert="horz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aseline="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11" charset="-128"/>
                <a:cs typeface="ＭＳ Ｐゴシック" pitchFamily="-111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aseline="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11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aseline="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11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11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aseline="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-111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1" charset="-128"/>
              </a:defRPr>
            </a:lvl9pPr>
          </a:lstStyle>
          <a:p>
            <a:pPr marL="0" indent="0">
              <a:buNone/>
            </a:pPr>
            <a:r>
              <a:rPr lang="en-GB" sz="2000" kern="0" dirty="0" err="1">
                <a:solidFill>
                  <a:prstClr val="black"/>
                </a:solidFill>
              </a:rPr>
              <a:t>P.Janot</a:t>
            </a:r>
            <a:r>
              <a:rPr lang="en-GB" sz="2000" kern="0" dirty="0">
                <a:solidFill>
                  <a:prstClr val="black"/>
                </a:solidFill>
              </a:rPr>
              <a:t>, eeFACT2016, Daresbury</a:t>
            </a:r>
            <a:endParaRPr lang="en-GB" sz="2000" kern="0" dirty="0">
              <a:solidFill>
                <a:prstClr val="black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340" y="2318333"/>
            <a:ext cx="3599320" cy="2228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6566132" y="3128906"/>
            <a:ext cx="2901719" cy="2914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own Arrow 9"/>
          <p:cNvSpPr/>
          <p:nvPr/>
        </p:nvSpPr>
        <p:spPr>
          <a:xfrm flipV="1">
            <a:off x="7599184" y="4412429"/>
            <a:ext cx="139974" cy="2163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Times New Roman"/>
            </a:endParaRPr>
          </a:p>
        </p:txBody>
      </p:sp>
      <p:sp>
        <p:nvSpPr>
          <p:cNvPr id="11" name="Down Arrow 10"/>
          <p:cNvSpPr/>
          <p:nvPr/>
        </p:nvSpPr>
        <p:spPr>
          <a:xfrm flipV="1">
            <a:off x="7792344" y="4403473"/>
            <a:ext cx="139974" cy="21632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Times New Roman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715126" y="4628757"/>
            <a:ext cx="7495674" cy="149740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5427" y="5221358"/>
            <a:ext cx="4565374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white"/>
                </a:solidFill>
                <a:latin typeface="Times New Roman"/>
              </a:rPr>
              <a:t>This is statistical uncertainty – systematic uncertainty cancels when we measure 2 points</a:t>
            </a:r>
          </a:p>
        </p:txBody>
      </p:sp>
    </p:spTree>
    <p:extLst>
      <p:ext uri="{BB962C8B-B14F-4D97-AF65-F5344CB8AC3E}">
        <p14:creationId xmlns:p14="http://schemas.microsoft.com/office/powerpoint/2010/main" val="352533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7-10-10 at 09.45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2514601"/>
            <a:ext cx="3721154" cy="26796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Flavours</a:t>
            </a:r>
            <a:r>
              <a:rPr lang="en-US" dirty="0" smtClean="0"/>
              <a:t>  : B anomalies, </a:t>
            </a:r>
            <a:r>
              <a:rPr lang="en-US" dirty="0" smtClean="0">
                <a:latin typeface="Symbol" charset="2"/>
                <a:cs typeface="Symbol" charset="2"/>
              </a:rPr>
              <a:t>t</a:t>
            </a:r>
            <a:r>
              <a:rPr lang="en-US" dirty="0" smtClean="0"/>
              <a:t> physics, 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L</a:t>
            </a:r>
            <a:r>
              <a:rPr lang="en-US" sz="2000" dirty="0"/>
              <a:t>epton </a:t>
            </a:r>
            <a:r>
              <a:rPr lang="en-US" sz="2000" dirty="0" err="1"/>
              <a:t>flavour</a:t>
            </a:r>
            <a:r>
              <a:rPr lang="en-US" sz="2000" dirty="0"/>
              <a:t> universality is challenged in b </a:t>
            </a:r>
            <a:r>
              <a:rPr lang="is-IS" sz="2000" i="1" dirty="0"/>
              <a:t>→ </a:t>
            </a:r>
            <a:r>
              <a:rPr lang="is-IS" sz="2000" dirty="0"/>
              <a:t>s</a:t>
            </a:r>
            <a:r>
              <a:rPr lang="is-IS" sz="2000" dirty="0"/>
              <a:t> 𝓵</a:t>
            </a:r>
            <a:r>
              <a:rPr lang="is-IS" sz="2000" baseline="30000" dirty="0">
                <a:latin typeface="Symbol" charset="2"/>
                <a:cs typeface="Symbol" charset="2"/>
              </a:rPr>
              <a:t>+</a:t>
            </a:r>
            <a:r>
              <a:rPr lang="is-IS" sz="2000" dirty="0"/>
              <a:t>𝓵</a:t>
            </a:r>
            <a:r>
              <a:rPr lang="is-IS" sz="2000" baseline="30000" dirty="0">
                <a:latin typeface="Symbol" charset="2"/>
                <a:cs typeface="Symbol" charset="2"/>
              </a:rPr>
              <a:t>-</a:t>
            </a:r>
            <a:r>
              <a:rPr lang="is-IS" sz="2000" baseline="30000" dirty="0"/>
              <a:t> </a:t>
            </a:r>
            <a:r>
              <a:rPr lang="en-US" sz="2000" dirty="0"/>
              <a:t> transitions @ </a:t>
            </a:r>
            <a:r>
              <a:rPr lang="en-US" sz="2000" dirty="0" err="1"/>
              <a:t>LHCb</a:t>
            </a:r>
            <a:endParaRPr lang="en-US" sz="2000" dirty="0"/>
          </a:p>
          <a:p>
            <a:pPr lvl="1"/>
            <a:r>
              <a:rPr lang="is-IS" sz="1600" dirty="0"/>
              <a:t>This effect, if real, could be enhanced for </a:t>
            </a:r>
            <a:r>
              <a:rPr lang="is-IS" sz="1600" dirty="0"/>
              <a:t> 𝓵 = </a:t>
            </a:r>
            <a:r>
              <a:rPr lang="is-IS" sz="1600" dirty="0">
                <a:latin typeface="Symbol" charset="2"/>
                <a:cs typeface="Symbol" charset="2"/>
              </a:rPr>
              <a:t>t</a:t>
            </a:r>
            <a:r>
              <a:rPr lang="is-IS" sz="1600" dirty="0"/>
              <a:t>, in </a:t>
            </a:r>
            <a:r>
              <a:rPr lang="is-IS" sz="1600" i="1" dirty="0"/>
              <a:t>B→ K</a:t>
            </a:r>
            <a:r>
              <a:rPr lang="is-IS" sz="1600" i="1" baseline="30000" dirty="0"/>
              <a:t>(</a:t>
            </a:r>
            <a:r>
              <a:rPr lang="is-IS" sz="1600" i="1" dirty="0"/>
              <a:t>*</a:t>
            </a:r>
            <a:r>
              <a:rPr lang="is-IS" sz="1600" i="1" baseline="30000" dirty="0"/>
              <a:t>)</a:t>
            </a:r>
            <a:r>
              <a:rPr lang="is-IS" sz="1600" i="1" dirty="0"/>
              <a:t> </a:t>
            </a:r>
            <a:r>
              <a:rPr lang="is-IS" sz="1600" dirty="0">
                <a:latin typeface="Symbol" charset="2"/>
                <a:cs typeface="Symbol" charset="2"/>
              </a:rPr>
              <a:t>t</a:t>
            </a:r>
            <a:r>
              <a:rPr lang="is-IS" sz="1600" i="1" baseline="30000" dirty="0">
                <a:latin typeface="Symbol" charset="2"/>
                <a:cs typeface="Symbol" charset="2"/>
              </a:rPr>
              <a:t>+</a:t>
            </a:r>
            <a:r>
              <a:rPr lang="is-IS" sz="1600" dirty="0">
                <a:latin typeface="Symbol" charset="2"/>
                <a:cs typeface="Symbol" charset="2"/>
              </a:rPr>
              <a:t>t</a:t>
            </a:r>
            <a:r>
              <a:rPr lang="is-IS" sz="1600" i="1" baseline="30000" dirty="0">
                <a:latin typeface="Symbol" charset="2"/>
                <a:cs typeface="Symbol" charset="2"/>
              </a:rPr>
              <a:t>- </a:t>
            </a:r>
            <a:endParaRPr lang="is-IS" sz="1600" i="1" dirty="0">
              <a:cs typeface="Symbol" charset="2"/>
            </a:endParaRPr>
          </a:p>
          <a:p>
            <a:pPr lvl="2"/>
            <a:r>
              <a:rPr lang="en-US" sz="1600" dirty="0">
                <a:cs typeface="Symbol" charset="2"/>
              </a:rPr>
              <a:t>Extremely challenging in hadron colliders</a:t>
            </a:r>
          </a:p>
          <a:p>
            <a:pPr lvl="2"/>
            <a:r>
              <a:rPr lang="en-US" sz="1600" dirty="0">
                <a:cs typeface="Symbol" charset="2"/>
              </a:rPr>
              <a:t>With 10</a:t>
            </a:r>
            <a:r>
              <a:rPr lang="en-US" sz="1600" baseline="30000" dirty="0">
                <a:cs typeface="Symbol" charset="2"/>
              </a:rPr>
              <a:t>12</a:t>
            </a:r>
            <a:r>
              <a:rPr lang="en-US" sz="1600" dirty="0">
                <a:cs typeface="Symbol" charset="2"/>
              </a:rPr>
              <a:t> Z → bb, FCC-</a:t>
            </a:r>
            <a:r>
              <a:rPr lang="en-US" sz="1600" dirty="0" err="1">
                <a:cs typeface="Symbol" charset="2"/>
              </a:rPr>
              <a:t>ee</a:t>
            </a:r>
            <a:r>
              <a:rPr lang="en-US" sz="1600" dirty="0">
                <a:cs typeface="Symbol" charset="2"/>
              </a:rPr>
              <a:t> is beyond any foreseeable competition</a:t>
            </a:r>
          </a:p>
          <a:p>
            <a:pPr lvl="3"/>
            <a:r>
              <a:rPr lang="en-US" sz="1600" dirty="0">
                <a:cs typeface="Symbol" charset="2"/>
              </a:rPr>
              <a:t>Decay can be fully reconstructed; full angular analysis possible</a:t>
            </a:r>
            <a:endParaRPr lang="en-US" sz="1600" dirty="0">
              <a:cs typeface="Symbol" charset="2"/>
            </a:endParaRPr>
          </a:p>
          <a:p>
            <a:endParaRPr lang="en-US" sz="2000" dirty="0">
              <a:cs typeface="Symbol" charset="2"/>
            </a:endParaRPr>
          </a:p>
          <a:p>
            <a:endParaRPr lang="en-US" sz="2000" dirty="0">
              <a:cs typeface="Symbol" charset="2"/>
            </a:endParaRPr>
          </a:p>
          <a:p>
            <a:endParaRPr lang="en-US" sz="2000" dirty="0">
              <a:cs typeface="Symbol" charset="2"/>
            </a:endParaRPr>
          </a:p>
          <a:p>
            <a:endParaRPr lang="en-US" sz="2000" dirty="0">
              <a:cs typeface="Symbol" charset="2"/>
            </a:endParaRPr>
          </a:p>
          <a:p>
            <a:endParaRPr lang="en-US" sz="2000" dirty="0">
              <a:cs typeface="Symbol" charset="2"/>
            </a:endParaRPr>
          </a:p>
          <a:p>
            <a:endParaRPr lang="en-US" sz="2000" dirty="0">
              <a:cs typeface="Symbol" charset="2"/>
            </a:endParaRPr>
          </a:p>
          <a:p>
            <a:pPr marL="0" indent="0">
              <a:buNone/>
            </a:pPr>
            <a:endParaRPr lang="en-US" sz="2000" dirty="0">
              <a:cs typeface="Symbol" charset="2"/>
            </a:endParaRPr>
          </a:p>
          <a:p>
            <a:r>
              <a:rPr lang="is-IS" sz="2000" dirty="0">
                <a:cs typeface="Symbol" charset="2"/>
              </a:rPr>
              <a:t>Not mentioning lepton-flavour-violating decays </a:t>
            </a:r>
          </a:p>
          <a:p>
            <a:pPr lvl="1"/>
            <a:r>
              <a:rPr lang="is-IS" sz="1600" dirty="0">
                <a:cs typeface="Symbol" charset="2"/>
              </a:rPr>
              <a:t>BR(Z </a:t>
            </a:r>
            <a:r>
              <a:rPr lang="en-US" sz="1600" dirty="0">
                <a:cs typeface="Symbol" charset="2"/>
              </a:rPr>
              <a:t>→ </a:t>
            </a:r>
            <a:r>
              <a:rPr lang="en-US" sz="1600" dirty="0">
                <a:cs typeface="Symbol" charset="2"/>
              </a:rPr>
              <a:t>e</a:t>
            </a:r>
            <a:r>
              <a:rPr lang="en-US" sz="1600" dirty="0">
                <a:latin typeface="Symbol" charset="2"/>
                <a:cs typeface="Symbol" charset="2"/>
              </a:rPr>
              <a:t>t</a:t>
            </a:r>
            <a:r>
              <a:rPr lang="en-US" sz="1600" dirty="0">
                <a:cs typeface="Symbol" charset="2"/>
              </a:rPr>
              <a:t>, </a:t>
            </a:r>
            <a:r>
              <a:rPr lang="en-US" sz="1600" dirty="0" err="1">
                <a:latin typeface="Symbol" charset="2"/>
                <a:cs typeface="Symbol" charset="2"/>
              </a:rPr>
              <a:t>mt</a:t>
            </a:r>
            <a:r>
              <a:rPr lang="en-US" sz="1600" dirty="0">
                <a:cs typeface="Symbol" charset="2"/>
              </a:rPr>
              <a:t>) down to 10</a:t>
            </a:r>
            <a:r>
              <a:rPr lang="en-US" sz="1600" baseline="30000" dirty="0">
                <a:cs typeface="Symbol" charset="2"/>
              </a:rPr>
              <a:t>-9</a:t>
            </a:r>
            <a:r>
              <a:rPr lang="en-US" sz="1600" dirty="0">
                <a:cs typeface="Symbol" charset="2"/>
              </a:rPr>
              <a:t> (</a:t>
            </a:r>
            <a:r>
              <a:rPr lang="en-US" sz="1600" dirty="0">
                <a:cs typeface="Symbol" charset="2"/>
              </a:rPr>
              <a:t>improved by </a:t>
            </a:r>
            <a:r>
              <a:rPr lang="en-US" sz="1600" dirty="0">
                <a:cs typeface="Symbol" charset="2"/>
              </a:rPr>
              <a:t>10</a:t>
            </a:r>
            <a:r>
              <a:rPr lang="en-US" sz="1600" baseline="30000" dirty="0">
                <a:cs typeface="Symbol" charset="2"/>
              </a:rPr>
              <a:t>4</a:t>
            </a:r>
            <a:r>
              <a:rPr lang="en-US" sz="1600" dirty="0">
                <a:cs typeface="Symbol" charset="2"/>
              </a:rPr>
              <a:t>)</a:t>
            </a:r>
            <a:endParaRPr lang="en-US" sz="1600" baseline="30000" dirty="0">
              <a:cs typeface="Symbol" charset="2"/>
            </a:endParaRPr>
          </a:p>
          <a:p>
            <a:pPr lvl="1"/>
            <a:r>
              <a:rPr lang="en-US" sz="1600" dirty="0">
                <a:cs typeface="Symbol" charset="2"/>
              </a:rPr>
              <a:t>BR(</a:t>
            </a:r>
            <a:r>
              <a:rPr lang="en-US" sz="1600" dirty="0">
                <a:latin typeface="Symbol" charset="2"/>
                <a:cs typeface="Symbol" charset="2"/>
              </a:rPr>
              <a:t>t</a:t>
            </a:r>
            <a:r>
              <a:rPr lang="is-IS" sz="1600" dirty="0">
                <a:cs typeface="Symbol" charset="2"/>
              </a:rPr>
              <a:t> </a:t>
            </a:r>
            <a:r>
              <a:rPr lang="en-US" sz="1600" dirty="0">
                <a:cs typeface="Symbol" charset="2"/>
              </a:rPr>
              <a:t>→ </a:t>
            </a:r>
            <a:r>
              <a:rPr lang="en-US" sz="1600" dirty="0">
                <a:latin typeface="Symbol" charset="2"/>
                <a:cs typeface="Symbol" charset="2"/>
              </a:rPr>
              <a:t>mg, mmm)</a:t>
            </a:r>
            <a:r>
              <a:rPr lang="is-IS" sz="1600" dirty="0">
                <a:cs typeface="Symbol" charset="2"/>
              </a:rPr>
              <a:t> down to a few 10</a:t>
            </a:r>
            <a:r>
              <a:rPr lang="is-IS" sz="1600" baseline="30000" dirty="0">
                <a:cs typeface="Symbol" charset="2"/>
              </a:rPr>
              <a:t>-10</a:t>
            </a:r>
            <a:endParaRPr lang="is-IS" sz="1600" dirty="0">
              <a:cs typeface="Symbol" charset="2"/>
            </a:endParaRPr>
          </a:p>
          <a:p>
            <a:pPr lvl="1"/>
            <a:r>
              <a:rPr lang="is-IS" sz="1600" dirty="0">
                <a:cs typeface="Symbol" charset="2"/>
              </a:rPr>
              <a:t> </a:t>
            </a:r>
            <a:r>
              <a:rPr lang="is-IS" sz="1600" dirty="0">
                <a:latin typeface="Symbol" charset="2"/>
                <a:cs typeface="Symbol" charset="2"/>
              </a:rPr>
              <a:t>t </a:t>
            </a:r>
            <a:r>
              <a:rPr lang="is-IS" sz="1600" dirty="0">
                <a:cs typeface="Symbol" charset="2"/>
              </a:rPr>
              <a:t>lifetime vs BR(</a:t>
            </a:r>
            <a:r>
              <a:rPr lang="is-IS" sz="1600" dirty="0">
                <a:latin typeface="Symbol" charset="2"/>
                <a:cs typeface="Symbol" charset="2"/>
              </a:rPr>
              <a:t>t</a:t>
            </a:r>
            <a:r>
              <a:rPr lang="is-IS" sz="1600" dirty="0">
                <a:cs typeface="Symbol" charset="2"/>
              </a:rPr>
              <a:t> </a:t>
            </a:r>
            <a:r>
              <a:rPr lang="en-US" sz="1600" dirty="0">
                <a:cs typeface="Symbol" charset="2"/>
              </a:rPr>
              <a:t>→ </a:t>
            </a:r>
            <a:r>
              <a:rPr lang="en-US" sz="1600" dirty="0" err="1">
                <a:cs typeface="Symbol" charset="2"/>
              </a:rPr>
              <a:t>e</a:t>
            </a:r>
            <a:r>
              <a:rPr lang="en-US" sz="1600" dirty="0" err="1">
                <a:latin typeface="Symbol" charset="2"/>
                <a:cs typeface="Symbol" charset="2"/>
              </a:rPr>
              <a:t>n</a:t>
            </a:r>
            <a:r>
              <a:rPr lang="en-US" sz="1600" baseline="-25000" dirty="0" err="1">
                <a:cs typeface="Symbol" charset="2"/>
              </a:rPr>
              <a:t>e</a:t>
            </a:r>
            <a:r>
              <a:rPr lang="en-US" sz="1600" dirty="0" err="1">
                <a:latin typeface="Symbol" charset="2"/>
                <a:cs typeface="Symbol" charset="2"/>
              </a:rPr>
              <a:t>n</a:t>
            </a:r>
            <a:r>
              <a:rPr lang="en-US" sz="1600" baseline="-25000" dirty="0" err="1">
                <a:latin typeface="Symbol" charset="2"/>
                <a:cs typeface="Symbol" charset="2"/>
              </a:rPr>
              <a:t>t</a:t>
            </a:r>
            <a:r>
              <a:rPr lang="en-US" sz="1600" dirty="0" err="1">
                <a:latin typeface="Symbol" charset="2"/>
                <a:cs typeface="Symbol" charset="2"/>
              </a:rPr>
              <a:t>,mn</a:t>
            </a:r>
            <a:r>
              <a:rPr lang="en-US" sz="1600" baseline="-25000" dirty="0" err="1">
                <a:latin typeface="Symbol" charset="2"/>
                <a:cs typeface="Symbol" charset="2"/>
              </a:rPr>
              <a:t>m</a:t>
            </a:r>
            <a:r>
              <a:rPr lang="en-US" sz="1600" dirty="0" err="1">
                <a:latin typeface="Symbol" charset="2"/>
                <a:cs typeface="Symbol" charset="2"/>
              </a:rPr>
              <a:t>n</a:t>
            </a:r>
            <a:r>
              <a:rPr lang="en-US" sz="1600" baseline="-25000" dirty="0" err="1">
                <a:latin typeface="Symbol" charset="2"/>
                <a:cs typeface="Symbol" charset="2"/>
              </a:rPr>
              <a:t>t</a:t>
            </a:r>
            <a:r>
              <a:rPr lang="en-US" sz="1600" dirty="0">
                <a:cs typeface="Symbol" charset="2"/>
              </a:rPr>
              <a:t>) : lepton universality tests</a:t>
            </a:r>
            <a:endParaRPr lang="en-US" dirty="0"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CERN, 7-11 Jan 2019</a:t>
            </a:r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FCC-ee workshop: Theory and Experiment</a:t>
            </a:r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8F37CEC-7426-473D-BB9A-C0489BA294D7}" type="slidenum">
              <a:rPr kumimoji="1" lang="en-US" alt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02354" y="3164185"/>
            <a:ext cx="1361724" cy="26161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is-IS" sz="1100" b="1" i="1" dirty="0">
                <a:solidFill>
                  <a:srgbClr val="000000"/>
                </a:solidFill>
                <a:latin typeface="Arial" charset="0"/>
              </a:rPr>
              <a:t>B0→ K* (892) </a:t>
            </a:r>
            <a:r>
              <a:rPr kumimoji="1" lang="is-IS" sz="1100" b="1" dirty="0">
                <a:solidFill>
                  <a:srgbClr val="000000"/>
                </a:solidFill>
                <a:latin typeface="Symbol" charset="2"/>
                <a:cs typeface="Symbol" charset="2"/>
              </a:rPr>
              <a:t>t</a:t>
            </a:r>
            <a:r>
              <a:rPr kumimoji="1" lang="is-IS" sz="1100" b="1" i="1" baseline="30000" dirty="0">
                <a:solidFill>
                  <a:srgbClr val="000000"/>
                </a:solidFill>
                <a:latin typeface="Symbol" charset="2"/>
                <a:cs typeface="Symbol" charset="2"/>
              </a:rPr>
              <a:t>+</a:t>
            </a:r>
            <a:r>
              <a:rPr kumimoji="1" lang="is-IS" sz="1100" b="1" dirty="0">
                <a:solidFill>
                  <a:srgbClr val="000000"/>
                </a:solidFill>
                <a:latin typeface="Symbol" charset="2"/>
                <a:cs typeface="Symbol" charset="2"/>
              </a:rPr>
              <a:t>t</a:t>
            </a:r>
            <a:r>
              <a:rPr kumimoji="1" lang="is-IS" sz="1100" b="1" i="1" baseline="30000" dirty="0">
                <a:solidFill>
                  <a:srgbClr val="000000"/>
                </a:solidFill>
                <a:latin typeface="Symbol" charset="2"/>
                <a:cs typeface="Symbol" charset="2"/>
              </a:rPr>
              <a:t>-</a:t>
            </a:r>
            <a:r>
              <a:rPr kumimoji="1" lang="is-IS" sz="1100" b="1" i="1" dirty="0">
                <a:solidFill>
                  <a:srgbClr val="000000"/>
                </a:solidFill>
                <a:latin typeface="Symbol" charset="2"/>
                <a:cs typeface="Symbol" charset="2"/>
              </a:rPr>
              <a:t> </a:t>
            </a:r>
            <a:endParaRPr kumimoji="1" lang="en-US" sz="1100" b="1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5321354" y="3316585"/>
            <a:ext cx="3810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397555" y="4416624"/>
            <a:ext cx="5588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dirty="0">
                <a:solidFill>
                  <a:srgbClr val="000000"/>
                </a:solidFill>
                <a:latin typeface="Arial" charset="0"/>
              </a:rPr>
              <a:t>~SM</a:t>
            </a:r>
            <a:endParaRPr kumimoji="1" lang="en-US" sz="1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73555" y="2590800"/>
            <a:ext cx="26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dirty="0">
                <a:solidFill>
                  <a:srgbClr val="009900"/>
                </a:solidFill>
                <a:latin typeface="Arial" charset="0"/>
              </a:rPr>
              <a:t>-</a:t>
            </a:r>
            <a:endParaRPr kumimoji="1" lang="en-US" dirty="0">
              <a:solidFill>
                <a:srgbClr val="009900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38542" y="2667000"/>
            <a:ext cx="2977059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400" dirty="0">
                <a:solidFill>
                  <a:srgbClr val="000000"/>
                </a:solidFill>
                <a:latin typeface="Corbel"/>
              </a:rPr>
              <a:t>Also 100,000 </a:t>
            </a:r>
            <a:r>
              <a:rPr kumimoji="1" lang="is-IS" sz="1400" i="1" dirty="0">
                <a:solidFill>
                  <a:srgbClr val="000000"/>
                </a:solidFill>
                <a:latin typeface="Arial" charset="0"/>
              </a:rPr>
              <a:t>B</a:t>
            </a:r>
            <a:r>
              <a:rPr kumimoji="1" lang="is-IS" sz="1400" i="1" baseline="-25000" dirty="0">
                <a:solidFill>
                  <a:srgbClr val="000000"/>
                </a:solidFill>
                <a:latin typeface="Arial" charset="0"/>
              </a:rPr>
              <a:t>S </a:t>
            </a:r>
            <a:r>
              <a:rPr kumimoji="1" lang="is-IS" sz="1400" i="1" dirty="0">
                <a:solidFill>
                  <a:srgbClr val="000000"/>
                </a:solidFill>
                <a:latin typeface="Arial" charset="0"/>
              </a:rPr>
              <a:t>→ </a:t>
            </a:r>
            <a:r>
              <a:rPr kumimoji="1" lang="is-IS" sz="1400" dirty="0">
                <a:solidFill>
                  <a:srgbClr val="000000"/>
                </a:solidFill>
                <a:latin typeface="Symbol" charset="2"/>
                <a:cs typeface="Symbol" charset="2"/>
              </a:rPr>
              <a:t>t</a:t>
            </a:r>
            <a:r>
              <a:rPr kumimoji="1" lang="is-IS" sz="1400" baseline="30000" dirty="0">
                <a:solidFill>
                  <a:srgbClr val="000000"/>
                </a:solidFill>
                <a:latin typeface="Symbol" charset="2"/>
                <a:cs typeface="Symbol" charset="2"/>
              </a:rPr>
              <a:t>+</a:t>
            </a:r>
            <a:r>
              <a:rPr kumimoji="1" lang="is-IS" sz="1400" dirty="0">
                <a:solidFill>
                  <a:srgbClr val="000000"/>
                </a:solidFill>
                <a:latin typeface="Symbol" charset="2"/>
                <a:cs typeface="Symbol" charset="2"/>
              </a:rPr>
              <a:t>t</a:t>
            </a:r>
            <a:r>
              <a:rPr kumimoji="1" lang="is-IS" sz="1400" baseline="30000" dirty="0">
                <a:solidFill>
                  <a:srgbClr val="000000"/>
                </a:solidFill>
                <a:latin typeface="Symbol" charset="2"/>
                <a:cs typeface="Symbol" charset="2"/>
              </a:rPr>
              <a:t>- </a:t>
            </a:r>
            <a:r>
              <a:rPr kumimoji="1" lang="is-IS" sz="1400" dirty="0">
                <a:solidFill>
                  <a:srgbClr val="000000"/>
                </a:solidFill>
                <a:latin typeface="Corbel"/>
                <a:cs typeface="Symbol" charset="2"/>
              </a:rPr>
              <a:t>@ FCC-ee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is-IS" sz="1400" dirty="0">
                <a:solidFill>
                  <a:srgbClr val="000000"/>
                </a:solidFill>
                <a:latin typeface="Corbel"/>
                <a:cs typeface="Symbol" charset="2"/>
              </a:rPr>
              <a:t>Reconstruction efficiency under study</a:t>
            </a:r>
            <a:r>
              <a:rPr kumimoji="1" lang="is-IS" sz="1400" baseline="30000" dirty="0">
                <a:solidFill>
                  <a:srgbClr val="000000"/>
                </a:solidFill>
                <a:latin typeface="Symbol" charset="2"/>
                <a:cs typeface="Symbol" charset="2"/>
              </a:rPr>
              <a:t> </a:t>
            </a:r>
            <a:endParaRPr kumimoji="1" lang="is-IS" sz="1400" baseline="30000" dirty="0">
              <a:solidFill>
                <a:srgbClr val="000000"/>
              </a:solidFill>
              <a:latin typeface="Symbol" charset="2"/>
              <a:cs typeface="Symbol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60292" y="2708702"/>
            <a:ext cx="1186076" cy="41549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050" dirty="0">
                <a:solidFill>
                  <a:srgbClr val="000000"/>
                </a:solidFill>
                <a:latin typeface="Corbel"/>
              </a:rPr>
              <a:t>J.F. </a:t>
            </a:r>
            <a:r>
              <a:rPr kumimoji="1" lang="en-US" sz="1050" dirty="0" err="1">
                <a:solidFill>
                  <a:srgbClr val="000000"/>
                </a:solidFill>
                <a:latin typeface="Corbel"/>
              </a:rPr>
              <a:t>Kamenik</a:t>
            </a:r>
            <a:r>
              <a:rPr kumimoji="1" lang="en-US" sz="1050" dirty="0">
                <a:solidFill>
                  <a:srgbClr val="000000"/>
                </a:solidFill>
                <a:latin typeface="Corbel"/>
              </a:rPr>
              <a:t> et al.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cs-CZ" sz="1050" dirty="0">
                <a:solidFill>
                  <a:srgbClr val="000000"/>
                </a:solidFill>
                <a:latin typeface="Corbel"/>
                <a:hlinkClick r:id="rId3"/>
              </a:rPr>
              <a:t>arXiv:1705.11106</a:t>
            </a:r>
            <a:endParaRPr kumimoji="1" lang="en-US" sz="1050" dirty="0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8685AA1-0F2E-8545-B8AE-48B80E1AB4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3962400"/>
            <a:ext cx="2514600" cy="2323490"/>
          </a:xfrm>
          <a:prstGeom prst="rect">
            <a:avLst/>
          </a:prstGeom>
        </p:spPr>
      </p:pic>
      <p:cxnSp>
        <p:nvCxnSpPr>
          <p:cNvPr id="12" name="Curved Connector 11"/>
          <p:cNvCxnSpPr/>
          <p:nvPr/>
        </p:nvCxnSpPr>
        <p:spPr bwMode="auto">
          <a:xfrm flipV="1">
            <a:off x="7924800" y="5257800"/>
            <a:ext cx="914400" cy="8382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8914427" y="1430180"/>
            <a:ext cx="1319592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sz="1000" dirty="0">
                <a:solidFill>
                  <a:srgbClr val="000000"/>
                </a:solidFill>
                <a:latin typeface="Arial" charset="0"/>
              </a:rPr>
              <a:t>Talk from A. </a:t>
            </a:r>
            <a:r>
              <a:rPr kumimoji="1" lang="en-US" sz="1000" dirty="0" err="1">
                <a:solidFill>
                  <a:srgbClr val="000000"/>
                </a:solidFill>
                <a:latin typeface="Arial" charset="0"/>
              </a:rPr>
              <a:t>Bondar</a:t>
            </a:r>
            <a:endParaRPr kumimoji="1" lang="en-US" sz="10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99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4491" b="5335"/>
          <a:stretch/>
        </p:blipFill>
        <p:spPr>
          <a:xfrm>
            <a:off x="764299" y="0"/>
            <a:ext cx="10663402" cy="6794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09530" y="5790198"/>
            <a:ext cx="198247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F. Gianotti 15/1/2019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613451"/>
            <a:ext cx="4114800" cy="309931"/>
          </a:xfrm>
        </p:spPr>
        <p:txBody>
          <a:bodyPr/>
          <a:lstStyle/>
          <a:p>
            <a:r>
              <a:rPr lang="pt-BR" dirty="0" smtClean="0"/>
              <a:t>M. Koratzinos, IAS HKUST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06C4-F8E9-42FF-B127-698F4EFD5AD8}" type="slidenum">
              <a:rPr lang="en-GB" smtClean="0"/>
              <a:t>38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409700" y="3706333"/>
            <a:ext cx="9334500" cy="1866900"/>
          </a:xfrm>
          <a:prstGeom prst="rect">
            <a:avLst/>
          </a:prstGeom>
          <a:noFill/>
          <a:ln w="76200"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363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4633" b="5197"/>
          <a:stretch/>
        </p:blipFill>
        <p:spPr>
          <a:xfrm>
            <a:off x="764299" y="10633"/>
            <a:ext cx="10663402" cy="67942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971" y="2317898"/>
            <a:ext cx="7965376" cy="45401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909810" y="5303520"/>
            <a:ext cx="21945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F. Gianotti 15/1/2019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M. Koratzinos, IAS HKUST 2019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06C4-F8E9-42FF-B127-698F4EFD5AD8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19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have heard it here first!</a:t>
            </a:r>
            <a:endParaRPr lang="en-GB" dirty="0"/>
          </a:p>
        </p:txBody>
      </p:sp>
      <p:pic>
        <p:nvPicPr>
          <p:cNvPr id="4" name="Content Placeholder 3" descr="ioannina_lep3_as_presented.pptx - Microsoft PowerPoint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6" t="22729" r="7268" b="10921"/>
          <a:stretch/>
        </p:blipFill>
        <p:spPr>
          <a:xfrm>
            <a:off x="2286000" y="836712"/>
            <a:ext cx="7488832" cy="5650842"/>
          </a:xfrm>
        </p:spPr>
      </p:pic>
    </p:spTree>
    <p:extLst>
      <p:ext uri="{BB962C8B-B14F-4D97-AF65-F5344CB8AC3E}">
        <p14:creationId xmlns:p14="http://schemas.microsoft.com/office/powerpoint/2010/main" val="61445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4491" b="5671"/>
          <a:stretch/>
        </p:blipFill>
        <p:spPr>
          <a:xfrm>
            <a:off x="764299" y="0"/>
            <a:ext cx="10663402" cy="6769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9810" y="5303520"/>
            <a:ext cx="21945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F. Gianotti 15/1/2019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340244" y="839972"/>
            <a:ext cx="6593736" cy="5858539"/>
            <a:chOff x="1562985" y="903767"/>
            <a:chExt cx="6175790" cy="559710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62985" y="903767"/>
              <a:ext cx="5636573" cy="5412438"/>
            </a:xfrm>
            <a:prstGeom prst="rect">
              <a:avLst/>
            </a:prstGeom>
          </p:spPr>
        </p:pic>
        <p:sp>
          <p:nvSpPr>
            <p:cNvPr id="5" name="TextBox 4"/>
            <p:cNvSpPr txBox="1">
              <a:spLocks noChangeAspect="1"/>
            </p:cNvSpPr>
            <p:nvPr/>
          </p:nvSpPr>
          <p:spPr>
            <a:xfrm>
              <a:off x="2176630" y="6131538"/>
              <a:ext cx="556214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     FCC-</a:t>
              </a:r>
              <a:r>
                <a:rPr lang="en-US" i="1" dirty="0" err="1" smtClean="0"/>
                <a:t>hh</a:t>
              </a:r>
              <a:r>
                <a:rPr lang="en-US" i="1" dirty="0" smtClean="0"/>
                <a:t> mass reach for different s-channel resonances</a:t>
              </a:r>
              <a:endParaRPr lang="en-GB" i="1" dirty="0"/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038600" y="6500620"/>
            <a:ext cx="4114800" cy="365125"/>
          </a:xfrm>
        </p:spPr>
        <p:txBody>
          <a:bodyPr/>
          <a:lstStyle/>
          <a:p>
            <a:r>
              <a:rPr lang="pt-BR" dirty="0" smtClean="0"/>
              <a:t>M. Koratzinos, IAS HKUST 2019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06C4-F8E9-42FF-B127-698F4EFD5AD8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72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4323" b="4660"/>
          <a:stretch/>
        </p:blipFill>
        <p:spPr>
          <a:xfrm>
            <a:off x="764299" y="-12700"/>
            <a:ext cx="1066340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9810" y="5303520"/>
            <a:ext cx="21945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F. Gianotti 15/1/2019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538912"/>
            <a:ext cx="4114800" cy="365125"/>
          </a:xfrm>
        </p:spPr>
        <p:txBody>
          <a:bodyPr/>
          <a:lstStyle/>
          <a:p>
            <a:r>
              <a:rPr lang="pt-BR" dirty="0" smtClean="0"/>
              <a:t>M. Koratzinos, IAS HKUST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206C4-F8E9-42FF-B127-698F4EFD5AD8}" type="slidenum">
              <a:rPr lang="en-GB" smtClean="0"/>
              <a:t>41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437335" y="1000296"/>
            <a:ext cx="2754665" cy="954107"/>
          </a:xfrm>
          <a:prstGeom prst="rect">
            <a:avLst/>
          </a:prstGeom>
          <a:noFill/>
          <a:ln>
            <a:solidFill>
              <a:srgbClr val="99FFCC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Number of Higgs bosons produced:</a:t>
            </a:r>
          </a:p>
          <a:p>
            <a:r>
              <a:rPr lang="en-US" sz="1400" dirty="0" smtClean="0"/>
              <a:t>FCC-</a:t>
            </a:r>
            <a:r>
              <a:rPr lang="en-US" sz="1400" dirty="0" err="1" smtClean="0"/>
              <a:t>ee</a:t>
            </a:r>
            <a:r>
              <a:rPr lang="en-US" sz="1400" dirty="0" smtClean="0"/>
              <a:t>: 10</a:t>
            </a:r>
            <a:r>
              <a:rPr lang="en-US" sz="1400" baseline="30000" dirty="0" smtClean="0"/>
              <a:t>6</a:t>
            </a:r>
          </a:p>
          <a:p>
            <a:r>
              <a:rPr lang="en-US" sz="1400" dirty="0" smtClean="0"/>
              <a:t>FCC-eh: 2.</a:t>
            </a:r>
            <a:r>
              <a:rPr lang="en-US" sz="1400" dirty="0"/>
              <a:t> 10</a:t>
            </a:r>
            <a:r>
              <a:rPr lang="en-US" sz="1400" baseline="30000" dirty="0"/>
              <a:t>6</a:t>
            </a:r>
          </a:p>
          <a:p>
            <a:r>
              <a:rPr lang="en-US" sz="1400" dirty="0" smtClean="0"/>
              <a:t>FCC-</a:t>
            </a:r>
            <a:r>
              <a:rPr lang="en-US" sz="1400" dirty="0" err="1" smtClean="0"/>
              <a:t>hh</a:t>
            </a:r>
            <a:r>
              <a:rPr lang="en-US" sz="1400" dirty="0" smtClean="0"/>
              <a:t>: 10</a:t>
            </a:r>
            <a:r>
              <a:rPr lang="en-US" sz="1400" baseline="30000" dirty="0" smtClean="0"/>
              <a:t>10</a:t>
            </a:r>
            <a:endParaRPr lang="en-US" sz="14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2615221" y="5672852"/>
            <a:ext cx="6867107" cy="276999"/>
          </a:xfrm>
          <a:prstGeom prst="rect">
            <a:avLst/>
          </a:prstGeom>
          <a:noFill/>
          <a:ln>
            <a:solidFill>
              <a:srgbClr val="99CC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One-sigma precision reach at the FCC on the different </a:t>
            </a:r>
            <a:r>
              <a:rPr lang="en-GB" sz="1200" dirty="0" smtClean="0"/>
              <a:t>Higgs coupling </a:t>
            </a:r>
            <a:r>
              <a:rPr lang="en-GB" sz="1200" dirty="0"/>
              <a:t>scaling factors </a:t>
            </a:r>
            <a:r>
              <a:rPr lang="en-GB" sz="1200" dirty="0" smtClean="0"/>
              <a:t>within </a:t>
            </a:r>
            <a:r>
              <a:rPr lang="en-GB" sz="1200" dirty="0"/>
              <a:t>the κ-framework</a:t>
            </a:r>
          </a:p>
        </p:txBody>
      </p:sp>
      <p:sp>
        <p:nvSpPr>
          <p:cNvPr id="8" name="Rectangle 7"/>
          <p:cNvSpPr/>
          <p:nvPr/>
        </p:nvSpPr>
        <p:spPr>
          <a:xfrm>
            <a:off x="2487168" y="6007607"/>
            <a:ext cx="6995160" cy="601881"/>
          </a:xfrm>
          <a:prstGeom prst="rect">
            <a:avLst/>
          </a:prstGeom>
          <a:noFill/>
          <a:ln w="57150"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73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76200"/>
            <a:ext cx="6978352" cy="990600"/>
          </a:xfrm>
        </p:spPr>
        <p:txBody>
          <a:bodyPr/>
          <a:lstStyle/>
          <a:p>
            <a:r>
              <a:rPr lang="en-GB" dirty="0" smtClean="0"/>
              <a:t>…and you have heard it again in Chios in 2013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4001" y="1260000"/>
            <a:ext cx="6479999" cy="48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001" y="1260000"/>
            <a:ext cx="6479999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36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6301946" y="997328"/>
            <a:ext cx="5890054" cy="514217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FCC-ee basic design choices 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0" y="1268760"/>
            <a:ext cx="6744072" cy="475252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Double ring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e+ e- collider ~100 km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Asymmetric “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moustashe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 IR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layout and optics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limit synchrotron radiation towards the detector 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IPs, large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horizontal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crossing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angle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mrad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    crab-waist optics 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Synchrotron radiation power 50 MW/beam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 at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energies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Top-up injection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scheme for high luminosity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Requires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booster synchrotron in collider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tunnel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Char char="•"/>
              <a:tabLst/>
              <a:defRPr/>
            </a:pPr>
            <a:r>
              <a:rPr lang="en-US" sz="2000" b="1" dirty="0" smtClean="0">
                <a:solidFill>
                  <a:srgbClr val="0C377B"/>
                </a:solidFill>
                <a:latin typeface="Arial"/>
              </a:rPr>
              <a:t>The design can be modified to a 4-IP layout if needed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959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108284"/>
            <a:ext cx="10058400" cy="752953"/>
          </a:xfrm>
        </p:spPr>
        <p:txBody>
          <a:bodyPr/>
          <a:lstStyle/>
          <a:p>
            <a:r>
              <a:rPr lang="en-US" dirty="0" smtClean="0"/>
              <a:t>The FCC-</a:t>
            </a:r>
            <a:r>
              <a:rPr lang="en-US" dirty="0" err="1" smtClean="0"/>
              <a:t>ee</a:t>
            </a:r>
            <a:r>
              <a:rPr lang="en-US" dirty="0" smtClean="0"/>
              <a:t> accelerator – interesting facts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900" y="782674"/>
            <a:ext cx="10972800" cy="5478426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The FCC-</a:t>
            </a:r>
            <a:r>
              <a:rPr lang="en-US" sz="2400" b="1" dirty="0" err="1" smtClean="0"/>
              <a:t>ee</a:t>
            </a:r>
            <a:r>
              <a:rPr lang="en-US" sz="2400" b="1" dirty="0" smtClean="0"/>
              <a:t> accelerator is not simply a bigger LEP! It is a modern synchrotron that pushes the design envelope to the maximum.</a:t>
            </a:r>
          </a:p>
          <a:p>
            <a:r>
              <a:rPr lang="en-US" sz="2400" dirty="0" smtClean="0"/>
              <a:t>The luminosity is so high that the beams burn up very quickly (beam lifetime 12 minutes at the ZH). Mandatory to use a full-size booster – the injector is the same size as the main ring and injects at top energy)</a:t>
            </a:r>
          </a:p>
          <a:p>
            <a:r>
              <a:rPr lang="en-US" sz="2400" dirty="0" smtClean="0"/>
              <a:t>Full LEP physics dataset every 2 minutes!</a:t>
            </a:r>
          </a:p>
          <a:p>
            <a:r>
              <a:rPr lang="en-US" sz="2400" dirty="0" smtClean="0"/>
              <a:t>Beam energy will be known to 100keV, whereas the (gravitational) effect of the moon passing overhead gives an energy change of 100MeV, one thousand times bigger.</a:t>
            </a:r>
          </a:p>
          <a:p>
            <a:r>
              <a:rPr lang="en-US" sz="2400" dirty="0" smtClean="0"/>
              <a:t>The performance quoted in the CDR is not a paper exercise, it is fully backed by simulations, leading to stringent requirements:</a:t>
            </a:r>
            <a:r>
              <a:rPr lang="en-US" sz="2400" dirty="0"/>
              <a:t> </a:t>
            </a:r>
            <a:r>
              <a:rPr lang="en-US" sz="2400" dirty="0" smtClean="0"/>
              <a:t>Colliding bunches must have the same charge to within 10%</a:t>
            </a:r>
          </a:p>
          <a:p>
            <a:r>
              <a:rPr lang="en-US" sz="2400" dirty="0" smtClean="0"/>
              <a:t>Emittance blow up in the region ±2m from the IPs is equal to the emittance of the rest of the 100 kilometers – the area around the IP is very tricky and complex</a:t>
            </a:r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45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-27384"/>
            <a:ext cx="12267446" cy="103462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FCC-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collider parameters 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39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0" y="1013764"/>
          <a:ext cx="12195548" cy="5857582"/>
        </p:xfrm>
        <a:graphic>
          <a:graphicData uri="http://schemas.openxmlformats.org/drawingml/2006/table">
            <a:tbl>
              <a:tblPr firstRow="1" bandRow="1"/>
              <a:tblGrid>
                <a:gridCol w="4961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03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7970">
                  <a:extLst>
                    <a:ext uri="{9D8B030D-6E8A-4147-A177-3AD203B41FA5}">
                      <a16:colId xmlns:a16="http://schemas.microsoft.com/office/drawing/2014/main" val="2290028570"/>
                    </a:ext>
                  </a:extLst>
                </a:gridCol>
                <a:gridCol w="13979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37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39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037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FF"/>
                    </a:solidFill>
                  </a:tcPr>
                </a:tc>
                <a:tc gridSpan="4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FCC-</a:t>
                      </a:r>
                      <a:r>
                        <a:rPr lang="en-GB" sz="24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400" b="1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LEP2</a:t>
                      </a:r>
                      <a:endParaRPr lang="en-GB" sz="20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541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energy/beam [GeV]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45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120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182.5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105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41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bunches/beam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16640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2000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328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41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</a:t>
                      </a:r>
                      <a:r>
                        <a:rPr lang="en-GB" sz="2000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current [mA]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1390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147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5.4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41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luminosity/IP x 10</a:t>
                      </a:r>
                      <a:r>
                        <a:rPr lang="en-GB" sz="2000" b="1" baseline="30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</a:t>
                      </a:r>
                      <a:r>
                        <a:rPr lang="en-GB" sz="2000" b="1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cm</a:t>
                      </a:r>
                      <a:r>
                        <a:rPr lang="en-GB" sz="2000" b="1" baseline="30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r>
                        <a:rPr lang="en-GB" sz="2000" b="1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GB" sz="2000" b="1" baseline="30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</a:t>
                      </a:r>
                      <a:endParaRPr lang="en-GB" sz="2000" b="1" baseline="-25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230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1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8.5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b="1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0.0012</a:t>
                      </a:r>
                      <a:endParaRPr lang="en-GB" sz="2000" baseline="3000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41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 loss/turn [GeV]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0.036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0.34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1.72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9.2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3.34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41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synchrotron power [MW]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 gridSpan="4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541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voltage [GV]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0.75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2.0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4+6.9</a:t>
                      </a:r>
                      <a:endParaRPr lang="en-GB" sz="2000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3.5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5414">
                <a:tc>
                  <a:txBody>
                    <a:bodyPr/>
                    <a:lstStyle/>
                    <a:p>
                      <a:r>
                        <a:rPr lang="en-GB" sz="2000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rms</a:t>
                      </a:r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bunch length (SR,+BS) [mm]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3.5, 12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3.0, 6.0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3.2,</a:t>
                      </a:r>
                      <a:r>
                        <a:rPr lang="en-GB" sz="2000" b="0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5.3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2.0, 2.5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12, 12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5414">
                <a:tc>
                  <a:txBody>
                    <a:bodyPr/>
                    <a:lstStyle/>
                    <a:p>
                      <a:r>
                        <a:rPr lang="en-GB" sz="2000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rms</a:t>
                      </a:r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emittance </a:t>
                      </a:r>
                      <a:r>
                        <a:rPr lang="en-GB" sz="2000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2000" baseline="-25000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x,y</a:t>
                      </a:r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[nm, pm]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0.3, 1.0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0.84, 1.7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0.6,</a:t>
                      </a:r>
                      <a:r>
                        <a:rPr lang="en-GB" sz="2000" b="0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1.3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1.5, 2.9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22, 250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5414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Horiz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.,vertical beta* [mm]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150,</a:t>
                      </a:r>
                      <a:r>
                        <a:rPr lang="en-US" sz="2000" b="0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200, 1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300,</a:t>
                      </a:r>
                      <a:r>
                        <a:rPr lang="en-US" sz="2000" b="0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1000,</a:t>
                      </a:r>
                      <a:r>
                        <a:rPr lang="en-US" sz="2000" b="0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1.6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862354"/>
                  </a:ext>
                </a:extLst>
              </a:tr>
              <a:tr h="415414">
                <a:tc>
                  <a:txBody>
                    <a:bodyPr/>
                    <a:lstStyle/>
                    <a:p>
                      <a:r>
                        <a:rPr lang="en-GB" sz="2000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longit</a:t>
                      </a:r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damping time [turns]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1273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236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5414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crossing angle [</a:t>
                      </a:r>
                      <a:r>
                        <a:rPr lang="en-GB" sz="2000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mrad</a:t>
                      </a:r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24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24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2400" b="0" dirty="0">
                        <a:solidFill>
                          <a:srgbClr val="000099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5414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lifetime (</a:t>
                      </a:r>
                      <a:r>
                        <a:rPr lang="en-GB" sz="2000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rad.B+BS</a:t>
                      </a:r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  [min]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68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59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20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FFD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434</a:t>
                      </a:r>
                      <a:endParaRPr lang="en-GB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61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epton collider luminosities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680176" y="5631631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energy [GeV]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287688" y="1772816"/>
            <a:ext cx="0" cy="3791969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639616" y="5579948"/>
            <a:ext cx="122413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91 GeV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4367808" y="3068960"/>
            <a:ext cx="0" cy="252028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91744" y="5590981"/>
            <a:ext cx="115212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WW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160 GeV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5159896" y="3429000"/>
            <a:ext cx="0" cy="216024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655840" y="2854677"/>
            <a:ext cx="115212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240 GeV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931594" y="4084446"/>
            <a:ext cx="0" cy="1502876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412790" y="3564305"/>
            <a:ext cx="115212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ttbar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350 GeV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4316" y="1019145"/>
            <a:ext cx="8588187" cy="510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15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4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35960</TotalTime>
  <Words>4354</Words>
  <Application>Microsoft Office PowerPoint</Application>
  <PresentationFormat>Widescreen</PresentationFormat>
  <Paragraphs>751</Paragraphs>
  <Slides>41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10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64" baseType="lpstr">
      <vt:lpstr>MS PGothic</vt:lpstr>
      <vt:lpstr>Arial</vt:lpstr>
      <vt:lpstr>Calibri</vt:lpstr>
      <vt:lpstr>Calibri Light</vt:lpstr>
      <vt:lpstr>Cambria Math</vt:lpstr>
      <vt:lpstr>Comic Sans MS</vt:lpstr>
      <vt:lpstr>Corbel</vt:lpstr>
      <vt:lpstr>FG Deanna's Hand</vt:lpstr>
      <vt:lpstr>Symbol</vt:lpstr>
      <vt:lpstr>Times New Roman</vt:lpstr>
      <vt:lpstr>Wingdings</vt:lpstr>
      <vt:lpstr>Zapf Dingbats</vt:lpstr>
      <vt:lpstr>Default Design</vt:lpstr>
      <vt:lpstr>Custom Design</vt:lpstr>
      <vt:lpstr>Office Theme</vt:lpstr>
      <vt:lpstr>1_Office Theme</vt:lpstr>
      <vt:lpstr>3_Office Theme</vt:lpstr>
      <vt:lpstr>2_FC5643-CERN3027 - Scale of contributions</vt:lpstr>
      <vt:lpstr>4_Theme1</vt:lpstr>
      <vt:lpstr>1_Default Design</vt:lpstr>
      <vt:lpstr>Theme1</vt:lpstr>
      <vt:lpstr>2_Default Design</vt:lpstr>
      <vt:lpstr>Equation</vt:lpstr>
      <vt:lpstr>PowerPoint Presentation</vt:lpstr>
      <vt:lpstr>Acknowledgements</vt:lpstr>
      <vt:lpstr>PowerPoint Presentation</vt:lpstr>
      <vt:lpstr>You have heard it here first!</vt:lpstr>
      <vt:lpstr>…and you have heard it again in Chios in 2013</vt:lpstr>
      <vt:lpstr>PowerPoint Presentation</vt:lpstr>
      <vt:lpstr>The FCC-ee accelerator – interesting facts</vt:lpstr>
      <vt:lpstr>PowerPoint Presentation</vt:lpstr>
      <vt:lpstr>PowerPoint Presentation</vt:lpstr>
      <vt:lpstr>The FCC-ee operation model and statistics</vt:lpstr>
      <vt:lpstr>FCC-ee physics opportunities</vt:lpstr>
      <vt:lpstr>Important features for precision – EWPO regime </vt:lpstr>
      <vt:lpstr>Beam Polarization and Energy Calibration</vt:lpstr>
      <vt:lpstr>Combination of all EW measurements</vt:lpstr>
      <vt:lpstr>A note on attainable precision</vt:lpstr>
      <vt:lpstr>The FCC-ee as a Higgs factory</vt:lpstr>
      <vt:lpstr>Absolute coupling and width measurement</vt:lpstr>
      <vt:lpstr>Result of the “kappa” fit</vt:lpstr>
      <vt:lpstr>Result of the “kappa” fit in 4 IP scenario</vt:lpstr>
      <vt:lpstr>Comment about longitudinal polarization</vt:lpstr>
      <vt:lpstr>Comment about longitudinal polarization</vt:lpstr>
      <vt:lpstr>Is a √s = 500 GeV upgrade required/useful ? </vt:lpstr>
      <vt:lpstr>Higgs self-coupling at the FCC-ee</vt:lpstr>
      <vt:lpstr>Precision ⟺ Discovery</vt:lpstr>
      <vt:lpstr>FCC-ee detector design concepts</vt:lpstr>
      <vt:lpstr>Unique at FCC-ee : First generation couplings</vt:lpstr>
      <vt:lpstr>PowerPoint Presentation</vt:lpstr>
      <vt:lpstr>Conclusions</vt:lpstr>
      <vt:lpstr>Extra slides</vt:lpstr>
      <vt:lpstr>Measuring the beam energy and energy spread</vt:lpstr>
      <vt:lpstr>The resonant depolarization method</vt:lpstr>
      <vt:lpstr>Achieving polarization </vt:lpstr>
      <vt:lpstr>Energy spread determination</vt:lpstr>
      <vt:lpstr>Direct discoveries </vt:lpstr>
      <vt:lpstr>Direct discoveries (cont’d)</vt:lpstr>
      <vt:lpstr>Statistics needed at/around the Z pole</vt:lpstr>
      <vt:lpstr>Flavours  : B anomalies, t physics, …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KET ideas</dc:title>
  <dc:creator>Frank Zimmermann</dc:creator>
  <cp:lastModifiedBy>m Koratzinos</cp:lastModifiedBy>
  <cp:revision>450</cp:revision>
  <cp:lastPrinted>2019-01-22T06:58:32Z</cp:lastPrinted>
  <dcterms:created xsi:type="dcterms:W3CDTF">2016-03-27T23:12:28Z</dcterms:created>
  <dcterms:modified xsi:type="dcterms:W3CDTF">2019-04-18T12:37:55Z</dcterms:modified>
</cp:coreProperties>
</file>