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37"/>
  </p:notesMasterIdLst>
  <p:handoutMasterIdLst>
    <p:handoutMasterId r:id="rId38"/>
  </p:handoutMasterIdLst>
  <p:sldIdLst>
    <p:sldId id="256" r:id="rId2"/>
    <p:sldId id="527" r:id="rId3"/>
    <p:sldId id="514" r:id="rId4"/>
    <p:sldId id="515" r:id="rId5"/>
    <p:sldId id="516" r:id="rId6"/>
    <p:sldId id="273" r:id="rId7"/>
    <p:sldId id="310" r:id="rId8"/>
    <p:sldId id="523" r:id="rId9"/>
    <p:sldId id="524" r:id="rId10"/>
    <p:sldId id="532" r:id="rId11"/>
    <p:sldId id="526" r:id="rId12"/>
    <p:sldId id="312" r:id="rId13"/>
    <p:sldId id="285" r:id="rId14"/>
    <p:sldId id="313" r:id="rId15"/>
    <p:sldId id="528" r:id="rId16"/>
    <p:sldId id="308" r:id="rId17"/>
    <p:sldId id="530" r:id="rId18"/>
    <p:sldId id="316" r:id="rId19"/>
    <p:sldId id="506" r:id="rId20"/>
    <p:sldId id="531" r:id="rId21"/>
    <p:sldId id="519" r:id="rId22"/>
    <p:sldId id="529" r:id="rId23"/>
    <p:sldId id="533" r:id="rId24"/>
    <p:sldId id="525" r:id="rId25"/>
    <p:sldId id="518" r:id="rId26"/>
    <p:sldId id="517" r:id="rId27"/>
    <p:sldId id="520" r:id="rId28"/>
    <p:sldId id="521" r:id="rId29"/>
    <p:sldId id="488" r:id="rId30"/>
    <p:sldId id="500" r:id="rId31"/>
    <p:sldId id="499" r:id="rId32"/>
    <p:sldId id="493" r:id="rId33"/>
    <p:sldId id="338" r:id="rId34"/>
    <p:sldId id="507" r:id="rId35"/>
    <p:sldId id="508" r:id="rId36"/>
  </p:sldIdLst>
  <p:sldSz cx="12192000" cy="6858000"/>
  <p:notesSz cx="6858000" cy="9144000"/>
  <p:embeddedFontLst>
    <p:embeddedFont>
      <p:font typeface="Cambria Math" panose="02040503050406030204" pitchFamily="18" charset="0"/>
      <p:regular r:id="rId39"/>
    </p:embeddedFont>
    <p:embeddedFont>
      <p:font typeface="Century Gothic" panose="020B0502020202020204" pitchFamily="34" charset="0"/>
      <p:regular r:id="rId40"/>
      <p:bold r:id="rId41"/>
      <p:italic r:id="rId42"/>
      <p:boldItalic r:id="rId43"/>
    </p:embeddedFont>
    <p:embeddedFont>
      <p:font typeface="Yu Gothic UI Light" panose="020B0300000000000000" pitchFamily="50" charset="-128"/>
      <p:regular r:id="rId44"/>
    </p:embeddedFont>
    <p:embeddedFont>
      <p:font typeface="Yu Gothic UI Semilight" panose="020B0400000000000000" pitchFamily="50" charset="-128"/>
      <p:regular r:id="rId45"/>
    </p:embeddedFont>
    <p:embeddedFont>
      <p:font typeface="游ゴシック" panose="020B0400000000000000" pitchFamily="50" charset="-128"/>
      <p:regular r:id="rId46"/>
      <p:bold r:id="rId47"/>
    </p:embeddedFont>
    <p:embeddedFont>
      <p:font typeface="游ゴシック Medium" panose="020B0500000000000000" pitchFamily="50" charset="-128"/>
      <p:regular r:id="rId4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32" autoAdjust="0"/>
    <p:restoredTop sz="94837" autoAdjust="0"/>
  </p:normalViewPr>
  <p:slideViewPr>
    <p:cSldViewPr snapToGrid="0">
      <p:cViewPr varScale="1">
        <p:scale>
          <a:sx n="80" d="100"/>
          <a:sy n="80" d="100"/>
        </p:scale>
        <p:origin x="53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D6BB8BE-58DF-46D5-96A0-880E2325FE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6C13BA-DF96-4E05-ACFB-1EE382FA79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F9CB5-39D5-4783-990E-362A807C3DAA}" type="datetimeFigureOut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45A25A7-12D5-49B1-A93C-BD5E2EACD6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46224D9-6936-4941-9B25-67B005F664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1DE30-148F-4AA4-A14F-FC3C79439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3081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277F1-2C2F-4626-A78B-58A35AB9259B}" type="datetimeFigureOut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5B2B5-ED9D-432A-B8BA-77A53E756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214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/>
              <a:t>In this model, we have two different processes to </a:t>
            </a:r>
            <a:r>
              <a:rPr kumimoji="1" lang="en-US" altLang="ja-JP" baseline="0" dirty="0" err="1"/>
              <a:t>hadronize</a:t>
            </a:r>
            <a:r>
              <a:rPr kumimoji="1" lang="en-US" altLang="ja-JP" baseline="0" dirty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/>
              <a:t>For corona part,  </a:t>
            </a:r>
            <a:r>
              <a:rPr kumimoji="1" lang="en-US" altLang="ja-JP" baseline="0" dirty="0" err="1"/>
              <a:t>hadronize</a:t>
            </a:r>
            <a:r>
              <a:rPr kumimoji="1" lang="en-US" altLang="ja-JP" baseline="0" dirty="0"/>
              <a:t> them using PYTHIA which is </a:t>
            </a:r>
            <a:r>
              <a:rPr kumimoji="1" lang="en-US" altLang="ja-JP" baseline="0" dirty="0" err="1"/>
              <a:t>besed</a:t>
            </a:r>
            <a:r>
              <a:rPr kumimoji="1" lang="en-US" altLang="ja-JP" baseline="0" dirty="0"/>
              <a:t> on string fragmentation model.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/>
              <a:t>For core part, we </a:t>
            </a:r>
            <a:r>
              <a:rPr kumimoji="1" lang="en-US" altLang="ja-JP" baseline="0" dirty="0" err="1"/>
              <a:t>particlize</a:t>
            </a:r>
            <a:r>
              <a:rPr kumimoji="1" lang="en-US" altLang="ja-JP" baseline="0" dirty="0"/>
              <a:t> the fluids at the chemical freezeout temperature 160 MeV using Cooper-Frye formula as a conventional hydrodynamic model.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/>
              <a:t>We take into account of resonance decay for final hadronic products by multiplying a resonance factors.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aseline="0" dirty="0"/>
              <a:t>which is borrowed from statistical model.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15378-2590-40E5-BDCB-904E42D164C2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56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F70A-0A8E-46D6-8186-FE5DF30601C6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063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699B8-75D0-4753-B096-8EDF24B60523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35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F084-5F5A-4D14-8ECF-628C6C9651B5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81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DFB-305C-4EEF-9160-6FD2F7956974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8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E6D9-807E-4CB1-80E2-A3DBC974BC7E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17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38494-00EC-4409-B516-A8CB84226CBE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18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1186C-4711-4CDC-BE7A-A5DCF9B07940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01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025B2-2775-4406-89E9-9C22ABFD71DA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9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B2F57-E1E8-40BC-AAE5-4840D563DF6E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07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F7ECB-FA2F-4C9E-882A-B508A4439ABA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65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F9049-4A39-4682-A36C-C90C97D4E99C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46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2E9B-D527-4188-8C81-E3989572B14F}" type="datetime1">
              <a:rPr kumimoji="1" lang="ja-JP" altLang="en-US" smtClean="0"/>
              <a:t>2019/3/6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CF57B-DD1B-4031-B9F9-0C464C9FAF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453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8" Type="http://schemas.openxmlformats.org/officeDocument/2006/relationships/hyperlink" Target="https://www.remix3d.com/details/G009SXKVWJTK" TargetMode="External"/><Relationship Id="rId21" Type="http://schemas.openxmlformats.org/officeDocument/2006/relationships/image" Target="../media/image14.png"/><Relationship Id="rId17" Type="http://schemas.microsoft.com/office/2017/06/relationships/model3d" Target="../media/model3d1.glb"/><Relationship Id="rId12" Type="http://schemas.openxmlformats.org/officeDocument/2006/relationships/image" Target="../media/image7.png"/><Relationship Id="rId16" Type="http://schemas.openxmlformats.org/officeDocument/2006/relationships/image" Target="../media/image13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17.png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19" Type="http://schemas.openxmlformats.org/officeDocument/2006/relationships/image" Target="../media/image7.png"/><Relationship Id="rId14" Type="http://schemas.openxmlformats.org/officeDocument/2006/relationships/image" Target="../media/image10.png"/><Relationship Id="rId2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90.png"/><Relationship Id="rId4" Type="http://schemas.openxmlformats.org/officeDocument/2006/relationships/image" Target="../media/image340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1.png"/><Relationship Id="rId3" Type="http://schemas.openxmlformats.org/officeDocument/2006/relationships/image" Target="../media/image38.png"/><Relationship Id="rId7" Type="http://schemas.openxmlformats.org/officeDocument/2006/relationships/image" Target="../media/image49.png"/><Relationship Id="rId12" Type="http://schemas.openxmlformats.org/officeDocument/2006/relationships/image" Target="../media/image4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0.png"/><Relationship Id="rId11" Type="http://schemas.openxmlformats.org/officeDocument/2006/relationships/image" Target="../media/image47.png"/><Relationship Id="rId5" Type="http://schemas.openxmlformats.org/officeDocument/2006/relationships/image" Target="../media/image370.png"/><Relationship Id="rId15" Type="http://schemas.openxmlformats.org/officeDocument/2006/relationships/image" Target="../media/image52.png"/><Relationship Id="rId10" Type="http://schemas.openxmlformats.org/officeDocument/2006/relationships/image" Target="../media/image45.png"/><Relationship Id="rId4" Type="http://schemas.openxmlformats.org/officeDocument/2006/relationships/image" Target="../media/image46.png"/><Relationship Id="rId9" Type="http://schemas.openxmlformats.org/officeDocument/2006/relationships/image" Target="../media/image44.png"/><Relationship Id="rId1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0.png"/><Relationship Id="rId4" Type="http://schemas.openxmlformats.org/officeDocument/2006/relationships/image" Target="../media/image1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1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43.png"/><Relationship Id="rId7" Type="http://schemas.openxmlformats.org/officeDocument/2006/relationships/image" Target="../media/image30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121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0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0.png"/><Relationship Id="rId4" Type="http://schemas.openxmlformats.org/officeDocument/2006/relationships/image" Target="../media/image40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6801" y="1678510"/>
            <a:ext cx="10067924" cy="1444163"/>
          </a:xfrm>
        </p:spPr>
        <p:txBody>
          <a:bodyPr>
            <a:noAutofit/>
          </a:bodyPr>
          <a:lstStyle/>
          <a:p>
            <a:r>
              <a:rPr kumimoji="1" lang="en-US" altLang="ja-JP" sz="4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Integrated dynamical </a:t>
            </a:r>
            <a:r>
              <a:rPr lang="en-US" altLang="ja-JP" sz="4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a</a:t>
            </a:r>
            <a:r>
              <a:rPr kumimoji="1" lang="en-US" altLang="ja-JP" sz="4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pproach </a:t>
            </a:r>
            <a:br>
              <a:rPr kumimoji="1" lang="en-US" altLang="ja-JP" sz="4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</a:br>
            <a:r>
              <a:rPr kumimoji="1" lang="en-US" altLang="ja-JP" sz="4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from small to large colliding systems</a:t>
            </a:r>
            <a:endParaRPr kumimoji="1" lang="ja-JP" altLang="en-US" sz="4400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22754" y="3616698"/>
            <a:ext cx="6377267" cy="538289"/>
          </a:xfrm>
        </p:spPr>
        <p:txBody>
          <a:bodyPr wrap="square">
            <a:spAutoFit/>
          </a:bodyPr>
          <a:lstStyle/>
          <a:p>
            <a:pPr algn="r"/>
            <a:r>
              <a:rPr lang="en-US" altLang="ja-JP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Tetsufumi</a:t>
            </a:r>
            <a:r>
              <a:rPr lang="ja-JP" altLang="en-US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lang="en-US" altLang="ja-JP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Hirano</a:t>
            </a:r>
            <a:r>
              <a:rPr lang="ja-JP" altLang="en-US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lang="en-US" altLang="ja-JP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(Sophia</a:t>
            </a:r>
            <a:r>
              <a:rPr lang="ja-JP" altLang="en-US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lang="en-US" altLang="ja-JP" sz="32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Univ.)</a:t>
            </a:r>
            <a:endParaRPr kumimoji="1" lang="en-US" altLang="ja-JP" sz="3200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F2DEF5-AFE8-42E0-A99F-81D0C26B9A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45" t="3571" r="22244" b="12213"/>
          <a:stretch/>
        </p:blipFill>
        <p:spPr>
          <a:xfrm>
            <a:off x="10900021" y="3256382"/>
            <a:ext cx="1091954" cy="1037583"/>
          </a:xfrm>
          <a:prstGeom prst="rect">
            <a:avLst/>
          </a:prstGeom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EBA3E5-B383-444B-8697-BDE73A708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90CF57B-DD1B-4031-B9F9-0C464C9FAFE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134A81E-7A7B-4B0D-9293-0E657BC67FDE}"/>
              </a:ext>
            </a:extLst>
          </p:cNvPr>
          <p:cNvSpPr txBox="1"/>
          <p:nvPr/>
        </p:nvSpPr>
        <p:spPr>
          <a:xfrm>
            <a:off x="1828645" y="4474706"/>
            <a:ext cx="70038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References:</a:t>
            </a:r>
          </a:p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TH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Prog. Part.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Nucl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 Phys. </a:t>
            </a:r>
            <a:r>
              <a:rPr kumimoji="1"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70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108 (2013).   </a:t>
            </a:r>
          </a:p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Y.Tachibana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TH, Phys. Rev. C</a:t>
            </a:r>
            <a:r>
              <a:rPr kumimoji="1"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90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021902 (2014); C93, 054907 (2016). </a:t>
            </a:r>
          </a:p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K.Murase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Ph.D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thesis, the Univ. of Tokyo (2015).</a:t>
            </a:r>
          </a:p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S.Takeuchi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Phys. Rev. C</a:t>
            </a:r>
            <a:r>
              <a:rPr kumimoji="1"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92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044907 (2015).</a:t>
            </a:r>
          </a:p>
          <a:p>
            <a:pPr algn="l"/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M.Okai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Phys. Rev. C</a:t>
            </a:r>
            <a:r>
              <a:rPr kumimoji="1"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95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054914 (2017).</a:t>
            </a:r>
          </a:p>
          <a:p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Y.Kanakubo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PTEP </a:t>
            </a:r>
            <a:r>
              <a:rPr kumimoji="1"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2018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121D01 (2018).</a:t>
            </a:r>
          </a:p>
          <a:p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 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A.Sakai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(in preparation)  </a:t>
            </a:r>
            <a:endParaRPr kumimoji="1" lang="ja-JP" altLang="en-US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DDF271-EB46-4C2D-99AE-5E162D547569}"/>
              </a:ext>
            </a:extLst>
          </p:cNvPr>
          <p:cNvSpPr txBox="1"/>
          <p:nvPr/>
        </p:nvSpPr>
        <p:spPr>
          <a:xfrm>
            <a:off x="7153275" y="12700"/>
            <a:ext cx="5038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/>
              <a:t>International Workshop on Forward Physics and Forward Calorimeter Upgrade in ALICE</a:t>
            </a:r>
          </a:p>
          <a:p>
            <a:pPr algn="r"/>
            <a:r>
              <a:rPr kumimoji="1" lang="en-US" altLang="ja-JP" sz="2000" dirty="0"/>
              <a:t>CCS, Tsukuba Univ., March 7-9, 2019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361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813487-E311-485D-AAEB-6DEC331A8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ja-JP" dirty="0"/>
              <a:t>Recent analyses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F1784E1-CFC8-4B61-9B57-11A1FA3BBF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altLang="ja-JP" dirty="0"/>
              <a:t>Integrated dynamical approach to soft physics in heavy-ion collisions</a:t>
            </a:r>
            <a:br>
              <a:rPr lang="en-US" altLang="ja-JP" dirty="0"/>
            </a:br>
            <a:r>
              <a:rPr lang="en-US" altLang="ja-JP" dirty="0"/>
              <a:t>From large to small colliding systems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BA317AB-D4C4-4EF2-A670-CD13DFE99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371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6E96D2-0505-4E7C-B71A-3C133964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Integrated dynamical approach to soft physics in heavy-ion collisions (model S)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E2157BD-08D4-439C-90EA-36C88C7C3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903177-AE05-48C7-9B85-190CED8319CA}"/>
              </a:ext>
            </a:extLst>
          </p:cNvPr>
          <p:cNvSpPr txBox="1"/>
          <p:nvPr/>
        </p:nvSpPr>
        <p:spPr>
          <a:xfrm>
            <a:off x="345102" y="5755062"/>
            <a:ext cx="335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MC Glauber(+BGK)/KLN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63C899-DA9D-4863-86DD-E748D4BA1B96}"/>
              </a:ext>
            </a:extLst>
          </p:cNvPr>
          <p:cNvSpPr txBox="1"/>
          <p:nvPr/>
        </p:nvSpPr>
        <p:spPr>
          <a:xfrm>
            <a:off x="4531373" y="5775963"/>
            <a:ext cx="107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>
                <a:solidFill>
                  <a:schemeClr val="accent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pQCD</a:t>
            </a:r>
            <a:endParaRPr kumimoji="1" lang="ja-JP" altLang="en-US" sz="2400" dirty="0">
              <a:solidFill>
                <a:schemeClr val="accent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F871BAF-7684-4499-8F4C-31FF196F9942}"/>
              </a:ext>
            </a:extLst>
          </p:cNvPr>
          <p:cNvSpPr txBox="1"/>
          <p:nvPr/>
        </p:nvSpPr>
        <p:spPr>
          <a:xfrm>
            <a:off x="3976325" y="3966018"/>
            <a:ext cx="219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solidFill>
                  <a:schemeClr val="accent1"/>
                </a:solidFill>
                <a:latin typeface="+mn-ea"/>
              </a:rPr>
              <a:t>Modification of</a:t>
            </a:r>
          </a:p>
          <a:p>
            <a:pPr algn="ctr"/>
            <a:r>
              <a:rPr lang="en-US" altLang="ja-JP" sz="2400" dirty="0">
                <a:solidFill>
                  <a:schemeClr val="accent1"/>
                </a:solidFill>
                <a:latin typeface="+mn-ea"/>
              </a:rPr>
              <a:t>jet structure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B5E3436-1E10-43B5-94C4-C3DA5C7DE375}"/>
              </a:ext>
            </a:extLst>
          </p:cNvPr>
          <p:cNvSpPr txBox="1"/>
          <p:nvPr/>
        </p:nvSpPr>
        <p:spPr>
          <a:xfrm>
            <a:off x="4462490" y="2726760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fragmentation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0E03752-99A3-4A32-BFAC-6234D7316CA2}"/>
              </a:ext>
            </a:extLst>
          </p:cNvPr>
          <p:cNvSpPr txBox="1"/>
          <p:nvPr/>
        </p:nvSpPr>
        <p:spPr>
          <a:xfrm>
            <a:off x="357443" y="4948326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Classical Yang-Mills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32FF1F-97B0-43B5-9E1C-E4FF34F40543}"/>
              </a:ext>
            </a:extLst>
          </p:cNvPr>
          <p:cNvSpPr txBox="1"/>
          <p:nvPr/>
        </p:nvSpPr>
        <p:spPr>
          <a:xfrm>
            <a:off x="476689" y="3900927"/>
            <a:ext cx="2193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Fluctuating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hydrodynamics</a:t>
            </a:r>
          </a:p>
        </p:txBody>
      </p:sp>
      <p:sp>
        <p:nvSpPr>
          <p:cNvPr id="10" name="矢印: 左右 9">
            <a:extLst>
              <a:ext uri="{FF2B5EF4-FFF2-40B4-BE49-F238E27FC236}">
                <a16:creationId xmlns:a16="http://schemas.microsoft.com/office/drawing/2014/main" id="{EDE94E7D-6AAF-47C0-B9AB-AAAB2181D557}"/>
              </a:ext>
            </a:extLst>
          </p:cNvPr>
          <p:cNvSpPr/>
          <p:nvPr/>
        </p:nvSpPr>
        <p:spPr>
          <a:xfrm>
            <a:off x="2592405" y="3971026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FCB2CE-8C75-4E51-A218-BAC83B0D40E9}"/>
              </a:ext>
            </a:extLst>
          </p:cNvPr>
          <p:cNvSpPr txBox="1"/>
          <p:nvPr/>
        </p:nvSpPr>
        <p:spPr>
          <a:xfrm>
            <a:off x="2720735" y="4107052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tx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tx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tx2"/>
                </a:solidFill>
                <a:latin typeface="+mn-ea"/>
              </a:rPr>
              <a:t>model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0021CA-FA46-451F-97A5-14A7D0B247F7}"/>
              </a:ext>
            </a:extLst>
          </p:cNvPr>
          <p:cNvSpPr txBox="1"/>
          <p:nvPr/>
        </p:nvSpPr>
        <p:spPr>
          <a:xfrm>
            <a:off x="377683" y="2047339"/>
            <a:ext cx="374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+mn-ea"/>
              </a:rPr>
              <a:t>JAM (Hadronic  transport) 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E5BBDA-146E-411A-A61B-4108D1B4C652}"/>
              </a:ext>
            </a:extLst>
          </p:cNvPr>
          <p:cNvSpPr txBox="1"/>
          <p:nvPr/>
        </p:nvSpPr>
        <p:spPr>
          <a:xfrm>
            <a:off x="2107538" y="2841559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1052182-ACF6-4EDC-9399-7E183C303362}"/>
              </a:ext>
            </a:extLst>
          </p:cNvPr>
          <p:cNvCxnSpPr/>
          <p:nvPr/>
        </p:nvCxnSpPr>
        <p:spPr>
          <a:xfrm flipV="1">
            <a:off x="1877990" y="5344554"/>
            <a:ext cx="0" cy="4314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90D75A-CE34-4A28-A56C-84F2BBD161F4}"/>
              </a:ext>
            </a:extLst>
          </p:cNvPr>
          <p:cNvCxnSpPr/>
          <p:nvPr/>
        </p:nvCxnSpPr>
        <p:spPr>
          <a:xfrm flipV="1">
            <a:off x="1877990" y="4654614"/>
            <a:ext cx="0" cy="36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DC90D380-B218-477B-8CED-8ACC777ED1A9}"/>
              </a:ext>
            </a:extLst>
          </p:cNvPr>
          <p:cNvCxnSpPr>
            <a:cxnSpLocks/>
          </p:cNvCxnSpPr>
          <p:nvPr/>
        </p:nvCxnSpPr>
        <p:spPr>
          <a:xfrm flipV="1">
            <a:off x="1881988" y="2533390"/>
            <a:ext cx="3317" cy="13841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4C7B545-2270-466F-A33E-5A39EF33D1C9}"/>
              </a:ext>
            </a:extLst>
          </p:cNvPr>
          <p:cNvCxnSpPr>
            <a:cxnSpLocks/>
            <a:stCxn id="5" idx="0"/>
            <a:endCxn id="6" idx="2"/>
          </p:cNvCxnSpPr>
          <p:nvPr/>
        </p:nvCxnSpPr>
        <p:spPr>
          <a:xfrm flipV="1">
            <a:off x="5069590" y="4797015"/>
            <a:ext cx="2548" cy="978948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27EBED6-2418-43EC-BC6A-0C938ED20C53}"/>
              </a:ext>
            </a:extLst>
          </p:cNvPr>
          <p:cNvCxnSpPr>
            <a:cxnSpLocks/>
            <a:stCxn id="6" idx="0"/>
            <a:endCxn id="7" idx="2"/>
          </p:cNvCxnSpPr>
          <p:nvPr/>
        </p:nvCxnSpPr>
        <p:spPr>
          <a:xfrm flipV="1">
            <a:off x="5072138" y="3557757"/>
            <a:ext cx="422045" cy="40826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70B1F3D9-28A2-47FD-BD51-FF0A57349770}"/>
              </a:ext>
            </a:extLst>
          </p:cNvPr>
          <p:cNvCxnSpPr>
            <a:cxnSpLocks/>
            <a:stCxn id="6" idx="0"/>
            <a:endCxn id="13" idx="2"/>
          </p:cNvCxnSpPr>
          <p:nvPr/>
        </p:nvCxnSpPr>
        <p:spPr>
          <a:xfrm flipH="1" flipV="1">
            <a:off x="3196939" y="3672556"/>
            <a:ext cx="1875199" cy="29346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082FA8B0-ACE6-4816-BF24-D9A7EEB62C93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885305" y="3672556"/>
            <a:ext cx="1311634" cy="23549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0D304FE6-9C46-4D98-AD8F-95F48A24C97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1877990" y="4797015"/>
            <a:ext cx="3194148" cy="99087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6CB62A4-FB2D-4B88-9E7E-3E5B79741212}"/>
              </a:ext>
            </a:extLst>
          </p:cNvPr>
          <p:cNvCxnSpPr>
            <a:cxnSpLocks/>
          </p:cNvCxnSpPr>
          <p:nvPr/>
        </p:nvCxnSpPr>
        <p:spPr>
          <a:xfrm flipH="1" flipV="1">
            <a:off x="3185101" y="2522705"/>
            <a:ext cx="1" cy="32609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FB01653-18C5-4029-94A2-F4F0008F1A19}"/>
              </a:ext>
            </a:extLst>
          </p:cNvPr>
          <p:cNvCxnSpPr>
            <a:cxnSpLocks/>
            <a:stCxn id="7" idx="0"/>
            <a:endCxn id="30" idx="3"/>
          </p:cNvCxnSpPr>
          <p:nvPr/>
        </p:nvCxnSpPr>
        <p:spPr>
          <a:xfrm flipH="1" flipV="1">
            <a:off x="4995637" y="1881062"/>
            <a:ext cx="498546" cy="845698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22FE6FB-968C-44BE-BA6F-9D7D99E9324D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2720735" y="1881062"/>
            <a:ext cx="524102" cy="13663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矢印: 左右 25">
            <a:extLst>
              <a:ext uri="{FF2B5EF4-FFF2-40B4-BE49-F238E27FC236}">
                <a16:creationId xmlns:a16="http://schemas.microsoft.com/office/drawing/2014/main" id="{36C2C7EC-A738-4DD1-A821-9811FA90A75B}"/>
              </a:ext>
            </a:extLst>
          </p:cNvPr>
          <p:cNvSpPr/>
          <p:nvPr/>
        </p:nvSpPr>
        <p:spPr>
          <a:xfrm>
            <a:off x="2548785" y="6298992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A2B69CF-B5F1-4767-A4CD-E0462D87E8FB}"/>
              </a:ext>
            </a:extLst>
          </p:cNvPr>
          <p:cNvSpPr txBox="1"/>
          <p:nvPr/>
        </p:nvSpPr>
        <p:spPr>
          <a:xfrm>
            <a:off x="377682" y="6279698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E0C6A8E-941E-4FDA-9042-000704B3C18B}"/>
              </a:ext>
            </a:extLst>
          </p:cNvPr>
          <p:cNvSpPr txBox="1"/>
          <p:nvPr/>
        </p:nvSpPr>
        <p:spPr>
          <a:xfrm>
            <a:off x="4829766" y="6279698"/>
            <a:ext cx="1972015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>
                <a:solidFill>
                  <a:schemeClr val="accent1"/>
                </a:solidFill>
              </a:rPr>
              <a:t>Hard sector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E3942D0-F67F-43E5-AFA8-3143D636810B}"/>
                  </a:ext>
                </a:extLst>
              </p:cNvPr>
              <p:cNvSpPr txBox="1"/>
              <p:nvPr/>
            </p:nvSpPr>
            <p:spPr>
              <a:xfrm>
                <a:off x="6678796" y="1803937"/>
                <a:ext cx="5318762" cy="397031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kumimoji="1" lang="en-US" altLang="ja-JP" sz="2800" dirty="0"/>
                  <a:t>Main purpose: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Description of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hadrons from soup to nuts in large colliding systems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Investigation of hydrodynamic fluctuations on observable toward understanding of </a:t>
                </a:r>
                <a:r>
                  <a:rPr kumimoji="1" lang="en-US" altLang="ja-JP" sz="2800" b="1" dirty="0">
                    <a:ln w="12700" cmpd="sng">
                      <a:solidFill>
                        <a:schemeClr val="accent4"/>
                      </a:solidFill>
                      <a:prstDash val="solid"/>
                    </a:ln>
                    <a:gradFill>
                      <a:gsLst>
                        <a:gs pos="0">
                          <a:schemeClr val="accent4"/>
                        </a:gs>
                        <a:gs pos="4000">
                          <a:schemeClr val="accent4">
                            <a:lumMod val="60000"/>
                            <a:lumOff val="40000"/>
                          </a:schemeClr>
                        </a:gs>
                        <a:gs pos="87000">
                          <a:schemeClr val="accent4">
                            <a:lumMod val="20000"/>
                            <a:lumOff val="80000"/>
                          </a:schemeClr>
                        </a:gs>
                      </a:gsLst>
                      <a:lin ang="5400000"/>
                    </a:gradFill>
                  </a:rPr>
                  <a:t>initial conditions along rapidity</a:t>
                </a:r>
                <a:r>
                  <a:rPr kumimoji="1" lang="en-US" altLang="ja-JP" sz="2800" dirty="0"/>
                  <a:t> and transport properties</a:t>
                </a:r>
              </a:p>
            </p:txBody>
          </p:sp>
        </mc:Choice>
        <mc:Fallback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E3942D0-F67F-43E5-AFA8-3143D6368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796" y="1803937"/>
                <a:ext cx="5318762" cy="3970318"/>
              </a:xfrm>
              <a:prstGeom prst="rect">
                <a:avLst/>
              </a:prstGeom>
              <a:blipFill>
                <a:blip r:embed="rId2"/>
                <a:stretch>
                  <a:fillRect l="-2050" t="-1218" r="-2620" b="-2892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922DD06-7C5D-4ABB-9F95-8C8CDB05D92A}"/>
              </a:ext>
            </a:extLst>
          </p:cNvPr>
          <p:cNvSpPr txBox="1"/>
          <p:nvPr/>
        </p:nvSpPr>
        <p:spPr>
          <a:xfrm>
            <a:off x="3244837" y="1465563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6A634D-5960-46C5-A18D-D4E921AF96B6}"/>
              </a:ext>
            </a:extLst>
          </p:cNvPr>
          <p:cNvSpPr txBox="1"/>
          <p:nvPr/>
        </p:nvSpPr>
        <p:spPr>
          <a:xfrm>
            <a:off x="7286625" y="6237628"/>
            <a:ext cx="3417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/>
              <a:t>JAM: </a:t>
            </a:r>
            <a:r>
              <a:rPr kumimoji="1" lang="en-US" altLang="ja-JP" dirty="0" err="1"/>
              <a:t>Y.Nara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., Phys. Rev. C</a:t>
            </a:r>
            <a:r>
              <a:rPr kumimoji="1" lang="en-US" altLang="ja-JP" b="1" dirty="0"/>
              <a:t>61</a:t>
            </a:r>
          </a:p>
          <a:p>
            <a:pPr algn="l"/>
            <a:r>
              <a:rPr kumimoji="1" lang="en-US" altLang="ja-JP" dirty="0"/>
              <a:t>024901 (2000)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0022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E1C81-2433-4307-8058-8273894C5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Hydrodynamic fluctuations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5E6664E-82AC-4F84-BDC1-2A4880A97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710" y="2100880"/>
            <a:ext cx="2667000" cy="2667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A5AB6A8-3561-48E6-BA42-DA8C5525A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063" y="2085954"/>
            <a:ext cx="2667000" cy="2667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D13B5C-0CCF-402B-A365-898F193AA702}"/>
              </a:ext>
            </a:extLst>
          </p:cNvPr>
          <p:cNvSpPr txBox="1"/>
          <p:nvPr/>
        </p:nvSpPr>
        <p:spPr>
          <a:xfrm>
            <a:off x="5298204" y="4773379"/>
            <a:ext cx="30380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effectLst/>
                <a:latin typeface="+mn-lt"/>
              </a:rPr>
              <a:t>Dissipative hydro</a:t>
            </a:r>
          </a:p>
          <a:p>
            <a:pPr algn="ctr"/>
            <a:r>
              <a:rPr lang="en-US" altLang="ja-JP" sz="2800" dirty="0">
                <a:effectLst/>
                <a:latin typeface="+mn-lt"/>
              </a:rPr>
              <a:t>(2</a:t>
            </a:r>
            <a:r>
              <a:rPr lang="en-US" altLang="ja-JP" sz="2800" baseline="30000" dirty="0">
                <a:effectLst/>
                <a:latin typeface="+mn-lt"/>
              </a:rPr>
              <a:t>nd</a:t>
            </a:r>
            <a:r>
              <a:rPr lang="en-US" altLang="ja-JP" sz="2800" dirty="0">
                <a:effectLst/>
                <a:latin typeface="+mn-lt"/>
              </a:rPr>
              <a:t> Generatio</a:t>
            </a:r>
            <a:r>
              <a:rPr lang="en-US" altLang="ja-JP" sz="2800" dirty="0"/>
              <a:t>n</a:t>
            </a:r>
            <a:r>
              <a:rPr lang="en-US" altLang="ja-JP" sz="2800" dirty="0">
                <a:effectLst/>
                <a:latin typeface="+mn-lt"/>
              </a:rPr>
              <a:t>)</a:t>
            </a:r>
            <a:endParaRPr kumimoji="1" lang="ja-JP" altLang="en-US" sz="2800" dirty="0">
              <a:effectLst/>
              <a:latin typeface="+mn-lt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C37C429-00F1-4E8C-8F2E-09C9145B40AE}"/>
              </a:ext>
            </a:extLst>
          </p:cNvPr>
          <p:cNvSpPr txBox="1"/>
          <p:nvPr/>
        </p:nvSpPr>
        <p:spPr>
          <a:xfrm>
            <a:off x="8720519" y="4767880"/>
            <a:ext cx="30780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effectLst/>
                <a:latin typeface="+mn-lt"/>
              </a:rPr>
              <a:t>Fluctuating hydro</a:t>
            </a:r>
          </a:p>
          <a:p>
            <a:pPr algn="ctr"/>
            <a:r>
              <a:rPr kumimoji="1" lang="en-US" altLang="ja-JP" sz="2800" dirty="0">
                <a:effectLst/>
                <a:latin typeface="+mn-lt"/>
              </a:rPr>
              <a:t>(3</a:t>
            </a:r>
            <a:r>
              <a:rPr kumimoji="1" lang="en-US" altLang="ja-JP" sz="2800" baseline="30000" dirty="0">
                <a:effectLst/>
                <a:latin typeface="+mn-lt"/>
              </a:rPr>
              <a:t>rd</a:t>
            </a:r>
            <a:r>
              <a:rPr kumimoji="1" lang="en-US" altLang="ja-JP" sz="2800" dirty="0">
                <a:effectLst/>
                <a:latin typeface="+mn-lt"/>
              </a:rPr>
              <a:t> Generation)</a:t>
            </a:r>
            <a:endParaRPr kumimoji="1" lang="ja-JP" altLang="en-US" sz="2800" dirty="0">
              <a:effectLst/>
              <a:latin typeface="+mn-lt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23E158-2EAA-4742-8739-F8C15FDAC53D}"/>
              </a:ext>
            </a:extLst>
          </p:cNvPr>
          <p:cNvSpPr txBox="1"/>
          <p:nvPr/>
        </p:nvSpPr>
        <p:spPr>
          <a:xfrm>
            <a:off x="6215011" y="1320467"/>
            <a:ext cx="4666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QGP fluid simulation in a box</a:t>
            </a:r>
            <a:endParaRPr kumimoji="1" lang="ja-JP" altLang="en-US" sz="2800" dirty="0"/>
          </a:p>
        </p:txBody>
      </p:sp>
      <p:sp>
        <p:nvSpPr>
          <p:cNvPr id="32" name="フリーフォーム 4">
            <a:extLst>
              <a:ext uri="{FF2B5EF4-FFF2-40B4-BE49-F238E27FC236}">
                <a16:creationId xmlns:a16="http://schemas.microsoft.com/office/drawing/2014/main" id="{336802E8-261C-4BCE-B339-B216BC2E0EFC}"/>
              </a:ext>
            </a:extLst>
          </p:cNvPr>
          <p:cNvSpPr/>
          <p:nvPr/>
        </p:nvSpPr>
        <p:spPr>
          <a:xfrm>
            <a:off x="975020" y="2858101"/>
            <a:ext cx="1853617" cy="2050515"/>
          </a:xfrm>
          <a:custGeom>
            <a:avLst/>
            <a:gdLst>
              <a:gd name="connsiteX0" fmla="*/ 0 w 2146300"/>
              <a:gd name="connsiteY0" fmla="*/ 2373711 h 2373711"/>
              <a:gd name="connsiteX1" fmla="*/ 685800 w 2146300"/>
              <a:gd name="connsiteY1" fmla="*/ 1002111 h 2373711"/>
              <a:gd name="connsiteX2" fmla="*/ 1422400 w 2146300"/>
              <a:gd name="connsiteY2" fmla="*/ 227411 h 2373711"/>
              <a:gd name="connsiteX3" fmla="*/ 1841500 w 2146300"/>
              <a:gd name="connsiteY3" fmla="*/ 24211 h 2373711"/>
              <a:gd name="connsiteX4" fmla="*/ 2146300 w 2146300"/>
              <a:gd name="connsiteY4" fmla="*/ 11511 h 2373711"/>
              <a:gd name="connsiteX0" fmla="*/ 0 w 2235200"/>
              <a:gd name="connsiteY0" fmla="*/ 2382028 h 2382028"/>
              <a:gd name="connsiteX1" fmla="*/ 685800 w 2235200"/>
              <a:gd name="connsiteY1" fmla="*/ 1010428 h 2382028"/>
              <a:gd name="connsiteX2" fmla="*/ 1422400 w 2235200"/>
              <a:gd name="connsiteY2" fmla="*/ 235728 h 2382028"/>
              <a:gd name="connsiteX3" fmla="*/ 1841500 w 2235200"/>
              <a:gd name="connsiteY3" fmla="*/ 32528 h 2382028"/>
              <a:gd name="connsiteX4" fmla="*/ 2235200 w 2235200"/>
              <a:gd name="connsiteY4" fmla="*/ 7128 h 2382028"/>
              <a:gd name="connsiteX0" fmla="*/ 0 w 2235200"/>
              <a:gd name="connsiteY0" fmla="*/ 2382028 h 2382028"/>
              <a:gd name="connsiteX1" fmla="*/ 685800 w 2235200"/>
              <a:gd name="connsiteY1" fmla="*/ 1010428 h 2382028"/>
              <a:gd name="connsiteX2" fmla="*/ 1330052 w 2235200"/>
              <a:gd name="connsiteY2" fmla="*/ 312259 h 2382028"/>
              <a:gd name="connsiteX3" fmla="*/ 1841500 w 2235200"/>
              <a:gd name="connsiteY3" fmla="*/ 32528 h 2382028"/>
              <a:gd name="connsiteX4" fmla="*/ 2235200 w 2235200"/>
              <a:gd name="connsiteY4" fmla="*/ 7128 h 2382028"/>
              <a:gd name="connsiteX0" fmla="*/ 0 w 2235200"/>
              <a:gd name="connsiteY0" fmla="*/ 2378127 h 2378127"/>
              <a:gd name="connsiteX1" fmla="*/ 685800 w 2235200"/>
              <a:gd name="connsiteY1" fmla="*/ 1006527 h 2378127"/>
              <a:gd name="connsiteX2" fmla="*/ 1330052 w 2235200"/>
              <a:gd name="connsiteY2" fmla="*/ 308358 h 2378127"/>
              <a:gd name="connsiteX3" fmla="*/ 1795327 w 2235200"/>
              <a:gd name="connsiteY3" fmla="*/ 50493 h 2378127"/>
              <a:gd name="connsiteX4" fmla="*/ 2235200 w 2235200"/>
              <a:gd name="connsiteY4" fmla="*/ 3227 h 2378127"/>
              <a:gd name="connsiteX0" fmla="*/ 0 w 2235200"/>
              <a:gd name="connsiteY0" fmla="*/ 2378127 h 2378127"/>
              <a:gd name="connsiteX1" fmla="*/ 685801 w 2235200"/>
              <a:gd name="connsiteY1" fmla="*/ 1039326 h 2378127"/>
              <a:gd name="connsiteX2" fmla="*/ 1330052 w 2235200"/>
              <a:gd name="connsiteY2" fmla="*/ 308358 h 2378127"/>
              <a:gd name="connsiteX3" fmla="*/ 1795327 w 2235200"/>
              <a:gd name="connsiteY3" fmla="*/ 50493 h 2378127"/>
              <a:gd name="connsiteX4" fmla="*/ 2235200 w 2235200"/>
              <a:gd name="connsiteY4" fmla="*/ 3227 h 2378127"/>
              <a:gd name="connsiteX0" fmla="*/ 0 w 2269830"/>
              <a:gd name="connsiteY0" fmla="*/ 2378127 h 2378127"/>
              <a:gd name="connsiteX1" fmla="*/ 720431 w 2269830"/>
              <a:gd name="connsiteY1" fmla="*/ 1039326 h 2378127"/>
              <a:gd name="connsiteX2" fmla="*/ 1364682 w 2269830"/>
              <a:gd name="connsiteY2" fmla="*/ 308358 h 2378127"/>
              <a:gd name="connsiteX3" fmla="*/ 1829957 w 2269830"/>
              <a:gd name="connsiteY3" fmla="*/ 50493 h 2378127"/>
              <a:gd name="connsiteX4" fmla="*/ 2269830 w 2269830"/>
              <a:gd name="connsiteY4" fmla="*/ 3227 h 2378127"/>
              <a:gd name="connsiteX0" fmla="*/ 0 w 2269830"/>
              <a:gd name="connsiteY0" fmla="*/ 2378127 h 2378127"/>
              <a:gd name="connsiteX1" fmla="*/ 720431 w 2269830"/>
              <a:gd name="connsiteY1" fmla="*/ 1039326 h 2378127"/>
              <a:gd name="connsiteX2" fmla="*/ 1364682 w 2269830"/>
              <a:gd name="connsiteY2" fmla="*/ 308358 h 2378127"/>
              <a:gd name="connsiteX3" fmla="*/ 1829957 w 2269830"/>
              <a:gd name="connsiteY3" fmla="*/ 50493 h 2378127"/>
              <a:gd name="connsiteX4" fmla="*/ 2269830 w 2269830"/>
              <a:gd name="connsiteY4" fmla="*/ 3227 h 237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830" h="2378127">
                <a:moveTo>
                  <a:pt x="0" y="2378127"/>
                </a:moveTo>
                <a:cubicBezTo>
                  <a:pt x="247454" y="1871185"/>
                  <a:pt x="492984" y="1384287"/>
                  <a:pt x="720431" y="1039326"/>
                </a:cubicBezTo>
                <a:cubicBezTo>
                  <a:pt x="947878" y="694365"/>
                  <a:pt x="1179761" y="473164"/>
                  <a:pt x="1364682" y="308358"/>
                </a:cubicBezTo>
                <a:cubicBezTo>
                  <a:pt x="1549603" y="143552"/>
                  <a:pt x="1694490" y="88593"/>
                  <a:pt x="1829957" y="50493"/>
                </a:cubicBezTo>
                <a:cubicBezTo>
                  <a:pt x="1965424" y="12393"/>
                  <a:pt x="2177755" y="-8415"/>
                  <a:pt x="2269830" y="3227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white"/>
              </a:solidFill>
              <a:effectLst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E89BA444-976B-4866-B036-F906EB38E7BA}"/>
              </a:ext>
            </a:extLst>
          </p:cNvPr>
          <p:cNvCxnSpPr>
            <a:cxnSpLocks/>
          </p:cNvCxnSpPr>
          <p:nvPr/>
        </p:nvCxnSpPr>
        <p:spPr>
          <a:xfrm flipH="1" flipV="1">
            <a:off x="670376" y="2354070"/>
            <a:ext cx="13192" cy="27363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872DE06-C0A8-4B28-B076-3EB6792A47DA}"/>
              </a:ext>
            </a:extLst>
          </p:cNvPr>
          <p:cNvSpPr txBox="1"/>
          <p:nvPr/>
        </p:nvSpPr>
        <p:spPr>
          <a:xfrm rot="16200000">
            <a:off x="-292363" y="2697255"/>
            <a:ext cx="1499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dirty="0">
                <a:solidFill>
                  <a:prstClr val="white"/>
                </a:solidFill>
                <a:effectLst/>
                <a:latin typeface="+mn-ea"/>
              </a:rPr>
              <a:t>Entropy</a:t>
            </a:r>
            <a:endParaRPr lang="ja-JP" altLang="en-US" sz="2800" dirty="0">
              <a:solidFill>
                <a:prstClr val="white"/>
              </a:solidFill>
              <a:effectLst/>
              <a:latin typeface="+mn-ea"/>
            </a:endParaRPr>
          </a:p>
        </p:txBody>
      </p:sp>
      <p:sp>
        <p:nvSpPr>
          <p:cNvPr id="36" name="右矢印 9">
            <a:extLst>
              <a:ext uri="{FF2B5EF4-FFF2-40B4-BE49-F238E27FC236}">
                <a16:creationId xmlns:a16="http://schemas.microsoft.com/office/drawing/2014/main" id="{F8009E61-E5FE-4FC4-87BF-1F735B0D7836}"/>
              </a:ext>
            </a:extLst>
          </p:cNvPr>
          <p:cNvSpPr/>
          <p:nvPr/>
        </p:nvSpPr>
        <p:spPr>
          <a:xfrm rot="18858091" flipV="1">
            <a:off x="1442471" y="2645860"/>
            <a:ext cx="978408" cy="38679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white"/>
              </a:solidFill>
              <a:effectLst/>
            </a:endParaRPr>
          </a:p>
        </p:txBody>
      </p:sp>
      <p:sp>
        <p:nvSpPr>
          <p:cNvPr id="37" name="右矢印 10">
            <a:extLst>
              <a:ext uri="{FF2B5EF4-FFF2-40B4-BE49-F238E27FC236}">
                <a16:creationId xmlns:a16="http://schemas.microsoft.com/office/drawing/2014/main" id="{DCF86BB7-CB84-42B2-A48C-79FEB07F19F6}"/>
              </a:ext>
            </a:extLst>
          </p:cNvPr>
          <p:cNvSpPr/>
          <p:nvPr/>
        </p:nvSpPr>
        <p:spPr>
          <a:xfrm rot="2741909" flipH="1" flipV="1">
            <a:off x="3242671" y="2645860"/>
            <a:ext cx="978408" cy="38679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white"/>
              </a:solidFill>
              <a:effectLst/>
            </a:endParaRPr>
          </a:p>
        </p:txBody>
      </p:sp>
      <p:sp>
        <p:nvSpPr>
          <p:cNvPr id="40" name="フリーフォーム 15">
            <a:extLst>
              <a:ext uri="{FF2B5EF4-FFF2-40B4-BE49-F238E27FC236}">
                <a16:creationId xmlns:a16="http://schemas.microsoft.com/office/drawing/2014/main" id="{7FC9CAE7-325A-4496-962B-6A652F8DEE9E}"/>
              </a:ext>
            </a:extLst>
          </p:cNvPr>
          <p:cNvSpPr/>
          <p:nvPr/>
        </p:nvSpPr>
        <p:spPr>
          <a:xfrm flipH="1">
            <a:off x="2827233" y="2859671"/>
            <a:ext cx="1853617" cy="2050515"/>
          </a:xfrm>
          <a:custGeom>
            <a:avLst/>
            <a:gdLst>
              <a:gd name="connsiteX0" fmla="*/ 0 w 2146300"/>
              <a:gd name="connsiteY0" fmla="*/ 2373711 h 2373711"/>
              <a:gd name="connsiteX1" fmla="*/ 685800 w 2146300"/>
              <a:gd name="connsiteY1" fmla="*/ 1002111 h 2373711"/>
              <a:gd name="connsiteX2" fmla="*/ 1422400 w 2146300"/>
              <a:gd name="connsiteY2" fmla="*/ 227411 h 2373711"/>
              <a:gd name="connsiteX3" fmla="*/ 1841500 w 2146300"/>
              <a:gd name="connsiteY3" fmla="*/ 24211 h 2373711"/>
              <a:gd name="connsiteX4" fmla="*/ 2146300 w 2146300"/>
              <a:gd name="connsiteY4" fmla="*/ 11511 h 2373711"/>
              <a:gd name="connsiteX0" fmla="*/ 0 w 2235200"/>
              <a:gd name="connsiteY0" fmla="*/ 2382028 h 2382028"/>
              <a:gd name="connsiteX1" fmla="*/ 685800 w 2235200"/>
              <a:gd name="connsiteY1" fmla="*/ 1010428 h 2382028"/>
              <a:gd name="connsiteX2" fmla="*/ 1422400 w 2235200"/>
              <a:gd name="connsiteY2" fmla="*/ 235728 h 2382028"/>
              <a:gd name="connsiteX3" fmla="*/ 1841500 w 2235200"/>
              <a:gd name="connsiteY3" fmla="*/ 32528 h 2382028"/>
              <a:gd name="connsiteX4" fmla="*/ 2235200 w 2235200"/>
              <a:gd name="connsiteY4" fmla="*/ 7128 h 2382028"/>
              <a:gd name="connsiteX0" fmla="*/ 0 w 2235200"/>
              <a:gd name="connsiteY0" fmla="*/ 2382028 h 2382028"/>
              <a:gd name="connsiteX1" fmla="*/ 685800 w 2235200"/>
              <a:gd name="connsiteY1" fmla="*/ 1010428 h 2382028"/>
              <a:gd name="connsiteX2" fmla="*/ 1330052 w 2235200"/>
              <a:gd name="connsiteY2" fmla="*/ 312259 h 2382028"/>
              <a:gd name="connsiteX3" fmla="*/ 1841500 w 2235200"/>
              <a:gd name="connsiteY3" fmla="*/ 32528 h 2382028"/>
              <a:gd name="connsiteX4" fmla="*/ 2235200 w 2235200"/>
              <a:gd name="connsiteY4" fmla="*/ 7128 h 2382028"/>
              <a:gd name="connsiteX0" fmla="*/ 0 w 2235200"/>
              <a:gd name="connsiteY0" fmla="*/ 2378127 h 2378127"/>
              <a:gd name="connsiteX1" fmla="*/ 685800 w 2235200"/>
              <a:gd name="connsiteY1" fmla="*/ 1006527 h 2378127"/>
              <a:gd name="connsiteX2" fmla="*/ 1330052 w 2235200"/>
              <a:gd name="connsiteY2" fmla="*/ 308358 h 2378127"/>
              <a:gd name="connsiteX3" fmla="*/ 1795327 w 2235200"/>
              <a:gd name="connsiteY3" fmla="*/ 50493 h 2378127"/>
              <a:gd name="connsiteX4" fmla="*/ 2235200 w 2235200"/>
              <a:gd name="connsiteY4" fmla="*/ 3227 h 2378127"/>
              <a:gd name="connsiteX0" fmla="*/ 0 w 2235200"/>
              <a:gd name="connsiteY0" fmla="*/ 2378127 h 2378127"/>
              <a:gd name="connsiteX1" fmla="*/ 685801 w 2235200"/>
              <a:gd name="connsiteY1" fmla="*/ 1039326 h 2378127"/>
              <a:gd name="connsiteX2" fmla="*/ 1330052 w 2235200"/>
              <a:gd name="connsiteY2" fmla="*/ 308358 h 2378127"/>
              <a:gd name="connsiteX3" fmla="*/ 1795327 w 2235200"/>
              <a:gd name="connsiteY3" fmla="*/ 50493 h 2378127"/>
              <a:gd name="connsiteX4" fmla="*/ 2235200 w 2235200"/>
              <a:gd name="connsiteY4" fmla="*/ 3227 h 2378127"/>
              <a:gd name="connsiteX0" fmla="*/ 0 w 2269830"/>
              <a:gd name="connsiteY0" fmla="*/ 2378127 h 2378127"/>
              <a:gd name="connsiteX1" fmla="*/ 720431 w 2269830"/>
              <a:gd name="connsiteY1" fmla="*/ 1039326 h 2378127"/>
              <a:gd name="connsiteX2" fmla="*/ 1364682 w 2269830"/>
              <a:gd name="connsiteY2" fmla="*/ 308358 h 2378127"/>
              <a:gd name="connsiteX3" fmla="*/ 1829957 w 2269830"/>
              <a:gd name="connsiteY3" fmla="*/ 50493 h 2378127"/>
              <a:gd name="connsiteX4" fmla="*/ 2269830 w 2269830"/>
              <a:gd name="connsiteY4" fmla="*/ 3227 h 2378127"/>
              <a:gd name="connsiteX0" fmla="*/ 0 w 2269830"/>
              <a:gd name="connsiteY0" fmla="*/ 2378127 h 2378127"/>
              <a:gd name="connsiteX1" fmla="*/ 720431 w 2269830"/>
              <a:gd name="connsiteY1" fmla="*/ 1039326 h 2378127"/>
              <a:gd name="connsiteX2" fmla="*/ 1364682 w 2269830"/>
              <a:gd name="connsiteY2" fmla="*/ 308358 h 2378127"/>
              <a:gd name="connsiteX3" fmla="*/ 1829957 w 2269830"/>
              <a:gd name="connsiteY3" fmla="*/ 50493 h 2378127"/>
              <a:gd name="connsiteX4" fmla="*/ 2269830 w 2269830"/>
              <a:gd name="connsiteY4" fmla="*/ 3227 h 237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830" h="2378127">
                <a:moveTo>
                  <a:pt x="0" y="2378127"/>
                </a:moveTo>
                <a:cubicBezTo>
                  <a:pt x="247454" y="1871185"/>
                  <a:pt x="492984" y="1384287"/>
                  <a:pt x="720431" y="1039326"/>
                </a:cubicBezTo>
                <a:cubicBezTo>
                  <a:pt x="947878" y="694365"/>
                  <a:pt x="1179761" y="473164"/>
                  <a:pt x="1364682" y="308358"/>
                </a:cubicBezTo>
                <a:cubicBezTo>
                  <a:pt x="1549603" y="143552"/>
                  <a:pt x="1694490" y="88593"/>
                  <a:pt x="1829957" y="50493"/>
                </a:cubicBezTo>
                <a:cubicBezTo>
                  <a:pt x="1965424" y="12393"/>
                  <a:pt x="2177755" y="-8415"/>
                  <a:pt x="2269830" y="3227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white"/>
              </a:solidFill>
              <a:effectLst/>
            </a:endParaRPr>
          </a:p>
        </p:txBody>
      </p:sp>
      <p:sp>
        <p:nvSpPr>
          <p:cNvPr id="41" name="右矢印 16">
            <a:extLst>
              <a:ext uri="{FF2B5EF4-FFF2-40B4-BE49-F238E27FC236}">
                <a16:creationId xmlns:a16="http://schemas.microsoft.com/office/drawing/2014/main" id="{9C45E585-48BA-4B4F-9BF8-08DF78667958}"/>
              </a:ext>
            </a:extLst>
          </p:cNvPr>
          <p:cNvSpPr/>
          <p:nvPr/>
        </p:nvSpPr>
        <p:spPr>
          <a:xfrm rot="2792812">
            <a:off x="2860305" y="3189364"/>
            <a:ext cx="978408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effectLst/>
            </a:endParaRPr>
          </a:p>
        </p:txBody>
      </p:sp>
      <p:sp>
        <p:nvSpPr>
          <p:cNvPr id="42" name="右矢印 18">
            <a:extLst>
              <a:ext uri="{FF2B5EF4-FFF2-40B4-BE49-F238E27FC236}">
                <a16:creationId xmlns:a16="http://schemas.microsoft.com/office/drawing/2014/main" id="{F9719E04-8A31-4571-9852-E0F0832A1BCD}"/>
              </a:ext>
            </a:extLst>
          </p:cNvPr>
          <p:cNvSpPr/>
          <p:nvPr/>
        </p:nvSpPr>
        <p:spPr>
          <a:xfrm rot="18807188" flipH="1">
            <a:off x="1714838" y="3183058"/>
            <a:ext cx="978408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effectLst/>
            </a:endParaRP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06238F3-285D-4B1A-85DC-135BA0871662}"/>
              </a:ext>
            </a:extLst>
          </p:cNvPr>
          <p:cNvCxnSpPr/>
          <p:nvPr/>
        </p:nvCxnSpPr>
        <p:spPr>
          <a:xfrm>
            <a:off x="683568" y="5090374"/>
            <a:ext cx="417646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66B371B-7AF1-4E67-AD44-0B2EC0D94418}"/>
              </a:ext>
            </a:extLst>
          </p:cNvPr>
          <p:cNvSpPr txBox="1"/>
          <p:nvPr/>
        </p:nvSpPr>
        <p:spPr>
          <a:xfrm>
            <a:off x="3851920" y="5034583"/>
            <a:ext cx="1087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dirty="0">
                <a:solidFill>
                  <a:prstClr val="white"/>
                </a:solidFill>
                <a:effectLst/>
                <a:latin typeface="+mn-ea"/>
              </a:rPr>
              <a:t>State</a:t>
            </a:r>
            <a:endParaRPr lang="ja-JP" altLang="en-US" sz="2800" dirty="0">
              <a:solidFill>
                <a:prstClr val="white"/>
              </a:solidFill>
              <a:effectLst/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950E8123-DD16-4283-AAFB-DEFE1ABFE421}"/>
                  </a:ext>
                </a:extLst>
              </p:cNvPr>
              <p:cNvSpPr txBox="1"/>
              <p:nvPr/>
            </p:nvSpPr>
            <p:spPr>
              <a:xfrm>
                <a:off x="1233807" y="4389931"/>
                <a:ext cx="313829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950E8123-DD16-4283-AAFB-DEFE1ABFE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3807" y="4389931"/>
                <a:ext cx="3138295" cy="369332"/>
              </a:xfrm>
              <a:prstGeom prst="rect">
                <a:avLst/>
              </a:prstGeom>
              <a:blipFill>
                <a:blip r:embed="rId4"/>
                <a:stretch>
                  <a:fillRect l="-1553" b="-163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FA54403B-6676-4FFD-AE99-B6B64E3C92BA}"/>
              </a:ext>
            </a:extLst>
          </p:cNvPr>
          <p:cNvCxnSpPr/>
          <p:nvPr/>
        </p:nvCxnSpPr>
        <p:spPr>
          <a:xfrm flipV="1">
            <a:off x="2473258" y="4426337"/>
            <a:ext cx="347784" cy="3414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5851A824-E91D-4247-BD0B-F949BA5244A6}"/>
                  </a:ext>
                </a:extLst>
              </p:cNvPr>
              <p:cNvSpPr txBox="1"/>
              <p:nvPr/>
            </p:nvSpPr>
            <p:spPr>
              <a:xfrm>
                <a:off x="3164899" y="4706385"/>
                <a:ext cx="5711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5851A824-E91D-4247-BD0B-F949BA524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899" y="4706385"/>
                <a:ext cx="571182" cy="369332"/>
              </a:xfrm>
              <a:prstGeom prst="rect">
                <a:avLst/>
              </a:prstGeom>
              <a:blipFill>
                <a:blip r:embed="rId5"/>
                <a:stretch>
                  <a:fillRect l="-9574" r="-11702" b="-98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DEFF6CA-41E4-479E-8FBA-27E850425BBE}"/>
              </a:ext>
            </a:extLst>
          </p:cNvPr>
          <p:cNvSpPr txBox="1"/>
          <p:nvPr/>
        </p:nvSpPr>
        <p:spPr>
          <a:xfrm>
            <a:off x="765378" y="1435748"/>
            <a:ext cx="4075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Fluctuation-Dissipation</a:t>
            </a:r>
          </a:p>
          <a:p>
            <a:pPr algn="l"/>
            <a:r>
              <a:rPr kumimoji="1" lang="en-US" altLang="ja-JP" sz="2800" dirty="0"/>
              <a:t>relations</a:t>
            </a:r>
            <a:endParaRPr kumimoji="1" lang="ja-JP" altLang="en-US" sz="2800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9E6D445-75AF-4A23-AA0A-4A285EEC7180}"/>
              </a:ext>
            </a:extLst>
          </p:cNvPr>
          <p:cNvSpPr txBox="1"/>
          <p:nvPr/>
        </p:nvSpPr>
        <p:spPr>
          <a:xfrm>
            <a:off x="799052" y="5759838"/>
            <a:ext cx="38347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Fluctuations around</a:t>
            </a:r>
          </a:p>
          <a:p>
            <a:pPr algn="ctr"/>
            <a:r>
              <a:rPr kumimoji="1" lang="en-US" altLang="ja-JP" sz="2800" dirty="0"/>
              <a:t>maximum entropy state</a:t>
            </a:r>
            <a:endParaRPr kumimoji="1" lang="ja-JP" altLang="en-US" sz="28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DDC7E17-DAC2-41B1-9F72-3104DEE7F3D8}"/>
              </a:ext>
            </a:extLst>
          </p:cNvPr>
          <p:cNvSpPr txBox="1"/>
          <p:nvPr/>
        </p:nvSpPr>
        <p:spPr>
          <a:xfrm>
            <a:off x="5022209" y="9060"/>
            <a:ext cx="711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600" dirty="0" err="1">
                <a:effectLst/>
                <a:latin typeface="+mn-lt"/>
              </a:rPr>
              <a:t>PeraltaRamos</a:t>
            </a:r>
            <a:r>
              <a:rPr lang="en-US" altLang="ja-JP" sz="1600" dirty="0">
                <a:effectLst/>
                <a:latin typeface="+mn-lt"/>
              </a:rPr>
              <a:t>, </a:t>
            </a:r>
            <a:r>
              <a:rPr lang="en-US" altLang="ja-JP" sz="1600" dirty="0" err="1">
                <a:effectLst/>
                <a:latin typeface="+mn-lt"/>
              </a:rPr>
              <a:t>Calzetta</a:t>
            </a:r>
            <a:r>
              <a:rPr lang="en-US" altLang="ja-JP" sz="1600" dirty="0">
                <a:effectLst/>
                <a:latin typeface="+mn-lt"/>
              </a:rPr>
              <a:t> (2011), </a:t>
            </a:r>
            <a:r>
              <a:rPr lang="en-US" altLang="ja-JP" sz="1600" dirty="0" err="1">
                <a:effectLst/>
                <a:latin typeface="+mn-lt"/>
              </a:rPr>
              <a:t>Kapusta</a:t>
            </a:r>
            <a:r>
              <a:rPr lang="en-US" altLang="ja-JP" sz="1600" dirty="0">
                <a:effectLst/>
                <a:latin typeface="+mn-lt"/>
              </a:rPr>
              <a:t>, Muller, </a:t>
            </a:r>
            <a:r>
              <a:rPr lang="en-US" altLang="ja-JP" sz="1600" dirty="0" err="1">
                <a:effectLst/>
                <a:latin typeface="+mn-lt"/>
              </a:rPr>
              <a:t>Stephanov</a:t>
            </a:r>
            <a:r>
              <a:rPr lang="en-US" altLang="ja-JP" sz="1600" dirty="0">
                <a:effectLst/>
                <a:latin typeface="+mn-lt"/>
              </a:rPr>
              <a:t> (2011),</a:t>
            </a:r>
          </a:p>
          <a:p>
            <a:pPr algn="r"/>
            <a:r>
              <a:rPr lang="en-US" altLang="ja-JP" sz="1600" dirty="0">
                <a:effectLst/>
                <a:latin typeface="+mn-lt"/>
              </a:rPr>
              <a:t>Moore, </a:t>
            </a:r>
            <a:r>
              <a:rPr lang="en-US" altLang="ja-JP" sz="1600" dirty="0" err="1">
                <a:effectLst/>
                <a:latin typeface="+mn-lt"/>
              </a:rPr>
              <a:t>Kovtun</a:t>
            </a:r>
            <a:r>
              <a:rPr lang="en-US" altLang="ja-JP" sz="1600" dirty="0">
                <a:effectLst/>
                <a:latin typeface="+mn-lt"/>
              </a:rPr>
              <a:t>, </a:t>
            </a:r>
            <a:r>
              <a:rPr lang="en-US" altLang="ja-JP" sz="1600" dirty="0" err="1">
                <a:effectLst/>
                <a:latin typeface="+mn-lt"/>
              </a:rPr>
              <a:t>Romatschke</a:t>
            </a:r>
            <a:r>
              <a:rPr lang="en-US" altLang="ja-JP" sz="1600" dirty="0">
                <a:effectLst/>
                <a:latin typeface="+mn-lt"/>
              </a:rPr>
              <a:t> (2011), Hirano, </a:t>
            </a:r>
            <a:r>
              <a:rPr lang="en-US" altLang="ja-JP" sz="1600" dirty="0" err="1">
                <a:effectLst/>
                <a:latin typeface="+mn-lt"/>
              </a:rPr>
              <a:t>Murase</a:t>
            </a:r>
            <a:r>
              <a:rPr lang="en-US" altLang="ja-JP" sz="1600" dirty="0">
                <a:effectLst/>
                <a:latin typeface="+mn-lt"/>
              </a:rPr>
              <a:t> (</a:t>
            </a:r>
            <a:r>
              <a:rPr lang="en-US" altLang="ja-JP" sz="1600" dirty="0"/>
              <a:t>2013),</a:t>
            </a:r>
          </a:p>
          <a:p>
            <a:pPr algn="r"/>
            <a:r>
              <a:rPr lang="en-US" altLang="ja-JP" sz="1600" dirty="0"/>
              <a:t>Young(2014), </a:t>
            </a:r>
            <a:r>
              <a:rPr lang="en-US" altLang="ja-JP" sz="1600" dirty="0" err="1"/>
              <a:t>Akamatsu</a:t>
            </a:r>
            <a:r>
              <a:rPr lang="en-US" altLang="ja-JP" sz="1600" dirty="0"/>
              <a:t>, </a:t>
            </a:r>
            <a:r>
              <a:rPr lang="en-US" altLang="ja-JP" sz="1600" dirty="0" err="1"/>
              <a:t>Mazeliauskas</a:t>
            </a:r>
            <a:r>
              <a:rPr lang="en-US" altLang="ja-JP" sz="1600" dirty="0"/>
              <a:t>, </a:t>
            </a:r>
            <a:r>
              <a:rPr lang="en-US" altLang="ja-JP" sz="1600" dirty="0" err="1"/>
              <a:t>Teaney</a:t>
            </a:r>
            <a:r>
              <a:rPr lang="en-US" altLang="ja-JP" sz="1600" dirty="0"/>
              <a:t> (2017)… </a:t>
            </a:r>
            <a:endParaRPr kumimoji="1" lang="ja-JP" altLang="en-US" sz="1600" dirty="0">
              <a:effectLst/>
              <a:latin typeface="+mn-lt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856FA4A-555D-42A5-A980-6DE0F6309854}"/>
              </a:ext>
            </a:extLst>
          </p:cNvPr>
          <p:cNvSpPr txBox="1"/>
          <p:nvPr/>
        </p:nvSpPr>
        <p:spPr>
          <a:xfrm>
            <a:off x="9493915" y="174262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/>
              <a:t>Courtesy of </a:t>
            </a:r>
            <a:r>
              <a:rPr kumimoji="1" lang="en-US" altLang="ja-JP" dirty="0" err="1"/>
              <a:t>K.Murase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2909DB-14E3-41AC-AA83-8E12EBB7EAE4}"/>
              </a:ext>
            </a:extLst>
          </p:cNvPr>
          <p:cNvSpPr txBox="1"/>
          <p:nvPr/>
        </p:nvSpPr>
        <p:spPr>
          <a:xfrm>
            <a:off x="6215011" y="5979180"/>
            <a:ext cx="4733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ym typeface="Wingdings" panose="05000000000000000000" pitchFamily="2" charset="2"/>
              </a:rPr>
              <a:t>Dissipations </a:t>
            </a:r>
            <a:r>
              <a:rPr kumimoji="1" lang="en-US" altLang="ja-JP" sz="2800" dirty="0"/>
              <a:t> Fluctuations</a:t>
            </a:r>
            <a:endParaRPr kumimoji="1" lang="ja-JP" altLang="en-US" sz="2800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0D704F1-D054-4C85-A8A9-C084D694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5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B3C77B95-8DF5-4D97-9D12-9F292BEB007B}"/>
              </a:ext>
            </a:extLst>
          </p:cNvPr>
          <p:cNvSpPr/>
          <p:nvPr/>
        </p:nvSpPr>
        <p:spPr>
          <a:xfrm>
            <a:off x="10034865" y="2942465"/>
            <a:ext cx="935913" cy="936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F606C841-00F0-4D4E-9751-52E84CB0D695}"/>
              </a:ext>
            </a:extLst>
          </p:cNvPr>
          <p:cNvSpPr/>
          <p:nvPr/>
        </p:nvSpPr>
        <p:spPr>
          <a:xfrm>
            <a:off x="10411203" y="2942465"/>
            <a:ext cx="935913" cy="936000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CE0412F8-801F-451A-94A8-4AADC89785C1}"/>
                  </a:ext>
                </a:extLst>
              </p:cNvPr>
              <p:cNvSpPr txBox="1"/>
              <p:nvPr/>
            </p:nvSpPr>
            <p:spPr>
              <a:xfrm>
                <a:off x="11505674" y="3458037"/>
                <a:ext cx="30425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CE0412F8-801F-451A-94A8-4AADC89785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5674" y="3458037"/>
                <a:ext cx="304250" cy="43088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3F1F0755-05CF-46F7-99A0-1BCE45C51136}"/>
                  </a:ext>
                </a:extLst>
              </p:cNvPr>
              <p:cNvSpPr txBox="1"/>
              <p:nvPr/>
            </p:nvSpPr>
            <p:spPr>
              <a:xfrm>
                <a:off x="10382683" y="2431778"/>
                <a:ext cx="30912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3F1F0755-05CF-46F7-99A0-1BCE45C511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2683" y="2431778"/>
                <a:ext cx="309124" cy="43088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タイトル 1">
            <a:extLst>
              <a:ext uri="{FF2B5EF4-FFF2-40B4-BE49-F238E27FC236}">
                <a16:creationId xmlns:a16="http://schemas.microsoft.com/office/drawing/2014/main" id="{384A316C-176E-4858-BCF8-F21D72DE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Correlations along collision axi</a:t>
            </a:r>
            <a:r>
              <a:rPr lang="en-US" altLang="ja-JP" dirty="0"/>
              <a:t>s</a:t>
            </a:r>
            <a:endParaRPr kumimoji="1" lang="ja-JP" altLang="en-US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B0BE40D-0658-4FBF-8F33-6DB758138EC9}"/>
              </a:ext>
            </a:extLst>
          </p:cNvPr>
          <p:cNvSpPr txBox="1"/>
          <p:nvPr/>
        </p:nvSpPr>
        <p:spPr>
          <a:xfrm>
            <a:off x="1112488" y="5425890"/>
            <a:ext cx="98748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Heavy ion collision as a </a:t>
            </a:r>
            <a:r>
              <a:rPr kumimoji="1" lang="en-US" altLang="ja-JP" sz="2800" dirty="0" err="1"/>
              <a:t>chromoelectric</a:t>
            </a:r>
            <a:r>
              <a:rPr kumimoji="1" lang="en-US" altLang="ja-JP" sz="2800" dirty="0"/>
              <a:t> capacitor</a:t>
            </a:r>
          </a:p>
          <a:p>
            <a:pPr algn="l"/>
            <a:r>
              <a:rPr kumimoji="1" lang="en-US" altLang="ja-JP" sz="2800" dirty="0">
                <a:sym typeface="Wingdings" panose="05000000000000000000" pitchFamily="2" charset="2"/>
              </a:rPr>
              <a:t> Approximately boost-invariant f</a:t>
            </a:r>
            <a:r>
              <a:rPr kumimoji="1" lang="en-US" altLang="ja-JP" sz="2800" dirty="0"/>
              <a:t>ormation of color flux tubes </a:t>
            </a:r>
          </a:p>
          <a:p>
            <a:pPr algn="l"/>
            <a:r>
              <a:rPr kumimoji="1" lang="en-US" altLang="ja-JP" sz="2800" dirty="0">
                <a:sym typeface="Wingdings" panose="05000000000000000000" pitchFamily="2" charset="2"/>
              </a:rPr>
              <a:t> Correlation embedded in wide rapidity region</a:t>
            </a:r>
            <a:endParaRPr kumimoji="1" lang="ja-JP" altLang="en-US" sz="2800" dirty="0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4" name="3D モデル 3" descr="disc">
                <a:extLst>
                  <a:ext uri="{FF2B5EF4-FFF2-40B4-BE49-F238E27FC236}">
                    <a16:creationId xmlns:a16="http://schemas.microsoft.com/office/drawing/2014/main" id="{0ECCCE0A-BF3F-446D-8169-10E8E480D392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 rot="5400000">
              <a:off x="1397638" y="2111171"/>
              <a:ext cx="4389557" cy="2787155"/>
            </p:xfrm>
            <a:graphic>
              <a:graphicData uri="http://schemas.microsoft.com/office/drawing/2017/model3d">
                <am3d:model3d r:embed="rId17">
                  <am3d:spPr>
                    <a:xfrm rot="5400000">
                      <a:off x="0" y="0"/>
                      <a:ext cx="4389557" cy="2787155"/>
                    </a:xfrm>
                    <a:prstGeom prst="rect">
                      <a:avLst/>
                    </a:prstGeom>
                  </am3d:spPr>
                  <am3d:camera>
                    <am3d:pos x="0" y="0" z="6916557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687" d="1000000"/>
                    <am3d:preTrans dx="-569740" dy="-11260414" dz="-26546916"/>
                    <am3d:scale>
                      <am3d:sx n="1000000" d="1000000"/>
                      <am3d:sy n="1000000" d="1000000"/>
                      <am3d:sz n="1000000" d="1000000"/>
                    </am3d:scale>
                    <am3d:rot ax="318108"/>
                    <am3d:postTrans dx="0" dy="0" dz="0"/>
                  </am3d:trans>
                  <am3d:attrSrcUrl r:id="rId18"/>
                  <am3d:raster rName="Office3DRenderer" rVer="16.0.8326">
                    <am3d:blip r:embed="rId19"/>
                  </am3d:raster>
                  <am3d:objViewport viewportSz="54186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4" name="3D モデル 3" descr="disc">
                <a:extLst>
                  <a:ext uri="{FF2B5EF4-FFF2-40B4-BE49-F238E27FC236}">
                    <a16:creationId xmlns:a16="http://schemas.microsoft.com/office/drawing/2014/main" id="{0ECCCE0A-BF3F-446D-8169-10E8E480D39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5400000">
                <a:off x="1397638" y="2111171"/>
                <a:ext cx="4389557" cy="2787155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図形グループ 42">
            <a:extLst>
              <a:ext uri="{FF2B5EF4-FFF2-40B4-BE49-F238E27FC236}">
                <a16:creationId xmlns:a16="http://schemas.microsoft.com/office/drawing/2014/main" id="{C4D71328-1E70-45CB-AD70-8BB5DCE86DAA}"/>
              </a:ext>
            </a:extLst>
          </p:cNvPr>
          <p:cNvGrpSpPr/>
          <p:nvPr/>
        </p:nvGrpSpPr>
        <p:grpSpPr>
          <a:xfrm>
            <a:off x="4115514" y="3666419"/>
            <a:ext cx="3568700" cy="158750"/>
            <a:chOff x="3521076" y="2997200"/>
            <a:chExt cx="3568700" cy="241300"/>
          </a:xfrm>
          <a:solidFill>
            <a:srgbClr val="FF7DFF"/>
          </a:solidFill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434FE9A-E7DB-4B00-A60F-79DD88C45F97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円/楕円 41">
              <a:extLst>
                <a:ext uri="{FF2B5EF4-FFF2-40B4-BE49-F238E27FC236}">
                  <a16:creationId xmlns:a16="http://schemas.microsoft.com/office/drawing/2014/main" id="{746FD657-6BF1-4D01-948D-956DCC4309A3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9" name="図形グループ 49">
            <a:extLst>
              <a:ext uri="{FF2B5EF4-FFF2-40B4-BE49-F238E27FC236}">
                <a16:creationId xmlns:a16="http://schemas.microsoft.com/office/drawing/2014/main" id="{3B054CD9-1E38-4B82-87D7-5529FC227A14}"/>
              </a:ext>
            </a:extLst>
          </p:cNvPr>
          <p:cNvGrpSpPr/>
          <p:nvPr/>
        </p:nvGrpSpPr>
        <p:grpSpPr>
          <a:xfrm>
            <a:off x="3816257" y="4636118"/>
            <a:ext cx="3568700" cy="158750"/>
            <a:chOff x="3521076" y="2997200"/>
            <a:chExt cx="3568700" cy="241300"/>
          </a:xfrm>
          <a:solidFill>
            <a:srgbClr val="FF0000"/>
          </a:solidFill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58C73609-3571-4F1D-8F23-8281E4215C43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円/楕円 43">
              <a:extLst>
                <a:ext uri="{FF2B5EF4-FFF2-40B4-BE49-F238E27FC236}">
                  <a16:creationId xmlns:a16="http://schemas.microsoft.com/office/drawing/2014/main" id="{B8C27A00-E466-4B51-9758-86EF032D169F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49" name="図形グループ 27">
            <a:extLst>
              <a:ext uri="{FF2B5EF4-FFF2-40B4-BE49-F238E27FC236}">
                <a16:creationId xmlns:a16="http://schemas.microsoft.com/office/drawing/2014/main" id="{725E230D-994C-40DA-88D2-F682A491BA3B}"/>
              </a:ext>
            </a:extLst>
          </p:cNvPr>
          <p:cNvGrpSpPr>
            <a:grpSpLocks/>
          </p:cNvGrpSpPr>
          <p:nvPr/>
        </p:nvGrpSpPr>
        <p:grpSpPr bwMode="auto">
          <a:xfrm>
            <a:off x="3892457" y="4373466"/>
            <a:ext cx="3568700" cy="158750"/>
            <a:chOff x="3521076" y="2997200"/>
            <a:chExt cx="3568700" cy="241300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C81CE0C-E7E3-44E9-8DCC-3171250ABD61}"/>
                </a:ext>
              </a:extLst>
            </p:cNvPr>
            <p:cNvSpPr/>
            <p:nvPr/>
          </p:nvSpPr>
          <p:spPr>
            <a:xfrm>
              <a:off x="3556001" y="2997200"/>
              <a:ext cx="3533775" cy="2413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円/楕円 27">
              <a:extLst>
                <a:ext uri="{FF2B5EF4-FFF2-40B4-BE49-F238E27FC236}">
                  <a16:creationId xmlns:a16="http://schemas.microsoft.com/office/drawing/2014/main" id="{B0D4E3E5-DA40-46DF-914B-D5714DD4632E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" name="図形グループ 42">
            <a:extLst>
              <a:ext uri="{FF2B5EF4-FFF2-40B4-BE49-F238E27FC236}">
                <a16:creationId xmlns:a16="http://schemas.microsoft.com/office/drawing/2014/main" id="{C7D25257-1524-4906-808C-8B6332C396FC}"/>
              </a:ext>
            </a:extLst>
          </p:cNvPr>
          <p:cNvGrpSpPr/>
          <p:nvPr/>
        </p:nvGrpSpPr>
        <p:grpSpPr>
          <a:xfrm>
            <a:off x="3663857" y="3611438"/>
            <a:ext cx="7101325" cy="792850"/>
            <a:chOff x="3521076" y="2033368"/>
            <a:chExt cx="7101325" cy="1205132"/>
          </a:xfrm>
          <a:solidFill>
            <a:srgbClr val="FF7DFF"/>
          </a:solidFill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D85D1D0C-83E0-4021-B36F-0E65BBEE4262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円/楕円 41">
              <a:extLst>
                <a:ext uri="{FF2B5EF4-FFF2-40B4-BE49-F238E27FC236}">
                  <a16:creationId xmlns:a16="http://schemas.microsoft.com/office/drawing/2014/main" id="{B59E3AC7-B44B-4D28-8CFC-1DB6F69D439F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2" name="円/楕円 41">
              <a:extLst>
                <a:ext uri="{FF2B5EF4-FFF2-40B4-BE49-F238E27FC236}">
                  <a16:creationId xmlns:a16="http://schemas.microsoft.com/office/drawing/2014/main" id="{3C609EAF-6230-451A-8606-6ADF1259D381}"/>
                </a:ext>
              </a:extLst>
            </p:cNvPr>
            <p:cNvSpPr/>
            <p:nvPr/>
          </p:nvSpPr>
          <p:spPr>
            <a:xfrm>
              <a:off x="10442401" y="2033368"/>
              <a:ext cx="180000" cy="2736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1" name="図形グループ 7">
            <a:extLst>
              <a:ext uri="{FF2B5EF4-FFF2-40B4-BE49-F238E27FC236}">
                <a16:creationId xmlns:a16="http://schemas.microsoft.com/office/drawing/2014/main" id="{C5FF56AD-FDA5-4815-9D66-11C4B4C677A8}"/>
              </a:ext>
            </a:extLst>
          </p:cNvPr>
          <p:cNvGrpSpPr>
            <a:grpSpLocks/>
          </p:cNvGrpSpPr>
          <p:nvPr/>
        </p:nvGrpSpPr>
        <p:grpSpPr bwMode="auto">
          <a:xfrm>
            <a:off x="3828957" y="1945805"/>
            <a:ext cx="3568700" cy="158750"/>
            <a:chOff x="3521076" y="2997200"/>
            <a:chExt cx="3568700" cy="241300"/>
          </a:xfrm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07ADC497-1FDE-4559-90B9-69509B7B5DB5}"/>
                </a:ext>
              </a:extLst>
            </p:cNvPr>
            <p:cNvSpPr/>
            <p:nvPr/>
          </p:nvSpPr>
          <p:spPr>
            <a:xfrm>
              <a:off x="3556001" y="2997200"/>
              <a:ext cx="3533775" cy="2413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円/楕円 39">
              <a:extLst>
                <a:ext uri="{FF2B5EF4-FFF2-40B4-BE49-F238E27FC236}">
                  <a16:creationId xmlns:a16="http://schemas.microsoft.com/office/drawing/2014/main" id="{9D29C05B-AC4A-4EF1-BA99-26B0430D8028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2" name="図形グループ 9">
            <a:extLst>
              <a:ext uri="{FF2B5EF4-FFF2-40B4-BE49-F238E27FC236}">
                <a16:creationId xmlns:a16="http://schemas.microsoft.com/office/drawing/2014/main" id="{04FD8624-C664-4D40-BDF6-CA7F1283FCE7}"/>
              </a:ext>
            </a:extLst>
          </p:cNvPr>
          <p:cNvGrpSpPr/>
          <p:nvPr/>
        </p:nvGrpSpPr>
        <p:grpSpPr>
          <a:xfrm>
            <a:off x="3429949" y="2773261"/>
            <a:ext cx="3568700" cy="158750"/>
            <a:chOff x="3521076" y="2997200"/>
            <a:chExt cx="3568700" cy="241300"/>
          </a:xfrm>
          <a:solidFill>
            <a:srgbClr val="FF0000"/>
          </a:solidFill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826A197F-80A9-4F45-8E34-62FE2195176B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円/楕円 37">
              <a:extLst>
                <a:ext uri="{FF2B5EF4-FFF2-40B4-BE49-F238E27FC236}">
                  <a16:creationId xmlns:a16="http://schemas.microsoft.com/office/drawing/2014/main" id="{A16D22F6-7A0B-421D-9033-F3A7EDF9127D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3" name="図形グループ 12">
            <a:extLst>
              <a:ext uri="{FF2B5EF4-FFF2-40B4-BE49-F238E27FC236}">
                <a16:creationId xmlns:a16="http://schemas.microsoft.com/office/drawing/2014/main" id="{CE286E0C-34E3-4A5B-9786-DA80985E37F2}"/>
              </a:ext>
            </a:extLst>
          </p:cNvPr>
          <p:cNvGrpSpPr/>
          <p:nvPr/>
        </p:nvGrpSpPr>
        <p:grpSpPr>
          <a:xfrm>
            <a:off x="3828957" y="3115585"/>
            <a:ext cx="3568700" cy="158750"/>
            <a:chOff x="3521076" y="2997200"/>
            <a:chExt cx="3568700" cy="241300"/>
          </a:xfrm>
          <a:solidFill>
            <a:srgbClr val="008000"/>
          </a:solidFill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C43B90E5-9D07-4FA2-9271-E7DEE494DC32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円/楕円 35">
              <a:extLst>
                <a:ext uri="{FF2B5EF4-FFF2-40B4-BE49-F238E27FC236}">
                  <a16:creationId xmlns:a16="http://schemas.microsoft.com/office/drawing/2014/main" id="{36CA6916-25FC-42C3-8F85-E6FABB73F23B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4" name="図形グループ 18">
            <a:extLst>
              <a:ext uri="{FF2B5EF4-FFF2-40B4-BE49-F238E27FC236}">
                <a16:creationId xmlns:a16="http://schemas.microsoft.com/office/drawing/2014/main" id="{C4BA967F-5859-43A4-8C8F-BB657B2FB676}"/>
              </a:ext>
            </a:extLst>
          </p:cNvPr>
          <p:cNvGrpSpPr/>
          <p:nvPr/>
        </p:nvGrpSpPr>
        <p:grpSpPr>
          <a:xfrm>
            <a:off x="3863881" y="3824360"/>
            <a:ext cx="3568700" cy="158750"/>
            <a:chOff x="3521076" y="2997200"/>
            <a:chExt cx="3568700" cy="241300"/>
          </a:xfrm>
          <a:solidFill>
            <a:srgbClr val="FF6600"/>
          </a:solidFill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4486294-99B3-44E4-B5A4-1DCD5DC8D4CD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円/楕円 33">
              <a:extLst>
                <a:ext uri="{FF2B5EF4-FFF2-40B4-BE49-F238E27FC236}">
                  <a16:creationId xmlns:a16="http://schemas.microsoft.com/office/drawing/2014/main" id="{E72E020C-DD16-4209-88CE-2C546EECDB63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5" name="図形グループ 21">
            <a:extLst>
              <a:ext uri="{FF2B5EF4-FFF2-40B4-BE49-F238E27FC236}">
                <a16:creationId xmlns:a16="http://schemas.microsoft.com/office/drawing/2014/main" id="{6EA773D7-E36A-49D7-B135-146B8B4F8869}"/>
              </a:ext>
            </a:extLst>
          </p:cNvPr>
          <p:cNvGrpSpPr>
            <a:grpSpLocks/>
          </p:cNvGrpSpPr>
          <p:nvPr/>
        </p:nvGrpSpPr>
        <p:grpSpPr bwMode="auto">
          <a:xfrm>
            <a:off x="3714657" y="3375935"/>
            <a:ext cx="3568700" cy="158750"/>
            <a:chOff x="3521076" y="2997200"/>
            <a:chExt cx="3568700" cy="241300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A6724ED-9683-481D-9747-D321B5E7DF2A}"/>
                </a:ext>
              </a:extLst>
            </p:cNvPr>
            <p:cNvSpPr/>
            <p:nvPr/>
          </p:nvSpPr>
          <p:spPr>
            <a:xfrm>
              <a:off x="3556001" y="2997200"/>
              <a:ext cx="3533775" cy="2413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円/楕円 31">
              <a:extLst>
                <a:ext uri="{FF2B5EF4-FFF2-40B4-BE49-F238E27FC236}">
                  <a16:creationId xmlns:a16="http://schemas.microsoft.com/office/drawing/2014/main" id="{4E4D1FE6-186F-434D-8696-93B647E7DCFC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2" name="図形グループ 18">
            <a:extLst>
              <a:ext uri="{FF2B5EF4-FFF2-40B4-BE49-F238E27FC236}">
                <a16:creationId xmlns:a16="http://schemas.microsoft.com/office/drawing/2014/main" id="{EE90F22C-6A0E-477A-AD84-D4D56D3868E0}"/>
              </a:ext>
            </a:extLst>
          </p:cNvPr>
          <p:cNvGrpSpPr/>
          <p:nvPr/>
        </p:nvGrpSpPr>
        <p:grpSpPr>
          <a:xfrm>
            <a:off x="3790857" y="2580699"/>
            <a:ext cx="3568700" cy="158750"/>
            <a:chOff x="3521076" y="2997200"/>
            <a:chExt cx="3568700" cy="241300"/>
          </a:xfrm>
          <a:solidFill>
            <a:srgbClr val="FF6600"/>
          </a:solidFill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4A130D14-A0FD-4101-9A03-64AED68AFC40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円/楕円 33">
              <a:extLst>
                <a:ext uri="{FF2B5EF4-FFF2-40B4-BE49-F238E27FC236}">
                  <a16:creationId xmlns:a16="http://schemas.microsoft.com/office/drawing/2014/main" id="{2DE87BB0-742B-4B85-9C7A-9DCBFBD01ADC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6" name="図形グループ 24">
            <a:extLst>
              <a:ext uri="{FF2B5EF4-FFF2-40B4-BE49-F238E27FC236}">
                <a16:creationId xmlns:a16="http://schemas.microsoft.com/office/drawing/2014/main" id="{CA47680B-B878-4FE1-8F89-90DC61F91C42}"/>
              </a:ext>
            </a:extLst>
          </p:cNvPr>
          <p:cNvGrpSpPr/>
          <p:nvPr/>
        </p:nvGrpSpPr>
        <p:grpSpPr>
          <a:xfrm>
            <a:off x="3638457" y="2953660"/>
            <a:ext cx="3568700" cy="158750"/>
            <a:chOff x="3521076" y="2997200"/>
            <a:chExt cx="3568700" cy="241300"/>
          </a:xfrm>
          <a:solidFill>
            <a:srgbClr val="FF6600"/>
          </a:solidFill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391FE14F-BF55-4ABF-A1E7-D5F4B071F211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円/楕円 29">
              <a:extLst>
                <a:ext uri="{FF2B5EF4-FFF2-40B4-BE49-F238E27FC236}">
                  <a16:creationId xmlns:a16="http://schemas.microsoft.com/office/drawing/2014/main" id="{F063D76C-47BE-48E3-BDBC-AC195B822ACE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7" name="図形グループ 27">
            <a:extLst>
              <a:ext uri="{FF2B5EF4-FFF2-40B4-BE49-F238E27FC236}">
                <a16:creationId xmlns:a16="http://schemas.microsoft.com/office/drawing/2014/main" id="{6C53B4F0-A219-4548-9946-281A3C8C351D}"/>
              </a:ext>
            </a:extLst>
          </p:cNvPr>
          <p:cNvGrpSpPr>
            <a:grpSpLocks/>
          </p:cNvGrpSpPr>
          <p:nvPr/>
        </p:nvGrpSpPr>
        <p:grpSpPr bwMode="auto">
          <a:xfrm>
            <a:off x="3543555" y="2473429"/>
            <a:ext cx="3568700" cy="158750"/>
            <a:chOff x="3521076" y="2997200"/>
            <a:chExt cx="3568700" cy="241300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893D828A-0B41-4103-88CA-77EAB862CBC3}"/>
                </a:ext>
              </a:extLst>
            </p:cNvPr>
            <p:cNvSpPr/>
            <p:nvPr/>
          </p:nvSpPr>
          <p:spPr>
            <a:xfrm>
              <a:off x="3556001" y="2997200"/>
              <a:ext cx="3533775" cy="2413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円/楕円 27">
              <a:extLst>
                <a:ext uri="{FF2B5EF4-FFF2-40B4-BE49-F238E27FC236}">
                  <a16:creationId xmlns:a16="http://schemas.microsoft.com/office/drawing/2014/main" id="{0924D044-FB30-47CD-B6FC-91D1B5BD2362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8" name="図形グループ 30">
            <a:extLst>
              <a:ext uri="{FF2B5EF4-FFF2-40B4-BE49-F238E27FC236}">
                <a16:creationId xmlns:a16="http://schemas.microsoft.com/office/drawing/2014/main" id="{D1119C67-F870-4870-9189-F31CDF6AD6E5}"/>
              </a:ext>
            </a:extLst>
          </p:cNvPr>
          <p:cNvGrpSpPr>
            <a:grpSpLocks/>
          </p:cNvGrpSpPr>
          <p:nvPr/>
        </p:nvGrpSpPr>
        <p:grpSpPr bwMode="auto">
          <a:xfrm>
            <a:off x="3528605" y="3966485"/>
            <a:ext cx="3568700" cy="158750"/>
            <a:chOff x="3521076" y="2997200"/>
            <a:chExt cx="3568700" cy="241300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2CF874D-0DC3-4308-96E2-6C479EA6ABFB}"/>
                </a:ext>
              </a:extLst>
            </p:cNvPr>
            <p:cNvSpPr/>
            <p:nvPr/>
          </p:nvSpPr>
          <p:spPr>
            <a:xfrm>
              <a:off x="3556001" y="2997200"/>
              <a:ext cx="3533775" cy="24130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" name="円/楕円 25">
              <a:extLst>
                <a:ext uri="{FF2B5EF4-FFF2-40B4-BE49-F238E27FC236}">
                  <a16:creationId xmlns:a16="http://schemas.microsoft.com/office/drawing/2014/main" id="{9F7F3F04-D6DD-4D22-A15E-2777DE77CDCE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9" name="図形グループ 42">
            <a:extLst>
              <a:ext uri="{FF2B5EF4-FFF2-40B4-BE49-F238E27FC236}">
                <a16:creationId xmlns:a16="http://schemas.microsoft.com/office/drawing/2014/main" id="{4355D29E-EE8B-4F8D-85A8-A170757BF080}"/>
              </a:ext>
            </a:extLst>
          </p:cNvPr>
          <p:cNvGrpSpPr/>
          <p:nvPr/>
        </p:nvGrpSpPr>
        <p:grpSpPr>
          <a:xfrm>
            <a:off x="3435030" y="3579135"/>
            <a:ext cx="3568700" cy="158750"/>
            <a:chOff x="3521076" y="2997200"/>
            <a:chExt cx="3568700" cy="241300"/>
          </a:xfrm>
          <a:solidFill>
            <a:srgbClr val="FF00FF"/>
          </a:solidFill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1C6B89A-9A75-48BD-8B7E-C25B574A4567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円/楕円 23">
              <a:extLst>
                <a:ext uri="{FF2B5EF4-FFF2-40B4-BE49-F238E27FC236}">
                  <a16:creationId xmlns:a16="http://schemas.microsoft.com/office/drawing/2014/main" id="{D7981E23-AC17-451C-A628-DD0001660A30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0" name="図形グループ 15">
            <a:extLst>
              <a:ext uri="{FF2B5EF4-FFF2-40B4-BE49-F238E27FC236}">
                <a16:creationId xmlns:a16="http://schemas.microsoft.com/office/drawing/2014/main" id="{41201F3A-4B1C-480D-92F0-F07D229A97E8}"/>
              </a:ext>
            </a:extLst>
          </p:cNvPr>
          <p:cNvGrpSpPr/>
          <p:nvPr/>
        </p:nvGrpSpPr>
        <p:grpSpPr>
          <a:xfrm>
            <a:off x="3634532" y="2204303"/>
            <a:ext cx="3568700" cy="158750"/>
            <a:chOff x="3521076" y="2997200"/>
            <a:chExt cx="3568700" cy="241300"/>
          </a:xfrm>
          <a:solidFill>
            <a:schemeClr val="accent4">
              <a:lumMod val="75000"/>
            </a:schemeClr>
          </a:solidFill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E161256-C6F7-45F6-86CC-89DBA5C3D827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円/楕円 21">
              <a:extLst>
                <a:ext uri="{FF2B5EF4-FFF2-40B4-BE49-F238E27FC236}">
                  <a16:creationId xmlns:a16="http://schemas.microsoft.com/office/drawing/2014/main" id="{F19839F9-4A56-4A0B-8699-2264BC761329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21" name="図形グループ 46">
            <a:extLst>
              <a:ext uri="{FF2B5EF4-FFF2-40B4-BE49-F238E27FC236}">
                <a16:creationId xmlns:a16="http://schemas.microsoft.com/office/drawing/2014/main" id="{B1FD1A89-6BF2-4105-9001-2BF6E6BD82D2}"/>
              </a:ext>
            </a:extLst>
          </p:cNvPr>
          <p:cNvGrpSpPr/>
          <p:nvPr/>
        </p:nvGrpSpPr>
        <p:grpSpPr>
          <a:xfrm>
            <a:off x="3509382" y="3236235"/>
            <a:ext cx="3568700" cy="158750"/>
            <a:chOff x="3521076" y="2997200"/>
            <a:chExt cx="3568700" cy="241300"/>
          </a:xfrm>
          <a:solidFill>
            <a:srgbClr val="FF0000"/>
          </a:solidFill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8267D21-49EB-4E37-A1A1-629EEC0EF290}"/>
                </a:ext>
              </a:extLst>
            </p:cNvPr>
            <p:cNvSpPr/>
            <p:nvPr/>
          </p:nvSpPr>
          <p:spPr>
            <a:xfrm>
              <a:off x="3556000" y="2997200"/>
              <a:ext cx="3533776" cy="2413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円/楕円 19">
              <a:extLst>
                <a:ext uri="{FF2B5EF4-FFF2-40B4-BE49-F238E27FC236}">
                  <a16:creationId xmlns:a16="http://schemas.microsoft.com/office/drawing/2014/main" id="{AE242BCC-A516-4401-A3FB-44E595B36F42}"/>
                </a:ext>
              </a:extLst>
            </p:cNvPr>
            <p:cNvSpPr/>
            <p:nvPr/>
          </p:nvSpPr>
          <p:spPr>
            <a:xfrm>
              <a:off x="3521076" y="2997200"/>
              <a:ext cx="76200" cy="2413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92512DE9-2195-4869-9488-3F7D864FCBEF}"/>
              </a:ext>
            </a:extLst>
          </p:cNvPr>
          <p:cNvSpPr/>
          <p:nvPr/>
        </p:nvSpPr>
        <p:spPr>
          <a:xfrm>
            <a:off x="3339350" y="1821703"/>
            <a:ext cx="650759" cy="3225337"/>
          </a:xfrm>
          <a:custGeom>
            <a:avLst/>
            <a:gdLst>
              <a:gd name="connsiteX0" fmla="*/ 466086 w 549213"/>
              <a:gd name="connsiteY0" fmla="*/ 0 h 3275214"/>
              <a:gd name="connsiteX1" fmla="*/ 573 w 549213"/>
              <a:gd name="connsiteY1" fmla="*/ 1645920 h 3275214"/>
              <a:gd name="connsiteX2" fmla="*/ 549213 w 549213"/>
              <a:gd name="connsiteY2" fmla="*/ 3275214 h 3275214"/>
              <a:gd name="connsiteX0" fmla="*/ 480714 w 563841"/>
              <a:gd name="connsiteY0" fmla="*/ 0 h 3275214"/>
              <a:gd name="connsiteX1" fmla="*/ 181456 w 563841"/>
              <a:gd name="connsiteY1" fmla="*/ 598516 h 3275214"/>
              <a:gd name="connsiteX2" fmla="*/ 15201 w 563841"/>
              <a:gd name="connsiteY2" fmla="*/ 1645920 h 3275214"/>
              <a:gd name="connsiteX3" fmla="*/ 563841 w 563841"/>
              <a:gd name="connsiteY3" fmla="*/ 3275214 h 3275214"/>
              <a:gd name="connsiteX0" fmla="*/ 476890 w 560017"/>
              <a:gd name="connsiteY0" fmla="*/ 0 h 3275214"/>
              <a:gd name="connsiteX1" fmla="*/ 210883 w 560017"/>
              <a:gd name="connsiteY1" fmla="*/ 315883 h 3275214"/>
              <a:gd name="connsiteX2" fmla="*/ 11377 w 560017"/>
              <a:gd name="connsiteY2" fmla="*/ 1645920 h 3275214"/>
              <a:gd name="connsiteX3" fmla="*/ 560017 w 560017"/>
              <a:gd name="connsiteY3" fmla="*/ 3275214 h 3275214"/>
              <a:gd name="connsiteX0" fmla="*/ 476890 w 560017"/>
              <a:gd name="connsiteY0" fmla="*/ 0 h 3275214"/>
              <a:gd name="connsiteX1" fmla="*/ 210883 w 560017"/>
              <a:gd name="connsiteY1" fmla="*/ 315883 h 3275214"/>
              <a:gd name="connsiteX2" fmla="*/ 11377 w 560017"/>
              <a:gd name="connsiteY2" fmla="*/ 1645920 h 3275214"/>
              <a:gd name="connsiteX3" fmla="*/ 560017 w 560017"/>
              <a:gd name="connsiteY3" fmla="*/ 3275214 h 3275214"/>
              <a:gd name="connsiteX0" fmla="*/ 479793 w 562920"/>
              <a:gd name="connsiteY0" fmla="*/ 0 h 3275214"/>
              <a:gd name="connsiteX1" fmla="*/ 213786 w 562920"/>
              <a:gd name="connsiteY1" fmla="*/ 315883 h 3275214"/>
              <a:gd name="connsiteX2" fmla="*/ 14280 w 562920"/>
              <a:gd name="connsiteY2" fmla="*/ 1645920 h 3275214"/>
              <a:gd name="connsiteX3" fmla="*/ 562920 w 562920"/>
              <a:gd name="connsiteY3" fmla="*/ 3275214 h 3275214"/>
              <a:gd name="connsiteX0" fmla="*/ 482195 w 565322"/>
              <a:gd name="connsiteY0" fmla="*/ 0 h 3275214"/>
              <a:gd name="connsiteX1" fmla="*/ 199563 w 565322"/>
              <a:gd name="connsiteY1" fmla="*/ 415636 h 3275214"/>
              <a:gd name="connsiteX2" fmla="*/ 16682 w 565322"/>
              <a:gd name="connsiteY2" fmla="*/ 1645920 h 3275214"/>
              <a:gd name="connsiteX3" fmla="*/ 565322 w 565322"/>
              <a:gd name="connsiteY3" fmla="*/ 3275214 h 3275214"/>
              <a:gd name="connsiteX0" fmla="*/ 482195 w 565322"/>
              <a:gd name="connsiteY0" fmla="*/ 0 h 3275214"/>
              <a:gd name="connsiteX1" fmla="*/ 199563 w 565322"/>
              <a:gd name="connsiteY1" fmla="*/ 415636 h 3275214"/>
              <a:gd name="connsiteX2" fmla="*/ 16682 w 565322"/>
              <a:gd name="connsiteY2" fmla="*/ 1645920 h 3275214"/>
              <a:gd name="connsiteX3" fmla="*/ 565322 w 565322"/>
              <a:gd name="connsiteY3" fmla="*/ 3275214 h 3275214"/>
              <a:gd name="connsiteX0" fmla="*/ 482195 w 565322"/>
              <a:gd name="connsiteY0" fmla="*/ 0 h 3275214"/>
              <a:gd name="connsiteX1" fmla="*/ 199563 w 565322"/>
              <a:gd name="connsiteY1" fmla="*/ 415636 h 3275214"/>
              <a:gd name="connsiteX2" fmla="*/ 16682 w 565322"/>
              <a:gd name="connsiteY2" fmla="*/ 1645920 h 3275214"/>
              <a:gd name="connsiteX3" fmla="*/ 282690 w 565322"/>
              <a:gd name="connsiteY3" fmla="*/ 2676698 h 3275214"/>
              <a:gd name="connsiteX4" fmla="*/ 565322 w 565322"/>
              <a:gd name="connsiteY4" fmla="*/ 3275214 h 3275214"/>
              <a:gd name="connsiteX0" fmla="*/ 469279 w 552406"/>
              <a:gd name="connsiteY0" fmla="*/ 0 h 3275214"/>
              <a:gd name="connsiteX1" fmla="*/ 186647 w 552406"/>
              <a:gd name="connsiteY1" fmla="*/ 415636 h 3275214"/>
              <a:gd name="connsiteX2" fmla="*/ 3766 w 552406"/>
              <a:gd name="connsiteY2" fmla="*/ 1645920 h 3275214"/>
              <a:gd name="connsiteX3" fmla="*/ 319650 w 552406"/>
              <a:gd name="connsiteY3" fmla="*/ 2876204 h 3275214"/>
              <a:gd name="connsiteX4" fmla="*/ 552406 w 552406"/>
              <a:gd name="connsiteY4" fmla="*/ 3275214 h 3275214"/>
              <a:gd name="connsiteX0" fmla="*/ 469279 w 652159"/>
              <a:gd name="connsiteY0" fmla="*/ 0 h 3225337"/>
              <a:gd name="connsiteX1" fmla="*/ 186647 w 652159"/>
              <a:gd name="connsiteY1" fmla="*/ 415636 h 3225337"/>
              <a:gd name="connsiteX2" fmla="*/ 3766 w 652159"/>
              <a:gd name="connsiteY2" fmla="*/ 1645920 h 3225337"/>
              <a:gd name="connsiteX3" fmla="*/ 319650 w 652159"/>
              <a:gd name="connsiteY3" fmla="*/ 2876204 h 3225337"/>
              <a:gd name="connsiteX4" fmla="*/ 652159 w 652159"/>
              <a:gd name="connsiteY4" fmla="*/ 3225337 h 3225337"/>
              <a:gd name="connsiteX0" fmla="*/ 468555 w 651435"/>
              <a:gd name="connsiteY0" fmla="*/ 0 h 3225337"/>
              <a:gd name="connsiteX1" fmla="*/ 185923 w 651435"/>
              <a:gd name="connsiteY1" fmla="*/ 415636 h 3225337"/>
              <a:gd name="connsiteX2" fmla="*/ 3042 w 651435"/>
              <a:gd name="connsiteY2" fmla="*/ 1645920 h 3225337"/>
              <a:gd name="connsiteX3" fmla="*/ 302301 w 651435"/>
              <a:gd name="connsiteY3" fmla="*/ 2709949 h 3225337"/>
              <a:gd name="connsiteX4" fmla="*/ 651435 w 651435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66007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66007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66007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66007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74928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74928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74928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749283 h 3225337"/>
              <a:gd name="connsiteX4" fmla="*/ 650759 w 650759"/>
              <a:gd name="connsiteY4" fmla="*/ 3225337 h 3225337"/>
              <a:gd name="connsiteX0" fmla="*/ 467879 w 650759"/>
              <a:gd name="connsiteY0" fmla="*/ 0 h 3225337"/>
              <a:gd name="connsiteX1" fmla="*/ 185247 w 650759"/>
              <a:gd name="connsiteY1" fmla="*/ 415636 h 3225337"/>
              <a:gd name="connsiteX2" fmla="*/ 2366 w 650759"/>
              <a:gd name="connsiteY2" fmla="*/ 1645920 h 3225337"/>
              <a:gd name="connsiteX3" fmla="*/ 284999 w 650759"/>
              <a:gd name="connsiteY3" fmla="*/ 2749283 h 3225337"/>
              <a:gd name="connsiteX4" fmla="*/ 650759 w 650759"/>
              <a:gd name="connsiteY4" fmla="*/ 3225337 h 322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759" h="3225337">
                <a:moveTo>
                  <a:pt x="467879" y="0"/>
                </a:moveTo>
                <a:cubicBezTo>
                  <a:pt x="418003" y="99753"/>
                  <a:pt x="329334" y="91439"/>
                  <a:pt x="185247" y="415636"/>
                </a:cubicBezTo>
                <a:cubicBezTo>
                  <a:pt x="57786" y="689956"/>
                  <a:pt x="-14259" y="1256979"/>
                  <a:pt x="2366" y="1645920"/>
                </a:cubicBezTo>
                <a:cubicBezTo>
                  <a:pt x="18991" y="2034861"/>
                  <a:pt x="121381" y="2404947"/>
                  <a:pt x="284999" y="2749283"/>
                </a:cubicBezTo>
                <a:cubicBezTo>
                  <a:pt x="431789" y="3004206"/>
                  <a:pt x="603654" y="3125584"/>
                  <a:pt x="650759" y="3225337"/>
                </a:cubicBezTo>
              </a:path>
            </a:pathLst>
          </a:cu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5" name="3D モデル 4" descr="disc">
                <a:extLst>
                  <a:ext uri="{FF2B5EF4-FFF2-40B4-BE49-F238E27FC236}">
                    <a16:creationId xmlns:a16="http://schemas.microsoft.com/office/drawing/2014/main" id="{16909287-03B2-4F08-9B8A-4A1BC5E9D89E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 rot="5400000">
              <a:off x="5845332" y="1992689"/>
              <a:ext cx="4758449" cy="2937592"/>
            </p:xfrm>
            <a:graphic>
              <a:graphicData uri="http://schemas.microsoft.com/office/drawing/2017/model3d">
                <am3d:model3d r:embed="rId17">
                  <am3d:spPr>
                    <a:xfrm rot="5400000">
                      <a:off x="0" y="0"/>
                      <a:ext cx="4758449" cy="2937592"/>
                    </a:xfrm>
                    <a:prstGeom prst="rect">
                      <a:avLst/>
                    </a:prstGeom>
                    <a:noFill/>
                  </am3d:spPr>
                  <am3d:camera>
                    <am3d:pos x="0" y="0" z="6916557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687" d="1000000"/>
                    <am3d:preTrans dx="-569740" dy="-11260414" dz="-26546916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attrSrcUrl r:id="rId18"/>
                  <am3d:raster rName="Office3DRenderer" rVer="16.0.8326">
                    <am3d:blip r:embed="rId20"/>
                  </am3d:raster>
                  <am3d:objViewport viewportSz="578772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5" name="3D モデル 4" descr="disc">
                <a:extLst>
                  <a:ext uri="{FF2B5EF4-FFF2-40B4-BE49-F238E27FC236}">
                    <a16:creationId xmlns:a16="http://schemas.microsoft.com/office/drawing/2014/main" id="{16909287-03B2-4F08-9B8A-4A1BC5E9D89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 rot="5400000">
                <a:off x="5845332" y="1992689"/>
                <a:ext cx="4758449" cy="2937592"/>
              </a:xfrm>
              <a:prstGeom prst="rect">
                <a:avLst/>
              </a:prstGeom>
              <a:noFill/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6F52D02E-D9A9-4CC2-B3D7-983AC7BE8A4F}"/>
                  </a:ext>
                </a:extLst>
              </p:cNvPr>
              <p:cNvSpPr txBox="1"/>
              <p:nvPr/>
            </p:nvSpPr>
            <p:spPr>
              <a:xfrm>
                <a:off x="9106719" y="1588796"/>
                <a:ext cx="114223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6F52D02E-D9A9-4CC2-B3D7-983AC7BE8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6719" y="1588796"/>
                <a:ext cx="1142236" cy="430887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A858D7AE-FE06-4166-A523-6308A1613649}"/>
              </a:ext>
            </a:extLst>
          </p:cNvPr>
          <p:cNvCxnSpPr/>
          <p:nvPr/>
        </p:nvCxnSpPr>
        <p:spPr>
          <a:xfrm flipV="1">
            <a:off x="5314733" y="2502866"/>
            <a:ext cx="0" cy="7700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741278CD-F906-41CF-88E4-65FDBBA43465}"/>
              </a:ext>
            </a:extLst>
          </p:cNvPr>
          <p:cNvCxnSpPr/>
          <p:nvPr/>
        </p:nvCxnSpPr>
        <p:spPr>
          <a:xfrm flipV="1">
            <a:off x="5325885" y="3162060"/>
            <a:ext cx="423746" cy="997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8AC47D58-EF73-473D-BE37-50641B9B011B}"/>
              </a:ext>
            </a:extLst>
          </p:cNvPr>
          <p:cNvCxnSpPr>
            <a:cxnSpLocks/>
          </p:cNvCxnSpPr>
          <p:nvPr/>
        </p:nvCxnSpPr>
        <p:spPr>
          <a:xfrm>
            <a:off x="5325885" y="3272959"/>
            <a:ext cx="1548000" cy="4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710FCCA3-5361-4EFB-B45C-BD5C1C2B3A4D}"/>
                  </a:ext>
                </a:extLst>
              </p:cNvPr>
              <p:cNvSpPr txBox="1"/>
              <p:nvPr/>
            </p:nvSpPr>
            <p:spPr>
              <a:xfrm>
                <a:off x="5672624" y="2744606"/>
                <a:ext cx="30425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710FCCA3-5361-4EFB-B45C-BD5C1C2B3A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624" y="2744606"/>
                <a:ext cx="304250" cy="430887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A0D97926-9267-477E-B6B2-56E749DD6D39}"/>
                  </a:ext>
                </a:extLst>
              </p:cNvPr>
              <p:cNvSpPr txBox="1"/>
              <p:nvPr/>
            </p:nvSpPr>
            <p:spPr>
              <a:xfrm>
                <a:off x="5016761" y="2246700"/>
                <a:ext cx="30912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A0D97926-9267-477E-B6B2-56E749DD6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761" y="2246700"/>
                <a:ext cx="309124" cy="43088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D20956CD-835A-4B1B-B9F9-20B127CD5A9B}"/>
                  </a:ext>
                </a:extLst>
              </p:cNvPr>
              <p:cNvSpPr txBox="1"/>
              <p:nvPr/>
            </p:nvSpPr>
            <p:spPr>
              <a:xfrm>
                <a:off x="6460427" y="3263201"/>
                <a:ext cx="437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D20956CD-835A-4B1B-B9F9-20B127CD5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0427" y="3263201"/>
                <a:ext cx="437043" cy="43088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楕円 6">
            <a:extLst>
              <a:ext uri="{FF2B5EF4-FFF2-40B4-BE49-F238E27FC236}">
                <a16:creationId xmlns:a16="http://schemas.microsoft.com/office/drawing/2014/main" id="{A0A1A3BB-B226-4C10-83AE-233B27D0A975}"/>
              </a:ext>
            </a:extLst>
          </p:cNvPr>
          <p:cNvSpPr/>
          <p:nvPr/>
        </p:nvSpPr>
        <p:spPr>
          <a:xfrm>
            <a:off x="10458872" y="3261808"/>
            <a:ext cx="180000" cy="18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DA4EE569-3A6F-418B-90ED-7ED70292E3D6}"/>
              </a:ext>
            </a:extLst>
          </p:cNvPr>
          <p:cNvSpPr/>
          <p:nvPr/>
        </p:nvSpPr>
        <p:spPr>
          <a:xfrm>
            <a:off x="10628713" y="3032295"/>
            <a:ext cx="180000" cy="180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84E29A2A-9BFD-4864-B915-0AC6980495AF}"/>
              </a:ext>
            </a:extLst>
          </p:cNvPr>
          <p:cNvSpPr/>
          <p:nvPr/>
        </p:nvSpPr>
        <p:spPr>
          <a:xfrm>
            <a:off x="10743886" y="3243627"/>
            <a:ext cx="180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FB6AE24B-DB54-44E6-AEFA-27D925D268A8}"/>
              </a:ext>
            </a:extLst>
          </p:cNvPr>
          <p:cNvSpPr/>
          <p:nvPr/>
        </p:nvSpPr>
        <p:spPr>
          <a:xfrm>
            <a:off x="10601379" y="3376013"/>
            <a:ext cx="180000" cy="180000"/>
          </a:xfrm>
          <a:prstGeom prst="ellipse">
            <a:avLst/>
          </a:prstGeom>
          <a:solidFill>
            <a:srgbClr val="FF00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5414EA6-BD2F-4E3B-9D4C-31661D2CBB0C}"/>
              </a:ext>
            </a:extLst>
          </p:cNvPr>
          <p:cNvSpPr/>
          <p:nvPr/>
        </p:nvSpPr>
        <p:spPr>
          <a:xfrm>
            <a:off x="10743886" y="3496654"/>
            <a:ext cx="180000" cy="180000"/>
          </a:xfrm>
          <a:prstGeom prst="ellipse">
            <a:avLst/>
          </a:prstGeom>
          <a:solidFill>
            <a:srgbClr val="008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0DEC41C-6F63-4803-A158-F40D8E286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13</a:t>
            </a:fld>
            <a:endParaRPr kumimoji="1" lang="ja-JP" altLang="en-US"/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41F695F5-06F9-4BAA-B326-DBB5F9AFD448}"/>
              </a:ext>
            </a:extLst>
          </p:cNvPr>
          <p:cNvCxnSpPr/>
          <p:nvPr/>
        </p:nvCxnSpPr>
        <p:spPr>
          <a:xfrm flipV="1">
            <a:off x="10680655" y="2554943"/>
            <a:ext cx="0" cy="864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DD751103-83D6-4EED-B1C4-A6C442986B22}"/>
              </a:ext>
            </a:extLst>
          </p:cNvPr>
          <p:cNvCxnSpPr>
            <a:cxnSpLocks/>
          </p:cNvCxnSpPr>
          <p:nvPr/>
        </p:nvCxnSpPr>
        <p:spPr>
          <a:xfrm flipV="1">
            <a:off x="10675182" y="3415140"/>
            <a:ext cx="8138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623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矢印: 右 11">
            <a:extLst>
              <a:ext uri="{FF2B5EF4-FFF2-40B4-BE49-F238E27FC236}">
                <a16:creationId xmlns:a16="http://schemas.microsoft.com/office/drawing/2014/main" id="{D7C53A9C-D825-42B6-B270-5FE93BEFB392}"/>
              </a:ext>
            </a:extLst>
          </p:cNvPr>
          <p:cNvSpPr/>
          <p:nvPr/>
        </p:nvSpPr>
        <p:spPr>
          <a:xfrm>
            <a:off x="5010150" y="2450455"/>
            <a:ext cx="1605307" cy="9371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87B5E94-FC76-4E93-B4B6-42CDB0153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Decorrelation from </a:t>
            </a:r>
            <a:r>
              <a:rPr lang="en-US" altLang="ja-JP" dirty="0"/>
              <a:t>initial conditions and </a:t>
            </a:r>
            <a:r>
              <a:rPr kumimoji="1" lang="en-US" altLang="ja-JP" dirty="0"/>
              <a:t>hydrodynamic </a:t>
            </a:r>
            <a:r>
              <a:rPr lang="en-US" altLang="ja-JP" dirty="0"/>
              <a:t>f</a:t>
            </a:r>
            <a:r>
              <a:rPr kumimoji="1" lang="en-US" altLang="ja-JP" dirty="0"/>
              <a:t>luctuations </a:t>
            </a:r>
            <a:endParaRPr kumimoji="1" lang="ja-JP" altLang="en-US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2DCECFF2-3EF2-4F05-9741-71F9BED9C6DB}"/>
              </a:ext>
            </a:extLst>
          </p:cNvPr>
          <p:cNvSpPr/>
          <p:nvPr/>
        </p:nvSpPr>
        <p:spPr>
          <a:xfrm>
            <a:off x="3061277" y="2273795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6764691-A1C8-4665-8E09-2EC31582ADD2}"/>
              </a:ext>
            </a:extLst>
          </p:cNvPr>
          <p:cNvSpPr/>
          <p:nvPr/>
        </p:nvSpPr>
        <p:spPr>
          <a:xfrm>
            <a:off x="2059132" y="2222993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38D260F-890A-40C6-A301-9BF54C229657}"/>
              </a:ext>
            </a:extLst>
          </p:cNvPr>
          <p:cNvSpPr/>
          <p:nvPr/>
        </p:nvSpPr>
        <p:spPr>
          <a:xfrm>
            <a:off x="1082246" y="2174885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F16C2F94-90C6-44CC-B945-116A4BCE9E5E}"/>
              </a:ext>
            </a:extLst>
          </p:cNvPr>
          <p:cNvCxnSpPr>
            <a:cxnSpLocks/>
          </p:cNvCxnSpPr>
          <p:nvPr/>
        </p:nvCxnSpPr>
        <p:spPr>
          <a:xfrm>
            <a:off x="638899" y="2698105"/>
            <a:ext cx="3511056" cy="2327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AD48D00-6ADD-4A53-9C24-753332C8FA11}"/>
              </a:ext>
            </a:extLst>
          </p:cNvPr>
          <p:cNvCxnSpPr/>
          <p:nvPr/>
        </p:nvCxnSpPr>
        <p:spPr>
          <a:xfrm flipV="1">
            <a:off x="1294681" y="2045142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6D80D0-A5B1-480A-99B9-0BD55A25CD7B}"/>
              </a:ext>
            </a:extLst>
          </p:cNvPr>
          <p:cNvCxnSpPr/>
          <p:nvPr/>
        </p:nvCxnSpPr>
        <p:spPr>
          <a:xfrm flipV="1">
            <a:off x="2259882" y="2068235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7A53E12-478B-48F0-8562-FE469284F885}"/>
              </a:ext>
            </a:extLst>
          </p:cNvPr>
          <p:cNvCxnSpPr/>
          <p:nvPr/>
        </p:nvCxnSpPr>
        <p:spPr>
          <a:xfrm flipV="1">
            <a:off x="3262029" y="2109800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>
            <a:extLst>
              <a:ext uri="{FF2B5EF4-FFF2-40B4-BE49-F238E27FC236}">
                <a16:creationId xmlns:a16="http://schemas.microsoft.com/office/drawing/2014/main" id="{F4C224A5-4DD9-46CE-AAE8-85096E3CD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9" t="20840" r="32321" b="13542"/>
          <a:stretch/>
        </p:blipFill>
        <p:spPr>
          <a:xfrm>
            <a:off x="7200077" y="1611142"/>
            <a:ext cx="4430107" cy="3300948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76953E7-862B-461C-874E-EC033AC11D22}"/>
              </a:ext>
            </a:extLst>
          </p:cNvPr>
          <p:cNvSpPr txBox="1"/>
          <p:nvPr/>
        </p:nvSpPr>
        <p:spPr>
          <a:xfrm>
            <a:off x="339019" y="3560110"/>
            <a:ext cx="6144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“Random walk” of event plane angle</a:t>
            </a:r>
            <a:endParaRPr kumimoji="1" lang="ja-JP" altLang="en-US" sz="28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57FAD8-3D65-4B46-9BBC-41C8D1C1B666}"/>
              </a:ext>
            </a:extLst>
          </p:cNvPr>
          <p:cNvSpPr txBox="1"/>
          <p:nvPr/>
        </p:nvSpPr>
        <p:spPr>
          <a:xfrm rot="5400000">
            <a:off x="10499627" y="3322853"/>
            <a:ext cx="279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/>
              <a:t>A. Sakai, talk at QM2018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B7E6153-25CD-4F1A-8A94-067748F8BB9C}"/>
              </a:ext>
            </a:extLst>
          </p:cNvPr>
          <p:cNvSpPr txBox="1"/>
          <p:nvPr/>
        </p:nvSpPr>
        <p:spPr>
          <a:xfrm>
            <a:off x="6645747" y="5124589"/>
            <a:ext cx="5302613" cy="13849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New opportunity to constrain </a:t>
            </a:r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initial conditions in rapidity space </a:t>
            </a:r>
            <a:r>
              <a:rPr kumimoji="1" lang="en-US" altLang="ja-JP" sz="2800" dirty="0"/>
              <a:t>and transport coefficients</a:t>
            </a:r>
            <a:endParaRPr kumimoji="1" lang="ja-JP" altLang="en-US" sz="2800" dirty="0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FC7292F5-9CF1-40D6-9227-C2076AE600F1}"/>
              </a:ext>
            </a:extLst>
          </p:cNvPr>
          <p:cNvSpPr/>
          <p:nvPr/>
        </p:nvSpPr>
        <p:spPr>
          <a:xfrm rot="20883961">
            <a:off x="3075711" y="4254988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09078751-3C80-4CFD-A122-336182316CA6}"/>
              </a:ext>
            </a:extLst>
          </p:cNvPr>
          <p:cNvSpPr/>
          <p:nvPr/>
        </p:nvSpPr>
        <p:spPr>
          <a:xfrm rot="813597">
            <a:off x="2073566" y="4204186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E962CBBC-2021-4DAE-94A7-E6B7601E3E05}"/>
              </a:ext>
            </a:extLst>
          </p:cNvPr>
          <p:cNvSpPr/>
          <p:nvPr/>
        </p:nvSpPr>
        <p:spPr>
          <a:xfrm rot="21310236">
            <a:off x="1096680" y="4156078"/>
            <a:ext cx="406398" cy="1154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1A3C90E-7056-45EB-A946-8DE53DDD8A3D}"/>
              </a:ext>
            </a:extLst>
          </p:cNvPr>
          <p:cNvCxnSpPr>
            <a:cxnSpLocks/>
          </p:cNvCxnSpPr>
          <p:nvPr/>
        </p:nvCxnSpPr>
        <p:spPr>
          <a:xfrm>
            <a:off x="653333" y="4679298"/>
            <a:ext cx="3511056" cy="2327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AD0512A-539E-4DE4-A811-BA737C8762A1}"/>
              </a:ext>
            </a:extLst>
          </p:cNvPr>
          <p:cNvCxnSpPr/>
          <p:nvPr/>
        </p:nvCxnSpPr>
        <p:spPr>
          <a:xfrm flipV="1">
            <a:off x="1309115" y="4026335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09AE1117-E5EA-46D7-B05E-2D51A9E69AB7}"/>
              </a:ext>
            </a:extLst>
          </p:cNvPr>
          <p:cNvCxnSpPr/>
          <p:nvPr/>
        </p:nvCxnSpPr>
        <p:spPr>
          <a:xfrm flipV="1">
            <a:off x="2274316" y="4049428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7787346-2F7F-4462-86C4-6100E669A45F}"/>
              </a:ext>
            </a:extLst>
          </p:cNvPr>
          <p:cNvCxnSpPr/>
          <p:nvPr/>
        </p:nvCxnSpPr>
        <p:spPr>
          <a:xfrm flipV="1">
            <a:off x="3276463" y="4090993"/>
            <a:ext cx="0" cy="15424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F677EF6-5F1C-4412-A8DE-43AEA24F8305}"/>
              </a:ext>
            </a:extLst>
          </p:cNvPr>
          <p:cNvSpPr/>
          <p:nvPr/>
        </p:nvSpPr>
        <p:spPr>
          <a:xfrm>
            <a:off x="1089035" y="2658128"/>
            <a:ext cx="190210" cy="1388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56BBDC6-9A57-4085-B5BD-67C532BA0CA4}"/>
              </a:ext>
            </a:extLst>
          </p:cNvPr>
          <p:cNvSpPr/>
          <p:nvPr/>
        </p:nvSpPr>
        <p:spPr>
          <a:xfrm>
            <a:off x="2059132" y="2729696"/>
            <a:ext cx="183358" cy="1388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4FF90C7-EFFF-4F7D-9B74-938ECD00456C}"/>
              </a:ext>
            </a:extLst>
          </p:cNvPr>
          <p:cNvSpPr/>
          <p:nvPr/>
        </p:nvSpPr>
        <p:spPr>
          <a:xfrm>
            <a:off x="3060271" y="2799621"/>
            <a:ext cx="183358" cy="1388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DDB9C41-A94A-4C50-96E4-938B02B6B38F}"/>
              </a:ext>
            </a:extLst>
          </p:cNvPr>
          <p:cNvSpPr/>
          <p:nvPr/>
        </p:nvSpPr>
        <p:spPr>
          <a:xfrm>
            <a:off x="1099605" y="4654251"/>
            <a:ext cx="190210" cy="1388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C94DAB13-3931-4B2C-8FF8-4D2147E99A65}"/>
              </a:ext>
            </a:extLst>
          </p:cNvPr>
          <p:cNvCxnSpPr>
            <a:cxnSpLocks/>
          </p:cNvCxnSpPr>
          <p:nvPr/>
        </p:nvCxnSpPr>
        <p:spPr>
          <a:xfrm flipH="1" flipV="1">
            <a:off x="1228762" y="4059104"/>
            <a:ext cx="154868" cy="146814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3F96078-9862-4390-8920-D729DDB0441D}"/>
              </a:ext>
            </a:extLst>
          </p:cNvPr>
          <p:cNvSpPr/>
          <p:nvPr/>
        </p:nvSpPr>
        <p:spPr>
          <a:xfrm>
            <a:off x="2072557" y="4755717"/>
            <a:ext cx="185532" cy="1388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EC3DC28-44A0-400D-A950-E63F8DB65FC0}"/>
              </a:ext>
            </a:extLst>
          </p:cNvPr>
          <p:cNvCxnSpPr/>
          <p:nvPr/>
        </p:nvCxnSpPr>
        <p:spPr>
          <a:xfrm flipV="1">
            <a:off x="2057260" y="4054043"/>
            <a:ext cx="424873" cy="145011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四角形: 対角を切り取る 49">
            <a:extLst>
              <a:ext uri="{FF2B5EF4-FFF2-40B4-BE49-F238E27FC236}">
                <a16:creationId xmlns:a16="http://schemas.microsoft.com/office/drawing/2014/main" id="{BAF59F97-5F3C-4E24-9E17-401F8B079B9A}"/>
              </a:ext>
            </a:extLst>
          </p:cNvPr>
          <p:cNvSpPr/>
          <p:nvPr/>
        </p:nvSpPr>
        <p:spPr>
          <a:xfrm rot="13156776">
            <a:off x="3084868" y="4776430"/>
            <a:ext cx="168916" cy="131921"/>
          </a:xfrm>
          <a:prstGeom prst="snip2Diag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FF6CCC4-79D6-4881-9809-AC005B61F5BE}"/>
              </a:ext>
            </a:extLst>
          </p:cNvPr>
          <p:cNvCxnSpPr>
            <a:cxnSpLocks/>
          </p:cNvCxnSpPr>
          <p:nvPr/>
        </p:nvCxnSpPr>
        <p:spPr>
          <a:xfrm flipH="1" flipV="1">
            <a:off x="3117600" y="4119135"/>
            <a:ext cx="320499" cy="143582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3D97298-2D19-4751-AF55-B4C90D90671F}"/>
              </a:ext>
            </a:extLst>
          </p:cNvPr>
          <p:cNvSpPr txBox="1"/>
          <p:nvPr/>
        </p:nvSpPr>
        <p:spPr>
          <a:xfrm>
            <a:off x="365955" y="1671602"/>
            <a:ext cx="4442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Aligned event plane angle</a:t>
            </a:r>
            <a:endParaRPr kumimoji="1" lang="ja-JP" altLang="en-US" sz="28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7E07645-5808-41B0-83C0-A1F5D04CB1A5}"/>
              </a:ext>
            </a:extLst>
          </p:cNvPr>
          <p:cNvSpPr txBox="1"/>
          <p:nvPr/>
        </p:nvSpPr>
        <p:spPr>
          <a:xfrm rot="172091">
            <a:off x="3494706" y="2388870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rapidity</a:t>
            </a:r>
            <a:endParaRPr kumimoji="1" lang="ja-JP" altLang="en-US" sz="2800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4F1EE01-6FEB-498B-91EB-7AD17E90508D}"/>
              </a:ext>
            </a:extLst>
          </p:cNvPr>
          <p:cNvSpPr txBox="1"/>
          <p:nvPr/>
        </p:nvSpPr>
        <p:spPr>
          <a:xfrm rot="172091">
            <a:off x="3540045" y="4367403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rapidity</a:t>
            </a:r>
            <a:endParaRPr kumimoji="1" lang="ja-JP" altLang="en-US" sz="28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51DE0A8-27AD-4FA8-8B2A-57B95BF9429F}"/>
              </a:ext>
            </a:extLst>
          </p:cNvPr>
          <p:cNvSpPr txBox="1"/>
          <p:nvPr/>
        </p:nvSpPr>
        <p:spPr>
          <a:xfrm rot="16200000">
            <a:off x="5327744" y="2829496"/>
            <a:ext cx="3191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Factorization ratio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FB95B5C-8CC8-401E-92D6-7FEE34AC7287}"/>
                  </a:ext>
                </a:extLst>
              </p:cNvPr>
              <p:cNvSpPr txBox="1"/>
              <p:nvPr/>
            </p:nvSpPr>
            <p:spPr>
              <a:xfrm>
                <a:off x="1435834" y="5964461"/>
                <a:ext cx="1691039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2.0&lt;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&lt;2.5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FB95B5C-8CC8-401E-92D6-7FEE34AC7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834" y="5964461"/>
                <a:ext cx="1691039" cy="331437"/>
              </a:xfrm>
              <a:prstGeom prst="rect">
                <a:avLst/>
              </a:prstGeom>
              <a:blipFill>
                <a:blip r:embed="rId3"/>
                <a:stretch>
                  <a:fillRect l="-2888" r="-3249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A2291E1B-E542-40E5-85A1-C54F103408ED}"/>
                  </a:ext>
                </a:extLst>
              </p:cNvPr>
              <p:cNvSpPr txBox="1"/>
              <p:nvPr/>
            </p:nvSpPr>
            <p:spPr>
              <a:xfrm>
                <a:off x="243640" y="5616547"/>
                <a:ext cx="2075761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−2.5&lt;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bSup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&lt;−2.0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A2291E1B-E542-40E5-85A1-C54F10340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40" y="5616547"/>
                <a:ext cx="2075761" cy="331437"/>
              </a:xfrm>
              <a:prstGeom prst="rect">
                <a:avLst/>
              </a:prstGeom>
              <a:blipFill>
                <a:blip r:embed="rId4"/>
                <a:stretch>
                  <a:fillRect l="-294" r="-2059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4D2A03F-71A5-49B9-B722-5CFA3860BA43}"/>
                  </a:ext>
                </a:extLst>
              </p:cNvPr>
              <p:cNvSpPr txBox="1"/>
              <p:nvPr/>
            </p:nvSpPr>
            <p:spPr>
              <a:xfrm>
                <a:off x="2477709" y="6304056"/>
                <a:ext cx="1686680" cy="3440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.0&lt;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&lt;4.0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4D2A03F-71A5-49B9-B722-5CFA3860BA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709" y="6304056"/>
                <a:ext cx="1686680" cy="344069"/>
              </a:xfrm>
              <a:prstGeom prst="rect">
                <a:avLst/>
              </a:prstGeom>
              <a:blipFill>
                <a:blip r:embed="rId5"/>
                <a:stretch>
                  <a:fillRect l="-2527" r="-2888" b="-192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97E8F4A-6D0D-40F7-8BEE-333F9DC6B229}"/>
                  </a:ext>
                </a:extLst>
              </p:cNvPr>
              <p:cNvSpPr txBox="1"/>
              <p:nvPr/>
            </p:nvSpPr>
            <p:spPr>
              <a:xfrm>
                <a:off x="5215635" y="2698105"/>
                <a:ext cx="10630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97E8F4A-6D0D-40F7-8BEE-333F9DC6B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635" y="2698105"/>
                <a:ext cx="106304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矢印: 右 39">
            <a:extLst>
              <a:ext uri="{FF2B5EF4-FFF2-40B4-BE49-F238E27FC236}">
                <a16:creationId xmlns:a16="http://schemas.microsoft.com/office/drawing/2014/main" id="{BA8D9F2A-9688-43B2-9F8D-7A5A15982707}"/>
              </a:ext>
            </a:extLst>
          </p:cNvPr>
          <p:cNvSpPr/>
          <p:nvPr/>
        </p:nvSpPr>
        <p:spPr>
          <a:xfrm>
            <a:off x="5010150" y="4396345"/>
            <a:ext cx="1605307" cy="9371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1A0BE576-1B1F-4E43-81DD-313C5D2C6A36}"/>
                  </a:ext>
                </a:extLst>
              </p:cNvPr>
              <p:cNvSpPr txBox="1"/>
              <p:nvPr/>
            </p:nvSpPr>
            <p:spPr>
              <a:xfrm>
                <a:off x="5215635" y="4646691"/>
                <a:ext cx="106465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1A0BE576-1B1F-4E43-81DD-313C5D2C6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635" y="4646691"/>
                <a:ext cx="106465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スライド番号プレースホルダー 26">
            <a:extLst>
              <a:ext uri="{FF2B5EF4-FFF2-40B4-BE49-F238E27FC236}">
                <a16:creationId xmlns:a16="http://schemas.microsoft.com/office/drawing/2014/main" id="{FCBA6561-8C25-4378-AA93-F9C7B1DE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14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87FF1C29-FFA7-44D3-8D7D-CF0BAF052B8E}"/>
                  </a:ext>
                </a:extLst>
              </p:cNvPr>
              <p:cNvSpPr txBox="1"/>
              <p:nvPr/>
            </p:nvSpPr>
            <p:spPr>
              <a:xfrm>
                <a:off x="9015011" y="1255825"/>
                <a:ext cx="2729402" cy="40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000" dirty="0"/>
                  <a:t>PbPb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=2.76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87FF1C29-FFA7-44D3-8D7D-CF0BAF052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5011" y="1255825"/>
                <a:ext cx="2729402" cy="408060"/>
              </a:xfrm>
              <a:prstGeom prst="rect">
                <a:avLst/>
              </a:prstGeom>
              <a:blipFill>
                <a:blip r:embed="rId8"/>
                <a:stretch>
                  <a:fillRect l="-2455" t="-7463" b="-238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0814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2593ED-A7F5-400E-B9CF-32AE33BCD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From large to small colliding systems (model S-H)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44BF5E7-A4EB-4617-BA5E-D2DDD81C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371D15-859D-4616-B2CB-775759232C46}"/>
              </a:ext>
            </a:extLst>
          </p:cNvPr>
          <p:cNvSpPr txBox="1"/>
          <p:nvPr/>
        </p:nvSpPr>
        <p:spPr>
          <a:xfrm>
            <a:off x="959762" y="5775963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CGC theory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7398B12-CF43-4E32-BFA3-07819E8C16D4}"/>
              </a:ext>
            </a:extLst>
          </p:cNvPr>
          <p:cNvSpPr txBox="1"/>
          <p:nvPr/>
        </p:nvSpPr>
        <p:spPr>
          <a:xfrm>
            <a:off x="3675809" y="5761979"/>
            <a:ext cx="2783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PYTHIA (Heavy Ion)</a:t>
            </a:r>
            <a:endParaRPr kumimoji="1" lang="ja-JP" altLang="en-US" sz="2400" dirty="0">
              <a:solidFill>
                <a:schemeClr val="tx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623BD2-793D-4CC5-BCDD-D670AC48ED7D}"/>
              </a:ext>
            </a:extLst>
          </p:cNvPr>
          <p:cNvSpPr txBox="1"/>
          <p:nvPr/>
        </p:nvSpPr>
        <p:spPr>
          <a:xfrm>
            <a:off x="4233605" y="3966018"/>
            <a:ext cx="1677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+mn-ea"/>
              </a:rPr>
              <a:t>Parton</a:t>
            </a:r>
          </a:p>
          <a:p>
            <a:pPr algn="ctr"/>
            <a:r>
              <a:rPr lang="en-US" altLang="ja-JP" sz="2400" dirty="0">
                <a:latin typeface="+mn-ea"/>
              </a:rPr>
              <a:t>energy loss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EC6D99-BBB8-4186-8A11-25F58562232D}"/>
              </a:ext>
            </a:extLst>
          </p:cNvPr>
          <p:cNvSpPr txBox="1"/>
          <p:nvPr/>
        </p:nvSpPr>
        <p:spPr>
          <a:xfrm>
            <a:off x="4462490" y="2726760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fragmentation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F1E124-8279-4A8F-B798-63932CBD1243}"/>
              </a:ext>
            </a:extLst>
          </p:cNvPr>
          <p:cNvSpPr txBox="1"/>
          <p:nvPr/>
        </p:nvSpPr>
        <p:spPr>
          <a:xfrm>
            <a:off x="357443" y="4948326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Classical Yang-Mills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07C7B8-DFE5-4800-95B0-67E930F3527B}"/>
              </a:ext>
            </a:extLst>
          </p:cNvPr>
          <p:cNvSpPr txBox="1"/>
          <p:nvPr/>
        </p:nvSpPr>
        <p:spPr>
          <a:xfrm>
            <a:off x="253345" y="3861899"/>
            <a:ext cx="2379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Ideal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hydrodynamics</a:t>
            </a:r>
          </a:p>
        </p:txBody>
      </p:sp>
      <p:sp>
        <p:nvSpPr>
          <p:cNvPr id="10" name="矢印: 左右 9">
            <a:extLst>
              <a:ext uri="{FF2B5EF4-FFF2-40B4-BE49-F238E27FC236}">
                <a16:creationId xmlns:a16="http://schemas.microsoft.com/office/drawing/2014/main" id="{BEC987B3-B2B6-4357-9DA4-0066685E72DA}"/>
              </a:ext>
            </a:extLst>
          </p:cNvPr>
          <p:cNvSpPr/>
          <p:nvPr/>
        </p:nvSpPr>
        <p:spPr>
          <a:xfrm>
            <a:off x="2454619" y="3971026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9EE048-8F8A-4024-BEA6-BFEF9BE656AA}"/>
              </a:ext>
            </a:extLst>
          </p:cNvPr>
          <p:cNvSpPr txBox="1"/>
          <p:nvPr/>
        </p:nvSpPr>
        <p:spPr>
          <a:xfrm>
            <a:off x="2720735" y="4107052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bg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bg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bg2"/>
                </a:solidFill>
                <a:latin typeface="+mn-ea"/>
              </a:rPr>
              <a:t>model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1DBDB86-31DD-45C3-843F-CEEEF9BAE497}"/>
              </a:ext>
            </a:extLst>
          </p:cNvPr>
          <p:cNvSpPr txBox="1"/>
          <p:nvPr/>
        </p:nvSpPr>
        <p:spPr>
          <a:xfrm>
            <a:off x="1131617" y="2047339"/>
            <a:ext cx="298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Hadronic transport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B81533-95AB-442F-A699-2ED21D21BD47}"/>
              </a:ext>
            </a:extLst>
          </p:cNvPr>
          <p:cNvSpPr txBox="1"/>
          <p:nvPr/>
        </p:nvSpPr>
        <p:spPr>
          <a:xfrm>
            <a:off x="2107538" y="2841559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76DB49C-4B4E-4EB6-8CFA-8268B1072CB9}"/>
              </a:ext>
            </a:extLst>
          </p:cNvPr>
          <p:cNvCxnSpPr/>
          <p:nvPr/>
        </p:nvCxnSpPr>
        <p:spPr>
          <a:xfrm flipV="1">
            <a:off x="1877990" y="5344799"/>
            <a:ext cx="0" cy="4314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3F9EE7E-1D5F-4E64-B269-C8482A87270D}"/>
              </a:ext>
            </a:extLst>
          </p:cNvPr>
          <p:cNvCxnSpPr/>
          <p:nvPr/>
        </p:nvCxnSpPr>
        <p:spPr>
          <a:xfrm flipV="1">
            <a:off x="1863518" y="4652035"/>
            <a:ext cx="0" cy="360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382FA99-20A8-4216-AFEA-A80C391A1B92}"/>
              </a:ext>
            </a:extLst>
          </p:cNvPr>
          <p:cNvCxnSpPr>
            <a:cxnSpLocks/>
          </p:cNvCxnSpPr>
          <p:nvPr/>
        </p:nvCxnSpPr>
        <p:spPr>
          <a:xfrm flipV="1">
            <a:off x="1859840" y="2551074"/>
            <a:ext cx="7356" cy="13587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F6CEF3F-79F2-4101-BCCB-279C09CFD5EF}"/>
              </a:ext>
            </a:extLst>
          </p:cNvPr>
          <p:cNvCxnSpPr>
            <a:cxnSpLocks/>
            <a:stCxn id="5" idx="0"/>
            <a:endCxn id="6" idx="2"/>
          </p:cNvCxnSpPr>
          <p:nvPr/>
        </p:nvCxnSpPr>
        <p:spPr>
          <a:xfrm flipV="1">
            <a:off x="5067561" y="4797015"/>
            <a:ext cx="4575" cy="96496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FBC0E8D-966E-4E5E-AB46-18FD2C85D088}"/>
              </a:ext>
            </a:extLst>
          </p:cNvPr>
          <p:cNvCxnSpPr>
            <a:cxnSpLocks/>
            <a:stCxn id="6" idx="0"/>
            <a:endCxn id="7" idx="2"/>
          </p:cNvCxnSpPr>
          <p:nvPr/>
        </p:nvCxnSpPr>
        <p:spPr>
          <a:xfrm flipV="1">
            <a:off x="5072136" y="3557757"/>
            <a:ext cx="422047" cy="4082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6AA034A5-B4A9-4C34-AA95-A6AD45963827}"/>
              </a:ext>
            </a:extLst>
          </p:cNvPr>
          <p:cNvCxnSpPr>
            <a:cxnSpLocks/>
            <a:stCxn id="6" idx="0"/>
            <a:endCxn id="13" idx="2"/>
          </p:cNvCxnSpPr>
          <p:nvPr/>
        </p:nvCxnSpPr>
        <p:spPr>
          <a:xfrm flipH="1" flipV="1">
            <a:off x="3196939" y="3672556"/>
            <a:ext cx="1875197" cy="29346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A651100-9437-4152-AA0D-903DBDA3373B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867196" y="3672556"/>
            <a:ext cx="1329743" cy="21774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6337F8D-8CBE-425F-A3B9-87B2523F911C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1877990" y="4797015"/>
            <a:ext cx="3194146" cy="99087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B0DB0112-D321-44EC-85E3-3E891E6BC5CC}"/>
              </a:ext>
            </a:extLst>
          </p:cNvPr>
          <p:cNvCxnSpPr>
            <a:cxnSpLocks/>
          </p:cNvCxnSpPr>
          <p:nvPr/>
        </p:nvCxnSpPr>
        <p:spPr>
          <a:xfrm flipH="1" flipV="1">
            <a:off x="3185101" y="2522705"/>
            <a:ext cx="1" cy="32609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F3CCDCC0-7F2E-463E-887D-6B8AF3A8CAAE}"/>
              </a:ext>
            </a:extLst>
          </p:cNvPr>
          <p:cNvCxnSpPr>
            <a:cxnSpLocks/>
            <a:stCxn id="7" idx="0"/>
            <a:endCxn id="31" idx="3"/>
          </p:cNvCxnSpPr>
          <p:nvPr/>
        </p:nvCxnSpPr>
        <p:spPr>
          <a:xfrm flipH="1" flipV="1">
            <a:off x="5009938" y="1843209"/>
            <a:ext cx="484245" cy="8835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A00DB7D-6A04-42B8-A3FA-ABA1C4C858F3}"/>
              </a:ext>
            </a:extLst>
          </p:cNvPr>
          <p:cNvCxnSpPr>
            <a:cxnSpLocks/>
            <a:stCxn id="12" idx="0"/>
            <a:endCxn id="31" idx="1"/>
          </p:cNvCxnSpPr>
          <p:nvPr/>
        </p:nvCxnSpPr>
        <p:spPr>
          <a:xfrm flipV="1">
            <a:off x="2625927" y="1843209"/>
            <a:ext cx="633211" cy="20413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矢印: 左右 25">
            <a:extLst>
              <a:ext uri="{FF2B5EF4-FFF2-40B4-BE49-F238E27FC236}">
                <a16:creationId xmlns:a16="http://schemas.microsoft.com/office/drawing/2014/main" id="{854954BB-A918-4B55-A054-56C8266259E1}"/>
              </a:ext>
            </a:extLst>
          </p:cNvPr>
          <p:cNvSpPr/>
          <p:nvPr/>
        </p:nvSpPr>
        <p:spPr>
          <a:xfrm>
            <a:off x="2548785" y="6298992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321F4FC-78BA-493B-ABAF-944713B56770}"/>
              </a:ext>
            </a:extLst>
          </p:cNvPr>
          <p:cNvSpPr txBox="1"/>
          <p:nvPr/>
        </p:nvSpPr>
        <p:spPr>
          <a:xfrm>
            <a:off x="377682" y="6279698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62CFB5D-2F23-4DCD-92E4-4F2BA1BC4788}"/>
              </a:ext>
            </a:extLst>
          </p:cNvPr>
          <p:cNvSpPr txBox="1"/>
          <p:nvPr/>
        </p:nvSpPr>
        <p:spPr>
          <a:xfrm>
            <a:off x="4829766" y="6279698"/>
            <a:ext cx="21178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Hard sector</a:t>
            </a:r>
            <a:endParaRPr kumimoji="1" lang="ja-JP" altLang="en-US" sz="2800" dirty="0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DD4D865-1856-4C52-83B5-C5C6E7DCBF58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1897869" y="4662690"/>
            <a:ext cx="3169692" cy="109928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87FB7F3-A08C-443E-B566-EB646273AEEC}"/>
              </a:ext>
            </a:extLst>
          </p:cNvPr>
          <p:cNvSpPr txBox="1"/>
          <p:nvPr/>
        </p:nvSpPr>
        <p:spPr>
          <a:xfrm>
            <a:off x="6678796" y="2337337"/>
            <a:ext cx="5318762" cy="26776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Main purpose: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Universal initialization </a:t>
            </a:r>
            <a:r>
              <a:rPr kumimoji="1" lang="en-US" altLang="ja-JP" sz="2800" dirty="0"/>
              <a:t>from small to large colliding systems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Investigation of core-corona picture on bulk observables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CE96F8C-1BB1-459D-96E1-EC8BC0478D6A}"/>
              </a:ext>
            </a:extLst>
          </p:cNvPr>
          <p:cNvSpPr txBox="1"/>
          <p:nvPr/>
        </p:nvSpPr>
        <p:spPr>
          <a:xfrm>
            <a:off x="3259138" y="1427710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8867F67-1E27-4C89-B3AC-987EFD58893A}"/>
              </a:ext>
            </a:extLst>
          </p:cNvPr>
          <p:cNvSpPr/>
          <p:nvPr/>
        </p:nvSpPr>
        <p:spPr>
          <a:xfrm>
            <a:off x="7119866" y="5433020"/>
            <a:ext cx="47223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PYTHIA: T. </a:t>
            </a:r>
            <a:r>
              <a:rPr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Sjöstrand</a:t>
            </a:r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et al</a:t>
            </a:r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., </a:t>
            </a:r>
          </a:p>
          <a:p>
            <a:r>
              <a:rPr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Comput</a:t>
            </a:r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. Phys. </a:t>
            </a:r>
            <a:r>
              <a:rPr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Commun</a:t>
            </a:r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. </a:t>
            </a:r>
            <a:r>
              <a:rPr lang="en-US" altLang="ja-JP" b="1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191</a:t>
            </a:r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, 159 (2015).</a:t>
            </a:r>
          </a:p>
          <a:p>
            <a:r>
              <a:rPr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rPr>
              <a:t>*Heavy ion mode available from ver.8.230</a:t>
            </a:r>
            <a:endParaRPr lang="ja-JP" altLang="en-US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4647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26ED4-9F76-433D-B64E-FFFFBA809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C</a:t>
            </a:r>
            <a:r>
              <a:rPr lang="en-US" altLang="ja-JP" dirty="0"/>
              <a:t>ore-corona picture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3A2F503-30D2-4BC9-B21A-9F279D4689D7}"/>
              </a:ext>
            </a:extLst>
          </p:cNvPr>
          <p:cNvGrpSpPr/>
          <p:nvPr/>
        </p:nvGrpSpPr>
        <p:grpSpPr>
          <a:xfrm rot="20732759">
            <a:off x="8317323" y="2455321"/>
            <a:ext cx="2467520" cy="2424095"/>
            <a:chOff x="5847922" y="1822343"/>
            <a:chExt cx="2555015" cy="25100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5A435D1-BFCE-4A3D-B634-90BD3E8CC86C}"/>
                </a:ext>
              </a:extLst>
            </p:cNvPr>
            <p:cNvGrpSpPr/>
            <p:nvPr/>
          </p:nvGrpSpPr>
          <p:grpSpPr>
            <a:xfrm rot="19477030">
              <a:off x="5915514" y="1916150"/>
              <a:ext cx="2487423" cy="2416244"/>
              <a:chOff x="6061014" y="4122443"/>
              <a:chExt cx="1883206" cy="1829318"/>
            </a:xfrm>
          </p:grpSpPr>
          <p:sp>
            <p:nvSpPr>
              <p:cNvPr id="18" name="円/楕円 20">
                <a:extLst>
                  <a:ext uri="{FF2B5EF4-FFF2-40B4-BE49-F238E27FC236}">
                    <a16:creationId xmlns:a16="http://schemas.microsoft.com/office/drawing/2014/main" id="{2AB935C0-9E69-4D9B-BF9F-4B7AA3B1FE02}"/>
                  </a:ext>
                </a:extLst>
              </p:cNvPr>
              <p:cNvSpPr/>
              <p:nvPr/>
            </p:nvSpPr>
            <p:spPr>
              <a:xfrm rot="14066384" flipH="1" flipV="1">
                <a:off x="7799142" y="4782656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20">
                <a:extLst>
                  <a:ext uri="{FF2B5EF4-FFF2-40B4-BE49-F238E27FC236}">
                    <a16:creationId xmlns:a16="http://schemas.microsoft.com/office/drawing/2014/main" id="{81A0E8D2-2140-405B-9D59-72842B66B940}"/>
                  </a:ext>
                </a:extLst>
              </p:cNvPr>
              <p:cNvSpPr/>
              <p:nvPr/>
            </p:nvSpPr>
            <p:spPr>
              <a:xfrm rot="14066384" flipH="1" flipV="1">
                <a:off x="7823413" y="5051917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20">
                <a:extLst>
                  <a:ext uri="{FF2B5EF4-FFF2-40B4-BE49-F238E27FC236}">
                    <a16:creationId xmlns:a16="http://schemas.microsoft.com/office/drawing/2014/main" id="{1AD2C47C-923A-46E0-889C-41CA5F5ED938}"/>
                  </a:ext>
                </a:extLst>
              </p:cNvPr>
              <p:cNvSpPr/>
              <p:nvPr/>
            </p:nvSpPr>
            <p:spPr>
              <a:xfrm rot="14066384" flipH="1" flipV="1">
                <a:off x="6950731" y="4122443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>
                <a:extLst>
                  <a:ext uri="{FF2B5EF4-FFF2-40B4-BE49-F238E27FC236}">
                    <a16:creationId xmlns:a16="http://schemas.microsoft.com/office/drawing/2014/main" id="{82550A14-3B03-49F7-BB51-0295360B9E6A}"/>
                  </a:ext>
                </a:extLst>
              </p:cNvPr>
              <p:cNvSpPr/>
              <p:nvPr/>
            </p:nvSpPr>
            <p:spPr>
              <a:xfrm rot="14066384" flipH="1" flipV="1">
                <a:off x="6797999" y="4242987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円/楕円 20">
                <a:extLst>
                  <a:ext uri="{FF2B5EF4-FFF2-40B4-BE49-F238E27FC236}">
                    <a16:creationId xmlns:a16="http://schemas.microsoft.com/office/drawing/2014/main" id="{A70001E5-2BC1-4025-8EE3-7DF848E4957D}"/>
                  </a:ext>
                </a:extLst>
              </p:cNvPr>
              <p:cNvSpPr/>
              <p:nvPr/>
            </p:nvSpPr>
            <p:spPr>
              <a:xfrm rot="14066384" flipH="1" flipV="1">
                <a:off x="7388458" y="4287235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20">
                <a:extLst>
                  <a:ext uri="{FF2B5EF4-FFF2-40B4-BE49-F238E27FC236}">
                    <a16:creationId xmlns:a16="http://schemas.microsoft.com/office/drawing/2014/main" id="{F922FFCD-E2B3-4BAF-87DA-61DFFD91BEA5}"/>
                  </a:ext>
                </a:extLst>
              </p:cNvPr>
              <p:cNvSpPr/>
              <p:nvPr/>
            </p:nvSpPr>
            <p:spPr>
              <a:xfrm rot="14066384" flipH="1" flipV="1">
                <a:off x="7191003" y="4285292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爆発 2 155">
                <a:extLst>
                  <a:ext uri="{FF2B5EF4-FFF2-40B4-BE49-F238E27FC236}">
                    <a16:creationId xmlns:a16="http://schemas.microsoft.com/office/drawing/2014/main" id="{87CB563C-04E0-48F1-9372-5F66F12369DA}"/>
                  </a:ext>
                </a:extLst>
              </p:cNvPr>
              <p:cNvSpPr/>
              <p:nvPr/>
            </p:nvSpPr>
            <p:spPr>
              <a:xfrm>
                <a:off x="6858460" y="4862145"/>
                <a:ext cx="277320" cy="292172"/>
              </a:xfrm>
              <a:prstGeom prst="irregularSeal2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20">
                <a:extLst>
                  <a:ext uri="{FF2B5EF4-FFF2-40B4-BE49-F238E27FC236}">
                    <a16:creationId xmlns:a16="http://schemas.microsoft.com/office/drawing/2014/main" id="{64578799-D4BE-4ACD-82AD-49E11E908177}"/>
                  </a:ext>
                </a:extLst>
              </p:cNvPr>
              <p:cNvSpPr/>
              <p:nvPr/>
            </p:nvSpPr>
            <p:spPr>
              <a:xfrm rot="20949426" flipH="1" flipV="1">
                <a:off x="7638516" y="4810925"/>
                <a:ext cx="39423" cy="39423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0">
                <a:extLst>
                  <a:ext uri="{FF2B5EF4-FFF2-40B4-BE49-F238E27FC236}">
                    <a16:creationId xmlns:a16="http://schemas.microsoft.com/office/drawing/2014/main" id="{CD7058AF-1A89-4060-8FC1-24F184E24CD4}"/>
                  </a:ext>
                </a:extLst>
              </p:cNvPr>
              <p:cNvSpPr/>
              <p:nvPr/>
            </p:nvSpPr>
            <p:spPr>
              <a:xfrm rot="20949426" flipH="1" flipV="1">
                <a:off x="7644433" y="4485122"/>
                <a:ext cx="39423" cy="39423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D12730CF-4281-4BAB-B7AA-3C19DE4C3480}"/>
                  </a:ext>
                </a:extLst>
              </p:cNvPr>
              <p:cNvGrpSpPr/>
              <p:nvPr/>
            </p:nvGrpSpPr>
            <p:grpSpPr>
              <a:xfrm>
                <a:off x="7226801" y="5209058"/>
                <a:ext cx="717419" cy="546134"/>
                <a:chOff x="2905899" y="5206486"/>
                <a:chExt cx="934447" cy="711345"/>
              </a:xfrm>
            </p:grpSpPr>
            <p:sp>
              <p:nvSpPr>
                <p:cNvPr id="119" name="円/楕円 20">
                  <a:extLst>
                    <a:ext uri="{FF2B5EF4-FFF2-40B4-BE49-F238E27FC236}">
                      <a16:creationId xmlns:a16="http://schemas.microsoft.com/office/drawing/2014/main" id="{C7C8DE71-6314-4525-8704-5C5B3B4E5090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2905899" y="5660903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/楕円 20">
                  <a:extLst>
                    <a:ext uri="{FF2B5EF4-FFF2-40B4-BE49-F238E27FC236}">
                      <a16:creationId xmlns:a16="http://schemas.microsoft.com/office/drawing/2014/main" id="{5CA80A6C-BD38-42F4-BDEB-A13872432BE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69442" y="5657638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/楕円 20">
                  <a:extLst>
                    <a:ext uri="{FF2B5EF4-FFF2-40B4-BE49-F238E27FC236}">
                      <a16:creationId xmlns:a16="http://schemas.microsoft.com/office/drawing/2014/main" id="{9CEF1A9C-5162-4918-9F89-71DC625E6E2D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20">
                  <a:extLst>
                    <a:ext uri="{FF2B5EF4-FFF2-40B4-BE49-F238E27FC236}">
                      <a16:creationId xmlns:a16="http://schemas.microsoft.com/office/drawing/2014/main" id="{C72F795D-F1FE-481F-8A4F-0BAE86602ED1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152694" y="5624175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/楕円 20">
                  <a:extLst>
                    <a:ext uri="{FF2B5EF4-FFF2-40B4-BE49-F238E27FC236}">
                      <a16:creationId xmlns:a16="http://schemas.microsoft.com/office/drawing/2014/main" id="{F39FA275-F6C1-4E76-8228-12EB2C15CE97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20">
                  <a:extLst>
                    <a:ext uri="{FF2B5EF4-FFF2-40B4-BE49-F238E27FC236}">
                      <a16:creationId xmlns:a16="http://schemas.microsoft.com/office/drawing/2014/main" id="{81E56B1D-B793-4A37-B943-98ED657DB44D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20">
                  <a:extLst>
                    <a:ext uri="{FF2B5EF4-FFF2-40B4-BE49-F238E27FC236}">
                      <a16:creationId xmlns:a16="http://schemas.microsoft.com/office/drawing/2014/main" id="{C3C4E613-F9BC-4545-9D68-9A70B0683E6F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20">
                  <a:extLst>
                    <a:ext uri="{FF2B5EF4-FFF2-40B4-BE49-F238E27FC236}">
                      <a16:creationId xmlns:a16="http://schemas.microsoft.com/office/drawing/2014/main" id="{209D5A6B-C469-49E4-87A7-1B936A3CC2B0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円/楕円 20">
                  <a:extLst>
                    <a:ext uri="{FF2B5EF4-FFF2-40B4-BE49-F238E27FC236}">
                      <a16:creationId xmlns:a16="http://schemas.microsoft.com/office/drawing/2014/main" id="{4FA2FDB0-1DEE-40C8-AA96-2305BDC1AD7B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20">
                  <a:extLst>
                    <a:ext uri="{FF2B5EF4-FFF2-40B4-BE49-F238E27FC236}">
                      <a16:creationId xmlns:a16="http://schemas.microsoft.com/office/drawing/2014/main" id="{0F7B7B0D-F080-4AC8-B390-6201549DA8C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2786" y="5866483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円/楕円 20">
                <a:extLst>
                  <a:ext uri="{FF2B5EF4-FFF2-40B4-BE49-F238E27FC236}">
                    <a16:creationId xmlns:a16="http://schemas.microsoft.com/office/drawing/2014/main" id="{3E388A13-F425-4C76-920A-A547EB2F142B}"/>
                  </a:ext>
                </a:extLst>
              </p:cNvPr>
              <p:cNvSpPr/>
              <p:nvPr/>
            </p:nvSpPr>
            <p:spPr>
              <a:xfrm rot="20949426" flipH="1" flipV="1">
                <a:off x="6482987" y="4666898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0">
                <a:extLst>
                  <a:ext uri="{FF2B5EF4-FFF2-40B4-BE49-F238E27FC236}">
                    <a16:creationId xmlns:a16="http://schemas.microsoft.com/office/drawing/2014/main" id="{ED88A3D6-002B-40C2-8E68-0EDB52421A84}"/>
                  </a:ext>
                </a:extLst>
              </p:cNvPr>
              <p:cNvSpPr/>
              <p:nvPr/>
            </p:nvSpPr>
            <p:spPr>
              <a:xfrm rot="20949426" flipH="1" flipV="1">
                <a:off x="6618840" y="4589620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0">
                <a:extLst>
                  <a:ext uri="{FF2B5EF4-FFF2-40B4-BE49-F238E27FC236}">
                    <a16:creationId xmlns:a16="http://schemas.microsoft.com/office/drawing/2014/main" id="{F470F592-9115-4FA8-8E89-1D2A29787B80}"/>
                  </a:ext>
                </a:extLst>
              </p:cNvPr>
              <p:cNvSpPr/>
              <p:nvPr/>
            </p:nvSpPr>
            <p:spPr>
              <a:xfrm rot="20949426" flipH="1" flipV="1">
                <a:off x="6805100" y="4403328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20">
                <a:extLst>
                  <a:ext uri="{FF2B5EF4-FFF2-40B4-BE49-F238E27FC236}">
                    <a16:creationId xmlns:a16="http://schemas.microsoft.com/office/drawing/2014/main" id="{517F6D57-5BF1-4E2D-B6AC-98D2E14882CE}"/>
                  </a:ext>
                </a:extLst>
              </p:cNvPr>
              <p:cNvSpPr/>
              <p:nvPr/>
            </p:nvSpPr>
            <p:spPr>
              <a:xfrm rot="20949426" flipH="1" flipV="1">
                <a:off x="6705568" y="4476011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20">
                <a:extLst>
                  <a:ext uri="{FF2B5EF4-FFF2-40B4-BE49-F238E27FC236}">
                    <a16:creationId xmlns:a16="http://schemas.microsoft.com/office/drawing/2014/main" id="{494F2F1B-1BAF-493F-A440-8C1EEF1DB28C}"/>
                  </a:ext>
                </a:extLst>
              </p:cNvPr>
              <p:cNvSpPr/>
              <p:nvPr/>
            </p:nvSpPr>
            <p:spPr>
              <a:xfrm rot="20949426" flipH="1" flipV="1">
                <a:off x="6515750" y="4499078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20">
                <a:extLst>
                  <a:ext uri="{FF2B5EF4-FFF2-40B4-BE49-F238E27FC236}">
                    <a16:creationId xmlns:a16="http://schemas.microsoft.com/office/drawing/2014/main" id="{133F4110-187B-4B00-8B9E-06854699115F}"/>
                  </a:ext>
                </a:extLst>
              </p:cNvPr>
              <p:cNvSpPr/>
              <p:nvPr/>
            </p:nvSpPr>
            <p:spPr>
              <a:xfrm rot="20949426" flipH="1" flipV="1">
                <a:off x="6600078" y="4320527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爆発 2 155">
                <a:extLst>
                  <a:ext uri="{FF2B5EF4-FFF2-40B4-BE49-F238E27FC236}">
                    <a16:creationId xmlns:a16="http://schemas.microsoft.com/office/drawing/2014/main" id="{5B418C78-6103-4A31-95CF-A97FFAF9E700}"/>
                  </a:ext>
                </a:extLst>
              </p:cNvPr>
              <p:cNvSpPr/>
              <p:nvPr/>
            </p:nvSpPr>
            <p:spPr>
              <a:xfrm>
                <a:off x="6858460" y="4863051"/>
                <a:ext cx="277320" cy="292172"/>
              </a:xfrm>
              <a:prstGeom prst="irregularSeal2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87311D35-ADEA-414B-90F7-579ACFBD7D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61014" y="5034966"/>
                <a:ext cx="892221" cy="7834"/>
              </a:xfrm>
              <a:prstGeom prst="straightConnector1">
                <a:avLst/>
              </a:prstGeom>
              <a:ln w="19050">
                <a:noFill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円/楕円 20">
                <a:extLst>
                  <a:ext uri="{FF2B5EF4-FFF2-40B4-BE49-F238E27FC236}">
                    <a16:creationId xmlns:a16="http://schemas.microsoft.com/office/drawing/2014/main" id="{6469BECF-76B1-4F41-87A3-9F65E7AD61D2}"/>
                  </a:ext>
                </a:extLst>
              </p:cNvPr>
              <p:cNvSpPr/>
              <p:nvPr/>
            </p:nvSpPr>
            <p:spPr>
              <a:xfrm rot="16460068" flipH="1" flipV="1">
                <a:off x="6276581" y="4959683"/>
                <a:ext cx="39422" cy="39422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20">
                <a:extLst>
                  <a:ext uri="{FF2B5EF4-FFF2-40B4-BE49-F238E27FC236}">
                    <a16:creationId xmlns:a16="http://schemas.microsoft.com/office/drawing/2014/main" id="{EEA2EAC5-EE0A-4C27-9294-2D96747BEC64}"/>
                  </a:ext>
                </a:extLst>
              </p:cNvPr>
              <p:cNvSpPr/>
              <p:nvPr/>
            </p:nvSpPr>
            <p:spPr>
              <a:xfrm rot="16460068" flipH="1" flipV="1">
                <a:off x="6510326" y="5501892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20">
                <a:extLst>
                  <a:ext uri="{FF2B5EF4-FFF2-40B4-BE49-F238E27FC236}">
                    <a16:creationId xmlns:a16="http://schemas.microsoft.com/office/drawing/2014/main" id="{758576A1-E625-46DC-BCB7-313243550F84}"/>
                  </a:ext>
                </a:extLst>
              </p:cNvPr>
              <p:cNvSpPr/>
              <p:nvPr/>
            </p:nvSpPr>
            <p:spPr>
              <a:xfrm rot="16460068" flipH="1" flipV="1">
                <a:off x="6471310" y="5350545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20">
                <a:extLst>
                  <a:ext uri="{FF2B5EF4-FFF2-40B4-BE49-F238E27FC236}">
                    <a16:creationId xmlns:a16="http://schemas.microsoft.com/office/drawing/2014/main" id="{08CAF23E-779F-44C1-B130-4D28886884F7}"/>
                  </a:ext>
                </a:extLst>
              </p:cNvPr>
              <p:cNvSpPr/>
              <p:nvPr/>
            </p:nvSpPr>
            <p:spPr>
              <a:xfrm rot="16460068" flipH="1" flipV="1">
                <a:off x="6298973" y="4769433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20">
                <a:extLst>
                  <a:ext uri="{FF2B5EF4-FFF2-40B4-BE49-F238E27FC236}">
                    <a16:creationId xmlns:a16="http://schemas.microsoft.com/office/drawing/2014/main" id="{965695B0-0679-4D45-9E9C-94C7D7717C73}"/>
                  </a:ext>
                </a:extLst>
              </p:cNvPr>
              <p:cNvSpPr/>
              <p:nvPr/>
            </p:nvSpPr>
            <p:spPr>
              <a:xfrm rot="16460068" flipH="1" flipV="1">
                <a:off x="6174242" y="4686359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20">
                <a:extLst>
                  <a:ext uri="{FF2B5EF4-FFF2-40B4-BE49-F238E27FC236}">
                    <a16:creationId xmlns:a16="http://schemas.microsoft.com/office/drawing/2014/main" id="{3D8B7D70-68C4-4DFC-83F3-527D691C51C2}"/>
                  </a:ext>
                </a:extLst>
              </p:cNvPr>
              <p:cNvSpPr/>
              <p:nvPr/>
            </p:nvSpPr>
            <p:spPr>
              <a:xfrm rot="16460068" flipH="1" flipV="1">
                <a:off x="6340281" y="5122009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20">
                <a:extLst>
                  <a:ext uri="{FF2B5EF4-FFF2-40B4-BE49-F238E27FC236}">
                    <a16:creationId xmlns:a16="http://schemas.microsoft.com/office/drawing/2014/main" id="{C200FB31-40CF-4C2C-8E41-D0108BA2DFCF}"/>
                  </a:ext>
                </a:extLst>
              </p:cNvPr>
              <p:cNvSpPr/>
              <p:nvPr/>
            </p:nvSpPr>
            <p:spPr>
              <a:xfrm rot="16460068" flipH="1" flipV="1">
                <a:off x="6384370" y="5237098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20">
                <a:extLst>
                  <a:ext uri="{FF2B5EF4-FFF2-40B4-BE49-F238E27FC236}">
                    <a16:creationId xmlns:a16="http://schemas.microsoft.com/office/drawing/2014/main" id="{DABE2EE0-3BED-4FF8-91F8-B8B1EE18600B}"/>
                  </a:ext>
                </a:extLst>
              </p:cNvPr>
              <p:cNvSpPr/>
              <p:nvPr/>
            </p:nvSpPr>
            <p:spPr>
              <a:xfrm rot="16460068" flipH="1" flipV="1">
                <a:off x="6356937" y="5426335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20">
                <a:extLst>
                  <a:ext uri="{FF2B5EF4-FFF2-40B4-BE49-F238E27FC236}">
                    <a16:creationId xmlns:a16="http://schemas.microsoft.com/office/drawing/2014/main" id="{0CA6544A-26FE-4586-AA64-34BC01A4C3E2}"/>
                  </a:ext>
                </a:extLst>
              </p:cNvPr>
              <p:cNvSpPr/>
              <p:nvPr/>
            </p:nvSpPr>
            <p:spPr>
              <a:xfrm rot="16460068" flipH="1" flipV="1">
                <a:off x="6206692" y="5298201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13">
                <a:extLst>
                  <a:ext uri="{FF2B5EF4-FFF2-40B4-BE49-F238E27FC236}">
                    <a16:creationId xmlns:a16="http://schemas.microsoft.com/office/drawing/2014/main" id="{DFD9EA44-FCA2-4D5A-9015-F5C15E8E090D}"/>
                  </a:ext>
                </a:extLst>
              </p:cNvPr>
              <p:cNvSpPr/>
              <p:nvPr/>
            </p:nvSpPr>
            <p:spPr>
              <a:xfrm>
                <a:off x="7123230" y="4416212"/>
                <a:ext cx="665696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61">
                <a:extLst>
                  <a:ext uri="{FF2B5EF4-FFF2-40B4-BE49-F238E27FC236}">
                    <a16:creationId xmlns:a16="http://schemas.microsoft.com/office/drawing/2014/main" id="{C6C47A4D-A2D5-42D2-87CF-D2C73D1BCF00}"/>
                  </a:ext>
                </a:extLst>
              </p:cNvPr>
              <p:cNvSpPr/>
              <p:nvPr/>
            </p:nvSpPr>
            <p:spPr>
              <a:xfrm>
                <a:off x="6910547" y="5257807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63E7CFFA-43BC-495A-A3D8-F0C67B9031DE}"/>
                  </a:ext>
                </a:extLst>
              </p:cNvPr>
              <p:cNvSpPr/>
              <p:nvPr/>
            </p:nvSpPr>
            <p:spPr>
              <a:xfrm>
                <a:off x="6310008" y="4633074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59">
                <a:extLst>
                  <a:ext uri="{FF2B5EF4-FFF2-40B4-BE49-F238E27FC236}">
                    <a16:creationId xmlns:a16="http://schemas.microsoft.com/office/drawing/2014/main" id="{6EAAA9A9-7F79-41B9-9756-E7A648B0AEF2}"/>
                  </a:ext>
                </a:extLst>
              </p:cNvPr>
              <p:cNvSpPr/>
              <p:nvPr/>
            </p:nvSpPr>
            <p:spPr>
              <a:xfrm>
                <a:off x="7107603" y="5109557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56">
                <a:extLst>
                  <a:ext uri="{FF2B5EF4-FFF2-40B4-BE49-F238E27FC236}">
                    <a16:creationId xmlns:a16="http://schemas.microsoft.com/office/drawing/2014/main" id="{B36C0141-C1C6-4B29-9A95-66EF455F3D4C}"/>
                  </a:ext>
                </a:extLst>
              </p:cNvPr>
              <p:cNvSpPr/>
              <p:nvPr/>
            </p:nvSpPr>
            <p:spPr>
              <a:xfrm>
                <a:off x="6817711" y="4892542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57">
                <a:extLst>
                  <a:ext uri="{FF2B5EF4-FFF2-40B4-BE49-F238E27FC236}">
                    <a16:creationId xmlns:a16="http://schemas.microsoft.com/office/drawing/2014/main" id="{2761AEB2-20B6-4755-A7D9-A46DCA64618A}"/>
                  </a:ext>
                </a:extLst>
              </p:cNvPr>
              <p:cNvSpPr/>
              <p:nvPr/>
            </p:nvSpPr>
            <p:spPr>
              <a:xfrm>
                <a:off x="6734685" y="4825456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8">
                <a:extLst>
                  <a:ext uri="{FF2B5EF4-FFF2-40B4-BE49-F238E27FC236}">
                    <a16:creationId xmlns:a16="http://schemas.microsoft.com/office/drawing/2014/main" id="{F925D1C3-09AA-4015-AC40-F5200715B39F}"/>
                  </a:ext>
                </a:extLst>
              </p:cNvPr>
              <p:cNvSpPr/>
              <p:nvPr/>
            </p:nvSpPr>
            <p:spPr>
              <a:xfrm>
                <a:off x="6746483" y="4962310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4">
                <a:extLst>
                  <a:ext uri="{FF2B5EF4-FFF2-40B4-BE49-F238E27FC236}">
                    <a16:creationId xmlns:a16="http://schemas.microsoft.com/office/drawing/2014/main" id="{D0E4CFA6-07D2-45C1-9B46-0BE7FA1D5B0A}"/>
                  </a:ext>
                </a:extLst>
              </p:cNvPr>
              <p:cNvSpPr/>
              <p:nvPr/>
            </p:nvSpPr>
            <p:spPr>
              <a:xfrm>
                <a:off x="6952784" y="4850231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3">
                <a:extLst>
                  <a:ext uri="{FF2B5EF4-FFF2-40B4-BE49-F238E27FC236}">
                    <a16:creationId xmlns:a16="http://schemas.microsoft.com/office/drawing/2014/main" id="{1166C135-E219-4834-B8FC-3EE7965CA582}"/>
                  </a:ext>
                </a:extLst>
              </p:cNvPr>
              <p:cNvSpPr/>
              <p:nvPr/>
            </p:nvSpPr>
            <p:spPr>
              <a:xfrm>
                <a:off x="7216439" y="4762560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5">
                <a:extLst>
                  <a:ext uri="{FF2B5EF4-FFF2-40B4-BE49-F238E27FC236}">
                    <a16:creationId xmlns:a16="http://schemas.microsoft.com/office/drawing/2014/main" id="{0F553037-B944-4BF6-9357-36C4BCA6219C}"/>
                  </a:ext>
                </a:extLst>
              </p:cNvPr>
              <p:cNvSpPr/>
              <p:nvPr/>
            </p:nvSpPr>
            <p:spPr>
              <a:xfrm>
                <a:off x="6840978" y="4697403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14">
                <a:extLst>
                  <a:ext uri="{FF2B5EF4-FFF2-40B4-BE49-F238E27FC236}">
                    <a16:creationId xmlns:a16="http://schemas.microsoft.com/office/drawing/2014/main" id="{9048AC54-B98E-4549-B0BA-28AF82E01B38}"/>
                  </a:ext>
                </a:extLst>
              </p:cNvPr>
              <p:cNvSpPr/>
              <p:nvPr/>
            </p:nvSpPr>
            <p:spPr>
              <a:xfrm rot="2922737">
                <a:off x="7470861" y="4743348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66">
                <a:extLst>
                  <a:ext uri="{FF2B5EF4-FFF2-40B4-BE49-F238E27FC236}">
                    <a16:creationId xmlns:a16="http://schemas.microsoft.com/office/drawing/2014/main" id="{F9AC87B5-7D7F-4716-955F-B6D1F9E8F4DB}"/>
                  </a:ext>
                </a:extLst>
              </p:cNvPr>
              <p:cNvSpPr/>
              <p:nvPr/>
            </p:nvSpPr>
            <p:spPr>
              <a:xfrm rot="19678431">
                <a:off x="6928212" y="4989619"/>
                <a:ext cx="363998" cy="478582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3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63">
                <a:extLst>
                  <a:ext uri="{FF2B5EF4-FFF2-40B4-BE49-F238E27FC236}">
                    <a16:creationId xmlns:a16="http://schemas.microsoft.com/office/drawing/2014/main" id="{F4D2151B-AFB2-47EE-813E-A4A3A7605653}"/>
                  </a:ext>
                </a:extLst>
              </p:cNvPr>
              <p:cNvSpPr/>
              <p:nvPr/>
            </p:nvSpPr>
            <p:spPr>
              <a:xfrm rot="2922737">
                <a:off x="7060754" y="5164152"/>
                <a:ext cx="221323" cy="4139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28F84">
                      <a:alpha val="10000"/>
                    </a:srgbClr>
                  </a:gs>
                  <a:gs pos="45000">
                    <a:srgbClr val="EE7164">
                      <a:alpha val="80000"/>
                    </a:srgbClr>
                  </a:gs>
                  <a:gs pos="21000">
                    <a:srgbClr val="FF5050">
                      <a:alpha val="9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64">
                <a:extLst>
                  <a:ext uri="{FF2B5EF4-FFF2-40B4-BE49-F238E27FC236}">
                    <a16:creationId xmlns:a16="http://schemas.microsoft.com/office/drawing/2014/main" id="{CA9F1C0A-FEEF-470E-837F-9A9812770565}"/>
                  </a:ext>
                </a:extLst>
              </p:cNvPr>
              <p:cNvSpPr/>
              <p:nvPr/>
            </p:nvSpPr>
            <p:spPr>
              <a:xfrm rot="8471691">
                <a:off x="7234733" y="5297388"/>
                <a:ext cx="192141" cy="414545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65">
                <a:extLst>
                  <a:ext uri="{FF2B5EF4-FFF2-40B4-BE49-F238E27FC236}">
                    <a16:creationId xmlns:a16="http://schemas.microsoft.com/office/drawing/2014/main" id="{86DA1C6F-D750-4334-BDDA-A1BF30675209}"/>
                  </a:ext>
                </a:extLst>
              </p:cNvPr>
              <p:cNvSpPr/>
              <p:nvPr/>
            </p:nvSpPr>
            <p:spPr>
              <a:xfrm rot="2922737">
                <a:off x="7256325" y="5161814"/>
                <a:ext cx="221323" cy="413938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67">
                <a:extLst>
                  <a:ext uri="{FF2B5EF4-FFF2-40B4-BE49-F238E27FC236}">
                    <a16:creationId xmlns:a16="http://schemas.microsoft.com/office/drawing/2014/main" id="{7ED9042E-738B-4E4F-B610-4B269280EC41}"/>
                  </a:ext>
                </a:extLst>
              </p:cNvPr>
              <p:cNvSpPr/>
              <p:nvPr/>
            </p:nvSpPr>
            <p:spPr>
              <a:xfrm rot="19180518">
                <a:off x="7158322" y="4763227"/>
                <a:ext cx="260702" cy="413171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91000">
                    <a:srgbClr val="EE7164">
                      <a:alpha val="3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8">
                <a:extLst>
                  <a:ext uri="{FF2B5EF4-FFF2-40B4-BE49-F238E27FC236}">
                    <a16:creationId xmlns:a16="http://schemas.microsoft.com/office/drawing/2014/main" id="{5C822FC1-5074-44FD-9F5A-037821DF68C8}"/>
                  </a:ext>
                </a:extLst>
              </p:cNvPr>
              <p:cNvSpPr/>
              <p:nvPr/>
            </p:nvSpPr>
            <p:spPr>
              <a:xfrm rot="20395640">
                <a:off x="7245215" y="4749533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0000">
                    <a:srgbClr val="FF5050">
                      <a:alpha val="57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9">
                <a:extLst>
                  <a:ext uri="{FF2B5EF4-FFF2-40B4-BE49-F238E27FC236}">
                    <a16:creationId xmlns:a16="http://schemas.microsoft.com/office/drawing/2014/main" id="{09B4AF2A-F8BC-4E3C-9514-B8AAD846C9C4}"/>
                  </a:ext>
                </a:extLst>
              </p:cNvPr>
              <p:cNvSpPr/>
              <p:nvPr/>
            </p:nvSpPr>
            <p:spPr>
              <a:xfrm rot="20395640">
                <a:off x="6931150" y="5096800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70">
                <a:extLst>
                  <a:ext uri="{FF2B5EF4-FFF2-40B4-BE49-F238E27FC236}">
                    <a16:creationId xmlns:a16="http://schemas.microsoft.com/office/drawing/2014/main" id="{38F5FAEE-1BDC-499F-B59A-92F79FBE0524}"/>
                  </a:ext>
                </a:extLst>
              </p:cNvPr>
              <p:cNvSpPr/>
              <p:nvPr/>
            </p:nvSpPr>
            <p:spPr>
              <a:xfrm rot="20395640">
                <a:off x="6948263" y="5011754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71">
                <a:extLst>
                  <a:ext uri="{FF2B5EF4-FFF2-40B4-BE49-F238E27FC236}">
                    <a16:creationId xmlns:a16="http://schemas.microsoft.com/office/drawing/2014/main" id="{A42EBA0D-2D45-4B2D-A0D6-F61CF049840A}"/>
                  </a:ext>
                </a:extLst>
              </p:cNvPr>
              <p:cNvSpPr/>
              <p:nvPr/>
            </p:nvSpPr>
            <p:spPr>
              <a:xfrm rot="20395640">
                <a:off x="7423837" y="5222059"/>
                <a:ext cx="162852" cy="297098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1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72">
                <a:extLst>
                  <a:ext uri="{FF2B5EF4-FFF2-40B4-BE49-F238E27FC236}">
                    <a16:creationId xmlns:a16="http://schemas.microsoft.com/office/drawing/2014/main" id="{7795A7D4-D97C-442B-B8D6-EE9E5CA8A15A}"/>
                  </a:ext>
                </a:extLst>
              </p:cNvPr>
              <p:cNvSpPr/>
              <p:nvPr/>
            </p:nvSpPr>
            <p:spPr>
              <a:xfrm rot="20395640">
                <a:off x="7109862" y="5132343"/>
                <a:ext cx="313385" cy="279297"/>
              </a:xfrm>
              <a:prstGeom prst="ellipse">
                <a:avLst/>
              </a:prstGeom>
              <a:gradFill flip="none" rotWithShape="1">
                <a:gsLst>
                  <a:gs pos="47000">
                    <a:srgbClr val="F7615A">
                      <a:alpha val="65000"/>
                    </a:srgbClr>
                  </a:gs>
                  <a:gs pos="87000">
                    <a:srgbClr val="EE7164">
                      <a:alpha val="0"/>
                    </a:srgbClr>
                  </a:gs>
                  <a:gs pos="15000">
                    <a:srgbClr val="FF5050">
                      <a:alpha val="8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73">
                <a:extLst>
                  <a:ext uri="{FF2B5EF4-FFF2-40B4-BE49-F238E27FC236}">
                    <a16:creationId xmlns:a16="http://schemas.microsoft.com/office/drawing/2014/main" id="{36F01D4A-515A-4910-AC8E-C1B3C51739AC}"/>
                  </a:ext>
                </a:extLst>
              </p:cNvPr>
              <p:cNvSpPr/>
              <p:nvPr/>
            </p:nvSpPr>
            <p:spPr>
              <a:xfrm rot="20395640">
                <a:off x="7031387" y="4930361"/>
                <a:ext cx="303660" cy="359107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F7615A">
                      <a:alpha val="88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6500">
                    <a:srgbClr val="FB5955">
                      <a:alpha val="81000"/>
                    </a:srgbClr>
                  </a:gs>
                  <a:gs pos="11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74">
                <a:extLst>
                  <a:ext uri="{FF2B5EF4-FFF2-40B4-BE49-F238E27FC236}">
                    <a16:creationId xmlns:a16="http://schemas.microsoft.com/office/drawing/2014/main" id="{AA3E304D-968D-475A-A3D2-E722CDBF1122}"/>
                  </a:ext>
                </a:extLst>
              </p:cNvPr>
              <p:cNvSpPr/>
              <p:nvPr/>
            </p:nvSpPr>
            <p:spPr>
              <a:xfrm rot="15884582">
                <a:off x="7106222" y="5343787"/>
                <a:ext cx="235320" cy="30606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75">
                <a:extLst>
                  <a:ext uri="{FF2B5EF4-FFF2-40B4-BE49-F238E27FC236}">
                    <a16:creationId xmlns:a16="http://schemas.microsoft.com/office/drawing/2014/main" id="{1FF32C14-A22B-415B-A3B4-15BBD8A6C970}"/>
                  </a:ext>
                </a:extLst>
              </p:cNvPr>
              <p:cNvSpPr/>
              <p:nvPr/>
            </p:nvSpPr>
            <p:spPr>
              <a:xfrm rot="2502368">
                <a:off x="7033691" y="4993770"/>
                <a:ext cx="281550" cy="447229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5000">
                    <a:srgbClr val="FF4228">
                      <a:alpha val="70000"/>
                    </a:srgbClr>
                  </a:gs>
                  <a:gs pos="8000">
                    <a:srgbClr val="FF3300">
                      <a:alpha val="75000"/>
                    </a:srgbClr>
                  </a:gs>
                  <a:gs pos="37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76">
                <a:extLst>
                  <a:ext uri="{FF2B5EF4-FFF2-40B4-BE49-F238E27FC236}">
                    <a16:creationId xmlns:a16="http://schemas.microsoft.com/office/drawing/2014/main" id="{7FA8992A-1FF8-4961-AF02-F7A4E05A8E46}"/>
                  </a:ext>
                </a:extLst>
              </p:cNvPr>
              <p:cNvSpPr/>
              <p:nvPr/>
            </p:nvSpPr>
            <p:spPr>
              <a:xfrm rot="19025580">
                <a:off x="7006867" y="4866844"/>
                <a:ext cx="281550" cy="447229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5000">
                    <a:srgbClr val="FF4228">
                      <a:alpha val="70000"/>
                    </a:srgbClr>
                  </a:gs>
                  <a:gs pos="8000">
                    <a:srgbClr val="FF3300">
                      <a:alpha val="75000"/>
                    </a:srgbClr>
                  </a:gs>
                  <a:gs pos="37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77">
                <a:extLst>
                  <a:ext uri="{FF2B5EF4-FFF2-40B4-BE49-F238E27FC236}">
                    <a16:creationId xmlns:a16="http://schemas.microsoft.com/office/drawing/2014/main" id="{78AB3064-5366-47A1-BF33-827D867DD062}"/>
                  </a:ext>
                </a:extLst>
              </p:cNvPr>
              <p:cNvSpPr/>
              <p:nvPr/>
            </p:nvSpPr>
            <p:spPr>
              <a:xfrm rot="2502368">
                <a:off x="6972148" y="5043519"/>
                <a:ext cx="187864" cy="316315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32000">
                    <a:srgbClr val="FF4228">
                      <a:alpha val="70000"/>
                    </a:srgbClr>
                  </a:gs>
                  <a:gs pos="17000">
                    <a:srgbClr val="FF3300">
                      <a:alpha val="94000"/>
                    </a:srgbClr>
                  </a:gs>
                  <a:gs pos="45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7">
                <a:extLst>
                  <a:ext uri="{FF2B5EF4-FFF2-40B4-BE49-F238E27FC236}">
                    <a16:creationId xmlns:a16="http://schemas.microsoft.com/office/drawing/2014/main" id="{0A05DD72-F510-43B5-9ABF-7D79A874683A}"/>
                  </a:ext>
                </a:extLst>
              </p:cNvPr>
              <p:cNvSpPr/>
              <p:nvPr/>
            </p:nvSpPr>
            <p:spPr>
              <a:xfrm rot="2502368">
                <a:off x="6911670" y="5051669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80">
                <a:extLst>
                  <a:ext uri="{FF2B5EF4-FFF2-40B4-BE49-F238E27FC236}">
                    <a16:creationId xmlns:a16="http://schemas.microsoft.com/office/drawing/2014/main" id="{BDAD4D80-A27A-49BF-8416-DB2755C4C0C8}"/>
                  </a:ext>
                </a:extLst>
              </p:cNvPr>
              <p:cNvSpPr/>
              <p:nvPr/>
            </p:nvSpPr>
            <p:spPr>
              <a:xfrm rot="2061083">
                <a:off x="7043457" y="5064890"/>
                <a:ext cx="279216" cy="312277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91000">
                    <a:srgbClr val="EE7164">
                      <a:alpha val="3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40">
                <a:extLst>
                  <a:ext uri="{FF2B5EF4-FFF2-40B4-BE49-F238E27FC236}">
                    <a16:creationId xmlns:a16="http://schemas.microsoft.com/office/drawing/2014/main" id="{BD0E9CD8-D7AD-4F75-912A-B87DBC2DA5C0}"/>
                  </a:ext>
                </a:extLst>
              </p:cNvPr>
              <p:cNvSpPr/>
              <p:nvPr/>
            </p:nvSpPr>
            <p:spPr>
              <a:xfrm>
                <a:off x="6959897" y="5357044"/>
                <a:ext cx="64026" cy="64026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12">
                <a:extLst>
                  <a:ext uri="{FF2B5EF4-FFF2-40B4-BE49-F238E27FC236}">
                    <a16:creationId xmlns:a16="http://schemas.microsoft.com/office/drawing/2014/main" id="{E585A4FB-7F30-43DF-9B6E-4122AB62B99D}"/>
                  </a:ext>
                </a:extLst>
              </p:cNvPr>
              <p:cNvSpPr/>
              <p:nvPr/>
            </p:nvSpPr>
            <p:spPr>
              <a:xfrm>
                <a:off x="6892143" y="5289290"/>
                <a:ext cx="64026" cy="64026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446">
                <a:extLst>
                  <a:ext uri="{FF2B5EF4-FFF2-40B4-BE49-F238E27FC236}">
                    <a16:creationId xmlns:a16="http://schemas.microsoft.com/office/drawing/2014/main" id="{C6F3C4A7-851A-401F-A657-49A0BF938145}"/>
                  </a:ext>
                </a:extLst>
              </p:cNvPr>
              <p:cNvSpPr/>
              <p:nvPr/>
            </p:nvSpPr>
            <p:spPr>
              <a:xfrm rot="20826205">
                <a:off x="7112708" y="4871468"/>
                <a:ext cx="272705" cy="452323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7">
                <a:extLst>
                  <a:ext uri="{FF2B5EF4-FFF2-40B4-BE49-F238E27FC236}">
                    <a16:creationId xmlns:a16="http://schemas.microsoft.com/office/drawing/2014/main" id="{6A71E919-2EA3-4FD7-87DD-3153D714985A}"/>
                  </a:ext>
                </a:extLst>
              </p:cNvPr>
              <p:cNvSpPr/>
              <p:nvPr/>
            </p:nvSpPr>
            <p:spPr>
              <a:xfrm rot="2502368">
                <a:off x="7036832" y="5011394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7">
                <a:extLst>
                  <a:ext uri="{FF2B5EF4-FFF2-40B4-BE49-F238E27FC236}">
                    <a16:creationId xmlns:a16="http://schemas.microsoft.com/office/drawing/2014/main" id="{78F5CBF7-5F15-43CB-B877-40F50D93B11D}"/>
                  </a:ext>
                </a:extLst>
              </p:cNvPr>
              <p:cNvSpPr/>
              <p:nvPr/>
            </p:nvSpPr>
            <p:spPr>
              <a:xfrm rot="2502368">
                <a:off x="6994962" y="4891824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FF4735B6-46A2-4CF8-B7A5-9295D5FED926}"/>
                  </a:ext>
                </a:extLst>
              </p:cNvPr>
              <p:cNvSpPr/>
              <p:nvPr/>
            </p:nvSpPr>
            <p:spPr>
              <a:xfrm rot="2502368">
                <a:off x="6960493" y="4911637"/>
                <a:ext cx="431149" cy="523514"/>
              </a:xfrm>
              <a:prstGeom prst="ellipse">
                <a:avLst/>
              </a:prstGeom>
              <a:gradFill flip="none" rotWithShape="1">
                <a:gsLst>
                  <a:gs pos="94000">
                    <a:srgbClr val="F7615A">
                      <a:alpha val="30000"/>
                    </a:srgbClr>
                  </a:gs>
                  <a:gs pos="100000">
                    <a:srgbClr val="EE7164">
                      <a:alpha val="20000"/>
                    </a:srgbClr>
                  </a:gs>
                  <a:gs pos="75000">
                    <a:srgbClr val="FF4228">
                      <a:alpha val="60000"/>
                    </a:srgbClr>
                  </a:gs>
                  <a:gs pos="17000">
                    <a:srgbClr val="FF0000">
                      <a:alpha val="90000"/>
                    </a:srgbClr>
                  </a:gs>
                  <a:gs pos="39000">
                    <a:srgbClr val="FF0700"/>
                  </a:gs>
                  <a:gs pos="64000">
                    <a:srgbClr val="FF3300">
                      <a:alpha val="70000"/>
                    </a:srgbClr>
                  </a:gs>
                  <a:gs pos="87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楕円 79">
                <a:extLst>
                  <a:ext uri="{FF2B5EF4-FFF2-40B4-BE49-F238E27FC236}">
                    <a16:creationId xmlns:a16="http://schemas.microsoft.com/office/drawing/2014/main" id="{3E596ED3-F9B3-4CB2-8701-0E4FF1C59187}"/>
                  </a:ext>
                </a:extLst>
              </p:cNvPr>
              <p:cNvSpPr/>
              <p:nvPr/>
            </p:nvSpPr>
            <p:spPr>
              <a:xfrm rot="20395640">
                <a:off x="7312969" y="4817288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0000">
                    <a:srgbClr val="FF5050">
                      <a:alpha val="57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7">
                <a:extLst>
                  <a:ext uri="{FF2B5EF4-FFF2-40B4-BE49-F238E27FC236}">
                    <a16:creationId xmlns:a16="http://schemas.microsoft.com/office/drawing/2014/main" id="{CB2F03E0-BBF2-495F-BD74-1C7EC3B25864}"/>
                  </a:ext>
                </a:extLst>
              </p:cNvPr>
              <p:cNvSpPr/>
              <p:nvPr/>
            </p:nvSpPr>
            <p:spPr>
              <a:xfrm rot="19322889">
                <a:off x="7281713" y="5435694"/>
                <a:ext cx="96483" cy="199551"/>
              </a:xfrm>
              <a:prstGeom prst="ellipse">
                <a:avLst/>
              </a:prstGeom>
              <a:gradFill flip="none" rotWithShape="1">
                <a:gsLst>
                  <a:gs pos="86000">
                    <a:srgbClr val="F7615A">
                      <a:alpha val="30000"/>
                    </a:srgbClr>
                  </a:gs>
                  <a:gs pos="93000">
                    <a:srgbClr val="EE7164">
                      <a:alpha val="20000"/>
                    </a:srgbClr>
                  </a:gs>
                  <a:gs pos="64000">
                    <a:srgbClr val="FF4228">
                      <a:alpha val="70000"/>
                    </a:srgbClr>
                  </a:gs>
                  <a:gs pos="0">
                    <a:srgbClr val="FF0000">
                      <a:alpha val="90000"/>
                    </a:srgbClr>
                  </a:gs>
                  <a:gs pos="19000">
                    <a:srgbClr val="FF3300">
                      <a:alpha val="94000"/>
                    </a:srgbClr>
                  </a:gs>
                  <a:gs pos="78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14">
                <a:extLst>
                  <a:ext uri="{FF2B5EF4-FFF2-40B4-BE49-F238E27FC236}">
                    <a16:creationId xmlns:a16="http://schemas.microsoft.com/office/drawing/2014/main" id="{AA6D94B2-861D-4DA5-A779-4882080FE1B7}"/>
                  </a:ext>
                </a:extLst>
              </p:cNvPr>
              <p:cNvSpPr/>
              <p:nvPr/>
            </p:nvSpPr>
            <p:spPr>
              <a:xfrm rot="2922737">
                <a:off x="7523289" y="4781600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14">
                <a:extLst>
                  <a:ext uri="{FF2B5EF4-FFF2-40B4-BE49-F238E27FC236}">
                    <a16:creationId xmlns:a16="http://schemas.microsoft.com/office/drawing/2014/main" id="{ACDC0A8B-F107-4D58-999E-1CEC0F746326}"/>
                  </a:ext>
                </a:extLst>
              </p:cNvPr>
              <p:cNvSpPr/>
              <p:nvPr/>
            </p:nvSpPr>
            <p:spPr>
              <a:xfrm rot="2922737">
                <a:off x="7447948" y="4833796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14">
                <a:extLst>
                  <a:ext uri="{FF2B5EF4-FFF2-40B4-BE49-F238E27FC236}">
                    <a16:creationId xmlns:a16="http://schemas.microsoft.com/office/drawing/2014/main" id="{B08D21B1-7027-4BD6-AE8C-B33CF189FF63}"/>
                  </a:ext>
                </a:extLst>
              </p:cNvPr>
              <p:cNvSpPr/>
              <p:nvPr/>
            </p:nvSpPr>
            <p:spPr>
              <a:xfrm rot="2238112">
                <a:off x="6681008" y="4854885"/>
                <a:ext cx="194079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14">
                <a:extLst>
                  <a:ext uri="{FF2B5EF4-FFF2-40B4-BE49-F238E27FC236}">
                    <a16:creationId xmlns:a16="http://schemas.microsoft.com/office/drawing/2014/main" id="{E70D2761-FE1A-4E32-84E4-484F21CE498E}"/>
                  </a:ext>
                </a:extLst>
              </p:cNvPr>
              <p:cNvSpPr/>
              <p:nvPr/>
            </p:nvSpPr>
            <p:spPr>
              <a:xfrm rot="19967122">
                <a:off x="7241724" y="5393249"/>
                <a:ext cx="194079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C1C1223-27DC-4624-B281-BB3493F216D2}"/>
                  </a:ext>
                </a:extLst>
              </p:cNvPr>
              <p:cNvGrpSpPr/>
              <p:nvPr/>
            </p:nvGrpSpPr>
            <p:grpSpPr>
              <a:xfrm>
                <a:off x="6524135" y="4587762"/>
                <a:ext cx="914266" cy="1041945"/>
                <a:chOff x="6726718" y="5170921"/>
                <a:chExt cx="795327" cy="906396"/>
              </a:xfrm>
            </p:grpSpPr>
            <p:sp>
              <p:nvSpPr>
                <p:cNvPr id="100" name="楕円 77">
                  <a:extLst>
                    <a:ext uri="{FF2B5EF4-FFF2-40B4-BE49-F238E27FC236}">
                      <a16:creationId xmlns:a16="http://schemas.microsoft.com/office/drawing/2014/main" id="{13488F16-6916-4927-B6D0-4DC4BAF08DD8}"/>
                    </a:ext>
                  </a:extLst>
                </p:cNvPr>
                <p:cNvSpPr/>
                <p:nvPr/>
              </p:nvSpPr>
              <p:spPr>
                <a:xfrm rot="2502368">
                  <a:off x="6795359" y="5271484"/>
                  <a:ext cx="375060" cy="455409"/>
                </a:xfrm>
                <a:prstGeom prst="ellipse">
                  <a:avLst/>
                </a:prstGeom>
                <a:gradFill flip="none" rotWithShape="1">
                  <a:gsLst>
                    <a:gs pos="94000">
                      <a:srgbClr val="F7615A">
                        <a:alpha val="30000"/>
                      </a:srgbClr>
                    </a:gs>
                    <a:gs pos="100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60000"/>
                      </a:srgbClr>
                    </a:gs>
                    <a:gs pos="17000">
                      <a:srgbClr val="FF0000">
                        <a:alpha val="90000"/>
                      </a:srgbClr>
                    </a:gs>
                    <a:gs pos="39000">
                      <a:srgbClr val="FF0700"/>
                    </a:gs>
                    <a:gs pos="64000">
                      <a:srgbClr val="FF3300">
                        <a:alpha val="70000"/>
                      </a:srgbClr>
                    </a:gs>
                    <a:gs pos="87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" name="楕円 13">
                  <a:extLst>
                    <a:ext uri="{FF2B5EF4-FFF2-40B4-BE49-F238E27FC236}">
                      <a16:creationId xmlns:a16="http://schemas.microsoft.com/office/drawing/2014/main" id="{2153E7EA-7F5E-416E-9C6F-ECCBE882E824}"/>
                    </a:ext>
                  </a:extLst>
                </p:cNvPr>
                <p:cNvSpPr/>
                <p:nvPr/>
              </p:nvSpPr>
              <p:spPr>
                <a:xfrm rot="13210021">
                  <a:off x="6726718" y="5498223"/>
                  <a:ext cx="579094" cy="579094"/>
                </a:xfrm>
                <a:prstGeom prst="ellipse">
                  <a:avLst/>
                </a:prstGeom>
                <a:gradFill flip="none" rotWithShape="1">
                  <a:gsLst>
                    <a:gs pos="79000">
                      <a:srgbClr val="FDE7E3">
                        <a:alpha val="0"/>
                      </a:srgbClr>
                    </a:gs>
                    <a:gs pos="93000">
                      <a:schemeClr val="bg1">
                        <a:alpha val="0"/>
                      </a:schemeClr>
                    </a:gs>
                    <a:gs pos="68000">
                      <a:srgbClr val="FACAC4">
                        <a:alpha val="0"/>
                      </a:srgbClr>
                    </a:gs>
                    <a:gs pos="56000">
                      <a:srgbClr val="F6ACA4">
                        <a:alpha val="29000"/>
                      </a:srgbClr>
                    </a:gs>
                    <a:gs pos="44500">
                      <a:srgbClr val="F28F84">
                        <a:alpha val="63000"/>
                      </a:srgbClr>
                    </a:gs>
                    <a:gs pos="33000">
                      <a:srgbClr val="EE7164">
                        <a:alpha val="80000"/>
                      </a:srgbClr>
                    </a:gs>
                    <a:gs pos="14000">
                      <a:srgbClr val="FF5050">
                        <a:alpha val="9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53">
                  <a:extLst>
                    <a:ext uri="{FF2B5EF4-FFF2-40B4-BE49-F238E27FC236}">
                      <a16:creationId xmlns:a16="http://schemas.microsoft.com/office/drawing/2014/main" id="{2F841876-AB68-4A01-A320-5CE8564D5CD9}"/>
                    </a:ext>
                  </a:extLst>
                </p:cNvPr>
                <p:cNvSpPr/>
                <p:nvPr/>
              </p:nvSpPr>
              <p:spPr>
                <a:xfrm rot="13210021">
                  <a:off x="6942950" y="5193190"/>
                  <a:ext cx="579095" cy="579094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rgbClr val="FACAC4">
                        <a:alpha val="0"/>
                      </a:srgbClr>
                    </a:gs>
                    <a:gs pos="56000">
                      <a:srgbClr val="F6ACA4">
                        <a:alpha val="29000"/>
                      </a:srgbClr>
                    </a:gs>
                    <a:gs pos="44500">
                      <a:srgbClr val="F28F84">
                        <a:alpha val="63000"/>
                      </a:srgbClr>
                    </a:gs>
                    <a:gs pos="33000">
                      <a:srgbClr val="EE7164">
                        <a:alpha val="80000"/>
                      </a:srgbClr>
                    </a:gs>
                    <a:gs pos="14000">
                      <a:srgbClr val="FF5050">
                        <a:alpha val="9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43">
                  <a:extLst>
                    <a:ext uri="{FF2B5EF4-FFF2-40B4-BE49-F238E27FC236}">
                      <a16:creationId xmlns:a16="http://schemas.microsoft.com/office/drawing/2014/main" id="{32177E63-CB74-4A82-852A-D2EA8D5E1062}"/>
                    </a:ext>
                  </a:extLst>
                </p:cNvPr>
                <p:cNvSpPr/>
                <p:nvPr/>
              </p:nvSpPr>
              <p:spPr>
                <a:xfrm rot="13210021">
                  <a:off x="7143061" y="5319950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47">
                  <a:extLst>
                    <a:ext uri="{FF2B5EF4-FFF2-40B4-BE49-F238E27FC236}">
                      <a16:creationId xmlns:a16="http://schemas.microsoft.com/office/drawing/2014/main" id="{B5129607-D714-47D1-A92D-715A2187E25D}"/>
                    </a:ext>
                  </a:extLst>
                </p:cNvPr>
                <p:cNvSpPr/>
                <p:nvPr/>
              </p:nvSpPr>
              <p:spPr>
                <a:xfrm rot="13210021">
                  <a:off x="7111650" y="5319949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49">
                  <a:extLst>
                    <a:ext uri="{FF2B5EF4-FFF2-40B4-BE49-F238E27FC236}">
                      <a16:creationId xmlns:a16="http://schemas.microsoft.com/office/drawing/2014/main" id="{09A64C22-8889-41AA-8F33-F14A0CA739BF}"/>
                    </a:ext>
                  </a:extLst>
                </p:cNvPr>
                <p:cNvSpPr/>
                <p:nvPr/>
              </p:nvSpPr>
              <p:spPr>
                <a:xfrm rot="13210021">
                  <a:off x="7185119" y="5285233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77">
                  <a:extLst>
                    <a:ext uri="{FF2B5EF4-FFF2-40B4-BE49-F238E27FC236}">
                      <a16:creationId xmlns:a16="http://schemas.microsoft.com/office/drawing/2014/main" id="{64F9D450-D1C6-464D-AFD6-AEF4E44A5019}"/>
                    </a:ext>
                  </a:extLst>
                </p:cNvPr>
                <p:cNvSpPr/>
                <p:nvPr/>
              </p:nvSpPr>
              <p:spPr>
                <a:xfrm rot="15712389">
                  <a:off x="6968609" y="5173315"/>
                  <a:ext cx="394592" cy="389804"/>
                </a:xfrm>
                <a:prstGeom prst="ellipse">
                  <a:avLst/>
                </a:prstGeom>
                <a:gradFill flip="none" rotWithShape="1">
                  <a:gsLst>
                    <a:gs pos="92000">
                      <a:srgbClr val="F7615A">
                        <a:alpha val="30000"/>
                      </a:srgbClr>
                    </a:gs>
                    <a:gs pos="95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70000"/>
                      </a:srgbClr>
                    </a:gs>
                    <a:gs pos="21000">
                      <a:srgbClr val="FF0000">
                        <a:alpha val="90000"/>
                      </a:srgbClr>
                    </a:gs>
                    <a:gs pos="47000">
                      <a:srgbClr val="FF3300">
                        <a:alpha val="94000"/>
                      </a:srgbClr>
                    </a:gs>
                    <a:gs pos="85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77">
                  <a:extLst>
                    <a:ext uri="{FF2B5EF4-FFF2-40B4-BE49-F238E27FC236}">
                      <a16:creationId xmlns:a16="http://schemas.microsoft.com/office/drawing/2014/main" id="{0D834338-8C20-4036-A184-33A7E92CB573}"/>
                    </a:ext>
                  </a:extLst>
                </p:cNvPr>
                <p:cNvSpPr/>
                <p:nvPr/>
              </p:nvSpPr>
              <p:spPr>
                <a:xfrm rot="15712389">
                  <a:off x="6880372" y="5471983"/>
                  <a:ext cx="317544" cy="305827"/>
                </a:xfrm>
                <a:prstGeom prst="ellipse">
                  <a:avLst/>
                </a:prstGeom>
                <a:gradFill flip="none" rotWithShape="1">
                  <a:gsLst>
                    <a:gs pos="92000">
                      <a:srgbClr val="F7615A">
                        <a:alpha val="30000"/>
                      </a:srgbClr>
                    </a:gs>
                    <a:gs pos="95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70000"/>
                      </a:srgbClr>
                    </a:gs>
                    <a:gs pos="21000">
                      <a:srgbClr val="FF0000">
                        <a:alpha val="90000"/>
                      </a:srgbClr>
                    </a:gs>
                    <a:gs pos="47000">
                      <a:srgbClr val="FF3300">
                        <a:alpha val="94000"/>
                      </a:srgbClr>
                    </a:gs>
                    <a:gs pos="85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48" hidden="1">
                  <a:extLst>
                    <a:ext uri="{FF2B5EF4-FFF2-40B4-BE49-F238E27FC236}">
                      <a16:creationId xmlns:a16="http://schemas.microsoft.com/office/drawing/2014/main" id="{676C4E12-127C-45D0-88F7-5163BFFA7D45}"/>
                    </a:ext>
                  </a:extLst>
                </p:cNvPr>
                <p:cNvSpPr/>
                <p:nvPr/>
              </p:nvSpPr>
              <p:spPr>
                <a:xfrm rot="13210021">
                  <a:off x="6985477" y="54631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77">
                  <a:extLst>
                    <a:ext uri="{FF2B5EF4-FFF2-40B4-BE49-F238E27FC236}">
                      <a16:creationId xmlns:a16="http://schemas.microsoft.com/office/drawing/2014/main" id="{0B395370-294C-4838-B4DE-518A485E92B4}"/>
                    </a:ext>
                  </a:extLst>
                </p:cNvPr>
                <p:cNvSpPr/>
                <p:nvPr/>
              </p:nvSpPr>
              <p:spPr>
                <a:xfrm rot="10932910">
                  <a:off x="7125712" y="5422544"/>
                  <a:ext cx="83931" cy="173591"/>
                </a:xfrm>
                <a:prstGeom prst="ellipse">
                  <a:avLst/>
                </a:prstGeom>
                <a:gradFill flip="none" rotWithShape="1">
                  <a:gsLst>
                    <a:gs pos="86000">
                      <a:srgbClr val="F7615A">
                        <a:alpha val="30000"/>
                      </a:srgbClr>
                    </a:gs>
                    <a:gs pos="93000">
                      <a:srgbClr val="EE7164">
                        <a:alpha val="20000"/>
                      </a:srgbClr>
                    </a:gs>
                    <a:gs pos="64000">
                      <a:srgbClr val="FF4228">
                        <a:alpha val="70000"/>
                      </a:srgbClr>
                    </a:gs>
                    <a:gs pos="0">
                      <a:srgbClr val="FF0000">
                        <a:alpha val="90000"/>
                      </a:srgbClr>
                    </a:gs>
                    <a:gs pos="19000">
                      <a:srgbClr val="FF3300">
                        <a:alpha val="94000"/>
                      </a:srgbClr>
                    </a:gs>
                    <a:gs pos="78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4" hidden="1">
                  <a:extLst>
                    <a:ext uri="{FF2B5EF4-FFF2-40B4-BE49-F238E27FC236}">
                      <a16:creationId xmlns:a16="http://schemas.microsoft.com/office/drawing/2014/main" id="{22ECD3DA-D735-49A7-9BDE-4DF75529619E}"/>
                    </a:ext>
                  </a:extLst>
                </p:cNvPr>
                <p:cNvSpPr/>
                <p:nvPr/>
              </p:nvSpPr>
              <p:spPr>
                <a:xfrm rot="11577143">
                  <a:off x="7074180" y="5321100"/>
                  <a:ext cx="168831" cy="263453"/>
                </a:xfrm>
                <a:prstGeom prst="ellipse">
                  <a:avLst/>
                </a:prstGeom>
                <a:gradFill flip="none" rotWithShape="1">
                  <a:gsLst>
                    <a:gs pos="38000">
                      <a:srgbClr val="F7615A">
                        <a:alpha val="60000"/>
                      </a:srgbClr>
                    </a:gs>
                    <a:gs pos="89000">
                      <a:srgbClr val="EE7164">
                        <a:alpha val="10000"/>
                      </a:srgbClr>
                    </a:gs>
                    <a:gs pos="11000">
                      <a:srgbClr val="FF5050">
                        <a:alpha val="72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48" hidden="1">
                  <a:extLst>
                    <a:ext uri="{FF2B5EF4-FFF2-40B4-BE49-F238E27FC236}">
                      <a16:creationId xmlns:a16="http://schemas.microsoft.com/office/drawing/2014/main" id="{622419C9-42F7-44D2-B5FA-3E0EEE7487D8}"/>
                    </a:ext>
                  </a:extLst>
                </p:cNvPr>
                <p:cNvSpPr/>
                <p:nvPr/>
              </p:nvSpPr>
              <p:spPr>
                <a:xfrm rot="13210021">
                  <a:off x="7137877" y="56155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48" hidden="1">
                  <a:extLst>
                    <a:ext uri="{FF2B5EF4-FFF2-40B4-BE49-F238E27FC236}">
                      <a16:creationId xmlns:a16="http://schemas.microsoft.com/office/drawing/2014/main" id="{F5D5EC0F-8CF2-4F1A-AC8C-DDDEA23752E4}"/>
                    </a:ext>
                  </a:extLst>
                </p:cNvPr>
                <p:cNvSpPr/>
                <p:nvPr/>
              </p:nvSpPr>
              <p:spPr>
                <a:xfrm rot="13210021">
                  <a:off x="7290277" y="57679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parton" hidden="1">
                  <a:extLst>
                    <a:ext uri="{FF2B5EF4-FFF2-40B4-BE49-F238E27FC236}">
                      <a16:creationId xmlns:a16="http://schemas.microsoft.com/office/drawing/2014/main" id="{FB0C86AB-D9F4-417D-A9E7-9F912FE180C3}"/>
                    </a:ext>
                  </a:extLst>
                </p:cNvPr>
                <p:cNvSpPr/>
                <p:nvPr/>
              </p:nvSpPr>
              <p:spPr>
                <a:xfrm rot="13210021">
                  <a:off x="6964085" y="5812287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46" hidden="1">
                  <a:extLst>
                    <a:ext uri="{FF2B5EF4-FFF2-40B4-BE49-F238E27FC236}">
                      <a16:creationId xmlns:a16="http://schemas.microsoft.com/office/drawing/2014/main" id="{D3FAA883-DAE3-4808-991C-77F1F15CF12C}"/>
                    </a:ext>
                  </a:extLst>
                </p:cNvPr>
                <p:cNvSpPr/>
                <p:nvPr/>
              </p:nvSpPr>
              <p:spPr>
                <a:xfrm rot="13210021">
                  <a:off x="7116485" y="5964687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parton" hidden="1">
                  <a:extLst>
                    <a:ext uri="{FF2B5EF4-FFF2-40B4-BE49-F238E27FC236}">
                      <a16:creationId xmlns:a16="http://schemas.microsoft.com/office/drawing/2014/main" id="{F32457B4-D0D2-4C19-BE11-FEA1CB97F0B0}"/>
                    </a:ext>
                  </a:extLst>
                </p:cNvPr>
                <p:cNvSpPr/>
                <p:nvPr/>
              </p:nvSpPr>
              <p:spPr>
                <a:xfrm rot="13210021">
                  <a:off x="7161203" y="5318072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parton" hidden="1">
                  <a:extLst>
                    <a:ext uri="{FF2B5EF4-FFF2-40B4-BE49-F238E27FC236}">
                      <a16:creationId xmlns:a16="http://schemas.microsoft.com/office/drawing/2014/main" id="{74765E89-330D-482B-B848-24307B5E12C8}"/>
                    </a:ext>
                  </a:extLst>
                </p:cNvPr>
                <p:cNvSpPr/>
                <p:nvPr/>
              </p:nvSpPr>
              <p:spPr>
                <a:xfrm rot="13210021">
                  <a:off x="6772772" y="5482349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parton" hidden="1">
                  <a:extLst>
                    <a:ext uri="{FF2B5EF4-FFF2-40B4-BE49-F238E27FC236}">
                      <a16:creationId xmlns:a16="http://schemas.microsoft.com/office/drawing/2014/main" id="{F0D17695-FC74-4C77-A21D-4B17CA7B6C7E}"/>
                    </a:ext>
                  </a:extLst>
                </p:cNvPr>
                <p:cNvSpPr/>
                <p:nvPr/>
              </p:nvSpPr>
              <p:spPr>
                <a:xfrm rot="13210021">
                  <a:off x="7003328" y="5573032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parton" hidden="1">
                  <a:extLst>
                    <a:ext uri="{FF2B5EF4-FFF2-40B4-BE49-F238E27FC236}">
                      <a16:creationId xmlns:a16="http://schemas.microsoft.com/office/drawing/2014/main" id="{5555E184-62EA-4C6D-8676-AF100AE564D1}"/>
                    </a:ext>
                  </a:extLst>
                </p:cNvPr>
                <p:cNvSpPr/>
                <p:nvPr/>
              </p:nvSpPr>
              <p:spPr>
                <a:xfrm rot="13210021">
                  <a:off x="7290278" y="55399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" name="楕円 60">
                <a:extLst>
                  <a:ext uri="{FF2B5EF4-FFF2-40B4-BE49-F238E27FC236}">
                    <a16:creationId xmlns:a16="http://schemas.microsoft.com/office/drawing/2014/main" id="{F9867B29-83A4-401E-B8F2-BBAE374331F5}"/>
                  </a:ext>
                </a:extLst>
              </p:cNvPr>
              <p:cNvSpPr/>
              <p:nvPr/>
            </p:nvSpPr>
            <p:spPr>
              <a:xfrm rot="13210021">
                <a:off x="6592974" y="4259723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20">
                <a:extLst>
                  <a:ext uri="{FF2B5EF4-FFF2-40B4-BE49-F238E27FC236}">
                    <a16:creationId xmlns:a16="http://schemas.microsoft.com/office/drawing/2014/main" id="{0DB5B51E-5E30-4DCF-92E9-FF5E5B81965A}"/>
                  </a:ext>
                </a:extLst>
              </p:cNvPr>
              <p:cNvSpPr/>
              <p:nvPr/>
            </p:nvSpPr>
            <p:spPr>
              <a:xfrm rot="13152294" flipH="1" flipV="1">
                <a:off x="7454568" y="4386297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20">
                <a:extLst>
                  <a:ext uri="{FF2B5EF4-FFF2-40B4-BE49-F238E27FC236}">
                    <a16:creationId xmlns:a16="http://schemas.microsoft.com/office/drawing/2014/main" id="{695F5028-C279-45C7-83FF-5A34D9089FE3}"/>
                  </a:ext>
                </a:extLst>
              </p:cNvPr>
              <p:cNvSpPr/>
              <p:nvPr/>
            </p:nvSpPr>
            <p:spPr>
              <a:xfrm rot="13152294" flipH="1" flipV="1">
                <a:off x="7269339" y="4459130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20">
                <a:extLst>
                  <a:ext uri="{FF2B5EF4-FFF2-40B4-BE49-F238E27FC236}">
                    <a16:creationId xmlns:a16="http://schemas.microsoft.com/office/drawing/2014/main" id="{6101E11B-973C-4DDB-AF43-7167619416CF}"/>
                  </a:ext>
                </a:extLst>
              </p:cNvPr>
              <p:cNvSpPr/>
              <p:nvPr/>
            </p:nvSpPr>
            <p:spPr>
              <a:xfrm rot="13152294" flipH="1" flipV="1">
                <a:off x="6886303" y="4371156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/楕円 20">
                <a:extLst>
                  <a:ext uri="{FF2B5EF4-FFF2-40B4-BE49-F238E27FC236}">
                    <a16:creationId xmlns:a16="http://schemas.microsoft.com/office/drawing/2014/main" id="{4F3C3144-053B-4159-96C6-F7C822941767}"/>
                  </a:ext>
                </a:extLst>
              </p:cNvPr>
              <p:cNvSpPr/>
              <p:nvPr/>
            </p:nvSpPr>
            <p:spPr>
              <a:xfrm rot="13152294" flipH="1" flipV="1">
                <a:off x="6894130" y="5600235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20">
                <a:extLst>
                  <a:ext uri="{FF2B5EF4-FFF2-40B4-BE49-F238E27FC236}">
                    <a16:creationId xmlns:a16="http://schemas.microsoft.com/office/drawing/2014/main" id="{D68C0647-27F3-4BA7-90ED-798EB94F9C55}"/>
                  </a:ext>
                </a:extLst>
              </p:cNvPr>
              <p:cNvSpPr/>
              <p:nvPr/>
            </p:nvSpPr>
            <p:spPr>
              <a:xfrm rot="13152294" flipH="1" flipV="1">
                <a:off x="7253018" y="5899404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20">
                <a:extLst>
                  <a:ext uri="{FF2B5EF4-FFF2-40B4-BE49-F238E27FC236}">
                    <a16:creationId xmlns:a16="http://schemas.microsoft.com/office/drawing/2014/main" id="{DB85332A-BB58-4B4D-BEAB-F5AF556E99D8}"/>
                  </a:ext>
                </a:extLst>
              </p:cNvPr>
              <p:cNvSpPr/>
              <p:nvPr/>
            </p:nvSpPr>
            <p:spPr>
              <a:xfrm rot="13152294" flipH="1" flipV="1">
                <a:off x="7403071" y="5693778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20">
                <a:extLst>
                  <a:ext uri="{FF2B5EF4-FFF2-40B4-BE49-F238E27FC236}">
                    <a16:creationId xmlns:a16="http://schemas.microsoft.com/office/drawing/2014/main" id="{33F8A6A1-4F6C-4382-BF2B-9ABA935232E6}"/>
                  </a:ext>
                </a:extLst>
              </p:cNvPr>
              <p:cNvSpPr/>
              <p:nvPr/>
            </p:nvSpPr>
            <p:spPr>
              <a:xfrm rot="6875845" flipH="1" flipV="1">
                <a:off x="6185282" y="5122885"/>
                <a:ext cx="52357" cy="52357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円/楕円 20">
                <a:extLst>
                  <a:ext uri="{FF2B5EF4-FFF2-40B4-BE49-F238E27FC236}">
                    <a16:creationId xmlns:a16="http://schemas.microsoft.com/office/drawing/2014/main" id="{581DA0AF-A344-4C39-9B84-848751F4D8C7}"/>
                  </a:ext>
                </a:extLst>
              </p:cNvPr>
              <p:cNvSpPr/>
              <p:nvPr/>
            </p:nvSpPr>
            <p:spPr>
              <a:xfrm rot="19522550" flipH="1" flipV="1">
                <a:off x="7422801" y="5852012"/>
                <a:ext cx="52357" cy="52357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20">
                <a:extLst>
                  <a:ext uri="{FF2B5EF4-FFF2-40B4-BE49-F238E27FC236}">
                    <a16:creationId xmlns:a16="http://schemas.microsoft.com/office/drawing/2014/main" id="{B2B2BD38-A322-49A4-B388-39E88728093A}"/>
                  </a:ext>
                </a:extLst>
              </p:cNvPr>
              <p:cNvSpPr/>
              <p:nvPr/>
            </p:nvSpPr>
            <p:spPr>
              <a:xfrm rot="19522550" flipH="1" flipV="1">
                <a:off x="7637978" y="5716268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/楕円 20">
                <a:extLst>
                  <a:ext uri="{FF2B5EF4-FFF2-40B4-BE49-F238E27FC236}">
                    <a16:creationId xmlns:a16="http://schemas.microsoft.com/office/drawing/2014/main" id="{FA62EF82-FBFE-4A4E-ABDB-D27E2684F9A8}"/>
                  </a:ext>
                </a:extLst>
              </p:cNvPr>
              <p:cNvSpPr/>
              <p:nvPr/>
            </p:nvSpPr>
            <p:spPr>
              <a:xfrm rot="19522550" flipH="1" flipV="1">
                <a:off x="7619614" y="5518083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20">
                <a:extLst>
                  <a:ext uri="{FF2B5EF4-FFF2-40B4-BE49-F238E27FC236}">
                    <a16:creationId xmlns:a16="http://schemas.microsoft.com/office/drawing/2014/main" id="{BF8FE889-F768-452A-B60C-8707C1577F61}"/>
                  </a:ext>
                </a:extLst>
              </p:cNvPr>
              <p:cNvSpPr/>
              <p:nvPr/>
            </p:nvSpPr>
            <p:spPr>
              <a:xfrm rot="19522550" flipH="1" flipV="1">
                <a:off x="6786012" y="5635856"/>
                <a:ext cx="52357" cy="52357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20">
                <a:extLst>
                  <a:ext uri="{FF2B5EF4-FFF2-40B4-BE49-F238E27FC236}">
                    <a16:creationId xmlns:a16="http://schemas.microsoft.com/office/drawing/2014/main" id="{814603D1-E261-4BBA-BABD-0367D7334CB7}"/>
                  </a:ext>
                </a:extLst>
              </p:cNvPr>
              <p:cNvSpPr/>
              <p:nvPr/>
            </p:nvSpPr>
            <p:spPr>
              <a:xfrm rot="19522550" flipH="1" flipV="1">
                <a:off x="6674240" y="5590916"/>
                <a:ext cx="52357" cy="52357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円/楕円 20">
                <a:extLst>
                  <a:ext uri="{FF2B5EF4-FFF2-40B4-BE49-F238E27FC236}">
                    <a16:creationId xmlns:a16="http://schemas.microsoft.com/office/drawing/2014/main" id="{2A44094C-372A-4D9B-9C58-47139698116F}"/>
                  </a:ext>
                </a:extLst>
              </p:cNvPr>
              <p:cNvSpPr/>
              <p:nvPr/>
            </p:nvSpPr>
            <p:spPr>
              <a:xfrm rot="19522550" flipH="1" flipV="1">
                <a:off x="7810785" y="5174704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右矢印 16">
              <a:extLst>
                <a:ext uri="{FF2B5EF4-FFF2-40B4-BE49-F238E27FC236}">
                  <a16:creationId xmlns:a16="http://schemas.microsoft.com/office/drawing/2014/main" id="{9657A224-5D7A-495D-A116-5F11D3431867}"/>
                </a:ext>
              </a:extLst>
            </p:cNvPr>
            <p:cNvSpPr/>
            <p:nvPr/>
          </p:nvSpPr>
          <p:spPr>
            <a:xfrm rot="3847393">
              <a:off x="7087985" y="3513252"/>
              <a:ext cx="904196" cy="118427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右矢印 17">
              <a:extLst>
                <a:ext uri="{FF2B5EF4-FFF2-40B4-BE49-F238E27FC236}">
                  <a16:creationId xmlns:a16="http://schemas.microsoft.com/office/drawing/2014/main" id="{F71E4F68-746F-4C7C-A5D0-8D472EA4B010}"/>
                </a:ext>
              </a:extLst>
            </p:cNvPr>
            <p:cNvSpPr/>
            <p:nvPr/>
          </p:nvSpPr>
          <p:spPr>
            <a:xfrm rot="14063726">
              <a:off x="6359537" y="2326229"/>
              <a:ext cx="1074256" cy="105880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右矢印 18">
              <a:extLst>
                <a:ext uri="{FF2B5EF4-FFF2-40B4-BE49-F238E27FC236}">
                  <a16:creationId xmlns:a16="http://schemas.microsoft.com/office/drawing/2014/main" id="{36E04062-8C9B-4EED-9B6C-B4A361A18021}"/>
                </a:ext>
              </a:extLst>
            </p:cNvPr>
            <p:cNvSpPr/>
            <p:nvPr/>
          </p:nvSpPr>
          <p:spPr>
            <a:xfrm rot="11294518">
              <a:off x="6002869" y="2973896"/>
              <a:ext cx="865951" cy="109760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右矢印 19">
              <a:extLst>
                <a:ext uri="{FF2B5EF4-FFF2-40B4-BE49-F238E27FC236}">
                  <a16:creationId xmlns:a16="http://schemas.microsoft.com/office/drawing/2014/main" id="{2FC1F213-BDF5-4056-A7B9-6535F3698F02}"/>
                </a:ext>
              </a:extLst>
            </p:cNvPr>
            <p:cNvSpPr/>
            <p:nvPr/>
          </p:nvSpPr>
          <p:spPr>
            <a:xfrm rot="17480660">
              <a:off x="7334245" y="2472472"/>
              <a:ext cx="451451" cy="118202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77">
              <a:extLst>
                <a:ext uri="{FF2B5EF4-FFF2-40B4-BE49-F238E27FC236}">
                  <a16:creationId xmlns:a16="http://schemas.microsoft.com/office/drawing/2014/main" id="{DB987B2E-ACB1-4BB4-9041-C492ACB20069}"/>
                </a:ext>
              </a:extLst>
            </p:cNvPr>
            <p:cNvSpPr/>
            <p:nvPr/>
          </p:nvSpPr>
          <p:spPr>
            <a:xfrm rot="13589419">
              <a:off x="6664948" y="2828066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77">
              <a:extLst>
                <a:ext uri="{FF2B5EF4-FFF2-40B4-BE49-F238E27FC236}">
                  <a16:creationId xmlns:a16="http://schemas.microsoft.com/office/drawing/2014/main" id="{305C8C15-B56B-4916-86CF-8D71BC99E520}"/>
                </a:ext>
              </a:extLst>
            </p:cNvPr>
            <p:cNvSpPr/>
            <p:nvPr/>
          </p:nvSpPr>
          <p:spPr>
            <a:xfrm rot="13589419">
              <a:off x="7115133" y="2536011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77">
              <a:extLst>
                <a:ext uri="{FF2B5EF4-FFF2-40B4-BE49-F238E27FC236}">
                  <a16:creationId xmlns:a16="http://schemas.microsoft.com/office/drawing/2014/main" id="{79BE5A57-41D5-4B5F-B35F-9FE450E9607F}"/>
                </a:ext>
              </a:extLst>
            </p:cNvPr>
            <p:cNvSpPr/>
            <p:nvPr/>
          </p:nvSpPr>
          <p:spPr>
            <a:xfrm rot="13589419">
              <a:off x="7466260" y="2956499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77">
              <a:extLst>
                <a:ext uri="{FF2B5EF4-FFF2-40B4-BE49-F238E27FC236}">
                  <a16:creationId xmlns:a16="http://schemas.microsoft.com/office/drawing/2014/main" id="{6C0D1B60-6B31-4C68-85B6-1ADE68D623C0}"/>
                </a:ext>
              </a:extLst>
            </p:cNvPr>
            <p:cNvSpPr/>
            <p:nvPr/>
          </p:nvSpPr>
          <p:spPr>
            <a:xfrm rot="13589419">
              <a:off x="6925899" y="2494242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20">
              <a:extLst>
                <a:ext uri="{FF2B5EF4-FFF2-40B4-BE49-F238E27FC236}">
                  <a16:creationId xmlns:a16="http://schemas.microsoft.com/office/drawing/2014/main" id="{759C0EFE-D1FD-4E50-9871-B76920162005}"/>
                </a:ext>
              </a:extLst>
            </p:cNvPr>
            <p:cNvSpPr/>
            <p:nvPr/>
          </p:nvSpPr>
          <p:spPr>
            <a:xfrm rot="4752875" flipH="1" flipV="1">
              <a:off x="5847922" y="2923029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円/楕円 20">
              <a:extLst>
                <a:ext uri="{FF2B5EF4-FFF2-40B4-BE49-F238E27FC236}">
                  <a16:creationId xmlns:a16="http://schemas.microsoft.com/office/drawing/2014/main" id="{10C7CCE7-DAC4-46BA-B08D-8509F3AE5780}"/>
                </a:ext>
              </a:extLst>
            </p:cNvPr>
            <p:cNvSpPr/>
            <p:nvPr/>
          </p:nvSpPr>
          <p:spPr>
            <a:xfrm rot="4752875" flipH="1" flipV="1">
              <a:off x="7734279" y="401797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円/楕円 20">
              <a:extLst>
                <a:ext uri="{FF2B5EF4-FFF2-40B4-BE49-F238E27FC236}">
                  <a16:creationId xmlns:a16="http://schemas.microsoft.com/office/drawing/2014/main" id="{4AB720CA-5CBE-4BBA-ABBD-8787A94D25EE}"/>
                </a:ext>
              </a:extLst>
            </p:cNvPr>
            <p:cNvSpPr/>
            <p:nvPr/>
          </p:nvSpPr>
          <p:spPr>
            <a:xfrm rot="4752875" flipH="1" flipV="1">
              <a:off x="6491470" y="1822343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円/楕円 20">
              <a:extLst>
                <a:ext uri="{FF2B5EF4-FFF2-40B4-BE49-F238E27FC236}">
                  <a16:creationId xmlns:a16="http://schemas.microsoft.com/office/drawing/2014/main" id="{7FBFDA6D-EE47-4D9F-9768-3510B42425C5}"/>
                </a:ext>
              </a:extLst>
            </p:cNvPr>
            <p:cNvSpPr/>
            <p:nvPr/>
          </p:nvSpPr>
          <p:spPr>
            <a:xfrm rot="4752875" flipH="1" flipV="1">
              <a:off x="7677510" y="217723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楕円 77">
              <a:extLst>
                <a:ext uri="{FF2B5EF4-FFF2-40B4-BE49-F238E27FC236}">
                  <a16:creationId xmlns:a16="http://schemas.microsoft.com/office/drawing/2014/main" id="{832D2EC6-E8B6-4E8B-91A4-45AAECAD5213}"/>
                </a:ext>
              </a:extLst>
            </p:cNvPr>
            <p:cNvSpPr/>
            <p:nvPr/>
          </p:nvSpPr>
          <p:spPr>
            <a:xfrm rot="13589419">
              <a:off x="7147297" y="3035830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9" name="線吹き出し 2 247">
            <a:extLst>
              <a:ext uri="{FF2B5EF4-FFF2-40B4-BE49-F238E27FC236}">
                <a16:creationId xmlns:a16="http://schemas.microsoft.com/office/drawing/2014/main" id="{A2BA7D98-0AD6-4ECA-A623-EA93198F7E7F}"/>
              </a:ext>
            </a:extLst>
          </p:cNvPr>
          <p:cNvSpPr/>
          <p:nvPr/>
        </p:nvSpPr>
        <p:spPr>
          <a:xfrm>
            <a:off x="5788407" y="1684769"/>
            <a:ext cx="1592379" cy="491133"/>
          </a:xfrm>
          <a:prstGeom prst="callout2">
            <a:avLst>
              <a:gd name="adj1" fmla="val 56693"/>
              <a:gd name="adj2" fmla="val 1890"/>
              <a:gd name="adj3" fmla="val 98024"/>
              <a:gd name="adj4" fmla="val -12316"/>
              <a:gd name="adj5" fmla="val 381951"/>
              <a:gd name="adj6" fmla="val -11428"/>
            </a:avLst>
          </a:prstGeom>
          <a:noFill/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800" u="sng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Core:</a:t>
            </a:r>
            <a:endParaRPr kumimoji="1" lang="ja-JP" altLang="en-US" sz="2800" u="sng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6A68B53D-24A8-4955-B892-C021007F202E}"/>
              </a:ext>
            </a:extLst>
          </p:cNvPr>
          <p:cNvSpPr/>
          <p:nvPr/>
        </p:nvSpPr>
        <p:spPr>
          <a:xfrm>
            <a:off x="3791802" y="4381698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u="sng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Corona:</a:t>
            </a:r>
            <a:endParaRPr lang="ja-JP" altLang="en-US" sz="2800" u="sng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131" name="円/楕円 20">
            <a:extLst>
              <a:ext uri="{FF2B5EF4-FFF2-40B4-BE49-F238E27FC236}">
                <a16:creationId xmlns:a16="http://schemas.microsoft.com/office/drawing/2014/main" id="{BCB8E3C8-6F6E-4A3E-A0C8-FA7CCA917C64}"/>
              </a:ext>
            </a:extLst>
          </p:cNvPr>
          <p:cNvSpPr/>
          <p:nvPr/>
        </p:nvSpPr>
        <p:spPr>
          <a:xfrm rot="11076173" flipH="1" flipV="1">
            <a:off x="8623541" y="3731598"/>
            <a:ext cx="50287" cy="50287"/>
          </a:xfrm>
          <a:prstGeom prst="ellipse">
            <a:avLst/>
          </a:prstGeom>
          <a:solidFill>
            <a:srgbClr val="FF9900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円/楕円 20">
            <a:extLst>
              <a:ext uri="{FF2B5EF4-FFF2-40B4-BE49-F238E27FC236}">
                <a16:creationId xmlns:a16="http://schemas.microsoft.com/office/drawing/2014/main" id="{444F7995-E08E-4918-9184-39D65499D4BE}"/>
              </a:ext>
            </a:extLst>
          </p:cNvPr>
          <p:cNvSpPr/>
          <p:nvPr/>
        </p:nvSpPr>
        <p:spPr>
          <a:xfrm rot="17959215" flipH="1" flipV="1">
            <a:off x="8465372" y="3382876"/>
            <a:ext cx="50287" cy="50287"/>
          </a:xfrm>
          <a:prstGeom prst="ellipse">
            <a:avLst/>
          </a:prstGeom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円/楕円 20">
            <a:extLst>
              <a:ext uri="{FF2B5EF4-FFF2-40B4-BE49-F238E27FC236}">
                <a16:creationId xmlns:a16="http://schemas.microsoft.com/office/drawing/2014/main" id="{47F3EC4A-7C81-41D6-901B-230E958E7593}"/>
              </a:ext>
            </a:extLst>
          </p:cNvPr>
          <p:cNvSpPr/>
          <p:nvPr/>
        </p:nvSpPr>
        <p:spPr>
          <a:xfrm rot="3885634" flipH="1" flipV="1">
            <a:off x="8484099" y="2936612"/>
            <a:ext cx="66787" cy="66787"/>
          </a:xfrm>
          <a:prstGeom prst="ellipse">
            <a:avLst/>
          </a:prstGeom>
          <a:solidFill>
            <a:srgbClr val="FF9900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4" name="円/楕円 20">
            <a:extLst>
              <a:ext uri="{FF2B5EF4-FFF2-40B4-BE49-F238E27FC236}">
                <a16:creationId xmlns:a16="http://schemas.microsoft.com/office/drawing/2014/main" id="{A2C0820C-5549-457D-B847-6AFE5643825D}"/>
              </a:ext>
            </a:extLst>
          </p:cNvPr>
          <p:cNvSpPr/>
          <p:nvPr/>
        </p:nvSpPr>
        <p:spPr>
          <a:xfrm rot="3885634" flipH="1" flipV="1">
            <a:off x="8347460" y="3135678"/>
            <a:ext cx="66787" cy="66787"/>
          </a:xfrm>
          <a:prstGeom prst="ellipse">
            <a:avLst/>
          </a:prstGeom>
          <a:solidFill>
            <a:srgbClr val="FF3300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AB875C34-70E7-4B74-A8D4-124F831AF7C6}"/>
              </a:ext>
            </a:extLst>
          </p:cNvPr>
          <p:cNvSpPr txBox="1"/>
          <p:nvPr/>
        </p:nvSpPr>
        <p:spPr>
          <a:xfrm>
            <a:off x="6455086" y="1261636"/>
            <a:ext cx="30041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n w="0"/>
                <a:latin typeface="+mn-ea"/>
              </a:rPr>
              <a:t>Chemically</a:t>
            </a:r>
          </a:p>
          <a:p>
            <a:pPr algn="ctr"/>
            <a:r>
              <a:rPr lang="en-US" altLang="ja-JP" sz="2800" dirty="0">
                <a:ln w="0"/>
                <a:latin typeface="+mn-ea"/>
              </a:rPr>
              <a:t>equilibrated</a:t>
            </a:r>
          </a:p>
          <a:p>
            <a:pPr algn="ctr"/>
            <a:r>
              <a:rPr lang="en-US" altLang="ja-JP" sz="2800" dirty="0">
                <a:ln w="0"/>
                <a:latin typeface="+mn-ea"/>
              </a:rPr>
              <a:t>matter</a:t>
            </a:r>
            <a:endParaRPr kumimoji="1" lang="en-US" altLang="ja-JP" sz="2800" dirty="0">
              <a:ln w="0"/>
              <a:latin typeface="+mn-ea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C469D7A0-A0F1-499C-8442-AE07B6452D07}"/>
              </a:ext>
            </a:extLst>
          </p:cNvPr>
          <p:cNvSpPr txBox="1"/>
          <p:nvPr/>
        </p:nvSpPr>
        <p:spPr>
          <a:xfrm>
            <a:off x="4129499" y="4790400"/>
            <a:ext cx="3518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n w="0"/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Unscathed </a:t>
            </a:r>
            <a:r>
              <a:rPr lang="en-US" altLang="ja-JP" sz="2800" dirty="0" err="1">
                <a:ln w="0"/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partons</a:t>
            </a:r>
            <a:endParaRPr kumimoji="1" lang="ja-JP" altLang="en-US" sz="2800" dirty="0">
              <a:ln w="0"/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8B54AE32-86EB-453A-8E50-F8BCD6FC62F5}"/>
              </a:ext>
            </a:extLst>
          </p:cNvPr>
          <p:cNvSpPr txBox="1"/>
          <p:nvPr/>
        </p:nvSpPr>
        <p:spPr>
          <a:xfrm>
            <a:off x="4708997" y="5351535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Multiplicity</a:t>
            </a:r>
            <a:endParaRPr kumimoji="1" lang="ja-JP" altLang="en-US" sz="2800" dirty="0"/>
          </a:p>
        </p:txBody>
      </p:sp>
      <p:sp>
        <p:nvSpPr>
          <p:cNvPr id="140" name="矢印: 右 139">
            <a:extLst>
              <a:ext uri="{FF2B5EF4-FFF2-40B4-BE49-F238E27FC236}">
                <a16:creationId xmlns:a16="http://schemas.microsoft.com/office/drawing/2014/main" id="{A54DB186-6226-4341-8D38-A3AE603F705C}"/>
              </a:ext>
            </a:extLst>
          </p:cNvPr>
          <p:cNvSpPr/>
          <p:nvPr/>
        </p:nvSpPr>
        <p:spPr>
          <a:xfrm>
            <a:off x="7195127" y="5351535"/>
            <a:ext cx="147781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矢印: 右 140">
            <a:extLst>
              <a:ext uri="{FF2B5EF4-FFF2-40B4-BE49-F238E27FC236}">
                <a16:creationId xmlns:a16="http://schemas.microsoft.com/office/drawing/2014/main" id="{1FF7810C-9706-48C5-9F8F-7BF148DA834F}"/>
              </a:ext>
            </a:extLst>
          </p:cNvPr>
          <p:cNvSpPr/>
          <p:nvPr/>
        </p:nvSpPr>
        <p:spPr>
          <a:xfrm flipH="1">
            <a:off x="2768360" y="5351535"/>
            <a:ext cx="1477818" cy="4846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75D60F88-602E-4D6C-86AC-BFD922C46BE9}"/>
              </a:ext>
            </a:extLst>
          </p:cNvPr>
          <p:cNvSpPr txBox="1"/>
          <p:nvPr/>
        </p:nvSpPr>
        <p:spPr>
          <a:xfrm>
            <a:off x="9135764" y="5332241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High</a:t>
            </a:r>
            <a:endParaRPr kumimoji="1" lang="ja-JP" altLang="en-US" sz="2800" dirty="0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CAE33F42-9750-4053-A2BF-5FC71392E547}"/>
              </a:ext>
            </a:extLst>
          </p:cNvPr>
          <p:cNvSpPr txBox="1"/>
          <p:nvPr/>
        </p:nvSpPr>
        <p:spPr>
          <a:xfrm>
            <a:off x="1351434" y="5351246"/>
            <a:ext cx="877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Low</a:t>
            </a:r>
            <a:endParaRPr kumimoji="1" lang="ja-JP" altLang="en-US" sz="2800" dirty="0"/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B26E53A-02D9-4848-99FA-618167D56AC9}"/>
              </a:ext>
            </a:extLst>
          </p:cNvPr>
          <p:cNvGrpSpPr>
            <a:grpSpLocks noChangeAspect="1"/>
          </p:cNvGrpSpPr>
          <p:nvPr/>
        </p:nvGrpSpPr>
        <p:grpSpPr>
          <a:xfrm>
            <a:off x="1076440" y="2828930"/>
            <a:ext cx="1706880" cy="1607806"/>
            <a:chOff x="750486" y="2234007"/>
            <a:chExt cx="1546275" cy="1456524"/>
          </a:xfrm>
        </p:grpSpPr>
        <p:grpSp>
          <p:nvGrpSpPr>
            <p:cNvPr id="145" name="mul1">
              <a:extLst>
                <a:ext uri="{FF2B5EF4-FFF2-40B4-BE49-F238E27FC236}">
                  <a16:creationId xmlns:a16="http://schemas.microsoft.com/office/drawing/2014/main" id="{AD05A643-A2A6-4F34-A809-78A52D4D1FD1}"/>
                </a:ext>
              </a:extLst>
            </p:cNvPr>
            <p:cNvGrpSpPr/>
            <p:nvPr/>
          </p:nvGrpSpPr>
          <p:grpSpPr>
            <a:xfrm>
              <a:off x="1138718" y="2665539"/>
              <a:ext cx="1016674" cy="692128"/>
              <a:chOff x="3734812" y="2496762"/>
              <a:chExt cx="911681" cy="620652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7AF7592-4680-4A86-B7B4-0A0C69E00085}"/>
                  </a:ext>
                </a:extLst>
              </p:cNvPr>
              <p:cNvGrpSpPr/>
              <p:nvPr/>
            </p:nvGrpSpPr>
            <p:grpSpPr>
              <a:xfrm rot="13793923">
                <a:off x="4140667" y="2986917"/>
                <a:ext cx="59338" cy="201655"/>
                <a:chOff x="3515807" y="5556982"/>
                <a:chExt cx="81933" cy="306744"/>
              </a:xfrm>
            </p:grpSpPr>
            <p:sp>
              <p:nvSpPr>
                <p:cNvPr id="171" name="円/楕円 20">
                  <a:extLst>
                    <a:ext uri="{FF2B5EF4-FFF2-40B4-BE49-F238E27FC236}">
                      <a16:creationId xmlns:a16="http://schemas.microsoft.com/office/drawing/2014/main" id="{B228584E-B110-44F7-B26D-0F34987D2898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15807" y="5812379"/>
                  <a:ext cx="51348" cy="51347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2" name="円/楕円 20">
                  <a:extLst>
                    <a:ext uri="{FF2B5EF4-FFF2-40B4-BE49-F238E27FC236}">
                      <a16:creationId xmlns:a16="http://schemas.microsoft.com/office/drawing/2014/main" id="{F0F7A381-3711-446E-8BB4-E194559A66EE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E6DF9E91-A755-4431-A93B-AAE0AE7E7857}"/>
                  </a:ext>
                </a:extLst>
              </p:cNvPr>
              <p:cNvGrpSpPr/>
              <p:nvPr/>
            </p:nvGrpSpPr>
            <p:grpSpPr>
              <a:xfrm rot="14716958">
                <a:off x="4258804" y="2468370"/>
                <a:ext cx="359297" cy="416081"/>
                <a:chOff x="3214590" y="5206486"/>
                <a:chExt cx="496115" cy="632914"/>
              </a:xfrm>
            </p:grpSpPr>
            <p:sp>
              <p:nvSpPr>
                <p:cNvPr id="167" name="円/楕円 20">
                  <a:extLst>
                    <a:ext uri="{FF2B5EF4-FFF2-40B4-BE49-F238E27FC236}">
                      <a16:creationId xmlns:a16="http://schemas.microsoft.com/office/drawing/2014/main" id="{CB370EE5-6F44-4B68-AAB9-DC836FC4E416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03290" y="5793681"/>
                  <a:ext cx="45719" cy="45719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円/楕円 20">
                  <a:extLst>
                    <a:ext uri="{FF2B5EF4-FFF2-40B4-BE49-F238E27FC236}">
                      <a16:creationId xmlns:a16="http://schemas.microsoft.com/office/drawing/2014/main" id="{834725E8-1056-41F2-9A60-9892E48748D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円/楕円 20">
                  <a:extLst>
                    <a:ext uri="{FF2B5EF4-FFF2-40B4-BE49-F238E27FC236}">
                      <a16:creationId xmlns:a16="http://schemas.microsoft.com/office/drawing/2014/main" id="{0D0E5BE3-1E23-41D1-8F28-CE1F9E3536A3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円/楕円 20">
                  <a:extLst>
                    <a:ext uri="{FF2B5EF4-FFF2-40B4-BE49-F238E27FC236}">
                      <a16:creationId xmlns:a16="http://schemas.microsoft.com/office/drawing/2014/main" id="{12DD9E8C-E9BF-4218-9665-6424222E28FF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8DB69FAB-B0C4-4F27-AAF0-694F8DB39420}"/>
                  </a:ext>
                </a:extLst>
              </p:cNvPr>
              <p:cNvGrpSpPr/>
              <p:nvPr/>
            </p:nvGrpSpPr>
            <p:grpSpPr>
              <a:xfrm rot="5400000">
                <a:off x="3696090" y="2570140"/>
                <a:ext cx="376415" cy="298972"/>
                <a:chOff x="3320594" y="5190700"/>
                <a:chExt cx="519752" cy="454777"/>
              </a:xfrm>
            </p:grpSpPr>
            <p:sp>
              <p:nvSpPr>
                <p:cNvPr id="163" name="円/楕円 20">
                  <a:extLst>
                    <a:ext uri="{FF2B5EF4-FFF2-40B4-BE49-F238E27FC236}">
                      <a16:creationId xmlns:a16="http://schemas.microsoft.com/office/drawing/2014/main" id="{2447484E-B788-404D-851A-37DD8947301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0253" y="5594129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円/楕円 20">
                  <a:extLst>
                    <a:ext uri="{FF2B5EF4-FFF2-40B4-BE49-F238E27FC236}">
                      <a16:creationId xmlns:a16="http://schemas.microsoft.com/office/drawing/2014/main" id="{0335DF51-A0B3-4CC1-8C48-A3F307427EEB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円/楕円 20">
                  <a:extLst>
                    <a:ext uri="{FF2B5EF4-FFF2-40B4-BE49-F238E27FC236}">
                      <a16:creationId xmlns:a16="http://schemas.microsoft.com/office/drawing/2014/main" id="{587E43DB-4305-49AF-AAE6-0E73187BE61D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20594" y="5190700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/楕円 625">
                  <a:extLst>
                    <a:ext uri="{FF2B5EF4-FFF2-40B4-BE49-F238E27FC236}">
                      <a16:creationId xmlns:a16="http://schemas.microsoft.com/office/drawing/2014/main" id="{17198F4A-5839-43F7-A3F0-F13D4D24356E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円/楕円 20">
                <a:extLst>
                  <a:ext uri="{FF2B5EF4-FFF2-40B4-BE49-F238E27FC236}">
                    <a16:creationId xmlns:a16="http://schemas.microsoft.com/office/drawing/2014/main" id="{1A18DF44-E784-4F24-B041-5D62B6018F58}"/>
                  </a:ext>
                </a:extLst>
              </p:cNvPr>
              <p:cNvSpPr/>
              <p:nvPr/>
            </p:nvSpPr>
            <p:spPr>
              <a:xfrm rot="3963079" flipH="1" flipV="1">
                <a:off x="4041356" y="2684376"/>
                <a:ext cx="36640" cy="33260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右矢印 605">
              <a:extLst>
                <a:ext uri="{FF2B5EF4-FFF2-40B4-BE49-F238E27FC236}">
                  <a16:creationId xmlns:a16="http://schemas.microsoft.com/office/drawing/2014/main" id="{CA29F1E9-9DAF-453D-880F-1FE7579BCD08}"/>
                </a:ext>
              </a:extLst>
            </p:cNvPr>
            <p:cNvSpPr/>
            <p:nvPr/>
          </p:nvSpPr>
          <p:spPr>
            <a:xfrm rot="12938019">
              <a:off x="816011" y="2660370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右矢印 606">
              <a:extLst>
                <a:ext uri="{FF2B5EF4-FFF2-40B4-BE49-F238E27FC236}">
                  <a16:creationId xmlns:a16="http://schemas.microsoft.com/office/drawing/2014/main" id="{E44B815E-8016-4AC1-A9E9-DF3E38C365C5}"/>
                </a:ext>
              </a:extLst>
            </p:cNvPr>
            <p:cNvSpPr/>
            <p:nvPr/>
          </p:nvSpPr>
          <p:spPr>
            <a:xfrm rot="3347435">
              <a:off x="1540487" y="3304923"/>
              <a:ext cx="643440" cy="108786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右矢印 607">
              <a:extLst>
                <a:ext uri="{FF2B5EF4-FFF2-40B4-BE49-F238E27FC236}">
                  <a16:creationId xmlns:a16="http://schemas.microsoft.com/office/drawing/2014/main" id="{AC27297B-8FE8-4FB5-B3CC-3ECEB6A5FC30}"/>
                </a:ext>
              </a:extLst>
            </p:cNvPr>
            <p:cNvSpPr/>
            <p:nvPr/>
          </p:nvSpPr>
          <p:spPr>
            <a:xfrm rot="18295989">
              <a:off x="1763286" y="2574394"/>
              <a:ext cx="643440" cy="108786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右矢印 608">
              <a:extLst>
                <a:ext uri="{FF2B5EF4-FFF2-40B4-BE49-F238E27FC236}">
                  <a16:creationId xmlns:a16="http://schemas.microsoft.com/office/drawing/2014/main" id="{25251908-25F6-476B-B999-611E3296B292}"/>
                </a:ext>
              </a:extLst>
            </p:cNvPr>
            <p:cNvSpPr/>
            <p:nvPr/>
          </p:nvSpPr>
          <p:spPr>
            <a:xfrm rot="8007459">
              <a:off x="797677" y="3337021"/>
              <a:ext cx="610647" cy="96373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20">
              <a:extLst>
                <a:ext uri="{FF2B5EF4-FFF2-40B4-BE49-F238E27FC236}">
                  <a16:creationId xmlns:a16="http://schemas.microsoft.com/office/drawing/2014/main" id="{0DD7397C-441B-43DC-A700-D92202E9DAFB}"/>
                </a:ext>
              </a:extLst>
            </p:cNvPr>
            <p:cNvSpPr/>
            <p:nvPr/>
          </p:nvSpPr>
          <p:spPr>
            <a:xfrm rot="4752875" flipH="1" flipV="1">
              <a:off x="2227606" y="223400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円/楕円 20">
              <a:extLst>
                <a:ext uri="{FF2B5EF4-FFF2-40B4-BE49-F238E27FC236}">
                  <a16:creationId xmlns:a16="http://schemas.microsoft.com/office/drawing/2014/main" id="{B3AE4ED2-46B2-436F-825F-187A72F2232C}"/>
                </a:ext>
              </a:extLst>
            </p:cNvPr>
            <p:cNvSpPr/>
            <p:nvPr/>
          </p:nvSpPr>
          <p:spPr>
            <a:xfrm rot="4752875" flipH="1" flipV="1">
              <a:off x="2104102" y="3562714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円/楕円 20">
              <a:extLst>
                <a:ext uri="{FF2B5EF4-FFF2-40B4-BE49-F238E27FC236}">
                  <a16:creationId xmlns:a16="http://schemas.microsoft.com/office/drawing/2014/main" id="{7E018943-5208-4B67-A537-B4B383DDB394}"/>
                </a:ext>
              </a:extLst>
            </p:cNvPr>
            <p:cNvSpPr/>
            <p:nvPr/>
          </p:nvSpPr>
          <p:spPr>
            <a:xfrm rot="4752875" flipH="1" flipV="1">
              <a:off x="750486" y="2427318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円/楕円 20">
              <a:extLst>
                <a:ext uri="{FF2B5EF4-FFF2-40B4-BE49-F238E27FC236}">
                  <a16:creationId xmlns:a16="http://schemas.microsoft.com/office/drawing/2014/main" id="{E0240326-9DB1-4A47-ABD2-9AFE1E214AB8}"/>
                </a:ext>
              </a:extLst>
            </p:cNvPr>
            <p:cNvSpPr/>
            <p:nvPr/>
          </p:nvSpPr>
          <p:spPr>
            <a:xfrm rot="12973812" flipH="1" flipV="1">
              <a:off x="1831917" y="3512381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20">
              <a:extLst>
                <a:ext uri="{FF2B5EF4-FFF2-40B4-BE49-F238E27FC236}">
                  <a16:creationId xmlns:a16="http://schemas.microsoft.com/office/drawing/2014/main" id="{8567ADB7-E89E-4FED-B5FA-0DD7B0D1D11E}"/>
                </a:ext>
              </a:extLst>
            </p:cNvPr>
            <p:cNvSpPr/>
            <p:nvPr/>
          </p:nvSpPr>
          <p:spPr>
            <a:xfrm rot="12973812" flipH="1" flipV="1">
              <a:off x="2119399" y="2316582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20">
              <a:extLst>
                <a:ext uri="{FF2B5EF4-FFF2-40B4-BE49-F238E27FC236}">
                  <a16:creationId xmlns:a16="http://schemas.microsoft.com/office/drawing/2014/main" id="{9B20049C-16B1-4B5D-9037-ADF78D2B961F}"/>
                </a:ext>
              </a:extLst>
            </p:cNvPr>
            <p:cNvSpPr/>
            <p:nvPr/>
          </p:nvSpPr>
          <p:spPr>
            <a:xfrm rot="12973812" flipH="1" flipV="1">
              <a:off x="2115766" y="2717604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20">
              <a:extLst>
                <a:ext uri="{FF2B5EF4-FFF2-40B4-BE49-F238E27FC236}">
                  <a16:creationId xmlns:a16="http://schemas.microsoft.com/office/drawing/2014/main" id="{E9C1AC29-828D-4FE8-84D7-2EDB02C49989}"/>
                </a:ext>
              </a:extLst>
            </p:cNvPr>
            <p:cNvSpPr/>
            <p:nvPr/>
          </p:nvSpPr>
          <p:spPr>
            <a:xfrm rot="12973812" flipH="1" flipV="1">
              <a:off x="980370" y="2436732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20">
              <a:extLst>
                <a:ext uri="{FF2B5EF4-FFF2-40B4-BE49-F238E27FC236}">
                  <a16:creationId xmlns:a16="http://schemas.microsoft.com/office/drawing/2014/main" id="{E229563B-0E78-4100-8491-56CF798FE3C5}"/>
                </a:ext>
              </a:extLst>
            </p:cNvPr>
            <p:cNvSpPr/>
            <p:nvPr/>
          </p:nvSpPr>
          <p:spPr>
            <a:xfrm rot="12973812" flipH="1" flipV="1">
              <a:off x="980370" y="2774374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20">
              <a:extLst>
                <a:ext uri="{FF2B5EF4-FFF2-40B4-BE49-F238E27FC236}">
                  <a16:creationId xmlns:a16="http://schemas.microsoft.com/office/drawing/2014/main" id="{07DDB4AB-74A8-4EF3-B3CF-1BDF7CAD3388}"/>
                </a:ext>
              </a:extLst>
            </p:cNvPr>
            <p:cNvSpPr/>
            <p:nvPr/>
          </p:nvSpPr>
          <p:spPr>
            <a:xfrm rot="12973812" flipH="1" flipV="1">
              <a:off x="1100519" y="3508749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3E35D26A-34CD-452B-8D9C-62ECC551F924}"/>
              </a:ext>
            </a:extLst>
          </p:cNvPr>
          <p:cNvGrpSpPr>
            <a:grpSpLocks noChangeAspect="1"/>
          </p:cNvGrpSpPr>
          <p:nvPr/>
        </p:nvGrpSpPr>
        <p:grpSpPr>
          <a:xfrm>
            <a:off x="4730107" y="2628331"/>
            <a:ext cx="2133600" cy="1965218"/>
            <a:chOff x="3306233" y="2262685"/>
            <a:chExt cx="1577835" cy="1453314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8C053FDB-B710-49E4-8D57-FBC0EC8F7904}"/>
                </a:ext>
              </a:extLst>
            </p:cNvPr>
            <p:cNvGrpSpPr/>
            <p:nvPr/>
          </p:nvGrpSpPr>
          <p:grpSpPr>
            <a:xfrm>
              <a:off x="3562950" y="2262685"/>
              <a:ext cx="1059710" cy="1453314"/>
              <a:chOff x="5648384" y="2339616"/>
              <a:chExt cx="837791" cy="1148967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1F34A0A0-B078-420B-B67C-CCD5D8208B18}"/>
                  </a:ext>
                </a:extLst>
              </p:cNvPr>
              <p:cNvGrpSpPr/>
              <p:nvPr/>
            </p:nvGrpSpPr>
            <p:grpSpPr>
              <a:xfrm rot="16007428">
                <a:off x="5492796" y="2495204"/>
                <a:ext cx="1148967" cy="837791"/>
                <a:chOff x="5468272" y="2762849"/>
                <a:chExt cx="1148967" cy="837791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0C1F8A1A-D9BF-465F-BEFA-3C951B7914E3}"/>
                    </a:ext>
                  </a:extLst>
                </p:cNvPr>
                <p:cNvGrpSpPr/>
                <p:nvPr/>
              </p:nvGrpSpPr>
              <p:grpSpPr>
                <a:xfrm rot="8612270">
                  <a:off x="5494366" y="2867298"/>
                  <a:ext cx="1122873" cy="649934"/>
                  <a:chOff x="2589972" y="5206486"/>
                  <a:chExt cx="1250374" cy="705780"/>
                </a:xfrm>
              </p:grpSpPr>
              <p:sp>
                <p:nvSpPr>
                  <p:cNvPr id="224" name="円/楕円 20">
                    <a:extLst>
                      <a:ext uri="{FF2B5EF4-FFF2-40B4-BE49-F238E27FC236}">
                        <a16:creationId xmlns:a16="http://schemas.microsoft.com/office/drawing/2014/main" id="{AB916EC2-3F18-41E8-8CAF-63E200CD784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円/楕円 20">
                    <a:extLst>
                      <a:ext uri="{FF2B5EF4-FFF2-40B4-BE49-F238E27FC236}">
                        <a16:creationId xmlns:a16="http://schemas.microsoft.com/office/drawing/2014/main" id="{AAAD9431-76EF-4DF9-ABD3-837ADEC98EC4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69442" y="5657638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円/楕円 20">
                    <a:extLst>
                      <a:ext uri="{FF2B5EF4-FFF2-40B4-BE49-F238E27FC236}">
                        <a16:creationId xmlns:a16="http://schemas.microsoft.com/office/drawing/2014/main" id="{2BCDD550-B27D-4880-9F1C-18FB589462EF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46392" y="5556982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円/楕円 20">
                    <a:extLst>
                      <a:ext uri="{FF2B5EF4-FFF2-40B4-BE49-F238E27FC236}">
                        <a16:creationId xmlns:a16="http://schemas.microsoft.com/office/drawing/2014/main" id="{768AA910-5199-46F1-AD5B-6B5FCF781E4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円/楕円 20">
                    <a:extLst>
                      <a:ext uri="{FF2B5EF4-FFF2-40B4-BE49-F238E27FC236}">
                        <a16:creationId xmlns:a16="http://schemas.microsoft.com/office/drawing/2014/main" id="{2A68B6FE-D502-4036-BDCF-5A6A519A38E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円/楕円 20">
                    <a:extLst>
                      <a:ext uri="{FF2B5EF4-FFF2-40B4-BE49-F238E27FC236}">
                        <a16:creationId xmlns:a16="http://schemas.microsoft.com/office/drawing/2014/main" id="{53BE364C-9ECA-4011-8861-6AAE79E5FAF4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円/楕円 20">
                    <a:extLst>
                      <a:ext uri="{FF2B5EF4-FFF2-40B4-BE49-F238E27FC236}">
                        <a16:creationId xmlns:a16="http://schemas.microsoft.com/office/drawing/2014/main" id="{6B2311AC-50C3-4E8D-9B88-7180D4DE9E3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589972" y="5860918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B7F9A651-F233-4681-BC4C-0420F5DB1EEC}"/>
                    </a:ext>
                  </a:extLst>
                </p:cNvPr>
                <p:cNvGrpSpPr/>
                <p:nvPr/>
              </p:nvGrpSpPr>
              <p:grpSpPr>
                <a:xfrm rot="18293923">
                  <a:off x="5327363" y="2944742"/>
                  <a:ext cx="614310" cy="332492"/>
                  <a:chOff x="2905899" y="5206486"/>
                  <a:chExt cx="934447" cy="505765"/>
                </a:xfrm>
              </p:grpSpPr>
              <p:sp>
                <p:nvSpPr>
                  <p:cNvPr id="219" name="円/楕円 20">
                    <a:extLst>
                      <a:ext uri="{FF2B5EF4-FFF2-40B4-BE49-F238E27FC236}">
                        <a16:creationId xmlns:a16="http://schemas.microsoft.com/office/drawing/2014/main" id="{C7DE473F-1C78-4800-ACB0-98072A41C0D6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/楕円 20">
                    <a:extLst>
                      <a:ext uri="{FF2B5EF4-FFF2-40B4-BE49-F238E27FC236}">
                        <a16:creationId xmlns:a16="http://schemas.microsoft.com/office/drawing/2014/main" id="{DB549675-DE62-42E2-9001-5F3885DF115C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69442" y="5657638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円/楕円 20">
                    <a:extLst>
                      <a:ext uri="{FF2B5EF4-FFF2-40B4-BE49-F238E27FC236}">
                        <a16:creationId xmlns:a16="http://schemas.microsoft.com/office/drawing/2014/main" id="{2A09ED41-7478-49AA-AAFA-6A646C68A767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46392" y="5556982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円/楕円 20">
                    <a:extLst>
                      <a:ext uri="{FF2B5EF4-FFF2-40B4-BE49-F238E27FC236}">
                        <a16:creationId xmlns:a16="http://schemas.microsoft.com/office/drawing/2014/main" id="{70094A5A-044D-43FE-AC5D-93EEEB2CC252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円/楕円 20">
                    <a:extLst>
                      <a:ext uri="{FF2B5EF4-FFF2-40B4-BE49-F238E27FC236}">
                        <a16:creationId xmlns:a16="http://schemas.microsoft.com/office/drawing/2014/main" id="{52A5F357-B21A-4E5B-96D6-AB35B432D49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B75E2D08-7AE8-4601-A888-4B1B337031D5}"/>
                    </a:ext>
                  </a:extLst>
                </p:cNvPr>
                <p:cNvGrpSpPr/>
                <p:nvPr/>
              </p:nvGrpSpPr>
              <p:grpSpPr>
                <a:xfrm rot="19216958">
                  <a:off x="5975886" y="3132998"/>
                  <a:ext cx="614310" cy="467642"/>
                  <a:chOff x="2905899" y="5206486"/>
                  <a:chExt cx="934447" cy="711345"/>
                </a:xfrm>
              </p:grpSpPr>
              <p:sp>
                <p:nvSpPr>
                  <p:cNvPr id="210" name="円/楕円 20">
                    <a:extLst>
                      <a:ext uri="{FF2B5EF4-FFF2-40B4-BE49-F238E27FC236}">
                        <a16:creationId xmlns:a16="http://schemas.microsoft.com/office/drawing/2014/main" id="{B6CC68CD-48E8-477C-9247-3328AAFED39C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円/楕円 20">
                    <a:extLst>
                      <a:ext uri="{FF2B5EF4-FFF2-40B4-BE49-F238E27FC236}">
                        <a16:creationId xmlns:a16="http://schemas.microsoft.com/office/drawing/2014/main" id="{57E120BB-3756-4978-A25F-013E9C8CAA8E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03290" y="5793681"/>
                    <a:ext cx="45719" cy="45719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円/楕円 20">
                    <a:extLst>
                      <a:ext uri="{FF2B5EF4-FFF2-40B4-BE49-F238E27FC236}">
                        <a16:creationId xmlns:a16="http://schemas.microsoft.com/office/drawing/2014/main" id="{06458C4C-89B8-4072-98DF-DB72043E763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152694" y="5624175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円/楕円 20">
                    <a:extLst>
                      <a:ext uri="{FF2B5EF4-FFF2-40B4-BE49-F238E27FC236}">
                        <a16:creationId xmlns:a16="http://schemas.microsoft.com/office/drawing/2014/main" id="{A2218CFE-F5F3-40B0-AC08-64A9A11DABB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円/楕円 20">
                    <a:extLst>
                      <a:ext uri="{FF2B5EF4-FFF2-40B4-BE49-F238E27FC236}">
                        <a16:creationId xmlns:a16="http://schemas.microsoft.com/office/drawing/2014/main" id="{093F51AD-26E8-417A-818A-4598843DFDC5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円/楕円 20">
                    <a:extLst>
                      <a:ext uri="{FF2B5EF4-FFF2-40B4-BE49-F238E27FC236}">
                        <a16:creationId xmlns:a16="http://schemas.microsoft.com/office/drawing/2014/main" id="{2959BD75-A588-4E54-AD18-F03045B94F5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59357" y="5409005"/>
                    <a:ext cx="51348" cy="51348"/>
                  </a:xfrm>
                  <a:prstGeom prst="ellipse">
                    <a:avLst/>
                  </a:prstGeom>
                  <a:solidFill>
                    <a:schemeClr val="accent4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円/楕円 20">
                    <a:extLst>
                      <a:ext uri="{FF2B5EF4-FFF2-40B4-BE49-F238E27FC236}">
                        <a16:creationId xmlns:a16="http://schemas.microsoft.com/office/drawing/2014/main" id="{B25B6E7B-0F33-4F5E-9ACD-36378AD5DB0C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412116" y="5439051"/>
                    <a:ext cx="51348" cy="51348"/>
                  </a:xfrm>
                  <a:prstGeom prst="ellipse">
                    <a:avLst/>
                  </a:prstGeom>
                  <a:solidFill>
                    <a:srgbClr val="FF99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円/楕円 20">
                    <a:extLst>
                      <a:ext uri="{FF2B5EF4-FFF2-40B4-BE49-F238E27FC236}">
                        <a16:creationId xmlns:a16="http://schemas.microsoft.com/office/drawing/2014/main" id="{344F6D60-246E-46A7-8E11-AAB34E694D54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円/楕円 20">
                    <a:extLst>
                      <a:ext uri="{FF2B5EF4-FFF2-40B4-BE49-F238E27FC236}">
                        <a16:creationId xmlns:a16="http://schemas.microsoft.com/office/drawing/2014/main" id="{4B4FA56A-433B-42C8-B835-3A74025377C1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2786" y="5866483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1EFC1A5B-E6BC-4771-9C6B-9F13118FD94A}"/>
                    </a:ext>
                  </a:extLst>
                </p:cNvPr>
                <p:cNvGrpSpPr/>
                <p:nvPr/>
              </p:nvGrpSpPr>
              <p:grpSpPr>
                <a:xfrm rot="9900000">
                  <a:off x="5671464" y="2762849"/>
                  <a:ext cx="777655" cy="656896"/>
                  <a:chOff x="3214590" y="4491173"/>
                  <a:chExt cx="1182917" cy="999226"/>
                </a:xfrm>
              </p:grpSpPr>
              <p:sp>
                <p:nvSpPr>
                  <p:cNvPr id="203" name="円/楕円 20">
                    <a:extLst>
                      <a:ext uri="{FF2B5EF4-FFF2-40B4-BE49-F238E27FC236}">
                        <a16:creationId xmlns:a16="http://schemas.microsoft.com/office/drawing/2014/main" id="{DFCA7128-5D53-4815-8192-B9DAEA52CF3C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95262" y="539967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円/楕円 20">
                    <a:extLst>
                      <a:ext uri="{FF2B5EF4-FFF2-40B4-BE49-F238E27FC236}">
                        <a16:creationId xmlns:a16="http://schemas.microsoft.com/office/drawing/2014/main" id="{750D4FD1-856E-4E16-883A-978CBEF8DC07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4346159" y="4575682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円/楕円 20">
                    <a:extLst>
                      <a:ext uri="{FF2B5EF4-FFF2-40B4-BE49-F238E27FC236}">
                        <a16:creationId xmlns:a16="http://schemas.microsoft.com/office/drawing/2014/main" id="{0966EBAB-AA0C-4A23-A1FA-B7AA9D78332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円/楕円 20">
                    <a:extLst>
                      <a:ext uri="{FF2B5EF4-FFF2-40B4-BE49-F238E27FC236}">
                        <a16:creationId xmlns:a16="http://schemas.microsoft.com/office/drawing/2014/main" id="{7E55FF65-1710-476B-B12A-4DA45853557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円/楕円 20">
                    <a:extLst>
                      <a:ext uri="{FF2B5EF4-FFF2-40B4-BE49-F238E27FC236}">
                        <a16:creationId xmlns:a16="http://schemas.microsoft.com/office/drawing/2014/main" id="{9E84E325-8EF0-4F39-B98B-5676F0C480DE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20594" y="5190700"/>
                    <a:ext cx="51348" cy="51348"/>
                  </a:xfrm>
                  <a:prstGeom prst="ellipse">
                    <a:avLst/>
                  </a:prstGeom>
                  <a:solidFill>
                    <a:schemeClr val="accent4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円/楕円 20">
                    <a:extLst>
                      <a:ext uri="{FF2B5EF4-FFF2-40B4-BE49-F238E27FC236}">
                        <a16:creationId xmlns:a16="http://schemas.microsoft.com/office/drawing/2014/main" id="{A3AA503B-F2B9-46FB-B8C9-768DA7103D76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412116" y="5439051"/>
                    <a:ext cx="51348" cy="51348"/>
                  </a:xfrm>
                  <a:prstGeom prst="ellipse">
                    <a:avLst/>
                  </a:prstGeom>
                  <a:solidFill>
                    <a:srgbClr val="FF99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円/楕円 20">
                    <a:extLst>
                      <a:ext uri="{FF2B5EF4-FFF2-40B4-BE49-F238E27FC236}">
                        <a16:creationId xmlns:a16="http://schemas.microsoft.com/office/drawing/2014/main" id="{AB4BCEB3-4FB5-4580-9D61-908E7CF5AD4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4142028" y="4491173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8" name="円/楕円 20">
                  <a:extLst>
                    <a:ext uri="{FF2B5EF4-FFF2-40B4-BE49-F238E27FC236}">
                      <a16:creationId xmlns:a16="http://schemas.microsoft.com/office/drawing/2014/main" id="{6C056241-6AAA-4FE5-B227-32C594108C30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864400" y="3283091"/>
                  <a:ext cx="28227" cy="25623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円/楕円 20">
                  <a:extLst>
                    <a:ext uri="{FF2B5EF4-FFF2-40B4-BE49-F238E27FC236}">
                      <a16:creationId xmlns:a16="http://schemas.microsoft.com/office/drawing/2014/main" id="{F5191BA8-A2FE-4538-A78B-367468524D62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941785" y="2972136"/>
                  <a:ext cx="28227" cy="25623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円/楕円 20">
                  <a:extLst>
                    <a:ext uri="{FF2B5EF4-FFF2-40B4-BE49-F238E27FC236}">
                      <a16:creationId xmlns:a16="http://schemas.microsoft.com/office/drawing/2014/main" id="{ECFC0E15-BB95-4247-9BAF-865D080E7B44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6004018" y="3287898"/>
                  <a:ext cx="28227" cy="25623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円/楕円 20">
                  <a:extLst>
                    <a:ext uri="{FF2B5EF4-FFF2-40B4-BE49-F238E27FC236}">
                      <a16:creationId xmlns:a16="http://schemas.microsoft.com/office/drawing/2014/main" id="{E59A147E-8ABC-4044-B3DC-17418042EA93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6065713" y="3030408"/>
                  <a:ext cx="28227" cy="25623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円/楕円 20">
                  <a:extLst>
                    <a:ext uri="{FF2B5EF4-FFF2-40B4-BE49-F238E27FC236}">
                      <a16:creationId xmlns:a16="http://schemas.microsoft.com/office/drawing/2014/main" id="{B8ECBFCE-A193-4D72-B938-AB27A7979DA7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941785" y="3080719"/>
                  <a:ext cx="28227" cy="25623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" name="楕円 56">
                <a:extLst>
                  <a:ext uri="{FF2B5EF4-FFF2-40B4-BE49-F238E27FC236}">
                    <a16:creationId xmlns:a16="http://schemas.microsoft.com/office/drawing/2014/main" id="{07327B23-F41E-424C-A9A9-EB04C51A0E47}"/>
                  </a:ext>
                </a:extLst>
              </p:cNvPr>
              <p:cNvSpPr/>
              <p:nvPr/>
            </p:nvSpPr>
            <p:spPr>
              <a:xfrm>
                <a:off x="6000869" y="2865238"/>
                <a:ext cx="234203" cy="234203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57">
                <a:extLst>
                  <a:ext uri="{FF2B5EF4-FFF2-40B4-BE49-F238E27FC236}">
                    <a16:creationId xmlns:a16="http://schemas.microsoft.com/office/drawing/2014/main" id="{1A034362-4EA5-404C-8B2E-BB85EF3109BC}"/>
                  </a:ext>
                </a:extLst>
              </p:cNvPr>
              <p:cNvSpPr/>
              <p:nvPr/>
            </p:nvSpPr>
            <p:spPr>
              <a:xfrm>
                <a:off x="5962202" y="2715819"/>
                <a:ext cx="299354" cy="299354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53">
                <a:extLst>
                  <a:ext uri="{FF2B5EF4-FFF2-40B4-BE49-F238E27FC236}">
                    <a16:creationId xmlns:a16="http://schemas.microsoft.com/office/drawing/2014/main" id="{6885D1C5-6ECF-4B51-98E4-67E44ABDFB38}"/>
                  </a:ext>
                </a:extLst>
              </p:cNvPr>
              <p:cNvSpPr/>
              <p:nvPr/>
            </p:nvSpPr>
            <p:spPr>
              <a:xfrm>
                <a:off x="5843776" y="2779239"/>
                <a:ext cx="281282" cy="281282"/>
              </a:xfrm>
              <a:prstGeom prst="ellipse">
                <a:avLst/>
              </a:prstGeom>
              <a:gradFill flip="none" rotWithShape="1">
                <a:gsLst>
                  <a:gs pos="76000">
                    <a:srgbClr val="FACAC4">
                      <a:alpha val="8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27000">
                    <a:srgbClr val="EE7164">
                      <a:alpha val="80000"/>
                    </a:srgbClr>
                  </a:gs>
                  <a:gs pos="2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64">
                <a:extLst>
                  <a:ext uri="{FF2B5EF4-FFF2-40B4-BE49-F238E27FC236}">
                    <a16:creationId xmlns:a16="http://schemas.microsoft.com/office/drawing/2014/main" id="{5C20B417-3075-4F03-89AD-9C16646D31BF}"/>
                  </a:ext>
                </a:extLst>
              </p:cNvPr>
              <p:cNvSpPr/>
              <p:nvPr/>
            </p:nvSpPr>
            <p:spPr>
              <a:xfrm rot="8079882">
                <a:off x="5985898" y="2796759"/>
                <a:ext cx="121486" cy="25584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65">
                <a:extLst>
                  <a:ext uri="{FF2B5EF4-FFF2-40B4-BE49-F238E27FC236}">
                    <a16:creationId xmlns:a16="http://schemas.microsoft.com/office/drawing/2014/main" id="{88B3F6CE-20F2-477A-A1AD-508D6F4824E9}"/>
                  </a:ext>
                </a:extLst>
              </p:cNvPr>
              <p:cNvSpPr/>
              <p:nvPr/>
            </p:nvSpPr>
            <p:spPr>
              <a:xfrm rot="2922737">
                <a:off x="6019156" y="2740611"/>
                <a:ext cx="118306" cy="322778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71">
                <a:extLst>
                  <a:ext uri="{FF2B5EF4-FFF2-40B4-BE49-F238E27FC236}">
                    <a16:creationId xmlns:a16="http://schemas.microsoft.com/office/drawing/2014/main" id="{221D2447-EB46-4D43-B5B2-A9100F20B1FE}"/>
                  </a:ext>
                </a:extLst>
              </p:cNvPr>
              <p:cNvSpPr/>
              <p:nvPr/>
            </p:nvSpPr>
            <p:spPr>
              <a:xfrm rot="20395640">
                <a:off x="6017319" y="2761423"/>
                <a:ext cx="135774" cy="247699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1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右矢印 156">
              <a:extLst>
                <a:ext uri="{FF2B5EF4-FFF2-40B4-BE49-F238E27FC236}">
                  <a16:creationId xmlns:a16="http://schemas.microsoft.com/office/drawing/2014/main" id="{6487AC96-D482-4CCA-9DE7-775856DC2ABF}"/>
                </a:ext>
              </a:extLst>
            </p:cNvPr>
            <p:cNvSpPr/>
            <p:nvPr/>
          </p:nvSpPr>
          <p:spPr>
            <a:xfrm rot="12938019">
              <a:off x="3352981" y="2710618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右矢印 157">
              <a:extLst>
                <a:ext uri="{FF2B5EF4-FFF2-40B4-BE49-F238E27FC236}">
                  <a16:creationId xmlns:a16="http://schemas.microsoft.com/office/drawing/2014/main" id="{EFCC157A-AAD9-4D91-B900-D50D0B1DA1CD}"/>
                </a:ext>
              </a:extLst>
            </p:cNvPr>
            <p:cNvSpPr/>
            <p:nvPr/>
          </p:nvSpPr>
          <p:spPr>
            <a:xfrm rot="1507395">
              <a:off x="4077985" y="3082437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右矢印 158">
              <a:extLst>
                <a:ext uri="{FF2B5EF4-FFF2-40B4-BE49-F238E27FC236}">
                  <a16:creationId xmlns:a16="http://schemas.microsoft.com/office/drawing/2014/main" id="{C75FB5D8-EBD9-43BE-8BF5-47C3C44DF0A2}"/>
                </a:ext>
              </a:extLst>
            </p:cNvPr>
            <p:cNvSpPr/>
            <p:nvPr/>
          </p:nvSpPr>
          <p:spPr>
            <a:xfrm rot="21019126">
              <a:off x="4093212" y="2844901"/>
              <a:ext cx="534082" cy="96932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右矢印 159">
              <a:extLst>
                <a:ext uri="{FF2B5EF4-FFF2-40B4-BE49-F238E27FC236}">
                  <a16:creationId xmlns:a16="http://schemas.microsoft.com/office/drawing/2014/main" id="{28E7ECAA-EC1D-416F-9C1B-782C7C68A3DA}"/>
                </a:ext>
              </a:extLst>
            </p:cNvPr>
            <p:cNvSpPr/>
            <p:nvPr/>
          </p:nvSpPr>
          <p:spPr>
            <a:xfrm rot="9832336">
              <a:off x="3476150" y="3066869"/>
              <a:ext cx="562547" cy="77418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64">
              <a:extLst>
                <a:ext uri="{FF2B5EF4-FFF2-40B4-BE49-F238E27FC236}">
                  <a16:creationId xmlns:a16="http://schemas.microsoft.com/office/drawing/2014/main" id="{FEEB5097-A9FB-4E39-8089-1DB505CF407C}"/>
                </a:ext>
              </a:extLst>
            </p:cNvPr>
            <p:cNvSpPr/>
            <p:nvPr/>
          </p:nvSpPr>
          <p:spPr>
            <a:xfrm rot="8079882">
              <a:off x="3900635" y="2812232"/>
              <a:ext cx="153666" cy="323611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65">
              <a:extLst>
                <a:ext uri="{FF2B5EF4-FFF2-40B4-BE49-F238E27FC236}">
                  <a16:creationId xmlns:a16="http://schemas.microsoft.com/office/drawing/2014/main" id="{2AEB440E-3303-471E-97B4-A5F2406FF994}"/>
                </a:ext>
              </a:extLst>
            </p:cNvPr>
            <p:cNvSpPr/>
            <p:nvPr/>
          </p:nvSpPr>
          <p:spPr>
            <a:xfrm rot="2922737">
              <a:off x="3984071" y="2787057"/>
              <a:ext cx="260782" cy="367438"/>
            </a:xfrm>
            <a:prstGeom prst="ellipse">
              <a:avLst/>
            </a:prstGeom>
            <a:gradFill flip="none" rotWithShape="1">
              <a:gsLst>
                <a:gs pos="50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77">
              <a:extLst>
                <a:ext uri="{FF2B5EF4-FFF2-40B4-BE49-F238E27FC236}">
                  <a16:creationId xmlns:a16="http://schemas.microsoft.com/office/drawing/2014/main" id="{13392CB3-8BBE-425E-B95C-772BBA9F63E8}"/>
                </a:ext>
              </a:extLst>
            </p:cNvPr>
            <p:cNvSpPr/>
            <p:nvPr/>
          </p:nvSpPr>
          <p:spPr>
            <a:xfrm rot="9332795">
              <a:off x="4029873" y="2871038"/>
              <a:ext cx="169919" cy="241582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77">
              <a:extLst>
                <a:ext uri="{FF2B5EF4-FFF2-40B4-BE49-F238E27FC236}">
                  <a16:creationId xmlns:a16="http://schemas.microsoft.com/office/drawing/2014/main" id="{EAD03701-B98A-4F71-B08A-60855712A258}"/>
                </a:ext>
              </a:extLst>
            </p:cNvPr>
            <p:cNvSpPr/>
            <p:nvPr/>
          </p:nvSpPr>
          <p:spPr>
            <a:xfrm rot="9332795">
              <a:off x="3977270" y="2912870"/>
              <a:ext cx="140856" cy="193794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20">
              <a:extLst>
                <a:ext uri="{FF2B5EF4-FFF2-40B4-BE49-F238E27FC236}">
                  <a16:creationId xmlns:a16="http://schemas.microsoft.com/office/drawing/2014/main" id="{5B9EA37C-4CAE-4797-8765-D4385988D37B}"/>
                </a:ext>
              </a:extLst>
            </p:cNvPr>
            <p:cNvSpPr/>
            <p:nvPr/>
          </p:nvSpPr>
          <p:spPr>
            <a:xfrm rot="4752875" flipH="1" flipV="1">
              <a:off x="3306233" y="2461086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円/楕円 20">
              <a:extLst>
                <a:ext uri="{FF2B5EF4-FFF2-40B4-BE49-F238E27FC236}">
                  <a16:creationId xmlns:a16="http://schemas.microsoft.com/office/drawing/2014/main" id="{DB7F0B2F-64DB-47EE-B933-C85BDDF8F717}"/>
                </a:ext>
              </a:extLst>
            </p:cNvPr>
            <p:cNvSpPr/>
            <p:nvPr/>
          </p:nvSpPr>
          <p:spPr>
            <a:xfrm rot="4752875" flipH="1" flipV="1">
              <a:off x="4814913" y="3279970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5" name="円/楕円 20">
              <a:extLst>
                <a:ext uri="{FF2B5EF4-FFF2-40B4-BE49-F238E27FC236}">
                  <a16:creationId xmlns:a16="http://schemas.microsoft.com/office/drawing/2014/main" id="{D633984E-20CA-4E6B-8A23-B152ACEE7E16}"/>
                </a:ext>
              </a:extLst>
            </p:cNvPr>
            <p:cNvSpPr/>
            <p:nvPr/>
          </p:nvSpPr>
          <p:spPr>
            <a:xfrm rot="4752875" flipH="1" flipV="1">
              <a:off x="4726813" y="2783182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6" name="円/楕円 20">
              <a:extLst>
                <a:ext uri="{FF2B5EF4-FFF2-40B4-BE49-F238E27FC236}">
                  <a16:creationId xmlns:a16="http://schemas.microsoft.com/office/drawing/2014/main" id="{3F76A8F7-92C3-4C71-9828-76094F662771}"/>
                </a:ext>
              </a:extLst>
            </p:cNvPr>
            <p:cNvSpPr/>
            <p:nvPr/>
          </p:nvSpPr>
          <p:spPr>
            <a:xfrm rot="4752875" flipH="1" flipV="1">
              <a:off x="3361898" y="3156466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CCBE912F-8BFD-4336-87C8-D08B2A109E15}"/>
              </a:ext>
            </a:extLst>
          </p:cNvPr>
          <p:cNvSpPr txBox="1"/>
          <p:nvPr/>
        </p:nvSpPr>
        <p:spPr>
          <a:xfrm>
            <a:off x="8760353" y="821990"/>
            <a:ext cx="4041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/>
              <a:t>Figures: Courtesy of </a:t>
            </a:r>
            <a:r>
              <a:rPr kumimoji="1" lang="en-US" altLang="ja-JP" sz="1600" dirty="0" err="1"/>
              <a:t>Y.Kanakubo</a:t>
            </a:r>
            <a:endParaRPr kumimoji="1" lang="ja-JP" altLang="en-US" sz="1600" dirty="0"/>
          </a:p>
        </p:txBody>
      </p:sp>
      <p:cxnSp>
        <p:nvCxnSpPr>
          <p:cNvPr id="236" name="直線コネクタ 235">
            <a:extLst>
              <a:ext uri="{FF2B5EF4-FFF2-40B4-BE49-F238E27FC236}">
                <a16:creationId xmlns:a16="http://schemas.microsoft.com/office/drawing/2014/main" id="{E09EA9AE-A91A-49B9-BAC4-8DCE8FE1AACA}"/>
              </a:ext>
            </a:extLst>
          </p:cNvPr>
          <p:cNvCxnSpPr>
            <a:cxnSpLocks/>
          </p:cNvCxnSpPr>
          <p:nvPr/>
        </p:nvCxnSpPr>
        <p:spPr>
          <a:xfrm flipV="1">
            <a:off x="4708997" y="4208208"/>
            <a:ext cx="785717" cy="16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コネクタ 239">
            <a:extLst>
              <a:ext uri="{FF2B5EF4-FFF2-40B4-BE49-F238E27FC236}">
                <a16:creationId xmlns:a16="http://schemas.microsoft.com/office/drawing/2014/main" id="{8941D0AD-649B-49E3-A1B1-B862912EECBD}"/>
              </a:ext>
            </a:extLst>
          </p:cNvPr>
          <p:cNvCxnSpPr>
            <a:cxnSpLocks/>
          </p:cNvCxnSpPr>
          <p:nvPr/>
        </p:nvCxnSpPr>
        <p:spPr>
          <a:xfrm flipH="1">
            <a:off x="4486369" y="4216854"/>
            <a:ext cx="234820" cy="451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9305C4DA-E35C-4758-9F39-D70EB15D41A3}"/>
              </a:ext>
            </a:extLst>
          </p:cNvPr>
          <p:cNvSpPr txBox="1"/>
          <p:nvPr/>
        </p:nvSpPr>
        <p:spPr>
          <a:xfrm>
            <a:off x="5553621" y="61804"/>
            <a:ext cx="6370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 err="1"/>
              <a:t>Bozek</a:t>
            </a:r>
            <a:r>
              <a:rPr kumimoji="1" lang="en-US" altLang="ja-JP" sz="1600" dirty="0"/>
              <a:t> (2005,2009), </a:t>
            </a:r>
            <a:r>
              <a:rPr kumimoji="1" lang="en-US" altLang="ja-JP" sz="1600" dirty="0" err="1"/>
              <a:t>Aichelin</a:t>
            </a:r>
            <a:r>
              <a:rPr kumimoji="1" lang="en-US" altLang="ja-JP" sz="1600" dirty="0"/>
              <a:t>, Werner (2009), </a:t>
            </a:r>
            <a:r>
              <a:rPr kumimoji="1" lang="en-US" altLang="ja-JP" sz="1600" dirty="0" err="1"/>
              <a:t>Becattini</a:t>
            </a:r>
            <a:r>
              <a:rPr kumimoji="1" lang="en-US" altLang="ja-JP" sz="1600" dirty="0"/>
              <a:t>, Manninen (2009),</a:t>
            </a:r>
          </a:p>
          <a:p>
            <a:pPr algn="r"/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Pierog</a:t>
            </a:r>
            <a:r>
              <a:rPr kumimoji="1" lang="en-US" altLang="ja-JP" sz="1600" i="1" dirty="0"/>
              <a:t> et al</a:t>
            </a:r>
            <a:r>
              <a:rPr kumimoji="1" lang="en-US" altLang="ja-JP" sz="1600" dirty="0"/>
              <a:t>. (2015), Akamatsu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 (2018), </a:t>
            </a:r>
            <a:r>
              <a:rPr kumimoji="1" lang="en-US" altLang="ja-JP" sz="1600" dirty="0" err="1"/>
              <a:t>Kanakubo</a:t>
            </a:r>
            <a:r>
              <a:rPr kumimoji="1" lang="en-US" altLang="ja-JP" sz="1600" dirty="0"/>
              <a:t>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 (2018)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120FE7D-0E0D-42B2-8D97-0E68E5523CB3}"/>
              </a:ext>
            </a:extLst>
          </p:cNvPr>
          <p:cNvSpPr txBox="1"/>
          <p:nvPr/>
        </p:nvSpPr>
        <p:spPr>
          <a:xfrm>
            <a:off x="8944669" y="1702691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>
                <a:sym typeface="Wingdings" panose="05000000000000000000" pitchFamily="2" charset="2"/>
              </a:rPr>
              <a:t>QGP fluids</a:t>
            </a:r>
            <a:endParaRPr kumimoji="1" lang="ja-JP" altLang="en-US" sz="2800" dirty="0"/>
          </a:p>
        </p:txBody>
      </p:sp>
      <p:sp>
        <p:nvSpPr>
          <p:cNvPr id="234" name="スライド番号プレースホルダー 233">
            <a:extLst>
              <a:ext uri="{FF2B5EF4-FFF2-40B4-BE49-F238E27FC236}">
                <a16:creationId xmlns:a16="http://schemas.microsoft.com/office/drawing/2014/main" id="{227C3084-5D07-495C-A2C0-B2A5641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35B7F2E1-E3E4-454F-9831-3B61A02F8298}"/>
              </a:ext>
            </a:extLst>
          </p:cNvPr>
          <p:cNvSpPr txBox="1"/>
          <p:nvPr/>
        </p:nvSpPr>
        <p:spPr>
          <a:xfrm>
            <a:off x="2088161" y="5847744"/>
            <a:ext cx="80522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Key to describe dynamics </a:t>
            </a:r>
          </a:p>
          <a:p>
            <a:pPr algn="ctr"/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from small (low) to large (high) systems (multiplicity)</a:t>
            </a:r>
            <a:endParaRPr kumimoji="1" lang="ja-JP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63378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912C71-2995-49D3-A815-42B536047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Dynamical core-corona initialization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C452851-F443-4C69-9235-A9C85D32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17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FE2A62-3B56-4E43-96A5-BB8778ED48A2}"/>
                  </a:ext>
                </a:extLst>
              </p:cNvPr>
              <p:cNvSpPr txBox="1"/>
              <p:nvPr/>
            </p:nvSpPr>
            <p:spPr>
              <a:xfrm>
                <a:off x="-26684" y="2666037"/>
                <a:ext cx="6603190" cy="1137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  <a:ea typeface="Cambria Math"/>
                            </a:rPr>
                            <m:t>p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  <a:ea typeface="Cambria Math"/>
                            </a:rPr>
                            <m:t>f</m:t>
                          </m:r>
                        </m:sub>
                        <m:sup>
                          <m:r>
                            <a:rPr kumimoji="1" lang="ja-JP" altLang="en-US" sz="280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𝜇</m:t>
                          </m:r>
                        </m:sup>
                      </m:sSubSup>
                      <m:r>
                        <a:rPr kumimoji="1" lang="en-US" altLang="ja-JP" sz="28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ja-JP" sz="28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a:rPr kumimoji="1" lang="en-US" altLang="ja-JP" sz="28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800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kumimoji="1" lang="en-US" altLang="ja-JP" sz="28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kumimoji="1" lang="en-US" altLang="ja-JP" sz="28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kumimoji="1" lang="en-US" altLang="ja-JP" sz="28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kumimoji="1" lang="ja-JP" altLang="en-US" sz="28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𝜇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1" lang="en-US" altLang="ja-JP" sz="2800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nary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𝐺</m:t>
                      </m:r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kumimoji="1" lang="en-US" altLang="ja-JP" sz="2800" b="1" i="1" smtClean="0"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kumimoji="1" lang="en-US" altLang="ja-JP" sz="2800" b="0" i="1" smtClean="0">
                          <a:latin typeface="Cambria Math"/>
                          <a:ea typeface="Cambria Math"/>
                        </a:rPr>
                        <m:t>))</m:t>
                      </m:r>
                    </m:oMath>
                  </m:oMathPara>
                </a14:m>
                <a:endParaRPr lang="en-US" altLang="ja-JP" sz="2800" b="0" i="0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FE2A62-3B56-4E43-96A5-BB8778ED4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684" y="2666037"/>
                <a:ext cx="6603190" cy="11378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2697E1D-59A3-4EE7-A584-10D7CEC3E0F1}"/>
                  </a:ext>
                </a:extLst>
              </p:cNvPr>
              <p:cNvSpPr txBox="1"/>
              <p:nvPr/>
            </p:nvSpPr>
            <p:spPr>
              <a:xfrm>
                <a:off x="49047" y="4144106"/>
                <a:ext cx="7081392" cy="1229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𝜇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ja-JP" altLang="en-US" sz="32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altLang="ja-JP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i="1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ja-JP" sz="3200" i="1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3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  <m:r>
                                    <a:rPr lang="en-US" altLang="ja-JP" sz="3200" b="0" i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ja-JP" sz="32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</m:e>
                        <m:sup>
                          <m:r>
                            <a:rPr lang="ja-JP" alt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𝜇</m:t>
                          </m:r>
                        </m:sup>
                      </m:sSup>
                      <m:d>
                        <m:dPr>
                          <m:ctrlP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2697E1D-59A3-4EE7-A584-10D7CEC3E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47" y="4144106"/>
                <a:ext cx="7081392" cy="12295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C2CEBAD4-9100-4C87-8720-09133DA4FB83}"/>
                  </a:ext>
                </a:extLst>
              </p:cNvPr>
              <p:cNvSpPr txBox="1"/>
              <p:nvPr/>
            </p:nvSpPr>
            <p:spPr>
              <a:xfrm>
                <a:off x="8697426" y="2740568"/>
                <a:ext cx="24372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C2CEBAD4-9100-4C87-8720-09133DA4F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7426" y="2740568"/>
                <a:ext cx="243720" cy="307777"/>
              </a:xfrm>
              <a:prstGeom prst="rect">
                <a:avLst/>
              </a:prstGeom>
              <a:blipFill>
                <a:blip r:embed="rId4"/>
                <a:stretch>
                  <a:fillRect l="-22500" r="-15000" b="-1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7EEA8EC-CE00-451A-B26D-071BFC902BFD}"/>
              </a:ext>
            </a:extLst>
          </p:cNvPr>
          <p:cNvSpPr txBox="1"/>
          <p:nvPr/>
        </p:nvSpPr>
        <p:spPr>
          <a:xfrm>
            <a:off x="8923000" y="2721643"/>
            <a:ext cx="23727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Gaussian smearing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B502571-993A-4441-BA79-8D97441BB6BF}"/>
                  </a:ext>
                </a:extLst>
              </p:cNvPr>
              <p:cNvSpPr txBox="1"/>
              <p:nvPr/>
            </p:nvSpPr>
            <p:spPr>
              <a:xfrm>
                <a:off x="8652968" y="3077016"/>
                <a:ext cx="28783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B502571-993A-4441-BA79-8D97441BB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968" y="3077016"/>
                <a:ext cx="287835" cy="307777"/>
              </a:xfrm>
              <a:prstGeom prst="rect">
                <a:avLst/>
              </a:prstGeom>
              <a:blipFill>
                <a:blip r:embed="rId5"/>
                <a:stretch>
                  <a:fillRect l="-18750" r="-4167" b="-3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2CA84DE-A2F7-4CC3-9085-EF4F08F76681}"/>
              </a:ext>
            </a:extLst>
          </p:cNvPr>
          <p:cNvSpPr txBox="1"/>
          <p:nvPr/>
        </p:nvSpPr>
        <p:spPr>
          <a:xfrm>
            <a:off x="8925675" y="3081161"/>
            <a:ext cx="2920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Parton four momentum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FAB0930-8F07-42C0-8853-F1E0126F2C29}"/>
                  </a:ext>
                </a:extLst>
              </p:cNvPr>
              <p:cNvSpPr txBox="1"/>
              <p:nvPr/>
            </p:nvSpPr>
            <p:spPr>
              <a:xfrm>
                <a:off x="8652968" y="3469703"/>
                <a:ext cx="30078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FAB0930-8F07-42C0-8853-F1E0126F2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968" y="3469703"/>
                <a:ext cx="300788" cy="307777"/>
              </a:xfrm>
              <a:prstGeom prst="rect">
                <a:avLst/>
              </a:prstGeom>
              <a:blipFill>
                <a:blip r:embed="rId6"/>
                <a:stretch>
                  <a:fillRect l="-10000" r="-4000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4B732A-E030-4479-9940-D8429159A3EB}"/>
              </a:ext>
            </a:extLst>
          </p:cNvPr>
          <p:cNvSpPr txBox="1"/>
          <p:nvPr/>
        </p:nvSpPr>
        <p:spPr>
          <a:xfrm>
            <a:off x="8925675" y="3428786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Parton position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23ED61F-DCE7-4719-8837-1177B200FE05}"/>
                  </a:ext>
                </a:extLst>
              </p:cNvPr>
              <p:cNvSpPr txBox="1"/>
              <p:nvPr/>
            </p:nvSpPr>
            <p:spPr>
              <a:xfrm>
                <a:off x="8620315" y="4129496"/>
                <a:ext cx="28943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23ED61F-DCE7-4719-8837-1177B200F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315" y="4129496"/>
                <a:ext cx="289438" cy="307777"/>
              </a:xfrm>
              <a:prstGeom prst="rect">
                <a:avLst/>
              </a:prstGeom>
              <a:blipFill>
                <a:blip r:embed="rId7"/>
                <a:stretch>
                  <a:fillRect l="-18750" r="-6250" b="-27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198717-09EE-4AEC-88F6-F58496FA20C9}"/>
              </a:ext>
            </a:extLst>
          </p:cNvPr>
          <p:cNvSpPr txBox="1"/>
          <p:nvPr/>
        </p:nvSpPr>
        <p:spPr>
          <a:xfrm>
            <a:off x="8917488" y="4152708"/>
            <a:ext cx="1891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Parton density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0F795695-B1B2-4E71-8D50-7043ED3DE3DE}"/>
                  </a:ext>
                </a:extLst>
              </p:cNvPr>
              <p:cNvSpPr txBox="1"/>
              <p:nvPr/>
            </p:nvSpPr>
            <p:spPr>
              <a:xfrm>
                <a:off x="8607955" y="4577444"/>
                <a:ext cx="33284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0F795695-B1B2-4E71-8D50-7043ED3DE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955" y="4577444"/>
                <a:ext cx="332848" cy="307777"/>
              </a:xfrm>
              <a:prstGeom prst="rect">
                <a:avLst/>
              </a:prstGeom>
              <a:blipFill>
                <a:blip r:embed="rId8"/>
                <a:stretch>
                  <a:fillRect l="-7273" r="-5455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29AD911-479D-4E92-AE8E-1734313EEC04}"/>
              </a:ext>
            </a:extLst>
          </p:cNvPr>
          <p:cNvSpPr txBox="1"/>
          <p:nvPr/>
        </p:nvSpPr>
        <p:spPr>
          <a:xfrm>
            <a:off x="8908125" y="4523942"/>
            <a:ext cx="234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Control parameter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AE9B554-4F8E-4C11-B618-31DE27A5CC27}"/>
                  </a:ext>
                </a:extLst>
              </p:cNvPr>
              <p:cNvSpPr txBox="1"/>
              <p:nvPr/>
            </p:nvSpPr>
            <p:spPr>
              <a:xfrm>
                <a:off x="6052059" y="4242403"/>
                <a:ext cx="2499803" cy="1131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ja-JP" sz="32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𝜇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ja-JP" sz="32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AE9B554-4F8E-4C11-B618-31DE27A5C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2059" y="4242403"/>
                <a:ext cx="2499803" cy="113120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4EDC7ED-E1A1-4DF5-9C11-D9CDAB045923}"/>
                  </a:ext>
                </a:extLst>
              </p:cNvPr>
              <p:cNvSpPr txBox="1"/>
              <p:nvPr/>
            </p:nvSpPr>
            <p:spPr>
              <a:xfrm>
                <a:off x="8623865" y="4948678"/>
                <a:ext cx="28636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4EDC7ED-E1A1-4DF5-9C11-D9CDAB045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3865" y="4948678"/>
                <a:ext cx="286360" cy="307777"/>
              </a:xfrm>
              <a:prstGeom prst="rect">
                <a:avLst/>
              </a:prstGeom>
              <a:blipFill>
                <a:blip r:embed="rId10"/>
                <a:stretch>
                  <a:fillRect l="-19149" r="-6383" b="-2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CAC08B-988E-420A-9B71-745C585BFCF4}"/>
              </a:ext>
            </a:extLst>
          </p:cNvPr>
          <p:cNvSpPr txBox="1"/>
          <p:nvPr/>
        </p:nvSpPr>
        <p:spPr>
          <a:xfrm>
            <a:off x="8908125" y="4914143"/>
            <a:ext cx="1997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: Mean free path</a:t>
            </a:r>
            <a:endParaRPr kumimoji="1" lang="ja-JP" altLang="en-US" sz="2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8DBEB8-A6AA-4287-A78D-090971C8A7C4}"/>
              </a:ext>
            </a:extLst>
          </p:cNvPr>
          <p:cNvSpPr txBox="1"/>
          <p:nvPr/>
        </p:nvSpPr>
        <p:spPr>
          <a:xfrm>
            <a:off x="478580" y="2174031"/>
            <a:ext cx="855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Phenomenological parametrization for source term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F629A5C7-C842-4BF6-A31F-03467B1E8D3A}"/>
                  </a:ext>
                </a:extLst>
              </p:cNvPr>
              <p:cNvSpPr txBox="1"/>
              <p:nvPr/>
            </p:nvSpPr>
            <p:spPr>
              <a:xfrm>
                <a:off x="4442887" y="1377083"/>
                <a:ext cx="3306226" cy="8096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44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44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4400" b="1" i="1" smtClean="0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4400" b="1" i="1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4400" b="1" i="0" smtClean="0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kumimoji="1" lang="en-US" altLang="ja-JP" sz="4400" b="1" i="0" smtClean="0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kumimoji="1" lang="en-US" altLang="ja-JP" sz="4400" b="1" i="0" smtClean="0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kumimoji="1" lang="en-US" altLang="ja-JP" sz="4400" b="1" i="1">
                              <a:ln w="12700" cmpd="sng">
                                <a:solidFill>
                                  <a:schemeClr val="accent4"/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/>
                                  </a:gs>
                                  <a:gs pos="4000">
                                    <a:schemeClr val="accent4">
                                      <a:lumMod val="60000"/>
                                      <a:lumOff val="40000"/>
                                    </a:schemeClr>
                                  </a:gs>
                                  <a:gs pos="87000">
                                    <a:schemeClr val="accent4">
                                      <a:lumMod val="20000"/>
                                      <a:lumOff val="80000"/>
                                    </a:schemeClr>
                                  </a:gs>
                                </a:gsLst>
                                <a:lin ang="5400000"/>
                              </a:gra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</m:oMath>
                  </m:oMathPara>
                </a14:m>
                <a:endParaRPr kumimoji="1" lang="ja-JP" altLang="en-US" sz="4400" b="1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endParaRPr>
              </a:p>
            </p:txBody>
          </p:sp>
        </mc:Choice>
        <mc:Fallback xmlns=""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F629A5C7-C842-4BF6-A31F-03467B1E8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887" y="1377083"/>
                <a:ext cx="3306226" cy="80964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10AEF3AC-EE5C-4288-8111-1B03D5790B52}"/>
              </a:ext>
            </a:extLst>
          </p:cNvPr>
          <p:cNvSpPr txBox="1"/>
          <p:nvPr/>
        </p:nvSpPr>
        <p:spPr>
          <a:xfrm>
            <a:off x="478580" y="3655868"/>
            <a:ext cx="4475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Fluidization rate per particle</a:t>
            </a:r>
            <a:endParaRPr kumimoji="1" lang="ja-JP" altLang="en-US" sz="28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D3E4E63-E6DE-4B1F-8CA0-D9571E4B9265}"/>
              </a:ext>
            </a:extLst>
          </p:cNvPr>
          <p:cNvSpPr txBox="1"/>
          <p:nvPr/>
        </p:nvSpPr>
        <p:spPr>
          <a:xfrm>
            <a:off x="1655138" y="5845830"/>
            <a:ext cx="489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Automatic separation between</a:t>
            </a:r>
            <a:endParaRPr kumimoji="1" lang="ja-JP" altLang="en-US" sz="2800" dirty="0"/>
          </a:p>
        </p:txBody>
      </p:sp>
      <p:sp>
        <p:nvSpPr>
          <p:cNvPr id="16" name="左中かっこ 15">
            <a:extLst>
              <a:ext uri="{FF2B5EF4-FFF2-40B4-BE49-F238E27FC236}">
                <a16:creationId xmlns:a16="http://schemas.microsoft.com/office/drawing/2014/main" id="{4B0B76F6-5211-4D45-BAC8-BCB05772B30D}"/>
              </a:ext>
            </a:extLst>
          </p:cNvPr>
          <p:cNvSpPr/>
          <p:nvPr/>
        </p:nvSpPr>
        <p:spPr>
          <a:xfrm>
            <a:off x="6670391" y="5750580"/>
            <a:ext cx="130459" cy="75182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0C97A4A-69C3-4810-AF64-771AF6A2F624}"/>
              </a:ext>
            </a:extLst>
          </p:cNvPr>
          <p:cNvSpPr txBox="1"/>
          <p:nvPr/>
        </p:nvSpPr>
        <p:spPr>
          <a:xfrm>
            <a:off x="6924090" y="5630386"/>
            <a:ext cx="27077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core and corona</a:t>
            </a:r>
          </a:p>
          <a:p>
            <a:pPr algn="l"/>
            <a:r>
              <a:rPr kumimoji="1" lang="en-US" altLang="ja-JP" sz="2800" dirty="0"/>
              <a:t>soft and hard</a:t>
            </a:r>
            <a:endParaRPr kumimoji="1" lang="ja-JP" altLang="en-US" sz="28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6224D89-6BF6-4ED1-9E18-DC97ED5FD025}"/>
              </a:ext>
            </a:extLst>
          </p:cNvPr>
          <p:cNvSpPr txBox="1"/>
          <p:nvPr/>
        </p:nvSpPr>
        <p:spPr>
          <a:xfrm>
            <a:off x="5227192" y="3786344"/>
            <a:ext cx="2274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/>
              <a:t>Y.Kanakubo</a:t>
            </a:r>
            <a:r>
              <a:rPr kumimoji="1" lang="en-US" altLang="ja-JP" sz="1600" dirty="0"/>
              <a:t>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 (2018)</a:t>
            </a:r>
            <a:endParaRPr kumimoji="1" lang="ja-JP" altLang="en-US" sz="16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DF472E2-00EF-4A54-B77B-293AC157135C}"/>
              </a:ext>
            </a:extLst>
          </p:cNvPr>
          <p:cNvSpPr txBox="1"/>
          <p:nvPr/>
        </p:nvSpPr>
        <p:spPr>
          <a:xfrm>
            <a:off x="8644103" y="2293987"/>
            <a:ext cx="2274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/>
              <a:t>M.Okai</a:t>
            </a:r>
            <a:r>
              <a:rPr kumimoji="1" lang="en-US" altLang="ja-JP" sz="1600" dirty="0"/>
              <a:t>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 (2017)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86646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CECDA-DD83-49C3-A6C3-5027912DF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Core-corona effects on ratio of c</a:t>
            </a:r>
            <a:r>
              <a:rPr lang="en-US" altLang="ja-JP" dirty="0"/>
              <a:t>ascades to </a:t>
            </a:r>
            <a:r>
              <a:rPr lang="en-US" altLang="ja-JP" dirty="0" err="1"/>
              <a:t>pions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D8E639-601A-43D4-B880-13764FDE8374}"/>
              </a:ext>
            </a:extLst>
          </p:cNvPr>
          <p:cNvSpPr txBox="1"/>
          <p:nvPr/>
        </p:nvSpPr>
        <p:spPr>
          <a:xfrm>
            <a:off x="2166252" y="6519446"/>
            <a:ext cx="2274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/>
              <a:t>Y.Kanakubo</a:t>
            </a:r>
            <a:r>
              <a:rPr kumimoji="1" lang="en-US" altLang="ja-JP" sz="1600" dirty="0"/>
              <a:t>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.(2018)</a:t>
            </a:r>
            <a:endParaRPr kumimoji="1" lang="ja-JP" altLang="en-US" sz="16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6FAD53A-F958-4796-B531-B2FF01EAB4A8}"/>
              </a:ext>
            </a:extLst>
          </p:cNvPr>
          <p:cNvSpPr/>
          <p:nvPr/>
        </p:nvSpPr>
        <p:spPr>
          <a:xfrm>
            <a:off x="6108255" y="5239469"/>
            <a:ext cx="41889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u="sng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String fragmentation limit</a:t>
            </a:r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:</a:t>
            </a:r>
          </a:p>
          <a:p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hadron production only from</a:t>
            </a:r>
          </a:p>
          <a:p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string fragmentation</a:t>
            </a:r>
          </a:p>
        </p:txBody>
      </p:sp>
      <p:sp>
        <p:nvSpPr>
          <p:cNvPr id="12" name="右矢印 14">
            <a:extLst>
              <a:ext uri="{FF2B5EF4-FFF2-40B4-BE49-F238E27FC236}">
                <a16:creationId xmlns:a16="http://schemas.microsoft.com/office/drawing/2014/main" id="{1239FD5B-FB75-4A79-BBDE-79B72A784FE7}"/>
              </a:ext>
            </a:extLst>
          </p:cNvPr>
          <p:cNvSpPr/>
          <p:nvPr/>
        </p:nvSpPr>
        <p:spPr>
          <a:xfrm rot="10800000">
            <a:off x="4813423" y="1959941"/>
            <a:ext cx="1160541" cy="370315"/>
          </a:xfrm>
          <a:prstGeom prst="rightArrow">
            <a:avLst>
              <a:gd name="adj1" fmla="val 45424"/>
              <a:gd name="adj2" fmla="val 50000"/>
            </a:avLst>
          </a:prstGeom>
          <a:solidFill>
            <a:schemeClr val="tx1"/>
          </a:solidFill>
          <a:ln w="571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5">
            <a:extLst>
              <a:ext uri="{FF2B5EF4-FFF2-40B4-BE49-F238E27FC236}">
                <a16:creationId xmlns:a16="http://schemas.microsoft.com/office/drawing/2014/main" id="{4BBE1E71-6AFC-4C8D-BEEA-EF978A656A35}"/>
              </a:ext>
            </a:extLst>
          </p:cNvPr>
          <p:cNvSpPr/>
          <p:nvPr/>
        </p:nvSpPr>
        <p:spPr>
          <a:xfrm rot="10800000">
            <a:off x="4835027" y="5239468"/>
            <a:ext cx="1165977" cy="360041"/>
          </a:xfrm>
          <a:prstGeom prst="rightArrow">
            <a:avLst>
              <a:gd name="adj1" fmla="val 45424"/>
              <a:gd name="adj2" fmla="val 50000"/>
            </a:avLst>
          </a:prstGeom>
          <a:solidFill>
            <a:schemeClr val="tx1"/>
          </a:solidFill>
          <a:ln w="571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2701E3D-0310-4A39-B813-F165E8B07667}"/>
              </a:ext>
            </a:extLst>
          </p:cNvPr>
          <p:cNvGrpSpPr/>
          <p:nvPr/>
        </p:nvGrpSpPr>
        <p:grpSpPr>
          <a:xfrm>
            <a:off x="4963932" y="2491733"/>
            <a:ext cx="1125857" cy="1061002"/>
            <a:chOff x="5847922" y="1822343"/>
            <a:chExt cx="2636051" cy="248420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1B9EB16-45A5-4D57-A262-C2A0E8E0BC80}"/>
                </a:ext>
              </a:extLst>
            </p:cNvPr>
            <p:cNvGrpSpPr/>
            <p:nvPr/>
          </p:nvGrpSpPr>
          <p:grpSpPr>
            <a:xfrm rot="19477030">
              <a:off x="5907269" y="1890301"/>
              <a:ext cx="2576704" cy="2416244"/>
              <a:chOff x="6061014" y="4122443"/>
              <a:chExt cx="1950800" cy="1829318"/>
            </a:xfrm>
          </p:grpSpPr>
          <p:sp>
            <p:nvSpPr>
              <p:cNvPr id="30" name="円/楕円 20">
                <a:extLst>
                  <a:ext uri="{FF2B5EF4-FFF2-40B4-BE49-F238E27FC236}">
                    <a16:creationId xmlns:a16="http://schemas.microsoft.com/office/drawing/2014/main" id="{8D46FE5C-CD53-4EED-B419-DA9C0D290094}"/>
                  </a:ext>
                </a:extLst>
              </p:cNvPr>
              <p:cNvSpPr/>
              <p:nvPr/>
            </p:nvSpPr>
            <p:spPr>
              <a:xfrm rot="14066384" flipH="1" flipV="1">
                <a:off x="7926147" y="4873749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20">
                <a:extLst>
                  <a:ext uri="{FF2B5EF4-FFF2-40B4-BE49-F238E27FC236}">
                    <a16:creationId xmlns:a16="http://schemas.microsoft.com/office/drawing/2014/main" id="{3F5B40FF-743C-4DEF-BA9C-6EB07C5F6217}"/>
                  </a:ext>
                </a:extLst>
              </p:cNvPr>
              <p:cNvSpPr/>
              <p:nvPr/>
            </p:nvSpPr>
            <p:spPr>
              <a:xfrm rot="14066384" flipH="1" flipV="1">
                <a:off x="7799142" y="4782656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20">
                <a:extLst>
                  <a:ext uri="{FF2B5EF4-FFF2-40B4-BE49-F238E27FC236}">
                    <a16:creationId xmlns:a16="http://schemas.microsoft.com/office/drawing/2014/main" id="{434B1FC6-2802-4D37-BF9C-7DEA40C39140}"/>
                  </a:ext>
                </a:extLst>
              </p:cNvPr>
              <p:cNvSpPr/>
              <p:nvPr/>
            </p:nvSpPr>
            <p:spPr>
              <a:xfrm rot="14066384" flipH="1" flipV="1">
                <a:off x="7972392" y="5035653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20">
                <a:extLst>
                  <a:ext uri="{FF2B5EF4-FFF2-40B4-BE49-F238E27FC236}">
                    <a16:creationId xmlns:a16="http://schemas.microsoft.com/office/drawing/2014/main" id="{9605ACDE-C228-4A7A-8E4B-DC75E8584FF1}"/>
                  </a:ext>
                </a:extLst>
              </p:cNvPr>
              <p:cNvSpPr/>
              <p:nvPr/>
            </p:nvSpPr>
            <p:spPr>
              <a:xfrm rot="14066384" flipH="1" flipV="1">
                <a:off x="7823413" y="5051917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20">
                <a:extLst>
                  <a:ext uri="{FF2B5EF4-FFF2-40B4-BE49-F238E27FC236}">
                    <a16:creationId xmlns:a16="http://schemas.microsoft.com/office/drawing/2014/main" id="{F544C68E-E742-4D4E-BC45-8BFBF80CDBE4}"/>
                  </a:ext>
                </a:extLst>
              </p:cNvPr>
              <p:cNvSpPr/>
              <p:nvPr/>
            </p:nvSpPr>
            <p:spPr>
              <a:xfrm rot="14066384" flipH="1" flipV="1">
                <a:off x="6950731" y="4122443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20">
                <a:extLst>
                  <a:ext uri="{FF2B5EF4-FFF2-40B4-BE49-F238E27FC236}">
                    <a16:creationId xmlns:a16="http://schemas.microsoft.com/office/drawing/2014/main" id="{DEC9E5DB-7B64-4FAB-8BA6-6A44770CE14B}"/>
                  </a:ext>
                </a:extLst>
              </p:cNvPr>
              <p:cNvSpPr/>
              <p:nvPr/>
            </p:nvSpPr>
            <p:spPr>
              <a:xfrm rot="14066384" flipH="1" flipV="1">
                <a:off x="6797999" y="4242987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円/楕円 20">
                <a:extLst>
                  <a:ext uri="{FF2B5EF4-FFF2-40B4-BE49-F238E27FC236}">
                    <a16:creationId xmlns:a16="http://schemas.microsoft.com/office/drawing/2014/main" id="{F9668474-06E4-4F2B-BB9A-0751191743D7}"/>
                  </a:ext>
                </a:extLst>
              </p:cNvPr>
              <p:cNvSpPr/>
              <p:nvPr/>
            </p:nvSpPr>
            <p:spPr>
              <a:xfrm rot="14066384" flipH="1" flipV="1">
                <a:off x="7388458" y="4287235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20">
                <a:extLst>
                  <a:ext uri="{FF2B5EF4-FFF2-40B4-BE49-F238E27FC236}">
                    <a16:creationId xmlns:a16="http://schemas.microsoft.com/office/drawing/2014/main" id="{7E207BD0-D779-47FE-835B-CDB7019B8A16}"/>
                  </a:ext>
                </a:extLst>
              </p:cNvPr>
              <p:cNvSpPr/>
              <p:nvPr/>
            </p:nvSpPr>
            <p:spPr>
              <a:xfrm rot="14066384" flipH="1" flipV="1">
                <a:off x="7191003" y="4285292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爆発 2 155">
                <a:extLst>
                  <a:ext uri="{FF2B5EF4-FFF2-40B4-BE49-F238E27FC236}">
                    <a16:creationId xmlns:a16="http://schemas.microsoft.com/office/drawing/2014/main" id="{FE016137-BE28-425B-A484-E5D707B8F4EA}"/>
                  </a:ext>
                </a:extLst>
              </p:cNvPr>
              <p:cNvSpPr/>
              <p:nvPr/>
            </p:nvSpPr>
            <p:spPr>
              <a:xfrm>
                <a:off x="6858460" y="4862145"/>
                <a:ext cx="277320" cy="292172"/>
              </a:xfrm>
              <a:prstGeom prst="irregularSeal2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20">
                <a:extLst>
                  <a:ext uri="{FF2B5EF4-FFF2-40B4-BE49-F238E27FC236}">
                    <a16:creationId xmlns:a16="http://schemas.microsoft.com/office/drawing/2014/main" id="{6FCE2E8C-4B16-479E-B7A8-38A18181BD8C}"/>
                  </a:ext>
                </a:extLst>
              </p:cNvPr>
              <p:cNvSpPr/>
              <p:nvPr/>
            </p:nvSpPr>
            <p:spPr>
              <a:xfrm rot="20949426" flipH="1" flipV="1">
                <a:off x="7638516" y="4810925"/>
                <a:ext cx="39423" cy="39423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20">
                <a:extLst>
                  <a:ext uri="{FF2B5EF4-FFF2-40B4-BE49-F238E27FC236}">
                    <a16:creationId xmlns:a16="http://schemas.microsoft.com/office/drawing/2014/main" id="{09A868CF-092F-42D8-AA1F-21560D82AABD}"/>
                  </a:ext>
                </a:extLst>
              </p:cNvPr>
              <p:cNvSpPr/>
              <p:nvPr/>
            </p:nvSpPr>
            <p:spPr>
              <a:xfrm rot="20949426" flipH="1" flipV="1">
                <a:off x="7644433" y="4485122"/>
                <a:ext cx="39423" cy="39423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227339C-9661-4305-942C-415744A82415}"/>
                  </a:ext>
                </a:extLst>
              </p:cNvPr>
              <p:cNvGrpSpPr/>
              <p:nvPr/>
            </p:nvGrpSpPr>
            <p:grpSpPr>
              <a:xfrm>
                <a:off x="7226801" y="5209058"/>
                <a:ext cx="717419" cy="546134"/>
                <a:chOff x="2905899" y="5206486"/>
                <a:chExt cx="934447" cy="711345"/>
              </a:xfrm>
            </p:grpSpPr>
            <p:sp>
              <p:nvSpPr>
                <p:cNvPr id="133" name="円/楕円 20">
                  <a:extLst>
                    <a:ext uri="{FF2B5EF4-FFF2-40B4-BE49-F238E27FC236}">
                      <a16:creationId xmlns:a16="http://schemas.microsoft.com/office/drawing/2014/main" id="{4A785847-749D-48A9-A5E6-37982C06AEEE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2905899" y="5660903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/楕円 20">
                  <a:extLst>
                    <a:ext uri="{FF2B5EF4-FFF2-40B4-BE49-F238E27FC236}">
                      <a16:creationId xmlns:a16="http://schemas.microsoft.com/office/drawing/2014/main" id="{A2EE1BF8-81DF-43D6-91D0-E4EA01CB806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69442" y="5657638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円/楕円 20">
                  <a:extLst>
                    <a:ext uri="{FF2B5EF4-FFF2-40B4-BE49-F238E27FC236}">
                      <a16:creationId xmlns:a16="http://schemas.microsoft.com/office/drawing/2014/main" id="{DC06CB36-AEDF-46B3-8503-04C29F64DFB9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20">
                  <a:extLst>
                    <a:ext uri="{FF2B5EF4-FFF2-40B4-BE49-F238E27FC236}">
                      <a16:creationId xmlns:a16="http://schemas.microsoft.com/office/drawing/2014/main" id="{1A779E52-FB6A-4278-94C2-084F8A3F280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152694" y="5624175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20">
                  <a:extLst>
                    <a:ext uri="{FF2B5EF4-FFF2-40B4-BE49-F238E27FC236}">
                      <a16:creationId xmlns:a16="http://schemas.microsoft.com/office/drawing/2014/main" id="{ACA57ADC-99D2-4EF6-855D-905D4033E822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/楕円 20">
                  <a:extLst>
                    <a:ext uri="{FF2B5EF4-FFF2-40B4-BE49-F238E27FC236}">
                      <a16:creationId xmlns:a16="http://schemas.microsoft.com/office/drawing/2014/main" id="{2CDF4820-800F-4FBA-A1D4-F96710B9C9E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20">
                  <a:extLst>
                    <a:ext uri="{FF2B5EF4-FFF2-40B4-BE49-F238E27FC236}">
                      <a16:creationId xmlns:a16="http://schemas.microsoft.com/office/drawing/2014/main" id="{CAB1F43F-8FC1-4267-BF6F-295BB6D5BD1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/楕円 20">
                  <a:extLst>
                    <a:ext uri="{FF2B5EF4-FFF2-40B4-BE49-F238E27FC236}">
                      <a16:creationId xmlns:a16="http://schemas.microsoft.com/office/drawing/2014/main" id="{76F5DA18-4A76-45FF-B9C0-E788141F074C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20">
                  <a:extLst>
                    <a:ext uri="{FF2B5EF4-FFF2-40B4-BE49-F238E27FC236}">
                      <a16:creationId xmlns:a16="http://schemas.microsoft.com/office/drawing/2014/main" id="{4B26461B-2AA8-4897-B70D-0FF30F0FAC29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20">
                  <a:extLst>
                    <a:ext uri="{FF2B5EF4-FFF2-40B4-BE49-F238E27FC236}">
                      <a16:creationId xmlns:a16="http://schemas.microsoft.com/office/drawing/2014/main" id="{230A1020-C1B5-46D0-B85B-29BBCCDA4401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2786" y="5866483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円/楕円 20">
                <a:extLst>
                  <a:ext uri="{FF2B5EF4-FFF2-40B4-BE49-F238E27FC236}">
                    <a16:creationId xmlns:a16="http://schemas.microsoft.com/office/drawing/2014/main" id="{216E343E-AABA-4C63-BC8C-699E1E7FE31D}"/>
                  </a:ext>
                </a:extLst>
              </p:cNvPr>
              <p:cNvSpPr/>
              <p:nvPr/>
            </p:nvSpPr>
            <p:spPr>
              <a:xfrm rot="20949426" flipH="1" flipV="1">
                <a:off x="6482987" y="4666898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20">
                <a:extLst>
                  <a:ext uri="{FF2B5EF4-FFF2-40B4-BE49-F238E27FC236}">
                    <a16:creationId xmlns:a16="http://schemas.microsoft.com/office/drawing/2014/main" id="{86CB8C93-8860-436D-BC43-65876AC8191B}"/>
                  </a:ext>
                </a:extLst>
              </p:cNvPr>
              <p:cNvSpPr/>
              <p:nvPr/>
            </p:nvSpPr>
            <p:spPr>
              <a:xfrm rot="20949426" flipH="1" flipV="1">
                <a:off x="6618840" y="4589620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20">
                <a:extLst>
                  <a:ext uri="{FF2B5EF4-FFF2-40B4-BE49-F238E27FC236}">
                    <a16:creationId xmlns:a16="http://schemas.microsoft.com/office/drawing/2014/main" id="{F0F0C55C-0B5A-4199-A0C5-4F411D560B35}"/>
                  </a:ext>
                </a:extLst>
              </p:cNvPr>
              <p:cNvSpPr/>
              <p:nvPr/>
            </p:nvSpPr>
            <p:spPr>
              <a:xfrm rot="20949426" flipH="1" flipV="1">
                <a:off x="6805100" y="4403328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20">
                <a:extLst>
                  <a:ext uri="{FF2B5EF4-FFF2-40B4-BE49-F238E27FC236}">
                    <a16:creationId xmlns:a16="http://schemas.microsoft.com/office/drawing/2014/main" id="{D09914A1-FBF4-4D3A-8F49-2FF1EBF8E21F}"/>
                  </a:ext>
                </a:extLst>
              </p:cNvPr>
              <p:cNvSpPr/>
              <p:nvPr/>
            </p:nvSpPr>
            <p:spPr>
              <a:xfrm rot="20949426" flipH="1" flipV="1">
                <a:off x="6705568" y="4476011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20">
                <a:extLst>
                  <a:ext uri="{FF2B5EF4-FFF2-40B4-BE49-F238E27FC236}">
                    <a16:creationId xmlns:a16="http://schemas.microsoft.com/office/drawing/2014/main" id="{F98E40F0-4C4E-4FB5-833C-5BF8591D032B}"/>
                  </a:ext>
                </a:extLst>
              </p:cNvPr>
              <p:cNvSpPr/>
              <p:nvPr/>
            </p:nvSpPr>
            <p:spPr>
              <a:xfrm rot="20949426" flipH="1" flipV="1">
                <a:off x="6515750" y="4499078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20">
                <a:extLst>
                  <a:ext uri="{FF2B5EF4-FFF2-40B4-BE49-F238E27FC236}">
                    <a16:creationId xmlns:a16="http://schemas.microsoft.com/office/drawing/2014/main" id="{BCBCD94A-561C-469A-A588-8254E37DF5EA}"/>
                  </a:ext>
                </a:extLst>
              </p:cNvPr>
              <p:cNvSpPr/>
              <p:nvPr/>
            </p:nvSpPr>
            <p:spPr>
              <a:xfrm rot="20949426" flipH="1" flipV="1">
                <a:off x="6600078" y="4320527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爆発 2 155">
                <a:extLst>
                  <a:ext uri="{FF2B5EF4-FFF2-40B4-BE49-F238E27FC236}">
                    <a16:creationId xmlns:a16="http://schemas.microsoft.com/office/drawing/2014/main" id="{F1872577-123D-4B7E-ABFF-C29B1BDBADBB}"/>
                  </a:ext>
                </a:extLst>
              </p:cNvPr>
              <p:cNvSpPr/>
              <p:nvPr/>
            </p:nvSpPr>
            <p:spPr>
              <a:xfrm>
                <a:off x="6858460" y="4863051"/>
                <a:ext cx="277320" cy="292172"/>
              </a:xfrm>
              <a:prstGeom prst="irregularSeal2">
                <a:avLst/>
              </a:prstGeom>
              <a:solidFill>
                <a:schemeClr val="bg1"/>
              </a:solidFill>
              <a:ln w="19050">
                <a:solidFill>
                  <a:schemeClr val="bg2">
                    <a:lumMod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" name="直線矢印コネクタ 48">
                <a:extLst>
                  <a:ext uri="{FF2B5EF4-FFF2-40B4-BE49-F238E27FC236}">
                    <a16:creationId xmlns:a16="http://schemas.microsoft.com/office/drawing/2014/main" id="{D25F1494-B5A0-4756-A6D8-BEDEC8A627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61014" y="5034966"/>
                <a:ext cx="892221" cy="7834"/>
              </a:xfrm>
              <a:prstGeom prst="straightConnector1">
                <a:avLst/>
              </a:prstGeom>
              <a:ln w="19050">
                <a:noFill/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円/楕円 20">
                <a:extLst>
                  <a:ext uri="{FF2B5EF4-FFF2-40B4-BE49-F238E27FC236}">
                    <a16:creationId xmlns:a16="http://schemas.microsoft.com/office/drawing/2014/main" id="{91528250-07D8-42D0-B9A3-B4D4A9A87AB1}"/>
                  </a:ext>
                </a:extLst>
              </p:cNvPr>
              <p:cNvSpPr/>
              <p:nvPr/>
            </p:nvSpPr>
            <p:spPr>
              <a:xfrm rot="16460068" flipH="1" flipV="1">
                <a:off x="6276581" y="4959683"/>
                <a:ext cx="39422" cy="39422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20">
                <a:extLst>
                  <a:ext uri="{FF2B5EF4-FFF2-40B4-BE49-F238E27FC236}">
                    <a16:creationId xmlns:a16="http://schemas.microsoft.com/office/drawing/2014/main" id="{670FFCEE-15C9-4594-AAB4-3668FEE3DCAC}"/>
                  </a:ext>
                </a:extLst>
              </p:cNvPr>
              <p:cNvSpPr/>
              <p:nvPr/>
            </p:nvSpPr>
            <p:spPr>
              <a:xfrm rot="16460068" flipH="1" flipV="1">
                <a:off x="6510326" y="5501892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20">
                <a:extLst>
                  <a:ext uri="{FF2B5EF4-FFF2-40B4-BE49-F238E27FC236}">
                    <a16:creationId xmlns:a16="http://schemas.microsoft.com/office/drawing/2014/main" id="{6A4AB527-24BF-4074-84DC-F1F188C46F32}"/>
                  </a:ext>
                </a:extLst>
              </p:cNvPr>
              <p:cNvSpPr/>
              <p:nvPr/>
            </p:nvSpPr>
            <p:spPr>
              <a:xfrm rot="16460068" flipH="1" flipV="1">
                <a:off x="6471310" y="5350545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20">
                <a:extLst>
                  <a:ext uri="{FF2B5EF4-FFF2-40B4-BE49-F238E27FC236}">
                    <a16:creationId xmlns:a16="http://schemas.microsoft.com/office/drawing/2014/main" id="{88E8BBEA-87BE-4BAD-9B7A-80FC14DED1EB}"/>
                  </a:ext>
                </a:extLst>
              </p:cNvPr>
              <p:cNvSpPr/>
              <p:nvPr/>
            </p:nvSpPr>
            <p:spPr>
              <a:xfrm rot="16460068" flipH="1" flipV="1">
                <a:off x="6298973" y="4769433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20">
                <a:extLst>
                  <a:ext uri="{FF2B5EF4-FFF2-40B4-BE49-F238E27FC236}">
                    <a16:creationId xmlns:a16="http://schemas.microsoft.com/office/drawing/2014/main" id="{8F55F9B3-56A8-48DC-B86D-0A23E50CE85E}"/>
                  </a:ext>
                </a:extLst>
              </p:cNvPr>
              <p:cNvSpPr/>
              <p:nvPr/>
            </p:nvSpPr>
            <p:spPr>
              <a:xfrm rot="16460068" flipH="1" flipV="1">
                <a:off x="6174242" y="4686359"/>
                <a:ext cx="39422" cy="39422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20">
                <a:extLst>
                  <a:ext uri="{FF2B5EF4-FFF2-40B4-BE49-F238E27FC236}">
                    <a16:creationId xmlns:a16="http://schemas.microsoft.com/office/drawing/2014/main" id="{6E747FAE-DB0D-4BE2-A976-7F3DA33E4262}"/>
                  </a:ext>
                </a:extLst>
              </p:cNvPr>
              <p:cNvSpPr/>
              <p:nvPr/>
            </p:nvSpPr>
            <p:spPr>
              <a:xfrm rot="16460068" flipH="1" flipV="1">
                <a:off x="6340281" y="5122009"/>
                <a:ext cx="39422" cy="39422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20">
                <a:extLst>
                  <a:ext uri="{FF2B5EF4-FFF2-40B4-BE49-F238E27FC236}">
                    <a16:creationId xmlns:a16="http://schemas.microsoft.com/office/drawing/2014/main" id="{5721EB44-6DDB-4AAD-9EA5-128A2C4BF9EC}"/>
                  </a:ext>
                </a:extLst>
              </p:cNvPr>
              <p:cNvSpPr/>
              <p:nvPr/>
            </p:nvSpPr>
            <p:spPr>
              <a:xfrm rot="16460068" flipH="1" flipV="1">
                <a:off x="6384370" y="5237098"/>
                <a:ext cx="39422" cy="39422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20">
                <a:extLst>
                  <a:ext uri="{FF2B5EF4-FFF2-40B4-BE49-F238E27FC236}">
                    <a16:creationId xmlns:a16="http://schemas.microsoft.com/office/drawing/2014/main" id="{A73C2C7F-1A38-4DF7-A455-5E7DC896F17E}"/>
                  </a:ext>
                </a:extLst>
              </p:cNvPr>
              <p:cNvSpPr/>
              <p:nvPr/>
            </p:nvSpPr>
            <p:spPr>
              <a:xfrm rot="16460068" flipH="1" flipV="1">
                <a:off x="6356937" y="5426335"/>
                <a:ext cx="39422" cy="39422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20">
                <a:extLst>
                  <a:ext uri="{FF2B5EF4-FFF2-40B4-BE49-F238E27FC236}">
                    <a16:creationId xmlns:a16="http://schemas.microsoft.com/office/drawing/2014/main" id="{FDE6CE30-FEC3-4508-97DC-7349C6E59159}"/>
                  </a:ext>
                </a:extLst>
              </p:cNvPr>
              <p:cNvSpPr/>
              <p:nvPr/>
            </p:nvSpPr>
            <p:spPr>
              <a:xfrm rot="16460068" flipH="1" flipV="1">
                <a:off x="6206692" y="5298201"/>
                <a:ext cx="39422" cy="39422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13">
                <a:extLst>
                  <a:ext uri="{FF2B5EF4-FFF2-40B4-BE49-F238E27FC236}">
                    <a16:creationId xmlns:a16="http://schemas.microsoft.com/office/drawing/2014/main" id="{9A2759C1-FEA5-45CF-A757-C147249122DB}"/>
                  </a:ext>
                </a:extLst>
              </p:cNvPr>
              <p:cNvSpPr/>
              <p:nvPr/>
            </p:nvSpPr>
            <p:spPr>
              <a:xfrm>
                <a:off x="7123230" y="4416212"/>
                <a:ext cx="665696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61">
                <a:extLst>
                  <a:ext uri="{FF2B5EF4-FFF2-40B4-BE49-F238E27FC236}">
                    <a16:creationId xmlns:a16="http://schemas.microsoft.com/office/drawing/2014/main" id="{FCDEB6D1-3C3D-4AD6-8F7A-B52EBA0066B4}"/>
                  </a:ext>
                </a:extLst>
              </p:cNvPr>
              <p:cNvSpPr/>
              <p:nvPr/>
            </p:nvSpPr>
            <p:spPr>
              <a:xfrm>
                <a:off x="6910547" y="5257807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54A357D-E58B-4388-9909-F41932C21339}"/>
                  </a:ext>
                </a:extLst>
              </p:cNvPr>
              <p:cNvSpPr/>
              <p:nvPr/>
            </p:nvSpPr>
            <p:spPr>
              <a:xfrm>
                <a:off x="6310008" y="4633074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59">
                <a:extLst>
                  <a:ext uri="{FF2B5EF4-FFF2-40B4-BE49-F238E27FC236}">
                    <a16:creationId xmlns:a16="http://schemas.microsoft.com/office/drawing/2014/main" id="{77F4E0A7-C215-4F4B-83B0-0D11A678E4D4}"/>
                  </a:ext>
                </a:extLst>
              </p:cNvPr>
              <p:cNvSpPr/>
              <p:nvPr/>
            </p:nvSpPr>
            <p:spPr>
              <a:xfrm>
                <a:off x="7107603" y="5109557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56">
                <a:extLst>
                  <a:ext uri="{FF2B5EF4-FFF2-40B4-BE49-F238E27FC236}">
                    <a16:creationId xmlns:a16="http://schemas.microsoft.com/office/drawing/2014/main" id="{94C8AC27-32C2-47B1-B04D-FC61360CB815}"/>
                  </a:ext>
                </a:extLst>
              </p:cNvPr>
              <p:cNvSpPr/>
              <p:nvPr/>
            </p:nvSpPr>
            <p:spPr>
              <a:xfrm>
                <a:off x="6817711" y="4892542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57">
                <a:extLst>
                  <a:ext uri="{FF2B5EF4-FFF2-40B4-BE49-F238E27FC236}">
                    <a16:creationId xmlns:a16="http://schemas.microsoft.com/office/drawing/2014/main" id="{B1C6CBC4-35D2-4D02-9126-8E635B4E6D64}"/>
                  </a:ext>
                </a:extLst>
              </p:cNvPr>
              <p:cNvSpPr/>
              <p:nvPr/>
            </p:nvSpPr>
            <p:spPr>
              <a:xfrm>
                <a:off x="6734685" y="4825456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58">
                <a:extLst>
                  <a:ext uri="{FF2B5EF4-FFF2-40B4-BE49-F238E27FC236}">
                    <a16:creationId xmlns:a16="http://schemas.microsoft.com/office/drawing/2014/main" id="{5BC460AC-177B-455F-99C2-A4B0AD10D407}"/>
                  </a:ext>
                </a:extLst>
              </p:cNvPr>
              <p:cNvSpPr/>
              <p:nvPr/>
            </p:nvSpPr>
            <p:spPr>
              <a:xfrm>
                <a:off x="6746483" y="4962310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54">
                <a:extLst>
                  <a:ext uri="{FF2B5EF4-FFF2-40B4-BE49-F238E27FC236}">
                    <a16:creationId xmlns:a16="http://schemas.microsoft.com/office/drawing/2014/main" id="{0D9CE27E-AF90-4541-97F2-128FDCC5F312}"/>
                  </a:ext>
                </a:extLst>
              </p:cNvPr>
              <p:cNvSpPr/>
              <p:nvPr/>
            </p:nvSpPr>
            <p:spPr>
              <a:xfrm>
                <a:off x="6952784" y="4850231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53">
                <a:extLst>
                  <a:ext uri="{FF2B5EF4-FFF2-40B4-BE49-F238E27FC236}">
                    <a16:creationId xmlns:a16="http://schemas.microsoft.com/office/drawing/2014/main" id="{81D21814-41B9-4C49-B85D-70A142D609C2}"/>
                  </a:ext>
                </a:extLst>
              </p:cNvPr>
              <p:cNvSpPr/>
              <p:nvPr/>
            </p:nvSpPr>
            <p:spPr>
              <a:xfrm>
                <a:off x="7216439" y="4762560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55">
                <a:extLst>
                  <a:ext uri="{FF2B5EF4-FFF2-40B4-BE49-F238E27FC236}">
                    <a16:creationId xmlns:a16="http://schemas.microsoft.com/office/drawing/2014/main" id="{4127B56E-73DE-4DB0-BEBB-CF6E5F768DEC}"/>
                  </a:ext>
                </a:extLst>
              </p:cNvPr>
              <p:cNvSpPr/>
              <p:nvPr/>
            </p:nvSpPr>
            <p:spPr>
              <a:xfrm>
                <a:off x="6840978" y="4697403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14">
                <a:extLst>
                  <a:ext uri="{FF2B5EF4-FFF2-40B4-BE49-F238E27FC236}">
                    <a16:creationId xmlns:a16="http://schemas.microsoft.com/office/drawing/2014/main" id="{6F8989A1-0DB7-4E58-9144-B1379E0A3BB4}"/>
                  </a:ext>
                </a:extLst>
              </p:cNvPr>
              <p:cNvSpPr/>
              <p:nvPr/>
            </p:nvSpPr>
            <p:spPr>
              <a:xfrm rot="2922737">
                <a:off x="7470861" y="4743348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6">
                <a:extLst>
                  <a:ext uri="{FF2B5EF4-FFF2-40B4-BE49-F238E27FC236}">
                    <a16:creationId xmlns:a16="http://schemas.microsoft.com/office/drawing/2014/main" id="{E83EC25E-792E-4557-B7AA-9FCB82FE99D3}"/>
                  </a:ext>
                </a:extLst>
              </p:cNvPr>
              <p:cNvSpPr/>
              <p:nvPr/>
            </p:nvSpPr>
            <p:spPr>
              <a:xfrm rot="19678431">
                <a:off x="6928212" y="4989619"/>
                <a:ext cx="363998" cy="478582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3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63">
                <a:extLst>
                  <a:ext uri="{FF2B5EF4-FFF2-40B4-BE49-F238E27FC236}">
                    <a16:creationId xmlns:a16="http://schemas.microsoft.com/office/drawing/2014/main" id="{2744AF12-A2D0-417E-8E11-D7509597E7A3}"/>
                  </a:ext>
                </a:extLst>
              </p:cNvPr>
              <p:cNvSpPr/>
              <p:nvPr/>
            </p:nvSpPr>
            <p:spPr>
              <a:xfrm rot="2922737">
                <a:off x="7060754" y="5164152"/>
                <a:ext cx="221323" cy="4139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28F84">
                      <a:alpha val="10000"/>
                    </a:srgbClr>
                  </a:gs>
                  <a:gs pos="45000">
                    <a:srgbClr val="EE7164">
                      <a:alpha val="80000"/>
                    </a:srgbClr>
                  </a:gs>
                  <a:gs pos="21000">
                    <a:srgbClr val="FF5050">
                      <a:alpha val="9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64">
                <a:extLst>
                  <a:ext uri="{FF2B5EF4-FFF2-40B4-BE49-F238E27FC236}">
                    <a16:creationId xmlns:a16="http://schemas.microsoft.com/office/drawing/2014/main" id="{5EFDF078-F7CF-497C-91F7-5CF7C1DFD2D2}"/>
                  </a:ext>
                </a:extLst>
              </p:cNvPr>
              <p:cNvSpPr/>
              <p:nvPr/>
            </p:nvSpPr>
            <p:spPr>
              <a:xfrm rot="8471691">
                <a:off x="7234733" y="5297388"/>
                <a:ext cx="192141" cy="414545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65">
                <a:extLst>
                  <a:ext uri="{FF2B5EF4-FFF2-40B4-BE49-F238E27FC236}">
                    <a16:creationId xmlns:a16="http://schemas.microsoft.com/office/drawing/2014/main" id="{66A2089C-7434-4AFC-B700-688EB03D4771}"/>
                  </a:ext>
                </a:extLst>
              </p:cNvPr>
              <p:cNvSpPr/>
              <p:nvPr/>
            </p:nvSpPr>
            <p:spPr>
              <a:xfrm rot="2922737">
                <a:off x="7256325" y="5161814"/>
                <a:ext cx="221323" cy="413938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67">
                <a:extLst>
                  <a:ext uri="{FF2B5EF4-FFF2-40B4-BE49-F238E27FC236}">
                    <a16:creationId xmlns:a16="http://schemas.microsoft.com/office/drawing/2014/main" id="{C2225C05-0323-4785-B709-F476AFCCE283}"/>
                  </a:ext>
                </a:extLst>
              </p:cNvPr>
              <p:cNvSpPr/>
              <p:nvPr/>
            </p:nvSpPr>
            <p:spPr>
              <a:xfrm rot="19180518">
                <a:off x="7158322" y="4763227"/>
                <a:ext cx="260702" cy="413171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91000">
                    <a:srgbClr val="EE7164">
                      <a:alpha val="3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68">
                <a:extLst>
                  <a:ext uri="{FF2B5EF4-FFF2-40B4-BE49-F238E27FC236}">
                    <a16:creationId xmlns:a16="http://schemas.microsoft.com/office/drawing/2014/main" id="{EC7D35A4-BFDD-43D8-B4A2-A68808D19170}"/>
                  </a:ext>
                </a:extLst>
              </p:cNvPr>
              <p:cNvSpPr/>
              <p:nvPr/>
            </p:nvSpPr>
            <p:spPr>
              <a:xfrm rot="20395640">
                <a:off x="7245215" y="4749533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0000">
                    <a:srgbClr val="FF5050">
                      <a:alpha val="57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69">
                <a:extLst>
                  <a:ext uri="{FF2B5EF4-FFF2-40B4-BE49-F238E27FC236}">
                    <a16:creationId xmlns:a16="http://schemas.microsoft.com/office/drawing/2014/main" id="{6D64F742-D5C4-46D4-883A-F2C7F041D344}"/>
                  </a:ext>
                </a:extLst>
              </p:cNvPr>
              <p:cNvSpPr/>
              <p:nvPr/>
            </p:nvSpPr>
            <p:spPr>
              <a:xfrm rot="20395640">
                <a:off x="6931150" y="5096800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0">
                <a:extLst>
                  <a:ext uri="{FF2B5EF4-FFF2-40B4-BE49-F238E27FC236}">
                    <a16:creationId xmlns:a16="http://schemas.microsoft.com/office/drawing/2014/main" id="{2AE8899A-6B88-46F5-9E14-BADA4BB155DB}"/>
                  </a:ext>
                </a:extLst>
              </p:cNvPr>
              <p:cNvSpPr/>
              <p:nvPr/>
            </p:nvSpPr>
            <p:spPr>
              <a:xfrm rot="20395640">
                <a:off x="6948263" y="5011754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1">
                <a:extLst>
                  <a:ext uri="{FF2B5EF4-FFF2-40B4-BE49-F238E27FC236}">
                    <a16:creationId xmlns:a16="http://schemas.microsoft.com/office/drawing/2014/main" id="{660477A8-F2F2-4A5B-A89D-C38B44424609}"/>
                  </a:ext>
                </a:extLst>
              </p:cNvPr>
              <p:cNvSpPr/>
              <p:nvPr/>
            </p:nvSpPr>
            <p:spPr>
              <a:xfrm rot="20395640">
                <a:off x="7423837" y="5222059"/>
                <a:ext cx="162852" cy="297098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1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2">
                <a:extLst>
                  <a:ext uri="{FF2B5EF4-FFF2-40B4-BE49-F238E27FC236}">
                    <a16:creationId xmlns:a16="http://schemas.microsoft.com/office/drawing/2014/main" id="{DD2DBC20-AF42-4D33-8D5D-F9513D1950DD}"/>
                  </a:ext>
                </a:extLst>
              </p:cNvPr>
              <p:cNvSpPr/>
              <p:nvPr/>
            </p:nvSpPr>
            <p:spPr>
              <a:xfrm rot="20395640">
                <a:off x="7109862" y="5132343"/>
                <a:ext cx="313385" cy="279297"/>
              </a:xfrm>
              <a:prstGeom prst="ellipse">
                <a:avLst/>
              </a:prstGeom>
              <a:gradFill flip="none" rotWithShape="1">
                <a:gsLst>
                  <a:gs pos="47000">
                    <a:srgbClr val="F7615A">
                      <a:alpha val="65000"/>
                    </a:srgbClr>
                  </a:gs>
                  <a:gs pos="87000">
                    <a:srgbClr val="EE7164">
                      <a:alpha val="0"/>
                    </a:srgbClr>
                  </a:gs>
                  <a:gs pos="15000">
                    <a:srgbClr val="FF5050">
                      <a:alpha val="8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3">
                <a:extLst>
                  <a:ext uri="{FF2B5EF4-FFF2-40B4-BE49-F238E27FC236}">
                    <a16:creationId xmlns:a16="http://schemas.microsoft.com/office/drawing/2014/main" id="{BEFBA318-97C6-4C1F-8C34-DA134F816649}"/>
                  </a:ext>
                </a:extLst>
              </p:cNvPr>
              <p:cNvSpPr/>
              <p:nvPr/>
            </p:nvSpPr>
            <p:spPr>
              <a:xfrm rot="20395640">
                <a:off x="7031387" y="4930361"/>
                <a:ext cx="303660" cy="359107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F7615A">
                      <a:alpha val="88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6500">
                    <a:srgbClr val="FB5955">
                      <a:alpha val="81000"/>
                    </a:srgbClr>
                  </a:gs>
                  <a:gs pos="11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74">
                <a:extLst>
                  <a:ext uri="{FF2B5EF4-FFF2-40B4-BE49-F238E27FC236}">
                    <a16:creationId xmlns:a16="http://schemas.microsoft.com/office/drawing/2014/main" id="{F575FBB1-0B27-42BD-817E-DEB3AEC3B168}"/>
                  </a:ext>
                </a:extLst>
              </p:cNvPr>
              <p:cNvSpPr/>
              <p:nvPr/>
            </p:nvSpPr>
            <p:spPr>
              <a:xfrm rot="15884582">
                <a:off x="7106222" y="5343787"/>
                <a:ext cx="235320" cy="30606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4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75">
                <a:extLst>
                  <a:ext uri="{FF2B5EF4-FFF2-40B4-BE49-F238E27FC236}">
                    <a16:creationId xmlns:a16="http://schemas.microsoft.com/office/drawing/2014/main" id="{E7F93F31-A192-445B-BB0D-ACB6F79AFE0F}"/>
                  </a:ext>
                </a:extLst>
              </p:cNvPr>
              <p:cNvSpPr/>
              <p:nvPr/>
            </p:nvSpPr>
            <p:spPr>
              <a:xfrm rot="2502368">
                <a:off x="7033691" y="4993770"/>
                <a:ext cx="281550" cy="447229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5000">
                    <a:srgbClr val="FF4228">
                      <a:alpha val="70000"/>
                    </a:srgbClr>
                  </a:gs>
                  <a:gs pos="8000">
                    <a:srgbClr val="FF3300">
                      <a:alpha val="75000"/>
                    </a:srgbClr>
                  </a:gs>
                  <a:gs pos="37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76">
                <a:extLst>
                  <a:ext uri="{FF2B5EF4-FFF2-40B4-BE49-F238E27FC236}">
                    <a16:creationId xmlns:a16="http://schemas.microsoft.com/office/drawing/2014/main" id="{694E7BB5-AFBF-4B8D-806A-B6B9FEAF7F13}"/>
                  </a:ext>
                </a:extLst>
              </p:cNvPr>
              <p:cNvSpPr/>
              <p:nvPr/>
            </p:nvSpPr>
            <p:spPr>
              <a:xfrm rot="19025580">
                <a:off x="7006867" y="4866844"/>
                <a:ext cx="281550" cy="447229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5000">
                    <a:srgbClr val="FF4228">
                      <a:alpha val="70000"/>
                    </a:srgbClr>
                  </a:gs>
                  <a:gs pos="8000">
                    <a:srgbClr val="FF3300">
                      <a:alpha val="75000"/>
                    </a:srgbClr>
                  </a:gs>
                  <a:gs pos="37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77">
                <a:extLst>
                  <a:ext uri="{FF2B5EF4-FFF2-40B4-BE49-F238E27FC236}">
                    <a16:creationId xmlns:a16="http://schemas.microsoft.com/office/drawing/2014/main" id="{62DB4C8C-2A3E-4890-8367-6D6C42F16886}"/>
                  </a:ext>
                </a:extLst>
              </p:cNvPr>
              <p:cNvSpPr/>
              <p:nvPr/>
            </p:nvSpPr>
            <p:spPr>
              <a:xfrm rot="2502368">
                <a:off x="6972148" y="5043519"/>
                <a:ext cx="187864" cy="316315"/>
              </a:xfrm>
              <a:prstGeom prst="ellipse">
                <a:avLst/>
              </a:prstGeom>
              <a:gradFill flip="none" rotWithShape="1">
                <a:gsLst>
                  <a:gs pos="5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32000">
                    <a:srgbClr val="FF4228">
                      <a:alpha val="70000"/>
                    </a:srgbClr>
                  </a:gs>
                  <a:gs pos="17000">
                    <a:srgbClr val="FF3300">
                      <a:alpha val="94000"/>
                    </a:srgbClr>
                  </a:gs>
                  <a:gs pos="45000">
                    <a:srgbClr val="FF5050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77">
                <a:extLst>
                  <a:ext uri="{FF2B5EF4-FFF2-40B4-BE49-F238E27FC236}">
                    <a16:creationId xmlns:a16="http://schemas.microsoft.com/office/drawing/2014/main" id="{04B9F2FA-A18C-4D1A-9FFA-9531EC5234CB}"/>
                  </a:ext>
                </a:extLst>
              </p:cNvPr>
              <p:cNvSpPr/>
              <p:nvPr/>
            </p:nvSpPr>
            <p:spPr>
              <a:xfrm rot="2502368">
                <a:off x="6911670" y="5051669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0">
                <a:extLst>
                  <a:ext uri="{FF2B5EF4-FFF2-40B4-BE49-F238E27FC236}">
                    <a16:creationId xmlns:a16="http://schemas.microsoft.com/office/drawing/2014/main" id="{F61F3B79-1C2F-4A6B-BFB1-79B6A96EC7D8}"/>
                  </a:ext>
                </a:extLst>
              </p:cNvPr>
              <p:cNvSpPr/>
              <p:nvPr/>
            </p:nvSpPr>
            <p:spPr>
              <a:xfrm rot="2061083">
                <a:off x="7043457" y="5064890"/>
                <a:ext cx="279216" cy="312277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91000">
                    <a:srgbClr val="EE7164">
                      <a:alpha val="3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40">
                <a:extLst>
                  <a:ext uri="{FF2B5EF4-FFF2-40B4-BE49-F238E27FC236}">
                    <a16:creationId xmlns:a16="http://schemas.microsoft.com/office/drawing/2014/main" id="{3AACB645-C90C-4E43-81D5-A05DBA26F94B}"/>
                  </a:ext>
                </a:extLst>
              </p:cNvPr>
              <p:cNvSpPr/>
              <p:nvPr/>
            </p:nvSpPr>
            <p:spPr>
              <a:xfrm>
                <a:off x="6959897" y="5357044"/>
                <a:ext cx="64026" cy="64026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12">
                <a:extLst>
                  <a:ext uri="{FF2B5EF4-FFF2-40B4-BE49-F238E27FC236}">
                    <a16:creationId xmlns:a16="http://schemas.microsoft.com/office/drawing/2014/main" id="{A7C80AB0-F9CC-4658-893F-7E4C517F118F}"/>
                  </a:ext>
                </a:extLst>
              </p:cNvPr>
              <p:cNvSpPr/>
              <p:nvPr/>
            </p:nvSpPr>
            <p:spPr>
              <a:xfrm>
                <a:off x="6892143" y="5289290"/>
                <a:ext cx="64026" cy="64026"/>
              </a:xfrm>
              <a:prstGeom prst="ellipse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446">
                <a:extLst>
                  <a:ext uri="{FF2B5EF4-FFF2-40B4-BE49-F238E27FC236}">
                    <a16:creationId xmlns:a16="http://schemas.microsoft.com/office/drawing/2014/main" id="{9ABE25F4-B99A-4DCD-95B1-0BB52D28260A}"/>
                  </a:ext>
                </a:extLst>
              </p:cNvPr>
              <p:cNvSpPr/>
              <p:nvPr/>
            </p:nvSpPr>
            <p:spPr>
              <a:xfrm rot="20826205">
                <a:off x="7112708" y="4871468"/>
                <a:ext cx="272705" cy="452323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77">
                <a:extLst>
                  <a:ext uri="{FF2B5EF4-FFF2-40B4-BE49-F238E27FC236}">
                    <a16:creationId xmlns:a16="http://schemas.microsoft.com/office/drawing/2014/main" id="{34C7E09C-7B6F-419E-AC43-B70411A011B3}"/>
                  </a:ext>
                </a:extLst>
              </p:cNvPr>
              <p:cNvSpPr/>
              <p:nvPr/>
            </p:nvSpPr>
            <p:spPr>
              <a:xfrm rot="2502368">
                <a:off x="7036832" y="5011394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77">
                <a:extLst>
                  <a:ext uri="{FF2B5EF4-FFF2-40B4-BE49-F238E27FC236}">
                    <a16:creationId xmlns:a16="http://schemas.microsoft.com/office/drawing/2014/main" id="{EA65D29E-E4E8-433C-92C1-1C0F3D265C0D}"/>
                  </a:ext>
                </a:extLst>
              </p:cNvPr>
              <p:cNvSpPr/>
              <p:nvPr/>
            </p:nvSpPr>
            <p:spPr>
              <a:xfrm rot="2502368">
                <a:off x="6994962" y="4891824"/>
                <a:ext cx="365032" cy="351562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7615A">
                      <a:alpha val="30000"/>
                    </a:srgbClr>
                  </a:gs>
                  <a:gs pos="95000">
                    <a:srgbClr val="EE7164">
                      <a:alpha val="20000"/>
                    </a:srgbClr>
                  </a:gs>
                  <a:gs pos="75000">
                    <a:srgbClr val="FF4228">
                      <a:alpha val="70000"/>
                    </a:srgbClr>
                  </a:gs>
                  <a:gs pos="21000">
                    <a:srgbClr val="FF0000">
                      <a:alpha val="90000"/>
                    </a:srgbClr>
                  </a:gs>
                  <a:gs pos="47000">
                    <a:srgbClr val="FF3300">
                      <a:alpha val="94000"/>
                    </a:srgbClr>
                  </a:gs>
                  <a:gs pos="85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77">
                <a:extLst>
                  <a:ext uri="{FF2B5EF4-FFF2-40B4-BE49-F238E27FC236}">
                    <a16:creationId xmlns:a16="http://schemas.microsoft.com/office/drawing/2014/main" id="{C13EE1B4-FF95-4ACF-967B-A6E247F0CBB9}"/>
                  </a:ext>
                </a:extLst>
              </p:cNvPr>
              <p:cNvSpPr/>
              <p:nvPr/>
            </p:nvSpPr>
            <p:spPr>
              <a:xfrm rot="2502368">
                <a:off x="6960493" y="4911637"/>
                <a:ext cx="431149" cy="523514"/>
              </a:xfrm>
              <a:prstGeom prst="ellipse">
                <a:avLst/>
              </a:prstGeom>
              <a:gradFill flip="none" rotWithShape="1">
                <a:gsLst>
                  <a:gs pos="94000">
                    <a:srgbClr val="F7615A">
                      <a:alpha val="30000"/>
                    </a:srgbClr>
                  </a:gs>
                  <a:gs pos="100000">
                    <a:srgbClr val="EE7164">
                      <a:alpha val="20000"/>
                    </a:srgbClr>
                  </a:gs>
                  <a:gs pos="75000">
                    <a:srgbClr val="FF4228">
                      <a:alpha val="60000"/>
                    </a:srgbClr>
                  </a:gs>
                  <a:gs pos="17000">
                    <a:srgbClr val="FF0000">
                      <a:alpha val="90000"/>
                    </a:srgbClr>
                  </a:gs>
                  <a:gs pos="39000">
                    <a:srgbClr val="FF0700"/>
                  </a:gs>
                  <a:gs pos="64000">
                    <a:srgbClr val="FF3300">
                      <a:alpha val="70000"/>
                    </a:srgbClr>
                  </a:gs>
                  <a:gs pos="87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楕円 79">
                <a:extLst>
                  <a:ext uri="{FF2B5EF4-FFF2-40B4-BE49-F238E27FC236}">
                    <a16:creationId xmlns:a16="http://schemas.microsoft.com/office/drawing/2014/main" id="{53940094-46EF-44FD-A99A-95687010C81A}"/>
                  </a:ext>
                </a:extLst>
              </p:cNvPr>
              <p:cNvSpPr/>
              <p:nvPr/>
            </p:nvSpPr>
            <p:spPr>
              <a:xfrm rot="20395640">
                <a:off x="7312969" y="4817288"/>
                <a:ext cx="171176" cy="2792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20000">
                    <a:srgbClr val="FF5050">
                      <a:alpha val="57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77">
                <a:extLst>
                  <a:ext uri="{FF2B5EF4-FFF2-40B4-BE49-F238E27FC236}">
                    <a16:creationId xmlns:a16="http://schemas.microsoft.com/office/drawing/2014/main" id="{5112D09C-6F39-4246-9045-3B8561F1BEAD}"/>
                  </a:ext>
                </a:extLst>
              </p:cNvPr>
              <p:cNvSpPr/>
              <p:nvPr/>
            </p:nvSpPr>
            <p:spPr>
              <a:xfrm rot="19322889">
                <a:off x="7281713" y="5435694"/>
                <a:ext cx="96483" cy="199551"/>
              </a:xfrm>
              <a:prstGeom prst="ellipse">
                <a:avLst/>
              </a:prstGeom>
              <a:gradFill flip="none" rotWithShape="1">
                <a:gsLst>
                  <a:gs pos="86000">
                    <a:srgbClr val="F7615A">
                      <a:alpha val="30000"/>
                    </a:srgbClr>
                  </a:gs>
                  <a:gs pos="93000">
                    <a:srgbClr val="EE7164">
                      <a:alpha val="20000"/>
                    </a:srgbClr>
                  </a:gs>
                  <a:gs pos="64000">
                    <a:srgbClr val="FF4228">
                      <a:alpha val="70000"/>
                    </a:srgbClr>
                  </a:gs>
                  <a:gs pos="0">
                    <a:srgbClr val="FF0000">
                      <a:alpha val="90000"/>
                    </a:srgbClr>
                  </a:gs>
                  <a:gs pos="19000">
                    <a:srgbClr val="FF3300">
                      <a:alpha val="94000"/>
                    </a:srgbClr>
                  </a:gs>
                  <a:gs pos="78000">
                    <a:srgbClr val="FF5050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14">
                <a:extLst>
                  <a:ext uri="{FF2B5EF4-FFF2-40B4-BE49-F238E27FC236}">
                    <a16:creationId xmlns:a16="http://schemas.microsoft.com/office/drawing/2014/main" id="{DC8CFA71-C408-4263-B8DB-C766815C2362}"/>
                  </a:ext>
                </a:extLst>
              </p:cNvPr>
              <p:cNvSpPr/>
              <p:nvPr/>
            </p:nvSpPr>
            <p:spPr>
              <a:xfrm rot="2922737">
                <a:off x="7523289" y="4781600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14">
                <a:extLst>
                  <a:ext uri="{FF2B5EF4-FFF2-40B4-BE49-F238E27FC236}">
                    <a16:creationId xmlns:a16="http://schemas.microsoft.com/office/drawing/2014/main" id="{4365957D-6266-4D90-97E5-2333F16ACC44}"/>
                  </a:ext>
                </a:extLst>
              </p:cNvPr>
              <p:cNvSpPr/>
              <p:nvPr/>
            </p:nvSpPr>
            <p:spPr>
              <a:xfrm rot="2922737">
                <a:off x="7447948" y="4833796"/>
                <a:ext cx="194078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14">
                <a:extLst>
                  <a:ext uri="{FF2B5EF4-FFF2-40B4-BE49-F238E27FC236}">
                    <a16:creationId xmlns:a16="http://schemas.microsoft.com/office/drawing/2014/main" id="{15E811FA-98C4-4020-AD5D-E038E4ABAE56}"/>
                  </a:ext>
                </a:extLst>
              </p:cNvPr>
              <p:cNvSpPr/>
              <p:nvPr/>
            </p:nvSpPr>
            <p:spPr>
              <a:xfrm rot="2238112">
                <a:off x="6681008" y="4854885"/>
                <a:ext cx="194079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14">
                <a:extLst>
                  <a:ext uri="{FF2B5EF4-FFF2-40B4-BE49-F238E27FC236}">
                    <a16:creationId xmlns:a16="http://schemas.microsoft.com/office/drawing/2014/main" id="{CD12B24A-EBDB-47E3-B9C5-2A21D7BE1360}"/>
                  </a:ext>
                </a:extLst>
              </p:cNvPr>
              <p:cNvSpPr/>
              <p:nvPr/>
            </p:nvSpPr>
            <p:spPr>
              <a:xfrm rot="19967122">
                <a:off x="7241724" y="5393249"/>
                <a:ext cx="194079" cy="30285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1000">
                    <a:srgbClr val="FF5050">
                      <a:alpha val="72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055C4C1E-97FC-4B73-B30E-9CF561D48213}"/>
                  </a:ext>
                </a:extLst>
              </p:cNvPr>
              <p:cNvGrpSpPr/>
              <p:nvPr/>
            </p:nvGrpSpPr>
            <p:grpSpPr>
              <a:xfrm>
                <a:off x="6524135" y="4587762"/>
                <a:ext cx="914266" cy="1041945"/>
                <a:chOff x="6726718" y="5170921"/>
                <a:chExt cx="795327" cy="906396"/>
              </a:xfrm>
            </p:grpSpPr>
            <p:sp>
              <p:nvSpPr>
                <p:cNvPr id="114" name="楕円 77">
                  <a:extLst>
                    <a:ext uri="{FF2B5EF4-FFF2-40B4-BE49-F238E27FC236}">
                      <a16:creationId xmlns:a16="http://schemas.microsoft.com/office/drawing/2014/main" id="{10BD3FD8-E11B-4DD2-9B8D-0E2B3DE74143}"/>
                    </a:ext>
                  </a:extLst>
                </p:cNvPr>
                <p:cNvSpPr/>
                <p:nvPr/>
              </p:nvSpPr>
              <p:spPr>
                <a:xfrm rot="2502368">
                  <a:off x="6795359" y="5271484"/>
                  <a:ext cx="375060" cy="455409"/>
                </a:xfrm>
                <a:prstGeom prst="ellipse">
                  <a:avLst/>
                </a:prstGeom>
                <a:gradFill flip="none" rotWithShape="1">
                  <a:gsLst>
                    <a:gs pos="94000">
                      <a:srgbClr val="F7615A">
                        <a:alpha val="30000"/>
                      </a:srgbClr>
                    </a:gs>
                    <a:gs pos="100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60000"/>
                      </a:srgbClr>
                    </a:gs>
                    <a:gs pos="17000">
                      <a:srgbClr val="FF0000">
                        <a:alpha val="90000"/>
                      </a:srgbClr>
                    </a:gs>
                    <a:gs pos="39000">
                      <a:srgbClr val="FF0700"/>
                    </a:gs>
                    <a:gs pos="64000">
                      <a:srgbClr val="FF3300">
                        <a:alpha val="70000"/>
                      </a:srgbClr>
                    </a:gs>
                    <a:gs pos="87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楕円 13">
                  <a:extLst>
                    <a:ext uri="{FF2B5EF4-FFF2-40B4-BE49-F238E27FC236}">
                      <a16:creationId xmlns:a16="http://schemas.microsoft.com/office/drawing/2014/main" id="{AEE84770-FD83-480E-8682-6305A57F6C3B}"/>
                    </a:ext>
                  </a:extLst>
                </p:cNvPr>
                <p:cNvSpPr/>
                <p:nvPr/>
              </p:nvSpPr>
              <p:spPr>
                <a:xfrm rot="13210021">
                  <a:off x="6726718" y="5498223"/>
                  <a:ext cx="579094" cy="579094"/>
                </a:xfrm>
                <a:prstGeom prst="ellipse">
                  <a:avLst/>
                </a:prstGeom>
                <a:gradFill flip="none" rotWithShape="1">
                  <a:gsLst>
                    <a:gs pos="79000">
                      <a:srgbClr val="FDE7E3">
                        <a:alpha val="0"/>
                      </a:srgbClr>
                    </a:gs>
                    <a:gs pos="93000">
                      <a:schemeClr val="bg1">
                        <a:alpha val="0"/>
                      </a:schemeClr>
                    </a:gs>
                    <a:gs pos="68000">
                      <a:srgbClr val="FACAC4">
                        <a:alpha val="0"/>
                      </a:srgbClr>
                    </a:gs>
                    <a:gs pos="56000">
                      <a:srgbClr val="F6ACA4">
                        <a:alpha val="29000"/>
                      </a:srgbClr>
                    </a:gs>
                    <a:gs pos="44500">
                      <a:srgbClr val="F28F84">
                        <a:alpha val="63000"/>
                      </a:srgbClr>
                    </a:gs>
                    <a:gs pos="33000">
                      <a:srgbClr val="EE7164">
                        <a:alpha val="80000"/>
                      </a:srgbClr>
                    </a:gs>
                    <a:gs pos="14000">
                      <a:srgbClr val="FF5050">
                        <a:alpha val="9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53">
                  <a:extLst>
                    <a:ext uri="{FF2B5EF4-FFF2-40B4-BE49-F238E27FC236}">
                      <a16:creationId xmlns:a16="http://schemas.microsoft.com/office/drawing/2014/main" id="{37FE7EE6-EA43-4DA9-B62B-C646A55EE98E}"/>
                    </a:ext>
                  </a:extLst>
                </p:cNvPr>
                <p:cNvSpPr/>
                <p:nvPr/>
              </p:nvSpPr>
              <p:spPr>
                <a:xfrm rot="13210021">
                  <a:off x="6942950" y="5193190"/>
                  <a:ext cx="579095" cy="579094"/>
                </a:xfrm>
                <a:prstGeom prst="ellipse">
                  <a:avLst/>
                </a:prstGeom>
                <a:gradFill flip="none" rotWithShape="1">
                  <a:gsLst>
                    <a:gs pos="68000">
                      <a:srgbClr val="FACAC4">
                        <a:alpha val="0"/>
                      </a:srgbClr>
                    </a:gs>
                    <a:gs pos="56000">
                      <a:srgbClr val="F6ACA4">
                        <a:alpha val="29000"/>
                      </a:srgbClr>
                    </a:gs>
                    <a:gs pos="44500">
                      <a:srgbClr val="F28F84">
                        <a:alpha val="63000"/>
                      </a:srgbClr>
                    </a:gs>
                    <a:gs pos="33000">
                      <a:srgbClr val="EE7164">
                        <a:alpha val="80000"/>
                      </a:srgbClr>
                    </a:gs>
                    <a:gs pos="14000">
                      <a:srgbClr val="FF5050">
                        <a:alpha val="9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43">
                  <a:extLst>
                    <a:ext uri="{FF2B5EF4-FFF2-40B4-BE49-F238E27FC236}">
                      <a16:creationId xmlns:a16="http://schemas.microsoft.com/office/drawing/2014/main" id="{B1A69176-E158-4FA4-B383-C3176A86EEFA}"/>
                    </a:ext>
                  </a:extLst>
                </p:cNvPr>
                <p:cNvSpPr/>
                <p:nvPr/>
              </p:nvSpPr>
              <p:spPr>
                <a:xfrm rot="13210021">
                  <a:off x="7143061" y="5319950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47">
                  <a:extLst>
                    <a:ext uri="{FF2B5EF4-FFF2-40B4-BE49-F238E27FC236}">
                      <a16:creationId xmlns:a16="http://schemas.microsoft.com/office/drawing/2014/main" id="{23E5D5B3-26F7-4C45-9FA4-E469274C4F12}"/>
                    </a:ext>
                  </a:extLst>
                </p:cNvPr>
                <p:cNvSpPr/>
                <p:nvPr/>
              </p:nvSpPr>
              <p:spPr>
                <a:xfrm rot="13210021">
                  <a:off x="7111650" y="5319949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49">
                  <a:extLst>
                    <a:ext uri="{FF2B5EF4-FFF2-40B4-BE49-F238E27FC236}">
                      <a16:creationId xmlns:a16="http://schemas.microsoft.com/office/drawing/2014/main" id="{FF2CFC0C-4640-47CC-A198-07FB14EA3150}"/>
                    </a:ext>
                  </a:extLst>
                </p:cNvPr>
                <p:cNvSpPr/>
                <p:nvPr/>
              </p:nvSpPr>
              <p:spPr>
                <a:xfrm rot="13210021">
                  <a:off x="7185119" y="5285233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77">
                  <a:extLst>
                    <a:ext uri="{FF2B5EF4-FFF2-40B4-BE49-F238E27FC236}">
                      <a16:creationId xmlns:a16="http://schemas.microsoft.com/office/drawing/2014/main" id="{2C458C10-B159-4D40-B2C5-AB26D14F7384}"/>
                    </a:ext>
                  </a:extLst>
                </p:cNvPr>
                <p:cNvSpPr/>
                <p:nvPr/>
              </p:nvSpPr>
              <p:spPr>
                <a:xfrm rot="15712389">
                  <a:off x="6968609" y="5173315"/>
                  <a:ext cx="394592" cy="389804"/>
                </a:xfrm>
                <a:prstGeom prst="ellipse">
                  <a:avLst/>
                </a:prstGeom>
                <a:gradFill flip="none" rotWithShape="1">
                  <a:gsLst>
                    <a:gs pos="92000">
                      <a:srgbClr val="F7615A">
                        <a:alpha val="30000"/>
                      </a:srgbClr>
                    </a:gs>
                    <a:gs pos="95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70000"/>
                      </a:srgbClr>
                    </a:gs>
                    <a:gs pos="21000">
                      <a:srgbClr val="FF0000">
                        <a:alpha val="90000"/>
                      </a:srgbClr>
                    </a:gs>
                    <a:gs pos="47000">
                      <a:srgbClr val="FF3300">
                        <a:alpha val="94000"/>
                      </a:srgbClr>
                    </a:gs>
                    <a:gs pos="85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77">
                  <a:extLst>
                    <a:ext uri="{FF2B5EF4-FFF2-40B4-BE49-F238E27FC236}">
                      <a16:creationId xmlns:a16="http://schemas.microsoft.com/office/drawing/2014/main" id="{F3584F97-C76C-419E-91EA-1F04AC36D140}"/>
                    </a:ext>
                  </a:extLst>
                </p:cNvPr>
                <p:cNvSpPr/>
                <p:nvPr/>
              </p:nvSpPr>
              <p:spPr>
                <a:xfrm rot="15712389">
                  <a:off x="6880372" y="5471983"/>
                  <a:ext cx="317544" cy="305827"/>
                </a:xfrm>
                <a:prstGeom prst="ellipse">
                  <a:avLst/>
                </a:prstGeom>
                <a:gradFill flip="none" rotWithShape="1">
                  <a:gsLst>
                    <a:gs pos="92000">
                      <a:srgbClr val="F7615A">
                        <a:alpha val="30000"/>
                      </a:srgbClr>
                    </a:gs>
                    <a:gs pos="95000">
                      <a:srgbClr val="EE7164">
                        <a:alpha val="20000"/>
                      </a:srgbClr>
                    </a:gs>
                    <a:gs pos="75000">
                      <a:srgbClr val="FF4228">
                        <a:alpha val="70000"/>
                      </a:srgbClr>
                    </a:gs>
                    <a:gs pos="21000">
                      <a:srgbClr val="FF0000">
                        <a:alpha val="90000"/>
                      </a:srgbClr>
                    </a:gs>
                    <a:gs pos="47000">
                      <a:srgbClr val="FF3300">
                        <a:alpha val="94000"/>
                      </a:srgbClr>
                    </a:gs>
                    <a:gs pos="85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48" hidden="1">
                  <a:extLst>
                    <a:ext uri="{FF2B5EF4-FFF2-40B4-BE49-F238E27FC236}">
                      <a16:creationId xmlns:a16="http://schemas.microsoft.com/office/drawing/2014/main" id="{6C84D017-6EAC-4FE9-BE08-880097F8AE92}"/>
                    </a:ext>
                  </a:extLst>
                </p:cNvPr>
                <p:cNvSpPr/>
                <p:nvPr/>
              </p:nvSpPr>
              <p:spPr>
                <a:xfrm rot="13210021">
                  <a:off x="6985477" y="54631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77">
                  <a:extLst>
                    <a:ext uri="{FF2B5EF4-FFF2-40B4-BE49-F238E27FC236}">
                      <a16:creationId xmlns:a16="http://schemas.microsoft.com/office/drawing/2014/main" id="{C6C0C2BE-34E0-4ECF-9D97-18439D13DDE0}"/>
                    </a:ext>
                  </a:extLst>
                </p:cNvPr>
                <p:cNvSpPr/>
                <p:nvPr/>
              </p:nvSpPr>
              <p:spPr>
                <a:xfrm rot="10932910">
                  <a:off x="7125712" y="5422544"/>
                  <a:ext cx="83931" cy="173591"/>
                </a:xfrm>
                <a:prstGeom prst="ellipse">
                  <a:avLst/>
                </a:prstGeom>
                <a:gradFill flip="none" rotWithShape="1">
                  <a:gsLst>
                    <a:gs pos="86000">
                      <a:srgbClr val="F7615A">
                        <a:alpha val="30000"/>
                      </a:srgbClr>
                    </a:gs>
                    <a:gs pos="93000">
                      <a:srgbClr val="EE7164">
                        <a:alpha val="20000"/>
                      </a:srgbClr>
                    </a:gs>
                    <a:gs pos="64000">
                      <a:srgbClr val="FF4228">
                        <a:alpha val="70000"/>
                      </a:srgbClr>
                    </a:gs>
                    <a:gs pos="0">
                      <a:srgbClr val="FF0000">
                        <a:alpha val="90000"/>
                      </a:srgbClr>
                    </a:gs>
                    <a:gs pos="19000">
                      <a:srgbClr val="FF3300">
                        <a:alpha val="94000"/>
                      </a:srgbClr>
                    </a:gs>
                    <a:gs pos="78000">
                      <a:srgbClr val="FF5050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4" hidden="1">
                  <a:extLst>
                    <a:ext uri="{FF2B5EF4-FFF2-40B4-BE49-F238E27FC236}">
                      <a16:creationId xmlns:a16="http://schemas.microsoft.com/office/drawing/2014/main" id="{D740F186-EC90-4F23-957B-6793071F02EF}"/>
                    </a:ext>
                  </a:extLst>
                </p:cNvPr>
                <p:cNvSpPr/>
                <p:nvPr/>
              </p:nvSpPr>
              <p:spPr>
                <a:xfrm rot="11577143">
                  <a:off x="7074180" y="5321100"/>
                  <a:ext cx="168831" cy="263453"/>
                </a:xfrm>
                <a:prstGeom prst="ellipse">
                  <a:avLst/>
                </a:prstGeom>
                <a:gradFill flip="none" rotWithShape="1">
                  <a:gsLst>
                    <a:gs pos="38000">
                      <a:srgbClr val="F7615A">
                        <a:alpha val="60000"/>
                      </a:srgbClr>
                    </a:gs>
                    <a:gs pos="89000">
                      <a:srgbClr val="EE7164">
                        <a:alpha val="10000"/>
                      </a:srgbClr>
                    </a:gs>
                    <a:gs pos="11000">
                      <a:srgbClr val="FF5050">
                        <a:alpha val="72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48" hidden="1">
                  <a:extLst>
                    <a:ext uri="{FF2B5EF4-FFF2-40B4-BE49-F238E27FC236}">
                      <a16:creationId xmlns:a16="http://schemas.microsoft.com/office/drawing/2014/main" id="{D06FA726-76CA-4A13-B1A4-C6E841AF4F5A}"/>
                    </a:ext>
                  </a:extLst>
                </p:cNvPr>
                <p:cNvSpPr/>
                <p:nvPr/>
              </p:nvSpPr>
              <p:spPr>
                <a:xfrm rot="13210021">
                  <a:off x="7137877" y="56155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48" hidden="1">
                  <a:extLst>
                    <a:ext uri="{FF2B5EF4-FFF2-40B4-BE49-F238E27FC236}">
                      <a16:creationId xmlns:a16="http://schemas.microsoft.com/office/drawing/2014/main" id="{FF77E145-AE63-4D69-B7ED-71E8944D01E1}"/>
                    </a:ext>
                  </a:extLst>
                </p:cNvPr>
                <p:cNvSpPr/>
                <p:nvPr/>
              </p:nvSpPr>
              <p:spPr>
                <a:xfrm rot="13210021">
                  <a:off x="7290277" y="57679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parton" hidden="1">
                  <a:extLst>
                    <a:ext uri="{FF2B5EF4-FFF2-40B4-BE49-F238E27FC236}">
                      <a16:creationId xmlns:a16="http://schemas.microsoft.com/office/drawing/2014/main" id="{AD2AFDE7-6477-43F1-B320-F59345EDE04B}"/>
                    </a:ext>
                  </a:extLst>
                </p:cNvPr>
                <p:cNvSpPr/>
                <p:nvPr/>
              </p:nvSpPr>
              <p:spPr>
                <a:xfrm rot="13210021">
                  <a:off x="6964085" y="5812287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46" hidden="1">
                  <a:extLst>
                    <a:ext uri="{FF2B5EF4-FFF2-40B4-BE49-F238E27FC236}">
                      <a16:creationId xmlns:a16="http://schemas.microsoft.com/office/drawing/2014/main" id="{8238144E-868C-4990-A206-AFC6E41A7BFE}"/>
                    </a:ext>
                  </a:extLst>
                </p:cNvPr>
                <p:cNvSpPr/>
                <p:nvPr/>
              </p:nvSpPr>
              <p:spPr>
                <a:xfrm rot="13210021">
                  <a:off x="7116485" y="5964687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parton" hidden="1">
                  <a:extLst>
                    <a:ext uri="{FF2B5EF4-FFF2-40B4-BE49-F238E27FC236}">
                      <a16:creationId xmlns:a16="http://schemas.microsoft.com/office/drawing/2014/main" id="{C6B8CFDD-9347-4A05-9C8D-C0FAE12BE9FD}"/>
                    </a:ext>
                  </a:extLst>
                </p:cNvPr>
                <p:cNvSpPr/>
                <p:nvPr/>
              </p:nvSpPr>
              <p:spPr>
                <a:xfrm rot="13210021">
                  <a:off x="7161203" y="5318072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parton" hidden="1">
                  <a:extLst>
                    <a:ext uri="{FF2B5EF4-FFF2-40B4-BE49-F238E27FC236}">
                      <a16:creationId xmlns:a16="http://schemas.microsoft.com/office/drawing/2014/main" id="{37DA3D95-F4FD-4BC1-8DCC-2653164F5F92}"/>
                    </a:ext>
                  </a:extLst>
                </p:cNvPr>
                <p:cNvSpPr/>
                <p:nvPr/>
              </p:nvSpPr>
              <p:spPr>
                <a:xfrm rot="13210021">
                  <a:off x="6772772" y="5482349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parton" hidden="1">
                  <a:extLst>
                    <a:ext uri="{FF2B5EF4-FFF2-40B4-BE49-F238E27FC236}">
                      <a16:creationId xmlns:a16="http://schemas.microsoft.com/office/drawing/2014/main" id="{C9BB4B4E-AA7B-40EE-877E-C34247BF71F6}"/>
                    </a:ext>
                  </a:extLst>
                </p:cNvPr>
                <p:cNvSpPr/>
                <p:nvPr/>
              </p:nvSpPr>
              <p:spPr>
                <a:xfrm rot="13210021">
                  <a:off x="7003328" y="5573032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parton" hidden="1">
                  <a:extLst>
                    <a:ext uri="{FF2B5EF4-FFF2-40B4-BE49-F238E27FC236}">
                      <a16:creationId xmlns:a16="http://schemas.microsoft.com/office/drawing/2014/main" id="{544753A3-15B8-4385-8006-6828260E1CCB}"/>
                    </a:ext>
                  </a:extLst>
                </p:cNvPr>
                <p:cNvSpPr/>
                <p:nvPr/>
              </p:nvSpPr>
              <p:spPr>
                <a:xfrm rot="13210021">
                  <a:off x="7290278" y="5539974"/>
                  <a:ext cx="55697" cy="55697"/>
                </a:xfrm>
                <a:prstGeom prst="ellipse">
                  <a:avLst/>
                </a:prstGeom>
                <a:ln/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楕円 60">
                <a:extLst>
                  <a:ext uri="{FF2B5EF4-FFF2-40B4-BE49-F238E27FC236}">
                    <a16:creationId xmlns:a16="http://schemas.microsoft.com/office/drawing/2014/main" id="{50D23F30-ACBE-4891-BCBB-485D69529392}"/>
                  </a:ext>
                </a:extLst>
              </p:cNvPr>
              <p:cNvSpPr/>
              <p:nvPr/>
            </p:nvSpPr>
            <p:spPr>
              <a:xfrm rot="13210021">
                <a:off x="6592974" y="4259723"/>
                <a:ext cx="665697" cy="665696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20">
                <a:extLst>
                  <a:ext uri="{FF2B5EF4-FFF2-40B4-BE49-F238E27FC236}">
                    <a16:creationId xmlns:a16="http://schemas.microsoft.com/office/drawing/2014/main" id="{C6F81577-2506-4BD4-81CA-3C1EA989650A}"/>
                  </a:ext>
                </a:extLst>
              </p:cNvPr>
              <p:cNvSpPr/>
              <p:nvPr/>
            </p:nvSpPr>
            <p:spPr>
              <a:xfrm rot="13152294" flipH="1" flipV="1">
                <a:off x="7454568" y="4386297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20">
                <a:extLst>
                  <a:ext uri="{FF2B5EF4-FFF2-40B4-BE49-F238E27FC236}">
                    <a16:creationId xmlns:a16="http://schemas.microsoft.com/office/drawing/2014/main" id="{46B75E95-5139-4C96-8E5C-E9F01F67A7D4}"/>
                  </a:ext>
                </a:extLst>
              </p:cNvPr>
              <p:cNvSpPr/>
              <p:nvPr/>
            </p:nvSpPr>
            <p:spPr>
              <a:xfrm rot="13152294" flipH="1" flipV="1">
                <a:off x="7269339" y="4459130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20">
                <a:extLst>
                  <a:ext uri="{FF2B5EF4-FFF2-40B4-BE49-F238E27FC236}">
                    <a16:creationId xmlns:a16="http://schemas.microsoft.com/office/drawing/2014/main" id="{BF3ACD5F-3F8C-4DAC-86E9-B8B9EB56D3F4}"/>
                  </a:ext>
                </a:extLst>
              </p:cNvPr>
              <p:cNvSpPr/>
              <p:nvPr/>
            </p:nvSpPr>
            <p:spPr>
              <a:xfrm rot="13152294" flipH="1" flipV="1">
                <a:off x="6886303" y="4371156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/楕円 20">
                <a:extLst>
                  <a:ext uri="{FF2B5EF4-FFF2-40B4-BE49-F238E27FC236}">
                    <a16:creationId xmlns:a16="http://schemas.microsoft.com/office/drawing/2014/main" id="{1067F68B-631E-427C-B341-5CF862434C5F}"/>
                  </a:ext>
                </a:extLst>
              </p:cNvPr>
              <p:cNvSpPr/>
              <p:nvPr/>
            </p:nvSpPr>
            <p:spPr>
              <a:xfrm rot="13152294" flipH="1" flipV="1">
                <a:off x="6894130" y="5600235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20">
                <a:extLst>
                  <a:ext uri="{FF2B5EF4-FFF2-40B4-BE49-F238E27FC236}">
                    <a16:creationId xmlns:a16="http://schemas.microsoft.com/office/drawing/2014/main" id="{4985E58F-2FCA-4441-85FA-401B001EA62D}"/>
                  </a:ext>
                </a:extLst>
              </p:cNvPr>
              <p:cNvSpPr/>
              <p:nvPr/>
            </p:nvSpPr>
            <p:spPr>
              <a:xfrm rot="13152294" flipH="1" flipV="1">
                <a:off x="7253018" y="5899404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20">
                <a:extLst>
                  <a:ext uri="{FF2B5EF4-FFF2-40B4-BE49-F238E27FC236}">
                    <a16:creationId xmlns:a16="http://schemas.microsoft.com/office/drawing/2014/main" id="{718091DF-3B93-4619-B836-7679CE3E8A6D}"/>
                  </a:ext>
                </a:extLst>
              </p:cNvPr>
              <p:cNvSpPr/>
              <p:nvPr/>
            </p:nvSpPr>
            <p:spPr>
              <a:xfrm rot="13152294" flipH="1" flipV="1">
                <a:off x="7403071" y="5693778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20">
                <a:extLst>
                  <a:ext uri="{FF2B5EF4-FFF2-40B4-BE49-F238E27FC236}">
                    <a16:creationId xmlns:a16="http://schemas.microsoft.com/office/drawing/2014/main" id="{2404DD7F-E5CA-485F-B351-354257533D7D}"/>
                  </a:ext>
                </a:extLst>
              </p:cNvPr>
              <p:cNvSpPr/>
              <p:nvPr/>
            </p:nvSpPr>
            <p:spPr>
              <a:xfrm rot="6875845" flipH="1" flipV="1">
                <a:off x="6185282" y="5122885"/>
                <a:ext cx="52357" cy="52357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円/楕円 20">
                <a:extLst>
                  <a:ext uri="{FF2B5EF4-FFF2-40B4-BE49-F238E27FC236}">
                    <a16:creationId xmlns:a16="http://schemas.microsoft.com/office/drawing/2014/main" id="{5A0200E7-F517-41A7-B589-1748A6A59409}"/>
                  </a:ext>
                </a:extLst>
              </p:cNvPr>
              <p:cNvSpPr/>
              <p:nvPr/>
            </p:nvSpPr>
            <p:spPr>
              <a:xfrm rot="19522550" flipH="1" flipV="1">
                <a:off x="7422801" y="5852012"/>
                <a:ext cx="52357" cy="52357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20">
                <a:extLst>
                  <a:ext uri="{FF2B5EF4-FFF2-40B4-BE49-F238E27FC236}">
                    <a16:creationId xmlns:a16="http://schemas.microsoft.com/office/drawing/2014/main" id="{B32DC584-3138-4BE4-B22C-BFE779AE8163}"/>
                  </a:ext>
                </a:extLst>
              </p:cNvPr>
              <p:cNvSpPr/>
              <p:nvPr/>
            </p:nvSpPr>
            <p:spPr>
              <a:xfrm rot="19522550" flipH="1" flipV="1">
                <a:off x="7637978" y="5716268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20">
                <a:extLst>
                  <a:ext uri="{FF2B5EF4-FFF2-40B4-BE49-F238E27FC236}">
                    <a16:creationId xmlns:a16="http://schemas.microsoft.com/office/drawing/2014/main" id="{F79A2219-B7DE-40C5-A8F4-2D1EBFCB9D9B}"/>
                  </a:ext>
                </a:extLst>
              </p:cNvPr>
              <p:cNvSpPr/>
              <p:nvPr/>
            </p:nvSpPr>
            <p:spPr>
              <a:xfrm rot="19522550" flipH="1" flipV="1">
                <a:off x="7619614" y="5518083"/>
                <a:ext cx="52357" cy="52357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20">
                <a:extLst>
                  <a:ext uri="{FF2B5EF4-FFF2-40B4-BE49-F238E27FC236}">
                    <a16:creationId xmlns:a16="http://schemas.microsoft.com/office/drawing/2014/main" id="{AE1DF04A-5ECC-48D5-B7DA-EF203978390D}"/>
                  </a:ext>
                </a:extLst>
              </p:cNvPr>
              <p:cNvSpPr/>
              <p:nvPr/>
            </p:nvSpPr>
            <p:spPr>
              <a:xfrm rot="19522550" flipH="1" flipV="1">
                <a:off x="6786012" y="5635856"/>
                <a:ext cx="52357" cy="52357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20">
                <a:extLst>
                  <a:ext uri="{FF2B5EF4-FFF2-40B4-BE49-F238E27FC236}">
                    <a16:creationId xmlns:a16="http://schemas.microsoft.com/office/drawing/2014/main" id="{D24E8A99-00FB-470E-88B6-BC8E6CB516B8}"/>
                  </a:ext>
                </a:extLst>
              </p:cNvPr>
              <p:cNvSpPr/>
              <p:nvPr/>
            </p:nvSpPr>
            <p:spPr>
              <a:xfrm rot="19522550" flipH="1" flipV="1">
                <a:off x="6674240" y="5590916"/>
                <a:ext cx="52357" cy="52357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円/楕円 20">
                <a:extLst>
                  <a:ext uri="{FF2B5EF4-FFF2-40B4-BE49-F238E27FC236}">
                    <a16:creationId xmlns:a16="http://schemas.microsoft.com/office/drawing/2014/main" id="{76F3C14C-35DE-4FD7-93E0-F5E7280A8844}"/>
                  </a:ext>
                </a:extLst>
              </p:cNvPr>
              <p:cNvSpPr/>
              <p:nvPr/>
            </p:nvSpPr>
            <p:spPr>
              <a:xfrm rot="19522550" flipH="1" flipV="1">
                <a:off x="7810785" y="5174704"/>
                <a:ext cx="52357" cy="52357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右矢印 28">
              <a:extLst>
                <a:ext uri="{FF2B5EF4-FFF2-40B4-BE49-F238E27FC236}">
                  <a16:creationId xmlns:a16="http://schemas.microsoft.com/office/drawing/2014/main" id="{6CE8F067-FA2D-46E5-9752-C2E0FA4EC26C}"/>
                </a:ext>
              </a:extLst>
            </p:cNvPr>
            <p:cNvSpPr/>
            <p:nvPr/>
          </p:nvSpPr>
          <p:spPr>
            <a:xfrm rot="3847393">
              <a:off x="7087985" y="3513252"/>
              <a:ext cx="904196" cy="118427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右矢印 29">
              <a:extLst>
                <a:ext uri="{FF2B5EF4-FFF2-40B4-BE49-F238E27FC236}">
                  <a16:creationId xmlns:a16="http://schemas.microsoft.com/office/drawing/2014/main" id="{F2802379-6880-4BF1-A87F-00C1EA8F3887}"/>
                </a:ext>
              </a:extLst>
            </p:cNvPr>
            <p:cNvSpPr/>
            <p:nvPr/>
          </p:nvSpPr>
          <p:spPr>
            <a:xfrm rot="14063726">
              <a:off x="6359537" y="2326229"/>
              <a:ext cx="1074256" cy="105880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右矢印 30">
              <a:extLst>
                <a:ext uri="{FF2B5EF4-FFF2-40B4-BE49-F238E27FC236}">
                  <a16:creationId xmlns:a16="http://schemas.microsoft.com/office/drawing/2014/main" id="{8AD3BEE5-1A5E-4D86-8CDB-AC7EFC323019}"/>
                </a:ext>
              </a:extLst>
            </p:cNvPr>
            <p:cNvSpPr/>
            <p:nvPr/>
          </p:nvSpPr>
          <p:spPr>
            <a:xfrm rot="11294518">
              <a:off x="6002869" y="2973896"/>
              <a:ext cx="865951" cy="109760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右矢印 31">
              <a:extLst>
                <a:ext uri="{FF2B5EF4-FFF2-40B4-BE49-F238E27FC236}">
                  <a16:creationId xmlns:a16="http://schemas.microsoft.com/office/drawing/2014/main" id="{5F7742DA-E2D6-4E2C-8F9D-E643C9ACBCDC}"/>
                </a:ext>
              </a:extLst>
            </p:cNvPr>
            <p:cNvSpPr/>
            <p:nvPr/>
          </p:nvSpPr>
          <p:spPr>
            <a:xfrm rot="17480660">
              <a:off x="7334245" y="2472472"/>
              <a:ext cx="451451" cy="118202"/>
            </a:xfrm>
            <a:prstGeom prst="rightArrow">
              <a:avLst>
                <a:gd name="adj1" fmla="val 44143"/>
                <a:gd name="adj2" fmla="val 73425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77">
              <a:extLst>
                <a:ext uri="{FF2B5EF4-FFF2-40B4-BE49-F238E27FC236}">
                  <a16:creationId xmlns:a16="http://schemas.microsoft.com/office/drawing/2014/main" id="{8F41E2A3-2F42-4F9E-BC5E-0C8F2CE6497D}"/>
                </a:ext>
              </a:extLst>
            </p:cNvPr>
            <p:cNvSpPr/>
            <p:nvPr/>
          </p:nvSpPr>
          <p:spPr>
            <a:xfrm rot="13589419">
              <a:off x="6664948" y="2828066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77">
              <a:extLst>
                <a:ext uri="{FF2B5EF4-FFF2-40B4-BE49-F238E27FC236}">
                  <a16:creationId xmlns:a16="http://schemas.microsoft.com/office/drawing/2014/main" id="{4D173F8E-C6E5-4110-BAEF-8C402251E4C3}"/>
                </a:ext>
              </a:extLst>
            </p:cNvPr>
            <p:cNvSpPr/>
            <p:nvPr/>
          </p:nvSpPr>
          <p:spPr>
            <a:xfrm rot="13589419">
              <a:off x="7115133" y="2536011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77">
              <a:extLst>
                <a:ext uri="{FF2B5EF4-FFF2-40B4-BE49-F238E27FC236}">
                  <a16:creationId xmlns:a16="http://schemas.microsoft.com/office/drawing/2014/main" id="{FABD1E08-C13C-4172-85C6-AC26C103C7F5}"/>
                </a:ext>
              </a:extLst>
            </p:cNvPr>
            <p:cNvSpPr/>
            <p:nvPr/>
          </p:nvSpPr>
          <p:spPr>
            <a:xfrm rot="13589419">
              <a:off x="7466260" y="2956499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77">
              <a:extLst>
                <a:ext uri="{FF2B5EF4-FFF2-40B4-BE49-F238E27FC236}">
                  <a16:creationId xmlns:a16="http://schemas.microsoft.com/office/drawing/2014/main" id="{A9F6157B-CCAA-4337-9236-93075D321FDA}"/>
                </a:ext>
              </a:extLst>
            </p:cNvPr>
            <p:cNvSpPr/>
            <p:nvPr/>
          </p:nvSpPr>
          <p:spPr>
            <a:xfrm rot="13589419">
              <a:off x="6925899" y="2494242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0">
              <a:extLst>
                <a:ext uri="{FF2B5EF4-FFF2-40B4-BE49-F238E27FC236}">
                  <a16:creationId xmlns:a16="http://schemas.microsoft.com/office/drawing/2014/main" id="{C7A6745E-74F5-4F5C-97EF-A61CA7A537D6}"/>
                </a:ext>
              </a:extLst>
            </p:cNvPr>
            <p:cNvSpPr/>
            <p:nvPr/>
          </p:nvSpPr>
          <p:spPr>
            <a:xfrm rot="4752875" flipH="1" flipV="1">
              <a:off x="5847922" y="2923029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円/楕円 20">
              <a:extLst>
                <a:ext uri="{FF2B5EF4-FFF2-40B4-BE49-F238E27FC236}">
                  <a16:creationId xmlns:a16="http://schemas.microsoft.com/office/drawing/2014/main" id="{72BF88B9-421D-4B4F-8C8E-DD082FE07B5C}"/>
                </a:ext>
              </a:extLst>
            </p:cNvPr>
            <p:cNvSpPr/>
            <p:nvPr/>
          </p:nvSpPr>
          <p:spPr>
            <a:xfrm rot="4752875" flipH="1" flipV="1">
              <a:off x="7734279" y="401797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円/楕円 20">
              <a:extLst>
                <a:ext uri="{FF2B5EF4-FFF2-40B4-BE49-F238E27FC236}">
                  <a16:creationId xmlns:a16="http://schemas.microsoft.com/office/drawing/2014/main" id="{63125001-A5CF-404D-A74E-2D2AC28F800A}"/>
                </a:ext>
              </a:extLst>
            </p:cNvPr>
            <p:cNvSpPr/>
            <p:nvPr/>
          </p:nvSpPr>
          <p:spPr>
            <a:xfrm rot="4752875" flipH="1" flipV="1">
              <a:off x="6491470" y="1822343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円/楕円 20">
              <a:extLst>
                <a:ext uri="{FF2B5EF4-FFF2-40B4-BE49-F238E27FC236}">
                  <a16:creationId xmlns:a16="http://schemas.microsoft.com/office/drawing/2014/main" id="{172C797D-EDCB-4E4F-9C31-BC6F8FCDEC9A}"/>
                </a:ext>
              </a:extLst>
            </p:cNvPr>
            <p:cNvSpPr/>
            <p:nvPr/>
          </p:nvSpPr>
          <p:spPr>
            <a:xfrm rot="4752875" flipH="1" flipV="1">
              <a:off x="7677510" y="217723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楕円 77">
              <a:extLst>
                <a:ext uri="{FF2B5EF4-FFF2-40B4-BE49-F238E27FC236}">
                  <a16:creationId xmlns:a16="http://schemas.microsoft.com/office/drawing/2014/main" id="{E123F1C7-8586-4D0A-8AB5-043115E0C43E}"/>
                </a:ext>
              </a:extLst>
            </p:cNvPr>
            <p:cNvSpPr/>
            <p:nvPr/>
          </p:nvSpPr>
          <p:spPr>
            <a:xfrm rot="13589419">
              <a:off x="7147297" y="3035830"/>
              <a:ext cx="482150" cy="46436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135F82B1-6ABC-46CE-92EB-0992C2D96299}"/>
              </a:ext>
            </a:extLst>
          </p:cNvPr>
          <p:cNvGrpSpPr/>
          <p:nvPr/>
        </p:nvGrpSpPr>
        <p:grpSpPr>
          <a:xfrm>
            <a:off x="5213163" y="3601067"/>
            <a:ext cx="847333" cy="780462"/>
            <a:chOff x="3306233" y="2262685"/>
            <a:chExt cx="1577835" cy="1453314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BF6C680-4BC7-47C5-9902-3CAC22F63AE9}"/>
                </a:ext>
              </a:extLst>
            </p:cNvPr>
            <p:cNvGrpSpPr/>
            <p:nvPr/>
          </p:nvGrpSpPr>
          <p:grpSpPr>
            <a:xfrm>
              <a:off x="3562950" y="2262685"/>
              <a:ext cx="1059710" cy="1453314"/>
              <a:chOff x="5648384" y="2339616"/>
              <a:chExt cx="837791" cy="1148967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7F9DD699-2C0B-463C-A35F-94065ED8551C}"/>
                  </a:ext>
                </a:extLst>
              </p:cNvPr>
              <p:cNvGrpSpPr/>
              <p:nvPr/>
            </p:nvGrpSpPr>
            <p:grpSpPr>
              <a:xfrm rot="16007428">
                <a:off x="5492796" y="2495204"/>
                <a:ext cx="1148967" cy="837791"/>
                <a:chOff x="5468272" y="2762849"/>
                <a:chExt cx="1148967" cy="837791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5FE69AD9-7B7F-493C-B03A-488A7F578AF0}"/>
                    </a:ext>
                  </a:extLst>
                </p:cNvPr>
                <p:cNvGrpSpPr/>
                <p:nvPr/>
              </p:nvGrpSpPr>
              <p:grpSpPr>
                <a:xfrm rot="8612270">
                  <a:off x="5494366" y="2867298"/>
                  <a:ext cx="1122873" cy="649934"/>
                  <a:chOff x="2589972" y="5206486"/>
                  <a:chExt cx="1250374" cy="705780"/>
                </a:xfrm>
              </p:grpSpPr>
              <p:sp>
                <p:nvSpPr>
                  <p:cNvPr id="194" name="円/楕円 20">
                    <a:extLst>
                      <a:ext uri="{FF2B5EF4-FFF2-40B4-BE49-F238E27FC236}">
                        <a16:creationId xmlns:a16="http://schemas.microsoft.com/office/drawing/2014/main" id="{D94EA634-6801-442A-808D-A2E8BB042FE2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円/楕円 20">
                    <a:extLst>
                      <a:ext uri="{FF2B5EF4-FFF2-40B4-BE49-F238E27FC236}">
                        <a16:creationId xmlns:a16="http://schemas.microsoft.com/office/drawing/2014/main" id="{7C77509F-6A11-4C40-A3B4-A6C1429783E6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69442" y="5657638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円/楕円 20">
                    <a:extLst>
                      <a:ext uri="{FF2B5EF4-FFF2-40B4-BE49-F238E27FC236}">
                        <a16:creationId xmlns:a16="http://schemas.microsoft.com/office/drawing/2014/main" id="{44E5333E-BFFD-4A24-806F-FC779BD9230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46392" y="5556982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円/楕円 20">
                    <a:extLst>
                      <a:ext uri="{FF2B5EF4-FFF2-40B4-BE49-F238E27FC236}">
                        <a16:creationId xmlns:a16="http://schemas.microsoft.com/office/drawing/2014/main" id="{8C3DEA06-9B88-4394-93CD-461A83635559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円/楕円 20">
                    <a:extLst>
                      <a:ext uri="{FF2B5EF4-FFF2-40B4-BE49-F238E27FC236}">
                        <a16:creationId xmlns:a16="http://schemas.microsoft.com/office/drawing/2014/main" id="{0B5DECD4-1D65-4316-A939-D218D3CE5BA4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円/楕円 20">
                    <a:extLst>
                      <a:ext uri="{FF2B5EF4-FFF2-40B4-BE49-F238E27FC236}">
                        <a16:creationId xmlns:a16="http://schemas.microsoft.com/office/drawing/2014/main" id="{86805988-C5D9-4E81-96D5-54595E594D8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円/楕円 20">
                    <a:extLst>
                      <a:ext uri="{FF2B5EF4-FFF2-40B4-BE49-F238E27FC236}">
                        <a16:creationId xmlns:a16="http://schemas.microsoft.com/office/drawing/2014/main" id="{EA2D2B15-1648-41AE-85E8-76B52314A368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589972" y="5860918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64D5EB1E-3865-4719-9BEC-6EF536D59D4C}"/>
                    </a:ext>
                  </a:extLst>
                </p:cNvPr>
                <p:cNvGrpSpPr/>
                <p:nvPr/>
              </p:nvGrpSpPr>
              <p:grpSpPr>
                <a:xfrm rot="18293923">
                  <a:off x="5327363" y="2944742"/>
                  <a:ext cx="614310" cy="332492"/>
                  <a:chOff x="2905899" y="5206486"/>
                  <a:chExt cx="934447" cy="505765"/>
                </a:xfrm>
              </p:grpSpPr>
              <p:sp>
                <p:nvSpPr>
                  <p:cNvPr id="189" name="円/楕円 20">
                    <a:extLst>
                      <a:ext uri="{FF2B5EF4-FFF2-40B4-BE49-F238E27FC236}">
                        <a16:creationId xmlns:a16="http://schemas.microsoft.com/office/drawing/2014/main" id="{87B4F1D0-1165-4651-9CE4-A5BE651CA20C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円/楕円 20">
                    <a:extLst>
                      <a:ext uri="{FF2B5EF4-FFF2-40B4-BE49-F238E27FC236}">
                        <a16:creationId xmlns:a16="http://schemas.microsoft.com/office/drawing/2014/main" id="{72AB49AD-FC2C-4746-9C21-6A9456CC1B8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69442" y="5657638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円/楕円 20">
                    <a:extLst>
                      <a:ext uri="{FF2B5EF4-FFF2-40B4-BE49-F238E27FC236}">
                        <a16:creationId xmlns:a16="http://schemas.microsoft.com/office/drawing/2014/main" id="{56F7E3BF-9ADA-4CF4-8845-BE331C0D84E4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46392" y="5556982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円/楕円 20">
                    <a:extLst>
                      <a:ext uri="{FF2B5EF4-FFF2-40B4-BE49-F238E27FC236}">
                        <a16:creationId xmlns:a16="http://schemas.microsoft.com/office/drawing/2014/main" id="{7136155D-40E5-499A-8DFF-03657302DC9F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円/楕円 20">
                    <a:extLst>
                      <a:ext uri="{FF2B5EF4-FFF2-40B4-BE49-F238E27FC236}">
                        <a16:creationId xmlns:a16="http://schemas.microsoft.com/office/drawing/2014/main" id="{96AA7063-CF2F-4710-9244-C2219A4FAAD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9FE71775-343D-415F-96B6-40F9DB70BA5F}"/>
                    </a:ext>
                  </a:extLst>
                </p:cNvPr>
                <p:cNvGrpSpPr/>
                <p:nvPr/>
              </p:nvGrpSpPr>
              <p:grpSpPr>
                <a:xfrm rot="19216958">
                  <a:off x="5975886" y="3132998"/>
                  <a:ext cx="614310" cy="467642"/>
                  <a:chOff x="2905899" y="5206486"/>
                  <a:chExt cx="934447" cy="711345"/>
                </a:xfrm>
              </p:grpSpPr>
              <p:sp>
                <p:nvSpPr>
                  <p:cNvPr id="180" name="円/楕円 20">
                    <a:extLst>
                      <a:ext uri="{FF2B5EF4-FFF2-40B4-BE49-F238E27FC236}">
                        <a16:creationId xmlns:a16="http://schemas.microsoft.com/office/drawing/2014/main" id="{39A31759-8484-4588-8651-477BCE861453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2905899" y="5660903"/>
                    <a:ext cx="51348" cy="51348"/>
                  </a:xfrm>
                  <a:prstGeom prst="ellipse">
                    <a:avLst/>
                  </a:prstGeom>
                  <a:solidFill>
                    <a:srgbClr val="FF33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円/楕円 20">
                    <a:extLst>
                      <a:ext uri="{FF2B5EF4-FFF2-40B4-BE49-F238E27FC236}">
                        <a16:creationId xmlns:a16="http://schemas.microsoft.com/office/drawing/2014/main" id="{3ADCFABD-4AA6-44BE-A90A-A6D2E9DA48E1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03290" y="5793681"/>
                    <a:ext cx="45719" cy="45719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円/楕円 20">
                    <a:extLst>
                      <a:ext uri="{FF2B5EF4-FFF2-40B4-BE49-F238E27FC236}">
                        <a16:creationId xmlns:a16="http://schemas.microsoft.com/office/drawing/2014/main" id="{1C666B14-E65E-4562-955A-BEF912229A4D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152694" y="5624175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円/楕円 20">
                    <a:extLst>
                      <a:ext uri="{FF2B5EF4-FFF2-40B4-BE49-F238E27FC236}">
                        <a16:creationId xmlns:a16="http://schemas.microsoft.com/office/drawing/2014/main" id="{9FC8DDC9-4603-482B-816F-FD7753E3F895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円/楕円 20">
                    <a:extLst>
                      <a:ext uri="{FF2B5EF4-FFF2-40B4-BE49-F238E27FC236}">
                        <a16:creationId xmlns:a16="http://schemas.microsoft.com/office/drawing/2014/main" id="{24BA3E2B-5A9E-448A-85FB-68714B85515A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0">
                    <a:extLst>
                      <a:ext uri="{FF2B5EF4-FFF2-40B4-BE49-F238E27FC236}">
                        <a16:creationId xmlns:a16="http://schemas.microsoft.com/office/drawing/2014/main" id="{8278279E-CC8D-4B61-8DD1-718AFF22F33A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59357" y="5409005"/>
                    <a:ext cx="51348" cy="51348"/>
                  </a:xfrm>
                  <a:prstGeom prst="ellipse">
                    <a:avLst/>
                  </a:prstGeom>
                  <a:solidFill>
                    <a:schemeClr val="accent4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円/楕円 20">
                    <a:extLst>
                      <a:ext uri="{FF2B5EF4-FFF2-40B4-BE49-F238E27FC236}">
                        <a16:creationId xmlns:a16="http://schemas.microsoft.com/office/drawing/2014/main" id="{B3692211-46DA-4124-A50A-04196B20D05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412116" y="5439051"/>
                    <a:ext cx="51348" cy="51348"/>
                  </a:xfrm>
                  <a:prstGeom prst="ellipse">
                    <a:avLst/>
                  </a:prstGeom>
                  <a:solidFill>
                    <a:srgbClr val="FF99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円/楕円 20">
                    <a:extLst>
                      <a:ext uri="{FF2B5EF4-FFF2-40B4-BE49-F238E27FC236}">
                        <a16:creationId xmlns:a16="http://schemas.microsoft.com/office/drawing/2014/main" id="{D547CF80-7654-4BA0-A764-CC33E41BDB57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521955" y="5206486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円/楕円 20">
                    <a:extLst>
                      <a:ext uri="{FF2B5EF4-FFF2-40B4-BE49-F238E27FC236}">
                        <a16:creationId xmlns:a16="http://schemas.microsoft.com/office/drawing/2014/main" id="{D02E71FB-2689-4876-BB42-8DA78039EB7A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2786" y="5866483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868372F1-3543-4F8B-B492-268306E587F0}"/>
                    </a:ext>
                  </a:extLst>
                </p:cNvPr>
                <p:cNvGrpSpPr/>
                <p:nvPr/>
              </p:nvGrpSpPr>
              <p:grpSpPr>
                <a:xfrm rot="9900000">
                  <a:off x="5671464" y="2762849"/>
                  <a:ext cx="777655" cy="656896"/>
                  <a:chOff x="3214590" y="4491173"/>
                  <a:chExt cx="1182917" cy="999226"/>
                </a:xfrm>
              </p:grpSpPr>
              <p:sp>
                <p:nvSpPr>
                  <p:cNvPr id="173" name="円/楕円 20">
                    <a:extLst>
                      <a:ext uri="{FF2B5EF4-FFF2-40B4-BE49-F238E27FC236}">
                        <a16:creationId xmlns:a16="http://schemas.microsoft.com/office/drawing/2014/main" id="{470A4B24-C400-4823-98DD-19804A58934E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695262" y="5399673"/>
                    <a:ext cx="51348" cy="51348"/>
                  </a:xfrm>
                  <a:prstGeom prst="ellipse">
                    <a:avLst/>
                  </a:prstGeom>
                  <a:solidFill>
                    <a:srgbClr val="6DDD9A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円/楕円 20">
                    <a:extLst>
                      <a:ext uri="{FF2B5EF4-FFF2-40B4-BE49-F238E27FC236}">
                        <a16:creationId xmlns:a16="http://schemas.microsoft.com/office/drawing/2014/main" id="{CB7824A9-4449-4A65-8D55-8415D677DF0B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4346159" y="4575682"/>
                    <a:ext cx="51348" cy="51348"/>
                  </a:xfrm>
                  <a:prstGeom prst="ellipse">
                    <a:avLst/>
                  </a:prstGeom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円/楕円 20">
                    <a:extLst>
                      <a:ext uri="{FF2B5EF4-FFF2-40B4-BE49-F238E27FC236}">
                        <a16:creationId xmlns:a16="http://schemas.microsoft.com/office/drawing/2014/main" id="{3A2F137C-2E5E-4218-B066-F2EBCBB210F6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214590" y="5439050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円/楕円 20">
                    <a:extLst>
                      <a:ext uri="{FF2B5EF4-FFF2-40B4-BE49-F238E27FC236}">
                        <a16:creationId xmlns:a16="http://schemas.microsoft.com/office/drawing/2014/main" id="{64657C63-DEFB-427E-9538-7BA01BEC33E5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788998" y="5314335"/>
                    <a:ext cx="51348" cy="513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円/楕円 20">
                    <a:extLst>
                      <a:ext uri="{FF2B5EF4-FFF2-40B4-BE49-F238E27FC236}">
                        <a16:creationId xmlns:a16="http://schemas.microsoft.com/office/drawing/2014/main" id="{78ECD496-FC10-4B03-B46D-12B316AF048D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320594" y="5190700"/>
                    <a:ext cx="51348" cy="51348"/>
                  </a:xfrm>
                  <a:prstGeom prst="ellipse">
                    <a:avLst/>
                  </a:prstGeom>
                  <a:solidFill>
                    <a:schemeClr val="accent4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円/楕円 20">
                    <a:extLst>
                      <a:ext uri="{FF2B5EF4-FFF2-40B4-BE49-F238E27FC236}">
                        <a16:creationId xmlns:a16="http://schemas.microsoft.com/office/drawing/2014/main" id="{F1C602C6-900A-4A64-9A4D-2969482D4590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3412116" y="5439051"/>
                    <a:ext cx="51348" cy="51348"/>
                  </a:xfrm>
                  <a:prstGeom prst="ellipse">
                    <a:avLst/>
                  </a:prstGeom>
                  <a:solidFill>
                    <a:srgbClr val="FF9900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円/楕円 20">
                    <a:extLst>
                      <a:ext uri="{FF2B5EF4-FFF2-40B4-BE49-F238E27FC236}">
                        <a16:creationId xmlns:a16="http://schemas.microsoft.com/office/drawing/2014/main" id="{E3B95143-BDFF-4F6A-8575-4F3BE9124C9D}"/>
                      </a:ext>
                    </a:extLst>
                  </p:cNvPr>
                  <p:cNvSpPr/>
                  <p:nvPr/>
                </p:nvSpPr>
                <p:spPr>
                  <a:xfrm rot="20949426" flipH="1" flipV="1">
                    <a:off x="4142028" y="4491173"/>
                    <a:ext cx="51348" cy="51348"/>
                  </a:xfrm>
                  <a:prstGeom prst="ellipse">
                    <a:avLst/>
                  </a:prstGeom>
                  <a:solidFill>
                    <a:schemeClr val="accent6"/>
                  </a:solidFill>
                  <a:ln/>
                  <a:effectLst/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/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68" name="円/楕円 20">
                  <a:extLst>
                    <a:ext uri="{FF2B5EF4-FFF2-40B4-BE49-F238E27FC236}">
                      <a16:creationId xmlns:a16="http://schemas.microsoft.com/office/drawing/2014/main" id="{0786ABBB-9D0E-4DCE-82C0-62FF6D836433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864400" y="3283091"/>
                  <a:ext cx="28227" cy="25623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円/楕円 20">
                  <a:extLst>
                    <a:ext uri="{FF2B5EF4-FFF2-40B4-BE49-F238E27FC236}">
                      <a16:creationId xmlns:a16="http://schemas.microsoft.com/office/drawing/2014/main" id="{4534C306-CE3D-479C-BBD7-5693407DF1EA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941785" y="2972136"/>
                  <a:ext cx="28227" cy="25623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円/楕円 20">
                  <a:extLst>
                    <a:ext uri="{FF2B5EF4-FFF2-40B4-BE49-F238E27FC236}">
                      <a16:creationId xmlns:a16="http://schemas.microsoft.com/office/drawing/2014/main" id="{7FD95DB0-EE6A-4EFF-B541-5E00458F0854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6004018" y="3287898"/>
                  <a:ext cx="28227" cy="25623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円/楕円 20">
                  <a:extLst>
                    <a:ext uri="{FF2B5EF4-FFF2-40B4-BE49-F238E27FC236}">
                      <a16:creationId xmlns:a16="http://schemas.microsoft.com/office/drawing/2014/main" id="{AE11E4A3-1DF0-4A98-B03F-F79E3CEB66CF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6065713" y="3030408"/>
                  <a:ext cx="28227" cy="25623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/楕円 20">
                  <a:extLst>
                    <a:ext uri="{FF2B5EF4-FFF2-40B4-BE49-F238E27FC236}">
                      <a16:creationId xmlns:a16="http://schemas.microsoft.com/office/drawing/2014/main" id="{389B6432-CB23-4674-995A-CECF436BF7E7}"/>
                    </a:ext>
                  </a:extLst>
                </p:cNvPr>
                <p:cNvSpPr/>
                <p:nvPr/>
              </p:nvSpPr>
              <p:spPr>
                <a:xfrm rot="4749426" flipH="1" flipV="1">
                  <a:off x="5941785" y="3080719"/>
                  <a:ext cx="28227" cy="25623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楕円 56">
                <a:extLst>
                  <a:ext uri="{FF2B5EF4-FFF2-40B4-BE49-F238E27FC236}">
                    <a16:creationId xmlns:a16="http://schemas.microsoft.com/office/drawing/2014/main" id="{2CCCA028-96B2-4E42-91C9-A4F9F5622105}"/>
                  </a:ext>
                </a:extLst>
              </p:cNvPr>
              <p:cNvSpPr/>
              <p:nvPr/>
            </p:nvSpPr>
            <p:spPr>
              <a:xfrm>
                <a:off x="6000869" y="2865238"/>
                <a:ext cx="234203" cy="234203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57">
                <a:extLst>
                  <a:ext uri="{FF2B5EF4-FFF2-40B4-BE49-F238E27FC236}">
                    <a16:creationId xmlns:a16="http://schemas.microsoft.com/office/drawing/2014/main" id="{28228351-4F5C-44D2-A6C3-2444155C2B2A}"/>
                  </a:ext>
                </a:extLst>
              </p:cNvPr>
              <p:cNvSpPr/>
              <p:nvPr/>
            </p:nvSpPr>
            <p:spPr>
              <a:xfrm>
                <a:off x="5962202" y="2715819"/>
                <a:ext cx="299354" cy="299354"/>
              </a:xfrm>
              <a:prstGeom prst="ellipse">
                <a:avLst/>
              </a:prstGeom>
              <a:gradFill flip="none" rotWithShape="1">
                <a:gsLst>
                  <a:gs pos="79000">
                    <a:srgbClr val="FDE7E3">
                      <a:alpha val="0"/>
                    </a:srgbClr>
                  </a:gs>
                  <a:gs pos="93000">
                    <a:schemeClr val="bg1">
                      <a:alpha val="0"/>
                    </a:schemeClr>
                  </a:gs>
                  <a:gs pos="68000">
                    <a:srgbClr val="FACAC4">
                      <a:alpha val="0"/>
                    </a:srgbClr>
                  </a:gs>
                  <a:gs pos="56000">
                    <a:srgbClr val="F6ACA4">
                      <a:alpha val="29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33000">
                    <a:srgbClr val="EE7164">
                      <a:alpha val="80000"/>
                    </a:srgbClr>
                  </a:gs>
                  <a:gs pos="14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53">
                <a:extLst>
                  <a:ext uri="{FF2B5EF4-FFF2-40B4-BE49-F238E27FC236}">
                    <a16:creationId xmlns:a16="http://schemas.microsoft.com/office/drawing/2014/main" id="{3D8CA6B2-012D-48E6-9DB5-0DADEEBB5A37}"/>
                  </a:ext>
                </a:extLst>
              </p:cNvPr>
              <p:cNvSpPr/>
              <p:nvPr/>
            </p:nvSpPr>
            <p:spPr>
              <a:xfrm>
                <a:off x="5843776" y="2779239"/>
                <a:ext cx="281282" cy="281282"/>
              </a:xfrm>
              <a:prstGeom prst="ellipse">
                <a:avLst/>
              </a:prstGeom>
              <a:gradFill flip="none" rotWithShape="1">
                <a:gsLst>
                  <a:gs pos="76000">
                    <a:srgbClr val="FACAC4">
                      <a:alpha val="8000"/>
                    </a:srgbClr>
                  </a:gs>
                  <a:gs pos="44500">
                    <a:srgbClr val="F28F84">
                      <a:alpha val="63000"/>
                    </a:srgbClr>
                  </a:gs>
                  <a:gs pos="27000">
                    <a:srgbClr val="EE7164">
                      <a:alpha val="80000"/>
                    </a:srgbClr>
                  </a:gs>
                  <a:gs pos="2000">
                    <a:srgbClr val="FF5050">
                      <a:alpha val="9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64">
                <a:extLst>
                  <a:ext uri="{FF2B5EF4-FFF2-40B4-BE49-F238E27FC236}">
                    <a16:creationId xmlns:a16="http://schemas.microsoft.com/office/drawing/2014/main" id="{922EEDAE-6221-4F71-9CDC-3457990900BD}"/>
                  </a:ext>
                </a:extLst>
              </p:cNvPr>
              <p:cNvSpPr/>
              <p:nvPr/>
            </p:nvSpPr>
            <p:spPr>
              <a:xfrm rot="8079882">
                <a:off x="5985898" y="2796759"/>
                <a:ext cx="121486" cy="255842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65">
                <a:extLst>
                  <a:ext uri="{FF2B5EF4-FFF2-40B4-BE49-F238E27FC236}">
                    <a16:creationId xmlns:a16="http://schemas.microsoft.com/office/drawing/2014/main" id="{4AD9FEFD-70FE-4EFC-AE40-45FD07D44039}"/>
                  </a:ext>
                </a:extLst>
              </p:cNvPr>
              <p:cNvSpPr/>
              <p:nvPr/>
            </p:nvSpPr>
            <p:spPr>
              <a:xfrm rot="2922737">
                <a:off x="6019156" y="2740611"/>
                <a:ext cx="118306" cy="322778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F7615A">
                      <a:alpha val="60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8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71">
                <a:extLst>
                  <a:ext uri="{FF2B5EF4-FFF2-40B4-BE49-F238E27FC236}">
                    <a16:creationId xmlns:a16="http://schemas.microsoft.com/office/drawing/2014/main" id="{031DED86-9C9F-49EE-B1E2-B04C5CF2477E}"/>
                  </a:ext>
                </a:extLst>
              </p:cNvPr>
              <p:cNvSpPr/>
              <p:nvPr/>
            </p:nvSpPr>
            <p:spPr>
              <a:xfrm rot="20395640">
                <a:off x="6017319" y="2761423"/>
                <a:ext cx="135774" cy="247699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7615A">
                      <a:alpha val="72000"/>
                    </a:srgbClr>
                  </a:gs>
                  <a:gs pos="89000">
                    <a:srgbClr val="EE7164">
                      <a:alpha val="10000"/>
                    </a:srgbClr>
                  </a:gs>
                  <a:gs pos="15000">
                    <a:srgbClr val="FF5050">
                      <a:alpha val="71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5" name="右矢印 156">
              <a:extLst>
                <a:ext uri="{FF2B5EF4-FFF2-40B4-BE49-F238E27FC236}">
                  <a16:creationId xmlns:a16="http://schemas.microsoft.com/office/drawing/2014/main" id="{77DD63D1-ACE2-4E43-BD53-9EA25283C6D9}"/>
                </a:ext>
              </a:extLst>
            </p:cNvPr>
            <p:cNvSpPr/>
            <p:nvPr/>
          </p:nvSpPr>
          <p:spPr>
            <a:xfrm rot="12938019">
              <a:off x="3352981" y="2710618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右矢印 157">
              <a:extLst>
                <a:ext uri="{FF2B5EF4-FFF2-40B4-BE49-F238E27FC236}">
                  <a16:creationId xmlns:a16="http://schemas.microsoft.com/office/drawing/2014/main" id="{607C7315-6FFC-4B3E-A69A-2E640DAC88B7}"/>
                </a:ext>
              </a:extLst>
            </p:cNvPr>
            <p:cNvSpPr/>
            <p:nvPr/>
          </p:nvSpPr>
          <p:spPr>
            <a:xfrm rot="1507395">
              <a:off x="4077985" y="3082437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右矢印 158">
              <a:extLst>
                <a:ext uri="{FF2B5EF4-FFF2-40B4-BE49-F238E27FC236}">
                  <a16:creationId xmlns:a16="http://schemas.microsoft.com/office/drawing/2014/main" id="{B9810BA8-A8A2-49C1-A12F-E46A3E4DB451}"/>
                </a:ext>
              </a:extLst>
            </p:cNvPr>
            <p:cNvSpPr/>
            <p:nvPr/>
          </p:nvSpPr>
          <p:spPr>
            <a:xfrm rot="21019126">
              <a:off x="4093212" y="2844901"/>
              <a:ext cx="534082" cy="96932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右矢印 159">
              <a:extLst>
                <a:ext uri="{FF2B5EF4-FFF2-40B4-BE49-F238E27FC236}">
                  <a16:creationId xmlns:a16="http://schemas.microsoft.com/office/drawing/2014/main" id="{5DD32B9F-54D7-43EF-9322-B7E535F4624C}"/>
                </a:ext>
              </a:extLst>
            </p:cNvPr>
            <p:cNvSpPr/>
            <p:nvPr/>
          </p:nvSpPr>
          <p:spPr>
            <a:xfrm rot="9832336">
              <a:off x="3476150" y="3066869"/>
              <a:ext cx="562547" cy="77418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64">
              <a:extLst>
                <a:ext uri="{FF2B5EF4-FFF2-40B4-BE49-F238E27FC236}">
                  <a16:creationId xmlns:a16="http://schemas.microsoft.com/office/drawing/2014/main" id="{3729083B-AC99-4F28-9956-F2CA3E5879D0}"/>
                </a:ext>
              </a:extLst>
            </p:cNvPr>
            <p:cNvSpPr/>
            <p:nvPr/>
          </p:nvSpPr>
          <p:spPr>
            <a:xfrm rot="8079882">
              <a:off x="3900635" y="2812232"/>
              <a:ext cx="153666" cy="323611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65">
              <a:extLst>
                <a:ext uri="{FF2B5EF4-FFF2-40B4-BE49-F238E27FC236}">
                  <a16:creationId xmlns:a16="http://schemas.microsoft.com/office/drawing/2014/main" id="{E76664C5-651E-4C10-9A11-50F5288EAF96}"/>
                </a:ext>
              </a:extLst>
            </p:cNvPr>
            <p:cNvSpPr/>
            <p:nvPr/>
          </p:nvSpPr>
          <p:spPr>
            <a:xfrm rot="2922737">
              <a:off x="3984071" y="2787057"/>
              <a:ext cx="260782" cy="367438"/>
            </a:xfrm>
            <a:prstGeom prst="ellipse">
              <a:avLst/>
            </a:prstGeom>
            <a:gradFill flip="none" rotWithShape="1">
              <a:gsLst>
                <a:gs pos="50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77">
              <a:extLst>
                <a:ext uri="{FF2B5EF4-FFF2-40B4-BE49-F238E27FC236}">
                  <a16:creationId xmlns:a16="http://schemas.microsoft.com/office/drawing/2014/main" id="{84CDD1DE-7002-4DD6-B62D-F01B47E98E12}"/>
                </a:ext>
              </a:extLst>
            </p:cNvPr>
            <p:cNvSpPr/>
            <p:nvPr/>
          </p:nvSpPr>
          <p:spPr>
            <a:xfrm rot="9332795">
              <a:off x="4029873" y="2871038"/>
              <a:ext cx="169919" cy="241582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77">
              <a:extLst>
                <a:ext uri="{FF2B5EF4-FFF2-40B4-BE49-F238E27FC236}">
                  <a16:creationId xmlns:a16="http://schemas.microsoft.com/office/drawing/2014/main" id="{EDAE81B8-B953-447B-8886-5A8A3CC22E17}"/>
                </a:ext>
              </a:extLst>
            </p:cNvPr>
            <p:cNvSpPr/>
            <p:nvPr/>
          </p:nvSpPr>
          <p:spPr>
            <a:xfrm rot="9332795">
              <a:off x="3977270" y="2912870"/>
              <a:ext cx="140856" cy="193794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20">
              <a:extLst>
                <a:ext uri="{FF2B5EF4-FFF2-40B4-BE49-F238E27FC236}">
                  <a16:creationId xmlns:a16="http://schemas.microsoft.com/office/drawing/2014/main" id="{06358B2F-3BF9-431C-A335-551F3B1090D4}"/>
                </a:ext>
              </a:extLst>
            </p:cNvPr>
            <p:cNvSpPr/>
            <p:nvPr/>
          </p:nvSpPr>
          <p:spPr>
            <a:xfrm rot="4752875" flipH="1" flipV="1">
              <a:off x="3306233" y="2461086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4" name="円/楕円 20">
              <a:extLst>
                <a:ext uri="{FF2B5EF4-FFF2-40B4-BE49-F238E27FC236}">
                  <a16:creationId xmlns:a16="http://schemas.microsoft.com/office/drawing/2014/main" id="{CA7E5AD9-E010-40DA-A576-CE4A0DAEE1C8}"/>
                </a:ext>
              </a:extLst>
            </p:cNvPr>
            <p:cNvSpPr/>
            <p:nvPr/>
          </p:nvSpPr>
          <p:spPr>
            <a:xfrm rot="4752875" flipH="1" flipV="1">
              <a:off x="4814913" y="3279970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円/楕円 20">
              <a:extLst>
                <a:ext uri="{FF2B5EF4-FFF2-40B4-BE49-F238E27FC236}">
                  <a16:creationId xmlns:a16="http://schemas.microsoft.com/office/drawing/2014/main" id="{80D47ACC-2E84-4BDD-8E97-B9D0E255E9F4}"/>
                </a:ext>
              </a:extLst>
            </p:cNvPr>
            <p:cNvSpPr/>
            <p:nvPr/>
          </p:nvSpPr>
          <p:spPr>
            <a:xfrm rot="4752875" flipH="1" flipV="1">
              <a:off x="4726813" y="2783182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6" name="円/楕円 20">
              <a:extLst>
                <a:ext uri="{FF2B5EF4-FFF2-40B4-BE49-F238E27FC236}">
                  <a16:creationId xmlns:a16="http://schemas.microsoft.com/office/drawing/2014/main" id="{F580698F-E298-47FC-BA62-EF86055131F0}"/>
                </a:ext>
              </a:extLst>
            </p:cNvPr>
            <p:cNvSpPr/>
            <p:nvPr/>
          </p:nvSpPr>
          <p:spPr>
            <a:xfrm rot="4752875" flipH="1" flipV="1">
              <a:off x="3361898" y="3156466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F5BD11B-86E0-4548-A551-A22FA4DF8615}"/>
              </a:ext>
            </a:extLst>
          </p:cNvPr>
          <p:cNvGrpSpPr/>
          <p:nvPr/>
        </p:nvGrpSpPr>
        <p:grpSpPr>
          <a:xfrm>
            <a:off x="5250885" y="4445092"/>
            <a:ext cx="625060" cy="555185"/>
            <a:chOff x="750486" y="2234007"/>
            <a:chExt cx="1546275" cy="1456524"/>
          </a:xfrm>
        </p:grpSpPr>
        <p:grpSp>
          <p:nvGrpSpPr>
            <p:cNvPr id="202" name="mul1">
              <a:extLst>
                <a:ext uri="{FF2B5EF4-FFF2-40B4-BE49-F238E27FC236}">
                  <a16:creationId xmlns:a16="http://schemas.microsoft.com/office/drawing/2014/main" id="{B12F0BF8-77E7-47CC-A3F8-8235258712A9}"/>
                </a:ext>
              </a:extLst>
            </p:cNvPr>
            <p:cNvGrpSpPr/>
            <p:nvPr/>
          </p:nvGrpSpPr>
          <p:grpSpPr>
            <a:xfrm>
              <a:off x="1138718" y="2665539"/>
              <a:ext cx="1016674" cy="692128"/>
              <a:chOff x="3734812" y="2496762"/>
              <a:chExt cx="911681" cy="620652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289FFC78-E64A-4A8B-BB36-0B15BE9BF699}"/>
                  </a:ext>
                </a:extLst>
              </p:cNvPr>
              <p:cNvGrpSpPr/>
              <p:nvPr/>
            </p:nvGrpSpPr>
            <p:grpSpPr>
              <a:xfrm rot="13793923">
                <a:off x="4140667" y="2986917"/>
                <a:ext cx="59338" cy="201655"/>
                <a:chOff x="3515807" y="5556982"/>
                <a:chExt cx="81933" cy="306744"/>
              </a:xfrm>
            </p:grpSpPr>
            <p:sp>
              <p:nvSpPr>
                <p:cNvPr id="228" name="円/楕円 20">
                  <a:extLst>
                    <a:ext uri="{FF2B5EF4-FFF2-40B4-BE49-F238E27FC236}">
                      <a16:creationId xmlns:a16="http://schemas.microsoft.com/office/drawing/2014/main" id="{EF6A79E3-69CE-49C0-A01F-D2028F139927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15807" y="5812379"/>
                  <a:ext cx="51348" cy="51347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円/楕円 20">
                  <a:extLst>
                    <a:ext uri="{FF2B5EF4-FFF2-40B4-BE49-F238E27FC236}">
                      <a16:creationId xmlns:a16="http://schemas.microsoft.com/office/drawing/2014/main" id="{D29973C9-1901-49D3-956E-8B7B4350B758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53598968-711D-4B67-915D-94EB2768B34D}"/>
                  </a:ext>
                </a:extLst>
              </p:cNvPr>
              <p:cNvGrpSpPr/>
              <p:nvPr/>
            </p:nvGrpSpPr>
            <p:grpSpPr>
              <a:xfrm rot="14716958">
                <a:off x="4258804" y="2468370"/>
                <a:ext cx="359297" cy="416081"/>
                <a:chOff x="3214590" y="5206486"/>
                <a:chExt cx="496115" cy="632914"/>
              </a:xfrm>
            </p:grpSpPr>
            <p:sp>
              <p:nvSpPr>
                <p:cNvPr id="224" name="円/楕円 20">
                  <a:extLst>
                    <a:ext uri="{FF2B5EF4-FFF2-40B4-BE49-F238E27FC236}">
                      <a16:creationId xmlns:a16="http://schemas.microsoft.com/office/drawing/2014/main" id="{38BE068B-B876-401E-BB7A-A74C6DEF731E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03290" y="5793681"/>
                  <a:ext cx="45719" cy="45719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円/楕円 20">
                  <a:extLst>
                    <a:ext uri="{FF2B5EF4-FFF2-40B4-BE49-F238E27FC236}">
                      <a16:creationId xmlns:a16="http://schemas.microsoft.com/office/drawing/2014/main" id="{902D73BD-963A-40AF-984D-BCE25B778710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/楕円 20">
                  <a:extLst>
                    <a:ext uri="{FF2B5EF4-FFF2-40B4-BE49-F238E27FC236}">
                      <a16:creationId xmlns:a16="http://schemas.microsoft.com/office/drawing/2014/main" id="{27DE4770-1288-48C1-8C1B-C4B482045C9F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/楕円 20">
                  <a:extLst>
                    <a:ext uri="{FF2B5EF4-FFF2-40B4-BE49-F238E27FC236}">
                      <a16:creationId xmlns:a16="http://schemas.microsoft.com/office/drawing/2014/main" id="{793F3C07-E592-4F75-A2DD-8A1B1E4557AD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1D24A52B-35AE-40AF-BB54-BB698FD4EDCF}"/>
                  </a:ext>
                </a:extLst>
              </p:cNvPr>
              <p:cNvGrpSpPr/>
              <p:nvPr/>
            </p:nvGrpSpPr>
            <p:grpSpPr>
              <a:xfrm rot="5400000">
                <a:off x="3696090" y="2570140"/>
                <a:ext cx="376415" cy="298972"/>
                <a:chOff x="3320594" y="5190700"/>
                <a:chExt cx="519752" cy="454777"/>
              </a:xfrm>
            </p:grpSpPr>
            <p:sp>
              <p:nvSpPr>
                <p:cNvPr id="220" name="円/楕円 20">
                  <a:extLst>
                    <a:ext uri="{FF2B5EF4-FFF2-40B4-BE49-F238E27FC236}">
                      <a16:creationId xmlns:a16="http://schemas.microsoft.com/office/drawing/2014/main" id="{5088B368-396D-4998-B808-71131C39FC53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0253" y="5594129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/楕円 20">
                  <a:extLst>
                    <a:ext uri="{FF2B5EF4-FFF2-40B4-BE49-F238E27FC236}">
                      <a16:creationId xmlns:a16="http://schemas.microsoft.com/office/drawing/2014/main" id="{F47A626A-C3AE-426B-9C96-A30702B1D848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/楕円 20">
                  <a:extLst>
                    <a:ext uri="{FF2B5EF4-FFF2-40B4-BE49-F238E27FC236}">
                      <a16:creationId xmlns:a16="http://schemas.microsoft.com/office/drawing/2014/main" id="{474DD062-290E-4CF9-9BC1-B642EF47F3E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20594" y="5190700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/楕円 234">
                  <a:extLst>
                    <a:ext uri="{FF2B5EF4-FFF2-40B4-BE49-F238E27FC236}">
                      <a16:creationId xmlns:a16="http://schemas.microsoft.com/office/drawing/2014/main" id="{D0042FAF-098B-47CB-AF54-848357525F93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円/楕円 20">
                <a:extLst>
                  <a:ext uri="{FF2B5EF4-FFF2-40B4-BE49-F238E27FC236}">
                    <a16:creationId xmlns:a16="http://schemas.microsoft.com/office/drawing/2014/main" id="{DE168FDD-79D5-4125-968F-0B121FC78E6B}"/>
                  </a:ext>
                </a:extLst>
              </p:cNvPr>
              <p:cNvSpPr/>
              <p:nvPr/>
            </p:nvSpPr>
            <p:spPr>
              <a:xfrm rot="3963079" flipH="1" flipV="1">
                <a:off x="4041356" y="2684376"/>
                <a:ext cx="36640" cy="33260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右矢印 214">
              <a:extLst>
                <a:ext uri="{FF2B5EF4-FFF2-40B4-BE49-F238E27FC236}">
                  <a16:creationId xmlns:a16="http://schemas.microsoft.com/office/drawing/2014/main" id="{7AC27773-58FC-4870-A916-11928D032E36}"/>
                </a:ext>
              </a:extLst>
            </p:cNvPr>
            <p:cNvSpPr/>
            <p:nvPr/>
          </p:nvSpPr>
          <p:spPr>
            <a:xfrm rot="12938019">
              <a:off x="816011" y="2660370"/>
              <a:ext cx="643440" cy="108787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右矢印 215">
              <a:extLst>
                <a:ext uri="{FF2B5EF4-FFF2-40B4-BE49-F238E27FC236}">
                  <a16:creationId xmlns:a16="http://schemas.microsoft.com/office/drawing/2014/main" id="{5FAE1132-864B-47FD-BB08-045C4B320061}"/>
                </a:ext>
              </a:extLst>
            </p:cNvPr>
            <p:cNvSpPr/>
            <p:nvPr/>
          </p:nvSpPr>
          <p:spPr>
            <a:xfrm rot="3347435">
              <a:off x="1540487" y="3304923"/>
              <a:ext cx="643440" cy="108786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右矢印 216">
              <a:extLst>
                <a:ext uri="{FF2B5EF4-FFF2-40B4-BE49-F238E27FC236}">
                  <a16:creationId xmlns:a16="http://schemas.microsoft.com/office/drawing/2014/main" id="{94B7F869-115B-42E7-A866-9F07B300C568}"/>
                </a:ext>
              </a:extLst>
            </p:cNvPr>
            <p:cNvSpPr/>
            <p:nvPr/>
          </p:nvSpPr>
          <p:spPr>
            <a:xfrm rot="18295989">
              <a:off x="1763286" y="2574394"/>
              <a:ext cx="643440" cy="108786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右矢印 217">
              <a:extLst>
                <a:ext uri="{FF2B5EF4-FFF2-40B4-BE49-F238E27FC236}">
                  <a16:creationId xmlns:a16="http://schemas.microsoft.com/office/drawing/2014/main" id="{A85E8896-D8B9-4CE1-9D4E-5C80F2357192}"/>
                </a:ext>
              </a:extLst>
            </p:cNvPr>
            <p:cNvSpPr/>
            <p:nvPr/>
          </p:nvSpPr>
          <p:spPr>
            <a:xfrm rot="8007459">
              <a:off x="797677" y="3337021"/>
              <a:ext cx="610647" cy="96373"/>
            </a:xfrm>
            <a:prstGeom prst="rightArrow">
              <a:avLst>
                <a:gd name="adj1" fmla="val 35042"/>
                <a:gd name="adj2" fmla="val 9750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">
              <a:extLst>
                <a:ext uri="{FF2B5EF4-FFF2-40B4-BE49-F238E27FC236}">
                  <a16:creationId xmlns:a16="http://schemas.microsoft.com/office/drawing/2014/main" id="{4FE3A4B3-49D7-4D69-9E07-0F931024A32E}"/>
                </a:ext>
              </a:extLst>
            </p:cNvPr>
            <p:cNvSpPr/>
            <p:nvPr/>
          </p:nvSpPr>
          <p:spPr>
            <a:xfrm rot="4752875" flipH="1" flipV="1">
              <a:off x="2227606" y="2234007"/>
              <a:ext cx="69155" cy="69155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円/楕円 20">
              <a:extLst>
                <a:ext uri="{FF2B5EF4-FFF2-40B4-BE49-F238E27FC236}">
                  <a16:creationId xmlns:a16="http://schemas.microsoft.com/office/drawing/2014/main" id="{19702DA2-73B2-4EA0-B862-503F0A7B9CEA}"/>
                </a:ext>
              </a:extLst>
            </p:cNvPr>
            <p:cNvSpPr/>
            <p:nvPr/>
          </p:nvSpPr>
          <p:spPr>
            <a:xfrm rot="4752875" flipH="1" flipV="1">
              <a:off x="2104102" y="3562714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円/楕円 20">
              <a:extLst>
                <a:ext uri="{FF2B5EF4-FFF2-40B4-BE49-F238E27FC236}">
                  <a16:creationId xmlns:a16="http://schemas.microsoft.com/office/drawing/2014/main" id="{427C2B09-0234-460B-83E9-EB4EB167D84D}"/>
                </a:ext>
              </a:extLst>
            </p:cNvPr>
            <p:cNvSpPr/>
            <p:nvPr/>
          </p:nvSpPr>
          <p:spPr>
            <a:xfrm rot="4752875" flipH="1" flipV="1">
              <a:off x="750486" y="2427318"/>
              <a:ext cx="56119" cy="56119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円/楕円 20">
              <a:extLst>
                <a:ext uri="{FF2B5EF4-FFF2-40B4-BE49-F238E27FC236}">
                  <a16:creationId xmlns:a16="http://schemas.microsoft.com/office/drawing/2014/main" id="{F89F4BFC-BBDA-4DE4-A073-BD9846A28714}"/>
                </a:ext>
              </a:extLst>
            </p:cNvPr>
            <p:cNvSpPr/>
            <p:nvPr/>
          </p:nvSpPr>
          <p:spPr>
            <a:xfrm rot="12973812" flipH="1" flipV="1">
              <a:off x="1831917" y="3512381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0">
              <a:extLst>
                <a:ext uri="{FF2B5EF4-FFF2-40B4-BE49-F238E27FC236}">
                  <a16:creationId xmlns:a16="http://schemas.microsoft.com/office/drawing/2014/main" id="{308EA45C-19C0-4D77-A779-7A58A095A894}"/>
                </a:ext>
              </a:extLst>
            </p:cNvPr>
            <p:cNvSpPr/>
            <p:nvPr/>
          </p:nvSpPr>
          <p:spPr>
            <a:xfrm rot="12973812" flipH="1" flipV="1">
              <a:off x="2119399" y="2316582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0">
              <a:extLst>
                <a:ext uri="{FF2B5EF4-FFF2-40B4-BE49-F238E27FC236}">
                  <a16:creationId xmlns:a16="http://schemas.microsoft.com/office/drawing/2014/main" id="{CAE4F98E-8E09-4973-BE3C-B35EDA7DA68B}"/>
                </a:ext>
              </a:extLst>
            </p:cNvPr>
            <p:cNvSpPr/>
            <p:nvPr/>
          </p:nvSpPr>
          <p:spPr>
            <a:xfrm rot="12973812" flipH="1" flipV="1">
              <a:off x="2115766" y="2717604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0">
              <a:extLst>
                <a:ext uri="{FF2B5EF4-FFF2-40B4-BE49-F238E27FC236}">
                  <a16:creationId xmlns:a16="http://schemas.microsoft.com/office/drawing/2014/main" id="{BD91D7C9-AC4B-484A-BB45-76D1F736E024}"/>
                </a:ext>
              </a:extLst>
            </p:cNvPr>
            <p:cNvSpPr/>
            <p:nvPr/>
          </p:nvSpPr>
          <p:spPr>
            <a:xfrm rot="12973812" flipH="1" flipV="1">
              <a:off x="980370" y="2436732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0">
              <a:extLst>
                <a:ext uri="{FF2B5EF4-FFF2-40B4-BE49-F238E27FC236}">
                  <a16:creationId xmlns:a16="http://schemas.microsoft.com/office/drawing/2014/main" id="{D05183EE-89BE-4EA4-8D3F-D1D353536C86}"/>
                </a:ext>
              </a:extLst>
            </p:cNvPr>
            <p:cNvSpPr/>
            <p:nvPr/>
          </p:nvSpPr>
          <p:spPr>
            <a:xfrm rot="12973812" flipH="1" flipV="1">
              <a:off x="980370" y="2774374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0">
              <a:extLst>
                <a:ext uri="{FF2B5EF4-FFF2-40B4-BE49-F238E27FC236}">
                  <a16:creationId xmlns:a16="http://schemas.microsoft.com/office/drawing/2014/main" id="{95E12A9D-1711-4FBE-975F-6BF7F570752E}"/>
                </a:ext>
              </a:extLst>
            </p:cNvPr>
            <p:cNvSpPr/>
            <p:nvPr/>
          </p:nvSpPr>
          <p:spPr>
            <a:xfrm rot="12973812" flipH="1" flipV="1">
              <a:off x="1100519" y="3508749"/>
              <a:ext cx="38017" cy="38017"/>
            </a:xfrm>
            <a:prstGeom prst="ellipse">
              <a:avLst/>
            </a:prstGeom>
            <a:solidFill>
              <a:srgbClr val="FF33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F329A1CA-5734-47D9-9F7C-6F34C4560F0D}"/>
              </a:ext>
            </a:extLst>
          </p:cNvPr>
          <p:cNvSpPr/>
          <p:nvPr/>
        </p:nvSpPr>
        <p:spPr>
          <a:xfrm>
            <a:off x="6106215" y="1336615"/>
            <a:ext cx="490711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u="sng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QGP limit</a:t>
            </a:r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:</a:t>
            </a:r>
          </a:p>
          <a:p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hadron production only from fluids </a:t>
            </a:r>
          </a:p>
          <a:p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(Chemically equilibrated matter)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F6832819-0E3B-45DB-9AC9-469405A4279E}"/>
                  </a:ext>
                </a:extLst>
              </p:cNvPr>
              <p:cNvSpPr/>
              <p:nvPr/>
            </p:nvSpPr>
            <p:spPr>
              <a:xfrm>
                <a:off x="6399063" y="3863826"/>
                <a:ext cx="2123402" cy="9832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800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ja-JP" sz="28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800" i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𝑑</m:t>
                          </m:r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𝜂</m:t>
                          </m:r>
                        </m:den>
                      </m:f>
                      <m:r>
                        <a:rPr lang="en-US" altLang="ja-JP" sz="28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游ゴシック Medium" panose="020B0500000000000000" pitchFamily="50" charset="-128"/>
                        </a:rPr>
                        <m:t>&lt;</m:t>
                      </m:r>
                      <m:r>
                        <a:rPr lang="en-US" altLang="ja-JP" sz="2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游ゴシック Medium" panose="020B0500000000000000" pitchFamily="50" charset="-128"/>
                        </a:rPr>
                        <m:t>100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F6832819-0E3B-45DB-9AC9-469405A427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9063" y="3863826"/>
                <a:ext cx="2123402" cy="9832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C614449E-EE8F-4AC9-AD8C-10AE675FBCEF}"/>
              </a:ext>
            </a:extLst>
          </p:cNvPr>
          <p:cNvSpPr txBox="1"/>
          <p:nvPr/>
        </p:nvSpPr>
        <p:spPr>
          <a:xfrm>
            <a:off x="9086314" y="2772075"/>
            <a:ext cx="2624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QGP formation dominance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27E3DE30-4F46-49EA-BCEC-D4C2D2E6DF93}"/>
                  </a:ext>
                </a:extLst>
              </p:cNvPr>
              <p:cNvSpPr txBox="1"/>
              <p:nvPr/>
            </p:nvSpPr>
            <p:spPr>
              <a:xfrm>
                <a:off x="7370666" y="4329239"/>
                <a:ext cx="35907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27E3DE30-4F46-49EA-BCEC-D4C2D2E6D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666" y="4329239"/>
                <a:ext cx="359073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4" name="矢印: 右 233">
            <a:extLst>
              <a:ext uri="{FF2B5EF4-FFF2-40B4-BE49-F238E27FC236}">
                <a16:creationId xmlns:a16="http://schemas.microsoft.com/office/drawing/2014/main" id="{0EC98678-BF03-4680-8899-A2CB17D2C916}"/>
              </a:ext>
            </a:extLst>
          </p:cNvPr>
          <p:cNvSpPr/>
          <p:nvPr/>
        </p:nvSpPr>
        <p:spPr>
          <a:xfrm>
            <a:off x="8596880" y="4136571"/>
            <a:ext cx="480291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E6BE81-3FBE-4CE3-8E94-732E8E1DE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18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F242A00D-E60B-4A2E-BE9F-81F6B132E6E7}"/>
                  </a:ext>
                </a:extLst>
              </p:cNvPr>
              <p:cNvSpPr/>
              <p:nvPr/>
            </p:nvSpPr>
            <p:spPr>
              <a:xfrm>
                <a:off x="6412921" y="2695436"/>
                <a:ext cx="2123402" cy="9832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800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ja-JP" sz="28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800" i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  <a:ea typeface="游ゴシック Medium" panose="020B0500000000000000" pitchFamily="50" charset="-128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𝑑</m:t>
                          </m:r>
                          <m:r>
                            <a:rPr lang="en-US" altLang="ja-JP" sz="2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游ゴシック Medium" panose="020B0500000000000000" pitchFamily="50" charset="-128"/>
                            </a:rPr>
                            <m:t>𝜂</m:t>
                          </m:r>
                        </m:den>
                      </m:f>
                      <m:r>
                        <a:rPr lang="en-US" altLang="ja-JP" sz="2800" b="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游ゴシック Medium" panose="020B0500000000000000" pitchFamily="50" charset="-128"/>
                        </a:rPr>
                        <m:t>&gt;</m:t>
                      </m:r>
                      <m:r>
                        <a:rPr lang="en-US" altLang="ja-JP" sz="2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游ゴシック Medium" panose="020B0500000000000000" pitchFamily="50" charset="-128"/>
                        </a:rPr>
                        <m:t>100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F242A00D-E60B-4A2E-BE9F-81F6B132E6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921" y="2695436"/>
                <a:ext cx="2123402" cy="9832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939343C9-6DB4-4A15-B1F6-BE3BBF24296F}"/>
                  </a:ext>
                </a:extLst>
              </p:cNvPr>
              <p:cNvSpPr txBox="1"/>
              <p:nvPr/>
            </p:nvSpPr>
            <p:spPr>
              <a:xfrm>
                <a:off x="7404205" y="3189820"/>
                <a:ext cx="35907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939343C9-6DB4-4A15-B1F6-BE3BBF242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205" y="3189820"/>
                <a:ext cx="35907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7" name="矢印: 右 236">
            <a:extLst>
              <a:ext uri="{FF2B5EF4-FFF2-40B4-BE49-F238E27FC236}">
                <a16:creationId xmlns:a16="http://schemas.microsoft.com/office/drawing/2014/main" id="{AD0FE073-4C8D-4DC9-9646-43E5933FEE71}"/>
              </a:ext>
            </a:extLst>
          </p:cNvPr>
          <p:cNvSpPr/>
          <p:nvPr/>
        </p:nvSpPr>
        <p:spPr>
          <a:xfrm>
            <a:off x="8606025" y="2951786"/>
            <a:ext cx="480291" cy="4846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74954185-7C8B-4301-A207-130412D40B43}"/>
              </a:ext>
            </a:extLst>
          </p:cNvPr>
          <p:cNvSpPr txBox="1"/>
          <p:nvPr/>
        </p:nvSpPr>
        <p:spPr>
          <a:xfrm>
            <a:off x="9086315" y="3956039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Partial creation</a:t>
            </a:r>
          </a:p>
          <a:p>
            <a:pPr algn="l"/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of QGP</a:t>
            </a:r>
            <a:endParaRPr kumimoji="1" lang="ja-JP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B83BA62-19FE-4F7C-8C6D-C17A13E746CD}"/>
              </a:ext>
            </a:extLst>
          </p:cNvPr>
          <p:cNvSpPr/>
          <p:nvPr/>
        </p:nvSpPr>
        <p:spPr>
          <a:xfrm>
            <a:off x="6412921" y="2675347"/>
            <a:ext cx="5298245" cy="221710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B79C653-B23B-46DF-9F04-764B199DC2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559" y="1681444"/>
            <a:ext cx="2857500" cy="428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61971DE9-313F-46DC-9AE9-97E3E49D2604}"/>
                  </a:ext>
                </a:extLst>
              </p:cNvPr>
              <p:cNvSpPr txBox="1"/>
              <p:nvPr/>
            </p:nvSpPr>
            <p:spPr>
              <a:xfrm>
                <a:off x="2485876" y="6008911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61971DE9-313F-46DC-9AE9-97E3E49D2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5876" y="6008911"/>
                <a:ext cx="1478866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90FD480-A331-42B8-8EAA-5F1807A1C79B}"/>
                  </a:ext>
                </a:extLst>
              </p:cNvPr>
              <p:cNvSpPr txBox="1"/>
              <p:nvPr/>
            </p:nvSpPr>
            <p:spPr>
              <a:xfrm rot="16200000">
                <a:off x="985214" y="3215051"/>
                <a:ext cx="114281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90FD480-A331-42B8-8EAA-5F1807A1C7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85214" y="3215051"/>
                <a:ext cx="1142812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C6AC365B-3253-42FC-8E01-897E88854E83}"/>
                  </a:ext>
                </a:extLst>
              </p:cNvPr>
              <p:cNvSpPr txBox="1"/>
              <p:nvPr/>
            </p:nvSpPr>
            <p:spPr>
              <a:xfrm>
                <a:off x="2390626" y="1924050"/>
                <a:ext cx="30777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oMath>
                  </m:oMathPara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C6AC365B-3253-42FC-8E01-897E88854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626" y="1924050"/>
                <a:ext cx="307777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5094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BC1D97-BE29-4925-97A8-1AD248EB2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Size and collision energy dependence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18FABE-9BB4-4061-A3B3-3BF41F8AE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90CF57B-DD1B-4031-B9F9-0C464C9FAFED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AD3DEBF-6594-4C2A-8CA9-F3A889DA2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999" y="2001977"/>
            <a:ext cx="2857500" cy="428625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30CDED5-7B2B-4DC9-8FB3-4C90E7540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9" y="1993433"/>
            <a:ext cx="2857500" cy="428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3BD78CD-A489-48EC-B3E6-7E22E2873DC3}"/>
                  </a:ext>
                </a:extLst>
              </p:cNvPr>
              <p:cNvSpPr txBox="1"/>
              <p:nvPr/>
            </p:nvSpPr>
            <p:spPr>
              <a:xfrm>
                <a:off x="2390501" y="2638425"/>
                <a:ext cx="8135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(×6)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3BD78CD-A489-48EC-B3E6-7E22E2873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501" y="2638425"/>
                <a:ext cx="813556" cy="307777"/>
              </a:xfrm>
              <a:prstGeom prst="rect">
                <a:avLst/>
              </a:prstGeom>
              <a:blipFill>
                <a:blip r:embed="rId4"/>
                <a:stretch>
                  <a:fillRect l="-5970" t="-2000" r="-9701" b="-3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74B1D30-F828-4FDB-9C31-371514F35A57}"/>
                  </a:ext>
                </a:extLst>
              </p:cNvPr>
              <p:cNvSpPr txBox="1"/>
              <p:nvPr/>
            </p:nvSpPr>
            <p:spPr>
              <a:xfrm>
                <a:off x="2252130" y="4357715"/>
                <a:ext cx="84798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(×2)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74B1D30-F828-4FDB-9C31-371514F35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130" y="4357715"/>
                <a:ext cx="847989" cy="307777"/>
              </a:xfrm>
              <a:prstGeom prst="rect">
                <a:avLst/>
              </a:prstGeom>
              <a:blipFill>
                <a:blip r:embed="rId5"/>
                <a:stretch>
                  <a:fillRect l="-8571" t="-2000" r="-8571" b="-3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250A2A7-5F69-456C-8621-71D603C7B757}"/>
                  </a:ext>
                </a:extLst>
              </p:cNvPr>
              <p:cNvSpPr txBox="1"/>
              <p:nvPr/>
            </p:nvSpPr>
            <p:spPr>
              <a:xfrm>
                <a:off x="2870890" y="3548360"/>
                <a:ext cx="22922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250A2A7-5F69-456C-8621-71D603C7B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890" y="3548360"/>
                <a:ext cx="229229" cy="307777"/>
              </a:xfrm>
              <a:prstGeom prst="rect">
                <a:avLst/>
              </a:prstGeom>
              <a:blipFill>
                <a:blip r:embed="rId6"/>
                <a:stretch>
                  <a:fillRect l="-23684" r="-18421"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7EED2CF-C005-4F07-8732-96FBD99D040F}"/>
                  </a:ext>
                </a:extLst>
              </p:cNvPr>
              <p:cNvSpPr txBox="1"/>
              <p:nvPr/>
            </p:nvSpPr>
            <p:spPr>
              <a:xfrm>
                <a:off x="2864195" y="5241755"/>
                <a:ext cx="21961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7EED2CF-C005-4F07-8732-96FBD99D0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195" y="5241755"/>
                <a:ext cx="219612" cy="307777"/>
              </a:xfrm>
              <a:prstGeom prst="rect">
                <a:avLst/>
              </a:prstGeom>
              <a:blipFill>
                <a:blip r:embed="rId7"/>
                <a:stretch>
                  <a:fillRect l="-25000" r="-22222" b="-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A164B2B-AD33-43E3-AEAB-BA192AF269F3}"/>
                  </a:ext>
                </a:extLst>
              </p:cNvPr>
              <p:cNvSpPr txBox="1"/>
              <p:nvPr/>
            </p:nvSpPr>
            <p:spPr>
              <a:xfrm>
                <a:off x="1385329" y="6312834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A164B2B-AD33-43E3-AEAB-BA192AF26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5329" y="6312834"/>
                <a:ext cx="1478866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E112AE9-FFF2-4441-9E75-80DCA4B3B732}"/>
                  </a:ext>
                </a:extLst>
              </p:cNvPr>
              <p:cNvSpPr txBox="1"/>
              <p:nvPr/>
            </p:nvSpPr>
            <p:spPr>
              <a:xfrm>
                <a:off x="10281522" y="2723169"/>
                <a:ext cx="8135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(×6)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E112AE9-FFF2-4441-9E75-80DCA4B3B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1522" y="2723169"/>
                <a:ext cx="813556" cy="307777"/>
              </a:xfrm>
              <a:prstGeom prst="rect">
                <a:avLst/>
              </a:prstGeom>
              <a:blipFill>
                <a:blip r:embed="rId9"/>
                <a:stretch>
                  <a:fillRect l="-6015" t="-4000" r="-10526" b="-3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03EBB66-A18A-4856-AC72-8A112AC16746}"/>
                  </a:ext>
                </a:extLst>
              </p:cNvPr>
              <p:cNvSpPr txBox="1"/>
              <p:nvPr/>
            </p:nvSpPr>
            <p:spPr>
              <a:xfrm>
                <a:off x="10126839" y="4448307"/>
                <a:ext cx="84798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kumimoji="1" lang="en-US" altLang="ja-JP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(×2)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03EBB66-A18A-4856-AC72-8A112AC1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6839" y="4448307"/>
                <a:ext cx="847989" cy="307777"/>
              </a:xfrm>
              <a:prstGeom prst="rect">
                <a:avLst/>
              </a:prstGeom>
              <a:blipFill>
                <a:blip r:embed="rId10"/>
                <a:stretch>
                  <a:fillRect l="-8633" t="-4000" r="-9353" b="-3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6ED496BD-3F53-499A-B5A5-5854EE3CAFAF}"/>
                  </a:ext>
                </a:extLst>
              </p:cNvPr>
              <p:cNvSpPr txBox="1"/>
              <p:nvPr/>
            </p:nvSpPr>
            <p:spPr>
              <a:xfrm>
                <a:off x="10745599" y="3570116"/>
                <a:ext cx="22922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6ED496BD-3F53-499A-B5A5-5854EE3CAF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5599" y="3570116"/>
                <a:ext cx="229229" cy="307777"/>
              </a:xfrm>
              <a:prstGeom prst="rect">
                <a:avLst/>
              </a:prstGeom>
              <a:blipFill>
                <a:blip r:embed="rId11"/>
                <a:stretch>
                  <a:fillRect l="-24324" r="-21622" b="-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26517B76-2C2B-443D-8025-7F7721852346}"/>
                  </a:ext>
                </a:extLst>
              </p:cNvPr>
              <p:cNvSpPr txBox="1"/>
              <p:nvPr/>
            </p:nvSpPr>
            <p:spPr>
              <a:xfrm>
                <a:off x="10755216" y="5326499"/>
                <a:ext cx="21961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Ξ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26517B76-2C2B-443D-8025-7F7721852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5216" y="5326499"/>
                <a:ext cx="219612" cy="307777"/>
              </a:xfrm>
              <a:prstGeom prst="rect">
                <a:avLst/>
              </a:prstGeom>
              <a:blipFill>
                <a:blip r:embed="rId12"/>
                <a:stretch>
                  <a:fillRect l="-22222" r="-25000" b="-6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B1139A5-4CB7-4979-858D-FF6D14F4EF1F}"/>
                  </a:ext>
                </a:extLst>
              </p:cNvPr>
              <p:cNvSpPr txBox="1"/>
              <p:nvPr/>
            </p:nvSpPr>
            <p:spPr>
              <a:xfrm>
                <a:off x="9151838" y="6321378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B1139A5-4CB7-4979-858D-FF6D14F4E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1838" y="6321378"/>
                <a:ext cx="1478866" cy="43088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7E2BDC-20A7-43C5-84F7-200F27E16D91}"/>
              </a:ext>
            </a:extLst>
          </p:cNvPr>
          <p:cNvSpPr txBox="1"/>
          <p:nvPr/>
        </p:nvSpPr>
        <p:spPr>
          <a:xfrm>
            <a:off x="457161" y="1304390"/>
            <a:ext cx="3167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/>
              <a:t>XeXe</a:t>
            </a:r>
            <a:r>
              <a:rPr kumimoji="1" lang="en-US" altLang="ja-JP" sz="2000" dirty="0"/>
              <a:t> (closed) vs. </a:t>
            </a:r>
          </a:p>
          <a:p>
            <a:pPr algn="ctr"/>
            <a:r>
              <a:rPr kumimoji="1" lang="en-US" altLang="ja-JP" sz="2000" dirty="0"/>
              <a:t>pp, </a:t>
            </a:r>
            <a:r>
              <a:rPr kumimoji="1" lang="en-US" altLang="ja-JP" sz="2000" dirty="0" err="1"/>
              <a:t>pPb</a:t>
            </a:r>
            <a:r>
              <a:rPr kumimoji="1" lang="en-US" altLang="ja-JP" sz="2000" dirty="0"/>
              <a:t> and </a:t>
            </a:r>
            <a:r>
              <a:rPr kumimoji="1" lang="en-US" altLang="ja-JP" sz="2000" dirty="0" err="1"/>
              <a:t>PbPb</a:t>
            </a:r>
            <a:r>
              <a:rPr kumimoji="1" lang="en-US" altLang="ja-JP" sz="2000" dirty="0"/>
              <a:t> (open)</a:t>
            </a:r>
            <a:endParaRPr kumimoji="1" lang="ja-JP" altLang="en-US" sz="20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4A991E-E644-472F-A4AD-2D630BDB74A9}"/>
              </a:ext>
            </a:extLst>
          </p:cNvPr>
          <p:cNvSpPr txBox="1"/>
          <p:nvPr/>
        </p:nvSpPr>
        <p:spPr>
          <a:xfrm>
            <a:off x="8477617" y="1304390"/>
            <a:ext cx="2872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/>
              <a:t>PbPb@2.76TeV (thin) </a:t>
            </a:r>
          </a:p>
          <a:p>
            <a:pPr algn="ctr"/>
            <a:r>
              <a:rPr kumimoji="1" lang="en-US" altLang="ja-JP" sz="2000" dirty="0"/>
              <a:t>vs. AuAu@0.2TeV (thick)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C612DFA-EC63-443B-9C20-4F325923C67B}"/>
                  </a:ext>
                </a:extLst>
              </p:cNvPr>
              <p:cNvSpPr txBox="1"/>
              <p:nvPr/>
            </p:nvSpPr>
            <p:spPr>
              <a:xfrm rot="16200000">
                <a:off x="-191634" y="3751040"/>
                <a:ext cx="10763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C612DFA-EC63-443B-9C20-4F325923C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1634" y="3751040"/>
                <a:ext cx="1076384" cy="4308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C760288-088E-4683-81A9-7899CAC0CEB3}"/>
              </a:ext>
            </a:extLst>
          </p:cNvPr>
          <p:cNvSpPr txBox="1"/>
          <p:nvPr/>
        </p:nvSpPr>
        <p:spPr>
          <a:xfrm>
            <a:off x="3750782" y="2880569"/>
            <a:ext cx="4022392" cy="22467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Almost no size or collision energy dependence </a:t>
            </a:r>
          </a:p>
          <a:p>
            <a:pPr algn="ctr"/>
            <a:r>
              <a:rPr kumimoji="1" lang="en-US" altLang="ja-JP" sz="2800" dirty="0"/>
              <a:t>in dynamical core-corona model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A98DCA4-CCC8-43EE-9AA4-6E15129A7C98}"/>
                  </a:ext>
                </a:extLst>
              </p:cNvPr>
              <p:cNvSpPr txBox="1"/>
              <p:nvPr/>
            </p:nvSpPr>
            <p:spPr>
              <a:xfrm rot="16200000">
                <a:off x="7680847" y="3750058"/>
                <a:ext cx="10763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A98DCA4-CCC8-43EE-9AA4-6E15129A7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80847" y="3750058"/>
                <a:ext cx="1076384" cy="43088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46BB2AE-519F-467D-BD4F-37110332187F}"/>
              </a:ext>
            </a:extLst>
          </p:cNvPr>
          <p:cNvSpPr txBox="1"/>
          <p:nvPr/>
        </p:nvSpPr>
        <p:spPr>
          <a:xfrm>
            <a:off x="4400330" y="6489700"/>
            <a:ext cx="3215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/>
              <a:t>Y.Kanakubo</a:t>
            </a:r>
            <a:r>
              <a:rPr kumimoji="1" lang="en-US" altLang="ja-JP" sz="1600" dirty="0"/>
              <a:t> </a:t>
            </a:r>
            <a:r>
              <a:rPr kumimoji="1" lang="en-US" altLang="ja-JP" sz="1600" i="1" dirty="0"/>
              <a:t>et al</a:t>
            </a:r>
            <a:r>
              <a:rPr kumimoji="1" lang="en-US" altLang="ja-JP" sz="1600" dirty="0"/>
              <a:t>. (in preparation)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5873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54CB81-DF05-4C4E-AA7D-100EE5CE3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34DA0E-64A6-42B6-AEBF-63DD5F0E7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5124"/>
            <a:ext cx="10515601" cy="4651375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</a:p>
          <a:p>
            <a:pPr lvl="1"/>
            <a:r>
              <a:rPr kumimoji="1" lang="en-US" altLang="ja-JP" dirty="0"/>
              <a:t>Importance of dynamical modeling in high-energy nuclear collisions</a:t>
            </a:r>
          </a:p>
          <a:p>
            <a:pPr lvl="1"/>
            <a:r>
              <a:rPr lang="en-US" altLang="ja-JP" dirty="0"/>
              <a:t>Standard picture and dynamical modeling</a:t>
            </a:r>
          </a:p>
          <a:p>
            <a:pPr lvl="1"/>
            <a:r>
              <a:rPr kumimoji="1" lang="en-US" altLang="ja-JP" dirty="0"/>
              <a:t>Current situations in our group</a:t>
            </a:r>
          </a:p>
          <a:p>
            <a:r>
              <a:rPr lang="en-US" altLang="ja-JP" dirty="0"/>
              <a:t>Recent analyses</a:t>
            </a:r>
          </a:p>
          <a:p>
            <a:pPr lvl="1"/>
            <a:r>
              <a:rPr lang="en-US" altLang="ja-JP" dirty="0"/>
              <a:t>Integrated dynamical approach to soft physics in heavy-ion collisions</a:t>
            </a:r>
          </a:p>
          <a:p>
            <a:pPr lvl="2"/>
            <a:r>
              <a:rPr kumimoji="1" lang="en-US" altLang="ja-JP" dirty="0"/>
              <a:t>Fluctuating hydrodynamics</a:t>
            </a:r>
          </a:p>
          <a:p>
            <a:pPr lvl="2"/>
            <a:r>
              <a:rPr lang="en-US" altLang="ja-JP" dirty="0"/>
              <a:t>Rapidity decorrelation from hydrodynamic fluctuations</a:t>
            </a:r>
          </a:p>
          <a:p>
            <a:pPr lvl="1"/>
            <a:r>
              <a:rPr lang="en-US" altLang="ja-JP" dirty="0"/>
              <a:t>From large to small colliding systems</a:t>
            </a:r>
          </a:p>
          <a:p>
            <a:pPr lvl="2"/>
            <a:r>
              <a:rPr kumimoji="1" lang="en-US" altLang="ja-JP" dirty="0"/>
              <a:t>Dynamical initialization with core-corona pic</a:t>
            </a:r>
            <a:r>
              <a:rPr lang="en-US" altLang="ja-JP" dirty="0"/>
              <a:t>ture</a:t>
            </a:r>
          </a:p>
          <a:p>
            <a:pPr lvl="2"/>
            <a:r>
              <a:rPr kumimoji="1" lang="en-US" altLang="ja-JP" dirty="0"/>
              <a:t>Enhancement of multi-strange hadrons in small colliding systems</a:t>
            </a:r>
          </a:p>
          <a:p>
            <a:r>
              <a:rPr lang="en-US" altLang="ja-JP" dirty="0"/>
              <a:t>Summary and outlook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BB7C52-1B1B-42E8-BB5B-EECEDDFCA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264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706DC-7AA2-4253-8370-A3B27BA92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Combination of </a:t>
            </a:r>
            <a:r>
              <a:rPr kumimoji="1" lang="en-US" altLang="ja-JP" dirty="0"/>
              <a:t>model S and S-H</a:t>
            </a:r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433783-D9A4-400A-B2A6-B245CA1A80ED}"/>
              </a:ext>
            </a:extLst>
          </p:cNvPr>
          <p:cNvSpPr txBox="1"/>
          <p:nvPr/>
        </p:nvSpPr>
        <p:spPr>
          <a:xfrm>
            <a:off x="5674637" y="5633088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CGC theory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0D10CA-EDDB-42A7-A8AE-71A52BAD15C2}"/>
              </a:ext>
            </a:extLst>
          </p:cNvPr>
          <p:cNvSpPr txBox="1"/>
          <p:nvPr/>
        </p:nvSpPr>
        <p:spPr>
          <a:xfrm>
            <a:off x="8392404" y="5613726"/>
            <a:ext cx="2779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PYTHIA (Heavy Ion)</a:t>
            </a:r>
            <a:endParaRPr kumimoji="1" lang="ja-JP" altLang="en-US" sz="2400" dirty="0">
              <a:solidFill>
                <a:schemeClr val="tx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2806205-6122-4FFD-9E41-7A1965563053}"/>
              </a:ext>
            </a:extLst>
          </p:cNvPr>
          <p:cNvSpPr txBox="1"/>
          <p:nvPr/>
        </p:nvSpPr>
        <p:spPr>
          <a:xfrm>
            <a:off x="8691202" y="3823143"/>
            <a:ext cx="219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+mn-ea"/>
              </a:rPr>
              <a:t>Modification of</a:t>
            </a:r>
          </a:p>
          <a:p>
            <a:pPr algn="ctr"/>
            <a:r>
              <a:rPr lang="en-US" altLang="ja-JP" sz="2400" dirty="0">
                <a:latin typeface="+mn-ea"/>
              </a:rPr>
              <a:t>jet structure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7D340C-D372-4F3E-9D54-0AEF621B2FD5}"/>
              </a:ext>
            </a:extLst>
          </p:cNvPr>
          <p:cNvSpPr txBox="1"/>
          <p:nvPr/>
        </p:nvSpPr>
        <p:spPr>
          <a:xfrm>
            <a:off x="9177365" y="2583885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fragmentation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966801-F0AC-4EC9-B243-2DF486B2EB57}"/>
              </a:ext>
            </a:extLst>
          </p:cNvPr>
          <p:cNvSpPr txBox="1"/>
          <p:nvPr/>
        </p:nvSpPr>
        <p:spPr>
          <a:xfrm>
            <a:off x="5072318" y="4805451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Classical Yang-Mills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2678D24-A01C-4A73-A134-59D175CBA6FC}"/>
              </a:ext>
            </a:extLst>
          </p:cNvPr>
          <p:cNvSpPr txBox="1"/>
          <p:nvPr/>
        </p:nvSpPr>
        <p:spPr>
          <a:xfrm>
            <a:off x="4968220" y="3719024"/>
            <a:ext cx="2379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Fluctuating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hydrodynamics</a:t>
            </a: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D984DDB4-EACC-4609-9DD9-23931AB5289C}"/>
              </a:ext>
            </a:extLst>
          </p:cNvPr>
          <p:cNvSpPr/>
          <p:nvPr/>
        </p:nvSpPr>
        <p:spPr>
          <a:xfrm>
            <a:off x="7169494" y="3828151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19D7AD1-FB74-47B8-8A72-53CB206E3D29}"/>
              </a:ext>
            </a:extLst>
          </p:cNvPr>
          <p:cNvSpPr txBox="1"/>
          <p:nvPr/>
        </p:nvSpPr>
        <p:spPr>
          <a:xfrm>
            <a:off x="7435610" y="3964177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bg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bg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bg2"/>
                </a:solidFill>
                <a:latin typeface="+mn-ea"/>
              </a:rPr>
              <a:t>model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9C34C-A3EB-4E28-BEA0-8B938A8D7516}"/>
              </a:ext>
            </a:extLst>
          </p:cNvPr>
          <p:cNvSpPr txBox="1"/>
          <p:nvPr/>
        </p:nvSpPr>
        <p:spPr>
          <a:xfrm>
            <a:off x="4507012" y="1904464"/>
            <a:ext cx="432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JAM (Hadronic transport)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01458E8-B2E9-4172-A0B2-F48E70BF4DB2}"/>
              </a:ext>
            </a:extLst>
          </p:cNvPr>
          <p:cNvSpPr txBox="1"/>
          <p:nvPr/>
        </p:nvSpPr>
        <p:spPr>
          <a:xfrm>
            <a:off x="6822413" y="2698684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F0DD7BE-E365-4F22-AD3A-BA952738F040}"/>
              </a:ext>
            </a:extLst>
          </p:cNvPr>
          <p:cNvCxnSpPr/>
          <p:nvPr/>
        </p:nvCxnSpPr>
        <p:spPr>
          <a:xfrm flipV="1">
            <a:off x="6592865" y="5201924"/>
            <a:ext cx="0" cy="4314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4F5C180-98C0-44DF-85C0-890387D7FE53}"/>
              </a:ext>
            </a:extLst>
          </p:cNvPr>
          <p:cNvCxnSpPr/>
          <p:nvPr/>
        </p:nvCxnSpPr>
        <p:spPr>
          <a:xfrm flipV="1">
            <a:off x="6578393" y="4509160"/>
            <a:ext cx="0" cy="360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79BE92FD-C977-42A1-AEC1-7E2DD303F89E}"/>
              </a:ext>
            </a:extLst>
          </p:cNvPr>
          <p:cNvCxnSpPr>
            <a:cxnSpLocks/>
          </p:cNvCxnSpPr>
          <p:nvPr/>
        </p:nvCxnSpPr>
        <p:spPr>
          <a:xfrm flipV="1">
            <a:off x="6574715" y="2408199"/>
            <a:ext cx="7356" cy="13587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CFD15C3A-7B46-4206-9922-E740FD0B6A34}"/>
              </a:ext>
            </a:extLst>
          </p:cNvPr>
          <p:cNvCxnSpPr>
            <a:cxnSpLocks/>
            <a:stCxn id="41" idx="0"/>
            <a:endCxn id="42" idx="2"/>
          </p:cNvCxnSpPr>
          <p:nvPr/>
        </p:nvCxnSpPr>
        <p:spPr>
          <a:xfrm flipV="1">
            <a:off x="9782198" y="4654140"/>
            <a:ext cx="4817" cy="95958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4EF30C-D020-43E5-976F-F5887AA51210}"/>
              </a:ext>
            </a:extLst>
          </p:cNvPr>
          <p:cNvCxnSpPr>
            <a:cxnSpLocks/>
            <a:stCxn id="42" idx="0"/>
            <a:endCxn id="43" idx="2"/>
          </p:cNvCxnSpPr>
          <p:nvPr/>
        </p:nvCxnSpPr>
        <p:spPr>
          <a:xfrm flipV="1">
            <a:off x="9787015" y="3414882"/>
            <a:ext cx="422043" cy="4082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B9212274-3931-46C4-8F3D-D64CA7553AFF}"/>
              </a:ext>
            </a:extLst>
          </p:cNvPr>
          <p:cNvCxnSpPr>
            <a:cxnSpLocks/>
            <a:stCxn id="42" idx="0"/>
            <a:endCxn id="49" idx="2"/>
          </p:cNvCxnSpPr>
          <p:nvPr/>
        </p:nvCxnSpPr>
        <p:spPr>
          <a:xfrm flipH="1" flipV="1">
            <a:off x="7911814" y="3529681"/>
            <a:ext cx="1875201" cy="29346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6831C7BE-6763-487F-8CA7-3CB49932C9A2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6582071" y="3529681"/>
            <a:ext cx="1329743" cy="21774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02F19E6-06EC-46F4-A2D6-C640A6EA28FC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6592865" y="4654140"/>
            <a:ext cx="3194150" cy="99087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0BBFFAD-70BA-4BED-9EC8-E35D69C56144}"/>
              </a:ext>
            </a:extLst>
          </p:cNvPr>
          <p:cNvCxnSpPr>
            <a:cxnSpLocks/>
          </p:cNvCxnSpPr>
          <p:nvPr/>
        </p:nvCxnSpPr>
        <p:spPr>
          <a:xfrm flipH="1" flipV="1">
            <a:off x="7899976" y="2379830"/>
            <a:ext cx="1" cy="32609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DF3EED6-71DA-4C36-B172-3CC48E67D3C3}"/>
              </a:ext>
            </a:extLst>
          </p:cNvPr>
          <p:cNvCxnSpPr>
            <a:cxnSpLocks/>
            <a:stCxn id="43" idx="0"/>
            <a:endCxn id="110" idx="3"/>
          </p:cNvCxnSpPr>
          <p:nvPr/>
        </p:nvCxnSpPr>
        <p:spPr>
          <a:xfrm flipH="1" flipV="1">
            <a:off x="9821359" y="1690336"/>
            <a:ext cx="387699" cy="8935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3818ACC-6DA5-4564-88C5-3724307F8B29}"/>
              </a:ext>
            </a:extLst>
          </p:cNvPr>
          <p:cNvCxnSpPr>
            <a:cxnSpLocks/>
            <a:stCxn id="48" idx="0"/>
            <a:endCxn id="110" idx="1"/>
          </p:cNvCxnSpPr>
          <p:nvPr/>
        </p:nvCxnSpPr>
        <p:spPr>
          <a:xfrm flipV="1">
            <a:off x="6671062" y="1690336"/>
            <a:ext cx="1399497" cy="2141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D4232D7-BEB7-406D-A60D-75BAC93C9EA2}"/>
              </a:ext>
            </a:extLst>
          </p:cNvPr>
          <p:cNvGrpSpPr>
            <a:grpSpLocks noChangeAspect="1"/>
          </p:cNvGrpSpPr>
          <p:nvPr/>
        </p:nvGrpSpPr>
        <p:grpSpPr>
          <a:xfrm>
            <a:off x="411208" y="2022516"/>
            <a:ext cx="4329954" cy="4088726"/>
            <a:chOff x="424110" y="2040843"/>
            <a:chExt cx="3898424" cy="3681234"/>
          </a:xfrm>
        </p:grpSpPr>
        <p:sp>
          <p:nvSpPr>
            <p:cNvPr id="64" name="Line 3">
              <a:extLst>
                <a:ext uri="{FF2B5EF4-FFF2-40B4-BE49-F238E27FC236}">
                  <a16:creationId xmlns:a16="http://schemas.microsoft.com/office/drawing/2014/main" id="{760BFBB6-F2A9-49BC-AC0F-ECF99A2B2F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246195" y="2677126"/>
              <a:ext cx="0" cy="2462449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6" name="Line 4">
              <a:extLst>
                <a:ext uri="{FF2B5EF4-FFF2-40B4-BE49-F238E27FC236}">
                  <a16:creationId xmlns:a16="http://schemas.microsoft.com/office/drawing/2014/main" id="{E996A5FC-28AC-41EC-A7BE-7FEEA6D78B4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4133" y="4837395"/>
              <a:ext cx="3240405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43EF96A1-07B2-4716-8537-95D4967440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0582" y="3032028"/>
              <a:ext cx="2142268" cy="2151268"/>
            </a:xfrm>
            <a:custGeom>
              <a:avLst/>
              <a:gdLst>
                <a:gd name="T0" fmla="*/ 0 w 2148"/>
                <a:gd name="T1" fmla="*/ 2160 h 2160"/>
                <a:gd name="T2" fmla="*/ 2148 w 2148"/>
                <a:gd name="T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8" h="2160">
                  <a:moveTo>
                    <a:pt x="0" y="2160"/>
                  </a:moveTo>
                  <a:lnTo>
                    <a:pt x="2148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CC683B8D-788E-4F67-B911-E58F76334B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110" y="3032028"/>
              <a:ext cx="2166699" cy="2151268"/>
            </a:xfrm>
            <a:custGeom>
              <a:avLst/>
              <a:gdLst>
                <a:gd name="T0" fmla="*/ 2164 w 2164"/>
                <a:gd name="T1" fmla="*/ 2157 h 2157"/>
                <a:gd name="T2" fmla="*/ 0 w 2164"/>
                <a:gd name="T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4" h="2157">
                  <a:moveTo>
                    <a:pt x="2164" y="2157"/>
                  </a:move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CE3DAA7B-14DE-4D11-95DB-4266C742B5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871" y="2895725"/>
              <a:ext cx="2957513" cy="1613772"/>
            </a:xfrm>
            <a:custGeom>
              <a:avLst/>
              <a:gdLst>
                <a:gd name="T0" fmla="*/ 90 w 3286"/>
                <a:gd name="T1" fmla="*/ 458 h 1793"/>
                <a:gd name="T2" fmla="*/ 650 w 3286"/>
                <a:gd name="T3" fmla="*/ 1126 h 1793"/>
                <a:gd name="T4" fmla="*/ 1221 w 3286"/>
                <a:gd name="T5" fmla="*/ 1629 h 1793"/>
                <a:gd name="T6" fmla="*/ 1401 w 3286"/>
                <a:gd name="T7" fmla="*/ 1752 h 1793"/>
                <a:gd name="T8" fmla="*/ 1601 w 3286"/>
                <a:gd name="T9" fmla="*/ 1793 h 1793"/>
                <a:gd name="T10" fmla="*/ 1793 w 3286"/>
                <a:gd name="T11" fmla="*/ 1752 h 1793"/>
                <a:gd name="T12" fmla="*/ 1985 w 3286"/>
                <a:gd name="T13" fmla="*/ 1626 h 1793"/>
                <a:gd name="T14" fmla="*/ 2528 w 3286"/>
                <a:gd name="T15" fmla="*/ 1151 h 1793"/>
                <a:gd name="T16" fmla="*/ 3169 w 3286"/>
                <a:gd name="T17" fmla="*/ 399 h 1793"/>
                <a:gd name="T18" fmla="*/ 3228 w 3286"/>
                <a:gd name="T19" fmla="*/ 161 h 1793"/>
                <a:gd name="T20" fmla="*/ 2960 w 3286"/>
                <a:gd name="T21" fmla="*/ 31 h 1793"/>
                <a:gd name="T22" fmla="*/ 2364 w 3286"/>
                <a:gd name="T23" fmla="*/ 309 h 1793"/>
                <a:gd name="T24" fmla="*/ 1600 w 3286"/>
                <a:gd name="T25" fmla="*/ 518 h 1793"/>
                <a:gd name="T26" fmla="*/ 915 w 3286"/>
                <a:gd name="T27" fmla="*/ 319 h 1793"/>
                <a:gd name="T28" fmla="*/ 279 w 3286"/>
                <a:gd name="T29" fmla="*/ 21 h 1793"/>
                <a:gd name="T30" fmla="*/ 31 w 3286"/>
                <a:gd name="T31" fmla="*/ 190 h 1793"/>
                <a:gd name="T32" fmla="*/ 90 w 3286"/>
                <a:gd name="T33" fmla="*/ 45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86" h="1793">
                  <a:moveTo>
                    <a:pt x="90" y="458"/>
                  </a:moveTo>
                  <a:cubicBezTo>
                    <a:pt x="193" y="614"/>
                    <a:pt x="462" y="931"/>
                    <a:pt x="650" y="1126"/>
                  </a:cubicBezTo>
                  <a:lnTo>
                    <a:pt x="1221" y="1629"/>
                  </a:lnTo>
                  <a:cubicBezTo>
                    <a:pt x="1346" y="1733"/>
                    <a:pt x="1338" y="1725"/>
                    <a:pt x="1401" y="1752"/>
                  </a:cubicBezTo>
                  <a:cubicBezTo>
                    <a:pt x="1464" y="1779"/>
                    <a:pt x="1536" y="1793"/>
                    <a:pt x="1601" y="1793"/>
                  </a:cubicBezTo>
                  <a:cubicBezTo>
                    <a:pt x="1666" y="1793"/>
                    <a:pt x="1729" y="1780"/>
                    <a:pt x="1793" y="1752"/>
                  </a:cubicBezTo>
                  <a:cubicBezTo>
                    <a:pt x="1857" y="1724"/>
                    <a:pt x="1863" y="1726"/>
                    <a:pt x="1985" y="1626"/>
                  </a:cubicBezTo>
                  <a:lnTo>
                    <a:pt x="2528" y="1151"/>
                  </a:lnTo>
                  <a:cubicBezTo>
                    <a:pt x="2725" y="947"/>
                    <a:pt x="3052" y="564"/>
                    <a:pt x="3169" y="399"/>
                  </a:cubicBezTo>
                  <a:cubicBezTo>
                    <a:pt x="3286" y="234"/>
                    <a:pt x="3263" y="222"/>
                    <a:pt x="3228" y="161"/>
                  </a:cubicBezTo>
                  <a:cubicBezTo>
                    <a:pt x="3193" y="100"/>
                    <a:pt x="3104" y="6"/>
                    <a:pt x="2960" y="31"/>
                  </a:cubicBezTo>
                  <a:cubicBezTo>
                    <a:pt x="2816" y="56"/>
                    <a:pt x="2591" y="228"/>
                    <a:pt x="2364" y="309"/>
                  </a:cubicBezTo>
                  <a:cubicBezTo>
                    <a:pt x="2137" y="390"/>
                    <a:pt x="1841" y="516"/>
                    <a:pt x="1600" y="518"/>
                  </a:cubicBezTo>
                  <a:cubicBezTo>
                    <a:pt x="1359" y="520"/>
                    <a:pt x="1135" y="402"/>
                    <a:pt x="915" y="319"/>
                  </a:cubicBezTo>
                  <a:cubicBezTo>
                    <a:pt x="695" y="236"/>
                    <a:pt x="426" y="42"/>
                    <a:pt x="279" y="21"/>
                  </a:cubicBezTo>
                  <a:cubicBezTo>
                    <a:pt x="132" y="0"/>
                    <a:pt x="62" y="117"/>
                    <a:pt x="31" y="190"/>
                  </a:cubicBezTo>
                  <a:cubicBezTo>
                    <a:pt x="0" y="263"/>
                    <a:pt x="78" y="402"/>
                    <a:pt x="90" y="4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49000">
                  <a:srgbClr val="FF0000">
                    <a:alpha val="70000"/>
                    <a:lumMod val="73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 dirty="0">
                <a:latin typeface="+mn-lt"/>
              </a:endParaRPr>
            </a:p>
          </p:txBody>
        </p:sp>
        <p:sp>
          <p:nvSpPr>
            <p:cNvPr id="71" name="Text Box 8">
              <a:extLst>
                <a:ext uri="{FF2B5EF4-FFF2-40B4-BE49-F238E27FC236}">
                  <a16:creationId xmlns:a16="http://schemas.microsoft.com/office/drawing/2014/main" id="{E4EE3A29-8161-47FF-BC1B-578388AB9A4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74783" y="4812963"/>
              <a:ext cx="278125" cy="373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lang="en-US" altLang="ja-JP" sz="2400">
                  <a:solidFill>
                    <a:schemeClr val="tx1"/>
                  </a:solidFill>
                  <a:effectLst/>
                  <a:latin typeface="+mn-lt"/>
                  <a:cs typeface="Arial" charset="0"/>
                </a:rPr>
                <a:t>0</a:t>
              </a:r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91E2D893-91A4-4531-A849-B961B09289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704117">
              <a:off x="1779422" y="4902975"/>
              <a:ext cx="276463" cy="513064"/>
            </a:xfrm>
            <a:prstGeom prst="upArrow">
              <a:avLst>
                <a:gd name="adj1" fmla="val 50000"/>
                <a:gd name="adj2" fmla="val 46395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4" name="Text Box 10">
              <a:extLst>
                <a:ext uri="{FF2B5EF4-FFF2-40B4-BE49-F238E27FC236}">
                  <a16:creationId xmlns:a16="http://schemas.microsoft.com/office/drawing/2014/main" id="{5F64315B-8A6D-4916-B2C8-5315D9B255B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96735" y="4477161"/>
              <a:ext cx="1525799" cy="360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collision</a:t>
              </a:r>
              <a:r>
                <a:rPr kumimoji="0" lang="ja-JP" altLang="en-US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 </a:t>
              </a:r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axis</a:t>
              </a:r>
              <a:endParaRPr kumimoji="0" lang="en-US" altLang="ja-JP" sz="20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6" name="Text Box 11">
              <a:extLst>
                <a:ext uri="{FF2B5EF4-FFF2-40B4-BE49-F238E27FC236}">
                  <a16:creationId xmlns:a16="http://schemas.microsoft.com/office/drawing/2014/main" id="{16D8F01E-40C9-42E1-B9BC-16F09F9AE6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16200000">
              <a:off x="1704685" y="2197579"/>
              <a:ext cx="729127" cy="415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4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time</a:t>
              </a:r>
              <a:endParaRPr kumimoji="0" lang="en-US" altLang="ja-JP" sz="24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7" name="Oval 12">
              <a:extLst>
                <a:ext uri="{FF2B5EF4-FFF2-40B4-BE49-F238E27FC236}">
                  <a16:creationId xmlns:a16="http://schemas.microsoft.com/office/drawing/2014/main" id="{D4C5069B-7E0A-4A80-99BD-5B314D78F4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81100" y="2945874"/>
              <a:ext cx="87440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8" name="Oval 13">
              <a:extLst>
                <a:ext uri="{FF2B5EF4-FFF2-40B4-BE49-F238E27FC236}">
                  <a16:creationId xmlns:a16="http://schemas.microsoft.com/office/drawing/2014/main" id="{067851B4-4311-412F-96D8-8DE4552D3F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00892" y="2957447"/>
              <a:ext cx="86153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9" name="Oval 14">
              <a:extLst>
                <a:ext uri="{FF2B5EF4-FFF2-40B4-BE49-F238E27FC236}">
                  <a16:creationId xmlns:a16="http://schemas.microsoft.com/office/drawing/2014/main" id="{066A1D5F-8FCF-4396-97FB-8B7A531D03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4611" y="3173474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0" name="Oval 15">
              <a:extLst>
                <a:ext uri="{FF2B5EF4-FFF2-40B4-BE49-F238E27FC236}">
                  <a16:creationId xmlns:a16="http://schemas.microsoft.com/office/drawing/2014/main" id="{0BB24E9D-99EB-4924-9A05-151992CBA4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71018" y="3109180"/>
              <a:ext cx="86154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2" name="Oval 16">
              <a:extLst>
                <a:ext uri="{FF2B5EF4-FFF2-40B4-BE49-F238E27FC236}">
                  <a16:creationId xmlns:a16="http://schemas.microsoft.com/office/drawing/2014/main" id="{9F841B69-C8FE-4CE9-9327-2DF07611DC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9789" y="3150328"/>
              <a:ext cx="87440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3" name="Oval 17">
              <a:extLst>
                <a:ext uri="{FF2B5EF4-FFF2-40B4-BE49-F238E27FC236}">
                  <a16:creationId xmlns:a16="http://schemas.microsoft.com/office/drawing/2014/main" id="{8D725D54-DC40-4067-AFD4-67A64B32EF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3199" y="2957447"/>
              <a:ext cx="86153" cy="86153"/>
            </a:xfrm>
            <a:prstGeom prst="ellipse">
              <a:avLst/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4" name="Oval 18">
              <a:extLst>
                <a:ext uri="{FF2B5EF4-FFF2-40B4-BE49-F238E27FC236}">
                  <a16:creationId xmlns:a16="http://schemas.microsoft.com/office/drawing/2014/main" id="{FBEC3CFA-D126-46A7-BEA9-F57620B0C8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44405" y="2945874"/>
              <a:ext cx="86154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5" name="Oval 19">
              <a:extLst>
                <a:ext uri="{FF2B5EF4-FFF2-40B4-BE49-F238E27FC236}">
                  <a16:creationId xmlns:a16="http://schemas.microsoft.com/office/drawing/2014/main" id="{5712106F-B73B-46C3-9DCE-21684B5020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88722" y="2904726"/>
              <a:ext cx="87440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6" name="Oval 20">
              <a:extLst>
                <a:ext uri="{FF2B5EF4-FFF2-40B4-BE49-F238E27FC236}">
                  <a16:creationId xmlns:a16="http://schemas.microsoft.com/office/drawing/2014/main" id="{CFB49946-B7E0-4357-AB10-BB2E049144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6564" y="3109180"/>
              <a:ext cx="86153" cy="86153"/>
            </a:xfrm>
            <a:prstGeom prst="ellipse">
              <a:avLst/>
            </a:prstGeom>
            <a:solidFill>
              <a:srgbClr val="66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7" name="Oval 21">
              <a:extLst>
                <a:ext uri="{FF2B5EF4-FFF2-40B4-BE49-F238E27FC236}">
                  <a16:creationId xmlns:a16="http://schemas.microsoft.com/office/drawing/2014/main" id="{0509AFA3-B0CC-4E94-88FD-2BD90DD4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4242" y="2987021"/>
              <a:ext cx="86154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8" name="Oval 22">
              <a:extLst>
                <a:ext uri="{FF2B5EF4-FFF2-40B4-BE49-F238E27FC236}">
                  <a16:creationId xmlns:a16="http://schemas.microsoft.com/office/drawing/2014/main" id="{2BD88D3F-E5C2-486B-9AB3-FE83DCF34D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3150328"/>
              <a:ext cx="86154" cy="86153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9" name="Oval 23">
              <a:extLst>
                <a:ext uri="{FF2B5EF4-FFF2-40B4-BE49-F238E27FC236}">
                  <a16:creationId xmlns:a16="http://schemas.microsoft.com/office/drawing/2014/main" id="{6D918A66-0CFA-4489-9DBA-619F7DFEC0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9845" y="2945874"/>
              <a:ext cx="86153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0" name="Oval 24">
              <a:extLst>
                <a:ext uri="{FF2B5EF4-FFF2-40B4-BE49-F238E27FC236}">
                  <a16:creationId xmlns:a16="http://schemas.microsoft.com/office/drawing/2014/main" id="{25707C2B-07D9-4A29-9082-96FAB0CF22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87549" y="3064174"/>
              <a:ext cx="86153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1" name="Oval 25">
              <a:extLst>
                <a:ext uri="{FF2B5EF4-FFF2-40B4-BE49-F238E27FC236}">
                  <a16:creationId xmlns:a16="http://schemas.microsoft.com/office/drawing/2014/main" id="{E69F1E93-CA78-47B4-B3FC-F1EB472D45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0937" y="2863578"/>
              <a:ext cx="86153" cy="8743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2" name="Oval 26">
              <a:extLst>
                <a:ext uri="{FF2B5EF4-FFF2-40B4-BE49-F238E27FC236}">
                  <a16:creationId xmlns:a16="http://schemas.microsoft.com/office/drawing/2014/main" id="{A6A84BAB-6DCF-40C3-B43F-71F819910E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6783" y="2823716"/>
              <a:ext cx="86153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3" name="Oval 27">
              <a:extLst>
                <a:ext uri="{FF2B5EF4-FFF2-40B4-BE49-F238E27FC236}">
                  <a16:creationId xmlns:a16="http://schemas.microsoft.com/office/drawing/2014/main" id="{D3B416F2-80F5-4D7B-BD23-DA3F13C422C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33635" y="2741420"/>
              <a:ext cx="86154" cy="86153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4" name="Oval 28">
              <a:extLst>
                <a:ext uri="{FF2B5EF4-FFF2-40B4-BE49-F238E27FC236}">
                  <a16:creationId xmlns:a16="http://schemas.microsoft.com/office/drawing/2014/main" id="{66691BB9-EEE4-44A4-9F09-8AB4273BE0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9952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5" name="Oval 29">
              <a:extLst>
                <a:ext uri="{FF2B5EF4-FFF2-40B4-BE49-F238E27FC236}">
                  <a16:creationId xmlns:a16="http://schemas.microsoft.com/office/drawing/2014/main" id="{C2326CED-DE29-413C-BBA2-71CD6EB267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2706" y="2818572"/>
              <a:ext cx="86154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6" name="Oval 30">
              <a:extLst>
                <a:ext uri="{FF2B5EF4-FFF2-40B4-BE49-F238E27FC236}">
                  <a16:creationId xmlns:a16="http://schemas.microsoft.com/office/drawing/2014/main" id="{16AEFD04-E3F8-4748-9327-85A1E8907E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2777424"/>
              <a:ext cx="86154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7" name="Oval 31">
              <a:extLst>
                <a:ext uri="{FF2B5EF4-FFF2-40B4-BE49-F238E27FC236}">
                  <a16:creationId xmlns:a16="http://schemas.microsoft.com/office/drawing/2014/main" id="{75B67F1D-0299-4C77-94D1-6182B76B75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0303" y="2904726"/>
              <a:ext cx="86154" cy="86154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8" name="Oval 32">
              <a:extLst>
                <a:ext uri="{FF2B5EF4-FFF2-40B4-BE49-F238E27FC236}">
                  <a16:creationId xmlns:a16="http://schemas.microsoft.com/office/drawing/2014/main" id="{D9AD4B27-26EE-45D0-8476-FAE99F885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5849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00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9" name="AutoShape 33">
              <a:extLst>
                <a:ext uri="{FF2B5EF4-FFF2-40B4-BE49-F238E27FC236}">
                  <a16:creationId xmlns:a16="http://schemas.microsoft.com/office/drawing/2014/main" id="{0B5074B5-0E62-4946-8FCC-9598804A0E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8892" y="4670232"/>
              <a:ext cx="285464" cy="326612"/>
            </a:xfrm>
            <a:prstGeom prst="irregularSeal1">
              <a:avLst/>
            </a:pr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80000" h="18034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0" name="Oval 34">
              <a:extLst>
                <a:ext uri="{FF2B5EF4-FFF2-40B4-BE49-F238E27FC236}">
                  <a16:creationId xmlns:a16="http://schemas.microsoft.com/office/drawing/2014/main" id="{829A69AA-3CDA-4806-8E80-64AFF55A4E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00089" y="535431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101" name="AutoShape 39">
              <a:extLst>
                <a:ext uri="{FF2B5EF4-FFF2-40B4-BE49-F238E27FC236}">
                  <a16:creationId xmlns:a16="http://schemas.microsoft.com/office/drawing/2014/main" id="{ED1026B1-79F4-4CD7-83CD-1F02D634CE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8900000">
              <a:off x="2444220" y="4917120"/>
              <a:ext cx="276464" cy="455200"/>
            </a:xfrm>
            <a:prstGeom prst="upArrow">
              <a:avLst>
                <a:gd name="adj1" fmla="val 50000"/>
                <a:gd name="adj2" fmla="val 41163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2" name="Oval 34">
              <a:extLst>
                <a:ext uri="{FF2B5EF4-FFF2-40B4-BE49-F238E27FC236}">
                  <a16:creationId xmlns:a16="http://schemas.microsoft.com/office/drawing/2014/main" id="{C7F9131F-872D-4472-A485-FA258E87A9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75988" y="533623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54BE5386-CBC0-4B8E-B918-E5555B304A4A}"/>
                </a:ext>
              </a:extLst>
            </p:cNvPr>
            <p:cNvCxnSpPr/>
            <p:nvPr/>
          </p:nvCxnSpPr>
          <p:spPr>
            <a:xfrm flipV="1">
              <a:off x="2241623" y="2718692"/>
              <a:ext cx="305466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53F67457-9CDF-47EF-B9D7-BA496457FC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2353" y="2743880"/>
              <a:ext cx="453771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矢印: 左右 61">
            <a:extLst>
              <a:ext uri="{FF2B5EF4-FFF2-40B4-BE49-F238E27FC236}">
                <a16:creationId xmlns:a16="http://schemas.microsoft.com/office/drawing/2014/main" id="{3DCC933C-94B8-42F2-BD0E-0DF39D1F94E8}"/>
              </a:ext>
            </a:extLst>
          </p:cNvPr>
          <p:cNvSpPr/>
          <p:nvPr/>
        </p:nvSpPr>
        <p:spPr>
          <a:xfrm>
            <a:off x="7263660" y="6156117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EA76E34-E14C-4125-8631-A99FC42203A0}"/>
              </a:ext>
            </a:extLst>
          </p:cNvPr>
          <p:cNvSpPr txBox="1"/>
          <p:nvPr/>
        </p:nvSpPr>
        <p:spPr>
          <a:xfrm>
            <a:off x="5092557" y="6136823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20D3A40-52B6-4892-A6DD-3530902D9979}"/>
              </a:ext>
            </a:extLst>
          </p:cNvPr>
          <p:cNvSpPr txBox="1"/>
          <p:nvPr/>
        </p:nvSpPr>
        <p:spPr>
          <a:xfrm>
            <a:off x="9544641" y="6136823"/>
            <a:ext cx="21178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Hard sector</a:t>
            </a:r>
            <a:endParaRPr kumimoji="1" lang="ja-JP" altLang="en-US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9FD407-02A9-47B8-90E9-A38881DA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2782C5-5827-4854-A768-63FCE512BD68}"/>
              </a:ext>
            </a:extLst>
          </p:cNvPr>
          <p:cNvSpPr txBox="1"/>
          <p:nvPr/>
        </p:nvSpPr>
        <p:spPr>
          <a:xfrm>
            <a:off x="1839085" y="389403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QGP fluid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B47C20-07B8-4B3F-A564-F459191D15C2}"/>
              </a:ext>
            </a:extLst>
          </p:cNvPr>
          <p:cNvSpPr txBox="1"/>
          <p:nvPr/>
        </p:nvSpPr>
        <p:spPr>
          <a:xfrm>
            <a:off x="3143779" y="2540215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hadron gas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0630D75-AD96-4579-B483-FCBDCBE77D45}"/>
              </a:ext>
            </a:extLst>
          </p:cNvPr>
          <p:cNvSpPr txBox="1"/>
          <p:nvPr/>
        </p:nvSpPr>
        <p:spPr>
          <a:xfrm>
            <a:off x="251978" y="5633088"/>
            <a:ext cx="117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Gluon </a:t>
            </a:r>
          </a:p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saturation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9F1221-03EB-4848-B446-72D8DA96C377}"/>
              </a:ext>
            </a:extLst>
          </p:cNvPr>
          <p:cNvSpPr txBox="1"/>
          <p:nvPr/>
        </p:nvSpPr>
        <p:spPr>
          <a:xfrm>
            <a:off x="1579812" y="2382038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E14FDF2-AFFF-4805-8718-4CDFA9814C54}"/>
              </a:ext>
            </a:extLst>
          </p:cNvPr>
          <p:cNvSpPr txBox="1"/>
          <p:nvPr/>
        </p:nvSpPr>
        <p:spPr>
          <a:xfrm>
            <a:off x="2620521" y="2360614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09" name="直線矢印コネクタ 108">
            <a:extLst>
              <a:ext uri="{FF2B5EF4-FFF2-40B4-BE49-F238E27FC236}">
                <a16:creationId xmlns:a16="http://schemas.microsoft.com/office/drawing/2014/main" id="{E543EBE7-1ECC-4F18-950D-6D26B6697F9F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6592864" y="4513106"/>
            <a:ext cx="3189334" cy="11006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71A2EA2-2764-48B8-BF7B-98EAB5EFD0D5}"/>
              </a:ext>
            </a:extLst>
          </p:cNvPr>
          <p:cNvSpPr/>
          <p:nvPr/>
        </p:nvSpPr>
        <p:spPr>
          <a:xfrm>
            <a:off x="6182596" y="-15888"/>
            <a:ext cx="600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Y.Kanakubo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K.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Murase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Y. Tachibana, TH (work in progress)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940C4166-626D-457F-B919-FA886F6F879B}"/>
              </a:ext>
            </a:extLst>
          </p:cNvPr>
          <p:cNvSpPr txBox="1"/>
          <p:nvPr/>
        </p:nvSpPr>
        <p:spPr>
          <a:xfrm>
            <a:off x="8070559" y="1274837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FD903982-F3FD-4CC8-8A82-821EA0312FC0}"/>
              </a:ext>
            </a:extLst>
          </p:cNvPr>
          <p:cNvSpPr txBox="1"/>
          <p:nvPr/>
        </p:nvSpPr>
        <p:spPr>
          <a:xfrm>
            <a:off x="1423858" y="469528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 err="1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Glasma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8262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91C303-EC80-48FA-9998-A106C1426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ja-JP" dirty="0"/>
              <a:t>Toward “Standard Model” </a:t>
            </a:r>
            <a:r>
              <a:rPr kumimoji="1" lang="en-US" altLang="ja-JP" dirty="0"/>
              <a:t>from small to large colliding systems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A51974-2215-4402-8765-87CA512D9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5" name="四角形: 角を丸くする 2">
            <a:extLst>
              <a:ext uri="{FF2B5EF4-FFF2-40B4-BE49-F238E27FC236}">
                <a16:creationId xmlns:a16="http://schemas.microsoft.com/office/drawing/2014/main" id="{705E83F2-70E2-4EF9-841F-88EC52A58923}"/>
              </a:ext>
            </a:extLst>
          </p:cNvPr>
          <p:cNvSpPr/>
          <p:nvPr/>
        </p:nvSpPr>
        <p:spPr>
          <a:xfrm>
            <a:off x="2241838" y="1944738"/>
            <a:ext cx="7708324" cy="4128590"/>
          </a:xfrm>
          <a:prstGeom prst="roundRect">
            <a:avLst/>
          </a:prstGeom>
          <a:solidFill>
            <a:srgbClr val="EFB251">
              <a:lumMod val="20000"/>
              <a:lumOff val="80000"/>
              <a:alpha val="90000"/>
            </a:srgbClr>
          </a:solidFill>
          <a:ln w="7620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F5CBE25A-7ECF-48AF-BD15-18BBC316B866}"/>
              </a:ext>
            </a:extLst>
          </p:cNvPr>
          <p:cNvCxnSpPr>
            <a:cxnSpLocks/>
          </p:cNvCxnSpPr>
          <p:nvPr/>
        </p:nvCxnSpPr>
        <p:spPr>
          <a:xfrm>
            <a:off x="2502338" y="4050142"/>
            <a:ext cx="7143024" cy="0"/>
          </a:xfrm>
          <a:prstGeom prst="straightConnector1">
            <a:avLst/>
          </a:prstGeom>
          <a:noFill/>
          <a:ln w="19050" cap="rnd" cmpd="sng" algn="ctr">
            <a:solidFill>
              <a:srgbClr val="212121">
                <a:lumMod val="25000"/>
              </a:srgbClr>
            </a:solidFill>
            <a:prstDash val="solid"/>
            <a:tailEnd type="triangle" w="lg" len="lg"/>
          </a:ln>
          <a:effectLst/>
        </p:spPr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4B9C13A-F986-4E90-AA44-E5E3DEF384B2}"/>
              </a:ext>
            </a:extLst>
          </p:cNvPr>
          <p:cNvCxnSpPr>
            <a:cxnSpLocks/>
          </p:cNvCxnSpPr>
          <p:nvPr/>
        </p:nvCxnSpPr>
        <p:spPr>
          <a:xfrm flipV="1">
            <a:off x="6081505" y="2133358"/>
            <a:ext cx="34635" cy="3834289"/>
          </a:xfrm>
          <a:prstGeom prst="straightConnector1">
            <a:avLst/>
          </a:prstGeom>
          <a:noFill/>
          <a:ln w="19050" cap="rnd" cmpd="sng" algn="ctr">
            <a:solidFill>
              <a:srgbClr val="212121">
                <a:lumMod val="25000"/>
              </a:srgbClr>
            </a:solidFill>
            <a:prstDash val="solid"/>
            <a:headEnd w="lg" len="lg"/>
            <a:tailEnd type="triangle" w="lg" len="lg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61D38F-EB64-4FAE-B609-0E00077A1CD4}"/>
              </a:ext>
            </a:extLst>
          </p:cNvPr>
          <p:cNvSpPr txBox="1"/>
          <p:nvPr/>
        </p:nvSpPr>
        <p:spPr>
          <a:xfrm>
            <a:off x="6234071" y="5666934"/>
            <a:ext cx="818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/>
            <a:r>
              <a:rPr lang="en-US" altLang="ja-JP" sz="2000" dirty="0">
                <a:solidFill>
                  <a:srgbClr val="663300"/>
                </a:solidFill>
                <a:latin typeface="+mn-ea"/>
                <a:cs typeface="Spica Neue" panose="02000503000000000000" pitchFamily="2" charset="-128"/>
              </a:rPr>
              <a:t>low</a:t>
            </a:r>
            <a:endParaRPr lang="ja-JP" altLang="en-US" sz="2000" dirty="0">
              <a:solidFill>
                <a:srgbClr val="663300"/>
              </a:solidFill>
              <a:latin typeface="+mn-ea"/>
              <a:cs typeface="Spica Neue" panose="02000503000000000000" pitchFamily="2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BB0CBD6-F0D5-4A55-A5B7-D88AAF7C2FA4}"/>
                  </a:ext>
                </a:extLst>
              </p:cNvPr>
              <p:cNvSpPr txBox="1"/>
              <p:nvPr/>
            </p:nvSpPr>
            <p:spPr>
              <a:xfrm>
                <a:off x="5446729" y="1931803"/>
                <a:ext cx="67785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2400" b="0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400" b="0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ja-JP" altLang="en-US" sz="2000" dirty="0">
                  <a:solidFill>
                    <a:srgbClr val="663300"/>
                  </a:solidFill>
                  <a:latin typeface="+mn-ea"/>
                  <a:cs typeface="Spica Neue Light" panose="02000303000000000000" pitchFamily="2" charset="-128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BB0CBD6-F0D5-4A55-A5B7-D88AAF7C2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729" y="1931803"/>
                <a:ext cx="677850" cy="369332"/>
              </a:xfrm>
              <a:prstGeom prst="rect">
                <a:avLst/>
              </a:prstGeom>
              <a:blipFill>
                <a:blip r:embed="rId2"/>
                <a:stretch>
                  <a:fillRect b="-3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D065C1-AA3F-420A-ABF3-4ED7F57D36EF}"/>
              </a:ext>
            </a:extLst>
          </p:cNvPr>
          <p:cNvSpPr txBox="1"/>
          <p:nvPr/>
        </p:nvSpPr>
        <p:spPr>
          <a:xfrm>
            <a:off x="2481114" y="3699622"/>
            <a:ext cx="9821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/>
            <a:r>
              <a:rPr kumimoji="0" lang="en-US" altLang="ja-JP" sz="2000" dirty="0">
                <a:solidFill>
                  <a:srgbClr val="663300"/>
                </a:solidFill>
                <a:latin typeface="+mn-ea"/>
                <a:cs typeface="Segoe UI Semilight" panose="020B0402040204020203" pitchFamily="34" charset="0"/>
              </a:rPr>
              <a:t>small</a:t>
            </a:r>
            <a:endParaRPr kumimoji="0" lang="ja-JP" altLang="en-US" sz="2000" dirty="0">
              <a:solidFill>
                <a:srgbClr val="663300"/>
              </a:solidFill>
              <a:latin typeface="+mn-ea"/>
              <a:cs typeface="Segoe UI Semilight" panose="020B0402040204020203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2B0591D-A1C5-42C7-B7D1-1B43B00A31EC}"/>
              </a:ext>
            </a:extLst>
          </p:cNvPr>
          <p:cNvSpPr txBox="1"/>
          <p:nvPr/>
        </p:nvSpPr>
        <p:spPr>
          <a:xfrm>
            <a:off x="9061908" y="3612849"/>
            <a:ext cx="88825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/>
            <a:r>
              <a:rPr lang="en-US" altLang="ja-JP" sz="2000" dirty="0">
                <a:solidFill>
                  <a:srgbClr val="663300"/>
                </a:solidFill>
                <a:effectLst>
                  <a:glow>
                    <a:prstClr val="black"/>
                  </a:glow>
                </a:effectLst>
                <a:latin typeface="+mn-ea"/>
                <a:cs typeface="Spica Neue" panose="02000503000000000000" pitchFamily="2" charset="-128"/>
              </a:rPr>
              <a:t>large</a:t>
            </a:r>
            <a:endParaRPr lang="ja-JP" altLang="en-US" sz="2000" dirty="0">
              <a:solidFill>
                <a:srgbClr val="663300"/>
              </a:solidFill>
              <a:effectLst>
                <a:glow>
                  <a:prstClr val="black"/>
                </a:glow>
              </a:effectLst>
              <a:latin typeface="+mn-ea"/>
              <a:cs typeface="Spica Neue" panose="02000503000000000000" pitchFamily="2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733EC29-E897-48A9-8621-562F2883B6FB}"/>
              </a:ext>
            </a:extLst>
          </p:cNvPr>
          <p:cNvSpPr/>
          <p:nvPr/>
        </p:nvSpPr>
        <p:spPr>
          <a:xfrm>
            <a:off x="8270765" y="4003593"/>
            <a:ext cx="1582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kumimoji="0" lang="en-US" altLang="ja-JP" sz="2000" b="1" dirty="0">
                <a:solidFill>
                  <a:srgbClr val="663300"/>
                </a:solidFill>
                <a:latin typeface="+mn-ea"/>
                <a:cs typeface="Spica Neue" panose="02000503000000000000" pitchFamily="2" charset="-128"/>
              </a:rPr>
              <a:t>System size</a:t>
            </a:r>
            <a:endParaRPr kumimoji="0" lang="ja-JP" altLang="en-US" sz="2000" b="1" dirty="0">
              <a:solidFill>
                <a:srgbClr val="663300"/>
              </a:solidFill>
              <a:latin typeface="+mn-ea"/>
              <a:cs typeface="Spica Neue" panose="02000503000000000000" pitchFamily="2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6BD4DCC-ED2A-4FF6-A649-765128E32F1A}"/>
              </a:ext>
            </a:extLst>
          </p:cNvPr>
          <p:cNvGrpSpPr/>
          <p:nvPr/>
        </p:nvGrpSpPr>
        <p:grpSpPr>
          <a:xfrm>
            <a:off x="7151589" y="2369158"/>
            <a:ext cx="2174859" cy="1134503"/>
            <a:chOff x="17804283" y="8719942"/>
            <a:chExt cx="2683417" cy="1951931"/>
          </a:xfrm>
          <a:solidFill>
            <a:srgbClr val="00C6BB">
              <a:lumMod val="50000"/>
            </a:srgbClr>
          </a:solidFill>
        </p:grpSpPr>
        <p:sp>
          <p:nvSpPr>
            <p:cNvPr id="14" name="四角形: 角を丸くする 28">
              <a:extLst>
                <a:ext uri="{FF2B5EF4-FFF2-40B4-BE49-F238E27FC236}">
                  <a16:creationId xmlns:a16="http://schemas.microsoft.com/office/drawing/2014/main" id="{6D0B5605-2053-44DA-9955-9C374847FC7A}"/>
                </a:ext>
              </a:extLst>
            </p:cNvPr>
            <p:cNvSpPr/>
            <p:nvPr/>
          </p:nvSpPr>
          <p:spPr>
            <a:xfrm>
              <a:off x="17804283" y="8721195"/>
              <a:ext cx="2683417" cy="1950677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" name="四角形: 角を丸くする 16">
              <a:extLst>
                <a:ext uri="{FF2B5EF4-FFF2-40B4-BE49-F238E27FC236}">
                  <a16:creationId xmlns:a16="http://schemas.microsoft.com/office/drawing/2014/main" id="{E415FDCE-15AF-47B8-ADA2-0FF23E5B3B56}"/>
                </a:ext>
              </a:extLst>
            </p:cNvPr>
            <p:cNvSpPr/>
            <p:nvPr/>
          </p:nvSpPr>
          <p:spPr>
            <a:xfrm>
              <a:off x="17805673" y="8719942"/>
              <a:ext cx="2682027" cy="1951931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3A125B0-E7A8-46CC-9ED6-5DFF5BF2B51C}"/>
              </a:ext>
            </a:extLst>
          </p:cNvPr>
          <p:cNvGrpSpPr/>
          <p:nvPr/>
        </p:nvGrpSpPr>
        <p:grpSpPr>
          <a:xfrm>
            <a:off x="2448877" y="2424035"/>
            <a:ext cx="2548285" cy="1134693"/>
            <a:chOff x="12370883" y="8496011"/>
            <a:chExt cx="2337056" cy="1673540"/>
          </a:xfrm>
          <a:solidFill>
            <a:srgbClr val="EFB251">
              <a:lumMod val="75000"/>
            </a:srgbClr>
          </a:solidFill>
        </p:grpSpPr>
        <p:sp>
          <p:nvSpPr>
            <p:cNvPr id="17" name="四角形: 角を丸くする 28">
              <a:extLst>
                <a:ext uri="{FF2B5EF4-FFF2-40B4-BE49-F238E27FC236}">
                  <a16:creationId xmlns:a16="http://schemas.microsoft.com/office/drawing/2014/main" id="{004BB10F-36B4-470B-89D4-428528647F66}"/>
                </a:ext>
              </a:extLst>
            </p:cNvPr>
            <p:cNvSpPr/>
            <p:nvPr/>
          </p:nvSpPr>
          <p:spPr>
            <a:xfrm>
              <a:off x="12370883" y="8497085"/>
              <a:ext cx="2337056" cy="1672465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8A7CC948-79B9-414C-BBAF-0F3153675B57}"/>
                </a:ext>
              </a:extLst>
            </p:cNvPr>
            <p:cNvSpPr/>
            <p:nvPr/>
          </p:nvSpPr>
          <p:spPr>
            <a:xfrm>
              <a:off x="12372094" y="8496011"/>
              <a:ext cx="2335845" cy="1673540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EA33237-CC60-49CC-A42C-D4FF97E44295}"/>
              </a:ext>
            </a:extLst>
          </p:cNvPr>
          <p:cNvSpPr txBox="1"/>
          <p:nvPr/>
        </p:nvSpPr>
        <p:spPr>
          <a:xfrm>
            <a:off x="2208768" y="2542250"/>
            <a:ext cx="301699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457200"/>
            <a:r>
              <a:rPr kumimoji="0"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Fr</a:t>
            </a:r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agmentation </a:t>
            </a:r>
          </a:p>
          <a:p>
            <a:pPr algn="ctr" defTabSz="457200"/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from </a:t>
            </a:r>
          </a:p>
          <a:p>
            <a:pPr algn="ctr" defTabSz="457200"/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hard particles</a:t>
            </a:r>
            <a:endParaRPr lang="ja-JP" altLang="en-US" sz="2000" dirty="0">
              <a:solidFill>
                <a:prstClr val="white"/>
              </a:solidFill>
              <a:latin typeface="+mn-ea"/>
              <a:cs typeface="Spica Neue" panose="02000503000000000000" pitchFamily="2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4C91500-2BBE-4F46-BAF1-B6F5953ED006}"/>
              </a:ext>
            </a:extLst>
          </p:cNvPr>
          <p:cNvGrpSpPr/>
          <p:nvPr/>
        </p:nvGrpSpPr>
        <p:grpSpPr>
          <a:xfrm>
            <a:off x="7152795" y="4534741"/>
            <a:ext cx="2250355" cy="1394764"/>
            <a:chOff x="16777050" y="11170760"/>
            <a:chExt cx="2683417" cy="1951931"/>
          </a:xfrm>
        </p:grpSpPr>
        <p:sp>
          <p:nvSpPr>
            <p:cNvPr id="21" name="四角形: 角を丸くする 28">
              <a:extLst>
                <a:ext uri="{FF2B5EF4-FFF2-40B4-BE49-F238E27FC236}">
                  <a16:creationId xmlns:a16="http://schemas.microsoft.com/office/drawing/2014/main" id="{268D431F-2E38-41A5-B945-D8C8B19E198C}"/>
                </a:ext>
              </a:extLst>
            </p:cNvPr>
            <p:cNvSpPr/>
            <p:nvPr/>
          </p:nvSpPr>
          <p:spPr>
            <a:xfrm>
              <a:off x="16777050" y="11172013"/>
              <a:ext cx="2683417" cy="1950677"/>
            </a:xfrm>
            <a:prstGeom prst="roundRect">
              <a:avLst/>
            </a:prstGeom>
            <a:solidFill>
              <a:sysClr val="windowText" lastClr="000000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2" name="四角形: 角を丸くする 16">
              <a:extLst>
                <a:ext uri="{FF2B5EF4-FFF2-40B4-BE49-F238E27FC236}">
                  <a16:creationId xmlns:a16="http://schemas.microsoft.com/office/drawing/2014/main" id="{CD2651D4-4262-455F-969C-E2309DDF3F9F}"/>
                </a:ext>
              </a:extLst>
            </p:cNvPr>
            <p:cNvSpPr/>
            <p:nvPr/>
          </p:nvSpPr>
          <p:spPr>
            <a:xfrm>
              <a:off x="16778440" y="11170760"/>
              <a:ext cx="2682027" cy="1951931"/>
            </a:xfrm>
            <a:prstGeom prst="roundRect">
              <a:avLst/>
            </a:prstGeom>
            <a:solidFill>
              <a:srgbClr val="2C1AB0">
                <a:alpha val="30000"/>
              </a:srgbClr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1FF71AF-E8AE-4AD1-805F-C6636302AD91}"/>
              </a:ext>
            </a:extLst>
          </p:cNvPr>
          <p:cNvSpPr txBox="1"/>
          <p:nvPr/>
        </p:nvSpPr>
        <p:spPr>
          <a:xfrm>
            <a:off x="6821178" y="4776850"/>
            <a:ext cx="277219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457200"/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Collective </a:t>
            </a:r>
          </a:p>
          <a:p>
            <a:pPr algn="ctr" defTabSz="457200"/>
            <a:r>
              <a:rPr kumimoji="0"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   </a:t>
            </a:r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flow from   </a:t>
            </a:r>
          </a:p>
          <a:p>
            <a:pPr algn="ctr" defTabSz="457200"/>
            <a:r>
              <a:rPr kumimoji="0"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   </a:t>
            </a:r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hydrodynamics</a:t>
            </a:r>
            <a:endParaRPr lang="ja-JP" altLang="en-US" sz="2000" dirty="0">
              <a:solidFill>
                <a:prstClr val="white"/>
              </a:solidFill>
              <a:latin typeface="+mn-ea"/>
              <a:cs typeface="Spica Neue" panose="02000503000000000000" pitchFamily="2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4777584E-DF79-4EEE-861E-3131350198B3}"/>
                  </a:ext>
                </a:extLst>
              </p:cNvPr>
              <p:cNvSpPr txBox="1"/>
              <p:nvPr/>
            </p:nvSpPr>
            <p:spPr>
              <a:xfrm>
                <a:off x="6919526" y="2602632"/>
                <a:ext cx="2802036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457200"/>
                <a:r>
                  <a:rPr kumimoji="0" lang="en-US" altLang="ja-JP" sz="2000" dirty="0">
                    <a:solidFill>
                      <a:prstClr val="white"/>
                    </a:solidFill>
                    <a:latin typeface="+mn-ea"/>
                    <a:cs typeface="Spica Neue" panose="02000503000000000000" pitchFamily="2" charset="-128"/>
                  </a:rPr>
                  <a:t>H</a:t>
                </a:r>
                <a:r>
                  <a:rPr lang="en-US" altLang="ja-JP" sz="2000" dirty="0">
                    <a:solidFill>
                      <a:prstClr val="white"/>
                    </a:solidFill>
                    <a:latin typeface="+mn-ea"/>
                    <a:cs typeface="Spica Neue" panose="02000503000000000000" pitchFamily="2" charset="-128"/>
                  </a:rPr>
                  <a:t>igh</a:t>
                </a:r>
                <a:r>
                  <a:rPr kumimoji="0" lang="en-US" altLang="ja-JP" sz="2000" b="1" dirty="0">
                    <a:solidFill>
                      <a:prstClr val="white"/>
                    </a:solidFill>
                    <a:latin typeface="+mn-ea"/>
                    <a:cs typeface="Spica Neue" panose="02000503000000000000" pitchFamily="2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ja-JP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kumimoji="0" lang="en-US" altLang="ja-JP" sz="2000" dirty="0">
                  <a:solidFill>
                    <a:prstClr val="white"/>
                  </a:solidFill>
                  <a:latin typeface="+mn-ea"/>
                  <a:cs typeface="Spica Neue" panose="02000503000000000000" pitchFamily="2" charset="-128"/>
                </a:endParaRPr>
              </a:p>
              <a:p>
                <a:pPr algn="ctr" defTabSz="457200"/>
                <a:r>
                  <a:rPr kumimoji="0" lang="en-US" altLang="ja-JP" sz="2000" dirty="0">
                    <a:solidFill>
                      <a:prstClr val="white"/>
                    </a:solidFill>
                    <a:latin typeface="+mn-ea"/>
                    <a:cs typeface="Spica Neue" panose="02000503000000000000" pitchFamily="2" charset="-128"/>
                  </a:rPr>
                  <a:t>suppression</a:t>
                </a:r>
                <a:endParaRPr lang="ja-JP" altLang="en-US" sz="2000" dirty="0">
                  <a:solidFill>
                    <a:prstClr val="white"/>
                  </a:solidFill>
                  <a:latin typeface="+mn-ea"/>
                  <a:cs typeface="Spica Neue" panose="02000503000000000000" pitchFamily="2" charset="-128"/>
                </a:endParaRP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4777584E-DF79-4EEE-861E-313135019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526" y="2602632"/>
                <a:ext cx="2802036" cy="615553"/>
              </a:xfrm>
              <a:prstGeom prst="rect">
                <a:avLst/>
              </a:prstGeom>
              <a:blipFill>
                <a:blip r:embed="rId3"/>
                <a:stretch>
                  <a:fillRect t="-11881" b="-247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58B8695-02BC-47CA-962A-40C2058F5279}"/>
              </a:ext>
            </a:extLst>
          </p:cNvPr>
          <p:cNvGrpSpPr/>
          <p:nvPr/>
        </p:nvGrpSpPr>
        <p:grpSpPr>
          <a:xfrm>
            <a:off x="2448877" y="4601445"/>
            <a:ext cx="2644053" cy="1197704"/>
            <a:chOff x="11782633" y="11170696"/>
            <a:chExt cx="2683417" cy="1755644"/>
          </a:xfrm>
          <a:solidFill>
            <a:srgbClr val="EF755F">
              <a:lumMod val="75000"/>
            </a:srgbClr>
          </a:solidFill>
        </p:grpSpPr>
        <p:sp>
          <p:nvSpPr>
            <p:cNvPr id="26" name="四角形: 角を丸くする 28">
              <a:extLst>
                <a:ext uri="{FF2B5EF4-FFF2-40B4-BE49-F238E27FC236}">
                  <a16:creationId xmlns:a16="http://schemas.microsoft.com/office/drawing/2014/main" id="{506E70F8-3DEB-43D7-A8FF-1B715C82450E}"/>
                </a:ext>
              </a:extLst>
            </p:cNvPr>
            <p:cNvSpPr/>
            <p:nvPr/>
          </p:nvSpPr>
          <p:spPr>
            <a:xfrm>
              <a:off x="11782633" y="11171823"/>
              <a:ext cx="2683417" cy="1754516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7" name="四角形: 角を丸くする 16">
              <a:extLst>
                <a:ext uri="{FF2B5EF4-FFF2-40B4-BE49-F238E27FC236}">
                  <a16:creationId xmlns:a16="http://schemas.microsoft.com/office/drawing/2014/main" id="{E173B0D2-3778-495D-9BE2-ED7277EC76BD}"/>
                </a:ext>
              </a:extLst>
            </p:cNvPr>
            <p:cNvSpPr/>
            <p:nvPr/>
          </p:nvSpPr>
          <p:spPr>
            <a:xfrm>
              <a:off x="11784023" y="11170696"/>
              <a:ext cx="2682027" cy="1755644"/>
            </a:xfrm>
            <a:prstGeom prst="roundRect">
              <a:avLst/>
            </a:prstGeom>
            <a:grp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067C305-0442-450B-8DBA-DF950EA2A5E1}"/>
              </a:ext>
            </a:extLst>
          </p:cNvPr>
          <p:cNvSpPr txBox="1"/>
          <p:nvPr/>
        </p:nvSpPr>
        <p:spPr>
          <a:xfrm>
            <a:off x="2331289" y="4919677"/>
            <a:ext cx="288662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457200"/>
            <a:r>
              <a:rPr kumimoji="0"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C</a:t>
            </a:r>
            <a:r>
              <a:rPr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ollectivity in</a:t>
            </a:r>
          </a:p>
          <a:p>
            <a:pPr algn="ctr" defTabSz="457200"/>
            <a:r>
              <a:rPr kumimoji="0" lang="en-US" altLang="ja-JP" sz="2000" dirty="0">
                <a:solidFill>
                  <a:prstClr val="white"/>
                </a:solidFill>
                <a:latin typeface="+mn-ea"/>
                <a:cs typeface="Spica Neue" panose="02000503000000000000" pitchFamily="2" charset="-128"/>
              </a:rPr>
              <a:t>small systems</a:t>
            </a:r>
            <a:endParaRPr lang="ja-JP" altLang="en-US" sz="2000" dirty="0">
              <a:solidFill>
                <a:prstClr val="white"/>
              </a:solidFill>
              <a:latin typeface="+mn-ea"/>
              <a:cs typeface="Spica Neue" panose="02000503000000000000" pitchFamily="2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9B4C89B-4AC3-4131-B2C3-4C0192A1A1C8}"/>
              </a:ext>
            </a:extLst>
          </p:cNvPr>
          <p:cNvGrpSpPr/>
          <p:nvPr/>
        </p:nvGrpSpPr>
        <p:grpSpPr>
          <a:xfrm>
            <a:off x="4214461" y="2237934"/>
            <a:ext cx="3754501" cy="3754501"/>
            <a:chOff x="13268041" y="9379188"/>
            <a:chExt cx="3698292" cy="3698292"/>
          </a:xfrm>
        </p:grpSpPr>
        <p:sp>
          <p:nvSpPr>
            <p:cNvPr id="30" name="矢印: 四方向 11">
              <a:extLst>
                <a:ext uri="{FF2B5EF4-FFF2-40B4-BE49-F238E27FC236}">
                  <a16:creationId xmlns:a16="http://schemas.microsoft.com/office/drawing/2014/main" id="{CF030FBA-3D64-4A94-BE8A-1544793BF1CA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3268041" y="9379188"/>
              <a:ext cx="3698292" cy="3698292"/>
            </a:xfrm>
            <a:prstGeom prst="quadArrow">
              <a:avLst>
                <a:gd name="adj1" fmla="val 12132"/>
                <a:gd name="adj2" fmla="val 13680"/>
                <a:gd name="adj3" fmla="val 15581"/>
              </a:avLst>
            </a:prstGeom>
            <a:solidFill>
              <a:sysClr val="windowText" lastClr="000000"/>
            </a:solidFill>
            <a:ln w="15875" cap="rnd" cmpd="sng" algn="ctr">
              <a:solidFill>
                <a:srgbClr val="ED515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1" name="矢印: 四方向 11">
              <a:extLst>
                <a:ext uri="{FF2B5EF4-FFF2-40B4-BE49-F238E27FC236}">
                  <a16:creationId xmlns:a16="http://schemas.microsoft.com/office/drawing/2014/main" id="{D7F23414-E2BE-4C6D-B4D3-0EDC3FD8C0E5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3268041" y="9379188"/>
              <a:ext cx="3698292" cy="3698292"/>
            </a:xfrm>
            <a:prstGeom prst="quadArrow">
              <a:avLst>
                <a:gd name="adj1" fmla="val 12132"/>
                <a:gd name="adj2" fmla="val 13680"/>
                <a:gd name="adj3" fmla="val 15581"/>
              </a:avLst>
            </a:prstGeom>
            <a:solidFill>
              <a:srgbClr val="4A4A4A">
                <a:alpha val="77000"/>
              </a:srgbClr>
            </a:solidFill>
            <a:ln w="57150" cap="rnd" cmpd="sng" algn="ctr">
              <a:solidFill>
                <a:srgbClr val="212121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ＭＳ ゴシック" panose="020B0609070205080204" pitchFamily="49" charset="-128"/>
                <a:cs typeface="+mn-cs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7DBBA6D-E753-4250-B921-884883060F36}"/>
              </a:ext>
            </a:extLst>
          </p:cNvPr>
          <p:cNvSpPr txBox="1"/>
          <p:nvPr/>
        </p:nvSpPr>
        <p:spPr>
          <a:xfrm>
            <a:off x="6277388" y="2064913"/>
            <a:ext cx="818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/>
            <a:r>
              <a:rPr lang="en-US" altLang="ja-JP" sz="2000" dirty="0">
                <a:solidFill>
                  <a:srgbClr val="663300"/>
                </a:solidFill>
                <a:latin typeface="+mn-ea"/>
                <a:cs typeface="Spica Neue" panose="02000503000000000000" pitchFamily="2" charset="-128"/>
              </a:rPr>
              <a:t>high</a:t>
            </a:r>
            <a:endParaRPr lang="ja-JP" altLang="en-US" sz="2000" dirty="0">
              <a:solidFill>
                <a:srgbClr val="663300"/>
              </a:solidFill>
              <a:latin typeface="+mn-ea"/>
              <a:cs typeface="Spica Neue" panose="02000503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139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93982D-EC92-41F2-8466-D7B013129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 and outlook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2DF072-5579-445D-B457-F30E7163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B138A3-211A-475C-A379-5B2135BF8271}"/>
              </a:ext>
            </a:extLst>
          </p:cNvPr>
          <p:cNvSpPr txBox="1"/>
          <p:nvPr/>
        </p:nvSpPr>
        <p:spPr>
          <a:xfrm>
            <a:off x="1533525" y="1462088"/>
            <a:ext cx="91249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Development of standard model for high-energy nuclear collisions from small to large colliding systems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Current status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Rapidity decorrelation as a tool to investigate initial conditions in rapidity direction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Universal description of dynamics brought by dynamical core-corona initialization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Check list for future dynamical model in backups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84176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B382DE-96D6-4370-BD48-82674F422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Backups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E6CFD91-063C-415E-9263-1788B67CB3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5F4BB59-C834-4617-8F60-EBE41892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55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B31079-D00E-492C-81F7-3D6153BE0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Expectation to LHC-ALICE experiment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F26AD0A-359A-45B3-AE67-553392BF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9BAF15D-9B42-4385-9FD5-C2ABBB7001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55" t="7378" r="7211" b="3487"/>
          <a:stretch/>
        </p:blipFill>
        <p:spPr>
          <a:xfrm>
            <a:off x="1084270" y="2001742"/>
            <a:ext cx="5097455" cy="421500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C082ACC-B111-46A1-8A45-F531913866F9}"/>
              </a:ext>
            </a:extLst>
          </p:cNvPr>
          <p:cNvSpPr txBox="1"/>
          <p:nvPr/>
        </p:nvSpPr>
        <p:spPr>
          <a:xfrm>
            <a:off x="6688532" y="2809409"/>
            <a:ext cx="45223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/>
              <a:t>Fill the blank </a:t>
            </a:r>
          </a:p>
          <a:p>
            <a:pPr algn="ctr"/>
            <a:r>
              <a:rPr kumimoji="1" lang="en-US" altLang="ja-JP" sz="4000" dirty="0"/>
              <a:t>(forward/</a:t>
            </a:r>
            <a:r>
              <a:rPr kumimoji="1" lang="en-US" altLang="ja-JP" sz="4000" dirty="0" err="1"/>
              <a:t>backword</a:t>
            </a:r>
            <a:r>
              <a:rPr kumimoji="1" lang="en-US" altLang="ja-JP" sz="4000" dirty="0"/>
              <a:t>)</a:t>
            </a:r>
          </a:p>
          <a:p>
            <a:pPr algn="ctr"/>
            <a:r>
              <a:rPr kumimoji="1" lang="en-US" altLang="ja-JP" sz="4000" dirty="0"/>
              <a:t>region?!</a:t>
            </a:r>
            <a:endParaRPr kumimoji="1" lang="ja-JP" altLang="en-US" sz="40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C3C7C2E2-6735-4FC7-8C6B-8222E758E518}"/>
              </a:ext>
            </a:extLst>
          </p:cNvPr>
          <p:cNvCxnSpPr>
            <a:stCxn id="5" idx="1"/>
          </p:cNvCxnSpPr>
          <p:nvPr/>
        </p:nvCxnSpPr>
        <p:spPr>
          <a:xfrm flipH="1" flipV="1">
            <a:off x="4295775" y="3429000"/>
            <a:ext cx="2392757" cy="349905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A3B7D67-6860-4152-A650-62B5A8D5A459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3905252" y="3778905"/>
            <a:ext cx="2783280" cy="1516995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389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FA2D24-B8A3-44C1-B61E-5C59CE1B7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Check lists towards future </a:t>
            </a:r>
            <a:r>
              <a:rPr lang="en-US" altLang="ja-JP" dirty="0"/>
              <a:t>dynamical model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83633F-A8E8-44B1-88F4-8BEA2538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9D936FA-5980-4F8D-96EF-5D9400478EC0}"/>
              </a:ext>
            </a:extLst>
          </p:cNvPr>
          <p:cNvSpPr txBox="1"/>
          <p:nvPr/>
        </p:nvSpPr>
        <p:spPr>
          <a:xfrm>
            <a:off x="1638300" y="2222664"/>
            <a:ext cx="64588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Initial conditions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Hydrodynamics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Hadronization and hadronic transport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CF9534-0D00-4B0C-95BD-BC62EFE916CD}"/>
              </a:ext>
            </a:extLst>
          </p:cNvPr>
          <p:cNvSpPr txBox="1"/>
          <p:nvPr/>
        </p:nvSpPr>
        <p:spPr>
          <a:xfrm>
            <a:off x="2400917" y="4139635"/>
            <a:ext cx="73901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Caveat: </a:t>
            </a:r>
          </a:p>
          <a:p>
            <a:pPr algn="l"/>
            <a:r>
              <a:rPr kumimoji="1" lang="en-US" altLang="ja-JP" sz="2800" dirty="0"/>
              <a:t>All topics are IMHO.</a:t>
            </a:r>
          </a:p>
          <a:p>
            <a:pPr algn="l"/>
            <a:r>
              <a:rPr kumimoji="1" lang="en-US" altLang="ja-JP" sz="2800" dirty="0"/>
              <a:t>Some topics include long-standing problem(s)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4650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27E471-F31C-4C9E-B918-551B5D9CB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Initial conditions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07CB28-9986-4775-A449-5C144C35D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26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A0B15814-8222-48B2-811E-1CE74B48D975}"/>
                  </a:ext>
                </a:extLst>
              </p:cNvPr>
              <p:cNvSpPr txBox="1"/>
              <p:nvPr/>
            </p:nvSpPr>
            <p:spPr>
              <a:xfrm>
                <a:off x="1277212" y="1690688"/>
                <a:ext cx="10578537" cy="39703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Event-by-event basis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Full 3D (No boost invariance)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Colliding energetic hadron/nuclei as “unified” </a:t>
                </a:r>
                <a:r>
                  <a:rPr kumimoji="1" lang="en-US" altLang="ja-JP" sz="2800" dirty="0" err="1"/>
                  <a:t>parton</a:t>
                </a:r>
                <a:r>
                  <a:rPr kumimoji="1" lang="en-US" altLang="ja-JP" sz="2800" dirty="0"/>
                  <a:t> distribution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Color glass condensate (small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kumimoji="1" lang="en-US" altLang="ja-JP" sz="2800" dirty="0"/>
                  <a:t>)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Collinear PDF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Sup>
                      <m:sSub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kumimoji="1" lang="en-US" altLang="ja-JP" sz="2800" dirty="0"/>
                  <a:t>)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Non-equilibrium evolution to hydrodynamic regime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Definition of </a:t>
                </a:r>
                <a:r>
                  <a:rPr kumimoji="1" lang="en-US" altLang="ja-JP" sz="2800" dirty="0" err="1"/>
                  <a:t>hydrodynamization</a:t>
                </a:r>
                <a:r>
                  <a:rPr kumimoji="1" lang="en-US" altLang="ja-JP" sz="2800" dirty="0"/>
                  <a:t> rate?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Energy-momentum conservation as a whole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Separation between soft and hard</a:t>
                </a:r>
                <a:endParaRPr kumimoji="1" lang="ja-JP" altLang="en-US" sz="2800" dirty="0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A0B15814-8222-48B2-811E-1CE74B48D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212" y="1690688"/>
                <a:ext cx="10578537" cy="3970318"/>
              </a:xfrm>
              <a:prstGeom prst="rect">
                <a:avLst/>
              </a:prstGeom>
              <a:blipFill>
                <a:blip r:embed="rId2"/>
                <a:stretch>
                  <a:fillRect l="-1037" t="-1534" r="-58" b="-32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20449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B3DED-EDC3-461D-B5C4-D9C8DEFA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Hydrodynamics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486A82B-5FF7-4DD9-80CC-F7EE4CF66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27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7092553-3415-44CD-B166-50E8A01F9989}"/>
                  </a:ext>
                </a:extLst>
              </p:cNvPr>
              <p:cNvSpPr txBox="1"/>
              <p:nvPr/>
            </p:nvSpPr>
            <p:spPr>
              <a:xfrm>
                <a:off x="1628775" y="1690688"/>
                <a:ext cx="9371476" cy="4435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Full 3D (no boost invariance)</a:t>
                </a:r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Event-by-event basis</a:t>
                </a:r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(Hydrodynamic) Fluctuations and dissipations</a:t>
                </a:r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Dynamical initialization with core-corona separation</a:t>
                </a:r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Interface with jet physics</a:t>
                </a:r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Critical dynamics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ja-JP" sz="2800" dirty="0"/>
              </a:p>
              <a:p>
                <a:pPr marL="457200" indent="-457200" algn="l">
                  <a:buFont typeface="Wingdings" panose="05000000000000000000" pitchFamily="2" charset="2"/>
                  <a:buChar char="ü"/>
                </a:pPr>
                <a:r>
                  <a:rPr kumimoji="1" lang="en-US" altLang="ja-JP" sz="2800" dirty="0"/>
                  <a:t>Equation of state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=2+1</m:t>
                    </m:r>
                  </m:oMath>
                </a14:m>
                <a:r>
                  <a:rPr kumimoji="1" lang="en-US" altLang="ja-JP" sz="2800" dirty="0"/>
                  <a:t> or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latin typeface="Cambria Math" panose="02040503050406030204" pitchFamily="18" charset="0"/>
                      </a:rPr>
                      <m:t>2+1+1 </m:t>
                    </m:r>
                  </m:oMath>
                </a14:m>
                <a:r>
                  <a:rPr kumimoji="1" lang="en-US" altLang="ja-JP" sz="2800" dirty="0"/>
                  <a:t>from lattice QCD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Finite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en-US" altLang="ja-JP" sz="28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800" dirty="0"/>
                  <a:t> (Caveat: Sign problem)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Critical point and first order phase transition (optional)</a:t>
                </a:r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7092553-3415-44CD-B166-50E8A01F9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775" y="1690688"/>
                <a:ext cx="9371476" cy="4435701"/>
              </a:xfrm>
              <a:prstGeom prst="rect">
                <a:avLst/>
              </a:prstGeom>
              <a:blipFill>
                <a:blip r:embed="rId2"/>
                <a:stretch>
                  <a:fillRect l="-1105" t="-1374" r="-1105" b="-27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0137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1ABE2A-552F-4AD4-97F2-3AAF4D595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Hadronization and h</a:t>
            </a:r>
            <a:r>
              <a:rPr kumimoji="1" lang="en-US" altLang="ja-JP" dirty="0"/>
              <a:t>a</a:t>
            </a:r>
            <a:r>
              <a:rPr lang="en-US" altLang="ja-JP" dirty="0"/>
              <a:t>dronic transport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170DDE7-DD0F-4221-B68A-7BA76DCF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A3F56C-6138-4FE7-BCC8-41AAA86C79F8}"/>
              </a:ext>
            </a:extLst>
          </p:cNvPr>
          <p:cNvSpPr txBox="1"/>
          <p:nvPr/>
        </p:nvSpPr>
        <p:spPr>
          <a:xfrm>
            <a:off x="1190625" y="1847850"/>
            <a:ext cx="100107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kumimoji="1" lang="en-US" altLang="ja-JP" sz="2800" dirty="0"/>
              <a:t>Development of a transport theory/model between hydrodynamics and Boltzmann eq.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kumimoji="1" lang="en-US" altLang="ja-JP" sz="2800" dirty="0"/>
              <a:t>Interface with hydrodynamics</a:t>
            </a:r>
          </a:p>
          <a:p>
            <a:pPr lvl="1"/>
            <a:r>
              <a:rPr kumimoji="1" lang="en-US" altLang="ja-JP" sz="2800" dirty="0">
                <a:sym typeface="Wingdings" panose="05000000000000000000" pitchFamily="2" charset="2"/>
              </a:rPr>
              <a:t> </a:t>
            </a:r>
            <a:r>
              <a:rPr kumimoji="1" lang="en-US" altLang="ja-JP" sz="2800" dirty="0"/>
              <a:t>Beyond Cooper-Frye prescription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Negative contribution </a:t>
            </a:r>
          </a:p>
          <a:p>
            <a:pPr lvl="2"/>
            <a:r>
              <a:rPr kumimoji="1" lang="en-US" altLang="ja-JP" sz="2800" dirty="0">
                <a:sym typeface="Wingdings" panose="05000000000000000000" pitchFamily="2" charset="2"/>
              </a:rPr>
              <a:t> Simultaneous simulation with hydro</a:t>
            </a:r>
            <a:endParaRPr kumimoji="1" lang="en-US" altLang="ja-JP" sz="28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kumimoji="1" lang="en-US" altLang="ja-JP" sz="2800" dirty="0"/>
              <a:t>Energy-momentum conservation on event-by-event basis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kumimoji="1" lang="en-US" altLang="ja-JP" sz="2800" dirty="0"/>
              <a:t>Hadronization between soft and hard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kumimoji="1" lang="en-US" altLang="ja-JP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90756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楕円 77">
            <a:extLst>
              <a:ext uri="{FF2B5EF4-FFF2-40B4-BE49-F238E27FC236}">
                <a16:creationId xmlns:a16="http://schemas.microsoft.com/office/drawing/2014/main" id="{23C97B5E-F103-4F0C-94E5-05FF4E1BBB31}"/>
              </a:ext>
            </a:extLst>
          </p:cNvPr>
          <p:cNvSpPr/>
          <p:nvPr/>
        </p:nvSpPr>
        <p:spPr>
          <a:xfrm rot="2086717">
            <a:off x="1511664" y="3312851"/>
            <a:ext cx="795602" cy="307047"/>
          </a:xfrm>
          <a:prstGeom prst="ellipse">
            <a:avLst/>
          </a:prstGeom>
          <a:gradFill flip="none" rotWithShape="1">
            <a:gsLst>
              <a:gs pos="92000">
                <a:srgbClr val="F7615A">
                  <a:alpha val="30000"/>
                </a:srgbClr>
              </a:gs>
              <a:gs pos="95000">
                <a:srgbClr val="EE7164">
                  <a:alpha val="20000"/>
                </a:srgbClr>
              </a:gs>
              <a:gs pos="75000">
                <a:srgbClr val="FF4228">
                  <a:alpha val="70000"/>
                </a:srgbClr>
              </a:gs>
              <a:gs pos="21000">
                <a:srgbClr val="FF0000">
                  <a:alpha val="90000"/>
                </a:srgbClr>
              </a:gs>
              <a:gs pos="47000">
                <a:srgbClr val="FF3300">
                  <a:alpha val="94000"/>
                </a:srgbClr>
              </a:gs>
              <a:gs pos="85000">
                <a:srgbClr val="FF5050">
                  <a:alpha val="50000"/>
                </a:srgbClr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9E85A74-B8A3-4083-A4BC-B938E30505B7}"/>
              </a:ext>
            </a:extLst>
          </p:cNvPr>
          <p:cNvGrpSpPr/>
          <p:nvPr/>
        </p:nvGrpSpPr>
        <p:grpSpPr>
          <a:xfrm>
            <a:off x="1148677" y="2763344"/>
            <a:ext cx="378293" cy="515674"/>
            <a:chOff x="6874784" y="826962"/>
            <a:chExt cx="378293" cy="515674"/>
          </a:xfrm>
        </p:grpSpPr>
        <p:sp>
          <p:nvSpPr>
            <p:cNvPr id="197" name="楕円 77">
              <a:extLst>
                <a:ext uri="{FF2B5EF4-FFF2-40B4-BE49-F238E27FC236}">
                  <a16:creationId xmlns:a16="http://schemas.microsoft.com/office/drawing/2014/main" id="{1B13F4EC-6F87-42DF-9678-F1562EDE4059}"/>
                </a:ext>
              </a:extLst>
            </p:cNvPr>
            <p:cNvSpPr/>
            <p:nvPr/>
          </p:nvSpPr>
          <p:spPr>
            <a:xfrm rot="2543201">
              <a:off x="6874784" y="1002437"/>
              <a:ext cx="378293" cy="97974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楕円 14">
              <a:extLst>
                <a:ext uri="{FF2B5EF4-FFF2-40B4-BE49-F238E27FC236}">
                  <a16:creationId xmlns:a16="http://schemas.microsoft.com/office/drawing/2014/main" id="{E772262A-432D-4045-AE48-176403941BDB}"/>
                </a:ext>
              </a:extLst>
            </p:cNvPr>
            <p:cNvSpPr/>
            <p:nvPr/>
          </p:nvSpPr>
          <p:spPr>
            <a:xfrm rot="18948035">
              <a:off x="6997389" y="826962"/>
              <a:ext cx="147865" cy="515674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7A9F363-ED23-4873-AB54-CF8652C215C8}"/>
              </a:ext>
            </a:extLst>
          </p:cNvPr>
          <p:cNvGrpSpPr/>
          <p:nvPr/>
        </p:nvGrpSpPr>
        <p:grpSpPr>
          <a:xfrm>
            <a:off x="3890622" y="3264898"/>
            <a:ext cx="378293" cy="609976"/>
            <a:chOff x="10401939" y="1657904"/>
            <a:chExt cx="378293" cy="609976"/>
          </a:xfrm>
        </p:grpSpPr>
        <p:sp>
          <p:nvSpPr>
            <p:cNvPr id="188" name="楕円 77">
              <a:extLst>
                <a:ext uri="{FF2B5EF4-FFF2-40B4-BE49-F238E27FC236}">
                  <a16:creationId xmlns:a16="http://schemas.microsoft.com/office/drawing/2014/main" id="{512347DA-29D9-4ABC-8539-05BBE718BC87}"/>
                </a:ext>
              </a:extLst>
            </p:cNvPr>
            <p:cNvSpPr/>
            <p:nvPr/>
          </p:nvSpPr>
          <p:spPr>
            <a:xfrm rot="8439112">
              <a:off x="10401939" y="1911455"/>
              <a:ext cx="378293" cy="143272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77">
              <a:extLst>
                <a:ext uri="{FF2B5EF4-FFF2-40B4-BE49-F238E27FC236}">
                  <a16:creationId xmlns:a16="http://schemas.microsoft.com/office/drawing/2014/main" id="{B03400FE-0DAB-4B85-8D87-9F6CA2B80DF7}"/>
                </a:ext>
              </a:extLst>
            </p:cNvPr>
            <p:cNvSpPr/>
            <p:nvPr/>
          </p:nvSpPr>
          <p:spPr>
            <a:xfrm rot="8056503">
              <a:off x="10423413" y="1847681"/>
              <a:ext cx="378293" cy="143272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77">
              <a:extLst>
                <a:ext uri="{FF2B5EF4-FFF2-40B4-BE49-F238E27FC236}">
                  <a16:creationId xmlns:a16="http://schemas.microsoft.com/office/drawing/2014/main" id="{BF3DC10A-728B-472E-B801-84A2FC1C1263}"/>
                </a:ext>
              </a:extLst>
            </p:cNvPr>
            <p:cNvSpPr/>
            <p:nvPr/>
          </p:nvSpPr>
          <p:spPr>
            <a:xfrm rot="2635732">
              <a:off x="10461965" y="1657904"/>
              <a:ext cx="232033" cy="60997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32000">
                  <a:srgbClr val="FF4228">
                    <a:alpha val="70000"/>
                  </a:srgbClr>
                </a:gs>
                <a:gs pos="17000">
                  <a:srgbClr val="FF3300">
                    <a:alpha val="94000"/>
                  </a:srgbClr>
                </a:gs>
                <a:gs pos="45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77">
              <a:extLst>
                <a:ext uri="{FF2B5EF4-FFF2-40B4-BE49-F238E27FC236}">
                  <a16:creationId xmlns:a16="http://schemas.microsoft.com/office/drawing/2014/main" id="{0D392D96-1A61-4F7F-8AA2-178A17E42B94}"/>
                </a:ext>
              </a:extLst>
            </p:cNvPr>
            <p:cNvSpPr/>
            <p:nvPr/>
          </p:nvSpPr>
          <p:spPr>
            <a:xfrm rot="2635732">
              <a:off x="10410569" y="1921082"/>
              <a:ext cx="232033" cy="223057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32000">
                  <a:srgbClr val="FF4228">
                    <a:alpha val="70000"/>
                  </a:srgbClr>
                </a:gs>
                <a:gs pos="17000">
                  <a:srgbClr val="FF3300">
                    <a:alpha val="94000"/>
                  </a:srgbClr>
                </a:gs>
                <a:gs pos="45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BCDEDBC-D965-455B-83E6-42CB72F8DBB8}"/>
              </a:ext>
            </a:extLst>
          </p:cNvPr>
          <p:cNvGrpSpPr/>
          <p:nvPr/>
        </p:nvGrpSpPr>
        <p:grpSpPr>
          <a:xfrm>
            <a:off x="2272502" y="3748167"/>
            <a:ext cx="1588109" cy="768145"/>
            <a:chOff x="8506614" y="2325365"/>
            <a:chExt cx="1588109" cy="768145"/>
          </a:xfrm>
        </p:grpSpPr>
        <p:sp>
          <p:nvSpPr>
            <p:cNvPr id="154" name="楕円 55">
              <a:extLst>
                <a:ext uri="{FF2B5EF4-FFF2-40B4-BE49-F238E27FC236}">
                  <a16:creationId xmlns:a16="http://schemas.microsoft.com/office/drawing/2014/main" id="{9A5BB617-E0AA-4B2F-AABC-E71E6CED581D}"/>
                </a:ext>
              </a:extLst>
            </p:cNvPr>
            <p:cNvSpPr/>
            <p:nvPr/>
          </p:nvSpPr>
          <p:spPr>
            <a:xfrm>
              <a:off x="8869784" y="2475168"/>
              <a:ext cx="618344" cy="618342"/>
            </a:xfrm>
            <a:prstGeom prst="ellipse">
              <a:avLst/>
            </a:prstGeom>
            <a:gradFill flip="none" rotWithShape="1">
              <a:gsLst>
                <a:gs pos="79000">
                  <a:srgbClr val="FDE7E3">
                    <a:alpha val="0"/>
                  </a:srgbClr>
                </a:gs>
                <a:gs pos="93000">
                  <a:schemeClr val="bg1">
                    <a:alpha val="0"/>
                  </a:schemeClr>
                </a:gs>
                <a:gs pos="68000">
                  <a:srgbClr val="FACAC4">
                    <a:alpha val="0"/>
                  </a:srgbClr>
                </a:gs>
                <a:gs pos="56000">
                  <a:srgbClr val="F6ACA4">
                    <a:alpha val="29000"/>
                  </a:srgbClr>
                </a:gs>
                <a:gs pos="44500">
                  <a:srgbClr val="F28F84">
                    <a:alpha val="63000"/>
                  </a:srgbClr>
                </a:gs>
                <a:gs pos="33000">
                  <a:srgbClr val="EE7164">
                    <a:alpha val="80000"/>
                  </a:srgbClr>
                </a:gs>
                <a:gs pos="14000">
                  <a:srgbClr val="FF5050">
                    <a:alpha val="9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66">
              <a:extLst>
                <a:ext uri="{FF2B5EF4-FFF2-40B4-BE49-F238E27FC236}">
                  <a16:creationId xmlns:a16="http://schemas.microsoft.com/office/drawing/2014/main" id="{F440B2B6-0A57-4657-BCCE-5B4C7616A1FE}"/>
                </a:ext>
              </a:extLst>
            </p:cNvPr>
            <p:cNvSpPr/>
            <p:nvPr/>
          </p:nvSpPr>
          <p:spPr>
            <a:xfrm rot="19678431">
              <a:off x="8784750" y="2530991"/>
              <a:ext cx="338106" cy="444538"/>
            </a:xfrm>
            <a:prstGeom prst="ellipse">
              <a:avLst/>
            </a:prstGeom>
            <a:gradFill flip="none" rotWithShape="1">
              <a:gsLst>
                <a:gs pos="50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3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63">
              <a:extLst>
                <a:ext uri="{FF2B5EF4-FFF2-40B4-BE49-F238E27FC236}">
                  <a16:creationId xmlns:a16="http://schemas.microsoft.com/office/drawing/2014/main" id="{B60D45AA-4173-41C5-8669-2BD70598A28D}"/>
                </a:ext>
              </a:extLst>
            </p:cNvPr>
            <p:cNvSpPr/>
            <p:nvPr/>
          </p:nvSpPr>
          <p:spPr>
            <a:xfrm rot="3096007">
              <a:off x="9455710" y="2645308"/>
              <a:ext cx="205580" cy="384493"/>
            </a:xfrm>
            <a:prstGeom prst="ellipse">
              <a:avLst/>
            </a:prstGeom>
            <a:gradFill flip="none" rotWithShape="1">
              <a:gsLst>
                <a:gs pos="100000">
                  <a:srgbClr val="F28F84">
                    <a:alpha val="10000"/>
                  </a:srgbClr>
                </a:gs>
                <a:gs pos="45000">
                  <a:srgbClr val="EE7164">
                    <a:alpha val="80000"/>
                  </a:srgbClr>
                </a:gs>
                <a:gs pos="21000">
                  <a:srgbClr val="FF5050">
                    <a:alpha val="9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67">
              <a:extLst>
                <a:ext uri="{FF2B5EF4-FFF2-40B4-BE49-F238E27FC236}">
                  <a16:creationId xmlns:a16="http://schemas.microsoft.com/office/drawing/2014/main" id="{4F487602-83EC-48DC-A1BB-32EB7B8DBC77}"/>
                </a:ext>
              </a:extLst>
            </p:cNvPr>
            <p:cNvSpPr/>
            <p:nvPr/>
          </p:nvSpPr>
          <p:spPr>
            <a:xfrm rot="19180518">
              <a:off x="8778272" y="2574294"/>
              <a:ext cx="242158" cy="383781"/>
            </a:xfrm>
            <a:prstGeom prst="ellipse">
              <a:avLst/>
            </a:prstGeom>
            <a:gradFill flip="none" rotWithShape="1">
              <a:gsLst>
                <a:gs pos="50000">
                  <a:srgbClr val="F7615A">
                    <a:alpha val="60000"/>
                  </a:srgbClr>
                </a:gs>
                <a:gs pos="91000">
                  <a:srgbClr val="EE7164">
                    <a:alpha val="3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72">
              <a:extLst>
                <a:ext uri="{FF2B5EF4-FFF2-40B4-BE49-F238E27FC236}">
                  <a16:creationId xmlns:a16="http://schemas.microsoft.com/office/drawing/2014/main" id="{95827089-E387-4238-98E5-11A1880697EA}"/>
                </a:ext>
              </a:extLst>
            </p:cNvPr>
            <p:cNvSpPr/>
            <p:nvPr/>
          </p:nvSpPr>
          <p:spPr>
            <a:xfrm rot="20395640">
              <a:off x="8776748" y="2455612"/>
              <a:ext cx="291093" cy="259430"/>
            </a:xfrm>
            <a:prstGeom prst="ellipse">
              <a:avLst/>
            </a:prstGeom>
            <a:gradFill flip="none" rotWithShape="1">
              <a:gsLst>
                <a:gs pos="47000">
                  <a:srgbClr val="F7615A">
                    <a:alpha val="65000"/>
                  </a:srgbClr>
                </a:gs>
                <a:gs pos="87000">
                  <a:srgbClr val="EE7164">
                    <a:alpha val="0"/>
                  </a:srgbClr>
                </a:gs>
                <a:gs pos="15000">
                  <a:srgbClr val="FF5050">
                    <a:alpha val="8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74">
              <a:extLst>
                <a:ext uri="{FF2B5EF4-FFF2-40B4-BE49-F238E27FC236}">
                  <a16:creationId xmlns:a16="http://schemas.microsoft.com/office/drawing/2014/main" id="{3D8DE22E-813E-4CDB-9CA4-1104EDDE4E1B}"/>
                </a:ext>
              </a:extLst>
            </p:cNvPr>
            <p:cNvSpPr/>
            <p:nvPr/>
          </p:nvSpPr>
          <p:spPr>
            <a:xfrm rot="15884582">
              <a:off x="9466651" y="2385264"/>
              <a:ext cx="218581" cy="284295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72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4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75">
              <a:extLst>
                <a:ext uri="{FF2B5EF4-FFF2-40B4-BE49-F238E27FC236}">
                  <a16:creationId xmlns:a16="http://schemas.microsoft.com/office/drawing/2014/main" id="{077BB0F4-FDC5-4D8C-9170-59B9A3812A6C}"/>
                </a:ext>
              </a:extLst>
            </p:cNvPr>
            <p:cNvSpPr/>
            <p:nvPr/>
          </p:nvSpPr>
          <p:spPr>
            <a:xfrm rot="19241282">
              <a:off x="8616739" y="2445042"/>
              <a:ext cx="261523" cy="41541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5000">
                  <a:srgbClr val="FF4228">
                    <a:alpha val="70000"/>
                  </a:srgbClr>
                </a:gs>
                <a:gs pos="8000">
                  <a:srgbClr val="FF3300">
                    <a:alpha val="75000"/>
                  </a:srgbClr>
                </a:gs>
                <a:gs pos="37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76">
              <a:extLst>
                <a:ext uri="{FF2B5EF4-FFF2-40B4-BE49-F238E27FC236}">
                  <a16:creationId xmlns:a16="http://schemas.microsoft.com/office/drawing/2014/main" id="{2D048C36-B9C9-44B0-88D7-3EBA7B48D34D}"/>
                </a:ext>
              </a:extLst>
            </p:cNvPr>
            <p:cNvSpPr/>
            <p:nvPr/>
          </p:nvSpPr>
          <p:spPr>
            <a:xfrm rot="19025580">
              <a:off x="8744108" y="2504076"/>
              <a:ext cx="261523" cy="41541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5000">
                  <a:srgbClr val="FF4228">
                    <a:alpha val="70000"/>
                  </a:srgbClr>
                </a:gs>
                <a:gs pos="8000">
                  <a:srgbClr val="FF3300">
                    <a:alpha val="75000"/>
                  </a:srgbClr>
                </a:gs>
                <a:gs pos="37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77">
              <a:extLst>
                <a:ext uri="{FF2B5EF4-FFF2-40B4-BE49-F238E27FC236}">
                  <a16:creationId xmlns:a16="http://schemas.microsoft.com/office/drawing/2014/main" id="{88ECFBD5-96E4-4589-B511-1394E9DD96E5}"/>
                </a:ext>
              </a:extLst>
            </p:cNvPr>
            <p:cNvSpPr/>
            <p:nvPr/>
          </p:nvSpPr>
          <p:spPr>
            <a:xfrm rot="2502368">
              <a:off x="9127744" y="2723076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78">
              <a:extLst>
                <a:ext uri="{FF2B5EF4-FFF2-40B4-BE49-F238E27FC236}">
                  <a16:creationId xmlns:a16="http://schemas.microsoft.com/office/drawing/2014/main" id="{85007D1B-4717-4279-9523-31F7DEAF5CC5}"/>
                </a:ext>
              </a:extLst>
            </p:cNvPr>
            <p:cNvSpPr/>
            <p:nvPr/>
          </p:nvSpPr>
          <p:spPr>
            <a:xfrm rot="20826205">
              <a:off x="9263218" y="2543010"/>
              <a:ext cx="253306" cy="420147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77">
              <a:extLst>
                <a:ext uri="{FF2B5EF4-FFF2-40B4-BE49-F238E27FC236}">
                  <a16:creationId xmlns:a16="http://schemas.microsoft.com/office/drawing/2014/main" id="{21CF9BA6-AA34-4BFE-A5BB-C29781F6701C}"/>
                </a:ext>
              </a:extLst>
            </p:cNvPr>
            <p:cNvSpPr/>
            <p:nvPr/>
          </p:nvSpPr>
          <p:spPr>
            <a:xfrm rot="2502368">
              <a:off x="8991434" y="2699091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77">
              <a:extLst>
                <a:ext uri="{FF2B5EF4-FFF2-40B4-BE49-F238E27FC236}">
                  <a16:creationId xmlns:a16="http://schemas.microsoft.com/office/drawing/2014/main" id="{7F832226-8F4E-46A8-B1FA-4EE8F1F8EF99}"/>
                </a:ext>
              </a:extLst>
            </p:cNvPr>
            <p:cNvSpPr/>
            <p:nvPr/>
          </p:nvSpPr>
          <p:spPr>
            <a:xfrm rot="2502368">
              <a:off x="8883964" y="2640481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4">
              <a:extLst>
                <a:ext uri="{FF2B5EF4-FFF2-40B4-BE49-F238E27FC236}">
                  <a16:creationId xmlns:a16="http://schemas.microsoft.com/office/drawing/2014/main" id="{55B8BE3F-96F6-49EF-9EA9-F3D6CA8F7B74}"/>
                </a:ext>
              </a:extLst>
            </p:cNvPr>
            <p:cNvSpPr/>
            <p:nvPr/>
          </p:nvSpPr>
          <p:spPr>
            <a:xfrm rot="2922737">
              <a:off x="9426460" y="2602293"/>
              <a:ext cx="180273" cy="281309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4">
              <a:extLst>
                <a:ext uri="{FF2B5EF4-FFF2-40B4-BE49-F238E27FC236}">
                  <a16:creationId xmlns:a16="http://schemas.microsoft.com/office/drawing/2014/main" id="{32EAACC0-C90A-489C-B934-E5FBAD608F6E}"/>
                </a:ext>
              </a:extLst>
            </p:cNvPr>
            <p:cNvSpPr/>
            <p:nvPr/>
          </p:nvSpPr>
          <p:spPr>
            <a:xfrm rot="19967122">
              <a:off x="8699993" y="2358337"/>
              <a:ext cx="270145" cy="311336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77">
              <a:extLst>
                <a:ext uri="{FF2B5EF4-FFF2-40B4-BE49-F238E27FC236}">
                  <a16:creationId xmlns:a16="http://schemas.microsoft.com/office/drawing/2014/main" id="{6489D0EF-D8E7-4C73-A4D9-A60CF847ACCE}"/>
                </a:ext>
              </a:extLst>
            </p:cNvPr>
            <p:cNvSpPr/>
            <p:nvPr/>
          </p:nvSpPr>
          <p:spPr>
            <a:xfrm rot="2502368">
              <a:off x="9240985" y="2657369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76">
              <a:extLst>
                <a:ext uri="{FF2B5EF4-FFF2-40B4-BE49-F238E27FC236}">
                  <a16:creationId xmlns:a16="http://schemas.microsoft.com/office/drawing/2014/main" id="{7D6B08C6-4F75-4969-9B82-EF3A11FEA679}"/>
                </a:ext>
              </a:extLst>
            </p:cNvPr>
            <p:cNvSpPr/>
            <p:nvPr/>
          </p:nvSpPr>
          <p:spPr>
            <a:xfrm rot="2909246">
              <a:off x="9428963" y="2599422"/>
              <a:ext cx="261523" cy="41541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5000">
                  <a:srgbClr val="FF4228">
                    <a:alpha val="70000"/>
                  </a:srgbClr>
                </a:gs>
                <a:gs pos="8000">
                  <a:srgbClr val="FF3300">
                    <a:alpha val="75000"/>
                  </a:srgbClr>
                </a:gs>
                <a:gs pos="37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77">
              <a:extLst>
                <a:ext uri="{FF2B5EF4-FFF2-40B4-BE49-F238E27FC236}">
                  <a16:creationId xmlns:a16="http://schemas.microsoft.com/office/drawing/2014/main" id="{6C98F39B-E27A-4AC3-A12E-7E86FF48ABB3}"/>
                </a:ext>
              </a:extLst>
            </p:cNvPr>
            <p:cNvSpPr/>
            <p:nvPr/>
          </p:nvSpPr>
          <p:spPr>
            <a:xfrm rot="2502368">
              <a:off x="8832792" y="2446695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77">
              <a:extLst>
                <a:ext uri="{FF2B5EF4-FFF2-40B4-BE49-F238E27FC236}">
                  <a16:creationId xmlns:a16="http://schemas.microsoft.com/office/drawing/2014/main" id="{FF928153-1EEB-4F35-86B6-A0A1254BF8FD}"/>
                </a:ext>
              </a:extLst>
            </p:cNvPr>
            <p:cNvSpPr/>
            <p:nvPr/>
          </p:nvSpPr>
          <p:spPr>
            <a:xfrm rot="2502368">
              <a:off x="9060536" y="2469882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77">
              <a:extLst>
                <a:ext uri="{FF2B5EF4-FFF2-40B4-BE49-F238E27FC236}">
                  <a16:creationId xmlns:a16="http://schemas.microsoft.com/office/drawing/2014/main" id="{1BD8DBE4-94DE-43D7-98A4-45A040990AEE}"/>
                </a:ext>
              </a:extLst>
            </p:cNvPr>
            <p:cNvSpPr/>
            <p:nvPr/>
          </p:nvSpPr>
          <p:spPr>
            <a:xfrm rot="2502368">
              <a:off x="9305811" y="2446696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77">
              <a:extLst>
                <a:ext uri="{FF2B5EF4-FFF2-40B4-BE49-F238E27FC236}">
                  <a16:creationId xmlns:a16="http://schemas.microsoft.com/office/drawing/2014/main" id="{73797656-48D5-446F-80B9-8DB09723CA98}"/>
                </a:ext>
              </a:extLst>
            </p:cNvPr>
            <p:cNvSpPr/>
            <p:nvPr/>
          </p:nvSpPr>
          <p:spPr>
            <a:xfrm rot="2502368">
              <a:off x="9230861" y="2678761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77">
              <a:extLst>
                <a:ext uri="{FF2B5EF4-FFF2-40B4-BE49-F238E27FC236}">
                  <a16:creationId xmlns:a16="http://schemas.microsoft.com/office/drawing/2014/main" id="{C88E9DDD-EFCC-4C48-9EE3-36F45408C5CE}"/>
                </a:ext>
              </a:extLst>
            </p:cNvPr>
            <p:cNvSpPr/>
            <p:nvPr/>
          </p:nvSpPr>
          <p:spPr>
            <a:xfrm rot="2502368">
              <a:off x="9488503" y="2525871"/>
              <a:ext cx="339066" cy="32655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76">
              <a:extLst>
                <a:ext uri="{FF2B5EF4-FFF2-40B4-BE49-F238E27FC236}">
                  <a16:creationId xmlns:a16="http://schemas.microsoft.com/office/drawing/2014/main" id="{4967FBDB-E777-442C-93A8-6DA7E10CB995}"/>
                </a:ext>
              </a:extLst>
            </p:cNvPr>
            <p:cNvSpPr/>
            <p:nvPr/>
          </p:nvSpPr>
          <p:spPr>
            <a:xfrm rot="2909246">
              <a:off x="9351818" y="2559724"/>
              <a:ext cx="261523" cy="41541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5000">
                  <a:srgbClr val="FF4228">
                    <a:alpha val="70000"/>
                  </a:srgbClr>
                </a:gs>
                <a:gs pos="8000">
                  <a:srgbClr val="FF3300">
                    <a:alpha val="75000"/>
                  </a:srgbClr>
                </a:gs>
                <a:gs pos="37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76">
              <a:extLst>
                <a:ext uri="{FF2B5EF4-FFF2-40B4-BE49-F238E27FC236}">
                  <a16:creationId xmlns:a16="http://schemas.microsoft.com/office/drawing/2014/main" id="{5866A5AA-C824-4FFA-AEA5-20BD56C828E4}"/>
                </a:ext>
              </a:extLst>
            </p:cNvPr>
            <p:cNvSpPr/>
            <p:nvPr/>
          </p:nvSpPr>
          <p:spPr>
            <a:xfrm rot="2909246">
              <a:off x="9684843" y="2424688"/>
              <a:ext cx="261523" cy="415416"/>
            </a:xfrm>
            <a:prstGeom prst="ellipse">
              <a:avLst/>
            </a:prstGeom>
            <a:gradFill flip="none" rotWithShape="1">
              <a:gsLst>
                <a:gs pos="5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25000">
                  <a:srgbClr val="FF4228">
                    <a:alpha val="70000"/>
                  </a:srgbClr>
                </a:gs>
                <a:gs pos="8000">
                  <a:srgbClr val="FF3300">
                    <a:alpha val="75000"/>
                  </a:srgbClr>
                </a:gs>
                <a:gs pos="37000">
                  <a:srgbClr val="FF5050">
                    <a:alpha val="7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4">
              <a:extLst>
                <a:ext uri="{FF2B5EF4-FFF2-40B4-BE49-F238E27FC236}">
                  <a16:creationId xmlns:a16="http://schemas.microsoft.com/office/drawing/2014/main" id="{E3488CD1-59D7-4B32-9D85-25FB1B7D5CC7}"/>
                </a:ext>
              </a:extLst>
            </p:cNvPr>
            <p:cNvSpPr/>
            <p:nvPr/>
          </p:nvSpPr>
          <p:spPr>
            <a:xfrm rot="19967122">
              <a:off x="9581082" y="2373563"/>
              <a:ext cx="270145" cy="311336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4">
              <a:extLst>
                <a:ext uri="{FF2B5EF4-FFF2-40B4-BE49-F238E27FC236}">
                  <a16:creationId xmlns:a16="http://schemas.microsoft.com/office/drawing/2014/main" id="{CB31CEA6-EF8F-4955-8443-703BDC652C14}"/>
                </a:ext>
              </a:extLst>
            </p:cNvPr>
            <p:cNvSpPr/>
            <p:nvPr/>
          </p:nvSpPr>
          <p:spPr>
            <a:xfrm rot="19193765">
              <a:off x="8562425" y="2325365"/>
              <a:ext cx="270145" cy="311336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4">
              <a:extLst>
                <a:ext uri="{FF2B5EF4-FFF2-40B4-BE49-F238E27FC236}">
                  <a16:creationId xmlns:a16="http://schemas.microsoft.com/office/drawing/2014/main" id="{B13CDC43-EBCB-4F2D-933E-1CE07CB5DD70}"/>
                </a:ext>
              </a:extLst>
            </p:cNvPr>
            <p:cNvSpPr/>
            <p:nvPr/>
          </p:nvSpPr>
          <p:spPr>
            <a:xfrm rot="3026591">
              <a:off x="8695740" y="2439288"/>
              <a:ext cx="270145" cy="311336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4">
              <a:extLst>
                <a:ext uri="{FF2B5EF4-FFF2-40B4-BE49-F238E27FC236}">
                  <a16:creationId xmlns:a16="http://schemas.microsoft.com/office/drawing/2014/main" id="{7D32983E-1442-43F6-B827-0BB9EDDEC065}"/>
                </a:ext>
              </a:extLst>
            </p:cNvPr>
            <p:cNvSpPr/>
            <p:nvPr/>
          </p:nvSpPr>
          <p:spPr>
            <a:xfrm rot="2752029">
              <a:off x="9713785" y="2347564"/>
              <a:ext cx="270145" cy="311336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1000">
                  <a:srgbClr val="FF5050">
                    <a:alpha val="7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77">
              <a:extLst>
                <a:ext uri="{FF2B5EF4-FFF2-40B4-BE49-F238E27FC236}">
                  <a16:creationId xmlns:a16="http://schemas.microsoft.com/office/drawing/2014/main" id="{FFE41825-94A6-49A9-BA05-6E42DBCBEDDA}"/>
                </a:ext>
              </a:extLst>
            </p:cNvPr>
            <p:cNvSpPr/>
            <p:nvPr/>
          </p:nvSpPr>
          <p:spPr>
            <a:xfrm rot="8439112">
              <a:off x="9271943" y="2494435"/>
              <a:ext cx="822780" cy="334643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77">
              <a:extLst>
                <a:ext uri="{FF2B5EF4-FFF2-40B4-BE49-F238E27FC236}">
                  <a16:creationId xmlns:a16="http://schemas.microsoft.com/office/drawing/2014/main" id="{41CC6833-BFB1-4E81-ACBB-FDE40077AFCB}"/>
                </a:ext>
              </a:extLst>
            </p:cNvPr>
            <p:cNvSpPr/>
            <p:nvPr/>
          </p:nvSpPr>
          <p:spPr>
            <a:xfrm rot="8439112">
              <a:off x="8970610" y="2453835"/>
              <a:ext cx="279122" cy="292196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楕円 77">
              <a:extLst>
                <a:ext uri="{FF2B5EF4-FFF2-40B4-BE49-F238E27FC236}">
                  <a16:creationId xmlns:a16="http://schemas.microsoft.com/office/drawing/2014/main" id="{3BE244AE-2E2E-4F14-8F1A-394B2C7F3A58}"/>
                </a:ext>
              </a:extLst>
            </p:cNvPr>
            <p:cNvSpPr/>
            <p:nvPr/>
          </p:nvSpPr>
          <p:spPr>
            <a:xfrm rot="2358808">
              <a:off x="8506614" y="2580510"/>
              <a:ext cx="732666" cy="241358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77">
              <a:extLst>
                <a:ext uri="{FF2B5EF4-FFF2-40B4-BE49-F238E27FC236}">
                  <a16:creationId xmlns:a16="http://schemas.microsoft.com/office/drawing/2014/main" id="{180DF4A2-8878-487A-877F-6B8C4BAA376C}"/>
                </a:ext>
              </a:extLst>
            </p:cNvPr>
            <p:cNvSpPr/>
            <p:nvPr/>
          </p:nvSpPr>
          <p:spPr>
            <a:xfrm rot="3930602">
              <a:off x="9529552" y="2377433"/>
              <a:ext cx="137893" cy="237971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77">
              <a:extLst>
                <a:ext uri="{FF2B5EF4-FFF2-40B4-BE49-F238E27FC236}">
                  <a16:creationId xmlns:a16="http://schemas.microsoft.com/office/drawing/2014/main" id="{256D1FC5-83D9-48F5-B46B-8F6604FEC6EA}"/>
                </a:ext>
              </a:extLst>
            </p:cNvPr>
            <p:cNvSpPr/>
            <p:nvPr/>
          </p:nvSpPr>
          <p:spPr>
            <a:xfrm rot="2502368">
              <a:off x="9605389" y="2400293"/>
              <a:ext cx="224537" cy="231485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77">
              <a:extLst>
                <a:ext uri="{FF2B5EF4-FFF2-40B4-BE49-F238E27FC236}">
                  <a16:creationId xmlns:a16="http://schemas.microsoft.com/office/drawing/2014/main" id="{2AF7B388-AA82-4BBE-AFA2-E49F26F5908F}"/>
                </a:ext>
              </a:extLst>
            </p:cNvPr>
            <p:cNvSpPr/>
            <p:nvPr/>
          </p:nvSpPr>
          <p:spPr>
            <a:xfrm rot="17443448">
              <a:off x="8809495" y="2321466"/>
              <a:ext cx="147135" cy="393800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77">
              <a:extLst>
                <a:ext uri="{FF2B5EF4-FFF2-40B4-BE49-F238E27FC236}">
                  <a16:creationId xmlns:a16="http://schemas.microsoft.com/office/drawing/2014/main" id="{012C1A7A-82CC-4568-8C37-008E588CB179}"/>
                </a:ext>
              </a:extLst>
            </p:cNvPr>
            <p:cNvSpPr/>
            <p:nvPr/>
          </p:nvSpPr>
          <p:spPr>
            <a:xfrm rot="245701">
              <a:off x="9181613" y="2479858"/>
              <a:ext cx="384422" cy="141551"/>
            </a:xfrm>
            <a:prstGeom prst="ellipse">
              <a:avLst/>
            </a:prstGeom>
            <a:gradFill flip="none" rotWithShape="1">
              <a:gsLst>
                <a:gs pos="92000">
                  <a:srgbClr val="F7615A">
                    <a:alpha val="30000"/>
                  </a:srgbClr>
                </a:gs>
                <a:gs pos="95000">
                  <a:srgbClr val="EE7164">
                    <a:alpha val="20000"/>
                  </a:srgbClr>
                </a:gs>
                <a:gs pos="75000">
                  <a:srgbClr val="FF4228">
                    <a:alpha val="70000"/>
                  </a:srgbClr>
                </a:gs>
                <a:gs pos="21000">
                  <a:srgbClr val="FF0000">
                    <a:alpha val="90000"/>
                  </a:srgbClr>
                </a:gs>
                <a:gs pos="47000">
                  <a:srgbClr val="FF3300">
                    <a:alpha val="94000"/>
                  </a:srgbClr>
                </a:gs>
                <a:gs pos="85000">
                  <a:srgbClr val="FF505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64">
              <a:extLst>
                <a:ext uri="{FF2B5EF4-FFF2-40B4-BE49-F238E27FC236}">
                  <a16:creationId xmlns:a16="http://schemas.microsoft.com/office/drawing/2014/main" id="{EC3AE71F-DA34-4257-A528-B58B627726C2}"/>
                </a:ext>
              </a:extLst>
            </p:cNvPr>
            <p:cNvSpPr/>
            <p:nvPr/>
          </p:nvSpPr>
          <p:spPr>
            <a:xfrm rot="8471691">
              <a:off x="9341371" y="2498820"/>
              <a:ext cx="267447" cy="426158"/>
            </a:xfrm>
            <a:prstGeom prst="ellipse">
              <a:avLst/>
            </a:prstGeom>
            <a:gradFill flip="none" rotWithShape="1">
              <a:gsLst>
                <a:gs pos="38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65">
              <a:extLst>
                <a:ext uri="{FF2B5EF4-FFF2-40B4-BE49-F238E27FC236}">
                  <a16:creationId xmlns:a16="http://schemas.microsoft.com/office/drawing/2014/main" id="{F96134C1-3711-42D5-9C16-79382A08831E}"/>
                </a:ext>
              </a:extLst>
            </p:cNvPr>
            <p:cNvSpPr/>
            <p:nvPr/>
          </p:nvSpPr>
          <p:spPr>
            <a:xfrm rot="2922737">
              <a:off x="8902348" y="2535732"/>
              <a:ext cx="205580" cy="384493"/>
            </a:xfrm>
            <a:prstGeom prst="ellipse">
              <a:avLst/>
            </a:prstGeom>
            <a:gradFill flip="none" rotWithShape="1">
              <a:gsLst>
                <a:gs pos="50000">
                  <a:srgbClr val="F7615A">
                    <a:alpha val="60000"/>
                  </a:srgbClr>
                </a:gs>
                <a:gs pos="89000">
                  <a:srgbClr val="EE7164">
                    <a:alpha val="10000"/>
                  </a:srgbClr>
                </a:gs>
                <a:gs pos="15000">
                  <a:srgbClr val="FF5050">
                    <a:alpha val="8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2" name="楕円 231">
            <a:extLst>
              <a:ext uri="{FF2B5EF4-FFF2-40B4-BE49-F238E27FC236}">
                <a16:creationId xmlns:a16="http://schemas.microsoft.com/office/drawing/2014/main" id="{EAAD855F-04BB-4E03-9AEE-363B74605E8F}"/>
              </a:ext>
            </a:extLst>
          </p:cNvPr>
          <p:cNvSpPr/>
          <p:nvPr/>
        </p:nvSpPr>
        <p:spPr>
          <a:xfrm>
            <a:off x="8056833" y="1141273"/>
            <a:ext cx="109735" cy="109735"/>
          </a:xfrm>
          <a:prstGeom prst="ellipse">
            <a:avLst/>
          </a:prstGeom>
          <a:solidFill>
            <a:srgbClr val="F11C17">
              <a:alpha val="69000"/>
            </a:srgb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E239C1F-EED8-4DD6-B008-AFED20F12F06}"/>
              </a:ext>
            </a:extLst>
          </p:cNvPr>
          <p:cNvGrpSpPr/>
          <p:nvPr/>
        </p:nvGrpSpPr>
        <p:grpSpPr>
          <a:xfrm>
            <a:off x="1431301" y="2263107"/>
            <a:ext cx="3160337" cy="1407444"/>
            <a:chOff x="1411768" y="2357544"/>
            <a:chExt cx="3160337" cy="1407444"/>
          </a:xfrm>
        </p:grpSpPr>
        <p:sp>
          <p:nvSpPr>
            <p:cNvPr id="202" name="円/楕円 20">
              <a:extLst>
                <a:ext uri="{FF2B5EF4-FFF2-40B4-BE49-F238E27FC236}">
                  <a16:creationId xmlns:a16="http://schemas.microsoft.com/office/drawing/2014/main" id="{D8E97E52-5899-404C-AE10-54529E30BF8F}"/>
                </a:ext>
              </a:extLst>
            </p:cNvPr>
            <p:cNvSpPr/>
            <p:nvPr/>
          </p:nvSpPr>
          <p:spPr>
            <a:xfrm rot="16790473" flipH="1" flipV="1">
              <a:off x="2132609" y="3102157"/>
              <a:ext cx="36618" cy="36618"/>
            </a:xfrm>
            <a:prstGeom prst="ellipse">
              <a:avLst/>
            </a:prstGeom>
            <a:solidFill>
              <a:schemeClr val="accent3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">
              <a:extLst>
                <a:ext uri="{FF2B5EF4-FFF2-40B4-BE49-F238E27FC236}">
                  <a16:creationId xmlns:a16="http://schemas.microsoft.com/office/drawing/2014/main" id="{E0D59FB2-5936-4F52-93DF-5BD45E740DA4}"/>
                </a:ext>
              </a:extLst>
            </p:cNvPr>
            <p:cNvSpPr/>
            <p:nvPr/>
          </p:nvSpPr>
          <p:spPr>
            <a:xfrm rot="16790473" flipH="1" flipV="1">
              <a:off x="1892613" y="3030174"/>
              <a:ext cx="36618" cy="36618"/>
            </a:xfrm>
            <a:prstGeom prst="ellipse">
              <a:avLst/>
            </a:prstGeom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">
              <a:extLst>
                <a:ext uri="{FF2B5EF4-FFF2-40B4-BE49-F238E27FC236}">
                  <a16:creationId xmlns:a16="http://schemas.microsoft.com/office/drawing/2014/main" id="{2FD4B80A-7F4C-43CB-9FD2-C139FB504468}"/>
                </a:ext>
              </a:extLst>
            </p:cNvPr>
            <p:cNvSpPr/>
            <p:nvPr/>
          </p:nvSpPr>
          <p:spPr>
            <a:xfrm rot="16790473" flipH="1" flipV="1">
              <a:off x="1773778" y="3224397"/>
              <a:ext cx="36618" cy="36618"/>
            </a:xfrm>
            <a:prstGeom prst="ellipse">
              <a:avLst/>
            </a:prstGeom>
            <a:solidFill>
              <a:schemeClr val="accent6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">
              <a:extLst>
                <a:ext uri="{FF2B5EF4-FFF2-40B4-BE49-F238E27FC236}">
                  <a16:creationId xmlns:a16="http://schemas.microsoft.com/office/drawing/2014/main" id="{083EB5CB-2E7B-4CA5-A952-A22AC0367305}"/>
                </a:ext>
              </a:extLst>
            </p:cNvPr>
            <p:cNvSpPr/>
            <p:nvPr/>
          </p:nvSpPr>
          <p:spPr>
            <a:xfrm rot="20949426" flipH="1" flipV="1">
              <a:off x="4499624" y="3138523"/>
              <a:ext cx="48818" cy="48818"/>
            </a:xfrm>
            <a:prstGeom prst="ellipse">
              <a:avLst/>
            </a:prstGeom>
            <a:solidFill>
              <a:schemeClr val="accent6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">
              <a:extLst>
                <a:ext uri="{FF2B5EF4-FFF2-40B4-BE49-F238E27FC236}">
                  <a16:creationId xmlns:a16="http://schemas.microsoft.com/office/drawing/2014/main" id="{0860AF80-5870-4EC2-B7DD-3CF3BB83F426}"/>
                </a:ext>
              </a:extLst>
            </p:cNvPr>
            <p:cNvSpPr/>
            <p:nvPr/>
          </p:nvSpPr>
          <p:spPr>
            <a:xfrm rot="20949426" flipH="1" flipV="1">
              <a:off x="4022170" y="3318967"/>
              <a:ext cx="36618" cy="36618"/>
            </a:xfrm>
            <a:prstGeom prst="ellipse">
              <a:avLst/>
            </a:prstGeom>
            <a:solidFill>
              <a:schemeClr val="accent3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">
              <a:extLst>
                <a:ext uri="{FF2B5EF4-FFF2-40B4-BE49-F238E27FC236}">
                  <a16:creationId xmlns:a16="http://schemas.microsoft.com/office/drawing/2014/main" id="{4586C983-E308-47D6-B970-21F1F13ABB3D}"/>
                </a:ext>
              </a:extLst>
            </p:cNvPr>
            <p:cNvSpPr/>
            <p:nvPr/>
          </p:nvSpPr>
          <p:spPr>
            <a:xfrm rot="20949426" flipH="1" flipV="1">
              <a:off x="3421945" y="3475566"/>
              <a:ext cx="36618" cy="36618"/>
            </a:xfrm>
            <a:prstGeom prst="ellipse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">
              <a:extLst>
                <a:ext uri="{FF2B5EF4-FFF2-40B4-BE49-F238E27FC236}">
                  <a16:creationId xmlns:a16="http://schemas.microsoft.com/office/drawing/2014/main" id="{19232018-4A42-4F7B-A646-8DDE7D99437A}"/>
                </a:ext>
              </a:extLst>
            </p:cNvPr>
            <p:cNvSpPr/>
            <p:nvPr/>
          </p:nvSpPr>
          <p:spPr>
            <a:xfrm rot="13152294" flipH="1" flipV="1">
              <a:off x="1695366" y="3017824"/>
              <a:ext cx="48633" cy="48633"/>
            </a:xfrm>
            <a:prstGeom prst="ellipse">
              <a:avLst/>
            </a:prstGeom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">
              <a:extLst>
                <a:ext uri="{FF2B5EF4-FFF2-40B4-BE49-F238E27FC236}">
                  <a16:creationId xmlns:a16="http://schemas.microsoft.com/office/drawing/2014/main" id="{295EDCD3-CFEC-4800-92F6-20A01C1356F9}"/>
                </a:ext>
              </a:extLst>
            </p:cNvPr>
            <p:cNvSpPr/>
            <p:nvPr/>
          </p:nvSpPr>
          <p:spPr>
            <a:xfrm rot="13152294" flipH="1" flipV="1">
              <a:off x="1626940" y="2879967"/>
              <a:ext cx="48633" cy="48633"/>
            </a:xfrm>
            <a:prstGeom prst="ellipse">
              <a:avLst/>
            </a:prstGeom>
            <a:solidFill>
              <a:schemeClr val="accent4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円/楕円 20">
              <a:extLst>
                <a:ext uri="{FF2B5EF4-FFF2-40B4-BE49-F238E27FC236}">
                  <a16:creationId xmlns:a16="http://schemas.microsoft.com/office/drawing/2014/main" id="{1773881A-168B-488B-9F27-5E732DFDA2EF}"/>
                </a:ext>
              </a:extLst>
            </p:cNvPr>
            <p:cNvSpPr/>
            <p:nvPr/>
          </p:nvSpPr>
          <p:spPr>
            <a:xfrm rot="13152294" flipH="1" flipV="1">
              <a:off x="4523472" y="2798668"/>
              <a:ext cx="48633" cy="48633"/>
            </a:xfrm>
            <a:prstGeom prst="ellipse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0">
              <a:extLst>
                <a:ext uri="{FF2B5EF4-FFF2-40B4-BE49-F238E27FC236}">
                  <a16:creationId xmlns:a16="http://schemas.microsoft.com/office/drawing/2014/main" id="{2F82A867-4F7E-4C68-BE39-FB8B55422610}"/>
                </a:ext>
              </a:extLst>
            </p:cNvPr>
            <p:cNvSpPr/>
            <p:nvPr/>
          </p:nvSpPr>
          <p:spPr>
            <a:xfrm rot="6875845" flipH="1" flipV="1">
              <a:off x="3529947" y="3384344"/>
              <a:ext cx="48633" cy="48633"/>
            </a:xfrm>
            <a:prstGeom prst="ellipse">
              <a:avLst/>
            </a:prstGeom>
            <a:solidFill>
              <a:srgbClr val="6DDD9A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0">
              <a:extLst>
                <a:ext uri="{FF2B5EF4-FFF2-40B4-BE49-F238E27FC236}">
                  <a16:creationId xmlns:a16="http://schemas.microsoft.com/office/drawing/2014/main" id="{12815FEC-3D06-49DE-807B-D431E881AFA0}"/>
                </a:ext>
              </a:extLst>
            </p:cNvPr>
            <p:cNvSpPr/>
            <p:nvPr/>
          </p:nvSpPr>
          <p:spPr>
            <a:xfrm rot="19522550" flipH="1" flipV="1">
              <a:off x="3688456" y="3522124"/>
              <a:ext cx="48633" cy="48633"/>
            </a:xfrm>
            <a:prstGeom prst="ellipse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DC0B5996-1D11-47B6-955E-5968B7D6BF03}"/>
                </a:ext>
              </a:extLst>
            </p:cNvPr>
            <p:cNvSpPr/>
            <p:nvPr/>
          </p:nvSpPr>
          <p:spPr>
            <a:xfrm>
              <a:off x="3165827" y="3362863"/>
              <a:ext cx="109735" cy="109735"/>
            </a:xfrm>
            <a:prstGeom prst="ellipse">
              <a:avLst/>
            </a:prstGeom>
            <a:solidFill>
              <a:schemeClr val="tx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77C3E37C-9D80-4680-87ED-76163A37403D}"/>
                </a:ext>
              </a:extLst>
            </p:cNvPr>
            <p:cNvSpPr/>
            <p:nvPr/>
          </p:nvSpPr>
          <p:spPr>
            <a:xfrm>
              <a:off x="1821609" y="2465747"/>
              <a:ext cx="109735" cy="109735"/>
            </a:xfrm>
            <a:prstGeom prst="ellipse">
              <a:avLst/>
            </a:prstGeom>
            <a:solidFill>
              <a:srgbClr val="F11C17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F7E5713D-0FF9-4035-8BE8-DF87F31A6B8E}"/>
                </a:ext>
              </a:extLst>
            </p:cNvPr>
            <p:cNvSpPr/>
            <p:nvPr/>
          </p:nvSpPr>
          <p:spPr>
            <a:xfrm>
              <a:off x="3258327" y="2618441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BBA6F479-E52C-4B7E-84AA-B54A1501C81C}"/>
                </a:ext>
              </a:extLst>
            </p:cNvPr>
            <p:cNvSpPr/>
            <p:nvPr/>
          </p:nvSpPr>
          <p:spPr>
            <a:xfrm>
              <a:off x="4361771" y="2499510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EC217B9F-9FAD-47B8-84DB-34E49440CAA0}"/>
                </a:ext>
              </a:extLst>
            </p:cNvPr>
            <p:cNvSpPr/>
            <p:nvPr/>
          </p:nvSpPr>
          <p:spPr>
            <a:xfrm>
              <a:off x="2195662" y="2599992"/>
              <a:ext cx="109735" cy="109735"/>
            </a:xfrm>
            <a:prstGeom prst="ellipse">
              <a:avLst/>
            </a:prstGeom>
            <a:solidFill>
              <a:schemeClr val="tx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3025B2A2-940B-4C31-8098-D5E6D4557AF5}"/>
                </a:ext>
              </a:extLst>
            </p:cNvPr>
            <p:cNvSpPr/>
            <p:nvPr/>
          </p:nvSpPr>
          <p:spPr>
            <a:xfrm>
              <a:off x="2240483" y="3313754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193F0098-77F0-483F-9643-4614413A3730}"/>
                </a:ext>
              </a:extLst>
            </p:cNvPr>
            <p:cNvSpPr/>
            <p:nvPr/>
          </p:nvSpPr>
          <p:spPr>
            <a:xfrm>
              <a:off x="2239073" y="3315064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B06A5E12-15BE-4EDB-867C-D91F534024CA}"/>
                </a:ext>
              </a:extLst>
            </p:cNvPr>
            <p:cNvSpPr/>
            <p:nvPr/>
          </p:nvSpPr>
          <p:spPr>
            <a:xfrm>
              <a:off x="2239073" y="3315129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656F6502-231E-4395-96C5-59A633568390}"/>
                </a:ext>
              </a:extLst>
            </p:cNvPr>
            <p:cNvSpPr/>
            <p:nvPr/>
          </p:nvSpPr>
          <p:spPr>
            <a:xfrm>
              <a:off x="1984230" y="2845605"/>
              <a:ext cx="109735" cy="109735"/>
            </a:xfrm>
            <a:prstGeom prst="ellipse">
              <a:avLst/>
            </a:prstGeom>
            <a:solidFill>
              <a:srgbClr val="F11C17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291340E4-4518-4146-80AF-3EC8FDFF72DE}"/>
                </a:ext>
              </a:extLst>
            </p:cNvPr>
            <p:cNvSpPr/>
            <p:nvPr/>
          </p:nvSpPr>
          <p:spPr>
            <a:xfrm>
              <a:off x="4084156" y="2831659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24DA6D64-FEB6-491E-A870-EB8A2D1A5D89}"/>
                </a:ext>
              </a:extLst>
            </p:cNvPr>
            <p:cNvSpPr/>
            <p:nvPr/>
          </p:nvSpPr>
          <p:spPr>
            <a:xfrm>
              <a:off x="3888041" y="2527618"/>
              <a:ext cx="109735" cy="109735"/>
            </a:xfrm>
            <a:prstGeom prst="ellipse">
              <a:avLst/>
            </a:prstGeom>
            <a:solidFill>
              <a:schemeClr val="tx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7DE092F8-E225-41CA-97D4-BDEBA7D7E393}"/>
                </a:ext>
              </a:extLst>
            </p:cNvPr>
            <p:cNvSpPr/>
            <p:nvPr/>
          </p:nvSpPr>
          <p:spPr>
            <a:xfrm>
              <a:off x="4077517" y="3128645"/>
              <a:ext cx="109735" cy="109735"/>
            </a:xfrm>
            <a:prstGeom prst="ellipse">
              <a:avLst/>
            </a:prstGeom>
            <a:solidFill>
              <a:srgbClr val="F11C17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AD9D6AA1-2FCF-48EB-889A-C42FF63D0F4E}"/>
                </a:ext>
              </a:extLst>
            </p:cNvPr>
            <p:cNvSpPr/>
            <p:nvPr/>
          </p:nvSpPr>
          <p:spPr>
            <a:xfrm>
              <a:off x="3256186" y="2999499"/>
              <a:ext cx="109735" cy="109735"/>
            </a:xfrm>
            <a:prstGeom prst="ellipse">
              <a:avLst/>
            </a:prstGeom>
            <a:solidFill>
              <a:schemeClr val="tx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DC52804F-02A7-49E4-8FC4-8A46867C582A}"/>
                </a:ext>
              </a:extLst>
            </p:cNvPr>
            <p:cNvSpPr/>
            <p:nvPr/>
          </p:nvSpPr>
          <p:spPr>
            <a:xfrm>
              <a:off x="2370017" y="3046563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EB1BA6EC-82D7-4529-AD7C-818D546D9787}"/>
                </a:ext>
              </a:extLst>
            </p:cNvPr>
            <p:cNvSpPr/>
            <p:nvPr/>
          </p:nvSpPr>
          <p:spPr>
            <a:xfrm>
              <a:off x="2205486" y="2885583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E7186150-F74E-454F-AB1D-61ADFC3DCEC3}"/>
                </a:ext>
              </a:extLst>
            </p:cNvPr>
            <p:cNvSpPr/>
            <p:nvPr/>
          </p:nvSpPr>
          <p:spPr>
            <a:xfrm>
              <a:off x="2368607" y="3047873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D545BC38-645C-4585-A654-4D101CF51A88}"/>
                </a:ext>
              </a:extLst>
            </p:cNvPr>
            <p:cNvSpPr/>
            <p:nvPr/>
          </p:nvSpPr>
          <p:spPr>
            <a:xfrm>
              <a:off x="1762267" y="2712408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60DD263E-F580-41BF-A67C-ABA3350BEA45}"/>
                </a:ext>
              </a:extLst>
            </p:cNvPr>
            <p:cNvSpPr/>
            <p:nvPr/>
          </p:nvSpPr>
          <p:spPr>
            <a:xfrm>
              <a:off x="2368607" y="3047938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E93D5EB8-4608-43C7-9D01-60BCE7500397}"/>
                </a:ext>
              </a:extLst>
            </p:cNvPr>
            <p:cNvSpPr/>
            <p:nvPr/>
          </p:nvSpPr>
          <p:spPr>
            <a:xfrm>
              <a:off x="1449757" y="2712408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34D08D4D-6D7D-4CA0-9A22-8890A8EC8F3A}"/>
                </a:ext>
              </a:extLst>
            </p:cNvPr>
            <p:cNvSpPr/>
            <p:nvPr/>
          </p:nvSpPr>
          <p:spPr>
            <a:xfrm>
              <a:off x="2593346" y="3335149"/>
              <a:ext cx="109735" cy="109735"/>
            </a:xfrm>
            <a:prstGeom prst="ellipse">
              <a:avLst/>
            </a:prstGeom>
            <a:solidFill>
              <a:srgbClr val="F11C17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58F3CABB-0025-4C9B-AE2C-9184E6E45822}"/>
                </a:ext>
              </a:extLst>
            </p:cNvPr>
            <p:cNvSpPr/>
            <p:nvPr/>
          </p:nvSpPr>
          <p:spPr>
            <a:xfrm>
              <a:off x="2663510" y="2857012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0D64FD25-CDB3-4D22-A95B-91DFAAA45505}"/>
                </a:ext>
              </a:extLst>
            </p:cNvPr>
            <p:cNvSpPr/>
            <p:nvPr/>
          </p:nvSpPr>
          <p:spPr>
            <a:xfrm>
              <a:off x="2747999" y="3617665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106C21D4-CB20-4FB7-A86F-CB1B41903EA0}"/>
                </a:ext>
              </a:extLst>
            </p:cNvPr>
            <p:cNvSpPr/>
            <p:nvPr/>
          </p:nvSpPr>
          <p:spPr>
            <a:xfrm>
              <a:off x="3594991" y="2796486"/>
              <a:ext cx="109735" cy="109735"/>
            </a:xfrm>
            <a:prstGeom prst="ellipse">
              <a:avLst/>
            </a:prstGeom>
            <a:solidFill>
              <a:srgbClr val="F11C17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08BD1473-892E-4F2E-A3FA-E7BEBBEF42D6}"/>
                </a:ext>
              </a:extLst>
            </p:cNvPr>
            <p:cNvSpPr/>
            <p:nvPr/>
          </p:nvSpPr>
          <p:spPr>
            <a:xfrm>
              <a:off x="3522032" y="3175379"/>
              <a:ext cx="109735" cy="109735"/>
            </a:xfrm>
            <a:prstGeom prst="ellipse">
              <a:avLst/>
            </a:prstGeom>
            <a:solidFill>
              <a:srgbClr val="F27A16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48BFA6D5-741C-47AA-9BDE-0833EEEDB8AB}"/>
                </a:ext>
              </a:extLst>
            </p:cNvPr>
            <p:cNvSpPr/>
            <p:nvPr/>
          </p:nvSpPr>
          <p:spPr>
            <a:xfrm>
              <a:off x="3188017" y="3655253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9E6F9A39-9651-4FC2-AEB7-B1E9CC465987}"/>
                </a:ext>
              </a:extLst>
            </p:cNvPr>
            <p:cNvSpPr/>
            <p:nvPr/>
          </p:nvSpPr>
          <p:spPr>
            <a:xfrm>
              <a:off x="2854956" y="3138599"/>
              <a:ext cx="109735" cy="109735"/>
            </a:xfrm>
            <a:prstGeom prst="ellipse">
              <a:avLst/>
            </a:prstGeom>
            <a:solidFill>
              <a:srgbClr val="53B558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EAA28F63-EC3F-413C-8265-62065233872C}"/>
                </a:ext>
              </a:extLst>
            </p:cNvPr>
            <p:cNvSpPr/>
            <p:nvPr/>
          </p:nvSpPr>
          <p:spPr>
            <a:xfrm>
              <a:off x="1411768" y="2357544"/>
              <a:ext cx="109735" cy="109735"/>
            </a:xfrm>
            <a:prstGeom prst="ellipse">
              <a:avLst/>
            </a:prstGeom>
            <a:solidFill>
              <a:schemeClr val="tx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9" name="矢印: 右 268">
            <a:extLst>
              <a:ext uri="{FF2B5EF4-FFF2-40B4-BE49-F238E27FC236}">
                <a16:creationId xmlns:a16="http://schemas.microsoft.com/office/drawing/2014/main" id="{76B64C2E-017F-4AD5-B519-C15968B8BF6B}"/>
              </a:ext>
            </a:extLst>
          </p:cNvPr>
          <p:cNvSpPr/>
          <p:nvPr/>
        </p:nvSpPr>
        <p:spPr>
          <a:xfrm rot="18900000">
            <a:off x="2328164" y="5058788"/>
            <a:ext cx="603783" cy="325775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accent6"/>
          </a:solidFill>
        </p:spPr>
        <p:style>
          <a:lnRef idx="0">
            <a:schemeClr val="accent3">
              <a:shade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270" name="矢印: 右 269">
            <a:extLst>
              <a:ext uri="{FF2B5EF4-FFF2-40B4-BE49-F238E27FC236}">
                <a16:creationId xmlns:a16="http://schemas.microsoft.com/office/drawing/2014/main" id="{A19C538B-A4FC-448A-84B7-4E7386C9866B}"/>
              </a:ext>
            </a:extLst>
          </p:cNvPr>
          <p:cNvSpPr/>
          <p:nvPr/>
        </p:nvSpPr>
        <p:spPr>
          <a:xfrm rot="13500000">
            <a:off x="3156240" y="5061359"/>
            <a:ext cx="603783" cy="325776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accent6"/>
          </a:solidFill>
        </p:spPr>
        <p:style>
          <a:lnRef idx="0">
            <a:schemeClr val="accent3">
              <a:shade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1" name="爆発: 14 pt 270">
            <a:extLst>
              <a:ext uri="{FF2B5EF4-FFF2-40B4-BE49-F238E27FC236}">
                <a16:creationId xmlns:a16="http://schemas.microsoft.com/office/drawing/2014/main" id="{78F750A7-5E54-4B75-916B-B345974BAD76}"/>
              </a:ext>
            </a:extLst>
          </p:cNvPr>
          <p:cNvSpPr/>
          <p:nvPr/>
        </p:nvSpPr>
        <p:spPr>
          <a:xfrm>
            <a:off x="2879290" y="4634474"/>
            <a:ext cx="371224" cy="369817"/>
          </a:xfrm>
          <a:prstGeom prst="irregularSeal2">
            <a:avLst/>
          </a:prstGeom>
          <a:solidFill>
            <a:srgbClr val="FFFF00"/>
          </a:solidFill>
          <a:ln w="19050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AEF4F4B9-695F-4B53-95E0-FA2F3362D1FA}"/>
                  </a:ext>
                </a:extLst>
              </p:cNvPr>
              <p:cNvSpPr txBox="1"/>
              <p:nvPr/>
            </p:nvSpPr>
            <p:spPr>
              <a:xfrm>
                <a:off x="2711662" y="1756385"/>
                <a:ext cx="136232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kumimoji="1" lang="ja-JP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AEF4F4B9-695F-4B53-95E0-FA2F3362D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62" y="1756385"/>
                <a:ext cx="136232" cy="369332"/>
              </a:xfrm>
              <a:prstGeom prst="rect">
                <a:avLst/>
              </a:prstGeom>
              <a:blipFill>
                <a:blip r:embed="rId3"/>
                <a:stretch>
                  <a:fillRect l="-68182" r="-63636" b="-16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40D9B225-7297-45F5-8123-8575B7729919}"/>
                  </a:ext>
                </a:extLst>
              </p:cNvPr>
              <p:cNvSpPr txBox="1"/>
              <p:nvPr/>
            </p:nvSpPr>
            <p:spPr>
              <a:xfrm>
                <a:off x="5252934" y="4838613"/>
                <a:ext cx="24250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40D9B225-7297-45F5-8123-8575B7729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934" y="4838613"/>
                <a:ext cx="242502" cy="369332"/>
              </a:xfrm>
              <a:prstGeom prst="rect">
                <a:avLst/>
              </a:prstGeom>
              <a:blipFill>
                <a:blip r:embed="rId4"/>
                <a:stretch>
                  <a:fillRect l="-15385" r="-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タイトル 1">
            <a:extLst>
              <a:ext uri="{FF2B5EF4-FFF2-40B4-BE49-F238E27FC236}">
                <a16:creationId xmlns:a16="http://schemas.microsoft.com/office/drawing/2014/main" id="{57F4E1C6-8B61-45A8-B0E7-7DDFE5C4A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Model S-H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633F167-272B-409B-A063-CA5C5126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97F1-9434-4369-89E5-9632F0289EE5}" type="slidenum">
              <a:rPr kumimoji="1" lang="ja-JP" altLang="en-US" smtClean="0"/>
              <a:t>29</a:t>
            </a:fld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F907503-85B7-424B-A418-CD3E0FE19B8A}"/>
              </a:ext>
            </a:extLst>
          </p:cNvPr>
          <p:cNvCxnSpPr/>
          <p:nvPr/>
        </p:nvCxnSpPr>
        <p:spPr>
          <a:xfrm>
            <a:off x="1052945" y="4810330"/>
            <a:ext cx="450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>
            <a:extLst>
              <a:ext uri="{FF2B5EF4-FFF2-40B4-BE49-F238E27FC236}">
                <a16:creationId xmlns:a16="http://schemas.microsoft.com/office/drawing/2014/main" id="{BE963CE8-5DB0-45D5-BFBF-2BFD5717B96B}"/>
              </a:ext>
            </a:extLst>
          </p:cNvPr>
          <p:cNvCxnSpPr>
            <a:cxnSpLocks/>
          </p:cNvCxnSpPr>
          <p:nvPr/>
        </p:nvCxnSpPr>
        <p:spPr>
          <a:xfrm rot="16200000">
            <a:off x="998670" y="3742666"/>
            <a:ext cx="410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>
            <a:extLst>
              <a:ext uri="{FF2B5EF4-FFF2-40B4-BE49-F238E27FC236}">
                <a16:creationId xmlns:a16="http://schemas.microsoft.com/office/drawing/2014/main" id="{90105E36-D135-4944-A340-BD95EB875E86}"/>
              </a:ext>
            </a:extLst>
          </p:cNvPr>
          <p:cNvCxnSpPr>
            <a:cxnSpLocks/>
          </p:cNvCxnSpPr>
          <p:nvPr/>
        </p:nvCxnSpPr>
        <p:spPr>
          <a:xfrm rot="-2700000">
            <a:off x="1672896" y="4132620"/>
            <a:ext cx="410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>
            <a:extLst>
              <a:ext uri="{FF2B5EF4-FFF2-40B4-BE49-F238E27FC236}">
                <a16:creationId xmlns:a16="http://schemas.microsoft.com/office/drawing/2014/main" id="{FA925FF3-D5E5-4357-ACD1-CABE2580461E}"/>
              </a:ext>
            </a:extLst>
          </p:cNvPr>
          <p:cNvCxnSpPr>
            <a:cxnSpLocks/>
          </p:cNvCxnSpPr>
          <p:nvPr/>
        </p:nvCxnSpPr>
        <p:spPr>
          <a:xfrm rot="2700000" flipH="1">
            <a:off x="328561" y="4139538"/>
            <a:ext cx="410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C1115CDC-B4F7-4862-831B-CD10C5F43DF5}"/>
              </a:ext>
            </a:extLst>
          </p:cNvPr>
          <p:cNvGrpSpPr/>
          <p:nvPr/>
        </p:nvGrpSpPr>
        <p:grpSpPr>
          <a:xfrm>
            <a:off x="1254074" y="2889262"/>
            <a:ext cx="2984739" cy="1513200"/>
            <a:chOff x="4341667" y="2900078"/>
            <a:chExt cx="2767037" cy="1402830"/>
          </a:xfrm>
        </p:grpSpPr>
        <p:sp>
          <p:nvSpPr>
            <p:cNvPr id="329" name="円/楕円 20">
              <a:extLst>
                <a:ext uri="{FF2B5EF4-FFF2-40B4-BE49-F238E27FC236}">
                  <a16:creationId xmlns:a16="http://schemas.microsoft.com/office/drawing/2014/main" id="{2858C4C6-2D77-4C40-B857-7EB1CFEEE723}"/>
                </a:ext>
              </a:extLst>
            </p:cNvPr>
            <p:cNvSpPr/>
            <p:nvPr/>
          </p:nvSpPr>
          <p:spPr>
            <a:xfrm rot="20949426" flipH="1" flipV="1">
              <a:off x="6675679" y="3630146"/>
              <a:ext cx="34294" cy="34294"/>
            </a:xfrm>
            <a:prstGeom prst="ellipse">
              <a:avLst/>
            </a:prstGeom>
            <a:solidFill>
              <a:srgbClr val="6DDD9A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20">
              <a:extLst>
                <a:ext uri="{FF2B5EF4-FFF2-40B4-BE49-F238E27FC236}">
                  <a16:creationId xmlns:a16="http://schemas.microsoft.com/office/drawing/2014/main" id="{E3718264-AA13-415D-8527-FF8C20A8F58D}"/>
                </a:ext>
              </a:extLst>
            </p:cNvPr>
            <p:cNvSpPr/>
            <p:nvPr/>
          </p:nvSpPr>
          <p:spPr>
            <a:xfrm rot="20949426" flipH="1" flipV="1">
              <a:off x="6998964" y="3476494"/>
              <a:ext cx="34294" cy="34294"/>
            </a:xfrm>
            <a:prstGeom prst="ellipse">
              <a:avLst/>
            </a:prstGeom>
            <a:solidFill>
              <a:schemeClr val="accent3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20">
              <a:extLst>
                <a:ext uri="{FF2B5EF4-FFF2-40B4-BE49-F238E27FC236}">
                  <a16:creationId xmlns:a16="http://schemas.microsoft.com/office/drawing/2014/main" id="{C67A16A7-8BE8-4656-9E14-BAB2F57491A8}"/>
                </a:ext>
              </a:extLst>
            </p:cNvPr>
            <p:cNvSpPr/>
            <p:nvPr/>
          </p:nvSpPr>
          <p:spPr>
            <a:xfrm rot="20949426" flipH="1" flipV="1">
              <a:off x="7074410" y="3377664"/>
              <a:ext cx="34294" cy="34294"/>
            </a:xfrm>
            <a:prstGeom prst="ellipse">
              <a:avLst/>
            </a:prstGeom>
            <a:solidFill>
              <a:schemeClr val="accent4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9C296F3-0218-4D56-8069-65D76EAA653E}"/>
                </a:ext>
              </a:extLst>
            </p:cNvPr>
            <p:cNvGrpSpPr/>
            <p:nvPr/>
          </p:nvGrpSpPr>
          <p:grpSpPr>
            <a:xfrm>
              <a:off x="6825502" y="3407661"/>
              <a:ext cx="207554" cy="180282"/>
              <a:chOff x="934061" y="3313133"/>
              <a:chExt cx="207554" cy="180282"/>
            </a:xfrm>
          </p:grpSpPr>
          <p:sp>
            <p:nvSpPr>
              <p:cNvPr id="396" name="円/楕円 20">
                <a:extLst>
                  <a:ext uri="{FF2B5EF4-FFF2-40B4-BE49-F238E27FC236}">
                    <a16:creationId xmlns:a16="http://schemas.microsoft.com/office/drawing/2014/main" id="{A032B4F0-F2DE-4194-8B63-148457D62011}"/>
                  </a:ext>
                </a:extLst>
              </p:cNvPr>
              <p:cNvSpPr/>
              <p:nvPr/>
            </p:nvSpPr>
            <p:spPr>
              <a:xfrm rot="20949426" flipH="1" flipV="1">
                <a:off x="1078820" y="3459121"/>
                <a:ext cx="34294" cy="34294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円/楕円 20">
                <a:extLst>
                  <a:ext uri="{FF2B5EF4-FFF2-40B4-BE49-F238E27FC236}">
                    <a16:creationId xmlns:a16="http://schemas.microsoft.com/office/drawing/2014/main" id="{9D550912-C378-451E-803F-21B2FEDD15FB}"/>
                  </a:ext>
                </a:extLst>
              </p:cNvPr>
              <p:cNvSpPr/>
              <p:nvPr/>
            </p:nvSpPr>
            <p:spPr>
              <a:xfrm rot="20949426" flipH="1" flipV="1">
                <a:off x="934061" y="3436772"/>
                <a:ext cx="34294" cy="34294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円/楕円 20">
                <a:extLst>
                  <a:ext uri="{FF2B5EF4-FFF2-40B4-BE49-F238E27FC236}">
                    <a16:creationId xmlns:a16="http://schemas.microsoft.com/office/drawing/2014/main" id="{C516E740-2571-4E5A-868F-0834BAD69D3A}"/>
                  </a:ext>
                </a:extLst>
              </p:cNvPr>
              <p:cNvSpPr/>
              <p:nvPr/>
            </p:nvSpPr>
            <p:spPr>
              <a:xfrm rot="20949426" flipH="1" flipV="1">
                <a:off x="975399" y="3313133"/>
                <a:ext cx="34294" cy="34294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円/楕円 20">
                <a:extLst>
                  <a:ext uri="{FF2B5EF4-FFF2-40B4-BE49-F238E27FC236}">
                    <a16:creationId xmlns:a16="http://schemas.microsoft.com/office/drawing/2014/main" id="{456AFB08-4B41-4526-B55B-CD946D883C90}"/>
                  </a:ext>
                </a:extLst>
              </p:cNvPr>
              <p:cNvSpPr/>
              <p:nvPr/>
            </p:nvSpPr>
            <p:spPr>
              <a:xfrm rot="20949426" flipH="1" flipV="1">
                <a:off x="1107321" y="3313133"/>
                <a:ext cx="34294" cy="34294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円/楕円 20">
              <a:extLst>
                <a:ext uri="{FF2B5EF4-FFF2-40B4-BE49-F238E27FC236}">
                  <a16:creationId xmlns:a16="http://schemas.microsoft.com/office/drawing/2014/main" id="{1B0B82BC-ACA6-476F-BDE0-446197E4DFE4}"/>
                </a:ext>
              </a:extLst>
            </p:cNvPr>
            <p:cNvSpPr/>
            <p:nvPr/>
          </p:nvSpPr>
          <p:spPr>
            <a:xfrm rot="20949426" flipH="1" flipV="1">
              <a:off x="4677884" y="3231169"/>
              <a:ext cx="34294" cy="34294"/>
            </a:xfrm>
            <a:prstGeom prst="ellipse">
              <a:avLst/>
            </a:prstGeom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20">
              <a:extLst>
                <a:ext uri="{FF2B5EF4-FFF2-40B4-BE49-F238E27FC236}">
                  <a16:creationId xmlns:a16="http://schemas.microsoft.com/office/drawing/2014/main" id="{7B8FC1BF-41E7-4A6F-83FE-33D30B970835}"/>
                </a:ext>
              </a:extLst>
            </p:cNvPr>
            <p:cNvSpPr/>
            <p:nvPr/>
          </p:nvSpPr>
          <p:spPr>
            <a:xfrm rot="6875845" flipH="1" flipV="1">
              <a:off x="6697521" y="3817469"/>
              <a:ext cx="45546" cy="45546"/>
            </a:xfrm>
            <a:prstGeom prst="ellipse">
              <a:avLst/>
            </a:prstGeom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20">
              <a:extLst>
                <a:ext uri="{FF2B5EF4-FFF2-40B4-BE49-F238E27FC236}">
                  <a16:creationId xmlns:a16="http://schemas.microsoft.com/office/drawing/2014/main" id="{5BC79984-64C3-4762-8CA3-083CE9659A17}"/>
                </a:ext>
              </a:extLst>
            </p:cNvPr>
            <p:cNvSpPr/>
            <p:nvPr/>
          </p:nvSpPr>
          <p:spPr>
            <a:xfrm rot="6875845" flipH="1" flipV="1">
              <a:off x="5121200" y="3601893"/>
              <a:ext cx="45546" cy="45546"/>
            </a:xfrm>
            <a:prstGeom prst="ellipse">
              <a:avLst/>
            </a:prstGeom>
            <a:solidFill>
              <a:schemeClr val="accent6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BD6BD62-396B-4966-BACF-4A1F232EB7AD}"/>
                </a:ext>
              </a:extLst>
            </p:cNvPr>
            <p:cNvGrpSpPr/>
            <p:nvPr/>
          </p:nvGrpSpPr>
          <p:grpSpPr>
            <a:xfrm rot="15631621">
              <a:off x="5617392" y="3399631"/>
              <a:ext cx="660991" cy="1113968"/>
              <a:chOff x="1106699" y="3220092"/>
              <a:chExt cx="660991" cy="1113968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684EEC65-88A8-441B-A049-7DC81E67E51E}"/>
                  </a:ext>
                </a:extLst>
              </p:cNvPr>
              <p:cNvGrpSpPr/>
              <p:nvPr/>
            </p:nvGrpSpPr>
            <p:grpSpPr>
              <a:xfrm>
                <a:off x="1175646" y="3220092"/>
                <a:ext cx="592044" cy="1113968"/>
                <a:chOff x="3152694" y="4931535"/>
                <a:chExt cx="886466" cy="1667940"/>
              </a:xfrm>
            </p:grpSpPr>
            <p:sp>
              <p:nvSpPr>
                <p:cNvPr id="386" name="円/楕円 20">
                  <a:extLst>
                    <a:ext uri="{FF2B5EF4-FFF2-40B4-BE49-F238E27FC236}">
                      <a16:creationId xmlns:a16="http://schemas.microsoft.com/office/drawing/2014/main" id="{C65B0E27-17E3-4153-9E61-BCF9F96EB55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1923" y="6548127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7" name="円/楕円 20">
                  <a:extLst>
                    <a:ext uri="{FF2B5EF4-FFF2-40B4-BE49-F238E27FC236}">
                      <a16:creationId xmlns:a16="http://schemas.microsoft.com/office/drawing/2014/main" id="{6F3D1A69-FDD5-4BCB-94A6-AA98784423F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69442" y="5657638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円/楕円 20">
                  <a:extLst>
                    <a:ext uri="{FF2B5EF4-FFF2-40B4-BE49-F238E27FC236}">
                      <a16:creationId xmlns:a16="http://schemas.microsoft.com/office/drawing/2014/main" id="{7C5AC593-12DD-4DEE-B911-523DD7A1E7E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円/楕円 20">
                  <a:extLst>
                    <a:ext uri="{FF2B5EF4-FFF2-40B4-BE49-F238E27FC236}">
                      <a16:creationId xmlns:a16="http://schemas.microsoft.com/office/drawing/2014/main" id="{372DBE6B-BABB-457D-9F19-116FA212D543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152694" y="5624175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円/楕円 20">
                  <a:extLst>
                    <a:ext uri="{FF2B5EF4-FFF2-40B4-BE49-F238E27FC236}">
                      <a16:creationId xmlns:a16="http://schemas.microsoft.com/office/drawing/2014/main" id="{015CBFBE-C37D-4E5B-8786-2862ED09A3E8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円/楕円 20">
                  <a:extLst>
                    <a:ext uri="{FF2B5EF4-FFF2-40B4-BE49-F238E27FC236}">
                      <a16:creationId xmlns:a16="http://schemas.microsoft.com/office/drawing/2014/main" id="{176D4733-A46E-468E-87D8-CF68A8A9F690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円/楕円 20">
                  <a:extLst>
                    <a:ext uri="{FF2B5EF4-FFF2-40B4-BE49-F238E27FC236}">
                      <a16:creationId xmlns:a16="http://schemas.microsoft.com/office/drawing/2014/main" id="{FF0CC491-F6EB-440C-84D9-94C136E7DA1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円/楕円 20">
                  <a:extLst>
                    <a:ext uri="{FF2B5EF4-FFF2-40B4-BE49-F238E27FC236}">
                      <a16:creationId xmlns:a16="http://schemas.microsoft.com/office/drawing/2014/main" id="{CB0D3A5D-DCC3-4294-8EDB-ED0D65B51333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円/楕円 20">
                  <a:extLst>
                    <a:ext uri="{FF2B5EF4-FFF2-40B4-BE49-F238E27FC236}">
                      <a16:creationId xmlns:a16="http://schemas.microsoft.com/office/drawing/2014/main" id="{51AB6061-2006-4F5A-99D5-965A0062C44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円/楕円 20">
                  <a:extLst>
                    <a:ext uri="{FF2B5EF4-FFF2-40B4-BE49-F238E27FC236}">
                      <a16:creationId xmlns:a16="http://schemas.microsoft.com/office/drawing/2014/main" id="{263E5122-5E8F-48F9-851F-9A4081B19330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987812" y="4931535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2" name="円/楕円 20">
                <a:extLst>
                  <a:ext uri="{FF2B5EF4-FFF2-40B4-BE49-F238E27FC236}">
                    <a16:creationId xmlns:a16="http://schemas.microsoft.com/office/drawing/2014/main" id="{95C23E56-179E-42E8-B08C-2E5ABFAB759D}"/>
                  </a:ext>
                </a:extLst>
              </p:cNvPr>
              <p:cNvSpPr/>
              <p:nvPr/>
            </p:nvSpPr>
            <p:spPr>
              <a:xfrm rot="13152294" flipH="1" flipV="1">
                <a:off x="1106699" y="3836707"/>
                <a:ext cx="45546" cy="45546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20">
                <a:extLst>
                  <a:ext uri="{FF2B5EF4-FFF2-40B4-BE49-F238E27FC236}">
                    <a16:creationId xmlns:a16="http://schemas.microsoft.com/office/drawing/2014/main" id="{2DEF754D-E7AB-4437-9CF7-82598C6F942B}"/>
                  </a:ext>
                </a:extLst>
              </p:cNvPr>
              <p:cNvSpPr/>
              <p:nvPr/>
            </p:nvSpPr>
            <p:spPr>
              <a:xfrm rot="6875845" flipH="1" flipV="1">
                <a:off x="1505719" y="3278945"/>
                <a:ext cx="45546" cy="45546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/楕円 20">
                <a:extLst>
                  <a:ext uri="{FF2B5EF4-FFF2-40B4-BE49-F238E27FC236}">
                    <a16:creationId xmlns:a16="http://schemas.microsoft.com/office/drawing/2014/main" id="{6CF52BE4-67D7-490D-AB80-70C3B5BC8504}"/>
                  </a:ext>
                </a:extLst>
              </p:cNvPr>
              <p:cNvSpPr/>
              <p:nvPr/>
            </p:nvSpPr>
            <p:spPr>
              <a:xfrm rot="19522550" flipH="1" flipV="1">
                <a:off x="1254395" y="3795480"/>
                <a:ext cx="45546" cy="45546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5" name="円/楕円 20">
                <a:extLst>
                  <a:ext uri="{FF2B5EF4-FFF2-40B4-BE49-F238E27FC236}">
                    <a16:creationId xmlns:a16="http://schemas.microsoft.com/office/drawing/2014/main" id="{712AF501-6152-4583-B49C-BA636076875F}"/>
                  </a:ext>
                </a:extLst>
              </p:cNvPr>
              <p:cNvSpPr/>
              <p:nvPr/>
            </p:nvSpPr>
            <p:spPr>
              <a:xfrm rot="19522550" flipH="1" flipV="1">
                <a:off x="1577024" y="3852580"/>
                <a:ext cx="45546" cy="45546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82F2F672-1EA3-4291-AA43-8DCCECFEC7A3}"/>
                </a:ext>
              </a:extLst>
            </p:cNvPr>
            <p:cNvGrpSpPr/>
            <p:nvPr/>
          </p:nvGrpSpPr>
          <p:grpSpPr>
            <a:xfrm>
              <a:off x="5889486" y="3824375"/>
              <a:ext cx="657840" cy="478533"/>
              <a:chOff x="977068" y="3403720"/>
              <a:chExt cx="657840" cy="478533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BDE0B131-0B63-477F-8C99-08BC95F9C298}"/>
                  </a:ext>
                </a:extLst>
              </p:cNvPr>
              <p:cNvGrpSpPr/>
              <p:nvPr/>
            </p:nvGrpSpPr>
            <p:grpSpPr>
              <a:xfrm>
                <a:off x="1010819" y="3403720"/>
                <a:ext cx="624089" cy="475086"/>
                <a:chOff x="2905899" y="5206486"/>
                <a:chExt cx="934447" cy="711345"/>
              </a:xfrm>
            </p:grpSpPr>
            <p:sp>
              <p:nvSpPr>
                <p:cNvPr id="371" name="円/楕円 20">
                  <a:extLst>
                    <a:ext uri="{FF2B5EF4-FFF2-40B4-BE49-F238E27FC236}">
                      <a16:creationId xmlns:a16="http://schemas.microsoft.com/office/drawing/2014/main" id="{9D393588-B2BF-4977-A369-7333D28E055A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2905899" y="5660903"/>
                  <a:ext cx="51348" cy="51348"/>
                </a:xfrm>
                <a:prstGeom prst="ellipse">
                  <a:avLst/>
                </a:prstGeom>
                <a:solidFill>
                  <a:srgbClr val="6DDD9A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/楕円 20">
                  <a:extLst>
                    <a:ext uri="{FF2B5EF4-FFF2-40B4-BE49-F238E27FC236}">
                      <a16:creationId xmlns:a16="http://schemas.microsoft.com/office/drawing/2014/main" id="{96005052-BE31-4665-A5B8-9E0F2EF60B85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369442" y="5657638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円/楕円 20">
                  <a:extLst>
                    <a:ext uri="{FF2B5EF4-FFF2-40B4-BE49-F238E27FC236}">
                      <a16:creationId xmlns:a16="http://schemas.microsoft.com/office/drawing/2014/main" id="{7C001446-FE13-40E4-9C63-A0F10F7A2C5B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46392" y="5556982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/楕円 20">
                  <a:extLst>
                    <a:ext uri="{FF2B5EF4-FFF2-40B4-BE49-F238E27FC236}">
                      <a16:creationId xmlns:a16="http://schemas.microsoft.com/office/drawing/2014/main" id="{464799A4-7099-4C11-B432-292AD24F89D6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152694" y="5624175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円/楕円 20">
                  <a:extLst>
                    <a:ext uri="{FF2B5EF4-FFF2-40B4-BE49-F238E27FC236}">
                      <a16:creationId xmlns:a16="http://schemas.microsoft.com/office/drawing/2014/main" id="{208752F5-E528-4DC8-B854-046F5DA97BBF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4590" y="5439050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/楕円 20">
                  <a:extLst>
                    <a:ext uri="{FF2B5EF4-FFF2-40B4-BE49-F238E27FC236}">
                      <a16:creationId xmlns:a16="http://schemas.microsoft.com/office/drawing/2014/main" id="{5ED0AA6F-27BF-4958-9102-E5A7B3964501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788998" y="5314335"/>
                  <a:ext cx="51348" cy="51348"/>
                </a:xfrm>
                <a:prstGeom prst="ellipse">
                  <a:avLst/>
                </a:prstGeom>
                <a:solidFill>
                  <a:schemeClr val="accent3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/楕円 20">
                  <a:extLst>
                    <a:ext uri="{FF2B5EF4-FFF2-40B4-BE49-F238E27FC236}">
                      <a16:creationId xmlns:a16="http://schemas.microsoft.com/office/drawing/2014/main" id="{A8C86470-D02B-40CE-BBC9-4F7AC8FFB1AF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659357" y="5409005"/>
                  <a:ext cx="51348" cy="51348"/>
                </a:xfrm>
                <a:prstGeom prst="ellipse">
                  <a:avLst/>
                </a:prstGeom>
                <a:solidFill>
                  <a:schemeClr val="accent4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円/楕円 20">
                  <a:extLst>
                    <a:ext uri="{FF2B5EF4-FFF2-40B4-BE49-F238E27FC236}">
                      <a16:creationId xmlns:a16="http://schemas.microsoft.com/office/drawing/2014/main" id="{7E4E8E6A-2475-48CA-B0DF-F0F795F12AF2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412116" y="5439051"/>
                  <a:ext cx="51348" cy="51348"/>
                </a:xfrm>
                <a:prstGeom prst="ellipse">
                  <a:avLst/>
                </a:prstGeom>
                <a:solidFill>
                  <a:srgbClr val="FF9900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円/楕円 20">
                  <a:extLst>
                    <a:ext uri="{FF2B5EF4-FFF2-40B4-BE49-F238E27FC236}">
                      <a16:creationId xmlns:a16="http://schemas.microsoft.com/office/drawing/2014/main" id="{29B8AB68-6F7D-42A5-9715-4498C45E3984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521955" y="5206486"/>
                  <a:ext cx="51348" cy="51348"/>
                </a:xfrm>
                <a:prstGeom prst="ellipse">
                  <a:avLst/>
                </a:prstGeom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円/楕円 20">
                  <a:extLst>
                    <a:ext uri="{FF2B5EF4-FFF2-40B4-BE49-F238E27FC236}">
                      <a16:creationId xmlns:a16="http://schemas.microsoft.com/office/drawing/2014/main" id="{018007B1-DAAD-404E-B3F6-2F9475FAE262}"/>
                    </a:ext>
                  </a:extLst>
                </p:cNvPr>
                <p:cNvSpPr/>
                <p:nvPr/>
              </p:nvSpPr>
              <p:spPr>
                <a:xfrm rot="20949426" flipH="1" flipV="1">
                  <a:off x="3212786" y="5866483"/>
                  <a:ext cx="51348" cy="51348"/>
                </a:xfrm>
                <a:prstGeom prst="ellipse">
                  <a:avLst/>
                </a:prstGeom>
                <a:solidFill>
                  <a:schemeClr val="accent6"/>
                </a:solidFill>
                <a:ln/>
                <a:effectLst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8" name="円/楕円 20">
                <a:extLst>
                  <a:ext uri="{FF2B5EF4-FFF2-40B4-BE49-F238E27FC236}">
                    <a16:creationId xmlns:a16="http://schemas.microsoft.com/office/drawing/2014/main" id="{E97B00A0-F829-4BFE-9F8E-06B913B0D1B7}"/>
                  </a:ext>
                </a:extLst>
              </p:cNvPr>
              <p:cNvSpPr/>
              <p:nvPr/>
            </p:nvSpPr>
            <p:spPr>
              <a:xfrm rot="13152294" flipH="1" flipV="1">
                <a:off x="1106699" y="3836707"/>
                <a:ext cx="45546" cy="45546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円/楕円 20">
                <a:extLst>
                  <a:ext uri="{FF2B5EF4-FFF2-40B4-BE49-F238E27FC236}">
                    <a16:creationId xmlns:a16="http://schemas.microsoft.com/office/drawing/2014/main" id="{708DDAD4-A88E-4487-9A6E-6583563E1CC4}"/>
                  </a:ext>
                </a:extLst>
              </p:cNvPr>
              <p:cNvSpPr/>
              <p:nvPr/>
            </p:nvSpPr>
            <p:spPr>
              <a:xfrm rot="19522550" flipH="1" flipV="1">
                <a:off x="1254395" y="3795480"/>
                <a:ext cx="45546" cy="45546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20">
                <a:extLst>
                  <a:ext uri="{FF2B5EF4-FFF2-40B4-BE49-F238E27FC236}">
                    <a16:creationId xmlns:a16="http://schemas.microsoft.com/office/drawing/2014/main" id="{58CF137F-9B66-40AC-8D90-6DA10332A45E}"/>
                  </a:ext>
                </a:extLst>
              </p:cNvPr>
              <p:cNvSpPr/>
              <p:nvPr/>
            </p:nvSpPr>
            <p:spPr>
              <a:xfrm rot="19522550" flipH="1" flipV="1">
                <a:off x="977068" y="3431690"/>
                <a:ext cx="45546" cy="45546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38" name="円/楕円 20">
              <a:extLst>
                <a:ext uri="{FF2B5EF4-FFF2-40B4-BE49-F238E27FC236}">
                  <a16:creationId xmlns:a16="http://schemas.microsoft.com/office/drawing/2014/main" id="{35D08EF8-8A00-44C1-B74B-B703599C0F8E}"/>
                </a:ext>
              </a:extLst>
            </p:cNvPr>
            <p:cNvSpPr/>
            <p:nvPr/>
          </p:nvSpPr>
          <p:spPr>
            <a:xfrm rot="15198620" flipH="1" flipV="1">
              <a:off x="4387593" y="2984385"/>
              <a:ext cx="34222" cy="34222"/>
            </a:xfrm>
            <a:prstGeom prst="ellipse">
              <a:avLst/>
            </a:prstGeom>
            <a:solidFill>
              <a:srgbClr val="6DDD9A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9" name="円/楕円 20">
              <a:extLst>
                <a:ext uri="{FF2B5EF4-FFF2-40B4-BE49-F238E27FC236}">
                  <a16:creationId xmlns:a16="http://schemas.microsoft.com/office/drawing/2014/main" id="{545D20DC-F597-4B34-AF68-C80DADB6A590}"/>
                </a:ext>
              </a:extLst>
            </p:cNvPr>
            <p:cNvSpPr/>
            <p:nvPr/>
          </p:nvSpPr>
          <p:spPr>
            <a:xfrm rot="15198620" flipH="1" flipV="1">
              <a:off x="5074867" y="3519647"/>
              <a:ext cx="34222" cy="34222"/>
            </a:xfrm>
            <a:prstGeom prst="ellipse">
              <a:avLst/>
            </a:prstGeom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0" name="円/楕円 20">
              <a:extLst>
                <a:ext uri="{FF2B5EF4-FFF2-40B4-BE49-F238E27FC236}">
                  <a16:creationId xmlns:a16="http://schemas.microsoft.com/office/drawing/2014/main" id="{14A9B720-4C86-44C0-85CD-FBA5A7328795}"/>
                </a:ext>
              </a:extLst>
            </p:cNvPr>
            <p:cNvSpPr/>
            <p:nvPr/>
          </p:nvSpPr>
          <p:spPr>
            <a:xfrm rot="15198620" flipH="1" flipV="1">
              <a:off x="4996118" y="3409162"/>
              <a:ext cx="34222" cy="34222"/>
            </a:xfrm>
            <a:prstGeom prst="ellipse">
              <a:avLst/>
            </a:prstGeom>
            <a:solidFill>
              <a:schemeClr val="accent3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20">
              <a:extLst>
                <a:ext uri="{FF2B5EF4-FFF2-40B4-BE49-F238E27FC236}">
                  <a16:creationId xmlns:a16="http://schemas.microsoft.com/office/drawing/2014/main" id="{1DB11872-5580-45C3-9B5E-F7D8DD6F163A}"/>
                </a:ext>
              </a:extLst>
            </p:cNvPr>
            <p:cNvSpPr/>
            <p:nvPr/>
          </p:nvSpPr>
          <p:spPr>
            <a:xfrm rot="15198620" flipH="1" flipV="1">
              <a:off x="4384277" y="2920043"/>
              <a:ext cx="34222" cy="34222"/>
            </a:xfrm>
            <a:prstGeom prst="ellipse">
              <a:avLst/>
            </a:prstGeom>
            <a:solidFill>
              <a:schemeClr val="accent6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/楕円 20">
              <a:extLst>
                <a:ext uri="{FF2B5EF4-FFF2-40B4-BE49-F238E27FC236}">
                  <a16:creationId xmlns:a16="http://schemas.microsoft.com/office/drawing/2014/main" id="{D0C32CE7-2B17-4143-821C-9CB13C99CF05}"/>
                </a:ext>
              </a:extLst>
            </p:cNvPr>
            <p:cNvSpPr/>
            <p:nvPr/>
          </p:nvSpPr>
          <p:spPr>
            <a:xfrm rot="15198620" flipH="1" flipV="1">
              <a:off x="4341667" y="2900078"/>
              <a:ext cx="34222" cy="34222"/>
            </a:xfrm>
            <a:prstGeom prst="ellipse">
              <a:avLst/>
            </a:prstGeom>
            <a:solidFill>
              <a:schemeClr val="accent6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20">
              <a:extLst>
                <a:ext uri="{FF2B5EF4-FFF2-40B4-BE49-F238E27FC236}">
                  <a16:creationId xmlns:a16="http://schemas.microsoft.com/office/drawing/2014/main" id="{059C90AA-7782-4A9A-91B2-AC1D2A2AB8A1}"/>
                </a:ext>
              </a:extLst>
            </p:cNvPr>
            <p:cNvSpPr/>
            <p:nvPr/>
          </p:nvSpPr>
          <p:spPr>
            <a:xfrm rot="15198620" flipH="1" flipV="1">
              <a:off x="4890339" y="3344312"/>
              <a:ext cx="34222" cy="34222"/>
            </a:xfrm>
            <a:prstGeom prst="ellipse">
              <a:avLst/>
            </a:prstGeom>
            <a:solidFill>
              <a:schemeClr val="accent4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20">
              <a:extLst>
                <a:ext uri="{FF2B5EF4-FFF2-40B4-BE49-F238E27FC236}">
                  <a16:creationId xmlns:a16="http://schemas.microsoft.com/office/drawing/2014/main" id="{086B4362-AFC1-4961-8199-C90743FD4F5C}"/>
                </a:ext>
              </a:extLst>
            </p:cNvPr>
            <p:cNvSpPr/>
            <p:nvPr/>
          </p:nvSpPr>
          <p:spPr>
            <a:xfrm rot="15198620" flipH="1" flipV="1">
              <a:off x="4927045" y="3506194"/>
              <a:ext cx="34222" cy="34222"/>
            </a:xfrm>
            <a:prstGeom prst="ellipse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F46D411C-CA30-4794-BF7B-901C2E1CD260}"/>
                </a:ext>
              </a:extLst>
            </p:cNvPr>
            <p:cNvGrpSpPr/>
            <p:nvPr/>
          </p:nvGrpSpPr>
          <p:grpSpPr>
            <a:xfrm rot="21299521">
              <a:off x="5762120" y="3787572"/>
              <a:ext cx="624089" cy="475086"/>
              <a:chOff x="2905899" y="5206486"/>
              <a:chExt cx="934447" cy="711345"/>
            </a:xfrm>
          </p:grpSpPr>
          <p:sp>
            <p:nvSpPr>
              <p:cNvPr id="357" name="円/楕円 20">
                <a:extLst>
                  <a:ext uri="{FF2B5EF4-FFF2-40B4-BE49-F238E27FC236}">
                    <a16:creationId xmlns:a16="http://schemas.microsoft.com/office/drawing/2014/main" id="{3A5EFC82-B040-4F5E-A6BC-03BE0E57AE80}"/>
                  </a:ext>
                </a:extLst>
              </p:cNvPr>
              <p:cNvSpPr/>
              <p:nvPr/>
            </p:nvSpPr>
            <p:spPr>
              <a:xfrm rot="20949426" flipH="1" flipV="1">
                <a:off x="2905899" y="5660903"/>
                <a:ext cx="51348" cy="51348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円/楕円 20">
                <a:extLst>
                  <a:ext uri="{FF2B5EF4-FFF2-40B4-BE49-F238E27FC236}">
                    <a16:creationId xmlns:a16="http://schemas.microsoft.com/office/drawing/2014/main" id="{49FEDDA2-E3FE-46ED-871F-C5DCDC1A373C}"/>
                  </a:ext>
                </a:extLst>
              </p:cNvPr>
              <p:cNvSpPr/>
              <p:nvPr/>
            </p:nvSpPr>
            <p:spPr>
              <a:xfrm rot="20949426" flipH="1" flipV="1">
                <a:off x="3369442" y="5657638"/>
                <a:ext cx="51348" cy="51348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20">
                <a:extLst>
                  <a:ext uri="{FF2B5EF4-FFF2-40B4-BE49-F238E27FC236}">
                    <a16:creationId xmlns:a16="http://schemas.microsoft.com/office/drawing/2014/main" id="{86191C35-A90C-43E9-BBB9-6C83966238CD}"/>
                  </a:ext>
                </a:extLst>
              </p:cNvPr>
              <p:cNvSpPr/>
              <p:nvPr/>
            </p:nvSpPr>
            <p:spPr>
              <a:xfrm rot="20949426" flipH="1" flipV="1">
                <a:off x="3546392" y="5556982"/>
                <a:ext cx="51348" cy="51348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円/楕円 20">
                <a:extLst>
                  <a:ext uri="{FF2B5EF4-FFF2-40B4-BE49-F238E27FC236}">
                    <a16:creationId xmlns:a16="http://schemas.microsoft.com/office/drawing/2014/main" id="{342EE50C-9122-4055-99BF-95F96BF11E87}"/>
                  </a:ext>
                </a:extLst>
              </p:cNvPr>
              <p:cNvSpPr/>
              <p:nvPr/>
            </p:nvSpPr>
            <p:spPr>
              <a:xfrm rot="20949426" flipH="1" flipV="1">
                <a:off x="3152694" y="5624175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20">
                <a:extLst>
                  <a:ext uri="{FF2B5EF4-FFF2-40B4-BE49-F238E27FC236}">
                    <a16:creationId xmlns:a16="http://schemas.microsoft.com/office/drawing/2014/main" id="{B6A31A1E-AD7A-4F3D-92BF-DC40564842E9}"/>
                  </a:ext>
                </a:extLst>
              </p:cNvPr>
              <p:cNvSpPr/>
              <p:nvPr/>
            </p:nvSpPr>
            <p:spPr>
              <a:xfrm rot="20949426" flipH="1" flipV="1">
                <a:off x="3214590" y="5439050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円/楕円 20">
                <a:extLst>
                  <a:ext uri="{FF2B5EF4-FFF2-40B4-BE49-F238E27FC236}">
                    <a16:creationId xmlns:a16="http://schemas.microsoft.com/office/drawing/2014/main" id="{9A3DF953-0021-4D69-8A7E-44FE414CF979}"/>
                  </a:ext>
                </a:extLst>
              </p:cNvPr>
              <p:cNvSpPr/>
              <p:nvPr/>
            </p:nvSpPr>
            <p:spPr>
              <a:xfrm rot="20949426" flipH="1" flipV="1">
                <a:off x="3788998" y="5314335"/>
                <a:ext cx="51348" cy="51348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円/楕円 20">
                <a:extLst>
                  <a:ext uri="{FF2B5EF4-FFF2-40B4-BE49-F238E27FC236}">
                    <a16:creationId xmlns:a16="http://schemas.microsoft.com/office/drawing/2014/main" id="{9C9569BF-DB43-4F1A-9943-F347E80E006F}"/>
                  </a:ext>
                </a:extLst>
              </p:cNvPr>
              <p:cNvSpPr/>
              <p:nvPr/>
            </p:nvSpPr>
            <p:spPr>
              <a:xfrm rot="20949426" flipH="1" flipV="1">
                <a:off x="3659357" y="5409005"/>
                <a:ext cx="51348" cy="51348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円/楕円 20">
                <a:extLst>
                  <a:ext uri="{FF2B5EF4-FFF2-40B4-BE49-F238E27FC236}">
                    <a16:creationId xmlns:a16="http://schemas.microsoft.com/office/drawing/2014/main" id="{14F55046-F53C-40FC-8C88-54A2C2357ABF}"/>
                  </a:ext>
                </a:extLst>
              </p:cNvPr>
              <p:cNvSpPr/>
              <p:nvPr/>
            </p:nvSpPr>
            <p:spPr>
              <a:xfrm rot="20949426" flipH="1" flipV="1">
                <a:off x="3412116" y="5439051"/>
                <a:ext cx="51348" cy="51348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20">
                <a:extLst>
                  <a:ext uri="{FF2B5EF4-FFF2-40B4-BE49-F238E27FC236}">
                    <a16:creationId xmlns:a16="http://schemas.microsoft.com/office/drawing/2014/main" id="{3BBCF1F9-5181-4D9E-AA09-148EE895586C}"/>
                  </a:ext>
                </a:extLst>
              </p:cNvPr>
              <p:cNvSpPr/>
              <p:nvPr/>
            </p:nvSpPr>
            <p:spPr>
              <a:xfrm rot="20949426" flipH="1" flipV="1">
                <a:off x="3521955" y="5206486"/>
                <a:ext cx="51348" cy="51348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円/楕円 20">
                <a:extLst>
                  <a:ext uri="{FF2B5EF4-FFF2-40B4-BE49-F238E27FC236}">
                    <a16:creationId xmlns:a16="http://schemas.microsoft.com/office/drawing/2014/main" id="{C10A0377-37A1-4CE5-9192-87AC14D1B4C6}"/>
                  </a:ext>
                </a:extLst>
              </p:cNvPr>
              <p:cNvSpPr/>
              <p:nvPr/>
            </p:nvSpPr>
            <p:spPr>
              <a:xfrm rot="20949426" flipH="1" flipV="1">
                <a:off x="3212786" y="5866483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24CECFDE-1894-4446-84F3-ACD4B96F9108}"/>
                </a:ext>
              </a:extLst>
            </p:cNvPr>
            <p:cNvGrpSpPr/>
            <p:nvPr/>
          </p:nvGrpSpPr>
          <p:grpSpPr>
            <a:xfrm rot="15760997">
              <a:off x="5511624" y="3553353"/>
              <a:ext cx="372679" cy="705941"/>
              <a:chOff x="3152694" y="5206486"/>
              <a:chExt cx="558011" cy="1057004"/>
            </a:xfrm>
          </p:grpSpPr>
          <p:sp>
            <p:nvSpPr>
              <p:cNvPr id="348" name="円/楕円 20">
                <a:extLst>
                  <a:ext uri="{FF2B5EF4-FFF2-40B4-BE49-F238E27FC236}">
                    <a16:creationId xmlns:a16="http://schemas.microsoft.com/office/drawing/2014/main" id="{D6888D77-29BE-44CA-9AEA-CECAFAA53658}"/>
                  </a:ext>
                </a:extLst>
              </p:cNvPr>
              <p:cNvSpPr/>
              <p:nvPr/>
            </p:nvSpPr>
            <p:spPr>
              <a:xfrm rot="20949426" flipV="1">
                <a:off x="3375458" y="6195035"/>
                <a:ext cx="68455" cy="68455"/>
              </a:xfrm>
              <a:prstGeom prst="ellipse">
                <a:avLst/>
              </a:prstGeom>
              <a:solidFill>
                <a:srgbClr val="6DDD9A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円/楕円 20">
                <a:extLst>
                  <a:ext uri="{FF2B5EF4-FFF2-40B4-BE49-F238E27FC236}">
                    <a16:creationId xmlns:a16="http://schemas.microsoft.com/office/drawing/2014/main" id="{35C5C420-ECA8-49A9-A7A3-DDBC0339C761}"/>
                  </a:ext>
                </a:extLst>
              </p:cNvPr>
              <p:cNvSpPr/>
              <p:nvPr/>
            </p:nvSpPr>
            <p:spPr>
              <a:xfrm rot="20949426" flipH="1" flipV="1">
                <a:off x="3369442" y="5657638"/>
                <a:ext cx="51348" cy="51348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円/楕円 20">
                <a:extLst>
                  <a:ext uri="{FF2B5EF4-FFF2-40B4-BE49-F238E27FC236}">
                    <a16:creationId xmlns:a16="http://schemas.microsoft.com/office/drawing/2014/main" id="{2F87A173-1594-4BD6-8902-732C96AD5F7B}"/>
                  </a:ext>
                </a:extLst>
              </p:cNvPr>
              <p:cNvSpPr/>
              <p:nvPr/>
            </p:nvSpPr>
            <p:spPr>
              <a:xfrm rot="20949426" flipH="1" flipV="1">
                <a:off x="3546392" y="5556982"/>
                <a:ext cx="51348" cy="51348"/>
              </a:xfrm>
              <a:prstGeom prst="ellipse">
                <a:avLst/>
              </a:prstGeom>
              <a:solidFill>
                <a:schemeClr val="accent3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円/楕円 20">
                <a:extLst>
                  <a:ext uri="{FF2B5EF4-FFF2-40B4-BE49-F238E27FC236}">
                    <a16:creationId xmlns:a16="http://schemas.microsoft.com/office/drawing/2014/main" id="{355F5B1F-3210-48B3-97F4-59FC8802B872}"/>
                  </a:ext>
                </a:extLst>
              </p:cNvPr>
              <p:cNvSpPr/>
              <p:nvPr/>
            </p:nvSpPr>
            <p:spPr>
              <a:xfrm rot="20949426" flipH="1" flipV="1">
                <a:off x="3152694" y="5624175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20">
                <a:extLst>
                  <a:ext uri="{FF2B5EF4-FFF2-40B4-BE49-F238E27FC236}">
                    <a16:creationId xmlns:a16="http://schemas.microsoft.com/office/drawing/2014/main" id="{52CC52A0-08B3-40E5-A90A-EBAEAFEBDE22}"/>
                  </a:ext>
                </a:extLst>
              </p:cNvPr>
              <p:cNvSpPr/>
              <p:nvPr/>
            </p:nvSpPr>
            <p:spPr>
              <a:xfrm rot="20949426" flipH="1" flipV="1">
                <a:off x="3214590" y="5439050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円/楕円 20">
                <a:extLst>
                  <a:ext uri="{FF2B5EF4-FFF2-40B4-BE49-F238E27FC236}">
                    <a16:creationId xmlns:a16="http://schemas.microsoft.com/office/drawing/2014/main" id="{8A531429-C6E3-4487-B0FD-4BA2A2D58BA6}"/>
                  </a:ext>
                </a:extLst>
              </p:cNvPr>
              <p:cNvSpPr/>
              <p:nvPr/>
            </p:nvSpPr>
            <p:spPr>
              <a:xfrm rot="20949426" flipH="1" flipV="1">
                <a:off x="3659357" y="5409005"/>
                <a:ext cx="51348" cy="51348"/>
              </a:xfrm>
              <a:prstGeom prst="ellipse">
                <a:avLst/>
              </a:prstGeom>
              <a:solidFill>
                <a:schemeClr val="accent4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20">
                <a:extLst>
                  <a:ext uri="{FF2B5EF4-FFF2-40B4-BE49-F238E27FC236}">
                    <a16:creationId xmlns:a16="http://schemas.microsoft.com/office/drawing/2014/main" id="{A75C6A3E-7E93-40D6-BE6A-3E1BB74F7CB8}"/>
                  </a:ext>
                </a:extLst>
              </p:cNvPr>
              <p:cNvSpPr/>
              <p:nvPr/>
            </p:nvSpPr>
            <p:spPr>
              <a:xfrm rot="20949426" flipH="1" flipV="1">
                <a:off x="3412116" y="5439051"/>
                <a:ext cx="51348" cy="51348"/>
              </a:xfrm>
              <a:prstGeom prst="ellipse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円/楕円 20">
                <a:extLst>
                  <a:ext uri="{FF2B5EF4-FFF2-40B4-BE49-F238E27FC236}">
                    <a16:creationId xmlns:a16="http://schemas.microsoft.com/office/drawing/2014/main" id="{38A28550-4254-4699-A6E2-231D2AE746C8}"/>
                  </a:ext>
                </a:extLst>
              </p:cNvPr>
              <p:cNvSpPr/>
              <p:nvPr/>
            </p:nvSpPr>
            <p:spPr>
              <a:xfrm rot="20949426" flipH="1" flipV="1">
                <a:off x="3521955" y="5206486"/>
                <a:ext cx="51348" cy="51348"/>
              </a:xfrm>
              <a:prstGeom prst="ellipse">
                <a:avLst/>
              </a:prstGeom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20">
                <a:extLst>
                  <a:ext uri="{FF2B5EF4-FFF2-40B4-BE49-F238E27FC236}">
                    <a16:creationId xmlns:a16="http://schemas.microsoft.com/office/drawing/2014/main" id="{844F0407-C2C6-4DFE-9FB5-F0D519905BDB}"/>
                  </a:ext>
                </a:extLst>
              </p:cNvPr>
              <p:cNvSpPr/>
              <p:nvPr/>
            </p:nvSpPr>
            <p:spPr>
              <a:xfrm rot="20949426" flipH="1" flipV="1">
                <a:off x="3212786" y="5866483"/>
                <a:ext cx="51348" cy="51348"/>
              </a:xfrm>
              <a:prstGeom prst="ellipse">
                <a:avLst/>
              </a:prstGeom>
              <a:solidFill>
                <a:schemeClr val="accent6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円/楕円 20">
              <a:extLst>
                <a:ext uri="{FF2B5EF4-FFF2-40B4-BE49-F238E27FC236}">
                  <a16:creationId xmlns:a16="http://schemas.microsoft.com/office/drawing/2014/main" id="{8FDC88AA-3865-41D1-9413-BF80F3A538F2}"/>
                </a:ext>
              </a:extLst>
            </p:cNvPr>
            <p:cNvSpPr/>
            <p:nvPr/>
          </p:nvSpPr>
          <p:spPr>
            <a:xfrm rot="13152294" flipH="1" flipV="1">
              <a:off x="4781081" y="3356932"/>
              <a:ext cx="45546" cy="45546"/>
            </a:xfrm>
            <a:prstGeom prst="ellipse">
              <a:avLst/>
            </a:prstGeom>
            <a:solidFill>
              <a:schemeClr val="accent4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ECA5AF4-F770-4673-A352-FFF27779C89C}"/>
              </a:ext>
            </a:extLst>
          </p:cNvPr>
          <p:cNvGrpSpPr/>
          <p:nvPr/>
        </p:nvGrpSpPr>
        <p:grpSpPr>
          <a:xfrm>
            <a:off x="1948661" y="3220066"/>
            <a:ext cx="2335323" cy="1617697"/>
            <a:chOff x="6650372" y="4761501"/>
            <a:chExt cx="2601540" cy="1809753"/>
          </a:xfrm>
        </p:grpSpPr>
        <p:cxnSp>
          <p:nvCxnSpPr>
            <p:cNvPr id="213" name="直線矢印コネクタ 212">
              <a:extLst>
                <a:ext uri="{FF2B5EF4-FFF2-40B4-BE49-F238E27FC236}">
                  <a16:creationId xmlns:a16="http://schemas.microsoft.com/office/drawing/2014/main" id="{104E0A6D-E190-4207-8C31-4813180170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99641" y="5218243"/>
              <a:ext cx="496869" cy="1341410"/>
            </a:xfrm>
            <a:prstGeom prst="straightConnector1">
              <a:avLst/>
            </a:prstGeom>
            <a:ln w="57150">
              <a:solidFill>
                <a:srgbClr val="FFFF00">
                  <a:alpha val="66000"/>
                </a:srgb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矢印コネクタ 221">
              <a:extLst>
                <a:ext uri="{FF2B5EF4-FFF2-40B4-BE49-F238E27FC236}">
                  <a16:creationId xmlns:a16="http://schemas.microsoft.com/office/drawing/2014/main" id="{13291E1F-1D2C-485C-A7C8-5CB64041C8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0372" y="4838814"/>
              <a:ext cx="1237426" cy="1710204"/>
            </a:xfrm>
            <a:prstGeom prst="straightConnector1">
              <a:avLst/>
            </a:prstGeom>
            <a:ln w="57150">
              <a:solidFill>
                <a:srgbClr val="FFFF00">
                  <a:alpha val="66000"/>
                </a:srgb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矢印コネクタ 223">
              <a:extLst>
                <a:ext uri="{FF2B5EF4-FFF2-40B4-BE49-F238E27FC236}">
                  <a16:creationId xmlns:a16="http://schemas.microsoft.com/office/drawing/2014/main" id="{0E5EA2BD-7BFF-43F2-AF4B-89EA1D3249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495" y="4761501"/>
              <a:ext cx="1391417" cy="1809753"/>
            </a:xfrm>
            <a:prstGeom prst="straightConnector1">
              <a:avLst/>
            </a:prstGeom>
            <a:ln w="57150">
              <a:solidFill>
                <a:srgbClr val="FFFF00">
                  <a:alpha val="66000"/>
                </a:srgb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楕円 16">
            <a:extLst>
              <a:ext uri="{FF2B5EF4-FFF2-40B4-BE49-F238E27FC236}">
                <a16:creationId xmlns:a16="http://schemas.microsoft.com/office/drawing/2014/main" id="{2CD29990-640C-4686-8E90-7D21C4482F62}"/>
              </a:ext>
            </a:extLst>
          </p:cNvPr>
          <p:cNvSpPr/>
          <p:nvPr/>
        </p:nvSpPr>
        <p:spPr>
          <a:xfrm>
            <a:off x="3824342" y="5573259"/>
            <a:ext cx="576000" cy="576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2" name="楕円 471">
            <a:extLst>
              <a:ext uri="{FF2B5EF4-FFF2-40B4-BE49-F238E27FC236}">
                <a16:creationId xmlns:a16="http://schemas.microsoft.com/office/drawing/2014/main" id="{3C1CC87A-C88A-426A-A16E-33AEACEB4785}"/>
              </a:ext>
            </a:extLst>
          </p:cNvPr>
          <p:cNvSpPr/>
          <p:nvPr/>
        </p:nvSpPr>
        <p:spPr>
          <a:xfrm>
            <a:off x="1978472" y="5758176"/>
            <a:ext cx="180000" cy="18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9CF2748-3BA1-46C0-876F-CC286F62610F}"/>
              </a:ext>
            </a:extLst>
          </p:cNvPr>
          <p:cNvGrpSpPr/>
          <p:nvPr/>
        </p:nvGrpSpPr>
        <p:grpSpPr>
          <a:xfrm>
            <a:off x="6272460" y="4898024"/>
            <a:ext cx="5390562" cy="1481417"/>
            <a:chOff x="6272460" y="4898024"/>
            <a:chExt cx="5390562" cy="1481417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F64ABD2-ED83-4B0D-A34E-937DA7D8E73E}"/>
                </a:ext>
              </a:extLst>
            </p:cNvPr>
            <p:cNvSpPr txBox="1"/>
            <p:nvPr/>
          </p:nvSpPr>
          <p:spPr>
            <a:xfrm>
              <a:off x="6272460" y="4898024"/>
              <a:ext cx="4676280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514350" indent="-514350" algn="l">
                <a:buAutoNum type="arabicPeriod"/>
              </a:pPr>
              <a:r>
                <a:rPr kumimoji="1" lang="en-US" altLang="ja-JP" sz="2800" dirty="0"/>
                <a:t>Initial </a:t>
              </a:r>
              <a:r>
                <a:rPr kumimoji="1" lang="en-US" altLang="ja-JP" sz="2800" dirty="0" err="1"/>
                <a:t>parton</a:t>
              </a:r>
              <a:r>
                <a:rPr kumimoji="1" lang="en-US" altLang="ja-JP" sz="2800" dirty="0"/>
                <a:t> generation</a:t>
              </a:r>
            </a:p>
            <a:p>
              <a:pPr algn="l"/>
              <a:r>
                <a:rPr kumimoji="1" lang="en-US" altLang="ja-JP" sz="2800" dirty="0">
                  <a:sym typeface="Wingdings" panose="05000000000000000000" pitchFamily="2" charset="2"/>
                </a:rPr>
                <a:t> </a:t>
              </a:r>
              <a:r>
                <a:rPr kumimoji="1" lang="en-US" altLang="ja-JP" sz="2800" dirty="0"/>
                <a:t>PYTHIA ver. 8.230</a:t>
              </a:r>
            </a:p>
            <a:p>
              <a:pPr algn="l"/>
              <a:endParaRPr kumimoji="1" lang="en-US" altLang="ja-JP" sz="2800" dirty="0"/>
            </a:p>
          </p:txBody>
        </p:sp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19EF8384-50C9-4778-A7FA-3A2F66CAFDCE}"/>
                </a:ext>
              </a:extLst>
            </p:cNvPr>
            <p:cNvSpPr/>
            <p:nvPr/>
          </p:nvSpPr>
          <p:spPr>
            <a:xfrm>
              <a:off x="7063313" y="5794666"/>
              <a:ext cx="459970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T. </a:t>
              </a:r>
              <a:r>
                <a:rPr lang="en-US" altLang="ja-JP" sz="1600" dirty="0" err="1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Sjöstrand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 et al., </a:t>
              </a:r>
            </a:p>
            <a:p>
              <a:r>
                <a:rPr lang="en-US" altLang="ja-JP" sz="1600" dirty="0" err="1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Comput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. Phys. </a:t>
              </a:r>
              <a:r>
                <a:rPr lang="en-US" altLang="ja-JP" sz="1600" dirty="0" err="1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Commun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. </a:t>
              </a:r>
              <a:r>
                <a:rPr lang="en-US" altLang="ja-JP" sz="1600" b="1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191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, 159 (2015).</a:t>
              </a:r>
              <a:endParaRPr lang="ja-JP" altLang="en-US" sz="1600" dirty="0">
                <a:latin typeface="Yu Gothic UI Semilight" panose="020B0400000000000000" pitchFamily="50" charset="-128"/>
                <a:ea typeface="Yu Gothic UI Semilight" panose="020B0400000000000000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735BA5F2-CE21-4821-8127-9144240889DB}"/>
                  </a:ext>
                </a:extLst>
              </p:cNvPr>
              <p:cNvSpPr txBox="1"/>
              <p:nvPr/>
            </p:nvSpPr>
            <p:spPr>
              <a:xfrm>
                <a:off x="6260309" y="694682"/>
                <a:ext cx="5679760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800" dirty="0"/>
                  <a:t>3. Hadronization</a:t>
                </a:r>
              </a:p>
              <a:p>
                <a:pPr algn="l"/>
                <a:r>
                  <a:rPr kumimoji="1" lang="en-US" altLang="ja-JP" sz="2000" dirty="0"/>
                  <a:t>   Core: </a:t>
                </a:r>
                <a:r>
                  <a:rPr kumimoji="1" lang="en-US" altLang="ja-JP" sz="2000" dirty="0" err="1"/>
                  <a:t>Particlization</a:t>
                </a:r>
                <a:r>
                  <a:rPr kumimoji="1" lang="en-US" altLang="ja-JP" sz="2000" dirty="0"/>
                  <a:t> through Cooper-Frye </a:t>
                </a:r>
              </a:p>
              <a:p>
                <a:pPr algn="l"/>
                <a:r>
                  <a:rPr kumimoji="1" lang="en-US" altLang="ja-JP" sz="2000" dirty="0"/>
                  <a:t>            formula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=170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kumimoji="1" lang="en-US" altLang="ja-JP" sz="2000" dirty="0"/>
                  <a:t>) + correction</a:t>
                </a:r>
              </a:p>
              <a:p>
                <a:pPr algn="l"/>
                <a:r>
                  <a:rPr kumimoji="1" lang="en-US" altLang="ja-JP" sz="2000" dirty="0"/>
                  <a:t>            factors for resonance decays</a:t>
                </a:r>
              </a:p>
              <a:p>
                <a:pPr algn="l"/>
                <a:r>
                  <a:rPr kumimoji="1" lang="en-US" altLang="ja-JP" sz="2000" dirty="0"/>
                  <a:t>   Corona: Lund string fragmentation (PYTHIA)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735BA5F2-CE21-4821-8127-914424088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309" y="694682"/>
                <a:ext cx="5679760" cy="1754326"/>
              </a:xfrm>
              <a:prstGeom prst="rect">
                <a:avLst/>
              </a:prstGeom>
              <a:blipFill>
                <a:blip r:embed="rId5"/>
                <a:stretch>
                  <a:fillRect l="-2253" t="-3819" r="-107" b="-48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BEFC3D5-B3BF-41B0-B5E7-C86E0373E0CA}"/>
              </a:ext>
            </a:extLst>
          </p:cNvPr>
          <p:cNvGrpSpPr/>
          <p:nvPr/>
        </p:nvGrpSpPr>
        <p:grpSpPr>
          <a:xfrm>
            <a:off x="6260964" y="2382805"/>
            <a:ext cx="5976198" cy="2418797"/>
            <a:chOff x="6260964" y="2382805"/>
            <a:chExt cx="5976198" cy="2418797"/>
          </a:xfrm>
        </p:grpSpPr>
        <p:sp>
          <p:nvSpPr>
            <p:cNvPr id="132" name="正方形/長方形 131"/>
            <p:cNvSpPr/>
            <p:nvPr/>
          </p:nvSpPr>
          <p:spPr>
            <a:xfrm>
              <a:off x="8289196" y="4463048"/>
              <a:ext cx="38550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Y. </a:t>
              </a:r>
              <a:r>
                <a:rPr lang="en-US" altLang="ja-JP" sz="1600" dirty="0" err="1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Kanakubo</a:t>
              </a:r>
              <a:r>
                <a:rPr lang="en-US" altLang="ja-JP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 et al.,</a:t>
              </a:r>
              <a:r>
                <a:rPr lang="ja-JP" altLang="en-US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 </a:t>
              </a:r>
              <a:r>
                <a:rPr lang="en-US" altLang="ja-JP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PTEP </a:t>
              </a:r>
              <a:r>
                <a:rPr lang="en-US" altLang="ja-JP" sz="1600" b="1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2018</a:t>
              </a:r>
              <a:r>
                <a:rPr lang="en-US" altLang="ja-JP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, 121D01</a:t>
              </a:r>
              <a:endParaRPr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69D2EBFB-7265-4411-91A7-49DE109D035D}"/>
                </a:ext>
              </a:extLst>
            </p:cNvPr>
            <p:cNvSpPr txBox="1"/>
            <p:nvPr/>
          </p:nvSpPr>
          <p:spPr>
            <a:xfrm>
              <a:off x="6260964" y="2382805"/>
              <a:ext cx="442300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800" dirty="0"/>
                <a:t>2. Dynamical initialization</a:t>
              </a:r>
            </a:p>
            <a:p>
              <a:pPr algn="l"/>
              <a:r>
                <a:rPr kumimoji="1" lang="en-US" altLang="ja-JP" sz="2800" dirty="0"/>
                <a:t>+ fluid evolution</a:t>
              </a:r>
              <a:endParaRPr kumimoji="1" lang="ja-JP" altLang="en-US" sz="2800" dirty="0"/>
            </a:p>
          </p:txBody>
        </p:sp>
        <p:sp>
          <p:nvSpPr>
            <p:cNvPr id="474" name="正方形/長方形 473">
              <a:extLst>
                <a:ext uri="{FF2B5EF4-FFF2-40B4-BE49-F238E27FC236}">
                  <a16:creationId xmlns:a16="http://schemas.microsoft.com/office/drawing/2014/main" id="{668ECA2A-4871-4EF8-AEF5-C9B0295EF18B}"/>
                </a:ext>
              </a:extLst>
            </p:cNvPr>
            <p:cNvSpPr/>
            <p:nvPr/>
          </p:nvSpPr>
          <p:spPr>
            <a:xfrm>
              <a:off x="6783224" y="3296181"/>
              <a:ext cx="545393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Y. Tachibana, TH, Phys. Rev. C </a:t>
              </a:r>
              <a:r>
                <a:rPr lang="en-US" altLang="ja-JP" sz="1600" b="1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90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, no. 2, 021902 (2014).</a:t>
              </a:r>
              <a:endParaRPr lang="ja-JP" altLang="en-US" sz="1600" dirty="0">
                <a:latin typeface="Yu Gothic UI Semilight" panose="020B0400000000000000" pitchFamily="50" charset="-128"/>
                <a:ea typeface="Yu Gothic UI Semilight" panose="020B0400000000000000" pitchFamily="50" charset="-128"/>
              </a:endParaRPr>
            </a:p>
          </p:txBody>
        </p:sp>
        <p:sp>
          <p:nvSpPr>
            <p:cNvPr id="475" name="正方形/長方形 474">
              <a:extLst>
                <a:ext uri="{FF2B5EF4-FFF2-40B4-BE49-F238E27FC236}">
                  <a16:creationId xmlns:a16="http://schemas.microsoft.com/office/drawing/2014/main" id="{DB780942-12BF-4889-8419-B87F36D1C152}"/>
                </a:ext>
              </a:extLst>
            </p:cNvPr>
            <p:cNvSpPr/>
            <p:nvPr/>
          </p:nvSpPr>
          <p:spPr>
            <a:xfrm>
              <a:off x="6755246" y="3594917"/>
              <a:ext cx="46762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dirty="0" err="1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M.Okai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  <a:cs typeface="Times New Roman" panose="02020603050405020304" pitchFamily="18" charset="0"/>
                </a:rPr>
                <a:t> et al., 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Phys. Rev. C </a:t>
              </a:r>
              <a:r>
                <a:rPr lang="en-US" altLang="ja-JP" sz="1600" b="1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95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, 054914</a:t>
              </a:r>
              <a:r>
                <a:rPr lang="ja-JP" altLang="en-US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 </a:t>
              </a:r>
              <a:r>
                <a:rPr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(2017). </a:t>
              </a:r>
              <a:endParaRPr lang="en-US" altLang="ja-JP" sz="1600" dirty="0">
                <a:latin typeface="Yu Gothic UI Semilight" panose="020B0400000000000000" pitchFamily="50" charset="-128"/>
                <a:ea typeface="Yu Gothic UI Semilight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D19345BB-15DC-4760-831E-444AC175DC00}"/>
                </a:ext>
              </a:extLst>
            </p:cNvPr>
            <p:cNvSpPr txBox="1"/>
            <p:nvPr/>
          </p:nvSpPr>
          <p:spPr>
            <a:xfrm>
              <a:off x="7141774" y="3893740"/>
              <a:ext cx="42723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3200" dirty="0"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+Core-corona picture</a:t>
              </a:r>
              <a:endParaRPr kumimoji="1" lang="ja-JP" altLang="en-US" sz="32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116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9B87A3A-091F-4A54-B8CE-2817BEBF8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A694DD-EA02-4803-BEAA-6F1AE34DF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809CD9-E3F9-42D9-A902-9386F47B6DD4}"/>
              </a:ext>
            </a:extLst>
          </p:cNvPr>
          <p:cNvSpPr txBox="1"/>
          <p:nvPr/>
        </p:nvSpPr>
        <p:spPr>
          <a:xfrm>
            <a:off x="1057274" y="1819275"/>
            <a:ext cx="100622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Towards understanding of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Bulk and transport properties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Structure of vacuum (chiral symmetry restoration)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Electromagnetic radiation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Stopping power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Thermalization/Fluidization mechanism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New physics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…</a:t>
            </a:r>
          </a:p>
          <a:p>
            <a:r>
              <a:rPr kumimoji="1" lang="en-US" altLang="ja-JP" sz="2800" dirty="0"/>
              <a:t>in high-energy nuclear collisions, </a:t>
            </a:r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“Standard Model”</a:t>
            </a:r>
            <a:r>
              <a:rPr kumimoji="1" lang="en-US" altLang="ja-JP" sz="2800" dirty="0"/>
              <a:t> of dynamics is mandatory.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72012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60F96-DD89-4F9D-A133-1D0EDBAD1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Dynamical initialization in hydro models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CD31DE1-324C-4C51-8345-4E53BF40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30</a:t>
            </a:fld>
            <a:endParaRPr kumimoji="1" lang="ja-JP" altLang="en-US"/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C2CC7902-EB5A-41C1-B4EF-47A482399666}"/>
              </a:ext>
            </a:extLst>
          </p:cNvPr>
          <p:cNvGrpSpPr/>
          <p:nvPr/>
        </p:nvGrpSpPr>
        <p:grpSpPr>
          <a:xfrm>
            <a:off x="1934352" y="1484458"/>
            <a:ext cx="7887257" cy="2106134"/>
            <a:chOff x="683568" y="3284984"/>
            <a:chExt cx="7887257" cy="2106134"/>
          </a:xfrm>
        </p:grpSpPr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513C1000-F875-4475-A015-D14E88D43DBC}"/>
                </a:ext>
              </a:extLst>
            </p:cNvPr>
            <p:cNvCxnSpPr>
              <a:cxnSpLocks/>
            </p:cNvCxnSpPr>
            <p:nvPr/>
          </p:nvCxnSpPr>
          <p:spPr>
            <a:xfrm>
              <a:off x="683568" y="4782979"/>
              <a:ext cx="777447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楕円 240">
              <a:extLst>
                <a:ext uri="{FF2B5EF4-FFF2-40B4-BE49-F238E27FC236}">
                  <a16:creationId xmlns:a16="http://schemas.microsoft.com/office/drawing/2014/main" id="{BFBDE9C3-D7B8-4F3E-88A3-FA5306FF5E58}"/>
                </a:ext>
              </a:extLst>
            </p:cNvPr>
            <p:cNvSpPr/>
            <p:nvPr/>
          </p:nvSpPr>
          <p:spPr>
            <a:xfrm>
              <a:off x="2356119" y="3288293"/>
              <a:ext cx="1233975" cy="125185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224">
              <a:extLst>
                <a:ext uri="{FF2B5EF4-FFF2-40B4-BE49-F238E27FC236}">
                  <a16:creationId xmlns:a16="http://schemas.microsoft.com/office/drawing/2014/main" id="{130C644A-86D0-4D56-B1A3-7842FA9EA80B}"/>
                </a:ext>
              </a:extLst>
            </p:cNvPr>
            <p:cNvSpPr/>
            <p:nvPr/>
          </p:nvSpPr>
          <p:spPr>
            <a:xfrm>
              <a:off x="4428814" y="3913913"/>
              <a:ext cx="306726" cy="295873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225">
              <a:extLst>
                <a:ext uri="{FF2B5EF4-FFF2-40B4-BE49-F238E27FC236}">
                  <a16:creationId xmlns:a16="http://schemas.microsoft.com/office/drawing/2014/main" id="{AB7FE2C2-37D3-4FD3-91D4-5164ADC1CB14}"/>
                </a:ext>
              </a:extLst>
            </p:cNvPr>
            <p:cNvSpPr/>
            <p:nvPr/>
          </p:nvSpPr>
          <p:spPr>
            <a:xfrm>
              <a:off x="4504704" y="3579397"/>
              <a:ext cx="461672" cy="44533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楕円 226">
              <a:extLst>
                <a:ext uri="{FF2B5EF4-FFF2-40B4-BE49-F238E27FC236}">
                  <a16:creationId xmlns:a16="http://schemas.microsoft.com/office/drawing/2014/main" id="{B0884396-AC41-4DA3-A955-E718CACDEB50}"/>
                </a:ext>
              </a:extLst>
            </p:cNvPr>
            <p:cNvSpPr/>
            <p:nvPr/>
          </p:nvSpPr>
          <p:spPr>
            <a:xfrm>
              <a:off x="4252787" y="3623877"/>
              <a:ext cx="391608" cy="377752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228">
              <a:extLst>
                <a:ext uri="{FF2B5EF4-FFF2-40B4-BE49-F238E27FC236}">
                  <a16:creationId xmlns:a16="http://schemas.microsoft.com/office/drawing/2014/main" id="{71A89C92-D3A5-44EF-8E8D-B62E4DF30BAC}"/>
                </a:ext>
              </a:extLst>
            </p:cNvPr>
            <p:cNvSpPr/>
            <p:nvPr/>
          </p:nvSpPr>
          <p:spPr>
            <a:xfrm>
              <a:off x="3972670" y="3284984"/>
              <a:ext cx="1233974" cy="125185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92">
              <a:extLst>
                <a:ext uri="{FF2B5EF4-FFF2-40B4-BE49-F238E27FC236}">
                  <a16:creationId xmlns:a16="http://schemas.microsoft.com/office/drawing/2014/main" id="{D719D8A6-DC3E-4311-B982-5B9B5243D2A3}"/>
                </a:ext>
              </a:extLst>
            </p:cNvPr>
            <p:cNvSpPr/>
            <p:nvPr/>
          </p:nvSpPr>
          <p:spPr>
            <a:xfrm>
              <a:off x="6420169" y="3867039"/>
              <a:ext cx="259408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93">
              <a:extLst>
                <a:ext uri="{FF2B5EF4-FFF2-40B4-BE49-F238E27FC236}">
                  <a16:creationId xmlns:a16="http://schemas.microsoft.com/office/drawing/2014/main" id="{DC4C7E58-94CC-4A95-9C12-83DBBE0DEA62}"/>
                </a:ext>
              </a:extLst>
            </p:cNvPr>
            <p:cNvSpPr/>
            <p:nvPr/>
          </p:nvSpPr>
          <p:spPr>
            <a:xfrm>
              <a:off x="5768470" y="3805126"/>
              <a:ext cx="259408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94">
              <a:extLst>
                <a:ext uri="{FF2B5EF4-FFF2-40B4-BE49-F238E27FC236}">
                  <a16:creationId xmlns:a16="http://schemas.microsoft.com/office/drawing/2014/main" id="{424BBC61-C62D-4ED0-AFA9-AD5286C3823E}"/>
                </a:ext>
              </a:extLst>
            </p:cNvPr>
            <p:cNvSpPr/>
            <p:nvPr/>
          </p:nvSpPr>
          <p:spPr>
            <a:xfrm>
              <a:off x="5997316" y="3466685"/>
              <a:ext cx="259408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204">
              <a:extLst>
                <a:ext uri="{FF2B5EF4-FFF2-40B4-BE49-F238E27FC236}">
                  <a16:creationId xmlns:a16="http://schemas.microsoft.com/office/drawing/2014/main" id="{45325292-5256-4406-AEF2-B3D27881F78D}"/>
                </a:ext>
              </a:extLst>
            </p:cNvPr>
            <p:cNvSpPr/>
            <p:nvPr/>
          </p:nvSpPr>
          <p:spPr>
            <a:xfrm>
              <a:off x="6043622" y="3684238"/>
              <a:ext cx="461672" cy="44533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206">
              <a:extLst>
                <a:ext uri="{FF2B5EF4-FFF2-40B4-BE49-F238E27FC236}">
                  <a16:creationId xmlns:a16="http://schemas.microsoft.com/office/drawing/2014/main" id="{11B1DA7E-4F0F-45A8-A720-327DAC249224}"/>
                </a:ext>
              </a:extLst>
            </p:cNvPr>
            <p:cNvSpPr/>
            <p:nvPr/>
          </p:nvSpPr>
          <p:spPr>
            <a:xfrm>
              <a:off x="6107799" y="3514743"/>
              <a:ext cx="461672" cy="44533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207">
              <a:extLst>
                <a:ext uri="{FF2B5EF4-FFF2-40B4-BE49-F238E27FC236}">
                  <a16:creationId xmlns:a16="http://schemas.microsoft.com/office/drawing/2014/main" id="{F5ACA376-C4CA-4F97-9134-E72D88346B8B}"/>
                </a:ext>
              </a:extLst>
            </p:cNvPr>
            <p:cNvSpPr/>
            <p:nvPr/>
          </p:nvSpPr>
          <p:spPr>
            <a:xfrm>
              <a:off x="6102102" y="4037570"/>
              <a:ext cx="306726" cy="295873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208">
              <a:extLst>
                <a:ext uri="{FF2B5EF4-FFF2-40B4-BE49-F238E27FC236}">
                  <a16:creationId xmlns:a16="http://schemas.microsoft.com/office/drawing/2014/main" id="{310F2336-02D9-473E-9C3D-A2B0DF1D9EF6}"/>
                </a:ext>
              </a:extLst>
            </p:cNvPr>
            <p:cNvSpPr/>
            <p:nvPr/>
          </p:nvSpPr>
          <p:spPr>
            <a:xfrm>
              <a:off x="5878485" y="3631707"/>
              <a:ext cx="391608" cy="377752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10">
              <a:extLst>
                <a:ext uri="{FF2B5EF4-FFF2-40B4-BE49-F238E27FC236}">
                  <a16:creationId xmlns:a16="http://schemas.microsoft.com/office/drawing/2014/main" id="{D72C8660-69D0-498C-905B-C5AF11003AC7}"/>
                </a:ext>
              </a:extLst>
            </p:cNvPr>
            <p:cNvSpPr/>
            <p:nvPr/>
          </p:nvSpPr>
          <p:spPr>
            <a:xfrm>
              <a:off x="5598368" y="3292813"/>
              <a:ext cx="1233974" cy="125185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128">
              <a:extLst>
                <a:ext uri="{FF2B5EF4-FFF2-40B4-BE49-F238E27FC236}">
                  <a16:creationId xmlns:a16="http://schemas.microsoft.com/office/drawing/2014/main" id="{8DBCF0F9-74A3-410A-BD28-08A71763276F}"/>
                </a:ext>
              </a:extLst>
            </p:cNvPr>
            <p:cNvSpPr/>
            <p:nvPr/>
          </p:nvSpPr>
          <p:spPr>
            <a:xfrm>
              <a:off x="7587599" y="3858142"/>
              <a:ext cx="287964" cy="277776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130">
              <a:extLst>
                <a:ext uri="{FF2B5EF4-FFF2-40B4-BE49-F238E27FC236}">
                  <a16:creationId xmlns:a16="http://schemas.microsoft.com/office/drawing/2014/main" id="{00CDD1C7-6BA7-48F1-86FD-E388786AD5E0}"/>
                </a:ext>
              </a:extLst>
            </p:cNvPr>
            <p:cNvSpPr/>
            <p:nvPr/>
          </p:nvSpPr>
          <p:spPr>
            <a:xfrm>
              <a:off x="7834552" y="4161704"/>
              <a:ext cx="237012" cy="228626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131">
              <a:extLst>
                <a:ext uri="{FF2B5EF4-FFF2-40B4-BE49-F238E27FC236}">
                  <a16:creationId xmlns:a16="http://schemas.microsoft.com/office/drawing/2014/main" id="{764C3A8D-9F16-4F72-9C68-5F4E380C0C37}"/>
                </a:ext>
              </a:extLst>
            </p:cNvPr>
            <p:cNvSpPr/>
            <p:nvPr/>
          </p:nvSpPr>
          <p:spPr>
            <a:xfrm>
              <a:off x="7386549" y="3922939"/>
              <a:ext cx="262620" cy="25332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136">
              <a:extLst>
                <a:ext uri="{FF2B5EF4-FFF2-40B4-BE49-F238E27FC236}">
                  <a16:creationId xmlns:a16="http://schemas.microsoft.com/office/drawing/2014/main" id="{4C4F4CC6-A2BA-477C-913D-9B18B78FC108}"/>
                </a:ext>
              </a:extLst>
            </p:cNvPr>
            <p:cNvSpPr/>
            <p:nvPr/>
          </p:nvSpPr>
          <p:spPr>
            <a:xfrm>
              <a:off x="7366472" y="3986931"/>
              <a:ext cx="373298" cy="360088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137">
              <a:extLst>
                <a:ext uri="{FF2B5EF4-FFF2-40B4-BE49-F238E27FC236}">
                  <a16:creationId xmlns:a16="http://schemas.microsoft.com/office/drawing/2014/main" id="{A47C81EC-B142-4CB4-B2FD-247E9CDEB010}"/>
                </a:ext>
              </a:extLst>
            </p:cNvPr>
            <p:cNvSpPr/>
            <p:nvPr/>
          </p:nvSpPr>
          <p:spPr>
            <a:xfrm>
              <a:off x="7262873" y="3942292"/>
              <a:ext cx="206445" cy="199139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144">
              <a:extLst>
                <a:ext uri="{FF2B5EF4-FFF2-40B4-BE49-F238E27FC236}">
                  <a16:creationId xmlns:a16="http://schemas.microsoft.com/office/drawing/2014/main" id="{AD3DCD19-2D4D-4037-90ED-56C22C3A2F0E}"/>
                </a:ext>
              </a:extLst>
            </p:cNvPr>
            <p:cNvSpPr/>
            <p:nvPr/>
          </p:nvSpPr>
          <p:spPr>
            <a:xfrm>
              <a:off x="7834706" y="3503168"/>
              <a:ext cx="151922" cy="14654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146">
              <a:extLst>
                <a:ext uri="{FF2B5EF4-FFF2-40B4-BE49-F238E27FC236}">
                  <a16:creationId xmlns:a16="http://schemas.microsoft.com/office/drawing/2014/main" id="{7B4C6A5D-3A23-4F7F-B80E-2268C5590056}"/>
                </a:ext>
              </a:extLst>
            </p:cNvPr>
            <p:cNvSpPr/>
            <p:nvPr/>
          </p:nvSpPr>
          <p:spPr>
            <a:xfrm>
              <a:off x="8045867" y="3867039"/>
              <a:ext cx="259409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147">
              <a:extLst>
                <a:ext uri="{FF2B5EF4-FFF2-40B4-BE49-F238E27FC236}">
                  <a16:creationId xmlns:a16="http://schemas.microsoft.com/office/drawing/2014/main" id="{71DAAE70-B51B-48E4-B46A-6BAA649C1BBE}"/>
                </a:ext>
              </a:extLst>
            </p:cNvPr>
            <p:cNvSpPr/>
            <p:nvPr/>
          </p:nvSpPr>
          <p:spPr>
            <a:xfrm>
              <a:off x="7394168" y="3805126"/>
              <a:ext cx="259409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148">
              <a:extLst>
                <a:ext uri="{FF2B5EF4-FFF2-40B4-BE49-F238E27FC236}">
                  <a16:creationId xmlns:a16="http://schemas.microsoft.com/office/drawing/2014/main" id="{E4F0D7E0-5C68-429E-996A-864EADA8C12C}"/>
                </a:ext>
              </a:extLst>
            </p:cNvPr>
            <p:cNvSpPr/>
            <p:nvPr/>
          </p:nvSpPr>
          <p:spPr>
            <a:xfrm>
              <a:off x="7623015" y="3466685"/>
              <a:ext cx="259409" cy="250230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150">
              <a:extLst>
                <a:ext uri="{FF2B5EF4-FFF2-40B4-BE49-F238E27FC236}">
                  <a16:creationId xmlns:a16="http://schemas.microsoft.com/office/drawing/2014/main" id="{52913818-2926-4312-A976-8C0CE0B0B1C9}"/>
                </a:ext>
              </a:extLst>
            </p:cNvPr>
            <p:cNvSpPr/>
            <p:nvPr/>
          </p:nvSpPr>
          <p:spPr>
            <a:xfrm>
              <a:off x="7669320" y="3684238"/>
              <a:ext cx="461672" cy="44533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151">
              <a:extLst>
                <a:ext uri="{FF2B5EF4-FFF2-40B4-BE49-F238E27FC236}">
                  <a16:creationId xmlns:a16="http://schemas.microsoft.com/office/drawing/2014/main" id="{D6A1B9F3-2F6F-435F-A9E2-9122869270D9}"/>
                </a:ext>
              </a:extLst>
            </p:cNvPr>
            <p:cNvSpPr/>
            <p:nvPr/>
          </p:nvSpPr>
          <p:spPr>
            <a:xfrm>
              <a:off x="7733498" y="3514743"/>
              <a:ext cx="461672" cy="445337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152">
              <a:extLst>
                <a:ext uri="{FF2B5EF4-FFF2-40B4-BE49-F238E27FC236}">
                  <a16:creationId xmlns:a16="http://schemas.microsoft.com/office/drawing/2014/main" id="{305E3F44-2957-47D7-989D-2036103C0426}"/>
                </a:ext>
              </a:extLst>
            </p:cNvPr>
            <p:cNvSpPr/>
            <p:nvPr/>
          </p:nvSpPr>
          <p:spPr>
            <a:xfrm>
              <a:off x="7727801" y="4037570"/>
              <a:ext cx="306726" cy="295873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168">
              <a:extLst>
                <a:ext uri="{FF2B5EF4-FFF2-40B4-BE49-F238E27FC236}">
                  <a16:creationId xmlns:a16="http://schemas.microsoft.com/office/drawing/2014/main" id="{AF6EC232-4509-4C46-BA8C-778C6494BE29}"/>
                </a:ext>
              </a:extLst>
            </p:cNvPr>
            <p:cNvSpPr/>
            <p:nvPr/>
          </p:nvSpPr>
          <p:spPr>
            <a:xfrm>
              <a:off x="7504292" y="3630955"/>
              <a:ext cx="391608" cy="377752"/>
            </a:xfrm>
            <a:prstGeom prst="ellipse">
              <a:avLst/>
            </a:prstGeom>
            <a:gradFill flip="none" rotWithShape="1">
              <a:gsLst>
                <a:gs pos="39000">
                  <a:srgbClr val="FE9166">
                    <a:alpha val="70000"/>
                  </a:srgbClr>
                </a:gs>
                <a:gs pos="68000">
                  <a:schemeClr val="accent6">
                    <a:lumMod val="40000"/>
                    <a:lumOff val="60000"/>
                    <a:alpha val="10000"/>
                  </a:schemeClr>
                </a:gs>
                <a:gs pos="55000">
                  <a:schemeClr val="accent6">
                    <a:lumMod val="60000"/>
                    <a:lumOff val="40000"/>
                    <a:alpha val="50000"/>
                  </a:schemeClr>
                </a:gs>
                <a:gs pos="13000">
                  <a:srgbClr val="FF5050">
                    <a:alpha val="96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172">
              <a:extLst>
                <a:ext uri="{FF2B5EF4-FFF2-40B4-BE49-F238E27FC236}">
                  <a16:creationId xmlns:a16="http://schemas.microsoft.com/office/drawing/2014/main" id="{1A271397-20EC-43A0-8C2F-D1549A104F5F}"/>
                </a:ext>
              </a:extLst>
            </p:cNvPr>
            <p:cNvSpPr/>
            <p:nvPr/>
          </p:nvSpPr>
          <p:spPr>
            <a:xfrm>
              <a:off x="7224067" y="3292813"/>
              <a:ext cx="1233974" cy="125185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右矢印 189">
              <a:extLst>
                <a:ext uri="{FF2B5EF4-FFF2-40B4-BE49-F238E27FC236}">
                  <a16:creationId xmlns:a16="http://schemas.microsoft.com/office/drawing/2014/main" id="{CC075404-43DC-433E-8605-6DA3F6BF71B8}"/>
                </a:ext>
              </a:extLst>
            </p:cNvPr>
            <p:cNvSpPr/>
            <p:nvPr/>
          </p:nvSpPr>
          <p:spPr>
            <a:xfrm rot="19432389">
              <a:off x="2984895" y="3637212"/>
              <a:ext cx="392729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右矢印 190">
              <a:extLst>
                <a:ext uri="{FF2B5EF4-FFF2-40B4-BE49-F238E27FC236}">
                  <a16:creationId xmlns:a16="http://schemas.microsoft.com/office/drawing/2014/main" id="{71BD7927-9DCD-4214-8462-8FDCCF1B0AAA}"/>
                </a:ext>
              </a:extLst>
            </p:cNvPr>
            <p:cNvSpPr/>
            <p:nvPr/>
          </p:nvSpPr>
          <p:spPr>
            <a:xfrm rot="14155974">
              <a:off x="2572620" y="3743879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右矢印 191">
              <a:extLst>
                <a:ext uri="{FF2B5EF4-FFF2-40B4-BE49-F238E27FC236}">
                  <a16:creationId xmlns:a16="http://schemas.microsoft.com/office/drawing/2014/main" id="{85126FCA-EA56-4550-8F84-272941EFC49C}"/>
                </a:ext>
              </a:extLst>
            </p:cNvPr>
            <p:cNvSpPr/>
            <p:nvPr/>
          </p:nvSpPr>
          <p:spPr>
            <a:xfrm rot="9546350">
              <a:off x="2518501" y="3950949"/>
              <a:ext cx="281832" cy="7929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右矢印 192">
              <a:extLst>
                <a:ext uri="{FF2B5EF4-FFF2-40B4-BE49-F238E27FC236}">
                  <a16:creationId xmlns:a16="http://schemas.microsoft.com/office/drawing/2014/main" id="{78B04512-4BE7-43E0-BA2B-358A6E6F0264}"/>
                </a:ext>
              </a:extLst>
            </p:cNvPr>
            <p:cNvSpPr/>
            <p:nvPr/>
          </p:nvSpPr>
          <p:spPr>
            <a:xfrm rot="6402192">
              <a:off x="2511901" y="3965323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右矢印 193">
              <a:extLst>
                <a:ext uri="{FF2B5EF4-FFF2-40B4-BE49-F238E27FC236}">
                  <a16:creationId xmlns:a16="http://schemas.microsoft.com/office/drawing/2014/main" id="{CB75D64A-E27D-427B-BE16-DB7B8FC19B77}"/>
                </a:ext>
              </a:extLst>
            </p:cNvPr>
            <p:cNvSpPr/>
            <p:nvPr/>
          </p:nvSpPr>
          <p:spPr>
            <a:xfrm rot="17073209">
              <a:off x="2933518" y="3714571"/>
              <a:ext cx="353310" cy="8777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194">
              <a:extLst>
                <a:ext uri="{FF2B5EF4-FFF2-40B4-BE49-F238E27FC236}">
                  <a16:creationId xmlns:a16="http://schemas.microsoft.com/office/drawing/2014/main" id="{8133666B-1256-49D5-83FE-C4B9D773F13C}"/>
                </a:ext>
              </a:extLst>
            </p:cNvPr>
            <p:cNvSpPr/>
            <p:nvPr/>
          </p:nvSpPr>
          <p:spPr>
            <a:xfrm rot="508154">
              <a:off x="2942785" y="3858440"/>
              <a:ext cx="264527" cy="8261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右矢印 195">
              <a:extLst>
                <a:ext uri="{FF2B5EF4-FFF2-40B4-BE49-F238E27FC236}">
                  <a16:creationId xmlns:a16="http://schemas.microsoft.com/office/drawing/2014/main" id="{2BA2A227-19BF-410E-8E52-A676D72B809B}"/>
                </a:ext>
              </a:extLst>
            </p:cNvPr>
            <p:cNvSpPr/>
            <p:nvPr/>
          </p:nvSpPr>
          <p:spPr>
            <a:xfrm rot="8130787">
              <a:off x="2682172" y="4015154"/>
              <a:ext cx="334212" cy="89718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右矢印 196">
              <a:extLst>
                <a:ext uri="{FF2B5EF4-FFF2-40B4-BE49-F238E27FC236}">
                  <a16:creationId xmlns:a16="http://schemas.microsoft.com/office/drawing/2014/main" id="{902DA413-ECE8-40E1-B82A-BC1D2BF5555B}"/>
                </a:ext>
              </a:extLst>
            </p:cNvPr>
            <p:cNvSpPr/>
            <p:nvPr/>
          </p:nvSpPr>
          <p:spPr>
            <a:xfrm rot="2879766">
              <a:off x="2849538" y="3960101"/>
              <a:ext cx="560922" cy="9951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右矢印 197">
              <a:extLst>
                <a:ext uri="{FF2B5EF4-FFF2-40B4-BE49-F238E27FC236}">
                  <a16:creationId xmlns:a16="http://schemas.microsoft.com/office/drawing/2014/main" id="{6D1E770E-2576-46AC-BAD9-FE54F6770DFD}"/>
                </a:ext>
              </a:extLst>
            </p:cNvPr>
            <p:cNvSpPr/>
            <p:nvPr/>
          </p:nvSpPr>
          <p:spPr>
            <a:xfrm rot="17230693">
              <a:off x="2755835" y="3621154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右矢印 198">
              <a:extLst>
                <a:ext uri="{FF2B5EF4-FFF2-40B4-BE49-F238E27FC236}">
                  <a16:creationId xmlns:a16="http://schemas.microsoft.com/office/drawing/2014/main" id="{CE0F38CB-46A9-4EB2-9CEC-EF2A0A6F84E9}"/>
                </a:ext>
              </a:extLst>
            </p:cNvPr>
            <p:cNvSpPr/>
            <p:nvPr/>
          </p:nvSpPr>
          <p:spPr>
            <a:xfrm rot="3705304">
              <a:off x="2814983" y="4072910"/>
              <a:ext cx="254824" cy="8217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右矢印 199">
              <a:extLst>
                <a:ext uri="{FF2B5EF4-FFF2-40B4-BE49-F238E27FC236}">
                  <a16:creationId xmlns:a16="http://schemas.microsoft.com/office/drawing/2014/main" id="{929961BF-39A0-4B99-84FA-4DC888D71797}"/>
                </a:ext>
              </a:extLst>
            </p:cNvPr>
            <p:cNvSpPr/>
            <p:nvPr/>
          </p:nvSpPr>
          <p:spPr>
            <a:xfrm rot="20992417">
              <a:off x="2814984" y="3657217"/>
              <a:ext cx="254824" cy="8217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右矢印 200">
              <a:extLst>
                <a:ext uri="{FF2B5EF4-FFF2-40B4-BE49-F238E27FC236}">
                  <a16:creationId xmlns:a16="http://schemas.microsoft.com/office/drawing/2014/main" id="{CB040BE4-8B7D-4BF6-8B8F-F17D75020152}"/>
                </a:ext>
              </a:extLst>
            </p:cNvPr>
            <p:cNvSpPr/>
            <p:nvPr/>
          </p:nvSpPr>
          <p:spPr>
            <a:xfrm rot="5941582">
              <a:off x="2593802" y="4103451"/>
              <a:ext cx="464033" cy="7892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右矢印 201">
              <a:extLst>
                <a:ext uri="{FF2B5EF4-FFF2-40B4-BE49-F238E27FC236}">
                  <a16:creationId xmlns:a16="http://schemas.microsoft.com/office/drawing/2014/main" id="{9387FF80-B5E9-49BF-B17D-9753B42A0931}"/>
                </a:ext>
              </a:extLst>
            </p:cNvPr>
            <p:cNvSpPr/>
            <p:nvPr/>
          </p:nvSpPr>
          <p:spPr>
            <a:xfrm rot="12673709">
              <a:off x="2607692" y="3858656"/>
              <a:ext cx="254824" cy="8217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右矢印 202">
              <a:extLst>
                <a:ext uri="{FF2B5EF4-FFF2-40B4-BE49-F238E27FC236}">
                  <a16:creationId xmlns:a16="http://schemas.microsoft.com/office/drawing/2014/main" id="{70A7C982-6780-4281-9964-7F930BAC7952}"/>
                </a:ext>
              </a:extLst>
            </p:cNvPr>
            <p:cNvSpPr/>
            <p:nvPr/>
          </p:nvSpPr>
          <p:spPr>
            <a:xfrm rot="14695608">
              <a:off x="2737946" y="3604557"/>
              <a:ext cx="254824" cy="8217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右矢印 203">
              <a:extLst>
                <a:ext uri="{FF2B5EF4-FFF2-40B4-BE49-F238E27FC236}">
                  <a16:creationId xmlns:a16="http://schemas.microsoft.com/office/drawing/2014/main" id="{3C4309E2-D24D-440E-B6DE-487A8A843000}"/>
                </a:ext>
              </a:extLst>
            </p:cNvPr>
            <p:cNvSpPr/>
            <p:nvPr/>
          </p:nvSpPr>
          <p:spPr>
            <a:xfrm rot="19432389">
              <a:off x="4588511" y="3595710"/>
              <a:ext cx="392729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右矢印 204">
              <a:extLst>
                <a:ext uri="{FF2B5EF4-FFF2-40B4-BE49-F238E27FC236}">
                  <a16:creationId xmlns:a16="http://schemas.microsoft.com/office/drawing/2014/main" id="{6ADBC4BB-E618-426E-A779-8ED373CBB593}"/>
                </a:ext>
              </a:extLst>
            </p:cNvPr>
            <p:cNvSpPr/>
            <p:nvPr/>
          </p:nvSpPr>
          <p:spPr>
            <a:xfrm rot="14155974">
              <a:off x="4160488" y="3686796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右矢印 205">
              <a:extLst>
                <a:ext uri="{FF2B5EF4-FFF2-40B4-BE49-F238E27FC236}">
                  <a16:creationId xmlns:a16="http://schemas.microsoft.com/office/drawing/2014/main" id="{18D75BF8-3D57-43C3-8AF2-0C5838CD932E}"/>
                </a:ext>
              </a:extLst>
            </p:cNvPr>
            <p:cNvSpPr/>
            <p:nvPr/>
          </p:nvSpPr>
          <p:spPr>
            <a:xfrm rot="9546350">
              <a:off x="4106368" y="3955028"/>
              <a:ext cx="281832" cy="7929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右矢印 206">
              <a:extLst>
                <a:ext uri="{FF2B5EF4-FFF2-40B4-BE49-F238E27FC236}">
                  <a16:creationId xmlns:a16="http://schemas.microsoft.com/office/drawing/2014/main" id="{6D4FC9FA-FFD2-4112-8C7A-7DF35F30887E}"/>
                </a:ext>
              </a:extLst>
            </p:cNvPr>
            <p:cNvSpPr/>
            <p:nvPr/>
          </p:nvSpPr>
          <p:spPr>
            <a:xfrm rot="6402192">
              <a:off x="4099769" y="3969402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右矢印 207">
              <a:extLst>
                <a:ext uri="{FF2B5EF4-FFF2-40B4-BE49-F238E27FC236}">
                  <a16:creationId xmlns:a16="http://schemas.microsoft.com/office/drawing/2014/main" id="{F6CD2971-25A3-42DE-A38A-8C735190E361}"/>
                </a:ext>
              </a:extLst>
            </p:cNvPr>
            <p:cNvSpPr/>
            <p:nvPr/>
          </p:nvSpPr>
          <p:spPr>
            <a:xfrm rot="17073209">
              <a:off x="4547226" y="3750846"/>
              <a:ext cx="285847" cy="8898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右矢印 208">
              <a:extLst>
                <a:ext uri="{FF2B5EF4-FFF2-40B4-BE49-F238E27FC236}">
                  <a16:creationId xmlns:a16="http://schemas.microsoft.com/office/drawing/2014/main" id="{33498850-1DB7-4533-9D75-1FAA961A449C}"/>
                </a:ext>
              </a:extLst>
            </p:cNvPr>
            <p:cNvSpPr/>
            <p:nvPr/>
          </p:nvSpPr>
          <p:spPr>
            <a:xfrm rot="508154">
              <a:off x="4530652" y="3862519"/>
              <a:ext cx="264527" cy="8261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右矢印 209">
              <a:extLst>
                <a:ext uri="{FF2B5EF4-FFF2-40B4-BE49-F238E27FC236}">
                  <a16:creationId xmlns:a16="http://schemas.microsoft.com/office/drawing/2014/main" id="{6F0395E3-0995-4CB3-9518-1AAFDCB1B378}"/>
                </a:ext>
              </a:extLst>
            </p:cNvPr>
            <p:cNvSpPr/>
            <p:nvPr/>
          </p:nvSpPr>
          <p:spPr>
            <a:xfrm rot="8130787">
              <a:off x="4228908" y="4076696"/>
              <a:ext cx="334212" cy="89718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右矢印 210">
              <a:extLst>
                <a:ext uri="{FF2B5EF4-FFF2-40B4-BE49-F238E27FC236}">
                  <a16:creationId xmlns:a16="http://schemas.microsoft.com/office/drawing/2014/main" id="{AB06C4ED-7833-4AC7-A051-E83603F52305}"/>
                </a:ext>
              </a:extLst>
            </p:cNvPr>
            <p:cNvSpPr/>
            <p:nvPr/>
          </p:nvSpPr>
          <p:spPr>
            <a:xfrm rot="2879766">
              <a:off x="4468728" y="4015935"/>
              <a:ext cx="560922" cy="9951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右矢印 211">
              <a:extLst>
                <a:ext uri="{FF2B5EF4-FFF2-40B4-BE49-F238E27FC236}">
                  <a16:creationId xmlns:a16="http://schemas.microsoft.com/office/drawing/2014/main" id="{FAB4B203-FABD-4CEF-A49E-FA92E64F4B97}"/>
                </a:ext>
              </a:extLst>
            </p:cNvPr>
            <p:cNvSpPr/>
            <p:nvPr/>
          </p:nvSpPr>
          <p:spPr>
            <a:xfrm rot="17230693">
              <a:off x="4392749" y="3587615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右矢印 212">
              <a:extLst>
                <a:ext uri="{FF2B5EF4-FFF2-40B4-BE49-F238E27FC236}">
                  <a16:creationId xmlns:a16="http://schemas.microsoft.com/office/drawing/2014/main" id="{369BFF0A-4A28-4DFF-A62E-A04759A9BB2D}"/>
                </a:ext>
              </a:extLst>
            </p:cNvPr>
            <p:cNvSpPr/>
            <p:nvPr/>
          </p:nvSpPr>
          <p:spPr>
            <a:xfrm rot="3705304">
              <a:off x="4400497" y="4093946"/>
              <a:ext cx="285536" cy="69155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右矢印 213">
              <a:extLst>
                <a:ext uri="{FF2B5EF4-FFF2-40B4-BE49-F238E27FC236}">
                  <a16:creationId xmlns:a16="http://schemas.microsoft.com/office/drawing/2014/main" id="{26983B59-E58F-4399-B56A-6EEDA1F793DD}"/>
                </a:ext>
              </a:extLst>
            </p:cNvPr>
            <p:cNvSpPr/>
            <p:nvPr/>
          </p:nvSpPr>
          <p:spPr>
            <a:xfrm rot="20992417">
              <a:off x="4405560" y="3691854"/>
              <a:ext cx="227697" cy="5378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右矢印 214">
              <a:extLst>
                <a:ext uri="{FF2B5EF4-FFF2-40B4-BE49-F238E27FC236}">
                  <a16:creationId xmlns:a16="http://schemas.microsoft.com/office/drawing/2014/main" id="{E1A33130-E971-48DC-BB4D-112DACB22627}"/>
                </a:ext>
              </a:extLst>
            </p:cNvPr>
            <p:cNvSpPr/>
            <p:nvPr/>
          </p:nvSpPr>
          <p:spPr>
            <a:xfrm rot="5941582">
              <a:off x="4200387" y="4131528"/>
              <a:ext cx="464033" cy="7892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右矢印 215">
              <a:extLst>
                <a:ext uri="{FF2B5EF4-FFF2-40B4-BE49-F238E27FC236}">
                  <a16:creationId xmlns:a16="http://schemas.microsoft.com/office/drawing/2014/main" id="{50451862-4FF7-497C-9847-0B0A242BA43C}"/>
                </a:ext>
              </a:extLst>
            </p:cNvPr>
            <p:cNvSpPr/>
            <p:nvPr/>
          </p:nvSpPr>
          <p:spPr>
            <a:xfrm rot="12673709">
              <a:off x="4136536" y="3828255"/>
              <a:ext cx="254824" cy="8217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右矢印 216">
              <a:extLst>
                <a:ext uri="{FF2B5EF4-FFF2-40B4-BE49-F238E27FC236}">
                  <a16:creationId xmlns:a16="http://schemas.microsoft.com/office/drawing/2014/main" id="{1B8B85C4-96A5-45F1-B2F5-38BD2F53FFD4}"/>
                </a:ext>
              </a:extLst>
            </p:cNvPr>
            <p:cNvSpPr/>
            <p:nvPr/>
          </p:nvSpPr>
          <p:spPr>
            <a:xfrm rot="14695608">
              <a:off x="4364720" y="3611793"/>
              <a:ext cx="193789" cy="72144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右矢印 217">
              <a:extLst>
                <a:ext uri="{FF2B5EF4-FFF2-40B4-BE49-F238E27FC236}">
                  <a16:creationId xmlns:a16="http://schemas.microsoft.com/office/drawing/2014/main" id="{B72AFD84-9C0A-4FC1-BCFA-1C6DE7791446}"/>
                </a:ext>
              </a:extLst>
            </p:cNvPr>
            <p:cNvSpPr/>
            <p:nvPr/>
          </p:nvSpPr>
          <p:spPr>
            <a:xfrm rot="19432389">
              <a:off x="6262404" y="3563901"/>
              <a:ext cx="392729" cy="97889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右矢印 218">
              <a:extLst>
                <a:ext uri="{FF2B5EF4-FFF2-40B4-BE49-F238E27FC236}">
                  <a16:creationId xmlns:a16="http://schemas.microsoft.com/office/drawing/2014/main" id="{A6D3A165-B5BB-43B3-A1E0-9288FCE8C646}"/>
                </a:ext>
              </a:extLst>
            </p:cNvPr>
            <p:cNvSpPr/>
            <p:nvPr/>
          </p:nvSpPr>
          <p:spPr>
            <a:xfrm rot="14155974">
              <a:off x="5911320" y="3658744"/>
              <a:ext cx="195867" cy="4947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右矢印 219">
              <a:extLst>
                <a:ext uri="{FF2B5EF4-FFF2-40B4-BE49-F238E27FC236}">
                  <a16:creationId xmlns:a16="http://schemas.microsoft.com/office/drawing/2014/main" id="{6D9638D3-33F2-44E1-9D09-B662FA8181F6}"/>
                </a:ext>
              </a:extLst>
            </p:cNvPr>
            <p:cNvSpPr/>
            <p:nvPr/>
          </p:nvSpPr>
          <p:spPr>
            <a:xfrm rot="9546350">
              <a:off x="5737282" y="3964907"/>
              <a:ext cx="124377" cy="6464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右矢印 220">
              <a:extLst>
                <a:ext uri="{FF2B5EF4-FFF2-40B4-BE49-F238E27FC236}">
                  <a16:creationId xmlns:a16="http://schemas.microsoft.com/office/drawing/2014/main" id="{F00F3D96-CD38-4049-A734-3B78FB79BD84}"/>
                </a:ext>
              </a:extLst>
            </p:cNvPr>
            <p:cNvSpPr/>
            <p:nvPr/>
          </p:nvSpPr>
          <p:spPr>
            <a:xfrm rot="6402192">
              <a:off x="5802407" y="4050806"/>
              <a:ext cx="232061" cy="81531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右矢印 221">
              <a:extLst>
                <a:ext uri="{FF2B5EF4-FFF2-40B4-BE49-F238E27FC236}">
                  <a16:creationId xmlns:a16="http://schemas.microsoft.com/office/drawing/2014/main" id="{744E618A-D38C-45E6-91FA-64398389B2AE}"/>
                </a:ext>
              </a:extLst>
            </p:cNvPr>
            <p:cNvSpPr/>
            <p:nvPr/>
          </p:nvSpPr>
          <p:spPr>
            <a:xfrm rot="17073209">
              <a:off x="6268437" y="3660824"/>
              <a:ext cx="181332" cy="7982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右矢印 222">
              <a:extLst>
                <a:ext uri="{FF2B5EF4-FFF2-40B4-BE49-F238E27FC236}">
                  <a16:creationId xmlns:a16="http://schemas.microsoft.com/office/drawing/2014/main" id="{E7428422-4DBA-404E-B0B4-D007A6EFEA82}"/>
                </a:ext>
              </a:extLst>
            </p:cNvPr>
            <p:cNvSpPr/>
            <p:nvPr/>
          </p:nvSpPr>
          <p:spPr>
            <a:xfrm rot="508154">
              <a:off x="6342714" y="3848739"/>
              <a:ext cx="187769" cy="69291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右矢印 223">
              <a:extLst>
                <a:ext uri="{FF2B5EF4-FFF2-40B4-BE49-F238E27FC236}">
                  <a16:creationId xmlns:a16="http://schemas.microsoft.com/office/drawing/2014/main" id="{F84DF87D-A6DF-4853-BECC-225CABE12203}"/>
                </a:ext>
              </a:extLst>
            </p:cNvPr>
            <p:cNvSpPr/>
            <p:nvPr/>
          </p:nvSpPr>
          <p:spPr>
            <a:xfrm rot="8130787">
              <a:off x="5887221" y="4093625"/>
              <a:ext cx="334604" cy="6979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右矢印 224">
              <a:extLst>
                <a:ext uri="{FF2B5EF4-FFF2-40B4-BE49-F238E27FC236}">
                  <a16:creationId xmlns:a16="http://schemas.microsoft.com/office/drawing/2014/main" id="{59AD1FDE-B651-4621-AB3B-686B151B2AFD}"/>
                </a:ext>
              </a:extLst>
            </p:cNvPr>
            <p:cNvSpPr/>
            <p:nvPr/>
          </p:nvSpPr>
          <p:spPr>
            <a:xfrm rot="2879766">
              <a:off x="6141114" y="4071769"/>
              <a:ext cx="560922" cy="9951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右矢印 225">
              <a:extLst>
                <a:ext uri="{FF2B5EF4-FFF2-40B4-BE49-F238E27FC236}">
                  <a16:creationId xmlns:a16="http://schemas.microsoft.com/office/drawing/2014/main" id="{66E55FF0-637C-42FB-8A3B-7923E3B5B35C}"/>
                </a:ext>
              </a:extLst>
            </p:cNvPr>
            <p:cNvSpPr/>
            <p:nvPr/>
          </p:nvSpPr>
          <p:spPr>
            <a:xfrm rot="17230693">
              <a:off x="6044139" y="3531781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右矢印 226">
              <a:extLst>
                <a:ext uri="{FF2B5EF4-FFF2-40B4-BE49-F238E27FC236}">
                  <a16:creationId xmlns:a16="http://schemas.microsoft.com/office/drawing/2014/main" id="{591C3FEA-BE27-40EE-B47F-E94EDDA935A2}"/>
                </a:ext>
              </a:extLst>
            </p:cNvPr>
            <p:cNvSpPr/>
            <p:nvPr/>
          </p:nvSpPr>
          <p:spPr>
            <a:xfrm rot="3705304">
              <a:off x="6136567" y="4194728"/>
              <a:ext cx="173979" cy="74843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右矢印 227">
              <a:extLst>
                <a:ext uri="{FF2B5EF4-FFF2-40B4-BE49-F238E27FC236}">
                  <a16:creationId xmlns:a16="http://schemas.microsoft.com/office/drawing/2014/main" id="{1F9EA7BB-235C-4644-AF15-A44AC9642466}"/>
                </a:ext>
              </a:extLst>
            </p:cNvPr>
            <p:cNvSpPr/>
            <p:nvPr/>
          </p:nvSpPr>
          <p:spPr>
            <a:xfrm rot="5941582">
              <a:off x="5851777" y="4163364"/>
              <a:ext cx="464033" cy="7892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右矢印 228">
              <a:extLst>
                <a:ext uri="{FF2B5EF4-FFF2-40B4-BE49-F238E27FC236}">
                  <a16:creationId xmlns:a16="http://schemas.microsoft.com/office/drawing/2014/main" id="{50ADA70A-D680-48A2-B38D-E4C1B95AA482}"/>
                </a:ext>
              </a:extLst>
            </p:cNvPr>
            <p:cNvSpPr/>
            <p:nvPr/>
          </p:nvSpPr>
          <p:spPr>
            <a:xfrm rot="12673709">
              <a:off x="5760604" y="3754994"/>
              <a:ext cx="187591" cy="82148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右矢印 229">
              <a:extLst>
                <a:ext uri="{FF2B5EF4-FFF2-40B4-BE49-F238E27FC236}">
                  <a16:creationId xmlns:a16="http://schemas.microsoft.com/office/drawing/2014/main" id="{E9F37A3C-A849-4242-BF0A-FEB74F617E4C}"/>
                </a:ext>
              </a:extLst>
            </p:cNvPr>
            <p:cNvSpPr/>
            <p:nvPr/>
          </p:nvSpPr>
          <p:spPr>
            <a:xfrm rot="19432389">
              <a:off x="7937428" y="3571948"/>
              <a:ext cx="392729" cy="97889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右矢印 230">
              <a:extLst>
                <a:ext uri="{FF2B5EF4-FFF2-40B4-BE49-F238E27FC236}">
                  <a16:creationId xmlns:a16="http://schemas.microsoft.com/office/drawing/2014/main" id="{8D957F9B-152B-47E8-BD5E-23B2A5BB6504}"/>
                </a:ext>
              </a:extLst>
            </p:cNvPr>
            <p:cNvSpPr/>
            <p:nvPr/>
          </p:nvSpPr>
          <p:spPr>
            <a:xfrm rot="8130787">
              <a:off x="7514879" y="4128854"/>
              <a:ext cx="215725" cy="86685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右矢印 231">
              <a:extLst>
                <a:ext uri="{FF2B5EF4-FFF2-40B4-BE49-F238E27FC236}">
                  <a16:creationId xmlns:a16="http://schemas.microsoft.com/office/drawing/2014/main" id="{E31723D9-E2FC-47E0-B5D5-8999F5B9CAEB}"/>
                </a:ext>
              </a:extLst>
            </p:cNvPr>
            <p:cNvSpPr/>
            <p:nvPr/>
          </p:nvSpPr>
          <p:spPr>
            <a:xfrm rot="2879766">
              <a:off x="7816138" y="4090859"/>
              <a:ext cx="560922" cy="99516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右矢印 232">
              <a:extLst>
                <a:ext uri="{FF2B5EF4-FFF2-40B4-BE49-F238E27FC236}">
                  <a16:creationId xmlns:a16="http://schemas.microsoft.com/office/drawing/2014/main" id="{0BE9BA21-4008-499C-AE2B-833B287478CD}"/>
                </a:ext>
              </a:extLst>
            </p:cNvPr>
            <p:cNvSpPr/>
            <p:nvPr/>
          </p:nvSpPr>
          <p:spPr>
            <a:xfrm rot="17230693">
              <a:off x="7660681" y="3475947"/>
              <a:ext cx="392728" cy="9405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右矢印 233">
              <a:extLst>
                <a:ext uri="{FF2B5EF4-FFF2-40B4-BE49-F238E27FC236}">
                  <a16:creationId xmlns:a16="http://schemas.microsoft.com/office/drawing/2014/main" id="{6745F612-FBDC-4FB5-8B74-F3A8D9439165}"/>
                </a:ext>
              </a:extLst>
            </p:cNvPr>
            <p:cNvSpPr/>
            <p:nvPr/>
          </p:nvSpPr>
          <p:spPr>
            <a:xfrm rot="5941582">
              <a:off x="7494601" y="4219198"/>
              <a:ext cx="464033" cy="78920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EC204C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右矢印 234">
              <a:extLst>
                <a:ext uri="{FF2B5EF4-FFF2-40B4-BE49-F238E27FC236}">
                  <a16:creationId xmlns:a16="http://schemas.microsoft.com/office/drawing/2014/main" id="{DE55E913-A581-4B01-972B-82E77F6696BA}"/>
                </a:ext>
              </a:extLst>
            </p:cNvPr>
            <p:cNvSpPr/>
            <p:nvPr/>
          </p:nvSpPr>
          <p:spPr>
            <a:xfrm rot="12673709">
              <a:off x="7365391" y="3721014"/>
              <a:ext cx="160373" cy="66192"/>
            </a:xfrm>
            <a:prstGeom prst="rightArrow">
              <a:avLst>
                <a:gd name="adj1" fmla="val 33131"/>
                <a:gd name="adj2" fmla="val 87807"/>
              </a:avLst>
            </a:prstGeom>
            <a:solidFill>
              <a:srgbClr val="F159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228">
              <a:extLst>
                <a:ext uri="{FF2B5EF4-FFF2-40B4-BE49-F238E27FC236}">
                  <a16:creationId xmlns:a16="http://schemas.microsoft.com/office/drawing/2014/main" id="{D326EC68-34D6-41F7-A2F7-06ED6D4CC077}"/>
                </a:ext>
              </a:extLst>
            </p:cNvPr>
            <p:cNvSpPr/>
            <p:nvPr/>
          </p:nvSpPr>
          <p:spPr>
            <a:xfrm>
              <a:off x="712963" y="3287985"/>
              <a:ext cx="1233974" cy="125185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C8B91214-8184-42EE-9F24-9ADDA7E2E3DD}"/>
                    </a:ext>
                  </a:extLst>
                </p:cNvPr>
                <p:cNvSpPr/>
                <p:nvPr/>
              </p:nvSpPr>
              <p:spPr>
                <a:xfrm>
                  <a:off x="1141943" y="4751432"/>
                  <a:ext cx="401071" cy="40011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游ゴシック Medium" panose="020B0500000000000000" pitchFamily="50" charset="-128"/>
                          </a:rPr>
                          <m:t>0</m:t>
                        </m:r>
                      </m:oMath>
                    </m:oMathPara>
                  </a14:m>
                  <a:endParaRPr lang="ja-JP" alt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C8B91214-8184-42EE-9F24-9ADDA7E2E3D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1943" y="4751432"/>
                  <a:ext cx="401071" cy="40011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B97B8DF-286D-4EA7-884B-F712F89F3A54}"/>
                </a:ext>
              </a:extLst>
            </p:cNvPr>
            <p:cNvSpPr txBox="1"/>
            <p:nvPr/>
          </p:nvSpPr>
          <p:spPr>
            <a:xfrm>
              <a:off x="1758569" y="4806343"/>
              <a:ext cx="25026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Formation time</a:t>
              </a:r>
            </a:p>
            <a:p>
              <a:pPr algn="ctr"/>
              <a:r>
                <a:rPr kumimoji="1"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of </a:t>
              </a:r>
              <a:r>
                <a:rPr kumimoji="1" lang="en-US" altLang="ja-JP" sz="1600" dirty="0" err="1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partons</a:t>
              </a:r>
              <a:endParaRPr kumimoji="1" lang="ja-JP" altLang="en-US" sz="1600" dirty="0">
                <a:latin typeface="Yu Gothic UI Semilight" panose="020B0400000000000000" pitchFamily="50" charset="-128"/>
                <a:ea typeface="Yu Gothic UI Semilight" panose="020B0400000000000000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EF2BB0E-3A0B-4F0C-9603-1DDA7D63792E}"/>
                </a:ext>
              </a:extLst>
            </p:cNvPr>
            <p:cNvSpPr txBox="1"/>
            <p:nvPr/>
          </p:nvSpPr>
          <p:spPr>
            <a:xfrm>
              <a:off x="7173063" y="4806343"/>
              <a:ext cx="13977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hydro </a:t>
              </a:r>
            </a:p>
            <a:p>
              <a:pPr algn="ctr"/>
              <a:r>
                <a:rPr kumimoji="1" lang="en-US" altLang="ja-JP" sz="1600" dirty="0">
                  <a:latin typeface="Yu Gothic UI Semilight" panose="020B0400000000000000" pitchFamily="50" charset="-128"/>
                  <a:ea typeface="Yu Gothic UI Semilight" panose="020B0400000000000000" pitchFamily="50" charset="-128"/>
                </a:rPr>
                <a:t>initial time</a:t>
              </a:r>
              <a:endParaRPr kumimoji="1" lang="ja-JP" altLang="en-US" sz="1600" dirty="0">
                <a:latin typeface="Yu Gothic UI Semilight" panose="020B0400000000000000" pitchFamily="50" charset="-128"/>
                <a:ea typeface="Yu Gothic UI Semilight" panose="020B0400000000000000" pitchFamily="50" charset="-128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DD8810F5-BB7E-4EF5-9449-96F53D6F5792}"/>
                </a:ext>
              </a:extLst>
            </p:cNvPr>
            <p:cNvSpPr txBox="1"/>
            <p:nvPr/>
          </p:nvSpPr>
          <p:spPr>
            <a:xfrm>
              <a:off x="799134" y="3776198"/>
              <a:ext cx="1006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Vacuum</a:t>
              </a:r>
              <a:endPara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0950620-8D58-4F6F-8C98-0DBF32982143}"/>
              </a:ext>
            </a:extLst>
          </p:cNvPr>
          <p:cNvSpPr txBox="1"/>
          <p:nvPr/>
        </p:nvSpPr>
        <p:spPr>
          <a:xfrm>
            <a:off x="2061235" y="5948298"/>
            <a:ext cx="78774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“Fluidization” through source terms </a:t>
            </a:r>
          </a:p>
          <a:p>
            <a:pPr algn="ctr"/>
            <a:r>
              <a:rPr kumimoji="1" lang="en-US" altLang="ja-JP" sz="2800" dirty="0">
                <a:sym typeface="Wingdings" panose="05000000000000000000" pitchFamily="2" charset="2"/>
              </a:rPr>
              <a:t> Energy-momentum conservation as a whole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1313CEC9-1B3F-4478-B356-995FC6ABB1CA}"/>
                  </a:ext>
                </a:extLst>
              </p:cNvPr>
              <p:cNvSpPr txBox="1"/>
              <p:nvPr/>
            </p:nvSpPr>
            <p:spPr>
              <a:xfrm>
                <a:off x="9844502" y="2767009"/>
                <a:ext cx="2753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1313CEC9-1B3F-4478-B356-995FC6ABB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4502" y="2767009"/>
                <a:ext cx="27539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矢印: 右 233">
            <a:extLst>
              <a:ext uri="{FF2B5EF4-FFF2-40B4-BE49-F238E27FC236}">
                <a16:creationId xmlns:a16="http://schemas.microsoft.com/office/drawing/2014/main" id="{DA51E250-8D35-40C2-852E-19E4EE289D0E}"/>
              </a:ext>
            </a:extLst>
          </p:cNvPr>
          <p:cNvSpPr/>
          <p:nvPr/>
        </p:nvSpPr>
        <p:spPr>
          <a:xfrm>
            <a:off x="4245712" y="3601974"/>
            <a:ext cx="5200242" cy="491240"/>
          </a:xfrm>
          <a:prstGeom prst="rightArrow">
            <a:avLst>
              <a:gd name="adj1" fmla="val 47252"/>
              <a:gd name="adj2" fmla="val 50000"/>
            </a:avLst>
          </a:prstGeom>
          <a:gradFill>
            <a:gsLst>
              <a:gs pos="0">
                <a:srgbClr val="FF0000">
                  <a:alpha val="69000"/>
                </a:srgbClr>
              </a:gs>
              <a:gs pos="21000">
                <a:srgbClr val="FF6633">
                  <a:alpha val="7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 w="3175">
            <a:solidFill>
              <a:schemeClr val="tx1"/>
            </a:solidFill>
          </a:ln>
        </p:spPr>
        <p:style>
          <a:lnRef idx="0">
            <a:schemeClr val="accent3">
              <a:shade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4" name="矢印: 右 233">
            <a:extLst>
              <a:ext uri="{FF2B5EF4-FFF2-40B4-BE49-F238E27FC236}">
                <a16:creationId xmlns:a16="http://schemas.microsoft.com/office/drawing/2014/main" id="{6FF158BD-5F15-4F60-8FD9-78B5CB7ABC3B}"/>
              </a:ext>
            </a:extLst>
          </p:cNvPr>
          <p:cNvSpPr/>
          <p:nvPr/>
        </p:nvSpPr>
        <p:spPr>
          <a:xfrm>
            <a:off x="4245712" y="5201233"/>
            <a:ext cx="5200242" cy="491240"/>
          </a:xfrm>
          <a:prstGeom prst="rightArrow">
            <a:avLst>
              <a:gd name="adj1" fmla="val 47252"/>
              <a:gd name="adj2" fmla="val 50000"/>
            </a:avLst>
          </a:prstGeom>
          <a:gradFill flip="none" rotWithShape="1">
            <a:gsLst>
              <a:gs pos="0">
                <a:srgbClr val="FF0000">
                  <a:alpha val="69000"/>
                </a:srgbClr>
              </a:gs>
              <a:gs pos="21000">
                <a:srgbClr val="FF6633">
                  <a:alpha val="73000"/>
                </a:srgb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3175">
            <a:solidFill>
              <a:schemeClr val="tx1"/>
            </a:solidFill>
          </a:ln>
        </p:spPr>
        <p:style>
          <a:lnRef idx="0">
            <a:schemeClr val="accent3">
              <a:shade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D3A3B16-DC07-402F-B628-C4736A180C9E}"/>
              </a:ext>
            </a:extLst>
          </p:cNvPr>
          <p:cNvSpPr txBox="1"/>
          <p:nvPr/>
        </p:nvSpPr>
        <p:spPr>
          <a:xfrm>
            <a:off x="2730943" y="5201233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 err="1"/>
              <a:t>Partons</a:t>
            </a:r>
            <a:endParaRPr kumimoji="1" lang="ja-JP" altLang="en-US" sz="2800" dirty="0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0C8207B3-483E-4417-9A0B-32DE845C813F}"/>
              </a:ext>
            </a:extLst>
          </p:cNvPr>
          <p:cNvSpPr txBox="1"/>
          <p:nvPr/>
        </p:nvSpPr>
        <p:spPr>
          <a:xfrm>
            <a:off x="2885250" y="3613955"/>
            <a:ext cx="1191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Fluids</a:t>
            </a:r>
            <a:endParaRPr kumimoji="1" lang="ja-JP" altLang="en-US" sz="2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59E341-9EC8-4CA5-8943-2E2DE3C18B3C}"/>
              </a:ext>
            </a:extLst>
          </p:cNvPr>
          <p:cNvSpPr/>
          <p:nvPr/>
        </p:nvSpPr>
        <p:spPr>
          <a:xfrm>
            <a:off x="6980628" y="107272"/>
            <a:ext cx="5091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err="1"/>
              <a:t>M.Okai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K.Kawaguchi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Y.Tachibana</a:t>
            </a:r>
            <a:r>
              <a:rPr kumimoji="1" lang="en-US" altLang="ja-JP" dirty="0"/>
              <a:t>, TH (2017)</a:t>
            </a: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48C23E7A-66B7-40A1-A772-C91019D36654}"/>
              </a:ext>
            </a:extLst>
          </p:cNvPr>
          <p:cNvSpPr/>
          <p:nvPr/>
        </p:nvSpPr>
        <p:spPr>
          <a:xfrm>
            <a:off x="9961875" y="1348598"/>
            <a:ext cx="2041922" cy="15737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Conventional</a:t>
            </a:r>
          </a:p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hydro simulations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17" name="直線矢印コネクタ 116">
            <a:extLst>
              <a:ext uri="{FF2B5EF4-FFF2-40B4-BE49-F238E27FC236}">
                <a16:creationId xmlns:a16="http://schemas.microsoft.com/office/drawing/2014/main" id="{301EDFF9-918C-4263-A8DF-953C6764B751}"/>
              </a:ext>
            </a:extLst>
          </p:cNvPr>
          <p:cNvCxnSpPr/>
          <p:nvPr/>
        </p:nvCxnSpPr>
        <p:spPr>
          <a:xfrm flipV="1">
            <a:off x="462133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>
            <a:extLst>
              <a:ext uri="{FF2B5EF4-FFF2-40B4-BE49-F238E27FC236}">
                <a16:creationId xmlns:a16="http://schemas.microsoft.com/office/drawing/2014/main" id="{52D58C73-A95F-406A-B769-95A98371AB0F}"/>
              </a:ext>
            </a:extLst>
          </p:cNvPr>
          <p:cNvCxnSpPr/>
          <p:nvPr/>
        </p:nvCxnSpPr>
        <p:spPr>
          <a:xfrm flipV="1">
            <a:off x="493566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>
            <a:extLst>
              <a:ext uri="{FF2B5EF4-FFF2-40B4-BE49-F238E27FC236}">
                <a16:creationId xmlns:a16="http://schemas.microsoft.com/office/drawing/2014/main" id="{E60018E2-EC9B-496D-85F3-F40C5061A28A}"/>
              </a:ext>
            </a:extLst>
          </p:cNvPr>
          <p:cNvCxnSpPr/>
          <p:nvPr/>
        </p:nvCxnSpPr>
        <p:spPr>
          <a:xfrm flipV="1">
            <a:off x="524998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637760CD-488C-4222-8341-B4AAAF28EC1C}"/>
              </a:ext>
            </a:extLst>
          </p:cNvPr>
          <p:cNvCxnSpPr/>
          <p:nvPr/>
        </p:nvCxnSpPr>
        <p:spPr>
          <a:xfrm flipV="1">
            <a:off x="556431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矢印コネクタ 120">
            <a:extLst>
              <a:ext uri="{FF2B5EF4-FFF2-40B4-BE49-F238E27FC236}">
                <a16:creationId xmlns:a16="http://schemas.microsoft.com/office/drawing/2014/main" id="{F3448037-FA35-4436-9294-46E282B57DAF}"/>
              </a:ext>
            </a:extLst>
          </p:cNvPr>
          <p:cNvCxnSpPr/>
          <p:nvPr/>
        </p:nvCxnSpPr>
        <p:spPr>
          <a:xfrm flipV="1">
            <a:off x="587863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>
            <a:extLst>
              <a:ext uri="{FF2B5EF4-FFF2-40B4-BE49-F238E27FC236}">
                <a16:creationId xmlns:a16="http://schemas.microsoft.com/office/drawing/2014/main" id="{796C35DD-A0D0-48B4-927A-8188761017A9}"/>
              </a:ext>
            </a:extLst>
          </p:cNvPr>
          <p:cNvCxnSpPr/>
          <p:nvPr/>
        </p:nvCxnSpPr>
        <p:spPr>
          <a:xfrm flipV="1">
            <a:off x="619296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矢印コネクタ 122">
            <a:extLst>
              <a:ext uri="{FF2B5EF4-FFF2-40B4-BE49-F238E27FC236}">
                <a16:creationId xmlns:a16="http://schemas.microsoft.com/office/drawing/2014/main" id="{8AA002EE-F201-4A0F-85F9-1C887571E9D8}"/>
              </a:ext>
            </a:extLst>
          </p:cNvPr>
          <p:cNvCxnSpPr/>
          <p:nvPr/>
        </p:nvCxnSpPr>
        <p:spPr>
          <a:xfrm flipV="1">
            <a:off x="650728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矢印コネクタ 123">
            <a:extLst>
              <a:ext uri="{FF2B5EF4-FFF2-40B4-BE49-F238E27FC236}">
                <a16:creationId xmlns:a16="http://schemas.microsoft.com/office/drawing/2014/main" id="{6EDB72FD-242C-4B46-940E-0514C3ECBE01}"/>
              </a:ext>
            </a:extLst>
          </p:cNvPr>
          <p:cNvCxnSpPr/>
          <p:nvPr/>
        </p:nvCxnSpPr>
        <p:spPr>
          <a:xfrm flipV="1">
            <a:off x="682161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>
            <a:extLst>
              <a:ext uri="{FF2B5EF4-FFF2-40B4-BE49-F238E27FC236}">
                <a16:creationId xmlns:a16="http://schemas.microsoft.com/office/drawing/2014/main" id="{9C16C991-8BE4-4E85-B2BA-9C2ECDDB419E}"/>
              </a:ext>
            </a:extLst>
          </p:cNvPr>
          <p:cNvCxnSpPr/>
          <p:nvPr/>
        </p:nvCxnSpPr>
        <p:spPr>
          <a:xfrm flipV="1">
            <a:off x="713593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矢印コネクタ 125">
            <a:extLst>
              <a:ext uri="{FF2B5EF4-FFF2-40B4-BE49-F238E27FC236}">
                <a16:creationId xmlns:a16="http://schemas.microsoft.com/office/drawing/2014/main" id="{28AEF088-4FEF-421F-A9B4-D3A1F088D8B0}"/>
              </a:ext>
            </a:extLst>
          </p:cNvPr>
          <p:cNvCxnSpPr/>
          <p:nvPr/>
        </p:nvCxnSpPr>
        <p:spPr>
          <a:xfrm flipV="1">
            <a:off x="745026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48895CBC-E986-42CC-9860-D66B764D54C2}"/>
              </a:ext>
            </a:extLst>
          </p:cNvPr>
          <p:cNvCxnSpPr/>
          <p:nvPr/>
        </p:nvCxnSpPr>
        <p:spPr>
          <a:xfrm flipV="1">
            <a:off x="776458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>
            <a:extLst>
              <a:ext uri="{FF2B5EF4-FFF2-40B4-BE49-F238E27FC236}">
                <a16:creationId xmlns:a16="http://schemas.microsoft.com/office/drawing/2014/main" id="{2E8B3B7F-92E4-4006-B068-9D796107E987}"/>
              </a:ext>
            </a:extLst>
          </p:cNvPr>
          <p:cNvCxnSpPr/>
          <p:nvPr/>
        </p:nvCxnSpPr>
        <p:spPr>
          <a:xfrm flipV="1">
            <a:off x="807891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>
            <a:extLst>
              <a:ext uri="{FF2B5EF4-FFF2-40B4-BE49-F238E27FC236}">
                <a16:creationId xmlns:a16="http://schemas.microsoft.com/office/drawing/2014/main" id="{F07ACBAD-4091-47B4-A46F-B43A9E28DA05}"/>
              </a:ext>
            </a:extLst>
          </p:cNvPr>
          <p:cNvCxnSpPr/>
          <p:nvPr/>
        </p:nvCxnSpPr>
        <p:spPr>
          <a:xfrm flipV="1">
            <a:off x="8393239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>
            <a:extLst>
              <a:ext uri="{FF2B5EF4-FFF2-40B4-BE49-F238E27FC236}">
                <a16:creationId xmlns:a16="http://schemas.microsoft.com/office/drawing/2014/main" id="{85851238-BDDE-418B-BEF7-CED440E80CC9}"/>
              </a:ext>
            </a:extLst>
          </p:cNvPr>
          <p:cNvCxnSpPr/>
          <p:nvPr/>
        </p:nvCxnSpPr>
        <p:spPr>
          <a:xfrm flipV="1">
            <a:off x="8707564" y="4147100"/>
            <a:ext cx="0" cy="10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2175C9E9-9B89-41F4-A419-10B25EDB4851}"/>
                  </a:ext>
                </a:extLst>
              </p:cNvPr>
              <p:cNvSpPr txBox="1"/>
              <p:nvPr/>
            </p:nvSpPr>
            <p:spPr>
              <a:xfrm>
                <a:off x="4456758" y="4117482"/>
                <a:ext cx="4523354" cy="1104213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600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6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bSup>
                      <m:r>
                        <a:rPr kumimoji="1" lang="en-US" altLang="ja-JP" sz="6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6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60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6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kumimoji="1" lang="en-US" altLang="ja-JP" sz="6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kumimoji="1" lang="en-US" altLang="ja-JP" sz="6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kumimoji="1" lang="en-US" altLang="ja-JP" sz="6000" i="1"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</m:oMath>
                  </m:oMathPara>
                </a14:m>
                <a:endParaRPr kumimoji="1" lang="ja-JP" altLang="en-US" sz="6000" dirty="0"/>
              </a:p>
            </p:txBody>
          </p:sp>
        </mc:Choice>
        <mc:Fallback xmlns=""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2175C9E9-9B89-41F4-A419-10B25EDB4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758" y="4117482"/>
                <a:ext cx="4523354" cy="11042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116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F3B0E8-52F7-4C12-8706-93CFAD6A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Energy density and transverse flow fluctuations without core-corona picture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F884B09-FAB1-4EF4-A12C-BEEDF7D8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00F4A39-CA99-4175-A382-8746E465D8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2"/>
          <a:stretch/>
        </p:blipFill>
        <p:spPr>
          <a:xfrm>
            <a:off x="904974" y="2274208"/>
            <a:ext cx="5986390" cy="29105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86A0F2EF-F802-4B30-A656-125F32C8A4EA}"/>
                  </a:ext>
                </a:extLst>
              </p:cNvPr>
              <p:cNvSpPr txBox="1"/>
              <p:nvPr/>
            </p:nvSpPr>
            <p:spPr>
              <a:xfrm>
                <a:off x="744517" y="1673258"/>
                <a:ext cx="6307304" cy="5343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800" dirty="0"/>
                  <a:t>Pb+Pb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=2.76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TeV</m:t>
                    </m:r>
                  </m:oMath>
                </a14:m>
                <a:r>
                  <a:rPr kumimoji="1" lang="en-US" altLang="ja-JP" sz="2800" dirty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=10.08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86A0F2EF-F802-4B30-A656-125F32C8A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17" y="1673258"/>
                <a:ext cx="6307304" cy="534377"/>
              </a:xfrm>
              <a:prstGeom prst="rect">
                <a:avLst/>
              </a:prstGeom>
              <a:blipFill>
                <a:blip r:embed="rId3"/>
                <a:stretch>
                  <a:fillRect l="-1932" t="-10227" b="-29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CCC84C-E8AD-4626-9788-6165AF5C46AC}"/>
              </a:ext>
            </a:extLst>
          </p:cNvPr>
          <p:cNvSpPr txBox="1"/>
          <p:nvPr/>
        </p:nvSpPr>
        <p:spPr>
          <a:xfrm>
            <a:off x="904974" y="5251315"/>
            <a:ext cx="2590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energy density</a:t>
            </a:r>
          </a:p>
          <a:p>
            <a:pPr algn="ctr"/>
            <a:r>
              <a:rPr kumimoji="1" lang="en-US" altLang="ja-JP" sz="2800" dirty="0"/>
              <a:t>distribution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CC5F64D-AB5B-478C-BD27-489BA8BD6461}"/>
              </a:ext>
            </a:extLst>
          </p:cNvPr>
          <p:cNvSpPr txBox="1"/>
          <p:nvPr/>
        </p:nvSpPr>
        <p:spPr>
          <a:xfrm>
            <a:off x="3898169" y="5251314"/>
            <a:ext cx="34275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transverse flow</a:t>
            </a:r>
          </a:p>
          <a:p>
            <a:pPr algn="ctr"/>
            <a:r>
              <a:rPr kumimoji="1" lang="en-US" altLang="ja-JP" sz="2800" dirty="0"/>
              <a:t>velocity distribution</a:t>
            </a:r>
            <a:endParaRPr kumimoji="1" lang="ja-JP" altLang="en-US" sz="28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F9BE4E-FD4D-4CC3-BBDE-802EF45D440A}"/>
              </a:ext>
            </a:extLst>
          </p:cNvPr>
          <p:cNvSpPr txBox="1"/>
          <p:nvPr/>
        </p:nvSpPr>
        <p:spPr>
          <a:xfrm>
            <a:off x="7284005" y="2069121"/>
            <a:ext cx="47605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/>
              <a:t>Initial </a:t>
            </a:r>
            <a:r>
              <a:rPr kumimoji="1" lang="en-US" altLang="ja-JP" sz="2400" dirty="0" err="1"/>
              <a:t>parton</a:t>
            </a:r>
            <a:r>
              <a:rPr kumimoji="1" lang="en-US" altLang="ja-JP" sz="2400" dirty="0"/>
              <a:t> phase space distribution from event to event</a:t>
            </a:r>
          </a:p>
          <a:p>
            <a:pPr algn="l"/>
            <a:endParaRPr kumimoji="1" lang="en-US" altLang="ja-JP" sz="2400" dirty="0"/>
          </a:p>
          <a:p>
            <a:pPr algn="l"/>
            <a:r>
              <a:rPr kumimoji="1" lang="en-US" altLang="ja-JP" sz="2400" dirty="0"/>
              <a:t>Dynamical initialization obeying momentum conservation</a:t>
            </a:r>
          </a:p>
          <a:p>
            <a:pPr algn="l"/>
            <a:endParaRPr kumimoji="1" lang="en-US" altLang="ja-JP" sz="2400" dirty="0"/>
          </a:p>
          <a:p>
            <a:pPr algn="l"/>
            <a:r>
              <a:rPr kumimoji="1" lang="en-US" altLang="ja-JP" sz="2400" dirty="0">
                <a:sym typeface="Wingdings" panose="05000000000000000000" pitchFamily="2" charset="2"/>
              </a:rPr>
              <a:t>Initial random transverse</a:t>
            </a:r>
          </a:p>
          <a:p>
            <a:pPr algn="l"/>
            <a:r>
              <a:rPr kumimoji="1" lang="en-US" altLang="ja-JP" sz="2400" dirty="0">
                <a:sym typeface="Wingdings" panose="05000000000000000000" pitchFamily="2" charset="2"/>
              </a:rPr>
              <a:t>flow velocity</a:t>
            </a:r>
          </a:p>
          <a:p>
            <a:pPr algn="l"/>
            <a:endParaRPr kumimoji="1" lang="en-US" altLang="ja-JP" sz="2400" dirty="0">
              <a:sym typeface="Wingdings" panose="05000000000000000000" pitchFamily="2" charset="2"/>
            </a:endParaRPr>
          </a:p>
          <a:p>
            <a:pPr algn="l"/>
            <a:r>
              <a:rPr kumimoji="1" lang="en-US" altLang="ja-JP" sz="2400" dirty="0">
                <a:sym typeface="Wingdings" panose="05000000000000000000" pitchFamily="2" charset="2"/>
              </a:rPr>
              <a:t>Anisotropy interpreted from initial random (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geometry+flow</a:t>
            </a:r>
            <a:r>
              <a:rPr kumimoji="1" lang="en-US" altLang="ja-JP" sz="2400" dirty="0"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8A81D624-2FCA-435D-843F-93A2588A1F10}"/>
              </a:ext>
            </a:extLst>
          </p:cNvPr>
          <p:cNvSpPr/>
          <p:nvPr/>
        </p:nvSpPr>
        <p:spPr>
          <a:xfrm>
            <a:off x="9179641" y="2833163"/>
            <a:ext cx="484632" cy="37252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B434C57-586E-471B-B108-C6C524F06337}"/>
              </a:ext>
            </a:extLst>
          </p:cNvPr>
          <p:cNvSpPr txBox="1"/>
          <p:nvPr/>
        </p:nvSpPr>
        <p:spPr>
          <a:xfrm>
            <a:off x="5006110" y="6346680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 err="1"/>
              <a:t>M.Okai</a:t>
            </a:r>
            <a:r>
              <a:rPr kumimoji="1" lang="en-US" altLang="ja-JP" dirty="0"/>
              <a:t> (2018)</a:t>
            </a:r>
            <a:endParaRPr kumimoji="1" lang="ja-JP" altLang="en-US" dirty="0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2E6E35FE-5FC8-458A-95F4-039A92A70FD9}"/>
              </a:ext>
            </a:extLst>
          </p:cNvPr>
          <p:cNvSpPr/>
          <p:nvPr/>
        </p:nvSpPr>
        <p:spPr>
          <a:xfrm>
            <a:off x="9179641" y="3969729"/>
            <a:ext cx="484632" cy="37252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08B7EA91-94D3-488D-9B15-B22C1ED6B8DB}"/>
              </a:ext>
            </a:extLst>
          </p:cNvPr>
          <p:cNvSpPr/>
          <p:nvPr/>
        </p:nvSpPr>
        <p:spPr>
          <a:xfrm>
            <a:off x="9171847" y="5062512"/>
            <a:ext cx="484632" cy="37252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7932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244450-4003-418A-8734-1DC449ABC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Fluidization rate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846BBBF-B229-4ED3-AD7C-7D7CDCE7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32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358105B5-170B-4AC0-AA1A-C4B175569709}"/>
                  </a:ext>
                </a:extLst>
              </p:cNvPr>
              <p:cNvSpPr txBox="1"/>
              <p:nvPr/>
            </p:nvSpPr>
            <p:spPr>
              <a:xfrm>
                <a:off x="5982182" y="1999108"/>
                <a:ext cx="3986219" cy="14004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4400" b="0" i="0" smtClean="0">
                                  <a:latin typeface="Cambria Math" panose="02040503050406030204" pitchFamily="18" charset="0"/>
                                </a:rPr>
                                <m:t>core</m:t>
                              </m:r>
                            </m:sub>
                          </m:sSub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4400" b="0" i="0" smtClean="0"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kumimoji="1" lang="en-US" altLang="ja-JP" sz="4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44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358105B5-170B-4AC0-AA1A-C4B175569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2182" y="1999108"/>
                <a:ext cx="3986219" cy="14004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A702FC-B625-445F-AA79-B1F38750D061}"/>
              </a:ext>
            </a:extLst>
          </p:cNvPr>
          <p:cNvSpPr txBox="1"/>
          <p:nvPr/>
        </p:nvSpPr>
        <p:spPr>
          <a:xfrm>
            <a:off x="6710792" y="1175415"/>
            <a:ext cx="392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Core energy at midrapidity</a:t>
            </a:r>
            <a:endParaRPr kumimoji="1"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1687B7-8D1B-40A4-AC46-6D799B5BEF76}"/>
              </a:ext>
            </a:extLst>
          </p:cNvPr>
          <p:cNvSpPr txBox="1"/>
          <p:nvPr/>
        </p:nvSpPr>
        <p:spPr>
          <a:xfrm>
            <a:off x="6710792" y="3816212"/>
            <a:ext cx="4794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/>
              <a:t>Total energy at midrapidity</a:t>
            </a:r>
          </a:p>
          <a:p>
            <a:pPr algn="l"/>
            <a:r>
              <a:rPr kumimoji="1" lang="en-US" altLang="ja-JP" sz="2400" dirty="0">
                <a:sym typeface="Wingdings" panose="05000000000000000000" pitchFamily="2" charset="2"/>
              </a:rPr>
              <a:t> 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Partons</a:t>
            </a:r>
            <a:r>
              <a:rPr kumimoji="1" lang="en-US" altLang="ja-JP" sz="2400" dirty="0">
                <a:sym typeface="Wingdings" panose="05000000000000000000" pitchFamily="2" charset="2"/>
              </a:rPr>
              <a:t> forced to be fluidized at the first time step</a:t>
            </a:r>
            <a:endParaRPr kumimoji="1" lang="ja-JP" altLang="en-US" sz="24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CF62EFA-E973-43C9-8A07-3D9135987DFD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8128000" y="3546764"/>
            <a:ext cx="980186" cy="2694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A7074EC-78FE-41F7-B086-2F045BF02E97}"/>
              </a:ext>
            </a:extLst>
          </p:cNvPr>
          <p:cNvCxnSpPr>
            <a:stCxn id="6" idx="2"/>
            <a:endCxn id="5" idx="0"/>
          </p:cNvCxnSpPr>
          <p:nvPr/>
        </p:nvCxnSpPr>
        <p:spPr>
          <a:xfrm flipH="1">
            <a:off x="7975292" y="1637080"/>
            <a:ext cx="699339" cy="3620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A8D8DD-1A83-4A68-9235-30C7EA1A0C6D}"/>
              </a:ext>
            </a:extLst>
          </p:cNvPr>
          <p:cNvSpPr txBox="1"/>
          <p:nvPr/>
        </p:nvSpPr>
        <p:spPr>
          <a:xfrm>
            <a:off x="5765412" y="5171587"/>
            <a:ext cx="6131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Monotonic increase + saturation</a:t>
            </a:r>
          </a:p>
          <a:p>
            <a:pPr algn="l"/>
            <a:r>
              <a:rPr kumimoji="1" lang="en-US" altLang="ja-JP" sz="2800" dirty="0">
                <a:sym typeface="Wingdings" panose="05000000000000000000" pitchFamily="2" charset="2"/>
              </a:rPr>
              <a:t> Core part dominance in high multiplicity events</a:t>
            </a:r>
            <a:endParaRPr kumimoji="1" lang="ja-JP" altLang="en-US" sz="2800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61866D8F-B37F-4123-BA15-ED38BEA3C5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522" y="1315899"/>
            <a:ext cx="4000500" cy="5000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2C6AC2D-36DE-4DDE-8A41-9810AE8379B3}"/>
                  </a:ext>
                </a:extLst>
              </p:cNvPr>
              <p:cNvSpPr txBox="1"/>
              <p:nvPr/>
            </p:nvSpPr>
            <p:spPr>
              <a:xfrm>
                <a:off x="2677339" y="6313770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2C6AC2D-36DE-4DDE-8A41-9810AE837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7339" y="6313770"/>
                <a:ext cx="147886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FC3A6AF-6009-45CD-A581-792597711EC4}"/>
                  </a:ext>
                </a:extLst>
              </p:cNvPr>
              <p:cNvSpPr txBox="1"/>
              <p:nvPr/>
            </p:nvSpPr>
            <p:spPr>
              <a:xfrm rot="16200000">
                <a:off x="956193" y="3466044"/>
                <a:ext cx="34233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FC3A6AF-6009-45CD-A581-792597711E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56193" y="3466044"/>
                <a:ext cx="342337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6541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31EC07B3-6A77-40B9-A60D-4A3F75401BF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Lambdas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1" lang="en-US" altLang="ja-JP" dirty="0"/>
                  <a:t>)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31EC07B3-6A77-40B9-A60D-4A3F75401B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75F48CB-89A4-4B3C-B859-5C504EF55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715" y="6310312"/>
            <a:ext cx="2743200" cy="365125"/>
          </a:xfrm>
        </p:spPr>
        <p:txBody>
          <a:bodyPr/>
          <a:lstStyle/>
          <a:p>
            <a:fld id="{790CF57B-DD1B-4031-B9F9-0C464C9FAFED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351425A9-5EE6-4486-B8BD-612F1E681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98" y="1690688"/>
            <a:ext cx="2857500" cy="428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96FCCD2-3140-49E9-83F0-9CC06AC3CE4A}"/>
                  </a:ext>
                </a:extLst>
              </p:cNvPr>
              <p:cNvSpPr txBox="1"/>
              <p:nvPr/>
            </p:nvSpPr>
            <p:spPr>
              <a:xfrm>
                <a:off x="2466826" y="6008911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96FCCD2-3140-49E9-83F0-9CC06AC3C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826" y="6008911"/>
                <a:ext cx="147886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564A1B2-840B-4E48-BDFB-B4DBED27CFEA}"/>
                  </a:ext>
                </a:extLst>
              </p:cNvPr>
              <p:cNvSpPr txBox="1"/>
              <p:nvPr/>
            </p:nvSpPr>
            <p:spPr>
              <a:xfrm rot="16200000">
                <a:off x="960554" y="3215051"/>
                <a:ext cx="115403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564A1B2-840B-4E48-BDFB-B4DBED27C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60554" y="3215051"/>
                <a:ext cx="115403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>
            <a:extLst>
              <a:ext uri="{FF2B5EF4-FFF2-40B4-BE49-F238E27FC236}">
                <a16:creationId xmlns:a16="http://schemas.microsoft.com/office/drawing/2014/main" id="{D6A2665D-009C-4555-908D-08227FA1E4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65" t="69074" r="8667" b="7445"/>
          <a:stretch/>
        </p:blipFill>
        <p:spPr>
          <a:xfrm>
            <a:off x="3019424" y="4664074"/>
            <a:ext cx="1333500" cy="1006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3388E3E-2B86-4701-A818-F30F2D8999E2}"/>
                  </a:ext>
                </a:extLst>
              </p:cNvPr>
              <p:cNvSpPr txBox="1"/>
              <p:nvPr/>
            </p:nvSpPr>
            <p:spPr>
              <a:xfrm>
                <a:off x="2466826" y="1924050"/>
                <a:ext cx="3206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3388E3E-2B86-4701-A818-F30F2D899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826" y="1924050"/>
                <a:ext cx="320601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5B0D689-0EA5-4BF3-B73E-6CE95F07C5DF}"/>
                  </a:ext>
                </a:extLst>
              </p:cNvPr>
              <p:cNvSpPr txBox="1"/>
              <p:nvPr/>
            </p:nvSpPr>
            <p:spPr>
              <a:xfrm>
                <a:off x="5279441" y="2710428"/>
                <a:ext cx="602947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Similar trends to Cascade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kumimoji="1" lang="en-US" altLang="ja-JP" sz="2800" dirty="0"/>
                  <a:t>)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Rapid increase with multiplicity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Saturation above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800" i="0">
                                <a:latin typeface="Cambria Math" panose="02040503050406030204" pitchFamily="18" charset="0"/>
                              </a:rPr>
                              <m:t>ch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~100</m:t>
                    </m:r>
                  </m:oMath>
                </a14:m>
                <a:endParaRPr kumimoji="1" lang="en-US" altLang="ja-JP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1" lang="en-US" altLang="ja-JP" sz="2800" dirty="0"/>
                  <a:t>Scale solely with multiplicity regardless of system size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5B0D689-0EA5-4BF3-B73E-6CE95F07C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441" y="2710428"/>
                <a:ext cx="6029474" cy="2246769"/>
              </a:xfrm>
              <a:prstGeom prst="rect">
                <a:avLst/>
              </a:prstGeom>
              <a:blipFill>
                <a:blip r:embed="rId8"/>
                <a:stretch>
                  <a:fillRect l="-2022" t="-2989" b="-67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1858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31EC07B3-6A77-40B9-A60D-4A3F75401BF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P</a:t>
                </a:r>
                <a:r>
                  <a:rPr kumimoji="1" lang="en-US" altLang="ja-JP" dirty="0"/>
                  <a:t>hi mesons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kumimoji="1" lang="en-US" altLang="ja-JP" dirty="0"/>
                  <a:t>)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31EC07B3-6A77-40B9-A60D-4A3F75401B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75F48CB-89A4-4B3C-B859-5C504EF55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715" y="6310312"/>
            <a:ext cx="2743200" cy="365125"/>
          </a:xfrm>
        </p:spPr>
        <p:txBody>
          <a:bodyPr/>
          <a:lstStyle/>
          <a:p>
            <a:fld id="{790CF57B-DD1B-4031-B9F9-0C464C9FAFED}" type="slidenum">
              <a:rPr kumimoji="1" lang="ja-JP" altLang="en-US" smtClean="0"/>
              <a:t>34</a:t>
            </a:fld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C8DCF11-923E-4C52-9202-AEC462E81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1690688"/>
            <a:ext cx="2857500" cy="428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96FCCD2-3140-49E9-83F0-9CC06AC3CE4A}"/>
                  </a:ext>
                </a:extLst>
              </p:cNvPr>
              <p:cNvSpPr txBox="1"/>
              <p:nvPr/>
            </p:nvSpPr>
            <p:spPr>
              <a:xfrm>
                <a:off x="2466826" y="6008911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96FCCD2-3140-49E9-83F0-9CC06AC3C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826" y="6008911"/>
                <a:ext cx="147886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564A1B2-840B-4E48-BDFB-B4DBED27CFEA}"/>
                  </a:ext>
                </a:extLst>
              </p:cNvPr>
              <p:cNvSpPr txBox="1"/>
              <p:nvPr/>
            </p:nvSpPr>
            <p:spPr>
              <a:xfrm rot="16200000">
                <a:off x="960554" y="3215051"/>
                <a:ext cx="115403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564A1B2-840B-4E48-BDFB-B4DBED27C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60554" y="3215051"/>
                <a:ext cx="115403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>
            <a:extLst>
              <a:ext uri="{FF2B5EF4-FFF2-40B4-BE49-F238E27FC236}">
                <a16:creationId xmlns:a16="http://schemas.microsoft.com/office/drawing/2014/main" id="{D6A2665D-009C-4555-908D-08227FA1E4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65" t="69074" r="8667" b="7445"/>
          <a:stretch/>
        </p:blipFill>
        <p:spPr>
          <a:xfrm>
            <a:off x="3019424" y="4664074"/>
            <a:ext cx="1333500" cy="1006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856DE1C2-A35F-4370-9423-69FBDE087C70}"/>
                  </a:ext>
                </a:extLst>
              </p:cNvPr>
              <p:cNvSpPr txBox="1"/>
              <p:nvPr/>
            </p:nvSpPr>
            <p:spPr>
              <a:xfrm>
                <a:off x="2480017" y="1924050"/>
                <a:ext cx="35554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856DE1C2-A35F-4370-9423-69FBDE087C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017" y="1924050"/>
                <a:ext cx="355547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96AEFAB-90D8-448F-9E26-1B4CAFDD9726}"/>
                  </a:ext>
                </a:extLst>
              </p:cNvPr>
              <p:cNvSpPr txBox="1"/>
              <p:nvPr/>
            </p:nvSpPr>
            <p:spPr>
              <a:xfrm>
                <a:off x="5250868" y="1361499"/>
                <a:ext cx="654108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/>
                  <a:t>Similar trends to Lambda and Cascade</a:t>
                </a:r>
              </a:p>
              <a:p>
                <a:r>
                  <a:rPr kumimoji="1" lang="en-US" altLang="ja-JP" sz="2800" dirty="0">
                    <a:sym typeface="Wingdings" panose="05000000000000000000" pitchFamily="2" charset="2"/>
                  </a:rPr>
                  <a:t> Enhancement of ratio with multiplicity even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𝑆</m:t>
                        </m:r>
                      </m:e>
                    </m:d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=0</m:t>
                    </m:r>
                  </m:oMath>
                </a14:m>
                <a:endParaRPr kumimoji="1" lang="en-US" altLang="ja-JP" sz="2800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96AEFAB-90D8-448F-9E26-1B4CAFDD97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0868" y="1361499"/>
                <a:ext cx="6541082" cy="1384995"/>
              </a:xfrm>
              <a:prstGeom prst="rect">
                <a:avLst/>
              </a:prstGeom>
              <a:blipFill>
                <a:blip r:embed="rId7"/>
                <a:stretch>
                  <a:fillRect l="-1864" t="-4386" r="-1678" b="-109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矢印: 上下 4">
            <a:extLst>
              <a:ext uri="{FF2B5EF4-FFF2-40B4-BE49-F238E27FC236}">
                <a16:creationId xmlns:a16="http://schemas.microsoft.com/office/drawing/2014/main" id="{F48C164D-719B-4043-8EED-A8FF917AE8A0}"/>
              </a:ext>
            </a:extLst>
          </p:cNvPr>
          <p:cNvSpPr/>
          <p:nvPr/>
        </p:nvSpPr>
        <p:spPr>
          <a:xfrm>
            <a:off x="7910076" y="3128065"/>
            <a:ext cx="749157" cy="1050958"/>
          </a:xfrm>
          <a:prstGeom prst="up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67FE40-7406-463E-99DC-A807095868DB}"/>
              </a:ext>
            </a:extLst>
          </p:cNvPr>
          <p:cNvSpPr txBox="1"/>
          <p:nvPr/>
        </p:nvSpPr>
        <p:spPr>
          <a:xfrm>
            <a:off x="5250868" y="4222041"/>
            <a:ext cx="63722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/>
              <a:t>Canonical suppression scenario</a:t>
            </a:r>
          </a:p>
          <a:p>
            <a:pPr marL="457200" indent="-457200" algn="l">
              <a:buFont typeface="Wingdings" panose="05000000000000000000" pitchFamily="2" charset="2"/>
              <a:buChar char="ß"/>
            </a:pPr>
            <a:r>
              <a:rPr kumimoji="1" lang="en-US" altLang="ja-JP" sz="2800" dirty="0">
                <a:sym typeface="Wingdings" panose="05000000000000000000" pitchFamily="2" charset="2"/>
              </a:rPr>
              <a:t>Suppression of strange hadron yields due to absence of bath of strangeness</a:t>
            </a:r>
            <a:r>
              <a:rPr kumimoji="1" lang="ja-JP" altLang="en-US" sz="2800" dirty="0">
                <a:sym typeface="Wingdings" panose="05000000000000000000" pitchFamily="2" charset="2"/>
              </a:rPr>
              <a:t> </a:t>
            </a:r>
            <a:r>
              <a:rPr kumimoji="1" lang="en-US" altLang="ja-JP" sz="2800" dirty="0">
                <a:sym typeface="Wingdings" panose="05000000000000000000" pitchFamily="2" charset="2"/>
              </a:rPr>
              <a:t>in</a:t>
            </a:r>
            <a:r>
              <a:rPr kumimoji="1" lang="ja-JP" altLang="en-US" sz="2800" dirty="0">
                <a:sym typeface="Wingdings" panose="05000000000000000000" pitchFamily="2" charset="2"/>
              </a:rPr>
              <a:t> </a:t>
            </a:r>
            <a:r>
              <a:rPr kumimoji="1" lang="en-US" altLang="ja-JP" sz="2800" dirty="0">
                <a:sym typeface="Wingdings" panose="05000000000000000000" pitchFamily="2" charset="2"/>
              </a:rPr>
              <a:t>small systems</a:t>
            </a:r>
          </a:p>
          <a:p>
            <a:pPr marL="457200" indent="-457200" algn="l">
              <a:buFont typeface="Wingdings" panose="05000000000000000000" pitchFamily="2" charset="2"/>
              <a:buChar char="ß"/>
            </a:pPr>
            <a:r>
              <a:rPr kumimoji="1" lang="en-US" altLang="ja-JP" sz="2800" dirty="0">
                <a:sym typeface="Wingdings" panose="05000000000000000000" pitchFamily="2" charset="2"/>
              </a:rPr>
              <a:t>Phi mesons are NOT suppressed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B3FB53-748D-4192-A368-469508CAACF0}"/>
              </a:ext>
            </a:extLst>
          </p:cNvPr>
          <p:cNvSpPr txBox="1"/>
          <p:nvPr/>
        </p:nvSpPr>
        <p:spPr>
          <a:xfrm>
            <a:off x="6142039" y="2746494"/>
            <a:ext cx="6040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/>
              <a:t>(*Same conclusion as in, e.g., </a:t>
            </a:r>
            <a:r>
              <a:rPr kumimoji="1" lang="en-US" altLang="ja-JP" sz="1600" dirty="0" err="1"/>
              <a:t>Becattini</a:t>
            </a:r>
            <a:r>
              <a:rPr kumimoji="1" lang="en-US" altLang="ja-JP" sz="1600" dirty="0"/>
              <a:t> and Manninen (2009))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0CC79D6-630E-48FF-8A2B-457AB708841A}"/>
              </a:ext>
            </a:extLst>
          </p:cNvPr>
          <p:cNvSpPr txBox="1"/>
          <p:nvPr/>
        </p:nvSpPr>
        <p:spPr>
          <a:xfrm>
            <a:off x="5593872" y="6439798"/>
            <a:ext cx="5057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/>
              <a:t>See, e.g., </a:t>
            </a:r>
            <a:r>
              <a:rPr kumimoji="1" lang="en-US" altLang="ja-JP" sz="1600" dirty="0" err="1"/>
              <a:t>Vislavicius</a:t>
            </a:r>
            <a:r>
              <a:rPr kumimoji="1" lang="en-US" altLang="ja-JP" sz="1600" dirty="0"/>
              <a:t> and </a:t>
            </a:r>
            <a:r>
              <a:rPr kumimoji="1" lang="en-US" altLang="ja-JP" sz="1600" dirty="0" err="1"/>
              <a:t>Kalweit</a:t>
            </a:r>
            <a:r>
              <a:rPr kumimoji="1" lang="en-US" altLang="ja-JP" sz="1600" dirty="0"/>
              <a:t>, arXiv:1610.03001 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785625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EC07B3-6A77-40B9-A60D-4A3F75401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</a:t>
            </a:r>
            <a:r>
              <a:rPr kumimoji="1" lang="en-US" altLang="ja-JP" dirty="0"/>
              <a:t>rotons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75F48CB-89A4-4B3C-B859-5C504EF55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715" y="6310312"/>
            <a:ext cx="2743200" cy="365125"/>
          </a:xfrm>
        </p:spPr>
        <p:txBody>
          <a:bodyPr/>
          <a:lstStyle/>
          <a:p>
            <a:fld id="{790CF57B-DD1B-4031-B9F9-0C464C9FAFED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5CC67B7E-D28A-4160-833F-A90599E5E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2" y="1690688"/>
            <a:ext cx="2857500" cy="428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B0CDED2C-DF96-4855-A11E-0737D0197A94}"/>
                  </a:ext>
                </a:extLst>
              </p:cNvPr>
              <p:cNvSpPr txBox="1"/>
              <p:nvPr/>
            </p:nvSpPr>
            <p:spPr>
              <a:xfrm rot="16200000">
                <a:off x="917171" y="3198446"/>
                <a:ext cx="1144416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ja-JP" alt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B0CDED2C-DF96-4855-A11E-0737D0197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17171" y="3198446"/>
                <a:ext cx="1144416" cy="4641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C74348A-84AD-45B1-AD87-223538BBA755}"/>
                  </a:ext>
                </a:extLst>
              </p:cNvPr>
              <p:cNvSpPr txBox="1"/>
              <p:nvPr/>
            </p:nvSpPr>
            <p:spPr>
              <a:xfrm>
                <a:off x="2480019" y="6042025"/>
                <a:ext cx="147886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800" i="0">
                                  <a:latin typeface="Cambria Math" panose="02040503050406030204" pitchFamily="18" charset="0"/>
                                </a:rPr>
                                <m:t>ch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C74348A-84AD-45B1-AD87-223538BBA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019" y="6042025"/>
                <a:ext cx="147886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930737FE-59A2-4A60-8D2B-E103C62F5E01}"/>
                  </a:ext>
                </a:extLst>
              </p:cNvPr>
              <p:cNvSpPr txBox="1"/>
              <p:nvPr/>
            </p:nvSpPr>
            <p:spPr>
              <a:xfrm>
                <a:off x="2480019" y="1924049"/>
                <a:ext cx="3073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kumimoji="1" lang="ja-JP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930737FE-59A2-4A60-8D2B-E103C62F5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019" y="1924049"/>
                <a:ext cx="307328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231DB9B-9592-4600-B45E-4FE2AF4F77F1}"/>
              </a:ext>
            </a:extLst>
          </p:cNvPr>
          <p:cNvSpPr txBox="1"/>
          <p:nvPr/>
        </p:nvSpPr>
        <p:spPr>
          <a:xfrm>
            <a:off x="5279441" y="2028845"/>
            <a:ext cx="60294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Opposite trends to exp. 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Moderate enhancement in dynamical core-corona model</a:t>
            </a:r>
          </a:p>
          <a:p>
            <a:pPr lvl="1"/>
            <a:r>
              <a:rPr kumimoji="1" lang="en-US" altLang="ja-JP" sz="2800" dirty="0">
                <a:sym typeface="Wingdings" panose="05000000000000000000" pitchFamily="2" charset="2"/>
              </a:rPr>
              <a:t></a:t>
            </a:r>
            <a:r>
              <a:rPr kumimoji="1" lang="en-US" altLang="ja-JP" sz="2800" dirty="0"/>
              <a:t> similar ratios both in hydro and string fragmentation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p-pbar annihilation at high multiplicity could resolve the discrepancy</a:t>
            </a:r>
          </a:p>
          <a:p>
            <a:pPr lvl="1"/>
            <a:r>
              <a:rPr kumimoji="1" lang="en-US" altLang="ja-JP" sz="2800" dirty="0">
                <a:sym typeface="Wingdings" panose="05000000000000000000" pitchFamily="2" charset="2"/>
              </a:rPr>
              <a:t> Need hadronic afterburner</a:t>
            </a:r>
            <a:r>
              <a:rPr kumimoji="1" lang="en-US" altLang="ja-JP" sz="2800" dirty="0"/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25576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矢印: 下 10">
            <a:extLst>
              <a:ext uri="{FF2B5EF4-FFF2-40B4-BE49-F238E27FC236}">
                <a16:creationId xmlns:a16="http://schemas.microsoft.com/office/drawing/2014/main" id="{F7B5659F-2FB9-4C50-9774-757FA699A22C}"/>
              </a:ext>
            </a:extLst>
          </p:cNvPr>
          <p:cNvSpPr/>
          <p:nvPr/>
        </p:nvSpPr>
        <p:spPr>
          <a:xfrm rot="16200000">
            <a:off x="3958711" y="2508600"/>
            <a:ext cx="3884989" cy="3138618"/>
          </a:xfrm>
          <a:prstGeom prst="downArrow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CA3636C-2272-4644-8E7B-FC65CAB5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Analysis tool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1555CB-C900-40CC-9423-FAE90027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83BED2D-4F6B-4FA0-8BA7-B80393004F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94" y="2981900"/>
            <a:ext cx="3725801" cy="1862901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7727EA-90D1-462A-AF67-B313F06C5667}"/>
              </a:ext>
            </a:extLst>
          </p:cNvPr>
          <p:cNvSpPr/>
          <p:nvPr/>
        </p:nvSpPr>
        <p:spPr>
          <a:xfrm>
            <a:off x="775897" y="6167875"/>
            <a:ext cx="4087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atin typeface="+mn-ea"/>
              </a:rPr>
              <a:t>http://www.esa.int/spaceinimages/Images</a:t>
            </a:r>
          </a:p>
          <a:p>
            <a:pPr algn="ctr"/>
            <a:r>
              <a:rPr lang="en-US" altLang="ja-JP" sz="1600" dirty="0">
                <a:latin typeface="+mn-ea"/>
              </a:rPr>
              <a:t>/2013/04/</a:t>
            </a:r>
            <a:r>
              <a:rPr lang="en-US" altLang="ja-JP" sz="1600" dirty="0" err="1">
                <a:latin typeface="+mn-ea"/>
              </a:rPr>
              <a:t>Planck_CMB_black_background</a:t>
            </a:r>
            <a:endParaRPr lang="ja-JP" altLang="en-US" sz="1600" dirty="0">
              <a:latin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DB1113-7A9E-469D-A8F8-E3F3C99B6A88}"/>
              </a:ext>
            </a:extLst>
          </p:cNvPr>
          <p:cNvSpPr txBox="1"/>
          <p:nvPr/>
        </p:nvSpPr>
        <p:spPr>
          <a:xfrm>
            <a:off x="125876" y="4823937"/>
            <a:ext cx="4375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Cosmic Microwave Background</a:t>
            </a:r>
          </a:p>
          <a:p>
            <a:pPr algn="ctr"/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Fluctuations</a:t>
            </a:r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</a:t>
            </a:r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of</a:t>
            </a:r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</a:t>
            </a:r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temperature  (Planck)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7CDD08-6E25-47EA-A554-5586A315B57C}"/>
              </a:ext>
            </a:extLst>
          </p:cNvPr>
          <p:cNvSpPr txBox="1"/>
          <p:nvPr/>
        </p:nvSpPr>
        <p:spPr>
          <a:xfrm>
            <a:off x="7593917" y="3048941"/>
            <a:ext cx="4200189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Cosmological parameters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Energy budget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Hubble constant (life time)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Curvature (flatness)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Information about inflation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…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54FDF70-452A-4ADB-A764-0901BDE12C77}"/>
              </a:ext>
            </a:extLst>
          </p:cNvPr>
          <p:cNvSpPr txBox="1"/>
          <p:nvPr/>
        </p:nvSpPr>
        <p:spPr>
          <a:xfrm>
            <a:off x="3938197" y="1500735"/>
            <a:ext cx="4315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u="sng" dirty="0"/>
              <a:t>Observational cosmology</a:t>
            </a:r>
            <a:endParaRPr kumimoji="1" lang="ja-JP" altLang="en-US" sz="2800" u="sng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04DD62B-C653-49CD-86A2-BD568DA09135}"/>
              </a:ext>
            </a:extLst>
          </p:cNvPr>
          <p:cNvSpPr txBox="1"/>
          <p:nvPr/>
        </p:nvSpPr>
        <p:spPr>
          <a:xfrm>
            <a:off x="4331896" y="3589500"/>
            <a:ext cx="29081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CAMB, CMBFAST,</a:t>
            </a:r>
          </a:p>
          <a:p>
            <a:pPr algn="l"/>
            <a:r>
              <a:rPr kumimoji="1" lang="en-US" altLang="ja-JP" sz="2800" dirty="0" err="1"/>
              <a:t>CosmoMC</a:t>
            </a:r>
            <a:r>
              <a:rPr kumimoji="1" lang="en-US" altLang="ja-JP" sz="2800" dirty="0"/>
              <a:t>,…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0311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3636C-2272-4644-8E7B-FC65CAB5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Analysis tool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1555CB-C900-40CC-9423-FAE90027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42CF31-8CFF-42E6-9435-3F26CEA30757}"/>
              </a:ext>
            </a:extLst>
          </p:cNvPr>
          <p:cNvSpPr txBox="1"/>
          <p:nvPr/>
        </p:nvSpPr>
        <p:spPr>
          <a:xfrm>
            <a:off x="7693569" y="2786788"/>
            <a:ext cx="4089119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/>
              <a:t>Physics properties of the QGP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Equation of state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Shear viscosity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Bulk viscosity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Stopping power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…</a:t>
            </a:r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14D7868E-FC36-4081-88B5-354A46CB550E}"/>
              </a:ext>
            </a:extLst>
          </p:cNvPr>
          <p:cNvSpPr/>
          <p:nvPr/>
        </p:nvSpPr>
        <p:spPr>
          <a:xfrm rot="16200000">
            <a:off x="3958711" y="2365725"/>
            <a:ext cx="3884989" cy="3138618"/>
          </a:xfrm>
          <a:prstGeom prst="downArrow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0DFC7EA-DF90-47D7-A46B-02F8BD8B72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55" t="7378" r="7211" b="3487"/>
          <a:stretch/>
        </p:blipFill>
        <p:spPr>
          <a:xfrm>
            <a:off x="409312" y="2443346"/>
            <a:ext cx="3612146" cy="2986826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BFA515B-34EE-4C29-BF90-D9C779AE125E}"/>
              </a:ext>
            </a:extLst>
          </p:cNvPr>
          <p:cNvSpPr/>
          <p:nvPr/>
        </p:nvSpPr>
        <p:spPr>
          <a:xfrm>
            <a:off x="1515393" y="5481063"/>
            <a:ext cx="2484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err="1"/>
              <a:t>Y.Zhou</a:t>
            </a:r>
            <a:r>
              <a:rPr kumimoji="1" lang="en-US" altLang="ja-JP" dirty="0"/>
              <a:t>, talk at QM2018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F814D48-5EEB-4760-AE96-C54DA7DBDD8C}"/>
              </a:ext>
            </a:extLst>
          </p:cNvPr>
          <p:cNvSpPr txBox="1"/>
          <p:nvPr/>
        </p:nvSpPr>
        <p:spPr>
          <a:xfrm>
            <a:off x="1865009" y="1319504"/>
            <a:ext cx="8461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u="sng" dirty="0"/>
              <a:t>Bottom-up approach in high-energy nuclear collisions</a:t>
            </a:r>
            <a:endParaRPr kumimoji="1" lang="ja-JP" altLang="en-US" sz="2800" u="sng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353BD29-1277-472A-B985-77FF94DEAA24}"/>
              </a:ext>
            </a:extLst>
          </p:cNvPr>
          <p:cNvSpPr txBox="1"/>
          <p:nvPr/>
        </p:nvSpPr>
        <p:spPr>
          <a:xfrm>
            <a:off x="1865008" y="5858321"/>
            <a:ext cx="84619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Need </a:t>
            </a:r>
            <a:r>
              <a:rPr kumimoji="1" lang="en-US" altLang="ja-JP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Standard model/Analysis tool/Event generator</a:t>
            </a:r>
          </a:p>
          <a:p>
            <a:r>
              <a:rPr kumimoji="1" lang="en-US" altLang="ja-JP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high-energy nuclear collisions</a:t>
            </a:r>
            <a:endParaRPr kumimoji="1" lang="ja-JP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550D80-9D1A-4529-BD79-402D7AF3B6BF}"/>
              </a:ext>
            </a:extLst>
          </p:cNvPr>
          <p:cNvSpPr txBox="1"/>
          <p:nvPr/>
        </p:nvSpPr>
        <p:spPr>
          <a:xfrm>
            <a:off x="5370006" y="3145362"/>
            <a:ext cx="724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9600" dirty="0"/>
              <a:t>?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1669071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706DC-7AA2-4253-8370-A3B27BA92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Standard picture of dynamics 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F0BC996-4200-41E6-B684-987A030A6A84}"/>
              </a:ext>
            </a:extLst>
          </p:cNvPr>
          <p:cNvGrpSpPr>
            <a:grpSpLocks noChangeAspect="1"/>
          </p:cNvGrpSpPr>
          <p:nvPr/>
        </p:nvGrpSpPr>
        <p:grpSpPr>
          <a:xfrm>
            <a:off x="411208" y="2022516"/>
            <a:ext cx="4329954" cy="4088726"/>
            <a:chOff x="424110" y="2040843"/>
            <a:chExt cx="3898424" cy="3681234"/>
          </a:xfrm>
        </p:grpSpPr>
        <p:sp>
          <p:nvSpPr>
            <p:cNvPr id="4" name="Line 3">
              <a:extLst>
                <a:ext uri="{FF2B5EF4-FFF2-40B4-BE49-F238E27FC236}">
                  <a16:creationId xmlns:a16="http://schemas.microsoft.com/office/drawing/2014/main" id="{62302B6D-D858-4824-86D8-1870649DC67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246195" y="2677126"/>
              <a:ext cx="0" cy="2462449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5" name="Line 4">
              <a:extLst>
                <a:ext uri="{FF2B5EF4-FFF2-40B4-BE49-F238E27FC236}">
                  <a16:creationId xmlns:a16="http://schemas.microsoft.com/office/drawing/2014/main" id="{4BCD8BE2-3852-436B-ADB2-ABFF7685195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4133" y="4837395"/>
              <a:ext cx="3240405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C0C959-BA50-4175-B603-D8C3FA488D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0582" y="3032028"/>
              <a:ext cx="2142268" cy="2151268"/>
            </a:xfrm>
            <a:custGeom>
              <a:avLst/>
              <a:gdLst>
                <a:gd name="T0" fmla="*/ 0 w 2148"/>
                <a:gd name="T1" fmla="*/ 2160 h 2160"/>
                <a:gd name="T2" fmla="*/ 2148 w 2148"/>
                <a:gd name="T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8" h="2160">
                  <a:moveTo>
                    <a:pt x="0" y="2160"/>
                  </a:moveTo>
                  <a:lnTo>
                    <a:pt x="2148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F254FCD-AB63-4292-896A-5219382F84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110" y="3032028"/>
              <a:ext cx="2166699" cy="2151268"/>
            </a:xfrm>
            <a:custGeom>
              <a:avLst/>
              <a:gdLst>
                <a:gd name="T0" fmla="*/ 2164 w 2164"/>
                <a:gd name="T1" fmla="*/ 2157 h 2157"/>
                <a:gd name="T2" fmla="*/ 0 w 2164"/>
                <a:gd name="T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4" h="2157">
                  <a:moveTo>
                    <a:pt x="2164" y="2157"/>
                  </a:move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DB0E8E5-0702-406E-9075-BD1392B390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871" y="2895725"/>
              <a:ext cx="2957513" cy="1613772"/>
            </a:xfrm>
            <a:custGeom>
              <a:avLst/>
              <a:gdLst>
                <a:gd name="T0" fmla="*/ 90 w 3286"/>
                <a:gd name="T1" fmla="*/ 458 h 1793"/>
                <a:gd name="T2" fmla="*/ 650 w 3286"/>
                <a:gd name="T3" fmla="*/ 1126 h 1793"/>
                <a:gd name="T4" fmla="*/ 1221 w 3286"/>
                <a:gd name="T5" fmla="*/ 1629 h 1793"/>
                <a:gd name="T6" fmla="*/ 1401 w 3286"/>
                <a:gd name="T7" fmla="*/ 1752 h 1793"/>
                <a:gd name="T8" fmla="*/ 1601 w 3286"/>
                <a:gd name="T9" fmla="*/ 1793 h 1793"/>
                <a:gd name="T10" fmla="*/ 1793 w 3286"/>
                <a:gd name="T11" fmla="*/ 1752 h 1793"/>
                <a:gd name="T12" fmla="*/ 1985 w 3286"/>
                <a:gd name="T13" fmla="*/ 1626 h 1793"/>
                <a:gd name="T14" fmla="*/ 2528 w 3286"/>
                <a:gd name="T15" fmla="*/ 1151 h 1793"/>
                <a:gd name="T16" fmla="*/ 3169 w 3286"/>
                <a:gd name="T17" fmla="*/ 399 h 1793"/>
                <a:gd name="T18" fmla="*/ 3228 w 3286"/>
                <a:gd name="T19" fmla="*/ 161 h 1793"/>
                <a:gd name="T20" fmla="*/ 2960 w 3286"/>
                <a:gd name="T21" fmla="*/ 31 h 1793"/>
                <a:gd name="T22" fmla="*/ 2364 w 3286"/>
                <a:gd name="T23" fmla="*/ 309 h 1793"/>
                <a:gd name="T24" fmla="*/ 1600 w 3286"/>
                <a:gd name="T25" fmla="*/ 518 h 1793"/>
                <a:gd name="T26" fmla="*/ 915 w 3286"/>
                <a:gd name="T27" fmla="*/ 319 h 1793"/>
                <a:gd name="T28" fmla="*/ 279 w 3286"/>
                <a:gd name="T29" fmla="*/ 21 h 1793"/>
                <a:gd name="T30" fmla="*/ 31 w 3286"/>
                <a:gd name="T31" fmla="*/ 190 h 1793"/>
                <a:gd name="T32" fmla="*/ 90 w 3286"/>
                <a:gd name="T33" fmla="*/ 45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86" h="1793">
                  <a:moveTo>
                    <a:pt x="90" y="458"/>
                  </a:moveTo>
                  <a:cubicBezTo>
                    <a:pt x="193" y="614"/>
                    <a:pt x="462" y="931"/>
                    <a:pt x="650" y="1126"/>
                  </a:cubicBezTo>
                  <a:lnTo>
                    <a:pt x="1221" y="1629"/>
                  </a:lnTo>
                  <a:cubicBezTo>
                    <a:pt x="1346" y="1733"/>
                    <a:pt x="1338" y="1725"/>
                    <a:pt x="1401" y="1752"/>
                  </a:cubicBezTo>
                  <a:cubicBezTo>
                    <a:pt x="1464" y="1779"/>
                    <a:pt x="1536" y="1793"/>
                    <a:pt x="1601" y="1793"/>
                  </a:cubicBezTo>
                  <a:cubicBezTo>
                    <a:pt x="1666" y="1793"/>
                    <a:pt x="1729" y="1780"/>
                    <a:pt x="1793" y="1752"/>
                  </a:cubicBezTo>
                  <a:cubicBezTo>
                    <a:pt x="1857" y="1724"/>
                    <a:pt x="1863" y="1726"/>
                    <a:pt x="1985" y="1626"/>
                  </a:cubicBezTo>
                  <a:lnTo>
                    <a:pt x="2528" y="1151"/>
                  </a:lnTo>
                  <a:cubicBezTo>
                    <a:pt x="2725" y="947"/>
                    <a:pt x="3052" y="564"/>
                    <a:pt x="3169" y="399"/>
                  </a:cubicBezTo>
                  <a:cubicBezTo>
                    <a:pt x="3286" y="234"/>
                    <a:pt x="3263" y="222"/>
                    <a:pt x="3228" y="161"/>
                  </a:cubicBezTo>
                  <a:cubicBezTo>
                    <a:pt x="3193" y="100"/>
                    <a:pt x="3104" y="6"/>
                    <a:pt x="2960" y="31"/>
                  </a:cubicBezTo>
                  <a:cubicBezTo>
                    <a:pt x="2816" y="56"/>
                    <a:pt x="2591" y="228"/>
                    <a:pt x="2364" y="309"/>
                  </a:cubicBezTo>
                  <a:cubicBezTo>
                    <a:pt x="2137" y="390"/>
                    <a:pt x="1841" y="516"/>
                    <a:pt x="1600" y="518"/>
                  </a:cubicBezTo>
                  <a:cubicBezTo>
                    <a:pt x="1359" y="520"/>
                    <a:pt x="1135" y="402"/>
                    <a:pt x="915" y="319"/>
                  </a:cubicBezTo>
                  <a:cubicBezTo>
                    <a:pt x="695" y="236"/>
                    <a:pt x="426" y="42"/>
                    <a:pt x="279" y="21"/>
                  </a:cubicBezTo>
                  <a:cubicBezTo>
                    <a:pt x="132" y="0"/>
                    <a:pt x="62" y="117"/>
                    <a:pt x="31" y="190"/>
                  </a:cubicBezTo>
                  <a:cubicBezTo>
                    <a:pt x="0" y="263"/>
                    <a:pt x="78" y="402"/>
                    <a:pt x="90" y="4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49000">
                  <a:srgbClr val="FF0000">
                    <a:alpha val="70000"/>
                    <a:lumMod val="73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 dirty="0">
                <a:latin typeface="+mn-lt"/>
              </a:endParaRP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8FF2018B-E99D-4B5A-A388-2CE722BDE45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74783" y="4812963"/>
              <a:ext cx="278125" cy="373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lang="en-US" altLang="ja-JP" sz="2400">
                  <a:solidFill>
                    <a:schemeClr val="tx1"/>
                  </a:solidFill>
                  <a:effectLst/>
                  <a:latin typeface="+mn-lt"/>
                  <a:cs typeface="Arial" charset="0"/>
                </a:rPr>
                <a:t>0</a:t>
              </a:r>
            </a:p>
          </p:txBody>
        </p:sp>
        <p:sp>
          <p:nvSpPr>
            <p:cNvPr id="10" name="AutoShape 9">
              <a:extLst>
                <a:ext uri="{FF2B5EF4-FFF2-40B4-BE49-F238E27FC236}">
                  <a16:creationId xmlns:a16="http://schemas.microsoft.com/office/drawing/2014/main" id="{5939C803-E695-4766-813A-CC3663CA48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704117">
              <a:off x="1779422" y="4902975"/>
              <a:ext cx="276463" cy="513064"/>
            </a:xfrm>
            <a:prstGeom prst="upArrow">
              <a:avLst>
                <a:gd name="adj1" fmla="val 50000"/>
                <a:gd name="adj2" fmla="val 46395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BDCF55D7-AB07-4442-A1CE-BC048ABF0F9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96735" y="4477161"/>
              <a:ext cx="1525799" cy="360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collision</a:t>
              </a:r>
              <a:r>
                <a:rPr kumimoji="0" lang="ja-JP" altLang="en-US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 </a:t>
              </a:r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axis</a:t>
              </a:r>
              <a:endParaRPr kumimoji="0" lang="en-US" altLang="ja-JP" sz="20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9D849CE2-E490-4BEB-9B7D-0635D41E20A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16200000">
              <a:off x="1704685" y="2197579"/>
              <a:ext cx="729127" cy="415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4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time</a:t>
              </a:r>
              <a:endParaRPr kumimoji="0" lang="en-US" altLang="ja-JP" sz="24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93B3578-4CBC-4FA3-8CCA-021C031818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81100" y="2945874"/>
              <a:ext cx="87440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9512091-26C1-4715-859E-848DA743EE0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00892" y="2957447"/>
              <a:ext cx="86153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E3319D2-39F3-47F7-BB90-1EACB13C427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4611" y="3173474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AB4A1D7-D4F0-425A-B899-539F9660062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71018" y="3109180"/>
              <a:ext cx="86154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6ACE7F8-8302-4B65-8282-7176CB9A5F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9789" y="3150328"/>
              <a:ext cx="87440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1278197-792A-4A70-B165-F50194E003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3199" y="2957447"/>
              <a:ext cx="86153" cy="86153"/>
            </a:xfrm>
            <a:prstGeom prst="ellipse">
              <a:avLst/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6015315-555F-4C8A-8243-EF78A847DC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44405" y="2945874"/>
              <a:ext cx="86154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6856F51-D11D-4BCF-8BFA-38D48510F8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88722" y="2904726"/>
              <a:ext cx="87440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0956137-0D15-4A93-B39B-719CCD636A3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6564" y="3109180"/>
              <a:ext cx="86153" cy="86153"/>
            </a:xfrm>
            <a:prstGeom prst="ellipse">
              <a:avLst/>
            </a:prstGeom>
            <a:solidFill>
              <a:srgbClr val="66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129D8A-9ABE-4AD9-84B7-04BCC0C08E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4242" y="2987021"/>
              <a:ext cx="86154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11DA17-B413-472E-B113-0D8755B5A70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3150328"/>
              <a:ext cx="86154" cy="86153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77CF5D7-CF29-41D9-9F04-F54496532A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9845" y="2945874"/>
              <a:ext cx="86153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DE7EE09-695B-4EE1-8EB9-C24112FEF6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87549" y="3064174"/>
              <a:ext cx="86153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0AA9A8A-0D90-4B6D-A7CF-54AACB4104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0937" y="2863578"/>
              <a:ext cx="86153" cy="8743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7C525B2-C464-4F78-A44B-D2C1F2AEFA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6783" y="2823716"/>
              <a:ext cx="86153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92AC77D-4F77-4DBB-9887-534CD16AA3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33635" y="2741420"/>
              <a:ext cx="86154" cy="86153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E4C2285-131D-40D0-8DC7-2FE0B91A154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9952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2581B26-2E00-4B48-8BF2-D18C708AB3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2706" y="2818572"/>
              <a:ext cx="86154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91A92A1-F38A-429C-941A-DFD48AD087E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2777424"/>
              <a:ext cx="86154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4AF5693-320B-4BC7-AAB8-E0BECDA948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0303" y="2904726"/>
              <a:ext cx="86154" cy="86154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B18C931-A760-46DD-A5AC-4E3B64BD88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5849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00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4" name="AutoShape 33">
              <a:extLst>
                <a:ext uri="{FF2B5EF4-FFF2-40B4-BE49-F238E27FC236}">
                  <a16:creationId xmlns:a16="http://schemas.microsoft.com/office/drawing/2014/main" id="{77A1F5FE-64F9-426C-AAD5-4592CE25C0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8892" y="4670232"/>
              <a:ext cx="285464" cy="326612"/>
            </a:xfrm>
            <a:prstGeom prst="irregularSeal1">
              <a:avLst/>
            </a:pr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80000" h="18034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5489A71-5ED6-4562-8D8D-94BC96E3FC8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00089" y="535431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36" name="AutoShape 39">
              <a:extLst>
                <a:ext uri="{FF2B5EF4-FFF2-40B4-BE49-F238E27FC236}">
                  <a16:creationId xmlns:a16="http://schemas.microsoft.com/office/drawing/2014/main" id="{7800081C-FF97-4824-A8D2-AD2BFEC6A2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8900000">
              <a:off x="2444220" y="4917120"/>
              <a:ext cx="276464" cy="455200"/>
            </a:xfrm>
            <a:prstGeom prst="upArrow">
              <a:avLst>
                <a:gd name="adj1" fmla="val 50000"/>
                <a:gd name="adj2" fmla="val 41163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37" name="Oval 34">
              <a:extLst>
                <a:ext uri="{FF2B5EF4-FFF2-40B4-BE49-F238E27FC236}">
                  <a16:creationId xmlns:a16="http://schemas.microsoft.com/office/drawing/2014/main" id="{1DB70CA6-B159-4C98-AB5A-688D5F50FDE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75988" y="533623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F9B9296E-5F43-4930-BAEF-D7AA070D302D}"/>
                </a:ext>
              </a:extLst>
            </p:cNvPr>
            <p:cNvCxnSpPr/>
            <p:nvPr/>
          </p:nvCxnSpPr>
          <p:spPr>
            <a:xfrm flipV="1">
              <a:off x="2241623" y="2718692"/>
              <a:ext cx="305466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616960D8-D97F-4CED-A309-B4326373D2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2353" y="2743880"/>
              <a:ext cx="453771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433783-D9A4-400A-B2A6-B245CA1A80ED}"/>
              </a:ext>
            </a:extLst>
          </p:cNvPr>
          <p:cNvSpPr txBox="1"/>
          <p:nvPr/>
        </p:nvSpPr>
        <p:spPr>
          <a:xfrm>
            <a:off x="5315167" y="5633088"/>
            <a:ext cx="2380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Gluon saturation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0D10CA-EDDB-42A7-A8AE-71A52BAD15C2}"/>
              </a:ext>
            </a:extLst>
          </p:cNvPr>
          <p:cNvSpPr txBox="1"/>
          <p:nvPr/>
        </p:nvSpPr>
        <p:spPr>
          <a:xfrm>
            <a:off x="8440867" y="5627243"/>
            <a:ext cx="2692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Dilute </a:t>
            </a:r>
            <a:r>
              <a:rPr kumimoji="1" lang="en-US" altLang="ja-JP" sz="2400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parton</a:t>
            </a:r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gas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2806205-6122-4FFD-9E41-7A1965563053}"/>
              </a:ext>
            </a:extLst>
          </p:cNvPr>
          <p:cNvSpPr txBox="1"/>
          <p:nvPr/>
        </p:nvSpPr>
        <p:spPr>
          <a:xfrm>
            <a:off x="9256256" y="3823143"/>
            <a:ext cx="10615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(Mini-)</a:t>
            </a:r>
            <a:endParaRPr lang="en-US" altLang="ja-JP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  <a:p>
            <a:pPr algn="ctr"/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jets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7D340C-D372-4F3E-9D54-0AEF621B2FD5}"/>
              </a:ext>
            </a:extLst>
          </p:cNvPr>
          <p:cNvSpPr txBox="1"/>
          <p:nvPr/>
        </p:nvSpPr>
        <p:spPr>
          <a:xfrm>
            <a:off x="9167784" y="2999519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Fragmentation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966801-F0AC-4EC9-B243-2DF486B2EB57}"/>
              </a:ext>
            </a:extLst>
          </p:cNvPr>
          <p:cNvSpPr txBox="1"/>
          <p:nvPr/>
        </p:nvSpPr>
        <p:spPr>
          <a:xfrm>
            <a:off x="5949771" y="4805451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Glasma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2678D24-A01C-4A73-A134-59D175CBA6FC}"/>
              </a:ext>
            </a:extLst>
          </p:cNvPr>
          <p:cNvSpPr txBox="1"/>
          <p:nvPr/>
        </p:nvSpPr>
        <p:spPr>
          <a:xfrm>
            <a:off x="6195159" y="3773319"/>
            <a:ext cx="795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QGP</a:t>
            </a:r>
            <a:endParaRPr kumimoji="1" lang="en-US" altLang="ja-JP" sz="2400" dirty="0"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fluid</a:t>
            </a:r>
            <a:endParaRPr lang="en-US" altLang="ja-JP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D984DDB4-EACC-4609-9DD9-23931AB5289C}"/>
              </a:ext>
            </a:extLst>
          </p:cNvPr>
          <p:cNvSpPr/>
          <p:nvPr/>
        </p:nvSpPr>
        <p:spPr>
          <a:xfrm>
            <a:off x="7114077" y="3828152"/>
            <a:ext cx="1938619" cy="670462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19D7AD1-FB74-47B8-8A72-53CB206E3D29}"/>
              </a:ext>
            </a:extLst>
          </p:cNvPr>
          <p:cNvSpPr txBox="1"/>
          <p:nvPr/>
        </p:nvSpPr>
        <p:spPr>
          <a:xfrm>
            <a:off x="7379632" y="3979796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2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interaction</a:t>
            </a:r>
            <a:endParaRPr kumimoji="1" lang="ja-JP" altLang="en-US" sz="2000" dirty="0">
              <a:solidFill>
                <a:schemeClr val="bg2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9C34C-A3EB-4E28-BEA0-8B938A8D7516}"/>
              </a:ext>
            </a:extLst>
          </p:cNvPr>
          <p:cNvSpPr txBox="1"/>
          <p:nvPr/>
        </p:nvSpPr>
        <p:spPr>
          <a:xfrm>
            <a:off x="6223772" y="2269245"/>
            <a:ext cx="20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Hadron gas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01458E8-B2E9-4172-A0B2-F48E70BF4DB2}"/>
              </a:ext>
            </a:extLst>
          </p:cNvPr>
          <p:cNvSpPr txBox="1"/>
          <p:nvPr/>
        </p:nvSpPr>
        <p:spPr>
          <a:xfrm>
            <a:off x="6747257" y="2999519"/>
            <a:ext cx="217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+mj-ea"/>
                <a:ea typeface="+mj-ea"/>
              </a:rPr>
              <a:t>Recombination</a:t>
            </a:r>
            <a:endParaRPr kumimoji="1" lang="ja-JP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F0DD7BE-E365-4F22-AD3A-BA952738F040}"/>
              </a:ext>
            </a:extLst>
          </p:cNvPr>
          <p:cNvCxnSpPr/>
          <p:nvPr/>
        </p:nvCxnSpPr>
        <p:spPr>
          <a:xfrm flipV="1">
            <a:off x="6592865" y="5201924"/>
            <a:ext cx="0" cy="4314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4F5C180-98C0-44DF-85C0-890387D7FE53}"/>
              </a:ext>
            </a:extLst>
          </p:cNvPr>
          <p:cNvCxnSpPr/>
          <p:nvPr/>
        </p:nvCxnSpPr>
        <p:spPr>
          <a:xfrm flipV="1">
            <a:off x="6578393" y="4509160"/>
            <a:ext cx="0" cy="36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79BE92FD-C977-42A1-AEC1-7E2DD303F89E}"/>
              </a:ext>
            </a:extLst>
          </p:cNvPr>
          <p:cNvCxnSpPr>
            <a:cxnSpLocks/>
          </p:cNvCxnSpPr>
          <p:nvPr/>
        </p:nvCxnSpPr>
        <p:spPr>
          <a:xfrm flipV="1">
            <a:off x="6592865" y="2718032"/>
            <a:ext cx="0" cy="10348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CFD15C3A-7B46-4206-9922-E740FD0B6A34}"/>
              </a:ext>
            </a:extLst>
          </p:cNvPr>
          <p:cNvCxnSpPr>
            <a:cxnSpLocks/>
            <a:stCxn id="41" idx="0"/>
            <a:endCxn id="42" idx="2"/>
          </p:cNvCxnSpPr>
          <p:nvPr/>
        </p:nvCxnSpPr>
        <p:spPr>
          <a:xfrm flipV="1">
            <a:off x="9787011" y="4654140"/>
            <a:ext cx="0" cy="9731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4EF30C-D020-43E5-976F-F5887AA51210}"/>
              </a:ext>
            </a:extLst>
          </p:cNvPr>
          <p:cNvCxnSpPr>
            <a:cxnSpLocks/>
            <a:stCxn id="42" idx="0"/>
            <a:endCxn id="43" idx="2"/>
          </p:cNvCxnSpPr>
          <p:nvPr/>
        </p:nvCxnSpPr>
        <p:spPr>
          <a:xfrm flipV="1">
            <a:off x="9787011" y="3461184"/>
            <a:ext cx="440519" cy="3619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B9212274-3931-46C4-8F3D-D64CA7553AFF}"/>
              </a:ext>
            </a:extLst>
          </p:cNvPr>
          <p:cNvCxnSpPr>
            <a:cxnSpLocks/>
            <a:stCxn id="42" idx="0"/>
            <a:endCxn id="49" idx="2"/>
          </p:cNvCxnSpPr>
          <p:nvPr/>
        </p:nvCxnSpPr>
        <p:spPr>
          <a:xfrm flipH="1" flipV="1">
            <a:off x="7836658" y="3461184"/>
            <a:ext cx="1950353" cy="3619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6831C7BE-6763-487F-8CA7-3CB49932C9A2}"/>
              </a:ext>
            </a:extLst>
          </p:cNvPr>
          <p:cNvCxnSpPr>
            <a:cxnSpLocks/>
            <a:stCxn id="45" idx="0"/>
            <a:endCxn id="49" idx="2"/>
          </p:cNvCxnSpPr>
          <p:nvPr/>
        </p:nvCxnSpPr>
        <p:spPr>
          <a:xfrm flipV="1">
            <a:off x="6592865" y="3461184"/>
            <a:ext cx="1243793" cy="3121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02F19E6-06EC-46F4-A2D6-C640A6EA28FC}"/>
              </a:ext>
            </a:extLst>
          </p:cNvPr>
          <p:cNvCxnSpPr>
            <a:cxnSpLocks/>
          </p:cNvCxnSpPr>
          <p:nvPr/>
        </p:nvCxnSpPr>
        <p:spPr>
          <a:xfrm flipV="1">
            <a:off x="6592865" y="4475518"/>
            <a:ext cx="2621759" cy="11694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0BBFFAD-70BA-4BED-9EC8-E35D69C56144}"/>
              </a:ext>
            </a:extLst>
          </p:cNvPr>
          <p:cNvCxnSpPr>
            <a:cxnSpLocks/>
          </p:cNvCxnSpPr>
          <p:nvPr/>
        </p:nvCxnSpPr>
        <p:spPr>
          <a:xfrm flipH="1" flipV="1">
            <a:off x="7899976" y="2718032"/>
            <a:ext cx="1" cy="3260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DF3EED6-71DA-4C36-B172-3CC48E67D3C3}"/>
              </a:ext>
            </a:extLst>
          </p:cNvPr>
          <p:cNvCxnSpPr>
            <a:cxnSpLocks/>
          </p:cNvCxnSpPr>
          <p:nvPr/>
        </p:nvCxnSpPr>
        <p:spPr>
          <a:xfrm flipV="1">
            <a:off x="10194973" y="2018541"/>
            <a:ext cx="0" cy="10334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3818ACC-6DA5-4564-88C5-3724307F8B29}"/>
              </a:ext>
            </a:extLst>
          </p:cNvPr>
          <p:cNvCxnSpPr>
            <a:cxnSpLocks/>
          </p:cNvCxnSpPr>
          <p:nvPr/>
        </p:nvCxnSpPr>
        <p:spPr>
          <a:xfrm flipH="1" flipV="1">
            <a:off x="7351696" y="2018541"/>
            <a:ext cx="1" cy="3260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CF648B9-BFED-45A6-9832-981562C953D7}"/>
              </a:ext>
            </a:extLst>
          </p:cNvPr>
          <p:cNvSpPr txBox="1"/>
          <p:nvPr/>
        </p:nvSpPr>
        <p:spPr>
          <a:xfrm>
            <a:off x="7082204" y="1594758"/>
            <a:ext cx="3249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Hadronic observables</a:t>
            </a:r>
            <a:endParaRPr kumimoji="1" lang="ja-JP" altLang="en-US" sz="2400" dirty="0"/>
          </a:p>
        </p:txBody>
      </p:sp>
      <p:sp>
        <p:nvSpPr>
          <p:cNvPr id="39" name="矢印: 左右 38">
            <a:extLst>
              <a:ext uri="{FF2B5EF4-FFF2-40B4-BE49-F238E27FC236}">
                <a16:creationId xmlns:a16="http://schemas.microsoft.com/office/drawing/2014/main" id="{C79ED6FC-B4F5-456B-A6CE-9E0B2FFE51F0}"/>
              </a:ext>
            </a:extLst>
          </p:cNvPr>
          <p:cNvSpPr/>
          <p:nvPr/>
        </p:nvSpPr>
        <p:spPr>
          <a:xfrm>
            <a:off x="7263660" y="6156117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80D792B-3813-4A0F-8457-ECFC1FFDFFDF}"/>
              </a:ext>
            </a:extLst>
          </p:cNvPr>
          <p:cNvSpPr txBox="1"/>
          <p:nvPr/>
        </p:nvSpPr>
        <p:spPr>
          <a:xfrm>
            <a:off x="5092557" y="6136823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3737349-E150-4FDA-BF3E-7C6B9602AECD}"/>
              </a:ext>
            </a:extLst>
          </p:cNvPr>
          <p:cNvSpPr txBox="1"/>
          <p:nvPr/>
        </p:nvSpPr>
        <p:spPr>
          <a:xfrm>
            <a:off x="9544641" y="6136823"/>
            <a:ext cx="21178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Hard sector</a:t>
            </a:r>
            <a:endParaRPr kumimoji="1" lang="ja-JP" altLang="en-US" sz="2800" dirty="0"/>
          </a:p>
        </p:txBody>
      </p:sp>
      <p:sp>
        <p:nvSpPr>
          <p:cNvPr id="61" name="スライド番号プレースホルダー 60">
            <a:extLst>
              <a:ext uri="{FF2B5EF4-FFF2-40B4-BE49-F238E27FC236}">
                <a16:creationId xmlns:a16="http://schemas.microsoft.com/office/drawing/2014/main" id="{45398C4F-29EC-4F35-9986-D725A7F1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2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706DC-7AA2-4253-8370-A3B27BA92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(Ideal?) Dynamical modeling</a:t>
            </a:r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433783-D9A4-400A-B2A6-B245CA1A80ED}"/>
              </a:ext>
            </a:extLst>
          </p:cNvPr>
          <p:cNvSpPr txBox="1"/>
          <p:nvPr/>
        </p:nvSpPr>
        <p:spPr>
          <a:xfrm>
            <a:off x="5674637" y="5633088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CGC theory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0D10CA-EDDB-42A7-A8AE-71A52BAD15C2}"/>
              </a:ext>
            </a:extLst>
          </p:cNvPr>
          <p:cNvSpPr txBox="1"/>
          <p:nvPr/>
        </p:nvSpPr>
        <p:spPr>
          <a:xfrm>
            <a:off x="9246248" y="5633088"/>
            <a:ext cx="107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>
                <a:solidFill>
                  <a:schemeClr val="tx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pQCD</a:t>
            </a:r>
            <a:endParaRPr kumimoji="1" lang="ja-JP" altLang="en-US" sz="2400" dirty="0">
              <a:solidFill>
                <a:schemeClr val="tx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2806205-6122-4FFD-9E41-7A1965563053}"/>
              </a:ext>
            </a:extLst>
          </p:cNvPr>
          <p:cNvSpPr txBox="1"/>
          <p:nvPr/>
        </p:nvSpPr>
        <p:spPr>
          <a:xfrm>
            <a:off x="8691200" y="3823143"/>
            <a:ext cx="219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+mn-ea"/>
              </a:rPr>
              <a:t>Modification of</a:t>
            </a:r>
          </a:p>
          <a:p>
            <a:pPr algn="ctr"/>
            <a:r>
              <a:rPr lang="en-US" altLang="ja-JP" sz="2400" dirty="0">
                <a:latin typeface="+mn-ea"/>
              </a:rPr>
              <a:t>jet structure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7D340C-D372-4F3E-9D54-0AEF621B2FD5}"/>
              </a:ext>
            </a:extLst>
          </p:cNvPr>
          <p:cNvSpPr txBox="1"/>
          <p:nvPr/>
        </p:nvSpPr>
        <p:spPr>
          <a:xfrm>
            <a:off x="9177365" y="2583885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fragmentation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966801-F0AC-4EC9-B243-2DF486B2EB57}"/>
              </a:ext>
            </a:extLst>
          </p:cNvPr>
          <p:cNvSpPr txBox="1"/>
          <p:nvPr/>
        </p:nvSpPr>
        <p:spPr>
          <a:xfrm>
            <a:off x="5072318" y="4805451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</a:t>
            </a:r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cal Yang-Mills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2678D24-A01C-4A73-A134-59D175CBA6FC}"/>
              </a:ext>
            </a:extLst>
          </p:cNvPr>
          <p:cNvSpPr txBox="1"/>
          <p:nvPr/>
        </p:nvSpPr>
        <p:spPr>
          <a:xfrm>
            <a:off x="5852251" y="3775716"/>
            <a:ext cx="1422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Hydro-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dynamics</a:t>
            </a: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D984DDB4-EACC-4609-9DD9-23931AB5289C}"/>
              </a:ext>
            </a:extLst>
          </p:cNvPr>
          <p:cNvSpPr/>
          <p:nvPr/>
        </p:nvSpPr>
        <p:spPr>
          <a:xfrm>
            <a:off x="7169494" y="3828151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19D7AD1-FB74-47B8-8A72-53CB206E3D29}"/>
              </a:ext>
            </a:extLst>
          </p:cNvPr>
          <p:cNvSpPr txBox="1"/>
          <p:nvPr/>
        </p:nvSpPr>
        <p:spPr>
          <a:xfrm>
            <a:off x="7435610" y="3964177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bg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bg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bg2"/>
                </a:solidFill>
                <a:latin typeface="+mn-ea"/>
              </a:rPr>
              <a:t>model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9C34C-A3EB-4E28-BEA0-8B938A8D7516}"/>
              </a:ext>
            </a:extLst>
          </p:cNvPr>
          <p:cNvSpPr txBox="1"/>
          <p:nvPr/>
        </p:nvSpPr>
        <p:spPr>
          <a:xfrm>
            <a:off x="5846492" y="1904464"/>
            <a:ext cx="298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+mn-ea"/>
              </a:rPr>
              <a:t>Hadronic transport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01458E8-B2E9-4172-A0B2-F48E70BF4DB2}"/>
              </a:ext>
            </a:extLst>
          </p:cNvPr>
          <p:cNvSpPr txBox="1"/>
          <p:nvPr/>
        </p:nvSpPr>
        <p:spPr>
          <a:xfrm>
            <a:off x="6822413" y="2698684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F0DD7BE-E365-4F22-AD3A-BA952738F040}"/>
              </a:ext>
            </a:extLst>
          </p:cNvPr>
          <p:cNvCxnSpPr/>
          <p:nvPr/>
        </p:nvCxnSpPr>
        <p:spPr>
          <a:xfrm flipV="1">
            <a:off x="6592865" y="5201924"/>
            <a:ext cx="0" cy="4314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4F5C180-98C0-44DF-85C0-890387D7FE53}"/>
              </a:ext>
            </a:extLst>
          </p:cNvPr>
          <p:cNvCxnSpPr/>
          <p:nvPr/>
        </p:nvCxnSpPr>
        <p:spPr>
          <a:xfrm flipV="1">
            <a:off x="6578393" y="4509160"/>
            <a:ext cx="0" cy="36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79BE92FD-C977-42A1-AEC1-7E2DD303F89E}"/>
              </a:ext>
            </a:extLst>
          </p:cNvPr>
          <p:cNvCxnSpPr>
            <a:cxnSpLocks/>
          </p:cNvCxnSpPr>
          <p:nvPr/>
        </p:nvCxnSpPr>
        <p:spPr>
          <a:xfrm flipV="1">
            <a:off x="6542001" y="2408199"/>
            <a:ext cx="0" cy="13579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CFD15C3A-7B46-4206-9922-E740FD0B6A34}"/>
              </a:ext>
            </a:extLst>
          </p:cNvPr>
          <p:cNvCxnSpPr>
            <a:cxnSpLocks/>
            <a:stCxn id="41" idx="0"/>
            <a:endCxn id="42" idx="2"/>
          </p:cNvCxnSpPr>
          <p:nvPr/>
        </p:nvCxnSpPr>
        <p:spPr>
          <a:xfrm flipV="1">
            <a:off x="9784465" y="4654140"/>
            <a:ext cx="2548" cy="9789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4EF30C-D020-43E5-976F-F5887AA51210}"/>
              </a:ext>
            </a:extLst>
          </p:cNvPr>
          <p:cNvCxnSpPr>
            <a:cxnSpLocks/>
            <a:stCxn id="42" idx="0"/>
            <a:endCxn id="43" idx="2"/>
          </p:cNvCxnSpPr>
          <p:nvPr/>
        </p:nvCxnSpPr>
        <p:spPr>
          <a:xfrm flipV="1">
            <a:off x="9787013" y="3414882"/>
            <a:ext cx="422045" cy="4082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B9212274-3931-46C4-8F3D-D64CA7553AFF}"/>
              </a:ext>
            </a:extLst>
          </p:cNvPr>
          <p:cNvCxnSpPr>
            <a:cxnSpLocks/>
            <a:stCxn id="42" idx="0"/>
            <a:endCxn id="49" idx="2"/>
          </p:cNvCxnSpPr>
          <p:nvPr/>
        </p:nvCxnSpPr>
        <p:spPr>
          <a:xfrm flipH="1" flipV="1">
            <a:off x="7911814" y="3529681"/>
            <a:ext cx="1875199" cy="2934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6831C7BE-6763-487F-8CA7-3CB49932C9A2}"/>
              </a:ext>
            </a:extLst>
          </p:cNvPr>
          <p:cNvCxnSpPr>
            <a:cxnSpLocks/>
            <a:stCxn id="45" idx="0"/>
            <a:endCxn id="49" idx="2"/>
          </p:cNvCxnSpPr>
          <p:nvPr/>
        </p:nvCxnSpPr>
        <p:spPr>
          <a:xfrm flipV="1">
            <a:off x="6563343" y="3529681"/>
            <a:ext cx="1348471" cy="2460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02F19E6-06EC-46F4-A2D6-C640A6EA28FC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6592865" y="4654140"/>
            <a:ext cx="3194148" cy="9908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0BBFFAD-70BA-4BED-9EC8-E35D69C56144}"/>
              </a:ext>
            </a:extLst>
          </p:cNvPr>
          <p:cNvCxnSpPr>
            <a:cxnSpLocks/>
          </p:cNvCxnSpPr>
          <p:nvPr/>
        </p:nvCxnSpPr>
        <p:spPr>
          <a:xfrm flipH="1" flipV="1">
            <a:off x="7899976" y="2379830"/>
            <a:ext cx="1" cy="3260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DF3EED6-71DA-4C36-B172-3CC48E67D3C3}"/>
              </a:ext>
            </a:extLst>
          </p:cNvPr>
          <p:cNvCxnSpPr>
            <a:cxnSpLocks/>
            <a:stCxn id="43" idx="0"/>
            <a:endCxn id="5" idx="3"/>
          </p:cNvCxnSpPr>
          <p:nvPr/>
        </p:nvCxnSpPr>
        <p:spPr>
          <a:xfrm flipH="1" flipV="1">
            <a:off x="9821359" y="1690336"/>
            <a:ext cx="387699" cy="8935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3818ACC-6DA5-4564-88C5-3724307F8B29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7435610" y="1690336"/>
            <a:ext cx="634949" cy="2309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D4232D7-BEB7-406D-A60D-75BAC93C9EA2}"/>
              </a:ext>
            </a:extLst>
          </p:cNvPr>
          <p:cNvGrpSpPr>
            <a:grpSpLocks noChangeAspect="1"/>
          </p:cNvGrpSpPr>
          <p:nvPr/>
        </p:nvGrpSpPr>
        <p:grpSpPr>
          <a:xfrm>
            <a:off x="411208" y="2022516"/>
            <a:ext cx="4329954" cy="4088726"/>
            <a:chOff x="424110" y="2040843"/>
            <a:chExt cx="3898424" cy="3681234"/>
          </a:xfrm>
        </p:grpSpPr>
        <p:sp>
          <p:nvSpPr>
            <p:cNvPr id="64" name="Line 3">
              <a:extLst>
                <a:ext uri="{FF2B5EF4-FFF2-40B4-BE49-F238E27FC236}">
                  <a16:creationId xmlns:a16="http://schemas.microsoft.com/office/drawing/2014/main" id="{760BFBB6-F2A9-49BC-AC0F-ECF99A2B2F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246195" y="2677126"/>
              <a:ext cx="0" cy="2462449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6" name="Line 4">
              <a:extLst>
                <a:ext uri="{FF2B5EF4-FFF2-40B4-BE49-F238E27FC236}">
                  <a16:creationId xmlns:a16="http://schemas.microsoft.com/office/drawing/2014/main" id="{E996A5FC-28AC-41EC-A7BE-7FEEA6D78B4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4133" y="4837395"/>
              <a:ext cx="3240405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43EF96A1-07B2-4716-8537-95D4967440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0582" y="3032028"/>
              <a:ext cx="2142268" cy="2151268"/>
            </a:xfrm>
            <a:custGeom>
              <a:avLst/>
              <a:gdLst>
                <a:gd name="T0" fmla="*/ 0 w 2148"/>
                <a:gd name="T1" fmla="*/ 2160 h 2160"/>
                <a:gd name="T2" fmla="*/ 2148 w 2148"/>
                <a:gd name="T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8" h="2160">
                  <a:moveTo>
                    <a:pt x="0" y="2160"/>
                  </a:moveTo>
                  <a:lnTo>
                    <a:pt x="2148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CC683B8D-788E-4F67-B911-E58F76334B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110" y="3032028"/>
              <a:ext cx="2166699" cy="2151268"/>
            </a:xfrm>
            <a:custGeom>
              <a:avLst/>
              <a:gdLst>
                <a:gd name="T0" fmla="*/ 2164 w 2164"/>
                <a:gd name="T1" fmla="*/ 2157 h 2157"/>
                <a:gd name="T2" fmla="*/ 0 w 2164"/>
                <a:gd name="T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4" h="2157">
                  <a:moveTo>
                    <a:pt x="2164" y="2157"/>
                  </a:move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CE3DAA7B-14DE-4D11-95DB-4266C742B5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871" y="2895725"/>
              <a:ext cx="2957513" cy="1613772"/>
            </a:xfrm>
            <a:custGeom>
              <a:avLst/>
              <a:gdLst>
                <a:gd name="T0" fmla="*/ 90 w 3286"/>
                <a:gd name="T1" fmla="*/ 458 h 1793"/>
                <a:gd name="T2" fmla="*/ 650 w 3286"/>
                <a:gd name="T3" fmla="*/ 1126 h 1793"/>
                <a:gd name="T4" fmla="*/ 1221 w 3286"/>
                <a:gd name="T5" fmla="*/ 1629 h 1793"/>
                <a:gd name="T6" fmla="*/ 1401 w 3286"/>
                <a:gd name="T7" fmla="*/ 1752 h 1793"/>
                <a:gd name="T8" fmla="*/ 1601 w 3286"/>
                <a:gd name="T9" fmla="*/ 1793 h 1793"/>
                <a:gd name="T10" fmla="*/ 1793 w 3286"/>
                <a:gd name="T11" fmla="*/ 1752 h 1793"/>
                <a:gd name="T12" fmla="*/ 1985 w 3286"/>
                <a:gd name="T13" fmla="*/ 1626 h 1793"/>
                <a:gd name="T14" fmla="*/ 2528 w 3286"/>
                <a:gd name="T15" fmla="*/ 1151 h 1793"/>
                <a:gd name="T16" fmla="*/ 3169 w 3286"/>
                <a:gd name="T17" fmla="*/ 399 h 1793"/>
                <a:gd name="T18" fmla="*/ 3228 w 3286"/>
                <a:gd name="T19" fmla="*/ 161 h 1793"/>
                <a:gd name="T20" fmla="*/ 2960 w 3286"/>
                <a:gd name="T21" fmla="*/ 31 h 1793"/>
                <a:gd name="T22" fmla="*/ 2364 w 3286"/>
                <a:gd name="T23" fmla="*/ 309 h 1793"/>
                <a:gd name="T24" fmla="*/ 1600 w 3286"/>
                <a:gd name="T25" fmla="*/ 518 h 1793"/>
                <a:gd name="T26" fmla="*/ 915 w 3286"/>
                <a:gd name="T27" fmla="*/ 319 h 1793"/>
                <a:gd name="T28" fmla="*/ 279 w 3286"/>
                <a:gd name="T29" fmla="*/ 21 h 1793"/>
                <a:gd name="T30" fmla="*/ 31 w 3286"/>
                <a:gd name="T31" fmla="*/ 190 h 1793"/>
                <a:gd name="T32" fmla="*/ 90 w 3286"/>
                <a:gd name="T33" fmla="*/ 45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86" h="1793">
                  <a:moveTo>
                    <a:pt x="90" y="458"/>
                  </a:moveTo>
                  <a:cubicBezTo>
                    <a:pt x="193" y="614"/>
                    <a:pt x="462" y="931"/>
                    <a:pt x="650" y="1126"/>
                  </a:cubicBezTo>
                  <a:lnTo>
                    <a:pt x="1221" y="1629"/>
                  </a:lnTo>
                  <a:cubicBezTo>
                    <a:pt x="1346" y="1733"/>
                    <a:pt x="1338" y="1725"/>
                    <a:pt x="1401" y="1752"/>
                  </a:cubicBezTo>
                  <a:cubicBezTo>
                    <a:pt x="1464" y="1779"/>
                    <a:pt x="1536" y="1793"/>
                    <a:pt x="1601" y="1793"/>
                  </a:cubicBezTo>
                  <a:cubicBezTo>
                    <a:pt x="1666" y="1793"/>
                    <a:pt x="1729" y="1780"/>
                    <a:pt x="1793" y="1752"/>
                  </a:cubicBezTo>
                  <a:cubicBezTo>
                    <a:pt x="1857" y="1724"/>
                    <a:pt x="1863" y="1726"/>
                    <a:pt x="1985" y="1626"/>
                  </a:cubicBezTo>
                  <a:lnTo>
                    <a:pt x="2528" y="1151"/>
                  </a:lnTo>
                  <a:cubicBezTo>
                    <a:pt x="2725" y="947"/>
                    <a:pt x="3052" y="564"/>
                    <a:pt x="3169" y="399"/>
                  </a:cubicBezTo>
                  <a:cubicBezTo>
                    <a:pt x="3286" y="234"/>
                    <a:pt x="3263" y="222"/>
                    <a:pt x="3228" y="161"/>
                  </a:cubicBezTo>
                  <a:cubicBezTo>
                    <a:pt x="3193" y="100"/>
                    <a:pt x="3104" y="6"/>
                    <a:pt x="2960" y="31"/>
                  </a:cubicBezTo>
                  <a:cubicBezTo>
                    <a:pt x="2816" y="56"/>
                    <a:pt x="2591" y="228"/>
                    <a:pt x="2364" y="309"/>
                  </a:cubicBezTo>
                  <a:cubicBezTo>
                    <a:pt x="2137" y="390"/>
                    <a:pt x="1841" y="516"/>
                    <a:pt x="1600" y="518"/>
                  </a:cubicBezTo>
                  <a:cubicBezTo>
                    <a:pt x="1359" y="520"/>
                    <a:pt x="1135" y="402"/>
                    <a:pt x="915" y="319"/>
                  </a:cubicBezTo>
                  <a:cubicBezTo>
                    <a:pt x="695" y="236"/>
                    <a:pt x="426" y="42"/>
                    <a:pt x="279" y="21"/>
                  </a:cubicBezTo>
                  <a:cubicBezTo>
                    <a:pt x="132" y="0"/>
                    <a:pt x="62" y="117"/>
                    <a:pt x="31" y="190"/>
                  </a:cubicBezTo>
                  <a:cubicBezTo>
                    <a:pt x="0" y="263"/>
                    <a:pt x="78" y="402"/>
                    <a:pt x="90" y="4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49000">
                  <a:srgbClr val="FF0000">
                    <a:alpha val="70000"/>
                    <a:lumMod val="73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 dirty="0">
                <a:latin typeface="+mn-lt"/>
              </a:endParaRPr>
            </a:p>
          </p:txBody>
        </p:sp>
        <p:sp>
          <p:nvSpPr>
            <p:cNvPr id="71" name="Text Box 8">
              <a:extLst>
                <a:ext uri="{FF2B5EF4-FFF2-40B4-BE49-F238E27FC236}">
                  <a16:creationId xmlns:a16="http://schemas.microsoft.com/office/drawing/2014/main" id="{E4EE3A29-8161-47FF-BC1B-578388AB9A4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74783" y="4812963"/>
              <a:ext cx="278125" cy="373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lang="en-US" altLang="ja-JP" sz="2400">
                  <a:solidFill>
                    <a:schemeClr val="tx1"/>
                  </a:solidFill>
                  <a:effectLst/>
                  <a:latin typeface="+mn-lt"/>
                  <a:cs typeface="Arial" charset="0"/>
                </a:rPr>
                <a:t>0</a:t>
              </a:r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91E2D893-91A4-4531-A849-B961B09289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704117">
              <a:off x="1779422" y="4902975"/>
              <a:ext cx="276463" cy="513064"/>
            </a:xfrm>
            <a:prstGeom prst="upArrow">
              <a:avLst>
                <a:gd name="adj1" fmla="val 50000"/>
                <a:gd name="adj2" fmla="val 46395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4" name="Text Box 10">
              <a:extLst>
                <a:ext uri="{FF2B5EF4-FFF2-40B4-BE49-F238E27FC236}">
                  <a16:creationId xmlns:a16="http://schemas.microsoft.com/office/drawing/2014/main" id="{5F64315B-8A6D-4916-B2C8-5315D9B255B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96735" y="4477161"/>
              <a:ext cx="1525799" cy="360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collision</a:t>
              </a:r>
              <a:r>
                <a:rPr kumimoji="0" lang="ja-JP" altLang="en-US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 </a:t>
              </a:r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axis</a:t>
              </a:r>
              <a:endParaRPr kumimoji="0" lang="en-US" altLang="ja-JP" sz="20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6" name="Text Box 11">
              <a:extLst>
                <a:ext uri="{FF2B5EF4-FFF2-40B4-BE49-F238E27FC236}">
                  <a16:creationId xmlns:a16="http://schemas.microsoft.com/office/drawing/2014/main" id="{16D8F01E-40C9-42E1-B9BC-16F09F9AE6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16200000">
              <a:off x="1704685" y="2197579"/>
              <a:ext cx="729127" cy="415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4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time</a:t>
              </a:r>
              <a:endParaRPr kumimoji="0" lang="en-US" altLang="ja-JP" sz="24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7" name="Oval 12">
              <a:extLst>
                <a:ext uri="{FF2B5EF4-FFF2-40B4-BE49-F238E27FC236}">
                  <a16:creationId xmlns:a16="http://schemas.microsoft.com/office/drawing/2014/main" id="{D4C5069B-7E0A-4A80-99BD-5B314D78F4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81100" y="2945874"/>
              <a:ext cx="87440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8" name="Oval 13">
              <a:extLst>
                <a:ext uri="{FF2B5EF4-FFF2-40B4-BE49-F238E27FC236}">
                  <a16:creationId xmlns:a16="http://schemas.microsoft.com/office/drawing/2014/main" id="{067851B4-4311-412F-96D8-8DE4552D3F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00892" y="2957447"/>
              <a:ext cx="86153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9" name="Oval 14">
              <a:extLst>
                <a:ext uri="{FF2B5EF4-FFF2-40B4-BE49-F238E27FC236}">
                  <a16:creationId xmlns:a16="http://schemas.microsoft.com/office/drawing/2014/main" id="{066A1D5F-8FCF-4396-97FB-8B7A531D03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4611" y="3173474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0" name="Oval 15">
              <a:extLst>
                <a:ext uri="{FF2B5EF4-FFF2-40B4-BE49-F238E27FC236}">
                  <a16:creationId xmlns:a16="http://schemas.microsoft.com/office/drawing/2014/main" id="{0BB24E9D-99EB-4924-9A05-151992CBA4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71018" y="3109180"/>
              <a:ext cx="86154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2" name="Oval 16">
              <a:extLst>
                <a:ext uri="{FF2B5EF4-FFF2-40B4-BE49-F238E27FC236}">
                  <a16:creationId xmlns:a16="http://schemas.microsoft.com/office/drawing/2014/main" id="{9F841B69-C8FE-4CE9-9327-2DF07611DC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9789" y="3150328"/>
              <a:ext cx="87440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3" name="Oval 17">
              <a:extLst>
                <a:ext uri="{FF2B5EF4-FFF2-40B4-BE49-F238E27FC236}">
                  <a16:creationId xmlns:a16="http://schemas.microsoft.com/office/drawing/2014/main" id="{8D725D54-DC40-4067-AFD4-67A64B32EF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3199" y="2957447"/>
              <a:ext cx="86153" cy="86153"/>
            </a:xfrm>
            <a:prstGeom prst="ellipse">
              <a:avLst/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4" name="Oval 18">
              <a:extLst>
                <a:ext uri="{FF2B5EF4-FFF2-40B4-BE49-F238E27FC236}">
                  <a16:creationId xmlns:a16="http://schemas.microsoft.com/office/drawing/2014/main" id="{FBEC3CFA-D126-46A7-BEA9-F57620B0C8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44405" y="2945874"/>
              <a:ext cx="86154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5" name="Oval 19">
              <a:extLst>
                <a:ext uri="{FF2B5EF4-FFF2-40B4-BE49-F238E27FC236}">
                  <a16:creationId xmlns:a16="http://schemas.microsoft.com/office/drawing/2014/main" id="{5712106F-B73B-46C3-9DCE-21684B5020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88722" y="2904726"/>
              <a:ext cx="87440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6" name="Oval 20">
              <a:extLst>
                <a:ext uri="{FF2B5EF4-FFF2-40B4-BE49-F238E27FC236}">
                  <a16:creationId xmlns:a16="http://schemas.microsoft.com/office/drawing/2014/main" id="{CFB49946-B7E0-4357-AB10-BB2E049144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6564" y="3109180"/>
              <a:ext cx="86153" cy="86153"/>
            </a:xfrm>
            <a:prstGeom prst="ellipse">
              <a:avLst/>
            </a:prstGeom>
            <a:solidFill>
              <a:srgbClr val="66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7" name="Oval 21">
              <a:extLst>
                <a:ext uri="{FF2B5EF4-FFF2-40B4-BE49-F238E27FC236}">
                  <a16:creationId xmlns:a16="http://schemas.microsoft.com/office/drawing/2014/main" id="{0509AFA3-B0CC-4E94-88FD-2BD90DD4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4242" y="2987021"/>
              <a:ext cx="86154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8" name="Oval 22">
              <a:extLst>
                <a:ext uri="{FF2B5EF4-FFF2-40B4-BE49-F238E27FC236}">
                  <a16:creationId xmlns:a16="http://schemas.microsoft.com/office/drawing/2014/main" id="{2BD88D3F-E5C2-486B-9AB3-FE83DCF34D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3150328"/>
              <a:ext cx="86154" cy="86153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9" name="Oval 23">
              <a:extLst>
                <a:ext uri="{FF2B5EF4-FFF2-40B4-BE49-F238E27FC236}">
                  <a16:creationId xmlns:a16="http://schemas.microsoft.com/office/drawing/2014/main" id="{6D918A66-0CFA-4489-9DBA-619F7DFEC0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9845" y="2945874"/>
              <a:ext cx="86153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0" name="Oval 24">
              <a:extLst>
                <a:ext uri="{FF2B5EF4-FFF2-40B4-BE49-F238E27FC236}">
                  <a16:creationId xmlns:a16="http://schemas.microsoft.com/office/drawing/2014/main" id="{25707C2B-07D9-4A29-9082-96FAB0CF22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87549" y="3064174"/>
              <a:ext cx="86153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1" name="Oval 25">
              <a:extLst>
                <a:ext uri="{FF2B5EF4-FFF2-40B4-BE49-F238E27FC236}">
                  <a16:creationId xmlns:a16="http://schemas.microsoft.com/office/drawing/2014/main" id="{E69F1E93-CA78-47B4-B3FC-F1EB472D45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0937" y="2863578"/>
              <a:ext cx="86153" cy="8743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2" name="Oval 26">
              <a:extLst>
                <a:ext uri="{FF2B5EF4-FFF2-40B4-BE49-F238E27FC236}">
                  <a16:creationId xmlns:a16="http://schemas.microsoft.com/office/drawing/2014/main" id="{A6A84BAB-6DCF-40C3-B43F-71F819910E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6783" y="2823716"/>
              <a:ext cx="86153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3" name="Oval 27">
              <a:extLst>
                <a:ext uri="{FF2B5EF4-FFF2-40B4-BE49-F238E27FC236}">
                  <a16:creationId xmlns:a16="http://schemas.microsoft.com/office/drawing/2014/main" id="{D3B416F2-80F5-4D7B-BD23-DA3F13C422C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33635" y="2741420"/>
              <a:ext cx="86154" cy="86153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4" name="Oval 28">
              <a:extLst>
                <a:ext uri="{FF2B5EF4-FFF2-40B4-BE49-F238E27FC236}">
                  <a16:creationId xmlns:a16="http://schemas.microsoft.com/office/drawing/2014/main" id="{66691BB9-EEE4-44A4-9F09-8AB4273BE0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9952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5" name="Oval 29">
              <a:extLst>
                <a:ext uri="{FF2B5EF4-FFF2-40B4-BE49-F238E27FC236}">
                  <a16:creationId xmlns:a16="http://schemas.microsoft.com/office/drawing/2014/main" id="{C2326CED-DE29-413C-BBA2-71CD6EB267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2706" y="2818572"/>
              <a:ext cx="86154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6" name="Oval 30">
              <a:extLst>
                <a:ext uri="{FF2B5EF4-FFF2-40B4-BE49-F238E27FC236}">
                  <a16:creationId xmlns:a16="http://schemas.microsoft.com/office/drawing/2014/main" id="{16AEFD04-E3F8-4748-9327-85A1E8907E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2777424"/>
              <a:ext cx="86154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7" name="Oval 31">
              <a:extLst>
                <a:ext uri="{FF2B5EF4-FFF2-40B4-BE49-F238E27FC236}">
                  <a16:creationId xmlns:a16="http://schemas.microsoft.com/office/drawing/2014/main" id="{75B67F1D-0299-4C77-94D1-6182B76B75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0303" y="2904726"/>
              <a:ext cx="86154" cy="86154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8" name="Oval 32">
              <a:extLst>
                <a:ext uri="{FF2B5EF4-FFF2-40B4-BE49-F238E27FC236}">
                  <a16:creationId xmlns:a16="http://schemas.microsoft.com/office/drawing/2014/main" id="{D9AD4B27-26EE-45D0-8476-FAE99F885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5849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00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9" name="AutoShape 33">
              <a:extLst>
                <a:ext uri="{FF2B5EF4-FFF2-40B4-BE49-F238E27FC236}">
                  <a16:creationId xmlns:a16="http://schemas.microsoft.com/office/drawing/2014/main" id="{0B5074B5-0E62-4946-8FCC-9598804A0E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8892" y="4670232"/>
              <a:ext cx="285464" cy="326612"/>
            </a:xfrm>
            <a:prstGeom prst="irregularSeal1">
              <a:avLst/>
            </a:pr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80000" h="18034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0" name="Oval 34">
              <a:extLst>
                <a:ext uri="{FF2B5EF4-FFF2-40B4-BE49-F238E27FC236}">
                  <a16:creationId xmlns:a16="http://schemas.microsoft.com/office/drawing/2014/main" id="{829A69AA-3CDA-4806-8E80-64AFF55A4E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00089" y="535431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101" name="AutoShape 39">
              <a:extLst>
                <a:ext uri="{FF2B5EF4-FFF2-40B4-BE49-F238E27FC236}">
                  <a16:creationId xmlns:a16="http://schemas.microsoft.com/office/drawing/2014/main" id="{ED1026B1-79F4-4CD7-83CD-1F02D634CE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8900000">
              <a:off x="2444220" y="4917120"/>
              <a:ext cx="276464" cy="455200"/>
            </a:xfrm>
            <a:prstGeom prst="upArrow">
              <a:avLst>
                <a:gd name="adj1" fmla="val 50000"/>
                <a:gd name="adj2" fmla="val 41163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2" name="Oval 34">
              <a:extLst>
                <a:ext uri="{FF2B5EF4-FFF2-40B4-BE49-F238E27FC236}">
                  <a16:creationId xmlns:a16="http://schemas.microsoft.com/office/drawing/2014/main" id="{C7F9131F-872D-4472-A485-FA258E87A9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75988" y="533623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54BE5386-CBC0-4B8E-B918-E5555B304A4A}"/>
                </a:ext>
              </a:extLst>
            </p:cNvPr>
            <p:cNvCxnSpPr/>
            <p:nvPr/>
          </p:nvCxnSpPr>
          <p:spPr>
            <a:xfrm flipV="1">
              <a:off x="2241623" y="2718692"/>
              <a:ext cx="305466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53F67457-9CDF-47EF-B9D7-BA496457FC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2353" y="2743880"/>
              <a:ext cx="453771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矢印: 左右 61">
            <a:extLst>
              <a:ext uri="{FF2B5EF4-FFF2-40B4-BE49-F238E27FC236}">
                <a16:creationId xmlns:a16="http://schemas.microsoft.com/office/drawing/2014/main" id="{3DCC933C-94B8-42F2-BD0E-0DF39D1F94E8}"/>
              </a:ext>
            </a:extLst>
          </p:cNvPr>
          <p:cNvSpPr/>
          <p:nvPr/>
        </p:nvSpPr>
        <p:spPr>
          <a:xfrm>
            <a:off x="7263660" y="6156117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EA76E34-E14C-4125-8631-A99FC42203A0}"/>
              </a:ext>
            </a:extLst>
          </p:cNvPr>
          <p:cNvSpPr txBox="1"/>
          <p:nvPr/>
        </p:nvSpPr>
        <p:spPr>
          <a:xfrm>
            <a:off x="5092557" y="6136823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20D3A40-52B6-4892-A6DD-3530902D9979}"/>
              </a:ext>
            </a:extLst>
          </p:cNvPr>
          <p:cNvSpPr txBox="1"/>
          <p:nvPr/>
        </p:nvSpPr>
        <p:spPr>
          <a:xfrm>
            <a:off x="9544641" y="6136823"/>
            <a:ext cx="21178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Hard sector</a:t>
            </a:r>
            <a:endParaRPr kumimoji="1" lang="ja-JP" altLang="en-US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9FD407-02A9-47B8-90E9-A38881DA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2782C5-5827-4854-A768-63FCE512BD68}"/>
              </a:ext>
            </a:extLst>
          </p:cNvPr>
          <p:cNvSpPr txBox="1"/>
          <p:nvPr/>
        </p:nvSpPr>
        <p:spPr>
          <a:xfrm>
            <a:off x="1839085" y="389403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QGP fluid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B47C20-07B8-4B3F-A564-F459191D15C2}"/>
              </a:ext>
            </a:extLst>
          </p:cNvPr>
          <p:cNvSpPr txBox="1"/>
          <p:nvPr/>
        </p:nvSpPr>
        <p:spPr>
          <a:xfrm>
            <a:off x="3143779" y="2540215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hadron gas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0630D75-AD96-4579-B483-FCBDCBE77D45}"/>
              </a:ext>
            </a:extLst>
          </p:cNvPr>
          <p:cNvSpPr txBox="1"/>
          <p:nvPr/>
        </p:nvSpPr>
        <p:spPr>
          <a:xfrm>
            <a:off x="251978" y="5633088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Gluon </a:t>
            </a:r>
          </a:p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saturation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9F1221-03EB-4848-B446-72D8DA96C377}"/>
              </a:ext>
            </a:extLst>
          </p:cNvPr>
          <p:cNvSpPr txBox="1"/>
          <p:nvPr/>
        </p:nvSpPr>
        <p:spPr>
          <a:xfrm>
            <a:off x="1579812" y="2382038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E14FDF2-AFFF-4805-8718-4CDFA9814C54}"/>
              </a:ext>
            </a:extLst>
          </p:cNvPr>
          <p:cNvSpPr txBox="1"/>
          <p:nvPr/>
        </p:nvSpPr>
        <p:spPr>
          <a:xfrm>
            <a:off x="2620521" y="2360614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A4E90F-BDB2-4590-B891-FC0A2C73A173}"/>
              </a:ext>
            </a:extLst>
          </p:cNvPr>
          <p:cNvSpPr txBox="1"/>
          <p:nvPr/>
        </p:nvSpPr>
        <p:spPr>
          <a:xfrm>
            <a:off x="8070559" y="1274837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2855313-CDA3-499F-B6BB-EAC9C39F1A43}"/>
              </a:ext>
            </a:extLst>
          </p:cNvPr>
          <p:cNvSpPr txBox="1"/>
          <p:nvPr/>
        </p:nvSpPr>
        <p:spPr>
          <a:xfrm>
            <a:off x="1423858" y="469528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 err="1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Glasma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2246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706DC-7AA2-4253-8370-A3B27BA92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 current situation (model S</a:t>
            </a:r>
            <a:r>
              <a:rPr kumimoji="1" lang="en-US" altLang="ja-JP" sz="1800" dirty="0"/>
              <a:t>OFT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433783-D9A4-400A-B2A6-B245CA1A80ED}"/>
              </a:ext>
            </a:extLst>
          </p:cNvPr>
          <p:cNvSpPr txBox="1"/>
          <p:nvPr/>
        </p:nvSpPr>
        <p:spPr>
          <a:xfrm>
            <a:off x="5059977" y="5612187"/>
            <a:ext cx="335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MC Glauber(+BGK)/KLN</a:t>
            </a:r>
            <a:endParaRPr kumimoji="1" lang="ja-JP" altLang="en-US" sz="2400" dirty="0">
              <a:solidFill>
                <a:schemeClr val="tx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0D10CA-EDDB-42A7-A8AE-71A52BAD15C2}"/>
              </a:ext>
            </a:extLst>
          </p:cNvPr>
          <p:cNvSpPr txBox="1"/>
          <p:nvPr/>
        </p:nvSpPr>
        <p:spPr>
          <a:xfrm>
            <a:off x="9246248" y="5633088"/>
            <a:ext cx="107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>
                <a:solidFill>
                  <a:schemeClr val="accent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pQCD</a:t>
            </a:r>
            <a:endParaRPr kumimoji="1" lang="ja-JP" altLang="en-US" sz="2400" dirty="0">
              <a:solidFill>
                <a:schemeClr val="accent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2806205-6122-4FFD-9E41-7A1965563053}"/>
              </a:ext>
            </a:extLst>
          </p:cNvPr>
          <p:cNvSpPr txBox="1"/>
          <p:nvPr/>
        </p:nvSpPr>
        <p:spPr>
          <a:xfrm>
            <a:off x="8691203" y="3823143"/>
            <a:ext cx="219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solidFill>
                  <a:schemeClr val="accent1"/>
                </a:solidFill>
                <a:latin typeface="+mn-ea"/>
              </a:rPr>
              <a:t>Modification of</a:t>
            </a:r>
          </a:p>
          <a:p>
            <a:pPr algn="ctr"/>
            <a:r>
              <a:rPr lang="en-US" altLang="ja-JP" sz="2400" dirty="0">
                <a:solidFill>
                  <a:schemeClr val="accent1"/>
                </a:solidFill>
                <a:latin typeface="+mn-ea"/>
              </a:rPr>
              <a:t>jet structure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7D340C-D372-4F3E-9D54-0AEF621B2FD5}"/>
              </a:ext>
            </a:extLst>
          </p:cNvPr>
          <p:cNvSpPr txBox="1"/>
          <p:nvPr/>
        </p:nvSpPr>
        <p:spPr>
          <a:xfrm>
            <a:off x="9177365" y="2583885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fragmentation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966801-F0AC-4EC9-B243-2DF486B2EB57}"/>
              </a:ext>
            </a:extLst>
          </p:cNvPr>
          <p:cNvSpPr txBox="1"/>
          <p:nvPr/>
        </p:nvSpPr>
        <p:spPr>
          <a:xfrm>
            <a:off x="5072318" y="4805451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Classical Yang-Mills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2678D24-A01C-4A73-A134-59D175CBA6FC}"/>
              </a:ext>
            </a:extLst>
          </p:cNvPr>
          <p:cNvSpPr txBox="1"/>
          <p:nvPr/>
        </p:nvSpPr>
        <p:spPr>
          <a:xfrm>
            <a:off x="5191564" y="3758052"/>
            <a:ext cx="2193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Fluctuating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hydrodynamics</a:t>
            </a: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D984DDB4-EACC-4609-9DD9-23931AB5289C}"/>
              </a:ext>
            </a:extLst>
          </p:cNvPr>
          <p:cNvSpPr/>
          <p:nvPr/>
        </p:nvSpPr>
        <p:spPr>
          <a:xfrm>
            <a:off x="7307280" y="3828151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19D7AD1-FB74-47B8-8A72-53CB206E3D29}"/>
              </a:ext>
            </a:extLst>
          </p:cNvPr>
          <p:cNvSpPr txBox="1"/>
          <p:nvPr/>
        </p:nvSpPr>
        <p:spPr>
          <a:xfrm>
            <a:off x="7435610" y="3964177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tx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tx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tx2"/>
                </a:solidFill>
                <a:latin typeface="+mn-ea"/>
              </a:rPr>
              <a:t>model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9C34C-A3EB-4E28-BEA0-8B938A8D7516}"/>
              </a:ext>
            </a:extLst>
          </p:cNvPr>
          <p:cNvSpPr txBox="1"/>
          <p:nvPr/>
        </p:nvSpPr>
        <p:spPr>
          <a:xfrm>
            <a:off x="5092558" y="1904464"/>
            <a:ext cx="374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+mn-ea"/>
              </a:rPr>
              <a:t>JAM (Hadronic  transport) 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01458E8-B2E9-4172-A0B2-F48E70BF4DB2}"/>
              </a:ext>
            </a:extLst>
          </p:cNvPr>
          <p:cNvSpPr txBox="1"/>
          <p:nvPr/>
        </p:nvSpPr>
        <p:spPr>
          <a:xfrm>
            <a:off x="6822413" y="2698684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F0DD7BE-E365-4F22-AD3A-BA952738F040}"/>
              </a:ext>
            </a:extLst>
          </p:cNvPr>
          <p:cNvCxnSpPr/>
          <p:nvPr/>
        </p:nvCxnSpPr>
        <p:spPr>
          <a:xfrm flipV="1">
            <a:off x="6592865" y="5201679"/>
            <a:ext cx="0" cy="43140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4F5C180-98C0-44DF-85C0-890387D7FE53}"/>
              </a:ext>
            </a:extLst>
          </p:cNvPr>
          <p:cNvCxnSpPr/>
          <p:nvPr/>
        </p:nvCxnSpPr>
        <p:spPr>
          <a:xfrm flipV="1">
            <a:off x="6592865" y="4511739"/>
            <a:ext cx="0" cy="36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79BE92FD-C977-42A1-AEC1-7E2DD303F89E}"/>
              </a:ext>
            </a:extLst>
          </p:cNvPr>
          <p:cNvCxnSpPr>
            <a:cxnSpLocks/>
          </p:cNvCxnSpPr>
          <p:nvPr/>
        </p:nvCxnSpPr>
        <p:spPr>
          <a:xfrm flipV="1">
            <a:off x="6596863" y="2390515"/>
            <a:ext cx="3317" cy="13841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CFD15C3A-7B46-4206-9922-E740FD0B6A34}"/>
              </a:ext>
            </a:extLst>
          </p:cNvPr>
          <p:cNvCxnSpPr>
            <a:cxnSpLocks/>
            <a:stCxn id="41" idx="0"/>
            <a:endCxn id="42" idx="2"/>
          </p:cNvCxnSpPr>
          <p:nvPr/>
        </p:nvCxnSpPr>
        <p:spPr>
          <a:xfrm flipV="1">
            <a:off x="9784465" y="4654140"/>
            <a:ext cx="2551" cy="978948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4EF30C-D020-43E5-976F-F5887AA51210}"/>
              </a:ext>
            </a:extLst>
          </p:cNvPr>
          <p:cNvCxnSpPr>
            <a:cxnSpLocks/>
            <a:stCxn id="42" idx="0"/>
            <a:endCxn id="43" idx="2"/>
          </p:cNvCxnSpPr>
          <p:nvPr/>
        </p:nvCxnSpPr>
        <p:spPr>
          <a:xfrm flipV="1">
            <a:off x="9787016" y="3414882"/>
            <a:ext cx="422042" cy="40826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B9212274-3931-46C4-8F3D-D64CA7553AFF}"/>
              </a:ext>
            </a:extLst>
          </p:cNvPr>
          <p:cNvCxnSpPr>
            <a:cxnSpLocks/>
            <a:stCxn id="42" idx="0"/>
            <a:endCxn id="49" idx="2"/>
          </p:cNvCxnSpPr>
          <p:nvPr/>
        </p:nvCxnSpPr>
        <p:spPr>
          <a:xfrm flipH="1" flipV="1">
            <a:off x="7911814" y="3529681"/>
            <a:ext cx="1875202" cy="29346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6831C7BE-6763-487F-8CA7-3CB49932C9A2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6600180" y="3529681"/>
            <a:ext cx="1311634" cy="23549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02F19E6-06EC-46F4-A2D6-C640A6EA28FC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6592865" y="4654140"/>
            <a:ext cx="3194151" cy="99087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0BBFFAD-70BA-4BED-9EC8-E35D69C56144}"/>
              </a:ext>
            </a:extLst>
          </p:cNvPr>
          <p:cNvCxnSpPr>
            <a:cxnSpLocks/>
          </p:cNvCxnSpPr>
          <p:nvPr/>
        </p:nvCxnSpPr>
        <p:spPr>
          <a:xfrm flipH="1" flipV="1">
            <a:off x="7899976" y="2379830"/>
            <a:ext cx="1" cy="32609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DF3EED6-71DA-4C36-B172-3CC48E67D3C3}"/>
              </a:ext>
            </a:extLst>
          </p:cNvPr>
          <p:cNvCxnSpPr>
            <a:cxnSpLocks/>
            <a:stCxn id="43" idx="0"/>
            <a:endCxn id="109" idx="3"/>
          </p:cNvCxnSpPr>
          <p:nvPr/>
        </p:nvCxnSpPr>
        <p:spPr>
          <a:xfrm flipH="1" flipV="1">
            <a:off x="9821359" y="1690336"/>
            <a:ext cx="387699" cy="89354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3818ACC-6DA5-4564-88C5-3724307F8B29}"/>
              </a:ext>
            </a:extLst>
          </p:cNvPr>
          <p:cNvCxnSpPr>
            <a:cxnSpLocks/>
            <a:endCxn id="109" idx="1"/>
          </p:cNvCxnSpPr>
          <p:nvPr/>
        </p:nvCxnSpPr>
        <p:spPr>
          <a:xfrm flipV="1">
            <a:off x="7435610" y="1690336"/>
            <a:ext cx="634949" cy="1844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D4232D7-BEB7-406D-A60D-75BAC93C9EA2}"/>
              </a:ext>
            </a:extLst>
          </p:cNvPr>
          <p:cNvGrpSpPr>
            <a:grpSpLocks noChangeAspect="1"/>
          </p:cNvGrpSpPr>
          <p:nvPr/>
        </p:nvGrpSpPr>
        <p:grpSpPr>
          <a:xfrm>
            <a:off x="411208" y="2022516"/>
            <a:ext cx="4329954" cy="4088726"/>
            <a:chOff x="424110" y="2040843"/>
            <a:chExt cx="3898424" cy="3681234"/>
          </a:xfrm>
        </p:grpSpPr>
        <p:sp>
          <p:nvSpPr>
            <p:cNvPr id="64" name="Line 3">
              <a:extLst>
                <a:ext uri="{FF2B5EF4-FFF2-40B4-BE49-F238E27FC236}">
                  <a16:creationId xmlns:a16="http://schemas.microsoft.com/office/drawing/2014/main" id="{760BFBB6-F2A9-49BC-AC0F-ECF99A2B2F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246195" y="2677126"/>
              <a:ext cx="0" cy="2462449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6" name="Line 4">
              <a:extLst>
                <a:ext uri="{FF2B5EF4-FFF2-40B4-BE49-F238E27FC236}">
                  <a16:creationId xmlns:a16="http://schemas.microsoft.com/office/drawing/2014/main" id="{E996A5FC-28AC-41EC-A7BE-7FEEA6D78B4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4133" y="4837395"/>
              <a:ext cx="3240405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43EF96A1-07B2-4716-8537-95D4967440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0582" y="3032028"/>
              <a:ext cx="2142268" cy="2151268"/>
            </a:xfrm>
            <a:custGeom>
              <a:avLst/>
              <a:gdLst>
                <a:gd name="T0" fmla="*/ 0 w 2148"/>
                <a:gd name="T1" fmla="*/ 2160 h 2160"/>
                <a:gd name="T2" fmla="*/ 2148 w 2148"/>
                <a:gd name="T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8" h="2160">
                  <a:moveTo>
                    <a:pt x="0" y="2160"/>
                  </a:moveTo>
                  <a:lnTo>
                    <a:pt x="2148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CC683B8D-788E-4F67-B911-E58F76334B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110" y="3032028"/>
              <a:ext cx="2166699" cy="2151268"/>
            </a:xfrm>
            <a:custGeom>
              <a:avLst/>
              <a:gdLst>
                <a:gd name="T0" fmla="*/ 2164 w 2164"/>
                <a:gd name="T1" fmla="*/ 2157 h 2157"/>
                <a:gd name="T2" fmla="*/ 0 w 2164"/>
                <a:gd name="T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4" h="2157">
                  <a:moveTo>
                    <a:pt x="2164" y="2157"/>
                  </a:move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CE3DAA7B-14DE-4D11-95DB-4266C742B5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871" y="2895725"/>
              <a:ext cx="2957513" cy="1613772"/>
            </a:xfrm>
            <a:custGeom>
              <a:avLst/>
              <a:gdLst>
                <a:gd name="T0" fmla="*/ 90 w 3286"/>
                <a:gd name="T1" fmla="*/ 458 h 1793"/>
                <a:gd name="T2" fmla="*/ 650 w 3286"/>
                <a:gd name="T3" fmla="*/ 1126 h 1793"/>
                <a:gd name="T4" fmla="*/ 1221 w 3286"/>
                <a:gd name="T5" fmla="*/ 1629 h 1793"/>
                <a:gd name="T6" fmla="*/ 1401 w 3286"/>
                <a:gd name="T7" fmla="*/ 1752 h 1793"/>
                <a:gd name="T8" fmla="*/ 1601 w 3286"/>
                <a:gd name="T9" fmla="*/ 1793 h 1793"/>
                <a:gd name="T10" fmla="*/ 1793 w 3286"/>
                <a:gd name="T11" fmla="*/ 1752 h 1793"/>
                <a:gd name="T12" fmla="*/ 1985 w 3286"/>
                <a:gd name="T13" fmla="*/ 1626 h 1793"/>
                <a:gd name="T14" fmla="*/ 2528 w 3286"/>
                <a:gd name="T15" fmla="*/ 1151 h 1793"/>
                <a:gd name="T16" fmla="*/ 3169 w 3286"/>
                <a:gd name="T17" fmla="*/ 399 h 1793"/>
                <a:gd name="T18" fmla="*/ 3228 w 3286"/>
                <a:gd name="T19" fmla="*/ 161 h 1793"/>
                <a:gd name="T20" fmla="*/ 2960 w 3286"/>
                <a:gd name="T21" fmla="*/ 31 h 1793"/>
                <a:gd name="T22" fmla="*/ 2364 w 3286"/>
                <a:gd name="T23" fmla="*/ 309 h 1793"/>
                <a:gd name="T24" fmla="*/ 1600 w 3286"/>
                <a:gd name="T25" fmla="*/ 518 h 1793"/>
                <a:gd name="T26" fmla="*/ 915 w 3286"/>
                <a:gd name="T27" fmla="*/ 319 h 1793"/>
                <a:gd name="T28" fmla="*/ 279 w 3286"/>
                <a:gd name="T29" fmla="*/ 21 h 1793"/>
                <a:gd name="T30" fmla="*/ 31 w 3286"/>
                <a:gd name="T31" fmla="*/ 190 h 1793"/>
                <a:gd name="T32" fmla="*/ 90 w 3286"/>
                <a:gd name="T33" fmla="*/ 45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86" h="1793">
                  <a:moveTo>
                    <a:pt x="90" y="458"/>
                  </a:moveTo>
                  <a:cubicBezTo>
                    <a:pt x="193" y="614"/>
                    <a:pt x="462" y="931"/>
                    <a:pt x="650" y="1126"/>
                  </a:cubicBezTo>
                  <a:lnTo>
                    <a:pt x="1221" y="1629"/>
                  </a:lnTo>
                  <a:cubicBezTo>
                    <a:pt x="1346" y="1733"/>
                    <a:pt x="1338" y="1725"/>
                    <a:pt x="1401" y="1752"/>
                  </a:cubicBezTo>
                  <a:cubicBezTo>
                    <a:pt x="1464" y="1779"/>
                    <a:pt x="1536" y="1793"/>
                    <a:pt x="1601" y="1793"/>
                  </a:cubicBezTo>
                  <a:cubicBezTo>
                    <a:pt x="1666" y="1793"/>
                    <a:pt x="1729" y="1780"/>
                    <a:pt x="1793" y="1752"/>
                  </a:cubicBezTo>
                  <a:cubicBezTo>
                    <a:pt x="1857" y="1724"/>
                    <a:pt x="1863" y="1726"/>
                    <a:pt x="1985" y="1626"/>
                  </a:cubicBezTo>
                  <a:lnTo>
                    <a:pt x="2528" y="1151"/>
                  </a:lnTo>
                  <a:cubicBezTo>
                    <a:pt x="2725" y="947"/>
                    <a:pt x="3052" y="564"/>
                    <a:pt x="3169" y="399"/>
                  </a:cubicBezTo>
                  <a:cubicBezTo>
                    <a:pt x="3286" y="234"/>
                    <a:pt x="3263" y="222"/>
                    <a:pt x="3228" y="161"/>
                  </a:cubicBezTo>
                  <a:cubicBezTo>
                    <a:pt x="3193" y="100"/>
                    <a:pt x="3104" y="6"/>
                    <a:pt x="2960" y="31"/>
                  </a:cubicBezTo>
                  <a:cubicBezTo>
                    <a:pt x="2816" y="56"/>
                    <a:pt x="2591" y="228"/>
                    <a:pt x="2364" y="309"/>
                  </a:cubicBezTo>
                  <a:cubicBezTo>
                    <a:pt x="2137" y="390"/>
                    <a:pt x="1841" y="516"/>
                    <a:pt x="1600" y="518"/>
                  </a:cubicBezTo>
                  <a:cubicBezTo>
                    <a:pt x="1359" y="520"/>
                    <a:pt x="1135" y="402"/>
                    <a:pt x="915" y="319"/>
                  </a:cubicBezTo>
                  <a:cubicBezTo>
                    <a:pt x="695" y="236"/>
                    <a:pt x="426" y="42"/>
                    <a:pt x="279" y="21"/>
                  </a:cubicBezTo>
                  <a:cubicBezTo>
                    <a:pt x="132" y="0"/>
                    <a:pt x="62" y="117"/>
                    <a:pt x="31" y="190"/>
                  </a:cubicBezTo>
                  <a:cubicBezTo>
                    <a:pt x="0" y="263"/>
                    <a:pt x="78" y="402"/>
                    <a:pt x="90" y="4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49000">
                  <a:srgbClr val="FF0000">
                    <a:alpha val="70000"/>
                    <a:lumMod val="73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 dirty="0">
                <a:latin typeface="+mn-lt"/>
              </a:endParaRPr>
            </a:p>
          </p:txBody>
        </p:sp>
        <p:sp>
          <p:nvSpPr>
            <p:cNvPr id="71" name="Text Box 8">
              <a:extLst>
                <a:ext uri="{FF2B5EF4-FFF2-40B4-BE49-F238E27FC236}">
                  <a16:creationId xmlns:a16="http://schemas.microsoft.com/office/drawing/2014/main" id="{E4EE3A29-8161-47FF-BC1B-578388AB9A4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74783" y="4812963"/>
              <a:ext cx="278125" cy="373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lang="en-US" altLang="ja-JP" sz="2400">
                  <a:solidFill>
                    <a:schemeClr val="tx1"/>
                  </a:solidFill>
                  <a:effectLst/>
                  <a:latin typeface="+mn-lt"/>
                  <a:cs typeface="Arial" charset="0"/>
                </a:rPr>
                <a:t>0</a:t>
              </a:r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91E2D893-91A4-4531-A849-B961B09289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704117">
              <a:off x="1779422" y="4902975"/>
              <a:ext cx="276463" cy="513064"/>
            </a:xfrm>
            <a:prstGeom prst="upArrow">
              <a:avLst>
                <a:gd name="adj1" fmla="val 50000"/>
                <a:gd name="adj2" fmla="val 46395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4" name="Text Box 10">
              <a:extLst>
                <a:ext uri="{FF2B5EF4-FFF2-40B4-BE49-F238E27FC236}">
                  <a16:creationId xmlns:a16="http://schemas.microsoft.com/office/drawing/2014/main" id="{5F64315B-8A6D-4916-B2C8-5315D9B255B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96735" y="4477161"/>
              <a:ext cx="1525799" cy="360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collision</a:t>
              </a:r>
              <a:r>
                <a:rPr kumimoji="0" lang="ja-JP" altLang="en-US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 </a:t>
              </a:r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axis</a:t>
              </a:r>
              <a:endParaRPr kumimoji="0" lang="en-US" altLang="ja-JP" sz="20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6" name="Text Box 11">
              <a:extLst>
                <a:ext uri="{FF2B5EF4-FFF2-40B4-BE49-F238E27FC236}">
                  <a16:creationId xmlns:a16="http://schemas.microsoft.com/office/drawing/2014/main" id="{16D8F01E-40C9-42E1-B9BC-16F09F9AE6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16200000">
              <a:off x="1704685" y="2197579"/>
              <a:ext cx="729127" cy="415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4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time</a:t>
              </a:r>
              <a:endParaRPr kumimoji="0" lang="en-US" altLang="ja-JP" sz="24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7" name="Oval 12">
              <a:extLst>
                <a:ext uri="{FF2B5EF4-FFF2-40B4-BE49-F238E27FC236}">
                  <a16:creationId xmlns:a16="http://schemas.microsoft.com/office/drawing/2014/main" id="{D4C5069B-7E0A-4A80-99BD-5B314D78F4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81100" y="2945874"/>
              <a:ext cx="87440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8" name="Oval 13">
              <a:extLst>
                <a:ext uri="{FF2B5EF4-FFF2-40B4-BE49-F238E27FC236}">
                  <a16:creationId xmlns:a16="http://schemas.microsoft.com/office/drawing/2014/main" id="{067851B4-4311-412F-96D8-8DE4552D3F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00892" y="2957447"/>
              <a:ext cx="86153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9" name="Oval 14">
              <a:extLst>
                <a:ext uri="{FF2B5EF4-FFF2-40B4-BE49-F238E27FC236}">
                  <a16:creationId xmlns:a16="http://schemas.microsoft.com/office/drawing/2014/main" id="{066A1D5F-8FCF-4396-97FB-8B7A531D03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4611" y="3173474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0" name="Oval 15">
              <a:extLst>
                <a:ext uri="{FF2B5EF4-FFF2-40B4-BE49-F238E27FC236}">
                  <a16:creationId xmlns:a16="http://schemas.microsoft.com/office/drawing/2014/main" id="{0BB24E9D-99EB-4924-9A05-151992CBA4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71018" y="3109180"/>
              <a:ext cx="86154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2" name="Oval 16">
              <a:extLst>
                <a:ext uri="{FF2B5EF4-FFF2-40B4-BE49-F238E27FC236}">
                  <a16:creationId xmlns:a16="http://schemas.microsoft.com/office/drawing/2014/main" id="{9F841B69-C8FE-4CE9-9327-2DF07611DC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9789" y="3150328"/>
              <a:ext cx="87440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3" name="Oval 17">
              <a:extLst>
                <a:ext uri="{FF2B5EF4-FFF2-40B4-BE49-F238E27FC236}">
                  <a16:creationId xmlns:a16="http://schemas.microsoft.com/office/drawing/2014/main" id="{8D725D54-DC40-4067-AFD4-67A64B32EF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3199" y="2957447"/>
              <a:ext cx="86153" cy="86153"/>
            </a:xfrm>
            <a:prstGeom prst="ellipse">
              <a:avLst/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4" name="Oval 18">
              <a:extLst>
                <a:ext uri="{FF2B5EF4-FFF2-40B4-BE49-F238E27FC236}">
                  <a16:creationId xmlns:a16="http://schemas.microsoft.com/office/drawing/2014/main" id="{FBEC3CFA-D126-46A7-BEA9-F57620B0C8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44405" y="2945874"/>
              <a:ext cx="86154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5" name="Oval 19">
              <a:extLst>
                <a:ext uri="{FF2B5EF4-FFF2-40B4-BE49-F238E27FC236}">
                  <a16:creationId xmlns:a16="http://schemas.microsoft.com/office/drawing/2014/main" id="{5712106F-B73B-46C3-9DCE-21684B5020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88722" y="2904726"/>
              <a:ext cx="87440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6" name="Oval 20">
              <a:extLst>
                <a:ext uri="{FF2B5EF4-FFF2-40B4-BE49-F238E27FC236}">
                  <a16:creationId xmlns:a16="http://schemas.microsoft.com/office/drawing/2014/main" id="{CFB49946-B7E0-4357-AB10-BB2E049144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6564" y="3109180"/>
              <a:ext cx="86153" cy="86153"/>
            </a:xfrm>
            <a:prstGeom prst="ellipse">
              <a:avLst/>
            </a:prstGeom>
            <a:solidFill>
              <a:srgbClr val="66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7" name="Oval 21">
              <a:extLst>
                <a:ext uri="{FF2B5EF4-FFF2-40B4-BE49-F238E27FC236}">
                  <a16:creationId xmlns:a16="http://schemas.microsoft.com/office/drawing/2014/main" id="{0509AFA3-B0CC-4E94-88FD-2BD90DD4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4242" y="2987021"/>
              <a:ext cx="86154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8" name="Oval 22">
              <a:extLst>
                <a:ext uri="{FF2B5EF4-FFF2-40B4-BE49-F238E27FC236}">
                  <a16:creationId xmlns:a16="http://schemas.microsoft.com/office/drawing/2014/main" id="{2BD88D3F-E5C2-486B-9AB3-FE83DCF34D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3150328"/>
              <a:ext cx="86154" cy="86153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9" name="Oval 23">
              <a:extLst>
                <a:ext uri="{FF2B5EF4-FFF2-40B4-BE49-F238E27FC236}">
                  <a16:creationId xmlns:a16="http://schemas.microsoft.com/office/drawing/2014/main" id="{6D918A66-0CFA-4489-9DBA-619F7DFEC0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9845" y="2945874"/>
              <a:ext cx="86153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0" name="Oval 24">
              <a:extLst>
                <a:ext uri="{FF2B5EF4-FFF2-40B4-BE49-F238E27FC236}">
                  <a16:creationId xmlns:a16="http://schemas.microsoft.com/office/drawing/2014/main" id="{25707C2B-07D9-4A29-9082-96FAB0CF22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87549" y="3064174"/>
              <a:ext cx="86153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1" name="Oval 25">
              <a:extLst>
                <a:ext uri="{FF2B5EF4-FFF2-40B4-BE49-F238E27FC236}">
                  <a16:creationId xmlns:a16="http://schemas.microsoft.com/office/drawing/2014/main" id="{E69F1E93-CA78-47B4-B3FC-F1EB472D45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0937" y="2863578"/>
              <a:ext cx="86153" cy="8743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2" name="Oval 26">
              <a:extLst>
                <a:ext uri="{FF2B5EF4-FFF2-40B4-BE49-F238E27FC236}">
                  <a16:creationId xmlns:a16="http://schemas.microsoft.com/office/drawing/2014/main" id="{A6A84BAB-6DCF-40C3-B43F-71F819910E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6783" y="2823716"/>
              <a:ext cx="86153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3" name="Oval 27">
              <a:extLst>
                <a:ext uri="{FF2B5EF4-FFF2-40B4-BE49-F238E27FC236}">
                  <a16:creationId xmlns:a16="http://schemas.microsoft.com/office/drawing/2014/main" id="{D3B416F2-80F5-4D7B-BD23-DA3F13C422C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33635" y="2741420"/>
              <a:ext cx="86154" cy="86153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4" name="Oval 28">
              <a:extLst>
                <a:ext uri="{FF2B5EF4-FFF2-40B4-BE49-F238E27FC236}">
                  <a16:creationId xmlns:a16="http://schemas.microsoft.com/office/drawing/2014/main" id="{66691BB9-EEE4-44A4-9F09-8AB4273BE0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9952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5" name="Oval 29">
              <a:extLst>
                <a:ext uri="{FF2B5EF4-FFF2-40B4-BE49-F238E27FC236}">
                  <a16:creationId xmlns:a16="http://schemas.microsoft.com/office/drawing/2014/main" id="{C2326CED-DE29-413C-BBA2-71CD6EB267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2706" y="2818572"/>
              <a:ext cx="86154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6" name="Oval 30">
              <a:extLst>
                <a:ext uri="{FF2B5EF4-FFF2-40B4-BE49-F238E27FC236}">
                  <a16:creationId xmlns:a16="http://schemas.microsoft.com/office/drawing/2014/main" id="{16AEFD04-E3F8-4748-9327-85A1E8907E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2777424"/>
              <a:ext cx="86154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7" name="Oval 31">
              <a:extLst>
                <a:ext uri="{FF2B5EF4-FFF2-40B4-BE49-F238E27FC236}">
                  <a16:creationId xmlns:a16="http://schemas.microsoft.com/office/drawing/2014/main" id="{75B67F1D-0299-4C77-94D1-6182B76B75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0303" y="2904726"/>
              <a:ext cx="86154" cy="86154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8" name="Oval 32">
              <a:extLst>
                <a:ext uri="{FF2B5EF4-FFF2-40B4-BE49-F238E27FC236}">
                  <a16:creationId xmlns:a16="http://schemas.microsoft.com/office/drawing/2014/main" id="{D9AD4B27-26EE-45D0-8476-FAE99F885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5849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00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9" name="AutoShape 33">
              <a:extLst>
                <a:ext uri="{FF2B5EF4-FFF2-40B4-BE49-F238E27FC236}">
                  <a16:creationId xmlns:a16="http://schemas.microsoft.com/office/drawing/2014/main" id="{0B5074B5-0E62-4946-8FCC-9598804A0E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8892" y="4670232"/>
              <a:ext cx="285464" cy="326612"/>
            </a:xfrm>
            <a:prstGeom prst="irregularSeal1">
              <a:avLst/>
            </a:pr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80000" h="18034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0" name="Oval 34">
              <a:extLst>
                <a:ext uri="{FF2B5EF4-FFF2-40B4-BE49-F238E27FC236}">
                  <a16:creationId xmlns:a16="http://schemas.microsoft.com/office/drawing/2014/main" id="{829A69AA-3CDA-4806-8E80-64AFF55A4E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00089" y="535431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101" name="AutoShape 39">
              <a:extLst>
                <a:ext uri="{FF2B5EF4-FFF2-40B4-BE49-F238E27FC236}">
                  <a16:creationId xmlns:a16="http://schemas.microsoft.com/office/drawing/2014/main" id="{ED1026B1-79F4-4CD7-83CD-1F02D634CE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8900000">
              <a:off x="2444220" y="4917120"/>
              <a:ext cx="276464" cy="455200"/>
            </a:xfrm>
            <a:prstGeom prst="upArrow">
              <a:avLst>
                <a:gd name="adj1" fmla="val 50000"/>
                <a:gd name="adj2" fmla="val 41163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2" name="Oval 34">
              <a:extLst>
                <a:ext uri="{FF2B5EF4-FFF2-40B4-BE49-F238E27FC236}">
                  <a16:creationId xmlns:a16="http://schemas.microsoft.com/office/drawing/2014/main" id="{C7F9131F-872D-4472-A485-FA258E87A9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75988" y="533623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54BE5386-CBC0-4B8E-B918-E5555B304A4A}"/>
                </a:ext>
              </a:extLst>
            </p:cNvPr>
            <p:cNvCxnSpPr/>
            <p:nvPr/>
          </p:nvCxnSpPr>
          <p:spPr>
            <a:xfrm flipV="1">
              <a:off x="2241623" y="2718692"/>
              <a:ext cx="305466" cy="210679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53F67457-9CDF-47EF-B9D7-BA496457FC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2353" y="2743880"/>
              <a:ext cx="453771" cy="210679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矢印: 左右 61">
            <a:extLst>
              <a:ext uri="{FF2B5EF4-FFF2-40B4-BE49-F238E27FC236}">
                <a16:creationId xmlns:a16="http://schemas.microsoft.com/office/drawing/2014/main" id="{3DCC933C-94B8-42F2-BD0E-0DF39D1F94E8}"/>
              </a:ext>
            </a:extLst>
          </p:cNvPr>
          <p:cNvSpPr/>
          <p:nvPr/>
        </p:nvSpPr>
        <p:spPr>
          <a:xfrm>
            <a:off x="7263660" y="6156117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EA76E34-E14C-4125-8631-A99FC42203A0}"/>
              </a:ext>
            </a:extLst>
          </p:cNvPr>
          <p:cNvSpPr txBox="1"/>
          <p:nvPr/>
        </p:nvSpPr>
        <p:spPr>
          <a:xfrm>
            <a:off x="5092557" y="6136823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20D3A40-52B6-4892-A6DD-3530902D9979}"/>
              </a:ext>
            </a:extLst>
          </p:cNvPr>
          <p:cNvSpPr txBox="1"/>
          <p:nvPr/>
        </p:nvSpPr>
        <p:spPr>
          <a:xfrm>
            <a:off x="9544641" y="6136823"/>
            <a:ext cx="1972015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>
                <a:solidFill>
                  <a:schemeClr val="accent1"/>
                </a:solidFill>
              </a:rPr>
              <a:t>Hard sector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9FD407-02A9-47B8-90E9-A38881DA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2782C5-5827-4854-A768-63FCE512BD68}"/>
              </a:ext>
            </a:extLst>
          </p:cNvPr>
          <p:cNvSpPr txBox="1"/>
          <p:nvPr/>
        </p:nvSpPr>
        <p:spPr>
          <a:xfrm>
            <a:off x="1839085" y="389403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QGP fluid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B47C20-07B8-4B3F-A564-F459191D15C2}"/>
              </a:ext>
            </a:extLst>
          </p:cNvPr>
          <p:cNvSpPr txBox="1"/>
          <p:nvPr/>
        </p:nvSpPr>
        <p:spPr>
          <a:xfrm>
            <a:off x="3143779" y="2540215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hadron gas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0630D75-AD96-4579-B483-FCBDCBE77D45}"/>
              </a:ext>
            </a:extLst>
          </p:cNvPr>
          <p:cNvSpPr txBox="1"/>
          <p:nvPr/>
        </p:nvSpPr>
        <p:spPr>
          <a:xfrm>
            <a:off x="251978" y="5633088"/>
            <a:ext cx="117371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Gluon </a:t>
            </a:r>
          </a:p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saturation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9F1221-03EB-4848-B446-72D8DA96C377}"/>
              </a:ext>
            </a:extLst>
          </p:cNvPr>
          <p:cNvSpPr txBox="1"/>
          <p:nvPr/>
        </p:nvSpPr>
        <p:spPr>
          <a:xfrm>
            <a:off x="1579812" y="238203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E14FDF2-AFFF-4805-8718-4CDFA9814C54}"/>
              </a:ext>
            </a:extLst>
          </p:cNvPr>
          <p:cNvSpPr txBox="1"/>
          <p:nvPr/>
        </p:nvSpPr>
        <p:spPr>
          <a:xfrm>
            <a:off x="2620521" y="236061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37AB73-D382-48C8-9D26-B14D86157E00}"/>
              </a:ext>
            </a:extLst>
          </p:cNvPr>
          <p:cNvSpPr txBox="1"/>
          <p:nvPr/>
        </p:nvSpPr>
        <p:spPr>
          <a:xfrm>
            <a:off x="4552787" y="23045"/>
            <a:ext cx="772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/>
              <a:t>TH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 (2013); K. </a:t>
            </a:r>
            <a:r>
              <a:rPr kumimoji="1" lang="en-US" altLang="ja-JP" dirty="0" err="1"/>
              <a:t>Murase</a:t>
            </a:r>
            <a:r>
              <a:rPr kumimoji="1" lang="en-US" altLang="ja-JP" dirty="0"/>
              <a:t> (2015); </a:t>
            </a:r>
            <a:r>
              <a:rPr kumimoji="1" lang="en-US" altLang="ja-JP" dirty="0" err="1"/>
              <a:t>S.Takeuchi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 (2015); </a:t>
            </a:r>
            <a:r>
              <a:rPr kumimoji="1" lang="en-US" altLang="ja-JP" dirty="0" err="1"/>
              <a:t>A.Sakai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et al</a:t>
            </a:r>
            <a:r>
              <a:rPr kumimoji="1" lang="en-US" altLang="ja-JP" dirty="0"/>
              <a:t>.(2019).</a:t>
            </a:r>
            <a:endParaRPr kumimoji="1" lang="ja-JP" altLang="en-US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5B4C739-80C3-48CA-B8C4-E98CC01682CF}"/>
              </a:ext>
            </a:extLst>
          </p:cNvPr>
          <p:cNvSpPr txBox="1"/>
          <p:nvPr/>
        </p:nvSpPr>
        <p:spPr>
          <a:xfrm>
            <a:off x="8070559" y="1274837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D91E2FD-C416-4BFC-9A1A-6429A0FC2B7A}"/>
              </a:ext>
            </a:extLst>
          </p:cNvPr>
          <p:cNvSpPr txBox="1"/>
          <p:nvPr/>
        </p:nvSpPr>
        <p:spPr>
          <a:xfrm>
            <a:off x="1423858" y="469528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 err="1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Glasma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2133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706DC-7AA2-4253-8370-A3B27BA92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 current situation (model S</a:t>
            </a:r>
            <a:r>
              <a:rPr kumimoji="1" lang="en-US" altLang="ja-JP" sz="1800" dirty="0"/>
              <a:t>OFT</a:t>
            </a:r>
            <a:r>
              <a:rPr kumimoji="1" lang="en-US" altLang="ja-JP" dirty="0"/>
              <a:t>-H</a:t>
            </a:r>
            <a:r>
              <a:rPr kumimoji="1" lang="en-US" altLang="ja-JP" sz="1800" dirty="0"/>
              <a:t>ARD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433783-D9A4-400A-B2A6-B245CA1A80ED}"/>
              </a:ext>
            </a:extLst>
          </p:cNvPr>
          <p:cNvSpPr txBox="1"/>
          <p:nvPr/>
        </p:nvSpPr>
        <p:spPr>
          <a:xfrm>
            <a:off x="5674637" y="5633088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CGC theory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0D10CA-EDDB-42A7-A8AE-71A52BAD15C2}"/>
              </a:ext>
            </a:extLst>
          </p:cNvPr>
          <p:cNvSpPr txBox="1"/>
          <p:nvPr/>
        </p:nvSpPr>
        <p:spPr>
          <a:xfrm>
            <a:off x="8417353" y="5605383"/>
            <a:ext cx="2743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PYTHIA (Heavy Ion)</a:t>
            </a:r>
            <a:endParaRPr kumimoji="1" lang="ja-JP" altLang="en-US" sz="2400" dirty="0">
              <a:solidFill>
                <a:schemeClr val="tx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2806205-6122-4FFD-9E41-7A1965563053}"/>
              </a:ext>
            </a:extLst>
          </p:cNvPr>
          <p:cNvSpPr txBox="1"/>
          <p:nvPr/>
        </p:nvSpPr>
        <p:spPr>
          <a:xfrm>
            <a:off x="8717650" y="3823143"/>
            <a:ext cx="2138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+mn-ea"/>
              </a:rPr>
              <a:t>Parton energy </a:t>
            </a:r>
          </a:p>
          <a:p>
            <a:pPr algn="ctr"/>
            <a:r>
              <a:rPr lang="en-US" altLang="ja-JP" sz="2400" dirty="0">
                <a:latin typeface="+mn-ea"/>
              </a:rPr>
              <a:t>loss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7D340C-D372-4F3E-9D54-0AEF621B2FD5}"/>
              </a:ext>
            </a:extLst>
          </p:cNvPr>
          <p:cNvSpPr txBox="1"/>
          <p:nvPr/>
        </p:nvSpPr>
        <p:spPr>
          <a:xfrm>
            <a:off x="9177365" y="2583885"/>
            <a:ext cx="2063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string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fragmentation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966801-F0AC-4EC9-B243-2DF486B2EB57}"/>
              </a:ext>
            </a:extLst>
          </p:cNvPr>
          <p:cNvSpPr txBox="1"/>
          <p:nvPr/>
        </p:nvSpPr>
        <p:spPr>
          <a:xfrm>
            <a:off x="5072318" y="4805451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1"/>
                </a:solidFill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Classical Yang-Mills</a:t>
            </a:r>
            <a:endParaRPr kumimoji="1" lang="ja-JP" altLang="en-US" sz="2400" dirty="0">
              <a:solidFill>
                <a:schemeClr val="accent1"/>
              </a:solidFill>
              <a:latin typeface="Yu Gothic UI Semilight" panose="020B0400000000000000" pitchFamily="50" charset="-128"/>
              <a:ea typeface="Yu Gothic UI Semilight" panose="020B04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2678D24-A01C-4A73-A134-59D175CBA6FC}"/>
              </a:ext>
            </a:extLst>
          </p:cNvPr>
          <p:cNvSpPr txBox="1"/>
          <p:nvPr/>
        </p:nvSpPr>
        <p:spPr>
          <a:xfrm>
            <a:off x="4968220" y="3719024"/>
            <a:ext cx="2379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+mn-ea"/>
              </a:rPr>
              <a:t>Ideal</a:t>
            </a:r>
          </a:p>
          <a:p>
            <a:pPr algn="ctr"/>
            <a:r>
              <a:rPr kumimoji="1" lang="en-US" altLang="ja-JP" sz="2400" dirty="0">
                <a:latin typeface="+mn-ea"/>
              </a:rPr>
              <a:t>hydrodynamics</a:t>
            </a: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D984DDB4-EACC-4609-9DD9-23931AB5289C}"/>
              </a:ext>
            </a:extLst>
          </p:cNvPr>
          <p:cNvSpPr/>
          <p:nvPr/>
        </p:nvSpPr>
        <p:spPr>
          <a:xfrm>
            <a:off x="7169494" y="3828151"/>
            <a:ext cx="1744636" cy="990873"/>
          </a:xfrm>
          <a:prstGeom prst="leftRightArrow">
            <a:avLst>
              <a:gd name="adj1" fmla="val 50000"/>
              <a:gd name="adj2" fmla="val 3135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19D7AD1-FB74-47B8-8A72-53CB206E3D29}"/>
              </a:ext>
            </a:extLst>
          </p:cNvPr>
          <p:cNvSpPr txBox="1"/>
          <p:nvPr/>
        </p:nvSpPr>
        <p:spPr>
          <a:xfrm>
            <a:off x="7435610" y="3964177"/>
            <a:ext cx="1269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chemeClr val="bg2"/>
                </a:solidFill>
                <a:latin typeface="+mn-ea"/>
              </a:rPr>
              <a:t>hydro+jet</a:t>
            </a:r>
            <a:endParaRPr kumimoji="1" lang="en-US" altLang="ja-JP" sz="2000" dirty="0">
              <a:solidFill>
                <a:schemeClr val="bg2"/>
              </a:solidFill>
              <a:latin typeface="+mn-ea"/>
            </a:endParaRPr>
          </a:p>
          <a:p>
            <a:pPr algn="ctr"/>
            <a:r>
              <a:rPr kumimoji="1" lang="en-US" altLang="ja-JP" sz="2000" dirty="0">
                <a:solidFill>
                  <a:schemeClr val="bg2"/>
                </a:solidFill>
                <a:latin typeface="+mn-ea"/>
              </a:rPr>
              <a:t>model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9C34C-A3EB-4E28-BEA0-8B938A8D7516}"/>
              </a:ext>
            </a:extLst>
          </p:cNvPr>
          <p:cNvSpPr txBox="1"/>
          <p:nvPr/>
        </p:nvSpPr>
        <p:spPr>
          <a:xfrm>
            <a:off x="5846492" y="1904464"/>
            <a:ext cx="298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Hadronic transport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01458E8-B2E9-4172-A0B2-F48E70BF4DB2}"/>
              </a:ext>
            </a:extLst>
          </p:cNvPr>
          <p:cNvSpPr txBox="1"/>
          <p:nvPr/>
        </p:nvSpPr>
        <p:spPr>
          <a:xfrm>
            <a:off x="6822413" y="2698684"/>
            <a:ext cx="2178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Recombination</a:t>
            </a:r>
          </a:p>
          <a:p>
            <a:pPr algn="ctr"/>
            <a:r>
              <a:rPr kumimoji="1" lang="en-US" altLang="ja-JP" sz="2400" dirty="0">
                <a:solidFill>
                  <a:schemeClr val="accent1"/>
                </a:solidFill>
                <a:latin typeface="+mn-ea"/>
              </a:rPr>
              <a:t>model</a:t>
            </a:r>
            <a:endParaRPr kumimoji="1" lang="ja-JP" altLang="en-US" sz="2400" dirty="0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7F0DD7BE-E365-4F22-AD3A-BA952738F040}"/>
              </a:ext>
            </a:extLst>
          </p:cNvPr>
          <p:cNvCxnSpPr/>
          <p:nvPr/>
        </p:nvCxnSpPr>
        <p:spPr>
          <a:xfrm flipV="1">
            <a:off x="6592865" y="5201924"/>
            <a:ext cx="0" cy="43140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4F5C180-98C0-44DF-85C0-890387D7FE53}"/>
              </a:ext>
            </a:extLst>
          </p:cNvPr>
          <p:cNvCxnSpPr/>
          <p:nvPr/>
        </p:nvCxnSpPr>
        <p:spPr>
          <a:xfrm flipV="1">
            <a:off x="6578393" y="4509160"/>
            <a:ext cx="0" cy="3600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79BE92FD-C977-42A1-AEC1-7E2DD303F89E}"/>
              </a:ext>
            </a:extLst>
          </p:cNvPr>
          <p:cNvCxnSpPr>
            <a:cxnSpLocks/>
          </p:cNvCxnSpPr>
          <p:nvPr/>
        </p:nvCxnSpPr>
        <p:spPr>
          <a:xfrm flipV="1">
            <a:off x="6574715" y="2408199"/>
            <a:ext cx="7356" cy="13587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CFD15C3A-7B46-4206-9922-E740FD0B6A34}"/>
              </a:ext>
            </a:extLst>
          </p:cNvPr>
          <p:cNvCxnSpPr>
            <a:cxnSpLocks/>
            <a:stCxn id="41" idx="0"/>
            <a:endCxn id="42" idx="2"/>
          </p:cNvCxnSpPr>
          <p:nvPr/>
        </p:nvCxnSpPr>
        <p:spPr>
          <a:xfrm flipH="1" flipV="1">
            <a:off x="9787014" y="4654140"/>
            <a:ext cx="1936" cy="9512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4EF30C-D020-43E5-976F-F5887AA51210}"/>
              </a:ext>
            </a:extLst>
          </p:cNvPr>
          <p:cNvCxnSpPr>
            <a:cxnSpLocks/>
            <a:stCxn id="42" idx="0"/>
            <a:endCxn id="43" idx="2"/>
          </p:cNvCxnSpPr>
          <p:nvPr/>
        </p:nvCxnSpPr>
        <p:spPr>
          <a:xfrm flipV="1">
            <a:off x="9787014" y="3414882"/>
            <a:ext cx="422044" cy="4082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B9212274-3931-46C4-8F3D-D64CA7553AFF}"/>
              </a:ext>
            </a:extLst>
          </p:cNvPr>
          <p:cNvCxnSpPr>
            <a:cxnSpLocks/>
            <a:stCxn id="42" idx="0"/>
            <a:endCxn id="49" idx="2"/>
          </p:cNvCxnSpPr>
          <p:nvPr/>
        </p:nvCxnSpPr>
        <p:spPr>
          <a:xfrm flipH="1" flipV="1">
            <a:off x="7911814" y="3529681"/>
            <a:ext cx="1875200" cy="29346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6831C7BE-6763-487F-8CA7-3CB49932C9A2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6582071" y="3529681"/>
            <a:ext cx="1329743" cy="21774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E02F19E6-06EC-46F4-A2D6-C640A6EA28FC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6592865" y="4654140"/>
            <a:ext cx="3194149" cy="99087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0BBFFAD-70BA-4BED-9EC8-E35D69C56144}"/>
              </a:ext>
            </a:extLst>
          </p:cNvPr>
          <p:cNvCxnSpPr>
            <a:cxnSpLocks/>
          </p:cNvCxnSpPr>
          <p:nvPr/>
        </p:nvCxnSpPr>
        <p:spPr>
          <a:xfrm flipH="1" flipV="1">
            <a:off x="7899976" y="2379830"/>
            <a:ext cx="1" cy="32609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DF3EED6-71DA-4C36-B172-3CC48E67D3C3}"/>
              </a:ext>
            </a:extLst>
          </p:cNvPr>
          <p:cNvCxnSpPr>
            <a:cxnSpLocks/>
            <a:stCxn id="43" idx="0"/>
            <a:endCxn id="110" idx="3"/>
          </p:cNvCxnSpPr>
          <p:nvPr/>
        </p:nvCxnSpPr>
        <p:spPr>
          <a:xfrm flipH="1" flipV="1">
            <a:off x="9821359" y="1690336"/>
            <a:ext cx="387699" cy="8935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3818ACC-6DA5-4564-88C5-3724307F8B29}"/>
              </a:ext>
            </a:extLst>
          </p:cNvPr>
          <p:cNvCxnSpPr>
            <a:cxnSpLocks/>
            <a:stCxn id="48" idx="0"/>
            <a:endCxn id="110" idx="1"/>
          </p:cNvCxnSpPr>
          <p:nvPr/>
        </p:nvCxnSpPr>
        <p:spPr>
          <a:xfrm flipV="1">
            <a:off x="7340802" y="1690336"/>
            <a:ext cx="729757" cy="2141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D4232D7-BEB7-406D-A60D-75BAC93C9EA2}"/>
              </a:ext>
            </a:extLst>
          </p:cNvPr>
          <p:cNvGrpSpPr>
            <a:grpSpLocks noChangeAspect="1"/>
          </p:cNvGrpSpPr>
          <p:nvPr/>
        </p:nvGrpSpPr>
        <p:grpSpPr>
          <a:xfrm>
            <a:off x="411208" y="2022516"/>
            <a:ext cx="4329954" cy="4088726"/>
            <a:chOff x="424110" y="2040843"/>
            <a:chExt cx="3898424" cy="3681234"/>
          </a:xfrm>
        </p:grpSpPr>
        <p:sp>
          <p:nvSpPr>
            <p:cNvPr id="64" name="Line 3">
              <a:extLst>
                <a:ext uri="{FF2B5EF4-FFF2-40B4-BE49-F238E27FC236}">
                  <a16:creationId xmlns:a16="http://schemas.microsoft.com/office/drawing/2014/main" id="{760BFBB6-F2A9-49BC-AC0F-ECF99A2B2F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246195" y="2677126"/>
              <a:ext cx="0" cy="2462449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6" name="Line 4">
              <a:extLst>
                <a:ext uri="{FF2B5EF4-FFF2-40B4-BE49-F238E27FC236}">
                  <a16:creationId xmlns:a16="http://schemas.microsoft.com/office/drawing/2014/main" id="{E996A5FC-28AC-41EC-A7BE-7FEEA6D78B4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4133" y="4837395"/>
              <a:ext cx="3240405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 type="arrow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43EF96A1-07B2-4716-8537-95D4967440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0582" y="3032028"/>
              <a:ext cx="2142268" cy="2151268"/>
            </a:xfrm>
            <a:custGeom>
              <a:avLst/>
              <a:gdLst>
                <a:gd name="T0" fmla="*/ 0 w 2148"/>
                <a:gd name="T1" fmla="*/ 2160 h 2160"/>
                <a:gd name="T2" fmla="*/ 2148 w 2148"/>
                <a:gd name="T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8" h="2160">
                  <a:moveTo>
                    <a:pt x="0" y="2160"/>
                  </a:moveTo>
                  <a:lnTo>
                    <a:pt x="2148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CC683B8D-788E-4F67-B911-E58F76334B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110" y="3032028"/>
              <a:ext cx="2166699" cy="2151268"/>
            </a:xfrm>
            <a:custGeom>
              <a:avLst/>
              <a:gdLst>
                <a:gd name="T0" fmla="*/ 2164 w 2164"/>
                <a:gd name="T1" fmla="*/ 2157 h 2157"/>
                <a:gd name="T2" fmla="*/ 0 w 2164"/>
                <a:gd name="T3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4" h="2157">
                  <a:moveTo>
                    <a:pt x="2164" y="2157"/>
                  </a:move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CE3DAA7B-14DE-4D11-95DB-4266C742B5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871" y="2895725"/>
              <a:ext cx="2957513" cy="1613772"/>
            </a:xfrm>
            <a:custGeom>
              <a:avLst/>
              <a:gdLst>
                <a:gd name="T0" fmla="*/ 90 w 3286"/>
                <a:gd name="T1" fmla="*/ 458 h 1793"/>
                <a:gd name="T2" fmla="*/ 650 w 3286"/>
                <a:gd name="T3" fmla="*/ 1126 h 1793"/>
                <a:gd name="T4" fmla="*/ 1221 w 3286"/>
                <a:gd name="T5" fmla="*/ 1629 h 1793"/>
                <a:gd name="T6" fmla="*/ 1401 w 3286"/>
                <a:gd name="T7" fmla="*/ 1752 h 1793"/>
                <a:gd name="T8" fmla="*/ 1601 w 3286"/>
                <a:gd name="T9" fmla="*/ 1793 h 1793"/>
                <a:gd name="T10" fmla="*/ 1793 w 3286"/>
                <a:gd name="T11" fmla="*/ 1752 h 1793"/>
                <a:gd name="T12" fmla="*/ 1985 w 3286"/>
                <a:gd name="T13" fmla="*/ 1626 h 1793"/>
                <a:gd name="T14" fmla="*/ 2528 w 3286"/>
                <a:gd name="T15" fmla="*/ 1151 h 1793"/>
                <a:gd name="T16" fmla="*/ 3169 w 3286"/>
                <a:gd name="T17" fmla="*/ 399 h 1793"/>
                <a:gd name="T18" fmla="*/ 3228 w 3286"/>
                <a:gd name="T19" fmla="*/ 161 h 1793"/>
                <a:gd name="T20" fmla="*/ 2960 w 3286"/>
                <a:gd name="T21" fmla="*/ 31 h 1793"/>
                <a:gd name="T22" fmla="*/ 2364 w 3286"/>
                <a:gd name="T23" fmla="*/ 309 h 1793"/>
                <a:gd name="T24" fmla="*/ 1600 w 3286"/>
                <a:gd name="T25" fmla="*/ 518 h 1793"/>
                <a:gd name="T26" fmla="*/ 915 w 3286"/>
                <a:gd name="T27" fmla="*/ 319 h 1793"/>
                <a:gd name="T28" fmla="*/ 279 w 3286"/>
                <a:gd name="T29" fmla="*/ 21 h 1793"/>
                <a:gd name="T30" fmla="*/ 31 w 3286"/>
                <a:gd name="T31" fmla="*/ 190 h 1793"/>
                <a:gd name="T32" fmla="*/ 90 w 3286"/>
                <a:gd name="T33" fmla="*/ 45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86" h="1793">
                  <a:moveTo>
                    <a:pt x="90" y="458"/>
                  </a:moveTo>
                  <a:cubicBezTo>
                    <a:pt x="193" y="614"/>
                    <a:pt x="462" y="931"/>
                    <a:pt x="650" y="1126"/>
                  </a:cubicBezTo>
                  <a:lnTo>
                    <a:pt x="1221" y="1629"/>
                  </a:lnTo>
                  <a:cubicBezTo>
                    <a:pt x="1346" y="1733"/>
                    <a:pt x="1338" y="1725"/>
                    <a:pt x="1401" y="1752"/>
                  </a:cubicBezTo>
                  <a:cubicBezTo>
                    <a:pt x="1464" y="1779"/>
                    <a:pt x="1536" y="1793"/>
                    <a:pt x="1601" y="1793"/>
                  </a:cubicBezTo>
                  <a:cubicBezTo>
                    <a:pt x="1666" y="1793"/>
                    <a:pt x="1729" y="1780"/>
                    <a:pt x="1793" y="1752"/>
                  </a:cubicBezTo>
                  <a:cubicBezTo>
                    <a:pt x="1857" y="1724"/>
                    <a:pt x="1863" y="1726"/>
                    <a:pt x="1985" y="1626"/>
                  </a:cubicBezTo>
                  <a:lnTo>
                    <a:pt x="2528" y="1151"/>
                  </a:lnTo>
                  <a:cubicBezTo>
                    <a:pt x="2725" y="947"/>
                    <a:pt x="3052" y="564"/>
                    <a:pt x="3169" y="399"/>
                  </a:cubicBezTo>
                  <a:cubicBezTo>
                    <a:pt x="3286" y="234"/>
                    <a:pt x="3263" y="222"/>
                    <a:pt x="3228" y="161"/>
                  </a:cubicBezTo>
                  <a:cubicBezTo>
                    <a:pt x="3193" y="100"/>
                    <a:pt x="3104" y="6"/>
                    <a:pt x="2960" y="31"/>
                  </a:cubicBezTo>
                  <a:cubicBezTo>
                    <a:pt x="2816" y="56"/>
                    <a:pt x="2591" y="228"/>
                    <a:pt x="2364" y="309"/>
                  </a:cubicBezTo>
                  <a:cubicBezTo>
                    <a:pt x="2137" y="390"/>
                    <a:pt x="1841" y="516"/>
                    <a:pt x="1600" y="518"/>
                  </a:cubicBezTo>
                  <a:cubicBezTo>
                    <a:pt x="1359" y="520"/>
                    <a:pt x="1135" y="402"/>
                    <a:pt x="915" y="319"/>
                  </a:cubicBezTo>
                  <a:cubicBezTo>
                    <a:pt x="695" y="236"/>
                    <a:pt x="426" y="42"/>
                    <a:pt x="279" y="21"/>
                  </a:cubicBezTo>
                  <a:cubicBezTo>
                    <a:pt x="132" y="0"/>
                    <a:pt x="62" y="117"/>
                    <a:pt x="31" y="190"/>
                  </a:cubicBezTo>
                  <a:cubicBezTo>
                    <a:pt x="0" y="263"/>
                    <a:pt x="78" y="402"/>
                    <a:pt x="90" y="4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49000">
                  <a:srgbClr val="FF0000">
                    <a:alpha val="70000"/>
                    <a:lumMod val="7300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 dirty="0">
                <a:latin typeface="+mn-lt"/>
              </a:endParaRPr>
            </a:p>
          </p:txBody>
        </p:sp>
        <p:sp>
          <p:nvSpPr>
            <p:cNvPr id="71" name="Text Box 8">
              <a:extLst>
                <a:ext uri="{FF2B5EF4-FFF2-40B4-BE49-F238E27FC236}">
                  <a16:creationId xmlns:a16="http://schemas.microsoft.com/office/drawing/2014/main" id="{E4EE3A29-8161-47FF-BC1B-578388AB9A4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74783" y="4812963"/>
              <a:ext cx="278125" cy="373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lang="en-US" altLang="ja-JP" sz="2400">
                  <a:solidFill>
                    <a:schemeClr val="tx1"/>
                  </a:solidFill>
                  <a:effectLst/>
                  <a:latin typeface="+mn-lt"/>
                  <a:cs typeface="Arial" charset="0"/>
                </a:rPr>
                <a:t>0</a:t>
              </a:r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91E2D893-91A4-4531-A849-B961B09289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704117">
              <a:off x="1779422" y="4902975"/>
              <a:ext cx="276463" cy="513064"/>
            </a:xfrm>
            <a:prstGeom prst="upArrow">
              <a:avLst>
                <a:gd name="adj1" fmla="val 50000"/>
                <a:gd name="adj2" fmla="val 46395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4" name="Text Box 10">
              <a:extLst>
                <a:ext uri="{FF2B5EF4-FFF2-40B4-BE49-F238E27FC236}">
                  <a16:creationId xmlns:a16="http://schemas.microsoft.com/office/drawing/2014/main" id="{5F64315B-8A6D-4916-B2C8-5315D9B255B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96735" y="4477161"/>
              <a:ext cx="1525799" cy="360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collision</a:t>
              </a:r>
              <a:r>
                <a:rPr kumimoji="0" lang="ja-JP" altLang="en-US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 </a:t>
              </a:r>
              <a:r>
                <a:rPr kumimoji="0" lang="en-US" altLang="ja-JP" sz="20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axis</a:t>
              </a:r>
              <a:endParaRPr kumimoji="0" lang="en-US" altLang="ja-JP" sz="20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6" name="Text Box 11">
              <a:extLst>
                <a:ext uri="{FF2B5EF4-FFF2-40B4-BE49-F238E27FC236}">
                  <a16:creationId xmlns:a16="http://schemas.microsoft.com/office/drawing/2014/main" id="{16D8F01E-40C9-42E1-B9BC-16F09F9AE6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 rot="16200000">
              <a:off x="1704685" y="2197579"/>
              <a:ext cx="729127" cy="415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l" eaLnBrk="1" hangingPunct="1"/>
              <a:r>
                <a:rPr kumimoji="0" lang="en-US" altLang="ja-JP" sz="2400" dirty="0">
                  <a:solidFill>
                    <a:schemeClr val="tx1"/>
                  </a:solidFill>
                  <a:latin typeface="+mn-ea"/>
                  <a:ea typeface="+mn-ea"/>
                  <a:cs typeface="Arial" charset="0"/>
                </a:rPr>
                <a:t>time</a:t>
              </a:r>
              <a:endParaRPr kumimoji="0" lang="en-US" altLang="ja-JP" sz="2400" dirty="0">
                <a:solidFill>
                  <a:schemeClr val="tx1"/>
                </a:solidFill>
                <a:effectLst/>
                <a:latin typeface="+mn-ea"/>
                <a:ea typeface="+mn-ea"/>
                <a:cs typeface="Arial" charset="0"/>
              </a:endParaRPr>
            </a:p>
          </p:txBody>
        </p:sp>
        <p:sp>
          <p:nvSpPr>
            <p:cNvPr id="77" name="Oval 12">
              <a:extLst>
                <a:ext uri="{FF2B5EF4-FFF2-40B4-BE49-F238E27FC236}">
                  <a16:creationId xmlns:a16="http://schemas.microsoft.com/office/drawing/2014/main" id="{D4C5069B-7E0A-4A80-99BD-5B314D78F4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81100" y="2945874"/>
              <a:ext cx="87440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8" name="Oval 13">
              <a:extLst>
                <a:ext uri="{FF2B5EF4-FFF2-40B4-BE49-F238E27FC236}">
                  <a16:creationId xmlns:a16="http://schemas.microsoft.com/office/drawing/2014/main" id="{067851B4-4311-412F-96D8-8DE4552D3F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00892" y="2957447"/>
              <a:ext cx="86153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79" name="Oval 14">
              <a:extLst>
                <a:ext uri="{FF2B5EF4-FFF2-40B4-BE49-F238E27FC236}">
                  <a16:creationId xmlns:a16="http://schemas.microsoft.com/office/drawing/2014/main" id="{066A1D5F-8FCF-4396-97FB-8B7A531D03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44611" y="3173474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0" name="Oval 15">
              <a:extLst>
                <a:ext uri="{FF2B5EF4-FFF2-40B4-BE49-F238E27FC236}">
                  <a16:creationId xmlns:a16="http://schemas.microsoft.com/office/drawing/2014/main" id="{0BB24E9D-99EB-4924-9A05-151992CBA4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71018" y="3109180"/>
              <a:ext cx="86154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2" name="Oval 16">
              <a:extLst>
                <a:ext uri="{FF2B5EF4-FFF2-40B4-BE49-F238E27FC236}">
                  <a16:creationId xmlns:a16="http://schemas.microsoft.com/office/drawing/2014/main" id="{9F841B69-C8FE-4CE9-9327-2DF07611DC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19789" y="3150328"/>
              <a:ext cx="87440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3" name="Oval 17">
              <a:extLst>
                <a:ext uri="{FF2B5EF4-FFF2-40B4-BE49-F238E27FC236}">
                  <a16:creationId xmlns:a16="http://schemas.microsoft.com/office/drawing/2014/main" id="{8D725D54-DC40-4067-AFD4-67A64B32EF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3199" y="2957447"/>
              <a:ext cx="86153" cy="86153"/>
            </a:xfrm>
            <a:prstGeom prst="ellipse">
              <a:avLst/>
            </a:prstGeom>
            <a:solidFill>
              <a:srgbClr val="CCFFCC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4" name="Oval 18">
              <a:extLst>
                <a:ext uri="{FF2B5EF4-FFF2-40B4-BE49-F238E27FC236}">
                  <a16:creationId xmlns:a16="http://schemas.microsoft.com/office/drawing/2014/main" id="{FBEC3CFA-D126-46A7-BEA9-F57620B0C8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44405" y="2945874"/>
              <a:ext cx="86154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5" name="Oval 19">
              <a:extLst>
                <a:ext uri="{FF2B5EF4-FFF2-40B4-BE49-F238E27FC236}">
                  <a16:creationId xmlns:a16="http://schemas.microsoft.com/office/drawing/2014/main" id="{5712106F-B73B-46C3-9DCE-21684B5020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88722" y="2904726"/>
              <a:ext cx="87440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6" name="Oval 20">
              <a:extLst>
                <a:ext uri="{FF2B5EF4-FFF2-40B4-BE49-F238E27FC236}">
                  <a16:creationId xmlns:a16="http://schemas.microsoft.com/office/drawing/2014/main" id="{CFB49946-B7E0-4357-AB10-BB2E049144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6564" y="3109180"/>
              <a:ext cx="86153" cy="86153"/>
            </a:xfrm>
            <a:prstGeom prst="ellipse">
              <a:avLst/>
            </a:prstGeom>
            <a:solidFill>
              <a:srgbClr val="66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7" name="Oval 21">
              <a:extLst>
                <a:ext uri="{FF2B5EF4-FFF2-40B4-BE49-F238E27FC236}">
                  <a16:creationId xmlns:a16="http://schemas.microsoft.com/office/drawing/2014/main" id="{0509AFA3-B0CC-4E94-88FD-2BD90DD4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24242" y="2987021"/>
              <a:ext cx="86154" cy="8615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8" name="Oval 22">
              <a:extLst>
                <a:ext uri="{FF2B5EF4-FFF2-40B4-BE49-F238E27FC236}">
                  <a16:creationId xmlns:a16="http://schemas.microsoft.com/office/drawing/2014/main" id="{2BD88D3F-E5C2-486B-9AB3-FE83DCF34D4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3150328"/>
              <a:ext cx="86154" cy="86153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89" name="Oval 23">
              <a:extLst>
                <a:ext uri="{FF2B5EF4-FFF2-40B4-BE49-F238E27FC236}">
                  <a16:creationId xmlns:a16="http://schemas.microsoft.com/office/drawing/2014/main" id="{6D918A66-0CFA-4489-9DBA-619F7DFEC0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9845" y="2945874"/>
              <a:ext cx="86153" cy="86154"/>
            </a:xfrm>
            <a:prstGeom prst="ellipse">
              <a:avLst/>
            </a:prstGeom>
            <a:solidFill>
              <a:srgbClr val="CC99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0" name="Oval 24">
              <a:extLst>
                <a:ext uri="{FF2B5EF4-FFF2-40B4-BE49-F238E27FC236}">
                  <a16:creationId xmlns:a16="http://schemas.microsoft.com/office/drawing/2014/main" id="{25707C2B-07D9-4A29-9082-96FAB0CF22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87549" y="3064174"/>
              <a:ext cx="86153" cy="86154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1" name="Oval 25">
              <a:extLst>
                <a:ext uri="{FF2B5EF4-FFF2-40B4-BE49-F238E27FC236}">
                  <a16:creationId xmlns:a16="http://schemas.microsoft.com/office/drawing/2014/main" id="{E69F1E93-CA78-47B4-B3FC-F1EB472D45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0937" y="2863578"/>
              <a:ext cx="86153" cy="8743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2" name="Oval 26">
              <a:extLst>
                <a:ext uri="{FF2B5EF4-FFF2-40B4-BE49-F238E27FC236}">
                  <a16:creationId xmlns:a16="http://schemas.microsoft.com/office/drawing/2014/main" id="{A6A84BAB-6DCF-40C3-B43F-71F819910E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36783" y="2823716"/>
              <a:ext cx="86153" cy="86153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3" name="Oval 27">
              <a:extLst>
                <a:ext uri="{FF2B5EF4-FFF2-40B4-BE49-F238E27FC236}">
                  <a16:creationId xmlns:a16="http://schemas.microsoft.com/office/drawing/2014/main" id="{D3B416F2-80F5-4D7B-BD23-DA3F13C422C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33635" y="2741420"/>
              <a:ext cx="86154" cy="86153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4" name="Oval 28">
              <a:extLst>
                <a:ext uri="{FF2B5EF4-FFF2-40B4-BE49-F238E27FC236}">
                  <a16:creationId xmlns:a16="http://schemas.microsoft.com/office/drawing/2014/main" id="{66691BB9-EEE4-44A4-9F09-8AB4273BE0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39952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5" name="Oval 29">
              <a:extLst>
                <a:ext uri="{FF2B5EF4-FFF2-40B4-BE49-F238E27FC236}">
                  <a16:creationId xmlns:a16="http://schemas.microsoft.com/office/drawing/2014/main" id="{C2326CED-DE29-413C-BBA2-71CD6EB267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62706" y="2818572"/>
              <a:ext cx="86154" cy="86153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6" name="Oval 30">
              <a:extLst>
                <a:ext uri="{FF2B5EF4-FFF2-40B4-BE49-F238E27FC236}">
                  <a16:creationId xmlns:a16="http://schemas.microsoft.com/office/drawing/2014/main" id="{16AEFD04-E3F8-4748-9327-85A1E8907E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5390" y="2777424"/>
              <a:ext cx="86154" cy="8615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7" name="Oval 31">
              <a:extLst>
                <a:ext uri="{FF2B5EF4-FFF2-40B4-BE49-F238E27FC236}">
                  <a16:creationId xmlns:a16="http://schemas.microsoft.com/office/drawing/2014/main" id="{75B67F1D-0299-4C77-94D1-6182B76B75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10303" y="2904726"/>
              <a:ext cx="86154" cy="86154"/>
            </a:xfrm>
            <a:prstGeom prst="ellipse">
              <a:avLst/>
            </a:pr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39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8" name="Oval 32">
              <a:extLst>
                <a:ext uri="{FF2B5EF4-FFF2-40B4-BE49-F238E27FC236}">
                  <a16:creationId xmlns:a16="http://schemas.microsoft.com/office/drawing/2014/main" id="{D9AD4B27-26EE-45D0-8476-FAE99F885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5849" y="2782568"/>
              <a:ext cx="86153" cy="8615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72000" h="7239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99" name="AutoShape 33">
              <a:extLst>
                <a:ext uri="{FF2B5EF4-FFF2-40B4-BE49-F238E27FC236}">
                  <a16:creationId xmlns:a16="http://schemas.microsoft.com/office/drawing/2014/main" id="{0B5074B5-0E62-4946-8FCC-9598804A0E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8892" y="4670232"/>
              <a:ext cx="285464" cy="326612"/>
            </a:xfrm>
            <a:prstGeom prst="irregularSeal1">
              <a:avLst/>
            </a:pr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80000" h="18034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0" name="Oval 34">
              <a:extLst>
                <a:ext uri="{FF2B5EF4-FFF2-40B4-BE49-F238E27FC236}">
                  <a16:creationId xmlns:a16="http://schemas.microsoft.com/office/drawing/2014/main" id="{829A69AA-3CDA-4806-8E80-64AFF55A4E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00089" y="535431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sp>
          <p:nvSpPr>
            <p:cNvPr id="101" name="AutoShape 39">
              <a:extLst>
                <a:ext uri="{FF2B5EF4-FFF2-40B4-BE49-F238E27FC236}">
                  <a16:creationId xmlns:a16="http://schemas.microsoft.com/office/drawing/2014/main" id="{ED1026B1-79F4-4CD7-83CD-1F02D634CE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8900000">
              <a:off x="2444220" y="4917120"/>
              <a:ext cx="276464" cy="455200"/>
            </a:xfrm>
            <a:prstGeom prst="upArrow">
              <a:avLst>
                <a:gd name="adj1" fmla="val 50000"/>
                <a:gd name="adj2" fmla="val 41163"/>
              </a:avLst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ja-JP" altLang="en-US">
                <a:latin typeface="+mn-lt"/>
              </a:endParaRPr>
            </a:p>
          </p:txBody>
        </p:sp>
        <p:sp>
          <p:nvSpPr>
            <p:cNvPr id="102" name="Oval 34">
              <a:extLst>
                <a:ext uri="{FF2B5EF4-FFF2-40B4-BE49-F238E27FC236}">
                  <a16:creationId xmlns:a16="http://schemas.microsoft.com/office/drawing/2014/main" id="{C7F9131F-872D-4472-A485-FA258E87A9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75988" y="5336237"/>
              <a:ext cx="366475" cy="36776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216000" h="2159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54BE5386-CBC0-4B8E-B918-E5555B304A4A}"/>
                </a:ext>
              </a:extLst>
            </p:cNvPr>
            <p:cNvCxnSpPr/>
            <p:nvPr/>
          </p:nvCxnSpPr>
          <p:spPr>
            <a:xfrm flipV="1">
              <a:off x="2241623" y="2718692"/>
              <a:ext cx="305466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53F67457-9CDF-47EF-B9D7-BA496457FC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2353" y="2743880"/>
              <a:ext cx="453771" cy="2106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矢印: 左右 61">
            <a:extLst>
              <a:ext uri="{FF2B5EF4-FFF2-40B4-BE49-F238E27FC236}">
                <a16:creationId xmlns:a16="http://schemas.microsoft.com/office/drawing/2014/main" id="{3DCC933C-94B8-42F2-BD0E-0DF39D1F94E8}"/>
              </a:ext>
            </a:extLst>
          </p:cNvPr>
          <p:cNvSpPr/>
          <p:nvPr/>
        </p:nvSpPr>
        <p:spPr>
          <a:xfrm>
            <a:off x="7263660" y="6156117"/>
            <a:ext cx="2020080" cy="484632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bg2"/>
                </a:solidFill>
              </a:rPr>
              <a:t>energy scale</a:t>
            </a:r>
            <a:endParaRPr kumimoji="1" lang="ja-JP" altLang="en-US" sz="2000" dirty="0">
              <a:solidFill>
                <a:schemeClr val="bg2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EA76E34-E14C-4125-8631-A99FC42203A0}"/>
              </a:ext>
            </a:extLst>
          </p:cNvPr>
          <p:cNvSpPr txBox="1"/>
          <p:nvPr/>
        </p:nvSpPr>
        <p:spPr>
          <a:xfrm>
            <a:off x="5092557" y="6136823"/>
            <a:ext cx="198964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Soft sector</a:t>
            </a:r>
            <a:endParaRPr kumimoji="1" lang="ja-JP" altLang="en-US" sz="28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20D3A40-52B6-4892-A6DD-3530902D9979}"/>
              </a:ext>
            </a:extLst>
          </p:cNvPr>
          <p:cNvSpPr txBox="1"/>
          <p:nvPr/>
        </p:nvSpPr>
        <p:spPr>
          <a:xfrm>
            <a:off x="9544641" y="6136823"/>
            <a:ext cx="21178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dirty="0"/>
              <a:t>Hard sector</a:t>
            </a:r>
            <a:endParaRPr kumimoji="1" lang="ja-JP" altLang="en-US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89FD407-02A9-47B8-90E9-A38881DA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CF57B-DD1B-4031-B9F9-0C464C9FAFED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2782C5-5827-4854-A768-63FCE512BD68}"/>
              </a:ext>
            </a:extLst>
          </p:cNvPr>
          <p:cNvSpPr txBox="1"/>
          <p:nvPr/>
        </p:nvSpPr>
        <p:spPr>
          <a:xfrm>
            <a:off x="1839085" y="389403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QGP fluid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B47C20-07B8-4B3F-A564-F459191D15C2}"/>
              </a:ext>
            </a:extLst>
          </p:cNvPr>
          <p:cNvSpPr txBox="1"/>
          <p:nvPr/>
        </p:nvSpPr>
        <p:spPr>
          <a:xfrm>
            <a:off x="3143779" y="2540215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hadron gas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0630D75-AD96-4579-B483-FCBDCBE77D45}"/>
              </a:ext>
            </a:extLst>
          </p:cNvPr>
          <p:cNvSpPr txBox="1"/>
          <p:nvPr/>
        </p:nvSpPr>
        <p:spPr>
          <a:xfrm>
            <a:off x="251978" y="5633088"/>
            <a:ext cx="117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Gluon </a:t>
            </a:r>
          </a:p>
          <a:p>
            <a:pPr algn="l"/>
            <a:r>
              <a:rPr kumimoji="1" lang="en-US" altLang="ja-JP" dirty="0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saturation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99F1221-03EB-4848-B446-72D8DA96C377}"/>
              </a:ext>
            </a:extLst>
          </p:cNvPr>
          <p:cNvSpPr txBox="1"/>
          <p:nvPr/>
        </p:nvSpPr>
        <p:spPr>
          <a:xfrm>
            <a:off x="1579812" y="2382038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E14FDF2-AFFF-4805-8718-4CDFA9814C54}"/>
              </a:ext>
            </a:extLst>
          </p:cNvPr>
          <p:cNvSpPr txBox="1"/>
          <p:nvPr/>
        </p:nvSpPr>
        <p:spPr>
          <a:xfrm>
            <a:off x="2620521" y="2360614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jet</a:t>
            </a:r>
            <a:endParaRPr kumimoji="1" lang="ja-JP" alt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09" name="直線矢印コネクタ 108">
            <a:extLst>
              <a:ext uri="{FF2B5EF4-FFF2-40B4-BE49-F238E27FC236}">
                <a16:creationId xmlns:a16="http://schemas.microsoft.com/office/drawing/2014/main" id="{E543EBE7-1ECC-4F18-950D-6D26B6697F9F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6582071" y="4536364"/>
            <a:ext cx="3206879" cy="10690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71A2EA2-2764-48B8-BF7B-98EAB5EFD0D5}"/>
              </a:ext>
            </a:extLst>
          </p:cNvPr>
          <p:cNvSpPr/>
          <p:nvPr/>
        </p:nvSpPr>
        <p:spPr>
          <a:xfrm>
            <a:off x="4601446" y="21247"/>
            <a:ext cx="759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Y.Tachibana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, TH, (2014, 2016);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M.Okai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(2017); </a:t>
            </a:r>
            <a:r>
              <a:rPr kumimoji="1" lang="en-US" altLang="ja-JP" dirty="0" err="1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Y.Kanakubo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 </a:t>
            </a:r>
            <a:r>
              <a:rPr kumimoji="1" lang="en-US" altLang="ja-JP" i="1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et al</a:t>
            </a:r>
            <a:r>
              <a:rPr kumimoji="1" lang="en-US" altLang="ja-JP" dirty="0">
                <a:latin typeface="Yu Gothic UI Semilight" panose="020B0400000000000000" pitchFamily="50" charset="-128"/>
                <a:ea typeface="Yu Gothic UI Semilight" panose="020B0400000000000000" pitchFamily="50" charset="-128"/>
              </a:rPr>
              <a:t>., (2018).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940C4166-626D-457F-B919-FA886F6F879B}"/>
              </a:ext>
            </a:extLst>
          </p:cNvPr>
          <p:cNvSpPr txBox="1"/>
          <p:nvPr/>
        </p:nvSpPr>
        <p:spPr>
          <a:xfrm>
            <a:off x="8070559" y="1274837"/>
            <a:ext cx="175080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hadronic</a:t>
            </a:r>
          </a:p>
          <a:p>
            <a:pPr algn="ctr"/>
            <a:r>
              <a:rPr kumimoji="1" lang="en-US" altLang="ja-JP" sz="2400" dirty="0"/>
              <a:t>observables</a:t>
            </a:r>
            <a:endParaRPr kumimoji="1" lang="ja-JP" altLang="en-US" sz="2400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FD903982-F3FD-4CC8-8A82-821EA0312FC0}"/>
              </a:ext>
            </a:extLst>
          </p:cNvPr>
          <p:cNvSpPr txBox="1"/>
          <p:nvPr/>
        </p:nvSpPr>
        <p:spPr>
          <a:xfrm>
            <a:off x="1423858" y="469528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 err="1"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Glasma</a:t>
            </a:r>
            <a:endParaRPr kumimoji="1" lang="ja-JP" altLang="en-US" dirty="0"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529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u Gothicづくし">
      <a:majorFont>
        <a:latin typeface="Yu Gothic UI Semilight"/>
        <a:ea typeface="Yu Gothic UI Semilight"/>
        <a:cs typeface=""/>
      </a:majorFont>
      <a:minorFont>
        <a:latin typeface="Yu Gothic UI Semilight"/>
        <a:ea typeface="Yu Gothic UI Semilight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sz="28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38889</TotalTime>
  <Words>2200</Words>
  <Application>Microsoft Office PowerPoint</Application>
  <PresentationFormat>ワイド画面</PresentationFormat>
  <Paragraphs>569</Paragraphs>
  <Slides>35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44" baseType="lpstr">
      <vt:lpstr>Yu Gothic UI Light</vt:lpstr>
      <vt:lpstr>Wingdings</vt:lpstr>
      <vt:lpstr>Yu Gothic UI Semilight</vt:lpstr>
      <vt:lpstr>Arial</vt:lpstr>
      <vt:lpstr>游ゴシック Medium</vt:lpstr>
      <vt:lpstr>游ゴシック</vt:lpstr>
      <vt:lpstr>Century Gothic</vt:lpstr>
      <vt:lpstr>Cambria Math</vt:lpstr>
      <vt:lpstr>Office Theme</vt:lpstr>
      <vt:lpstr>Integrated dynamical approach  from small to large colliding systems</vt:lpstr>
      <vt:lpstr>Outline</vt:lpstr>
      <vt:lpstr>Introduction</vt:lpstr>
      <vt:lpstr>Analysis tool</vt:lpstr>
      <vt:lpstr>Analysis tool</vt:lpstr>
      <vt:lpstr>Standard picture of dynamics </vt:lpstr>
      <vt:lpstr>(Ideal?) Dynamical modeling</vt:lpstr>
      <vt:lpstr>Our current situation (model SOFT)</vt:lpstr>
      <vt:lpstr>Our current situation (model SOFT-HARD)</vt:lpstr>
      <vt:lpstr>Recent analyses </vt:lpstr>
      <vt:lpstr>Integrated dynamical approach to soft physics in heavy-ion collisions (model S)</vt:lpstr>
      <vt:lpstr>Hydrodynamic fluctuations</vt:lpstr>
      <vt:lpstr>Correlations along collision axis</vt:lpstr>
      <vt:lpstr>Decorrelation from initial conditions and hydrodynamic fluctuations </vt:lpstr>
      <vt:lpstr>From large to small colliding systems (model S-H)</vt:lpstr>
      <vt:lpstr>Core-corona picture</vt:lpstr>
      <vt:lpstr>Dynamical core-corona initialization</vt:lpstr>
      <vt:lpstr>Core-corona effects on ratio of cascades to pions</vt:lpstr>
      <vt:lpstr>Size and collision energy dependence</vt:lpstr>
      <vt:lpstr>Combination of model S and S-H</vt:lpstr>
      <vt:lpstr>Toward “Standard Model” from small to large colliding systems</vt:lpstr>
      <vt:lpstr>Summary and outlook</vt:lpstr>
      <vt:lpstr>Backups</vt:lpstr>
      <vt:lpstr>Expectation to LHC-ALICE experiment</vt:lpstr>
      <vt:lpstr>Check lists towards future dynamical model</vt:lpstr>
      <vt:lpstr>Initial conditions</vt:lpstr>
      <vt:lpstr>Hydrodynamics</vt:lpstr>
      <vt:lpstr>Hadronization and hadronic transport</vt:lpstr>
      <vt:lpstr>Model S-H</vt:lpstr>
      <vt:lpstr>Dynamical initialization in hydro models</vt:lpstr>
      <vt:lpstr>Energy density and transverse flow fluctuations without core-corona picture</vt:lpstr>
      <vt:lpstr>Fluidization rate</vt:lpstr>
      <vt:lpstr>Lambdas (|S|=1)</vt:lpstr>
      <vt:lpstr>Phi mesons (|S|=0)</vt:lpstr>
      <vt:lpstr>Protons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Dynamical Initialization of hydrodynamic fields</dc:title>
  <dc:creator>Tetsufumi Hirano</dc:creator>
  <cp:lastModifiedBy>Tetsufumi Hirano</cp:lastModifiedBy>
  <cp:revision>805</cp:revision>
  <dcterms:created xsi:type="dcterms:W3CDTF">2017-04-17T06:18:11Z</dcterms:created>
  <dcterms:modified xsi:type="dcterms:W3CDTF">2019-03-07T02:25:54Z</dcterms:modified>
</cp:coreProperties>
</file>