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1" r:id="rId1"/>
    <p:sldMasterId id="2147483674" r:id="rId2"/>
    <p:sldMasterId id="2147483688" r:id="rId3"/>
  </p:sldMasterIdLst>
  <p:notesMasterIdLst>
    <p:notesMasterId r:id="rId23"/>
  </p:notesMasterIdLst>
  <p:handoutMasterIdLst>
    <p:handoutMasterId r:id="rId24"/>
  </p:handoutMasterIdLst>
  <p:sldIdLst>
    <p:sldId id="257" r:id="rId4"/>
    <p:sldId id="265" r:id="rId5"/>
    <p:sldId id="266" r:id="rId6"/>
    <p:sldId id="267" r:id="rId7"/>
    <p:sldId id="319" r:id="rId8"/>
    <p:sldId id="325" r:id="rId9"/>
    <p:sldId id="316" r:id="rId10"/>
    <p:sldId id="323" r:id="rId11"/>
    <p:sldId id="324" r:id="rId12"/>
    <p:sldId id="317" r:id="rId13"/>
    <p:sldId id="326" r:id="rId14"/>
    <p:sldId id="327" r:id="rId15"/>
    <p:sldId id="329" r:id="rId16"/>
    <p:sldId id="328" r:id="rId17"/>
    <p:sldId id="330" r:id="rId18"/>
    <p:sldId id="331" r:id="rId19"/>
    <p:sldId id="332" r:id="rId20"/>
    <p:sldId id="334" r:id="rId21"/>
    <p:sldId id="290" r:id="rId22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9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32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75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2184" y="8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C861A-0F04-47E2-B8C0-1F2607F8F175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4"/>
            <a:ext cx="2890665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776866" y="9428244"/>
            <a:ext cx="2890665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E6D85-61ED-40F5-9A21-09B44F4557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1710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2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CE926-5C78-4856-BBB0-98667F3AAB5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6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5"/>
          </p:nvPr>
        </p:nvSpPr>
        <p:spPr>
          <a:xfrm>
            <a:off x="3776866" y="9428244"/>
            <a:ext cx="2890665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90084-A7A8-4875-85D8-D3CDCF790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148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777608" y="9428584"/>
            <a:ext cx="2889938" cy="498054"/>
          </a:xfrm>
          <a:prstGeom prst="rect">
            <a:avLst/>
          </a:prstGeom>
        </p:spPr>
        <p:txBody>
          <a:bodyPr/>
          <a:lstStyle/>
          <a:p>
            <a:fld id="{4206F69F-8822-4BB3-90E5-75EBA9223204}" type="slidenum">
              <a:rPr lang="en-GB" smtClean="0">
                <a:solidFill>
                  <a:schemeClr val="bg1"/>
                </a:solidFill>
              </a:rPr>
              <a:t>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805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401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853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0612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7727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7230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031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4315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185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8764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125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09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58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158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982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082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944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815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90084-A7A8-4875-85D8-D3CDCF790FE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297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145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358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395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25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5989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2361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59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3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kickers; HW upgrade Laurent_Ducimetière 05/02/2019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 Beam Dump System and its readiness for the Run3 and HL-LHC operation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1361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178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183889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kickers; HW upgrade Laurent_Ducimetière 05/02/2019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07877" y="6356350"/>
            <a:ext cx="3670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 Beam Dump System and its readiness for the Run3 and HL-LHC operation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251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2441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kickers; HW upgrade Laurent_Ducimetière 05/02/2019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 Beam Dump System and its readiness for the Run3 and HL-LHC operation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888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kickers; HW upgrade Laurent_Ducimetière 05/02/2019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 Beam Dump System and its readiness for the Run3 and HL-LHC operation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03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kickers; HW upgrade Laurent_Ducimetière 05/02/2019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 Beam Dump System and its readiness for the Run3 and HL-LHC operation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99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kickers; HW upgrade Laurent_Ducimetière 05/02/2019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 Beam Dump System and its readiness for the Run3 and HL-LHC operation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76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kickers; HW upgrade Laurent_Ducimetière 05/02/2019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 Beam Dump System and its readiness for the Run3 and HL-LHC operation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938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2076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30D4F-584F-4D7E-806A-053324B40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0386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30D4F-584F-4D7E-806A-053324B40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6801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30D4F-584F-4D7E-806A-053324B40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8985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30D4F-584F-4D7E-806A-053324B40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63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898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30D4F-584F-4D7E-806A-053324B40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4202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30D4F-584F-4D7E-806A-053324B40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0178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30D4F-584F-4D7E-806A-053324B40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0223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30D4F-584F-4D7E-806A-053324B40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445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30D4F-584F-4D7E-806A-053324B40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9394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30D4F-584F-4D7E-806A-053324B40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3125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30D4F-584F-4D7E-806A-053324B40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13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479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66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788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171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096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387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BAC3B-B4E7-4B7B-B36A-A0843D614E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84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kickers; HW upgrade Laurent_Ducimetière 05/02/2019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 Beam Dump System and its readiness for the Run3 and HL-LHC operation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72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kickers; HW upgrade Laurent_Ducimetière 05/02/2019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 Beam Dump System and its readiness for the Run3 and HL-LHC operation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71513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indico.cern.ch/event/762916/" TargetMode="External"/><Relationship Id="rId5" Type="http://schemas.openxmlformats.org/officeDocument/2006/relationships/hyperlink" Target="https://indico.cern.ch/event/761078/" TargetMode="External"/><Relationship Id="rId4" Type="http://schemas.openxmlformats.org/officeDocument/2006/relationships/hyperlink" Target="https://indico.cern.ch/event/747798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5.jpeg"/><Relationship Id="rId4" Type="http://schemas.openxmlformats.org/officeDocument/2006/relationships/image" Target="../media/image21.jpeg"/><Relationship Id="rId9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24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 dirty="0"/>
              <a:t>Impact on RUN 3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537520"/>
              </p:ext>
            </p:extLst>
          </p:nvPr>
        </p:nvGraphicFramePr>
        <p:xfrm>
          <a:off x="386751" y="1075015"/>
          <a:ext cx="8152228" cy="45313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4246248">
                  <a:extLst>
                    <a:ext uri="{9D8B030D-6E8A-4147-A177-3AD203B41FA5}">
                      <a16:colId xmlns:a16="http://schemas.microsoft.com/office/drawing/2014/main" val="1998573606"/>
                    </a:ext>
                  </a:extLst>
                </a:gridCol>
                <a:gridCol w="1598545">
                  <a:extLst>
                    <a:ext uri="{9D8B030D-6E8A-4147-A177-3AD203B41FA5}">
                      <a16:colId xmlns:a16="http://schemas.microsoft.com/office/drawing/2014/main" val="1812554238"/>
                    </a:ext>
                  </a:extLst>
                </a:gridCol>
                <a:gridCol w="1598545">
                  <a:extLst>
                    <a:ext uri="{9D8B030D-6E8A-4147-A177-3AD203B41FA5}">
                      <a16:colId xmlns:a16="http://schemas.microsoft.com/office/drawing/2014/main" val="788142149"/>
                    </a:ext>
                  </a:extLst>
                </a:gridCol>
                <a:gridCol w="708890">
                  <a:extLst>
                    <a:ext uri="{9D8B030D-6E8A-4147-A177-3AD203B41FA5}">
                      <a16:colId xmlns:a16="http://schemas.microsoft.com/office/drawing/2014/main" val="1135059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RUN 2</a:t>
                      </a:r>
                    </a:p>
                    <a:p>
                      <a:pPr algn="ctr"/>
                      <a:r>
                        <a:rPr lang="fr-FR" sz="2400" dirty="0" smtClean="0">
                          <a:solidFill>
                            <a:srgbClr val="FFFF00"/>
                          </a:solidFill>
                        </a:rPr>
                        <a:t>6.5 </a:t>
                      </a:r>
                      <a:r>
                        <a:rPr lang="fr-FR" sz="2400" dirty="0" err="1" smtClean="0">
                          <a:solidFill>
                            <a:srgbClr val="FFFF00"/>
                          </a:solidFill>
                        </a:rPr>
                        <a:t>TeV</a:t>
                      </a:r>
                      <a:endParaRPr lang="en-GB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RUN 3</a:t>
                      </a:r>
                    </a:p>
                    <a:p>
                      <a:pPr algn="ctr"/>
                      <a:r>
                        <a:rPr lang="fr-FR" sz="2400" dirty="0" smtClean="0">
                          <a:solidFill>
                            <a:srgbClr val="FFFF00"/>
                          </a:solidFill>
                        </a:rPr>
                        <a:t>7.0</a:t>
                      </a:r>
                      <a:r>
                        <a:rPr lang="fr-FR" sz="24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fr-FR" sz="2400" baseline="0" dirty="0" err="1" smtClean="0">
                          <a:solidFill>
                            <a:srgbClr val="FFFF00"/>
                          </a:solidFill>
                        </a:rPr>
                        <a:t>TeV</a:t>
                      </a:r>
                      <a:endParaRPr lang="en-GB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19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MKD nominal voltage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26.7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25.6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kV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94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 smtClean="0"/>
                        <a:t>MKD rise time *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μ</a:t>
                      </a:r>
                      <a:r>
                        <a:rPr lang="fr-FR" dirty="0" smtClean="0"/>
                        <a:t>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179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Abort gap requested 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μ</a:t>
                      </a:r>
                      <a:r>
                        <a:rPr lang="fr-FR" dirty="0" smtClean="0"/>
                        <a:t>s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8316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SEB failure rate probability MKD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0.1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0.005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y</a:t>
                      </a:r>
                      <a:r>
                        <a:rPr lang="fr-FR" baseline="30000" dirty="0" smtClean="0"/>
                        <a:t>-1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6094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Number of asynchronous dump / beam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&lt;1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&lt;1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y</a:t>
                      </a:r>
                      <a:r>
                        <a:rPr lang="fr-FR" baseline="30000" dirty="0" smtClean="0"/>
                        <a:t>-1</a:t>
                      </a:r>
                      <a:endParaRPr lang="en-GB" baseline="30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141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MKBH nominal voltage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24.7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23.5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kV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871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MKBV nominal voltage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13.7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14.8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kV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580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SEB failure rate probability MKB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0.15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0.0003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y</a:t>
                      </a:r>
                      <a:r>
                        <a:rPr lang="fr-FR" baseline="30000" dirty="0" smtClean="0"/>
                        <a:t>-1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512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Number of partial dilution / beam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&lt;1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&lt;1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y</a:t>
                      </a:r>
                      <a:r>
                        <a:rPr lang="fr-FR" baseline="30000" dirty="0" smtClean="0"/>
                        <a:t>-1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83768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rgbClr val="7030A0"/>
                          </a:solidFill>
                        </a:rPr>
                        <a:t>+ additional surveillance and actions</a:t>
                      </a:r>
                      <a:r>
                        <a:rPr lang="en-GB" baseline="0" noProof="0" dirty="0" smtClean="0">
                          <a:solidFill>
                            <a:srgbClr val="7030A0"/>
                          </a:solidFill>
                        </a:rPr>
                        <a:t> on Electronics &amp; Controls (EC, next talk)</a:t>
                      </a:r>
                      <a:endParaRPr lang="en-GB" noProof="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0444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381" y="5860768"/>
            <a:ext cx="80590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*  Combined effect of lost in stack,  lost in capacitor increase and gain with trigger transformer and power trigger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4002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 dirty="0"/>
              <a:t>Risk of flashover in MKB magnets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8721" y="1160593"/>
            <a:ext cx="116031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MKBV flashover on 14</a:t>
            </a:r>
            <a:r>
              <a:rPr lang="en-GB" baseline="30000" dirty="0" smtClean="0"/>
              <a:t>th</a:t>
            </a:r>
            <a:r>
              <a:rPr lang="en-GB" dirty="0" smtClean="0"/>
              <a:t> July 2018  - Beam 2, RA63 with </a:t>
            </a:r>
            <a:r>
              <a:rPr lang="en-GB" dirty="0"/>
              <a:t>beam, </a:t>
            </a:r>
            <a:r>
              <a:rPr lang="en-GB" dirty="0" smtClean="0"/>
              <a:t>6.5 </a:t>
            </a:r>
            <a:r>
              <a:rPr lang="en-GB" dirty="0" err="1" smtClean="0"/>
              <a:t>TeV</a:t>
            </a:r>
            <a:endParaRPr lang="en-GB" dirty="0" smtClean="0"/>
          </a:p>
          <a:p>
            <a:r>
              <a:rPr lang="en-GB" dirty="0" smtClean="0"/>
              <a:t>Magnet MKBV.</a:t>
            </a:r>
            <a:r>
              <a:rPr lang="en-GB" b="1" dirty="0" smtClean="0"/>
              <a:t>C</a:t>
            </a:r>
            <a:r>
              <a:rPr lang="en-GB" dirty="0" smtClean="0"/>
              <a:t>, 10 us later propagated to MKBV.</a:t>
            </a:r>
            <a:r>
              <a:rPr lang="en-GB" b="1" dirty="0" smtClean="0"/>
              <a:t>D</a:t>
            </a:r>
            <a:r>
              <a:rPr lang="en-GB" dirty="0" smtClean="0"/>
              <a:t> (same tank)</a:t>
            </a:r>
            <a:r>
              <a:rPr lang="en-GB" sz="24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endParaRPr lang="en-GB" sz="2400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en-GB" sz="24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GB" sz="2400" dirty="0">
                <a:solidFill>
                  <a:srgbClr val="C00000"/>
                </a:solidFill>
                <a:sym typeface="Wingdings" panose="05000000000000000000" pitchFamily="2" charset="2"/>
              </a:rPr>
              <a:t>This </a:t>
            </a:r>
            <a:r>
              <a:rPr lang="en-GB" sz="2400" dirty="0">
                <a:solidFill>
                  <a:srgbClr val="C00000"/>
                </a:solidFill>
              </a:rPr>
              <a:t>flashover</a:t>
            </a:r>
            <a:r>
              <a:rPr lang="en-GB" sz="2400" dirty="0">
                <a:solidFill>
                  <a:srgbClr val="C00000"/>
                </a:solidFill>
                <a:sym typeface="Wingdings" panose="05000000000000000000" pitchFamily="2" charset="2"/>
              </a:rPr>
              <a:t> highlights new failure mode</a:t>
            </a:r>
            <a:endParaRPr lang="en-GB" sz="2400" dirty="0">
              <a:solidFill>
                <a:srgbClr val="C00000"/>
              </a:solidFill>
            </a:endParaRPr>
          </a:p>
          <a:p>
            <a:endParaRPr lang="en-GB" sz="2400" dirty="0">
              <a:solidFill>
                <a:srgbClr val="C0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r="38969"/>
          <a:stretch/>
        </p:blipFill>
        <p:spPr>
          <a:xfrm>
            <a:off x="5564983" y="2384249"/>
            <a:ext cx="3421856" cy="352592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2997" y="2293409"/>
            <a:ext cx="52491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Event fully presented by Wolfgang Bartmann</a:t>
            </a:r>
          </a:p>
          <a:p>
            <a:pPr lvl="1"/>
            <a:r>
              <a:rPr lang="en-GB" dirty="0" smtClean="0"/>
              <a:t>LMC / 1 </a:t>
            </a:r>
            <a:r>
              <a:rPr lang="en-GB" dirty="0"/>
              <a:t>August 2018: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hlinkClick r:id="rId4"/>
              </a:rPr>
              <a:t>https://indico.cern.ch/event/747798/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Local reconditioning, then - 20%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details by Chiara Bracco</a:t>
            </a:r>
          </a:p>
          <a:p>
            <a:pPr lvl="1"/>
            <a:r>
              <a:rPr lang="en-GB" dirty="0" smtClean="0"/>
              <a:t>HL-LHC TCC / 4 October 2018: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u="sng" dirty="0" smtClean="0">
                <a:hlinkClick r:id="rId5"/>
              </a:rPr>
              <a:t>https://indico.cern.ch/event/761078/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No</a:t>
            </a:r>
            <a:r>
              <a:rPr lang="en-GB" dirty="0"/>
              <a:t> inspection </a:t>
            </a:r>
            <a:r>
              <a:rPr lang="en-GB" dirty="0" smtClean="0"/>
              <a:t>possible </a:t>
            </a:r>
            <a:r>
              <a:rPr lang="en-GB" dirty="0"/>
              <a:t>during the </a:t>
            </a:r>
            <a:r>
              <a:rPr lang="en-GB" dirty="0" smtClean="0"/>
              <a:t>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Present assumptions by L. Ducimetière</a:t>
            </a:r>
          </a:p>
          <a:p>
            <a:pPr marL="457200" lvl="2"/>
            <a:r>
              <a:rPr lang="en-GB" dirty="0" smtClean="0"/>
              <a:t>TE-TM / 22 November 2018: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u="sng" dirty="0">
                <a:hlinkClick r:id="rId6"/>
              </a:rPr>
              <a:t>https://indico.cern.ch/event/762916</a:t>
            </a:r>
            <a:r>
              <a:rPr lang="en-GB" u="sng" dirty="0" smtClean="0">
                <a:hlinkClick r:id="rId6"/>
              </a:rPr>
              <a:t>/</a:t>
            </a:r>
            <a:endParaRPr lang="en-GB" u="sng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u="sng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2801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 dirty="0"/>
              <a:t>Incident 2018: assumption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83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0" y="2200070"/>
            <a:ext cx="3614800" cy="36361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895" y="1613001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HV Generator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0666" y="2525772"/>
            <a:ext cx="5376234" cy="3242856"/>
          </a:xfrm>
          <a:prstGeom prst="rect">
            <a:avLst/>
          </a:prstGeom>
        </p:spPr>
      </p:pic>
      <p:cxnSp>
        <p:nvCxnSpPr>
          <p:cNvPr id="10" name="Straight Connector 9"/>
          <p:cNvCxnSpPr>
            <a:stCxn id="7" idx="0"/>
          </p:cNvCxnSpPr>
          <p:nvPr/>
        </p:nvCxnSpPr>
        <p:spPr>
          <a:xfrm>
            <a:off x="1813930" y="2200070"/>
            <a:ext cx="0" cy="1656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80980" y="3872880"/>
            <a:ext cx="0" cy="548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793711" y="3991957"/>
            <a:ext cx="0" cy="4572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13930" y="3862604"/>
            <a:ext cx="670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866792" y="4449157"/>
            <a:ext cx="2017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591999" y="4457488"/>
            <a:ext cx="20171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062154" y="4451138"/>
            <a:ext cx="0" cy="2628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979346" y="4703582"/>
            <a:ext cx="914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591999" y="4459407"/>
            <a:ext cx="0" cy="26286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37226" y="2001586"/>
            <a:ext cx="1142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Current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612218" y="3983248"/>
            <a:ext cx="20171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263"/>
          <a:stretch/>
        </p:blipFill>
        <p:spPr>
          <a:xfrm rot="16200000">
            <a:off x="2413259" y="1887917"/>
            <a:ext cx="1509131" cy="1863502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pic>
      <p:cxnSp>
        <p:nvCxnSpPr>
          <p:cNvPr id="25" name="Straight Arrow Connector 24"/>
          <p:cNvCxnSpPr/>
          <p:nvPr/>
        </p:nvCxnSpPr>
        <p:spPr>
          <a:xfrm flipH="1">
            <a:off x="1979345" y="3536035"/>
            <a:ext cx="256728" cy="297827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Lightning Bolt 25"/>
          <p:cNvSpPr/>
          <p:nvPr/>
        </p:nvSpPr>
        <p:spPr>
          <a:xfrm rot="5400000">
            <a:off x="4341336" y="3607224"/>
            <a:ext cx="266871" cy="252814"/>
          </a:xfrm>
          <a:prstGeom prst="lightningBol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Lightning Bolt 26"/>
          <p:cNvSpPr/>
          <p:nvPr/>
        </p:nvSpPr>
        <p:spPr>
          <a:xfrm rot="5400000">
            <a:off x="8384117" y="3607224"/>
            <a:ext cx="266871" cy="252814"/>
          </a:xfrm>
          <a:prstGeom prst="lightningBolt">
            <a:avLst/>
          </a:prstGeom>
          <a:solidFill>
            <a:srgbClr val="FF9900"/>
          </a:solidFill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601179" y="3867067"/>
            <a:ext cx="371795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950376" y="3113752"/>
            <a:ext cx="3221077" cy="646331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Flash-over propagation through plasma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Lightning Bolt 29"/>
          <p:cNvSpPr/>
          <p:nvPr/>
        </p:nvSpPr>
        <p:spPr>
          <a:xfrm rot="5400000">
            <a:off x="1935068" y="3977171"/>
            <a:ext cx="266871" cy="252814"/>
          </a:xfrm>
          <a:prstGeom prst="lightningBol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5593552" y="5818428"/>
            <a:ext cx="3984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Ch. Bracco, </a:t>
            </a:r>
            <a:r>
              <a:rPr lang="en-GB" sz="1600" dirty="0" smtClean="0"/>
              <a:t>HL-LHC TCC, 4/10/2018</a:t>
            </a:r>
            <a:endParaRPr lang="en-GB" sz="1600" dirty="0"/>
          </a:p>
        </p:txBody>
      </p:sp>
      <p:sp>
        <p:nvSpPr>
          <p:cNvPr id="32" name="Rectangle 31"/>
          <p:cNvSpPr/>
          <p:nvPr/>
        </p:nvSpPr>
        <p:spPr>
          <a:xfrm>
            <a:off x="4816973" y="4334250"/>
            <a:ext cx="104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MKBV.</a:t>
            </a:r>
            <a:r>
              <a:rPr lang="en-GB" b="1" dirty="0"/>
              <a:t>C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6803360" y="4327061"/>
            <a:ext cx="104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MKBV.</a:t>
            </a:r>
            <a:r>
              <a:rPr lang="en-GB" b="1" dirty="0" smtClean="0"/>
              <a:t>D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4264988" y="1153143"/>
            <a:ext cx="4307589" cy="17543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u="sng" dirty="0" smtClean="0"/>
              <a:t>Primary flashover, potential locations: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Between HV and </a:t>
            </a:r>
            <a:r>
              <a:rPr lang="en-GB" dirty="0" err="1" smtClean="0"/>
              <a:t>Gnd</a:t>
            </a:r>
            <a:r>
              <a:rPr lang="en-GB" dirty="0" smtClean="0"/>
              <a:t> </a:t>
            </a:r>
            <a:r>
              <a:rPr lang="en-GB" dirty="0" err="1" smtClean="0"/>
              <a:t>busbar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Between HV and magnet 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Between HV and vacuum tank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 the surface of an isolator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 the surface of the HV feedthrough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330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9"/>
          <p:cNvPicPr>
            <a:picLocks noChangeAspect="1"/>
          </p:cNvPicPr>
          <p:nvPr/>
        </p:nvPicPr>
        <p:blipFill rotWithShape="1">
          <a:blip r:embed="rId3"/>
          <a:srcRect l="14194" r="358"/>
          <a:stretch/>
        </p:blipFill>
        <p:spPr>
          <a:xfrm>
            <a:off x="4757733" y="1407033"/>
            <a:ext cx="4343405" cy="3603776"/>
          </a:xfrm>
          <a:prstGeom prst="rect">
            <a:avLst/>
          </a:prstGeom>
        </p:spPr>
      </p:pic>
      <p:pic>
        <p:nvPicPr>
          <p:cNvPr id="19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4"/>
          <a:srcRect r="7745"/>
          <a:stretch/>
        </p:blipFill>
        <p:spPr>
          <a:xfrm>
            <a:off x="42373" y="1407033"/>
            <a:ext cx="4701077" cy="35959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 dirty="0" smtClean="0"/>
              <a:t>Incident 2018: new failure mode</a:t>
            </a:r>
            <a:endParaRPr lang="en-GB" sz="360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83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endParaRPr lang="en-GB" sz="4800" dirty="0"/>
          </a:p>
        </p:txBody>
      </p:sp>
      <p:sp>
        <p:nvSpPr>
          <p:cNvPr id="8" name="Rectangle 7"/>
          <p:cNvSpPr/>
          <p:nvPr/>
        </p:nvSpPr>
        <p:spPr>
          <a:xfrm>
            <a:off x="1861830" y="5178528"/>
            <a:ext cx="104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MKBV.</a:t>
            </a:r>
            <a:r>
              <a:rPr lang="en-GB" b="1" dirty="0"/>
              <a:t>C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876132" y="5178528"/>
            <a:ext cx="104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MKBV.</a:t>
            </a:r>
            <a:r>
              <a:rPr lang="en-GB" b="1" dirty="0" smtClean="0"/>
              <a:t>D</a:t>
            </a:r>
            <a:endParaRPr lang="en-GB" dirty="0"/>
          </a:p>
        </p:txBody>
      </p:sp>
      <p:sp>
        <p:nvSpPr>
          <p:cNvPr id="14" name="Lightning Bolt 13"/>
          <p:cNvSpPr/>
          <p:nvPr/>
        </p:nvSpPr>
        <p:spPr>
          <a:xfrm rot="5400000">
            <a:off x="1945082" y="1793671"/>
            <a:ext cx="350959" cy="307621"/>
          </a:xfrm>
          <a:prstGeom prst="lightningBol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858668" y="5153745"/>
            <a:ext cx="1983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Simulation V. Senaj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2080208" y="2154964"/>
            <a:ext cx="2882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</a:t>
            </a:r>
            <a:r>
              <a:rPr lang="en-US" sz="1600" baseline="30000" dirty="0" smtClean="0">
                <a:solidFill>
                  <a:srgbClr val="FF0000"/>
                </a:solidFill>
              </a:rPr>
              <a:t>st</a:t>
            </a:r>
            <a:r>
              <a:rPr lang="en-US" sz="1600" dirty="0" smtClean="0">
                <a:solidFill>
                  <a:srgbClr val="FF0000"/>
                </a:solidFill>
              </a:rPr>
              <a:t> flash-over after 37 </a:t>
            </a:r>
            <a:r>
              <a:rPr lang="el-GR" sz="1600" dirty="0" smtClean="0">
                <a:solidFill>
                  <a:srgbClr val="FF0000"/>
                </a:solidFill>
              </a:rPr>
              <a:t>μ</a:t>
            </a:r>
            <a:r>
              <a:rPr lang="en-US" sz="1600" dirty="0" smtClean="0">
                <a:solidFill>
                  <a:srgbClr val="FF0000"/>
                </a:solidFill>
              </a:rPr>
              <a:t>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0 Current in the magnet (max voltage between </a:t>
            </a:r>
            <a:r>
              <a:rPr lang="en-US" sz="1600" dirty="0" err="1" smtClean="0">
                <a:solidFill>
                  <a:srgbClr val="FF0000"/>
                </a:solidFill>
              </a:rPr>
              <a:t>busbars</a:t>
            </a:r>
            <a:r>
              <a:rPr lang="en-US" sz="1600" dirty="0" smtClean="0">
                <a:solidFill>
                  <a:srgbClr val="FF0000"/>
                </a:solidFill>
              </a:rPr>
              <a:t>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89699" y="2075040"/>
            <a:ext cx="2706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</a:t>
            </a:r>
            <a:r>
              <a:rPr lang="en-US" sz="1600" baseline="30000" dirty="0" smtClean="0">
                <a:solidFill>
                  <a:srgbClr val="FF0000"/>
                </a:solidFill>
              </a:rPr>
              <a:t>nd</a:t>
            </a:r>
            <a:r>
              <a:rPr lang="en-US" sz="1600" dirty="0" smtClean="0">
                <a:solidFill>
                  <a:srgbClr val="FF0000"/>
                </a:solidFill>
              </a:rPr>
              <a:t> flash-over 10 </a:t>
            </a:r>
            <a:r>
              <a:rPr lang="el-GR" sz="1600" dirty="0" smtClean="0">
                <a:solidFill>
                  <a:srgbClr val="FF0000"/>
                </a:solidFill>
              </a:rPr>
              <a:t>μ</a:t>
            </a:r>
            <a:r>
              <a:rPr lang="en-US" sz="1600" dirty="0" smtClean="0">
                <a:solidFill>
                  <a:srgbClr val="FF0000"/>
                </a:solidFill>
              </a:rPr>
              <a:t>s later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Some current in the magnet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Antiphase with other kickers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loss of 3 MKBVs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18" name="Lightning Bolt 17"/>
          <p:cNvSpPr/>
          <p:nvPr/>
        </p:nvSpPr>
        <p:spPr>
          <a:xfrm rot="5400000">
            <a:off x="6177535" y="2144400"/>
            <a:ext cx="350959" cy="307621"/>
          </a:xfrm>
          <a:prstGeom prst="lightningBolt">
            <a:avLst/>
          </a:prstGeom>
          <a:solidFill>
            <a:srgbClr val="FF9900"/>
          </a:solidFill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714875" y="1343027"/>
            <a:ext cx="57150" cy="37811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86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fr-FR" sz="3600" dirty="0"/>
              <a:t>Incident 2018: new </a:t>
            </a:r>
            <a:r>
              <a:rPr lang="fr-FR" sz="3600" dirty="0" err="1"/>
              <a:t>failure</a:t>
            </a:r>
            <a:r>
              <a:rPr lang="fr-FR" sz="3600" dirty="0"/>
              <a:t> mode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83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endParaRPr lang="en-GB" sz="4800" dirty="0"/>
          </a:p>
        </p:txBody>
      </p:sp>
      <p:sp>
        <p:nvSpPr>
          <p:cNvPr id="7" name="Rectangle 6"/>
          <p:cNvSpPr/>
          <p:nvPr/>
        </p:nvSpPr>
        <p:spPr>
          <a:xfrm>
            <a:off x="5279232" y="1598177"/>
            <a:ext cx="37290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 flashover on a MKB magnet results in loss of up to 3 magnets: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Second loss by flashover due to plasma propagation in common vacuum vessel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Third loss by antiphase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r>
              <a:rPr lang="en-GB" dirty="0" smtClean="0"/>
              <a:t>Acceptable for MKBV, but 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critical if it happens on MKBH</a:t>
            </a:r>
            <a:r>
              <a:rPr lang="en-GB" dirty="0" smtClean="0"/>
              <a:t> </a:t>
            </a:r>
          </a:p>
          <a:p>
            <a:r>
              <a:rPr lang="en-GB" dirty="0" smtClean="0"/>
              <a:t>(4 MKBH magnets only)</a:t>
            </a:r>
            <a:endParaRPr lang="en-GB" dirty="0"/>
          </a:p>
        </p:txBody>
      </p:sp>
      <p:pic>
        <p:nvPicPr>
          <p:cNvPr id="8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18" y="1529970"/>
            <a:ext cx="4922051" cy="3647222"/>
          </a:xfrm>
        </p:spPr>
      </p:pic>
      <p:sp>
        <p:nvSpPr>
          <p:cNvPr id="9" name="TextBox 8"/>
          <p:cNvSpPr txBox="1"/>
          <p:nvPr/>
        </p:nvSpPr>
        <p:spPr>
          <a:xfrm>
            <a:off x="514179" y="4408892"/>
            <a:ext cx="4051986" cy="30777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Lost ~3 MKBV at the end of the sweep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0458" y="5546149"/>
            <a:ext cx="3984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Ch. Bracco, </a:t>
            </a:r>
            <a:r>
              <a:rPr lang="en-GB" sz="1600" dirty="0" smtClean="0"/>
              <a:t>HL-LHC TCC, 4/10/2018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4368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 dirty="0"/>
              <a:t>Investigation and action during LS2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83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endParaRPr lang="en-GB" sz="4800" dirty="0"/>
          </a:p>
        </p:txBody>
      </p:sp>
      <p:pic>
        <p:nvPicPr>
          <p:cNvPr id="7" name="Picture 2" descr="V:\Mécanique LSS\W22,24,25 - BTD62 BTD68 MKB\P61800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" y="2566089"/>
            <a:ext cx="4534677" cy="34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263"/>
          <a:stretch/>
        </p:blipFill>
        <p:spPr>
          <a:xfrm rot="16200000">
            <a:off x="5180037" y="2166850"/>
            <a:ext cx="3400416" cy="41988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0013" y="958355"/>
            <a:ext cx="48520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MKBV.C </a:t>
            </a:r>
            <a:r>
              <a:rPr lang="en-GB" dirty="0" smtClean="0"/>
              <a:t>and .</a:t>
            </a:r>
            <a:r>
              <a:rPr lang="en-GB" dirty="0" smtClean="0"/>
              <a:t>D </a:t>
            </a:r>
            <a:r>
              <a:rPr lang="en-GB" dirty="0"/>
              <a:t>will be inspected during LS2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Origin of the flashover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Damage due to large plasma </a:t>
            </a:r>
            <a:r>
              <a:rPr lang="en-GB" dirty="0" smtClean="0"/>
              <a:t>discharges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Spare </a:t>
            </a:r>
            <a:r>
              <a:rPr lang="en-GB" dirty="0"/>
              <a:t>MKBV full tank (2 magnets) ready for replacement during LS2 </a:t>
            </a:r>
            <a:r>
              <a:rPr lang="en-GB" dirty="0" smtClean="0"/>
              <a:t>- PLAN #11651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048130" y="958355"/>
            <a:ext cx="39315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</a:t>
            </a:r>
            <a:r>
              <a:rPr lang="en-GB" dirty="0"/>
              <a:t>design error identified so far – brainstorming ABT engineers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7.0 </a:t>
            </a:r>
            <a:r>
              <a:rPr lang="en-GB" dirty="0" err="1"/>
              <a:t>TeV</a:t>
            </a:r>
            <a:r>
              <a:rPr lang="en-GB" dirty="0"/>
              <a:t> operation higher risk of flashover, but still within design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38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pPr defTabSz="914400"/>
            <a:r>
              <a:rPr lang="en-GB" sz="3600" dirty="0"/>
              <a:t>Roadmap and cost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10515600" cy="98023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endParaRPr lang="en-GB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194634" y="1094071"/>
            <a:ext cx="86398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Consolidation / upgrade of MKBH considered as a priority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 smtClean="0"/>
              <a:t>Preferred option:</a:t>
            </a:r>
            <a:r>
              <a:rPr lang="en-GB" dirty="0" smtClean="0"/>
              <a:t> (discussed in TCC and TE-TM) adding 2 MKBH magnets / systems per beam during LS3 (not yet approved!)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 +/- 3.6 MCHF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Only option to reduce risk and consequence to any possible failure of MKBH</a:t>
            </a:r>
            <a:endParaRPr lang="en-GB" u="sng" dirty="0" smtClean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662568"/>
              </p:ext>
            </p:extLst>
          </p:nvPr>
        </p:nvGraphicFramePr>
        <p:xfrm>
          <a:off x="457199" y="2836440"/>
          <a:ext cx="7898702" cy="296672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2564611">
                  <a:extLst>
                    <a:ext uri="{9D8B030D-6E8A-4147-A177-3AD203B41FA5}">
                      <a16:colId xmlns:a16="http://schemas.microsoft.com/office/drawing/2014/main" val="1908865410"/>
                    </a:ext>
                  </a:extLst>
                </a:gridCol>
                <a:gridCol w="762013">
                  <a:extLst>
                    <a:ext uri="{9D8B030D-6E8A-4147-A177-3AD203B41FA5}">
                      <a16:colId xmlns:a16="http://schemas.microsoft.com/office/drawing/2014/main" val="2440923587"/>
                    </a:ext>
                  </a:extLst>
                </a:gridCol>
                <a:gridCol w="762013">
                  <a:extLst>
                    <a:ext uri="{9D8B030D-6E8A-4147-A177-3AD203B41FA5}">
                      <a16:colId xmlns:a16="http://schemas.microsoft.com/office/drawing/2014/main" val="3432792393"/>
                    </a:ext>
                  </a:extLst>
                </a:gridCol>
                <a:gridCol w="762013">
                  <a:extLst>
                    <a:ext uri="{9D8B030D-6E8A-4147-A177-3AD203B41FA5}">
                      <a16:colId xmlns:a16="http://schemas.microsoft.com/office/drawing/2014/main" val="3558734360"/>
                    </a:ext>
                  </a:extLst>
                </a:gridCol>
                <a:gridCol w="762013">
                  <a:extLst>
                    <a:ext uri="{9D8B030D-6E8A-4147-A177-3AD203B41FA5}">
                      <a16:colId xmlns:a16="http://schemas.microsoft.com/office/drawing/2014/main" val="2458600164"/>
                    </a:ext>
                  </a:extLst>
                </a:gridCol>
                <a:gridCol w="762013">
                  <a:extLst>
                    <a:ext uri="{9D8B030D-6E8A-4147-A177-3AD203B41FA5}">
                      <a16:colId xmlns:a16="http://schemas.microsoft.com/office/drawing/2014/main" val="266424261"/>
                    </a:ext>
                  </a:extLst>
                </a:gridCol>
                <a:gridCol w="762013">
                  <a:extLst>
                    <a:ext uri="{9D8B030D-6E8A-4147-A177-3AD203B41FA5}">
                      <a16:colId xmlns:a16="http://schemas.microsoft.com/office/drawing/2014/main" val="3822349901"/>
                    </a:ext>
                  </a:extLst>
                </a:gridCol>
                <a:gridCol w="762013">
                  <a:extLst>
                    <a:ext uri="{9D8B030D-6E8A-4147-A177-3AD203B41FA5}">
                      <a16:colId xmlns:a16="http://schemas.microsoft.com/office/drawing/2014/main" val="17372045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2025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624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2"/>
                          </a:solidFill>
                        </a:rPr>
                        <a:t>Approval</a:t>
                      </a:r>
                      <a:endParaRPr lang="en-GB" noProof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853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tx2"/>
                          </a:solidFill>
                        </a:rPr>
                        <a:t>Mechanical drawings</a:t>
                      </a:r>
                      <a:endParaRPr lang="en-GB" noProof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831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tx2"/>
                          </a:solidFill>
                        </a:rPr>
                        <a:t>Procurement</a:t>
                      </a:r>
                      <a:endParaRPr lang="en-GB" noProof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665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tx2"/>
                          </a:solidFill>
                        </a:rPr>
                        <a:t>Production</a:t>
                      </a:r>
                      <a:endParaRPr lang="en-GB" noProof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6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2"/>
                          </a:solidFill>
                        </a:rPr>
                        <a:t>Assembly and tests</a:t>
                      </a:r>
                      <a:endParaRPr lang="en-GB" noProof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829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2"/>
                          </a:solidFill>
                        </a:rPr>
                        <a:t>Installation</a:t>
                      </a:r>
                      <a:endParaRPr lang="en-GB" noProof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308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tx2"/>
                          </a:solidFill>
                        </a:rPr>
                        <a:t>Material cost MCHF</a:t>
                      </a:r>
                      <a:endParaRPr lang="en-GB" noProof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2"/>
                          </a:solidFill>
                        </a:rPr>
                        <a:t>0.3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2"/>
                          </a:solidFill>
                        </a:rPr>
                        <a:t>0.7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2"/>
                          </a:solidFill>
                        </a:rPr>
                        <a:t>0.9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2"/>
                          </a:solidFill>
                        </a:rPr>
                        <a:t>0.7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2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2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532919"/>
                  </a:ext>
                </a:extLst>
              </a:tr>
            </a:tbl>
          </a:graphicData>
        </a:graphic>
      </p:graphicFrame>
      <p:cxnSp>
        <p:nvCxnSpPr>
          <p:cNvPr id="35" name="Straight Connector 34"/>
          <p:cNvCxnSpPr/>
          <p:nvPr/>
        </p:nvCxnSpPr>
        <p:spPr>
          <a:xfrm>
            <a:off x="3407569" y="3407569"/>
            <a:ext cx="228600" cy="0"/>
          </a:xfrm>
          <a:prstGeom prst="line">
            <a:avLst/>
          </a:prstGeom>
          <a:ln w="1524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3636169" y="3758400"/>
            <a:ext cx="590231" cy="3169"/>
          </a:xfrm>
          <a:prstGeom prst="line">
            <a:avLst/>
          </a:prstGeom>
          <a:ln w="1524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093350" y="4112399"/>
            <a:ext cx="1645050" cy="0"/>
          </a:xfrm>
          <a:prstGeom prst="line">
            <a:avLst/>
          </a:prstGeom>
          <a:ln w="1524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807350" y="4487999"/>
            <a:ext cx="1645050" cy="0"/>
          </a:xfrm>
          <a:prstGeom prst="line">
            <a:avLst/>
          </a:prstGeom>
          <a:ln w="1524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738400" y="4838400"/>
            <a:ext cx="1899018" cy="10799"/>
          </a:xfrm>
          <a:prstGeom prst="line">
            <a:avLst/>
          </a:prstGeom>
          <a:ln w="1524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7765670" y="5242800"/>
            <a:ext cx="590231" cy="3169"/>
          </a:xfrm>
          <a:prstGeom prst="line">
            <a:avLst/>
          </a:prstGeom>
          <a:ln w="1524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2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 dirty="0"/>
              <a:t>Additional MKBH systems 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6" name="Picture 5" descr="S7000228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5" r="2416" b="18419"/>
          <a:stretch/>
        </p:blipFill>
        <p:spPr bwMode="auto">
          <a:xfrm>
            <a:off x="5257800" y="3834972"/>
            <a:ext cx="3843000" cy="232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10515600" cy="98023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endParaRPr lang="en-GB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84402" y="1089921"/>
            <a:ext cx="680439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Long process, as many technologies involved: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Wound magnetic tape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HV conductors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Hot pressed mica-epoxy insulation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Epoxy moulding under vacuum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Metal-ceramic feedthrough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HV capacitors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HV semiconductors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HV resistors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HV cables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Mechanical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UHV components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Control electronics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PLC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...</a:t>
            </a:r>
          </a:p>
          <a:p>
            <a:endParaRPr lang="en-GB" sz="2400" dirty="0"/>
          </a:p>
        </p:txBody>
      </p:sp>
      <p:pic>
        <p:nvPicPr>
          <p:cNvPr id="9" name="Picture 4" descr="LHC MKDB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2" t="6134" r="10949" b="11967"/>
          <a:stretch/>
        </p:blipFill>
        <p:spPr bwMode="auto">
          <a:xfrm>
            <a:off x="6516000" y="267634"/>
            <a:ext cx="2592000" cy="206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IMG_024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0" r="5515" b="9050"/>
          <a:stretch/>
        </p:blipFill>
        <p:spPr bwMode="auto">
          <a:xfrm>
            <a:off x="5817711" y="1865815"/>
            <a:ext cx="3283089" cy="202511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6512336"/>
              </p:ext>
            </p:extLst>
          </p:nvPr>
        </p:nvGraphicFramePr>
        <p:xfrm>
          <a:off x="4391571" y="1785839"/>
          <a:ext cx="1980428" cy="1491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Document" r:id="rId7" imgW="5448960" imgH="4103280" progId="Word.Document.8">
                  <p:embed/>
                </p:oleObj>
              </mc:Choice>
              <mc:Fallback>
                <p:oleObj name="Document" r:id="rId7" imgW="5448960" imgH="4103280" progId="Word.Document.8">
                  <p:embed/>
                  <p:pic>
                    <p:nvPicPr>
                      <p:cNvPr id="1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1571" y="1785839"/>
                        <a:ext cx="1980428" cy="14916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26" r="65671"/>
          <a:stretch/>
        </p:blipFill>
        <p:spPr>
          <a:xfrm>
            <a:off x="3429599" y="3925029"/>
            <a:ext cx="2476184" cy="2238850"/>
          </a:xfrm>
          <a:prstGeom prst="rect">
            <a:avLst/>
          </a:prstGeom>
          <a:ln w="38100">
            <a:noFill/>
          </a:ln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73" b="7426"/>
          <a:stretch>
            <a:fillRect/>
          </a:stretch>
        </p:blipFill>
        <p:spPr bwMode="auto">
          <a:xfrm>
            <a:off x="5484545" y="3027112"/>
            <a:ext cx="1774908" cy="134936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1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 dirty="0" smtClean="0"/>
              <a:t>Summary</a:t>
            </a:r>
            <a:endParaRPr lang="en-GB" sz="360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3214" y="1389986"/>
            <a:ext cx="8514386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LS2 upgrades on generators and switches will further improve </a:t>
            </a:r>
            <a:r>
              <a:rPr lang="en-GB" dirty="0"/>
              <a:t>system reliability and </a:t>
            </a:r>
            <a:r>
              <a:rPr lang="en-GB" dirty="0" smtClean="0"/>
              <a:t>availability for RUN 3 at 7.0 </a:t>
            </a:r>
            <a:r>
              <a:rPr lang="en-GB" dirty="0" err="1"/>
              <a:t>TeV</a:t>
            </a:r>
            <a:r>
              <a:rPr lang="en-GB" dirty="0"/>
              <a:t> </a:t>
            </a:r>
            <a:r>
              <a:rPr lang="en-GB" dirty="0" smtClean="0"/>
              <a:t>operating </a:t>
            </a:r>
            <a:r>
              <a:rPr lang="en-GB" dirty="0"/>
              <a:t>energy</a:t>
            </a:r>
          </a:p>
          <a:p>
            <a:pPr marL="285750" lvl="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No change of </a:t>
            </a:r>
            <a:r>
              <a:rPr lang="en-GB" dirty="0" smtClean="0"/>
              <a:t>Abort Gap </a:t>
            </a:r>
            <a:r>
              <a:rPr lang="en-GB" dirty="0"/>
              <a:t>length </a:t>
            </a:r>
            <a:endParaRPr lang="en-GB" dirty="0" smtClean="0"/>
          </a:p>
          <a:p>
            <a:pPr marL="285750" lvl="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All </a:t>
            </a:r>
            <a:r>
              <a:rPr lang="en-GB" dirty="0"/>
              <a:t>modifications should maintain present specified rate of </a:t>
            </a:r>
            <a:endParaRPr lang="en-GB" dirty="0" smtClean="0"/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&lt; 1 asynchronous dump / beam and year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&lt; 1 partial dilution / beam and </a:t>
            </a:r>
            <a:r>
              <a:rPr lang="en-GB" dirty="0" smtClean="0"/>
              <a:t>year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endParaRPr lang="fr-FR" dirty="0"/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The construction of </a:t>
            </a:r>
            <a:r>
              <a:rPr lang="en-GB" dirty="0"/>
              <a:t>2 </a:t>
            </a:r>
            <a:r>
              <a:rPr lang="en-GB" dirty="0" smtClean="0"/>
              <a:t>additional MKBH systems </a:t>
            </a:r>
            <a:r>
              <a:rPr lang="en-GB" dirty="0"/>
              <a:t>per beam </a:t>
            </a:r>
            <a:r>
              <a:rPr lang="en-GB" dirty="0" smtClean="0"/>
              <a:t>is recommended for installation during </a:t>
            </a:r>
            <a:r>
              <a:rPr lang="en-GB" dirty="0"/>
              <a:t>LS3 </a:t>
            </a:r>
            <a:r>
              <a:rPr lang="en-GB" dirty="0" smtClean="0"/>
              <a:t>but not </a:t>
            </a:r>
            <a:r>
              <a:rPr lang="en-GB" dirty="0"/>
              <a:t>yet </a:t>
            </a:r>
            <a:r>
              <a:rPr lang="en-GB" dirty="0" smtClean="0"/>
              <a:t>approved</a:t>
            </a:r>
            <a:endParaRPr lang="en-GB" dirty="0"/>
          </a:p>
          <a:p>
            <a:pPr lvl="2"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10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93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1" y="495136"/>
            <a:ext cx="8226854" cy="2078247"/>
          </a:xfrm>
        </p:spPr>
        <p:txBody>
          <a:bodyPr>
            <a:normAutofit/>
          </a:bodyPr>
          <a:lstStyle/>
          <a:p>
            <a:r>
              <a:rPr lang="fr-CH" sz="6000" dirty="0"/>
              <a:t>LBDS kickers</a:t>
            </a:r>
            <a:r>
              <a:rPr lang="fr-CH" sz="6000" dirty="0" smtClean="0"/>
              <a:t>:</a:t>
            </a:r>
            <a:br>
              <a:rPr lang="fr-CH" sz="6000" dirty="0" smtClean="0"/>
            </a:br>
            <a:r>
              <a:rPr lang="fr-CH" sz="6000" dirty="0" smtClean="0"/>
              <a:t>HW upgrade</a:t>
            </a:r>
            <a:endParaRPr lang="en-GB" sz="6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6571" y="4359263"/>
            <a:ext cx="8565502" cy="1390262"/>
          </a:xfrm>
        </p:spPr>
        <p:txBody>
          <a:bodyPr>
            <a:normAutofit/>
          </a:bodyPr>
          <a:lstStyle/>
          <a:p>
            <a:pPr marL="36576" indent="0">
              <a:spcBef>
                <a:spcPts val="600"/>
              </a:spcBef>
              <a:buNone/>
            </a:pP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Wit contribution </a:t>
            </a:r>
            <a:r>
              <a:rPr lang="fr-F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: L. Allonneau, M. Barnes, W. Bartmann, C. Bracco, E. Carlier, 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B. Goddard, </a:t>
            </a: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S. Huon, N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. Magnin, V. Senaj, T. </a:t>
            </a: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Stadlbauer, W. Weterings, C. Wiesner and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all our TE-ABT and other CERN colleagues involved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6571" y="3096991"/>
            <a:ext cx="271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L.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Ducimetière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, V. Senaj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430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lnSpc>
                <a:spcPct val="110000"/>
              </a:lnSpc>
              <a:spcBef>
                <a:spcPts val="600"/>
              </a:spcBef>
            </a:pPr>
            <a:r>
              <a:rPr lang="en-GB" sz="2400" dirty="0" smtClean="0"/>
              <a:t>LBDS kickers, reminder</a:t>
            </a:r>
          </a:p>
          <a:p>
            <a:pPr lvl="0">
              <a:lnSpc>
                <a:spcPct val="110000"/>
              </a:lnSpc>
              <a:spcBef>
                <a:spcPts val="600"/>
              </a:spcBef>
            </a:pPr>
            <a:endParaRPr lang="en-GB" sz="2400" dirty="0" smtClean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2400" dirty="0" smtClean="0"/>
              <a:t>Present limitations and actions foreseen during LS2 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GB" sz="2200" dirty="0" err="1" smtClean="0"/>
              <a:t>Erratics</a:t>
            </a:r>
            <a:r>
              <a:rPr lang="en-GB" sz="2200" dirty="0" smtClean="0"/>
              <a:t>: origin and consequences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GB" sz="2200" dirty="0" smtClean="0"/>
              <a:t>Mitigation being implemented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n-GB" sz="1900" dirty="0"/>
              <a:t>HV </a:t>
            </a:r>
            <a:r>
              <a:rPr lang="en-GB" sz="1900" dirty="0" smtClean="0"/>
              <a:t>GTO Switches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n-GB" sz="1900" dirty="0" smtClean="0"/>
              <a:t>MKD &amp; MKB generator evolution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n-GB" sz="1900" dirty="0" smtClean="0"/>
              <a:t>Maintenance procedures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fr-FR" sz="2100" dirty="0" smtClean="0"/>
              <a:t>Impact on RUN 3</a:t>
            </a:r>
            <a:endParaRPr lang="en-GB" sz="2100" dirty="0" smtClean="0"/>
          </a:p>
          <a:p>
            <a:pPr lvl="0">
              <a:lnSpc>
                <a:spcPct val="110000"/>
              </a:lnSpc>
              <a:spcBef>
                <a:spcPts val="600"/>
              </a:spcBef>
            </a:pPr>
            <a:endParaRPr lang="en-GB" sz="2400" dirty="0" smtClean="0"/>
          </a:p>
          <a:p>
            <a:pPr lvl="0">
              <a:lnSpc>
                <a:spcPct val="110000"/>
              </a:lnSpc>
              <a:spcBef>
                <a:spcPts val="600"/>
              </a:spcBef>
            </a:pPr>
            <a:r>
              <a:rPr lang="en-GB" sz="2400" dirty="0" smtClean="0"/>
              <a:t>Risk of flashover in MKB magnets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GB" sz="2200" dirty="0" smtClean="0"/>
              <a:t>Flashover in magnet and consequences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GB" sz="2200" dirty="0" smtClean="0"/>
              <a:t>Roadmap and cost</a:t>
            </a:r>
          </a:p>
          <a:p>
            <a:pPr lvl="0">
              <a:lnSpc>
                <a:spcPct val="110000"/>
              </a:lnSpc>
              <a:spcBef>
                <a:spcPts val="600"/>
              </a:spcBef>
            </a:pPr>
            <a:endParaRPr lang="en-GB" sz="2400" dirty="0" smtClean="0"/>
          </a:p>
          <a:p>
            <a:pPr lvl="0">
              <a:lnSpc>
                <a:spcPct val="110000"/>
              </a:lnSpc>
              <a:spcBef>
                <a:spcPts val="600"/>
              </a:spcBef>
            </a:pPr>
            <a:r>
              <a:rPr lang="en-GB" sz="2400" dirty="0" smtClean="0"/>
              <a:t>Conclusion</a:t>
            </a:r>
            <a:endParaRPr lang="en-GB" sz="2400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33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LBDS kickers, reminder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55777" y="2924922"/>
            <a:ext cx="4669401" cy="3196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199" y="1301161"/>
            <a:ext cx="8332237" cy="165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15 </a:t>
            </a:r>
            <a:r>
              <a:rPr lang="en-GB" dirty="0" smtClean="0"/>
              <a:t>extraction </a:t>
            </a:r>
            <a:r>
              <a:rPr lang="en-GB" dirty="0"/>
              <a:t>generators (MKD) and 10 dilution generators (MKB) per beam</a:t>
            </a:r>
          </a:p>
          <a:p>
            <a:pPr marL="360000" indent="-3600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Altogether </a:t>
            </a:r>
            <a:r>
              <a:rPr lang="en-GB" dirty="0" smtClean="0"/>
              <a:t>80 HV switches (800 GTOs) in operation; </a:t>
            </a:r>
          </a:p>
          <a:p>
            <a:pPr marL="360000" indent="-3600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Extraction generator current rise time &lt; 2.7 </a:t>
            </a:r>
            <a:r>
              <a:rPr lang="en-GB" dirty="0"/>
              <a:t>µ</a:t>
            </a:r>
            <a:r>
              <a:rPr lang="en-GB" dirty="0" smtClean="0"/>
              <a:t>s; </a:t>
            </a:r>
            <a:r>
              <a:rPr lang="en-GB" dirty="0"/>
              <a:t>Abort Gap </a:t>
            </a:r>
            <a:r>
              <a:rPr lang="en-GB" dirty="0" smtClean="0"/>
              <a:t>duration </a:t>
            </a:r>
            <a:r>
              <a:rPr lang="en-GB" dirty="0"/>
              <a:t>= 3 </a:t>
            </a:r>
            <a:r>
              <a:rPr lang="en-GB" dirty="0" smtClean="0"/>
              <a:t>µs</a:t>
            </a:r>
            <a:endParaRPr lang="en-GB" dirty="0"/>
          </a:p>
          <a:p>
            <a:pPr marL="360000" indent="-3600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Pulse duration &gt; 91 µs 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50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 dirty="0"/>
              <a:t>Present </a:t>
            </a:r>
            <a:r>
              <a:rPr lang="en-GB" sz="3600" dirty="0" smtClean="0"/>
              <a:t>limitations</a:t>
            </a:r>
            <a:br>
              <a:rPr lang="en-GB" sz="3600" dirty="0" smtClean="0"/>
            </a:br>
            <a:r>
              <a:rPr lang="en-GB" sz="3600" dirty="0" smtClean="0"/>
              <a:t>and actions foreseen </a:t>
            </a:r>
            <a:r>
              <a:rPr lang="en-GB" sz="3600" dirty="0"/>
              <a:t>during LS2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361674"/>
            <a:ext cx="8226854" cy="5257175"/>
          </a:xfrm>
        </p:spPr>
        <p:txBody>
          <a:bodyPr>
            <a:normAutofit fontScale="55000" lnSpcReduction="20000"/>
          </a:bodyPr>
          <a:lstStyle/>
          <a:p>
            <a:pPr marL="36576" indent="0"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buNone/>
              <a:defRPr/>
            </a:pPr>
            <a:r>
              <a:rPr lang="en-GB" sz="3300" dirty="0" smtClean="0">
                <a:solidFill>
                  <a:srgbClr val="FF0000"/>
                </a:solidFill>
              </a:rPr>
              <a:t>Main limitation on generator side is “Erratic”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defRPr/>
            </a:pPr>
            <a:endParaRPr lang="en-GB" sz="2400" dirty="0" smtClean="0">
              <a:solidFill>
                <a:srgbClr val="0055A0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defRPr/>
            </a:pPr>
            <a:r>
              <a:rPr lang="en-GB" sz="3300" dirty="0" smtClean="0">
                <a:solidFill>
                  <a:srgbClr val="0055A0"/>
                </a:solidFill>
              </a:rPr>
              <a:t>Two types of erratic identified: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buFont typeface="Courier New" panose="02070309020205020404" pitchFamily="49" charset="0"/>
              <a:buChar char="o"/>
              <a:defRPr/>
            </a:pPr>
            <a:r>
              <a:rPr lang="en-GB" sz="2000" dirty="0" smtClean="0">
                <a:solidFill>
                  <a:srgbClr val="0055A0"/>
                </a:solidFill>
              </a:rPr>
              <a:t>Type 1: - Spurious firing of GTO </a:t>
            </a:r>
            <a:r>
              <a:rPr lang="en-GB" sz="2000" dirty="0" smtClean="0">
                <a:solidFill>
                  <a:srgbClr val="0055A0"/>
                </a:solidFill>
              </a:rPr>
              <a:t>stack</a:t>
            </a:r>
            <a:r>
              <a:rPr lang="en-GB" sz="2000" dirty="0">
                <a:solidFill>
                  <a:srgbClr val="0055A0"/>
                </a:solidFill>
              </a:rPr>
              <a:t>, </a:t>
            </a:r>
            <a:r>
              <a:rPr lang="en-GB" sz="2000" dirty="0" smtClean="0">
                <a:solidFill>
                  <a:srgbClr val="0055A0"/>
                </a:solidFill>
              </a:rPr>
              <a:t>slow </a:t>
            </a:r>
            <a:r>
              <a:rPr lang="en-GB" sz="2000" dirty="0">
                <a:solidFill>
                  <a:srgbClr val="0055A0"/>
                </a:solidFill>
              </a:rPr>
              <a:t>commutation (</a:t>
            </a:r>
            <a:r>
              <a:rPr lang="en-GB" sz="2000" dirty="0" err="1">
                <a:solidFill>
                  <a:srgbClr val="0055A0"/>
                </a:solidFill>
              </a:rPr>
              <a:t>Tr</a:t>
            </a:r>
            <a:r>
              <a:rPr lang="en-GB" sz="2000" dirty="0">
                <a:solidFill>
                  <a:srgbClr val="0055A0"/>
                </a:solidFill>
              </a:rPr>
              <a:t>&gt; 2.7 us); </a:t>
            </a:r>
            <a:r>
              <a:rPr lang="en-GB" sz="2000" dirty="0" smtClean="0">
                <a:solidFill>
                  <a:srgbClr val="0055A0"/>
                </a:solidFill>
              </a:rPr>
              <a:t>origin</a:t>
            </a:r>
            <a:r>
              <a:rPr lang="en-GB" sz="2000" dirty="0">
                <a:solidFill>
                  <a:srgbClr val="0055A0"/>
                </a:solidFill>
              </a:rPr>
              <a:t>: sparking of charge accumulated on insulators, intermediates amplitude noise coupled to re-trigger line, Single Event Burnout (</a:t>
            </a:r>
            <a:r>
              <a:rPr lang="en-GB" sz="2000" dirty="0" smtClean="0">
                <a:solidFill>
                  <a:srgbClr val="0055A0"/>
                </a:solidFill>
              </a:rPr>
              <a:t>SEB).</a:t>
            </a:r>
            <a:endParaRPr lang="en-GB" sz="2000" dirty="0">
              <a:solidFill>
                <a:srgbClr val="0055A0"/>
              </a:solidFill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buFont typeface="Courier New" panose="02070309020205020404" pitchFamily="49" charset="0"/>
              <a:buChar char="o"/>
              <a:defRPr/>
            </a:pPr>
            <a:r>
              <a:rPr lang="en-GB" sz="2000" dirty="0" smtClean="0">
                <a:solidFill>
                  <a:srgbClr val="0055A0"/>
                </a:solidFill>
              </a:rPr>
              <a:t>Type </a:t>
            </a:r>
            <a:r>
              <a:rPr lang="en-GB" sz="2000" dirty="0" smtClean="0">
                <a:solidFill>
                  <a:srgbClr val="0055A0"/>
                </a:solidFill>
              </a:rPr>
              <a:t>2: - </a:t>
            </a:r>
            <a:r>
              <a:rPr lang="en-GB" sz="2000" dirty="0">
                <a:solidFill>
                  <a:srgbClr val="0055A0"/>
                </a:solidFill>
              </a:rPr>
              <a:t>Fast commutation (</a:t>
            </a:r>
            <a:r>
              <a:rPr lang="en-GB" sz="2000" dirty="0" err="1">
                <a:solidFill>
                  <a:srgbClr val="0055A0"/>
                </a:solidFill>
              </a:rPr>
              <a:t>Tr</a:t>
            </a:r>
            <a:r>
              <a:rPr lang="en-GB" sz="2000" dirty="0">
                <a:solidFill>
                  <a:srgbClr val="0055A0"/>
                </a:solidFill>
              </a:rPr>
              <a:t> ~ 2.4 us, missing current in GTO </a:t>
            </a:r>
            <a:r>
              <a:rPr lang="en-GB" sz="2000" dirty="0" smtClean="0">
                <a:solidFill>
                  <a:srgbClr val="0055A0"/>
                </a:solidFill>
              </a:rPr>
              <a:t>stack); origin</a:t>
            </a:r>
            <a:r>
              <a:rPr lang="en-GB" sz="2000" dirty="0">
                <a:solidFill>
                  <a:srgbClr val="0055A0"/>
                </a:solidFill>
              </a:rPr>
              <a:t>: direct sparking between metal surfaces with +HV and ground potential – </a:t>
            </a:r>
            <a:r>
              <a:rPr lang="en-GB" sz="2000" dirty="0" smtClean="0">
                <a:solidFill>
                  <a:srgbClr val="0055A0"/>
                </a:solidFill>
              </a:rPr>
              <a:t>accumulated dust/insect </a:t>
            </a:r>
            <a:r>
              <a:rPr lang="en-GB" sz="2000" dirty="0">
                <a:solidFill>
                  <a:srgbClr val="0055A0"/>
                </a:solidFill>
              </a:rPr>
              <a:t>initiated streamer leading to arc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buFont typeface="Courier New" panose="02070309020205020404" pitchFamily="49" charset="0"/>
              <a:buChar char="o"/>
              <a:defRPr/>
            </a:pPr>
            <a:r>
              <a:rPr lang="en-GB" sz="2000" dirty="0" smtClean="0">
                <a:solidFill>
                  <a:srgbClr val="0055A0"/>
                </a:solidFill>
              </a:rPr>
              <a:t>Type </a:t>
            </a:r>
            <a:r>
              <a:rPr lang="en-GB" sz="2000" dirty="0">
                <a:solidFill>
                  <a:srgbClr val="0055A0"/>
                </a:solidFill>
              </a:rPr>
              <a:t>3: ~Normal </a:t>
            </a:r>
            <a:r>
              <a:rPr lang="en-GB" sz="2000" dirty="0" smtClean="0">
                <a:solidFill>
                  <a:srgbClr val="0055A0"/>
                </a:solidFill>
              </a:rPr>
              <a:t>commutation </a:t>
            </a:r>
            <a:r>
              <a:rPr lang="en-GB" sz="2000" dirty="0">
                <a:solidFill>
                  <a:srgbClr val="0055A0"/>
                </a:solidFill>
              </a:rPr>
              <a:t>of multiple generators; Origin: strong perturbation on retrigger line (observed once without beam with 3 generators fired</a:t>
            </a:r>
            <a:r>
              <a:rPr lang="en-GB" sz="2000" dirty="0" smtClean="0">
                <a:solidFill>
                  <a:srgbClr val="0055A0"/>
                </a:solidFill>
              </a:rPr>
              <a:t>)</a:t>
            </a:r>
            <a:endParaRPr lang="en-GB" sz="2000" dirty="0" smtClean="0">
              <a:solidFill>
                <a:srgbClr val="0055A0"/>
              </a:solidFill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buFont typeface="Courier New" panose="02070309020205020404" pitchFamily="49" charset="0"/>
              <a:buChar char="o"/>
              <a:defRPr/>
            </a:pPr>
            <a:endParaRPr lang="en-GB" sz="2000" dirty="0" smtClean="0">
              <a:solidFill>
                <a:srgbClr val="0055A0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defRPr/>
            </a:pPr>
            <a:r>
              <a:rPr lang="en-GB" sz="3300" dirty="0">
                <a:solidFill>
                  <a:srgbClr val="0055A0"/>
                </a:solidFill>
              </a:rPr>
              <a:t>Risk of erratic firing strongly dependent on voltage – 6.5 </a:t>
            </a:r>
            <a:r>
              <a:rPr lang="en-GB" sz="3300" dirty="0" err="1">
                <a:solidFill>
                  <a:srgbClr val="0055A0"/>
                </a:solidFill>
              </a:rPr>
              <a:t>TeV</a:t>
            </a:r>
            <a:r>
              <a:rPr lang="en-GB" sz="3300" dirty="0">
                <a:solidFill>
                  <a:srgbClr val="0055A0"/>
                </a:solidFill>
              </a:rPr>
              <a:t> vs. 7.0 </a:t>
            </a:r>
            <a:r>
              <a:rPr lang="en-GB" sz="3300" dirty="0" err="1">
                <a:solidFill>
                  <a:srgbClr val="0055A0"/>
                </a:solidFill>
              </a:rPr>
              <a:t>TeV</a:t>
            </a:r>
            <a:endParaRPr lang="en-GB" sz="3300" dirty="0">
              <a:solidFill>
                <a:srgbClr val="0055A0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defRPr/>
            </a:pPr>
            <a:r>
              <a:rPr lang="en-GB" sz="3300" dirty="0">
                <a:solidFill>
                  <a:srgbClr val="0055A0"/>
                </a:solidFill>
              </a:rPr>
              <a:t>An </a:t>
            </a:r>
            <a:r>
              <a:rPr lang="en-GB" sz="3300" dirty="0">
                <a:solidFill>
                  <a:srgbClr val="0055A0"/>
                </a:solidFill>
              </a:rPr>
              <a:t>erratic on MKD causes and asynchronous dump (AD) with risk to protection devices 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defRPr/>
            </a:pPr>
            <a:r>
              <a:rPr lang="en-GB" sz="3300" dirty="0">
                <a:solidFill>
                  <a:srgbClr val="0055A0"/>
                </a:solidFill>
              </a:rPr>
              <a:t>An erratic on MKB causes a partial dilution with risk to dump block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defRPr/>
            </a:pPr>
            <a:endParaRPr lang="en-GB" sz="3300" dirty="0">
              <a:solidFill>
                <a:srgbClr val="0055A0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defRPr/>
            </a:pPr>
            <a:r>
              <a:rPr lang="en-GB" sz="3300" dirty="0">
                <a:solidFill>
                  <a:srgbClr val="0055A0"/>
                </a:solidFill>
              </a:rPr>
              <a:t>Two types of action: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buFont typeface="Courier New" panose="02070309020205020404" pitchFamily="49" charset="0"/>
              <a:buChar char="o"/>
              <a:defRPr/>
            </a:pPr>
            <a:r>
              <a:rPr lang="en-GB" sz="2000" dirty="0" smtClean="0">
                <a:solidFill>
                  <a:srgbClr val="0055A0"/>
                </a:solidFill>
              </a:rPr>
              <a:t>Limit the occurrence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0055A0"/>
              </a:buClr>
              <a:buFont typeface="Courier New" panose="02070309020205020404" pitchFamily="49" charset="0"/>
              <a:buChar char="o"/>
              <a:defRPr/>
            </a:pPr>
            <a:r>
              <a:rPr lang="en-GB" sz="2000" dirty="0" smtClean="0">
                <a:solidFill>
                  <a:srgbClr val="0055A0"/>
                </a:solidFill>
              </a:rPr>
              <a:t>Limit the </a:t>
            </a:r>
            <a:r>
              <a:rPr lang="en-GB" sz="2000" dirty="0" smtClean="0">
                <a:solidFill>
                  <a:srgbClr val="0055A0"/>
                </a:solidFill>
              </a:rPr>
              <a:t>consequences</a:t>
            </a:r>
            <a:endParaRPr lang="en-GB" sz="2400" dirty="0" smtClean="0">
              <a:solidFill>
                <a:srgbClr val="0055A0"/>
              </a:solidFill>
            </a:endParaRP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06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 dirty="0"/>
              <a:t>HV Switches - </a:t>
            </a:r>
            <a:r>
              <a:rPr lang="en-GB" sz="1800" dirty="0" smtClean="0"/>
              <a:t>Re-designed for MKD and MKBH</a:t>
            </a:r>
            <a:endParaRPr lang="en-GB" sz="180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0" r="26220"/>
          <a:stretch/>
        </p:blipFill>
        <p:spPr>
          <a:xfrm>
            <a:off x="920632" y="1389650"/>
            <a:ext cx="2494122" cy="39457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81" r="18882"/>
          <a:stretch/>
        </p:blipFill>
        <p:spPr>
          <a:xfrm>
            <a:off x="5153103" y="1274707"/>
            <a:ext cx="3161681" cy="4060721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3968809" y="3250007"/>
            <a:ext cx="677333" cy="4145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348182" y="537706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RUN 2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573173" y="537706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RUN 3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926365" y="293573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LS2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722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 dirty="0"/>
              <a:t>HV </a:t>
            </a:r>
            <a:r>
              <a:rPr lang="en-GB" sz="3600" dirty="0" smtClean="0"/>
              <a:t>GTO Switches </a:t>
            </a:r>
            <a:r>
              <a:rPr lang="en-GB" sz="3600" dirty="0"/>
              <a:t>- </a:t>
            </a:r>
            <a:r>
              <a:rPr lang="en-GB" sz="1800" dirty="0" smtClean="0"/>
              <a:t>Re-designed for MKD and MKBH</a:t>
            </a:r>
            <a:endParaRPr lang="en-GB" sz="180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81" r="18882"/>
          <a:stretch/>
        </p:blipFill>
        <p:spPr>
          <a:xfrm>
            <a:off x="3784203" y="2019727"/>
            <a:ext cx="3161681" cy="40607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6184" y="920813"/>
            <a:ext cx="47179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r>
              <a:rPr lang="en-GB" dirty="0" smtClean="0"/>
              <a:t>E-field &lt; </a:t>
            </a:r>
            <a:r>
              <a:rPr lang="en-GB" dirty="0"/>
              <a:t>1.5 MV/m (1/2 of air ionisation limit)</a:t>
            </a:r>
          </a:p>
          <a:p>
            <a:r>
              <a:rPr lang="en-GB" dirty="0" smtClean="0"/>
              <a:t>sparking </a:t>
            </a:r>
            <a:r>
              <a:rPr lang="en-GB" dirty="0"/>
              <a:t>immunity in case of pollution</a:t>
            </a:r>
          </a:p>
          <a:p>
            <a:r>
              <a:rPr lang="en-GB" dirty="0" smtClean="0"/>
              <a:t>Simplified maintenance</a:t>
            </a:r>
            <a:endParaRPr lang="en-GB" dirty="0"/>
          </a:p>
          <a:p>
            <a:r>
              <a:rPr lang="en-GB" dirty="0" smtClean="0"/>
              <a:t>     increased </a:t>
            </a:r>
            <a:r>
              <a:rPr lang="en-GB" dirty="0"/>
              <a:t>stack </a:t>
            </a:r>
            <a:r>
              <a:rPr lang="en-GB" dirty="0" smtClean="0"/>
              <a:t>inductance</a:t>
            </a:r>
          </a:p>
        </p:txBody>
      </p:sp>
      <p:sp>
        <p:nvSpPr>
          <p:cNvPr id="5" name="Rectangle 4"/>
          <p:cNvSpPr/>
          <p:nvPr/>
        </p:nvSpPr>
        <p:spPr>
          <a:xfrm>
            <a:off x="624726" y="2790034"/>
            <a:ext cx="29560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dirty="0" smtClean="0"/>
              <a:t>New stack insulation</a:t>
            </a:r>
          </a:p>
          <a:p>
            <a:pPr algn="r">
              <a:lnSpc>
                <a:spcPct val="150000"/>
              </a:lnSpc>
            </a:pPr>
            <a:r>
              <a:rPr lang="en-GB" dirty="0" smtClean="0"/>
              <a:t>Extended return bars</a:t>
            </a:r>
          </a:p>
          <a:p>
            <a:pPr algn="r">
              <a:lnSpc>
                <a:spcPct val="150000"/>
              </a:lnSpc>
            </a:pPr>
            <a:r>
              <a:rPr lang="en-GB" dirty="0" smtClean="0"/>
              <a:t>New </a:t>
            </a:r>
            <a:r>
              <a:rPr lang="en-GB" dirty="0" err="1" smtClean="0"/>
              <a:t>snubber</a:t>
            </a:r>
            <a:r>
              <a:rPr lang="en-GB" dirty="0" smtClean="0"/>
              <a:t> insulation</a:t>
            </a:r>
          </a:p>
          <a:p>
            <a:pPr algn="r">
              <a:lnSpc>
                <a:spcPct val="150000"/>
              </a:lnSpc>
            </a:pPr>
            <a:r>
              <a:rPr lang="en-GB" dirty="0" err="1" smtClean="0"/>
              <a:t>Snubber</a:t>
            </a:r>
            <a:r>
              <a:rPr lang="en-GB" dirty="0" smtClean="0"/>
              <a:t> capacitors</a:t>
            </a:r>
          </a:p>
          <a:p>
            <a:pPr algn="r">
              <a:lnSpc>
                <a:spcPct val="150000"/>
              </a:lnSpc>
            </a:pPr>
            <a:r>
              <a:rPr lang="en-GB" dirty="0" smtClean="0"/>
              <a:t>voltage sharing resistors</a:t>
            </a:r>
          </a:p>
          <a:p>
            <a:pPr algn="r">
              <a:lnSpc>
                <a:spcPct val="150000"/>
              </a:lnSpc>
            </a:pPr>
            <a:r>
              <a:rPr lang="en-GB" dirty="0" smtClean="0"/>
              <a:t>Additional spark detection</a:t>
            </a:r>
          </a:p>
          <a:p>
            <a:pPr algn="r">
              <a:lnSpc>
                <a:spcPct val="150000"/>
              </a:lnSpc>
            </a:pPr>
            <a:r>
              <a:rPr lang="en-GB" dirty="0" smtClean="0"/>
              <a:t>New pressure mechanism</a:t>
            </a:r>
          </a:p>
          <a:p>
            <a:pPr algn="r">
              <a:lnSpc>
                <a:spcPct val="150000"/>
              </a:lnSpc>
            </a:pPr>
            <a:r>
              <a:rPr lang="en-GB" dirty="0" smtClean="0"/>
              <a:t>New support </a:t>
            </a:r>
            <a:endParaRPr lang="en-GB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6945884" y="3108699"/>
            <a:ext cx="218987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New ultrafast trigger transformer with independent magnetic cores</a:t>
            </a:r>
          </a:p>
          <a:p>
            <a:endParaRPr lang="en-GB" dirty="0" smtClean="0"/>
          </a:p>
          <a:p>
            <a:r>
              <a:rPr lang="en-GB" dirty="0" smtClean="0"/>
              <a:t>Low inductance triggering cables/</a:t>
            </a:r>
          </a:p>
          <a:p>
            <a:r>
              <a:rPr lang="en-GB" dirty="0" smtClean="0"/>
              <a:t>connections</a:t>
            </a:r>
          </a:p>
          <a:p>
            <a:endParaRPr lang="en-GB" dirty="0" smtClean="0"/>
          </a:p>
          <a:p>
            <a:r>
              <a:rPr lang="en-GB" dirty="0" smtClean="0"/>
              <a:t>Low inductance integrated diodes</a:t>
            </a:r>
          </a:p>
          <a:p>
            <a:endParaRPr lang="en-GB" dirty="0"/>
          </a:p>
        </p:txBody>
      </p:sp>
      <p:pic>
        <p:nvPicPr>
          <p:cNvPr id="6" name="Picture 5" descr="File:UK traffic sign 562.svg - Wikimedia Comm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79" y="2090067"/>
            <a:ext cx="237687" cy="210001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V="1">
            <a:off x="3546269" y="2576065"/>
            <a:ext cx="1157615" cy="50319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530657" y="3473866"/>
            <a:ext cx="1020236" cy="922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529835" y="3888875"/>
            <a:ext cx="510940" cy="146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513401" y="4307215"/>
            <a:ext cx="407064" cy="198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546269" y="4726941"/>
            <a:ext cx="1365415" cy="932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546270" y="5545882"/>
            <a:ext cx="821748" cy="22683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580770" y="5947888"/>
            <a:ext cx="679391" cy="495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546269" y="5150000"/>
            <a:ext cx="308273" cy="19487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816984" y="3319974"/>
            <a:ext cx="1159708" cy="860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6084271" y="5458885"/>
            <a:ext cx="900133" cy="31383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6266493" y="4669750"/>
            <a:ext cx="719928" cy="860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77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 dirty="0" smtClean="0"/>
              <a:t>MKD &amp; MKBH generator evolution</a:t>
            </a:r>
            <a:endParaRPr lang="en-GB" sz="360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</a:rPr>
              <a:t>LBDS kickers; HW upgrade Laurent_Ducimetière 05/02/2019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 smtClean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861142"/>
              </p:ext>
            </p:extLst>
          </p:nvPr>
        </p:nvGraphicFramePr>
        <p:xfrm>
          <a:off x="823629" y="1576833"/>
          <a:ext cx="7469944" cy="44805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4290738">
                  <a:extLst>
                    <a:ext uri="{9D8B030D-6E8A-4147-A177-3AD203B41FA5}">
                      <a16:colId xmlns:a16="http://schemas.microsoft.com/office/drawing/2014/main" val="1998573606"/>
                    </a:ext>
                  </a:extLst>
                </a:gridCol>
                <a:gridCol w="1729710">
                  <a:extLst>
                    <a:ext uri="{9D8B030D-6E8A-4147-A177-3AD203B41FA5}">
                      <a16:colId xmlns:a16="http://schemas.microsoft.com/office/drawing/2014/main" val="1812554238"/>
                    </a:ext>
                  </a:extLst>
                </a:gridCol>
                <a:gridCol w="1449496">
                  <a:extLst>
                    <a:ext uri="{9D8B030D-6E8A-4147-A177-3AD203B41FA5}">
                      <a16:colId xmlns:a16="http://schemas.microsoft.com/office/drawing/2014/main" val="788142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 smtClean="0"/>
                        <a:t>Generator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MKD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MKBH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19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New GTO switch assembly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94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 smtClean="0"/>
                        <a:t>New ultrafast trigger transformer 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179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New trigger cables and connectors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8316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Third capacitor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equivalent +18% total for -9% operating voltage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6094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New compensation capacitor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141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New larger main capacitor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x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871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Segmented </a:t>
                      </a:r>
                      <a:r>
                        <a:rPr lang="en-GB" noProof="0" dirty="0" smtClean="0"/>
                        <a:t>panels</a:t>
                      </a:r>
                      <a:r>
                        <a:rPr lang="en-GB" dirty="0" smtClean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independent access to non-sensitive compartments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x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580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Dust trap &amp; protection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x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x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512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7030A0"/>
                          </a:solidFill>
                        </a:rPr>
                        <a:t>+ Full set of improvements</a:t>
                      </a:r>
                      <a:r>
                        <a:rPr lang="en-GB" baseline="0" dirty="0" smtClean="0">
                          <a:solidFill>
                            <a:srgbClr val="7030A0"/>
                          </a:solidFill>
                        </a:rPr>
                        <a:t> on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solidFill>
                            <a:srgbClr val="7030A0"/>
                          </a:solidFill>
                        </a:rPr>
                        <a:t>Electronics &amp; Controls (EC, next talk)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rgbClr val="7030A0"/>
                          </a:solidFill>
                        </a:rPr>
                        <a:t>x</a:t>
                      </a:r>
                      <a:endParaRPr lang="en-GB" sz="20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rgbClr val="7030A0"/>
                          </a:solidFill>
                        </a:rPr>
                        <a:t>x</a:t>
                      </a:r>
                      <a:endParaRPr lang="en-GB" sz="20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0444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199" y="1095515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(MKBV works at lower voltage)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4529"/>
            <a:ext cx="8377312" cy="830424"/>
          </a:xfrm>
        </p:spPr>
        <p:txBody>
          <a:bodyPr>
            <a:noAutofit/>
          </a:bodyPr>
          <a:lstStyle/>
          <a:p>
            <a:r>
              <a:rPr lang="en-GB" sz="3600"/>
              <a:t>Maintenance procedures</a:t>
            </a:r>
            <a:endParaRPr lang="en-GB" sz="360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683204" y="6296380"/>
            <a:ext cx="2954214" cy="45150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LBDS kickers; HW upgrade Laurent_Ducimetière 05/02/2019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23629" y="6296380"/>
            <a:ext cx="3291171" cy="451501"/>
          </a:xfrm>
        </p:spPr>
        <p:txBody>
          <a:bodyPr/>
          <a:lstStyle/>
          <a:p>
            <a:pPr defTabSz="914400">
              <a:defRPr/>
            </a:pPr>
            <a:r>
              <a:rPr lang="en-GB" dirty="0">
                <a:solidFill>
                  <a:srgbClr val="8999BE"/>
                </a:solidFill>
              </a:rPr>
              <a:t>LHC Beam Dump System and its readiness for the Run3 and HL-LHC operation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3214" y="1389986"/>
            <a:ext cx="4572000" cy="39795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Systematic HV </a:t>
            </a:r>
            <a:r>
              <a:rPr lang="en-GB" dirty="0"/>
              <a:t>testing of GTO stack after maintenance </a:t>
            </a:r>
            <a:r>
              <a:rPr lang="en-GB" dirty="0" smtClean="0"/>
              <a:t>above nominal voltage with </a:t>
            </a:r>
            <a:r>
              <a:rPr lang="en-GB" dirty="0"/>
              <a:t>sparking surveillance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Endoscopic inspection of critical parts of generator and GTO stack after maintenance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Cleanroom </a:t>
            </a:r>
            <a:r>
              <a:rPr lang="en-GB" dirty="0"/>
              <a:t>clothing and </a:t>
            </a:r>
            <a:r>
              <a:rPr lang="en-GB" dirty="0" smtClean="0"/>
              <a:t>dedicated tools for maintenance </a:t>
            </a:r>
            <a:r>
              <a:rPr lang="en-GB" dirty="0"/>
              <a:t>of “sensitive compartments</a:t>
            </a:r>
            <a:r>
              <a:rPr lang="en-GB" dirty="0" smtClean="0"/>
              <a:t>”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Regular cleaning of UA in generator areas, </a:t>
            </a:r>
            <a:r>
              <a:rPr lang="en-GB" dirty="0"/>
              <a:t>using dust mats</a:t>
            </a:r>
            <a:r>
              <a:rPr lang="en-GB" dirty="0" smtClean="0"/>
              <a:t>…</a:t>
            </a:r>
            <a:endParaRPr lang="en-GB" dirty="0"/>
          </a:p>
        </p:txBody>
      </p:sp>
      <p:pic>
        <p:nvPicPr>
          <p:cNvPr id="7" name="Content Placeholder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09624" y="1205563"/>
            <a:ext cx="4086808" cy="440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01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11571</TotalTime>
  <Words>1589</Words>
  <Application>Microsoft Office PowerPoint</Application>
  <PresentationFormat>On-screen Show (4:3)</PresentationFormat>
  <Paragraphs>299</Paragraphs>
  <Slides>19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Wingdings</vt:lpstr>
      <vt:lpstr>Office Theme</vt:lpstr>
      <vt:lpstr>CERNCorporate4-3</vt:lpstr>
      <vt:lpstr>Custom Design</vt:lpstr>
      <vt:lpstr>Document</vt:lpstr>
      <vt:lpstr>PowerPoint Presentation</vt:lpstr>
      <vt:lpstr>LBDS kickers: HW upgrade</vt:lpstr>
      <vt:lpstr>Outline</vt:lpstr>
      <vt:lpstr>LBDS kickers, reminder</vt:lpstr>
      <vt:lpstr>Present limitations and actions foreseen during LS2</vt:lpstr>
      <vt:lpstr>HV Switches - Re-designed for MKD and MKBH</vt:lpstr>
      <vt:lpstr>HV GTO Switches - Re-designed for MKD and MKBH</vt:lpstr>
      <vt:lpstr>MKD &amp; MKBH generator evolution</vt:lpstr>
      <vt:lpstr>Maintenance procedures</vt:lpstr>
      <vt:lpstr>Impact on RUN 3</vt:lpstr>
      <vt:lpstr>Risk of flashover in MKB magnets</vt:lpstr>
      <vt:lpstr>Incident 2018: assumption</vt:lpstr>
      <vt:lpstr>Incident 2018: new failure mode</vt:lpstr>
      <vt:lpstr>Incident 2018: new failure mode</vt:lpstr>
      <vt:lpstr>Investigation and action during LS2</vt:lpstr>
      <vt:lpstr>Roadmap and cost</vt:lpstr>
      <vt:lpstr>Additional MKBH systems 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Viliam Senaj</dc:creator>
  <cp:lastModifiedBy>Laurent Sylvain Ducimetiere</cp:lastModifiedBy>
  <cp:revision>251</cp:revision>
  <cp:lastPrinted>2019-02-01T15:18:48Z</cp:lastPrinted>
  <dcterms:created xsi:type="dcterms:W3CDTF">2018-01-22T17:06:31Z</dcterms:created>
  <dcterms:modified xsi:type="dcterms:W3CDTF">2019-02-04T14:50:03Z</dcterms:modified>
</cp:coreProperties>
</file>