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79" r:id="rId6"/>
    <p:sldId id="263" r:id="rId7"/>
    <p:sldId id="267" r:id="rId8"/>
    <p:sldId id="265" r:id="rId9"/>
    <p:sldId id="283" r:id="rId10"/>
    <p:sldId id="261" r:id="rId11"/>
    <p:sldId id="262" r:id="rId12"/>
    <p:sldId id="266" r:id="rId13"/>
    <p:sldId id="268" r:id="rId14"/>
    <p:sldId id="271" r:id="rId15"/>
    <p:sldId id="269" r:id="rId16"/>
    <p:sldId id="278" r:id="rId17"/>
    <p:sldId id="270" r:id="rId18"/>
    <p:sldId id="273" r:id="rId19"/>
    <p:sldId id="276" r:id="rId20"/>
    <p:sldId id="280" r:id="rId21"/>
    <p:sldId id="281" r:id="rId22"/>
    <p:sldId id="282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31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tienne Carlier" initials="EC" lastIdx="5" clrIdx="0">
    <p:extLst>
      <p:ext uri="{19B8F6BF-5375-455C-9EA6-DF929625EA0E}">
        <p15:presenceInfo xmlns:p15="http://schemas.microsoft.com/office/powerpoint/2012/main" userId="S::etienne.carlier@cern.ch::bcfe9d45-faa7-4d01-8106-a8cbf1b8fc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2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552" y="84"/>
      </p:cViewPr>
      <p:guideLst>
        <p:guide orient="horz" pos="2731"/>
        <p:guide pos="17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72128-8A12-4819-BEF1-DB76DFAB2890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004B0-02C0-465D-949A-C408AC8E29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21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</a:t>
            </a:r>
            <a:r>
              <a:rPr lang="en-GB" sz="3200" dirty="0" smtClean="0"/>
              <a:t>IPOC Systems Extension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44132"/>
            <a:ext cx="5098649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 for </a:t>
            </a:r>
            <a:r>
              <a:rPr lang="en-GB" sz="1400" dirty="0" smtClean="0"/>
              <a:t>Internal Post Operation Check (IPOC) systems extension</a:t>
            </a:r>
            <a:r>
              <a:rPr lang="en-GB" sz="1400" dirty="0"/>
              <a:t>:</a:t>
            </a:r>
          </a:p>
          <a:p>
            <a:r>
              <a:rPr lang="en-GB" sz="1200" dirty="0" smtClean="0"/>
              <a:t>Capture of waveforms </a:t>
            </a:r>
            <a:r>
              <a:rPr lang="en-GB" sz="1200" dirty="0" smtClean="0"/>
              <a:t>for (Now </a:t>
            </a:r>
            <a:r>
              <a:rPr lang="en-GB" sz="1200" dirty="0"/>
              <a:t>only signal presence is detected):</a:t>
            </a:r>
            <a:endParaRPr lang="en-GB" sz="1200" dirty="0" smtClean="0"/>
          </a:p>
          <a:p>
            <a:pPr lvl="1"/>
            <a:r>
              <a:rPr lang="en-GB" sz="1000" dirty="0" smtClean="0"/>
              <a:t>Re-Trigger </a:t>
            </a:r>
            <a:r>
              <a:rPr lang="en-GB" sz="1000" dirty="0"/>
              <a:t>pickups inside </a:t>
            </a:r>
            <a:r>
              <a:rPr lang="en-GB" sz="1000" dirty="0" smtClean="0"/>
              <a:t>generator.</a:t>
            </a:r>
          </a:p>
          <a:p>
            <a:pPr lvl="1"/>
            <a:r>
              <a:rPr lang="en-GB" sz="1000" dirty="0"/>
              <a:t>Re-Trigger boxes outputs to PTM</a:t>
            </a:r>
            <a:endParaRPr lang="en-GB" sz="1000" dirty="0"/>
          </a:p>
          <a:p>
            <a:r>
              <a:rPr lang="en-GB" sz="1200" dirty="0" smtClean="0"/>
              <a:t>Allow </a:t>
            </a:r>
            <a:r>
              <a:rPr lang="en-GB" sz="1200" dirty="0"/>
              <a:t>to validate the correct behaviour of Re-Triggering system after every dump.</a:t>
            </a:r>
          </a:p>
          <a:p>
            <a:r>
              <a:rPr lang="en-GB" sz="1200" dirty="0"/>
              <a:t>Try to detect signature of sparking during normal </a:t>
            </a:r>
            <a:r>
              <a:rPr lang="en-GB" sz="1200" dirty="0" smtClean="0"/>
              <a:t>pulse</a:t>
            </a:r>
          </a:p>
          <a:p>
            <a:r>
              <a:rPr lang="en-GB" sz="1200" dirty="0" smtClean="0"/>
              <a:t>More diagnosis in case of HV generator erratic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 smtClean="0"/>
              <a:t>Software development ongoing</a:t>
            </a:r>
          </a:p>
          <a:p>
            <a:r>
              <a:rPr lang="en-GB" sz="1200" dirty="0" smtClean="0"/>
              <a:t>Prototype deployed in LHC on MKBs</a:t>
            </a:r>
          </a:p>
          <a:p>
            <a:r>
              <a:rPr lang="en-GB" sz="1200" dirty="0" smtClean="0"/>
              <a:t>Digitisers </a:t>
            </a:r>
            <a:r>
              <a:rPr lang="en-GB" sz="1200" dirty="0"/>
              <a:t>procurement </a:t>
            </a:r>
            <a:r>
              <a:rPr lang="en-GB" sz="1200" dirty="0" smtClean="0"/>
              <a:t>started</a:t>
            </a:r>
          </a:p>
          <a:p>
            <a:pPr marL="36576" indent="0">
              <a:buNone/>
            </a:pPr>
            <a:r>
              <a:rPr lang="en-GB" sz="1400" dirty="0" smtClean="0"/>
              <a:t>Budget</a:t>
            </a:r>
            <a:r>
              <a:rPr lang="en-GB" sz="1400" dirty="0"/>
              <a:t>: OK</a:t>
            </a:r>
          </a:p>
          <a:p>
            <a:r>
              <a:rPr lang="en-GB" sz="1200" dirty="0"/>
              <a:t>HL-LHC-CONS / LHC-CONS</a:t>
            </a:r>
          </a:p>
          <a:p>
            <a:pPr marL="36576" indent="0">
              <a:buNone/>
            </a:pPr>
            <a:endParaRPr lang="en-GB" sz="1600" dirty="0"/>
          </a:p>
          <a:p>
            <a:pPr lvl="1"/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652" y="681070"/>
            <a:ext cx="3565178" cy="36850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99132" y="2311348"/>
            <a:ext cx="2284922" cy="20437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IPOC – Waveforms of PTM currents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07140" y="3816145"/>
            <a:ext cx="2202034" cy="29657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IPOC – Waveforms of HV generator internal pickup currents</a:t>
            </a:r>
          </a:p>
        </p:txBody>
      </p:sp>
    </p:spTree>
    <p:extLst>
      <p:ext uri="{BB962C8B-B14F-4D97-AF65-F5344CB8AC3E}">
        <p14:creationId xmlns:p14="http://schemas.microsoft.com/office/powerpoint/2010/main" val="14862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</a:t>
            </a:r>
            <a:r>
              <a:rPr lang="en-GB" sz="3200" dirty="0" smtClean="0"/>
              <a:t>SAM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744132"/>
            <a:ext cx="5361092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 for a </a:t>
            </a:r>
            <a:r>
              <a:rPr lang="en-GB" sz="1400" dirty="0" smtClean="0"/>
              <a:t>Sparking Activity Monitoring (SAM) </a:t>
            </a:r>
            <a:r>
              <a:rPr lang="en-GB" sz="1400" dirty="0"/>
              <a:t>system:</a:t>
            </a:r>
          </a:p>
          <a:p>
            <a:r>
              <a:rPr lang="en-GB" sz="1200" dirty="0" smtClean="0"/>
              <a:t>Detect </a:t>
            </a:r>
            <a:r>
              <a:rPr lang="en-GB" sz="1200" dirty="0"/>
              <a:t>&amp; capture HV spark signals </a:t>
            </a:r>
            <a:r>
              <a:rPr lang="en-GB" sz="1200" dirty="0" smtClean="0"/>
              <a:t>on: </a:t>
            </a:r>
            <a:r>
              <a:rPr lang="en-GB" sz="1200" dirty="0" smtClean="0"/>
              <a:t>pickups </a:t>
            </a:r>
            <a:r>
              <a:rPr lang="en-GB" sz="1200" dirty="0"/>
              <a:t>inside HV generators.</a:t>
            </a:r>
          </a:p>
          <a:p>
            <a:r>
              <a:rPr lang="en-GB" sz="1200" dirty="0"/>
              <a:t>Detect &amp; Capture </a:t>
            </a:r>
            <a:r>
              <a:rPr lang="en-GB" sz="1200" dirty="0" smtClean="0"/>
              <a:t>spark signals </a:t>
            </a:r>
            <a:r>
              <a:rPr lang="en-GB" sz="1200" dirty="0"/>
              <a:t>on all Re-Trigger line outputs to PTM.</a:t>
            </a:r>
          </a:p>
          <a:p>
            <a:r>
              <a:rPr lang="en-GB" sz="1200" dirty="0"/>
              <a:t>Provide statistics on spark activity for all LBDS HV generators</a:t>
            </a:r>
          </a:p>
          <a:p>
            <a:r>
              <a:rPr lang="en-GB" sz="1200" dirty="0" smtClean="0"/>
              <a:t>Monitoring of sparking activity, and alarm </a:t>
            </a:r>
            <a:r>
              <a:rPr lang="en-GB" sz="1200" dirty="0"/>
              <a:t>in case of high </a:t>
            </a:r>
            <a:r>
              <a:rPr lang="en-GB" sz="1200" dirty="0" smtClean="0"/>
              <a:t>spark rate</a:t>
            </a:r>
            <a:br>
              <a:rPr lang="en-GB" sz="1200" dirty="0" smtClean="0"/>
            </a:br>
            <a:r>
              <a:rPr lang="en-GB" sz="1200" dirty="0" smtClean="0"/>
              <a:t>(SIS </a:t>
            </a:r>
            <a:r>
              <a:rPr lang="en-GB" sz="1200" dirty="0"/>
              <a:t>interlock, </a:t>
            </a:r>
            <a:r>
              <a:rPr lang="en-GB" sz="1200" dirty="0" smtClean="0"/>
              <a:t>etc</a:t>
            </a:r>
            <a:r>
              <a:rPr lang="en-GB" sz="1200" dirty="0" smtClean="0"/>
              <a:t>…)</a:t>
            </a:r>
          </a:p>
          <a:p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Prototype system deployed on test cages in 867.</a:t>
            </a:r>
          </a:p>
          <a:p>
            <a:r>
              <a:rPr lang="en-GB" sz="1200" dirty="0"/>
              <a:t>Prototype system deployed on MKB generators in LHC.</a:t>
            </a:r>
          </a:p>
          <a:p>
            <a:r>
              <a:rPr lang="en-GB" sz="1200" dirty="0"/>
              <a:t>Digitisers procurement </a:t>
            </a:r>
            <a:r>
              <a:rPr lang="en-GB" sz="1200" dirty="0" smtClean="0"/>
              <a:t>started</a:t>
            </a:r>
          </a:p>
          <a:p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Budget: OK</a:t>
            </a:r>
          </a:p>
          <a:p>
            <a:r>
              <a:rPr lang="en-GB" sz="1200" dirty="0"/>
              <a:t>HL-LHC-CONS / LHC-CONS</a:t>
            </a:r>
          </a:p>
          <a:p>
            <a:pPr marL="36576" indent="0">
              <a:buNone/>
            </a:pPr>
            <a:endParaRPr lang="en-GB" sz="1600" dirty="0"/>
          </a:p>
          <a:p>
            <a:pPr lvl="1"/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079" y="1027326"/>
            <a:ext cx="3178328" cy="319522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22211" y="725037"/>
            <a:ext cx="3011430" cy="2422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SAM prototype – HV spark captured on test bench</a:t>
            </a:r>
          </a:p>
        </p:txBody>
      </p:sp>
    </p:spTree>
    <p:extLst>
      <p:ext uri="{BB962C8B-B14F-4D97-AF65-F5344CB8AC3E}">
        <p14:creationId xmlns:p14="http://schemas.microsoft.com/office/powerpoint/2010/main" val="12561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HV Generator </a:t>
            </a:r>
            <a:r>
              <a:rPr lang="en-GB" sz="3200" dirty="0" smtClean="0"/>
              <a:t>Controls </a:t>
            </a:r>
            <a:r>
              <a:rPr lang="en-GB" sz="3200" dirty="0"/>
              <a:t>M</a:t>
            </a:r>
            <a:r>
              <a:rPr lang="en-GB" sz="3200" dirty="0" smtClean="0"/>
              <a:t>aintenance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6621780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GB" sz="1200" dirty="0"/>
              <a:t>Problems of bad contacts in controls connectors identified during RUN2</a:t>
            </a:r>
          </a:p>
          <a:p>
            <a:r>
              <a:rPr lang="en-GB" sz="1200" dirty="0"/>
              <a:t>Problem of metallic dust deposited on HV stack due to ROSS relay vibrations &amp; heating</a:t>
            </a:r>
          </a:p>
          <a:p>
            <a:r>
              <a:rPr lang="en-GB" sz="1200" dirty="0"/>
              <a:t>Problems of various HV-Divider voltage measurement cards </a:t>
            </a:r>
            <a:r>
              <a:rPr lang="en-GB" sz="1200" dirty="0" smtClean="0"/>
              <a:t>failures, weak FASTON connectors soldering (breaking during intervention)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Upgraded hardware:</a:t>
            </a:r>
          </a:p>
          <a:p>
            <a:r>
              <a:rPr lang="en-GB" sz="1200" dirty="0"/>
              <a:t>New </a:t>
            </a:r>
            <a:r>
              <a:rPr lang="en-GB" sz="1200" b="1" dirty="0"/>
              <a:t>DC</a:t>
            </a:r>
            <a:r>
              <a:rPr lang="en-GB" sz="1200" dirty="0"/>
              <a:t> ROSS relay </a:t>
            </a:r>
            <a:r>
              <a:rPr lang="en-GB" sz="1200" dirty="0" smtClean="0"/>
              <a:t>controller (low power dissipation, no vibrations)</a:t>
            </a:r>
            <a:endParaRPr lang="en-GB" sz="1200" dirty="0"/>
          </a:p>
          <a:p>
            <a:r>
              <a:rPr lang="en-GB" sz="1200" dirty="0"/>
              <a:t>New HV-Divider voltage measurement cards</a:t>
            </a:r>
          </a:p>
          <a:p>
            <a:r>
              <a:rPr lang="en-GB" sz="1200" dirty="0"/>
              <a:t>Replace some pins in HARTING connectors by more adapted ones</a:t>
            </a:r>
          </a:p>
          <a:p>
            <a:r>
              <a:rPr lang="en-GB" sz="1200" dirty="0"/>
              <a:t>Add guides to help insert HARTING connectors properly</a:t>
            </a:r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New DC ROSS relay controller: Production ongoing.</a:t>
            </a:r>
          </a:p>
          <a:p>
            <a:r>
              <a:rPr lang="en-GB" sz="1200" dirty="0"/>
              <a:t>New HV-Divider voltage measurement cards : Production ongoing.</a:t>
            </a:r>
          </a:p>
          <a:p>
            <a:r>
              <a:rPr lang="en-GB" sz="1200" dirty="0"/>
              <a:t>MKD Generator series upgrade started, first units under test soon.</a:t>
            </a:r>
          </a:p>
          <a:p>
            <a:pPr marL="36576" indent="0">
              <a:buNone/>
            </a:pPr>
            <a:r>
              <a:rPr lang="en-GB" sz="1400" dirty="0"/>
              <a:t>Budget: OK</a:t>
            </a:r>
          </a:p>
          <a:p>
            <a:r>
              <a:rPr lang="en-GB" sz="1200" dirty="0"/>
              <a:t>LHC-OPE / </a:t>
            </a:r>
            <a:r>
              <a:rPr lang="en-GB" sz="1200" dirty="0" smtClean="0"/>
              <a:t>HL-LHC-CONS</a:t>
            </a:r>
            <a:endParaRPr lang="en-GB" sz="1200" dirty="0"/>
          </a:p>
          <a:p>
            <a:pPr lvl="1"/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980" y="744131"/>
            <a:ext cx="1931759" cy="25417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47" y="2871445"/>
            <a:ext cx="1520976" cy="15209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91707" y="3949629"/>
            <a:ext cx="1460501" cy="3702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err="1" smtClean="0">
                <a:solidFill>
                  <a:schemeClr val="accent6"/>
                </a:solidFill>
              </a:rPr>
              <a:t>Harting</a:t>
            </a:r>
            <a:r>
              <a:rPr lang="en-GB" sz="1000" dirty="0" smtClean="0">
                <a:solidFill>
                  <a:schemeClr val="accent6"/>
                </a:solidFill>
              </a:rPr>
              <a:t> HV connector: Bad contact problems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39413" y="1935537"/>
            <a:ext cx="1522302" cy="3702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New HV divider voltage measurement card</a:t>
            </a:r>
          </a:p>
        </p:txBody>
      </p:sp>
    </p:spTree>
    <p:extLst>
      <p:ext uri="{BB962C8B-B14F-4D97-AF65-F5344CB8AC3E}">
        <p14:creationId xmlns:p14="http://schemas.microsoft.com/office/powerpoint/2010/main" val="5628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PLC </a:t>
            </a:r>
            <a:r>
              <a:rPr lang="en-GB" sz="3200" dirty="0" smtClean="0"/>
              <a:t>Systems Maintenance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8356600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GB" sz="1200" dirty="0"/>
              <a:t>Most of PLC upgrade was foreseen for LS3, but we will have to advance some in LS2 because:</a:t>
            </a:r>
          </a:p>
          <a:p>
            <a:r>
              <a:rPr lang="en-GB" sz="1200" dirty="0"/>
              <a:t>Obsolete hardware, not available anymore / no repair or replacement</a:t>
            </a:r>
          </a:p>
          <a:p>
            <a:r>
              <a:rPr lang="en-GB" sz="1200" dirty="0"/>
              <a:t>Following external audit of LBDS PLC system, </a:t>
            </a:r>
            <a:r>
              <a:rPr lang="en-GB" sz="1200" dirty="0" smtClean="0"/>
              <a:t>few recommendations </a:t>
            </a:r>
            <a:r>
              <a:rPr lang="en-GB" sz="1200" dirty="0"/>
              <a:t>for </a:t>
            </a:r>
            <a:r>
              <a:rPr lang="en-GB" sz="1200" dirty="0" smtClean="0"/>
              <a:t>improvement</a:t>
            </a:r>
            <a:endParaRPr lang="en-GB" sz="1200" dirty="0" smtClean="0"/>
          </a:p>
          <a:p>
            <a:r>
              <a:rPr lang="en-GB" sz="1200" dirty="0" smtClean="0"/>
              <a:t>Problems of PROFI-Bus communication with BETS</a:t>
            </a:r>
          </a:p>
          <a:p>
            <a:r>
              <a:rPr lang="en-GB" sz="1200" dirty="0" smtClean="0"/>
              <a:t>Problems with </a:t>
            </a:r>
            <a:r>
              <a:rPr lang="en-GB" sz="1200" dirty="0" err="1" smtClean="0"/>
              <a:t>ASi</a:t>
            </a:r>
            <a:r>
              <a:rPr lang="en-GB" sz="1200" dirty="0" smtClean="0"/>
              <a:t>-Bus power supplies</a:t>
            </a:r>
          </a:p>
          <a:p>
            <a:pPr marL="36576" indent="0">
              <a:buNone/>
            </a:pPr>
            <a:r>
              <a:rPr lang="en-GB" sz="1400" dirty="0" smtClean="0"/>
              <a:t>Upgraded hardware:</a:t>
            </a:r>
          </a:p>
          <a:p>
            <a:r>
              <a:rPr lang="en-GB" sz="1200" dirty="0" smtClean="0"/>
              <a:t>Improve </a:t>
            </a:r>
            <a:r>
              <a:rPr lang="en-GB" sz="1200" dirty="0"/>
              <a:t>PROFI-Bus structure (Add RS-485 repeaters / Add Terminations)</a:t>
            </a:r>
          </a:p>
          <a:p>
            <a:r>
              <a:rPr lang="en-GB" sz="1200" dirty="0"/>
              <a:t>Improve </a:t>
            </a:r>
            <a:r>
              <a:rPr lang="en-GB" sz="1200" dirty="0" err="1" smtClean="0"/>
              <a:t>ASi</a:t>
            </a:r>
            <a:r>
              <a:rPr lang="en-GB" sz="1200" dirty="0" smtClean="0"/>
              <a:t>-Bus </a:t>
            </a:r>
            <a:r>
              <a:rPr lang="en-GB" sz="1200" dirty="0"/>
              <a:t>structure (Remove second master / Replace safety cards)</a:t>
            </a:r>
          </a:p>
          <a:p>
            <a:r>
              <a:rPr lang="en-GB" sz="1200" dirty="0"/>
              <a:t>Remove unused hardware from operation</a:t>
            </a:r>
          </a:p>
          <a:p>
            <a:r>
              <a:rPr lang="en-GB" sz="1200" dirty="0"/>
              <a:t>Software corrections and adaptations to above changes</a:t>
            </a:r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</a:t>
            </a:r>
            <a:endParaRPr lang="en-GB" sz="1400" dirty="0"/>
          </a:p>
          <a:p>
            <a:r>
              <a:rPr lang="en-GB" sz="1200" dirty="0"/>
              <a:t>External audit performed in 2018 </a:t>
            </a:r>
            <a:endParaRPr lang="en-GB" sz="1200" dirty="0" smtClean="0"/>
          </a:p>
          <a:p>
            <a:r>
              <a:rPr lang="en-GB" sz="1200" dirty="0" smtClean="0"/>
              <a:t>Hardware </a:t>
            </a:r>
            <a:r>
              <a:rPr lang="en-GB" sz="1200" dirty="0"/>
              <a:t>procurement in preparation</a:t>
            </a:r>
            <a:endParaRPr lang="en-GB" sz="1100" dirty="0"/>
          </a:p>
          <a:p>
            <a:pPr marL="36576" indent="0">
              <a:buNone/>
            </a:pPr>
            <a:r>
              <a:rPr lang="en-GB" sz="1400" dirty="0"/>
              <a:t>Budget:</a:t>
            </a:r>
          </a:p>
          <a:p>
            <a:r>
              <a:rPr lang="en-GB" sz="1200" dirty="0"/>
              <a:t>LHC-OPE </a:t>
            </a:r>
            <a:r>
              <a:rPr lang="en-GB" sz="1200" dirty="0" smtClean="0"/>
              <a:t>/ </a:t>
            </a:r>
            <a:r>
              <a:rPr lang="en-GB" sz="1200" dirty="0"/>
              <a:t>HL-LHC-CONS (LS3) to be </a:t>
            </a:r>
            <a:r>
              <a:rPr lang="en-GB" sz="1200" dirty="0" smtClean="0"/>
              <a:t>anticipated</a:t>
            </a:r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95" y="2301997"/>
            <a:ext cx="2609850" cy="1752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97955" y="3933497"/>
            <a:ext cx="2315845" cy="2422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Siemens - Safety </a:t>
            </a:r>
            <a:r>
              <a:rPr lang="en-GB" sz="1000" dirty="0" err="1" smtClean="0">
                <a:solidFill>
                  <a:schemeClr val="accent6"/>
                </a:solidFill>
              </a:rPr>
              <a:t>Asi</a:t>
            </a:r>
            <a:r>
              <a:rPr lang="en-GB" sz="1000" dirty="0" smtClean="0">
                <a:solidFill>
                  <a:schemeClr val="accent6"/>
                </a:solidFill>
              </a:rPr>
              <a:t>-Bus </a:t>
            </a:r>
            <a:r>
              <a:rPr lang="en-GB" sz="1000" dirty="0" smtClean="0">
                <a:solidFill>
                  <a:schemeClr val="accent6"/>
                </a:solidFill>
              </a:rPr>
              <a:t>hardware</a:t>
            </a:r>
            <a:endParaRPr lang="en-GB" sz="10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2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LS3 Upgrades </a:t>
            </a:r>
            <a:r>
              <a:rPr lang="en-GB" dirty="0" smtClean="0"/>
              <a:t>(In baseline)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8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LS3: PLC </a:t>
            </a:r>
            <a:r>
              <a:rPr lang="en-GB" sz="3200" dirty="0" smtClean="0"/>
              <a:t>Systems Upgrade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8356600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GB" sz="1200" dirty="0"/>
              <a:t>Bandwidth limitation at fieldbuses level </a:t>
            </a:r>
          </a:p>
          <a:p>
            <a:r>
              <a:rPr lang="en-GB" sz="1200" dirty="0"/>
              <a:t>Ageing hardware (In operation since 2006)</a:t>
            </a:r>
          </a:p>
          <a:p>
            <a:r>
              <a:rPr lang="en-GB" sz="1200" dirty="0"/>
              <a:t>Obsolete hardware, not available anymore / no repair or replacement</a:t>
            </a:r>
          </a:p>
          <a:p>
            <a:r>
              <a:rPr lang="en-GB" sz="1200" dirty="0"/>
              <a:t>Needed to upgrade to newer software development </a:t>
            </a:r>
            <a:r>
              <a:rPr lang="en-GB" sz="1200" dirty="0" smtClean="0"/>
              <a:t>versions</a:t>
            </a:r>
          </a:p>
          <a:p>
            <a:r>
              <a:rPr lang="en-GB" sz="1200" dirty="0" smtClean="0"/>
              <a:t>More </a:t>
            </a:r>
            <a:r>
              <a:rPr lang="en-GB" sz="1200" dirty="0" err="1" smtClean="0"/>
              <a:t>powerfull</a:t>
            </a:r>
            <a:r>
              <a:rPr lang="en-GB" sz="1200" dirty="0" smtClean="0"/>
              <a:t> </a:t>
            </a:r>
            <a:r>
              <a:rPr lang="en-GB" sz="1200" dirty="0" smtClean="0"/>
              <a:t>CPU for </a:t>
            </a:r>
            <a:r>
              <a:rPr lang="en-GB" sz="1200" dirty="0"/>
              <a:t>faster </a:t>
            </a:r>
            <a:r>
              <a:rPr lang="en-GB" sz="1200" dirty="0" smtClean="0"/>
              <a:t>beam energy feed-back loop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Upgraded hardware:</a:t>
            </a:r>
          </a:p>
          <a:p>
            <a:r>
              <a:rPr lang="en-GB" sz="1200" dirty="0"/>
              <a:t>Replace all HV generators CPUs (50 units)</a:t>
            </a:r>
          </a:p>
          <a:p>
            <a:r>
              <a:rPr lang="en-GB" sz="1200" dirty="0"/>
              <a:t>Replace safety controllers (54 units)</a:t>
            </a:r>
          </a:p>
          <a:p>
            <a:r>
              <a:rPr lang="en-GB" sz="1200" dirty="0"/>
              <a:t>Replace safety I/O modules (84 units)</a:t>
            </a:r>
          </a:p>
          <a:p>
            <a:r>
              <a:rPr lang="en-GB" sz="1200" dirty="0"/>
              <a:t>Replace PROFI-Bus by </a:t>
            </a:r>
            <a:r>
              <a:rPr lang="en-GB" sz="1200" dirty="0" smtClean="0"/>
              <a:t>PROFI-Net (probably) (~200 connections)</a:t>
            </a:r>
            <a:endParaRPr lang="en-GB" sz="1200" dirty="0"/>
          </a:p>
          <a:p>
            <a:r>
              <a:rPr lang="en-GB" sz="1200" dirty="0"/>
              <a:t>Upgrade local control panels (4 </a:t>
            </a:r>
            <a:r>
              <a:rPr lang="en-GB" sz="1200" dirty="0" smtClean="0"/>
              <a:t>units + Mobile test controller + 3 in lab)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Not </a:t>
            </a:r>
            <a:r>
              <a:rPr lang="en-GB" sz="1400" dirty="0" smtClean="0"/>
              <a:t>started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Budget: </a:t>
            </a:r>
          </a:p>
          <a:p>
            <a:r>
              <a:rPr lang="en-GB" sz="1200" dirty="0" smtClean="0"/>
              <a:t>HL-LHC-CONS </a:t>
            </a:r>
            <a:r>
              <a:rPr lang="en-GB" sz="1200" dirty="0"/>
              <a:t>(LS3)</a:t>
            </a:r>
          </a:p>
          <a:p>
            <a:pPr marL="36576" indent="0">
              <a:buNone/>
            </a:pPr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79" y="744132"/>
            <a:ext cx="2364776" cy="36533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17631" y="4147983"/>
            <a:ext cx="3044388" cy="24951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Siemens </a:t>
            </a:r>
            <a:r>
              <a:rPr lang="en-GB" sz="1000" dirty="0" smtClean="0">
                <a:solidFill>
                  <a:schemeClr val="accent6"/>
                </a:solidFill>
              </a:rPr>
              <a:t>– Type of old </a:t>
            </a:r>
            <a:r>
              <a:rPr lang="en-GB" sz="1000" dirty="0" smtClean="0">
                <a:solidFill>
                  <a:schemeClr val="accent6"/>
                </a:solidFill>
              </a:rPr>
              <a:t>S7-400 CPU to upgrade</a:t>
            </a:r>
          </a:p>
        </p:txBody>
      </p:sp>
    </p:spTree>
    <p:extLst>
      <p:ext uri="{BB962C8B-B14F-4D97-AF65-F5344CB8AC3E}">
        <p14:creationId xmlns:p14="http://schemas.microsoft.com/office/powerpoint/2010/main" val="29470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LS3 Upgrades </a:t>
            </a:r>
            <a:r>
              <a:rPr lang="en-GB" dirty="0" smtClean="0"/>
              <a:t>(Not in baseline)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68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LS3: Upgrade of IPOC digitisers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8356600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GB" sz="1200" dirty="0"/>
              <a:t>Aging hardware (In operation since 2006 or 2010)</a:t>
            </a:r>
          </a:p>
          <a:p>
            <a:r>
              <a:rPr lang="en-GB" sz="1200" dirty="0" smtClean="0"/>
              <a:t>Hardware not </a:t>
            </a:r>
            <a:r>
              <a:rPr lang="en-GB" sz="1200" dirty="0"/>
              <a:t>available anymore / no repair </a:t>
            </a:r>
            <a:r>
              <a:rPr lang="en-GB" sz="1200" dirty="0" smtClean="0"/>
              <a:t>nor </a:t>
            </a:r>
            <a:r>
              <a:rPr lang="en-GB" sz="1200" dirty="0"/>
              <a:t>one to one replacement </a:t>
            </a:r>
            <a:r>
              <a:rPr lang="en-GB" sz="1200" dirty="0" smtClean="0"/>
              <a:t>available</a:t>
            </a:r>
          </a:p>
          <a:p>
            <a:r>
              <a:rPr lang="en-US" sz="1200" dirty="0" smtClean="0"/>
              <a:t>Possible problem of software compatibility with future Linux versions.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 smtClean="0"/>
              <a:t>Hardware to upgrade:</a:t>
            </a:r>
            <a:endParaRPr lang="en-GB" sz="1400" dirty="0"/>
          </a:p>
          <a:p>
            <a:r>
              <a:rPr lang="en-GB" sz="1200" dirty="0"/>
              <a:t>All NI-51xx cards (80 units)			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 smtClean="0">
                <a:sym typeface="Wingdings" pitchFamily="2" charset="2"/>
              </a:rPr>
              <a:t>IPOC </a:t>
            </a:r>
            <a:r>
              <a:rPr lang="en-GB" sz="1200" dirty="0">
                <a:sym typeface="Wingdings" pitchFamily="2" charset="2"/>
              </a:rPr>
              <a:t>/ XPOC</a:t>
            </a:r>
            <a:endParaRPr lang="en-GB" sz="1200" dirty="0"/>
          </a:p>
          <a:p>
            <a:r>
              <a:rPr lang="en-GB" sz="1200" dirty="0"/>
              <a:t>All Spectrum M2i-3013 cards (100 units)		</a:t>
            </a:r>
            <a:r>
              <a:rPr lang="en-GB" sz="1200" dirty="0">
                <a:sym typeface="Wingdings" pitchFamily="2" charset="2"/>
              </a:rPr>
              <a:t> IPOC</a:t>
            </a:r>
            <a:endParaRPr lang="en-GB" sz="1200" dirty="0"/>
          </a:p>
          <a:p>
            <a:r>
              <a:rPr lang="en-GB" sz="1200" dirty="0"/>
              <a:t>All ACQIRIS DC-265/DC-270 cards (20 units) 		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 smtClean="0">
                <a:sym typeface="Wingdings" pitchFamily="2" charset="2"/>
              </a:rPr>
              <a:t>OASIS (BE/CO)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Not Started</a:t>
            </a:r>
          </a:p>
          <a:p>
            <a:r>
              <a:rPr lang="en-GB" sz="1200" dirty="0"/>
              <a:t>Merge IPOC and SAM under same hardware under </a:t>
            </a:r>
            <a:r>
              <a:rPr lang="en-GB" sz="1200" dirty="0" smtClean="0"/>
              <a:t>consideration</a:t>
            </a:r>
          </a:p>
          <a:p>
            <a:r>
              <a:rPr lang="en-GB" sz="1200" dirty="0" smtClean="0"/>
              <a:t>Strategy to upgrade hardware until LS3 under study</a:t>
            </a:r>
            <a:endParaRPr lang="en-GB" sz="1050" dirty="0" smtClean="0"/>
          </a:p>
          <a:p>
            <a:pPr marL="36576" indent="0">
              <a:buNone/>
            </a:pPr>
            <a:r>
              <a:rPr lang="en-GB" sz="1400" dirty="0" smtClean="0"/>
              <a:t>Budget: </a:t>
            </a:r>
          </a:p>
          <a:p>
            <a:r>
              <a:rPr lang="en-GB" sz="1200" dirty="0" smtClean="0"/>
              <a:t>350 </a:t>
            </a:r>
            <a:r>
              <a:rPr lang="en-GB" sz="1200" dirty="0" err="1" smtClean="0"/>
              <a:t>kCHF</a:t>
            </a:r>
            <a:endParaRPr lang="en-GB" sz="1200" dirty="0" smtClean="0"/>
          </a:p>
          <a:p>
            <a:r>
              <a:rPr lang="en-GB" sz="1200" dirty="0"/>
              <a:t> (Budget </a:t>
            </a:r>
            <a:r>
              <a:rPr lang="en-GB" sz="1200" dirty="0" smtClean="0"/>
              <a:t>profile</a:t>
            </a:r>
            <a:br>
              <a:rPr lang="en-GB" sz="1200" dirty="0" smtClean="0"/>
            </a:br>
            <a:r>
              <a:rPr lang="en-GB" sz="1200" dirty="0" smtClean="0"/>
              <a:t> </a:t>
            </a:r>
            <a:r>
              <a:rPr lang="en-GB" sz="1200" dirty="0"/>
              <a:t>to be confirmed)</a:t>
            </a:r>
          </a:p>
          <a:p>
            <a:pPr marL="36576" indent="0">
              <a:buNone/>
            </a:pP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779" y="1419834"/>
            <a:ext cx="2200275" cy="20764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51875" y="978791"/>
            <a:ext cx="1813559" cy="37798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NI PXI5122: Obsolescence announced for </a:t>
            </a:r>
            <a:r>
              <a:rPr lang="en-GB" sz="1000" dirty="0" smtClean="0">
                <a:solidFill>
                  <a:schemeClr val="accent6"/>
                </a:solidFill>
              </a:rPr>
              <a:t>End-2019 !</a:t>
            </a:r>
            <a:endParaRPr lang="en-GB" sz="1000" dirty="0" smtClean="0">
              <a:solidFill>
                <a:schemeClr val="accent6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20648"/>
              </p:ext>
            </p:extLst>
          </p:nvPr>
        </p:nvGraphicFramePr>
        <p:xfrm>
          <a:off x="2481540" y="3593107"/>
          <a:ext cx="6435528" cy="731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5380">
                  <a:extLst>
                    <a:ext uri="{9D8B030D-6E8A-4147-A177-3AD203B41FA5}">
                      <a16:colId xmlns:a16="http://schemas.microsoft.com/office/drawing/2014/main" val="216392485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591170457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48847862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56389620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310268639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395507741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056125141"/>
                    </a:ext>
                  </a:extLst>
                </a:gridCol>
              </a:tblGrid>
              <a:tr h="2326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Planned Expenditure </a:t>
                      </a:r>
                      <a:r>
                        <a:rPr lang="en-GB" sz="1000" dirty="0" smtClean="0"/>
                        <a:t>[</a:t>
                      </a:r>
                      <a:r>
                        <a:rPr lang="en-GB" sz="1000" dirty="0" err="1" smtClean="0"/>
                        <a:t>kCHF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13679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Material / FSU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300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28546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FELL / TECH / VIA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5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1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984" y="56912"/>
            <a:ext cx="2594319" cy="34590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LS3: Upgrade of BETS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744132"/>
            <a:ext cx="5861618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US" sz="1200" dirty="0"/>
              <a:t>Upgrade BETS system in order to handle TCDQ steering during </a:t>
            </a:r>
            <a:r>
              <a:rPr lang="en-US" sz="1200" dirty="0" smtClean="0"/>
              <a:t>squeeze</a:t>
            </a:r>
            <a:br>
              <a:rPr lang="en-US" sz="1200" dirty="0" smtClean="0"/>
            </a:br>
            <a:r>
              <a:rPr lang="en-US" sz="1200" dirty="0" smtClean="0"/>
              <a:t>(Beta</a:t>
            </a:r>
            <a:r>
              <a:rPr lang="en-US" sz="1200" dirty="0"/>
              <a:t>* tracking). </a:t>
            </a:r>
          </a:p>
          <a:p>
            <a:r>
              <a:rPr lang="en-GB" sz="1200" dirty="0"/>
              <a:t>Pending requests for new </a:t>
            </a:r>
            <a:r>
              <a:rPr lang="en-GB" sz="1200" dirty="0" smtClean="0"/>
              <a:t>functionalities (Remote management </a:t>
            </a:r>
            <a:r>
              <a:rPr lang="en-GB" sz="1200" dirty="0"/>
              <a:t>of transfer </a:t>
            </a:r>
            <a:r>
              <a:rPr lang="en-GB" sz="1200" dirty="0" smtClean="0"/>
              <a:t>functions, asymmetric </a:t>
            </a:r>
            <a:r>
              <a:rPr lang="en-GB" sz="1200" dirty="0" smtClean="0"/>
              <a:t>limits, warning levels, etc…)</a:t>
            </a:r>
            <a:endParaRPr lang="en-GB" sz="1200" dirty="0"/>
          </a:p>
          <a:p>
            <a:r>
              <a:rPr lang="en-US" sz="1200" dirty="0" smtClean="0"/>
              <a:t>Upgrade BEA-6U </a:t>
            </a:r>
            <a:r>
              <a:rPr lang="en-US" sz="1200" dirty="0"/>
              <a:t>hardware for integration within EPC FGC3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dirty="0"/>
              <a:t>Consolidate hardware in order to anticipate obsolescence of key components</a:t>
            </a:r>
          </a:p>
          <a:p>
            <a:r>
              <a:rPr lang="en-GB" sz="1200" dirty="0" smtClean="0"/>
              <a:t>Aging </a:t>
            </a:r>
            <a:r>
              <a:rPr lang="en-GB" sz="1200" dirty="0"/>
              <a:t>hardware (In operation since </a:t>
            </a:r>
            <a:r>
              <a:rPr lang="en-GB" sz="1200" dirty="0" smtClean="0"/>
              <a:t>2006)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 smtClean="0"/>
              <a:t>Status</a:t>
            </a:r>
            <a:r>
              <a:rPr lang="en-GB" sz="1400" dirty="0"/>
              <a:t>: Not Started</a:t>
            </a:r>
          </a:p>
          <a:p>
            <a:r>
              <a:rPr lang="en-US" sz="1200" dirty="0"/>
              <a:t>Existing hardware OK up to LS3. </a:t>
            </a:r>
          </a:p>
          <a:p>
            <a:r>
              <a:rPr lang="en-GB" sz="1200" dirty="0" smtClean="0"/>
              <a:t>Hardware </a:t>
            </a:r>
            <a:r>
              <a:rPr lang="en-GB" sz="1200" dirty="0"/>
              <a:t>now used in others </a:t>
            </a:r>
            <a:r>
              <a:rPr lang="en-GB" sz="1200" dirty="0" smtClean="0"/>
              <a:t>accelerators</a:t>
            </a:r>
          </a:p>
          <a:p>
            <a:r>
              <a:rPr lang="en-GB" sz="1200" dirty="0" smtClean="0"/>
              <a:t>Missing </a:t>
            </a:r>
            <a:r>
              <a:rPr lang="en-GB" sz="1200" dirty="0"/>
              <a:t>hardware for additional </a:t>
            </a:r>
            <a:r>
              <a:rPr lang="en-GB" sz="1200" dirty="0" smtClean="0"/>
              <a:t>systems</a:t>
            </a:r>
          </a:p>
          <a:p>
            <a:r>
              <a:rPr lang="en-GB" sz="1200" dirty="0"/>
              <a:t>Review to be organised to define scope and </a:t>
            </a:r>
            <a:r>
              <a:rPr lang="en-GB" sz="1200" dirty="0" smtClean="0"/>
              <a:t>objective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Budget:</a:t>
            </a:r>
          </a:p>
          <a:p>
            <a:r>
              <a:rPr lang="en-GB" sz="1200" dirty="0"/>
              <a:t>3</a:t>
            </a:r>
            <a:r>
              <a:rPr lang="en-GB" sz="1200" dirty="0" smtClean="0"/>
              <a:t>00 </a:t>
            </a:r>
            <a:r>
              <a:rPr lang="en-GB" sz="1200" dirty="0" err="1"/>
              <a:t>kCHF</a:t>
            </a:r>
            <a:endParaRPr lang="en-GB" sz="1200" dirty="0"/>
          </a:p>
          <a:p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70090"/>
              </p:ext>
            </p:extLst>
          </p:nvPr>
        </p:nvGraphicFramePr>
        <p:xfrm>
          <a:off x="2481540" y="3593107"/>
          <a:ext cx="6435528" cy="731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5380">
                  <a:extLst>
                    <a:ext uri="{9D8B030D-6E8A-4147-A177-3AD203B41FA5}">
                      <a16:colId xmlns:a16="http://schemas.microsoft.com/office/drawing/2014/main" val="216392485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591170457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48847862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56389620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310268639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395507741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056125141"/>
                    </a:ext>
                  </a:extLst>
                </a:gridCol>
              </a:tblGrid>
              <a:tr h="2326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Planned Expenditure </a:t>
                      </a:r>
                      <a:r>
                        <a:rPr lang="en-GB" sz="1000" dirty="0" smtClean="0"/>
                        <a:t>[</a:t>
                      </a:r>
                      <a:r>
                        <a:rPr lang="en-GB" sz="1000" dirty="0" err="1" smtClean="0"/>
                        <a:t>kCHF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13679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Material / FSU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28546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FELL / TECH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/ VIA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52620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362963" y="2869324"/>
            <a:ext cx="2651075" cy="67821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BETS system in LHC:</a:t>
            </a:r>
          </a:p>
          <a:p>
            <a:r>
              <a:rPr lang="en-GB" sz="700" dirty="0" smtClean="0">
                <a:solidFill>
                  <a:schemeClr val="accent6"/>
                </a:solidFill>
              </a:rPr>
              <a:t> - 1x BEC card on far right (</a:t>
            </a:r>
            <a:r>
              <a:rPr lang="en-GB" sz="700" dirty="0" err="1" smtClean="0">
                <a:solidFill>
                  <a:schemeClr val="accent6"/>
                </a:solidFill>
              </a:rPr>
              <a:t>lemo</a:t>
            </a:r>
            <a:r>
              <a:rPr lang="en-GB" sz="700" dirty="0" smtClean="0">
                <a:solidFill>
                  <a:schemeClr val="accent6"/>
                </a:solidFill>
              </a:rPr>
              <a:t> cables)</a:t>
            </a:r>
            <a:endParaRPr lang="en-GB" sz="700" dirty="0" smtClean="0">
              <a:solidFill>
                <a:schemeClr val="accent6"/>
              </a:solidFill>
            </a:endParaRPr>
          </a:p>
          <a:p>
            <a:r>
              <a:rPr lang="en-GB" sz="700" dirty="0" smtClean="0">
                <a:solidFill>
                  <a:schemeClr val="accent6"/>
                </a:solidFill>
              </a:rPr>
              <a:t> - 2x BEM cards on right (Yellow </a:t>
            </a:r>
            <a:r>
              <a:rPr lang="en-GB" sz="700" dirty="0" err="1" smtClean="0">
                <a:solidFill>
                  <a:schemeClr val="accent6"/>
                </a:solidFill>
              </a:rPr>
              <a:t>fibers</a:t>
            </a:r>
            <a:r>
              <a:rPr lang="en-GB" sz="700" dirty="0" smtClean="0">
                <a:solidFill>
                  <a:schemeClr val="accent6"/>
                </a:solidFill>
              </a:rPr>
              <a:t> / Purple PROFI-Bus)</a:t>
            </a:r>
          </a:p>
          <a:p>
            <a:r>
              <a:rPr lang="en-GB" sz="700" dirty="0">
                <a:solidFill>
                  <a:schemeClr val="accent6"/>
                </a:solidFill>
              </a:rPr>
              <a:t> - </a:t>
            </a:r>
            <a:r>
              <a:rPr lang="en-GB" sz="700" dirty="0" smtClean="0">
                <a:solidFill>
                  <a:schemeClr val="accent6"/>
                </a:solidFill>
              </a:rPr>
              <a:t>14x BEI </a:t>
            </a:r>
            <a:r>
              <a:rPr lang="en-GB" sz="700" dirty="0">
                <a:solidFill>
                  <a:schemeClr val="accent6"/>
                </a:solidFill>
              </a:rPr>
              <a:t>cards on </a:t>
            </a:r>
            <a:r>
              <a:rPr lang="en-GB" sz="700" dirty="0" smtClean="0">
                <a:solidFill>
                  <a:schemeClr val="accent6"/>
                </a:solidFill>
              </a:rPr>
              <a:t>left… (Orange </a:t>
            </a:r>
            <a:r>
              <a:rPr lang="en-GB" sz="700" dirty="0" err="1">
                <a:solidFill>
                  <a:schemeClr val="accent6"/>
                </a:solidFill>
              </a:rPr>
              <a:t>fibers</a:t>
            </a:r>
            <a:r>
              <a:rPr lang="en-GB" sz="700" dirty="0" smtClean="0">
                <a:solidFill>
                  <a:schemeClr val="accent6"/>
                </a:solidFill>
              </a:rPr>
              <a:t>)</a:t>
            </a:r>
            <a:endParaRPr lang="en-GB" sz="7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707" y="667952"/>
            <a:ext cx="2570381" cy="29468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47230C-1489-9440-A185-C7B72B28E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20502"/>
            <a:ext cx="8226854" cy="611018"/>
          </a:xfrm>
        </p:spPr>
        <p:txBody>
          <a:bodyPr>
            <a:noAutofit/>
          </a:bodyPr>
          <a:lstStyle/>
          <a:p>
            <a:r>
              <a:rPr lang="en-GB" sz="3200" dirty="0"/>
              <a:t>LS3: Upgrade of TSU hardware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8808A-C80E-A341-B9C9-642382035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41955"/>
            <a:ext cx="5230999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r>
              <a:rPr lang="en-GB" sz="1200" dirty="0" smtClean="0"/>
              <a:t>Upgrade for compatibility </a:t>
            </a:r>
            <a:r>
              <a:rPr lang="en-GB" sz="1200" dirty="0"/>
              <a:t>with BIS </a:t>
            </a:r>
            <a:r>
              <a:rPr lang="en-GB" sz="1200" dirty="0" smtClean="0"/>
              <a:t>V2</a:t>
            </a:r>
          </a:p>
          <a:p>
            <a:r>
              <a:rPr lang="en-GB" sz="1200" dirty="0" smtClean="0"/>
              <a:t>Architecture of </a:t>
            </a:r>
            <a:r>
              <a:rPr lang="en-GB" sz="1200" dirty="0"/>
              <a:t>Trigger Synchronisation Unit (TSU)</a:t>
            </a:r>
            <a:r>
              <a:rPr lang="en-GB" sz="1200" dirty="0" smtClean="0"/>
              <a:t> to be reviewed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 smtClean="0"/>
              <a:t>Deliverables:</a:t>
            </a:r>
            <a:endParaRPr lang="en-GB" sz="1400" dirty="0"/>
          </a:p>
          <a:p>
            <a:r>
              <a:rPr lang="en-GB" sz="1200" dirty="0"/>
              <a:t>New </a:t>
            </a:r>
            <a:r>
              <a:rPr lang="en-GB" sz="1200" dirty="0" smtClean="0"/>
              <a:t>TSU </a:t>
            </a:r>
            <a:r>
              <a:rPr lang="en-GB" sz="1200" dirty="0" smtClean="0"/>
              <a:t>boards </a:t>
            </a:r>
            <a:r>
              <a:rPr lang="en-GB" sz="1200" dirty="0" smtClean="0"/>
              <a:t>design</a:t>
            </a:r>
          </a:p>
          <a:p>
            <a:pPr marL="36576" indent="0">
              <a:buNone/>
            </a:pPr>
            <a:r>
              <a:rPr lang="en-GB" sz="1400" dirty="0" smtClean="0"/>
              <a:t>Status</a:t>
            </a:r>
            <a:r>
              <a:rPr lang="en-GB" sz="1400" dirty="0"/>
              <a:t>: Not Started</a:t>
            </a:r>
          </a:p>
          <a:p>
            <a:r>
              <a:rPr lang="en-GB" sz="1100" dirty="0"/>
              <a:t>Specification for BIS V2 </a:t>
            </a:r>
            <a:r>
              <a:rPr lang="en-GB" sz="1100" dirty="0" smtClean="0"/>
              <a:t>must be frozen</a:t>
            </a:r>
            <a:endParaRPr lang="en-GB" sz="1100" dirty="0"/>
          </a:p>
          <a:p>
            <a:pPr marL="36576" indent="0">
              <a:buNone/>
            </a:pPr>
            <a:r>
              <a:rPr lang="en-GB" sz="1400" dirty="0"/>
              <a:t>Budget:</a:t>
            </a:r>
          </a:p>
          <a:p>
            <a:r>
              <a:rPr lang="en-US" sz="1100" dirty="0"/>
              <a:t>200 </a:t>
            </a:r>
            <a:r>
              <a:rPr lang="en-US" sz="1100" dirty="0" err="1"/>
              <a:t>kCHF</a:t>
            </a:r>
            <a:endParaRPr lang="en-US" sz="1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4289D-C165-964D-A398-E51EA12AE7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81425-9B36-D84E-AA3F-1825D969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3F27B-61BD-944F-B6AF-D07641765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82756" y="2941654"/>
            <a:ext cx="1620316" cy="46183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TSU3 (LHC) - 3D view:</a:t>
            </a:r>
          </a:p>
          <a:p>
            <a:r>
              <a:rPr lang="en-GB" sz="1000" dirty="0" smtClean="0">
                <a:solidFill>
                  <a:schemeClr val="accent6"/>
                </a:solidFill>
              </a:rPr>
              <a:t>A composition of 4 cards</a:t>
            </a:r>
            <a:endParaRPr lang="en-GB" sz="1000" dirty="0" smtClean="0">
              <a:solidFill>
                <a:schemeClr val="accent6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947886"/>
              </p:ext>
            </p:extLst>
          </p:nvPr>
        </p:nvGraphicFramePr>
        <p:xfrm>
          <a:off x="2481540" y="3593107"/>
          <a:ext cx="6435528" cy="731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5380">
                  <a:extLst>
                    <a:ext uri="{9D8B030D-6E8A-4147-A177-3AD203B41FA5}">
                      <a16:colId xmlns:a16="http://schemas.microsoft.com/office/drawing/2014/main" val="216392485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591170457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48847862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56389620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310268639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395507741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056125141"/>
                    </a:ext>
                  </a:extLst>
                </a:gridCol>
              </a:tblGrid>
              <a:tr h="2326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Planned Expenditure </a:t>
                      </a:r>
                      <a:r>
                        <a:rPr lang="en-GB" sz="1000" dirty="0" smtClean="0"/>
                        <a:t>[</a:t>
                      </a:r>
                      <a:r>
                        <a:rPr lang="en-GB" sz="1000" dirty="0" err="1" smtClean="0"/>
                        <a:t>kCHF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13679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Material / FSU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28546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FELL / TECH / VIA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5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2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989"/>
            <a:ext cx="8226854" cy="1838954"/>
          </a:xfrm>
        </p:spPr>
        <p:txBody>
          <a:bodyPr>
            <a:noAutofit/>
          </a:bodyPr>
          <a:lstStyle/>
          <a:p>
            <a:r>
              <a:rPr lang="en-GB" sz="4000" dirty="0"/>
              <a:t>LBDS Control </a:t>
            </a:r>
            <a:r>
              <a:rPr lang="en-GB" sz="4000" dirty="0" smtClean="0"/>
              <a:t>Upgrades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LBDS </a:t>
            </a:r>
            <a:r>
              <a:rPr lang="en-US" sz="2000" dirty="0"/>
              <a:t>Review and its readiness for the Run3 and HL-LHC </a:t>
            </a:r>
            <a:r>
              <a:rPr lang="en-US" sz="2000" dirty="0" smtClean="0"/>
              <a:t>operation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8295816" cy="112583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L. Allonneau, C. </a:t>
            </a:r>
            <a:r>
              <a:rPr lang="en-US" dirty="0" err="1" smtClean="0"/>
              <a:t>Boucly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/>
              <a:t>E. </a:t>
            </a:r>
            <a:r>
              <a:rPr lang="en-US" dirty="0" smtClean="0"/>
              <a:t>Carlier, </a:t>
            </a:r>
            <a:r>
              <a:rPr lang="en-US" dirty="0"/>
              <a:t>L. </a:t>
            </a:r>
            <a:r>
              <a:rPr lang="en-US" dirty="0" err="1"/>
              <a:t>Ducimetiere</a:t>
            </a:r>
            <a:r>
              <a:rPr lang="en-US" dirty="0"/>
              <a:t>, </a:t>
            </a:r>
            <a:r>
              <a:rPr lang="en-US" dirty="0" smtClean="0"/>
              <a:t>N</a:t>
            </a:r>
            <a:r>
              <a:rPr lang="en-US" dirty="0"/>
              <a:t>. Magnin,</a:t>
            </a:r>
            <a:r>
              <a:rPr lang="en-US" dirty="0" smtClean="0"/>
              <a:t> T. Mottram</a:t>
            </a:r>
            <a:r>
              <a:rPr lang="en-US" dirty="0"/>
              <a:t>, </a:t>
            </a:r>
            <a:r>
              <a:rPr lang="en-US" dirty="0" smtClean="0"/>
              <a:t>V. Senaj, L</a:t>
            </a:r>
            <a:r>
              <a:rPr lang="en-US" dirty="0"/>
              <a:t>. </a:t>
            </a:r>
            <a:r>
              <a:rPr lang="en-US" dirty="0" smtClean="0"/>
              <a:t>Strobino, J.P. Rodziewicz, P. Van Trappen, B</a:t>
            </a:r>
            <a:r>
              <a:rPr lang="en-US" dirty="0"/>
              <a:t>. Vez, </a:t>
            </a:r>
            <a:r>
              <a:rPr lang="en-US" dirty="0" smtClean="0"/>
              <a:t>N. </a:t>
            </a:r>
            <a:r>
              <a:rPr lang="en-US" dirty="0" err="1" smtClean="0"/>
              <a:t>Voumard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5 </a:t>
            </a:r>
            <a:r>
              <a:rPr lang="en-GB" dirty="0"/>
              <a:t>February 2019, </a:t>
            </a:r>
            <a:r>
              <a:rPr lang="en-GB" dirty="0" smtClean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85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7230C-1489-9440-A185-C7B72B28E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5" y="120502"/>
            <a:ext cx="8226855" cy="705332"/>
          </a:xfrm>
        </p:spPr>
        <p:txBody>
          <a:bodyPr>
            <a:noAutofit/>
          </a:bodyPr>
          <a:lstStyle/>
          <a:p>
            <a:r>
              <a:rPr lang="en-GB" sz="2800" dirty="0"/>
              <a:t>LS3: Upgrade </a:t>
            </a:r>
            <a:r>
              <a:rPr lang="en-GB" sz="2800" dirty="0" smtClean="0"/>
              <a:t>Capacitor Charging Power </a:t>
            </a:r>
            <a:r>
              <a:rPr lang="en-GB" sz="2800" dirty="0"/>
              <a:t>S</a:t>
            </a:r>
            <a:r>
              <a:rPr lang="en-GB" sz="2800" dirty="0" smtClean="0"/>
              <a:t>upplies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8808A-C80E-A341-B9C9-642382035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48264"/>
            <a:ext cx="5186855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pPr algn="just"/>
            <a:r>
              <a:rPr lang="en-US" sz="1200" dirty="0"/>
              <a:t>Replace capacitor charging power supply due to ageing </a:t>
            </a:r>
            <a:r>
              <a:rPr lang="en-US" sz="1200" dirty="0" smtClean="0"/>
              <a:t>effect</a:t>
            </a:r>
            <a:br>
              <a:rPr lang="en-US" sz="1200" dirty="0" smtClean="0"/>
            </a:br>
            <a:r>
              <a:rPr lang="en-US" sz="1200" dirty="0" smtClean="0"/>
              <a:t>(20 </a:t>
            </a:r>
            <a:r>
              <a:rPr lang="en-US" sz="1200" dirty="0"/>
              <a:t>year old in 2025). </a:t>
            </a:r>
          </a:p>
          <a:p>
            <a:pPr algn="just"/>
            <a:r>
              <a:rPr lang="en-US" sz="1200" dirty="0" smtClean="0"/>
              <a:t>Ageing effect visible </a:t>
            </a:r>
            <a:r>
              <a:rPr lang="en-US" sz="1200" dirty="0"/>
              <a:t>during </a:t>
            </a:r>
            <a:r>
              <a:rPr lang="en-US" sz="1200" dirty="0" smtClean="0"/>
              <a:t>Run-II (instabilities </a:t>
            </a:r>
            <a:r>
              <a:rPr lang="en-US" sz="1200" dirty="0"/>
              <a:t>at injection energy</a:t>
            </a:r>
            <a:r>
              <a:rPr lang="en-US" sz="1200" dirty="0" smtClean="0"/>
              <a:t>)</a:t>
            </a:r>
          </a:p>
          <a:p>
            <a:pPr algn="just"/>
            <a:r>
              <a:rPr lang="en-US" sz="1200" dirty="0"/>
              <a:t>Higher output current required for operation at 7.5 </a:t>
            </a:r>
            <a:r>
              <a:rPr lang="en-US" sz="1200" dirty="0" err="1"/>
              <a:t>TeV</a:t>
            </a:r>
            <a:r>
              <a:rPr lang="en-US" sz="1200" dirty="0"/>
              <a:t> for principal power </a:t>
            </a:r>
            <a:r>
              <a:rPr lang="en-US" sz="1200" dirty="0" smtClean="0"/>
              <a:t>supply, </a:t>
            </a:r>
            <a:r>
              <a:rPr lang="en-US" sz="1200" dirty="0"/>
              <a:t>due to increase of </a:t>
            </a:r>
            <a:r>
              <a:rPr lang="en-US" sz="1200" dirty="0" smtClean="0"/>
              <a:t>capacitor value in HV generators </a:t>
            </a:r>
            <a:r>
              <a:rPr lang="en-US" sz="1200" dirty="0"/>
              <a:t>and faster ramp (Faster </a:t>
            </a:r>
            <a:r>
              <a:rPr lang="en-US" sz="1200" dirty="0" err="1"/>
              <a:t>d</a:t>
            </a:r>
            <a:r>
              <a:rPr lang="en-US" sz="1200" dirty="0" err="1" smtClean="0"/>
              <a:t>E</a:t>
            </a:r>
            <a:r>
              <a:rPr lang="en-US" sz="1200" dirty="0" smtClean="0"/>
              <a:t>/</a:t>
            </a:r>
            <a:r>
              <a:rPr lang="en-US" sz="1200" dirty="0" err="1" smtClean="0"/>
              <a:t>dt</a:t>
            </a:r>
            <a:r>
              <a:rPr lang="en-US" sz="1200" dirty="0" smtClean="0"/>
              <a:t> at </a:t>
            </a:r>
            <a:r>
              <a:rPr lang="en-US" sz="1200" dirty="0"/>
              <a:t>beginning of ramp</a:t>
            </a:r>
            <a:r>
              <a:rPr lang="en-US" sz="1200" dirty="0" smtClean="0"/>
              <a:t>)</a:t>
            </a:r>
            <a:endParaRPr lang="en-US" sz="1200" dirty="0"/>
          </a:p>
          <a:p>
            <a:pPr marL="36576" indent="0">
              <a:buNone/>
            </a:pPr>
            <a:r>
              <a:rPr lang="en-GB" sz="1400" dirty="0" smtClean="0"/>
              <a:t>Deliverables:</a:t>
            </a:r>
            <a:endParaRPr lang="en-GB" sz="1400" dirty="0"/>
          </a:p>
          <a:p>
            <a:r>
              <a:rPr lang="en-GB" sz="1200" dirty="0"/>
              <a:t>Purchase </a:t>
            </a:r>
            <a:r>
              <a:rPr lang="en-GB" sz="1200" dirty="0" smtClean="0"/>
              <a:t>new </a:t>
            </a:r>
            <a:r>
              <a:rPr lang="en-GB" sz="1200" dirty="0"/>
              <a:t>power supplies / refurbishment </a:t>
            </a:r>
            <a:r>
              <a:rPr lang="en-GB" sz="1200" dirty="0" smtClean="0"/>
              <a:t>of existing </a:t>
            </a:r>
            <a:r>
              <a:rPr lang="en-GB" sz="1200" dirty="0"/>
              <a:t>ones </a:t>
            </a:r>
          </a:p>
          <a:p>
            <a:pPr marL="36576" indent="0">
              <a:buNone/>
            </a:pPr>
            <a:r>
              <a:rPr lang="en-GB" sz="1400" dirty="0"/>
              <a:t>Status: Not Started</a:t>
            </a:r>
          </a:p>
          <a:p>
            <a:pPr marL="36576" indent="0">
              <a:buNone/>
            </a:pPr>
            <a:r>
              <a:rPr lang="en-GB" sz="1400" dirty="0" smtClean="0"/>
              <a:t>Budget</a:t>
            </a:r>
            <a:r>
              <a:rPr lang="en-GB" sz="1400" dirty="0"/>
              <a:t>:</a:t>
            </a:r>
          </a:p>
          <a:p>
            <a:r>
              <a:rPr lang="en-US" sz="1200" dirty="0"/>
              <a:t>400 </a:t>
            </a:r>
            <a:r>
              <a:rPr lang="en-US" sz="1200" dirty="0" err="1"/>
              <a:t>kCHF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4289D-C165-964D-A398-E51EA12AE7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81425-9B36-D84E-AA3F-1825D969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3F27B-61BD-944F-B6AF-D07641765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775" y="870256"/>
            <a:ext cx="3350253" cy="194861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46742" y="2650471"/>
            <a:ext cx="2270326" cy="25981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Type of </a:t>
            </a:r>
            <a:r>
              <a:rPr lang="en-GB" sz="1000" dirty="0" err="1" smtClean="0">
                <a:solidFill>
                  <a:schemeClr val="accent6"/>
                </a:solidFill>
              </a:rPr>
              <a:t>Heinzinger</a:t>
            </a:r>
            <a:r>
              <a:rPr lang="en-GB" sz="1000" dirty="0" smtClean="0">
                <a:solidFill>
                  <a:schemeClr val="accent6"/>
                </a:solidFill>
              </a:rPr>
              <a:t> </a:t>
            </a:r>
            <a:r>
              <a:rPr lang="en-GB" sz="1000" dirty="0" smtClean="0">
                <a:solidFill>
                  <a:schemeClr val="accent6"/>
                </a:solidFill>
              </a:rPr>
              <a:t>HVPS to upgrade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961433"/>
              </p:ext>
            </p:extLst>
          </p:nvPr>
        </p:nvGraphicFramePr>
        <p:xfrm>
          <a:off x="2481540" y="3593107"/>
          <a:ext cx="6435528" cy="731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5380">
                  <a:extLst>
                    <a:ext uri="{9D8B030D-6E8A-4147-A177-3AD203B41FA5}">
                      <a16:colId xmlns:a16="http://schemas.microsoft.com/office/drawing/2014/main" val="216392485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591170457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48847862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56389620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310268639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395507741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056125141"/>
                    </a:ext>
                  </a:extLst>
                </a:gridCol>
              </a:tblGrid>
              <a:tr h="2326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Planned Expenditure </a:t>
                      </a:r>
                      <a:r>
                        <a:rPr lang="en-GB" sz="1000" dirty="0" smtClean="0"/>
                        <a:t>[</a:t>
                      </a:r>
                      <a:r>
                        <a:rPr lang="en-GB" sz="1000" dirty="0" err="1" smtClean="0"/>
                        <a:t>kCHF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13679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Material / FSU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300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28546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FELL / TECH / VIA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5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5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7230C-1489-9440-A185-C7B72B28E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5" y="120502"/>
            <a:ext cx="8457123" cy="705332"/>
          </a:xfrm>
        </p:spPr>
        <p:txBody>
          <a:bodyPr>
            <a:noAutofit/>
          </a:bodyPr>
          <a:lstStyle/>
          <a:p>
            <a:r>
              <a:rPr lang="en-GB" sz="2800" dirty="0"/>
              <a:t>LS3: Provide </a:t>
            </a:r>
            <a:r>
              <a:rPr lang="en-GB" sz="2800" dirty="0" smtClean="0"/>
              <a:t>Controls </a:t>
            </a:r>
            <a:r>
              <a:rPr lang="en-GB" sz="2800" dirty="0"/>
              <a:t>for </a:t>
            </a:r>
            <a:r>
              <a:rPr lang="en-GB" sz="2800" dirty="0" smtClean="0"/>
              <a:t>Additional MKBH tanks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8808A-C80E-A341-B9C9-642382035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0161"/>
            <a:ext cx="4277360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Motivation:</a:t>
            </a:r>
          </a:p>
          <a:p>
            <a:pPr algn="just"/>
            <a:r>
              <a:rPr lang="en-US" sz="1200" dirty="0"/>
              <a:t>Provide electronics and controls </a:t>
            </a:r>
            <a:r>
              <a:rPr lang="en-US" sz="1200" dirty="0" smtClean="0"/>
              <a:t>for 4 </a:t>
            </a:r>
            <a:r>
              <a:rPr lang="en-US" sz="1200" dirty="0"/>
              <a:t>additional MKBH </a:t>
            </a:r>
            <a:r>
              <a:rPr lang="en-US" sz="1200" dirty="0" smtClean="0"/>
              <a:t>generators</a:t>
            </a:r>
            <a:endParaRPr lang="en-US" sz="1200" dirty="0"/>
          </a:p>
          <a:p>
            <a:pPr marL="36576" indent="0">
              <a:buNone/>
            </a:pPr>
            <a:r>
              <a:rPr lang="en-GB" sz="1400" dirty="0" smtClean="0"/>
              <a:t>Deliverables:</a:t>
            </a:r>
            <a:endParaRPr lang="en-GB" sz="1400" dirty="0"/>
          </a:p>
          <a:p>
            <a:r>
              <a:rPr lang="en-GB" sz="1200" dirty="0" smtClean="0"/>
              <a:t>UA63 &amp; UA67 Infrastructure(Electrical </a:t>
            </a:r>
            <a:r>
              <a:rPr lang="en-GB" sz="1200" dirty="0"/>
              <a:t>distribution, </a:t>
            </a:r>
            <a:r>
              <a:rPr lang="en-GB" sz="1200" dirty="0" smtClean="0"/>
              <a:t>Ethernet, Timing, controls cables, etc…)</a:t>
            </a:r>
            <a:endParaRPr lang="en-GB" sz="1200" dirty="0"/>
          </a:p>
          <a:p>
            <a:r>
              <a:rPr lang="en-GB" sz="1200" dirty="0"/>
              <a:t>New generator hardware (High voltage power supply, slow control, power trigger, re-trigger</a:t>
            </a:r>
            <a:r>
              <a:rPr lang="en-GB" sz="1200" dirty="0" smtClean="0"/>
              <a:t>, IPOC/SAM…)</a:t>
            </a:r>
            <a:endParaRPr lang="en-GB" sz="1200" dirty="0"/>
          </a:p>
          <a:p>
            <a:r>
              <a:rPr lang="en-GB" sz="1200" dirty="0" smtClean="0"/>
              <a:t>Upgrade </a:t>
            </a:r>
            <a:r>
              <a:rPr lang="en-GB" sz="1200" dirty="0"/>
              <a:t>of LBDS general </a:t>
            </a:r>
            <a:r>
              <a:rPr lang="en-GB" sz="1200" dirty="0" smtClean="0"/>
              <a:t>subsystem</a:t>
            </a:r>
            <a:br>
              <a:rPr lang="en-GB" sz="1200" dirty="0" smtClean="0"/>
            </a:br>
            <a:r>
              <a:rPr lang="en-GB" sz="1200" dirty="0" smtClean="0"/>
              <a:t>(SCSS</a:t>
            </a:r>
            <a:r>
              <a:rPr lang="en-GB" sz="1200" dirty="0" smtClean="0"/>
              <a:t>, TSDS, </a:t>
            </a:r>
            <a:r>
              <a:rPr lang="en-GB" sz="1200" dirty="0"/>
              <a:t>BETS</a:t>
            </a:r>
            <a:r>
              <a:rPr lang="en-GB" sz="1200" b="1" dirty="0" smtClean="0"/>
              <a:t>,</a:t>
            </a:r>
            <a:r>
              <a:rPr lang="en-GB" sz="1200" dirty="0" smtClean="0"/>
              <a:t> </a:t>
            </a:r>
            <a:r>
              <a:rPr lang="en-GB" sz="1200" dirty="0" smtClean="0"/>
              <a:t>IPOC, SAM, etc…)</a:t>
            </a:r>
            <a:endParaRPr lang="en-GB" sz="1400" dirty="0"/>
          </a:p>
          <a:p>
            <a:pPr marL="36576" indent="0">
              <a:buNone/>
            </a:pPr>
            <a:r>
              <a:rPr lang="en-GB" sz="1400" dirty="0"/>
              <a:t>Status: Not Started</a:t>
            </a:r>
          </a:p>
          <a:p>
            <a:r>
              <a:rPr lang="en-GB" sz="1200" dirty="0"/>
              <a:t>Pending approval</a:t>
            </a:r>
          </a:p>
          <a:p>
            <a:pPr marL="36576" indent="0">
              <a:buNone/>
            </a:pPr>
            <a:r>
              <a:rPr lang="en-GB" sz="1400" dirty="0"/>
              <a:t>Budget:</a:t>
            </a:r>
          </a:p>
          <a:p>
            <a:r>
              <a:rPr lang="en-US" sz="1200" dirty="0"/>
              <a:t>350 </a:t>
            </a:r>
            <a:r>
              <a:rPr lang="en-US" sz="1200" dirty="0" err="1" smtClean="0"/>
              <a:t>kCHF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4289D-C165-964D-A398-E51EA12AE7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81425-9B36-D84E-AA3F-1825D969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3F27B-61BD-944F-B6AF-D07641765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148" y="739663"/>
            <a:ext cx="4337118" cy="23015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90203" y="2882381"/>
            <a:ext cx="1716104" cy="25981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MKBH </a:t>
            </a:r>
            <a:r>
              <a:rPr lang="en-GB" sz="1000" dirty="0" smtClean="0">
                <a:solidFill>
                  <a:schemeClr val="accent6"/>
                </a:solidFill>
              </a:rPr>
              <a:t>tank </a:t>
            </a:r>
            <a:r>
              <a:rPr lang="en-GB" sz="1000" dirty="0" smtClean="0">
                <a:solidFill>
                  <a:schemeClr val="accent6"/>
                </a:solidFill>
              </a:rPr>
              <a:t>in LHC tunnel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15831"/>
              </p:ext>
            </p:extLst>
          </p:nvPr>
        </p:nvGraphicFramePr>
        <p:xfrm>
          <a:off x="2481540" y="3593107"/>
          <a:ext cx="6435528" cy="731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55380">
                  <a:extLst>
                    <a:ext uri="{9D8B030D-6E8A-4147-A177-3AD203B41FA5}">
                      <a16:colId xmlns:a16="http://schemas.microsoft.com/office/drawing/2014/main" val="216392485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591170457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48847862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2563896203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3310268639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395507741"/>
                    </a:ext>
                  </a:extLst>
                </a:gridCol>
                <a:gridCol w="713358">
                  <a:extLst>
                    <a:ext uri="{9D8B030D-6E8A-4147-A177-3AD203B41FA5}">
                      <a16:colId xmlns:a16="http://schemas.microsoft.com/office/drawing/2014/main" val="1056125141"/>
                    </a:ext>
                  </a:extLst>
                </a:gridCol>
              </a:tblGrid>
              <a:tr h="2326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Planned Expenditure </a:t>
                      </a:r>
                      <a:r>
                        <a:rPr lang="en-GB" sz="1000" dirty="0" smtClean="0"/>
                        <a:t>[</a:t>
                      </a:r>
                      <a:r>
                        <a:rPr lang="en-GB" sz="1000" dirty="0" err="1" smtClean="0"/>
                        <a:t>kCHF</a:t>
                      </a:r>
                      <a:r>
                        <a:rPr lang="en-GB" sz="1000" dirty="0" smtClean="0"/>
                        <a:t>]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2023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2026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13679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Material / FSU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28546"/>
                  </a:ext>
                </a:extLst>
              </a:tr>
              <a:tr h="232641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FELL / TECH / VIA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5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32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7230C-1489-9440-A185-C7B72B28E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5" y="120502"/>
            <a:ext cx="8457123" cy="705332"/>
          </a:xfrm>
        </p:spPr>
        <p:txBody>
          <a:bodyPr>
            <a:noAutofit/>
          </a:bodyPr>
          <a:lstStyle/>
          <a:p>
            <a:r>
              <a:rPr lang="en-GB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8808A-C80E-A341-B9C9-642382035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25834"/>
            <a:ext cx="8229600" cy="342781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Various controls problems were encountered during Run I &amp; II operation</a:t>
            </a:r>
          </a:p>
          <a:p>
            <a:pPr>
              <a:buFontTx/>
              <a:buChar char="-"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Actions are taken during LS2 to overcome most of these issues</a:t>
            </a:r>
          </a:p>
          <a:p>
            <a:pPr>
              <a:buFontTx/>
              <a:buChar char="-"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Budget shared over LHC-OPE / LHC-CONS / HL-LHC-CONS</a:t>
            </a:r>
            <a:endParaRPr lang="en-US" sz="1200" dirty="0"/>
          </a:p>
          <a:p>
            <a:pPr>
              <a:buFontTx/>
              <a:buChar char="-"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All upgrades planned for LS2 are ongoing and on track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 smtClean="0"/>
              <a:t>Some upgrades planned for LS3 will be advanced to LS2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 smtClean="0"/>
              <a:t>Many upgrades required for LS3 are not yet in the baseline (Hardware obsolescence)</a:t>
            </a:r>
          </a:p>
          <a:p>
            <a:pPr>
              <a:buFontTx/>
              <a:buChar char="-"/>
            </a:pP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4289D-C165-964D-A398-E51EA12AE7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81425-9B36-D84E-AA3F-1825D969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3F27B-61BD-944F-B6AF-D07641765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7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8229600" cy="3657599"/>
          </a:xfrm>
        </p:spPr>
        <p:txBody>
          <a:bodyPr>
            <a:normAutofit/>
          </a:bodyPr>
          <a:lstStyle/>
          <a:p>
            <a:r>
              <a:rPr lang="en-GB" sz="1400" dirty="0" smtClean="0"/>
              <a:t>LS2 Upgrades (Ongoing):</a:t>
            </a:r>
            <a:endParaRPr lang="en-GB" sz="1400" dirty="0"/>
          </a:p>
          <a:p>
            <a:pPr lvl="1"/>
            <a:r>
              <a:rPr lang="en-GB" sz="1200" dirty="0"/>
              <a:t>New PTM / New PTC</a:t>
            </a:r>
          </a:p>
          <a:p>
            <a:pPr lvl="1"/>
            <a:r>
              <a:rPr lang="en-GB" sz="1200" dirty="0" smtClean="0"/>
              <a:t>New Re-Triggering system for MKD </a:t>
            </a:r>
            <a:r>
              <a:rPr lang="en-GB" sz="1200" dirty="0"/>
              <a:t>/ MKB</a:t>
            </a:r>
          </a:p>
          <a:p>
            <a:pPr lvl="1"/>
            <a:r>
              <a:rPr lang="en-GB" sz="1200" dirty="0" smtClean="0"/>
              <a:t>IPOC extension </a:t>
            </a:r>
            <a:r>
              <a:rPr lang="en-GB" sz="1200" dirty="0"/>
              <a:t>/ </a:t>
            </a:r>
            <a:r>
              <a:rPr lang="en-GB" sz="1200" dirty="0" smtClean="0"/>
              <a:t>SAM </a:t>
            </a:r>
            <a:r>
              <a:rPr lang="en-GB" sz="1200" dirty="0"/>
              <a:t>s</a:t>
            </a:r>
            <a:r>
              <a:rPr lang="en-GB" sz="1200" dirty="0" smtClean="0"/>
              <a:t>ystem</a:t>
            </a:r>
            <a:endParaRPr lang="en-GB" sz="1200" dirty="0"/>
          </a:p>
          <a:p>
            <a:pPr lvl="1"/>
            <a:r>
              <a:rPr lang="en-GB" sz="1200" dirty="0" smtClean="0"/>
              <a:t>HV </a:t>
            </a:r>
            <a:r>
              <a:rPr lang="en-GB" sz="1200" dirty="0" smtClean="0"/>
              <a:t>Generators </a:t>
            </a:r>
            <a:r>
              <a:rPr lang="en-GB" sz="1200" dirty="0"/>
              <a:t>controls maintenance</a:t>
            </a:r>
          </a:p>
          <a:p>
            <a:pPr lvl="1"/>
            <a:r>
              <a:rPr lang="en-GB" sz="1200" dirty="0"/>
              <a:t>PLC </a:t>
            </a:r>
            <a:r>
              <a:rPr lang="en-GB" sz="1200" dirty="0" smtClean="0"/>
              <a:t>systems </a:t>
            </a:r>
            <a:r>
              <a:rPr lang="en-GB" sz="1200" dirty="0"/>
              <a:t>maintenance</a:t>
            </a:r>
          </a:p>
          <a:p>
            <a:r>
              <a:rPr lang="en-GB" sz="1400" dirty="0" smtClean="0"/>
              <a:t>LS3 Upgrades (In baseline):</a:t>
            </a:r>
            <a:endParaRPr lang="en-GB" sz="1400" dirty="0"/>
          </a:p>
          <a:p>
            <a:pPr lvl="1"/>
            <a:r>
              <a:rPr lang="en-GB" sz="1200" dirty="0"/>
              <a:t>Upgrade of PLC </a:t>
            </a:r>
            <a:r>
              <a:rPr lang="en-GB" sz="1200" dirty="0" smtClean="0"/>
              <a:t>systems (hardware </a:t>
            </a:r>
            <a:r>
              <a:rPr lang="en-GB" sz="1200" dirty="0"/>
              <a:t>and </a:t>
            </a:r>
            <a:r>
              <a:rPr lang="en-GB" sz="1200" dirty="0" smtClean="0"/>
              <a:t>software)</a:t>
            </a:r>
            <a:endParaRPr lang="en-GB" sz="1200" dirty="0"/>
          </a:p>
          <a:p>
            <a:r>
              <a:rPr lang="en-GB" sz="1400" dirty="0" smtClean="0"/>
              <a:t>LS3 Upgrades (Not in baseline):</a:t>
            </a:r>
            <a:endParaRPr lang="en-GB" sz="1400" dirty="0"/>
          </a:p>
          <a:p>
            <a:pPr lvl="1"/>
            <a:r>
              <a:rPr lang="en-GB" sz="1200" dirty="0"/>
              <a:t>Upgrade of IPOC digitisers</a:t>
            </a:r>
          </a:p>
          <a:p>
            <a:pPr lvl="1"/>
            <a:r>
              <a:rPr lang="en-GB" sz="1200" dirty="0"/>
              <a:t>Upgrade of BETS hardware</a:t>
            </a:r>
          </a:p>
          <a:p>
            <a:pPr lvl="1"/>
            <a:r>
              <a:rPr lang="en-GB" sz="1200" dirty="0"/>
              <a:t>Upgrade of </a:t>
            </a:r>
            <a:r>
              <a:rPr lang="en-GB" sz="1200" dirty="0" smtClean="0"/>
              <a:t>TSU </a:t>
            </a:r>
            <a:r>
              <a:rPr lang="en-GB" sz="1200" dirty="0"/>
              <a:t>hardware</a:t>
            </a:r>
          </a:p>
          <a:p>
            <a:pPr lvl="1"/>
            <a:r>
              <a:rPr lang="en-GB" sz="1200" dirty="0"/>
              <a:t>Upgrade </a:t>
            </a:r>
            <a:r>
              <a:rPr lang="en-GB" sz="1200" dirty="0"/>
              <a:t>Capacitor Charging Power </a:t>
            </a:r>
            <a:r>
              <a:rPr lang="en-GB" sz="1200" dirty="0" smtClean="0"/>
              <a:t>Supplies</a:t>
            </a:r>
          </a:p>
          <a:p>
            <a:pPr lvl="1"/>
            <a:r>
              <a:rPr lang="en-GB" sz="1200" dirty="0" smtClean="0"/>
              <a:t>Provide c</a:t>
            </a:r>
            <a:r>
              <a:rPr lang="en-GB" sz="1200" dirty="0" smtClean="0"/>
              <a:t>ontrols </a:t>
            </a:r>
            <a:r>
              <a:rPr lang="en-GB" sz="1200" dirty="0"/>
              <a:t>for additional MKBH </a:t>
            </a:r>
            <a:r>
              <a:rPr lang="en-GB" sz="1200" dirty="0" smtClean="0"/>
              <a:t>tanks</a:t>
            </a:r>
            <a:endParaRPr lang="en-GB" sz="1200" dirty="0"/>
          </a:p>
          <a:p>
            <a:r>
              <a:rPr lang="en-GB" sz="1400" dirty="0"/>
              <a:t>Summary</a:t>
            </a:r>
          </a:p>
          <a:p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Some </a:t>
            </a:r>
            <a:r>
              <a:rPr lang="en-GB" sz="3200" dirty="0" smtClean="0"/>
              <a:t>Controls </a:t>
            </a:r>
            <a:r>
              <a:rPr lang="en-GB" sz="3200" dirty="0"/>
              <a:t>Problems </a:t>
            </a:r>
            <a:r>
              <a:rPr lang="en-GB" sz="3200" dirty="0" smtClean="0"/>
              <a:t>during </a:t>
            </a:r>
            <a:r>
              <a:rPr lang="en-GB" sz="3200" dirty="0"/>
              <a:t>Run I &amp;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4132"/>
            <a:ext cx="8229600" cy="3712458"/>
          </a:xfrm>
        </p:spPr>
        <p:txBody>
          <a:bodyPr>
            <a:normAutofit/>
          </a:bodyPr>
          <a:lstStyle/>
          <a:p>
            <a:r>
              <a:rPr lang="en-GB" sz="1200" dirty="0"/>
              <a:t>Poor triggering of GTO stacks / Long Re-Triggering time</a:t>
            </a:r>
          </a:p>
          <a:p>
            <a:pPr marL="448056" lvl="1" indent="0">
              <a:buNone/>
            </a:pPr>
            <a:r>
              <a:rPr lang="en-GB" sz="1050" dirty="0"/>
              <a:t>=&gt; New PTM &amp; </a:t>
            </a:r>
            <a:r>
              <a:rPr lang="en-GB" sz="1050" dirty="0" smtClean="0"/>
              <a:t>HV Trigger </a:t>
            </a:r>
            <a:r>
              <a:rPr lang="en-GB" sz="1050" dirty="0"/>
              <a:t>cables / New PTC</a:t>
            </a:r>
          </a:p>
          <a:p>
            <a:pPr marL="448056" lvl="1" indent="0">
              <a:buNone/>
            </a:pPr>
            <a:endParaRPr lang="en-GB" sz="1050" dirty="0"/>
          </a:p>
          <a:p>
            <a:r>
              <a:rPr lang="en-GB" sz="1200" dirty="0" smtClean="0"/>
              <a:t>Erratic </a:t>
            </a:r>
            <a:r>
              <a:rPr lang="en-GB" sz="1200" dirty="0"/>
              <a:t>of MKBH generator coupled to neighbour / Antiphase of erratic </a:t>
            </a:r>
            <a:r>
              <a:rPr lang="en-GB" sz="1200" dirty="0" smtClean="0"/>
              <a:t>MKB</a:t>
            </a:r>
            <a:endParaRPr lang="en-GB" sz="1200" dirty="0"/>
          </a:p>
          <a:p>
            <a:pPr marL="448056" lvl="1" indent="0">
              <a:buNone/>
            </a:pPr>
            <a:r>
              <a:rPr lang="en-GB" sz="1050" dirty="0"/>
              <a:t>=&gt; New MKB Re-Triggering system / MKB Re-Trigger </a:t>
            </a:r>
            <a:r>
              <a:rPr lang="en-GB" sz="1050" dirty="0" smtClean="0"/>
              <a:t>boxes</a:t>
            </a:r>
          </a:p>
          <a:p>
            <a:pPr marL="448056" lvl="1" indent="0">
              <a:buNone/>
            </a:pPr>
            <a:endParaRPr lang="en-GB" sz="1050" dirty="0"/>
          </a:p>
          <a:p>
            <a:r>
              <a:rPr lang="en-GB" sz="1200" dirty="0" smtClean="0"/>
              <a:t>Attenuation </a:t>
            </a:r>
            <a:r>
              <a:rPr lang="en-GB" sz="1200" dirty="0"/>
              <a:t>of pulses propagated on Re-Trigger line (diagnosis problem</a:t>
            </a:r>
            <a:r>
              <a:rPr lang="en-GB" sz="1200" dirty="0" smtClean="0"/>
              <a:t>)</a:t>
            </a:r>
            <a:endParaRPr lang="en-GB" sz="1200" dirty="0"/>
          </a:p>
          <a:p>
            <a:pPr marL="448056" lvl="1" indent="0">
              <a:buNone/>
            </a:pPr>
            <a:r>
              <a:rPr lang="en-GB" sz="1050" dirty="0"/>
              <a:t>=&gt; New MKD Re-Trigger system / MKB Re-Trigger boxes</a:t>
            </a:r>
            <a:endParaRPr lang="en-GB" sz="1050" dirty="0" smtClean="0"/>
          </a:p>
          <a:p>
            <a:pPr marL="36576" indent="0">
              <a:buNone/>
            </a:pPr>
            <a:endParaRPr lang="en-GB" sz="1050" dirty="0"/>
          </a:p>
          <a:p>
            <a:r>
              <a:rPr lang="en-GB" sz="1200" dirty="0" smtClean="0"/>
              <a:t>Sparking </a:t>
            </a:r>
            <a:r>
              <a:rPr lang="en-GB" sz="1200" dirty="0"/>
              <a:t>activity inside HV generators (Regularly checked during TS</a:t>
            </a:r>
            <a:r>
              <a:rPr lang="en-GB" sz="1200" dirty="0" smtClean="0"/>
              <a:t>)</a:t>
            </a:r>
            <a:endParaRPr lang="en-GB" sz="1200" dirty="0"/>
          </a:p>
          <a:p>
            <a:pPr marL="448056" lvl="1" indent="0">
              <a:buNone/>
            </a:pPr>
            <a:r>
              <a:rPr lang="en-GB" sz="1050" dirty="0"/>
              <a:t>=&gt; Sparking Activity Monitoring system</a:t>
            </a:r>
          </a:p>
          <a:p>
            <a:endParaRPr lang="en-GB" sz="1050" dirty="0"/>
          </a:p>
          <a:p>
            <a:r>
              <a:rPr lang="en-GB" sz="1200" dirty="0"/>
              <a:t>Missing diagnosis on HV generator in case of erratic / Validation of Re-Trigger line state:</a:t>
            </a:r>
          </a:p>
          <a:p>
            <a:pPr marL="448056" lvl="1" indent="0">
              <a:buNone/>
            </a:pPr>
            <a:r>
              <a:rPr lang="en-GB" sz="1050" dirty="0" smtClean="0"/>
              <a:t>=&gt; IPOC System Extension</a:t>
            </a:r>
            <a:endParaRPr lang="en-GB" sz="1050" dirty="0"/>
          </a:p>
          <a:p>
            <a:endParaRPr lang="en-GB" sz="1050" dirty="0" smtClean="0"/>
          </a:p>
          <a:p>
            <a:r>
              <a:rPr lang="en-GB" sz="1200" dirty="0" smtClean="0"/>
              <a:t>Bad contacts on PLC-HV generator controls cables / PLC communication problems</a:t>
            </a:r>
          </a:p>
          <a:p>
            <a:pPr marL="448056" lvl="1" indent="0">
              <a:buNone/>
            </a:pPr>
            <a:r>
              <a:rPr lang="en-GB" sz="1050" dirty="0" smtClean="0"/>
              <a:t>=&gt; Renew HV generator connections and PLC communication architecture/hardware</a:t>
            </a:r>
            <a:endParaRPr lang="en-GB" sz="1050" dirty="0"/>
          </a:p>
          <a:p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LS2 Upgrades (Ongoing)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6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744132"/>
            <a:ext cx="3798919" cy="3531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New </a:t>
            </a:r>
            <a:r>
              <a:rPr lang="en-GB" sz="3200" dirty="0" smtClean="0"/>
              <a:t>PTM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44132"/>
            <a:ext cx="4725557" cy="365759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400" dirty="0" smtClean="0"/>
              <a:t>Motivation for a new Power Trigger Module (PTM):</a:t>
            </a:r>
            <a:endParaRPr lang="en-GB" sz="1400" dirty="0"/>
          </a:p>
          <a:p>
            <a:r>
              <a:rPr lang="en-GB" sz="1200" dirty="0"/>
              <a:t>Increase </a:t>
            </a:r>
            <a:r>
              <a:rPr lang="en-GB" sz="1200" dirty="0" smtClean="0"/>
              <a:t>trigger </a:t>
            </a:r>
            <a:r>
              <a:rPr lang="en-GB" sz="1200" dirty="0"/>
              <a:t>current and </a:t>
            </a:r>
            <a:r>
              <a:rPr lang="en-GB" sz="1200" dirty="0" err="1"/>
              <a:t>dI</a:t>
            </a:r>
            <a:r>
              <a:rPr lang="en-GB" sz="1200" dirty="0"/>
              <a:t>/</a:t>
            </a:r>
            <a:r>
              <a:rPr lang="en-GB" sz="1200" dirty="0" err="1"/>
              <a:t>dt</a:t>
            </a:r>
            <a:r>
              <a:rPr lang="en-GB" sz="1200" dirty="0"/>
              <a:t> for a better GTO </a:t>
            </a:r>
            <a:r>
              <a:rPr lang="en-GB" sz="1200" dirty="0" smtClean="0"/>
              <a:t>switching</a:t>
            </a:r>
            <a:br>
              <a:rPr lang="en-GB" sz="1200" dirty="0" smtClean="0"/>
            </a:br>
            <a:r>
              <a:rPr lang="en-GB" sz="1200" dirty="0" smtClean="0"/>
              <a:t>	</a:t>
            </a:r>
            <a:r>
              <a:rPr lang="en-GB" sz="1100" dirty="0" smtClean="0"/>
              <a:t>=&gt; Lower turn-on delay and </a:t>
            </a:r>
            <a:r>
              <a:rPr lang="en-GB" sz="1100" dirty="0"/>
              <a:t>magnet current rise-time.</a:t>
            </a:r>
          </a:p>
          <a:p>
            <a:r>
              <a:rPr lang="en-GB" sz="1200" dirty="0"/>
              <a:t>Reduce propagation delays in </a:t>
            </a:r>
            <a:r>
              <a:rPr lang="en-GB" sz="1200" dirty="0" smtClean="0"/>
              <a:t>electronics</a:t>
            </a:r>
            <a:endParaRPr lang="en-GB" sz="1200" dirty="0"/>
          </a:p>
          <a:p>
            <a:pPr marL="36576" indent="0">
              <a:buNone/>
            </a:pPr>
            <a:r>
              <a:rPr lang="en-GB" sz="1200" dirty="0" smtClean="0"/>
              <a:t>	</a:t>
            </a:r>
            <a:r>
              <a:rPr lang="en-GB" sz="1100" dirty="0" smtClean="0"/>
              <a:t>=&gt;</a:t>
            </a:r>
            <a:r>
              <a:rPr lang="en-GB" sz="1100" dirty="0"/>
              <a:t>Lower global LBDS Re-Trigger time</a:t>
            </a:r>
          </a:p>
          <a:p>
            <a:r>
              <a:rPr lang="en-GB" sz="1200" dirty="0" smtClean="0"/>
              <a:t>Adapt </a:t>
            </a:r>
            <a:r>
              <a:rPr lang="en-GB" sz="1200" dirty="0"/>
              <a:t>to new </a:t>
            </a:r>
            <a:r>
              <a:rPr lang="en-GB" sz="1200" dirty="0" smtClean="0"/>
              <a:t>HV trigger </a:t>
            </a:r>
            <a:r>
              <a:rPr lang="en-GB" sz="1200" dirty="0"/>
              <a:t>cables and </a:t>
            </a:r>
            <a:r>
              <a:rPr lang="en-GB" sz="1200" dirty="0" smtClean="0"/>
              <a:t>trigger transformer </a:t>
            </a:r>
            <a:r>
              <a:rPr lang="en-GB" sz="1200" dirty="0"/>
              <a:t>on GTO stack.</a:t>
            </a:r>
          </a:p>
          <a:p>
            <a:r>
              <a:rPr lang="en-GB" sz="1200" dirty="0" smtClean="0"/>
              <a:t>Precise fixed Re-Trigger input level to </a:t>
            </a:r>
            <a:r>
              <a:rPr lang="en-GB" sz="1200" dirty="0"/>
              <a:t>avoid partial triggering of </a:t>
            </a:r>
            <a:r>
              <a:rPr lang="en-GB" sz="1200" dirty="0" smtClean="0"/>
              <a:t>PTM </a:t>
            </a:r>
            <a:r>
              <a:rPr lang="en-GB" sz="1200" dirty="0" smtClean="0"/>
              <a:t>or </a:t>
            </a:r>
            <a:r>
              <a:rPr lang="en-GB" sz="1200" dirty="0" smtClean="0"/>
              <a:t>HV generator coupling.</a:t>
            </a:r>
            <a:endParaRPr lang="en-GB" sz="1200" dirty="0"/>
          </a:p>
          <a:p>
            <a:r>
              <a:rPr lang="en-GB" sz="1200" dirty="0" smtClean="0"/>
              <a:t>Improve diagnosis of output current and HV IGBT state</a:t>
            </a:r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Development and prototyping done</a:t>
            </a:r>
          </a:p>
          <a:p>
            <a:r>
              <a:rPr lang="en-GB" sz="1200" dirty="0"/>
              <a:t>Production of 260 units ongoing</a:t>
            </a:r>
          </a:p>
          <a:p>
            <a:r>
              <a:rPr lang="en-GB" sz="1200" dirty="0"/>
              <a:t>First 4 </a:t>
            </a:r>
            <a:r>
              <a:rPr lang="en-GB" sz="1200" dirty="0" smtClean="0"/>
              <a:t>production units </a:t>
            </a:r>
            <a:r>
              <a:rPr lang="en-GB" sz="1200" dirty="0"/>
              <a:t>tested successfully</a:t>
            </a:r>
          </a:p>
          <a:p>
            <a:pPr marL="36576" indent="0">
              <a:buNone/>
            </a:pPr>
            <a:r>
              <a:rPr lang="en-GB" sz="1400" dirty="0"/>
              <a:t>Budget: OK</a:t>
            </a:r>
          </a:p>
          <a:p>
            <a:r>
              <a:rPr lang="en-GB" sz="1200" dirty="0"/>
              <a:t>HL-LHC-CONS</a:t>
            </a:r>
          </a:p>
          <a:p>
            <a:endParaRPr lang="en-GB" sz="1600" dirty="0"/>
          </a:p>
          <a:p>
            <a:pPr lvl="1"/>
            <a:endParaRPr lang="en-GB" sz="1200" dirty="0"/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02935" y="730853"/>
            <a:ext cx="2029151" cy="25297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accent6"/>
                </a:solidFill>
              </a:rPr>
              <a:t>Trigger current Old/New PTM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15345" y="1077273"/>
            <a:ext cx="2546151" cy="3785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~3x </a:t>
            </a:r>
            <a:r>
              <a:rPr lang="en-GB" sz="1000" dirty="0" smtClean="0">
                <a:solidFill>
                  <a:schemeClr val="accent6"/>
                </a:solidFill>
              </a:rPr>
              <a:t>more peak current: </a:t>
            </a:r>
            <a:r>
              <a:rPr lang="en-GB" sz="1000" dirty="0" smtClean="0">
                <a:solidFill>
                  <a:schemeClr val="accent6"/>
                </a:solidFill>
              </a:rPr>
              <a:t>(~320 </a:t>
            </a:r>
            <a:r>
              <a:rPr lang="en-GB" sz="1000" dirty="0" smtClean="0">
                <a:solidFill>
                  <a:schemeClr val="accent6"/>
                </a:solidFill>
              </a:rPr>
              <a:t>-&gt; </a:t>
            </a:r>
            <a:r>
              <a:rPr lang="en-GB" sz="1000" dirty="0" smtClean="0">
                <a:solidFill>
                  <a:schemeClr val="accent6"/>
                </a:solidFill>
              </a:rPr>
              <a:t>1000 </a:t>
            </a:r>
            <a:r>
              <a:rPr lang="en-GB" sz="1000" dirty="0" smtClean="0">
                <a:solidFill>
                  <a:schemeClr val="accent6"/>
                </a:solidFill>
              </a:rPr>
              <a:t>A)</a:t>
            </a:r>
            <a:br>
              <a:rPr lang="en-GB" sz="1000" dirty="0" smtClean="0">
                <a:solidFill>
                  <a:schemeClr val="accent6"/>
                </a:solidFill>
              </a:rPr>
            </a:br>
            <a:r>
              <a:rPr lang="en-GB" sz="1000" dirty="0" smtClean="0">
                <a:solidFill>
                  <a:schemeClr val="accent6"/>
                </a:solidFill>
              </a:rPr>
              <a:t>~6x </a:t>
            </a:r>
            <a:r>
              <a:rPr lang="en-GB" sz="1000" dirty="0" smtClean="0">
                <a:solidFill>
                  <a:schemeClr val="accent6"/>
                </a:solidFill>
              </a:rPr>
              <a:t>more </a:t>
            </a:r>
            <a:r>
              <a:rPr lang="en-GB" sz="1000" dirty="0" err="1" smtClean="0">
                <a:solidFill>
                  <a:schemeClr val="accent6"/>
                </a:solidFill>
              </a:rPr>
              <a:t>dI</a:t>
            </a:r>
            <a:r>
              <a:rPr lang="en-GB" sz="1000" dirty="0" smtClean="0">
                <a:solidFill>
                  <a:schemeClr val="accent6"/>
                </a:solidFill>
              </a:rPr>
              <a:t>/</a:t>
            </a:r>
            <a:r>
              <a:rPr lang="en-GB" sz="1000" dirty="0" err="1" smtClean="0">
                <a:solidFill>
                  <a:schemeClr val="accent6"/>
                </a:solidFill>
              </a:rPr>
              <a:t>dt</a:t>
            </a:r>
            <a:r>
              <a:rPr lang="en-GB" sz="1000" dirty="0" smtClean="0">
                <a:solidFill>
                  <a:schemeClr val="accent6"/>
                </a:solidFill>
              </a:rPr>
              <a:t>: </a:t>
            </a:r>
            <a:r>
              <a:rPr lang="en-GB" sz="1000" dirty="0" smtClean="0">
                <a:solidFill>
                  <a:schemeClr val="accent6"/>
                </a:solidFill>
              </a:rPr>
              <a:t>(~300 </a:t>
            </a:r>
            <a:r>
              <a:rPr lang="en-GB" sz="1000" dirty="0" smtClean="0">
                <a:solidFill>
                  <a:schemeClr val="accent6"/>
                </a:solidFill>
              </a:rPr>
              <a:t>-&gt; </a:t>
            </a:r>
            <a:r>
              <a:rPr lang="en-GB" sz="1000" dirty="0" smtClean="0">
                <a:solidFill>
                  <a:schemeClr val="accent6"/>
                </a:solidFill>
              </a:rPr>
              <a:t>2000 </a:t>
            </a:r>
            <a:r>
              <a:rPr lang="en-GB" sz="1000" dirty="0" smtClean="0">
                <a:solidFill>
                  <a:schemeClr val="accent6"/>
                </a:solidFill>
              </a:rPr>
              <a:t>A/us) </a:t>
            </a:r>
            <a:endParaRPr lang="en-GB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98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New </a:t>
            </a:r>
            <a:r>
              <a:rPr lang="en-GB" sz="3200" dirty="0" smtClean="0"/>
              <a:t>PTC card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44132"/>
            <a:ext cx="5111181" cy="365759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400" dirty="0" smtClean="0"/>
              <a:t>Motivation for a new Power Trigger Controller (PTC) card:</a:t>
            </a:r>
            <a:endParaRPr lang="en-GB" sz="1400" dirty="0"/>
          </a:p>
          <a:p>
            <a:r>
              <a:rPr lang="en-GB" sz="1200" dirty="0"/>
              <a:t>Upgrade obsolete hardware components</a:t>
            </a:r>
          </a:p>
          <a:p>
            <a:r>
              <a:rPr lang="en-GB" sz="1200" dirty="0"/>
              <a:t>Adapt to the changes in </a:t>
            </a:r>
            <a:r>
              <a:rPr lang="en-GB" sz="1200" dirty="0" smtClean="0"/>
              <a:t>new PTM</a:t>
            </a:r>
            <a:endParaRPr lang="en-GB" sz="1200" dirty="0"/>
          </a:p>
          <a:p>
            <a:r>
              <a:rPr lang="en-GB" sz="1200" dirty="0" smtClean="0"/>
              <a:t>Improve </a:t>
            </a:r>
            <a:r>
              <a:rPr lang="en-GB" sz="1200" dirty="0"/>
              <a:t>diagnosis of output current and HV IGBT </a:t>
            </a:r>
            <a:r>
              <a:rPr lang="en-GB" sz="1200" dirty="0" smtClean="0"/>
              <a:t>state</a:t>
            </a:r>
          </a:p>
          <a:p>
            <a:r>
              <a:rPr lang="en-GB" sz="1200" dirty="0"/>
              <a:t>Provide Re-Trigger signals to IPOC / SAM </a:t>
            </a:r>
            <a:r>
              <a:rPr lang="en-GB" sz="1200" dirty="0" smtClean="0"/>
              <a:t>systems</a:t>
            </a:r>
          </a:p>
          <a:p>
            <a:r>
              <a:rPr lang="en-GB" sz="1200" dirty="0"/>
              <a:t>Add diagnosis of diodes in Re-Trigger </a:t>
            </a:r>
            <a:r>
              <a:rPr lang="en-GB" sz="1200" dirty="0" smtClean="0"/>
              <a:t>boxes</a:t>
            </a:r>
          </a:p>
          <a:p>
            <a:endParaRPr lang="en-GB" sz="1200" dirty="0"/>
          </a:p>
          <a:p>
            <a:pPr marL="36576" indent="0">
              <a:buNone/>
            </a:pPr>
            <a:r>
              <a:rPr lang="en-GB" sz="1400" dirty="0" smtClean="0"/>
              <a:t>Status</a:t>
            </a:r>
            <a:r>
              <a:rPr lang="en-GB" sz="1400" dirty="0"/>
              <a:t>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Design of schematics and PCB finished</a:t>
            </a:r>
          </a:p>
          <a:p>
            <a:r>
              <a:rPr lang="en-GB" sz="1200" dirty="0"/>
              <a:t>Prototype production </a:t>
            </a:r>
            <a:r>
              <a:rPr lang="en-GB" sz="1200" dirty="0" smtClean="0"/>
              <a:t>ongoing</a:t>
            </a:r>
          </a:p>
          <a:p>
            <a:endParaRPr lang="en-GB" sz="1200" dirty="0"/>
          </a:p>
          <a:p>
            <a:pPr marL="36576" indent="0">
              <a:buNone/>
            </a:pPr>
            <a:r>
              <a:rPr lang="en-GB" sz="1400" dirty="0" smtClean="0"/>
              <a:t>Budget</a:t>
            </a:r>
            <a:r>
              <a:rPr lang="en-GB" sz="1400" dirty="0"/>
              <a:t>: OK</a:t>
            </a:r>
          </a:p>
          <a:p>
            <a:r>
              <a:rPr lang="en-GB" sz="1200" dirty="0"/>
              <a:t>HL-LHC-CONS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898" y="167752"/>
            <a:ext cx="2566373" cy="422811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92218" y="3550556"/>
            <a:ext cx="1684224" cy="25297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accent6"/>
                </a:solidFill>
              </a:rPr>
              <a:t>New PTC </a:t>
            </a:r>
            <a:r>
              <a:rPr lang="en-GB" sz="1000" dirty="0" smtClean="0">
                <a:solidFill>
                  <a:schemeClr val="accent6"/>
                </a:solidFill>
              </a:rPr>
              <a:t>card - </a:t>
            </a:r>
            <a:r>
              <a:rPr lang="en-GB" sz="1000" dirty="0" smtClean="0">
                <a:solidFill>
                  <a:schemeClr val="accent6"/>
                </a:solidFill>
              </a:rPr>
              <a:t>3D view</a:t>
            </a:r>
            <a:endParaRPr lang="en-GB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</a:t>
            </a:r>
            <a:r>
              <a:rPr lang="en-GB" sz="3200" dirty="0" smtClean="0"/>
              <a:t>New MKB Re-Triggering System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799" y="745316"/>
            <a:ext cx="5327520" cy="369333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/>
              <a:t>Motivation for a new Re-Trigger </a:t>
            </a:r>
            <a:r>
              <a:rPr lang="en-GB" sz="1400" dirty="0" smtClean="0"/>
              <a:t>system </a:t>
            </a:r>
            <a:r>
              <a:rPr lang="en-GB" sz="1400" dirty="0"/>
              <a:t>for MKB:</a:t>
            </a:r>
          </a:p>
          <a:p>
            <a:r>
              <a:rPr lang="en-GB" sz="1200" b="1" dirty="0"/>
              <a:t>Synchronous</a:t>
            </a:r>
            <a:r>
              <a:rPr lang="en-GB" sz="1200" dirty="0"/>
              <a:t> dump with </a:t>
            </a:r>
            <a:r>
              <a:rPr lang="en-GB" sz="1200" b="1" dirty="0"/>
              <a:t>all MKB in phase </a:t>
            </a:r>
            <a:r>
              <a:rPr lang="en-GB" sz="1200" dirty="0" smtClean="0"/>
              <a:t>for </a:t>
            </a:r>
            <a:r>
              <a:rPr lang="en-GB" sz="1200" dirty="0"/>
              <a:t>MKB erratic</a:t>
            </a:r>
          </a:p>
          <a:p>
            <a:r>
              <a:rPr lang="en-GB" sz="1200" dirty="0"/>
              <a:t>Solves problem of coupling between generators for MKB </a:t>
            </a:r>
            <a:r>
              <a:rPr lang="en-GB" sz="1200" dirty="0" smtClean="0"/>
              <a:t>erratic</a:t>
            </a:r>
          </a:p>
          <a:p>
            <a:r>
              <a:rPr lang="en-GB" sz="1200" dirty="0" smtClean="0"/>
              <a:t>MKB GTO stack is re-triggered by PTM in case of erratic (Like MKD)</a:t>
            </a:r>
            <a:endParaRPr lang="en-GB" sz="1200" dirty="0"/>
          </a:p>
          <a:p>
            <a:endParaRPr lang="en-GB" sz="1400" dirty="0" smtClean="0"/>
          </a:p>
          <a:p>
            <a:pPr marL="36576" indent="0">
              <a:buNone/>
            </a:pPr>
            <a:r>
              <a:rPr lang="en-GB" sz="1400" dirty="0" smtClean="0"/>
              <a:t>Budget</a:t>
            </a:r>
            <a:r>
              <a:rPr lang="en-GB" sz="1400" dirty="0"/>
              <a:t>: OK</a:t>
            </a:r>
          </a:p>
          <a:p>
            <a:r>
              <a:rPr lang="en-GB" sz="1200" dirty="0" smtClean="0"/>
              <a:t>LHC-CONS</a:t>
            </a:r>
            <a:endParaRPr lang="en-GB" sz="1200" dirty="0"/>
          </a:p>
          <a:p>
            <a:pPr marL="36576" indent="0">
              <a:buNone/>
            </a:pP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930955"/>
            <a:ext cx="6525335" cy="25076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525452" y="732614"/>
            <a:ext cx="3581120" cy="155973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Simulations of Re-Trigger </a:t>
            </a:r>
            <a:r>
              <a:rPr lang="en-GB" sz="1200" dirty="0" smtClean="0"/>
              <a:t>lines done</a:t>
            </a:r>
            <a:endParaRPr lang="en-GB" sz="1200" dirty="0"/>
          </a:p>
          <a:p>
            <a:r>
              <a:rPr lang="en-GB" sz="1200" dirty="0"/>
              <a:t>Measure to confirm/adjust </a:t>
            </a:r>
            <a:r>
              <a:rPr lang="en-GB" sz="1200" dirty="0" smtClean="0"/>
              <a:t>model done</a:t>
            </a:r>
            <a:endParaRPr lang="en-GB" sz="1200" dirty="0"/>
          </a:p>
          <a:p>
            <a:r>
              <a:rPr lang="en-GB" sz="1200" dirty="0"/>
              <a:t>Development of MKB Re-Trigger box done</a:t>
            </a:r>
          </a:p>
          <a:p>
            <a:r>
              <a:rPr lang="en-GB" sz="1200" dirty="0" smtClean="0"/>
              <a:t>Solution presented at MPP: OK</a:t>
            </a:r>
            <a:endParaRPr lang="en-GB" sz="1100" dirty="0"/>
          </a:p>
        </p:txBody>
      </p:sp>
      <p:sp>
        <p:nvSpPr>
          <p:cNvPr id="9" name="Rectangle 8"/>
          <p:cNvSpPr/>
          <p:nvPr/>
        </p:nvSpPr>
        <p:spPr>
          <a:xfrm>
            <a:off x="7173163" y="3701583"/>
            <a:ext cx="1761286" cy="5969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New MKB Re-Trigger box:</a:t>
            </a:r>
            <a:br>
              <a:rPr lang="en-GB" sz="1000" dirty="0" smtClean="0">
                <a:solidFill>
                  <a:schemeClr val="accent6"/>
                </a:solidFill>
              </a:rPr>
            </a:br>
            <a:r>
              <a:rPr lang="en-GB" sz="1000" dirty="0" smtClean="0">
                <a:solidFill>
                  <a:schemeClr val="accent6"/>
                </a:solidFill>
              </a:rPr>
              <a:t>MKB inject energy on the Re-trigger line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06613" y="1998133"/>
            <a:ext cx="2296363" cy="38210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Decoupling box (diodes):</a:t>
            </a:r>
          </a:p>
          <a:p>
            <a:r>
              <a:rPr lang="en-GB" sz="1000" dirty="0" smtClean="0">
                <a:solidFill>
                  <a:schemeClr val="accent6"/>
                </a:solidFill>
              </a:rPr>
              <a:t>MKB erratic not propagated to MKDs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0663" y="3868602"/>
            <a:ext cx="1956857" cy="52264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MKB Re-Trigger line connected to TSUs to perform sync dump in case of MKB erratic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0747" y="3916009"/>
            <a:ext cx="1860974" cy="38210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MKB Re-Triggering concept:</a:t>
            </a:r>
          </a:p>
          <a:p>
            <a:r>
              <a:rPr lang="en-GB" sz="1000" dirty="0" smtClean="0">
                <a:solidFill>
                  <a:schemeClr val="accent6"/>
                </a:solidFill>
              </a:rPr>
              <a:t>(Orange parts are added)</a:t>
            </a:r>
            <a:endParaRPr lang="en-GB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8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05950"/>
          </a:xfrm>
        </p:spPr>
        <p:txBody>
          <a:bodyPr>
            <a:noAutofit/>
          </a:bodyPr>
          <a:lstStyle/>
          <a:p>
            <a:r>
              <a:rPr lang="en-GB" sz="3200" dirty="0"/>
              <a:t>LS2: </a:t>
            </a:r>
            <a:r>
              <a:rPr lang="en-GB" sz="3200" dirty="0" smtClean="0"/>
              <a:t>New MKD Re-Trigger System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44132"/>
            <a:ext cx="4810899" cy="3657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 smtClean="0"/>
              <a:t>Motivation:</a:t>
            </a:r>
            <a:endParaRPr lang="en-GB" sz="1400" dirty="0"/>
          </a:p>
          <a:p>
            <a:r>
              <a:rPr lang="en-GB" sz="1200" dirty="0"/>
              <a:t>Attenuation of </a:t>
            </a:r>
            <a:r>
              <a:rPr lang="en-GB" sz="1200" dirty="0" smtClean="0"/>
              <a:t>redundant pulses </a:t>
            </a:r>
            <a:r>
              <a:rPr lang="en-GB" sz="1200" dirty="0"/>
              <a:t>on the Re-Trigger </a:t>
            </a:r>
            <a:r>
              <a:rPr lang="en-GB" sz="1200" dirty="0" smtClean="0"/>
              <a:t>line</a:t>
            </a:r>
            <a:br>
              <a:rPr lang="en-GB" sz="1200" dirty="0" smtClean="0"/>
            </a:br>
            <a:r>
              <a:rPr lang="en-GB" sz="1200" dirty="0" smtClean="0"/>
              <a:t>(Diagnosis problem)</a:t>
            </a:r>
          </a:p>
          <a:p>
            <a:r>
              <a:rPr lang="en-GB" sz="1200" dirty="0" smtClean="0"/>
              <a:t>Added redundant </a:t>
            </a:r>
            <a:r>
              <a:rPr lang="en-GB" sz="1200" dirty="0"/>
              <a:t>pulses </a:t>
            </a:r>
            <a:r>
              <a:rPr lang="en-GB" sz="1200" dirty="0" smtClean="0"/>
              <a:t>on </a:t>
            </a:r>
            <a:r>
              <a:rPr lang="en-GB" sz="1200" dirty="0"/>
              <a:t>the Re-Trigger </a:t>
            </a:r>
            <a:r>
              <a:rPr lang="en-GB" sz="1200" dirty="0" smtClean="0"/>
              <a:t>L</a:t>
            </a:r>
            <a:r>
              <a:rPr lang="en-GB" sz="1200" dirty="0" smtClean="0"/>
              <a:t>ine</a:t>
            </a:r>
            <a:br>
              <a:rPr lang="en-GB" sz="1200" dirty="0" smtClean="0"/>
            </a:br>
            <a:r>
              <a:rPr lang="en-GB" sz="1200" dirty="0" smtClean="0"/>
              <a:t> </a:t>
            </a:r>
            <a:r>
              <a:rPr lang="en-GB" sz="1200" dirty="0" smtClean="0"/>
              <a:t>for </a:t>
            </a:r>
            <a:r>
              <a:rPr lang="en-GB" sz="1200" dirty="0"/>
              <a:t>n</a:t>
            </a:r>
            <a:r>
              <a:rPr lang="en-GB" sz="1200" dirty="0" smtClean="0"/>
              <a:t>ew MKB Re-Trigger system </a:t>
            </a:r>
            <a:r>
              <a:rPr lang="en-GB" sz="1200" dirty="0"/>
              <a:t>implementation</a:t>
            </a:r>
          </a:p>
          <a:p>
            <a:r>
              <a:rPr lang="en-GB" sz="1200" dirty="0"/>
              <a:t>Avoid domino effect for </a:t>
            </a:r>
            <a:r>
              <a:rPr lang="en-GB" sz="1200" dirty="0" smtClean="0"/>
              <a:t>re-triggering </a:t>
            </a:r>
            <a:r>
              <a:rPr lang="en-GB" sz="1200" dirty="0"/>
              <a:t>of all generators</a:t>
            </a:r>
          </a:p>
          <a:p>
            <a:r>
              <a:rPr lang="en-GB" sz="1200" dirty="0" smtClean="0"/>
              <a:t>Provide </a:t>
            </a:r>
            <a:r>
              <a:rPr lang="en-GB" sz="1200" dirty="0"/>
              <a:t>good </a:t>
            </a:r>
            <a:r>
              <a:rPr lang="en-GB" sz="1200" dirty="0" smtClean="0"/>
              <a:t>pickup signals </a:t>
            </a:r>
            <a:r>
              <a:rPr lang="en-GB" sz="1200" dirty="0"/>
              <a:t>to PTC for IPOC / SAM </a:t>
            </a:r>
            <a:r>
              <a:rPr lang="en-GB" sz="1200" dirty="0" smtClean="0"/>
              <a:t>systems</a:t>
            </a:r>
          </a:p>
          <a:p>
            <a:r>
              <a:rPr lang="en-GB" sz="1200" dirty="0" smtClean="0"/>
              <a:t>Add diagnosis of diodes in Re-Trigger </a:t>
            </a:r>
            <a:r>
              <a:rPr lang="en-GB" sz="1200" dirty="0" smtClean="0"/>
              <a:t>boxes</a:t>
            </a:r>
            <a:endParaRPr lang="en-GB" sz="1200" dirty="0"/>
          </a:p>
          <a:p>
            <a:endParaRPr lang="en-GB" sz="1200" dirty="0"/>
          </a:p>
          <a:p>
            <a:pPr marL="36576" indent="0">
              <a:buNone/>
            </a:pPr>
            <a:r>
              <a:rPr lang="en-GB" sz="1400" dirty="0"/>
              <a:t>Status: </a:t>
            </a:r>
            <a:r>
              <a:rPr lang="en-GB" sz="1400" dirty="0" smtClean="0"/>
              <a:t>Ongoing </a:t>
            </a:r>
            <a:r>
              <a:rPr lang="en-GB" sz="1400" dirty="0"/>
              <a:t>OK</a:t>
            </a:r>
          </a:p>
          <a:p>
            <a:r>
              <a:rPr lang="en-GB" sz="1200" dirty="0"/>
              <a:t>Development of new MKD Re-Trigger boxes </a:t>
            </a:r>
            <a:r>
              <a:rPr lang="en-GB" sz="1200" dirty="0" smtClean="0"/>
              <a:t>started</a:t>
            </a:r>
          </a:p>
          <a:p>
            <a:r>
              <a:rPr lang="en-GB" sz="1200" dirty="0" smtClean="0"/>
              <a:t>Advanced from LS3</a:t>
            </a:r>
            <a:endParaRPr lang="en-GB" sz="1200" dirty="0"/>
          </a:p>
          <a:p>
            <a:endParaRPr lang="en-GB" sz="1100" dirty="0"/>
          </a:p>
          <a:p>
            <a:pPr marL="36576" indent="0">
              <a:buNone/>
            </a:pPr>
            <a:r>
              <a:rPr lang="en-GB" sz="1400" dirty="0"/>
              <a:t>Budget: OK</a:t>
            </a:r>
          </a:p>
          <a:p>
            <a:r>
              <a:rPr lang="en-GB" sz="1200" dirty="0"/>
              <a:t>HL-LHC-CONS</a:t>
            </a:r>
          </a:p>
          <a:p>
            <a:pPr marL="36576" indent="0">
              <a:buNone/>
            </a:pP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LBDS Control Upgrades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99" y="737171"/>
            <a:ext cx="3415956" cy="194213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43413" y="681070"/>
            <a:ext cx="2894462" cy="35595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IPOC – Pulses propagated on Re-Trigger line</a:t>
            </a:r>
          </a:p>
          <a:p>
            <a:r>
              <a:rPr lang="en-GB" sz="1000" dirty="0" smtClean="0">
                <a:solidFill>
                  <a:schemeClr val="accent6"/>
                </a:solidFill>
              </a:rPr>
              <a:t>    (Pulses attenuation through 15 MKD)</a:t>
            </a:r>
            <a:endParaRPr lang="en-GB" sz="1000" dirty="0" smtClean="0">
              <a:solidFill>
                <a:schemeClr val="accent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028" y="2679304"/>
            <a:ext cx="4383972" cy="175629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15637" y="3972913"/>
            <a:ext cx="2116950" cy="41901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 smtClean="0">
                <a:solidFill>
                  <a:schemeClr val="accent6"/>
                </a:solidFill>
              </a:rPr>
              <a:t>Re-Trigger </a:t>
            </a:r>
            <a:r>
              <a:rPr lang="en-GB" sz="1000" dirty="0" smtClean="0">
                <a:solidFill>
                  <a:schemeClr val="accent6"/>
                </a:solidFill>
              </a:rPr>
              <a:t>delay (</a:t>
            </a:r>
            <a:r>
              <a:rPr lang="en-GB" sz="1000" dirty="0" smtClean="0">
                <a:solidFill>
                  <a:schemeClr val="accent6"/>
                </a:solidFill>
              </a:rPr>
              <a:t>Second / Last</a:t>
            </a:r>
            <a:r>
              <a:rPr lang="en-GB" sz="1000" dirty="0" smtClean="0">
                <a:solidFill>
                  <a:schemeClr val="accent6"/>
                </a:solidFill>
              </a:rPr>
              <a:t>)</a:t>
            </a:r>
            <a:br>
              <a:rPr lang="en-GB" sz="1000" dirty="0" smtClean="0">
                <a:solidFill>
                  <a:schemeClr val="accent6"/>
                </a:solidFill>
              </a:rPr>
            </a:br>
            <a:r>
              <a:rPr lang="en-GB" sz="1000" dirty="0" smtClean="0">
                <a:solidFill>
                  <a:schemeClr val="accent6"/>
                </a:solidFill>
              </a:rPr>
              <a:t>in case </a:t>
            </a:r>
            <a:r>
              <a:rPr lang="en-GB" sz="1000" dirty="0" smtClean="0">
                <a:solidFill>
                  <a:schemeClr val="accent6"/>
                </a:solidFill>
              </a:rPr>
              <a:t>of Erratic of </a:t>
            </a:r>
            <a:r>
              <a:rPr lang="en-GB" sz="1000" dirty="0" smtClean="0">
                <a:solidFill>
                  <a:schemeClr val="accent6"/>
                </a:solidFill>
              </a:rPr>
              <a:t>MKD at 7 </a:t>
            </a:r>
            <a:r>
              <a:rPr lang="en-GB" sz="1000" dirty="0" err="1" smtClean="0">
                <a:solidFill>
                  <a:schemeClr val="accent6"/>
                </a:solidFill>
              </a:rPr>
              <a:t>TeV</a:t>
            </a:r>
            <a:endParaRPr lang="en-GB" sz="10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8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1973</TotalTime>
  <Words>1713</Words>
  <Application>Microsoft Office PowerPoint</Application>
  <PresentationFormat>On-screen Show (16:9)</PresentationFormat>
  <Paragraphs>402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CERNCorporate16-9</vt:lpstr>
      <vt:lpstr>PowerPoint Presentation</vt:lpstr>
      <vt:lpstr>LBDS Control Upgrades  LBDS Review and its readiness for the Run3 and HL-LHC operation</vt:lpstr>
      <vt:lpstr>Plan</vt:lpstr>
      <vt:lpstr>Some Controls Problems during Run I &amp; II</vt:lpstr>
      <vt:lpstr>LS2 Upgrades (Ongoing)</vt:lpstr>
      <vt:lpstr>LS2: New PTM</vt:lpstr>
      <vt:lpstr>LS2: New PTC card</vt:lpstr>
      <vt:lpstr>LS2: New MKB Re-Triggering System</vt:lpstr>
      <vt:lpstr>LS2: New MKD Re-Trigger System</vt:lpstr>
      <vt:lpstr>LS2: IPOC Systems Extension</vt:lpstr>
      <vt:lpstr>LS2: SAM Systems</vt:lpstr>
      <vt:lpstr>LS2: HV Generator Controls Maintenance</vt:lpstr>
      <vt:lpstr>LS2: PLC Systems Maintenance</vt:lpstr>
      <vt:lpstr>LS3 Upgrades (In baseline)</vt:lpstr>
      <vt:lpstr>LS3: PLC Systems Upgrade</vt:lpstr>
      <vt:lpstr>LS3 Upgrades (Not in baseline)</vt:lpstr>
      <vt:lpstr>LS3: Upgrade of IPOC digitisers</vt:lpstr>
      <vt:lpstr>LS3: Upgrade of BETS</vt:lpstr>
      <vt:lpstr>LS3: Upgrade of TSU hardware</vt:lpstr>
      <vt:lpstr>LS3: Upgrade Capacitor Charging Power Supplies</vt:lpstr>
      <vt:lpstr>LS3: Provide Controls for Additional MKBH tanks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LBDS Control Upgrades</dc:title>
  <dc:creator>Nicolas Magnin</dc:creator>
  <cp:lastModifiedBy>Nicolas Magnin</cp:lastModifiedBy>
  <cp:revision>464</cp:revision>
  <dcterms:created xsi:type="dcterms:W3CDTF">2019-01-28T17:32:47Z</dcterms:created>
  <dcterms:modified xsi:type="dcterms:W3CDTF">2019-02-04T22:19:58Z</dcterms:modified>
</cp:coreProperties>
</file>