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21"/>
  </p:notesMasterIdLst>
  <p:sldIdLst>
    <p:sldId id="258" r:id="rId2"/>
    <p:sldId id="257" r:id="rId3"/>
    <p:sldId id="284" r:id="rId4"/>
    <p:sldId id="286" r:id="rId5"/>
    <p:sldId id="287" r:id="rId6"/>
    <p:sldId id="272" r:id="rId7"/>
    <p:sldId id="273" r:id="rId8"/>
    <p:sldId id="274" r:id="rId9"/>
    <p:sldId id="281" r:id="rId10"/>
    <p:sldId id="276" r:id="rId11"/>
    <p:sldId id="279" r:id="rId12"/>
    <p:sldId id="283" r:id="rId13"/>
    <p:sldId id="292" r:id="rId14"/>
    <p:sldId id="290" r:id="rId15"/>
    <p:sldId id="277" r:id="rId16"/>
    <p:sldId id="278" r:id="rId17"/>
    <p:sldId id="282" r:id="rId18"/>
    <p:sldId id="291" r:id="rId19"/>
    <p:sldId id="289" r:id="rId20"/>
  </p:sldIdLst>
  <p:sldSz cx="9144000" cy="6858000" type="screen4x3"/>
  <p:notesSz cx="6797675" cy="9872663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orbel" panose="020B0503020204020204" pitchFamily="34" charset="0"/>
      <p:regular r:id="rId26"/>
      <p:bold r:id="rId27"/>
      <p:italic r:id="rId28"/>
      <p:boldItalic r:id="rId29"/>
    </p:embeddedFont>
    <p:embeddedFont>
      <p:font typeface="Ubuntu" panose="020B0504030602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0" autoAdjust="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6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64B95F-C89E-4E29-B276-BB3B07F01F94}" type="datetimeFigureOut">
              <a:rPr lang="en-US"/>
              <a:pPr>
                <a:defRPr/>
              </a:pPr>
              <a:t>2/5/19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14999A-D858-41BD-9FDA-5388A09DE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605416-B847-487A-A315-5DC1BDC05B1A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115847D-A9FC-4586-B0C0-4D179230C9BC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53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5 February 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dirty="0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17534-4ED1-4D4E-8D92-7B87A82ACD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8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5 February 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dirty="0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AAF1-A697-4210-AE05-F7C12E0EE5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80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60C6-DD54-4C72-8505-7B4E1257E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8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5 February 2019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dirty="0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3419D2E-83B7-49F5-9F38-B9377628B98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81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5 February 2019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dirty="0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7A5F8-8EF4-4457-A5F4-5F2016CCE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0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13C8A-AB49-4E2A-9202-06356B42A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8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105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5 February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66A873B6-C5DB-4D16-AE02-E1EB4C2FE5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48986/1" TargetMode="External"/><Relationship Id="rId2" Type="http://schemas.openxmlformats.org/officeDocument/2006/relationships/hyperlink" Target="https://indico.cern.ch/event/729105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62417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-machine-committee/Minutes/1/lmc_369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1765340"/>
            <a:ext cx="8266113" cy="2252318"/>
          </a:xfrm>
        </p:spPr>
        <p:txBody>
          <a:bodyPr>
            <a:normAutofit/>
          </a:bodyPr>
          <a:lstStyle/>
          <a:p>
            <a:r>
              <a:rPr lang="en-US" sz="4800" dirty="0"/>
              <a:t>TDE upgrade needs and future prospects for HL-LHC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345649"/>
            <a:ext cx="8266113" cy="76981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500" dirty="0">
                <a:ea typeface="+mn-ea"/>
              </a:rPr>
              <a:t>M. Calviani, S. Gilardoni (EN-STI) </a:t>
            </a:r>
          </a:p>
        </p:txBody>
      </p:sp>
      <p:sp>
        <p:nvSpPr>
          <p:cNvPr id="2" name="Rectangle 1"/>
          <p:cNvSpPr/>
          <p:nvPr/>
        </p:nvSpPr>
        <p:spPr>
          <a:xfrm>
            <a:off x="1682151" y="678015"/>
            <a:ext cx="6021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LHC Beam Dump System Review and its readiness for the Run3 and HL-LHC operation</a:t>
            </a:r>
          </a:p>
          <a:p>
            <a:pPr algn="ctr"/>
            <a:r>
              <a:rPr lang="en-US" sz="2400" dirty="0"/>
              <a:t>5</a:t>
            </a:r>
            <a:r>
              <a:rPr lang="en-US" sz="2400" baseline="30000" dirty="0"/>
              <a:t>th</a:t>
            </a:r>
            <a:r>
              <a:rPr lang="en-US" sz="2400" dirty="0"/>
              <a:t> February 2019</a:t>
            </a:r>
            <a:endParaRPr lang="en-GB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2446-CA74-8049-9644-BB8CA2982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ALARA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0CAE0-D307-484A-AF7D-3D848576D82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Interventions in the tunnel to repair leaks and exchange/fix gaskets are heavy from a radiation protection point of view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~3 mSv collective </a:t>
            </a:r>
            <a:r>
              <a:rPr lang="en-US" dirty="0"/>
              <a:t>have been cumulated taking into account all operational during </a:t>
            </a:r>
            <a:r>
              <a:rPr lang="en-US" b="1" dirty="0"/>
              <a:t>2015-2018</a:t>
            </a:r>
            <a:r>
              <a:rPr lang="en-US" dirty="0"/>
              <a:t> by all intervening teams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Current design not remot</a:t>
            </a:r>
            <a:r>
              <a:rPr lang="en-US" dirty="0">
                <a:solidFill>
                  <a:schemeClr val="tx1"/>
                </a:solidFill>
              </a:rPr>
              <a:t>e-</a:t>
            </a:r>
            <a:r>
              <a:rPr lang="en-US" dirty="0"/>
              <a:t>handling friendly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Dose rate in the dump area will (only) increase over the years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With the same reliability as in Run2, rough evaluations predict </a:t>
            </a:r>
            <a:r>
              <a:rPr lang="en-US" b="1" dirty="0"/>
              <a:t>~10-20 mSv collective until LS3</a:t>
            </a:r>
            <a:r>
              <a:rPr lang="en-US" dirty="0"/>
              <a:t>, which is </a:t>
            </a:r>
            <a:r>
              <a:rPr lang="en-US" dirty="0">
                <a:solidFill>
                  <a:schemeClr val="tx1"/>
                </a:solidFill>
              </a:rPr>
              <a:t>unacceptable </a:t>
            </a:r>
            <a:r>
              <a:rPr lang="en-US" b="1" dirty="0">
                <a:solidFill>
                  <a:schemeClr val="tx1"/>
                </a:solidFill>
              </a:rPr>
              <a:t>from ALARA point of view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These values will be proportionally higher in the HL-LHC era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New design could be made remote-handling friendly to reduce </a:t>
            </a:r>
            <a:r>
              <a:rPr lang="en-US" dirty="0">
                <a:solidFill>
                  <a:schemeClr val="tx1"/>
                </a:solidFill>
              </a:rPr>
              <a:t>human interventions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Already today optimizing interventions with robots when possible (EN/SMM)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Coupled FLUKA with Radiation Survey with Virtual Reality environments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35919-4679-D543-BE4E-7EFA500E71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B6ADB-6A6E-2742-BF90-71EECC7403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32229-1760-9249-9547-34DD35211E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2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AF7F-99BB-4943-9FFB-A02EE625A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Low density graphite characterization (I/II)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3DFFA-738B-4949-AC4A-BE82B51427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Low density graphite (Sigraflex F03510 E) is very complex to characterize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Employed usually for sealing applications in chemical and petrochemical industry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Not typical used to sustain dynamic &amp; thermal loads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Systematic lack of data, not used for construction of operational ones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Oxidation behavior at high T summarized during </a:t>
            </a:r>
            <a:r>
              <a:rPr lang="en-US" dirty="0">
                <a:hlinkClick r:id="rId2"/>
              </a:rPr>
              <a:t>HL-LHC TCC #50 </a:t>
            </a:r>
            <a:r>
              <a:rPr lang="en-US" dirty="0"/>
              <a:t>with details in </a:t>
            </a:r>
            <a:r>
              <a:rPr lang="en-US" dirty="0">
                <a:hlinkClick r:id="rId3"/>
              </a:rPr>
              <a:t>EDMS 1848986</a:t>
            </a:r>
            <a:r>
              <a:rPr lang="en-US" dirty="0"/>
              <a:t> – studies at CERN and at SGL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“[..] Inert atmosphere recommended to guarantee safe operation over long-term”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However interaction between C and N</a:t>
            </a:r>
            <a:r>
              <a:rPr lang="en-US" baseline="-25000" dirty="0"/>
              <a:t>2</a:t>
            </a:r>
            <a:r>
              <a:rPr lang="en-US" dirty="0"/>
              <a:t> &gt;1500 °C is to be studied (cyanogen </a:t>
            </a:r>
            <a:r>
              <a:rPr lang="en-US"/>
              <a:t>&amp; hydrogen cyanide </a:t>
            </a:r>
            <a:r>
              <a:rPr lang="en-US" dirty="0"/>
              <a:t>formation, mass reduction, etc.)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Can Sigraflex survive (cycle performances) at 1900 °C for regular dumps?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A1D8E-EBB0-F043-BAB1-C37D5C07468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5F5F3-8CF4-DA45-A9DD-5F856735F2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19C0A-F233-1742-A61C-88B7E9D452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3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Low density graphite characterization (II/II)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0375" y="1245522"/>
            <a:ext cx="8226425" cy="43601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Fundamental to be able to predict the behavior of Sigraflex </a:t>
            </a:r>
            <a:r>
              <a:rPr lang="en-US" dirty="0">
                <a:sym typeface="Wingdings" panose="05000000000000000000" pitchFamily="2" charset="2"/>
              </a:rPr>
              <a:t> requires detailed measurement of thermo-physical and mechanical properties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An effort has been made by the EN/MME MML ( M. Guinchard presentation)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We are however missing</a:t>
            </a:r>
            <a:r>
              <a:rPr lang="en-US" b="1" dirty="0">
                <a:sym typeface="Wingdings" panose="05000000000000000000" pitchFamily="2" charset="2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ym typeface="Wingdings" panose="05000000000000000000" pitchFamily="2" charset="2"/>
              </a:rPr>
              <a:t>The complete stress/strain behavior as a function of T and strain rate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ym typeface="Wingdings" panose="05000000000000000000" pitchFamily="2" charset="2"/>
              </a:rPr>
              <a:t>An EOS and a constitutive law in order to properly model the behavior of the material under dynamic load with LS-DYNA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ym typeface="Wingdings" panose="05000000000000000000" pitchFamily="2" charset="2"/>
              </a:rPr>
              <a:t>Fatigue and damage behavior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Potential HiRadMat test of representative material in 2021 or 2022 (</a:t>
            </a:r>
            <a:r>
              <a:rPr lang="en-US" dirty="0" err="1">
                <a:sym typeface="Wingdings" panose="05000000000000000000" pitchFamily="2" charset="2"/>
              </a:rPr>
              <a:t>T</a:t>
            </a:r>
            <a:r>
              <a:rPr lang="en-US" baseline="-25000" dirty="0" err="1">
                <a:sym typeface="Wingdings" panose="05000000000000000000" pitchFamily="2" charset="2"/>
              </a:rPr>
              <a:t>max</a:t>
            </a:r>
            <a:r>
              <a:rPr lang="en-US" dirty="0">
                <a:sym typeface="Wingdings" panose="05000000000000000000" pitchFamily="2" charset="2"/>
              </a:rPr>
              <a:t>?)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A possibility for complete characterization is being discussed with NTNU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9950" y="5721432"/>
            <a:ext cx="7086600" cy="4001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First milestone set by end of 2020 for first results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9991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CA9C4-1FC2-5C41-965B-974B7E74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D1146-4999-DB42-ACDA-121384ED37A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F0E0F-B7D6-DE4F-B47F-503D02537C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D59F2-31C7-1941-858D-CE90CE7C9A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9A967-3E67-2140-A153-C09474BCA3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9CD50E-7954-A249-8668-EB2AFC3C0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84" y="755002"/>
            <a:ext cx="8617831" cy="502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52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1501D-A9E7-C843-9D4A-BE9BA79DB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new core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E62D4-1C09-534D-8A02-95F7A2620DE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Must </a:t>
            </a:r>
            <a:r>
              <a:rPr lang="en-US" b="1" dirty="0"/>
              <a:t>constrain dump movement </a:t>
            </a:r>
            <a:r>
              <a:rPr lang="en-US" dirty="0"/>
              <a:t>mainly in longitudinal direction</a:t>
            </a: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b="1" dirty="0"/>
              <a:t>Avoid plastic deformation of assembly/failures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Vibration, permanent displacements, etc.</a:t>
            </a:r>
          </a:p>
          <a:p>
            <a:pPr>
              <a:buFont typeface="Wingdings" pitchFamily="2" charset="2"/>
              <a:buChar char="§"/>
            </a:pPr>
            <a:r>
              <a:rPr lang="en-US" b="1" dirty="0"/>
              <a:t>Concerns for thermo-mechanical stresses on the 318L housing (including welding)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Detailed study still to be done (not exhaustively done in the past)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Existing air cooling might not be sufficient (water-cooling suggested in past)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Failure of housing could lead to contamination in the cavern due to dispersion of graphite powder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Behavior of graphite in N</a:t>
            </a:r>
            <a:r>
              <a:rPr lang="en-US" baseline="-25000" dirty="0"/>
              <a:t>2</a:t>
            </a:r>
            <a:r>
              <a:rPr lang="en-US" dirty="0"/>
              <a:t> likely put in question at extremely high operational temperatures</a:t>
            </a:r>
          </a:p>
          <a:p>
            <a:pPr lvl="1">
              <a:buFont typeface="Wingdings" pitchFamily="2" charset="2"/>
              <a:buChar char="§"/>
            </a:pPr>
            <a:r>
              <a:rPr lang="en-US">
                <a:sym typeface="Wingdings" panose="05000000000000000000" pitchFamily="2" charset="2"/>
              </a:rPr>
              <a:t>To </a:t>
            </a:r>
            <a:r>
              <a:rPr lang="en-US" dirty="0">
                <a:sym typeface="Wingdings" panose="05000000000000000000" pitchFamily="2" charset="2"/>
              </a:rPr>
              <a:t>be clarified by end of 2020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For installation during LS3, remaining studies/assessment to be completed by 2020-21, new design in 2021-2022, construction 2023-2024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42C38-4F47-A247-AE6F-7D31F7F70C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F6477-7197-B141-9925-C01901BF18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226A-54FA-484F-A879-74ACDB903C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1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EF44E-907C-DA44-A08A-F0063449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ideas for new dump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B8F90-4852-C541-974F-F4EA44AE8EE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4"/>
            <a:ext cx="8226425" cy="429111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Conceptual design not available yet, since resources have focused in </a:t>
            </a:r>
          </a:p>
          <a:p>
            <a:pPr marL="515938" lvl="1" indent="-342900">
              <a:buFont typeface="+mj-lt"/>
              <a:buAutoNum type="arabicPeriod"/>
            </a:pPr>
            <a:r>
              <a:rPr lang="en-US" dirty="0"/>
              <a:t>Understanding currently installed TDE behavior and fix operational issues</a:t>
            </a:r>
          </a:p>
          <a:p>
            <a:pPr marL="515938" lvl="1" indent="-342900">
              <a:buFont typeface="+mj-lt"/>
              <a:buAutoNum type="arabicPeriod"/>
            </a:pPr>
            <a:r>
              <a:rPr lang="en-US" dirty="0"/>
              <a:t>Developing Run3 enabling solutions to be implemented during LS2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Decouple core from external housing</a:t>
            </a:r>
            <a:r>
              <a:rPr lang="en-US" dirty="0"/>
              <a:t>, to avoid the transmission of vibrations towards the outside vessel and to the N</a:t>
            </a:r>
            <a:r>
              <a:rPr lang="en-US" baseline="-25000" dirty="0"/>
              <a:t>2</a:t>
            </a:r>
            <a:r>
              <a:rPr lang="en-US" dirty="0"/>
              <a:t> sector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Decouple dump assembly from </a:t>
            </a:r>
            <a:r>
              <a:rPr lang="en-US"/>
              <a:t>UHV sector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“Block” the entire core on the ground </a:t>
            </a:r>
            <a:r>
              <a:rPr lang="en-US" dirty="0"/>
              <a:t>with the help of longitudinal restrainers (probably with dampers)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Review the </a:t>
            </a:r>
            <a:r>
              <a:rPr lang="en-US" b="1" dirty="0"/>
              <a:t>configuration of the core to reduce peak temperature</a:t>
            </a:r>
            <a:r>
              <a:rPr lang="en-US" dirty="0"/>
              <a:t>, employing an ever lower graphite density (~0.7-0.8 g/cm</a:t>
            </a:r>
            <a:r>
              <a:rPr lang="en-US" baseline="30000" dirty="0"/>
              <a:t>3</a:t>
            </a:r>
            <a:r>
              <a:rPr lang="en-US" dirty="0"/>
              <a:t>) – if studies show that behavior at &gt;2000 °C cannot be accepted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E7017-292D-E64A-B8EF-6726A0808B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E7B95-9864-9D47-A58A-4569907EC6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2B3B3-AB11-0744-B2A9-3E33F78B58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7112" y="5612477"/>
            <a:ext cx="7086600" cy="4001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All options to be studied post 2020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8033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7BB1-22FA-594E-8B22-612AEBAE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and manpower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92854-E84F-2B4A-9F04-D40EA80BAF6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Preliminary estimations have been discussed at the </a:t>
            </a:r>
            <a:r>
              <a:rPr lang="en-US" dirty="0">
                <a:hlinkClick r:id="rId2"/>
              </a:rPr>
              <a:t>HL-LHC Consolidation Day (09/2017</a:t>
            </a:r>
            <a:r>
              <a:rPr lang="en-US" dirty="0"/>
              <a:t>) and detailed in EDMS 2031855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Plans starting from 2021 until 2026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EN-STI personnel will not be able to start before the end of LS2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Total project cost estimated at </a:t>
            </a:r>
            <a:r>
              <a:rPr lang="en-US" b="1" dirty="0"/>
              <a:t>~3.8 MCHF</a:t>
            </a:r>
            <a:r>
              <a:rPr lang="en-US" dirty="0"/>
              <a:t>, including 2x dump sectors and 4x cores (3 MCHF material costs and 0.8 MCHF personnel)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In-kind contributions to be investigated, mainly for dump assembly (318L or TiGr5) and related supporting structures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C0EAC-6F87-A440-8473-F7FE1DDA8C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AE8F3-1341-B845-9813-5BAE1AAEED5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2AB69-2C33-1441-81C8-58FD874CDE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3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Upgrades to be executed during LS2 on the LHC TDE block are foreseen to mitigate the failures and observations of Run2</a:t>
            </a:r>
            <a:r>
              <a:rPr lang="en-GB" dirty="0"/>
              <a:t>, and therefore increase reliability during Run3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US window upgrade foreseen during YETS21/22, provided budget is available 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For the HL-LHC era (post LS3) a major upgrade of the dump blocks is proposed in order to mitigate the issue of dump vibration and core material integrity, which will still be </a:t>
            </a:r>
            <a:r>
              <a:rPr lang="en-US" b="1"/>
              <a:t>present during Run3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5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A369-0154-DC42-8C29-DE50BD6B7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703B2-C09E-864C-B3DE-2BFDAA37A06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68B00-3AA0-0348-9DBA-AE9B40DD803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255FB-86E2-3E4D-AF47-62DD4F4562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922BD-2635-8944-BFFF-7EA0A4930F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166F0E-DAE5-E244-8418-F7210498A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171450"/>
            <a:ext cx="87249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91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6DF0-617F-4649-BCA2-AF332B927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Region of interventions during LS3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5753B-29D5-F045-82CE-79EB16B8E3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F7CD5-5AF9-8F41-A9D4-EB2889688A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B92BA-0605-6342-9491-6B5B726FA5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09" y="1298302"/>
            <a:ext cx="8855206" cy="455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67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GB" altLang="en-US" dirty="0">
                <a:cs typeface="Ubuntu Light" panose="020B0304030602030204" pitchFamily="34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Summary and limitations of LS2 interventions on LHC TDE block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Learning possibilities during Run3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What could happen in the HL-LHC era without LS3 upgrades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ALARA considerations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Ideas on the new LHC TDE block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Budget and manpower outlook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Conclusions</a:t>
            </a:r>
          </a:p>
        </p:txBody>
      </p:sp>
      <p:sp>
        <p:nvSpPr>
          <p:cNvPr id="13315" name="Date Placeholder 2"/>
          <p:cNvSpPr>
            <a:spLocks noGrp="1"/>
          </p:cNvSpPr>
          <p:nvPr>
            <p:ph type="dt" sz="half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729FCF"/>
                </a:solidFill>
                <a:ea typeface="Ubuntu Light" panose="020B0304030602030204" pitchFamily="34" charset="0"/>
                <a:cs typeface="Ubuntu Light" panose="020B0304030602030204" pitchFamily="34" charset="0"/>
              </a:rPr>
              <a:t>5 February 2019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2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5927"/>
            <a:ext cx="10451771" cy="5375563"/>
          </a:xfrm>
        </p:spPr>
      </p:pic>
      <p:cxnSp>
        <p:nvCxnSpPr>
          <p:cNvPr id="25" name="Straight Arrow Connector 24"/>
          <p:cNvCxnSpPr/>
          <p:nvPr/>
        </p:nvCxnSpPr>
        <p:spPr>
          <a:xfrm flipV="1">
            <a:off x="1302327" y="4405745"/>
            <a:ext cx="1782618" cy="25862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1113233">
            <a:off x="1958109" y="4645890"/>
            <a:ext cx="7617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beam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1113233">
            <a:off x="830163" y="4203104"/>
            <a:ext cx="10855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Ubuntu" panose="020B0504030602030204" pitchFamily="34" charset="0"/>
              </a:rPr>
              <a:t>UHV LHC </a:t>
            </a:r>
            <a:r>
              <a:rPr lang="en-US" sz="1200" dirty="0" err="1">
                <a:latin typeface="Ubuntu" panose="020B0504030602030204" pitchFamily="34" charset="0"/>
              </a:rPr>
              <a:t>vac</a:t>
            </a:r>
            <a:endParaRPr lang="en-GB" sz="1200" dirty="0">
              <a:latin typeface="Ubuntu" panose="020B0504030602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21113233">
            <a:off x="4596548" y="4291258"/>
            <a:ext cx="1258678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Ubuntu" panose="020B0504030602030204" pitchFamily="34" charset="0"/>
              </a:rPr>
              <a:t>N</a:t>
            </a:r>
            <a:r>
              <a:rPr lang="en-US" sz="1200" baseline="-25000" dirty="0">
                <a:latin typeface="Ubuntu" panose="020B0504030602030204" pitchFamily="34" charset="0"/>
              </a:rPr>
              <a:t>2 </a:t>
            </a:r>
            <a:r>
              <a:rPr lang="en-US" sz="1200" dirty="0">
                <a:latin typeface="Ubuntu" panose="020B0504030602030204" pitchFamily="34" charset="0"/>
              </a:rPr>
              <a:t>dump sector</a:t>
            </a:r>
            <a:endParaRPr lang="en-GB" sz="1200" dirty="0">
              <a:latin typeface="Ubuntu" panose="020B050403060203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294743" y="3837050"/>
            <a:ext cx="742868" cy="96975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 rot="21113233">
            <a:off x="2926513" y="4947904"/>
            <a:ext cx="222219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Upstream window (</a:t>
            </a:r>
            <a:r>
              <a:rPr lang="en-US" dirty="0" err="1">
                <a:latin typeface="Ubuntu" panose="020B0504030602030204" pitchFamily="34" charset="0"/>
              </a:rPr>
              <a:t>CfC</a:t>
            </a:r>
            <a:r>
              <a:rPr lang="en-US" dirty="0">
                <a:latin typeface="Ubuntu" panose="020B0504030602030204" pitchFamily="34" charset="0"/>
              </a:rPr>
              <a:t> + SS316L foil)</a:t>
            </a:r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521" y="187311"/>
            <a:ext cx="4182276" cy="1915691"/>
          </a:xfrm>
          <a:prstGeom prst="rect">
            <a:avLst/>
          </a:prstGeom>
          <a:ln w="41275">
            <a:solidFill>
              <a:schemeClr val="bg1"/>
            </a:solidFill>
          </a:ln>
        </p:spPr>
      </p:pic>
      <p:sp>
        <p:nvSpPr>
          <p:cNvPr id="32" name="Oval 31"/>
          <p:cNvSpPr/>
          <p:nvPr/>
        </p:nvSpPr>
        <p:spPr>
          <a:xfrm>
            <a:off x="7413502" y="642011"/>
            <a:ext cx="742868" cy="96975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>
            <a:stCxn id="32" idx="4"/>
          </p:cNvCxnSpPr>
          <p:nvPr/>
        </p:nvCxnSpPr>
        <p:spPr>
          <a:xfrm>
            <a:off x="7784936" y="1611767"/>
            <a:ext cx="195282" cy="197194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55360" y="1697118"/>
            <a:ext cx="242957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Ubuntu" panose="020B0504030602030204" pitchFamily="34" charset="0"/>
              </a:rPr>
              <a:t>Downstream window (TiGr2 plate)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30F80C-5C95-6C4F-9B98-9B184440073E}"/>
              </a:ext>
            </a:extLst>
          </p:cNvPr>
          <p:cNvSpPr txBox="1"/>
          <p:nvPr/>
        </p:nvSpPr>
        <p:spPr>
          <a:xfrm rot="21113233">
            <a:off x="6939045" y="3887004"/>
            <a:ext cx="94891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Ubuntu" panose="020B0504030602030204" pitchFamily="34" charset="0"/>
              </a:rPr>
              <a:t>Dump core</a:t>
            </a:r>
            <a:endParaRPr lang="en-GB" sz="1200" dirty="0">
              <a:latin typeface="Ubuntu" panose="020B0504030602030204" pitchFamily="34" charset="0"/>
            </a:endParaRP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8D9F952A-20E2-3E43-99C0-D1E90BA1F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GB" altLang="en-US" dirty="0">
                <a:cs typeface="Ubuntu Light" panose="020B0304030602030204" pitchFamily="34" charset="0"/>
              </a:rPr>
              <a:t>Run2 situation</a:t>
            </a:r>
          </a:p>
        </p:txBody>
      </p:sp>
    </p:spTree>
    <p:extLst>
      <p:ext uri="{BB962C8B-B14F-4D97-AF65-F5344CB8AC3E}">
        <p14:creationId xmlns:p14="http://schemas.microsoft.com/office/powerpoint/2010/main" val="80801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91" y="1513754"/>
            <a:ext cx="8675857" cy="4462173"/>
          </a:xfrm>
        </p:spPr>
      </p:pic>
      <p:sp>
        <p:nvSpPr>
          <p:cNvPr id="8" name="Oval 7"/>
          <p:cNvSpPr/>
          <p:nvPr/>
        </p:nvSpPr>
        <p:spPr>
          <a:xfrm>
            <a:off x="1732643" y="3417950"/>
            <a:ext cx="750208" cy="96975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126843" y="3259962"/>
            <a:ext cx="750208" cy="96975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49586" y="4490462"/>
            <a:ext cx="222219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Upstream window (</a:t>
            </a:r>
            <a:r>
              <a:rPr lang="en-US" dirty="0" err="1">
                <a:latin typeface="Ubuntu" panose="020B0504030602030204" pitchFamily="34" charset="0"/>
              </a:rPr>
              <a:t>CfC</a:t>
            </a:r>
            <a:r>
              <a:rPr lang="en-US" dirty="0">
                <a:latin typeface="Ubuntu" panose="020B0504030602030204" pitchFamily="34" charset="0"/>
              </a:rPr>
              <a:t> + SS316L foil)</a:t>
            </a:r>
          </a:p>
          <a:p>
            <a:r>
              <a:rPr lang="en-US" dirty="0">
                <a:latin typeface="Ubuntu" panose="020B0504030602030204" pitchFamily="34" charset="0"/>
              </a:rPr>
              <a:t>+ 2x gaskets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69" y="4425475"/>
            <a:ext cx="148000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No window</a:t>
            </a:r>
          </a:p>
          <a:p>
            <a:r>
              <a:rPr lang="en-US" dirty="0">
                <a:latin typeface="Ubuntu" panose="020B0504030602030204" pitchFamily="34" charset="0"/>
              </a:rPr>
              <a:t>1x gasket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9E7449AD-8F95-234C-8B38-510FC424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GB" altLang="en-US" dirty="0">
                <a:cs typeface="Ubuntu Light" panose="020B0304030602030204" pitchFamily="34" charset="0"/>
              </a:rPr>
              <a:t>Run2 situation</a:t>
            </a:r>
          </a:p>
        </p:txBody>
      </p:sp>
    </p:spTree>
    <p:extLst>
      <p:ext uri="{BB962C8B-B14F-4D97-AF65-F5344CB8AC3E}">
        <p14:creationId xmlns:p14="http://schemas.microsoft.com/office/powerpoint/2010/main" val="30197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10" y="1384566"/>
            <a:ext cx="8855206" cy="4554416"/>
          </a:xfrm>
        </p:spPr>
      </p:pic>
      <p:sp>
        <p:nvSpPr>
          <p:cNvPr id="8" name="Oval 7"/>
          <p:cNvSpPr/>
          <p:nvPr/>
        </p:nvSpPr>
        <p:spPr>
          <a:xfrm>
            <a:off x="4394200" y="3608450"/>
            <a:ext cx="958849" cy="96975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92925" y="4825329"/>
            <a:ext cx="242957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Ubuntu" panose="020B0504030602030204" pitchFamily="34" charset="0"/>
              </a:rPr>
              <a:t>Downstream window (TiGr2 plate)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FC9CAA2E-74EE-2544-9A22-D9A8469E0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GB" altLang="en-US" dirty="0">
                <a:cs typeface="Ubuntu Light" panose="020B0304030602030204" pitchFamily="34" charset="0"/>
              </a:rPr>
              <a:t>Run2 situation</a:t>
            </a:r>
          </a:p>
        </p:txBody>
      </p:sp>
    </p:spTree>
    <p:extLst>
      <p:ext uri="{BB962C8B-B14F-4D97-AF65-F5344CB8AC3E}">
        <p14:creationId xmlns:p14="http://schemas.microsoft.com/office/powerpoint/2010/main" val="421465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foreseen  LS2 interventions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8B2DD-3055-4946-BBC7-03FD7D5D4D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492998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Few interventions have been planned already to be executed during LS2 (</a:t>
            </a:r>
            <a:r>
              <a:rPr lang="en-US" dirty="0">
                <a:sym typeface="Wingdings" panose="05000000000000000000" pitchFamily="2" charset="2"/>
              </a:rPr>
              <a:t> A. Perillo-Marcone)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Main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objectives: a) reduce unavailability during Run3 and be compatible with the ALARA principle; b) compatible with LIU beam intensities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  <a:hlinkClick r:id="rId2"/>
              </a:rPr>
              <a:t>LMC369</a:t>
            </a:r>
            <a:r>
              <a:rPr lang="en-US" dirty="0">
                <a:sym typeface="Wingdings" panose="05000000000000000000" pitchFamily="2" charset="2"/>
              </a:rPr>
              <a:t> has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endorsed</a:t>
            </a:r>
            <a:r>
              <a:rPr lang="en-US" dirty="0">
                <a:sym typeface="Wingdings" panose="05000000000000000000" pitchFamily="2" charset="2"/>
              </a:rPr>
              <a:t> the following activities: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Exchange of US nitrogen sector gaskets </a:t>
            </a:r>
            <a:r>
              <a:rPr lang="en-US" dirty="0"/>
              <a:t>to cope with dump vibrations and plastic deformations and reduce nitrogen leak probability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Exchange the DS dump window</a:t>
            </a:r>
            <a:r>
              <a:rPr lang="en-US" dirty="0"/>
              <a:t> with the new design in TiGr5 with a CF flange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Dump core modifications to be executed on </a:t>
            </a:r>
            <a:r>
              <a:rPr lang="en-US" b="1" dirty="0"/>
              <a:t>spare cores only</a:t>
            </a:r>
            <a:r>
              <a:rPr lang="en-US" dirty="0"/>
              <a:t>, which will be swapped with the operational ones, which will NOT be upgraded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LS2C, Coordination and related teams agreed for intervention in February 2020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BCR prepared and submitted to cover these activities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Detailed calculations in LHC-TDE-ER-0001</a:t>
            </a:r>
          </a:p>
        </p:txBody>
      </p:sp>
    </p:spTree>
    <p:extLst>
      <p:ext uri="{BB962C8B-B14F-4D97-AF65-F5344CB8AC3E}">
        <p14:creationId xmlns:p14="http://schemas.microsoft.com/office/powerpoint/2010/main" val="231975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1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BEA29-00A6-2F4C-9D5E-9A32C13AB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– what cannot be done in 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84981-8C2B-7D47-B829-0FB1242049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Modifications in LS2 should allow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Mitigate of N</a:t>
            </a:r>
            <a:r>
              <a:rPr lang="en-US" baseline="-25000" dirty="0"/>
              <a:t>2</a:t>
            </a:r>
            <a:r>
              <a:rPr lang="en-US" dirty="0"/>
              <a:t> leaks through gaskets (US and DS)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Increasing robustness of DS window (inaccessible and in a highly radioactive zone) in case of dilution failures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Remaining weak </a:t>
            </a:r>
            <a:r>
              <a:rPr lang="en-US" dirty="0">
                <a:solidFill>
                  <a:schemeClr val="tx1"/>
                </a:solidFill>
              </a:rPr>
              <a:t>points in existing dumps </a:t>
            </a:r>
          </a:p>
          <a:p>
            <a:pPr marL="515938" lvl="1" indent="-342900">
              <a:buFont typeface="+mj-lt"/>
              <a:buAutoNum type="arabicPeriod"/>
            </a:pPr>
            <a:r>
              <a:rPr lang="en-US" b="1" dirty="0"/>
              <a:t>Dump block vibrations </a:t>
            </a:r>
            <a:r>
              <a:rPr lang="en-US" dirty="0">
                <a:sym typeface="Wingdings" panose="05000000000000000000" pitchFamily="2" charset="2"/>
              </a:rPr>
              <a:t> directly proportional to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the total intensity of the dumped beam – will </a:t>
            </a:r>
            <a:r>
              <a:rPr lang="en-US" i="1" dirty="0">
                <a:solidFill>
                  <a:schemeClr val="tx1"/>
                </a:solidFill>
                <a:sym typeface="Wingdings" panose="05000000000000000000" pitchFamily="2" charset="2"/>
              </a:rPr>
              <a:t>increase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 in Run3 and even more with HL-LHC</a:t>
            </a:r>
          </a:p>
          <a:p>
            <a:pPr marL="515938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Potential limitations in </a:t>
            </a:r>
            <a:r>
              <a:rPr lang="en-US" b="1" dirty="0">
                <a:sym typeface="Wingdings" panose="05000000000000000000" pitchFamily="2" charset="2"/>
              </a:rPr>
              <a:t>low density graphite sector </a:t>
            </a:r>
            <a:r>
              <a:rPr lang="en-US" dirty="0">
                <a:sym typeface="Wingdings" panose="05000000000000000000" pitchFamily="2" charset="2"/>
              </a:rPr>
              <a:t>and its behavior at high temperature (&gt;1500 °C) – reaction to thermal stress unknown</a:t>
            </a:r>
          </a:p>
          <a:p>
            <a:pPr marL="515938" lvl="1" indent="-34290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Reduced robustness of US window (316L) </a:t>
            </a:r>
            <a:r>
              <a:rPr lang="en-US" dirty="0">
                <a:sym typeface="Wingdings" panose="05000000000000000000" pitchFamily="2" charset="2"/>
              </a:rPr>
              <a:t>in case of dilution failures – no resources to study and build the system during LS2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US window upgrade could be executed during YETS21-22 (BCR prepared and submitted)</a:t>
            </a:r>
          </a:p>
          <a:p>
            <a:pPr marL="282575" indent="-285750">
              <a:buFont typeface="Wingdings" panose="05000000000000000000" pitchFamily="2" charset="2"/>
              <a:buChar char="q"/>
            </a:pPr>
            <a:r>
              <a:rPr lang="en-US" b="1" dirty="0">
                <a:sym typeface="Wingdings" panose="05000000000000000000" pitchFamily="2" charset="2"/>
              </a:rPr>
              <a:t>The dump was NOT </a:t>
            </a:r>
            <a:r>
              <a:rPr lang="en-US" b="1" dirty="0">
                <a:solidFill>
                  <a:schemeClr val="tx1"/>
                </a:solidFill>
                <a:sym typeface="Wingdings" panose="05000000000000000000" pitchFamily="2" charset="2"/>
              </a:rPr>
              <a:t>conceived</a:t>
            </a:r>
            <a:r>
              <a:rPr lang="en-US" b="1" dirty="0">
                <a:sym typeface="Wingdings" panose="05000000000000000000" pitchFamily="2" charset="2"/>
              </a:rPr>
              <a:t> to cope with nitrogen inside the core (but only vacuum) and with the presence of huge vibrations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AD8AF-0D1F-2340-826F-5EF4FAA15C5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5F4B5-1918-E242-88DC-2CBF21909F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M. </a:t>
            </a:r>
            <a:r>
              <a:rPr lang="en-GB" dirty="0" err="1"/>
              <a:t>Calviani</a:t>
            </a:r>
            <a:r>
              <a:rPr lang="en-GB" dirty="0"/>
              <a:t> - LHC Beam Dump System Review and its readiness for the Run3 and HL-LHC operation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8982C-53B6-9146-BB67-4130CD9322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5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BBD2-EFCD-F443-A54F-FB802DF5A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possibility during Run3 (OP related)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7C341-22C2-7F46-87C1-5DC060D3A7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4"/>
            <a:ext cx="5686423" cy="33264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Information on dump block behavior still quite limited despite installation of interferometers during 2017 &amp;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Failures of the retroreflectors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Shattered mirrors during 2017, exchanged with metallic ones during 2018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Loss of alignment of interferometers heads </a:t>
            </a:r>
            <a:r>
              <a:rPr lang="en-US" dirty="0"/>
              <a:t>due to significant plastic deformation of sector</a:t>
            </a:r>
          </a:p>
          <a:p>
            <a:pPr marL="173038" lvl="1" indent="0">
              <a:buNone/>
            </a:pP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More robust system being developed with EN/SMM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68B32-3EFC-D54F-8FB3-58E3A2C77CC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8E268-59D0-6145-BAE6-061EC5BEBD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723D9-A913-0B4C-A9E4-E0F9E798EE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534" y="1595438"/>
            <a:ext cx="2850518" cy="297656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0375" y="4772948"/>
            <a:ext cx="8226425" cy="133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During LS2, foreseen installation of </a:t>
            </a:r>
            <a:r>
              <a:rPr lang="en-US" b="1" dirty="0"/>
              <a:t>additional instrumentation </a:t>
            </a:r>
            <a:r>
              <a:rPr lang="en-US" dirty="0"/>
              <a:t>on modified spare core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Strain gauges, temperature sensors, upgraded interferometers heads</a:t>
            </a:r>
          </a:p>
        </p:txBody>
      </p:sp>
    </p:spTree>
    <p:extLst>
      <p:ext uri="{BB962C8B-B14F-4D97-AF65-F5344CB8AC3E}">
        <p14:creationId xmlns:p14="http://schemas.microsoft.com/office/powerpoint/2010/main" val="360907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could happen without upgrades in LS3?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 February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Calviani - LHC Beam Dump System Review and its readiness for the Run3 and HL-LHC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377097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Dump is </a:t>
            </a:r>
            <a:r>
              <a:rPr lang="en-US" b="1" dirty="0"/>
              <a:t>not</a:t>
            </a:r>
            <a:r>
              <a:rPr lang="en-US" dirty="0"/>
              <a:t> restrained in the </a:t>
            </a:r>
            <a:r>
              <a:rPr lang="en-US" b="1" dirty="0"/>
              <a:t>any</a:t>
            </a:r>
            <a:r>
              <a:rPr lang="en-US" dirty="0"/>
              <a:t> direction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Could lead to elevated stresses on bellows (N</a:t>
            </a:r>
            <a:r>
              <a:rPr lang="en-US" baseline="-25000" dirty="0"/>
              <a:t>2</a:t>
            </a:r>
            <a:r>
              <a:rPr lang="en-US" dirty="0"/>
              <a:t> leaks), possible damages on the DS window, </a:t>
            </a:r>
            <a:r>
              <a:rPr lang="en-US" u="sng" dirty="0"/>
              <a:t>despite the LS2 upgrades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Increased vibrations (linked in intensity/energy) could lead to </a:t>
            </a:r>
            <a:r>
              <a:rPr lang="en-US" b="1" dirty="0"/>
              <a:t>increased leaks </a:t>
            </a:r>
            <a:r>
              <a:rPr lang="en-US" dirty="0"/>
              <a:t>and </a:t>
            </a:r>
            <a:r>
              <a:rPr lang="en-US" b="1" dirty="0"/>
              <a:t>need for intervening in the tunnel to repair the entire dump nitrogen sector (18 meters)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Potential radioactive graphite dust (Be7) contamination in the UDs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Dump core integrity loss</a:t>
            </a:r>
            <a:endParaRPr lang="en-US" strike="sngStrike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Graphite powder was already found in the nitrogen sector during 2016-2017 inspections (EDMS 2031855)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Studies shall continue to validate the performances of Sigraflex in the HL-LHC era or studies for new materials (lower density graphite, foams, etc.)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59403" y="5107334"/>
            <a:ext cx="7086600" cy="1015663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Need</a:t>
            </a:r>
            <a:r>
              <a:rPr lang="en-US" sz="2000" dirty="0"/>
              <a:t> to launch the study for a new dump sector design in order to cope with the limitations observed during 2015-2018</a:t>
            </a:r>
          </a:p>
          <a:p>
            <a:pPr algn="ctr"/>
            <a:r>
              <a:rPr lang="en-US" sz="2000" dirty="0"/>
              <a:t>&amp; study the complete dynamic response of the core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575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20668</TotalTime>
  <Words>1857</Words>
  <Application>Microsoft Macintosh PowerPoint</Application>
  <PresentationFormat>On-screen Show (4:3)</PresentationFormat>
  <Paragraphs>180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Corbel</vt:lpstr>
      <vt:lpstr>Calibri</vt:lpstr>
      <vt:lpstr>Ubuntu</vt:lpstr>
      <vt:lpstr>Arial</vt:lpstr>
      <vt:lpstr>Wingdings</vt:lpstr>
      <vt:lpstr>CERN_ENdept_Presentation_ArialFont copy</vt:lpstr>
      <vt:lpstr>TDE upgrade needs and future prospects for HL-LHC</vt:lpstr>
      <vt:lpstr>Outline</vt:lpstr>
      <vt:lpstr>Run2 situation</vt:lpstr>
      <vt:lpstr>Run2 situation</vt:lpstr>
      <vt:lpstr>Run2 situation</vt:lpstr>
      <vt:lpstr>Summary of foreseen  LS2 interventions</vt:lpstr>
      <vt:lpstr>Limitations – what cannot be done in LS2</vt:lpstr>
      <vt:lpstr>Learning possibility during Run3 (OP related)</vt:lpstr>
      <vt:lpstr>What could happen without upgrades in LS3?</vt:lpstr>
      <vt:lpstr>ALARA considerations</vt:lpstr>
      <vt:lpstr>Low density graphite characterization (I/II)</vt:lpstr>
      <vt:lpstr>Low density graphite characterization (II/II)</vt:lpstr>
      <vt:lpstr>PowerPoint Presentation</vt:lpstr>
      <vt:lpstr>Reasons for new core design</vt:lpstr>
      <vt:lpstr>Conceptual ideas for new dump</vt:lpstr>
      <vt:lpstr>Budget and manpower plans</vt:lpstr>
      <vt:lpstr>Conclusions</vt:lpstr>
      <vt:lpstr>PowerPoint Presentation</vt:lpstr>
      <vt:lpstr>Region of interventions during LS3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Marco Calviani</cp:lastModifiedBy>
  <cp:revision>379</cp:revision>
  <cp:lastPrinted>2016-04-13T11:38:26Z</cp:lastPrinted>
  <dcterms:created xsi:type="dcterms:W3CDTF">2016-04-11T07:30:05Z</dcterms:created>
  <dcterms:modified xsi:type="dcterms:W3CDTF">2019-02-05T14:12:10Z</dcterms:modified>
</cp:coreProperties>
</file>