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1534" r:id="rId2"/>
    <p:sldId id="1725" r:id="rId3"/>
    <p:sldId id="1535" r:id="rId4"/>
    <p:sldId id="1709" r:id="rId5"/>
    <p:sldId id="1726" r:id="rId6"/>
    <p:sldId id="1724" r:id="rId7"/>
    <p:sldId id="1727" r:id="rId8"/>
    <p:sldId id="1723" r:id="rId9"/>
    <p:sldId id="1728" r:id="rId10"/>
    <p:sldId id="1710" r:id="rId11"/>
    <p:sldId id="1711" r:id="rId12"/>
    <p:sldId id="1716" r:id="rId13"/>
    <p:sldId id="1729" r:id="rId14"/>
    <p:sldId id="1731" r:id="rId15"/>
    <p:sldId id="1730" r:id="rId16"/>
    <p:sldId id="1732" r:id="rId17"/>
    <p:sldId id="1722" r:id="rId18"/>
    <p:sldId id="1721" r:id="rId19"/>
    <p:sldId id="1733" r:id="rId20"/>
    <p:sldId id="1712" r:id="rId21"/>
  </p:sldIdLst>
  <p:sldSz cx="9906000" cy="6858000" type="A4"/>
  <p:notesSz cx="6858000" cy="9906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Times" pitchFamily="-110" charset="0"/>
        <a:ea typeface="ＭＳ Ｐゴシック" pitchFamily="-110" charset="-128"/>
        <a:cs typeface="ＭＳ Ｐゴシック" pitchFamily="-110" charset="-128"/>
      </a:defRPr>
    </a:lvl1pPr>
    <a:lvl2pPr marL="4572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Times" pitchFamily="-110" charset="0"/>
        <a:ea typeface="ＭＳ Ｐゴシック" pitchFamily="-110" charset="-128"/>
        <a:cs typeface="ＭＳ Ｐゴシック" pitchFamily="-110" charset="-128"/>
      </a:defRPr>
    </a:lvl2pPr>
    <a:lvl3pPr marL="9144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Times" pitchFamily="-110" charset="0"/>
        <a:ea typeface="ＭＳ Ｐゴシック" pitchFamily="-110" charset="-128"/>
        <a:cs typeface="ＭＳ Ｐゴシック" pitchFamily="-110" charset="-128"/>
      </a:defRPr>
    </a:lvl3pPr>
    <a:lvl4pPr marL="13716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Times" pitchFamily="-110" charset="0"/>
        <a:ea typeface="ＭＳ Ｐゴシック" pitchFamily="-110" charset="-128"/>
        <a:cs typeface="ＭＳ Ｐゴシック" pitchFamily="-110" charset="-128"/>
      </a:defRPr>
    </a:lvl4pPr>
    <a:lvl5pPr marL="18288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Times" pitchFamily="-110" charset="0"/>
        <a:ea typeface="ＭＳ Ｐゴシック" pitchFamily="-110" charset="-128"/>
        <a:cs typeface="ＭＳ Ｐゴシック" pitchFamily="-110" charset="-128"/>
      </a:defRPr>
    </a:lvl5pPr>
    <a:lvl6pPr marL="2286000" algn="l" defTabSz="457200" rtl="0" eaLnBrk="1" latinLnBrk="0" hangingPunct="1">
      <a:defRPr sz="800" kern="1200">
        <a:solidFill>
          <a:schemeClr val="tx1"/>
        </a:solidFill>
        <a:latin typeface="Times" pitchFamily="-110" charset="0"/>
        <a:ea typeface="ＭＳ Ｐゴシック" pitchFamily="-110" charset="-128"/>
        <a:cs typeface="ＭＳ Ｐゴシック" pitchFamily="-110" charset="-128"/>
      </a:defRPr>
    </a:lvl6pPr>
    <a:lvl7pPr marL="2743200" algn="l" defTabSz="457200" rtl="0" eaLnBrk="1" latinLnBrk="0" hangingPunct="1">
      <a:defRPr sz="800" kern="1200">
        <a:solidFill>
          <a:schemeClr val="tx1"/>
        </a:solidFill>
        <a:latin typeface="Times" pitchFamily="-110" charset="0"/>
        <a:ea typeface="ＭＳ Ｐゴシック" pitchFamily="-110" charset="-128"/>
        <a:cs typeface="ＭＳ Ｐゴシック" pitchFamily="-110" charset="-128"/>
      </a:defRPr>
    </a:lvl7pPr>
    <a:lvl8pPr marL="3200400" algn="l" defTabSz="457200" rtl="0" eaLnBrk="1" latinLnBrk="0" hangingPunct="1">
      <a:defRPr sz="800" kern="1200">
        <a:solidFill>
          <a:schemeClr val="tx1"/>
        </a:solidFill>
        <a:latin typeface="Times" pitchFamily="-110" charset="0"/>
        <a:ea typeface="ＭＳ Ｐゴシック" pitchFamily="-110" charset="-128"/>
        <a:cs typeface="ＭＳ Ｐゴシック" pitchFamily="-110" charset="-128"/>
      </a:defRPr>
    </a:lvl8pPr>
    <a:lvl9pPr marL="3657600" algn="l" defTabSz="457200" rtl="0" eaLnBrk="1" latinLnBrk="0" hangingPunct="1">
      <a:defRPr sz="800" kern="1200">
        <a:solidFill>
          <a:schemeClr val="tx1"/>
        </a:solidFill>
        <a:latin typeface="Times" pitchFamily="-110" charset="0"/>
        <a:ea typeface="ＭＳ Ｐゴシック" pitchFamily="-110" charset="-128"/>
        <a:cs typeface="ＭＳ Ｐゴシック" pitchFamily="-110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D5CAB"/>
    <a:srgbClr val="615D5D"/>
    <a:srgbClr val="FEB40A"/>
    <a:srgbClr val="FFE088"/>
    <a:srgbClr val="4477C8"/>
    <a:srgbClr val="FEBD1D"/>
    <a:srgbClr val="940E0A"/>
    <a:srgbClr val="FF00FF"/>
    <a:srgbClr val="FFB0F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Style moye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E25E649-3F16-4E02-A733-19D2CDBF48F0}" styleName="Style moyen 3 - Accentuation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Style foncé 2 - Accentuation 1/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FD4443E-F989-4FC4-A0C8-D5A2AF1F390B}" styleName="Style foncé 1 - Accentuation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8603FDC-E32A-4AB5-989C-0864C3EAD2B8}" styleName="Style à thème 2 - Accentuation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38B1855-1B75-4FBE-930C-398BA8C253C6}" styleName="Style à thème 2 - Accentuation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Style foncé 1 - Accentuation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9" autoAdjust="0"/>
    <p:restoredTop sz="94470" autoAdjust="0"/>
  </p:normalViewPr>
  <p:slideViewPr>
    <p:cSldViewPr>
      <p:cViewPr varScale="1">
        <p:scale>
          <a:sx n="104" d="100"/>
          <a:sy n="104" d="100"/>
        </p:scale>
        <p:origin x="216" y="240"/>
      </p:cViewPr>
      <p:guideLst>
        <p:guide orient="horz" pos="2160"/>
        <p:guide pos="3120"/>
      </p:guideLst>
    </p:cSldViewPr>
  </p:slideViewPr>
  <p:outlineViewPr>
    <p:cViewPr>
      <p:scale>
        <a:sx n="25" d="100"/>
        <a:sy n="25" d="100"/>
      </p:scale>
      <p:origin x="0" y="17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312" y="-96"/>
      </p:cViewPr>
      <p:guideLst>
        <p:guide orient="horz" pos="312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53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0C558098-0C0B-1644-979B-30AD31D11197}" type="datetime1">
              <a:rPr lang="fr-FR"/>
              <a:pPr>
                <a:defRPr/>
              </a:pPr>
              <a:t>28/06/2019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71800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9409113"/>
            <a:ext cx="2971800" cy="4953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A99F452B-FDFE-4A46-A141-EF0AAA66E5C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605210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3425" y="762000"/>
            <a:ext cx="5391150" cy="3733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50292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3726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C3E0DEF6-5C3E-E840-A7F5-FAD518C454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6587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Allocated time for this report = 10 minutes </a:t>
            </a:r>
          </a:p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E0DEF6-5C3E-E840-A7F5-FAD518C4542E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9874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CRU common readout unit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E0DEF6-5C3E-E840-A7F5-FAD518C4542E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048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kern="1200" dirty="0">
              <a:solidFill>
                <a:schemeClr val="tx1"/>
              </a:solidFill>
              <a:latin typeface="Times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E0DEF6-5C3E-E840-A7F5-FAD518C4542E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7951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TREF = </a:t>
            </a:r>
            <a:r>
              <a:rPr lang="fr-FR" sz="1200" kern="1200" dirty="0">
                <a:solidFill>
                  <a:schemeClr val="tx1"/>
                </a:solidFill>
                <a:latin typeface="Times" pitchFamily="-112" charset="0"/>
                <a:ea typeface="ＭＳ Ｐゴシック" pitchFamily="-112" charset="-128"/>
                <a:cs typeface="ＭＳ Ｐゴシック" pitchFamily="-112" charset="-128"/>
              </a:rPr>
              <a:t>Tripartite </a:t>
            </a:r>
            <a:r>
              <a:rPr lang="fr-FR" sz="1200" kern="1200" dirty="0" err="1">
                <a:solidFill>
                  <a:schemeClr val="tx1"/>
                </a:solidFill>
                <a:latin typeface="Times" pitchFamily="-112" charset="0"/>
                <a:ea typeface="ＭＳ Ｐゴシック" pitchFamily="-112" charset="-128"/>
                <a:cs typeface="ＭＳ Ｐゴシック" pitchFamily="-112" charset="-128"/>
              </a:rPr>
              <a:t>Employment</a:t>
            </a:r>
            <a:r>
              <a:rPr lang="fr-FR" sz="1200" kern="1200" dirty="0">
                <a:solidFill>
                  <a:schemeClr val="tx1"/>
                </a:solidFill>
                <a:latin typeface="Times" pitchFamily="-112" charset="0"/>
                <a:ea typeface="ＭＳ Ｐゴシック" pitchFamily="-112" charset="-128"/>
                <a:cs typeface="ＭＳ Ｐゴシック" pitchFamily="-112" charset="-128"/>
              </a:rPr>
              <a:t> Conditions Forum,</a:t>
            </a:r>
            <a:r>
              <a:rPr lang="fr-FR" sz="1200" kern="1200" baseline="0" dirty="0">
                <a:solidFill>
                  <a:schemeClr val="tx1"/>
                </a:solidFill>
                <a:latin typeface="Times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lang="fr-FR" sz="1200" kern="1200" dirty="0" err="1">
                <a:solidFill>
                  <a:schemeClr val="tx1"/>
                </a:solidFill>
                <a:latin typeface="Times" pitchFamily="-112" charset="0"/>
                <a:ea typeface="ＭＳ Ｐゴシック" pitchFamily="-112" charset="-128"/>
                <a:cs typeface="ＭＳ Ｐゴシック" pitchFamily="-112" charset="-128"/>
              </a:rPr>
              <a:t>established</a:t>
            </a:r>
            <a:r>
              <a:rPr lang="fr-FR" sz="1200" kern="1200" dirty="0">
                <a:solidFill>
                  <a:schemeClr val="tx1"/>
                </a:solidFill>
                <a:latin typeface="Times" pitchFamily="-112" charset="0"/>
                <a:ea typeface="ＭＳ Ｐゴシック" pitchFamily="-112" charset="-128"/>
                <a:cs typeface="ＭＳ Ｐゴシック" pitchFamily="-112" charset="-128"/>
              </a:rPr>
              <a:t> in 1994 to </a:t>
            </a:r>
            <a:r>
              <a:rPr lang="fr-FR" sz="1200" kern="1200" dirty="0" err="1">
                <a:solidFill>
                  <a:schemeClr val="tx1"/>
                </a:solidFill>
                <a:latin typeface="Times" pitchFamily="-112" charset="0"/>
                <a:ea typeface="ＭＳ Ｐゴシック" pitchFamily="-112" charset="-128"/>
                <a:cs typeface="ＭＳ Ｐゴシック" pitchFamily="-112" charset="-128"/>
              </a:rPr>
              <a:t>study</a:t>
            </a:r>
            <a:r>
              <a:rPr lang="fr-FR" sz="1200" kern="1200" dirty="0">
                <a:solidFill>
                  <a:schemeClr val="tx1"/>
                </a:solidFill>
                <a:latin typeface="Times" pitchFamily="-112" charset="0"/>
                <a:ea typeface="ＭＳ Ｐゴシック" pitchFamily="-112" charset="-128"/>
                <a:cs typeface="ＭＳ Ｐゴシック" pitchFamily="-112" charset="-128"/>
              </a:rPr>
              <a:t> aspects of CERN </a:t>
            </a:r>
            <a:r>
              <a:rPr lang="fr-FR" sz="1200" kern="1200" dirty="0" err="1">
                <a:solidFill>
                  <a:schemeClr val="tx1"/>
                </a:solidFill>
                <a:latin typeface="Times" pitchFamily="-112" charset="0"/>
                <a:ea typeface="ＭＳ Ｐゴシック" pitchFamily="-112" charset="-128"/>
                <a:cs typeface="ＭＳ Ｐゴシック" pitchFamily="-112" charset="-128"/>
              </a:rPr>
              <a:t>remuneration</a:t>
            </a:r>
            <a:r>
              <a:rPr lang="fr-FR" sz="1200" kern="1200" dirty="0">
                <a:solidFill>
                  <a:schemeClr val="tx1"/>
                </a:solidFill>
                <a:latin typeface="Times" pitchFamily="-112" charset="0"/>
                <a:ea typeface="ＭＳ Ｐゴシック" pitchFamily="-112" charset="-128"/>
                <a:cs typeface="ＭＳ Ｐゴシック" pitchFamily="-112" charset="-128"/>
              </a:rPr>
              <a:t> and </a:t>
            </a:r>
            <a:r>
              <a:rPr lang="fr-FR" sz="1200" kern="1200" dirty="0" err="1">
                <a:solidFill>
                  <a:schemeClr val="tx1"/>
                </a:solidFill>
                <a:latin typeface="Times" pitchFamily="-112" charset="0"/>
                <a:ea typeface="ＭＳ Ｐゴシック" pitchFamily="-112" charset="-128"/>
                <a:cs typeface="ＭＳ Ｐゴシック" pitchFamily="-112" charset="-128"/>
              </a:rPr>
              <a:t>employment</a:t>
            </a:r>
            <a:r>
              <a:rPr lang="fr-FR" sz="1200" kern="1200" dirty="0">
                <a:solidFill>
                  <a:schemeClr val="tx1"/>
                </a:solidFill>
                <a:latin typeface="Times" pitchFamily="-112" charset="0"/>
                <a:ea typeface="ＭＳ Ｐゴシック" pitchFamily="-112" charset="-128"/>
                <a:cs typeface="ＭＳ Ｐゴシック" pitchFamily="-112" charset="-128"/>
              </a:rPr>
              <a:t> conditions.</a:t>
            </a:r>
          </a:p>
          <a:p>
            <a:endParaRPr lang="fr-FR" sz="1200" kern="1200" dirty="0">
              <a:solidFill>
                <a:schemeClr val="tx1"/>
              </a:solidFill>
              <a:latin typeface="Times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E0DEF6-5C3E-E840-A7F5-FAD518C4542E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480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E0DEF6-5C3E-E840-A7F5-FAD518C4542E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4626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E0DEF6-5C3E-E840-A7F5-FAD518C4542E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392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Credit</a:t>
            </a:r>
            <a:r>
              <a:rPr lang="fr-FR" dirty="0"/>
              <a:t> </a:t>
            </a:r>
            <a:r>
              <a:rPr lang="fr-FR" dirty="0" err="1"/>
              <a:t>facility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baseline="0" dirty="0"/>
              <a:t> EIB: max 250 MCHF (in 10 tranches). No plan to use </a:t>
            </a:r>
            <a:r>
              <a:rPr lang="fr-FR" baseline="0" dirty="0" err="1"/>
              <a:t>it</a:t>
            </a:r>
            <a:r>
              <a:rPr lang="fr-FR" baseline="0" dirty="0"/>
              <a:t> </a:t>
            </a:r>
            <a:r>
              <a:rPr lang="fr-FR" baseline="0" dirty="0" err="1"/>
              <a:t>before</a:t>
            </a:r>
            <a:r>
              <a:rPr lang="fr-FR" baseline="0" dirty="0"/>
              <a:t> 2019.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E0DEF6-5C3E-E840-A7F5-FAD518C4542E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9107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/>
              <a:t>Credit</a:t>
            </a:r>
            <a:r>
              <a:rPr lang="fr-FR" dirty="0"/>
              <a:t> </a:t>
            </a:r>
            <a:r>
              <a:rPr lang="fr-FR" dirty="0" err="1"/>
              <a:t>facility</a:t>
            </a:r>
            <a:r>
              <a:rPr lang="fr-FR" dirty="0"/>
              <a:t> </a:t>
            </a:r>
            <a:r>
              <a:rPr lang="fr-FR" dirty="0" err="1"/>
              <a:t>from</a:t>
            </a:r>
            <a:r>
              <a:rPr lang="fr-FR" baseline="0" dirty="0"/>
              <a:t> EIB: max 250 MCHF (in 10 tranches). No plan to use </a:t>
            </a:r>
            <a:r>
              <a:rPr lang="fr-FR" baseline="0" dirty="0" err="1"/>
              <a:t>it</a:t>
            </a:r>
            <a:r>
              <a:rPr lang="fr-FR" baseline="0" dirty="0"/>
              <a:t> </a:t>
            </a:r>
            <a:r>
              <a:rPr lang="fr-FR" baseline="0" dirty="0" err="1"/>
              <a:t>before</a:t>
            </a:r>
            <a:r>
              <a:rPr lang="fr-FR" baseline="0" dirty="0"/>
              <a:t> 2019.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E0DEF6-5C3E-E840-A7F5-FAD518C4542E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5523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aseline="0" dirty="0"/>
              <a:t>A </a:t>
            </a:r>
            <a:r>
              <a:rPr lang="fr-FR" baseline="0" dirty="0" err="1"/>
              <a:t>review</a:t>
            </a:r>
            <a:r>
              <a:rPr lang="fr-FR" baseline="0" dirty="0"/>
              <a:t> of </a:t>
            </a:r>
            <a:r>
              <a:rPr lang="fr-FR" baseline="0" dirty="0" err="1"/>
              <a:t>status</a:t>
            </a:r>
            <a:r>
              <a:rPr lang="fr-FR" baseline="0" dirty="0"/>
              <a:t> of </a:t>
            </a:r>
            <a:r>
              <a:rPr lang="fr-FR" baseline="0" dirty="0" err="1"/>
              <a:t>Serbia</a:t>
            </a:r>
            <a:r>
              <a:rPr lang="fr-FR" baseline="0" dirty="0"/>
              <a:t> </a:t>
            </a:r>
            <a:r>
              <a:rPr lang="fr-FR" baseline="0" dirty="0" err="1"/>
              <a:t>should</a:t>
            </a:r>
            <a:r>
              <a:rPr lang="fr-FR" baseline="0" dirty="0"/>
              <a:t> </a:t>
            </a:r>
            <a:r>
              <a:rPr lang="fr-FR" baseline="0" dirty="0" err="1"/>
              <a:t>take</a:t>
            </a:r>
            <a:r>
              <a:rPr lang="fr-FR" baseline="0" dirty="0"/>
              <a:t> place in 2017 (5 </a:t>
            </a:r>
            <a:r>
              <a:rPr lang="fr-FR" baseline="0" dirty="0" err="1"/>
              <a:t>years</a:t>
            </a:r>
            <a:r>
              <a:rPr lang="fr-FR" baseline="0" dirty="0"/>
              <a:t> </a:t>
            </a:r>
            <a:r>
              <a:rPr lang="fr-FR" baseline="0" dirty="0" err="1"/>
              <a:t>after</a:t>
            </a:r>
            <a:r>
              <a:rPr lang="fr-FR" baseline="0" dirty="0"/>
              <a:t> </a:t>
            </a:r>
            <a:r>
              <a:rPr lang="fr-FR" baseline="0" dirty="0" err="1"/>
              <a:t>becoming</a:t>
            </a:r>
            <a:r>
              <a:rPr lang="fr-FR" baseline="0" dirty="0"/>
              <a:t> </a:t>
            </a:r>
            <a:r>
              <a:rPr lang="fr-FR" baseline="0" dirty="0" err="1"/>
              <a:t>Assicate</a:t>
            </a:r>
            <a:r>
              <a:rPr lang="fr-FR" baseline="0" dirty="0"/>
              <a:t> MS in the </a:t>
            </a:r>
            <a:r>
              <a:rPr lang="fr-FR" baseline="0" dirty="0" err="1"/>
              <a:t>pre</a:t>
            </a:r>
            <a:r>
              <a:rPr lang="fr-FR" baseline="0" dirty="0"/>
              <a:t>-stage to </a:t>
            </a:r>
            <a:r>
              <a:rPr lang="fr-FR" baseline="0" dirty="0" err="1"/>
              <a:t>membership</a:t>
            </a:r>
            <a:r>
              <a:rPr lang="fr-FR" baseline="0" dirty="0"/>
              <a:t>, as </a:t>
            </a:r>
            <a:r>
              <a:rPr lang="fr-FR" baseline="0" dirty="0" err="1"/>
              <a:t>foreseen</a:t>
            </a:r>
            <a:r>
              <a:rPr lang="fr-FR" baseline="0" dirty="0"/>
              <a:t> in the </a:t>
            </a:r>
            <a:r>
              <a:rPr lang="fr-FR" baseline="0" dirty="0" err="1"/>
              <a:t>enlargement</a:t>
            </a:r>
            <a:r>
              <a:rPr lang="fr-FR" baseline="0" dirty="0"/>
              <a:t> </a:t>
            </a:r>
            <a:r>
              <a:rPr lang="fr-FR" baseline="0" dirty="0" err="1"/>
              <a:t>rules</a:t>
            </a:r>
            <a:r>
              <a:rPr lang="fr-FR" baseline="0" dirty="0"/>
              <a:t>)</a:t>
            </a:r>
          </a:p>
          <a:p>
            <a:endParaRPr lang="fr-FR" dirty="0"/>
          </a:p>
          <a:p>
            <a:r>
              <a:rPr lang="en-GB" dirty="0"/>
              <a:t>Since start of enlargement process in 2010: </a:t>
            </a:r>
          </a:p>
          <a:p>
            <a:pPr lvl="1"/>
            <a:r>
              <a:rPr lang="en-GB" dirty="0"/>
              <a:t>2 new MS (Israel and Romania)</a:t>
            </a:r>
          </a:p>
          <a:p>
            <a:pPr lvl="1"/>
            <a:r>
              <a:rPr lang="en-GB" dirty="0"/>
              <a:t>3 Associate MS in the pre-stage to membership (Serbia, Cyprus, Slovenia)</a:t>
            </a:r>
          </a:p>
          <a:p>
            <a:pPr lvl="1"/>
            <a:r>
              <a:rPr lang="en-GB" dirty="0"/>
              <a:t>5  Associate MS (Turkey, Pakistan, Ukraine,</a:t>
            </a:r>
            <a:r>
              <a:rPr lang="en-GB" baseline="0" dirty="0"/>
              <a:t> India, Lithuania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&gt;~ 50 cooperation agreements with NMS</a:t>
            </a:r>
          </a:p>
          <a:p>
            <a:pPr lvl="1"/>
            <a:endParaRPr lang="en-GB" dirty="0"/>
          </a:p>
          <a:p>
            <a:r>
              <a:rPr lang="en-GB" dirty="0"/>
              <a:t>Intention of new DG (last year):</a:t>
            </a:r>
          </a:p>
          <a:p>
            <a:pPr lvl="1"/>
            <a:r>
              <a:rPr lang="en-GB" dirty="0"/>
              <a:t>Conclude quickly about the pending applications</a:t>
            </a:r>
          </a:p>
          <a:p>
            <a:pPr lvl="1"/>
            <a:r>
              <a:rPr lang="en-GB" dirty="0"/>
              <a:t>Target new</a:t>
            </a:r>
            <a:r>
              <a:rPr lang="en-GB" baseline="0" dirty="0"/>
              <a:t> countries which are beneficial for CERN</a:t>
            </a:r>
          </a:p>
          <a:p>
            <a:pPr lvl="1"/>
            <a:r>
              <a:rPr lang="en-GB" baseline="0" dirty="0"/>
              <a:t>Target countries from EU/EFTA (=AELE) with priority, to maintain European core at CERN </a:t>
            </a:r>
          </a:p>
          <a:p>
            <a:pPr lvl="1"/>
            <a:r>
              <a:rPr lang="en-GB" baseline="0" dirty="0"/>
              <a:t>Make wider use of cooperation agreement to help countries developing their HEP communities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E0DEF6-5C3E-E840-A7F5-FAD518C4542E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90275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fr-CH" b="0" dirty="0"/>
          </a:p>
          <a:p>
            <a:pPr lvl="0"/>
            <a:endParaRPr lang="fr-FR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E0DEF6-5C3E-E840-A7F5-FAD518C4542E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8461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/>
              <a:t>Cliquez pour modifier le style des sous-titres du masque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CHIPP Plenary, Kandersteg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49633-E07D-D44A-81CC-C2BF30280F0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CHIPP Plenary, Kandersteg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D1371-E722-734C-A092-7B3B1DBC9AA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58025" y="228600"/>
            <a:ext cx="2105025" cy="6096000"/>
          </a:xfrm>
        </p:spPr>
        <p:txBody>
          <a:bodyPr vert="eaVert"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42950" y="228600"/>
            <a:ext cx="6162675" cy="6096000"/>
          </a:xfrm>
        </p:spPr>
        <p:txBody>
          <a:bodyPr vert="eaVert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CHIPP Plenary, Kandersteg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DFD50-7500-C647-898F-0C12D89FD8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Dissertori, July 3, 2019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dirty="0"/>
              <a:t>CHIPP </a:t>
            </a:r>
            <a:r>
              <a:rPr lang="fr-FR" dirty="0" err="1"/>
              <a:t>Plenary</a:t>
            </a:r>
            <a:r>
              <a:rPr lang="fr-FR" dirty="0"/>
              <a:t>, Kandersteg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D81AD-BA14-B14F-B24F-10F919BC0A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CHIPP Plenary, Kandersteg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20B079-2817-DE4C-A5F1-516881F368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42950" y="1219200"/>
            <a:ext cx="413385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29200" y="1219200"/>
            <a:ext cx="413385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CHIPP Plenary, Kandersteg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CB252-5CB0-5F45-B69B-3BC35D5A2E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CHIPP Plenary, Kandersteg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D26A4-07DB-0A41-A278-1E3C9C7640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CHIPP Plenary, Kandersteg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13045-8A52-4B45-B75D-C862127DC9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CHIPP Plenary, Kandersteg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25DD6-62D1-4143-A707-58E362D7B9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CHIPP Plenary, Kandersteg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4804F-4F01-384B-B289-BAA5C6172A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CHIPP Plenary, Kandersteg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B9799-7D59-E74C-AB9E-1AEF9A75E7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12640" y="228600"/>
            <a:ext cx="648072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Cliquez</a:t>
            </a:r>
            <a:r>
              <a:rPr lang="en-GB" dirty="0"/>
              <a:t> et </a:t>
            </a:r>
            <a:r>
              <a:rPr lang="en-GB" dirty="0" err="1"/>
              <a:t>modifiez</a:t>
            </a:r>
            <a:r>
              <a:rPr lang="en-GB" dirty="0"/>
              <a:t> le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219200"/>
            <a:ext cx="84201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/>
              <a:t>Cliquez</a:t>
            </a:r>
            <a:r>
              <a:rPr lang="en-GB" dirty="0"/>
              <a:t> pour modifier les styles du </a:t>
            </a:r>
            <a:r>
              <a:rPr lang="en-GB" dirty="0" err="1"/>
              <a:t>texte</a:t>
            </a:r>
            <a:r>
              <a:rPr lang="en-GB" dirty="0"/>
              <a:t> du masque</a:t>
            </a:r>
          </a:p>
          <a:p>
            <a:pPr lvl="1"/>
            <a:r>
              <a:rPr lang="en-GB" dirty="0" err="1"/>
              <a:t>Deuxième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2"/>
            <a:r>
              <a:rPr lang="en-GB" dirty="0" err="1"/>
              <a:t>Troisième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3"/>
            <a:r>
              <a:rPr lang="en-GB" dirty="0" err="1"/>
              <a:t>Quatrième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  <a:p>
            <a:pPr lvl="4"/>
            <a:r>
              <a:rPr lang="en-GB" dirty="0" err="1"/>
              <a:t>Cinquième</a:t>
            </a:r>
            <a:r>
              <a:rPr lang="en-GB" dirty="0"/>
              <a:t> </a:t>
            </a:r>
            <a:r>
              <a:rPr lang="en-GB" dirty="0" err="1"/>
              <a:t>niveau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94450" y="6553200"/>
            <a:ext cx="2673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r>
              <a:rPr lang="en-US"/>
              <a:t>G. Dissertori, July 3, 2019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69950" y="6553200"/>
            <a:ext cx="4540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r>
              <a:rPr lang="fr-FR" dirty="0"/>
              <a:t>CHIPP </a:t>
            </a:r>
            <a:r>
              <a:rPr lang="fr-FR" dirty="0" err="1"/>
              <a:t>Plenary</a:t>
            </a:r>
            <a:r>
              <a:rPr lang="fr-FR" dirty="0"/>
              <a:t>, Kandersteg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20200" y="6553200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1857B8BC-7864-E34C-B8E5-8630DBA9FD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6477000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fr-FR">
              <a:latin typeface="Times" pitchFamily="-112" charset="0"/>
              <a:ea typeface="+mn-ea"/>
              <a:cs typeface="+mn-cs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914400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fr-FR">
              <a:latin typeface="Times" pitchFamily="-112" charset="0"/>
              <a:ea typeface="+mn-ea"/>
              <a:cs typeface="+mn-cs"/>
            </a:endParaRPr>
          </a:p>
        </p:txBody>
      </p:sp>
      <p:pic>
        <p:nvPicPr>
          <p:cNvPr id="2" name="Image 1" descr="CHIPP_logo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9694" y="0"/>
            <a:ext cx="1146305" cy="90872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 rotWithShape="1">
          <a:blip r:embed="rId14"/>
          <a:srcRect l="4407" t="10354" r="59174" b="9310"/>
          <a:stretch/>
        </p:blipFill>
        <p:spPr>
          <a:xfrm>
            <a:off x="108857" y="13110"/>
            <a:ext cx="955712" cy="8994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-11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Monotype Sorts" pitchFamily="-110" charset="2"/>
        <a:buChar char="o"/>
        <a:defRPr sz="2400">
          <a:solidFill>
            <a:srgbClr val="FF0000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42950" indent="-2857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660033"/>
        </a:buClr>
        <a:buChar char="—"/>
        <a:defRPr sz="2000">
          <a:solidFill>
            <a:schemeClr val="accent2"/>
          </a:solidFill>
          <a:latin typeface="+mn-lt"/>
          <a:ea typeface="ＭＳ Ｐゴシック" pitchFamily="-112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112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112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112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112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432720" y="1310903"/>
            <a:ext cx="5040560" cy="2118097"/>
          </a:xfrm>
        </p:spPr>
        <p:txBody>
          <a:bodyPr/>
          <a:lstStyle/>
          <a:p>
            <a:r>
              <a:rPr lang="fr-FR" b="1" dirty="0">
                <a:solidFill>
                  <a:srgbClr val="FF0000"/>
                </a:solidFill>
              </a:rPr>
              <a:t>News </a:t>
            </a:r>
            <a:r>
              <a:rPr lang="fr-FR" b="1" dirty="0" err="1">
                <a:solidFill>
                  <a:srgbClr val="FF0000"/>
                </a:solidFill>
              </a:rPr>
              <a:t>from</a:t>
            </a:r>
            <a:r>
              <a:rPr lang="fr-FR" b="1" dirty="0">
                <a:solidFill>
                  <a:srgbClr val="FF0000"/>
                </a:solidFill>
              </a:rPr>
              <a:t> CERN and CERN Council</a:t>
            </a:r>
            <a:br>
              <a:rPr lang="fr-FR" b="1" dirty="0">
                <a:solidFill>
                  <a:srgbClr val="FF0000"/>
                </a:solidFill>
              </a:rPr>
            </a:br>
            <a:r>
              <a:rPr lang="fr-FR" sz="3200" b="1" dirty="0">
                <a:solidFill>
                  <a:srgbClr val="FF0000"/>
                </a:solidFill>
              </a:rPr>
              <a:t>(</a:t>
            </a:r>
            <a:r>
              <a:rPr lang="fr-FR" sz="3200" b="1" dirty="0" err="1">
                <a:solidFill>
                  <a:srgbClr val="FF0000"/>
                </a:solidFill>
              </a:rPr>
              <a:t>since</a:t>
            </a:r>
            <a:r>
              <a:rPr lang="fr-FR" sz="3200" b="1" dirty="0">
                <a:solidFill>
                  <a:srgbClr val="FF0000"/>
                </a:solidFill>
              </a:rPr>
              <a:t> </a:t>
            </a:r>
            <a:r>
              <a:rPr lang="fr-FR" sz="3200" b="1" dirty="0" err="1">
                <a:solidFill>
                  <a:srgbClr val="FF0000"/>
                </a:solidFill>
              </a:rPr>
              <a:t>summer</a:t>
            </a:r>
            <a:r>
              <a:rPr lang="fr-FR" sz="3200" b="1" dirty="0">
                <a:solidFill>
                  <a:srgbClr val="FF0000"/>
                </a:solidFill>
              </a:rPr>
              <a:t> 2018)</a:t>
            </a:r>
          </a:p>
        </p:txBody>
      </p:sp>
      <p:sp>
        <p:nvSpPr>
          <p:cNvPr id="4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/>
          <a:p>
            <a:r>
              <a:rPr lang="fr-FR" sz="2800" b="1" dirty="0">
                <a:solidFill>
                  <a:schemeClr val="tx1"/>
                </a:solidFill>
              </a:rPr>
              <a:t>Günther Dissertori</a:t>
            </a:r>
            <a:br>
              <a:rPr lang="fr-FR" sz="2800" b="1" dirty="0">
                <a:solidFill>
                  <a:schemeClr val="tx1"/>
                </a:solidFill>
              </a:rPr>
            </a:br>
            <a:r>
              <a:rPr lang="fr-FR" sz="2000" dirty="0">
                <a:solidFill>
                  <a:schemeClr val="tx1"/>
                </a:solidFill>
              </a:rPr>
              <a:t>(ETH Zurich)</a:t>
            </a:r>
          </a:p>
          <a:p>
            <a:endParaRPr lang="fr-FR" sz="1600" b="1" dirty="0">
              <a:solidFill>
                <a:schemeClr val="tx1"/>
              </a:solidFill>
            </a:endParaRPr>
          </a:p>
          <a:p>
            <a:r>
              <a:rPr lang="fr-FR" sz="1800" dirty="0" err="1">
                <a:solidFill>
                  <a:schemeClr val="tx1"/>
                </a:solidFill>
              </a:rPr>
              <a:t>with</a:t>
            </a:r>
            <a:r>
              <a:rPr lang="fr-FR" sz="1800" dirty="0">
                <a:solidFill>
                  <a:schemeClr val="tx1"/>
                </a:solidFill>
              </a:rPr>
              <a:t> input </a:t>
            </a:r>
            <a:r>
              <a:rPr lang="fr-FR" sz="1800" dirty="0" err="1">
                <a:solidFill>
                  <a:schemeClr val="tx1"/>
                </a:solidFill>
              </a:rPr>
              <a:t>also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r>
              <a:rPr lang="fr-FR" sz="1800" dirty="0" err="1">
                <a:solidFill>
                  <a:schemeClr val="tx1"/>
                </a:solidFill>
              </a:rPr>
              <a:t>from</a:t>
            </a:r>
            <a:r>
              <a:rPr lang="fr-FR" sz="1800" dirty="0">
                <a:solidFill>
                  <a:schemeClr val="tx1"/>
                </a:solidFill>
              </a:rPr>
              <a:t> </a:t>
            </a:r>
            <a:br>
              <a:rPr lang="fr-FR" sz="2800" b="1" dirty="0">
                <a:solidFill>
                  <a:schemeClr val="tx1"/>
                </a:solidFill>
              </a:rPr>
            </a:br>
            <a:r>
              <a:rPr lang="fr-FR" sz="2800" b="1" dirty="0">
                <a:solidFill>
                  <a:schemeClr val="tx1"/>
                </a:solidFill>
              </a:rPr>
              <a:t>Olivier Schneider</a:t>
            </a:r>
            <a:br>
              <a:rPr lang="fr-FR" sz="2800" b="1" dirty="0">
                <a:solidFill>
                  <a:schemeClr val="tx1"/>
                </a:solidFill>
              </a:rPr>
            </a:br>
            <a:r>
              <a:rPr lang="fr-FR" sz="2000" dirty="0">
                <a:solidFill>
                  <a:schemeClr val="tx1"/>
                </a:solidFill>
              </a:rPr>
              <a:t>(EPF Lausanne)</a:t>
            </a:r>
            <a:endParaRPr lang="fr-FR" sz="2800" dirty="0">
              <a:solidFill>
                <a:schemeClr val="tx1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282008" y="0"/>
            <a:ext cx="43434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CHIPP plenary </a:t>
            </a:r>
            <a:r>
              <a:rPr kumimoji="0" lang="en-GB" sz="18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meeting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kern="0" baseline="0" dirty="0" err="1">
                <a:solidFill>
                  <a:sysClr val="windowText" lastClr="000000"/>
                </a:solidFill>
              </a:rPr>
              <a:t>Kandersteg</a:t>
            </a:r>
            <a:endParaRPr lang="en-GB" sz="1800" kern="0" baseline="0" dirty="0">
              <a:solidFill>
                <a:sysClr val="windowText" lastClr="000000"/>
              </a:solidFill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July 3, 2019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67699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 bwMode="auto">
          <a:xfrm>
            <a:off x="560512" y="1412776"/>
            <a:ext cx="10297144" cy="1008112"/>
          </a:xfrm>
          <a:prstGeom prst="roundRect">
            <a:avLst>
              <a:gd name="adj" fmla="val 28456"/>
            </a:avLst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2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12640" y="228600"/>
            <a:ext cx="6480720" cy="533400"/>
          </a:xfrm>
        </p:spPr>
        <p:txBody>
          <a:bodyPr/>
          <a:lstStyle/>
          <a:p>
            <a:r>
              <a:rPr lang="fr-FR" dirty="0"/>
              <a:t>CERN </a:t>
            </a:r>
            <a:r>
              <a:rPr lang="fr-FR" dirty="0" err="1"/>
              <a:t>enlargement</a:t>
            </a:r>
            <a:r>
              <a:rPr lang="fr-FR" dirty="0"/>
              <a:t> </a:t>
            </a:r>
            <a:r>
              <a:rPr lang="fr-FR" dirty="0" err="1"/>
              <a:t>process</a:t>
            </a:r>
            <a:r>
              <a:rPr lang="fr-FR" dirty="0"/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464" y="908720"/>
            <a:ext cx="9561512" cy="5544616"/>
          </a:xfrm>
        </p:spPr>
        <p:txBody>
          <a:bodyPr/>
          <a:lstStyle/>
          <a:p>
            <a:r>
              <a:rPr lang="fr-FR" b="1" dirty="0"/>
              <a:t>New </a:t>
            </a:r>
            <a:r>
              <a:rPr lang="fr-FR" b="1" dirty="0" err="1"/>
              <a:t>member</a:t>
            </a:r>
            <a:r>
              <a:rPr lang="fr-FR" b="1" dirty="0"/>
              <a:t>:</a:t>
            </a:r>
          </a:p>
          <a:p>
            <a:pPr lvl="1"/>
            <a:endParaRPr lang="fr-FR" b="1" dirty="0"/>
          </a:p>
          <a:p>
            <a:pPr marL="1882775" lvl="1" indent="-1344613">
              <a:buNone/>
            </a:pPr>
            <a:r>
              <a:rPr lang="fr-FR" sz="2400" b="1" u="sng" dirty="0" err="1"/>
              <a:t>Serbia</a:t>
            </a:r>
            <a:r>
              <a:rPr lang="fr-FR" sz="2400" b="1" u="sng" dirty="0"/>
              <a:t> </a:t>
            </a:r>
            <a:r>
              <a:rPr lang="fr-FR" sz="2400" b="1" dirty="0" err="1"/>
              <a:t>is</a:t>
            </a:r>
            <a:r>
              <a:rPr lang="fr-FR" sz="2400" b="1" dirty="0"/>
              <a:t> Full </a:t>
            </a:r>
            <a:r>
              <a:rPr lang="fr-FR" sz="2400" b="1" dirty="0" err="1"/>
              <a:t>Member</a:t>
            </a:r>
            <a:r>
              <a:rPr lang="fr-FR" sz="2400" b="1" dirty="0"/>
              <a:t> State </a:t>
            </a:r>
            <a:r>
              <a:rPr lang="fr-FR" sz="2400" b="1" dirty="0" err="1"/>
              <a:t>since</a:t>
            </a:r>
            <a:r>
              <a:rPr lang="fr-FR" sz="2400" b="1" dirty="0"/>
              <a:t> 24.3.2019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r>
              <a:rPr lang="fr-FR" b="1" dirty="0" err="1"/>
              <a:t>Current</a:t>
            </a:r>
            <a:r>
              <a:rPr lang="fr-FR" b="1" dirty="0"/>
              <a:t> </a:t>
            </a:r>
            <a:r>
              <a:rPr lang="fr-FR" b="1" dirty="0" err="1"/>
              <a:t>membership</a:t>
            </a:r>
            <a:r>
              <a:rPr lang="fr-FR" b="1" dirty="0"/>
              <a:t> </a:t>
            </a:r>
            <a:br>
              <a:rPr lang="fr-FR" dirty="0"/>
            </a:br>
            <a:r>
              <a:rPr lang="fr-FR" dirty="0"/>
              <a:t>		</a:t>
            </a:r>
            <a:r>
              <a:rPr lang="fr-FR" sz="2000" dirty="0"/>
              <a:t>(</a:t>
            </a:r>
            <a:r>
              <a:rPr lang="fr-FR" sz="2000" dirty="0" err="1"/>
              <a:t>with</a:t>
            </a:r>
            <a:r>
              <a:rPr lang="fr-FR" sz="2000" dirty="0"/>
              <a:t> new </a:t>
            </a:r>
            <a:r>
              <a:rPr lang="fr-FR" sz="2000" dirty="0" err="1"/>
              <a:t>members</a:t>
            </a:r>
            <a:r>
              <a:rPr lang="fr-FR" sz="2000" dirty="0"/>
              <a:t> </a:t>
            </a:r>
            <a:r>
              <a:rPr lang="fr-FR" sz="2000" dirty="0" err="1"/>
              <a:t>since</a:t>
            </a:r>
            <a:r>
              <a:rPr lang="fr-FR" sz="2000" dirty="0"/>
              <a:t> </a:t>
            </a:r>
            <a:r>
              <a:rPr lang="fr-FR" sz="2000" dirty="0" err="1"/>
              <a:t>start</a:t>
            </a:r>
            <a:r>
              <a:rPr lang="fr-FR" sz="2000" dirty="0"/>
              <a:t> of </a:t>
            </a:r>
            <a:r>
              <a:rPr lang="fr-FR" sz="2000" dirty="0" err="1"/>
              <a:t>enlargement</a:t>
            </a:r>
            <a:r>
              <a:rPr lang="fr-FR" sz="2000" dirty="0"/>
              <a:t> </a:t>
            </a:r>
            <a:r>
              <a:rPr lang="fr-FR" sz="2000" dirty="0" err="1"/>
              <a:t>process</a:t>
            </a:r>
            <a:r>
              <a:rPr lang="fr-FR" sz="2000" dirty="0"/>
              <a:t> in 2010)</a:t>
            </a:r>
            <a:endParaRPr lang="fr-FR" dirty="0"/>
          </a:p>
          <a:p>
            <a:pPr marL="457200" lvl="1" indent="0">
              <a:buNone/>
            </a:pPr>
            <a:r>
              <a:rPr lang="fr-FR" b="1" dirty="0"/>
              <a:t>23 </a:t>
            </a:r>
            <a:r>
              <a:rPr lang="fr-FR" b="1" dirty="0" err="1"/>
              <a:t>Member</a:t>
            </a:r>
            <a:r>
              <a:rPr lang="fr-FR" b="1" dirty="0"/>
              <a:t> States</a:t>
            </a:r>
            <a:endParaRPr lang="fr-FR" dirty="0"/>
          </a:p>
          <a:p>
            <a:pPr marL="457200" lvl="1" indent="0">
              <a:buNone/>
            </a:pPr>
            <a:r>
              <a:rPr lang="fr-FR" dirty="0"/>
              <a:t>		</a:t>
            </a:r>
            <a:r>
              <a:rPr lang="fr-FR" dirty="0" err="1"/>
              <a:t>Israel</a:t>
            </a:r>
            <a:r>
              <a:rPr lang="fr-FR" dirty="0"/>
              <a:t> 2014, Romania 2017, </a:t>
            </a:r>
            <a:r>
              <a:rPr lang="fr-FR" dirty="0" err="1"/>
              <a:t>Serbia</a:t>
            </a:r>
            <a:r>
              <a:rPr lang="fr-FR" dirty="0"/>
              <a:t> 2019</a:t>
            </a:r>
          </a:p>
          <a:p>
            <a:pPr marL="457200" lvl="1" indent="0">
              <a:buNone/>
            </a:pPr>
            <a:r>
              <a:rPr lang="fr-FR" b="1" dirty="0"/>
              <a:t>+ 2 </a:t>
            </a:r>
            <a:r>
              <a:rPr lang="fr-FR" b="1" dirty="0" err="1"/>
              <a:t>Associate</a:t>
            </a:r>
            <a:r>
              <a:rPr lang="fr-FR" b="1" dirty="0"/>
              <a:t> </a:t>
            </a:r>
            <a:r>
              <a:rPr lang="fr-FR" b="1" dirty="0" err="1"/>
              <a:t>Member</a:t>
            </a:r>
            <a:r>
              <a:rPr lang="fr-FR" b="1" dirty="0"/>
              <a:t> States in the </a:t>
            </a:r>
            <a:r>
              <a:rPr lang="fr-FR" b="1" dirty="0" err="1"/>
              <a:t>pre</a:t>
            </a:r>
            <a:r>
              <a:rPr lang="fr-FR" b="1" dirty="0"/>
              <a:t>-stage to </a:t>
            </a:r>
            <a:r>
              <a:rPr lang="fr-FR" b="1" dirty="0" err="1"/>
              <a:t>membership</a:t>
            </a:r>
            <a:endParaRPr lang="fr-FR" b="1" dirty="0"/>
          </a:p>
          <a:p>
            <a:pPr marL="457200" lvl="1" indent="0">
              <a:buNone/>
            </a:pPr>
            <a:r>
              <a:rPr lang="fr-FR" dirty="0"/>
              <a:t>		</a:t>
            </a:r>
            <a:r>
              <a:rPr lang="fr-FR" dirty="0" err="1"/>
              <a:t>Cyprus</a:t>
            </a:r>
            <a:r>
              <a:rPr lang="fr-FR" dirty="0"/>
              <a:t> 2016, </a:t>
            </a:r>
            <a:r>
              <a:rPr lang="fr-FR" dirty="0" err="1"/>
              <a:t>Slovenia</a:t>
            </a:r>
            <a:r>
              <a:rPr lang="fr-FR" dirty="0"/>
              <a:t> 2017</a:t>
            </a:r>
          </a:p>
          <a:p>
            <a:pPr marL="457200" lvl="1" indent="0">
              <a:buNone/>
            </a:pPr>
            <a:r>
              <a:rPr lang="fr-FR" b="1" dirty="0"/>
              <a:t>+ 5 </a:t>
            </a:r>
            <a:r>
              <a:rPr lang="fr-FR" b="1" dirty="0" err="1"/>
              <a:t>Associate</a:t>
            </a:r>
            <a:r>
              <a:rPr lang="fr-FR" b="1" dirty="0"/>
              <a:t> </a:t>
            </a:r>
            <a:r>
              <a:rPr lang="fr-FR" b="1" dirty="0" err="1"/>
              <a:t>Member</a:t>
            </a:r>
            <a:r>
              <a:rPr lang="fr-FR" b="1" dirty="0"/>
              <a:t> States</a:t>
            </a:r>
          </a:p>
          <a:p>
            <a:pPr marL="457200" lvl="1" indent="0">
              <a:buNone/>
            </a:pPr>
            <a:r>
              <a:rPr lang="fr-FR" dirty="0"/>
              <a:t>		</a:t>
            </a:r>
            <a:r>
              <a:rPr lang="fr-FR" dirty="0" err="1"/>
              <a:t>Turkey</a:t>
            </a:r>
            <a:r>
              <a:rPr lang="fr-FR" dirty="0"/>
              <a:t> 2015, Pakistan 2015, Ukraine 2016, </a:t>
            </a:r>
            <a:r>
              <a:rPr lang="fr-FR" dirty="0" err="1"/>
              <a:t>India</a:t>
            </a:r>
            <a:r>
              <a:rPr lang="fr-FR" dirty="0"/>
              <a:t> 2017, </a:t>
            </a:r>
            <a:r>
              <a:rPr lang="fr-FR" dirty="0" err="1"/>
              <a:t>Lithuania</a:t>
            </a:r>
            <a:r>
              <a:rPr lang="fr-FR" dirty="0"/>
              <a:t> 2018</a:t>
            </a:r>
          </a:p>
          <a:p>
            <a:pPr marL="457200" lvl="1" indent="0">
              <a:buNone/>
            </a:pPr>
            <a:r>
              <a:rPr lang="fr-FR" b="1" dirty="0"/>
              <a:t>+ 6 </a:t>
            </a:r>
            <a:r>
              <a:rPr lang="fr-FR" b="1" dirty="0" err="1"/>
              <a:t>Observers</a:t>
            </a:r>
            <a:r>
              <a:rPr lang="fr-FR" b="1" dirty="0"/>
              <a:t> (3 states and 3 organisations)</a:t>
            </a:r>
          </a:p>
          <a:p>
            <a:pPr marL="457200" lvl="1" indent="0">
              <a:buNone/>
            </a:pPr>
            <a:r>
              <a:rPr lang="fr-FR" dirty="0"/>
              <a:t>		JINR 2014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AFC39C-D8D7-914F-90EA-D45A1DB48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CHIPP Plenary, Kandersteg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93DF62-653A-A44E-8A61-991D60E942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9264" y="1088749"/>
            <a:ext cx="2464763" cy="16561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5656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CERN </a:t>
            </a:r>
            <a:r>
              <a:rPr lang="fr-FR" dirty="0" err="1"/>
              <a:t>enlargement</a:t>
            </a:r>
            <a:r>
              <a:rPr lang="fr-FR" dirty="0"/>
              <a:t> </a:t>
            </a:r>
            <a:r>
              <a:rPr lang="fr-FR" dirty="0" err="1"/>
              <a:t>process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44488" y="980728"/>
            <a:ext cx="9417496" cy="5400600"/>
          </a:xfrm>
        </p:spPr>
        <p:txBody>
          <a:bodyPr/>
          <a:lstStyle/>
          <a:p>
            <a:r>
              <a:rPr lang="fr-FR" sz="2000" dirty="0"/>
              <a:t>State </a:t>
            </a:r>
            <a:r>
              <a:rPr lang="fr-FR" sz="2000" dirty="0" err="1"/>
              <a:t>progressing</a:t>
            </a:r>
            <a:r>
              <a:rPr lang="fr-FR" sz="2000" dirty="0"/>
              <a:t> </a:t>
            </a:r>
            <a:r>
              <a:rPr lang="fr-FR" sz="2000" dirty="0" err="1"/>
              <a:t>towards</a:t>
            </a:r>
            <a:r>
              <a:rPr lang="fr-FR" sz="2000" dirty="0"/>
              <a:t> </a:t>
            </a:r>
            <a:r>
              <a:rPr lang="fr-FR" sz="2000" dirty="0" err="1"/>
              <a:t>Membership</a:t>
            </a:r>
            <a:r>
              <a:rPr lang="fr-FR" sz="2000" dirty="0"/>
              <a:t>:</a:t>
            </a:r>
          </a:p>
          <a:p>
            <a:pPr lvl="1"/>
            <a:r>
              <a:rPr lang="fr-FR" sz="1800" b="1" dirty="0" err="1"/>
              <a:t>Estonia</a:t>
            </a:r>
            <a:r>
              <a:rPr lang="fr-FR" sz="1800" b="1" dirty="0"/>
              <a:t>: </a:t>
            </a:r>
            <a:r>
              <a:rPr lang="fr-FR" sz="1800" dirty="0" err="1"/>
              <a:t>applied</a:t>
            </a:r>
            <a:r>
              <a:rPr lang="fr-FR" sz="1800" dirty="0"/>
              <a:t> to </a:t>
            </a:r>
            <a:r>
              <a:rPr lang="fr-FR" sz="1800" dirty="0" err="1"/>
              <a:t>become</a:t>
            </a:r>
            <a:r>
              <a:rPr lang="fr-FR" sz="1800" dirty="0"/>
              <a:t> full </a:t>
            </a:r>
            <a:r>
              <a:rPr lang="fr-FR" sz="1800" dirty="0" err="1"/>
              <a:t>member</a:t>
            </a:r>
            <a:r>
              <a:rPr lang="fr-FR" sz="1800" dirty="0"/>
              <a:t> </a:t>
            </a:r>
            <a:r>
              <a:rPr lang="fr-FR" sz="1800" dirty="0">
                <a:sym typeface="Wingdings" pitchFamily="2" charset="2"/>
              </a:rPr>
              <a:t> </a:t>
            </a:r>
            <a:r>
              <a:rPr lang="fr-FR" sz="1800" dirty="0"/>
              <a:t>Fact-</a:t>
            </a:r>
            <a:r>
              <a:rPr lang="fr-FR" sz="1800" dirty="0" err="1"/>
              <a:t>Finding</a:t>
            </a:r>
            <a:r>
              <a:rPr lang="fr-FR" sz="1800" dirty="0"/>
              <a:t> </a:t>
            </a:r>
            <a:r>
              <a:rPr lang="fr-FR" sz="1800" dirty="0" err="1"/>
              <a:t>Task</a:t>
            </a:r>
            <a:r>
              <a:rPr lang="fr-FR" sz="1800" dirty="0"/>
              <a:t> Force </a:t>
            </a:r>
            <a:r>
              <a:rPr lang="fr-FR" sz="1800" dirty="0" err="1"/>
              <a:t>visited</a:t>
            </a:r>
            <a:r>
              <a:rPr lang="fr-FR" sz="1800" dirty="0"/>
              <a:t> the country in </a:t>
            </a:r>
            <a:r>
              <a:rPr lang="fr-FR" sz="1800" dirty="0" err="1"/>
              <a:t>Dec</a:t>
            </a:r>
            <a:r>
              <a:rPr lang="fr-FR" sz="1800" dirty="0"/>
              <a:t> 2018; Mar 2019: Council gave </a:t>
            </a:r>
            <a:r>
              <a:rPr lang="fr-FR" sz="1800" dirty="0" err="1"/>
              <a:t>authorisation</a:t>
            </a:r>
            <a:r>
              <a:rPr lang="fr-FR" sz="1800" dirty="0"/>
              <a:t> to transmit to </a:t>
            </a:r>
            <a:r>
              <a:rPr lang="fr-FR" sz="1800" dirty="0" err="1"/>
              <a:t>Estonia</a:t>
            </a:r>
            <a:r>
              <a:rPr lang="fr-FR" sz="1800" dirty="0"/>
              <a:t> the </a:t>
            </a:r>
            <a:r>
              <a:rPr lang="fr-FR" sz="1800" dirty="0" err="1"/>
              <a:t>Draft</a:t>
            </a:r>
            <a:r>
              <a:rPr lang="fr-FR" sz="1800" dirty="0"/>
              <a:t> Agreement for </a:t>
            </a:r>
            <a:r>
              <a:rPr lang="fr-FR" sz="1800" dirty="0" err="1"/>
              <a:t>granting</a:t>
            </a:r>
            <a:r>
              <a:rPr lang="fr-FR" sz="1800" dirty="0"/>
              <a:t> </a:t>
            </a:r>
            <a:r>
              <a:rPr lang="fr-FR" sz="1800" dirty="0" err="1"/>
              <a:t>Associate</a:t>
            </a:r>
            <a:r>
              <a:rPr lang="fr-FR" sz="1800" dirty="0"/>
              <a:t> </a:t>
            </a:r>
            <a:r>
              <a:rPr lang="fr-FR" sz="1800" dirty="0" err="1"/>
              <a:t>Membership</a:t>
            </a:r>
            <a:r>
              <a:rPr lang="fr-FR" sz="1800" dirty="0"/>
              <a:t> as the </a:t>
            </a:r>
            <a:r>
              <a:rPr lang="fr-FR" sz="1800" dirty="0" err="1"/>
              <a:t>pre</a:t>
            </a:r>
            <a:r>
              <a:rPr lang="fr-FR" sz="1800" dirty="0"/>
              <a:t>-stage to </a:t>
            </a:r>
            <a:r>
              <a:rPr lang="fr-FR" sz="1800" dirty="0" err="1"/>
              <a:t>Membership</a:t>
            </a:r>
            <a:r>
              <a:rPr lang="fr-FR" sz="1800" dirty="0"/>
              <a:t>; </a:t>
            </a:r>
            <a:r>
              <a:rPr lang="fr-FR" sz="1800" dirty="0" err="1"/>
              <a:t>likely</a:t>
            </a:r>
            <a:r>
              <a:rPr lang="fr-FR" sz="1800" dirty="0"/>
              <a:t> </a:t>
            </a:r>
            <a:r>
              <a:rPr lang="fr-FR" sz="1800" dirty="0" err="1"/>
              <a:t>that</a:t>
            </a:r>
            <a:r>
              <a:rPr lang="fr-FR" sz="1800" dirty="0"/>
              <a:t> final Agreement </a:t>
            </a:r>
            <a:r>
              <a:rPr lang="fr-FR" sz="1800" dirty="0" err="1"/>
              <a:t>can</a:t>
            </a:r>
            <a:r>
              <a:rPr lang="fr-FR" sz="1800" dirty="0"/>
              <a:t> </a:t>
            </a:r>
            <a:r>
              <a:rPr lang="fr-FR" sz="1800" dirty="0" err="1"/>
              <a:t>be</a:t>
            </a:r>
            <a:r>
              <a:rPr lang="fr-FR" sz="1800" dirty="0"/>
              <a:t> </a:t>
            </a:r>
            <a:r>
              <a:rPr lang="fr-FR" sz="1800" dirty="0" err="1"/>
              <a:t>submitted</a:t>
            </a:r>
            <a:r>
              <a:rPr lang="fr-FR" sz="1800" dirty="0"/>
              <a:t> to Council in </a:t>
            </a:r>
            <a:r>
              <a:rPr lang="fr-FR" sz="1800" dirty="0" err="1"/>
              <a:t>September</a:t>
            </a:r>
            <a:r>
              <a:rPr lang="fr-FR" sz="1800" dirty="0"/>
              <a:t> 2019</a:t>
            </a:r>
          </a:p>
          <a:p>
            <a:r>
              <a:rPr lang="fr-FR" sz="2000" dirty="0"/>
              <a:t>States </a:t>
            </a:r>
            <a:r>
              <a:rPr lang="fr-FR" sz="2000" dirty="0" err="1"/>
              <a:t>progressing</a:t>
            </a:r>
            <a:r>
              <a:rPr lang="fr-FR" sz="2000" dirty="0"/>
              <a:t> </a:t>
            </a:r>
            <a:r>
              <a:rPr lang="fr-FR" sz="2000" dirty="0" err="1"/>
              <a:t>towards</a:t>
            </a:r>
            <a:r>
              <a:rPr lang="fr-FR" sz="2000" dirty="0"/>
              <a:t> </a:t>
            </a:r>
            <a:r>
              <a:rPr lang="fr-FR" sz="2000" dirty="0" err="1"/>
              <a:t>Associate</a:t>
            </a:r>
            <a:r>
              <a:rPr lang="fr-FR" sz="2000" dirty="0"/>
              <a:t> </a:t>
            </a:r>
            <a:r>
              <a:rPr lang="fr-FR" sz="2000" dirty="0" err="1"/>
              <a:t>Membership</a:t>
            </a:r>
            <a:r>
              <a:rPr lang="fr-FR" sz="2000" dirty="0"/>
              <a:t>:</a:t>
            </a:r>
          </a:p>
          <a:p>
            <a:pPr lvl="1"/>
            <a:r>
              <a:rPr lang="fr-FR" sz="1800" b="1" dirty="0" err="1"/>
              <a:t>Croatia</a:t>
            </a:r>
            <a:r>
              <a:rPr lang="fr-FR" sz="1800" b="1" dirty="0"/>
              <a:t>: </a:t>
            </a:r>
            <a:r>
              <a:rPr lang="fr-FR" sz="1800" dirty="0" err="1"/>
              <a:t>applied</a:t>
            </a:r>
            <a:r>
              <a:rPr lang="fr-FR" sz="1800" dirty="0"/>
              <a:t> in May 2014, agreement </a:t>
            </a:r>
            <a:r>
              <a:rPr lang="fr-FR" sz="1800" dirty="0" err="1"/>
              <a:t>signed</a:t>
            </a:r>
            <a:r>
              <a:rPr lang="fr-FR" sz="1800" dirty="0"/>
              <a:t> in </a:t>
            </a:r>
            <a:r>
              <a:rPr lang="fr-FR" sz="1800" dirty="0" err="1"/>
              <a:t>Feb</a:t>
            </a:r>
            <a:r>
              <a:rPr lang="fr-FR" sz="1800" dirty="0"/>
              <a:t> 10, </a:t>
            </a:r>
            <a:r>
              <a:rPr lang="fr-FR" sz="1800" dirty="0" err="1"/>
              <a:t>ratified</a:t>
            </a:r>
            <a:r>
              <a:rPr lang="fr-FR" sz="1800" dirty="0"/>
              <a:t> by </a:t>
            </a:r>
            <a:r>
              <a:rPr lang="fr-FR" sz="1800" dirty="0" err="1"/>
              <a:t>Croatian</a:t>
            </a:r>
            <a:r>
              <a:rPr lang="fr-FR" sz="1800" dirty="0"/>
              <a:t> </a:t>
            </a:r>
            <a:r>
              <a:rPr lang="fr-FR" sz="1800" dirty="0" err="1"/>
              <a:t>Parliament</a:t>
            </a:r>
            <a:r>
              <a:rPr lang="fr-FR" sz="1800" dirty="0"/>
              <a:t> on </a:t>
            </a:r>
            <a:r>
              <a:rPr lang="fr-FR" sz="1800" dirty="0" err="1"/>
              <a:t>June</a:t>
            </a:r>
            <a:r>
              <a:rPr lang="fr-FR" sz="1800" dirty="0"/>
              <a:t> 14, 2019 – </a:t>
            </a:r>
            <a:r>
              <a:rPr lang="fr-FR" sz="1800" b="1" dirty="0" err="1"/>
              <a:t>Croatia</a:t>
            </a:r>
            <a:r>
              <a:rPr lang="fr-FR" sz="1800" b="1" dirty="0"/>
              <a:t> </a:t>
            </a:r>
            <a:r>
              <a:rPr lang="fr-FR" sz="1800" b="1" dirty="0" err="1"/>
              <a:t>expected</a:t>
            </a:r>
            <a:r>
              <a:rPr lang="fr-FR" sz="1800" b="1" dirty="0"/>
              <a:t> to </a:t>
            </a:r>
            <a:r>
              <a:rPr lang="fr-FR" sz="1800" b="1" dirty="0" err="1"/>
              <a:t>join</a:t>
            </a:r>
            <a:r>
              <a:rPr lang="fr-FR" sz="1800" b="1" dirty="0"/>
              <a:t> in July 2019</a:t>
            </a:r>
          </a:p>
          <a:p>
            <a:pPr lvl="1"/>
            <a:r>
              <a:rPr lang="fr-FR" sz="1800" b="1" dirty="0" err="1"/>
              <a:t>Brazil</a:t>
            </a:r>
            <a:r>
              <a:rPr lang="fr-FR" sz="1800" b="1" dirty="0"/>
              <a:t>: </a:t>
            </a:r>
            <a:r>
              <a:rPr lang="fr-FR" sz="1800" dirty="0"/>
              <a:t>model agreement </a:t>
            </a:r>
            <a:r>
              <a:rPr lang="fr-FR" sz="1800" dirty="0" err="1"/>
              <a:t>stalled</a:t>
            </a:r>
            <a:r>
              <a:rPr lang="fr-FR" sz="1800" dirty="0"/>
              <a:t> on </a:t>
            </a:r>
            <a:r>
              <a:rPr lang="fr-FR" sz="1800" dirty="0" err="1"/>
              <a:t>Brazilian</a:t>
            </a:r>
            <a:r>
              <a:rPr lang="fr-FR" sz="1800" dirty="0"/>
              <a:t> </a:t>
            </a:r>
            <a:r>
              <a:rPr lang="fr-FR" sz="1800" dirty="0" err="1"/>
              <a:t>side</a:t>
            </a:r>
            <a:r>
              <a:rPr lang="fr-FR" sz="1800" dirty="0"/>
              <a:t> </a:t>
            </a:r>
            <a:r>
              <a:rPr lang="fr-FR" sz="1800" dirty="0" err="1"/>
              <a:t>since</a:t>
            </a:r>
            <a:r>
              <a:rPr lang="fr-FR" sz="1800" dirty="0"/>
              <a:t> end 2013</a:t>
            </a:r>
          </a:p>
          <a:p>
            <a:r>
              <a:rPr lang="fr-FR" sz="2200" dirty="0" err="1"/>
              <a:t>Recent</a:t>
            </a:r>
            <a:r>
              <a:rPr lang="fr-FR" sz="2200" dirty="0"/>
              <a:t> </a:t>
            </a:r>
            <a:r>
              <a:rPr lang="fr-FR" sz="2200" dirty="0" err="1"/>
              <a:t>development</a:t>
            </a:r>
            <a:r>
              <a:rPr lang="fr-FR" sz="2200" dirty="0"/>
              <a:t>:</a:t>
            </a:r>
          </a:p>
          <a:p>
            <a:pPr lvl="1"/>
            <a:r>
              <a:rPr lang="fr-FR" sz="1800" dirty="0"/>
              <a:t>In </a:t>
            </a:r>
            <a:r>
              <a:rPr lang="fr-FR" sz="1800" dirty="0" err="1"/>
              <a:t>his</a:t>
            </a:r>
            <a:r>
              <a:rPr lang="fr-FR" sz="1800" dirty="0"/>
              <a:t> </a:t>
            </a:r>
            <a:r>
              <a:rPr lang="fr-FR" sz="1800" dirty="0" err="1"/>
              <a:t>visit</a:t>
            </a:r>
            <a:r>
              <a:rPr lang="fr-FR" sz="1800" dirty="0"/>
              <a:t> to CERN on 10 </a:t>
            </a:r>
            <a:r>
              <a:rPr lang="fr-FR" sz="1800" dirty="0" err="1"/>
              <a:t>June</a:t>
            </a:r>
            <a:r>
              <a:rPr lang="fr-FR" sz="1800" dirty="0"/>
              <a:t>, Prime </a:t>
            </a:r>
            <a:r>
              <a:rPr lang="fr-FR" sz="1800" dirty="0" err="1"/>
              <a:t>Minister</a:t>
            </a:r>
            <a:r>
              <a:rPr lang="fr-FR" sz="1800" dirty="0"/>
              <a:t> D. Medvedev </a:t>
            </a:r>
            <a:r>
              <a:rPr lang="fr-FR" sz="1800" dirty="0" err="1"/>
              <a:t>announced</a:t>
            </a:r>
            <a:r>
              <a:rPr lang="fr-FR" sz="1800" dirty="0"/>
              <a:t> </a:t>
            </a:r>
            <a:r>
              <a:rPr lang="fr-FR" sz="1800" dirty="0" err="1"/>
              <a:t>that</a:t>
            </a:r>
            <a:r>
              <a:rPr lang="fr-FR" sz="1800" dirty="0"/>
              <a:t> the </a:t>
            </a:r>
            <a:r>
              <a:rPr lang="fr-FR" sz="1800" dirty="0" err="1"/>
              <a:t>Russian</a:t>
            </a:r>
            <a:r>
              <a:rPr lang="fr-FR" sz="1800" dirty="0"/>
              <a:t> </a:t>
            </a:r>
            <a:r>
              <a:rPr lang="fr-FR" sz="1800" dirty="0" err="1"/>
              <a:t>Federation</a:t>
            </a:r>
            <a:r>
              <a:rPr lang="fr-FR" sz="1800" dirty="0"/>
              <a:t> </a:t>
            </a:r>
            <a:r>
              <a:rPr lang="fr-FR" sz="1800" dirty="0" err="1"/>
              <a:t>is</a:t>
            </a:r>
            <a:r>
              <a:rPr lang="fr-FR" sz="1800" dirty="0"/>
              <a:t> </a:t>
            </a:r>
            <a:r>
              <a:rPr lang="fr-FR" sz="1800" dirty="0" err="1"/>
              <a:t>now</a:t>
            </a:r>
            <a:r>
              <a:rPr lang="fr-FR" sz="1800" dirty="0"/>
              <a:t> </a:t>
            </a:r>
            <a:r>
              <a:rPr lang="fr-FR" sz="1800" dirty="0" err="1"/>
              <a:t>considering</a:t>
            </a:r>
            <a:r>
              <a:rPr lang="fr-FR" sz="1800" dirty="0"/>
              <a:t> to </a:t>
            </a:r>
            <a:r>
              <a:rPr lang="fr-FR" sz="1800" dirty="0" err="1"/>
              <a:t>become</a:t>
            </a:r>
            <a:r>
              <a:rPr lang="fr-FR" sz="1800" dirty="0"/>
              <a:t> full </a:t>
            </a:r>
            <a:r>
              <a:rPr lang="fr-FR" sz="1800" dirty="0" err="1"/>
              <a:t>Member</a:t>
            </a:r>
            <a:r>
              <a:rPr lang="fr-FR" sz="1800" dirty="0"/>
              <a:t> of CERN</a:t>
            </a:r>
          </a:p>
          <a:p>
            <a:r>
              <a:rPr lang="fr-FR" sz="2000" dirty="0"/>
              <a:t>~50  International </a:t>
            </a:r>
            <a:r>
              <a:rPr lang="fr-FR" sz="2000" dirty="0" err="1"/>
              <a:t>Cooperation</a:t>
            </a:r>
            <a:r>
              <a:rPr lang="fr-FR" sz="2000" dirty="0"/>
              <a:t> </a:t>
            </a:r>
            <a:r>
              <a:rPr lang="fr-FR" sz="2000" dirty="0" err="1"/>
              <a:t>Agreements</a:t>
            </a:r>
            <a:r>
              <a:rPr lang="fr-FR" sz="2000" dirty="0"/>
              <a:t> (ICA)</a:t>
            </a:r>
            <a:endParaRPr lang="fr-FR" sz="2000" b="1" dirty="0"/>
          </a:p>
          <a:p>
            <a:r>
              <a:rPr lang="fr-FR" sz="2000" b="1" dirty="0"/>
              <a:t>Council </a:t>
            </a:r>
            <a:r>
              <a:rPr lang="fr-FR" sz="2000" b="1" dirty="0" err="1"/>
              <a:t>decided</a:t>
            </a:r>
            <a:r>
              <a:rPr lang="fr-FR" sz="2000" b="1" dirty="0"/>
              <a:t> to set up a </a:t>
            </a:r>
            <a:r>
              <a:rPr lang="fr-FR" sz="2000" b="1" dirty="0" err="1"/>
              <a:t>working</a:t>
            </a:r>
            <a:r>
              <a:rPr lang="fr-FR" sz="2000" b="1" dirty="0"/>
              <a:t> group to </a:t>
            </a:r>
            <a:r>
              <a:rPr lang="fr-FR" sz="2000" b="1" dirty="0" err="1"/>
              <a:t>review</a:t>
            </a:r>
            <a:r>
              <a:rPr lang="fr-FR" sz="2000" b="1" dirty="0"/>
              <a:t> certain aspects of the </a:t>
            </a:r>
            <a:r>
              <a:rPr lang="fr-FR" sz="2000" b="1" dirty="0" err="1"/>
              <a:t>geographical</a:t>
            </a:r>
            <a:r>
              <a:rPr lang="fr-FR" sz="2000" b="1" dirty="0"/>
              <a:t> </a:t>
            </a:r>
            <a:r>
              <a:rPr lang="fr-FR" sz="2000" b="1" dirty="0" err="1"/>
              <a:t>enlargement</a:t>
            </a:r>
            <a:r>
              <a:rPr lang="fr-FR" sz="2000" b="1" dirty="0"/>
              <a:t> </a:t>
            </a:r>
            <a:r>
              <a:rPr lang="fr-FR" sz="2000" b="1" dirty="0" err="1"/>
              <a:t>policy</a:t>
            </a:r>
            <a:r>
              <a:rPr lang="fr-FR" sz="2000" b="1" dirty="0"/>
              <a:t> of 2010 </a:t>
            </a:r>
          </a:p>
          <a:p>
            <a:pPr lvl="1"/>
            <a:r>
              <a:rPr lang="fr-FR" sz="1800" dirty="0"/>
              <a:t>mandate </a:t>
            </a:r>
            <a:r>
              <a:rPr lang="fr-FR" sz="1800" dirty="0" err="1"/>
              <a:t>includes</a:t>
            </a:r>
            <a:r>
              <a:rPr lang="fr-FR" sz="1800" dirty="0"/>
              <a:t> </a:t>
            </a:r>
            <a:r>
              <a:rPr lang="fr-FR" sz="1800" dirty="0" err="1"/>
              <a:t>policy</a:t>
            </a:r>
            <a:r>
              <a:rPr lang="fr-FR" sz="1800" dirty="0"/>
              <a:t>, </a:t>
            </a:r>
            <a:r>
              <a:rPr lang="fr-FR" sz="1800" dirty="0" err="1"/>
              <a:t>financial</a:t>
            </a:r>
            <a:r>
              <a:rPr lang="fr-FR" sz="1800" dirty="0"/>
              <a:t> and </a:t>
            </a:r>
            <a:r>
              <a:rPr lang="fr-FR" sz="1800" dirty="0" err="1"/>
              <a:t>procedural</a:t>
            </a:r>
            <a:r>
              <a:rPr lang="fr-FR" sz="1800" dirty="0"/>
              <a:t> issues</a:t>
            </a:r>
          </a:p>
          <a:p>
            <a:pPr lvl="1"/>
            <a:r>
              <a:rPr lang="fr-FR" sz="1800" dirty="0"/>
              <a:t>CH </a:t>
            </a:r>
            <a:r>
              <a:rPr lang="fr-FR" sz="1800" dirty="0" err="1"/>
              <a:t>delegation</a:t>
            </a:r>
            <a:r>
              <a:rPr lang="fr-FR" sz="1800" dirty="0"/>
              <a:t> </a:t>
            </a:r>
            <a:r>
              <a:rPr lang="fr-FR" sz="1800" dirty="0" err="1"/>
              <a:t>provided</a:t>
            </a:r>
            <a:r>
              <a:rPr lang="fr-FR" sz="1800" dirty="0"/>
              <a:t> important input to the </a:t>
            </a:r>
            <a:r>
              <a:rPr lang="fr-FR" sz="1800" dirty="0" err="1"/>
              <a:t>draft</a:t>
            </a:r>
            <a:r>
              <a:rPr lang="fr-FR" sz="1800" dirty="0"/>
              <a:t> document </a:t>
            </a:r>
            <a:r>
              <a:rPr lang="fr-FR" sz="1800" dirty="0" err="1"/>
              <a:t>that</a:t>
            </a:r>
            <a:r>
              <a:rPr lang="fr-FR" sz="1800" dirty="0"/>
              <a:t> </a:t>
            </a:r>
            <a:r>
              <a:rPr lang="fr-FR" sz="1800" dirty="0" err="1"/>
              <a:t>was</a:t>
            </a:r>
            <a:r>
              <a:rPr lang="fr-FR" sz="1800" dirty="0"/>
              <a:t> </a:t>
            </a:r>
            <a:r>
              <a:rPr lang="fr-FR" sz="1800" dirty="0" err="1"/>
              <a:t>discussed</a:t>
            </a:r>
            <a:r>
              <a:rPr lang="fr-FR" sz="1800" dirty="0"/>
              <a:t> in the </a:t>
            </a:r>
            <a:r>
              <a:rPr lang="fr-FR" sz="1800" dirty="0" err="1"/>
              <a:t>recent</a:t>
            </a:r>
            <a:r>
              <a:rPr lang="fr-FR" sz="1800" dirty="0"/>
              <a:t> March and </a:t>
            </a:r>
            <a:r>
              <a:rPr lang="fr-FR" sz="1800" dirty="0" err="1"/>
              <a:t>June</a:t>
            </a:r>
            <a:r>
              <a:rPr lang="fr-FR" sz="1800" dirty="0"/>
              <a:t> Council sessions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262C83-B063-6546-A875-3060CC500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CHIPP </a:t>
            </a:r>
            <a:r>
              <a:rPr lang="fr-FR" dirty="0" err="1"/>
              <a:t>Plenary</a:t>
            </a:r>
            <a:r>
              <a:rPr lang="fr-FR" dirty="0"/>
              <a:t>, Kandersteg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906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2480" y="188640"/>
            <a:ext cx="9073008" cy="533400"/>
          </a:xfrm>
        </p:spPr>
        <p:txBody>
          <a:bodyPr/>
          <a:lstStyle/>
          <a:p>
            <a:r>
              <a:rPr lang="fr-FR" sz="3600" dirty="0" err="1"/>
              <a:t>European</a:t>
            </a:r>
            <a:r>
              <a:rPr lang="fr-FR" sz="3600" dirty="0"/>
              <a:t> </a:t>
            </a:r>
            <a:r>
              <a:rPr lang="fr-FR" sz="3600" dirty="0" err="1"/>
              <a:t>Strategy</a:t>
            </a:r>
            <a:r>
              <a:rPr lang="fr-FR" sz="3600" dirty="0"/>
              <a:t> for </a:t>
            </a:r>
            <a:r>
              <a:rPr lang="fr-FR" sz="3600" dirty="0" err="1"/>
              <a:t>Particle</a:t>
            </a:r>
            <a:r>
              <a:rPr lang="fr-FR" sz="3600" dirty="0"/>
              <a:t> </a:t>
            </a:r>
            <a:r>
              <a:rPr lang="fr-FR" sz="3600" dirty="0" err="1"/>
              <a:t>Physics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60512" y="908720"/>
            <a:ext cx="9073008" cy="5644480"/>
          </a:xfrm>
        </p:spPr>
        <p:txBody>
          <a:bodyPr/>
          <a:lstStyle/>
          <a:p>
            <a:r>
              <a:rPr lang="fr-FR" dirty="0" err="1"/>
              <a:t>See</a:t>
            </a:r>
            <a:r>
              <a:rPr lang="fr-FR" dirty="0"/>
              <a:t> </a:t>
            </a:r>
            <a:r>
              <a:rPr lang="fr-FR" dirty="0" err="1"/>
              <a:t>dedicated</a:t>
            </a:r>
            <a:r>
              <a:rPr lang="fr-FR" dirty="0"/>
              <a:t> </a:t>
            </a:r>
            <a:r>
              <a:rPr lang="fr-FR" dirty="0" err="1"/>
              <a:t>presentation</a:t>
            </a:r>
            <a:r>
              <a:rPr lang="fr-FR" dirty="0"/>
              <a:t> by Jorgen D’</a:t>
            </a:r>
            <a:r>
              <a:rPr lang="fr-FR" dirty="0" err="1"/>
              <a:t>Hondt</a:t>
            </a:r>
            <a:r>
              <a:rPr lang="fr-FR" dirty="0"/>
              <a:t> </a:t>
            </a:r>
            <a:r>
              <a:rPr lang="fr-FR" dirty="0" err="1"/>
              <a:t>earlier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err="1"/>
              <a:t>week</a:t>
            </a:r>
            <a:r>
              <a:rPr lang="fr-FR" dirty="0"/>
              <a:t>!</a:t>
            </a:r>
            <a:endParaRPr lang="fr-FR" b="1" dirty="0"/>
          </a:p>
          <a:p>
            <a:pPr lvl="2"/>
            <a:r>
              <a:rPr lang="fr-FR" u="sng" dirty="0"/>
              <a:t>http://council-strategygroup.web.cern.ch/council-strategygroup/</a:t>
            </a:r>
            <a:endParaRPr lang="fr-FR" dirty="0"/>
          </a:p>
          <a:p>
            <a:pPr lvl="2"/>
            <a:r>
              <a:rPr lang="fr-FR" u="sng" dirty="0"/>
              <a:t>http://europeanstrategygroup.web.cern.ch/</a:t>
            </a:r>
            <a:r>
              <a:rPr lang="fr-FR" u="sng" dirty="0" err="1"/>
              <a:t>EuropeanStrategyGroup</a:t>
            </a:r>
            <a:r>
              <a:rPr lang="fr-FR" u="sng" dirty="0"/>
              <a:t>/</a:t>
            </a:r>
          </a:p>
          <a:p>
            <a:pPr marL="914400" lvl="2" indent="0">
              <a:buNone/>
            </a:pPr>
            <a:endParaRPr lang="fr-FR" dirty="0"/>
          </a:p>
          <a:p>
            <a:r>
              <a:rPr lang="fr-FR" dirty="0"/>
              <a:t> </a:t>
            </a:r>
            <a:r>
              <a:rPr lang="fr-FR" dirty="0" err="1"/>
              <a:t>Next</a:t>
            </a:r>
            <a:r>
              <a:rPr lang="fr-FR" dirty="0"/>
              <a:t> update of ESPP in </a:t>
            </a:r>
            <a:r>
              <a:rPr lang="fr-FR" b="1" dirty="0"/>
              <a:t>2020</a:t>
            </a:r>
            <a:r>
              <a:rPr lang="fr-FR" dirty="0"/>
              <a:t> </a:t>
            </a:r>
          </a:p>
          <a:p>
            <a:pPr lvl="1"/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driven</a:t>
            </a:r>
            <a:r>
              <a:rPr lang="fr-FR" dirty="0"/>
              <a:t> by the </a:t>
            </a:r>
            <a:r>
              <a:rPr lang="fr-FR" dirty="0" err="1"/>
              <a:t>following</a:t>
            </a:r>
            <a:r>
              <a:rPr lang="fr-FR" dirty="0"/>
              <a:t> </a:t>
            </a:r>
            <a:r>
              <a:rPr lang="fr-FR" b="1" dirty="0" err="1">
                <a:solidFill>
                  <a:srgbClr val="800000"/>
                </a:solidFill>
              </a:rPr>
              <a:t>Strategy</a:t>
            </a:r>
            <a:r>
              <a:rPr lang="fr-FR" b="1" dirty="0">
                <a:solidFill>
                  <a:srgbClr val="800000"/>
                </a:solidFill>
              </a:rPr>
              <a:t> </a:t>
            </a:r>
            <a:r>
              <a:rPr lang="fr-FR" b="1" dirty="0" err="1">
                <a:solidFill>
                  <a:srgbClr val="800000"/>
                </a:solidFill>
              </a:rPr>
              <a:t>Secretariat</a:t>
            </a:r>
            <a:r>
              <a:rPr lang="fr-FR" dirty="0"/>
              <a:t>, </a:t>
            </a:r>
            <a:r>
              <a:rPr lang="fr-FR" dirty="0" err="1"/>
              <a:t>appointed</a:t>
            </a:r>
            <a:r>
              <a:rPr lang="fr-FR" dirty="0"/>
              <a:t> by Council:</a:t>
            </a:r>
          </a:p>
          <a:p>
            <a:pPr marL="457200" lvl="1" indent="0">
              <a:buNone/>
            </a:pPr>
            <a:endParaRPr lang="fr-FR" dirty="0"/>
          </a:p>
          <a:p>
            <a:pPr lvl="2"/>
            <a:r>
              <a:rPr lang="fr-FR" b="1" dirty="0"/>
              <a:t>Prof. </a:t>
            </a:r>
            <a:r>
              <a:rPr lang="fr-FR" b="1" dirty="0" err="1"/>
              <a:t>Halina</a:t>
            </a:r>
            <a:r>
              <a:rPr lang="fr-FR" b="1" dirty="0"/>
              <a:t> </a:t>
            </a:r>
            <a:r>
              <a:rPr lang="fr-FR" b="1" dirty="0" err="1"/>
              <a:t>Abramowicz</a:t>
            </a:r>
            <a:r>
              <a:rPr lang="fr-FR" dirty="0"/>
              <a:t>, </a:t>
            </a:r>
            <a:r>
              <a:rPr lang="fr-FR" b="1" dirty="0" err="1"/>
              <a:t>Strategy</a:t>
            </a:r>
            <a:r>
              <a:rPr lang="fr-FR" b="1" dirty="0"/>
              <a:t> </a:t>
            </a:r>
            <a:r>
              <a:rPr lang="fr-FR" b="1" dirty="0" err="1"/>
              <a:t>Secretary</a:t>
            </a:r>
            <a:endParaRPr lang="fr-FR" dirty="0"/>
          </a:p>
          <a:p>
            <a:pPr lvl="2"/>
            <a:r>
              <a:rPr lang="fr-FR" dirty="0"/>
              <a:t>Prof. Keith Ellis (as chair of CERN </a:t>
            </a:r>
            <a:r>
              <a:rPr lang="fr-FR" dirty="0" err="1"/>
              <a:t>Scientific</a:t>
            </a:r>
            <a:r>
              <a:rPr lang="fr-FR" dirty="0"/>
              <a:t> Policy </a:t>
            </a:r>
            <a:r>
              <a:rPr lang="fr-FR" dirty="0" err="1"/>
              <a:t>Committee</a:t>
            </a:r>
            <a:r>
              <a:rPr lang="fr-FR" dirty="0"/>
              <a:t>)</a:t>
            </a:r>
          </a:p>
          <a:p>
            <a:pPr lvl="2"/>
            <a:r>
              <a:rPr lang="fr-FR" dirty="0"/>
              <a:t>Prof. Jorgen D’</a:t>
            </a:r>
            <a:r>
              <a:rPr lang="fr-FR" dirty="0" err="1"/>
              <a:t>Hondt</a:t>
            </a:r>
            <a:r>
              <a:rPr lang="fr-FR" dirty="0"/>
              <a:t> (as chair of ECFA)</a:t>
            </a:r>
          </a:p>
          <a:p>
            <a:pPr lvl="2"/>
            <a:r>
              <a:rPr lang="fr-FR" dirty="0"/>
              <a:t>Prof. Leonid </a:t>
            </a:r>
            <a:r>
              <a:rPr lang="fr-FR" dirty="0" err="1"/>
              <a:t>Rivkin</a:t>
            </a:r>
            <a:r>
              <a:rPr lang="fr-FR" dirty="0"/>
              <a:t> (as chair of the </a:t>
            </a:r>
            <a:r>
              <a:rPr lang="fr-FR" dirty="0" err="1"/>
              <a:t>European</a:t>
            </a:r>
            <a:r>
              <a:rPr lang="fr-FR" dirty="0"/>
              <a:t> </a:t>
            </a:r>
            <a:r>
              <a:rPr lang="fr-FR" dirty="0" err="1"/>
              <a:t>Laboratory</a:t>
            </a:r>
            <a:r>
              <a:rPr lang="fr-FR" dirty="0"/>
              <a:t> </a:t>
            </a:r>
            <a:r>
              <a:rPr lang="fr-FR" dirty="0" err="1"/>
              <a:t>Directors</a:t>
            </a:r>
            <a:r>
              <a:rPr lang="fr-FR" dirty="0"/>
              <a:t> group)</a:t>
            </a:r>
          </a:p>
          <a:p>
            <a:pPr marL="914400" lvl="2" indent="0">
              <a:buNone/>
            </a:pPr>
            <a:endParaRPr lang="fr-FR" dirty="0"/>
          </a:p>
          <a:p>
            <a:r>
              <a:rPr lang="fr-FR" dirty="0" err="1"/>
              <a:t>Recent</a:t>
            </a:r>
            <a:r>
              <a:rPr lang="fr-FR" dirty="0"/>
              <a:t> </a:t>
            </a:r>
            <a:r>
              <a:rPr lang="fr-FR" dirty="0" err="1"/>
              <a:t>town</a:t>
            </a:r>
            <a:r>
              <a:rPr lang="fr-FR" dirty="0"/>
              <a:t>-meeting in Granada</a:t>
            </a:r>
          </a:p>
          <a:p>
            <a:pPr lvl="1"/>
            <a:r>
              <a:rPr lang="fr-FR" dirty="0" err="1"/>
              <a:t>Again</a:t>
            </a:r>
            <a:r>
              <a:rPr lang="fr-FR" dirty="0"/>
              <a:t>, </a:t>
            </a:r>
            <a:r>
              <a:rPr lang="fr-FR" dirty="0" err="1"/>
              <a:t>see</a:t>
            </a:r>
            <a:r>
              <a:rPr lang="fr-FR" dirty="0"/>
              <a:t> report by Jorgen </a:t>
            </a:r>
          </a:p>
          <a:p>
            <a:pPr lvl="1"/>
            <a:r>
              <a:rPr lang="fr-FR" dirty="0" err="1"/>
              <a:t>Similarly</a:t>
            </a:r>
            <a:r>
              <a:rPr lang="fr-FR" dirty="0"/>
              <a:t>, a </a:t>
            </a:r>
            <a:r>
              <a:rPr lang="fr-FR" dirty="0" err="1"/>
              <a:t>status</a:t>
            </a:r>
            <a:r>
              <a:rPr lang="fr-FR" dirty="0"/>
              <a:t> report </a:t>
            </a:r>
            <a:r>
              <a:rPr lang="fr-FR" dirty="0" err="1"/>
              <a:t>given</a:t>
            </a:r>
            <a:r>
              <a:rPr lang="fr-FR" dirty="0"/>
              <a:t> by H. </a:t>
            </a:r>
            <a:r>
              <a:rPr lang="fr-FR" dirty="0" err="1"/>
              <a:t>Abramowicz</a:t>
            </a:r>
            <a:r>
              <a:rPr lang="fr-FR" dirty="0"/>
              <a:t> at the </a:t>
            </a:r>
            <a:r>
              <a:rPr lang="fr-FR" dirty="0" err="1"/>
              <a:t>June</a:t>
            </a:r>
            <a:r>
              <a:rPr lang="fr-FR" dirty="0"/>
              <a:t> Council meeting</a:t>
            </a:r>
          </a:p>
          <a:p>
            <a:endParaRPr lang="fr-FR" dirty="0"/>
          </a:p>
          <a:p>
            <a:pPr lvl="1"/>
            <a:endParaRPr lang="fr-FR" dirty="0"/>
          </a:p>
        </p:txBody>
      </p:sp>
      <p:sp>
        <p:nvSpPr>
          <p:cNvPr id="9" name="Rectangle 8"/>
          <p:cNvSpPr/>
          <p:nvPr/>
        </p:nvSpPr>
        <p:spPr bwMode="auto">
          <a:xfrm>
            <a:off x="1424608" y="3429000"/>
            <a:ext cx="7272808" cy="1368152"/>
          </a:xfrm>
          <a:prstGeom prst="rect">
            <a:avLst/>
          </a:prstGeom>
          <a:noFill/>
          <a:ln w="3810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2" charset="0"/>
            </a:endParaRP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F613F8-C3E6-9F49-AB31-A389E8D0B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CHIPP Plenary, Kandersteg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362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2480" y="188640"/>
            <a:ext cx="9073008" cy="533400"/>
          </a:xfrm>
        </p:spPr>
        <p:txBody>
          <a:bodyPr/>
          <a:lstStyle/>
          <a:p>
            <a:r>
              <a:rPr lang="fr-FR" sz="3600" dirty="0" err="1"/>
              <a:t>European</a:t>
            </a:r>
            <a:r>
              <a:rPr lang="fr-FR" sz="3600" dirty="0"/>
              <a:t> </a:t>
            </a:r>
            <a:r>
              <a:rPr lang="fr-FR" sz="3600" dirty="0" err="1"/>
              <a:t>Strategy</a:t>
            </a:r>
            <a:r>
              <a:rPr lang="fr-FR" sz="3600" dirty="0"/>
              <a:t> for </a:t>
            </a:r>
            <a:r>
              <a:rPr lang="fr-FR" sz="3600" dirty="0" err="1"/>
              <a:t>Particle</a:t>
            </a:r>
            <a:r>
              <a:rPr lang="fr-FR" sz="3600" dirty="0"/>
              <a:t> </a:t>
            </a:r>
            <a:r>
              <a:rPr lang="fr-FR" sz="3600" dirty="0" err="1"/>
              <a:t>Physics</a:t>
            </a:r>
            <a:endParaRPr lang="fr-FR" sz="3600" dirty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F613F8-C3E6-9F49-AB31-A389E8D0B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CHIPP Plenary, Kandersteg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63F1D26-A0A5-3644-93C5-CE9030D58F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472" y="1052736"/>
            <a:ext cx="9217024" cy="5341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276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F3E1A-DE08-9746-AF00-9186C984C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616" y="174816"/>
            <a:ext cx="6696744" cy="533400"/>
          </a:xfrm>
        </p:spPr>
        <p:txBody>
          <a:bodyPr/>
          <a:lstStyle/>
          <a:p>
            <a:r>
              <a:rPr lang="en-US" dirty="0"/>
              <a:t>LHC Long Shutdown 2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BFFA8-3FC0-6B44-8CEF-DEF567B8E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34CCC-7E50-C54F-9EE8-F1F7600B6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CHIPP Plenary, Kandersteg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2DA84E-47C3-4841-B0CF-828F2152050A}"/>
              </a:ext>
            </a:extLst>
          </p:cNvPr>
          <p:cNvSpPr/>
          <p:nvPr/>
        </p:nvSpPr>
        <p:spPr>
          <a:xfrm>
            <a:off x="1064568" y="6231971"/>
            <a:ext cx="10534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F. </a:t>
            </a:r>
            <a:r>
              <a:rPr lang="fr-FR" dirty="0" err="1"/>
              <a:t>Bordry</a:t>
            </a:r>
            <a:r>
              <a:rPr lang="fr-FR" dirty="0"/>
              <a:t>, </a:t>
            </a:r>
            <a:r>
              <a:rPr lang="fr-FR" dirty="0" err="1"/>
              <a:t>June</a:t>
            </a:r>
            <a:r>
              <a:rPr lang="fr-FR" dirty="0"/>
              <a:t> 2019</a:t>
            </a:r>
            <a:endParaRPr lang="en-US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9F820BD0-8A55-E148-AEC0-E9E69439D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1699" y="980728"/>
            <a:ext cx="5345877" cy="2250601"/>
          </a:xfrm>
        </p:spPr>
        <p:txBody>
          <a:bodyPr/>
          <a:lstStyle/>
          <a:p>
            <a:pPr lvl="1"/>
            <a:r>
              <a:rPr lang="fr-FR" dirty="0"/>
              <a:t>LS2 </a:t>
            </a:r>
            <a:r>
              <a:rPr lang="fr-FR" dirty="0" err="1"/>
              <a:t>dominated</a:t>
            </a:r>
            <a:r>
              <a:rPr lang="fr-FR" dirty="0"/>
              <a:t> by LIU </a:t>
            </a:r>
            <a:r>
              <a:rPr lang="fr-FR" dirty="0" err="1"/>
              <a:t>project</a:t>
            </a:r>
            <a:endParaRPr lang="fr-FR" dirty="0"/>
          </a:p>
          <a:p>
            <a:pPr lvl="1"/>
            <a:r>
              <a:rPr lang="fr-FR" dirty="0"/>
              <a:t>HL-LHC civil engineering:</a:t>
            </a:r>
          </a:p>
          <a:p>
            <a:pPr lvl="2"/>
            <a:r>
              <a:rPr lang="fr-FR" dirty="0"/>
              <a:t>on </a:t>
            </a:r>
            <a:r>
              <a:rPr lang="fr-FR" dirty="0" err="1"/>
              <a:t>schedule</a:t>
            </a:r>
            <a:r>
              <a:rPr lang="fr-FR" dirty="0"/>
              <a:t> at P1, </a:t>
            </a:r>
            <a:br>
              <a:rPr lang="fr-FR" dirty="0"/>
            </a:br>
            <a:r>
              <a:rPr lang="fr-FR" dirty="0"/>
              <a:t>~5 </a:t>
            </a:r>
            <a:r>
              <a:rPr lang="fr-FR" dirty="0" err="1"/>
              <a:t>weeks</a:t>
            </a:r>
            <a:r>
              <a:rPr lang="fr-FR" dirty="0"/>
              <a:t> </a:t>
            </a:r>
            <a:r>
              <a:rPr lang="fr-FR" dirty="0" err="1"/>
              <a:t>delay</a:t>
            </a:r>
            <a:r>
              <a:rPr lang="fr-FR" dirty="0"/>
              <a:t> at P5</a:t>
            </a:r>
          </a:p>
          <a:p>
            <a:pPr lvl="1"/>
            <a:r>
              <a:rPr lang="fr-FR" dirty="0"/>
              <a:t>LHC </a:t>
            </a:r>
            <a:r>
              <a:rPr lang="fr-FR" dirty="0" err="1"/>
              <a:t>cryo-magnet</a:t>
            </a:r>
            <a:r>
              <a:rPr lang="fr-FR" dirty="0"/>
              <a:t> consolidation:</a:t>
            </a:r>
          </a:p>
          <a:p>
            <a:pPr lvl="2"/>
            <a:r>
              <a:rPr lang="fr-FR" dirty="0"/>
              <a:t>22 </a:t>
            </a:r>
            <a:r>
              <a:rPr lang="fr-FR" dirty="0" err="1"/>
              <a:t>magnets</a:t>
            </a:r>
            <a:r>
              <a:rPr lang="fr-FR" dirty="0"/>
              <a:t>, 13 </a:t>
            </a:r>
            <a:r>
              <a:rPr lang="fr-FR" dirty="0" err="1"/>
              <a:t>already</a:t>
            </a:r>
            <a:r>
              <a:rPr lang="fr-FR" dirty="0"/>
              <a:t> </a:t>
            </a:r>
            <a:r>
              <a:rPr lang="fr-FR" dirty="0" err="1"/>
              <a:t>re-installed</a:t>
            </a:r>
            <a:endParaRPr lang="fr-F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F5E73E-7A11-DD43-84AA-7E11F8DE0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6" y="980728"/>
            <a:ext cx="5036327" cy="348190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3188515-DED1-AC4D-9B80-08DB4BDD1F9C}"/>
              </a:ext>
            </a:extLst>
          </p:cNvPr>
          <p:cNvSpPr/>
          <p:nvPr/>
        </p:nvSpPr>
        <p:spPr>
          <a:xfrm>
            <a:off x="3843274" y="2699628"/>
            <a:ext cx="11817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" b="1" dirty="0">
                <a:solidFill>
                  <a:srgbClr val="FF0000"/>
                </a:solidFill>
                <a:latin typeface="Arial" panose="020B0604020202020204" pitchFamily="34" charset="0"/>
              </a:rPr>
              <a:t>D</a:t>
            </a:r>
            <a:r>
              <a:rPr lang="en-US" sz="600" b="1" dirty="0">
                <a:solidFill>
                  <a:srgbClr val="0A357A"/>
                </a:solidFill>
                <a:latin typeface="Arial" panose="020B0604020202020204" pitchFamily="34" charset="0"/>
              </a:rPr>
              <a:t>iodes </a:t>
            </a:r>
            <a:r>
              <a:rPr lang="en-US" sz="600" b="1" dirty="0">
                <a:solidFill>
                  <a:srgbClr val="FF0000"/>
                </a:solidFill>
                <a:latin typeface="Arial" panose="020B0604020202020204" pitchFamily="34" charset="0"/>
              </a:rPr>
              <a:t>I</a:t>
            </a:r>
            <a:r>
              <a:rPr lang="en-US" sz="600" b="1" dirty="0">
                <a:solidFill>
                  <a:srgbClr val="0A357A"/>
                </a:solidFill>
                <a:latin typeface="Arial" panose="020B0604020202020204" pitchFamily="34" charset="0"/>
              </a:rPr>
              <a:t>nsulation and </a:t>
            </a:r>
            <a:br>
              <a:rPr lang="en-US" sz="600" b="1" dirty="0">
                <a:solidFill>
                  <a:srgbClr val="0A357A"/>
                </a:solidFill>
                <a:latin typeface="Arial" panose="020B0604020202020204" pitchFamily="34" charset="0"/>
              </a:rPr>
            </a:br>
            <a:r>
              <a:rPr lang="en-US" sz="600" b="1" dirty="0">
                <a:solidFill>
                  <a:srgbClr val="FF0000"/>
                </a:solidFill>
                <a:latin typeface="Arial" panose="020B0604020202020204" pitchFamily="34" charset="0"/>
              </a:rPr>
              <a:t>S</a:t>
            </a:r>
            <a:r>
              <a:rPr lang="en-US" sz="600" b="1" dirty="0">
                <a:solidFill>
                  <a:srgbClr val="0A357A"/>
                </a:solidFill>
                <a:latin typeface="Arial" panose="020B0604020202020204" pitchFamily="34" charset="0"/>
              </a:rPr>
              <a:t>uperconducting </a:t>
            </a:r>
            <a:r>
              <a:rPr lang="en-US" sz="600" b="1" dirty="0" err="1">
                <a:solidFill>
                  <a:srgbClr val="FF0000"/>
                </a:solidFill>
                <a:latin typeface="Arial" panose="020B0604020202020204" pitchFamily="34" charset="0"/>
              </a:rPr>
              <a:t>MA</a:t>
            </a:r>
            <a:r>
              <a:rPr lang="en-US" sz="600" b="1" dirty="0" err="1">
                <a:solidFill>
                  <a:srgbClr val="0A357A"/>
                </a:solidFill>
                <a:latin typeface="Arial" panose="020B0604020202020204" pitchFamily="34" charset="0"/>
              </a:rPr>
              <a:t>gnets</a:t>
            </a:r>
            <a:r>
              <a:rPr lang="en-US" sz="600" b="1" dirty="0">
                <a:solidFill>
                  <a:srgbClr val="0A357A"/>
                </a:solidFill>
                <a:latin typeface="Arial" panose="020B0604020202020204" pitchFamily="34" charset="0"/>
              </a:rPr>
              <a:t> </a:t>
            </a:r>
            <a:br>
              <a:rPr lang="en-US" sz="600" b="1" dirty="0">
                <a:solidFill>
                  <a:srgbClr val="0A357A"/>
                </a:solidFill>
                <a:latin typeface="Arial" panose="020B0604020202020204" pitchFamily="34" charset="0"/>
              </a:rPr>
            </a:br>
            <a:r>
              <a:rPr lang="en-US" sz="600" b="1" dirty="0">
                <a:solidFill>
                  <a:srgbClr val="FF0000"/>
                </a:solidFill>
                <a:latin typeface="Arial" panose="020B0604020202020204" pitchFamily="34" charset="0"/>
              </a:rPr>
              <a:t>C</a:t>
            </a:r>
            <a:r>
              <a:rPr lang="en-US" sz="600" b="1" dirty="0">
                <a:solidFill>
                  <a:srgbClr val="0A357A"/>
                </a:solidFill>
                <a:latin typeface="Arial" panose="020B0604020202020204" pitchFamily="34" charset="0"/>
              </a:rPr>
              <a:t>onsolidation </a:t>
            </a:r>
            <a:endParaRPr lang="en-US" sz="600" dirty="0">
              <a:effectLst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408BBD3-07FE-064F-8E66-6379677113DA}"/>
              </a:ext>
            </a:extLst>
          </p:cNvPr>
          <p:cNvGrpSpPr/>
          <p:nvPr/>
        </p:nvGrpSpPr>
        <p:grpSpPr>
          <a:xfrm>
            <a:off x="-317417" y="3080356"/>
            <a:ext cx="10139972" cy="3320594"/>
            <a:chOff x="-317417" y="3080356"/>
            <a:chExt cx="10139972" cy="332059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9F30EEA-6216-BD48-919C-3DCC68869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20952" y="3284984"/>
              <a:ext cx="5301603" cy="3115966"/>
            </a:xfrm>
            <a:prstGeom prst="rect">
              <a:avLst/>
            </a:prstGeom>
            <a:effectLst>
              <a:outerShdw blurRad="50800" dist="1016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DD23618-155B-6A45-937A-4AE1D420CB3C}"/>
                </a:ext>
              </a:extLst>
            </p:cNvPr>
            <p:cNvSpPr/>
            <p:nvPr/>
          </p:nvSpPr>
          <p:spPr>
            <a:xfrm>
              <a:off x="5889104" y="3080356"/>
              <a:ext cx="245772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5E5E5E"/>
                  </a:solidFill>
                  <a:latin typeface="Calibri" panose="020F0502020204030204" pitchFamily="34" charset="0"/>
                </a:rPr>
                <a:t>https://</a:t>
              </a:r>
              <a:r>
                <a:rPr lang="en-US" b="1" dirty="0" err="1">
                  <a:solidFill>
                    <a:srgbClr val="5E5E5E"/>
                  </a:solidFill>
                  <a:latin typeface="Calibri" panose="020F0502020204030204" pitchFamily="34" charset="0"/>
                </a:rPr>
                <a:t>lhcdashboard.web.cern.ch</a:t>
              </a:r>
              <a:r>
                <a:rPr lang="en-US" b="1" dirty="0">
                  <a:solidFill>
                    <a:srgbClr val="5E5E5E"/>
                  </a:solidFill>
                  <a:latin typeface="Calibri" panose="020F0502020204030204" pitchFamily="34" charset="0"/>
                </a:rPr>
                <a:t>/</a:t>
              </a:r>
              <a:r>
                <a:rPr lang="en-US" b="1" dirty="0" err="1">
                  <a:solidFill>
                    <a:srgbClr val="5E5E5E"/>
                  </a:solidFill>
                  <a:latin typeface="Calibri" panose="020F0502020204030204" pitchFamily="34" charset="0"/>
                </a:rPr>
                <a:t>lhcdashboard</a:t>
              </a:r>
              <a:r>
                <a:rPr lang="en-US" b="1" dirty="0">
                  <a:solidFill>
                    <a:srgbClr val="5E5E5E"/>
                  </a:solidFill>
                  <a:latin typeface="Calibri" panose="020F0502020204030204" pitchFamily="34" charset="0"/>
                </a:rPr>
                <a:t>/ls2 </a:t>
              </a:r>
              <a:endParaRPr lang="en-US" dirty="0">
                <a:effectLst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C6A7FB1-F831-534D-9B6F-2DAEE2C14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8965" y="4992760"/>
              <a:ext cx="4529917" cy="1130210"/>
            </a:xfrm>
            <a:prstGeom prst="rect">
              <a:avLst/>
            </a:prstGeom>
          </p:spPr>
        </p:pic>
        <p:sp>
          <p:nvSpPr>
            <p:cNvPr id="15" name="Espace réservé du contenu 2">
              <a:extLst>
                <a:ext uri="{FF2B5EF4-FFF2-40B4-BE49-F238E27FC236}">
                  <a16:creationId xmlns:a16="http://schemas.microsoft.com/office/drawing/2014/main" id="{55B4E9D9-472B-F244-9F56-E1D745F2CCD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-317417" y="4553758"/>
              <a:ext cx="5410200" cy="468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Monotype Sorts" pitchFamily="-110" charset="2"/>
                <a:buChar char="o"/>
                <a:defRPr sz="2400">
                  <a:solidFill>
                    <a:srgbClr val="FF0000"/>
                  </a:solidFill>
                  <a:latin typeface="+mn-lt"/>
                  <a:ea typeface="ＭＳ Ｐゴシック" pitchFamily="-112" charset="-128"/>
                  <a:cs typeface="ＭＳ Ｐゴシック" pitchFamily="-112" charset="-128"/>
                </a:defRPr>
              </a:lvl1pPr>
              <a:lvl2pPr marL="742950" indent="-285750" algn="l" rtl="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660033"/>
                </a:buClr>
                <a:buChar char="—"/>
                <a:defRPr sz="2000">
                  <a:solidFill>
                    <a:schemeClr val="accent2"/>
                  </a:solidFill>
                  <a:latin typeface="+mn-lt"/>
                  <a:ea typeface="ＭＳ Ｐゴシック" pitchFamily="-112" charset="-128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Char char="•"/>
                <a:defRPr>
                  <a:solidFill>
                    <a:schemeClr val="tx1"/>
                  </a:solidFill>
                  <a:latin typeface="+mn-lt"/>
                  <a:ea typeface="ＭＳ Ｐゴシック" pitchFamily="-112" charset="-128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>
                  <a:solidFill>
                    <a:schemeClr val="tx1"/>
                  </a:solidFill>
                  <a:latin typeface="+mn-lt"/>
                  <a:ea typeface="ＭＳ Ｐゴシック" pitchFamily="-112" charset="-128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ea typeface="ＭＳ Ｐゴシック" pitchFamily="-112" charset="-128"/>
                </a:defRPr>
              </a:lvl5pPr>
              <a:lvl6pPr marL="25146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ea typeface="ＭＳ Ｐゴシック" pitchFamily="-112" charset="-128"/>
                </a:defRPr>
              </a:lvl6pPr>
              <a:lvl7pPr marL="29718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ea typeface="ＭＳ Ｐゴシック" pitchFamily="-112" charset="-128"/>
                </a:defRPr>
              </a:lvl7pPr>
              <a:lvl8pPr marL="34290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ea typeface="ＭＳ Ｐゴシック" pitchFamily="-112" charset="-128"/>
                </a:defRPr>
              </a:lvl8pPr>
              <a:lvl9pPr marL="3886200" indent="-228600" algn="l" rtl="0" fontAlgn="base"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+mn-lt"/>
                  <a:ea typeface="ＭＳ Ｐゴシック" pitchFamily="-112" charset="-128"/>
                </a:defRPr>
              </a:lvl9pPr>
            </a:lstStyle>
            <a:p>
              <a:pPr marL="457200" lvl="1" indent="0">
                <a:buNone/>
              </a:pPr>
              <a:r>
                <a:rPr lang="fr-FR" kern="0" dirty="0" err="1">
                  <a:solidFill>
                    <a:srgbClr val="FF0000"/>
                  </a:solidFill>
                </a:rPr>
                <a:t>Overall</a:t>
              </a:r>
              <a:r>
                <a:rPr lang="fr-FR" kern="0" dirty="0">
                  <a:solidFill>
                    <a:srgbClr val="FF0000"/>
                  </a:solidFill>
                </a:rPr>
                <a:t> </a:t>
              </a:r>
              <a:r>
                <a:rPr lang="fr-FR" kern="0" dirty="0" err="1">
                  <a:solidFill>
                    <a:srgbClr val="FF0000"/>
                  </a:solidFill>
                </a:rPr>
                <a:t>schedule</a:t>
              </a:r>
              <a:r>
                <a:rPr lang="fr-FR" kern="0" dirty="0">
                  <a:solidFill>
                    <a:srgbClr val="FF0000"/>
                  </a:solidFill>
                </a:rPr>
                <a:t>: « </a:t>
              </a:r>
              <a:r>
                <a:rPr lang="fr-FR" b="1" kern="0" dirty="0" err="1">
                  <a:solidFill>
                    <a:srgbClr val="FF0000"/>
                  </a:solidFill>
                </a:rPr>
                <a:t>so</a:t>
              </a:r>
              <a:r>
                <a:rPr lang="fr-FR" b="1" kern="0" dirty="0">
                  <a:solidFill>
                    <a:srgbClr val="FF0000"/>
                  </a:solidFill>
                </a:rPr>
                <a:t> far </a:t>
              </a:r>
              <a:r>
                <a:rPr lang="fr-FR" b="1" kern="0" dirty="0" err="1">
                  <a:solidFill>
                    <a:srgbClr val="FF0000"/>
                  </a:solidFill>
                </a:rPr>
                <a:t>so</a:t>
              </a:r>
              <a:r>
                <a:rPr lang="fr-FR" b="1" kern="0" dirty="0">
                  <a:solidFill>
                    <a:srgbClr val="FF0000"/>
                  </a:solidFill>
                </a:rPr>
                <a:t> good</a:t>
              </a:r>
              <a:r>
                <a:rPr lang="fr-FR" kern="0" dirty="0">
                  <a:solidFill>
                    <a:srgbClr val="FF0000"/>
                  </a:solidFill>
                </a:rPr>
                <a:t> » ….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2593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F3E1A-DE08-9746-AF00-9186C984C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616" y="174816"/>
            <a:ext cx="6696744" cy="533400"/>
          </a:xfrm>
        </p:spPr>
        <p:txBody>
          <a:bodyPr/>
          <a:lstStyle/>
          <a:p>
            <a:r>
              <a:rPr lang="en-US" dirty="0" err="1"/>
              <a:t>Lhc</a:t>
            </a:r>
            <a:r>
              <a:rPr lang="en-US" dirty="0"/>
              <a:t> Injectors Upgrade (LIU)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BFFA8-3FC0-6B44-8CEF-DEF567B8E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34CCC-7E50-C54F-9EE8-F1F7600B6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CHIPP Plenary, Kandersteg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2DA84E-47C3-4841-B0CF-828F2152050A}"/>
              </a:ext>
            </a:extLst>
          </p:cNvPr>
          <p:cNvSpPr/>
          <p:nvPr/>
        </p:nvSpPr>
        <p:spPr>
          <a:xfrm>
            <a:off x="1064568" y="6231971"/>
            <a:ext cx="10534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F. </a:t>
            </a:r>
            <a:r>
              <a:rPr lang="fr-FR" dirty="0" err="1"/>
              <a:t>Bordry</a:t>
            </a:r>
            <a:r>
              <a:rPr lang="fr-FR" dirty="0"/>
              <a:t>, </a:t>
            </a:r>
            <a:r>
              <a:rPr lang="fr-FR" dirty="0" err="1"/>
              <a:t>June</a:t>
            </a:r>
            <a:r>
              <a:rPr lang="fr-FR" dirty="0"/>
              <a:t> 2019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6D4CE8A-C013-8D4A-90A3-1808216BC3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4808" y="2132177"/>
            <a:ext cx="6408088" cy="42938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477FEA-31CA-EC4C-80ED-A75C294C45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88" y="953635"/>
            <a:ext cx="5524971" cy="3259260"/>
          </a:xfrm>
          <a:prstGeom prst="rect">
            <a:avLst/>
          </a:prstGeom>
        </p:spPr>
      </p:pic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9F820BD0-8A55-E148-AEC0-E9E69439D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328764" y="4390625"/>
            <a:ext cx="3481042" cy="1777752"/>
          </a:xfrm>
        </p:spPr>
        <p:txBody>
          <a:bodyPr/>
          <a:lstStyle/>
          <a:p>
            <a:pPr lvl="1"/>
            <a:r>
              <a:rPr lang="fr-FR" sz="1400" dirty="0" err="1"/>
              <a:t>Increase</a:t>
            </a:r>
            <a:r>
              <a:rPr lang="fr-FR" sz="1400" dirty="0"/>
              <a:t> </a:t>
            </a:r>
            <a:r>
              <a:rPr lang="fr-FR" sz="1400" dirty="0" err="1"/>
              <a:t>injector</a:t>
            </a:r>
            <a:r>
              <a:rPr lang="fr-FR" sz="1400" dirty="0"/>
              <a:t> </a:t>
            </a:r>
            <a:r>
              <a:rPr lang="fr-FR" sz="1400" dirty="0" err="1"/>
              <a:t>reliability</a:t>
            </a:r>
            <a:r>
              <a:rPr lang="fr-FR" sz="1400" dirty="0"/>
              <a:t> and </a:t>
            </a:r>
            <a:r>
              <a:rPr lang="fr-FR" sz="1400" dirty="0" err="1"/>
              <a:t>lifetime</a:t>
            </a:r>
            <a:r>
              <a:rPr lang="fr-FR" sz="1400" dirty="0"/>
              <a:t> to </a:t>
            </a:r>
            <a:r>
              <a:rPr lang="fr-FR" sz="1400" dirty="0" err="1"/>
              <a:t>cover</a:t>
            </a:r>
            <a:r>
              <a:rPr lang="fr-FR" sz="1400" dirty="0"/>
              <a:t> HL-LHC </a:t>
            </a:r>
            <a:r>
              <a:rPr lang="fr-FR" sz="1400" dirty="0" err="1"/>
              <a:t>run</a:t>
            </a:r>
            <a:r>
              <a:rPr lang="fr-FR" sz="1400" dirty="0"/>
              <a:t> (</a:t>
            </a:r>
            <a:r>
              <a:rPr lang="fr-FR" sz="1400" dirty="0" err="1"/>
              <a:t>until</a:t>
            </a:r>
            <a:r>
              <a:rPr lang="fr-FR" sz="1400" dirty="0"/>
              <a:t> ~2040) </a:t>
            </a:r>
            <a:r>
              <a:rPr lang="fr-FR" sz="1400" dirty="0" err="1"/>
              <a:t>closely</a:t>
            </a:r>
            <a:r>
              <a:rPr lang="fr-FR" sz="1400" dirty="0"/>
              <a:t> </a:t>
            </a:r>
            <a:r>
              <a:rPr lang="fr-FR" sz="1400" dirty="0" err="1"/>
              <a:t>related</a:t>
            </a:r>
            <a:r>
              <a:rPr lang="fr-FR" sz="1400" dirty="0"/>
              <a:t> to consolidation program</a:t>
            </a:r>
          </a:p>
          <a:p>
            <a:pPr lvl="1"/>
            <a:r>
              <a:rPr lang="fr-FR" sz="1400" dirty="0" err="1"/>
              <a:t>Increase</a:t>
            </a:r>
            <a:r>
              <a:rPr lang="fr-FR" sz="1400" dirty="0"/>
              <a:t> </a:t>
            </a:r>
            <a:r>
              <a:rPr lang="fr-FR" sz="1400" dirty="0" err="1"/>
              <a:t>intensity</a:t>
            </a:r>
            <a:r>
              <a:rPr lang="fr-FR" sz="1400" dirty="0"/>
              <a:t>/</a:t>
            </a:r>
            <a:r>
              <a:rPr lang="fr-FR" sz="1400" dirty="0" err="1"/>
              <a:t>brightness</a:t>
            </a:r>
            <a:r>
              <a:rPr lang="fr-FR" sz="1400" dirty="0"/>
              <a:t> in the </a:t>
            </a:r>
            <a:r>
              <a:rPr lang="fr-FR" sz="1400" dirty="0" err="1"/>
              <a:t>injectors</a:t>
            </a:r>
            <a:r>
              <a:rPr lang="fr-FR" sz="1400" dirty="0"/>
              <a:t> to match HL-LHC </a:t>
            </a:r>
            <a:r>
              <a:rPr lang="fr-FR" sz="1400" dirty="0" err="1"/>
              <a:t>requirements</a:t>
            </a:r>
            <a:endParaRPr lang="fr-FR" sz="1400" dirty="0"/>
          </a:p>
          <a:p>
            <a:pPr lvl="1"/>
            <a:r>
              <a:rPr lang="fr-FR" sz="1400" b="1" dirty="0"/>
              <a:t>Excellent </a:t>
            </a:r>
            <a:r>
              <a:rPr lang="fr-FR" sz="1400" b="1" dirty="0" err="1"/>
              <a:t>project</a:t>
            </a:r>
            <a:r>
              <a:rPr lang="fr-FR" sz="1400" b="1" dirty="0"/>
              <a:t> </a:t>
            </a:r>
            <a:r>
              <a:rPr lang="fr-FR" sz="1400" b="1" dirty="0" err="1"/>
              <a:t>advancement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3191732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CF3E1A-DE08-9746-AF00-9186C984C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616" y="174816"/>
            <a:ext cx="6696744" cy="533400"/>
          </a:xfrm>
        </p:spPr>
        <p:txBody>
          <a:bodyPr/>
          <a:lstStyle/>
          <a:p>
            <a:r>
              <a:rPr lang="en-US" dirty="0"/>
              <a:t>LS2 : experiments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FBFFA8-3FC0-6B44-8CEF-DEF567B8E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D34CCC-7E50-C54F-9EE8-F1F7600B6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CHIPP Plenary, Kandersteg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2DA84E-47C3-4841-B0CF-828F2152050A}"/>
              </a:ext>
            </a:extLst>
          </p:cNvPr>
          <p:cNvSpPr/>
          <p:nvPr/>
        </p:nvSpPr>
        <p:spPr>
          <a:xfrm>
            <a:off x="7098720" y="708216"/>
            <a:ext cx="14285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Report by E. </a:t>
            </a:r>
            <a:r>
              <a:rPr lang="fr-FR" dirty="0" err="1"/>
              <a:t>Elsen</a:t>
            </a:r>
            <a:r>
              <a:rPr lang="fr-FR" dirty="0"/>
              <a:t>, </a:t>
            </a:r>
            <a:r>
              <a:rPr lang="fr-FR" dirty="0" err="1"/>
              <a:t>June</a:t>
            </a:r>
            <a:r>
              <a:rPr lang="fr-FR" dirty="0"/>
              <a:t> 2019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7CADDC-09BE-B743-9891-8B6B0B5B0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480" y="1419944"/>
            <a:ext cx="8420100" cy="5105400"/>
          </a:xfrm>
        </p:spPr>
        <p:txBody>
          <a:bodyPr/>
          <a:lstStyle/>
          <a:p>
            <a:r>
              <a:rPr lang="en-US" dirty="0"/>
              <a:t>ATLAS</a:t>
            </a:r>
          </a:p>
          <a:p>
            <a:pPr lvl="1"/>
            <a:r>
              <a:rPr lang="en-US" dirty="0"/>
              <a:t>New Small Wheel installation on critical path even for one wheel</a:t>
            </a:r>
          </a:p>
          <a:p>
            <a:pPr lvl="1"/>
            <a:r>
              <a:rPr lang="en-US" dirty="0"/>
              <a:t>FTK: manpower not available to produce full-fledged system; discussing whether to install down-scoped FTK (higher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-cutoff)</a:t>
            </a:r>
            <a:br>
              <a:rPr lang="en-US" dirty="0"/>
            </a:br>
            <a:endParaRPr lang="en-US" dirty="0"/>
          </a:p>
          <a:p>
            <a:r>
              <a:rPr lang="en-US" dirty="0"/>
              <a:t>CMS</a:t>
            </a:r>
          </a:p>
          <a:p>
            <a:pPr lvl="1"/>
            <a:r>
              <a:rPr lang="en-US" dirty="0"/>
              <a:t>Muon detector installation GE1 and GE2 time critical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LHCb</a:t>
            </a:r>
            <a:endParaRPr lang="en-US" dirty="0"/>
          </a:p>
          <a:p>
            <a:pPr lvl="1"/>
            <a:r>
              <a:rPr lang="en-US" dirty="0"/>
              <a:t>Upstream Tracker electronics (SALT-chip) resolved; </a:t>
            </a:r>
            <a:br>
              <a:rPr lang="en-US" dirty="0"/>
            </a:br>
            <a:r>
              <a:rPr lang="en-US" dirty="0"/>
              <a:t>UT installation remains on critical path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ALICE</a:t>
            </a:r>
          </a:p>
          <a:p>
            <a:pPr lvl="1"/>
            <a:r>
              <a:rPr lang="en-US" dirty="0"/>
              <a:t>CRU electronics order for TPC in India delayed; way forward will have to be settled by end of June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0FC03C-A1BB-4A4D-81AD-52DBA85729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6224" y="951516"/>
            <a:ext cx="6177136" cy="72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964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8544" y="228600"/>
            <a:ext cx="8208912" cy="533400"/>
          </a:xfrm>
        </p:spPr>
        <p:txBody>
          <a:bodyPr/>
          <a:lstStyle/>
          <a:p>
            <a:r>
              <a:rPr lang="fr-FR" dirty="0"/>
              <a:t>Upgrades of the LHC </a:t>
            </a:r>
            <a:r>
              <a:rPr lang="fr-FR" dirty="0" err="1"/>
              <a:t>experiments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6456" y="620688"/>
            <a:ext cx="9865096" cy="6120680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  <a:p>
            <a:r>
              <a:rPr lang="fr-FR" dirty="0"/>
              <a:t>LS3 (2024–2026): ATLAS and CMS Phase-2 upgrades</a:t>
            </a:r>
          </a:p>
          <a:p>
            <a:pPr lvl="1"/>
            <a:r>
              <a:rPr lang="fr-FR" sz="1800" dirty="0" err="1"/>
              <a:t>Technical</a:t>
            </a:r>
            <a:r>
              <a:rPr lang="fr-FR" sz="1800" dirty="0"/>
              <a:t> </a:t>
            </a:r>
            <a:r>
              <a:rPr lang="fr-FR" sz="1800" dirty="0" err="1"/>
              <a:t>details</a:t>
            </a:r>
            <a:r>
              <a:rPr lang="fr-FR" sz="1800" dirty="0"/>
              <a:t>: </a:t>
            </a:r>
            <a:r>
              <a:rPr lang="fr-FR" sz="1800" dirty="0" err="1"/>
              <a:t>See</a:t>
            </a:r>
            <a:r>
              <a:rPr lang="fr-FR" sz="1800" dirty="0"/>
              <a:t> talk by </a:t>
            </a:r>
            <a:r>
              <a:rPr lang="fr-FR" sz="1800" dirty="0" err="1"/>
              <a:t>Stefanos</a:t>
            </a:r>
            <a:r>
              <a:rPr lang="fr-FR" sz="1800" dirty="0"/>
              <a:t> </a:t>
            </a:r>
            <a:r>
              <a:rPr lang="fr-FR" sz="1800" dirty="0" err="1"/>
              <a:t>Leontsinis</a:t>
            </a:r>
            <a:r>
              <a:rPr lang="fr-FR" sz="1800" dirty="0"/>
              <a:t> on </a:t>
            </a:r>
            <a:r>
              <a:rPr lang="fr-FR" sz="1800" dirty="0" err="1"/>
              <a:t>Monday</a:t>
            </a:r>
            <a:endParaRPr lang="fr-FR" sz="1800" dirty="0"/>
          </a:p>
          <a:p>
            <a:pPr lvl="1"/>
            <a:r>
              <a:rPr lang="fr-FR" sz="1800" b="1" dirty="0"/>
              <a:t>Total </a:t>
            </a:r>
            <a:r>
              <a:rPr lang="fr-FR" sz="1800" b="1" dirty="0" err="1"/>
              <a:t>costs</a:t>
            </a:r>
            <a:r>
              <a:rPr lang="fr-FR" sz="1800" b="1" dirty="0"/>
              <a:t> </a:t>
            </a:r>
            <a:r>
              <a:rPr lang="fr-FR" sz="1800" dirty="0"/>
              <a:t>(ATLAS – 269 MCHF, CMS – 279 MCHF) and « </a:t>
            </a:r>
            <a:r>
              <a:rPr lang="fr-FR" sz="1800" b="1" dirty="0"/>
              <a:t>money matrix</a:t>
            </a:r>
            <a:r>
              <a:rPr lang="fr-FR" sz="1800" dirty="0"/>
              <a:t> » (sharing of </a:t>
            </a:r>
            <a:r>
              <a:rPr lang="fr-FR" sz="1800" dirty="0" err="1"/>
              <a:t>tasks</a:t>
            </a:r>
            <a:r>
              <a:rPr lang="fr-FR" sz="1800" dirty="0"/>
              <a:t> and </a:t>
            </a:r>
            <a:r>
              <a:rPr lang="fr-FR" sz="1800" dirty="0" err="1"/>
              <a:t>financial</a:t>
            </a:r>
            <a:r>
              <a:rPr lang="fr-FR" sz="1800" dirty="0"/>
              <a:t> </a:t>
            </a:r>
            <a:r>
              <a:rPr lang="fr-FR" sz="1800" dirty="0" err="1"/>
              <a:t>responsibilities</a:t>
            </a:r>
            <a:r>
              <a:rPr lang="fr-FR" sz="1800" dirty="0"/>
              <a:t>) </a:t>
            </a:r>
            <a:r>
              <a:rPr lang="fr-FR" sz="1800" dirty="0" err="1"/>
              <a:t>finalized</a:t>
            </a:r>
            <a:r>
              <a:rPr lang="fr-FR" sz="1800" dirty="0"/>
              <a:t> and </a:t>
            </a:r>
            <a:r>
              <a:rPr lang="fr-FR" sz="1800" dirty="0" err="1"/>
              <a:t>approved</a:t>
            </a:r>
            <a:r>
              <a:rPr lang="fr-FR" sz="1800" dirty="0"/>
              <a:t> at the </a:t>
            </a:r>
            <a:r>
              <a:rPr lang="fr-FR" sz="1800" dirty="0" err="1"/>
              <a:t>Resources</a:t>
            </a:r>
            <a:r>
              <a:rPr lang="fr-FR" sz="1800" dirty="0"/>
              <a:t> </a:t>
            </a:r>
            <a:r>
              <a:rPr lang="fr-FR" sz="1800" dirty="0" err="1"/>
              <a:t>Review</a:t>
            </a:r>
            <a:r>
              <a:rPr lang="fr-FR" sz="1800" dirty="0"/>
              <a:t> </a:t>
            </a:r>
            <a:r>
              <a:rPr lang="fr-FR" sz="1800" dirty="0" err="1"/>
              <a:t>Board</a:t>
            </a:r>
            <a:r>
              <a:rPr lang="fr-FR" sz="1800" dirty="0"/>
              <a:t> (</a:t>
            </a:r>
            <a:r>
              <a:rPr lang="fr-FR" sz="1800" b="1" dirty="0"/>
              <a:t>RRB</a:t>
            </a:r>
            <a:r>
              <a:rPr lang="fr-FR" sz="1800" dirty="0"/>
              <a:t>) meeting in </a:t>
            </a:r>
            <a:r>
              <a:rPr lang="fr-FR" sz="1800" dirty="0" err="1"/>
              <a:t>Oct</a:t>
            </a:r>
            <a:r>
              <a:rPr lang="fr-FR" sz="1800" dirty="0"/>
              <a:t> 2018</a:t>
            </a:r>
          </a:p>
          <a:p>
            <a:pPr lvl="1"/>
            <a:r>
              <a:rPr lang="fr-FR" sz="1800" dirty="0" err="1"/>
              <a:t>Detailed</a:t>
            </a:r>
            <a:r>
              <a:rPr lang="fr-FR" sz="1800" dirty="0"/>
              <a:t> </a:t>
            </a:r>
            <a:r>
              <a:rPr lang="fr-FR" sz="1800" b="1" dirty="0" err="1"/>
              <a:t>MoUs</a:t>
            </a:r>
            <a:r>
              <a:rPr lang="fr-FR" sz="1800" dirty="0"/>
              <a:t> are in the </a:t>
            </a:r>
            <a:r>
              <a:rPr lang="fr-FR" sz="1800" dirty="0" err="1"/>
              <a:t>process</a:t>
            </a:r>
            <a:r>
              <a:rPr lang="fr-FR" sz="1800" dirty="0"/>
              <a:t> of </a:t>
            </a:r>
            <a:r>
              <a:rPr lang="fr-FR" sz="1800" dirty="0" err="1"/>
              <a:t>being</a:t>
            </a:r>
            <a:r>
              <a:rPr lang="fr-FR" sz="1800" dirty="0"/>
              <a:t> </a:t>
            </a:r>
            <a:r>
              <a:rPr lang="fr-FR" sz="1800" dirty="0" err="1"/>
              <a:t>signed</a:t>
            </a:r>
            <a:r>
              <a:rPr lang="fr-FR" sz="1800" dirty="0"/>
              <a:t> by CERN and </a:t>
            </a:r>
            <a:r>
              <a:rPr lang="fr-FR" sz="1800" dirty="0" err="1"/>
              <a:t>Funding</a:t>
            </a:r>
            <a:r>
              <a:rPr lang="fr-FR" sz="1800" dirty="0"/>
              <a:t> </a:t>
            </a:r>
            <a:r>
              <a:rPr lang="fr-FR" sz="1800" dirty="0" err="1"/>
              <a:t>Agencies</a:t>
            </a:r>
            <a:endParaRPr lang="fr-FR" sz="1800" dirty="0"/>
          </a:p>
          <a:p>
            <a:pPr lvl="1"/>
            <a:r>
              <a:rPr lang="fr-FR" sz="1800" dirty="0" err="1"/>
              <a:t>Latest</a:t>
            </a:r>
            <a:r>
              <a:rPr lang="fr-FR" sz="1800" dirty="0"/>
              <a:t> addition in </a:t>
            </a:r>
            <a:r>
              <a:rPr lang="fr-FR" sz="1800" dirty="0" err="1"/>
              <a:t>terms</a:t>
            </a:r>
            <a:r>
              <a:rPr lang="fr-FR" sz="1800" dirty="0"/>
              <a:t> of </a:t>
            </a:r>
            <a:r>
              <a:rPr lang="fr-FR" sz="1800" b="1" dirty="0"/>
              <a:t>TDR: MIP Timing Detector of CMS</a:t>
            </a:r>
          </a:p>
          <a:p>
            <a:pPr lvl="1"/>
            <a:r>
              <a:rPr lang="fr-FR" sz="1800" dirty="0"/>
              <a:t>First reports </a:t>
            </a:r>
            <a:r>
              <a:rPr lang="fr-FR" sz="1800" dirty="0" err="1"/>
              <a:t>from</a:t>
            </a:r>
            <a:r>
              <a:rPr lang="fr-FR" sz="1800" dirty="0"/>
              <a:t> </a:t>
            </a:r>
            <a:r>
              <a:rPr lang="fr-FR" sz="1800" dirty="0" err="1"/>
              <a:t>two</a:t>
            </a:r>
            <a:r>
              <a:rPr lang="fr-FR" sz="1800" dirty="0"/>
              <a:t> </a:t>
            </a:r>
            <a:r>
              <a:rPr lang="fr-FR" sz="1800" b="1" dirty="0"/>
              <a:t>Phase2 Upgrade Groups (P2UG) </a:t>
            </a:r>
          </a:p>
          <a:p>
            <a:pPr lvl="2"/>
            <a:r>
              <a:rPr lang="fr-FR" sz="1600" dirty="0" err="1"/>
              <a:t>Tasked</a:t>
            </a:r>
            <a:r>
              <a:rPr lang="fr-FR" sz="1600" dirty="0"/>
              <a:t> to monitor the </a:t>
            </a:r>
            <a:r>
              <a:rPr lang="fr-FR" sz="1600" dirty="0" err="1"/>
              <a:t>progress</a:t>
            </a:r>
            <a:r>
              <a:rPr lang="fr-FR" sz="1600" dirty="0"/>
              <a:t> of the Phase2 upgrades of ATLAS and CMS</a:t>
            </a:r>
          </a:p>
          <a:p>
            <a:pPr lvl="1"/>
            <a:r>
              <a:rPr lang="fr-FR" sz="1800" dirty="0" err="1"/>
              <a:t>Some</a:t>
            </a:r>
            <a:r>
              <a:rPr lang="fr-FR" sz="1800" dirty="0"/>
              <a:t> </a:t>
            </a:r>
            <a:r>
              <a:rPr lang="fr-FR" sz="1800" dirty="0" err="1"/>
              <a:t>examples</a:t>
            </a:r>
            <a:r>
              <a:rPr lang="fr-FR" sz="1800" dirty="0"/>
              <a:t> of </a:t>
            </a:r>
            <a:r>
              <a:rPr lang="fr-FR" sz="1800" b="1" dirty="0" err="1"/>
              <a:t>concerns</a:t>
            </a:r>
            <a:r>
              <a:rPr lang="fr-FR" sz="1800" dirty="0"/>
              <a:t>: a single </a:t>
            </a:r>
            <a:r>
              <a:rPr lang="fr-FR" sz="1800" dirty="0" err="1"/>
              <a:t>vendor</a:t>
            </a:r>
            <a:r>
              <a:rPr lang="fr-FR" sz="1800" dirty="0"/>
              <a:t> for </a:t>
            </a:r>
            <a:r>
              <a:rPr lang="fr-FR" sz="1800" dirty="0" err="1"/>
              <a:t>almost</a:t>
            </a:r>
            <a:r>
              <a:rPr lang="fr-FR" sz="1800" dirty="0"/>
              <a:t> 1000 m</a:t>
            </a:r>
            <a:r>
              <a:rPr lang="fr-FR" sz="1800" baseline="30000" dirty="0"/>
              <a:t>2</a:t>
            </a:r>
            <a:r>
              <a:rPr lang="fr-FR" sz="1800" dirty="0"/>
              <a:t> of </a:t>
            </a:r>
            <a:r>
              <a:rPr lang="fr-FR" sz="1800" dirty="0" err="1"/>
              <a:t>Silicon</a:t>
            </a:r>
            <a:r>
              <a:rPr lang="fr-FR" sz="1800" dirty="0"/>
              <a:t> </a:t>
            </a:r>
            <a:r>
              <a:rPr lang="fr-FR" sz="1800" dirty="0" err="1"/>
              <a:t>Sensors</a:t>
            </a:r>
            <a:r>
              <a:rPr lang="fr-FR" sz="1800" dirty="0"/>
              <a:t> </a:t>
            </a:r>
            <a:br>
              <a:rPr lang="fr-FR" sz="1800" dirty="0"/>
            </a:br>
            <a:r>
              <a:rPr lang="fr-FR" sz="1800" dirty="0"/>
              <a:t>(ATLAS and CMS </a:t>
            </a:r>
            <a:r>
              <a:rPr lang="fr-FR" sz="1800" dirty="0" err="1"/>
              <a:t>trackers</a:t>
            </a:r>
            <a:r>
              <a:rPr lang="fr-FR" sz="1800" dirty="0"/>
              <a:t>, CMS HGCAL), </a:t>
            </a:r>
            <a:r>
              <a:rPr lang="fr-FR" sz="1800" dirty="0" err="1"/>
              <a:t>with</a:t>
            </a:r>
            <a:r>
              <a:rPr lang="fr-FR" sz="1800" dirty="0"/>
              <a:t> impact on </a:t>
            </a:r>
            <a:r>
              <a:rPr lang="fr-FR" sz="1800" dirty="0" err="1"/>
              <a:t>sensor</a:t>
            </a:r>
            <a:r>
              <a:rPr lang="fr-FR" sz="1800" dirty="0"/>
              <a:t> </a:t>
            </a:r>
            <a:r>
              <a:rPr lang="fr-FR" sz="1800" dirty="0" err="1"/>
              <a:t>delivery</a:t>
            </a:r>
            <a:r>
              <a:rPr lang="fr-FR" sz="1800" dirty="0"/>
              <a:t> </a:t>
            </a:r>
            <a:r>
              <a:rPr lang="fr-FR" sz="1800" dirty="0" err="1"/>
              <a:t>schedule</a:t>
            </a:r>
            <a:r>
              <a:rPr lang="fr-FR" sz="1800" dirty="0"/>
              <a:t>; </a:t>
            </a:r>
            <a:br>
              <a:rPr lang="fr-FR" sz="1800" dirty="0"/>
            </a:br>
            <a:r>
              <a:rPr lang="fr-FR" sz="1800" dirty="0" err="1"/>
              <a:t>delays</a:t>
            </a:r>
            <a:r>
              <a:rPr lang="fr-FR" sz="1800" dirty="0"/>
              <a:t> in ASIC </a:t>
            </a:r>
            <a:r>
              <a:rPr lang="fr-FR" sz="1800" dirty="0" err="1"/>
              <a:t>deliveries</a:t>
            </a:r>
            <a:endParaRPr lang="fr-FR" sz="1800" dirty="0"/>
          </a:p>
          <a:p>
            <a:r>
              <a:rPr lang="fr-FR" b="1" dirty="0" err="1"/>
              <a:t>Cost</a:t>
            </a:r>
            <a:r>
              <a:rPr lang="fr-FR" b="1" dirty="0"/>
              <a:t> and Schedule </a:t>
            </a:r>
            <a:r>
              <a:rPr lang="fr-FR" b="1" dirty="0" err="1"/>
              <a:t>Review</a:t>
            </a:r>
            <a:r>
              <a:rPr lang="fr-FR" b="1" dirty="0"/>
              <a:t> </a:t>
            </a:r>
            <a:r>
              <a:rPr lang="fr-FR" dirty="0"/>
              <a:t>(Machine and </a:t>
            </a:r>
            <a:r>
              <a:rPr lang="fr-FR" dirty="0" err="1"/>
              <a:t>Experiments</a:t>
            </a:r>
            <a:r>
              <a:rPr lang="fr-FR" dirty="0"/>
              <a:t>) in </a:t>
            </a:r>
            <a:r>
              <a:rPr lang="fr-FR" dirty="0" err="1"/>
              <a:t>Nov</a:t>
            </a:r>
            <a:r>
              <a:rPr lang="fr-FR" dirty="0"/>
              <a:t> 2019 !</a:t>
            </a:r>
          </a:p>
          <a:p>
            <a:r>
              <a:rPr lang="fr-FR" dirty="0"/>
              <a:t>LS4 (~2030): possible </a:t>
            </a:r>
            <a:r>
              <a:rPr lang="fr-FR" dirty="0" err="1"/>
              <a:t>LHCb</a:t>
            </a:r>
            <a:r>
              <a:rPr lang="fr-FR" dirty="0"/>
              <a:t> upgrade II </a:t>
            </a:r>
          </a:p>
          <a:p>
            <a:pPr lvl="1"/>
            <a:r>
              <a:rPr lang="fr-FR" dirty="0" err="1"/>
              <a:t>EoI</a:t>
            </a:r>
            <a:r>
              <a:rPr lang="fr-FR" dirty="0"/>
              <a:t> </a:t>
            </a:r>
            <a:r>
              <a:rPr lang="fr-FR" dirty="0" err="1"/>
              <a:t>subm</a:t>
            </a:r>
            <a:r>
              <a:rPr lang="fr-FR" dirty="0"/>
              <a:t>. in 2017, “</a:t>
            </a:r>
            <a:r>
              <a:rPr lang="fr-FR" dirty="0" err="1"/>
              <a:t>Physics</a:t>
            </a:r>
            <a:r>
              <a:rPr lang="fr-FR" dirty="0"/>
              <a:t> case” doc. </a:t>
            </a:r>
            <a:r>
              <a:rPr lang="fr-FR" dirty="0" err="1"/>
              <a:t>Subm</a:t>
            </a:r>
            <a:r>
              <a:rPr lang="fr-FR" dirty="0"/>
              <a:t>. in 2018 </a:t>
            </a:r>
            <a:r>
              <a:rPr lang="fr-FR" sz="1600" dirty="0"/>
              <a:t>(CERN-LHCC-2018-027)</a:t>
            </a:r>
            <a:endParaRPr lang="fr-FR" dirty="0"/>
          </a:p>
          <a:p>
            <a:pPr lvl="1"/>
            <a:r>
              <a:rPr lang="fr-FR" dirty="0" err="1"/>
              <a:t>LHCb</a:t>
            </a:r>
            <a:r>
              <a:rPr lang="fr-FR" dirty="0"/>
              <a:t> has </a:t>
            </a:r>
            <a:r>
              <a:rPr lang="fr-FR" dirty="0" err="1"/>
              <a:t>now</a:t>
            </a:r>
            <a:r>
              <a:rPr lang="fr-FR" dirty="0"/>
              <a:t> the green light </a:t>
            </a:r>
            <a:r>
              <a:rPr lang="fr-FR" dirty="0" err="1"/>
              <a:t>from</a:t>
            </a:r>
            <a:r>
              <a:rPr lang="fr-FR" dirty="0"/>
              <a:t> the LHCC to </a:t>
            </a:r>
            <a:r>
              <a:rPr lang="fr-FR" dirty="0" err="1"/>
              <a:t>proceed</a:t>
            </a:r>
            <a:r>
              <a:rPr lang="fr-FR" dirty="0"/>
              <a:t> to the </a:t>
            </a:r>
            <a:r>
              <a:rPr lang="fr-FR" dirty="0" err="1"/>
              <a:t>TDRs</a:t>
            </a:r>
            <a:r>
              <a:rPr lang="fr-FR" dirty="0"/>
              <a:t> (≥2020) </a:t>
            </a:r>
          </a:p>
          <a:p>
            <a:pPr lvl="1"/>
            <a:r>
              <a:rPr lang="fr-FR" dirty="0"/>
              <a:t>The case for the upgrade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well</a:t>
            </a:r>
            <a:r>
              <a:rPr lang="fr-FR" dirty="0"/>
              <a:t> </a:t>
            </a:r>
            <a:r>
              <a:rPr lang="fr-FR" dirty="0" err="1"/>
              <a:t>received</a:t>
            </a:r>
            <a:r>
              <a:rPr lang="fr-FR" dirty="0"/>
              <a:t> at the ESPP meeting in Granada</a:t>
            </a:r>
          </a:p>
          <a:p>
            <a:pPr lvl="1"/>
            <a:endParaRPr lang="fr-FR" dirty="0"/>
          </a:p>
          <a:p>
            <a:pPr lvl="2"/>
            <a:endParaRPr lang="fr-FR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E7BBE2-8226-A049-95DB-08B286F98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CHIPP Plenary, Kandersteg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7189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4568" y="214729"/>
            <a:ext cx="7704856" cy="533400"/>
          </a:xfrm>
        </p:spPr>
        <p:txBody>
          <a:bodyPr/>
          <a:lstStyle/>
          <a:p>
            <a:r>
              <a:rPr lang="fr-FR" sz="4000" dirty="0" err="1"/>
              <a:t>Other</a:t>
            </a:r>
            <a:r>
              <a:rPr lang="fr-FR" sz="4000" dirty="0"/>
              <a:t> </a:t>
            </a:r>
            <a:r>
              <a:rPr lang="fr-FR" sz="4000" dirty="0" err="1"/>
              <a:t>recent</a:t>
            </a:r>
            <a:r>
              <a:rPr lang="fr-FR" sz="4000" dirty="0"/>
              <a:t> reports to the SPC (1)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0472" y="915888"/>
            <a:ext cx="9505056" cy="5105400"/>
          </a:xfrm>
        </p:spPr>
        <p:txBody>
          <a:bodyPr/>
          <a:lstStyle/>
          <a:p>
            <a:r>
              <a:rPr lang="fr-FR" dirty="0" err="1"/>
              <a:t>Recent</a:t>
            </a:r>
            <a:r>
              <a:rPr lang="fr-FR" dirty="0"/>
              <a:t> </a:t>
            </a:r>
            <a:r>
              <a:rPr lang="fr-FR" dirty="0" err="1"/>
              <a:t>ProtoDUNE</a:t>
            </a:r>
            <a:r>
              <a:rPr lang="fr-FR" dirty="0"/>
              <a:t> </a:t>
            </a:r>
            <a:r>
              <a:rPr lang="fr-FR" dirty="0">
                <a:solidFill>
                  <a:schemeClr val="tx1"/>
                </a:solidFill>
              </a:rPr>
              <a:t>(</a:t>
            </a:r>
            <a:r>
              <a:rPr lang="fr-FR" dirty="0" err="1">
                <a:solidFill>
                  <a:schemeClr val="tx1"/>
                </a:solidFill>
              </a:rPr>
              <a:t>pres</a:t>
            </a:r>
            <a:r>
              <a:rPr lang="fr-FR" dirty="0">
                <a:solidFill>
                  <a:schemeClr val="tx1"/>
                </a:solidFill>
              </a:rPr>
              <a:t>. by M. </a:t>
            </a:r>
            <a:r>
              <a:rPr lang="fr-FR" dirty="0" err="1">
                <a:solidFill>
                  <a:schemeClr val="tx1"/>
                </a:solidFill>
              </a:rPr>
              <a:t>Nessi</a:t>
            </a:r>
            <a:r>
              <a:rPr lang="fr-FR" dirty="0">
                <a:solidFill>
                  <a:schemeClr val="tx1"/>
                </a:solidFill>
              </a:rPr>
              <a:t> to SPC in March 2019)</a:t>
            </a:r>
          </a:p>
          <a:p>
            <a:pPr lvl="1"/>
            <a:r>
              <a:rPr lang="fr-FR" dirty="0"/>
              <a:t>single-phase prototype </a:t>
            </a:r>
            <a:r>
              <a:rPr lang="fr-FR" dirty="0" err="1"/>
              <a:t>took</a:t>
            </a:r>
            <a:r>
              <a:rPr lang="fr-FR" dirty="0"/>
              <a:t>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beginning</a:t>
            </a:r>
            <a:r>
              <a:rPr lang="fr-FR" dirty="0"/>
              <a:t> in August 2018 and has </a:t>
            </a:r>
            <a:r>
              <a:rPr lang="fr-FR" dirty="0" err="1"/>
              <a:t>recorded</a:t>
            </a:r>
            <a:r>
              <a:rPr lang="fr-FR" dirty="0"/>
              <a:t> over 4 million </a:t>
            </a:r>
            <a:r>
              <a:rPr lang="fr-FR" dirty="0" err="1"/>
              <a:t>beam</a:t>
            </a:r>
            <a:r>
              <a:rPr lang="fr-FR" dirty="0"/>
              <a:t> </a:t>
            </a:r>
            <a:r>
              <a:rPr lang="fr-FR" dirty="0" err="1"/>
              <a:t>events</a:t>
            </a:r>
            <a:r>
              <a:rPr lang="fr-FR" dirty="0"/>
              <a:t> and over 20 million </a:t>
            </a:r>
            <a:r>
              <a:rPr lang="fr-FR" dirty="0" err="1"/>
              <a:t>cosmic</a:t>
            </a:r>
            <a:r>
              <a:rPr lang="fr-FR" dirty="0"/>
              <a:t> </a:t>
            </a:r>
            <a:r>
              <a:rPr lang="fr-FR" dirty="0" err="1"/>
              <a:t>events</a:t>
            </a:r>
            <a:r>
              <a:rPr lang="fr-FR" dirty="0"/>
              <a:t> - “</a:t>
            </a:r>
            <a:r>
              <a:rPr lang="fr-FR" dirty="0" err="1"/>
              <a:t>text</a:t>
            </a:r>
            <a:r>
              <a:rPr lang="fr-FR" dirty="0"/>
              <a:t>-book style” </a:t>
            </a:r>
            <a:r>
              <a:rPr lang="fr-FR" dirty="0" err="1"/>
              <a:t>event</a:t>
            </a:r>
            <a:r>
              <a:rPr lang="fr-FR" dirty="0"/>
              <a:t> displays! The </a:t>
            </a:r>
            <a:r>
              <a:rPr lang="fr-FR" dirty="0" err="1"/>
              <a:t>electron</a:t>
            </a:r>
            <a:r>
              <a:rPr lang="fr-FR" dirty="0"/>
              <a:t> drift </a:t>
            </a:r>
            <a:r>
              <a:rPr lang="fr-FR" dirty="0" err="1"/>
              <a:t>lifetime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in </a:t>
            </a:r>
            <a:r>
              <a:rPr lang="fr-FR" dirty="0" err="1"/>
              <a:t>excess</a:t>
            </a:r>
            <a:r>
              <a:rPr lang="fr-FR" dirty="0"/>
              <a:t> of 7 ms, and </a:t>
            </a:r>
            <a:r>
              <a:rPr lang="fr-FR" dirty="0" err="1"/>
              <a:t>most</a:t>
            </a:r>
            <a:r>
              <a:rPr lang="fr-FR" dirty="0"/>
              <a:t> </a:t>
            </a:r>
            <a:r>
              <a:rPr lang="fr-FR" dirty="0" err="1"/>
              <a:t>likely</a:t>
            </a:r>
            <a:r>
              <a:rPr lang="fr-FR" dirty="0"/>
              <a:t> </a:t>
            </a:r>
            <a:r>
              <a:rPr lang="fr-FR" dirty="0" err="1"/>
              <a:t>above</a:t>
            </a:r>
            <a:r>
              <a:rPr lang="fr-FR" dirty="0"/>
              <a:t> the goal of 10ms. </a:t>
            </a:r>
          </a:p>
          <a:p>
            <a:pPr lvl="1"/>
            <a:r>
              <a:rPr lang="fr-FR" dirty="0"/>
              <a:t>For the dual-phase detector the final installation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ongoing</a:t>
            </a:r>
            <a:r>
              <a:rPr lang="fr-FR" dirty="0"/>
              <a:t>. This </a:t>
            </a:r>
            <a:r>
              <a:rPr lang="fr-FR" dirty="0" err="1"/>
              <a:t>is</a:t>
            </a:r>
            <a:r>
              <a:rPr lang="fr-FR" dirty="0"/>
              <a:t> the first real large-</a:t>
            </a:r>
            <a:r>
              <a:rPr lang="fr-FR" dirty="0" err="1"/>
              <a:t>scale</a:t>
            </a:r>
            <a:r>
              <a:rPr lang="fr-FR" dirty="0"/>
              <a:t> </a:t>
            </a:r>
            <a:r>
              <a:rPr lang="fr-FR" dirty="0" err="1"/>
              <a:t>demonstrator</a:t>
            </a:r>
            <a:r>
              <a:rPr lang="fr-FR" dirty="0"/>
              <a:t> of the dual-phase </a:t>
            </a:r>
            <a:r>
              <a:rPr lang="fr-FR" dirty="0" err="1"/>
              <a:t>technology</a:t>
            </a:r>
            <a:r>
              <a:rPr lang="fr-FR" dirty="0"/>
              <a:t>. It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stated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it</a:t>
            </a:r>
            <a:r>
              <a:rPr lang="fr-FR" dirty="0"/>
              <a:t> </a:t>
            </a:r>
            <a:r>
              <a:rPr lang="fr-FR" dirty="0" err="1"/>
              <a:t>requires</a:t>
            </a:r>
            <a:r>
              <a:rPr lang="fr-FR" dirty="0"/>
              <a:t> more R&amp;D on the </a:t>
            </a:r>
            <a:r>
              <a:rPr lang="fr-FR" dirty="0" err="1"/>
              <a:t>stability</a:t>
            </a:r>
            <a:r>
              <a:rPr lang="fr-FR" dirty="0"/>
              <a:t> of the </a:t>
            </a:r>
            <a:r>
              <a:rPr lang="fr-FR" dirty="0" err="1"/>
              <a:t>electron</a:t>
            </a:r>
            <a:r>
              <a:rPr lang="fr-FR" dirty="0"/>
              <a:t> multiplier. </a:t>
            </a:r>
          </a:p>
          <a:p>
            <a:r>
              <a:rPr lang="fr-FR" dirty="0" err="1"/>
              <a:t>Physics</a:t>
            </a:r>
            <a:r>
              <a:rPr lang="fr-FR" dirty="0"/>
              <a:t> Beyond </a:t>
            </a:r>
            <a:r>
              <a:rPr lang="fr-FR" dirty="0" err="1"/>
              <a:t>Colliders</a:t>
            </a:r>
            <a:r>
              <a:rPr lang="fr-FR" dirty="0"/>
              <a:t> </a:t>
            </a:r>
            <a:r>
              <a:rPr lang="fr-FR" dirty="0">
                <a:solidFill>
                  <a:schemeClr val="tx1"/>
                </a:solidFill>
              </a:rPr>
              <a:t>(</a:t>
            </a:r>
            <a:r>
              <a:rPr lang="fr-FR" dirty="0" err="1">
                <a:solidFill>
                  <a:schemeClr val="tx1"/>
                </a:solidFill>
              </a:rPr>
              <a:t>pres</a:t>
            </a:r>
            <a:r>
              <a:rPr lang="fr-FR" dirty="0">
                <a:solidFill>
                  <a:schemeClr val="tx1"/>
                </a:solidFill>
              </a:rPr>
              <a:t>. by C. Vallée to SPC in March 2019)</a:t>
            </a:r>
          </a:p>
          <a:p>
            <a:pPr lvl="1"/>
            <a:r>
              <a:rPr lang="fr-FR" dirty="0" err="1"/>
              <a:t>complementary</a:t>
            </a:r>
            <a:r>
              <a:rPr lang="fr-FR" dirty="0"/>
              <a:t> to high-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colliders</a:t>
            </a:r>
            <a:r>
              <a:rPr lang="fr-FR" dirty="0"/>
              <a:t> and </a:t>
            </a:r>
            <a:r>
              <a:rPr lang="fr-FR" dirty="0" err="1"/>
              <a:t>other</a:t>
            </a:r>
            <a:r>
              <a:rPr lang="fr-FR" dirty="0"/>
              <a:t> initiatives in the world. </a:t>
            </a:r>
            <a:r>
              <a:rPr lang="fr-FR" dirty="0" err="1"/>
              <a:t>Very</a:t>
            </a:r>
            <a:r>
              <a:rPr lang="fr-FR" dirty="0"/>
              <a:t> </a:t>
            </a:r>
            <a:r>
              <a:rPr lang="fr-FR" dirty="0" err="1"/>
              <a:t>broad</a:t>
            </a:r>
            <a:r>
              <a:rPr lang="fr-FR" dirty="0"/>
              <a:t> and </a:t>
            </a:r>
            <a:r>
              <a:rPr lang="fr-FR" dirty="0" err="1"/>
              <a:t>rich</a:t>
            </a:r>
            <a:r>
              <a:rPr lang="fr-FR" dirty="0"/>
              <a:t> </a:t>
            </a:r>
            <a:r>
              <a:rPr lang="fr-FR" dirty="0" err="1"/>
              <a:t>landscape</a:t>
            </a:r>
            <a:r>
              <a:rPr lang="fr-FR" dirty="0"/>
              <a:t> </a:t>
            </a:r>
            <a:r>
              <a:rPr lang="fr-FR" dirty="0" err="1"/>
              <a:t>covered</a:t>
            </a:r>
            <a:r>
              <a:rPr lang="fr-FR" dirty="0"/>
              <a:t>, </a:t>
            </a:r>
            <a:r>
              <a:rPr lang="fr-FR" dirty="0" err="1"/>
              <a:t>such</a:t>
            </a:r>
            <a:r>
              <a:rPr lang="fr-FR" dirty="0"/>
              <a:t> as EDM, </a:t>
            </a:r>
            <a:r>
              <a:rPr lang="fr-FR" dirty="0" err="1"/>
              <a:t>hidden</a:t>
            </a:r>
            <a:r>
              <a:rPr lang="fr-FR" dirty="0"/>
              <a:t> </a:t>
            </a:r>
            <a:r>
              <a:rPr lang="fr-FR" dirty="0" err="1"/>
              <a:t>sectors</a:t>
            </a:r>
            <a:r>
              <a:rPr lang="fr-FR" dirty="0"/>
              <a:t> or </a:t>
            </a:r>
            <a:r>
              <a:rPr lang="fr-FR" dirty="0" err="1"/>
              <a:t>axion-like</a:t>
            </a:r>
            <a:r>
              <a:rPr lang="fr-FR" dirty="0"/>
              <a:t> part.</a:t>
            </a:r>
          </a:p>
          <a:p>
            <a:pPr lvl="1"/>
            <a:r>
              <a:rPr lang="fr-FR" dirty="0" err="1"/>
              <a:t>Examples</a:t>
            </a:r>
            <a:r>
              <a:rPr lang="fr-FR" dirty="0"/>
              <a:t> of </a:t>
            </a:r>
            <a:r>
              <a:rPr lang="fr-FR" dirty="0" err="1"/>
              <a:t>proposals</a:t>
            </a:r>
            <a:r>
              <a:rPr lang="fr-FR" dirty="0"/>
              <a:t> : NA61++ (</a:t>
            </a:r>
            <a:r>
              <a:rPr lang="fr-FR" dirty="0" err="1"/>
              <a:t>heavy</a:t>
            </a:r>
            <a:r>
              <a:rPr lang="fr-FR" dirty="0"/>
              <a:t>-ion </a:t>
            </a:r>
            <a:r>
              <a:rPr lang="fr-FR" dirty="0" err="1"/>
              <a:t>fixed</a:t>
            </a:r>
            <a:r>
              <a:rPr lang="fr-FR" dirty="0"/>
              <a:t> </a:t>
            </a:r>
            <a:r>
              <a:rPr lang="fr-FR" dirty="0" err="1"/>
              <a:t>target</a:t>
            </a:r>
            <a:r>
              <a:rPr lang="fr-FR" dirty="0"/>
              <a:t>), extensions of COMPASS (QCD and proton radius </a:t>
            </a:r>
            <a:r>
              <a:rPr lang="fr-FR" dirty="0" err="1"/>
              <a:t>studies</a:t>
            </a:r>
            <a:r>
              <a:rPr lang="fr-FR" dirty="0"/>
              <a:t>), </a:t>
            </a:r>
            <a:r>
              <a:rPr lang="fr-FR" dirty="0" err="1"/>
              <a:t>MUonE</a:t>
            </a:r>
            <a:r>
              <a:rPr lang="fr-FR" dirty="0"/>
              <a:t> (</a:t>
            </a:r>
            <a:r>
              <a:rPr lang="fr-FR" dirty="0" err="1"/>
              <a:t>elastic</a:t>
            </a:r>
            <a:r>
              <a:rPr lang="fr-FR" dirty="0"/>
              <a:t> </a:t>
            </a:r>
            <a:r>
              <a:rPr lang="fr-FR" dirty="0" err="1"/>
              <a:t>electron</a:t>
            </a:r>
            <a:r>
              <a:rPr lang="fr-FR" dirty="0"/>
              <a:t>-muon </a:t>
            </a:r>
            <a:r>
              <a:rPr lang="fr-FR" dirty="0" err="1"/>
              <a:t>scattering</a:t>
            </a:r>
            <a:r>
              <a:rPr lang="fr-FR" dirty="0"/>
              <a:t>, muon g-2), NA64++ (</a:t>
            </a:r>
            <a:r>
              <a:rPr lang="fr-FR" dirty="0" err="1"/>
              <a:t>dark</a:t>
            </a:r>
            <a:r>
              <a:rPr lang="fr-FR" dirty="0"/>
              <a:t> photon), NA62++ (</a:t>
            </a:r>
            <a:r>
              <a:rPr lang="fr-FR" dirty="0" err="1"/>
              <a:t>dark</a:t>
            </a:r>
            <a:r>
              <a:rPr lang="fr-FR" dirty="0"/>
              <a:t> </a:t>
            </a:r>
            <a:r>
              <a:rPr lang="fr-FR" dirty="0" err="1"/>
              <a:t>sector</a:t>
            </a:r>
            <a:r>
              <a:rPr lang="fr-FR" dirty="0"/>
              <a:t>), KLEVER (rare K </a:t>
            </a:r>
            <a:r>
              <a:rPr lang="fr-FR" dirty="0" err="1"/>
              <a:t>decay</a:t>
            </a:r>
            <a:r>
              <a:rPr lang="fr-FR" dirty="0"/>
              <a:t>), </a:t>
            </a:r>
            <a:r>
              <a:rPr lang="fr-FR" dirty="0" err="1"/>
              <a:t>SHiP</a:t>
            </a:r>
            <a:r>
              <a:rPr lang="fr-FR" dirty="0"/>
              <a:t> (</a:t>
            </a:r>
            <a:r>
              <a:rPr lang="fr-FR" dirty="0" err="1"/>
              <a:t>dark</a:t>
            </a:r>
            <a:r>
              <a:rPr lang="fr-FR" dirty="0"/>
              <a:t> </a:t>
            </a:r>
            <a:r>
              <a:rPr lang="fr-FR" dirty="0" err="1"/>
              <a:t>sector</a:t>
            </a:r>
            <a:r>
              <a:rPr lang="fr-FR" dirty="0"/>
              <a:t>), </a:t>
            </a:r>
            <a:r>
              <a:rPr lang="fr-FR" dirty="0" err="1"/>
              <a:t>TauFV</a:t>
            </a:r>
            <a:r>
              <a:rPr lang="fr-FR" dirty="0"/>
              <a:t> (tau to 3 mu </a:t>
            </a:r>
            <a:r>
              <a:rPr lang="fr-FR" dirty="0" err="1"/>
              <a:t>decay</a:t>
            </a:r>
            <a:r>
              <a:rPr lang="fr-FR" dirty="0"/>
              <a:t>) etc. </a:t>
            </a:r>
          </a:p>
          <a:p>
            <a:pPr lvl="1"/>
            <a:r>
              <a:rPr lang="fr-FR" dirty="0" err="1"/>
              <a:t>Beam</a:t>
            </a:r>
            <a:r>
              <a:rPr lang="fr-FR" dirty="0"/>
              <a:t> Dump Facility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SHiP</a:t>
            </a:r>
            <a:r>
              <a:rPr lang="fr-FR" dirty="0"/>
              <a:t>/</a:t>
            </a:r>
            <a:r>
              <a:rPr lang="fr-FR" dirty="0" err="1"/>
              <a:t>TauFV</a:t>
            </a:r>
            <a:r>
              <a:rPr lang="fr-FR" dirty="0"/>
              <a:t>: </a:t>
            </a:r>
            <a:r>
              <a:rPr lang="fr-FR" dirty="0" err="1"/>
              <a:t>statement</a:t>
            </a:r>
            <a:r>
              <a:rPr lang="fr-FR" dirty="0"/>
              <a:t> </a:t>
            </a:r>
            <a:r>
              <a:rPr lang="fr-FR" dirty="0" err="1"/>
              <a:t>was</a:t>
            </a:r>
            <a:r>
              <a:rPr lang="fr-FR" dirty="0"/>
              <a:t> made </a:t>
            </a:r>
            <a:r>
              <a:rPr lang="fr-FR" dirty="0" err="1"/>
              <a:t>that</a:t>
            </a:r>
            <a:r>
              <a:rPr lang="fr-FR" dirty="0"/>
              <a:t> the </a:t>
            </a:r>
            <a:r>
              <a:rPr lang="fr-FR" dirty="0" err="1"/>
              <a:t>project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considered</a:t>
            </a:r>
            <a:r>
              <a:rPr lang="fr-FR" dirty="0"/>
              <a:t> to </a:t>
            </a:r>
            <a:r>
              <a:rPr lang="fr-FR" dirty="0" err="1"/>
              <a:t>be</a:t>
            </a:r>
            <a:r>
              <a:rPr lang="fr-FR" dirty="0"/>
              <a:t> mature for an </a:t>
            </a:r>
            <a:r>
              <a:rPr lang="fr-FR" dirty="0" err="1"/>
              <a:t>implementation</a:t>
            </a:r>
            <a:r>
              <a:rPr lang="fr-FR" dirty="0"/>
              <a:t> </a:t>
            </a:r>
            <a:r>
              <a:rPr lang="fr-FR" dirty="0" err="1"/>
              <a:t>decision</a:t>
            </a:r>
            <a:r>
              <a:rPr lang="fr-FR" dirty="0"/>
              <a:t>, </a:t>
            </a:r>
            <a:r>
              <a:rPr lang="fr-FR" dirty="0" err="1"/>
              <a:t>pending</a:t>
            </a:r>
            <a:r>
              <a:rPr lang="fr-FR" dirty="0"/>
              <a:t> guidelines </a:t>
            </a:r>
            <a:r>
              <a:rPr lang="fr-FR" dirty="0" err="1"/>
              <a:t>from</a:t>
            </a:r>
            <a:r>
              <a:rPr lang="fr-FR" dirty="0"/>
              <a:t> the </a:t>
            </a:r>
            <a:r>
              <a:rPr lang="fr-FR" dirty="0" err="1"/>
              <a:t>European</a:t>
            </a:r>
            <a:r>
              <a:rPr lang="fr-FR" dirty="0"/>
              <a:t> </a:t>
            </a:r>
            <a:r>
              <a:rPr lang="fr-FR" dirty="0" err="1"/>
              <a:t>Particle</a:t>
            </a:r>
            <a:r>
              <a:rPr lang="fr-FR" dirty="0"/>
              <a:t>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Strategy</a:t>
            </a:r>
            <a:r>
              <a:rPr lang="fr-FR" dirty="0"/>
              <a:t> Update.</a:t>
            </a: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F00512-2B82-E341-9B3C-11F53E324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CHIPP Plenary, Kandersteg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56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4568" y="214729"/>
            <a:ext cx="7704856" cy="533400"/>
          </a:xfrm>
        </p:spPr>
        <p:txBody>
          <a:bodyPr/>
          <a:lstStyle/>
          <a:p>
            <a:r>
              <a:rPr lang="fr-FR" sz="3600" dirty="0" err="1"/>
              <a:t>Other</a:t>
            </a:r>
            <a:r>
              <a:rPr lang="fr-FR" sz="3600" dirty="0"/>
              <a:t> </a:t>
            </a:r>
            <a:r>
              <a:rPr lang="fr-FR" sz="3600" dirty="0" err="1"/>
              <a:t>recent</a:t>
            </a:r>
            <a:r>
              <a:rPr lang="fr-FR" sz="3600" dirty="0"/>
              <a:t> reports to the SPC (2)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00472" y="1059904"/>
            <a:ext cx="9505056" cy="5105400"/>
          </a:xfrm>
        </p:spPr>
        <p:txBody>
          <a:bodyPr/>
          <a:lstStyle/>
          <a:p>
            <a:r>
              <a:rPr lang="fr-FR" dirty="0" err="1"/>
              <a:t>Status</a:t>
            </a:r>
            <a:r>
              <a:rPr lang="fr-FR" dirty="0"/>
              <a:t> and Plans for ASIC </a:t>
            </a:r>
            <a:r>
              <a:rPr lang="fr-FR" dirty="0" err="1"/>
              <a:t>developments</a:t>
            </a:r>
            <a:r>
              <a:rPr lang="fr-FR" dirty="0"/>
              <a:t> at CERN</a:t>
            </a:r>
          </a:p>
          <a:p>
            <a:pPr lvl="1"/>
            <a:r>
              <a:rPr lang="fr-FR" dirty="0" err="1">
                <a:solidFill>
                  <a:schemeClr val="tx1"/>
                </a:solidFill>
              </a:rPr>
              <a:t>Pres</a:t>
            </a:r>
            <a:r>
              <a:rPr lang="fr-FR" dirty="0">
                <a:solidFill>
                  <a:schemeClr val="tx1"/>
                </a:solidFill>
              </a:rPr>
              <a:t>. by M. Campbell to the SPC in May 2019</a:t>
            </a:r>
          </a:p>
          <a:p>
            <a:pPr lvl="1"/>
            <a:r>
              <a:rPr lang="fr-FR" dirty="0"/>
              <a:t>report </a:t>
            </a:r>
            <a:r>
              <a:rPr lang="fr-FR" dirty="0" err="1"/>
              <a:t>from</a:t>
            </a:r>
            <a:r>
              <a:rPr lang="fr-FR" dirty="0"/>
              <a:t> the CERN-HEP IC Design Platform and Services (CHIPS) </a:t>
            </a:r>
            <a:r>
              <a:rPr lang="fr-FR" dirty="0" err="1"/>
              <a:t>working</a:t>
            </a:r>
            <a:r>
              <a:rPr lang="fr-FR" dirty="0"/>
              <a:t> group, </a:t>
            </a:r>
            <a:r>
              <a:rPr lang="fr-FR" dirty="0" err="1"/>
              <a:t>highlighting</a:t>
            </a:r>
            <a:r>
              <a:rPr lang="fr-FR" dirty="0"/>
              <a:t> the </a:t>
            </a:r>
            <a:r>
              <a:rPr lang="fr-FR" dirty="0" err="1"/>
              <a:t>ubiquity</a:t>
            </a:r>
            <a:r>
              <a:rPr lang="fr-FR" dirty="0"/>
              <a:t> of </a:t>
            </a:r>
            <a:r>
              <a:rPr lang="fr-FR" dirty="0" err="1"/>
              <a:t>ASICs</a:t>
            </a:r>
            <a:r>
              <a:rPr lang="fr-FR" dirty="0"/>
              <a:t> in HEP, the </a:t>
            </a:r>
            <a:r>
              <a:rPr lang="fr-FR" dirty="0" err="1"/>
              <a:t>status</a:t>
            </a:r>
            <a:r>
              <a:rPr lang="fr-FR" dirty="0"/>
              <a:t> of </a:t>
            </a:r>
            <a:r>
              <a:rPr lang="fr-FR" dirty="0" err="1"/>
              <a:t>those</a:t>
            </a:r>
            <a:r>
              <a:rPr lang="fr-FR" dirty="0"/>
              <a:t> </a:t>
            </a:r>
            <a:r>
              <a:rPr lang="fr-FR" dirty="0" err="1"/>
              <a:t>currently</a:t>
            </a:r>
            <a:r>
              <a:rPr lang="fr-FR" dirty="0"/>
              <a:t> in use at CERN, and the </a:t>
            </a:r>
            <a:r>
              <a:rPr lang="fr-FR" dirty="0" err="1"/>
              <a:t>need</a:t>
            </a:r>
            <a:r>
              <a:rPr lang="fr-FR" dirty="0"/>
              <a:t> for the HEP </a:t>
            </a:r>
            <a:r>
              <a:rPr lang="fr-FR" dirty="0" err="1"/>
              <a:t>community</a:t>
            </a:r>
            <a:r>
              <a:rPr lang="fr-FR" dirty="0"/>
              <a:t> to </a:t>
            </a:r>
            <a:r>
              <a:rPr lang="fr-FR" dirty="0" err="1"/>
              <a:t>rise</a:t>
            </a:r>
            <a:r>
              <a:rPr lang="fr-FR" dirty="0"/>
              <a:t> to the challenges </a:t>
            </a:r>
            <a:r>
              <a:rPr lang="fr-FR" dirty="0" err="1"/>
              <a:t>posed</a:t>
            </a:r>
            <a:r>
              <a:rPr lang="fr-FR" dirty="0"/>
              <a:t> by </a:t>
            </a:r>
            <a:r>
              <a:rPr lang="fr-FR" dirty="0" err="1"/>
              <a:t>increasingly</a:t>
            </a:r>
            <a:r>
              <a:rPr lang="fr-FR" dirty="0"/>
              <a:t> </a:t>
            </a:r>
            <a:r>
              <a:rPr lang="fr-FR" dirty="0" err="1"/>
              <a:t>complex</a:t>
            </a:r>
            <a:r>
              <a:rPr lang="fr-FR" dirty="0"/>
              <a:t> modern technologies. </a:t>
            </a:r>
          </a:p>
          <a:p>
            <a:pPr lvl="1"/>
            <a:r>
              <a:rPr lang="fr-FR" dirty="0"/>
              <a:t>A new action plan </a:t>
            </a:r>
            <a:r>
              <a:rPr lang="fr-FR" dirty="0" err="1"/>
              <a:t>had</a:t>
            </a:r>
            <a:r>
              <a:rPr lang="fr-FR" dirty="0"/>
              <a:t> been </a:t>
            </a:r>
            <a:r>
              <a:rPr lang="fr-FR" dirty="0" err="1"/>
              <a:t>developed</a:t>
            </a:r>
            <a:r>
              <a:rPr lang="fr-FR" dirty="0"/>
              <a:t> in </a:t>
            </a:r>
            <a:r>
              <a:rPr lang="fr-FR" dirty="0" err="1"/>
              <a:t>order</a:t>
            </a:r>
            <a:r>
              <a:rPr lang="fr-FR" dirty="0"/>
              <a:t> to </a:t>
            </a:r>
            <a:r>
              <a:rPr lang="fr-FR" dirty="0" err="1"/>
              <a:t>improve</a:t>
            </a:r>
            <a:r>
              <a:rPr lang="fr-FR" dirty="0"/>
              <a:t> the </a:t>
            </a:r>
            <a:r>
              <a:rPr lang="fr-FR" dirty="0" err="1"/>
              <a:t>technology</a:t>
            </a:r>
            <a:r>
              <a:rPr lang="fr-FR" dirty="0"/>
              <a:t> support and </a:t>
            </a:r>
            <a:r>
              <a:rPr lang="fr-FR" dirty="0" err="1"/>
              <a:t>foundry</a:t>
            </a:r>
            <a:r>
              <a:rPr lang="fr-FR" dirty="0"/>
              <a:t> services </a:t>
            </a:r>
            <a:r>
              <a:rPr lang="fr-FR" dirty="0" err="1"/>
              <a:t>provided</a:t>
            </a:r>
            <a:r>
              <a:rPr lang="fr-FR" dirty="0"/>
              <a:t> by the </a:t>
            </a:r>
            <a:r>
              <a:rPr lang="fr-FR" dirty="0" err="1"/>
              <a:t>Microelectronics</a:t>
            </a:r>
            <a:r>
              <a:rPr lang="fr-FR" dirty="0"/>
              <a:t> (EP-ESE-ME) section in the </a:t>
            </a:r>
            <a:r>
              <a:rPr lang="fr-FR" dirty="0" err="1"/>
              <a:t>Experimental</a:t>
            </a:r>
            <a:r>
              <a:rPr lang="fr-FR" dirty="0"/>
              <a:t>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department</a:t>
            </a:r>
            <a:r>
              <a:rPr lang="fr-FR" dirty="0"/>
              <a:t> and </a:t>
            </a:r>
            <a:r>
              <a:rPr lang="fr-FR" dirty="0" err="1"/>
              <a:t>mitigate</a:t>
            </a:r>
            <a:r>
              <a:rPr lang="fr-FR" dirty="0"/>
              <a:t> the </a:t>
            </a:r>
            <a:r>
              <a:rPr lang="fr-FR" dirty="0" err="1"/>
              <a:t>risks</a:t>
            </a:r>
            <a:r>
              <a:rPr lang="fr-FR" dirty="0"/>
              <a:t> </a:t>
            </a:r>
            <a:r>
              <a:rPr lang="fr-FR" dirty="0" err="1"/>
              <a:t>posed</a:t>
            </a:r>
            <a:r>
              <a:rPr lang="fr-FR" dirty="0"/>
              <a:t> by the </a:t>
            </a:r>
            <a:r>
              <a:rPr lang="fr-FR" dirty="0" err="1"/>
              <a:t>problematic</a:t>
            </a:r>
            <a:r>
              <a:rPr lang="fr-FR" dirty="0"/>
              <a:t> </a:t>
            </a:r>
            <a:r>
              <a:rPr lang="fr-FR" dirty="0" err="1"/>
              <a:t>ASICs</a:t>
            </a:r>
            <a:r>
              <a:rPr lang="fr-FR" dirty="0"/>
              <a:t> </a:t>
            </a:r>
            <a:r>
              <a:rPr lang="fr-FR" dirty="0" err="1"/>
              <a:t>recently</a:t>
            </a:r>
            <a:r>
              <a:rPr lang="fr-FR" dirty="0"/>
              <a:t> </a:t>
            </a:r>
            <a:r>
              <a:rPr lang="fr-FR" dirty="0" err="1"/>
              <a:t>identified</a:t>
            </a:r>
            <a:r>
              <a:rPr lang="fr-FR" dirty="0"/>
              <a:t> at the LHC </a:t>
            </a:r>
            <a:r>
              <a:rPr lang="fr-FR" dirty="0" err="1"/>
              <a:t>experiments</a:t>
            </a:r>
            <a:r>
              <a:rPr lang="fr-FR" dirty="0"/>
              <a:t>.</a:t>
            </a:r>
          </a:p>
          <a:p>
            <a:pPr marL="457200" lvl="1" indent="0">
              <a:buNone/>
            </a:pPr>
            <a:endParaRPr lang="fr-FR" dirty="0"/>
          </a:p>
          <a:p>
            <a:r>
              <a:rPr lang="fr-FR" dirty="0"/>
              <a:t>Muon </a:t>
            </a:r>
            <a:r>
              <a:rPr lang="fr-FR" dirty="0" err="1"/>
              <a:t>Collider</a:t>
            </a:r>
            <a:r>
              <a:rPr lang="fr-FR" dirty="0"/>
              <a:t> </a:t>
            </a:r>
            <a:r>
              <a:rPr lang="fr-FR" dirty="0">
                <a:solidFill>
                  <a:schemeClr val="tx1"/>
                </a:solidFill>
              </a:rPr>
              <a:t>(</a:t>
            </a:r>
            <a:r>
              <a:rPr lang="fr-FR" dirty="0" err="1">
                <a:solidFill>
                  <a:schemeClr val="tx1"/>
                </a:solidFill>
              </a:rPr>
              <a:t>pres</a:t>
            </a:r>
            <a:r>
              <a:rPr lang="fr-FR" dirty="0">
                <a:solidFill>
                  <a:schemeClr val="tx1"/>
                </a:solidFill>
              </a:rPr>
              <a:t>. by D. </a:t>
            </a:r>
            <a:r>
              <a:rPr lang="fr-FR" dirty="0" err="1">
                <a:solidFill>
                  <a:schemeClr val="tx1"/>
                </a:solidFill>
              </a:rPr>
              <a:t>Schulte</a:t>
            </a:r>
            <a:r>
              <a:rPr lang="fr-FR" dirty="0">
                <a:solidFill>
                  <a:schemeClr val="tx1"/>
                </a:solidFill>
              </a:rPr>
              <a:t> to the SPC in </a:t>
            </a:r>
            <a:r>
              <a:rPr lang="fr-FR" dirty="0" err="1">
                <a:solidFill>
                  <a:schemeClr val="tx1"/>
                </a:solidFill>
              </a:rPr>
              <a:t>June</a:t>
            </a:r>
            <a:r>
              <a:rPr lang="fr-FR" dirty="0">
                <a:solidFill>
                  <a:schemeClr val="tx1"/>
                </a:solidFill>
              </a:rPr>
              <a:t> 2019)</a:t>
            </a:r>
          </a:p>
          <a:p>
            <a:pPr lvl="1"/>
            <a:r>
              <a:rPr lang="fr-FR" dirty="0" err="1"/>
              <a:t>review</a:t>
            </a:r>
            <a:r>
              <a:rPr lang="fr-FR" dirty="0"/>
              <a:t> of </a:t>
            </a:r>
            <a:r>
              <a:rPr lang="fr-FR" dirty="0" err="1"/>
              <a:t>both</a:t>
            </a:r>
            <a:r>
              <a:rPr lang="fr-FR" dirty="0"/>
              <a:t> the Proton-</a:t>
            </a:r>
            <a:r>
              <a:rPr lang="fr-FR" dirty="0" err="1"/>
              <a:t>Driven</a:t>
            </a:r>
            <a:r>
              <a:rPr lang="fr-FR" dirty="0"/>
              <a:t> and the </a:t>
            </a:r>
            <a:r>
              <a:rPr lang="fr-FR" dirty="0" err="1"/>
              <a:t>Low</a:t>
            </a:r>
            <a:r>
              <a:rPr lang="fr-FR" dirty="0"/>
              <a:t> </a:t>
            </a:r>
            <a:r>
              <a:rPr lang="fr-FR" dirty="0" err="1"/>
              <a:t>EMittance</a:t>
            </a:r>
            <a:r>
              <a:rPr lang="fr-FR" dirty="0"/>
              <a:t> Muon Accelerator (LEMMA) </a:t>
            </a:r>
            <a:r>
              <a:rPr lang="fr-FR" dirty="0" err="1"/>
              <a:t>proposals</a:t>
            </a:r>
            <a:r>
              <a:rPr lang="fr-FR" dirty="0"/>
              <a:t> for a muon </a:t>
            </a:r>
            <a:r>
              <a:rPr lang="fr-FR" dirty="0" err="1"/>
              <a:t>collider</a:t>
            </a:r>
            <a:endParaRPr lang="fr-FR" dirty="0"/>
          </a:p>
          <a:p>
            <a:pPr lvl="1"/>
            <a:r>
              <a:rPr lang="fr-FR" dirty="0" err="1"/>
              <a:t>Interesting</a:t>
            </a:r>
            <a:r>
              <a:rPr lang="fr-FR" dirty="0"/>
              <a:t>: Daniel has </a:t>
            </a:r>
            <a:r>
              <a:rPr lang="fr-FR" dirty="0" err="1"/>
              <a:t>discovered</a:t>
            </a:r>
            <a:r>
              <a:rPr lang="fr-FR" dirty="0"/>
              <a:t> </a:t>
            </a:r>
            <a:r>
              <a:rPr lang="fr-FR" dirty="0" err="1"/>
              <a:t>two</a:t>
            </a:r>
            <a:r>
              <a:rPr lang="fr-FR" dirty="0"/>
              <a:t> </a:t>
            </a:r>
            <a:r>
              <a:rPr lang="fr-FR" dirty="0" err="1"/>
              <a:t>mistakes</a:t>
            </a:r>
            <a:r>
              <a:rPr lang="fr-FR" dirty="0"/>
              <a:t> in the LEMMA </a:t>
            </a:r>
            <a:r>
              <a:rPr lang="fr-FR" dirty="0" err="1"/>
              <a:t>calculations</a:t>
            </a:r>
            <a:r>
              <a:rPr lang="fr-FR" dirty="0"/>
              <a:t>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could</a:t>
            </a:r>
            <a:r>
              <a:rPr lang="fr-FR" dirty="0"/>
              <a:t> have </a:t>
            </a:r>
            <a:r>
              <a:rPr lang="fr-FR" dirty="0" err="1"/>
              <a:t>significant</a:t>
            </a:r>
            <a:r>
              <a:rPr lang="fr-FR" dirty="0"/>
              <a:t> impact on the </a:t>
            </a:r>
            <a:r>
              <a:rPr lang="fr-FR" dirty="0" err="1"/>
              <a:t>achievable</a:t>
            </a:r>
            <a:r>
              <a:rPr lang="fr-FR" dirty="0"/>
              <a:t> </a:t>
            </a:r>
            <a:r>
              <a:rPr lang="fr-FR" dirty="0" err="1"/>
              <a:t>luminosity</a:t>
            </a:r>
            <a:r>
              <a:rPr lang="fr-FR" dirty="0"/>
              <a:t> –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checked</a:t>
            </a:r>
            <a:r>
              <a:rPr lang="fr-FR" dirty="0"/>
              <a:t> by the LEMMA </a:t>
            </a:r>
            <a:r>
              <a:rPr lang="fr-FR" dirty="0" err="1"/>
              <a:t>proponents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F00512-2B82-E341-9B3C-11F53E324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CHIPP Plenary, Kandersteg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3948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12640" y="228600"/>
            <a:ext cx="6480720" cy="533400"/>
          </a:xfrm>
        </p:spPr>
        <p:txBody>
          <a:bodyPr/>
          <a:lstStyle/>
          <a:p>
            <a:r>
              <a:rPr lang="fr-FR" dirty="0"/>
              <a:t>Topics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2480" y="980728"/>
            <a:ext cx="9633520" cy="4896544"/>
          </a:xfrm>
        </p:spPr>
        <p:txBody>
          <a:bodyPr/>
          <a:lstStyle/>
          <a:p>
            <a:r>
              <a:rPr lang="fr-FR" sz="3200" dirty="0"/>
              <a:t> The CH </a:t>
            </a:r>
            <a:r>
              <a:rPr lang="fr-FR" sz="3200" dirty="0" err="1"/>
              <a:t>Delegation</a:t>
            </a:r>
            <a:r>
              <a:rPr lang="fr-FR" sz="3200" dirty="0"/>
              <a:t> to CERN Council</a:t>
            </a:r>
          </a:p>
          <a:p>
            <a:r>
              <a:rPr lang="fr-FR" sz="3200" dirty="0"/>
              <a:t> Main </a:t>
            </a:r>
            <a:r>
              <a:rPr lang="fr-FR" sz="3200" dirty="0" err="1"/>
              <a:t>recent</a:t>
            </a:r>
            <a:r>
              <a:rPr lang="fr-FR" sz="3200" dirty="0"/>
              <a:t> </a:t>
            </a:r>
            <a:r>
              <a:rPr lang="fr-FR" sz="3200" dirty="0" err="1"/>
              <a:t>elections</a:t>
            </a:r>
            <a:r>
              <a:rPr lang="fr-FR" sz="3200" dirty="0"/>
              <a:t>/</a:t>
            </a:r>
            <a:r>
              <a:rPr lang="fr-FR" sz="3200" dirty="0" err="1"/>
              <a:t>appointments</a:t>
            </a:r>
            <a:r>
              <a:rPr lang="fr-FR" sz="3200" dirty="0"/>
              <a:t> </a:t>
            </a:r>
          </a:p>
          <a:p>
            <a:r>
              <a:rPr lang="fr-FR" sz="3200" dirty="0"/>
              <a:t> </a:t>
            </a:r>
            <a:r>
              <a:rPr lang="fr-FR" sz="3200" dirty="0" err="1"/>
              <a:t>Search</a:t>
            </a:r>
            <a:r>
              <a:rPr lang="fr-FR" sz="3200" dirty="0"/>
              <a:t> for the </a:t>
            </a:r>
            <a:r>
              <a:rPr lang="fr-FR" sz="3200" dirty="0" err="1"/>
              <a:t>next</a:t>
            </a:r>
            <a:r>
              <a:rPr lang="fr-FR" sz="3200" dirty="0"/>
              <a:t> </a:t>
            </a:r>
            <a:r>
              <a:rPr lang="fr-FR" sz="3200" dirty="0" err="1"/>
              <a:t>Director</a:t>
            </a:r>
            <a:r>
              <a:rPr lang="fr-FR" sz="3200" dirty="0"/>
              <a:t> General</a:t>
            </a:r>
          </a:p>
          <a:p>
            <a:r>
              <a:rPr lang="fr-FR" sz="3200" dirty="0"/>
              <a:t> Finances (MTP and CBD)</a:t>
            </a:r>
          </a:p>
          <a:p>
            <a:r>
              <a:rPr lang="fr-FR" sz="3200" dirty="0"/>
              <a:t> CERN </a:t>
            </a:r>
            <a:r>
              <a:rPr lang="fr-FR" sz="3200" dirty="0" err="1"/>
              <a:t>enlargement</a:t>
            </a:r>
            <a:r>
              <a:rPr lang="fr-FR" sz="3200" dirty="0"/>
              <a:t> </a:t>
            </a:r>
            <a:r>
              <a:rPr lang="fr-FR" sz="3200" dirty="0" err="1"/>
              <a:t>process</a:t>
            </a:r>
            <a:endParaRPr lang="fr-FR" sz="3200" dirty="0"/>
          </a:p>
          <a:p>
            <a:r>
              <a:rPr lang="fr-FR" sz="3200" dirty="0"/>
              <a:t> The </a:t>
            </a:r>
            <a:r>
              <a:rPr lang="fr-FR" sz="3200" dirty="0" err="1"/>
              <a:t>European</a:t>
            </a:r>
            <a:r>
              <a:rPr lang="fr-FR" sz="3200" dirty="0"/>
              <a:t> </a:t>
            </a:r>
            <a:r>
              <a:rPr lang="fr-FR" sz="3200" dirty="0" err="1"/>
              <a:t>Strategy</a:t>
            </a:r>
            <a:r>
              <a:rPr lang="fr-FR" sz="3200" dirty="0"/>
              <a:t> Update</a:t>
            </a:r>
          </a:p>
          <a:p>
            <a:r>
              <a:rPr lang="fr-FR" sz="3200" dirty="0"/>
              <a:t> LIU and LS2</a:t>
            </a:r>
          </a:p>
          <a:p>
            <a:r>
              <a:rPr lang="fr-FR" sz="3200" dirty="0"/>
              <a:t> LHC and </a:t>
            </a:r>
            <a:r>
              <a:rPr lang="fr-FR" sz="3200" dirty="0" err="1"/>
              <a:t>other</a:t>
            </a:r>
            <a:r>
              <a:rPr lang="fr-FR" sz="3200" dirty="0"/>
              <a:t> </a:t>
            </a:r>
            <a:r>
              <a:rPr lang="fr-FR" sz="3200" dirty="0" err="1"/>
              <a:t>experiments</a:t>
            </a:r>
            <a:endParaRPr lang="fr-FR" sz="3200" dirty="0"/>
          </a:p>
          <a:p>
            <a:r>
              <a:rPr lang="fr-FR" sz="3200" dirty="0"/>
              <a:t> Events CERN – </a:t>
            </a:r>
            <a:r>
              <a:rPr lang="fr-FR" sz="3200" dirty="0" err="1"/>
              <a:t>Switzerland</a:t>
            </a:r>
            <a:r>
              <a:rPr lang="fr-FR" sz="3200" dirty="0"/>
              <a:t> </a:t>
            </a:r>
          </a:p>
          <a:p>
            <a:endParaRPr lang="fr-FR" sz="3200" dirty="0"/>
          </a:p>
          <a:p>
            <a:endParaRPr lang="fr-FR" sz="3200" dirty="0"/>
          </a:p>
          <a:p>
            <a:endParaRPr lang="fr-FR" sz="3200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D1B278-6152-5247-A269-8C46F1074F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CHIPP </a:t>
            </a:r>
            <a:r>
              <a:rPr lang="fr-FR" dirty="0" err="1"/>
              <a:t>Plenary</a:t>
            </a:r>
            <a:r>
              <a:rPr lang="fr-FR" dirty="0"/>
              <a:t>, Kandersteg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9835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Events CERN–</a:t>
            </a:r>
            <a:r>
              <a:rPr lang="fr-FR" dirty="0" err="1"/>
              <a:t>Switzerland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8464" y="923652"/>
            <a:ext cx="8420100" cy="5105400"/>
          </a:xfrm>
        </p:spPr>
        <p:txBody>
          <a:bodyPr/>
          <a:lstStyle/>
          <a:p>
            <a:r>
              <a:rPr lang="fr-FR" dirty="0" err="1"/>
              <a:t>June</a:t>
            </a:r>
            <a:r>
              <a:rPr lang="fr-FR" dirty="0"/>
              <a:t> 2019: </a:t>
            </a:r>
            <a:r>
              <a:rPr lang="fr-FR" dirty="0" err="1"/>
              <a:t>Visit</a:t>
            </a:r>
            <a:r>
              <a:rPr lang="fr-FR" dirty="0"/>
              <a:t> of State </a:t>
            </a:r>
            <a:r>
              <a:rPr lang="fr-FR" dirty="0" err="1"/>
              <a:t>Secretary</a:t>
            </a:r>
            <a:r>
              <a:rPr lang="fr-FR" dirty="0"/>
              <a:t> M. </a:t>
            </a:r>
            <a:r>
              <a:rPr lang="fr-FR" dirty="0" err="1"/>
              <a:t>Hirayama</a:t>
            </a:r>
            <a:r>
              <a:rPr lang="fr-FR" dirty="0"/>
              <a:t> to CERN</a:t>
            </a:r>
          </a:p>
          <a:p>
            <a:pPr lvl="1"/>
            <a:r>
              <a:rPr lang="fr-FR" dirty="0" err="1"/>
              <a:t>Accompanied</a:t>
            </a:r>
            <a:r>
              <a:rPr lang="fr-FR" dirty="0"/>
              <a:t> by G. </a:t>
            </a:r>
            <a:r>
              <a:rPr lang="fr-FR" dirty="0" err="1"/>
              <a:t>Häfliger</a:t>
            </a:r>
            <a:endParaRPr lang="fr-FR" dirty="0"/>
          </a:p>
          <a:p>
            <a:pPr lvl="1"/>
            <a:r>
              <a:rPr lang="fr-FR" dirty="0"/>
              <a:t>Meeting </a:t>
            </a:r>
            <a:r>
              <a:rPr lang="fr-FR" dirty="0" err="1"/>
              <a:t>with</a:t>
            </a:r>
            <a:r>
              <a:rPr lang="fr-FR" dirty="0"/>
              <a:t> CERN management</a:t>
            </a:r>
          </a:p>
          <a:p>
            <a:endParaRPr lang="fr-FR" dirty="0"/>
          </a:p>
          <a:p>
            <a:r>
              <a:rPr lang="fr-FR" dirty="0" err="1"/>
              <a:t>During</a:t>
            </a:r>
            <a:r>
              <a:rPr lang="fr-FR" dirty="0"/>
              <a:t> Council </a:t>
            </a:r>
            <a:r>
              <a:rPr lang="fr-FR" dirty="0" err="1"/>
              <a:t>week</a:t>
            </a:r>
            <a:r>
              <a:rPr lang="fr-FR" dirty="0"/>
              <a:t> in March</a:t>
            </a:r>
          </a:p>
          <a:p>
            <a:pPr lvl="1"/>
            <a:r>
              <a:rPr lang="fr-FR" dirty="0"/>
              <a:t>Meeting of the CH Council </a:t>
            </a:r>
            <a:r>
              <a:rPr lang="fr-FR" dirty="0" err="1"/>
              <a:t>Delegation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 err="1"/>
              <a:t>Swiss</a:t>
            </a:r>
            <a:r>
              <a:rPr lang="fr-FR" dirty="0"/>
              <a:t> CERN staff, exchange of informations, Q&amp;A</a:t>
            </a:r>
          </a:p>
          <a:p>
            <a:r>
              <a:rPr lang="fr-FR" dirty="0" err="1"/>
              <a:t>Dec</a:t>
            </a:r>
            <a:r>
              <a:rPr lang="fr-FR" dirty="0"/>
              <a:t> 2018: </a:t>
            </a:r>
            <a:r>
              <a:rPr lang="fr-FR" dirty="0" err="1"/>
              <a:t>Visit</a:t>
            </a:r>
            <a:r>
              <a:rPr lang="fr-FR" dirty="0"/>
              <a:t> to CERN by Mr. Ueli </a:t>
            </a:r>
            <a:r>
              <a:rPr lang="fr-FR" dirty="0" err="1"/>
              <a:t>Maurer</a:t>
            </a:r>
            <a:r>
              <a:rPr lang="fr-FR" dirty="0"/>
              <a:t>, Vice </a:t>
            </a:r>
            <a:r>
              <a:rPr lang="fr-FR" dirty="0" err="1"/>
              <a:t>President</a:t>
            </a:r>
            <a:r>
              <a:rPr lang="fr-FR" dirty="0"/>
              <a:t> of the </a:t>
            </a:r>
            <a:r>
              <a:rPr lang="fr-FR" dirty="0" err="1"/>
              <a:t>Federal</a:t>
            </a:r>
            <a:r>
              <a:rPr lang="fr-FR" dirty="0"/>
              <a:t> Council, Head of the </a:t>
            </a:r>
            <a:r>
              <a:rPr lang="fr-FR" dirty="0" err="1"/>
              <a:t>Federal</a:t>
            </a:r>
            <a:r>
              <a:rPr lang="fr-FR" dirty="0"/>
              <a:t> </a:t>
            </a:r>
            <a:r>
              <a:rPr lang="fr-FR" dirty="0" err="1"/>
              <a:t>Department</a:t>
            </a:r>
            <a:r>
              <a:rPr lang="fr-FR" dirty="0"/>
              <a:t> of Finance</a:t>
            </a:r>
          </a:p>
          <a:p>
            <a:pPr lvl="1"/>
            <a:endParaRPr lang="fr-FR" dirty="0"/>
          </a:p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-87560" y="6190705"/>
            <a:ext cx="21567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dirty="0">
                <a:solidFill>
                  <a:schemeClr val="bg1"/>
                </a:solidFill>
              </a:rPr>
              <a:t>CERN-PHOTO-201806-158-15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8821C6-9237-FE46-98DC-FF5DA525AE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CHIPP Plenary, Kandersteg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D8A94D-0A73-8349-BCC7-DE17F9582C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4728" y="4418424"/>
            <a:ext cx="4824536" cy="2036643"/>
          </a:xfrm>
          <a:prstGeom prst="rect">
            <a:avLst/>
          </a:prstGeom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872003F-FAD3-5840-9D0E-EA11C833A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5128" y="1286148"/>
            <a:ext cx="3600400" cy="1871122"/>
          </a:xfrm>
          <a:prstGeom prst="rect">
            <a:avLst/>
          </a:prstGeom>
          <a:effectLst>
            <a:outerShdw blurRad="50800" dist="1143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816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12640" y="228600"/>
            <a:ext cx="6480720" cy="533400"/>
          </a:xfrm>
        </p:spPr>
        <p:txBody>
          <a:bodyPr/>
          <a:lstStyle/>
          <a:p>
            <a:r>
              <a:rPr lang="fr-FR" dirty="0" err="1"/>
              <a:t>Swiss</a:t>
            </a:r>
            <a:r>
              <a:rPr lang="fr-FR" dirty="0"/>
              <a:t> </a:t>
            </a:r>
            <a:r>
              <a:rPr lang="fr-FR" dirty="0" err="1"/>
              <a:t>delegation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73111" y="908720"/>
            <a:ext cx="9633520" cy="5976664"/>
          </a:xfrm>
        </p:spPr>
        <p:txBody>
          <a:bodyPr/>
          <a:lstStyle/>
          <a:p>
            <a:r>
              <a:rPr lang="fr-FR" sz="2000" dirty="0" err="1"/>
              <a:t>Delegation</a:t>
            </a:r>
            <a:r>
              <a:rPr lang="fr-FR" sz="2000" dirty="0"/>
              <a:t> </a:t>
            </a:r>
            <a:r>
              <a:rPr lang="fr-FR" sz="2000" dirty="0" err="1"/>
              <a:t>from</a:t>
            </a:r>
            <a:r>
              <a:rPr lang="fr-FR" sz="2000" dirty="0"/>
              <a:t> </a:t>
            </a:r>
            <a:r>
              <a:rPr lang="fr-FR" sz="2000" dirty="0" err="1"/>
              <a:t>Switzerland</a:t>
            </a:r>
            <a:r>
              <a:rPr lang="fr-FR" sz="2000" dirty="0"/>
              <a:t> to CERN Council (</a:t>
            </a:r>
            <a:r>
              <a:rPr lang="fr-FR" sz="2000" dirty="0" err="1"/>
              <a:t>since</a:t>
            </a:r>
            <a:r>
              <a:rPr lang="fr-FR" sz="2000" dirty="0"/>
              <a:t> Jan 2019):</a:t>
            </a:r>
          </a:p>
          <a:p>
            <a:pPr lvl="1"/>
            <a:r>
              <a:rPr lang="fr-FR" sz="1800" dirty="0"/>
              <a:t>Dr. </a:t>
            </a:r>
            <a:r>
              <a:rPr lang="fr-FR" sz="1800" b="1" dirty="0"/>
              <a:t>Gregor </a:t>
            </a:r>
            <a:r>
              <a:rPr lang="fr-FR" sz="1800" b="1" dirty="0" err="1"/>
              <a:t>Häfliger</a:t>
            </a:r>
            <a:r>
              <a:rPr lang="fr-FR" sz="1800" b="1" dirty="0"/>
              <a:t> </a:t>
            </a:r>
            <a:r>
              <a:rPr lang="fr-FR" sz="1800" dirty="0"/>
              <a:t>(Vice </a:t>
            </a:r>
            <a:r>
              <a:rPr lang="fr-FR" sz="1800" dirty="0" err="1"/>
              <a:t>Director</a:t>
            </a:r>
            <a:r>
              <a:rPr lang="fr-FR" sz="1800" dirty="0"/>
              <a:t> SERI </a:t>
            </a:r>
            <a:r>
              <a:rPr lang="fr-FR" sz="1200" dirty="0"/>
              <a:t>= State </a:t>
            </a:r>
            <a:r>
              <a:rPr lang="fr-FR" sz="1200" dirty="0" err="1"/>
              <a:t>Secretariat</a:t>
            </a:r>
            <a:r>
              <a:rPr lang="fr-FR" sz="1200" dirty="0"/>
              <a:t> for Education, </a:t>
            </a:r>
            <a:r>
              <a:rPr lang="fr-FR" sz="1200" dirty="0" err="1"/>
              <a:t>Research</a:t>
            </a:r>
            <a:r>
              <a:rPr lang="fr-FR" sz="1200" dirty="0"/>
              <a:t> &amp; Innovation</a:t>
            </a:r>
            <a:r>
              <a:rPr lang="fr-FR" sz="1800" dirty="0"/>
              <a:t>)</a:t>
            </a:r>
          </a:p>
          <a:p>
            <a:pPr lvl="2"/>
            <a:r>
              <a:rPr lang="fr-FR" sz="1600" dirty="0" err="1"/>
              <a:t>successor</a:t>
            </a:r>
            <a:r>
              <a:rPr lang="fr-FR" sz="1600" dirty="0"/>
              <a:t> of Bruno </a:t>
            </a:r>
            <a:r>
              <a:rPr lang="fr-FR" sz="1600" dirty="0" err="1"/>
              <a:t>Moor</a:t>
            </a:r>
            <a:endParaRPr lang="fr-FR" sz="1600" dirty="0"/>
          </a:p>
          <a:p>
            <a:pPr lvl="1"/>
            <a:r>
              <a:rPr lang="fr-FR" dirty="0"/>
              <a:t>Dr. </a:t>
            </a:r>
            <a:r>
              <a:rPr lang="fr-FR" b="1" dirty="0"/>
              <a:t>Xavier Reymond </a:t>
            </a:r>
            <a:r>
              <a:rPr lang="fr-FR" dirty="0"/>
              <a:t>(SERI) </a:t>
            </a:r>
            <a:r>
              <a:rPr lang="fr-FR" sz="1600" dirty="0">
                <a:solidFill>
                  <a:schemeClr val="tx1"/>
                </a:solidFill>
              </a:rPr>
              <a:t>– </a:t>
            </a:r>
            <a:r>
              <a:rPr lang="fr-FR" sz="1600" dirty="0" err="1">
                <a:solidFill>
                  <a:schemeClr val="tx1"/>
                </a:solidFill>
              </a:rPr>
              <a:t>Deputy</a:t>
            </a:r>
            <a:r>
              <a:rPr lang="fr-FR" sz="1600" dirty="0">
                <a:solidFill>
                  <a:schemeClr val="tx1"/>
                </a:solidFill>
              </a:rPr>
              <a:t> to G. </a:t>
            </a:r>
            <a:r>
              <a:rPr lang="fr-FR" sz="1600" dirty="0" err="1">
                <a:solidFill>
                  <a:schemeClr val="tx1"/>
                </a:solidFill>
              </a:rPr>
              <a:t>Häfliger</a:t>
            </a:r>
            <a:r>
              <a:rPr lang="fr-FR" sz="1600" dirty="0">
                <a:solidFill>
                  <a:schemeClr val="tx1"/>
                </a:solidFill>
              </a:rPr>
              <a:t> as </a:t>
            </a:r>
            <a:r>
              <a:rPr lang="fr-FR" sz="1600" dirty="0" err="1">
                <a:solidFill>
                  <a:schemeClr val="tx1"/>
                </a:solidFill>
              </a:rPr>
              <a:t>head</a:t>
            </a:r>
            <a:r>
              <a:rPr lang="fr-FR" sz="1600" dirty="0">
                <a:solidFill>
                  <a:schemeClr val="tx1"/>
                </a:solidFill>
              </a:rPr>
              <a:t> of the </a:t>
            </a:r>
            <a:r>
              <a:rPr lang="fr-FR" sz="1600" dirty="0" err="1">
                <a:solidFill>
                  <a:schemeClr val="tx1"/>
                </a:solidFill>
              </a:rPr>
              <a:t>delegation</a:t>
            </a:r>
            <a:endParaRPr lang="fr-FR" sz="1600" dirty="0">
              <a:solidFill>
                <a:schemeClr val="tx1"/>
              </a:solidFill>
            </a:endParaRPr>
          </a:p>
          <a:p>
            <a:pPr lvl="1"/>
            <a:r>
              <a:rPr lang="fr-FR" sz="1800" dirty="0"/>
              <a:t>Prof. </a:t>
            </a:r>
            <a:r>
              <a:rPr lang="fr-FR" sz="1800" b="1" dirty="0"/>
              <a:t>Günther Dissertori </a:t>
            </a:r>
            <a:r>
              <a:rPr lang="fr-FR" sz="1800" dirty="0"/>
              <a:t>(ETHZ)</a:t>
            </a:r>
          </a:p>
          <a:p>
            <a:pPr lvl="2"/>
            <a:r>
              <a:rPr lang="fr-FR" sz="1600" dirty="0" err="1"/>
              <a:t>successor</a:t>
            </a:r>
            <a:r>
              <a:rPr lang="fr-FR" sz="1600" dirty="0"/>
              <a:t> of Prof. Olivier Schneider</a:t>
            </a:r>
          </a:p>
          <a:p>
            <a:pPr lvl="2"/>
            <a:r>
              <a:rPr lang="fr-FR" sz="1600" dirty="0" err="1"/>
              <a:t>also</a:t>
            </a:r>
            <a:r>
              <a:rPr lang="fr-FR" sz="1600" dirty="0"/>
              <a:t> </a:t>
            </a:r>
            <a:r>
              <a:rPr lang="fr-FR" sz="1600" dirty="0" err="1"/>
              <a:t>attending</a:t>
            </a:r>
            <a:r>
              <a:rPr lang="fr-FR" sz="1600" dirty="0"/>
              <a:t> meetings of the Scientific Policy </a:t>
            </a:r>
            <a:r>
              <a:rPr lang="fr-FR" sz="1600" dirty="0" err="1"/>
              <a:t>Committee</a:t>
            </a:r>
            <a:endParaRPr lang="fr-FR" sz="1600" dirty="0"/>
          </a:p>
          <a:p>
            <a:pPr marL="914400" lvl="2" indent="0">
              <a:buNone/>
            </a:pPr>
            <a:endParaRPr lang="fr-FR" sz="1600" dirty="0"/>
          </a:p>
          <a:p>
            <a:r>
              <a:rPr lang="fr-FR" sz="2000" dirty="0" err="1"/>
              <a:t>Swiss</a:t>
            </a:r>
            <a:r>
              <a:rPr lang="fr-FR" sz="2000" dirty="0"/>
              <a:t> </a:t>
            </a:r>
            <a:r>
              <a:rPr lang="fr-FR" sz="2000" dirty="0" err="1"/>
              <a:t>members</a:t>
            </a:r>
            <a:r>
              <a:rPr lang="fr-FR" sz="2000" dirty="0"/>
              <a:t> of Finance </a:t>
            </a:r>
            <a:r>
              <a:rPr lang="fr-FR" sz="2000" dirty="0" err="1"/>
              <a:t>Committee</a:t>
            </a:r>
            <a:r>
              <a:rPr lang="fr-FR" sz="2000" dirty="0"/>
              <a:t>:</a:t>
            </a:r>
          </a:p>
          <a:p>
            <a:pPr lvl="1"/>
            <a:r>
              <a:rPr lang="fr-FR" sz="1800" dirty="0"/>
              <a:t>Mr </a:t>
            </a:r>
            <a:r>
              <a:rPr lang="fr-FR" sz="1800" b="1" dirty="0"/>
              <a:t>Laurent </a:t>
            </a:r>
            <a:r>
              <a:rPr lang="fr-FR" sz="1800" b="1" dirty="0" err="1"/>
              <a:t>Salzarulo</a:t>
            </a:r>
            <a:r>
              <a:rPr lang="fr-FR" sz="1800" b="1" dirty="0"/>
              <a:t> </a:t>
            </a:r>
            <a:r>
              <a:rPr lang="fr-FR" sz="1800" dirty="0"/>
              <a:t>(SERI </a:t>
            </a:r>
            <a:r>
              <a:rPr lang="fr-FR" sz="1600" dirty="0"/>
              <a:t>= State </a:t>
            </a:r>
            <a:r>
              <a:rPr lang="fr-FR" sz="1600" dirty="0" err="1"/>
              <a:t>Secretariat</a:t>
            </a:r>
            <a:r>
              <a:rPr lang="fr-FR" sz="1600" dirty="0"/>
              <a:t> for Education, </a:t>
            </a:r>
            <a:r>
              <a:rPr lang="fr-FR" sz="1600" dirty="0" err="1"/>
              <a:t>Research</a:t>
            </a:r>
            <a:r>
              <a:rPr lang="fr-FR" sz="1600" dirty="0"/>
              <a:t> &amp; Innovation</a:t>
            </a:r>
            <a:r>
              <a:rPr lang="fr-FR" sz="1800" dirty="0"/>
              <a:t>)</a:t>
            </a:r>
          </a:p>
          <a:p>
            <a:pPr lvl="1"/>
            <a:r>
              <a:rPr lang="fr-FR" sz="1800" dirty="0"/>
              <a:t>Ms </a:t>
            </a:r>
            <a:r>
              <a:rPr lang="fr-FR" sz="1800" b="1" dirty="0"/>
              <a:t>Mélanie Golliard </a:t>
            </a:r>
            <a:r>
              <a:rPr lang="fr-FR" sz="1800" dirty="0"/>
              <a:t>(FFA = </a:t>
            </a:r>
            <a:r>
              <a:rPr lang="fr-FR" sz="1600" dirty="0" err="1"/>
              <a:t>Federal</a:t>
            </a:r>
            <a:r>
              <a:rPr lang="fr-FR" sz="1600" dirty="0"/>
              <a:t> Finance Administration</a:t>
            </a:r>
            <a:r>
              <a:rPr lang="fr-FR" sz="1800" dirty="0"/>
              <a:t>)</a:t>
            </a:r>
            <a:br>
              <a:rPr lang="fr-FR" sz="1800" dirty="0"/>
            </a:br>
            <a:endParaRPr lang="fr-FR" sz="1800" dirty="0"/>
          </a:p>
          <a:p>
            <a:r>
              <a:rPr lang="fr-FR" sz="2000" dirty="0" err="1"/>
              <a:t>Advisors</a:t>
            </a:r>
            <a:r>
              <a:rPr lang="fr-FR" sz="2000" dirty="0"/>
              <a:t>:</a:t>
            </a:r>
          </a:p>
          <a:p>
            <a:pPr lvl="1"/>
            <a:r>
              <a:rPr lang="fr-FR" sz="1800" dirty="0"/>
              <a:t>Mr </a:t>
            </a:r>
            <a:r>
              <a:rPr lang="fr-FR" sz="1800" b="1" dirty="0"/>
              <a:t>Can </a:t>
            </a:r>
            <a:r>
              <a:rPr lang="fr-FR" sz="1800" b="1" dirty="0" err="1"/>
              <a:t>Tutumlu</a:t>
            </a:r>
            <a:r>
              <a:rPr lang="fr-FR" sz="1800" b="1" dirty="0"/>
              <a:t> </a:t>
            </a:r>
            <a:r>
              <a:rPr lang="fr-FR" sz="1800" dirty="0"/>
              <a:t>(FDFA </a:t>
            </a:r>
            <a:r>
              <a:rPr lang="fr-FR" sz="1600" dirty="0"/>
              <a:t>= </a:t>
            </a:r>
            <a:r>
              <a:rPr lang="fr-FR" sz="1600" dirty="0" err="1"/>
              <a:t>Federal</a:t>
            </a:r>
            <a:r>
              <a:rPr lang="fr-FR" sz="1600" dirty="0"/>
              <a:t> </a:t>
            </a:r>
            <a:r>
              <a:rPr lang="fr-FR" sz="1600" dirty="0" err="1"/>
              <a:t>Department</a:t>
            </a:r>
            <a:r>
              <a:rPr lang="fr-FR" sz="1600" dirty="0"/>
              <a:t> of </a:t>
            </a:r>
            <a:r>
              <a:rPr lang="fr-FR" sz="1600" dirty="0" err="1"/>
              <a:t>Foreign</a:t>
            </a:r>
            <a:r>
              <a:rPr lang="fr-FR" sz="1600" dirty="0"/>
              <a:t> </a:t>
            </a:r>
            <a:r>
              <a:rPr lang="fr-FR" sz="1600" dirty="0" err="1"/>
              <a:t>Affairs</a:t>
            </a:r>
            <a:r>
              <a:rPr lang="fr-FR" sz="1800" dirty="0"/>
              <a:t>)</a:t>
            </a:r>
          </a:p>
          <a:p>
            <a:pPr lvl="2"/>
            <a:r>
              <a:rPr lang="fr-FR" sz="1600" dirty="0" err="1"/>
              <a:t>member</a:t>
            </a:r>
            <a:r>
              <a:rPr lang="fr-FR" sz="1600" dirty="0"/>
              <a:t> of the CERN </a:t>
            </a:r>
            <a:r>
              <a:rPr lang="fr-FR" sz="1600" dirty="0" err="1"/>
              <a:t>enlargement</a:t>
            </a:r>
            <a:r>
              <a:rPr lang="fr-FR" sz="1600" dirty="0"/>
              <a:t> </a:t>
            </a:r>
            <a:r>
              <a:rPr lang="fr-FR" sz="1600" dirty="0" err="1"/>
              <a:t>policy</a:t>
            </a:r>
            <a:r>
              <a:rPr lang="fr-FR" sz="1600" dirty="0"/>
              <a:t> WG;  </a:t>
            </a:r>
            <a:r>
              <a:rPr lang="fr-FR" sz="1600" dirty="0" err="1"/>
              <a:t>successor</a:t>
            </a:r>
            <a:r>
              <a:rPr lang="fr-FR" sz="1600" dirty="0"/>
              <a:t> of Mr. Jacques </a:t>
            </a:r>
            <a:r>
              <a:rPr lang="fr-FR" sz="1600" dirty="0" err="1"/>
              <a:t>Ducrest</a:t>
            </a:r>
            <a:endParaRPr lang="fr-FR" sz="1600" dirty="0"/>
          </a:p>
          <a:p>
            <a:pPr lvl="1"/>
            <a:r>
              <a:rPr lang="fr-FR" sz="1800" dirty="0"/>
              <a:t>Mr </a:t>
            </a:r>
            <a:r>
              <a:rPr lang="fr-FR" sz="1800" b="1" dirty="0"/>
              <a:t>Patrick </a:t>
            </a:r>
            <a:r>
              <a:rPr lang="fr-FR" sz="1800" b="1" dirty="0" err="1"/>
              <a:t>Pardo</a:t>
            </a:r>
            <a:r>
              <a:rPr lang="fr-FR" sz="1800" b="1" dirty="0"/>
              <a:t> </a:t>
            </a:r>
            <a:r>
              <a:rPr lang="fr-FR" sz="1800" dirty="0"/>
              <a:t>(« </a:t>
            </a:r>
            <a:r>
              <a:rPr lang="fr-FR" sz="1800" dirty="0" err="1"/>
              <a:t>Swiss</a:t>
            </a:r>
            <a:r>
              <a:rPr lang="fr-FR" sz="1800" dirty="0"/>
              <a:t> mission », FDFA)</a:t>
            </a:r>
          </a:p>
          <a:p>
            <a:pPr lvl="2"/>
            <a:r>
              <a:rPr lang="fr-FR" sz="1600" dirty="0"/>
              <a:t>Mr. </a:t>
            </a:r>
            <a:r>
              <a:rPr lang="fr-FR" sz="1600" dirty="0" err="1"/>
              <a:t>Pardo</a:t>
            </a:r>
            <a:r>
              <a:rPr lang="fr-FR" sz="1600" dirty="0"/>
              <a:t> </a:t>
            </a:r>
            <a:r>
              <a:rPr lang="fr-FR" sz="1600" dirty="0" err="1"/>
              <a:t>retired</a:t>
            </a:r>
            <a:r>
              <a:rPr lang="fr-FR" sz="1600" dirty="0"/>
              <a:t> </a:t>
            </a:r>
            <a:r>
              <a:rPr lang="fr-FR" sz="1600" dirty="0" err="1"/>
              <a:t>very</a:t>
            </a:r>
            <a:r>
              <a:rPr lang="fr-FR" sz="1600" dirty="0"/>
              <a:t> </a:t>
            </a:r>
            <a:r>
              <a:rPr lang="fr-FR" sz="1600" dirty="0" err="1"/>
              <a:t>recently</a:t>
            </a:r>
            <a:r>
              <a:rPr lang="fr-FR" sz="1600" dirty="0"/>
              <a:t>, </a:t>
            </a:r>
            <a:r>
              <a:rPr lang="fr-FR" sz="1600" dirty="0" err="1"/>
              <a:t>now</a:t>
            </a:r>
            <a:r>
              <a:rPr lang="fr-FR" sz="1600" dirty="0"/>
              <a:t> </a:t>
            </a:r>
            <a:r>
              <a:rPr lang="fr-FR" sz="1600" dirty="0" err="1"/>
              <a:t>succeeded</a:t>
            </a:r>
            <a:r>
              <a:rPr lang="fr-FR" sz="1600" dirty="0"/>
              <a:t> by </a:t>
            </a:r>
            <a:r>
              <a:rPr lang="fr-FR" sz="1600" b="1" dirty="0"/>
              <a:t>Samir </a:t>
            </a:r>
            <a:r>
              <a:rPr lang="fr-FR" sz="1600" b="1" dirty="0" err="1"/>
              <a:t>Yeddes</a:t>
            </a:r>
            <a:endParaRPr lang="fr-FR" sz="1600" b="1" dirty="0"/>
          </a:p>
          <a:p>
            <a:pPr lvl="2"/>
            <a:r>
              <a:rPr lang="fr-FR" sz="1600" dirty="0" err="1"/>
              <a:t>also</a:t>
            </a:r>
            <a:r>
              <a:rPr lang="fr-FR" sz="1600" dirty="0"/>
              <a:t> </a:t>
            </a:r>
            <a:r>
              <a:rPr lang="fr-FR" sz="1600" dirty="0" err="1"/>
              <a:t>Swiss</a:t>
            </a:r>
            <a:r>
              <a:rPr lang="fr-FR" sz="1600" dirty="0"/>
              <a:t> </a:t>
            </a:r>
            <a:r>
              <a:rPr lang="fr-FR" sz="1600" dirty="0" err="1"/>
              <a:t>representative</a:t>
            </a:r>
            <a:r>
              <a:rPr lang="fr-FR" sz="1600" dirty="0"/>
              <a:t> in </a:t>
            </a:r>
            <a:r>
              <a:rPr lang="fr-FR" sz="1600" dirty="0" err="1"/>
              <a:t>CERN’s</a:t>
            </a:r>
            <a:r>
              <a:rPr lang="fr-FR" sz="1600" dirty="0"/>
              <a:t> Tripartite </a:t>
            </a:r>
            <a:r>
              <a:rPr lang="fr-FR" sz="1600" dirty="0" err="1"/>
              <a:t>Employment</a:t>
            </a:r>
            <a:r>
              <a:rPr lang="fr-FR" sz="1600" dirty="0"/>
              <a:t> Conditions Forum (TREF)</a:t>
            </a:r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G. Dissertori, July 3, 2019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C46FBE-7EAE-E445-A0F3-8189CF5DB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dirty="0"/>
              <a:t>CHIPP </a:t>
            </a:r>
            <a:r>
              <a:rPr lang="fr-FR" dirty="0" err="1"/>
              <a:t>Plenary</a:t>
            </a:r>
            <a:r>
              <a:rPr lang="fr-FR" dirty="0"/>
              <a:t>, Kandersteg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BAA906-A51C-3F4A-BAE2-A44285A05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5408" y="1052736"/>
            <a:ext cx="1211748" cy="98215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64508D-4261-4349-A10C-2DB324AEAB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5832" y="2999265"/>
            <a:ext cx="859036" cy="10826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E0E775-C887-E24A-8242-979F449D55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931" y="1543813"/>
            <a:ext cx="757606" cy="8913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7E0227-7966-2D40-AE96-6942C196F5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930" y="3895768"/>
            <a:ext cx="782614" cy="7573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04C72B7-2441-694B-BA60-97D175D045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931" y="5301208"/>
            <a:ext cx="757606" cy="6148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4C512D-80DC-1244-830F-3A44B8C6DA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71756" y="5301208"/>
            <a:ext cx="889756" cy="10886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0F67EF-E9CF-7D4F-9D02-D19186E234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7144072" y="4099573"/>
            <a:ext cx="959609" cy="1201635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02044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36576" y="228600"/>
            <a:ext cx="7632848" cy="533400"/>
          </a:xfrm>
        </p:spPr>
        <p:txBody>
          <a:bodyPr/>
          <a:lstStyle/>
          <a:p>
            <a:r>
              <a:rPr lang="fr-FR" dirty="0"/>
              <a:t>Main </a:t>
            </a:r>
            <a:r>
              <a:rPr lang="fr-FR" dirty="0" err="1"/>
              <a:t>elections</a:t>
            </a:r>
            <a:r>
              <a:rPr lang="fr-FR" dirty="0"/>
              <a:t>/</a:t>
            </a:r>
            <a:r>
              <a:rPr lang="fr-FR" dirty="0" err="1"/>
              <a:t>appointments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375592" y="908720"/>
            <a:ext cx="10281592" cy="5688632"/>
          </a:xfrm>
        </p:spPr>
        <p:txBody>
          <a:bodyPr/>
          <a:lstStyle/>
          <a:p>
            <a:pPr lvl="1">
              <a:lnSpc>
                <a:spcPts val="2100"/>
              </a:lnSpc>
              <a:spcBef>
                <a:spcPts val="400"/>
              </a:spcBef>
            </a:pPr>
            <a:r>
              <a:rPr lang="fr-FR" b="1" dirty="0"/>
              <a:t>Council</a:t>
            </a:r>
            <a:r>
              <a:rPr lang="fr-FR" dirty="0"/>
              <a:t>:</a:t>
            </a:r>
          </a:p>
          <a:p>
            <a:pPr lvl="2">
              <a:lnSpc>
                <a:spcPts val="2100"/>
              </a:lnSpc>
              <a:spcBef>
                <a:spcPts val="400"/>
              </a:spcBef>
            </a:pPr>
            <a:r>
              <a:rPr lang="fr-FR" dirty="0"/>
              <a:t>Dr. </a:t>
            </a:r>
            <a:r>
              <a:rPr lang="fr-FR" dirty="0">
                <a:solidFill>
                  <a:srgbClr val="FF0000"/>
                </a:solidFill>
              </a:rPr>
              <a:t>Ursula </a:t>
            </a:r>
            <a:r>
              <a:rPr lang="fr-FR" dirty="0" err="1">
                <a:solidFill>
                  <a:srgbClr val="FF0000"/>
                </a:solidFill>
              </a:rPr>
              <a:t>Bassler</a:t>
            </a:r>
            <a:r>
              <a:rPr lang="fr-FR" dirty="0">
                <a:solidFill>
                  <a:srgbClr val="FF0000"/>
                </a:solidFill>
              </a:rPr>
              <a:t> (FR) </a:t>
            </a:r>
            <a:r>
              <a:rPr lang="fr-FR" dirty="0" err="1"/>
              <a:t>elected</a:t>
            </a:r>
            <a:r>
              <a:rPr lang="fr-FR" dirty="0"/>
              <a:t> as </a:t>
            </a:r>
            <a:r>
              <a:rPr lang="fr-FR" dirty="0" err="1">
                <a:solidFill>
                  <a:srgbClr val="FF0000"/>
                </a:solidFill>
              </a:rPr>
              <a:t>president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for a 1</a:t>
            </a:r>
            <a:r>
              <a:rPr lang="fr-FR" baseline="30000" dirty="0"/>
              <a:t>st</a:t>
            </a:r>
            <a:r>
              <a:rPr lang="fr-FR" dirty="0"/>
              <a:t> one-year </a:t>
            </a:r>
            <a:r>
              <a:rPr lang="fr-FR" dirty="0" err="1"/>
              <a:t>term</a:t>
            </a:r>
            <a:r>
              <a:rPr lang="fr-FR" dirty="0"/>
              <a:t> </a:t>
            </a:r>
            <a:r>
              <a:rPr lang="fr-FR" dirty="0" err="1"/>
              <a:t>starting</a:t>
            </a:r>
            <a:r>
              <a:rPr lang="fr-FR" dirty="0"/>
              <a:t> in Jan 2019</a:t>
            </a:r>
          </a:p>
          <a:p>
            <a:pPr lvl="2">
              <a:lnSpc>
                <a:spcPts val="2100"/>
              </a:lnSpc>
              <a:spcBef>
                <a:spcPts val="400"/>
              </a:spcBef>
            </a:pPr>
            <a:r>
              <a:rPr lang="fr-FR" dirty="0"/>
              <a:t>Prof. </a:t>
            </a:r>
            <a:r>
              <a:rPr lang="fr-FR" dirty="0">
                <a:solidFill>
                  <a:srgbClr val="FF0000"/>
                </a:solidFill>
              </a:rPr>
              <a:t>Peter Levai (HU) </a:t>
            </a:r>
            <a:r>
              <a:rPr lang="fr-FR" dirty="0"/>
              <a:t>and Prof. </a:t>
            </a:r>
            <a:r>
              <a:rPr lang="en-US" dirty="0" err="1">
                <a:solidFill>
                  <a:srgbClr val="FF0000"/>
                </a:solidFill>
              </a:rPr>
              <a:t>Jochen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Schieck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(AT)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/>
              <a:t>elected</a:t>
            </a:r>
            <a:r>
              <a:rPr lang="fr-FR" dirty="0"/>
              <a:t> as </a:t>
            </a:r>
            <a:r>
              <a:rPr lang="fr-FR" dirty="0" err="1">
                <a:solidFill>
                  <a:srgbClr val="FF0000"/>
                </a:solidFill>
              </a:rPr>
              <a:t>vice-presidents</a:t>
            </a:r>
            <a:r>
              <a:rPr lang="fr-FR" dirty="0"/>
              <a:t> for a </a:t>
            </a:r>
            <a:br>
              <a:rPr lang="fr-FR" dirty="0"/>
            </a:br>
            <a:r>
              <a:rPr lang="fr-FR" dirty="0"/>
              <a:t>1</a:t>
            </a:r>
            <a:r>
              <a:rPr lang="fr-FR" baseline="30000" dirty="0"/>
              <a:t>st</a:t>
            </a:r>
            <a:r>
              <a:rPr lang="fr-FR" dirty="0"/>
              <a:t> one-</a:t>
            </a:r>
            <a:r>
              <a:rPr lang="fr-FR" dirty="0" err="1"/>
              <a:t>year</a:t>
            </a:r>
            <a:r>
              <a:rPr lang="fr-FR" dirty="0"/>
              <a:t> </a:t>
            </a:r>
            <a:r>
              <a:rPr lang="fr-FR" dirty="0" err="1"/>
              <a:t>term</a:t>
            </a:r>
            <a:r>
              <a:rPr lang="fr-FR" dirty="0"/>
              <a:t> </a:t>
            </a:r>
            <a:r>
              <a:rPr lang="fr-FR" dirty="0" err="1"/>
              <a:t>starting</a:t>
            </a:r>
            <a:r>
              <a:rPr lang="fr-FR" dirty="0"/>
              <a:t> in Jan 2019 and </a:t>
            </a:r>
            <a:r>
              <a:rPr lang="fr-FR" dirty="0" err="1"/>
              <a:t>Jul</a:t>
            </a:r>
            <a:r>
              <a:rPr lang="fr-FR" dirty="0"/>
              <a:t> 2019, </a:t>
            </a:r>
            <a:r>
              <a:rPr lang="fr-FR" dirty="0" err="1"/>
              <a:t>respectively</a:t>
            </a:r>
            <a:endParaRPr lang="fr-FR" dirty="0"/>
          </a:p>
          <a:p>
            <a:pPr lvl="2">
              <a:lnSpc>
                <a:spcPts val="2100"/>
              </a:lnSpc>
              <a:spcBef>
                <a:spcPts val="400"/>
              </a:spcBef>
            </a:pPr>
            <a:endParaRPr lang="fr-FR" dirty="0"/>
          </a:p>
          <a:p>
            <a:pPr lvl="1">
              <a:lnSpc>
                <a:spcPts val="2100"/>
              </a:lnSpc>
              <a:spcBef>
                <a:spcPts val="400"/>
              </a:spcBef>
            </a:pPr>
            <a:r>
              <a:rPr lang="fr-FR" b="1" dirty="0" err="1"/>
              <a:t>Scientific</a:t>
            </a:r>
            <a:r>
              <a:rPr lang="fr-FR" b="1" dirty="0"/>
              <a:t> </a:t>
            </a:r>
            <a:r>
              <a:rPr lang="fr-FR" b="1" dirty="0" err="1"/>
              <a:t>policy</a:t>
            </a:r>
            <a:r>
              <a:rPr lang="fr-FR" b="1" dirty="0"/>
              <a:t> </a:t>
            </a:r>
            <a:r>
              <a:rPr lang="fr-FR" b="1" dirty="0" err="1"/>
              <a:t>committee</a:t>
            </a:r>
            <a:r>
              <a:rPr lang="fr-FR" dirty="0"/>
              <a:t>:</a:t>
            </a:r>
          </a:p>
          <a:p>
            <a:pPr lvl="2">
              <a:lnSpc>
                <a:spcPts val="2100"/>
              </a:lnSpc>
              <a:spcBef>
                <a:spcPts val="400"/>
              </a:spcBef>
            </a:pPr>
            <a:r>
              <a:rPr lang="fr-FR" dirty="0"/>
              <a:t>Prof. </a:t>
            </a:r>
            <a:r>
              <a:rPr lang="fr-FR" dirty="0">
                <a:solidFill>
                  <a:srgbClr val="FF0000"/>
                </a:solidFill>
              </a:rPr>
              <a:t>Keith Ellis (UK) </a:t>
            </a:r>
            <a:r>
              <a:rPr lang="fr-FR" dirty="0" err="1"/>
              <a:t>re-appointed</a:t>
            </a:r>
            <a:r>
              <a:rPr lang="fr-FR" dirty="0"/>
              <a:t> as </a:t>
            </a:r>
            <a:r>
              <a:rPr lang="fr-FR" dirty="0">
                <a:solidFill>
                  <a:srgbClr val="FF0000"/>
                </a:solidFill>
              </a:rPr>
              <a:t>chair </a:t>
            </a:r>
            <a:r>
              <a:rPr lang="fr-FR" dirty="0"/>
              <a:t>for a 3</a:t>
            </a:r>
            <a:r>
              <a:rPr lang="fr-FR" baseline="30000" dirty="0"/>
              <a:t>rd</a:t>
            </a:r>
            <a:r>
              <a:rPr lang="fr-FR" dirty="0"/>
              <a:t> one-</a:t>
            </a:r>
            <a:r>
              <a:rPr lang="fr-FR" dirty="0" err="1"/>
              <a:t>year</a:t>
            </a:r>
            <a:r>
              <a:rPr lang="fr-FR" dirty="0"/>
              <a:t> mandate </a:t>
            </a:r>
            <a:r>
              <a:rPr lang="fr-FR" dirty="0" err="1"/>
              <a:t>starting</a:t>
            </a:r>
            <a:r>
              <a:rPr lang="fr-FR" dirty="0"/>
              <a:t> on Jan 2019 </a:t>
            </a:r>
          </a:p>
          <a:p>
            <a:pPr lvl="2">
              <a:lnSpc>
                <a:spcPts val="2100"/>
              </a:lnSpc>
              <a:spcBef>
                <a:spcPts val="400"/>
              </a:spcBef>
            </a:pPr>
            <a:r>
              <a:rPr lang="fr-FR" dirty="0"/>
              <a:t>New SPC </a:t>
            </a:r>
            <a:r>
              <a:rPr lang="fr-FR" dirty="0" err="1"/>
              <a:t>members</a:t>
            </a:r>
            <a:r>
              <a:rPr lang="fr-FR" dirty="0"/>
              <a:t> for a 3-years </a:t>
            </a:r>
            <a:r>
              <a:rPr lang="fr-FR" dirty="0" err="1"/>
              <a:t>period</a:t>
            </a:r>
            <a:r>
              <a:rPr lang="fr-FR" dirty="0"/>
              <a:t>: </a:t>
            </a:r>
            <a:br>
              <a:rPr lang="fr-FR" dirty="0"/>
            </a:br>
            <a:r>
              <a:rPr lang="fr-FR" dirty="0">
                <a:solidFill>
                  <a:srgbClr val="FF0000"/>
                </a:solidFill>
              </a:rPr>
              <a:t>H. </a:t>
            </a:r>
            <a:r>
              <a:rPr lang="fr-FR" dirty="0" err="1">
                <a:solidFill>
                  <a:srgbClr val="FF0000"/>
                </a:solidFill>
              </a:rPr>
              <a:t>Aihara</a:t>
            </a:r>
            <a:r>
              <a:rPr lang="fr-FR" dirty="0">
                <a:solidFill>
                  <a:srgbClr val="FF0000"/>
                </a:solidFill>
              </a:rPr>
              <a:t> (JP) </a:t>
            </a:r>
            <a:r>
              <a:rPr lang="fr-FR" dirty="0"/>
              <a:t>and </a:t>
            </a:r>
            <a:r>
              <a:rPr lang="fr-FR" dirty="0">
                <a:solidFill>
                  <a:srgbClr val="FF0000"/>
                </a:solidFill>
              </a:rPr>
              <a:t>J. </a:t>
            </a:r>
            <a:r>
              <a:rPr lang="fr-FR" dirty="0" err="1">
                <a:solidFill>
                  <a:srgbClr val="FF0000"/>
                </a:solidFill>
              </a:rPr>
              <a:t>Wessels</a:t>
            </a:r>
            <a:r>
              <a:rPr lang="fr-FR" dirty="0">
                <a:solidFill>
                  <a:srgbClr val="FF0000"/>
                </a:solidFill>
              </a:rPr>
              <a:t> (DE)</a:t>
            </a:r>
            <a:endParaRPr lang="fr-FR" dirty="0"/>
          </a:p>
          <a:p>
            <a:pPr lvl="3">
              <a:lnSpc>
                <a:spcPts val="2100"/>
              </a:lnSpc>
              <a:spcBef>
                <a:spcPts val="400"/>
              </a:spcBef>
              <a:tabLst>
                <a:tab pos="4121150" algn="l"/>
              </a:tabLst>
            </a:pPr>
            <a:r>
              <a:rPr lang="fr-FR" dirty="0"/>
              <a:t>NB: </a:t>
            </a:r>
            <a:r>
              <a:rPr lang="fr-FR" dirty="0" err="1"/>
              <a:t>current</a:t>
            </a:r>
            <a:r>
              <a:rPr lang="fr-FR" dirty="0"/>
              <a:t> CH SPC </a:t>
            </a:r>
            <a:r>
              <a:rPr lang="fr-FR" dirty="0" err="1"/>
              <a:t>member</a:t>
            </a:r>
            <a:r>
              <a:rPr lang="fr-FR" dirty="0"/>
              <a:t>: </a:t>
            </a:r>
            <a:r>
              <a:rPr lang="fr-FR" b="1" dirty="0">
                <a:solidFill>
                  <a:srgbClr val="FF0000"/>
                </a:solidFill>
              </a:rPr>
              <a:t>Prof. Laura Baudis</a:t>
            </a:r>
          </a:p>
          <a:p>
            <a:pPr marL="1371600" lvl="3" indent="0">
              <a:lnSpc>
                <a:spcPts val="2100"/>
              </a:lnSpc>
              <a:spcBef>
                <a:spcPts val="400"/>
              </a:spcBef>
              <a:buNone/>
              <a:tabLst>
                <a:tab pos="4121150" algn="l"/>
              </a:tabLst>
            </a:pPr>
            <a:endParaRPr lang="fr-FR" dirty="0"/>
          </a:p>
          <a:p>
            <a:pPr lvl="1">
              <a:lnSpc>
                <a:spcPts val="2100"/>
              </a:lnSpc>
              <a:spcBef>
                <a:spcPts val="400"/>
              </a:spcBef>
            </a:pPr>
            <a:r>
              <a:rPr lang="fr-FR" b="1" dirty="0"/>
              <a:t>Finance </a:t>
            </a:r>
            <a:r>
              <a:rPr lang="fr-FR" b="1" dirty="0" err="1"/>
              <a:t>committee</a:t>
            </a:r>
            <a:r>
              <a:rPr lang="fr-FR" dirty="0"/>
              <a:t>:</a:t>
            </a:r>
          </a:p>
          <a:p>
            <a:pPr lvl="2">
              <a:lnSpc>
                <a:spcPts val="2100"/>
              </a:lnSpc>
              <a:spcBef>
                <a:spcPts val="400"/>
              </a:spcBef>
            </a:pPr>
            <a:r>
              <a:rPr lang="fr-FR" dirty="0"/>
              <a:t>Mr </a:t>
            </a:r>
            <a:r>
              <a:rPr lang="fr-FR" dirty="0" err="1">
                <a:solidFill>
                  <a:srgbClr val="FF0000"/>
                </a:solidFill>
              </a:rPr>
              <a:t>Ossi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Malmberg</a:t>
            </a:r>
            <a:r>
              <a:rPr lang="fr-FR" dirty="0">
                <a:solidFill>
                  <a:srgbClr val="FF0000"/>
                </a:solidFill>
              </a:rPr>
              <a:t> (FI)</a:t>
            </a:r>
            <a:r>
              <a:rPr lang="fr-FR" dirty="0"/>
              <a:t> </a:t>
            </a:r>
            <a:r>
              <a:rPr lang="fr-FR" dirty="0" err="1"/>
              <a:t>re-elected</a:t>
            </a:r>
            <a:r>
              <a:rPr lang="fr-FR" dirty="0"/>
              <a:t> as </a:t>
            </a:r>
            <a:r>
              <a:rPr lang="fr-FR" dirty="0">
                <a:solidFill>
                  <a:srgbClr val="FF0000"/>
                </a:solidFill>
              </a:rPr>
              <a:t>chair </a:t>
            </a:r>
            <a:r>
              <a:rPr lang="fr-FR" dirty="0"/>
              <a:t>for a 3</a:t>
            </a:r>
            <a:r>
              <a:rPr lang="fr-FR" baseline="30000" dirty="0"/>
              <a:t>rd</a:t>
            </a:r>
            <a:r>
              <a:rPr lang="fr-FR" dirty="0"/>
              <a:t> one-</a:t>
            </a:r>
            <a:r>
              <a:rPr lang="fr-FR" dirty="0" err="1"/>
              <a:t>year</a:t>
            </a:r>
            <a:r>
              <a:rPr lang="fr-FR" dirty="0"/>
              <a:t> mandate </a:t>
            </a:r>
            <a:r>
              <a:rPr lang="fr-FR" dirty="0" err="1"/>
              <a:t>starting</a:t>
            </a:r>
            <a:r>
              <a:rPr lang="fr-FR" dirty="0"/>
              <a:t> in Jan 2019</a:t>
            </a:r>
          </a:p>
          <a:p>
            <a:pPr lvl="2">
              <a:lnSpc>
                <a:spcPts val="2100"/>
              </a:lnSpc>
              <a:spcBef>
                <a:spcPts val="400"/>
              </a:spcBef>
            </a:pPr>
            <a:r>
              <a:rPr lang="fr-FR" dirty="0"/>
              <a:t>Mr </a:t>
            </a:r>
            <a:r>
              <a:rPr lang="fr-FR" dirty="0">
                <a:solidFill>
                  <a:srgbClr val="FF0000"/>
                </a:solidFill>
              </a:rPr>
              <a:t>Umberto </a:t>
            </a:r>
            <a:r>
              <a:rPr lang="fr-FR" dirty="0" err="1">
                <a:solidFill>
                  <a:srgbClr val="FF0000"/>
                </a:solidFill>
              </a:rPr>
              <a:t>Dosselli</a:t>
            </a:r>
            <a:r>
              <a:rPr lang="fr-FR" dirty="0">
                <a:solidFill>
                  <a:srgbClr val="FF0000"/>
                </a:solidFill>
              </a:rPr>
              <a:t> (IT) </a:t>
            </a:r>
            <a:r>
              <a:rPr lang="fr-FR" dirty="0" err="1"/>
              <a:t>elected</a:t>
            </a:r>
            <a:r>
              <a:rPr lang="fr-FR" dirty="0"/>
              <a:t> as </a:t>
            </a:r>
            <a:r>
              <a:rPr lang="fr-FR" dirty="0">
                <a:solidFill>
                  <a:srgbClr val="FF0000"/>
                </a:solidFill>
              </a:rPr>
              <a:t>chair </a:t>
            </a:r>
            <a:r>
              <a:rPr lang="fr-FR" dirty="0"/>
              <a:t>for a 1</a:t>
            </a:r>
            <a:r>
              <a:rPr lang="fr-FR" baseline="30000" dirty="0"/>
              <a:t>st</a:t>
            </a:r>
            <a:r>
              <a:rPr lang="fr-FR" dirty="0"/>
              <a:t> one-</a:t>
            </a:r>
            <a:r>
              <a:rPr lang="fr-FR" dirty="0" err="1"/>
              <a:t>year</a:t>
            </a:r>
            <a:r>
              <a:rPr lang="fr-FR" dirty="0"/>
              <a:t> mandate </a:t>
            </a:r>
            <a:r>
              <a:rPr lang="fr-FR" dirty="0" err="1"/>
              <a:t>starting</a:t>
            </a:r>
            <a:r>
              <a:rPr lang="fr-FR" dirty="0"/>
              <a:t> in Jan 2020</a:t>
            </a:r>
          </a:p>
          <a:p>
            <a:pPr marL="914400" lvl="2" indent="0">
              <a:lnSpc>
                <a:spcPts val="2100"/>
              </a:lnSpc>
              <a:spcBef>
                <a:spcPts val="400"/>
              </a:spcBef>
              <a:buNone/>
            </a:pPr>
            <a:endParaRPr lang="fr-FR" dirty="0"/>
          </a:p>
          <a:p>
            <a:pPr lvl="1">
              <a:lnSpc>
                <a:spcPts val="2100"/>
              </a:lnSpc>
              <a:spcBef>
                <a:spcPts val="400"/>
              </a:spcBef>
            </a:pPr>
            <a:r>
              <a:rPr lang="fr-FR" b="1" dirty="0"/>
              <a:t>Pension </a:t>
            </a:r>
            <a:r>
              <a:rPr lang="fr-FR" b="1" dirty="0" err="1"/>
              <a:t>Fund</a:t>
            </a:r>
            <a:r>
              <a:rPr lang="fr-FR" b="1" dirty="0"/>
              <a:t> </a:t>
            </a:r>
            <a:r>
              <a:rPr lang="fr-FR" b="1" dirty="0" err="1"/>
              <a:t>Governing</a:t>
            </a:r>
            <a:r>
              <a:rPr lang="fr-FR" b="1" dirty="0"/>
              <a:t> </a:t>
            </a:r>
            <a:r>
              <a:rPr lang="fr-FR" b="1" dirty="0" err="1"/>
              <a:t>Board</a:t>
            </a:r>
            <a:endParaRPr lang="fr-FR" dirty="0"/>
          </a:p>
          <a:p>
            <a:pPr lvl="2">
              <a:lnSpc>
                <a:spcPts val="2100"/>
              </a:lnSpc>
              <a:spcBef>
                <a:spcPts val="400"/>
              </a:spcBef>
            </a:pPr>
            <a:r>
              <a:rPr lang="fr-FR" dirty="0"/>
              <a:t>Ms </a:t>
            </a:r>
            <a:r>
              <a:rPr lang="fr-FR" dirty="0">
                <a:solidFill>
                  <a:srgbClr val="FF0000"/>
                </a:solidFill>
              </a:rPr>
              <a:t>Charlotte Jamieson (UK)</a:t>
            </a:r>
            <a:r>
              <a:rPr lang="fr-FR" dirty="0"/>
              <a:t> </a:t>
            </a:r>
            <a:r>
              <a:rPr lang="fr-FR" dirty="0" err="1"/>
              <a:t>appointed</a:t>
            </a:r>
            <a:r>
              <a:rPr lang="fr-FR" dirty="0"/>
              <a:t> as chair as of </a:t>
            </a:r>
            <a:r>
              <a:rPr lang="fr-FR" dirty="0" err="1"/>
              <a:t>Nov</a:t>
            </a:r>
            <a:r>
              <a:rPr lang="fr-FR" dirty="0"/>
              <a:t> 1</a:t>
            </a:r>
            <a:r>
              <a:rPr lang="fr-FR" baseline="30000" dirty="0"/>
              <a:t>st</a:t>
            </a:r>
            <a:r>
              <a:rPr lang="fr-FR" dirty="0"/>
              <a:t>, 2019</a:t>
            </a:r>
          </a:p>
          <a:p>
            <a:pPr lvl="1">
              <a:lnSpc>
                <a:spcPts val="2100"/>
              </a:lnSpc>
              <a:spcBef>
                <a:spcPts val="400"/>
              </a:spcBef>
            </a:pPr>
            <a:endParaRPr lang="fr-FR" dirty="0"/>
          </a:p>
          <a:p>
            <a:pPr lvl="1">
              <a:lnSpc>
                <a:spcPts val="2100"/>
              </a:lnSpc>
              <a:spcBef>
                <a:spcPts val="400"/>
              </a:spcBef>
            </a:pPr>
            <a:endParaRPr lang="fr-FR" dirty="0"/>
          </a:p>
          <a:p>
            <a:pPr lvl="1">
              <a:lnSpc>
                <a:spcPts val="2100"/>
              </a:lnSpc>
              <a:spcBef>
                <a:spcPts val="400"/>
              </a:spcBef>
            </a:pPr>
            <a:endParaRPr lang="fr-FR" dirty="0"/>
          </a:p>
          <a:p>
            <a:pPr lvl="1">
              <a:lnSpc>
                <a:spcPts val="2100"/>
              </a:lnSpc>
              <a:spcBef>
                <a:spcPts val="400"/>
              </a:spcBef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0BCD5-A60A-1F48-A94C-A1772122D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CHIPP Plenary, Kandersteg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9422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36576" y="228600"/>
            <a:ext cx="7632848" cy="533400"/>
          </a:xfrm>
        </p:spPr>
        <p:txBody>
          <a:bodyPr/>
          <a:lstStyle/>
          <a:p>
            <a:r>
              <a:rPr lang="fr-FR" dirty="0" err="1"/>
              <a:t>Search</a:t>
            </a:r>
            <a:r>
              <a:rPr lang="fr-FR" dirty="0"/>
              <a:t> for the </a:t>
            </a:r>
            <a:r>
              <a:rPr lang="fr-FR" dirty="0" err="1"/>
              <a:t>next</a:t>
            </a:r>
            <a:r>
              <a:rPr lang="fr-FR" dirty="0"/>
              <a:t> DG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375592" y="908720"/>
            <a:ext cx="10281592" cy="5688632"/>
          </a:xfrm>
        </p:spPr>
        <p:txBody>
          <a:bodyPr/>
          <a:lstStyle/>
          <a:p>
            <a:pPr lvl="1">
              <a:lnSpc>
                <a:spcPts val="2100"/>
              </a:lnSpc>
              <a:spcBef>
                <a:spcPts val="400"/>
              </a:spcBef>
            </a:pPr>
            <a:r>
              <a:rPr lang="fr-FR" b="1" dirty="0" err="1"/>
              <a:t>Current</a:t>
            </a:r>
            <a:r>
              <a:rPr lang="fr-FR" b="1" dirty="0"/>
              <a:t> </a:t>
            </a:r>
            <a:r>
              <a:rPr lang="fr-FR" b="1" dirty="0" err="1"/>
              <a:t>Director</a:t>
            </a:r>
            <a:r>
              <a:rPr lang="fr-FR" b="1" dirty="0"/>
              <a:t> General</a:t>
            </a:r>
            <a:r>
              <a:rPr lang="fr-FR" dirty="0"/>
              <a:t>: Dr. Fabiola </a:t>
            </a:r>
            <a:r>
              <a:rPr lang="fr-FR" dirty="0" err="1"/>
              <a:t>Gianotti</a:t>
            </a:r>
            <a:endParaRPr lang="fr-FR" dirty="0"/>
          </a:p>
          <a:p>
            <a:pPr lvl="2">
              <a:lnSpc>
                <a:spcPts val="2100"/>
              </a:lnSpc>
              <a:spcBef>
                <a:spcPts val="400"/>
              </a:spcBef>
            </a:pPr>
            <a:r>
              <a:rPr lang="en-US" dirty="0"/>
              <a:t>Her five-year term will end on Dec 31</a:t>
            </a:r>
            <a:r>
              <a:rPr lang="en-US" baseline="30000" dirty="0"/>
              <a:t>st</a:t>
            </a:r>
            <a:r>
              <a:rPr lang="en-US" dirty="0"/>
              <a:t>, 2020</a:t>
            </a:r>
            <a:endParaRPr lang="fr-FR" dirty="0"/>
          </a:p>
          <a:p>
            <a:pPr lvl="2">
              <a:lnSpc>
                <a:spcPts val="2100"/>
              </a:lnSpc>
              <a:spcBef>
                <a:spcPts val="400"/>
              </a:spcBef>
            </a:pPr>
            <a:endParaRPr lang="fr-FR" dirty="0"/>
          </a:p>
          <a:p>
            <a:pPr lvl="1">
              <a:lnSpc>
                <a:spcPts val="2100"/>
              </a:lnSpc>
              <a:spcBef>
                <a:spcPts val="400"/>
              </a:spcBef>
            </a:pPr>
            <a:r>
              <a:rPr lang="fr-FR" b="1" dirty="0"/>
              <a:t>In </a:t>
            </a:r>
            <a:r>
              <a:rPr lang="fr-FR" b="1" dirty="0" err="1"/>
              <a:t>its</a:t>
            </a:r>
            <a:r>
              <a:rPr lang="fr-FR" b="1" dirty="0"/>
              <a:t> March Session</a:t>
            </a:r>
            <a:r>
              <a:rPr lang="fr-FR" dirty="0"/>
              <a:t>:</a:t>
            </a:r>
          </a:p>
          <a:p>
            <a:pPr lvl="2">
              <a:lnSpc>
                <a:spcPts val="2100"/>
              </a:lnSpc>
              <a:spcBef>
                <a:spcPts val="400"/>
              </a:spcBef>
            </a:pPr>
            <a:r>
              <a:rPr lang="fr-FR" dirty="0"/>
              <a:t>Council </a:t>
            </a:r>
            <a:r>
              <a:rPr lang="fr-FR" dirty="0" err="1"/>
              <a:t>decided</a:t>
            </a:r>
            <a:r>
              <a:rPr lang="fr-FR" dirty="0"/>
              <a:t> to </a:t>
            </a:r>
            <a:r>
              <a:rPr lang="fr-FR" dirty="0" err="1"/>
              <a:t>implement</a:t>
            </a:r>
            <a:r>
              <a:rPr lang="fr-FR" dirty="0"/>
              <a:t> the </a:t>
            </a:r>
            <a:r>
              <a:rPr lang="fr-FR" dirty="0" err="1"/>
              <a:t>existing</a:t>
            </a:r>
            <a:r>
              <a:rPr lang="fr-FR" dirty="0"/>
              <a:t> </a:t>
            </a:r>
            <a:r>
              <a:rPr lang="fr-FR" dirty="0" err="1"/>
              <a:t>rules</a:t>
            </a:r>
            <a:r>
              <a:rPr lang="fr-FR" dirty="0"/>
              <a:t> for the </a:t>
            </a:r>
            <a:r>
              <a:rPr lang="fr-FR" dirty="0" err="1"/>
              <a:t>search</a:t>
            </a:r>
            <a:r>
              <a:rPr lang="fr-FR" dirty="0"/>
              <a:t> of a new DG</a:t>
            </a:r>
          </a:p>
          <a:p>
            <a:pPr lvl="2">
              <a:lnSpc>
                <a:spcPts val="2100"/>
              </a:lnSpc>
              <a:spcBef>
                <a:spcPts val="400"/>
              </a:spcBef>
            </a:pPr>
            <a:r>
              <a:rPr lang="fr-FR" dirty="0"/>
              <a:t>Council </a:t>
            </a:r>
            <a:r>
              <a:rPr lang="fr-FR" dirty="0" err="1"/>
              <a:t>approved</a:t>
            </a:r>
            <a:r>
              <a:rPr lang="fr-FR" dirty="0"/>
              <a:t> a qualification profile, the </a:t>
            </a:r>
            <a:r>
              <a:rPr lang="fr-FR" dirty="0" err="1"/>
              <a:t>text</a:t>
            </a:r>
            <a:r>
              <a:rPr lang="fr-FR" dirty="0"/>
              <a:t> of the </a:t>
            </a:r>
            <a:r>
              <a:rPr lang="fr-FR" dirty="0" err="1"/>
              <a:t>advertisement</a:t>
            </a:r>
            <a:r>
              <a:rPr lang="fr-FR" dirty="0"/>
              <a:t>, </a:t>
            </a:r>
            <a:br>
              <a:rPr lang="fr-FR" dirty="0"/>
            </a:br>
            <a:r>
              <a:rPr lang="fr-FR" dirty="0"/>
              <a:t>and </a:t>
            </a:r>
            <a:r>
              <a:rPr lang="fr-FR" dirty="0" err="1"/>
              <a:t>instituted</a:t>
            </a:r>
            <a:r>
              <a:rPr lang="fr-FR" dirty="0"/>
              <a:t> a </a:t>
            </a:r>
            <a:r>
              <a:rPr lang="fr-FR" b="1" dirty="0" err="1"/>
              <a:t>Search</a:t>
            </a:r>
            <a:r>
              <a:rPr lang="fr-FR" b="1" dirty="0"/>
              <a:t> </a:t>
            </a:r>
            <a:r>
              <a:rPr lang="fr-FR" b="1" dirty="0" err="1"/>
              <a:t>Committee</a:t>
            </a:r>
            <a:r>
              <a:rPr lang="fr-FR" b="1" dirty="0"/>
              <a:t> (SC)</a:t>
            </a:r>
          </a:p>
          <a:p>
            <a:pPr lvl="3">
              <a:lnSpc>
                <a:spcPts val="2100"/>
              </a:lnSpc>
              <a:spcBef>
                <a:spcPts val="400"/>
              </a:spcBef>
            </a:pPr>
            <a:r>
              <a:rPr lang="fr-FR" dirty="0"/>
              <a:t>1 </a:t>
            </a:r>
            <a:r>
              <a:rPr lang="fr-FR" dirty="0" err="1"/>
              <a:t>external</a:t>
            </a:r>
            <a:r>
              <a:rPr lang="fr-FR" dirty="0"/>
              <a:t> </a:t>
            </a:r>
            <a:r>
              <a:rPr lang="fr-FR" dirty="0" err="1"/>
              <a:t>member</a:t>
            </a:r>
            <a:r>
              <a:rPr lang="fr-FR" dirty="0"/>
              <a:t>, 4 SPC </a:t>
            </a:r>
            <a:r>
              <a:rPr lang="fr-FR" dirty="0" err="1"/>
              <a:t>members</a:t>
            </a:r>
            <a:r>
              <a:rPr lang="fr-FR" dirty="0"/>
              <a:t>, the SPC chair, the Council </a:t>
            </a:r>
            <a:r>
              <a:rPr lang="fr-FR" dirty="0" err="1"/>
              <a:t>President</a:t>
            </a:r>
            <a:r>
              <a:rPr lang="fr-FR" dirty="0"/>
              <a:t> and the </a:t>
            </a:r>
            <a:r>
              <a:rPr lang="fr-FR" dirty="0" err="1"/>
              <a:t>two</a:t>
            </a:r>
            <a:r>
              <a:rPr lang="fr-FR" dirty="0"/>
              <a:t> </a:t>
            </a:r>
            <a:br>
              <a:rPr lang="fr-FR" dirty="0"/>
            </a:br>
            <a:r>
              <a:rPr lang="fr-FR" dirty="0"/>
              <a:t>Council </a:t>
            </a:r>
            <a:r>
              <a:rPr lang="fr-FR" dirty="0" err="1"/>
              <a:t>Vice-Presidents</a:t>
            </a:r>
            <a:r>
              <a:rPr lang="fr-FR" dirty="0"/>
              <a:t>, the Chair of the Finance </a:t>
            </a:r>
            <a:r>
              <a:rPr lang="fr-FR" dirty="0" err="1"/>
              <a:t>Committee</a:t>
            </a:r>
            <a:endParaRPr lang="fr-FR" b="1" dirty="0"/>
          </a:p>
          <a:p>
            <a:pPr marL="1371600" lvl="3" indent="0">
              <a:lnSpc>
                <a:spcPts val="2100"/>
              </a:lnSpc>
              <a:spcBef>
                <a:spcPts val="400"/>
              </a:spcBef>
              <a:buNone/>
              <a:tabLst>
                <a:tab pos="4121150" algn="l"/>
              </a:tabLst>
            </a:pPr>
            <a:endParaRPr lang="fr-FR" dirty="0"/>
          </a:p>
          <a:p>
            <a:pPr lvl="1">
              <a:lnSpc>
                <a:spcPts val="2100"/>
              </a:lnSpc>
              <a:spcBef>
                <a:spcPts val="400"/>
              </a:spcBef>
            </a:pPr>
            <a:r>
              <a:rPr lang="fr-FR" b="1" dirty="0" err="1"/>
              <a:t>Timeline</a:t>
            </a:r>
            <a:r>
              <a:rPr lang="fr-FR" dirty="0"/>
              <a:t>:</a:t>
            </a:r>
          </a:p>
          <a:p>
            <a:pPr lvl="2">
              <a:lnSpc>
                <a:spcPts val="2100"/>
              </a:lnSpc>
              <a:spcBef>
                <a:spcPts val="400"/>
              </a:spcBef>
            </a:pPr>
            <a:r>
              <a:rPr lang="fr-FR" dirty="0"/>
              <a:t>Nominations by end of May</a:t>
            </a:r>
          </a:p>
          <a:p>
            <a:pPr lvl="2">
              <a:lnSpc>
                <a:spcPts val="2100"/>
              </a:lnSpc>
              <a:spcBef>
                <a:spcPts val="400"/>
              </a:spcBef>
            </a:pPr>
            <a:r>
              <a:rPr lang="fr-FR" dirty="0" err="1"/>
              <a:t>June</a:t>
            </a:r>
            <a:r>
              <a:rPr lang="fr-FR" dirty="0"/>
              <a:t> Council </a:t>
            </a:r>
            <a:r>
              <a:rPr lang="fr-FR" dirty="0" err="1"/>
              <a:t>Week</a:t>
            </a:r>
            <a:r>
              <a:rPr lang="fr-FR" dirty="0"/>
              <a:t>: Long </a:t>
            </a:r>
            <a:r>
              <a:rPr lang="fr-FR" dirty="0" err="1"/>
              <a:t>list</a:t>
            </a:r>
            <a:r>
              <a:rPr lang="fr-FR" dirty="0"/>
              <a:t> of candidates </a:t>
            </a:r>
            <a:r>
              <a:rPr lang="fr-FR" dirty="0" err="1"/>
              <a:t>shown</a:t>
            </a:r>
            <a:r>
              <a:rPr lang="fr-FR" dirty="0"/>
              <a:t> to Council </a:t>
            </a:r>
            <a:r>
              <a:rPr lang="fr-FR" dirty="0" err="1"/>
              <a:t>delegations</a:t>
            </a:r>
            <a:r>
              <a:rPr lang="fr-FR" dirty="0"/>
              <a:t>, on </a:t>
            </a:r>
            <a:r>
              <a:rPr lang="fr-FR" dirty="0" err="1"/>
              <a:t>request</a:t>
            </a:r>
            <a:endParaRPr lang="fr-FR" dirty="0"/>
          </a:p>
          <a:p>
            <a:pPr lvl="2">
              <a:lnSpc>
                <a:spcPts val="2100"/>
              </a:lnSpc>
              <a:spcBef>
                <a:spcPts val="400"/>
              </a:spcBef>
            </a:pPr>
            <a:r>
              <a:rPr lang="fr-FR" dirty="0"/>
              <a:t>The SC </a:t>
            </a:r>
            <a:r>
              <a:rPr lang="fr-FR" dirty="0" err="1"/>
              <a:t>will</a:t>
            </a:r>
            <a:r>
              <a:rPr lang="fr-FR" dirty="0"/>
              <a:t> select a </a:t>
            </a:r>
            <a:r>
              <a:rPr lang="fr-FR" dirty="0" err="1"/>
              <a:t>subset</a:t>
            </a:r>
            <a:r>
              <a:rPr lang="fr-FR" dirty="0"/>
              <a:t> of candidates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this</a:t>
            </a:r>
            <a:r>
              <a:rPr lang="fr-FR" dirty="0"/>
              <a:t> long </a:t>
            </a:r>
            <a:r>
              <a:rPr lang="fr-FR" dirty="0" err="1"/>
              <a:t>list</a:t>
            </a:r>
            <a:r>
              <a:rPr lang="fr-FR" dirty="0"/>
              <a:t> and interview </a:t>
            </a:r>
            <a:r>
              <a:rPr lang="fr-FR" dirty="0" err="1"/>
              <a:t>them</a:t>
            </a:r>
            <a:r>
              <a:rPr lang="fr-FR" dirty="0"/>
              <a:t> in the </a:t>
            </a:r>
            <a:r>
              <a:rPr lang="fr-FR" dirty="0" err="1"/>
              <a:t>summer</a:t>
            </a:r>
            <a:endParaRPr lang="fr-FR" dirty="0"/>
          </a:p>
          <a:p>
            <a:pPr lvl="2">
              <a:lnSpc>
                <a:spcPts val="2100"/>
              </a:lnSpc>
              <a:spcBef>
                <a:spcPts val="400"/>
              </a:spcBef>
            </a:pPr>
            <a:r>
              <a:rPr lang="fr-FR" dirty="0"/>
              <a:t>The SC </a:t>
            </a:r>
            <a:r>
              <a:rPr lang="fr-FR" dirty="0" err="1"/>
              <a:t>will</a:t>
            </a:r>
            <a:r>
              <a:rPr lang="fr-FR" dirty="0"/>
              <a:t> </a:t>
            </a:r>
            <a:r>
              <a:rPr lang="fr-FR" dirty="0" err="1"/>
              <a:t>present</a:t>
            </a:r>
            <a:r>
              <a:rPr lang="fr-FR" dirty="0"/>
              <a:t> a short-</a:t>
            </a:r>
            <a:r>
              <a:rPr lang="fr-FR" dirty="0" err="1"/>
              <a:t>list</a:t>
            </a:r>
            <a:r>
              <a:rPr lang="fr-FR" dirty="0"/>
              <a:t> (of </a:t>
            </a:r>
            <a:r>
              <a:rPr lang="fr-FR" dirty="0" err="1"/>
              <a:t>order</a:t>
            </a:r>
            <a:r>
              <a:rPr lang="fr-FR" dirty="0"/>
              <a:t> 3) to the Council,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will</a:t>
            </a:r>
            <a:r>
              <a:rPr lang="fr-FR" dirty="0"/>
              <a:t> interview </a:t>
            </a:r>
            <a:r>
              <a:rPr lang="fr-FR" dirty="0" err="1"/>
              <a:t>those</a:t>
            </a:r>
            <a:endParaRPr lang="fr-FR" dirty="0"/>
          </a:p>
          <a:p>
            <a:pPr lvl="3">
              <a:lnSpc>
                <a:spcPts val="2100"/>
              </a:lnSpc>
              <a:spcBef>
                <a:spcPts val="400"/>
              </a:spcBef>
            </a:pPr>
            <a:r>
              <a:rPr lang="fr-FR" dirty="0"/>
              <a:t>in the </a:t>
            </a:r>
            <a:r>
              <a:rPr lang="fr-FR" dirty="0" err="1"/>
              <a:t>past</a:t>
            </a:r>
            <a:r>
              <a:rPr lang="fr-FR" dirty="0"/>
              <a:t>, a </a:t>
            </a:r>
            <a:r>
              <a:rPr lang="fr-FR" dirty="0" err="1"/>
              <a:t>straw</a:t>
            </a:r>
            <a:r>
              <a:rPr lang="fr-FR" dirty="0"/>
              <a:t> vote </a:t>
            </a:r>
            <a:r>
              <a:rPr lang="fr-FR" dirty="0" err="1"/>
              <a:t>followed</a:t>
            </a:r>
            <a:r>
              <a:rPr lang="fr-FR" dirty="0"/>
              <a:t> </a:t>
            </a:r>
            <a:r>
              <a:rPr lang="fr-FR" dirty="0" err="1"/>
              <a:t>those</a:t>
            </a:r>
            <a:r>
              <a:rPr lang="fr-FR" dirty="0"/>
              <a:t> interviews</a:t>
            </a:r>
          </a:p>
          <a:p>
            <a:pPr lvl="2">
              <a:lnSpc>
                <a:spcPts val="2100"/>
              </a:lnSpc>
              <a:spcBef>
                <a:spcPts val="400"/>
              </a:spcBef>
            </a:pPr>
            <a:r>
              <a:rPr lang="fr-FR" b="1" dirty="0" err="1"/>
              <a:t>Nov</a:t>
            </a:r>
            <a:r>
              <a:rPr lang="fr-FR" b="1" dirty="0"/>
              <a:t> 6, 2019: </a:t>
            </a:r>
            <a:r>
              <a:rPr lang="fr-FR" dirty="0"/>
              <a:t>an</a:t>
            </a:r>
            <a:r>
              <a:rPr lang="fr-FR" b="1" dirty="0"/>
              <a:t> </a:t>
            </a:r>
            <a:r>
              <a:rPr lang="fr-FR" b="1" dirty="0" err="1"/>
              <a:t>extraordinary</a:t>
            </a:r>
            <a:r>
              <a:rPr lang="fr-FR" b="1" dirty="0"/>
              <a:t> Council </a:t>
            </a:r>
            <a:r>
              <a:rPr lang="fr-FR" dirty="0"/>
              <a:t>meeting has been </a:t>
            </a:r>
            <a:r>
              <a:rPr lang="fr-FR" dirty="0" err="1"/>
              <a:t>fixed</a:t>
            </a:r>
            <a:r>
              <a:rPr lang="fr-FR" dirty="0"/>
              <a:t>, </a:t>
            </a:r>
            <a:br>
              <a:rPr lang="fr-FR" dirty="0"/>
            </a:br>
            <a:r>
              <a:rPr lang="en-US" dirty="0"/>
              <a:t>with a view to converging on a single candidate to be appointed as the next DG in Dec 2019. </a:t>
            </a:r>
          </a:p>
          <a:p>
            <a:pPr lvl="2">
              <a:lnSpc>
                <a:spcPts val="2100"/>
              </a:lnSpc>
              <a:spcBef>
                <a:spcPts val="400"/>
              </a:spcBef>
            </a:pPr>
            <a:endParaRPr lang="fr-FR" dirty="0"/>
          </a:p>
          <a:p>
            <a:pPr lvl="1">
              <a:lnSpc>
                <a:spcPts val="2100"/>
              </a:lnSpc>
              <a:spcBef>
                <a:spcPts val="400"/>
              </a:spcBef>
            </a:pPr>
            <a:endParaRPr lang="fr-FR" dirty="0"/>
          </a:p>
          <a:p>
            <a:pPr lvl="1">
              <a:lnSpc>
                <a:spcPts val="2100"/>
              </a:lnSpc>
              <a:spcBef>
                <a:spcPts val="400"/>
              </a:spcBef>
            </a:pPr>
            <a:endParaRPr lang="fr-FR" dirty="0"/>
          </a:p>
          <a:p>
            <a:pPr lvl="1">
              <a:lnSpc>
                <a:spcPts val="2100"/>
              </a:lnSpc>
              <a:spcBef>
                <a:spcPts val="400"/>
              </a:spcBef>
            </a:pPr>
            <a:endParaRPr lang="fr-FR" dirty="0"/>
          </a:p>
          <a:p>
            <a:pPr lvl="1">
              <a:lnSpc>
                <a:spcPts val="2100"/>
              </a:lnSpc>
              <a:spcBef>
                <a:spcPts val="400"/>
              </a:spcBef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0BCD5-A60A-1F48-A94C-A1772122D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CHIPP Plenary, Kandersteg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8535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A029491-E8C2-EC43-B9FD-EF819815BDA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56"/>
          <a:stretch/>
        </p:blipFill>
        <p:spPr>
          <a:xfrm>
            <a:off x="1071007" y="1137623"/>
            <a:ext cx="8766195" cy="547630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Medium Term Plan (MTP)   and </a:t>
            </a:r>
            <a:br>
              <a:rPr lang="en-GB" sz="3200" dirty="0"/>
            </a:br>
            <a:r>
              <a:rPr lang="en-GB" sz="3200" dirty="0"/>
              <a:t>Cumulative Budget Deficit  (CBD)</a:t>
            </a:r>
          </a:p>
        </p:txBody>
      </p:sp>
      <p:cxnSp>
        <p:nvCxnSpPr>
          <p:cNvPr id="17" name="Connecteur droit 16"/>
          <p:cNvCxnSpPr/>
          <p:nvPr/>
        </p:nvCxnSpPr>
        <p:spPr bwMode="auto">
          <a:xfrm flipH="1">
            <a:off x="776536" y="3967662"/>
            <a:ext cx="87849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Connecteur droit 19"/>
          <p:cNvCxnSpPr/>
          <p:nvPr/>
        </p:nvCxnSpPr>
        <p:spPr bwMode="auto">
          <a:xfrm flipH="1">
            <a:off x="776536" y="4823794"/>
            <a:ext cx="87849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Connecteur droit 21"/>
          <p:cNvCxnSpPr/>
          <p:nvPr/>
        </p:nvCxnSpPr>
        <p:spPr bwMode="auto">
          <a:xfrm flipH="1">
            <a:off x="776536" y="2255398"/>
            <a:ext cx="87849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ZoneTexte 23"/>
          <p:cNvSpPr txBox="1"/>
          <p:nvPr/>
        </p:nvSpPr>
        <p:spPr>
          <a:xfrm>
            <a:off x="-131050" y="5909210"/>
            <a:ext cx="1080120" cy="400110"/>
          </a:xfrm>
          <a:prstGeom prst="rect">
            <a:avLst/>
          </a:prstGeom>
          <a:noFill/>
          <a:ln w="5715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dirty="0"/>
              <a:t>MCHF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-59042" y="2039324"/>
            <a:ext cx="864096" cy="400110"/>
          </a:xfrm>
          <a:prstGeom prst="rect">
            <a:avLst/>
          </a:prstGeom>
          <a:noFill/>
          <a:ln w="5715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dirty="0"/>
              <a:t>–200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-59042" y="4607570"/>
            <a:ext cx="864096" cy="400110"/>
          </a:xfrm>
          <a:prstGeom prst="rect">
            <a:avLst/>
          </a:prstGeom>
          <a:noFill/>
          <a:ln w="5715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dirty="0"/>
              <a:t>–800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-159568" y="5463652"/>
            <a:ext cx="964622" cy="400110"/>
          </a:xfrm>
          <a:prstGeom prst="rect">
            <a:avLst/>
          </a:prstGeom>
          <a:noFill/>
          <a:ln w="5715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dirty="0"/>
              <a:t>–1000</a:t>
            </a:r>
          </a:p>
        </p:txBody>
      </p:sp>
      <p:cxnSp>
        <p:nvCxnSpPr>
          <p:cNvPr id="23" name="Connecteur droit 22"/>
          <p:cNvCxnSpPr/>
          <p:nvPr/>
        </p:nvCxnSpPr>
        <p:spPr bwMode="auto">
          <a:xfrm flipH="1">
            <a:off x="776536" y="5679925"/>
            <a:ext cx="87849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Connecteur droit 28"/>
          <p:cNvCxnSpPr/>
          <p:nvPr/>
        </p:nvCxnSpPr>
        <p:spPr bwMode="auto">
          <a:xfrm flipH="1">
            <a:off x="776536" y="1399266"/>
            <a:ext cx="87849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ZoneTexte 29"/>
          <p:cNvSpPr txBox="1"/>
          <p:nvPr/>
        </p:nvSpPr>
        <p:spPr>
          <a:xfrm>
            <a:off x="-59042" y="2895406"/>
            <a:ext cx="864096" cy="400110"/>
          </a:xfrm>
          <a:prstGeom prst="rect">
            <a:avLst/>
          </a:prstGeom>
          <a:noFill/>
          <a:ln w="5715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dirty="0"/>
              <a:t>–400</a:t>
            </a:r>
          </a:p>
        </p:txBody>
      </p:sp>
      <p:sp>
        <p:nvSpPr>
          <p:cNvPr id="31" name="ZoneTexte 30"/>
          <p:cNvSpPr txBox="1"/>
          <p:nvPr/>
        </p:nvSpPr>
        <p:spPr>
          <a:xfrm>
            <a:off x="-59042" y="1183242"/>
            <a:ext cx="864096" cy="400110"/>
          </a:xfrm>
          <a:prstGeom prst="rect">
            <a:avLst/>
          </a:prstGeom>
          <a:noFill/>
          <a:ln w="5715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dirty="0"/>
              <a:t>0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7599099" y="3446167"/>
            <a:ext cx="1656184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 cmpd="sng"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rgbClr val="000000"/>
                </a:solidFill>
              </a:rPr>
              <a:t>peak in ~ 2020:</a:t>
            </a:r>
            <a:br>
              <a:rPr lang="en-GB" sz="1800" dirty="0">
                <a:solidFill>
                  <a:srgbClr val="000000"/>
                </a:solidFill>
              </a:rPr>
            </a:br>
            <a:r>
              <a:rPr lang="en-GB" sz="1800" dirty="0">
                <a:solidFill>
                  <a:srgbClr val="000000"/>
                </a:solidFill>
              </a:rPr>
              <a:t> –439.2 MCHF</a:t>
            </a:r>
          </a:p>
        </p:txBody>
      </p:sp>
      <p:cxnSp>
        <p:nvCxnSpPr>
          <p:cNvPr id="18" name="Connecteur droit 17"/>
          <p:cNvCxnSpPr/>
          <p:nvPr/>
        </p:nvCxnSpPr>
        <p:spPr bwMode="auto">
          <a:xfrm flipH="1">
            <a:off x="776536" y="3111530"/>
            <a:ext cx="87849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ZoneTexte 18"/>
          <p:cNvSpPr txBox="1"/>
          <p:nvPr/>
        </p:nvSpPr>
        <p:spPr>
          <a:xfrm>
            <a:off x="-59042" y="3751488"/>
            <a:ext cx="864096" cy="400110"/>
          </a:xfrm>
          <a:prstGeom prst="rect">
            <a:avLst/>
          </a:prstGeom>
          <a:noFill/>
          <a:ln w="57150" cmpd="sng"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2000" dirty="0"/>
              <a:t>–600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cxnSp>
        <p:nvCxnSpPr>
          <p:cNvPr id="7" name="Connecteur droit avec flèche 6"/>
          <p:cNvCxnSpPr>
            <a:stCxn id="32" idx="1"/>
          </p:cNvCxnSpPr>
          <p:nvPr/>
        </p:nvCxnSpPr>
        <p:spPr bwMode="auto">
          <a:xfrm flipH="1" flipV="1">
            <a:off x="7095043" y="3302152"/>
            <a:ext cx="504056" cy="46718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ZoneTexte 32"/>
          <p:cNvSpPr txBox="1"/>
          <p:nvPr/>
        </p:nvSpPr>
        <p:spPr>
          <a:xfrm>
            <a:off x="6368135" y="1628588"/>
            <a:ext cx="2232248" cy="369332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rgbClr val="000000"/>
                </a:solidFill>
              </a:rPr>
              <a:t>HL-LHC construction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E9625-C146-064F-904D-5681B83EE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CHIPP Plenary, Kandersteg</a:t>
            </a:r>
            <a:endParaRPr lang="en-GB" dirty="0"/>
          </a:p>
        </p:txBody>
      </p:sp>
      <p:sp>
        <p:nvSpPr>
          <p:cNvPr id="14" name="ZoneTexte 13"/>
          <p:cNvSpPr txBox="1"/>
          <p:nvPr/>
        </p:nvSpPr>
        <p:spPr>
          <a:xfrm>
            <a:off x="869950" y="3025302"/>
            <a:ext cx="5400600" cy="1754326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 cmpd="sng">
            <a:solidFill>
              <a:srgbClr val="FF0000"/>
            </a:solidFill>
          </a:ln>
          <a:effectLst>
            <a:outerShdw blurRad="50800" dist="1778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/>
            <a:r>
              <a:rPr lang="en-GB" sz="1800" dirty="0"/>
              <a:t>Some re-profiling </a:t>
            </a:r>
            <a:r>
              <a:rPr lang="en-GB" sz="1800" dirty="0" err="1"/>
              <a:t>w.r.t</a:t>
            </a:r>
            <a:r>
              <a:rPr lang="en-GB" sz="1800" dirty="0"/>
              <a:t>. last MTP (advancement of HL-LHC payments, larger peak in 2020, same integral).</a:t>
            </a:r>
          </a:p>
          <a:p>
            <a:pPr algn="l"/>
            <a:br>
              <a:rPr lang="en-GB" sz="1800" dirty="0"/>
            </a:br>
            <a:r>
              <a:rPr lang="en-GB" sz="1800" dirty="0"/>
              <a:t>CERN works under a constant budget. As long as Council wants to reduce the CBD caused by HL-LHC, there is no room for any new sizable project until ~2026</a:t>
            </a:r>
          </a:p>
        </p:txBody>
      </p:sp>
      <p:sp>
        <p:nvSpPr>
          <p:cNvPr id="28" name="ZoneTexte 32">
            <a:extLst>
              <a:ext uri="{FF2B5EF4-FFF2-40B4-BE49-F238E27FC236}">
                <a16:creationId xmlns:a16="http://schemas.microsoft.com/office/drawing/2014/main" id="{2CE1F54A-CE45-094F-B952-76A75699D8E3}"/>
              </a:ext>
            </a:extLst>
          </p:cNvPr>
          <p:cNvSpPr txBox="1"/>
          <p:nvPr/>
        </p:nvSpPr>
        <p:spPr>
          <a:xfrm>
            <a:off x="1280592" y="2286807"/>
            <a:ext cx="3096344" cy="369332"/>
          </a:xfrm>
          <a:prstGeom prst="rect">
            <a:avLst/>
          </a:prstGeom>
          <a:solidFill>
            <a:schemeClr val="bg1"/>
          </a:solidFill>
          <a:ln w="6350" cmpd="sng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800" dirty="0">
                <a:solidFill>
                  <a:srgbClr val="000000"/>
                </a:solidFill>
              </a:rPr>
              <a:t>LHC construction</a:t>
            </a:r>
          </a:p>
        </p:txBody>
      </p:sp>
    </p:spTree>
    <p:extLst>
      <p:ext uri="{BB962C8B-B14F-4D97-AF65-F5344CB8AC3E}">
        <p14:creationId xmlns:p14="http://schemas.microsoft.com/office/powerpoint/2010/main" val="121208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CH-related Finance Matters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E9625-C146-064F-904D-5681B83EE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CHIPP Plenary, Kandersteg</a:t>
            </a:r>
            <a:endParaRPr lang="en-GB" dirty="0"/>
          </a:p>
        </p:txBody>
      </p:sp>
      <p:sp>
        <p:nvSpPr>
          <p:cNvPr id="34" name="Espace réservé du contenu 2">
            <a:extLst>
              <a:ext uri="{FF2B5EF4-FFF2-40B4-BE49-F238E27FC236}">
                <a16:creationId xmlns:a16="http://schemas.microsoft.com/office/drawing/2014/main" id="{B988A1BC-A11B-8A4C-BC56-DC4135524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488" y="908720"/>
            <a:ext cx="9417496" cy="5400600"/>
          </a:xfrm>
        </p:spPr>
        <p:txBody>
          <a:bodyPr/>
          <a:lstStyle/>
          <a:p>
            <a:r>
              <a:rPr lang="fr-FR" sz="2000" dirty="0"/>
              <a:t>CERN Contribution to CHART:</a:t>
            </a:r>
          </a:p>
          <a:p>
            <a:pPr lvl="1"/>
            <a:r>
              <a:rPr lang="fr-FR" sz="1800" b="1" dirty="0"/>
              <a:t>CHART</a:t>
            </a:r>
            <a:r>
              <a:rPr lang="fr-FR" sz="1800" dirty="0"/>
              <a:t> :  </a:t>
            </a:r>
            <a:r>
              <a:rPr lang="fr-FR" sz="1800" dirty="0" err="1"/>
              <a:t>Swiss</a:t>
            </a:r>
            <a:r>
              <a:rPr lang="fr-FR" sz="1800" dirty="0"/>
              <a:t> Accelerator </a:t>
            </a:r>
            <a:r>
              <a:rPr lang="fr-FR" sz="1800" dirty="0" err="1"/>
              <a:t>Research</a:t>
            </a:r>
            <a:r>
              <a:rPr lang="fr-FR" sz="1800" dirty="0"/>
              <a:t> &amp; </a:t>
            </a:r>
            <a:r>
              <a:rPr lang="fr-FR" sz="1800" dirty="0" err="1"/>
              <a:t>Technology</a:t>
            </a:r>
            <a:endParaRPr lang="fr-FR" sz="1800" dirty="0"/>
          </a:p>
          <a:p>
            <a:pPr lvl="1"/>
            <a:r>
              <a:rPr lang="fr-FR" sz="1800" dirty="0" err="1"/>
              <a:t>see</a:t>
            </a:r>
            <a:r>
              <a:rPr lang="fr-FR" sz="1800" dirty="0"/>
              <a:t> </a:t>
            </a:r>
            <a:r>
              <a:rPr lang="fr-FR" sz="1800" dirty="0" err="1"/>
              <a:t>dedicated</a:t>
            </a:r>
            <a:r>
              <a:rPr lang="fr-FR" sz="1800" dirty="0"/>
              <a:t> </a:t>
            </a:r>
            <a:r>
              <a:rPr lang="fr-FR" sz="1800" dirty="0" err="1"/>
              <a:t>presentations</a:t>
            </a:r>
            <a:r>
              <a:rPr lang="fr-FR" sz="1800" dirty="0"/>
              <a:t> by C. </a:t>
            </a:r>
            <a:r>
              <a:rPr lang="fr-FR" sz="1800" dirty="0" err="1"/>
              <a:t>Senatore</a:t>
            </a:r>
            <a:r>
              <a:rPr lang="fr-FR" sz="1800" dirty="0"/>
              <a:t> and </a:t>
            </a:r>
            <a:r>
              <a:rPr lang="fr-FR" sz="1800" dirty="0" err="1"/>
              <a:t>T</a:t>
            </a:r>
            <a:r>
              <a:rPr lang="fr-FR" sz="1800" dirty="0"/>
              <a:t>. </a:t>
            </a:r>
            <a:r>
              <a:rPr lang="fr-FR" sz="1800" dirty="0" err="1"/>
              <a:t>Pieloni</a:t>
            </a:r>
            <a:r>
              <a:rPr lang="fr-FR" sz="1800" dirty="0"/>
              <a:t> on </a:t>
            </a:r>
            <a:r>
              <a:rPr lang="fr-FR" sz="1800" dirty="0" err="1"/>
              <a:t>Monday</a:t>
            </a:r>
            <a:endParaRPr lang="fr-FR" sz="1800" dirty="0"/>
          </a:p>
          <a:p>
            <a:pPr lvl="1"/>
            <a:r>
              <a:rPr lang="fr-FR" sz="1800" dirty="0" err="1"/>
              <a:t>Participating</a:t>
            </a:r>
            <a:r>
              <a:rPr lang="fr-FR" sz="1800" dirty="0"/>
              <a:t>/</a:t>
            </a:r>
            <a:r>
              <a:rPr lang="fr-FR" sz="1800" dirty="0" err="1"/>
              <a:t>contributing</a:t>
            </a:r>
            <a:r>
              <a:rPr lang="fr-FR" sz="1800" dirty="0"/>
              <a:t> Institutions: </a:t>
            </a:r>
            <a:br>
              <a:rPr lang="fr-FR" sz="1800" dirty="0"/>
            </a:br>
            <a:r>
              <a:rPr lang="fr-FR" sz="1800" b="1" dirty="0"/>
              <a:t>CERN, EPFL, ETHZ, PSI, UNIGE - ETH Council, SERI</a:t>
            </a:r>
          </a:p>
          <a:p>
            <a:pPr lvl="1"/>
            <a:r>
              <a:rPr lang="fr-FR" sz="1800" dirty="0"/>
              <a:t>Total Programme Budget:  41 MCHF,  2019 – 2024</a:t>
            </a:r>
          </a:p>
          <a:p>
            <a:pPr lvl="1"/>
            <a:r>
              <a:rPr lang="fr-FR" sz="1800" dirty="0" err="1"/>
              <a:t>Dec</a:t>
            </a:r>
            <a:r>
              <a:rPr lang="fr-FR" sz="1800" dirty="0"/>
              <a:t> 18: CERN Finance </a:t>
            </a:r>
            <a:r>
              <a:rPr lang="fr-FR" sz="1800" dirty="0" err="1"/>
              <a:t>Committee</a:t>
            </a:r>
            <a:r>
              <a:rPr lang="fr-FR" sz="1800" dirty="0"/>
              <a:t> </a:t>
            </a:r>
            <a:r>
              <a:rPr lang="fr-FR" sz="1800" dirty="0" err="1"/>
              <a:t>agreed</a:t>
            </a:r>
            <a:r>
              <a:rPr lang="fr-FR" sz="1800" dirty="0"/>
              <a:t> to </a:t>
            </a:r>
            <a:r>
              <a:rPr lang="fr-FR" sz="1800" dirty="0" err="1"/>
              <a:t>negotiate</a:t>
            </a:r>
            <a:r>
              <a:rPr lang="fr-FR" sz="1800" dirty="0"/>
              <a:t> a 5-year collaboration agreement on FCC R&amp;D </a:t>
            </a:r>
            <a:r>
              <a:rPr lang="fr-FR" sz="1800" dirty="0" err="1"/>
              <a:t>work</a:t>
            </a:r>
            <a:r>
              <a:rPr lang="fr-FR" sz="1800" dirty="0"/>
              <a:t> </a:t>
            </a:r>
            <a:r>
              <a:rPr lang="fr-FR" sz="1800" dirty="0" err="1"/>
              <a:t>with</a:t>
            </a:r>
            <a:r>
              <a:rPr lang="fr-FR" sz="1800" dirty="0"/>
              <a:t> the four </a:t>
            </a:r>
            <a:r>
              <a:rPr lang="fr-FR" sz="1800" dirty="0" err="1"/>
              <a:t>Swiss</a:t>
            </a:r>
            <a:r>
              <a:rPr lang="fr-FR" sz="1800" dirty="0"/>
              <a:t> institutes </a:t>
            </a:r>
            <a:r>
              <a:rPr lang="fr-FR" sz="1800" dirty="0" err="1"/>
              <a:t>participating</a:t>
            </a:r>
            <a:r>
              <a:rPr lang="fr-FR" sz="1800" dirty="0"/>
              <a:t> in CHART, for a total </a:t>
            </a:r>
            <a:r>
              <a:rPr lang="fr-FR" sz="1800" dirty="0" err="1"/>
              <a:t>amount</a:t>
            </a:r>
            <a:r>
              <a:rPr lang="fr-FR" sz="1800" dirty="0"/>
              <a:t> of direct contributions </a:t>
            </a:r>
            <a:r>
              <a:rPr lang="fr-FR" sz="1800" dirty="0" err="1"/>
              <a:t>from</a:t>
            </a:r>
            <a:r>
              <a:rPr lang="fr-FR" sz="1800" dirty="0"/>
              <a:t> CERN of max. 7.5 MCHF, </a:t>
            </a:r>
            <a:r>
              <a:rPr lang="fr-FR" sz="1800" dirty="0" err="1"/>
              <a:t>with</a:t>
            </a:r>
            <a:r>
              <a:rPr lang="fr-FR" sz="1800" dirty="0"/>
              <a:t> the </a:t>
            </a:r>
            <a:r>
              <a:rPr lang="fr-FR" sz="1800" dirty="0" err="1"/>
              <a:t>understanding</a:t>
            </a:r>
            <a:r>
              <a:rPr lang="fr-FR" sz="1800" dirty="0"/>
              <a:t> </a:t>
            </a:r>
            <a:r>
              <a:rPr lang="fr-FR" sz="1800" dirty="0" err="1"/>
              <a:t>that</a:t>
            </a:r>
            <a:r>
              <a:rPr lang="fr-FR" sz="1800" dirty="0"/>
              <a:t> CERN </a:t>
            </a:r>
            <a:r>
              <a:rPr lang="fr-FR" sz="1800" dirty="0" err="1"/>
              <a:t>will</a:t>
            </a:r>
            <a:r>
              <a:rPr lang="fr-FR" sz="1800" dirty="0"/>
              <a:t> </a:t>
            </a:r>
            <a:r>
              <a:rPr lang="fr-FR" sz="1800" dirty="0" err="1"/>
              <a:t>provide</a:t>
            </a:r>
            <a:r>
              <a:rPr lang="fr-FR" sz="1800" dirty="0"/>
              <a:t> personnel and </a:t>
            </a:r>
            <a:r>
              <a:rPr lang="fr-FR" sz="1800" dirty="0" err="1"/>
              <a:t>material</a:t>
            </a:r>
            <a:r>
              <a:rPr lang="fr-FR" sz="1800" dirty="0"/>
              <a:t> for an </a:t>
            </a:r>
            <a:r>
              <a:rPr lang="fr-FR" sz="1800" dirty="0" err="1"/>
              <a:t>additional</a:t>
            </a:r>
            <a:r>
              <a:rPr lang="fr-FR" sz="1800" dirty="0"/>
              <a:t> value of 7.5 MCHF</a:t>
            </a:r>
            <a:br>
              <a:rPr lang="fr-FR" sz="1800" dirty="0"/>
            </a:br>
            <a:endParaRPr lang="fr-FR" sz="1800" dirty="0"/>
          </a:p>
          <a:p>
            <a:r>
              <a:rPr lang="fr-FR" sz="2000" dirty="0" err="1"/>
              <a:t>Special</a:t>
            </a:r>
            <a:r>
              <a:rPr lang="fr-FR" sz="2000" dirty="0"/>
              <a:t> </a:t>
            </a:r>
            <a:r>
              <a:rPr lang="fr-FR" sz="2000" dirty="0" err="1"/>
              <a:t>Swiss</a:t>
            </a:r>
            <a:r>
              <a:rPr lang="fr-FR" sz="2000" dirty="0"/>
              <a:t> contribution to the Neutrino Platform : 2.3 MCHF</a:t>
            </a:r>
          </a:p>
          <a:p>
            <a:pPr lvl="1"/>
            <a:r>
              <a:rPr lang="fr-FR" sz="1800" dirty="0" err="1"/>
              <a:t>covers</a:t>
            </a:r>
            <a:r>
              <a:rPr lang="fr-FR" sz="1800" dirty="0"/>
              <a:t> in-</a:t>
            </a:r>
            <a:r>
              <a:rPr lang="fr-FR" sz="1800" dirty="0" err="1"/>
              <a:t>kind</a:t>
            </a:r>
            <a:r>
              <a:rPr lang="fr-FR" sz="1800" dirty="0"/>
              <a:t> contributions, </a:t>
            </a:r>
            <a:r>
              <a:rPr lang="fr-FR" sz="1800" dirty="0" err="1"/>
              <a:t>through</a:t>
            </a:r>
            <a:r>
              <a:rPr lang="fr-FR" sz="1800" dirty="0"/>
              <a:t> CERN, to the infrastructure of the LBNF </a:t>
            </a:r>
            <a:r>
              <a:rPr lang="fr-FR" sz="1800" dirty="0" err="1"/>
              <a:t>facility</a:t>
            </a:r>
            <a:r>
              <a:rPr lang="fr-FR" sz="1800" dirty="0"/>
              <a:t> and DUNE </a:t>
            </a:r>
            <a:r>
              <a:rPr lang="fr-FR" sz="1800" dirty="0" err="1"/>
              <a:t>experiment</a:t>
            </a:r>
            <a:r>
              <a:rPr lang="fr-FR" sz="1800" dirty="0"/>
              <a:t> in the US (</a:t>
            </a:r>
            <a:r>
              <a:rPr lang="fr-FR" sz="1800" dirty="0" err="1"/>
              <a:t>cryogenics</a:t>
            </a:r>
            <a:r>
              <a:rPr lang="fr-FR" sz="1800" dirty="0"/>
              <a:t> for detector #1 – argon </a:t>
            </a:r>
            <a:r>
              <a:rPr lang="fr-FR" sz="1800" dirty="0" err="1"/>
              <a:t>condensers</a:t>
            </a:r>
            <a:r>
              <a:rPr lang="fr-FR" sz="1800" dirty="0"/>
              <a:t>, phase </a:t>
            </a:r>
            <a:r>
              <a:rPr lang="fr-FR" sz="1800" dirty="0" err="1"/>
              <a:t>separators</a:t>
            </a:r>
            <a:r>
              <a:rPr lang="fr-FR" sz="1800" dirty="0"/>
              <a:t> and </a:t>
            </a:r>
            <a:r>
              <a:rPr lang="fr-FR" sz="1800" dirty="0" err="1"/>
              <a:t>related</a:t>
            </a:r>
            <a:r>
              <a:rPr lang="fr-FR" sz="1800" dirty="0"/>
              <a:t> </a:t>
            </a:r>
            <a:r>
              <a:rPr lang="fr-FR" sz="1800" dirty="0" err="1"/>
              <a:t>piping</a:t>
            </a:r>
            <a:r>
              <a:rPr lang="fr-FR" sz="1800" dirty="0"/>
              <a:t>, valves and instrumentation)</a:t>
            </a:r>
          </a:p>
          <a:p>
            <a:pPr lvl="1"/>
            <a:r>
              <a:rPr lang="fr-FR" sz="1800" dirty="0" err="1"/>
              <a:t>Announced</a:t>
            </a:r>
            <a:r>
              <a:rPr lang="fr-FR" sz="1800" dirty="0"/>
              <a:t> in </a:t>
            </a:r>
            <a:r>
              <a:rPr lang="fr-FR" sz="1800" dirty="0" err="1"/>
              <a:t>letter</a:t>
            </a:r>
            <a:r>
              <a:rPr lang="fr-FR" sz="1800" dirty="0"/>
              <a:t> by State </a:t>
            </a:r>
            <a:r>
              <a:rPr lang="fr-FR" sz="1800" dirty="0" err="1"/>
              <a:t>Secretary</a:t>
            </a:r>
            <a:r>
              <a:rPr lang="fr-FR" sz="1800" dirty="0"/>
              <a:t> M. </a:t>
            </a:r>
            <a:r>
              <a:rPr lang="fr-FR" sz="1800" dirty="0" err="1"/>
              <a:t>Hirayama</a:t>
            </a:r>
            <a:r>
              <a:rPr lang="fr-FR" sz="1800" dirty="0"/>
              <a:t> to the US DOE, 5.6.2019</a:t>
            </a:r>
          </a:p>
          <a:p>
            <a:pPr lvl="1"/>
            <a:r>
              <a:rPr lang="fr-FR" sz="1800" dirty="0" err="1"/>
              <a:t>Approved</a:t>
            </a:r>
            <a:r>
              <a:rPr lang="fr-FR" sz="1800" dirty="0"/>
              <a:t> by CERN Council in </a:t>
            </a:r>
            <a:r>
              <a:rPr lang="fr-FR" sz="1800" dirty="0" err="1"/>
              <a:t>June</a:t>
            </a:r>
            <a:r>
              <a:rPr lang="fr-FR" sz="1800" dirty="0"/>
              <a:t>, for </a:t>
            </a:r>
            <a:r>
              <a:rPr lang="fr-FR" sz="1800" dirty="0" err="1"/>
              <a:t>being</a:t>
            </a:r>
            <a:r>
              <a:rPr lang="fr-FR" sz="1800" dirty="0"/>
              <a:t> </a:t>
            </a:r>
            <a:r>
              <a:rPr lang="fr-FR" sz="1800" dirty="0" err="1"/>
              <a:t>added</a:t>
            </a:r>
            <a:r>
              <a:rPr lang="fr-FR" sz="1800" dirty="0"/>
              <a:t> to the CERN 2020 Budget</a:t>
            </a:r>
          </a:p>
          <a:p>
            <a:pPr marL="457200" lvl="1" indent="0">
              <a:buNone/>
            </a:pPr>
            <a:endParaRPr lang="fr-FR" sz="1800" dirty="0"/>
          </a:p>
          <a:p>
            <a:r>
              <a:rPr lang="fr-FR" sz="2000" dirty="0"/>
              <a:t>CH </a:t>
            </a:r>
            <a:r>
              <a:rPr lang="fr-FR" sz="2000" dirty="0" err="1"/>
              <a:t>Member</a:t>
            </a:r>
            <a:r>
              <a:rPr lang="fr-FR" sz="2000" dirty="0"/>
              <a:t> State contribution to the CERN budget 2020 : 47.5 MCHF</a:t>
            </a:r>
          </a:p>
        </p:txBody>
      </p:sp>
    </p:spTree>
    <p:extLst>
      <p:ext uri="{BB962C8B-B14F-4D97-AF65-F5344CB8AC3E}">
        <p14:creationId xmlns:p14="http://schemas.microsoft.com/office/powerpoint/2010/main" val="452073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Science Gateway (1)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209532" y="1124744"/>
            <a:ext cx="5040560" cy="1777752"/>
          </a:xfrm>
        </p:spPr>
        <p:txBody>
          <a:bodyPr/>
          <a:lstStyle/>
          <a:p>
            <a:pPr lvl="1"/>
            <a:r>
              <a:rPr lang="fr-FR" dirty="0"/>
              <a:t>a hub for </a:t>
            </a:r>
            <a:r>
              <a:rPr lang="fr-FR" dirty="0" err="1"/>
              <a:t>education</a:t>
            </a:r>
            <a:r>
              <a:rPr lang="fr-FR" dirty="0"/>
              <a:t>, training and </a:t>
            </a:r>
            <a:r>
              <a:rPr lang="fr-FR" dirty="0" err="1"/>
              <a:t>outreach</a:t>
            </a:r>
            <a:r>
              <a:rPr lang="fr-FR" dirty="0"/>
              <a:t>, 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built</a:t>
            </a:r>
            <a:r>
              <a:rPr lang="fr-FR" dirty="0"/>
              <a:t> </a:t>
            </a:r>
            <a:r>
              <a:rPr lang="fr-FR" dirty="0" err="1"/>
              <a:t>around</a:t>
            </a:r>
            <a:r>
              <a:rPr lang="fr-FR" dirty="0"/>
              <a:t> the Globe, </a:t>
            </a:r>
            <a:r>
              <a:rPr lang="fr-FR" dirty="0" err="1"/>
              <a:t>aiming</a:t>
            </a:r>
            <a:r>
              <a:rPr lang="fr-FR" dirty="0"/>
              <a:t> at </a:t>
            </a:r>
            <a:r>
              <a:rPr lang="fr-FR" dirty="0" err="1"/>
              <a:t>satisfying</a:t>
            </a:r>
            <a:r>
              <a:rPr lang="fr-FR" dirty="0"/>
              <a:t> the &gt; 300’000 </a:t>
            </a:r>
            <a:r>
              <a:rPr lang="fr-FR" dirty="0" err="1"/>
              <a:t>visit</a:t>
            </a:r>
            <a:r>
              <a:rPr lang="fr-FR" dirty="0"/>
              <a:t> </a:t>
            </a:r>
            <a:r>
              <a:rPr lang="fr-FR" dirty="0" err="1"/>
              <a:t>requests</a:t>
            </a:r>
            <a:r>
              <a:rPr lang="fr-FR" dirty="0"/>
              <a:t> per </a:t>
            </a:r>
            <a:r>
              <a:rPr lang="fr-FR" dirty="0" err="1"/>
              <a:t>year</a:t>
            </a:r>
            <a:r>
              <a:rPr lang="fr-FR" dirty="0"/>
              <a:t> </a:t>
            </a:r>
          </a:p>
          <a:p>
            <a:pPr lvl="1"/>
            <a:r>
              <a:rPr lang="fr-FR" dirty="0"/>
              <a:t>7000 m</a:t>
            </a:r>
            <a:r>
              <a:rPr lang="fr-FR" baseline="30000" dirty="0"/>
              <a:t>2</a:t>
            </a:r>
            <a:r>
              <a:rPr lang="fr-FR" dirty="0"/>
              <a:t>, incl. 1000-seat auditorium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FBEDDA-05CC-A547-96C2-6B11588C6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CHIPP Plenary, Kandersteg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B68C18-F7D7-394E-AC23-B184931C40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990840"/>
            <a:ext cx="4432548" cy="24273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9C18B6-166C-374D-9716-EECF90C9D3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520" y="2811360"/>
            <a:ext cx="8873613" cy="3470496"/>
          </a:xfrm>
          <a:prstGeom prst="rect">
            <a:avLst/>
          </a:prstGeom>
          <a:effectLst>
            <a:outerShdw blurRad="50800" dist="2794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3608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Science Gateway (2)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Dissertori, July 3, 2019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FBEDDA-05CC-A547-96C2-6B11588C6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CHIPP Plenary, Kandersteg</a:t>
            </a:r>
            <a:endParaRPr lang="en-GB" dirty="0"/>
          </a:p>
        </p:txBody>
      </p:sp>
      <p:sp>
        <p:nvSpPr>
          <p:cNvPr id="10" name="Espace réservé du contenu 2">
            <a:extLst>
              <a:ext uri="{FF2B5EF4-FFF2-40B4-BE49-F238E27FC236}">
                <a16:creationId xmlns:a16="http://schemas.microsoft.com/office/drawing/2014/main" id="{E794A674-8B4D-C34E-8829-A06643B1A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59568" y="954764"/>
            <a:ext cx="9987068" cy="1777752"/>
          </a:xfrm>
        </p:spPr>
        <p:txBody>
          <a:bodyPr/>
          <a:lstStyle/>
          <a:p>
            <a:pPr lvl="1"/>
            <a:r>
              <a:rPr lang="fr-FR" sz="1800" dirty="0"/>
              <a:t>total </a:t>
            </a:r>
            <a:r>
              <a:rPr lang="fr-FR" sz="1800" dirty="0" err="1"/>
              <a:t>funding</a:t>
            </a:r>
            <a:r>
              <a:rPr lang="fr-FR" sz="1800" dirty="0"/>
              <a:t> </a:t>
            </a:r>
            <a:r>
              <a:rPr lang="fr-FR" sz="1800" dirty="0" err="1"/>
              <a:t>secured</a:t>
            </a:r>
            <a:r>
              <a:rPr lang="fr-FR" sz="1800" dirty="0"/>
              <a:t> </a:t>
            </a:r>
            <a:r>
              <a:rPr lang="fr-FR" sz="1800" dirty="0" err="1"/>
              <a:t>so</a:t>
            </a:r>
            <a:r>
              <a:rPr lang="fr-FR" sz="1800" dirty="0"/>
              <a:t> far: </a:t>
            </a:r>
            <a:r>
              <a:rPr lang="fr-FR" sz="1800" b="1" dirty="0"/>
              <a:t>59.5 MCHF</a:t>
            </a:r>
            <a:r>
              <a:rPr lang="fr-FR" sz="1800" dirty="0"/>
              <a:t> out of </a:t>
            </a:r>
            <a:r>
              <a:rPr lang="fr-FR" sz="1800" b="1" dirty="0"/>
              <a:t>79 MCHF total </a:t>
            </a:r>
            <a:r>
              <a:rPr lang="fr-FR" sz="1800" b="1" dirty="0" err="1"/>
              <a:t>cost</a:t>
            </a:r>
            <a:endParaRPr lang="fr-FR" sz="1800" b="1" dirty="0"/>
          </a:p>
          <a:p>
            <a:pPr lvl="1"/>
            <a:r>
              <a:rPr lang="fr-FR" sz="1800" dirty="0"/>
              <a:t>contribution of 45 MCHF </a:t>
            </a:r>
            <a:r>
              <a:rPr lang="fr-FR" sz="1800" dirty="0" err="1"/>
              <a:t>from</a:t>
            </a:r>
            <a:r>
              <a:rPr lang="fr-FR" sz="1800" dirty="0"/>
              <a:t> the FCA </a:t>
            </a:r>
            <a:r>
              <a:rPr lang="fr-FR" sz="1800" dirty="0" err="1"/>
              <a:t>Foundation</a:t>
            </a:r>
            <a:r>
              <a:rPr lang="fr-FR" sz="1800" dirty="0"/>
              <a:t> </a:t>
            </a:r>
            <a:r>
              <a:rPr lang="fr-FR" sz="1600" dirty="0"/>
              <a:t>(Fiat Chrysler Automobiles, </a:t>
            </a:r>
            <a:r>
              <a:rPr lang="fr-FR" sz="1600" dirty="0" err="1"/>
              <a:t>Fondazione</a:t>
            </a:r>
            <a:r>
              <a:rPr lang="fr-FR" sz="1600" dirty="0"/>
              <a:t> Agnelli)</a:t>
            </a:r>
            <a:endParaRPr lang="fr-FR" sz="1800" dirty="0"/>
          </a:p>
          <a:p>
            <a:pPr lvl="1"/>
            <a:r>
              <a:rPr lang="fr-FR" sz="1800" dirty="0" err="1"/>
              <a:t>additional</a:t>
            </a:r>
            <a:r>
              <a:rPr lang="fr-FR" sz="1800" dirty="0"/>
              <a:t> donations by Loterie Romande, </a:t>
            </a:r>
            <a:r>
              <a:rPr lang="fr-FR" sz="1800" dirty="0" err="1"/>
              <a:t>Göhner</a:t>
            </a:r>
            <a:r>
              <a:rPr lang="fr-FR" sz="1800" dirty="0"/>
              <a:t> </a:t>
            </a:r>
            <a:r>
              <a:rPr lang="fr-FR" sz="1800" dirty="0" err="1"/>
              <a:t>Foundation</a:t>
            </a:r>
            <a:r>
              <a:rPr lang="fr-FR" sz="1800" dirty="0"/>
              <a:t> (CH) and </a:t>
            </a:r>
            <a:r>
              <a:rPr lang="fr-FR" sz="1800" dirty="0" err="1"/>
              <a:t>others</a:t>
            </a:r>
            <a:endParaRPr lang="fr-FR" sz="1800" dirty="0"/>
          </a:p>
          <a:p>
            <a:pPr lvl="1"/>
            <a:r>
              <a:rPr lang="fr-FR" sz="1800" dirty="0" err="1"/>
              <a:t>Drawings</a:t>
            </a:r>
            <a:r>
              <a:rPr lang="fr-FR" sz="1800" dirty="0"/>
              <a:t> to </a:t>
            </a:r>
            <a:r>
              <a:rPr lang="fr-FR" sz="1800" dirty="0" err="1"/>
              <a:t>be</a:t>
            </a:r>
            <a:r>
              <a:rPr lang="fr-FR" sz="1800" dirty="0"/>
              <a:t> </a:t>
            </a:r>
            <a:r>
              <a:rPr lang="fr-FR" sz="1800" dirty="0" err="1"/>
              <a:t>frozen</a:t>
            </a:r>
            <a:r>
              <a:rPr lang="fr-FR" sz="1800" dirty="0"/>
              <a:t> end of </a:t>
            </a:r>
            <a:r>
              <a:rPr lang="fr-FR" sz="1800" dirty="0" err="1"/>
              <a:t>June</a:t>
            </a:r>
            <a:endParaRPr lang="fr-FR" sz="1800" dirty="0"/>
          </a:p>
          <a:p>
            <a:pPr lvl="1"/>
            <a:r>
              <a:rPr lang="fr-FR" sz="1800" dirty="0"/>
              <a:t>Great </a:t>
            </a:r>
            <a:r>
              <a:rPr lang="fr-FR" sz="1800" dirty="0" err="1"/>
              <a:t>progress</a:t>
            </a:r>
            <a:r>
              <a:rPr lang="fr-FR" sz="1800" dirty="0"/>
              <a:t> on </a:t>
            </a:r>
            <a:r>
              <a:rPr lang="fr-FR" sz="1800" dirty="0" err="1"/>
              <a:t>technical</a:t>
            </a:r>
            <a:r>
              <a:rPr lang="fr-FR" sz="1800" dirty="0"/>
              <a:t> aspects and building permit, </a:t>
            </a:r>
            <a:r>
              <a:rPr lang="fr-FR" sz="1800" dirty="0" err="1"/>
              <a:t>with</a:t>
            </a:r>
            <a:r>
              <a:rPr lang="fr-FR" sz="1800" dirty="0"/>
              <a:t> full support of the Canton</a:t>
            </a:r>
          </a:p>
          <a:p>
            <a:pPr lvl="1"/>
            <a:r>
              <a:rPr lang="fr-FR" sz="1800" dirty="0"/>
              <a:t>On </a:t>
            </a:r>
            <a:r>
              <a:rPr lang="fr-FR" sz="1800" dirty="0" err="1"/>
              <a:t>schedule</a:t>
            </a:r>
            <a:r>
              <a:rPr lang="fr-FR" sz="1800" dirty="0"/>
              <a:t> to </a:t>
            </a:r>
            <a:r>
              <a:rPr lang="fr-FR" sz="1800" b="1" dirty="0" err="1"/>
              <a:t>start</a:t>
            </a:r>
            <a:r>
              <a:rPr lang="fr-FR" sz="1800" b="1" dirty="0"/>
              <a:t> construction Q3 2020</a:t>
            </a:r>
            <a:r>
              <a:rPr lang="fr-FR" sz="1800" dirty="0"/>
              <a:t>, </a:t>
            </a:r>
            <a:r>
              <a:rPr lang="fr-FR" sz="1800" b="1" dirty="0"/>
              <a:t>inauguration end 2022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E19E4A8-2AFC-E943-9CE3-87C6FF962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652" y="3140968"/>
            <a:ext cx="7260696" cy="316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20239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Personnalisé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FF"/>
      </a:hlink>
      <a:folHlink>
        <a:srgbClr val="FFFFFF"/>
      </a:folHlink>
    </a:clrScheme>
    <a:fontScheme name="Blank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2" charset="0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147616</TotalTime>
  <Words>1918</Words>
  <Application>Microsoft Macintosh PowerPoint</Application>
  <PresentationFormat>A4 Paper (210x297 mm)</PresentationFormat>
  <Paragraphs>287</Paragraphs>
  <Slides>20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ＭＳ Ｐゴシック</vt:lpstr>
      <vt:lpstr>Arial</vt:lpstr>
      <vt:lpstr>Calibri</vt:lpstr>
      <vt:lpstr>Monotype Sorts</vt:lpstr>
      <vt:lpstr>Times</vt:lpstr>
      <vt:lpstr>Wingdings</vt:lpstr>
      <vt:lpstr>Blank</vt:lpstr>
      <vt:lpstr>News from CERN and CERN Council (since summer 2018)</vt:lpstr>
      <vt:lpstr>Topics</vt:lpstr>
      <vt:lpstr>Swiss delegation</vt:lpstr>
      <vt:lpstr>Main elections/appointments</vt:lpstr>
      <vt:lpstr>Search for the next DG</vt:lpstr>
      <vt:lpstr>Medium Term Plan (MTP)   and  Cumulative Budget Deficit  (CBD)</vt:lpstr>
      <vt:lpstr>CH-related Finance Matters </vt:lpstr>
      <vt:lpstr>Science Gateway (1)</vt:lpstr>
      <vt:lpstr>Science Gateway (2)</vt:lpstr>
      <vt:lpstr>CERN enlargement process </vt:lpstr>
      <vt:lpstr>CERN enlargement process</vt:lpstr>
      <vt:lpstr>European Strategy for Particle Physics</vt:lpstr>
      <vt:lpstr>European Strategy for Particle Physics</vt:lpstr>
      <vt:lpstr>LHC Long Shutdown 2 </vt:lpstr>
      <vt:lpstr>Lhc Injectors Upgrade (LIU)</vt:lpstr>
      <vt:lpstr>LS2 : experiments</vt:lpstr>
      <vt:lpstr>Upgrades of the LHC experiments</vt:lpstr>
      <vt:lpstr>Other recent reports to the SPC (1)</vt:lpstr>
      <vt:lpstr>Other recent reports to the SPC (2)</vt:lpstr>
      <vt:lpstr>Events CERN–Switzerland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B-Physics at Hadron Machines (BTeV and LHCb)</dc:title>
  <dc:creator>T. Nakada</dc:creator>
  <cp:lastModifiedBy>Guenther Dissertori</cp:lastModifiedBy>
  <cp:revision>10069</cp:revision>
  <cp:lastPrinted>2019-07-01T09:41:20Z</cp:lastPrinted>
  <dcterms:created xsi:type="dcterms:W3CDTF">2012-02-29T21:23:26Z</dcterms:created>
  <dcterms:modified xsi:type="dcterms:W3CDTF">2019-07-02T21:24:36Z</dcterms:modified>
</cp:coreProperties>
</file>