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4" r:id="rId3"/>
    <p:sldMasterId id="2147483716" r:id="rId4"/>
    <p:sldMasterId id="2147483723" r:id="rId5"/>
    <p:sldMasterId id="2147483735" r:id="rId6"/>
    <p:sldMasterId id="2147483747" r:id="rId7"/>
  </p:sldMasterIdLst>
  <p:notesMasterIdLst>
    <p:notesMasterId r:id="rId25"/>
  </p:notesMasterIdLst>
  <p:sldIdLst>
    <p:sldId id="256" r:id="rId8"/>
    <p:sldId id="257" r:id="rId9"/>
    <p:sldId id="263" r:id="rId10"/>
    <p:sldId id="264" r:id="rId11"/>
    <p:sldId id="281" r:id="rId12"/>
    <p:sldId id="285" r:id="rId13"/>
    <p:sldId id="269" r:id="rId14"/>
    <p:sldId id="270" r:id="rId15"/>
    <p:sldId id="271" r:id="rId16"/>
    <p:sldId id="282" r:id="rId17"/>
    <p:sldId id="277" r:id="rId18"/>
    <p:sldId id="279" r:id="rId19"/>
    <p:sldId id="276" r:id="rId20"/>
    <p:sldId id="278" r:id="rId21"/>
    <p:sldId id="272" r:id="rId22"/>
    <p:sldId id="284" r:id="rId23"/>
    <p:sldId id="283" r:id="rId2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0" d="100"/>
          <a:sy n="120" d="100"/>
        </p:scale>
        <p:origin x="17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cern-my.sharepoint.com/personal/erk_jensen_cern_ch/Documents/Granada/Figure%20of%20Merit%20Lepton%20machin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25462676667702E-2"/>
          <c:y val="3.3640499612827356E-2"/>
          <c:w val="0.90297379710678272"/>
          <c:h val="0.88784222010791836"/>
        </c:manualLayout>
      </c:layout>
      <c:scatterChart>
        <c:scatterStyle val="lineMarker"/>
        <c:varyColors val="0"/>
        <c:ser>
          <c:idx val="2"/>
          <c:order val="0"/>
          <c:tx>
            <c:strRef>
              <c:f>'Leptron Colliders'!$C$4</c:f>
              <c:strCache>
                <c:ptCount val="1"/>
                <c:pt idx="0">
                  <c:v>ILC</c:v>
                </c:pt>
              </c:strCache>
            </c:strRef>
          </c:tx>
          <c:spPr>
            <a:ln w="28575" cap="flat" cmpd="sng" algn="ctr">
              <a:solidFill>
                <a:srgbClr val="FF0000"/>
              </a:solidFill>
              <a:round/>
            </a:ln>
            <a:effectLst/>
          </c:spPr>
          <c:marker>
            <c:symbol val="triangle"/>
            <c:size val="8"/>
            <c:spPr>
              <a:solidFill>
                <a:srgbClr val="FF0000"/>
              </a:solidFill>
              <a:ln w="28575" cap="flat" cmpd="sng" algn="ctr">
                <a:solidFill>
                  <a:srgbClr val="FF0000"/>
                </a:solidFill>
                <a:round/>
              </a:ln>
              <a:effectLst/>
            </c:spPr>
          </c:marker>
          <c:xVal>
            <c:numRef>
              <c:f>'Leptron Colliders'!$D$4:$D$6</c:f>
              <c:numCache>
                <c:formatCode>General</c:formatCode>
                <c:ptCount val="3"/>
                <c:pt idx="0">
                  <c:v>0.25</c:v>
                </c:pt>
                <c:pt idx="1">
                  <c:v>0.5</c:v>
                </c:pt>
                <c:pt idx="2">
                  <c:v>1</c:v>
                </c:pt>
              </c:numCache>
            </c:numRef>
          </c:xVal>
          <c:yVal>
            <c:numRef>
              <c:f>'Leptron Colliders'!$H$4:$H$6</c:f>
              <c:numCache>
                <c:formatCode>0.000</c:formatCode>
                <c:ptCount val="3"/>
                <c:pt idx="0">
                  <c:v>1.0465116279069768</c:v>
                </c:pt>
                <c:pt idx="1">
                  <c:v>1.1180124223602486</c:v>
                </c:pt>
                <c:pt idx="2">
                  <c:v>1.7192982456140349</c:v>
                </c:pt>
              </c:numCache>
            </c:numRef>
          </c:yVal>
          <c:smooth val="0"/>
          <c:extLst>
            <c:ext xmlns:c16="http://schemas.microsoft.com/office/drawing/2014/chart" uri="{C3380CC4-5D6E-409C-BE32-E72D297353CC}">
              <c16:uniqueId val="{00000000-6904-418F-8FAE-D758383CE916}"/>
            </c:ext>
          </c:extLst>
        </c:ser>
        <c:ser>
          <c:idx val="1"/>
          <c:order val="1"/>
          <c:tx>
            <c:strRef>
              <c:f>'Leptron Colliders'!$C$7</c:f>
              <c:strCache>
                <c:ptCount val="1"/>
                <c:pt idx="0">
                  <c:v>CLIC</c:v>
                </c:pt>
              </c:strCache>
            </c:strRef>
          </c:tx>
          <c:spPr>
            <a:ln w="28575" cap="flat" cmpd="sng" algn="ctr">
              <a:solidFill>
                <a:srgbClr val="00B050"/>
              </a:solidFill>
              <a:round/>
            </a:ln>
            <a:effectLst/>
          </c:spPr>
          <c:marker>
            <c:symbol val="square"/>
            <c:size val="8"/>
            <c:spPr>
              <a:solidFill>
                <a:srgbClr val="00B050"/>
              </a:solidFill>
              <a:ln w="28575" cap="flat" cmpd="dbl" algn="ctr">
                <a:solidFill>
                  <a:srgbClr val="00B050"/>
                </a:solidFill>
                <a:round/>
              </a:ln>
              <a:effectLst/>
            </c:spPr>
          </c:marker>
          <c:xVal>
            <c:numRef>
              <c:f>'Leptron Colliders'!$D$7:$D$9</c:f>
              <c:numCache>
                <c:formatCode>General</c:formatCode>
                <c:ptCount val="3"/>
                <c:pt idx="0">
                  <c:v>0.38</c:v>
                </c:pt>
                <c:pt idx="1">
                  <c:v>1.5</c:v>
                </c:pt>
                <c:pt idx="2">
                  <c:v>3</c:v>
                </c:pt>
              </c:numCache>
            </c:numRef>
          </c:xVal>
          <c:yVal>
            <c:numRef>
              <c:f>'Leptron Colliders'!$H$7:$H$9</c:f>
              <c:numCache>
                <c:formatCode>0.000</c:formatCode>
                <c:ptCount val="3"/>
                <c:pt idx="0">
                  <c:v>0.8928571428571429</c:v>
                </c:pt>
                <c:pt idx="1">
                  <c:v>1.0164835164835164</c:v>
                </c:pt>
                <c:pt idx="2">
                  <c:v>1.0016977928692701</c:v>
                </c:pt>
              </c:numCache>
            </c:numRef>
          </c:yVal>
          <c:smooth val="0"/>
          <c:extLst>
            <c:ext xmlns:c16="http://schemas.microsoft.com/office/drawing/2014/chart" uri="{C3380CC4-5D6E-409C-BE32-E72D297353CC}">
              <c16:uniqueId val="{00000001-6904-418F-8FAE-D758383CE916}"/>
            </c:ext>
          </c:extLst>
        </c:ser>
        <c:ser>
          <c:idx val="0"/>
          <c:order val="2"/>
          <c:tx>
            <c:strRef>
              <c:f>'Leptron Colliders'!$C$10</c:f>
              <c:strCache>
                <c:ptCount val="1"/>
                <c:pt idx="0">
                  <c:v>FCC-ee</c:v>
                </c:pt>
              </c:strCache>
            </c:strRef>
          </c:tx>
          <c:spPr>
            <a:ln w="28575" cap="flat" cmpd="sng" algn="ctr">
              <a:solidFill>
                <a:srgbClr val="0070C0"/>
              </a:solidFill>
              <a:round/>
            </a:ln>
            <a:effectLst/>
          </c:spPr>
          <c:marker>
            <c:symbol val="circle"/>
            <c:size val="8"/>
            <c:spPr>
              <a:solidFill>
                <a:srgbClr val="0070C0"/>
              </a:solidFill>
              <a:ln w="28575" cap="flat" cmpd="sng" algn="ctr">
                <a:solidFill>
                  <a:srgbClr val="0070C0"/>
                </a:solidFill>
                <a:round/>
              </a:ln>
              <a:effectLst/>
            </c:spPr>
          </c:marker>
          <c:xVal>
            <c:numRef>
              <c:f>'Leptron Colliders'!$D$10:$D$13</c:f>
              <c:numCache>
                <c:formatCode>General</c:formatCode>
                <c:ptCount val="4"/>
                <c:pt idx="0">
                  <c:v>9.4E-2</c:v>
                </c:pt>
                <c:pt idx="1">
                  <c:v>0.161</c:v>
                </c:pt>
                <c:pt idx="2">
                  <c:v>0.24</c:v>
                </c:pt>
                <c:pt idx="3">
                  <c:v>0.36499999999999999</c:v>
                </c:pt>
              </c:numCache>
            </c:numRef>
          </c:xVal>
          <c:yVal>
            <c:numRef>
              <c:f>'Leptron Colliders'!$H$10:$H$13</c:f>
              <c:numCache>
                <c:formatCode>0.000</c:formatCode>
                <c:ptCount val="4"/>
                <c:pt idx="0">
                  <c:v>177.6061776061776</c:v>
                </c:pt>
                <c:pt idx="1">
                  <c:v>20.216606498194945</c:v>
                </c:pt>
                <c:pt idx="2">
                  <c:v>6.0283687943262416</c:v>
                </c:pt>
                <c:pt idx="3">
                  <c:v>0.91176470588235292</c:v>
                </c:pt>
              </c:numCache>
            </c:numRef>
          </c:yVal>
          <c:smooth val="0"/>
          <c:extLst>
            <c:ext xmlns:c16="http://schemas.microsoft.com/office/drawing/2014/chart" uri="{C3380CC4-5D6E-409C-BE32-E72D297353CC}">
              <c16:uniqueId val="{00000002-6904-418F-8FAE-D758383CE916}"/>
            </c:ext>
          </c:extLst>
        </c:ser>
        <c:ser>
          <c:idx val="3"/>
          <c:order val="3"/>
          <c:tx>
            <c:strRef>
              <c:f>'Leptron Colliders'!$C$14</c:f>
              <c:strCache>
                <c:ptCount val="1"/>
                <c:pt idx="0">
                  <c:v>MAP-MC</c:v>
                </c:pt>
              </c:strCache>
            </c:strRef>
          </c:tx>
          <c:spPr>
            <a:ln w="28575" cap="flat" cmpd="sng" algn="ctr">
              <a:solidFill>
                <a:srgbClr val="FFC000"/>
              </a:solidFill>
              <a:round/>
            </a:ln>
            <a:effectLst/>
          </c:spPr>
          <c:marker>
            <c:symbol val="square"/>
            <c:size val="8"/>
            <c:spPr>
              <a:solidFill>
                <a:srgbClr val="FFC000"/>
              </a:solidFill>
              <a:ln w="28575" cap="flat" cmpd="sng" algn="ctr">
                <a:solidFill>
                  <a:srgbClr val="FFC000"/>
                </a:solidFill>
                <a:round/>
              </a:ln>
              <a:effectLst/>
            </c:spPr>
          </c:marker>
          <c:xVal>
            <c:numRef>
              <c:f>'Leptron Colliders'!$D$14:$D$17</c:f>
              <c:numCache>
                <c:formatCode>General</c:formatCode>
                <c:ptCount val="4"/>
                <c:pt idx="0">
                  <c:v>0.126</c:v>
                </c:pt>
                <c:pt idx="1">
                  <c:v>1.5</c:v>
                </c:pt>
                <c:pt idx="2">
                  <c:v>3</c:v>
                </c:pt>
                <c:pt idx="3">
                  <c:v>6</c:v>
                </c:pt>
              </c:numCache>
            </c:numRef>
          </c:xVal>
          <c:yVal>
            <c:numRef>
              <c:f>'Leptron Colliders'!$H$14:$H$17</c:f>
              <c:numCache>
                <c:formatCode>0.000</c:formatCode>
                <c:ptCount val="4"/>
                <c:pt idx="0">
                  <c:v>4.0000000000000001E-3</c:v>
                </c:pt>
                <c:pt idx="1">
                  <c:v>0.57870370370370372</c:v>
                </c:pt>
                <c:pt idx="2">
                  <c:v>1.9130434782608696</c:v>
                </c:pt>
                <c:pt idx="3">
                  <c:v>4.4444444444444446</c:v>
                </c:pt>
              </c:numCache>
            </c:numRef>
          </c:yVal>
          <c:smooth val="0"/>
          <c:extLst>
            <c:ext xmlns:c16="http://schemas.microsoft.com/office/drawing/2014/chart" uri="{C3380CC4-5D6E-409C-BE32-E72D297353CC}">
              <c16:uniqueId val="{00000003-6904-418F-8FAE-D758383CE916}"/>
            </c:ext>
          </c:extLst>
        </c:ser>
        <c:dLbls>
          <c:showLegendKey val="0"/>
          <c:showVal val="0"/>
          <c:showCatName val="0"/>
          <c:showSerName val="0"/>
          <c:showPercent val="0"/>
          <c:showBubbleSize val="0"/>
        </c:dLbls>
        <c:axId val="234429760"/>
        <c:axId val="234423424"/>
      </c:scatterChart>
      <c:valAx>
        <c:axId val="234429760"/>
        <c:scaling>
          <c:logBase val="10"/>
          <c:orientation val="minMax"/>
        </c:scaling>
        <c:delete val="0"/>
        <c:axPos val="b"/>
        <c:majorGridlines>
          <c:spPr>
            <a:ln w="15875" cap="flat" cmpd="sng" algn="ctr">
              <a:solidFill>
                <a:schemeClr val="bg1">
                  <a:lumMod val="65000"/>
                </a:schemeClr>
              </a:solidFill>
              <a:round/>
            </a:ln>
            <a:effectLst/>
          </c:spPr>
        </c:majorGridlines>
        <c:minorGridlines>
          <c:spPr>
            <a:ln w="9525" cap="flat" cmpd="sng" algn="ctr">
              <a:solidFill>
                <a:schemeClr val="bg1">
                  <a:lumMod val="7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none" spc="0" normalizeH="0" baseline="0">
                <a:solidFill>
                  <a:schemeClr val="tx1">
                    <a:lumMod val="65000"/>
                    <a:lumOff val="35000"/>
                  </a:schemeClr>
                </a:solidFill>
                <a:latin typeface="+mn-lt"/>
                <a:ea typeface="+mn-ea"/>
                <a:cs typeface="+mn-cs"/>
              </a:defRPr>
            </a:pPr>
            <a:endParaRPr lang="de-DE"/>
          </a:p>
        </c:txPr>
        <c:crossAx val="234423424"/>
        <c:crossesAt val="1.0000000000000002E-2"/>
        <c:crossBetween val="midCat"/>
      </c:valAx>
      <c:valAx>
        <c:axId val="234423424"/>
        <c:scaling>
          <c:logBase val="10"/>
          <c:orientation val="minMax"/>
          <c:max val="1000"/>
          <c:min val="1.0000000000000002E-2"/>
        </c:scaling>
        <c:delete val="0"/>
        <c:axPos val="l"/>
        <c:majorGridlines>
          <c:spPr>
            <a:ln w="15875" cap="flat" cmpd="sng" algn="ctr">
              <a:solidFill>
                <a:schemeClr val="bg1">
                  <a:lumMod val="65000"/>
                </a:schemeClr>
              </a:solidFill>
              <a:round/>
            </a:ln>
            <a:effectLst/>
          </c:spPr>
        </c:majorGridlines>
        <c:minorGridlines>
          <c:spPr>
            <a:ln w="9525" cap="flat" cmpd="sng" algn="ctr">
              <a:solidFill>
                <a:schemeClr val="bg1">
                  <a:lumMod val="75000"/>
                </a:schemeClr>
              </a:solidFill>
              <a:round/>
            </a:ln>
            <a:effectLst/>
          </c:spPr>
        </c:min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234429760"/>
        <c:crossesAt val="1.0000000000000002E-2"/>
        <c:crossBetween val="midCat"/>
      </c:valAx>
      <c:spPr>
        <a:noFill/>
        <a:ln>
          <a:noFill/>
        </a:ln>
        <a:effectLst/>
      </c:spPr>
    </c:plotArea>
    <c:legend>
      <c:legendPos val="r"/>
      <c:layout>
        <c:manualLayout>
          <c:xMode val="edge"/>
          <c:yMode val="edge"/>
          <c:x val="0.575660404322758"/>
          <c:y val="0.13696455355436951"/>
          <c:w val="0.12600142786615307"/>
          <c:h val="0.27298304327801443"/>
        </c:manualLayout>
      </c:layout>
      <c:overlay val="0"/>
      <c:spPr>
        <a:solidFill>
          <a:srgbClr val="FFFFFF">
            <a:alpha val="50196"/>
          </a:srgbClr>
        </a:solid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b="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1874A-8DA4-4F87-8703-A7371F7A0CE2}" type="datetimeFigureOut">
              <a:rPr lang="de-CH" smtClean="0"/>
              <a:t>03.07.2019</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5D7B1-27E7-45DD-9D8B-545B8CC1D362}" type="slidenum">
              <a:rPr lang="de-CH" smtClean="0"/>
              <a:t>‹Nr.›</a:t>
            </a:fld>
            <a:endParaRPr lang="de-CH"/>
          </a:p>
        </p:txBody>
      </p:sp>
    </p:spTree>
    <p:extLst>
      <p:ext uri="{BB962C8B-B14F-4D97-AF65-F5344CB8AC3E}">
        <p14:creationId xmlns:p14="http://schemas.microsoft.com/office/powerpoint/2010/main" val="3441053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1201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2840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1715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264"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64"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40053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6</a:t>
            </a:fld>
            <a:endParaRPr lang="en-US"/>
          </a:p>
        </p:txBody>
      </p:sp>
    </p:spTree>
    <p:extLst>
      <p:ext uri="{BB962C8B-B14F-4D97-AF65-F5344CB8AC3E}">
        <p14:creationId xmlns:p14="http://schemas.microsoft.com/office/powerpoint/2010/main" val="4062566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76113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03048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Here is a number</a:t>
            </a:r>
            <a:r>
              <a:rPr lang="en-US" baseline="0" noProof="0" dirty="0" smtClean="0"/>
              <a:t> of collider proposals. They are all optimized for fantastic luminosity, but they consume enormous amounts of power as well. Unfortunately all have good physics reasons why the consumption is so high to achieve the required luminosity.</a:t>
            </a:r>
          </a:p>
          <a:p>
            <a:r>
              <a:rPr lang="en-US" baseline="0" noProof="0" dirty="0" smtClean="0"/>
              <a:t>Mitigating the large power consumption is a topic that is in my interest for a long time, and this be quite important for a public acceptance of such a project. </a:t>
            </a:r>
            <a:endParaRPr lang="en-US" noProof="0" dirty="0"/>
          </a:p>
        </p:txBody>
      </p:sp>
      <p:sp>
        <p:nvSpPr>
          <p:cNvPr id="4" name="Foliennummernplatzhalter 3"/>
          <p:cNvSpPr>
            <a:spLocks noGrp="1"/>
          </p:cNvSpPr>
          <p:nvPr>
            <p:ph type="sldNum" sz="quarter" idx="10"/>
          </p:nvPr>
        </p:nvSpPr>
        <p:spPr/>
        <p:txBody>
          <a:bodyPr/>
          <a:lstStyle/>
          <a:p>
            <a:fld id="{98FC0C88-9157-48DD-9302-83CE5449A1B2}" type="slidenum">
              <a:rPr lang="de-CH" smtClean="0"/>
              <a:t>16</a:t>
            </a:fld>
            <a:endParaRPr lang="de-CH"/>
          </a:p>
        </p:txBody>
      </p:sp>
    </p:spTree>
    <p:extLst>
      <p:ext uri="{BB962C8B-B14F-4D97-AF65-F5344CB8AC3E}">
        <p14:creationId xmlns:p14="http://schemas.microsoft.com/office/powerpoint/2010/main" val="835520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689B-3AB6-9842-A81F-B0A5E28864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C8C1A6-7787-0B42-8EEA-AF9BEBF7DF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918A8D-A2F1-3C4B-BEC2-303463BB003C}"/>
              </a:ext>
            </a:extLst>
          </p:cNvPr>
          <p:cNvSpPr>
            <a:spLocks noGrp="1"/>
          </p:cNvSpPr>
          <p:nvPr>
            <p:ph type="dt" sz="half" idx="10"/>
          </p:nvPr>
        </p:nvSpPr>
        <p:spPr/>
        <p:txBody>
          <a:bodyPr/>
          <a:lstStyle/>
          <a:p>
            <a:r>
              <a:rPr lang="de-DE" smtClean="0"/>
              <a:t>July 3rd, 2019</a:t>
            </a:r>
            <a:endParaRPr lang="en-US" dirty="0"/>
          </a:p>
        </p:txBody>
      </p:sp>
      <p:sp>
        <p:nvSpPr>
          <p:cNvPr id="5" name="Footer Placeholder 4">
            <a:extLst>
              <a:ext uri="{FF2B5EF4-FFF2-40B4-BE49-F238E27FC236}">
                <a16:creationId xmlns:a16="http://schemas.microsoft.com/office/drawing/2014/main" id="{AD8F5639-8D7C-8F49-9C8D-9A2EACC58239}"/>
              </a:ext>
            </a:extLst>
          </p:cNvPr>
          <p:cNvSpPr>
            <a:spLocks noGrp="1"/>
          </p:cNvSpPr>
          <p:nvPr>
            <p:ph type="ftr" sz="quarter" idx="11"/>
          </p:nvPr>
        </p:nvSpPr>
        <p:spPr/>
        <p:txBody>
          <a:bodyPr/>
          <a:lstStyle/>
          <a:p>
            <a:r>
              <a:rPr lang="en-US" dirty="0" smtClean="0"/>
              <a:t>ECFA Report</a:t>
            </a:r>
            <a:endParaRPr lang="en-US" dirty="0"/>
          </a:p>
        </p:txBody>
      </p:sp>
      <p:sp>
        <p:nvSpPr>
          <p:cNvPr id="6" name="Slide Number Placeholder 5">
            <a:extLst>
              <a:ext uri="{FF2B5EF4-FFF2-40B4-BE49-F238E27FC236}">
                <a16:creationId xmlns:a16="http://schemas.microsoft.com/office/drawing/2014/main" id="{F3033260-F1CC-5A49-B162-94C66BE92526}"/>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975193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625600" y="6356351"/>
            <a:ext cx="8764000" cy="360000"/>
          </a:xfrm>
        </p:spPr>
        <p:txBody>
          <a:bodyPr/>
          <a:lstStyle/>
          <a:p>
            <a:r>
              <a:rPr lang="en-GB" smtClean="0">
                <a:solidFill>
                  <a:srgbClr val="64BCD9"/>
                </a:solidFill>
              </a:rPr>
              <a:t>L.Rossi - LHC future @ Open symposium EUSPP-Granada May 2019</a:t>
            </a:r>
            <a:endParaRPr lang="en-GB">
              <a:solidFill>
                <a:srgbClr val="64BCD9"/>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‹Nr.›</a:t>
            </a:fld>
            <a:endParaRPr lang="fr-FR" dirty="0">
              <a:solidFill>
                <a:srgbClr val="64BCD9"/>
              </a:solidFill>
            </a:endParaRPr>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900"/>
            </a:lvl2pPr>
            <a:lvl3pPr>
              <a:buFontTx/>
              <a:buNone/>
              <a:defRPr sz="1900"/>
            </a:lvl3pPr>
            <a:lvl4pPr>
              <a:buFontTx/>
              <a:buNone/>
              <a:defRPr sz="1900"/>
            </a:lvl4pPr>
            <a:lvl5pPr>
              <a:buFontTx/>
              <a:buNone/>
              <a:defRPr sz="19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828805" y="381003"/>
            <a:ext cx="4179545" cy="1694169"/>
          </a:xfrm>
          <a:prstGeom prst="rect">
            <a:avLst/>
          </a:prstGeom>
        </p:spPr>
      </p:pic>
    </p:spTree>
    <p:extLst>
      <p:ext uri="{BB962C8B-B14F-4D97-AF65-F5344CB8AC3E}">
        <p14:creationId xmlns:p14="http://schemas.microsoft.com/office/powerpoint/2010/main" val="562519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1717553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a:p>
        </p:txBody>
      </p:sp>
      <p:sp>
        <p:nvSpPr>
          <p:cNvPr id="4" name="Date Placeholder 3"/>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033397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140382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fr-CH"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74523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4"/>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576032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6"/>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670203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Date Placeholder 2"/>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553382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6376829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fr-CH"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903406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9A42-B4A6-1E49-9770-99DCFC53C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98AB2-5905-264A-85CB-539E5D7F5A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CB5ED-2593-4643-8895-13B264DBF400}"/>
              </a:ext>
            </a:extLst>
          </p:cNvPr>
          <p:cNvSpPr>
            <a:spLocks noGrp="1"/>
          </p:cNvSpPr>
          <p:nvPr>
            <p:ph type="dt" sz="half" idx="10"/>
          </p:nvPr>
        </p:nvSpPr>
        <p:spPr/>
        <p:txBody>
          <a:bodyPr/>
          <a:lstStyle/>
          <a:p>
            <a:r>
              <a:rPr lang="de-DE" smtClean="0"/>
              <a:t>July 3rd, 2019</a:t>
            </a:r>
            <a:endParaRPr lang="en-US" dirty="0"/>
          </a:p>
        </p:txBody>
      </p:sp>
      <p:sp>
        <p:nvSpPr>
          <p:cNvPr id="5" name="Footer Placeholder 4">
            <a:extLst>
              <a:ext uri="{FF2B5EF4-FFF2-40B4-BE49-F238E27FC236}">
                <a16:creationId xmlns:a16="http://schemas.microsoft.com/office/drawing/2014/main" id="{4900F534-E41D-2A4A-8EBC-1E2507365A7C}"/>
              </a:ext>
            </a:extLst>
          </p:cNvPr>
          <p:cNvSpPr>
            <a:spLocks noGrp="1"/>
          </p:cNvSpPr>
          <p:nvPr>
            <p:ph type="ftr" sz="quarter" idx="11"/>
          </p:nvPr>
        </p:nvSpPr>
        <p:spPr/>
        <p:txBody>
          <a:bodyPr/>
          <a:lstStyle/>
          <a:p>
            <a:r>
              <a:rPr lang="en-US" dirty="0" smtClean="0"/>
              <a:t>ECFA Report</a:t>
            </a:r>
            <a:endParaRPr lang="en-US" dirty="0"/>
          </a:p>
        </p:txBody>
      </p:sp>
      <p:sp>
        <p:nvSpPr>
          <p:cNvPr id="6" name="Slide Number Placeholder 5">
            <a:extLst>
              <a:ext uri="{FF2B5EF4-FFF2-40B4-BE49-F238E27FC236}">
                <a16:creationId xmlns:a16="http://schemas.microsoft.com/office/drawing/2014/main" id="{78131E57-FCEA-8D40-9C82-BF83923853B0}"/>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3223737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fr-CH"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553357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1634875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Higgs Factories, Granada 2019</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E071486-4E65-E24B-8A3A-E44A91D5D90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7044192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280649404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999130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87050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7" y="2420891"/>
            <a:ext cx="1563273" cy="1467041"/>
          </a:xfrm>
          <a:prstGeom prst="rect">
            <a:avLst/>
          </a:prstGeom>
        </p:spPr>
      </p:pic>
    </p:spTree>
    <p:extLst>
      <p:ext uri="{BB962C8B-B14F-4D97-AF65-F5344CB8AC3E}">
        <p14:creationId xmlns:p14="http://schemas.microsoft.com/office/powerpoint/2010/main" val="4843748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a:prstGeom prst="rect">
            <a:avLst/>
          </a:prstGeom>
        </p:spPr>
        <p:txBody>
          <a:bodyPr/>
          <a:lstStyle>
            <a:lvl1pPr>
              <a:defRPr>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665606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3"/>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80"/>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3"/>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6" y="635635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‹Nr.›</a:t>
            </a:fld>
            <a:endParaRPr lang="en-US" dirty="0"/>
          </a:p>
        </p:txBody>
      </p:sp>
    </p:spTree>
    <p:extLst>
      <p:ext uri="{BB962C8B-B14F-4D97-AF65-F5344CB8AC3E}">
        <p14:creationId xmlns:p14="http://schemas.microsoft.com/office/powerpoint/2010/main" val="324627004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E2EC837-F44E-45FA-87A2-E846FF7E2B7B}" type="datetimeFigureOut">
              <a:rPr lang="en-GB" smtClean="0"/>
              <a:t>03/07/2019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3746565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2ED5-6788-734A-9AD5-9BF11D3C93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238884-8822-ED4B-BF75-07DE76FBB777}"/>
              </a:ext>
            </a:extLst>
          </p:cNvPr>
          <p:cNvSpPr>
            <a:spLocks noGrp="1"/>
          </p:cNvSpPr>
          <p:nvPr>
            <p:ph type="dt" sz="half" idx="10"/>
          </p:nvPr>
        </p:nvSpPr>
        <p:spPr/>
        <p:txBody>
          <a:bodyPr/>
          <a:lstStyle/>
          <a:p>
            <a:r>
              <a:rPr lang="de-DE" smtClean="0"/>
              <a:t>July 3rd, 2019</a:t>
            </a:r>
            <a:endParaRPr lang="en-US" dirty="0"/>
          </a:p>
        </p:txBody>
      </p:sp>
      <p:sp>
        <p:nvSpPr>
          <p:cNvPr id="4" name="Footer Placeholder 3">
            <a:extLst>
              <a:ext uri="{FF2B5EF4-FFF2-40B4-BE49-F238E27FC236}">
                <a16:creationId xmlns:a16="http://schemas.microsoft.com/office/drawing/2014/main" id="{112912DC-5C5C-5C4D-B4E4-EA520830557A}"/>
              </a:ext>
            </a:extLst>
          </p:cNvPr>
          <p:cNvSpPr>
            <a:spLocks noGrp="1"/>
          </p:cNvSpPr>
          <p:nvPr>
            <p:ph type="ftr" sz="quarter" idx="11"/>
          </p:nvPr>
        </p:nvSpPr>
        <p:spPr/>
        <p:txBody>
          <a:bodyPr/>
          <a:lstStyle/>
          <a:p>
            <a:r>
              <a:rPr lang="en-US" dirty="0" smtClean="0"/>
              <a:t>ECFA Report</a:t>
            </a:r>
            <a:endParaRPr lang="en-US" dirty="0"/>
          </a:p>
        </p:txBody>
      </p:sp>
      <p:sp>
        <p:nvSpPr>
          <p:cNvPr id="5" name="Slide Number Placeholder 4">
            <a:extLst>
              <a:ext uri="{FF2B5EF4-FFF2-40B4-BE49-F238E27FC236}">
                <a16:creationId xmlns:a16="http://schemas.microsoft.com/office/drawing/2014/main" id="{48ECC526-0EAA-1D4F-A45C-30F921757AFA}"/>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2082113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2EC837-F44E-45FA-87A2-E846FF7E2B7B}" type="datetimeFigureOut">
              <a:rPr lang="en-GB" smtClean="0"/>
              <a:t>03/07/2019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31494295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41"/>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2" y="4589465"/>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E2EC837-F44E-45FA-87A2-E846FF7E2B7B}" type="datetimeFigureOut">
              <a:rPr lang="en-GB" smtClean="0"/>
              <a:t>03/07/2019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35974437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1" y="1825625"/>
            <a:ext cx="5181600" cy="435133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1" y="1825625"/>
            <a:ext cx="5181600" cy="435133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E2EC837-F44E-45FA-87A2-E846FF7E2B7B}" type="datetimeFigureOut">
              <a:rPr lang="en-GB" smtClean="0"/>
              <a:t>03/07/2019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41028797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7"/>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E2EC837-F44E-45FA-87A2-E846FF7E2B7B}" type="datetimeFigureOut">
              <a:rPr lang="en-GB" smtClean="0"/>
              <a:t>03/07/2019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34791659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2EC837-F44E-45FA-87A2-E846FF7E2B7B}" type="datetimeFigureOut">
              <a:rPr lang="en-GB" smtClean="0"/>
              <a:t>03/07/2019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39846451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EC837-F44E-45FA-87A2-E846FF7E2B7B}" type="datetimeFigureOut">
              <a:rPr lang="en-GB" smtClean="0"/>
              <a:t>03/07/2019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9082992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8"/>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9" y="2057401"/>
            <a:ext cx="393223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E2EC837-F44E-45FA-87A2-E846FF7E2B7B}" type="datetimeFigureOut">
              <a:rPr lang="en-GB" smtClean="0"/>
              <a:t>03/07/2019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20268838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8"/>
            <a:ext cx="6172201"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9" y="2057401"/>
            <a:ext cx="393223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E2EC837-F44E-45FA-87A2-E846FF7E2B7B}" type="datetimeFigureOut">
              <a:rPr lang="en-GB" smtClean="0"/>
              <a:t>03/07/2019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203197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2EC837-F44E-45FA-87A2-E846FF7E2B7B}" type="datetimeFigureOut">
              <a:rPr lang="en-GB" smtClean="0"/>
              <a:t>03/07/2019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37348499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2EC837-F44E-45FA-87A2-E846FF7E2B7B}" type="datetimeFigureOut">
              <a:rPr lang="en-GB" smtClean="0"/>
              <a:t>03/07/2019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A127AF-8BD6-45E7-A671-DE98A3C7C2B2}" type="slidenum">
              <a:rPr lang="en-GB" smtClean="0"/>
              <a:t>‹Nr.›</a:t>
            </a:fld>
            <a:endParaRPr lang="en-GB"/>
          </a:p>
        </p:txBody>
      </p:sp>
    </p:spTree>
    <p:extLst>
      <p:ext uri="{BB962C8B-B14F-4D97-AF65-F5344CB8AC3E}">
        <p14:creationId xmlns:p14="http://schemas.microsoft.com/office/powerpoint/2010/main" val="144241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700"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smtClean="0">
                <a:solidFill>
                  <a:srgbClr val="64BCD9"/>
                </a:solidFill>
              </a:rPr>
              <a:t>L.Rossi - LHC future @ Open symposium EUSPP-Granada May 2019</a:t>
            </a:r>
            <a:endParaRPr lang="en-GB" dirty="0">
              <a:solidFill>
                <a:srgbClr val="64BCD9"/>
              </a:solidFill>
            </a:endParaRP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rPr>
              <a:pPr/>
              <a:t>‹Nr.›</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828805" y="381003"/>
            <a:ext cx="4179545" cy="1694169"/>
          </a:xfrm>
          <a:prstGeom prst="rect">
            <a:avLst/>
          </a:prstGeom>
        </p:spPr>
      </p:pic>
      <p:sp>
        <p:nvSpPr>
          <p:cNvPr id="15" name="Espace réservé du texte 14"/>
          <p:cNvSpPr>
            <a:spLocks noGrp="1"/>
          </p:cNvSpPr>
          <p:nvPr>
            <p:ph type="body" sz="quarter" idx="14" hasCustomPrompt="1"/>
          </p:nvPr>
        </p:nvSpPr>
        <p:spPr>
          <a:xfrm>
            <a:off x="1828800" y="5899151"/>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900"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4201463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a:p>
        </p:txBody>
      </p:sp>
      <p:sp>
        <p:nvSpPr>
          <p:cNvPr id="4" name="Date Placeholder 3"/>
          <p:cNvSpPr>
            <a:spLocks noGrp="1"/>
          </p:cNvSpPr>
          <p:nvPr>
            <p:ph type="dt" sz="half" idx="10"/>
          </p:nvPr>
        </p:nvSpPr>
        <p:spPr/>
        <p:txBody>
          <a:bodyPr/>
          <a:lstStyle/>
          <a:p>
            <a:r>
              <a:rPr lang="de-DE" smtClean="0"/>
              <a:t>D. Schulte</a:t>
            </a:r>
            <a:endParaRPr lang="en-US"/>
          </a:p>
        </p:txBody>
      </p:sp>
      <p:sp>
        <p:nvSpPr>
          <p:cNvPr id="5" name="Footer Placeholder 4"/>
          <p:cNvSpPr>
            <a:spLocks noGrp="1"/>
          </p:cNvSpPr>
          <p:nvPr>
            <p:ph type="ftr" sz="quarter" idx="11"/>
          </p:nvPr>
        </p:nvSpPr>
        <p:spPr/>
        <p:txBody>
          <a:bodyPr/>
          <a:lstStyle/>
          <a:p>
            <a:r>
              <a:rPr lang="en-US" smtClean="0"/>
              <a:t>Higgs Factories, Granada 2019</a:t>
            </a:r>
            <a:endParaRPr lang="en-US"/>
          </a:p>
        </p:txBody>
      </p:sp>
      <p:sp>
        <p:nvSpPr>
          <p:cNvPr id="6" name="Slide Number Placeholder 5"/>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28343034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de-DE" smtClean="0"/>
              <a:t>D. Schulte</a:t>
            </a:r>
            <a:endParaRPr lang="en-US"/>
          </a:p>
        </p:txBody>
      </p:sp>
      <p:sp>
        <p:nvSpPr>
          <p:cNvPr id="5" name="Footer Placeholder 4"/>
          <p:cNvSpPr>
            <a:spLocks noGrp="1"/>
          </p:cNvSpPr>
          <p:nvPr>
            <p:ph type="ftr" sz="quarter" idx="11"/>
          </p:nvPr>
        </p:nvSpPr>
        <p:spPr/>
        <p:txBody>
          <a:bodyPr/>
          <a:lstStyle/>
          <a:p>
            <a:r>
              <a:rPr lang="en-US" smtClean="0"/>
              <a:t>Higgs Factories, Granada 2019</a:t>
            </a:r>
            <a:endParaRPr lang="en-US"/>
          </a:p>
        </p:txBody>
      </p:sp>
      <p:sp>
        <p:nvSpPr>
          <p:cNvPr id="6" name="Slide Number Placeholder 5"/>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19624716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fr-CH"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de-DE" smtClean="0"/>
              <a:t>D. Schulte</a:t>
            </a:r>
            <a:endParaRPr lang="en-US"/>
          </a:p>
        </p:txBody>
      </p:sp>
      <p:sp>
        <p:nvSpPr>
          <p:cNvPr id="5" name="Footer Placeholder 4"/>
          <p:cNvSpPr>
            <a:spLocks noGrp="1"/>
          </p:cNvSpPr>
          <p:nvPr>
            <p:ph type="ftr" sz="quarter" idx="11"/>
          </p:nvPr>
        </p:nvSpPr>
        <p:spPr/>
        <p:txBody>
          <a:bodyPr/>
          <a:lstStyle/>
          <a:p>
            <a:r>
              <a:rPr lang="en-US" smtClean="0"/>
              <a:t>Higgs Factories, Granada 2019</a:t>
            </a:r>
            <a:endParaRPr lang="en-US"/>
          </a:p>
        </p:txBody>
      </p:sp>
      <p:sp>
        <p:nvSpPr>
          <p:cNvPr id="6" name="Slide Number Placeholder 5"/>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10661079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4"/>
          <p:cNvSpPr>
            <a:spLocks noGrp="1"/>
          </p:cNvSpPr>
          <p:nvPr>
            <p:ph type="dt" sz="half" idx="10"/>
          </p:nvPr>
        </p:nvSpPr>
        <p:spPr/>
        <p:txBody>
          <a:bodyPr/>
          <a:lstStyle/>
          <a:p>
            <a:r>
              <a:rPr lang="de-DE" smtClean="0"/>
              <a:t>D. Schulte</a:t>
            </a:r>
            <a:endParaRPr lang="en-US"/>
          </a:p>
        </p:txBody>
      </p:sp>
      <p:sp>
        <p:nvSpPr>
          <p:cNvPr id="6" name="Footer Placeholder 5"/>
          <p:cNvSpPr>
            <a:spLocks noGrp="1"/>
          </p:cNvSpPr>
          <p:nvPr>
            <p:ph type="ftr" sz="quarter" idx="11"/>
          </p:nvPr>
        </p:nvSpPr>
        <p:spPr/>
        <p:txBody>
          <a:bodyPr/>
          <a:lstStyle/>
          <a:p>
            <a:r>
              <a:rPr lang="en-US" smtClean="0"/>
              <a:t>Higgs Factories, Granada 2019</a:t>
            </a:r>
            <a:endParaRPr lang="en-US"/>
          </a:p>
        </p:txBody>
      </p:sp>
      <p:sp>
        <p:nvSpPr>
          <p:cNvPr id="7" name="Slide Number Placeholder 6"/>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7833240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6"/>
          <p:cNvSpPr>
            <a:spLocks noGrp="1"/>
          </p:cNvSpPr>
          <p:nvPr>
            <p:ph type="dt" sz="half" idx="10"/>
          </p:nvPr>
        </p:nvSpPr>
        <p:spPr/>
        <p:txBody>
          <a:bodyPr/>
          <a:lstStyle/>
          <a:p>
            <a:r>
              <a:rPr lang="de-DE" smtClean="0"/>
              <a:t>D. Schulte</a:t>
            </a:r>
            <a:endParaRPr lang="en-US"/>
          </a:p>
        </p:txBody>
      </p:sp>
      <p:sp>
        <p:nvSpPr>
          <p:cNvPr id="8" name="Footer Placeholder 7"/>
          <p:cNvSpPr>
            <a:spLocks noGrp="1"/>
          </p:cNvSpPr>
          <p:nvPr>
            <p:ph type="ftr" sz="quarter" idx="11"/>
          </p:nvPr>
        </p:nvSpPr>
        <p:spPr/>
        <p:txBody>
          <a:bodyPr/>
          <a:lstStyle/>
          <a:p>
            <a:r>
              <a:rPr lang="en-US" smtClean="0"/>
              <a:t>Higgs Factories, Granada 2019</a:t>
            </a:r>
            <a:endParaRPr lang="en-US"/>
          </a:p>
        </p:txBody>
      </p:sp>
      <p:sp>
        <p:nvSpPr>
          <p:cNvPr id="9" name="Slide Number Placeholder 8"/>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40413148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Date Placeholder 2"/>
          <p:cNvSpPr>
            <a:spLocks noGrp="1"/>
          </p:cNvSpPr>
          <p:nvPr>
            <p:ph type="dt" sz="half" idx="10"/>
          </p:nvPr>
        </p:nvSpPr>
        <p:spPr/>
        <p:txBody>
          <a:bodyPr/>
          <a:lstStyle/>
          <a:p>
            <a:r>
              <a:rPr lang="de-DE" smtClean="0"/>
              <a:t>D. Schulte</a:t>
            </a:r>
            <a:endParaRPr lang="en-US"/>
          </a:p>
        </p:txBody>
      </p:sp>
      <p:sp>
        <p:nvSpPr>
          <p:cNvPr id="4" name="Footer Placeholder 3"/>
          <p:cNvSpPr>
            <a:spLocks noGrp="1"/>
          </p:cNvSpPr>
          <p:nvPr>
            <p:ph type="ftr" sz="quarter" idx="11"/>
          </p:nvPr>
        </p:nvSpPr>
        <p:spPr/>
        <p:txBody>
          <a:bodyPr/>
          <a:lstStyle/>
          <a:p>
            <a:r>
              <a:rPr lang="en-US" smtClean="0"/>
              <a:t>Higgs Factories, Granada 2019</a:t>
            </a:r>
            <a:endParaRPr lang="en-US"/>
          </a:p>
        </p:txBody>
      </p:sp>
      <p:sp>
        <p:nvSpPr>
          <p:cNvPr id="5" name="Slide Number Placeholder 4"/>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1677609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t>D. Schulte</a:t>
            </a:r>
            <a:endParaRPr lang="en-US"/>
          </a:p>
        </p:txBody>
      </p:sp>
      <p:sp>
        <p:nvSpPr>
          <p:cNvPr id="3" name="Footer Placeholder 2"/>
          <p:cNvSpPr>
            <a:spLocks noGrp="1"/>
          </p:cNvSpPr>
          <p:nvPr>
            <p:ph type="ftr" sz="quarter" idx="11"/>
          </p:nvPr>
        </p:nvSpPr>
        <p:spPr/>
        <p:txBody>
          <a:bodyPr/>
          <a:lstStyle/>
          <a:p>
            <a:r>
              <a:rPr lang="en-US" smtClean="0"/>
              <a:t>Higgs Factories, Granada 2019</a:t>
            </a:r>
            <a:endParaRPr lang="en-US"/>
          </a:p>
        </p:txBody>
      </p:sp>
      <p:sp>
        <p:nvSpPr>
          <p:cNvPr id="4" name="Slide Number Placeholder 3"/>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42714069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fr-CH"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de-DE" smtClean="0"/>
              <a:t>D. Schulte</a:t>
            </a:r>
            <a:endParaRPr lang="en-US"/>
          </a:p>
        </p:txBody>
      </p:sp>
      <p:sp>
        <p:nvSpPr>
          <p:cNvPr id="6" name="Footer Placeholder 5"/>
          <p:cNvSpPr>
            <a:spLocks noGrp="1"/>
          </p:cNvSpPr>
          <p:nvPr>
            <p:ph type="ftr" sz="quarter" idx="11"/>
          </p:nvPr>
        </p:nvSpPr>
        <p:spPr/>
        <p:txBody>
          <a:bodyPr/>
          <a:lstStyle/>
          <a:p>
            <a:r>
              <a:rPr lang="en-US" smtClean="0"/>
              <a:t>Higgs Factories, Granada 2019</a:t>
            </a:r>
            <a:endParaRPr lang="en-US"/>
          </a:p>
        </p:txBody>
      </p:sp>
      <p:sp>
        <p:nvSpPr>
          <p:cNvPr id="7" name="Slide Number Placeholder 6"/>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18536360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fr-CH"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de-DE" smtClean="0"/>
              <a:t>D. Schulte</a:t>
            </a:r>
            <a:endParaRPr lang="en-US"/>
          </a:p>
        </p:txBody>
      </p:sp>
      <p:sp>
        <p:nvSpPr>
          <p:cNvPr id="6" name="Footer Placeholder 5"/>
          <p:cNvSpPr>
            <a:spLocks noGrp="1"/>
          </p:cNvSpPr>
          <p:nvPr>
            <p:ph type="ftr" sz="quarter" idx="11"/>
          </p:nvPr>
        </p:nvSpPr>
        <p:spPr/>
        <p:txBody>
          <a:bodyPr/>
          <a:lstStyle/>
          <a:p>
            <a:r>
              <a:rPr lang="en-US" smtClean="0"/>
              <a:t>Higgs Factories, Granada 2019</a:t>
            </a:r>
            <a:endParaRPr lang="en-US"/>
          </a:p>
        </p:txBody>
      </p:sp>
      <p:sp>
        <p:nvSpPr>
          <p:cNvPr id="7" name="Slide Number Placeholder 6"/>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41286345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de-DE" smtClean="0"/>
              <a:t>D. Schulte</a:t>
            </a:r>
            <a:endParaRPr lang="en-US"/>
          </a:p>
        </p:txBody>
      </p:sp>
      <p:sp>
        <p:nvSpPr>
          <p:cNvPr id="5" name="Footer Placeholder 4"/>
          <p:cNvSpPr>
            <a:spLocks noGrp="1"/>
          </p:cNvSpPr>
          <p:nvPr>
            <p:ph type="ftr" sz="quarter" idx="11"/>
          </p:nvPr>
        </p:nvSpPr>
        <p:spPr/>
        <p:txBody>
          <a:bodyPr/>
          <a:lstStyle/>
          <a:p>
            <a:r>
              <a:rPr lang="en-US" smtClean="0"/>
              <a:t>Higgs Factories, Granada 2019</a:t>
            </a:r>
            <a:endParaRPr lang="en-US"/>
          </a:p>
        </p:txBody>
      </p:sp>
      <p:sp>
        <p:nvSpPr>
          <p:cNvPr id="6" name="Slide Number Placeholder 5"/>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119663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3"/>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r>
              <a:rPr lang="en-GB" smtClean="0">
                <a:solidFill>
                  <a:srgbClr val="64BCD9"/>
                </a:solidFill>
              </a:rPr>
              <a:t>L.Rossi - LHC future @ Open symposium EUSPP-Granada May 2019</a:t>
            </a:r>
            <a:endParaRPr lang="en-GB">
              <a:solidFill>
                <a:srgbClr val="64BCD9"/>
              </a:solidFil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rPr>
              <a:pPr/>
              <a:t>‹Nr.›</a:t>
            </a:fld>
            <a:endParaRPr lang="fr-FR">
              <a:solidFill>
                <a:srgbClr val="64BCD9"/>
              </a:solidFill>
            </a:endParaRPr>
          </a:p>
        </p:txBody>
      </p:sp>
    </p:spTree>
    <p:extLst>
      <p:ext uri="{BB962C8B-B14F-4D97-AF65-F5344CB8AC3E}">
        <p14:creationId xmlns:p14="http://schemas.microsoft.com/office/powerpoint/2010/main" val="28954532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de-DE" smtClean="0"/>
              <a:t>D. Schulte</a:t>
            </a:r>
            <a:endParaRPr lang="en-US"/>
          </a:p>
        </p:txBody>
      </p:sp>
      <p:sp>
        <p:nvSpPr>
          <p:cNvPr id="5" name="Footer Placeholder 4"/>
          <p:cNvSpPr>
            <a:spLocks noGrp="1"/>
          </p:cNvSpPr>
          <p:nvPr>
            <p:ph type="ftr" sz="quarter" idx="11"/>
          </p:nvPr>
        </p:nvSpPr>
        <p:spPr/>
        <p:txBody>
          <a:bodyPr/>
          <a:lstStyle/>
          <a:p>
            <a:r>
              <a:rPr lang="en-US" smtClean="0"/>
              <a:t>Higgs Factories, Granada 2019</a:t>
            </a:r>
            <a:endParaRPr lang="en-US"/>
          </a:p>
        </p:txBody>
      </p:sp>
      <p:sp>
        <p:nvSpPr>
          <p:cNvPr id="6" name="Slide Number Placeholder 5"/>
          <p:cNvSpPr>
            <a:spLocks noGrp="1"/>
          </p:cNvSpPr>
          <p:nvPr>
            <p:ph type="sldNum" sz="quarter" idx="12"/>
          </p:nvPr>
        </p:nvSpPr>
        <p:spPr/>
        <p:txBody>
          <a:bodyPr/>
          <a:lstStyle/>
          <a:p>
            <a:fld id="{1E071486-4E65-E24B-8A3A-E44A91D5D904}" type="slidenum">
              <a:rPr lang="en-US" smtClean="0"/>
              <a:pPr/>
              <a:t>‹Nr.›</a:t>
            </a:fld>
            <a:endParaRPr lang="en-US"/>
          </a:p>
        </p:txBody>
      </p:sp>
    </p:spTree>
    <p:extLst>
      <p:ext uri="{BB962C8B-B14F-4D97-AF65-F5344CB8AC3E}">
        <p14:creationId xmlns:p14="http://schemas.microsoft.com/office/powerpoint/2010/main" val="20644645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689B-3AB6-9842-A81F-B0A5E28864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C8C1A6-7787-0B42-8EEA-AF9BEBF7DFD2}"/>
              </a:ext>
            </a:extLst>
          </p:cNvPr>
          <p:cNvSpPr>
            <a:spLocks noGrp="1"/>
          </p:cNvSpPr>
          <p:nvPr>
            <p:ph type="subTitle" idx="1"/>
          </p:nvPr>
        </p:nvSpPr>
        <p:spPr>
          <a:xfrm>
            <a:off x="1524000" y="3602037"/>
            <a:ext cx="9144000" cy="1655763"/>
          </a:xfrm>
        </p:spPr>
        <p:txBody>
          <a:bodyPr/>
          <a:lstStyle>
            <a:lvl1pPr marL="0" indent="0" algn="ctr">
              <a:buNone/>
              <a:defRPr sz="2400"/>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918A8D-A2F1-3C4B-BEC2-303463BB003C}"/>
              </a:ext>
            </a:extLst>
          </p:cNvPr>
          <p:cNvSpPr>
            <a:spLocks noGrp="1"/>
          </p:cNvSpPr>
          <p:nvPr>
            <p:ph type="dt" sz="half" idx="10"/>
          </p:nvPr>
        </p:nvSpPr>
        <p:spPr/>
        <p:txBody>
          <a:bodyPr/>
          <a:lstStyle/>
          <a:p>
            <a:r>
              <a:rPr lang="en-US" smtClean="0"/>
              <a:t>15th November 2018</a:t>
            </a:r>
            <a:endParaRPr lang="en-US"/>
          </a:p>
        </p:txBody>
      </p:sp>
      <p:sp>
        <p:nvSpPr>
          <p:cNvPr id="5" name="Footer Placeholder 4">
            <a:extLst>
              <a:ext uri="{FF2B5EF4-FFF2-40B4-BE49-F238E27FC236}">
                <a16:creationId xmlns:a16="http://schemas.microsoft.com/office/drawing/2014/main" id="{AD8F5639-8D7C-8F49-9C8D-9A2EACC58239}"/>
              </a:ext>
            </a:extLst>
          </p:cNvPr>
          <p:cNvSpPr>
            <a:spLocks noGrp="1"/>
          </p:cNvSpPr>
          <p:nvPr>
            <p:ph type="ftr" sz="quarter" idx="11"/>
          </p:nvPr>
        </p:nvSpPr>
        <p:spPr/>
        <p:txBody>
          <a:bodyPr/>
          <a:lstStyle/>
          <a:p>
            <a:r>
              <a:rPr lang="en-US" smtClean="0"/>
              <a:t>Report of the ECFA Chairperson</a:t>
            </a:r>
            <a:endParaRPr lang="en-US"/>
          </a:p>
        </p:txBody>
      </p:sp>
      <p:sp>
        <p:nvSpPr>
          <p:cNvPr id="6" name="Slide Number Placeholder 5">
            <a:extLst>
              <a:ext uri="{FF2B5EF4-FFF2-40B4-BE49-F238E27FC236}">
                <a16:creationId xmlns:a16="http://schemas.microsoft.com/office/drawing/2014/main" id="{F3033260-F1CC-5A49-B162-94C66BE92526}"/>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16321754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9A42-B4A6-1E49-9770-99DCFC53C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98AB2-5905-264A-85CB-539E5D7F5A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CB5ED-2593-4643-8895-13B264DBF400}"/>
              </a:ext>
            </a:extLst>
          </p:cNvPr>
          <p:cNvSpPr>
            <a:spLocks noGrp="1"/>
          </p:cNvSpPr>
          <p:nvPr>
            <p:ph type="dt" sz="half" idx="10"/>
          </p:nvPr>
        </p:nvSpPr>
        <p:spPr/>
        <p:txBody>
          <a:bodyPr/>
          <a:lstStyle/>
          <a:p>
            <a:r>
              <a:rPr lang="en-US" smtClean="0"/>
              <a:t>15th November 2018</a:t>
            </a:r>
            <a:endParaRPr lang="en-US"/>
          </a:p>
        </p:txBody>
      </p:sp>
      <p:sp>
        <p:nvSpPr>
          <p:cNvPr id="5" name="Footer Placeholder 4">
            <a:extLst>
              <a:ext uri="{FF2B5EF4-FFF2-40B4-BE49-F238E27FC236}">
                <a16:creationId xmlns:a16="http://schemas.microsoft.com/office/drawing/2014/main" id="{4900F534-E41D-2A4A-8EBC-1E2507365A7C}"/>
              </a:ext>
            </a:extLst>
          </p:cNvPr>
          <p:cNvSpPr>
            <a:spLocks noGrp="1"/>
          </p:cNvSpPr>
          <p:nvPr>
            <p:ph type="ftr" sz="quarter" idx="11"/>
          </p:nvPr>
        </p:nvSpPr>
        <p:spPr/>
        <p:txBody>
          <a:bodyPr/>
          <a:lstStyle/>
          <a:p>
            <a:r>
              <a:rPr lang="en-US" smtClean="0"/>
              <a:t>Report of the ECFA Chairperson</a:t>
            </a:r>
            <a:endParaRPr lang="en-US"/>
          </a:p>
        </p:txBody>
      </p:sp>
      <p:sp>
        <p:nvSpPr>
          <p:cNvPr id="6" name="Slide Number Placeholder 5">
            <a:extLst>
              <a:ext uri="{FF2B5EF4-FFF2-40B4-BE49-F238E27FC236}">
                <a16:creationId xmlns:a16="http://schemas.microsoft.com/office/drawing/2014/main" id="{78131E57-FCEA-8D40-9C82-BF83923853B0}"/>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10295093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D68B3-13B0-D94E-B73C-92F4DAC7162D}"/>
              </a:ext>
            </a:extLst>
          </p:cNvPr>
          <p:cNvSpPr>
            <a:spLocks noGrp="1"/>
          </p:cNvSpPr>
          <p:nvPr>
            <p:ph type="title"/>
          </p:nvPr>
        </p:nvSpPr>
        <p:spPr>
          <a:xfrm>
            <a:off x="831851" y="1709746"/>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C611FD0-F415-A246-A895-186BDC15B443}"/>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31" indent="0">
              <a:buNone/>
              <a:defRPr sz="2000">
                <a:solidFill>
                  <a:schemeClr val="tx1">
                    <a:tint val="75000"/>
                  </a:schemeClr>
                </a:solidFill>
              </a:defRPr>
            </a:lvl2pPr>
            <a:lvl3pPr marL="914264" indent="0">
              <a:buNone/>
              <a:defRPr sz="1900">
                <a:solidFill>
                  <a:schemeClr val="tx1">
                    <a:tint val="75000"/>
                  </a:schemeClr>
                </a:solidFill>
              </a:defRPr>
            </a:lvl3pPr>
            <a:lvl4pPr marL="1371396" indent="0">
              <a:buNone/>
              <a:defRPr sz="1600">
                <a:solidFill>
                  <a:schemeClr val="tx1">
                    <a:tint val="75000"/>
                  </a:schemeClr>
                </a:solidFill>
              </a:defRPr>
            </a:lvl4pPr>
            <a:lvl5pPr marL="1828528" indent="0">
              <a:buNone/>
              <a:defRPr sz="1600">
                <a:solidFill>
                  <a:schemeClr val="tx1">
                    <a:tint val="75000"/>
                  </a:schemeClr>
                </a:solidFill>
              </a:defRPr>
            </a:lvl5pPr>
            <a:lvl6pPr marL="2285662" indent="0">
              <a:buNone/>
              <a:defRPr sz="1600">
                <a:solidFill>
                  <a:schemeClr val="tx1">
                    <a:tint val="75000"/>
                  </a:schemeClr>
                </a:solidFill>
              </a:defRPr>
            </a:lvl6pPr>
            <a:lvl7pPr marL="2742790" indent="0">
              <a:buNone/>
              <a:defRPr sz="1600">
                <a:solidFill>
                  <a:schemeClr val="tx1">
                    <a:tint val="75000"/>
                  </a:schemeClr>
                </a:solidFill>
              </a:defRPr>
            </a:lvl7pPr>
            <a:lvl8pPr marL="3199920" indent="0">
              <a:buNone/>
              <a:defRPr sz="1600">
                <a:solidFill>
                  <a:schemeClr val="tx1">
                    <a:tint val="75000"/>
                  </a:schemeClr>
                </a:solidFill>
              </a:defRPr>
            </a:lvl8pPr>
            <a:lvl9pPr marL="36570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8B722D-3101-E64A-AB1B-F23B7EDFDAAF}"/>
              </a:ext>
            </a:extLst>
          </p:cNvPr>
          <p:cNvSpPr>
            <a:spLocks noGrp="1"/>
          </p:cNvSpPr>
          <p:nvPr>
            <p:ph type="dt" sz="half" idx="10"/>
          </p:nvPr>
        </p:nvSpPr>
        <p:spPr/>
        <p:txBody>
          <a:bodyPr/>
          <a:lstStyle/>
          <a:p>
            <a:r>
              <a:rPr lang="en-US" smtClean="0"/>
              <a:t>15th November 2018</a:t>
            </a:r>
            <a:endParaRPr lang="en-US"/>
          </a:p>
        </p:txBody>
      </p:sp>
      <p:sp>
        <p:nvSpPr>
          <p:cNvPr id="5" name="Footer Placeholder 4">
            <a:extLst>
              <a:ext uri="{FF2B5EF4-FFF2-40B4-BE49-F238E27FC236}">
                <a16:creationId xmlns:a16="http://schemas.microsoft.com/office/drawing/2014/main" id="{6AA30E9C-99E5-804B-B61E-8F774684035F}"/>
              </a:ext>
            </a:extLst>
          </p:cNvPr>
          <p:cNvSpPr>
            <a:spLocks noGrp="1"/>
          </p:cNvSpPr>
          <p:nvPr>
            <p:ph type="ftr" sz="quarter" idx="11"/>
          </p:nvPr>
        </p:nvSpPr>
        <p:spPr/>
        <p:txBody>
          <a:bodyPr/>
          <a:lstStyle/>
          <a:p>
            <a:r>
              <a:rPr lang="en-US" smtClean="0"/>
              <a:t>Report of the ECFA Chairperson</a:t>
            </a:r>
            <a:endParaRPr lang="en-US"/>
          </a:p>
        </p:txBody>
      </p:sp>
      <p:sp>
        <p:nvSpPr>
          <p:cNvPr id="6" name="Slide Number Placeholder 5">
            <a:extLst>
              <a:ext uri="{FF2B5EF4-FFF2-40B4-BE49-F238E27FC236}">
                <a16:creationId xmlns:a16="http://schemas.microsoft.com/office/drawing/2014/main" id="{737CE481-60A7-1745-87DF-0E0C301A9B74}"/>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8969848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CE7AF-B2F5-6542-8E17-4E9570E0F7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E509FA-11D4-E945-92A9-6C821586564C}"/>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2D3DB7-027D-0547-8CCB-20CF1E1A4F14}"/>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74636-05F0-D348-B996-AC00831BEC70}"/>
              </a:ext>
            </a:extLst>
          </p:cNvPr>
          <p:cNvSpPr>
            <a:spLocks noGrp="1"/>
          </p:cNvSpPr>
          <p:nvPr>
            <p:ph type="dt" sz="half" idx="10"/>
          </p:nvPr>
        </p:nvSpPr>
        <p:spPr/>
        <p:txBody>
          <a:bodyPr/>
          <a:lstStyle/>
          <a:p>
            <a:r>
              <a:rPr lang="en-US" smtClean="0"/>
              <a:t>15th November 2018</a:t>
            </a:r>
            <a:endParaRPr lang="en-US"/>
          </a:p>
        </p:txBody>
      </p:sp>
      <p:sp>
        <p:nvSpPr>
          <p:cNvPr id="6" name="Footer Placeholder 5">
            <a:extLst>
              <a:ext uri="{FF2B5EF4-FFF2-40B4-BE49-F238E27FC236}">
                <a16:creationId xmlns:a16="http://schemas.microsoft.com/office/drawing/2014/main" id="{499C9C9E-4A54-DF42-9700-A9BCFF7ADBF4}"/>
              </a:ext>
            </a:extLst>
          </p:cNvPr>
          <p:cNvSpPr>
            <a:spLocks noGrp="1"/>
          </p:cNvSpPr>
          <p:nvPr>
            <p:ph type="ftr" sz="quarter" idx="11"/>
          </p:nvPr>
        </p:nvSpPr>
        <p:spPr/>
        <p:txBody>
          <a:bodyPr/>
          <a:lstStyle/>
          <a:p>
            <a:r>
              <a:rPr lang="en-US" smtClean="0"/>
              <a:t>Report of the ECFA Chairperson</a:t>
            </a:r>
            <a:endParaRPr lang="en-US"/>
          </a:p>
        </p:txBody>
      </p:sp>
      <p:sp>
        <p:nvSpPr>
          <p:cNvPr id="7" name="Slide Number Placeholder 6">
            <a:extLst>
              <a:ext uri="{FF2B5EF4-FFF2-40B4-BE49-F238E27FC236}">
                <a16:creationId xmlns:a16="http://schemas.microsoft.com/office/drawing/2014/main" id="{F7174095-3193-E940-94A4-CF4BC8291FCE}"/>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25284667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BF99F-B967-6347-BC31-466CE79B9AE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334E04-C201-3149-AA31-A618CA341622}"/>
              </a:ext>
            </a:extLst>
          </p:cNvPr>
          <p:cNvSpPr>
            <a:spLocks noGrp="1"/>
          </p:cNvSpPr>
          <p:nvPr>
            <p:ph type="body" idx="1"/>
          </p:nvPr>
        </p:nvSpPr>
        <p:spPr>
          <a:xfrm>
            <a:off x="839789" y="1681163"/>
            <a:ext cx="5157787"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6E1E69-87D5-3D4F-9C24-E9983F6F0FD6}"/>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C184C3-DCE3-5840-A982-79DBFBF7B54C}"/>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6FF74DC-2282-6B49-9034-6D22B422B713}"/>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928382-FBFC-4F4A-8FDC-23EE3630758D}"/>
              </a:ext>
            </a:extLst>
          </p:cNvPr>
          <p:cNvSpPr>
            <a:spLocks noGrp="1"/>
          </p:cNvSpPr>
          <p:nvPr>
            <p:ph type="dt" sz="half" idx="10"/>
          </p:nvPr>
        </p:nvSpPr>
        <p:spPr/>
        <p:txBody>
          <a:bodyPr/>
          <a:lstStyle/>
          <a:p>
            <a:r>
              <a:rPr lang="en-US" smtClean="0"/>
              <a:t>15th November 2018</a:t>
            </a:r>
            <a:endParaRPr lang="en-US"/>
          </a:p>
        </p:txBody>
      </p:sp>
      <p:sp>
        <p:nvSpPr>
          <p:cNvPr id="8" name="Footer Placeholder 7">
            <a:extLst>
              <a:ext uri="{FF2B5EF4-FFF2-40B4-BE49-F238E27FC236}">
                <a16:creationId xmlns:a16="http://schemas.microsoft.com/office/drawing/2014/main" id="{5D8B6598-AF97-074C-A3B3-FD963A26B23D}"/>
              </a:ext>
            </a:extLst>
          </p:cNvPr>
          <p:cNvSpPr>
            <a:spLocks noGrp="1"/>
          </p:cNvSpPr>
          <p:nvPr>
            <p:ph type="ftr" sz="quarter" idx="11"/>
          </p:nvPr>
        </p:nvSpPr>
        <p:spPr/>
        <p:txBody>
          <a:bodyPr/>
          <a:lstStyle/>
          <a:p>
            <a:r>
              <a:rPr lang="en-US" smtClean="0"/>
              <a:t>Report of the ECFA Chairperson</a:t>
            </a:r>
            <a:endParaRPr lang="en-US"/>
          </a:p>
        </p:txBody>
      </p:sp>
      <p:sp>
        <p:nvSpPr>
          <p:cNvPr id="9" name="Slide Number Placeholder 8">
            <a:extLst>
              <a:ext uri="{FF2B5EF4-FFF2-40B4-BE49-F238E27FC236}">
                <a16:creationId xmlns:a16="http://schemas.microsoft.com/office/drawing/2014/main" id="{C98CDC7F-BEB5-0847-A9AE-99640D469E3F}"/>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34450779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2ED5-6788-734A-9AD5-9BF11D3C93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238884-8822-ED4B-BF75-07DE76FBB777}"/>
              </a:ext>
            </a:extLst>
          </p:cNvPr>
          <p:cNvSpPr>
            <a:spLocks noGrp="1"/>
          </p:cNvSpPr>
          <p:nvPr>
            <p:ph type="dt" sz="half" idx="10"/>
          </p:nvPr>
        </p:nvSpPr>
        <p:spPr/>
        <p:txBody>
          <a:bodyPr/>
          <a:lstStyle/>
          <a:p>
            <a:r>
              <a:rPr lang="en-US" smtClean="0"/>
              <a:t>15th November 2018</a:t>
            </a:r>
            <a:endParaRPr lang="en-US"/>
          </a:p>
        </p:txBody>
      </p:sp>
      <p:sp>
        <p:nvSpPr>
          <p:cNvPr id="4" name="Footer Placeholder 3">
            <a:extLst>
              <a:ext uri="{FF2B5EF4-FFF2-40B4-BE49-F238E27FC236}">
                <a16:creationId xmlns:a16="http://schemas.microsoft.com/office/drawing/2014/main" id="{112912DC-5C5C-5C4D-B4E4-EA520830557A}"/>
              </a:ext>
            </a:extLst>
          </p:cNvPr>
          <p:cNvSpPr>
            <a:spLocks noGrp="1"/>
          </p:cNvSpPr>
          <p:nvPr>
            <p:ph type="ftr" sz="quarter" idx="11"/>
          </p:nvPr>
        </p:nvSpPr>
        <p:spPr/>
        <p:txBody>
          <a:bodyPr/>
          <a:lstStyle/>
          <a:p>
            <a:r>
              <a:rPr lang="en-US" smtClean="0"/>
              <a:t>Report of the ECFA Chairperson</a:t>
            </a:r>
            <a:endParaRPr lang="en-US"/>
          </a:p>
        </p:txBody>
      </p:sp>
      <p:sp>
        <p:nvSpPr>
          <p:cNvPr id="5" name="Slide Number Placeholder 4">
            <a:extLst>
              <a:ext uri="{FF2B5EF4-FFF2-40B4-BE49-F238E27FC236}">
                <a16:creationId xmlns:a16="http://schemas.microsoft.com/office/drawing/2014/main" id="{48ECC526-0EAA-1D4F-A45C-30F921757AFA}"/>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7158862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552FE4-C6DA-2D42-BF6A-99AAF72472A0}"/>
              </a:ext>
            </a:extLst>
          </p:cNvPr>
          <p:cNvSpPr>
            <a:spLocks noGrp="1"/>
          </p:cNvSpPr>
          <p:nvPr>
            <p:ph type="dt" sz="half" idx="10"/>
          </p:nvPr>
        </p:nvSpPr>
        <p:spPr/>
        <p:txBody>
          <a:bodyPr/>
          <a:lstStyle/>
          <a:p>
            <a:r>
              <a:rPr lang="en-US" smtClean="0"/>
              <a:t>15th November 2018</a:t>
            </a:r>
            <a:endParaRPr lang="en-US"/>
          </a:p>
        </p:txBody>
      </p:sp>
      <p:sp>
        <p:nvSpPr>
          <p:cNvPr id="3" name="Footer Placeholder 2">
            <a:extLst>
              <a:ext uri="{FF2B5EF4-FFF2-40B4-BE49-F238E27FC236}">
                <a16:creationId xmlns:a16="http://schemas.microsoft.com/office/drawing/2014/main" id="{458FA4A4-7041-DB47-920B-76E0ACF4D75B}"/>
              </a:ext>
            </a:extLst>
          </p:cNvPr>
          <p:cNvSpPr>
            <a:spLocks noGrp="1"/>
          </p:cNvSpPr>
          <p:nvPr>
            <p:ph type="ftr" sz="quarter" idx="11"/>
          </p:nvPr>
        </p:nvSpPr>
        <p:spPr/>
        <p:txBody>
          <a:bodyPr/>
          <a:lstStyle/>
          <a:p>
            <a:r>
              <a:rPr lang="en-US" smtClean="0"/>
              <a:t>Report of the ECFA Chairperson</a:t>
            </a:r>
            <a:endParaRPr lang="en-US"/>
          </a:p>
        </p:txBody>
      </p:sp>
      <p:sp>
        <p:nvSpPr>
          <p:cNvPr id="4" name="Slide Number Placeholder 3">
            <a:extLst>
              <a:ext uri="{FF2B5EF4-FFF2-40B4-BE49-F238E27FC236}">
                <a16:creationId xmlns:a16="http://schemas.microsoft.com/office/drawing/2014/main" id="{92AE6036-ACF2-1346-9995-BCE5673678C3}"/>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39701337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50A9C-C453-404C-A4EA-C462588EB8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ABFF3B-EDBE-4B4C-BB15-3862576C6153}"/>
              </a:ext>
            </a:extLst>
          </p:cNvPr>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BDA482-A227-C84B-8792-3B6AB434CDC3}"/>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id="{1BAE55C6-7F06-BB45-940D-0ECBBEFF2BCA}"/>
              </a:ext>
            </a:extLst>
          </p:cNvPr>
          <p:cNvSpPr>
            <a:spLocks noGrp="1"/>
          </p:cNvSpPr>
          <p:nvPr>
            <p:ph type="dt" sz="half" idx="10"/>
          </p:nvPr>
        </p:nvSpPr>
        <p:spPr/>
        <p:txBody>
          <a:bodyPr/>
          <a:lstStyle/>
          <a:p>
            <a:r>
              <a:rPr lang="en-US" smtClean="0"/>
              <a:t>15th November 2018</a:t>
            </a:r>
            <a:endParaRPr lang="en-US"/>
          </a:p>
        </p:txBody>
      </p:sp>
      <p:sp>
        <p:nvSpPr>
          <p:cNvPr id="6" name="Footer Placeholder 5">
            <a:extLst>
              <a:ext uri="{FF2B5EF4-FFF2-40B4-BE49-F238E27FC236}">
                <a16:creationId xmlns:a16="http://schemas.microsoft.com/office/drawing/2014/main" id="{C5BB3138-737B-704A-A11C-1AD798087B6F}"/>
              </a:ext>
            </a:extLst>
          </p:cNvPr>
          <p:cNvSpPr>
            <a:spLocks noGrp="1"/>
          </p:cNvSpPr>
          <p:nvPr>
            <p:ph type="ftr" sz="quarter" idx="11"/>
          </p:nvPr>
        </p:nvSpPr>
        <p:spPr/>
        <p:txBody>
          <a:bodyPr/>
          <a:lstStyle/>
          <a:p>
            <a:r>
              <a:rPr lang="en-US" smtClean="0"/>
              <a:t>Report of the ECFA Chairperson</a:t>
            </a:r>
            <a:endParaRPr lang="en-US"/>
          </a:p>
        </p:txBody>
      </p:sp>
      <p:sp>
        <p:nvSpPr>
          <p:cNvPr id="7" name="Slide Number Placeholder 6">
            <a:extLst>
              <a:ext uri="{FF2B5EF4-FFF2-40B4-BE49-F238E27FC236}">
                <a16:creationId xmlns:a16="http://schemas.microsoft.com/office/drawing/2014/main" id="{BEB8CAE6-509C-DC48-B586-39B5D20B9B6F}"/>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23665082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5F70-F592-044A-93AA-1698B981B8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B2A180-59DD-A44C-BFDF-94CB5FA46E95}"/>
              </a:ext>
            </a:extLst>
          </p:cNvPr>
          <p:cNvSpPr>
            <a:spLocks noGrp="1"/>
          </p:cNvSpPr>
          <p:nvPr>
            <p:ph type="pic" idx="1"/>
          </p:nvPr>
        </p:nvSpPr>
        <p:spPr>
          <a:xfrm>
            <a:off x="5183188" y="987433"/>
            <a:ext cx="6172200" cy="4873625"/>
          </a:xfrm>
        </p:spPr>
        <p:txBody>
          <a:bodyPr/>
          <a:lstStyle>
            <a:lvl1pPr marL="0" indent="0">
              <a:buNone/>
              <a:defRPr sz="3200"/>
            </a:lvl1pPr>
            <a:lvl2pPr marL="457131" indent="0">
              <a:buNone/>
              <a:defRPr sz="2800"/>
            </a:lvl2pPr>
            <a:lvl3pPr marL="914264" indent="0">
              <a:buNone/>
              <a:defRPr sz="2400"/>
            </a:lvl3pPr>
            <a:lvl4pPr marL="1371396" indent="0">
              <a:buNone/>
              <a:defRPr sz="2000"/>
            </a:lvl4pPr>
            <a:lvl5pPr marL="1828528" indent="0">
              <a:buNone/>
              <a:defRPr sz="2000"/>
            </a:lvl5pPr>
            <a:lvl6pPr marL="2285662" indent="0">
              <a:buNone/>
              <a:defRPr sz="2000"/>
            </a:lvl6pPr>
            <a:lvl7pPr marL="2742790" indent="0">
              <a:buNone/>
              <a:defRPr sz="2000"/>
            </a:lvl7pPr>
            <a:lvl8pPr marL="3199920" indent="0">
              <a:buNone/>
              <a:defRPr sz="2000"/>
            </a:lvl8pPr>
            <a:lvl9pPr marL="3657051" indent="0">
              <a:buNone/>
              <a:defRPr sz="2000"/>
            </a:lvl9pPr>
          </a:lstStyle>
          <a:p>
            <a:endParaRPr lang="en-US"/>
          </a:p>
        </p:txBody>
      </p:sp>
      <p:sp>
        <p:nvSpPr>
          <p:cNvPr id="4" name="Text Placeholder 3">
            <a:extLst>
              <a:ext uri="{FF2B5EF4-FFF2-40B4-BE49-F238E27FC236}">
                <a16:creationId xmlns:a16="http://schemas.microsoft.com/office/drawing/2014/main" id="{2E01FDD0-02CA-824B-9AA4-C9C77FD0275E}"/>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id="{D27DC3A0-67C2-5440-A01A-007C84091313}"/>
              </a:ext>
            </a:extLst>
          </p:cNvPr>
          <p:cNvSpPr>
            <a:spLocks noGrp="1"/>
          </p:cNvSpPr>
          <p:nvPr>
            <p:ph type="dt" sz="half" idx="10"/>
          </p:nvPr>
        </p:nvSpPr>
        <p:spPr/>
        <p:txBody>
          <a:bodyPr/>
          <a:lstStyle/>
          <a:p>
            <a:r>
              <a:rPr lang="en-US" smtClean="0"/>
              <a:t>15th November 2018</a:t>
            </a:r>
            <a:endParaRPr lang="en-US"/>
          </a:p>
        </p:txBody>
      </p:sp>
      <p:sp>
        <p:nvSpPr>
          <p:cNvPr id="6" name="Footer Placeholder 5">
            <a:extLst>
              <a:ext uri="{FF2B5EF4-FFF2-40B4-BE49-F238E27FC236}">
                <a16:creationId xmlns:a16="http://schemas.microsoft.com/office/drawing/2014/main" id="{FEC4F73F-8C8D-5448-A70B-8DBF5FEFBCD7}"/>
              </a:ext>
            </a:extLst>
          </p:cNvPr>
          <p:cNvSpPr>
            <a:spLocks noGrp="1"/>
          </p:cNvSpPr>
          <p:nvPr>
            <p:ph type="ftr" sz="quarter" idx="11"/>
          </p:nvPr>
        </p:nvSpPr>
        <p:spPr/>
        <p:txBody>
          <a:bodyPr/>
          <a:lstStyle/>
          <a:p>
            <a:r>
              <a:rPr lang="en-US" smtClean="0"/>
              <a:t>Report of the ECFA Chairperson</a:t>
            </a:r>
            <a:endParaRPr lang="en-US"/>
          </a:p>
        </p:txBody>
      </p:sp>
      <p:sp>
        <p:nvSpPr>
          <p:cNvPr id="7" name="Slide Number Placeholder 6">
            <a:extLst>
              <a:ext uri="{FF2B5EF4-FFF2-40B4-BE49-F238E27FC236}">
                <a16:creationId xmlns:a16="http://schemas.microsoft.com/office/drawing/2014/main" id="{AB44C184-C978-1640-AD01-975DB747A5A8}"/>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2618740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4"/>
            <a:ext cx="5386917" cy="639763"/>
          </a:xfrm>
        </p:spPr>
        <p:txBody>
          <a:bodyPr anchor="t">
            <a:normAutofit/>
          </a:bodyPr>
          <a:lstStyle>
            <a:lvl1pPr marL="0" indent="0">
              <a:buNone/>
              <a:defRPr sz="2700" b="1" baseline="0"/>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70" y="1215234"/>
            <a:ext cx="5389033" cy="639763"/>
          </a:xfrm>
        </p:spPr>
        <p:txBody>
          <a:bodyPr anchor="t">
            <a:normAutofit/>
          </a:bodyPr>
          <a:lstStyle>
            <a:lvl1pPr marL="0" indent="0">
              <a:buNone/>
              <a:defRPr sz="2700" b="1" baseline="0"/>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70" y="2057400"/>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r>
              <a:rPr lang="en-GB" smtClean="0">
                <a:solidFill>
                  <a:srgbClr val="64BCD9"/>
                </a:solidFill>
              </a:rPr>
              <a:t>L.Rossi - LHC future @ Open symposium EUSPP-Granada May 2019</a:t>
            </a:r>
            <a:endParaRPr lang="en-GB">
              <a:solidFill>
                <a:srgbClr val="64BCD9"/>
              </a:solidFil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rPr>
              <a:pPr/>
              <a:t>‹Nr.›</a:t>
            </a:fld>
            <a:endParaRPr lang="fr-FR">
              <a:solidFill>
                <a:srgbClr val="64BCD9"/>
              </a:solidFill>
            </a:endParaRPr>
          </a:p>
        </p:txBody>
      </p:sp>
    </p:spTree>
    <p:extLst>
      <p:ext uri="{BB962C8B-B14F-4D97-AF65-F5344CB8AC3E}">
        <p14:creationId xmlns:p14="http://schemas.microsoft.com/office/powerpoint/2010/main" val="40139679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70DFA-87C8-F14E-BB89-063B9D060B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14296C-C0A3-CD48-B0D5-B7390687038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E6A3FC-0F07-4043-9A23-4B2950EB1FB4}"/>
              </a:ext>
            </a:extLst>
          </p:cNvPr>
          <p:cNvSpPr>
            <a:spLocks noGrp="1"/>
          </p:cNvSpPr>
          <p:nvPr>
            <p:ph type="dt" sz="half" idx="10"/>
          </p:nvPr>
        </p:nvSpPr>
        <p:spPr/>
        <p:txBody>
          <a:bodyPr/>
          <a:lstStyle/>
          <a:p>
            <a:r>
              <a:rPr lang="en-US" smtClean="0"/>
              <a:t>15th November 2018</a:t>
            </a:r>
            <a:endParaRPr lang="en-US"/>
          </a:p>
        </p:txBody>
      </p:sp>
      <p:sp>
        <p:nvSpPr>
          <p:cNvPr id="5" name="Footer Placeholder 4">
            <a:extLst>
              <a:ext uri="{FF2B5EF4-FFF2-40B4-BE49-F238E27FC236}">
                <a16:creationId xmlns:a16="http://schemas.microsoft.com/office/drawing/2014/main" id="{12E36BA8-6F28-604F-9064-AE3270FD85C3}"/>
              </a:ext>
            </a:extLst>
          </p:cNvPr>
          <p:cNvSpPr>
            <a:spLocks noGrp="1"/>
          </p:cNvSpPr>
          <p:nvPr>
            <p:ph type="ftr" sz="quarter" idx="11"/>
          </p:nvPr>
        </p:nvSpPr>
        <p:spPr/>
        <p:txBody>
          <a:bodyPr/>
          <a:lstStyle/>
          <a:p>
            <a:r>
              <a:rPr lang="en-US" smtClean="0"/>
              <a:t>Report of the ECFA Chairperson</a:t>
            </a:r>
            <a:endParaRPr lang="en-US"/>
          </a:p>
        </p:txBody>
      </p:sp>
      <p:sp>
        <p:nvSpPr>
          <p:cNvPr id="6" name="Slide Number Placeholder 5">
            <a:extLst>
              <a:ext uri="{FF2B5EF4-FFF2-40B4-BE49-F238E27FC236}">
                <a16:creationId xmlns:a16="http://schemas.microsoft.com/office/drawing/2014/main" id="{D6B90B14-7AE5-6549-86CB-1E2B882C95CF}"/>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19314319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010967-799D-7A44-B287-5D0220AD51EC}"/>
              </a:ext>
            </a:extLst>
          </p:cNvPr>
          <p:cNvSpPr>
            <a:spLocks noGrp="1"/>
          </p:cNvSpPr>
          <p:nvPr>
            <p:ph type="title" orient="vert"/>
          </p:nvPr>
        </p:nvSpPr>
        <p:spPr>
          <a:xfrm>
            <a:off x="8724902" y="365133"/>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58FD8B-FA21-8446-A0CD-E1EB740FF9C7}"/>
              </a:ext>
            </a:extLst>
          </p:cNvPr>
          <p:cNvSpPr>
            <a:spLocks noGrp="1"/>
          </p:cNvSpPr>
          <p:nvPr>
            <p:ph type="body" orient="vert" idx="1"/>
          </p:nvPr>
        </p:nvSpPr>
        <p:spPr>
          <a:xfrm>
            <a:off x="838203" y="365133"/>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38F1B-3427-7645-A8BB-8BF8A65044EC}"/>
              </a:ext>
            </a:extLst>
          </p:cNvPr>
          <p:cNvSpPr>
            <a:spLocks noGrp="1"/>
          </p:cNvSpPr>
          <p:nvPr>
            <p:ph type="dt" sz="half" idx="10"/>
          </p:nvPr>
        </p:nvSpPr>
        <p:spPr/>
        <p:txBody>
          <a:bodyPr/>
          <a:lstStyle/>
          <a:p>
            <a:r>
              <a:rPr lang="en-US" smtClean="0"/>
              <a:t>15th November 2018</a:t>
            </a:r>
            <a:endParaRPr lang="en-US"/>
          </a:p>
        </p:txBody>
      </p:sp>
      <p:sp>
        <p:nvSpPr>
          <p:cNvPr id="5" name="Footer Placeholder 4">
            <a:extLst>
              <a:ext uri="{FF2B5EF4-FFF2-40B4-BE49-F238E27FC236}">
                <a16:creationId xmlns:a16="http://schemas.microsoft.com/office/drawing/2014/main" id="{A32BF2DD-5D58-3A4F-A3C4-301F519B9DDD}"/>
              </a:ext>
            </a:extLst>
          </p:cNvPr>
          <p:cNvSpPr>
            <a:spLocks noGrp="1"/>
          </p:cNvSpPr>
          <p:nvPr>
            <p:ph type="ftr" sz="quarter" idx="11"/>
          </p:nvPr>
        </p:nvSpPr>
        <p:spPr/>
        <p:txBody>
          <a:bodyPr/>
          <a:lstStyle/>
          <a:p>
            <a:r>
              <a:rPr lang="en-US" smtClean="0"/>
              <a:t>Report of the ECFA Chairperson</a:t>
            </a:r>
            <a:endParaRPr lang="en-US"/>
          </a:p>
        </p:txBody>
      </p:sp>
      <p:sp>
        <p:nvSpPr>
          <p:cNvPr id="6" name="Slide Number Placeholder 5">
            <a:extLst>
              <a:ext uri="{FF2B5EF4-FFF2-40B4-BE49-F238E27FC236}">
                <a16:creationId xmlns:a16="http://schemas.microsoft.com/office/drawing/2014/main" id="{9DFCD9B4-1137-754B-9B6B-2AE56F6BF2BE}"/>
              </a:ext>
            </a:extLst>
          </p:cNvPr>
          <p:cNvSpPr>
            <a:spLocks noGrp="1"/>
          </p:cNvSpPr>
          <p:nvPr>
            <p:ph type="sldNum" sz="quarter" idx="12"/>
          </p:nvPr>
        </p:nvSpPr>
        <p:spPr/>
        <p:txBody>
          <a:bodyPr/>
          <a:lstStyle/>
          <a:p>
            <a:fld id="{D47CF28C-F735-C843-9143-DAF799FFF232}" type="slidenum">
              <a:rPr lang="en-US" smtClean="0"/>
              <a:t>‹Nr.›</a:t>
            </a:fld>
            <a:endParaRPr lang="en-US"/>
          </a:p>
        </p:txBody>
      </p:sp>
    </p:spTree>
    <p:extLst>
      <p:ext uri="{BB962C8B-B14F-4D97-AF65-F5344CB8AC3E}">
        <p14:creationId xmlns:p14="http://schemas.microsoft.com/office/powerpoint/2010/main" val="3198478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r>
              <a:rPr lang="en-GB" smtClean="0">
                <a:solidFill>
                  <a:srgbClr val="64BCD9"/>
                </a:solidFill>
              </a:rPr>
              <a:t>L.Rossi - LHC future @ Open symposium EUSPP-Granada May 2019</a:t>
            </a:r>
            <a:endParaRPr lang="en-GB">
              <a:solidFill>
                <a:srgbClr val="64BCD9"/>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‹Nr.›</a:t>
            </a:fld>
            <a:endParaRPr lang="fr-FR">
              <a:solidFill>
                <a:srgbClr val="64BCD9"/>
              </a:solidFill>
            </a:endParaRPr>
          </a:p>
        </p:txBody>
      </p:sp>
    </p:spTree>
    <p:extLst>
      <p:ext uri="{BB962C8B-B14F-4D97-AF65-F5344CB8AC3E}">
        <p14:creationId xmlns:p14="http://schemas.microsoft.com/office/powerpoint/2010/main" val="3357985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smtClean="0">
                <a:solidFill>
                  <a:srgbClr val="64BCD9"/>
                </a:solidFill>
              </a:rPr>
              <a:t>L.Rossi - LHC future @ Open symposium EUSPP-Granada May 2019</a:t>
            </a:r>
            <a:endParaRPr lang="en-GB">
              <a:solidFill>
                <a:srgbClr val="64BCD9"/>
              </a:solidFil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‹Nr.›</a:t>
            </a:fld>
            <a:endParaRPr lang="fr-FR">
              <a:solidFill>
                <a:srgbClr val="64BCD9"/>
              </a:solidFill>
            </a:endParaRPr>
          </a:p>
        </p:txBody>
      </p:sp>
    </p:spTree>
    <p:extLst>
      <p:ext uri="{BB962C8B-B14F-4D97-AF65-F5344CB8AC3E}">
        <p14:creationId xmlns:p14="http://schemas.microsoft.com/office/powerpoint/2010/main" val="898913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smtClean="0">
                <a:solidFill>
                  <a:srgbClr val="64BCD9"/>
                </a:solidFill>
              </a:rPr>
              <a:t>L.Rossi - LHC future @ Open symposium EUSPP-Granada May 2019</a:t>
            </a:r>
            <a:endParaRPr lang="en-GB">
              <a:solidFill>
                <a:srgbClr val="64BCD9"/>
              </a:solidFil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rPr>
              <a:pPr/>
              <a:t>‹Nr.›</a:t>
            </a:fld>
            <a:endParaRPr lang="fr-FR">
              <a:solidFill>
                <a:srgbClr val="64BCD9"/>
              </a:solidFill>
            </a:endParaRPr>
          </a:p>
        </p:txBody>
      </p:sp>
      <p:sp>
        <p:nvSpPr>
          <p:cNvPr id="9" name="Espace réservé du contenu 8"/>
          <p:cNvSpPr>
            <a:spLocks noGrp="1"/>
          </p:cNvSpPr>
          <p:nvPr>
            <p:ph sz="quarter" idx="14" hasCustomPrompt="1"/>
          </p:nvPr>
        </p:nvSpPr>
        <p:spPr>
          <a:xfrm>
            <a:off x="818068"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36078287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image" Target="../media/image3.jpeg"/><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Layout" Target="../slideLayouts/slideLayout25.xml"/><Relationship Id="rId7" Type="http://schemas.openxmlformats.org/officeDocument/2006/relationships/theme" Target="../theme/theme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85693-CA52-CE41-BA7D-FE8B4C359E97}"/>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31186-B21C-AD48-A4AF-529DD2E56B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C0E31-06EF-994E-A6BF-9276799CC239}"/>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July 3rd, 2019</a:t>
            </a:r>
            <a:endParaRPr lang="en-US" dirty="0"/>
          </a:p>
        </p:txBody>
      </p:sp>
      <p:sp>
        <p:nvSpPr>
          <p:cNvPr id="5" name="Footer Placeholder 4">
            <a:extLst>
              <a:ext uri="{FF2B5EF4-FFF2-40B4-BE49-F238E27FC236}">
                <a16:creationId xmlns:a16="http://schemas.microsoft.com/office/drawing/2014/main" id="{B5D63B9E-92CE-8C45-9D64-E23A37E2A003}"/>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ECFA Report</a:t>
            </a:r>
            <a:endParaRPr lang="en-US" dirty="0"/>
          </a:p>
        </p:txBody>
      </p:sp>
      <p:sp>
        <p:nvSpPr>
          <p:cNvPr id="6" name="Slide Number Placeholder 5">
            <a:extLst>
              <a:ext uri="{FF2B5EF4-FFF2-40B4-BE49-F238E27FC236}">
                <a16:creationId xmlns:a16="http://schemas.microsoft.com/office/drawing/2014/main" id="{D654A63E-7FFB-964A-8240-99F5EFE0A978}"/>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CF28C-F735-C843-9143-DAF799FFF232}" type="slidenum">
              <a:rPr lang="en-US" smtClean="0"/>
              <a:t>‹Nr.›</a:t>
            </a:fld>
            <a:endParaRPr lang="en-US"/>
          </a:p>
        </p:txBody>
      </p:sp>
      <p:pic>
        <p:nvPicPr>
          <p:cNvPr id="7" name="Bild 24" descr="PSI-Logo_narrow_30k.eps"/>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238925" y="76290"/>
            <a:ext cx="1918996" cy="67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p:cNvPicPr>
            <a:picLocks noChangeAspect="1"/>
          </p:cNvPicPr>
          <p:nvPr userDrawn="1"/>
        </p:nvPicPr>
        <p:blipFill>
          <a:blip r:embed="rId6"/>
          <a:stretch>
            <a:fillRect/>
          </a:stretch>
        </p:blipFill>
        <p:spPr>
          <a:xfrm>
            <a:off x="0" y="1"/>
            <a:ext cx="7287277" cy="750750"/>
          </a:xfrm>
          <a:prstGeom prst="rect">
            <a:avLst/>
          </a:prstGeom>
        </p:spPr>
      </p:pic>
    </p:spTree>
    <p:extLst>
      <p:ext uri="{BB962C8B-B14F-4D97-AF65-F5344CB8AC3E}">
        <p14:creationId xmlns:p14="http://schemas.microsoft.com/office/powerpoint/2010/main" val="28352761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500">
                <a:solidFill>
                  <a:schemeClr val="accent1"/>
                </a:solidFill>
              </a:defRPr>
            </a:lvl1pPr>
          </a:lstStyle>
          <a:p>
            <a:pPr defTabSz="609585"/>
            <a:r>
              <a:rPr lang="en-GB" smtClean="0">
                <a:solidFill>
                  <a:srgbClr val="64BCD9"/>
                </a:solidFill>
              </a:rPr>
              <a:t>L.Rossi - LHC future @ Open symposium EUSPP-Granada May 2019</a:t>
            </a:r>
            <a:endParaRPr lang="en-GB" dirty="0">
              <a:solidFill>
                <a:srgbClr val="64BCD9"/>
              </a:solidFill>
            </a:endParaRPr>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pPr defTabSz="609585"/>
            <a:fld id="{BFDCA1C4-9514-7B4F-976F-D92F7E296653}" type="slidenum">
              <a:rPr lang="fr-FR" smtClean="0">
                <a:solidFill>
                  <a:srgbClr val="64BCD9"/>
                </a:solidFill>
              </a:rPr>
              <a:pPr defTabSz="609585"/>
              <a:t>‹Nr.›</a:t>
            </a:fld>
            <a:endParaRPr lang="fr-FR" dirty="0">
              <a:solidFill>
                <a:srgbClr val="64BCD9"/>
              </a:solidFill>
            </a:endParaRPr>
          </a:p>
        </p:txBody>
      </p:sp>
    </p:spTree>
    <p:extLst>
      <p:ext uri="{BB962C8B-B14F-4D97-AF65-F5344CB8AC3E}">
        <p14:creationId xmlns:p14="http://schemas.microsoft.com/office/powerpoint/2010/main" val="1693082323"/>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Lst>
  <p:hf hdr="0" dt="0"/>
  <p:txStyles>
    <p:titleStyle>
      <a:lvl1pPr algn="ctr" defTabSz="609585" rtl="0" eaLnBrk="1" latinLnBrk="0" hangingPunct="1">
        <a:spcBef>
          <a:spcPct val="0"/>
        </a:spcBef>
        <a:buNone/>
        <a:defRPr sz="3700"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00"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700"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700"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700"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700"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CH"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de-DE" smtClean="0">
                <a:solidFill>
                  <a:prstClr val="black">
                    <a:tint val="75000"/>
                  </a:prstClr>
                </a:solidFill>
              </a:rPr>
              <a:t>D. Schulte</a:t>
            </a:r>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Higgs Factories, Granada 2019</a:t>
            </a: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1E071486-4E65-E24B-8A3A-E44A91D5D904}" type="slidenum">
              <a:rPr lang="en-US" smtClean="0">
                <a:solidFill>
                  <a:prstClr val="black">
                    <a:tint val="75000"/>
                  </a:prstClr>
                </a:solidFill>
              </a:rPr>
              <a:pPr defTabSz="457200"/>
              <a:t>‹Nr.›</a:t>
            </a:fld>
            <a:endParaRPr lang="en-US">
              <a:solidFill>
                <a:prstClr val="black">
                  <a:tint val="75000"/>
                </a:prstClr>
              </a:solidFill>
            </a:endParaRPr>
          </a:p>
        </p:txBody>
      </p:sp>
    </p:spTree>
    <p:extLst>
      <p:ext uri="{BB962C8B-B14F-4D97-AF65-F5344CB8AC3E}">
        <p14:creationId xmlns:p14="http://schemas.microsoft.com/office/powerpoint/2010/main" val="199796268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28363" y="6133152"/>
            <a:ext cx="12220363"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1173856" y="1598528"/>
            <a:ext cx="9956800" cy="4525963"/>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10" name="Slide Number Placeholder 2"/>
          <p:cNvSpPr txBox="1">
            <a:spLocks/>
          </p:cNvSpPr>
          <p:nvPr userDrawn="1"/>
        </p:nvSpPr>
        <p:spPr>
          <a:xfrm>
            <a:off x="8737600" y="6356353"/>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z="1200" smtClean="0"/>
              <a:pPr/>
              <a:t>‹Nr.›</a:t>
            </a:fld>
            <a:endParaRPr lang="en-GB" sz="1200" dirty="0"/>
          </a:p>
        </p:txBody>
      </p:sp>
      <p:sp>
        <p:nvSpPr>
          <p:cNvPr id="12" name="TextBox 11"/>
          <p:cNvSpPr txBox="1"/>
          <p:nvPr userDrawn="1"/>
        </p:nvSpPr>
        <p:spPr>
          <a:xfrm>
            <a:off x="695402" y="6244114"/>
            <a:ext cx="6197663" cy="553998"/>
          </a:xfrm>
          <a:prstGeom prst="rect">
            <a:avLst/>
          </a:prstGeom>
          <a:noFill/>
        </p:spPr>
        <p:txBody>
          <a:bodyPr wrap="square" rtlCol="0">
            <a:spAutoFit/>
          </a:bodyPr>
          <a:lstStyle/>
          <a:p>
            <a:r>
              <a:rPr lang="en-GB" sz="1000" b="1" dirty="0" smtClean="0">
                <a:solidFill>
                  <a:schemeClr val="bg1"/>
                </a:solidFill>
              </a:rPr>
              <a:t>Future Circular</a:t>
            </a:r>
            <a:r>
              <a:rPr lang="en-GB" sz="1000" b="1" baseline="0" dirty="0" smtClean="0">
                <a:solidFill>
                  <a:schemeClr val="bg1"/>
                </a:solidFill>
              </a:rPr>
              <a:t> Collider Study</a:t>
            </a:r>
            <a:r>
              <a:rPr lang="en-GB" sz="1000" b="1" dirty="0" smtClean="0">
                <a:solidFill>
                  <a:schemeClr val="bg1"/>
                </a:solidFill>
              </a:rPr>
              <a:t/>
            </a:r>
            <a:br>
              <a:rPr lang="en-GB" sz="1000" b="1" dirty="0" smtClean="0">
                <a:solidFill>
                  <a:schemeClr val="bg1"/>
                </a:solidFill>
              </a:rPr>
            </a:br>
            <a:r>
              <a:rPr lang="en-US" sz="1000" b="0" dirty="0" smtClean="0">
                <a:solidFill>
                  <a:schemeClr val="bg1"/>
                </a:solidFill>
              </a:rPr>
              <a:t>Michael Benedikt</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0" baseline="0" dirty="0" smtClean="0">
                <a:solidFill>
                  <a:schemeClr val="bg1"/>
                </a:solidFill>
              </a:rPr>
              <a:t>FCCW 2019, 24 June 2019, Brussels</a:t>
            </a:r>
            <a:endParaRPr lang="en-GB" sz="1000" b="0" dirty="0" smtClean="0">
              <a:solidFill>
                <a:schemeClr val="bg1"/>
              </a:solidFill>
            </a:endParaRPr>
          </a:p>
        </p:txBody>
      </p:sp>
    </p:spTree>
    <p:extLst>
      <p:ext uri="{BB962C8B-B14F-4D97-AF65-F5344CB8AC3E}">
        <p14:creationId xmlns:p14="http://schemas.microsoft.com/office/powerpoint/2010/main" val="3327151835"/>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2" y="1825625"/>
            <a:ext cx="10515600" cy="4351339"/>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EC837-F44E-45FA-87A2-E846FF7E2B7B}" type="datetimeFigureOut">
              <a:rPr lang="en-GB" smtClean="0"/>
              <a:t>03/07/2019</a:t>
            </a:fld>
            <a:endParaRPr lang="en-GB"/>
          </a:p>
        </p:txBody>
      </p:sp>
      <p:sp>
        <p:nvSpPr>
          <p:cNvPr id="5" name="Footer Placeholder 4"/>
          <p:cNvSpPr>
            <a:spLocks noGrp="1"/>
          </p:cNvSpPr>
          <p:nvPr>
            <p:ph type="ftr" sz="quarter" idx="3"/>
          </p:nvPr>
        </p:nvSpPr>
        <p:spPr>
          <a:xfrm>
            <a:off x="4038602"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A127AF-8BD6-45E7-A671-DE98A3C7C2B2}" type="slidenum">
              <a:rPr lang="en-GB" smtClean="0"/>
              <a:t>‹Nr.›</a:t>
            </a:fld>
            <a:endParaRPr lang="en-GB"/>
          </a:p>
        </p:txBody>
      </p:sp>
    </p:spTree>
    <p:extLst>
      <p:ext uri="{BB962C8B-B14F-4D97-AF65-F5344CB8AC3E}">
        <p14:creationId xmlns:p14="http://schemas.microsoft.com/office/powerpoint/2010/main" val="380142697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CH"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D. Schulte</a:t>
            </a:r>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Higgs Factories, Granada 2019</a:t>
            </a: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071486-4E65-E24B-8A3A-E44A91D5D904}" type="slidenum">
              <a:rPr lang="en-US" smtClean="0"/>
              <a:pPr/>
              <a:t>‹Nr.›</a:t>
            </a:fld>
            <a:endParaRPr lang="en-US"/>
          </a:p>
        </p:txBody>
      </p:sp>
    </p:spTree>
    <p:extLst>
      <p:ext uri="{BB962C8B-B14F-4D97-AF65-F5344CB8AC3E}">
        <p14:creationId xmlns:p14="http://schemas.microsoft.com/office/powerpoint/2010/main" val="426529420"/>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85693-CA52-CE41-BA7D-FE8B4C359E97}"/>
              </a:ext>
            </a:extLst>
          </p:cNvPr>
          <p:cNvSpPr>
            <a:spLocks noGrp="1"/>
          </p:cNvSpPr>
          <p:nvPr>
            <p:ph type="title"/>
          </p:nvPr>
        </p:nvSpPr>
        <p:spPr>
          <a:xfrm>
            <a:off x="838200" y="365125"/>
            <a:ext cx="10515600" cy="1325563"/>
          </a:xfrm>
          <a:prstGeom prst="rect">
            <a:avLst/>
          </a:prstGeom>
        </p:spPr>
        <p:txBody>
          <a:bodyPr vert="horz" lIns="91428" tIns="45718" rIns="91428" bIns="45718"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31186-B21C-AD48-A4AF-529DD2E56BA5}"/>
              </a:ext>
            </a:extLst>
          </p:cNvPr>
          <p:cNvSpPr>
            <a:spLocks noGrp="1"/>
          </p:cNvSpPr>
          <p:nvPr>
            <p:ph type="body" idx="1"/>
          </p:nvPr>
        </p:nvSpPr>
        <p:spPr>
          <a:xfrm>
            <a:off x="838200" y="1825625"/>
            <a:ext cx="10515600" cy="4351339"/>
          </a:xfrm>
          <a:prstGeom prst="rect">
            <a:avLst/>
          </a:prstGeom>
        </p:spPr>
        <p:txBody>
          <a:bodyPr vert="horz" lIns="91428" tIns="45718" rIns="91428"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C0E31-06EF-994E-A6BF-9276799CC239}"/>
              </a:ext>
            </a:extLst>
          </p:cNvPr>
          <p:cNvSpPr>
            <a:spLocks noGrp="1"/>
          </p:cNvSpPr>
          <p:nvPr>
            <p:ph type="dt" sz="half" idx="2"/>
          </p:nvPr>
        </p:nvSpPr>
        <p:spPr>
          <a:xfrm>
            <a:off x="838200" y="6356352"/>
            <a:ext cx="2743200" cy="365125"/>
          </a:xfrm>
          <a:prstGeom prst="rect">
            <a:avLst/>
          </a:prstGeom>
        </p:spPr>
        <p:txBody>
          <a:bodyPr vert="horz" lIns="91428" tIns="45718" rIns="91428" bIns="45718" rtlCol="0" anchor="ctr"/>
          <a:lstStyle>
            <a:lvl1pPr algn="l">
              <a:defRPr sz="1200">
                <a:solidFill>
                  <a:schemeClr val="tx1">
                    <a:tint val="75000"/>
                  </a:schemeClr>
                </a:solidFill>
              </a:defRPr>
            </a:lvl1pPr>
          </a:lstStyle>
          <a:p>
            <a:r>
              <a:rPr lang="en-US" smtClean="0"/>
              <a:t>15th November 2018</a:t>
            </a:r>
            <a:endParaRPr lang="en-US"/>
          </a:p>
        </p:txBody>
      </p:sp>
      <p:sp>
        <p:nvSpPr>
          <p:cNvPr id="5" name="Footer Placeholder 4">
            <a:extLst>
              <a:ext uri="{FF2B5EF4-FFF2-40B4-BE49-F238E27FC236}">
                <a16:creationId xmlns:a16="http://schemas.microsoft.com/office/drawing/2014/main" id="{B5D63B9E-92CE-8C45-9D64-E23A37E2A003}"/>
              </a:ext>
            </a:extLst>
          </p:cNvPr>
          <p:cNvSpPr>
            <a:spLocks noGrp="1"/>
          </p:cNvSpPr>
          <p:nvPr>
            <p:ph type="ftr" sz="quarter" idx="3"/>
          </p:nvPr>
        </p:nvSpPr>
        <p:spPr>
          <a:xfrm>
            <a:off x="4038600" y="6356352"/>
            <a:ext cx="4114800" cy="365125"/>
          </a:xfrm>
          <a:prstGeom prst="rect">
            <a:avLst/>
          </a:prstGeom>
        </p:spPr>
        <p:txBody>
          <a:bodyPr vert="horz" lIns="91428" tIns="45718" rIns="91428" bIns="45718" rtlCol="0" anchor="ctr"/>
          <a:lstStyle>
            <a:lvl1pPr algn="ctr">
              <a:defRPr sz="1200">
                <a:solidFill>
                  <a:schemeClr val="tx1">
                    <a:tint val="75000"/>
                  </a:schemeClr>
                </a:solidFill>
              </a:defRPr>
            </a:lvl1pPr>
          </a:lstStyle>
          <a:p>
            <a:r>
              <a:rPr lang="en-US" smtClean="0"/>
              <a:t>Report of the ECFA Chairperson</a:t>
            </a:r>
            <a:endParaRPr lang="en-US"/>
          </a:p>
        </p:txBody>
      </p:sp>
      <p:sp>
        <p:nvSpPr>
          <p:cNvPr id="6" name="Slide Number Placeholder 5">
            <a:extLst>
              <a:ext uri="{FF2B5EF4-FFF2-40B4-BE49-F238E27FC236}">
                <a16:creationId xmlns:a16="http://schemas.microsoft.com/office/drawing/2014/main" id="{D654A63E-7FFB-964A-8240-99F5EFE0A978}"/>
              </a:ext>
            </a:extLst>
          </p:cNvPr>
          <p:cNvSpPr>
            <a:spLocks noGrp="1"/>
          </p:cNvSpPr>
          <p:nvPr>
            <p:ph type="sldNum" sz="quarter" idx="4"/>
          </p:nvPr>
        </p:nvSpPr>
        <p:spPr>
          <a:xfrm>
            <a:off x="8610600" y="6356352"/>
            <a:ext cx="2743200" cy="365125"/>
          </a:xfrm>
          <a:prstGeom prst="rect">
            <a:avLst/>
          </a:prstGeom>
        </p:spPr>
        <p:txBody>
          <a:bodyPr vert="horz" lIns="91428" tIns="45718" rIns="91428" bIns="45718" rtlCol="0" anchor="ctr"/>
          <a:lstStyle>
            <a:lvl1pPr algn="r">
              <a:defRPr sz="1200">
                <a:solidFill>
                  <a:schemeClr val="tx1">
                    <a:tint val="75000"/>
                  </a:schemeClr>
                </a:solidFill>
              </a:defRPr>
            </a:lvl1pPr>
          </a:lstStyle>
          <a:p>
            <a:fld id="{D47CF28C-F735-C843-9143-DAF799FFF232}" type="slidenum">
              <a:rPr lang="en-US" smtClean="0"/>
              <a:t>‹Nr.›</a:t>
            </a:fld>
            <a:endParaRPr lang="en-US"/>
          </a:p>
        </p:txBody>
      </p:sp>
    </p:spTree>
    <p:extLst>
      <p:ext uri="{BB962C8B-B14F-4D97-AF65-F5344CB8AC3E}">
        <p14:creationId xmlns:p14="http://schemas.microsoft.com/office/powerpoint/2010/main" val="47784645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hdr="0"/>
  <p:txStyles>
    <p:titleStyle>
      <a:lvl1pPr algn="l" defTabSz="91426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8" indent="-228568" algn="l" defTabSz="91426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02" indent="-228568" algn="l" defTabSz="91426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30" indent="-228568" algn="l" defTabSz="91426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60"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091"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808335/contributions/3365144/" TargetMode="External"/><Relationship Id="rId2" Type="http://schemas.openxmlformats.org/officeDocument/2006/relationships/image" Target="../media/image11.pn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310.png"/><Relationship Id="rId7" Type="http://schemas.openxmlformats.org/officeDocument/2006/relationships/image" Target="../media/image350.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340.png"/><Relationship Id="rId5" Type="http://schemas.openxmlformats.org/officeDocument/2006/relationships/image" Target="../media/image330.png"/><Relationship Id="rId4" Type="http://schemas.openxmlformats.org/officeDocument/2006/relationships/image" Target="../media/image320.png"/></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3.xml"/><Relationship Id="rId7" Type="http://schemas.openxmlformats.org/officeDocument/2006/relationships/image" Target="../media/image2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0.png"/><Relationship Id="rId5" Type="http://schemas.openxmlformats.org/officeDocument/2006/relationships/notesSlide" Target="../notesSlides/notesSlide8.xml"/><Relationship Id="rId4"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indico.psi.ch/event/6754/"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ds.cern.ch/record/2235340/files/Statement%20R&amp;D298.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ecfa.web.cern.ch/sites/ecfa.web.cern.ch/files/ECFA_detector_panel_ESPPU_input_Dec2018.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indico.cern.ch/event/759130/contributions/3148323/attachments/1753311/2874608/ECFA-Survey-Recognition-Results.pdf" TargetMode="External"/><Relationship Id="rId2" Type="http://schemas.openxmlformats.org/officeDocument/2006/relationships/notesSlide" Target="../notesSlides/notesSlide4.xml"/><Relationship Id="rId1" Type="http://schemas.openxmlformats.org/officeDocument/2006/relationships/slideLayout" Target="../slideLayouts/slideLayout52.xml"/><Relationship Id="rId6" Type="http://schemas.openxmlformats.org/officeDocument/2006/relationships/hyperlink" Target="https://home.cern/cern-people/updates/2018/10/addressing-recognition-large-collaborations?utm_source=Bulletin&amp;utm_medium=Email&amp;utm_content=2018-10-04E&amp;utm_campaign=BulletinEmail" TargetMode="External"/><Relationship Id="rId5" Type="http://schemas.openxmlformats.org/officeDocument/2006/relationships/hyperlink" Target="https://cerncourier.com/survey-addresses-recognition-in-large-collaborations/"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nspirehep.net/record/1733996"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smtClean="0"/>
              <a:t>ECFA Activities</a:t>
            </a:r>
            <a:br>
              <a:rPr lang="en-US" dirty="0" smtClean="0"/>
            </a:br>
            <a:r>
              <a:rPr lang="en-US" sz="2000" dirty="0" smtClean="0"/>
              <a:t>CHIPP Plenary Meeting 2019</a:t>
            </a:r>
            <a:endParaRPr lang="en-US" sz="2000" dirty="0"/>
          </a:p>
        </p:txBody>
      </p:sp>
      <p:sp>
        <p:nvSpPr>
          <p:cNvPr id="3" name="Untertitel 2"/>
          <p:cNvSpPr>
            <a:spLocks noGrp="1"/>
          </p:cNvSpPr>
          <p:nvPr>
            <p:ph type="subTitle" idx="1"/>
          </p:nvPr>
        </p:nvSpPr>
        <p:spPr/>
        <p:txBody>
          <a:bodyPr>
            <a:normAutofit lnSpcReduction="10000"/>
          </a:bodyPr>
          <a:lstStyle/>
          <a:p>
            <a:r>
              <a:rPr lang="de-CH" dirty="0" smtClean="0"/>
              <a:t>Mike Seidel, Lenny Rivkin</a:t>
            </a:r>
          </a:p>
          <a:p>
            <a:r>
              <a:rPr lang="de-CH" dirty="0" smtClean="0"/>
              <a:t>Paul Scherrer Institut</a:t>
            </a:r>
          </a:p>
          <a:p>
            <a:endParaRPr lang="de-CH" dirty="0"/>
          </a:p>
          <a:p>
            <a:r>
              <a:rPr lang="de-CH" sz="1800" dirty="0" smtClean="0"/>
              <a:t>material: </a:t>
            </a:r>
            <a:r>
              <a:rPr lang="de-CH" sz="1800" u="sng" dirty="0" err="1" smtClean="0"/>
              <a:t>J.D´Hondt</a:t>
            </a:r>
            <a:r>
              <a:rPr lang="de-CH" sz="1800" dirty="0" smtClean="0"/>
              <a:t>, </a:t>
            </a:r>
            <a:r>
              <a:rPr lang="de-CH" sz="1800" dirty="0" err="1" smtClean="0"/>
              <a:t>M.Benedikt</a:t>
            </a:r>
            <a:r>
              <a:rPr lang="de-CH" sz="1800" dirty="0" smtClean="0"/>
              <a:t>, </a:t>
            </a:r>
            <a:r>
              <a:rPr lang="de-CH" sz="1800" dirty="0" err="1"/>
              <a:t>E.Jensen</a:t>
            </a:r>
            <a:r>
              <a:rPr lang="de-CH" sz="1800" dirty="0"/>
              <a:t>, </a:t>
            </a:r>
            <a:r>
              <a:rPr lang="de-CH" sz="1800" dirty="0" err="1" smtClean="0"/>
              <a:t>L.Rossi</a:t>
            </a:r>
            <a:r>
              <a:rPr lang="de-CH" sz="1800" dirty="0" smtClean="0"/>
              <a:t>, </a:t>
            </a:r>
            <a:r>
              <a:rPr lang="de-CH" sz="1800" dirty="0" err="1"/>
              <a:t>D.Schulte</a:t>
            </a:r>
            <a:r>
              <a:rPr lang="de-CH" sz="1800" dirty="0"/>
              <a:t>, </a:t>
            </a:r>
            <a:r>
              <a:rPr lang="de-CH" sz="1800" dirty="0" err="1"/>
              <a:t>A.Yamamoto</a:t>
            </a:r>
            <a:r>
              <a:rPr lang="de-CH" sz="1800" dirty="0" smtClean="0"/>
              <a:t>, </a:t>
            </a:r>
            <a:r>
              <a:rPr lang="de-CH" sz="1800" dirty="0" err="1" smtClean="0"/>
              <a:t>F.Zimmermann</a:t>
            </a:r>
            <a:endParaRPr lang="de-CH" sz="1800" dirty="0"/>
          </a:p>
        </p:txBody>
      </p:sp>
      <p:sp>
        <p:nvSpPr>
          <p:cNvPr id="4" name="Datumsplatzhalter 3"/>
          <p:cNvSpPr>
            <a:spLocks noGrp="1"/>
          </p:cNvSpPr>
          <p:nvPr>
            <p:ph type="dt" sz="half" idx="10"/>
          </p:nvPr>
        </p:nvSpPr>
        <p:spPr/>
        <p:txBody>
          <a:bodyPr/>
          <a:lstStyle/>
          <a:p>
            <a:r>
              <a:rPr lang="de-DE" smtClean="0"/>
              <a:t>July 3rd, 2019</a:t>
            </a:r>
            <a:endParaRPr lang="en-US" dirty="0"/>
          </a:p>
        </p:txBody>
      </p:sp>
      <p:sp>
        <p:nvSpPr>
          <p:cNvPr id="5" name="Fußzeilenplatzhalter 4"/>
          <p:cNvSpPr>
            <a:spLocks noGrp="1"/>
          </p:cNvSpPr>
          <p:nvPr>
            <p:ph type="ftr" sz="quarter" idx="11"/>
          </p:nvPr>
        </p:nvSpPr>
        <p:spPr/>
        <p:txBody>
          <a:bodyPr/>
          <a:lstStyle/>
          <a:p>
            <a:r>
              <a:rPr lang="en-US" smtClean="0"/>
              <a:t>ECFA Report</a:t>
            </a:r>
            <a:endParaRPr lang="en-US" dirty="0"/>
          </a:p>
        </p:txBody>
      </p:sp>
      <p:sp>
        <p:nvSpPr>
          <p:cNvPr id="6" name="Foliennummernplatzhalter 5"/>
          <p:cNvSpPr>
            <a:spLocks noGrp="1"/>
          </p:cNvSpPr>
          <p:nvPr>
            <p:ph type="sldNum" sz="quarter" idx="12"/>
          </p:nvPr>
        </p:nvSpPr>
        <p:spPr/>
        <p:txBody>
          <a:bodyPr/>
          <a:lstStyle/>
          <a:p>
            <a:fld id="{D47CF28C-F735-C843-9143-DAF799FFF232}" type="slidenum">
              <a:rPr lang="en-US" smtClean="0"/>
              <a:t>1</a:t>
            </a:fld>
            <a:endParaRPr lang="en-US"/>
          </a:p>
        </p:txBody>
      </p:sp>
    </p:spTree>
    <p:extLst>
      <p:ext uri="{BB962C8B-B14F-4D97-AF65-F5344CB8AC3E}">
        <p14:creationId xmlns:p14="http://schemas.microsoft.com/office/powerpoint/2010/main" val="1140531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D. Schulte</a:t>
            </a:r>
            <a:endParaRPr lang="en-US"/>
          </a:p>
        </p:txBody>
      </p:sp>
      <p:sp>
        <p:nvSpPr>
          <p:cNvPr id="5" name="Fußzeilenplatzhalter 4"/>
          <p:cNvSpPr>
            <a:spLocks noGrp="1"/>
          </p:cNvSpPr>
          <p:nvPr>
            <p:ph type="ftr" sz="quarter" idx="11"/>
          </p:nvPr>
        </p:nvSpPr>
        <p:spPr/>
        <p:txBody>
          <a:bodyPr/>
          <a:lstStyle/>
          <a:p>
            <a:r>
              <a:rPr lang="en-US" smtClean="0"/>
              <a:t>Higgs Factories, Granada 2019</a:t>
            </a:r>
            <a:endParaRPr lang="en-US"/>
          </a:p>
        </p:txBody>
      </p:sp>
      <p:sp>
        <p:nvSpPr>
          <p:cNvPr id="6" name="Foliennummernplatzhalter 5"/>
          <p:cNvSpPr>
            <a:spLocks noGrp="1"/>
          </p:cNvSpPr>
          <p:nvPr>
            <p:ph type="sldNum" sz="quarter" idx="12"/>
          </p:nvPr>
        </p:nvSpPr>
        <p:spPr/>
        <p:txBody>
          <a:bodyPr/>
          <a:lstStyle/>
          <a:p>
            <a:fld id="{1E071486-4E65-E24B-8A3A-E44A91D5D904}" type="slidenum">
              <a:rPr lang="en-US" smtClean="0"/>
              <a:pPr/>
              <a:t>10</a:t>
            </a:fld>
            <a:endParaRPr lang="en-US"/>
          </a:p>
        </p:txBody>
      </p:sp>
      <p:sp>
        <p:nvSpPr>
          <p:cNvPr id="7" name="Title 1"/>
          <p:cNvSpPr>
            <a:spLocks noGrp="1"/>
          </p:cNvSpPr>
          <p:nvPr>
            <p:ph type="title"/>
          </p:nvPr>
        </p:nvSpPr>
        <p:spPr>
          <a:xfrm>
            <a:off x="1451610" y="211455"/>
            <a:ext cx="8229600" cy="509822"/>
          </a:xfrm>
        </p:spPr>
        <p:txBody>
          <a:bodyPr>
            <a:normAutofit fontScale="90000"/>
          </a:bodyPr>
          <a:lstStyle/>
          <a:p>
            <a:r>
              <a:rPr lang="en-US" dirty="0" smtClean="0"/>
              <a:t>Proposed Schedules </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796579652"/>
              </p:ext>
            </p:extLst>
          </p:nvPr>
        </p:nvGraphicFramePr>
        <p:xfrm>
          <a:off x="1054111" y="3672523"/>
          <a:ext cx="5057775" cy="2225040"/>
        </p:xfrm>
        <a:graphic>
          <a:graphicData uri="http://schemas.openxmlformats.org/drawingml/2006/table">
            <a:tbl>
              <a:tblPr firstRow="1" bandRow="1">
                <a:tableStyleId>{5C22544A-7EE6-4342-B048-85BDC9FD1C3A}</a:tableStyleId>
              </a:tblPr>
              <a:tblGrid>
                <a:gridCol w="1051782">
                  <a:extLst>
                    <a:ext uri="{9D8B030D-6E8A-4147-A177-3AD203B41FA5}">
                      <a16:colId xmlns:a16="http://schemas.microsoft.com/office/drawing/2014/main" val="20000"/>
                    </a:ext>
                  </a:extLst>
                </a:gridCol>
                <a:gridCol w="1801832">
                  <a:extLst>
                    <a:ext uri="{9D8B030D-6E8A-4147-A177-3AD203B41FA5}">
                      <a16:colId xmlns:a16="http://schemas.microsoft.com/office/drawing/2014/main" val="20001"/>
                    </a:ext>
                  </a:extLst>
                </a:gridCol>
                <a:gridCol w="2204161">
                  <a:extLst>
                    <a:ext uri="{9D8B030D-6E8A-4147-A177-3AD203B41FA5}">
                      <a16:colId xmlns:a16="http://schemas.microsoft.com/office/drawing/2014/main" val="20002"/>
                    </a:ext>
                  </a:extLst>
                </a:gridCol>
              </a:tblGrid>
              <a:tr h="370840">
                <a:tc>
                  <a:txBody>
                    <a:bodyPr/>
                    <a:lstStyle/>
                    <a:p>
                      <a:r>
                        <a:rPr lang="en-US" sz="1600" dirty="0" smtClean="0"/>
                        <a:t>Project</a:t>
                      </a:r>
                      <a:endParaRPr lang="en-US" sz="1600" dirty="0"/>
                    </a:p>
                  </a:txBody>
                  <a:tcPr/>
                </a:tc>
                <a:tc>
                  <a:txBody>
                    <a:bodyPr/>
                    <a:lstStyle/>
                    <a:p>
                      <a:r>
                        <a:rPr lang="en-US" sz="1600" dirty="0" smtClean="0"/>
                        <a:t>Start construction</a:t>
                      </a:r>
                      <a:endParaRPr lang="en-US" sz="1600" dirty="0"/>
                    </a:p>
                  </a:txBody>
                  <a:tcPr/>
                </a:tc>
                <a:tc>
                  <a:txBody>
                    <a:bodyPr/>
                    <a:lstStyle/>
                    <a:p>
                      <a:r>
                        <a:rPr lang="en-US" sz="1600" dirty="0" smtClean="0"/>
                        <a:t>Start Physics (</a:t>
                      </a:r>
                      <a:r>
                        <a:rPr lang="en-US" sz="1600" dirty="0" err="1" smtClean="0"/>
                        <a:t>higgs</a:t>
                      </a:r>
                      <a:r>
                        <a:rPr lang="en-US" sz="1600" dirty="0" smtClean="0"/>
                        <a:t>)</a:t>
                      </a:r>
                      <a:endParaRPr lang="en-US" sz="1600" dirty="0"/>
                    </a:p>
                  </a:txBody>
                  <a:tcPr/>
                </a:tc>
                <a:extLst>
                  <a:ext uri="{0D108BD9-81ED-4DB2-BD59-A6C34878D82A}">
                    <a16:rowId xmlns:a16="http://schemas.microsoft.com/office/drawing/2014/main" val="10000"/>
                  </a:ext>
                </a:extLst>
              </a:tr>
              <a:tr h="370840">
                <a:tc>
                  <a:txBody>
                    <a:bodyPr/>
                    <a:lstStyle/>
                    <a:p>
                      <a:r>
                        <a:rPr lang="en-US" sz="1600" dirty="0" smtClean="0"/>
                        <a:t>CEPC</a:t>
                      </a:r>
                      <a:endParaRPr lang="en-US" sz="1600" dirty="0"/>
                    </a:p>
                  </a:txBody>
                  <a:tcPr/>
                </a:tc>
                <a:tc>
                  <a:txBody>
                    <a:bodyPr/>
                    <a:lstStyle/>
                    <a:p>
                      <a:r>
                        <a:rPr lang="en-US" sz="1600" dirty="0" smtClean="0"/>
                        <a:t>2022</a:t>
                      </a:r>
                      <a:endParaRPr lang="en-US" sz="1600" dirty="0"/>
                    </a:p>
                  </a:txBody>
                  <a:tcPr/>
                </a:tc>
                <a:tc>
                  <a:txBody>
                    <a:bodyPr/>
                    <a:lstStyle/>
                    <a:p>
                      <a:r>
                        <a:rPr lang="en-US" sz="1600" dirty="0" smtClean="0"/>
                        <a:t>2030</a:t>
                      </a:r>
                      <a:endParaRPr lang="en-US" sz="1600" dirty="0"/>
                    </a:p>
                  </a:txBody>
                  <a:tcPr/>
                </a:tc>
                <a:extLst>
                  <a:ext uri="{0D108BD9-81ED-4DB2-BD59-A6C34878D82A}">
                    <a16:rowId xmlns:a16="http://schemas.microsoft.com/office/drawing/2014/main" val="10001"/>
                  </a:ext>
                </a:extLst>
              </a:tr>
              <a:tr h="370840">
                <a:tc>
                  <a:txBody>
                    <a:bodyPr/>
                    <a:lstStyle/>
                    <a:p>
                      <a:r>
                        <a:rPr lang="en-US" sz="1600" dirty="0" smtClean="0"/>
                        <a:t>ILC</a:t>
                      </a:r>
                      <a:endParaRPr lang="en-US" sz="1600" dirty="0"/>
                    </a:p>
                  </a:txBody>
                  <a:tcPr/>
                </a:tc>
                <a:tc>
                  <a:txBody>
                    <a:bodyPr/>
                    <a:lstStyle/>
                    <a:p>
                      <a:r>
                        <a:rPr lang="en-US" sz="1600" dirty="0" smtClean="0"/>
                        <a:t>2024</a:t>
                      </a:r>
                      <a:endParaRPr lang="en-US" sz="1600" dirty="0"/>
                    </a:p>
                  </a:txBody>
                  <a:tcPr/>
                </a:tc>
                <a:tc>
                  <a:txBody>
                    <a:bodyPr/>
                    <a:lstStyle/>
                    <a:p>
                      <a:r>
                        <a:rPr lang="en-US" sz="1600" dirty="0" smtClean="0"/>
                        <a:t>2033</a:t>
                      </a:r>
                      <a:endParaRPr lang="en-US" sz="1600" dirty="0"/>
                    </a:p>
                  </a:txBody>
                  <a:tcPr/>
                </a:tc>
                <a:extLst>
                  <a:ext uri="{0D108BD9-81ED-4DB2-BD59-A6C34878D82A}">
                    <a16:rowId xmlns:a16="http://schemas.microsoft.com/office/drawing/2014/main" val="10002"/>
                  </a:ext>
                </a:extLst>
              </a:tr>
              <a:tr h="370840">
                <a:tc>
                  <a:txBody>
                    <a:bodyPr/>
                    <a:lstStyle/>
                    <a:p>
                      <a:r>
                        <a:rPr lang="en-US" sz="1600" dirty="0" smtClean="0"/>
                        <a:t>CLIC</a:t>
                      </a:r>
                      <a:endParaRPr lang="en-US" sz="1600" dirty="0"/>
                    </a:p>
                  </a:txBody>
                  <a:tcPr/>
                </a:tc>
                <a:tc>
                  <a:txBody>
                    <a:bodyPr/>
                    <a:lstStyle/>
                    <a:p>
                      <a:r>
                        <a:rPr lang="en-US" sz="1600" dirty="0" smtClean="0"/>
                        <a:t>2026</a:t>
                      </a:r>
                      <a:endParaRPr lang="en-US" sz="1600" dirty="0"/>
                    </a:p>
                  </a:txBody>
                  <a:tcPr/>
                </a:tc>
                <a:tc>
                  <a:txBody>
                    <a:bodyPr/>
                    <a:lstStyle/>
                    <a:p>
                      <a:r>
                        <a:rPr lang="en-US" sz="1600" dirty="0" smtClean="0"/>
                        <a:t>2035</a:t>
                      </a:r>
                      <a:endParaRPr lang="en-US" sz="1600" dirty="0"/>
                    </a:p>
                  </a:txBody>
                  <a:tcPr/>
                </a:tc>
                <a:extLst>
                  <a:ext uri="{0D108BD9-81ED-4DB2-BD59-A6C34878D82A}">
                    <a16:rowId xmlns:a16="http://schemas.microsoft.com/office/drawing/2014/main" val="10003"/>
                  </a:ext>
                </a:extLst>
              </a:tr>
              <a:tr h="370840">
                <a:tc>
                  <a:txBody>
                    <a:bodyPr/>
                    <a:lstStyle/>
                    <a:p>
                      <a:r>
                        <a:rPr lang="en-US" sz="1600" dirty="0" smtClean="0"/>
                        <a:t>FCC-</a:t>
                      </a:r>
                      <a:r>
                        <a:rPr lang="en-US" sz="1600" dirty="0" err="1" smtClean="0"/>
                        <a:t>ee</a:t>
                      </a:r>
                      <a:endParaRPr lang="en-US" sz="1600" dirty="0"/>
                    </a:p>
                  </a:txBody>
                  <a:tcPr/>
                </a:tc>
                <a:tc>
                  <a:txBody>
                    <a:bodyPr/>
                    <a:lstStyle/>
                    <a:p>
                      <a:r>
                        <a:rPr lang="en-US" sz="1600" dirty="0" smtClean="0"/>
                        <a:t>2029</a:t>
                      </a:r>
                      <a:endParaRPr lang="en-US" sz="1600" dirty="0"/>
                    </a:p>
                  </a:txBody>
                  <a:tcPr/>
                </a:tc>
                <a:tc>
                  <a:txBody>
                    <a:bodyPr/>
                    <a:lstStyle/>
                    <a:p>
                      <a:r>
                        <a:rPr lang="en-US" sz="1600" dirty="0" smtClean="0"/>
                        <a:t>2039 (2044)</a:t>
                      </a:r>
                      <a:endParaRPr lang="en-US" sz="1600" dirty="0"/>
                    </a:p>
                  </a:txBody>
                  <a:tcPr/>
                </a:tc>
                <a:extLst>
                  <a:ext uri="{0D108BD9-81ED-4DB2-BD59-A6C34878D82A}">
                    <a16:rowId xmlns:a16="http://schemas.microsoft.com/office/drawing/2014/main" val="10004"/>
                  </a:ext>
                </a:extLst>
              </a:tr>
              <a:tr h="370840">
                <a:tc>
                  <a:txBody>
                    <a:bodyPr/>
                    <a:lstStyle/>
                    <a:p>
                      <a:r>
                        <a:rPr lang="en-US" sz="1600" dirty="0" err="1" smtClean="0"/>
                        <a:t>LHeC</a:t>
                      </a:r>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10005"/>
                  </a:ext>
                </a:extLst>
              </a:tr>
            </a:tbl>
          </a:graphicData>
        </a:graphic>
      </p:graphicFrame>
      <p:sp>
        <p:nvSpPr>
          <p:cNvPr id="9" name="TextBox 8"/>
          <p:cNvSpPr txBox="1"/>
          <p:nvPr/>
        </p:nvSpPr>
        <p:spPr>
          <a:xfrm>
            <a:off x="6222376" y="3681571"/>
            <a:ext cx="3916034" cy="1477328"/>
          </a:xfrm>
          <a:prstGeom prst="rect">
            <a:avLst/>
          </a:prstGeom>
          <a:solidFill>
            <a:schemeClr val="accent6">
              <a:lumMod val="40000"/>
              <a:lumOff val="60000"/>
            </a:schemeClr>
          </a:solidFill>
        </p:spPr>
        <p:txBody>
          <a:bodyPr wrap="square" rtlCol="0">
            <a:spAutoFit/>
          </a:bodyPr>
          <a:lstStyle/>
          <a:p>
            <a:r>
              <a:rPr lang="en-US" dirty="0" smtClean="0"/>
              <a:t>Proposed dates from projects</a:t>
            </a:r>
          </a:p>
          <a:p>
            <a:endParaRPr lang="en-US" dirty="0"/>
          </a:p>
          <a:p>
            <a:r>
              <a:rPr lang="en-US" dirty="0" smtClean="0"/>
              <a:t>Would expect that technically required time to start construction is O(5-10 years) for prototyping etc.</a:t>
            </a:r>
            <a:endParaRPr lang="en-US" dirty="0"/>
          </a:p>
        </p:txBody>
      </p:sp>
      <p:pic>
        <p:nvPicPr>
          <p:cNvPr id="10" name="Picture 2" descr="timelineAb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4410" y="990600"/>
            <a:ext cx="9144000" cy="2569520"/>
          </a:xfrm>
          <a:prstGeom prst="rect">
            <a:avLst/>
          </a:prstGeom>
        </p:spPr>
      </p:pic>
      <p:sp>
        <p:nvSpPr>
          <p:cNvPr id="2" name="Rechteck 1"/>
          <p:cNvSpPr/>
          <p:nvPr/>
        </p:nvSpPr>
        <p:spPr>
          <a:xfrm>
            <a:off x="6487845" y="5608830"/>
            <a:ext cx="3721629" cy="646331"/>
          </a:xfrm>
          <a:prstGeom prst="rect">
            <a:avLst/>
          </a:prstGeom>
        </p:spPr>
        <p:txBody>
          <a:bodyPr wrap="square">
            <a:spAutoFit/>
          </a:bodyPr>
          <a:lstStyle/>
          <a:p>
            <a:r>
              <a:rPr lang="de-CH" dirty="0">
                <a:hlinkClick r:id="rId3"/>
              </a:rPr>
              <a:t>https://indico.cern.ch/event/808335/contributions/3365144</a:t>
            </a:r>
            <a:r>
              <a:rPr lang="de-CH" dirty="0" smtClean="0">
                <a:hlinkClick r:id="rId3"/>
              </a:rPr>
              <a:t>/</a:t>
            </a:r>
            <a:r>
              <a:rPr lang="de-CH" dirty="0" smtClean="0"/>
              <a:t> </a:t>
            </a:r>
            <a:endParaRPr lang="de-CH" dirty="0"/>
          </a:p>
        </p:txBody>
      </p:sp>
    </p:spTree>
    <p:extLst>
      <p:ext uri="{BB962C8B-B14F-4D97-AF65-F5344CB8AC3E}">
        <p14:creationId xmlns:p14="http://schemas.microsoft.com/office/powerpoint/2010/main" val="2518763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
            <a:ext cx="12192000" cy="629329"/>
          </a:xfrm>
        </p:spPr>
        <p:txBody>
          <a:bodyPr>
            <a:noAutofit/>
          </a:bodyPr>
          <a:lstStyle/>
          <a:p>
            <a:r>
              <a:rPr lang="en-US" sz="3200" dirty="0" smtClean="0"/>
              <a:t>Comparisons </a:t>
            </a:r>
            <a:r>
              <a:rPr lang="en-US" sz="2200" dirty="0" smtClean="0"/>
              <a:t>[Daniel Schulte]</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482337955"/>
              </p:ext>
            </p:extLst>
          </p:nvPr>
        </p:nvGraphicFramePr>
        <p:xfrm>
          <a:off x="524935" y="661758"/>
          <a:ext cx="10876451" cy="5979160"/>
        </p:xfrm>
        <a:graphic>
          <a:graphicData uri="http://schemas.openxmlformats.org/drawingml/2006/table">
            <a:tbl>
              <a:tblPr firstRow="1" bandRow="1">
                <a:tableStyleId>{B301B821-A1FF-4177-AEE7-76D212191A09}</a:tableStyleId>
              </a:tblPr>
              <a:tblGrid>
                <a:gridCol w="1325717">
                  <a:extLst>
                    <a:ext uri="{9D8B030D-6E8A-4147-A177-3AD203B41FA5}">
                      <a16:colId xmlns:a16="http://schemas.microsoft.com/office/drawing/2014/main" val="20000"/>
                    </a:ext>
                  </a:extLst>
                </a:gridCol>
                <a:gridCol w="820765">
                  <a:extLst>
                    <a:ext uri="{9D8B030D-6E8A-4147-A177-3AD203B41FA5}">
                      <a16:colId xmlns:a16="http://schemas.microsoft.com/office/drawing/2014/main" val="20001"/>
                    </a:ext>
                  </a:extLst>
                </a:gridCol>
                <a:gridCol w="1803199">
                  <a:extLst>
                    <a:ext uri="{9D8B030D-6E8A-4147-A177-3AD203B41FA5}">
                      <a16:colId xmlns:a16="http://schemas.microsoft.com/office/drawing/2014/main" val="20002"/>
                    </a:ext>
                  </a:extLst>
                </a:gridCol>
                <a:gridCol w="1454995">
                  <a:extLst>
                    <a:ext uri="{9D8B030D-6E8A-4147-A177-3AD203B41FA5}">
                      <a16:colId xmlns:a16="http://schemas.microsoft.com/office/drawing/2014/main" val="20003"/>
                    </a:ext>
                  </a:extLst>
                </a:gridCol>
                <a:gridCol w="1529609">
                  <a:extLst>
                    <a:ext uri="{9D8B030D-6E8A-4147-A177-3AD203B41FA5}">
                      <a16:colId xmlns:a16="http://schemas.microsoft.com/office/drawing/2014/main" val="20004"/>
                    </a:ext>
                  </a:extLst>
                </a:gridCol>
                <a:gridCol w="1466461">
                  <a:extLst>
                    <a:ext uri="{9D8B030D-6E8A-4147-A177-3AD203B41FA5}">
                      <a16:colId xmlns:a16="http://schemas.microsoft.com/office/drawing/2014/main" val="20005"/>
                    </a:ext>
                  </a:extLst>
                </a:gridCol>
                <a:gridCol w="2475705">
                  <a:extLst>
                    <a:ext uri="{9D8B030D-6E8A-4147-A177-3AD203B41FA5}">
                      <a16:colId xmlns:a16="http://schemas.microsoft.com/office/drawing/2014/main" val="20006"/>
                    </a:ext>
                  </a:extLst>
                </a:gridCol>
              </a:tblGrid>
              <a:tr h="548049">
                <a:tc>
                  <a:txBody>
                    <a:bodyPr/>
                    <a:lstStyle/>
                    <a:p>
                      <a:r>
                        <a:rPr lang="en-US" sz="1600" dirty="0" smtClean="0"/>
                        <a:t>Project</a:t>
                      </a:r>
                      <a:endParaRPr lang="en-US" sz="1600" dirty="0"/>
                    </a:p>
                  </a:txBody>
                  <a:tcPr marL="121920" marR="121920"/>
                </a:tc>
                <a:tc>
                  <a:txBody>
                    <a:bodyPr/>
                    <a:lstStyle/>
                    <a:p>
                      <a:r>
                        <a:rPr lang="en-US" sz="1600" dirty="0" smtClean="0"/>
                        <a:t>Type</a:t>
                      </a:r>
                      <a:endParaRPr lang="en-US" sz="1600" dirty="0"/>
                    </a:p>
                  </a:txBody>
                  <a:tcPr marL="121920" marR="121920"/>
                </a:tc>
                <a:tc>
                  <a:txBody>
                    <a:bodyPr/>
                    <a:lstStyle/>
                    <a:p>
                      <a:r>
                        <a:rPr lang="en-US" sz="1600" dirty="0" smtClean="0"/>
                        <a:t>Energy</a:t>
                      </a:r>
                    </a:p>
                    <a:p>
                      <a:r>
                        <a:rPr lang="en-US" sz="1600" dirty="0" smtClean="0"/>
                        <a:t>[</a:t>
                      </a:r>
                      <a:r>
                        <a:rPr lang="en-US" sz="1600" dirty="0" err="1" smtClean="0"/>
                        <a:t>TeV</a:t>
                      </a:r>
                      <a:r>
                        <a:rPr lang="en-US" sz="1600" dirty="0" smtClean="0"/>
                        <a:t>]</a:t>
                      </a:r>
                      <a:endParaRPr lang="en-US" sz="1600" dirty="0"/>
                    </a:p>
                  </a:txBody>
                  <a:tcPr marL="121920" marR="121920"/>
                </a:tc>
                <a:tc>
                  <a:txBody>
                    <a:bodyPr/>
                    <a:lstStyle/>
                    <a:p>
                      <a:r>
                        <a:rPr lang="en-US" sz="1600" dirty="0" smtClean="0"/>
                        <a:t>Int. </a:t>
                      </a:r>
                      <a:r>
                        <a:rPr lang="en-US" sz="1600" dirty="0" err="1" smtClean="0"/>
                        <a:t>Lumi</a:t>
                      </a:r>
                      <a:r>
                        <a:rPr lang="en-US" sz="1600" dirty="0" smtClean="0"/>
                        <a:t>. [a</a:t>
                      </a:r>
                      <a:r>
                        <a:rPr lang="en-US" sz="1600" baseline="30000" dirty="0" smtClean="0"/>
                        <a:t>-1</a:t>
                      </a:r>
                      <a:r>
                        <a:rPr lang="en-US" sz="1600" dirty="0" smtClean="0"/>
                        <a:t>]</a:t>
                      </a:r>
                      <a:endParaRPr lang="en-US" sz="1600" dirty="0"/>
                    </a:p>
                  </a:txBody>
                  <a:tcPr marL="121920" marR="121920"/>
                </a:tc>
                <a:tc>
                  <a:txBody>
                    <a:bodyPr/>
                    <a:lstStyle/>
                    <a:p>
                      <a:r>
                        <a:rPr lang="en-US" sz="1600" dirty="0" err="1" smtClean="0"/>
                        <a:t>Oper</a:t>
                      </a:r>
                      <a:r>
                        <a:rPr lang="en-US" sz="1600" dirty="0" smtClean="0"/>
                        <a:t>. Time [</a:t>
                      </a:r>
                      <a:r>
                        <a:rPr lang="en-US" sz="1600" dirty="0" err="1" smtClean="0"/>
                        <a:t>y</a:t>
                      </a:r>
                      <a:r>
                        <a:rPr lang="en-US" sz="1600" dirty="0" smtClean="0"/>
                        <a:t>]</a:t>
                      </a:r>
                      <a:endParaRPr lang="en-US" sz="1600" dirty="0"/>
                    </a:p>
                  </a:txBody>
                  <a:tcPr marL="121920" marR="121920"/>
                </a:tc>
                <a:tc>
                  <a:txBody>
                    <a:bodyPr/>
                    <a:lstStyle/>
                    <a:p>
                      <a:r>
                        <a:rPr lang="en-US" sz="1600" dirty="0" smtClean="0"/>
                        <a:t>Power</a:t>
                      </a:r>
                    </a:p>
                    <a:p>
                      <a:r>
                        <a:rPr lang="en-US" sz="1600" dirty="0" smtClean="0"/>
                        <a:t>[MW]</a:t>
                      </a:r>
                      <a:endParaRPr lang="en-US" sz="1600" dirty="0"/>
                    </a:p>
                  </a:txBody>
                  <a:tcPr marL="121920" marR="121920"/>
                </a:tc>
                <a:tc>
                  <a:txBody>
                    <a:bodyPr/>
                    <a:lstStyle/>
                    <a:p>
                      <a:r>
                        <a:rPr lang="en-US" sz="1600" dirty="0" smtClean="0"/>
                        <a:t>Cost</a:t>
                      </a:r>
                      <a:endParaRPr lang="en-US" sz="1600" dirty="0"/>
                    </a:p>
                  </a:txBody>
                  <a:tcPr marL="121920" marR="121920"/>
                </a:tc>
                <a:extLst>
                  <a:ext uri="{0D108BD9-81ED-4DB2-BD59-A6C34878D82A}">
                    <a16:rowId xmlns:a16="http://schemas.microsoft.com/office/drawing/2014/main" val="10000"/>
                  </a:ext>
                </a:extLst>
              </a:tr>
              <a:tr h="370840">
                <a:tc>
                  <a:txBody>
                    <a:bodyPr/>
                    <a:lstStyle/>
                    <a:p>
                      <a:r>
                        <a:rPr lang="en-US" sz="1600" dirty="0" smtClean="0"/>
                        <a:t>ILC</a:t>
                      </a:r>
                      <a:endParaRPr lang="en-US" sz="1600" dirty="0"/>
                    </a:p>
                  </a:txBody>
                  <a:tcPr marL="121920" marR="121920">
                    <a:solidFill>
                      <a:schemeClr val="accent4">
                        <a:lumMod val="20000"/>
                        <a:lumOff val="80000"/>
                      </a:schemeClr>
                    </a:solidFill>
                  </a:tcPr>
                </a:tc>
                <a:tc>
                  <a:txBody>
                    <a:bodyPr/>
                    <a:lstStyle/>
                    <a:p>
                      <a:r>
                        <a:rPr lang="en-US" sz="1600" dirty="0" err="1" smtClean="0"/>
                        <a:t>ee</a:t>
                      </a:r>
                      <a:endParaRPr lang="en-US" sz="1600" dirty="0"/>
                    </a:p>
                  </a:txBody>
                  <a:tcPr marL="121920" marR="121920">
                    <a:solidFill>
                      <a:schemeClr val="accent4">
                        <a:lumMod val="20000"/>
                        <a:lumOff val="80000"/>
                      </a:schemeClr>
                    </a:solidFill>
                  </a:tcPr>
                </a:tc>
                <a:tc>
                  <a:txBody>
                    <a:bodyPr/>
                    <a:lstStyle/>
                    <a:p>
                      <a:r>
                        <a:rPr lang="en-US" sz="1600" dirty="0" smtClean="0"/>
                        <a:t>0.25</a:t>
                      </a:r>
                      <a:endParaRPr lang="en-US" sz="1600" dirty="0"/>
                    </a:p>
                  </a:txBody>
                  <a:tcPr marL="121920" marR="121920">
                    <a:solidFill>
                      <a:schemeClr val="accent4">
                        <a:lumMod val="20000"/>
                        <a:lumOff val="80000"/>
                      </a:schemeClr>
                    </a:solidFill>
                  </a:tcPr>
                </a:tc>
                <a:tc>
                  <a:txBody>
                    <a:bodyPr/>
                    <a:lstStyle/>
                    <a:p>
                      <a:r>
                        <a:rPr lang="en-US" sz="1600" dirty="0" smtClean="0"/>
                        <a:t>2</a:t>
                      </a:r>
                      <a:endParaRPr lang="en-US" sz="1600" dirty="0"/>
                    </a:p>
                  </a:txBody>
                  <a:tcPr marL="121920" marR="121920">
                    <a:solidFill>
                      <a:schemeClr val="accent4">
                        <a:lumMod val="20000"/>
                        <a:lumOff val="80000"/>
                      </a:schemeClr>
                    </a:solidFill>
                  </a:tcPr>
                </a:tc>
                <a:tc>
                  <a:txBody>
                    <a:bodyPr/>
                    <a:lstStyle/>
                    <a:p>
                      <a:r>
                        <a:rPr lang="en-US" sz="1600" dirty="0" smtClean="0"/>
                        <a:t>11</a:t>
                      </a:r>
                      <a:endParaRPr lang="en-US" sz="1600" dirty="0"/>
                    </a:p>
                  </a:txBody>
                  <a:tcPr marL="121920" marR="121920">
                    <a:solidFill>
                      <a:schemeClr val="accent4">
                        <a:lumMod val="20000"/>
                        <a:lumOff val="80000"/>
                      </a:schemeClr>
                    </a:solidFill>
                  </a:tcPr>
                </a:tc>
                <a:tc>
                  <a:txBody>
                    <a:bodyPr/>
                    <a:lstStyle/>
                    <a:p>
                      <a:r>
                        <a:rPr lang="en-US" sz="1600" dirty="0" smtClean="0"/>
                        <a:t>129</a:t>
                      </a:r>
                      <a:r>
                        <a:rPr lang="en-US" sz="1600" baseline="0" dirty="0" smtClean="0"/>
                        <a:t> (</a:t>
                      </a:r>
                      <a:r>
                        <a:rPr lang="en-US" sz="1600" baseline="0" dirty="0" err="1" smtClean="0"/>
                        <a:t>upgr</a:t>
                      </a:r>
                      <a:r>
                        <a:rPr lang="en-US" sz="1600" baseline="0" dirty="0" smtClean="0"/>
                        <a:t>. 150-200)</a:t>
                      </a:r>
                      <a:endParaRPr lang="en-US" sz="1600" dirty="0"/>
                    </a:p>
                  </a:txBody>
                  <a:tcPr marL="121920" marR="121920">
                    <a:solidFill>
                      <a:schemeClr val="accent4">
                        <a:lumMod val="20000"/>
                        <a:lumOff val="80000"/>
                      </a:schemeClr>
                    </a:solidFill>
                  </a:tcPr>
                </a:tc>
                <a:tc>
                  <a:txBody>
                    <a:bodyPr/>
                    <a:lstStyle/>
                    <a:p>
                      <a:r>
                        <a:rPr lang="en-US" sz="1600" dirty="0" smtClean="0"/>
                        <a:t>4.8-5.3 GILCU + upgrade</a:t>
                      </a:r>
                      <a:endParaRPr lang="en-US" sz="1600" dirty="0"/>
                    </a:p>
                  </a:txBody>
                  <a:tcPr marL="121920" marR="121920">
                    <a:solidFill>
                      <a:schemeClr val="accent4">
                        <a:lumMod val="20000"/>
                        <a:lumOff val="80000"/>
                      </a:schemeClr>
                    </a:solidFill>
                  </a:tcPr>
                </a:tc>
                <a:extLst>
                  <a:ext uri="{0D108BD9-81ED-4DB2-BD59-A6C34878D82A}">
                    <a16:rowId xmlns:a16="http://schemas.microsoft.com/office/drawing/2014/main" val="10001"/>
                  </a:ext>
                </a:extLst>
              </a:tr>
              <a:tr h="370840">
                <a:tc>
                  <a:txBody>
                    <a:bodyPr/>
                    <a:lstStyle/>
                    <a:p>
                      <a:endParaRPr lang="en-US" sz="1600" dirty="0"/>
                    </a:p>
                  </a:txBody>
                  <a:tcPr marL="121920" marR="121920">
                    <a:solidFill>
                      <a:schemeClr val="accent4">
                        <a:lumMod val="20000"/>
                        <a:lumOff val="80000"/>
                      </a:schemeClr>
                    </a:solidFill>
                  </a:tcPr>
                </a:tc>
                <a:tc>
                  <a:txBody>
                    <a:bodyPr/>
                    <a:lstStyle/>
                    <a:p>
                      <a:endParaRPr lang="en-US" sz="1600" dirty="0"/>
                    </a:p>
                  </a:txBody>
                  <a:tcPr marL="121920" marR="121920">
                    <a:solidFill>
                      <a:schemeClr val="accent4">
                        <a:lumMod val="20000"/>
                        <a:lumOff val="80000"/>
                      </a:schemeClr>
                    </a:solidFill>
                  </a:tcPr>
                </a:tc>
                <a:tc>
                  <a:txBody>
                    <a:bodyPr/>
                    <a:lstStyle/>
                    <a:p>
                      <a:r>
                        <a:rPr lang="en-US" sz="1600" dirty="0" smtClean="0"/>
                        <a:t>0.5</a:t>
                      </a:r>
                      <a:endParaRPr lang="en-US" sz="1600" dirty="0"/>
                    </a:p>
                  </a:txBody>
                  <a:tcPr marL="121920" marR="121920">
                    <a:solidFill>
                      <a:schemeClr val="accent4">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4</a:t>
                      </a:r>
                    </a:p>
                  </a:txBody>
                  <a:tcPr marL="121920" marR="121920">
                    <a:solidFill>
                      <a:schemeClr val="accent4">
                        <a:lumMod val="20000"/>
                        <a:lumOff val="80000"/>
                      </a:schemeClr>
                    </a:solidFill>
                  </a:tcPr>
                </a:tc>
                <a:tc>
                  <a:txBody>
                    <a:bodyPr/>
                    <a:lstStyle/>
                    <a:p>
                      <a:r>
                        <a:rPr lang="en-US" sz="1600" dirty="0" smtClean="0"/>
                        <a:t>10</a:t>
                      </a:r>
                      <a:endParaRPr lang="en-US" sz="1600" dirty="0"/>
                    </a:p>
                  </a:txBody>
                  <a:tcPr marL="121920" marR="121920">
                    <a:solidFill>
                      <a:schemeClr val="accent4">
                        <a:lumMod val="20000"/>
                        <a:lumOff val="80000"/>
                      </a:schemeClr>
                    </a:solidFill>
                  </a:tcPr>
                </a:tc>
                <a:tc>
                  <a:txBody>
                    <a:bodyPr/>
                    <a:lstStyle/>
                    <a:p>
                      <a:r>
                        <a:rPr lang="en-US" sz="1600" dirty="0" smtClean="0"/>
                        <a:t>163 (204)</a:t>
                      </a:r>
                      <a:endParaRPr lang="en-US" sz="1600" dirty="0"/>
                    </a:p>
                  </a:txBody>
                  <a:tcPr marL="121920" marR="121920">
                    <a:solidFill>
                      <a:schemeClr val="accent4">
                        <a:lumMod val="20000"/>
                        <a:lumOff val="80000"/>
                      </a:schemeClr>
                    </a:solidFill>
                  </a:tcPr>
                </a:tc>
                <a:tc>
                  <a:txBody>
                    <a:bodyPr/>
                    <a:lstStyle/>
                    <a:p>
                      <a:r>
                        <a:rPr lang="en-US" sz="1600" dirty="0" smtClean="0"/>
                        <a:t>7.8 GILCU</a:t>
                      </a:r>
                      <a:endParaRPr lang="en-US" sz="1600" dirty="0"/>
                    </a:p>
                  </a:txBody>
                  <a:tcPr marL="121920" marR="121920">
                    <a:solidFill>
                      <a:schemeClr val="accent4">
                        <a:lumMod val="20000"/>
                        <a:lumOff val="80000"/>
                      </a:schemeClr>
                    </a:solidFill>
                  </a:tcPr>
                </a:tc>
                <a:extLst>
                  <a:ext uri="{0D108BD9-81ED-4DB2-BD59-A6C34878D82A}">
                    <a16:rowId xmlns:a16="http://schemas.microsoft.com/office/drawing/2014/main" val="10002"/>
                  </a:ext>
                </a:extLst>
              </a:tr>
              <a:tr h="370840">
                <a:tc>
                  <a:txBody>
                    <a:bodyPr/>
                    <a:lstStyle/>
                    <a:p>
                      <a:endParaRPr lang="en-US" sz="1600" dirty="0"/>
                    </a:p>
                  </a:txBody>
                  <a:tcPr marL="121920" marR="121920">
                    <a:solidFill>
                      <a:schemeClr val="accent4">
                        <a:lumMod val="20000"/>
                        <a:lumOff val="80000"/>
                      </a:schemeClr>
                    </a:solidFill>
                  </a:tcPr>
                </a:tc>
                <a:tc>
                  <a:txBody>
                    <a:bodyPr/>
                    <a:lstStyle/>
                    <a:p>
                      <a:endParaRPr lang="en-US" sz="1600" dirty="0"/>
                    </a:p>
                  </a:txBody>
                  <a:tcPr marL="121920" marR="121920">
                    <a:solidFill>
                      <a:schemeClr val="accent4">
                        <a:lumMod val="20000"/>
                        <a:lumOff val="80000"/>
                      </a:schemeClr>
                    </a:solidFill>
                  </a:tcPr>
                </a:tc>
                <a:tc>
                  <a:txBody>
                    <a:bodyPr/>
                    <a:lstStyle/>
                    <a:p>
                      <a:r>
                        <a:rPr lang="en-US" sz="1600" dirty="0" smtClean="0"/>
                        <a:t>1.0</a:t>
                      </a:r>
                      <a:endParaRPr lang="en-US" sz="1600" dirty="0"/>
                    </a:p>
                  </a:txBody>
                  <a:tcPr marL="121920" marR="121920">
                    <a:solidFill>
                      <a:schemeClr val="accent4">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txBody>
                  <a:tcPr marL="121920" marR="121920">
                    <a:solidFill>
                      <a:schemeClr val="accent4">
                        <a:lumMod val="20000"/>
                        <a:lumOff val="80000"/>
                      </a:schemeClr>
                    </a:solidFill>
                  </a:tcPr>
                </a:tc>
                <a:tc>
                  <a:txBody>
                    <a:bodyPr/>
                    <a:lstStyle/>
                    <a:p>
                      <a:endParaRPr lang="en-US" sz="1600" dirty="0"/>
                    </a:p>
                  </a:txBody>
                  <a:tcPr marL="121920" marR="121920">
                    <a:solidFill>
                      <a:schemeClr val="accent4">
                        <a:lumMod val="20000"/>
                        <a:lumOff val="80000"/>
                      </a:schemeClr>
                    </a:solidFill>
                  </a:tcPr>
                </a:tc>
                <a:tc>
                  <a:txBody>
                    <a:bodyPr/>
                    <a:lstStyle/>
                    <a:p>
                      <a:r>
                        <a:rPr lang="en-US" sz="1600" dirty="0" smtClean="0"/>
                        <a:t>300</a:t>
                      </a:r>
                      <a:endParaRPr lang="en-US" sz="1600" dirty="0"/>
                    </a:p>
                  </a:txBody>
                  <a:tcPr marL="121920" marR="121920">
                    <a:solidFill>
                      <a:schemeClr val="accent4">
                        <a:lumMod val="20000"/>
                        <a:lumOff val="80000"/>
                      </a:schemeClr>
                    </a:solidFill>
                  </a:tcPr>
                </a:tc>
                <a:tc>
                  <a:txBody>
                    <a:bodyPr/>
                    <a:lstStyle/>
                    <a:p>
                      <a:r>
                        <a:rPr lang="en-US" sz="1600" dirty="0" smtClean="0"/>
                        <a:t>?</a:t>
                      </a:r>
                      <a:endParaRPr lang="en-US" sz="1600" dirty="0"/>
                    </a:p>
                  </a:txBody>
                  <a:tcPr marL="121920" marR="121920">
                    <a:solidFill>
                      <a:schemeClr val="accent4">
                        <a:lumMod val="20000"/>
                        <a:lumOff val="80000"/>
                      </a:schemeClr>
                    </a:solidFill>
                  </a:tcPr>
                </a:tc>
                <a:extLst>
                  <a:ext uri="{0D108BD9-81ED-4DB2-BD59-A6C34878D82A}">
                    <a16:rowId xmlns:a16="http://schemas.microsoft.com/office/drawing/2014/main" val="10003"/>
                  </a:ext>
                </a:extLst>
              </a:tr>
              <a:tr h="370840">
                <a:tc>
                  <a:txBody>
                    <a:bodyPr/>
                    <a:lstStyle/>
                    <a:p>
                      <a:r>
                        <a:rPr lang="en-US" sz="1600" dirty="0" smtClean="0"/>
                        <a:t>CLIC</a:t>
                      </a:r>
                      <a:endParaRPr lang="en-US" sz="1600" dirty="0"/>
                    </a:p>
                  </a:txBody>
                  <a:tcPr marL="121920" marR="121920">
                    <a:solidFill>
                      <a:schemeClr val="accent6">
                        <a:lumMod val="40000"/>
                        <a:lumOff val="60000"/>
                      </a:schemeClr>
                    </a:solidFill>
                  </a:tcPr>
                </a:tc>
                <a:tc>
                  <a:txBody>
                    <a:bodyPr/>
                    <a:lstStyle/>
                    <a:p>
                      <a:r>
                        <a:rPr lang="en-US" sz="1600" dirty="0" err="1" smtClean="0"/>
                        <a:t>ee</a:t>
                      </a:r>
                      <a:endParaRPr lang="en-US" sz="1600" dirty="0"/>
                    </a:p>
                  </a:txBody>
                  <a:tcPr marL="121920" marR="121920">
                    <a:solidFill>
                      <a:schemeClr val="accent6">
                        <a:lumMod val="40000"/>
                        <a:lumOff val="60000"/>
                      </a:schemeClr>
                    </a:solidFill>
                  </a:tcPr>
                </a:tc>
                <a:tc>
                  <a:txBody>
                    <a:bodyPr/>
                    <a:lstStyle/>
                    <a:p>
                      <a:r>
                        <a:rPr lang="en-US" sz="1600" dirty="0" smtClean="0"/>
                        <a:t>0.38</a:t>
                      </a:r>
                      <a:endParaRPr lang="en-US" sz="1600" dirty="0"/>
                    </a:p>
                  </a:txBody>
                  <a:tcPr marL="121920" marR="121920">
                    <a:solidFill>
                      <a:schemeClr val="accent6">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1</a:t>
                      </a:r>
                    </a:p>
                  </a:txBody>
                  <a:tcPr marL="121920" marR="121920">
                    <a:solidFill>
                      <a:schemeClr val="accent6">
                        <a:lumMod val="40000"/>
                        <a:lumOff val="60000"/>
                      </a:schemeClr>
                    </a:solidFill>
                  </a:tcPr>
                </a:tc>
                <a:tc>
                  <a:txBody>
                    <a:bodyPr/>
                    <a:lstStyle/>
                    <a:p>
                      <a:r>
                        <a:rPr lang="en-US" sz="1600" dirty="0" smtClean="0"/>
                        <a:t>8</a:t>
                      </a:r>
                      <a:endParaRPr lang="en-US" sz="1600" dirty="0"/>
                    </a:p>
                  </a:txBody>
                  <a:tcPr marL="121920" marR="121920">
                    <a:solidFill>
                      <a:schemeClr val="accent6">
                        <a:lumMod val="40000"/>
                        <a:lumOff val="60000"/>
                      </a:schemeClr>
                    </a:solidFill>
                  </a:tcPr>
                </a:tc>
                <a:tc>
                  <a:txBody>
                    <a:bodyPr/>
                    <a:lstStyle/>
                    <a:p>
                      <a:r>
                        <a:rPr lang="en-US" sz="1600" dirty="0" smtClean="0"/>
                        <a:t>168</a:t>
                      </a:r>
                      <a:endParaRPr lang="en-US" sz="1600" dirty="0"/>
                    </a:p>
                  </a:txBody>
                  <a:tcPr marL="121920" marR="121920">
                    <a:solidFill>
                      <a:schemeClr val="accent6">
                        <a:lumMod val="40000"/>
                        <a:lumOff val="60000"/>
                      </a:schemeClr>
                    </a:solidFill>
                  </a:tcPr>
                </a:tc>
                <a:tc>
                  <a:txBody>
                    <a:bodyPr/>
                    <a:lstStyle/>
                    <a:p>
                      <a:r>
                        <a:rPr lang="en-US" sz="1600" dirty="0" smtClean="0"/>
                        <a:t>5.9 GCHF</a:t>
                      </a:r>
                      <a:endParaRPr lang="en-US" sz="1600" dirty="0"/>
                    </a:p>
                  </a:txBody>
                  <a:tcPr marL="121920" marR="121920">
                    <a:solidFill>
                      <a:schemeClr val="accent6">
                        <a:lumMod val="40000"/>
                        <a:lumOff val="60000"/>
                      </a:schemeClr>
                    </a:solidFill>
                  </a:tcPr>
                </a:tc>
                <a:extLst>
                  <a:ext uri="{0D108BD9-81ED-4DB2-BD59-A6C34878D82A}">
                    <a16:rowId xmlns:a16="http://schemas.microsoft.com/office/drawing/2014/main" val="10004"/>
                  </a:ext>
                </a:extLst>
              </a:tr>
              <a:tr h="370840">
                <a:tc>
                  <a:txBody>
                    <a:bodyPr/>
                    <a:lstStyle/>
                    <a:p>
                      <a:endParaRPr lang="en-US" sz="1600"/>
                    </a:p>
                  </a:txBody>
                  <a:tcPr marL="121920" marR="121920">
                    <a:solidFill>
                      <a:schemeClr val="accent6">
                        <a:lumMod val="40000"/>
                        <a:lumOff val="60000"/>
                      </a:schemeClr>
                    </a:solidFill>
                  </a:tcPr>
                </a:tc>
                <a:tc>
                  <a:txBody>
                    <a:bodyPr/>
                    <a:lstStyle/>
                    <a:p>
                      <a:endParaRPr lang="en-US" sz="1600" dirty="0"/>
                    </a:p>
                  </a:txBody>
                  <a:tcPr marL="121920" marR="121920">
                    <a:solidFill>
                      <a:schemeClr val="accent6">
                        <a:lumMod val="40000"/>
                        <a:lumOff val="60000"/>
                      </a:schemeClr>
                    </a:solidFill>
                  </a:tcPr>
                </a:tc>
                <a:tc>
                  <a:txBody>
                    <a:bodyPr/>
                    <a:lstStyle/>
                    <a:p>
                      <a:r>
                        <a:rPr lang="en-US" sz="1600" dirty="0" smtClean="0"/>
                        <a:t>1.5</a:t>
                      </a:r>
                      <a:endParaRPr lang="en-US" sz="1600" dirty="0"/>
                    </a:p>
                  </a:txBody>
                  <a:tcPr marL="121920" marR="121920">
                    <a:solidFill>
                      <a:schemeClr val="accent6">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2.5</a:t>
                      </a:r>
                    </a:p>
                  </a:txBody>
                  <a:tcPr marL="121920" marR="121920">
                    <a:solidFill>
                      <a:schemeClr val="accent6">
                        <a:lumMod val="40000"/>
                        <a:lumOff val="60000"/>
                      </a:schemeClr>
                    </a:solidFill>
                  </a:tcPr>
                </a:tc>
                <a:tc>
                  <a:txBody>
                    <a:bodyPr/>
                    <a:lstStyle/>
                    <a:p>
                      <a:r>
                        <a:rPr lang="en-US" sz="1600" dirty="0" smtClean="0"/>
                        <a:t>7</a:t>
                      </a:r>
                      <a:endParaRPr lang="en-US" sz="1600" dirty="0"/>
                    </a:p>
                  </a:txBody>
                  <a:tcPr marL="121920" marR="121920">
                    <a:solidFill>
                      <a:schemeClr val="accent6">
                        <a:lumMod val="40000"/>
                        <a:lumOff val="60000"/>
                      </a:schemeClr>
                    </a:solidFill>
                  </a:tcPr>
                </a:tc>
                <a:tc>
                  <a:txBody>
                    <a:bodyPr/>
                    <a:lstStyle/>
                    <a:p>
                      <a:r>
                        <a:rPr lang="en-US" sz="1600" dirty="0" smtClean="0"/>
                        <a:t>(370)</a:t>
                      </a:r>
                      <a:endParaRPr lang="en-US" sz="1600" dirty="0"/>
                    </a:p>
                  </a:txBody>
                  <a:tcPr marL="121920" marR="121920">
                    <a:solidFill>
                      <a:schemeClr val="accent6">
                        <a:lumMod val="40000"/>
                        <a:lumOff val="60000"/>
                      </a:schemeClr>
                    </a:solidFill>
                  </a:tcPr>
                </a:tc>
                <a:tc>
                  <a:txBody>
                    <a:bodyPr/>
                    <a:lstStyle/>
                    <a:p>
                      <a:r>
                        <a:rPr lang="en-US" sz="1600" dirty="0" smtClean="0"/>
                        <a:t>+5.1 GCHF</a:t>
                      </a:r>
                      <a:endParaRPr lang="en-US" sz="1600" dirty="0"/>
                    </a:p>
                  </a:txBody>
                  <a:tcPr marL="121920" marR="121920">
                    <a:solidFill>
                      <a:schemeClr val="accent6">
                        <a:lumMod val="40000"/>
                        <a:lumOff val="60000"/>
                      </a:schemeClr>
                    </a:solidFill>
                  </a:tcPr>
                </a:tc>
                <a:extLst>
                  <a:ext uri="{0D108BD9-81ED-4DB2-BD59-A6C34878D82A}">
                    <a16:rowId xmlns:a16="http://schemas.microsoft.com/office/drawing/2014/main" val="10005"/>
                  </a:ext>
                </a:extLst>
              </a:tr>
              <a:tr h="370840">
                <a:tc>
                  <a:txBody>
                    <a:bodyPr/>
                    <a:lstStyle/>
                    <a:p>
                      <a:endParaRPr lang="en-US" sz="1600"/>
                    </a:p>
                  </a:txBody>
                  <a:tcPr marL="121920" marR="121920">
                    <a:solidFill>
                      <a:schemeClr val="accent6">
                        <a:lumMod val="40000"/>
                        <a:lumOff val="60000"/>
                      </a:schemeClr>
                    </a:solidFill>
                  </a:tcPr>
                </a:tc>
                <a:tc>
                  <a:txBody>
                    <a:bodyPr/>
                    <a:lstStyle/>
                    <a:p>
                      <a:endParaRPr lang="en-US" sz="1600" dirty="0"/>
                    </a:p>
                  </a:txBody>
                  <a:tcPr marL="121920" marR="121920">
                    <a:solidFill>
                      <a:schemeClr val="accent6">
                        <a:lumMod val="40000"/>
                        <a:lumOff val="60000"/>
                      </a:schemeClr>
                    </a:solidFill>
                  </a:tcPr>
                </a:tc>
                <a:tc>
                  <a:txBody>
                    <a:bodyPr/>
                    <a:lstStyle/>
                    <a:p>
                      <a:r>
                        <a:rPr lang="en-US" sz="1600" dirty="0" smtClean="0"/>
                        <a:t>3</a:t>
                      </a:r>
                      <a:endParaRPr lang="en-US" sz="1600" dirty="0"/>
                    </a:p>
                  </a:txBody>
                  <a:tcPr marL="121920" marR="121920">
                    <a:solidFill>
                      <a:schemeClr val="accent6">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5</a:t>
                      </a:r>
                    </a:p>
                  </a:txBody>
                  <a:tcPr marL="121920" marR="121920">
                    <a:solidFill>
                      <a:schemeClr val="accent6">
                        <a:lumMod val="40000"/>
                        <a:lumOff val="60000"/>
                      </a:schemeClr>
                    </a:solidFill>
                  </a:tcPr>
                </a:tc>
                <a:tc>
                  <a:txBody>
                    <a:bodyPr/>
                    <a:lstStyle/>
                    <a:p>
                      <a:r>
                        <a:rPr lang="en-US" sz="1600" dirty="0" smtClean="0"/>
                        <a:t>8</a:t>
                      </a:r>
                      <a:endParaRPr lang="en-US" sz="1600" dirty="0"/>
                    </a:p>
                  </a:txBody>
                  <a:tcPr marL="121920" marR="121920">
                    <a:solidFill>
                      <a:schemeClr val="accent6">
                        <a:lumMod val="40000"/>
                        <a:lumOff val="60000"/>
                      </a:schemeClr>
                    </a:solidFill>
                  </a:tcPr>
                </a:tc>
                <a:tc>
                  <a:txBody>
                    <a:bodyPr/>
                    <a:lstStyle/>
                    <a:p>
                      <a:r>
                        <a:rPr lang="en-US" sz="1600" dirty="0" smtClean="0"/>
                        <a:t>(590)</a:t>
                      </a:r>
                      <a:endParaRPr lang="en-US" sz="1600" dirty="0"/>
                    </a:p>
                  </a:txBody>
                  <a:tcPr marL="121920" marR="121920">
                    <a:solidFill>
                      <a:schemeClr val="accent6">
                        <a:lumMod val="40000"/>
                        <a:lumOff val="60000"/>
                      </a:schemeClr>
                    </a:solidFill>
                  </a:tcPr>
                </a:tc>
                <a:tc>
                  <a:txBody>
                    <a:bodyPr/>
                    <a:lstStyle/>
                    <a:p>
                      <a:r>
                        <a:rPr lang="en-US" sz="1600" dirty="0" smtClean="0"/>
                        <a:t>+7.3 GCHF</a:t>
                      </a:r>
                      <a:endParaRPr lang="en-US" sz="1600" dirty="0"/>
                    </a:p>
                  </a:txBody>
                  <a:tcPr marL="121920" marR="121920">
                    <a:solidFill>
                      <a:schemeClr val="accent6">
                        <a:lumMod val="40000"/>
                        <a:lumOff val="60000"/>
                      </a:schemeClr>
                    </a:solidFill>
                  </a:tcPr>
                </a:tc>
                <a:extLst>
                  <a:ext uri="{0D108BD9-81ED-4DB2-BD59-A6C34878D82A}">
                    <a16:rowId xmlns:a16="http://schemas.microsoft.com/office/drawing/2014/main" val="10006"/>
                  </a:ext>
                </a:extLst>
              </a:tr>
              <a:tr h="370840">
                <a:tc>
                  <a:txBody>
                    <a:bodyPr/>
                    <a:lstStyle/>
                    <a:p>
                      <a:r>
                        <a:rPr lang="en-US" sz="1600" dirty="0" smtClean="0"/>
                        <a:t>CEPC</a:t>
                      </a:r>
                      <a:endParaRPr lang="en-US" sz="1600" dirty="0"/>
                    </a:p>
                  </a:txBody>
                  <a:tcPr marL="121920" marR="121920">
                    <a:solidFill>
                      <a:schemeClr val="accent2">
                        <a:lumMod val="40000"/>
                        <a:lumOff val="60000"/>
                      </a:schemeClr>
                    </a:solidFill>
                  </a:tcPr>
                </a:tc>
                <a:tc>
                  <a:txBody>
                    <a:bodyPr/>
                    <a:lstStyle/>
                    <a:p>
                      <a:r>
                        <a:rPr lang="en-US" sz="1600" dirty="0" err="1" smtClean="0"/>
                        <a:t>ee</a:t>
                      </a:r>
                      <a:endParaRPr lang="en-US" sz="1600" dirty="0"/>
                    </a:p>
                  </a:txBody>
                  <a:tcPr marL="121920" marR="121920">
                    <a:solidFill>
                      <a:schemeClr val="accent2">
                        <a:lumMod val="40000"/>
                        <a:lumOff val="60000"/>
                      </a:schemeClr>
                    </a:solidFill>
                  </a:tcPr>
                </a:tc>
                <a:tc>
                  <a:txBody>
                    <a:bodyPr/>
                    <a:lstStyle/>
                    <a:p>
                      <a:r>
                        <a:rPr lang="en-US" sz="1600" dirty="0" smtClean="0"/>
                        <a:t>0.091+0.16</a:t>
                      </a:r>
                      <a:endParaRPr lang="en-US" sz="1600" dirty="0"/>
                    </a:p>
                  </a:txBody>
                  <a:tcPr marL="121920" marR="121920">
                    <a:solidFill>
                      <a:schemeClr val="accent2">
                        <a:lumMod val="40000"/>
                        <a:lumOff val="60000"/>
                      </a:schemeClr>
                    </a:solidFill>
                  </a:tcPr>
                </a:tc>
                <a:tc>
                  <a:txBody>
                    <a:bodyPr/>
                    <a:lstStyle/>
                    <a:p>
                      <a:r>
                        <a:rPr lang="en-US" sz="1600" dirty="0" smtClean="0"/>
                        <a:t>16+2.6</a:t>
                      </a:r>
                      <a:endParaRPr lang="en-US" sz="1600" dirty="0"/>
                    </a:p>
                  </a:txBody>
                  <a:tcPr marL="121920" marR="121920">
                    <a:solidFill>
                      <a:schemeClr val="accent2">
                        <a:lumMod val="40000"/>
                        <a:lumOff val="60000"/>
                      </a:schemeClr>
                    </a:solidFill>
                  </a:tcPr>
                </a:tc>
                <a:tc>
                  <a:txBody>
                    <a:bodyPr/>
                    <a:lstStyle/>
                    <a:p>
                      <a:endParaRPr lang="en-US" sz="1600" dirty="0"/>
                    </a:p>
                  </a:txBody>
                  <a:tcPr marL="121920" marR="121920">
                    <a:solidFill>
                      <a:schemeClr val="accent2">
                        <a:lumMod val="40000"/>
                        <a:lumOff val="60000"/>
                      </a:schemeClr>
                    </a:solidFill>
                  </a:tcPr>
                </a:tc>
                <a:tc>
                  <a:txBody>
                    <a:bodyPr/>
                    <a:lstStyle/>
                    <a:p>
                      <a:r>
                        <a:rPr lang="en-US" sz="1600" dirty="0" smtClean="0"/>
                        <a:t>149</a:t>
                      </a:r>
                      <a:endParaRPr lang="en-US" sz="1600" dirty="0"/>
                    </a:p>
                  </a:txBody>
                  <a:tcPr marL="121920" marR="121920">
                    <a:solidFill>
                      <a:schemeClr val="accent2">
                        <a:lumMod val="40000"/>
                        <a:lumOff val="60000"/>
                      </a:schemeClr>
                    </a:solidFill>
                  </a:tcPr>
                </a:tc>
                <a:tc rowSpan="2">
                  <a:txBody>
                    <a:bodyPr/>
                    <a:lstStyle/>
                    <a:p>
                      <a:r>
                        <a:rPr lang="en-US" sz="1600" dirty="0" smtClean="0"/>
                        <a:t>5 G$</a:t>
                      </a:r>
                    </a:p>
                  </a:txBody>
                  <a:tcPr marL="121920" marR="121920">
                    <a:solidFill>
                      <a:schemeClr val="accent2">
                        <a:lumMod val="40000"/>
                        <a:lumOff val="60000"/>
                      </a:schemeClr>
                    </a:solidFill>
                  </a:tcPr>
                </a:tc>
                <a:extLst>
                  <a:ext uri="{0D108BD9-81ED-4DB2-BD59-A6C34878D82A}">
                    <a16:rowId xmlns:a16="http://schemas.microsoft.com/office/drawing/2014/main" val="10007"/>
                  </a:ext>
                </a:extLst>
              </a:tr>
              <a:tr h="370840">
                <a:tc>
                  <a:txBody>
                    <a:bodyPr/>
                    <a:lstStyle/>
                    <a:p>
                      <a:endParaRPr lang="en-US" sz="1600" dirty="0"/>
                    </a:p>
                  </a:txBody>
                  <a:tcPr marL="121920" marR="121920">
                    <a:solidFill>
                      <a:schemeClr val="accent2">
                        <a:lumMod val="40000"/>
                        <a:lumOff val="60000"/>
                      </a:schemeClr>
                    </a:solidFill>
                  </a:tcPr>
                </a:tc>
                <a:tc>
                  <a:txBody>
                    <a:bodyPr/>
                    <a:lstStyle/>
                    <a:p>
                      <a:endParaRPr lang="en-US" sz="1600" dirty="0"/>
                    </a:p>
                  </a:txBody>
                  <a:tcPr marL="121920" marR="121920">
                    <a:solidFill>
                      <a:schemeClr val="accent2">
                        <a:lumMod val="40000"/>
                        <a:lumOff val="60000"/>
                      </a:schemeClr>
                    </a:solidFill>
                  </a:tcPr>
                </a:tc>
                <a:tc>
                  <a:txBody>
                    <a:bodyPr/>
                    <a:lstStyle/>
                    <a:p>
                      <a:r>
                        <a:rPr lang="en-US" sz="1600" dirty="0" smtClean="0"/>
                        <a:t>0.24</a:t>
                      </a:r>
                      <a:endParaRPr lang="en-US" sz="1600" dirty="0"/>
                    </a:p>
                  </a:txBody>
                  <a:tcPr marL="121920" marR="121920">
                    <a:solidFill>
                      <a:schemeClr val="accent2">
                        <a:lumMod val="40000"/>
                        <a:lumOff val="60000"/>
                      </a:schemeClr>
                    </a:solidFill>
                  </a:tcPr>
                </a:tc>
                <a:tc>
                  <a:txBody>
                    <a:bodyPr/>
                    <a:lstStyle/>
                    <a:p>
                      <a:r>
                        <a:rPr lang="en-US" sz="1600" dirty="0" smtClean="0"/>
                        <a:t>5.6</a:t>
                      </a:r>
                      <a:endParaRPr lang="en-US" sz="1600" dirty="0"/>
                    </a:p>
                  </a:txBody>
                  <a:tcPr marL="121920" marR="121920">
                    <a:solidFill>
                      <a:schemeClr val="accent2">
                        <a:lumMod val="40000"/>
                        <a:lumOff val="60000"/>
                      </a:schemeClr>
                    </a:solidFill>
                  </a:tcPr>
                </a:tc>
                <a:tc>
                  <a:txBody>
                    <a:bodyPr/>
                    <a:lstStyle/>
                    <a:p>
                      <a:r>
                        <a:rPr lang="en-US" sz="1600" dirty="0" smtClean="0"/>
                        <a:t>7</a:t>
                      </a:r>
                      <a:endParaRPr lang="en-US" sz="1600" dirty="0"/>
                    </a:p>
                  </a:txBody>
                  <a:tcPr marL="121920" marR="121920">
                    <a:solidFill>
                      <a:schemeClr val="accent2">
                        <a:lumMod val="40000"/>
                        <a:lumOff val="60000"/>
                      </a:schemeClr>
                    </a:solidFill>
                  </a:tcPr>
                </a:tc>
                <a:tc>
                  <a:txBody>
                    <a:bodyPr/>
                    <a:lstStyle/>
                    <a:p>
                      <a:r>
                        <a:rPr lang="en-US" sz="1600" dirty="0" smtClean="0"/>
                        <a:t>266</a:t>
                      </a:r>
                      <a:endParaRPr lang="en-US" sz="1600" dirty="0"/>
                    </a:p>
                  </a:txBody>
                  <a:tcPr marL="121920" marR="121920">
                    <a:solidFill>
                      <a:schemeClr val="accent2">
                        <a:lumMod val="40000"/>
                        <a:lumOff val="60000"/>
                      </a:schemeClr>
                    </a:solidFill>
                  </a:tcPr>
                </a:tc>
                <a:tc vMerge="1">
                  <a:txBody>
                    <a:bodyPr/>
                    <a:lstStyle/>
                    <a:p>
                      <a:endParaRPr lang="en-US" sz="1600" dirty="0"/>
                    </a:p>
                  </a:txBody>
                  <a:tcPr>
                    <a:solidFill>
                      <a:schemeClr val="accent2">
                        <a:lumMod val="40000"/>
                        <a:lumOff val="60000"/>
                      </a:schemeClr>
                    </a:solidFill>
                  </a:tcPr>
                </a:tc>
                <a:extLst>
                  <a:ext uri="{0D108BD9-81ED-4DB2-BD59-A6C34878D82A}">
                    <a16:rowId xmlns:a16="http://schemas.microsoft.com/office/drawing/2014/main" val="10008"/>
                  </a:ext>
                </a:extLst>
              </a:tr>
              <a:tr h="370840">
                <a:tc>
                  <a:txBody>
                    <a:bodyPr/>
                    <a:lstStyle/>
                    <a:p>
                      <a:r>
                        <a:rPr lang="en-US" sz="1600" dirty="0" smtClean="0"/>
                        <a:t>FCC-</a:t>
                      </a:r>
                      <a:r>
                        <a:rPr lang="en-US" sz="1600" dirty="0" err="1" smtClean="0"/>
                        <a:t>ee</a:t>
                      </a:r>
                      <a:endParaRPr lang="en-US" sz="1600" dirty="0"/>
                    </a:p>
                  </a:txBody>
                  <a:tcPr marL="121920" marR="121920">
                    <a:solidFill>
                      <a:schemeClr val="accent3">
                        <a:lumMod val="40000"/>
                        <a:lumOff val="60000"/>
                      </a:schemeClr>
                    </a:solidFill>
                  </a:tcPr>
                </a:tc>
                <a:tc>
                  <a:txBody>
                    <a:bodyPr/>
                    <a:lstStyle/>
                    <a:p>
                      <a:r>
                        <a:rPr lang="en-US" sz="1600" dirty="0" err="1" smtClean="0"/>
                        <a:t>ee</a:t>
                      </a:r>
                      <a:endParaRPr lang="en-US" sz="1600" dirty="0"/>
                    </a:p>
                  </a:txBody>
                  <a:tcPr marL="121920" marR="121920">
                    <a:solidFill>
                      <a:schemeClr val="accent3">
                        <a:lumMod val="40000"/>
                        <a:lumOff val="60000"/>
                      </a:schemeClr>
                    </a:solidFill>
                  </a:tcPr>
                </a:tc>
                <a:tc>
                  <a:txBody>
                    <a:bodyPr/>
                    <a:lstStyle/>
                    <a:p>
                      <a:r>
                        <a:rPr lang="en-US" sz="1600" dirty="0" smtClean="0"/>
                        <a:t>0.091+0.16</a:t>
                      </a:r>
                      <a:endParaRPr lang="en-US" sz="1600" dirty="0"/>
                    </a:p>
                  </a:txBody>
                  <a:tcPr marL="121920" marR="121920">
                    <a:solidFill>
                      <a:schemeClr val="accent3">
                        <a:lumMod val="40000"/>
                        <a:lumOff val="60000"/>
                      </a:schemeClr>
                    </a:solidFill>
                  </a:tcPr>
                </a:tc>
                <a:tc>
                  <a:txBody>
                    <a:bodyPr/>
                    <a:lstStyle/>
                    <a:p>
                      <a:r>
                        <a:rPr lang="en-US" sz="1600" dirty="0" smtClean="0"/>
                        <a:t>150+10</a:t>
                      </a:r>
                      <a:endParaRPr lang="en-US" sz="1600" dirty="0"/>
                    </a:p>
                  </a:txBody>
                  <a:tcPr marL="121920" marR="121920">
                    <a:solidFill>
                      <a:schemeClr val="accent3">
                        <a:lumMod val="40000"/>
                        <a:lumOff val="60000"/>
                      </a:schemeClr>
                    </a:solidFill>
                  </a:tcPr>
                </a:tc>
                <a:tc>
                  <a:txBody>
                    <a:bodyPr/>
                    <a:lstStyle/>
                    <a:p>
                      <a:r>
                        <a:rPr lang="en-US" sz="1600" dirty="0" smtClean="0"/>
                        <a:t>4+1</a:t>
                      </a:r>
                      <a:endParaRPr lang="en-US" sz="1600" dirty="0"/>
                    </a:p>
                  </a:txBody>
                  <a:tcPr marL="121920" marR="121920">
                    <a:solidFill>
                      <a:schemeClr val="accent3">
                        <a:lumMod val="40000"/>
                        <a:lumOff val="60000"/>
                      </a:schemeClr>
                    </a:solidFill>
                  </a:tcPr>
                </a:tc>
                <a:tc>
                  <a:txBody>
                    <a:bodyPr/>
                    <a:lstStyle/>
                    <a:p>
                      <a:r>
                        <a:rPr lang="en-US" sz="1600" dirty="0" smtClean="0"/>
                        <a:t>259</a:t>
                      </a:r>
                      <a:endParaRPr lang="en-US" sz="1600" dirty="0"/>
                    </a:p>
                  </a:txBody>
                  <a:tcPr marL="121920" marR="121920">
                    <a:solidFill>
                      <a:schemeClr val="accent3">
                        <a:lumMod val="40000"/>
                        <a:lumOff val="60000"/>
                      </a:schemeClr>
                    </a:solidFill>
                  </a:tcPr>
                </a:tc>
                <a:tc rowSpan="2">
                  <a:txBody>
                    <a:bodyPr/>
                    <a:lstStyle/>
                    <a:p>
                      <a:r>
                        <a:rPr lang="en-US" sz="1600" dirty="0" smtClean="0"/>
                        <a:t>10.5</a:t>
                      </a:r>
                      <a:r>
                        <a:rPr lang="en-US" sz="1600" baseline="0" dirty="0" smtClean="0"/>
                        <a:t> GCHF</a:t>
                      </a:r>
                      <a:endParaRPr lang="en-US" sz="1600" dirty="0"/>
                    </a:p>
                  </a:txBody>
                  <a:tcPr marL="121920" marR="121920">
                    <a:solidFill>
                      <a:schemeClr val="accent3">
                        <a:lumMod val="40000"/>
                        <a:lumOff val="60000"/>
                      </a:schemeClr>
                    </a:solidFill>
                  </a:tcPr>
                </a:tc>
                <a:extLst>
                  <a:ext uri="{0D108BD9-81ED-4DB2-BD59-A6C34878D82A}">
                    <a16:rowId xmlns:a16="http://schemas.microsoft.com/office/drawing/2014/main" val="10009"/>
                  </a:ext>
                </a:extLst>
              </a:tr>
              <a:tr h="370840">
                <a:tc>
                  <a:txBody>
                    <a:bodyPr/>
                    <a:lstStyle/>
                    <a:p>
                      <a:endParaRPr lang="en-US" sz="1600" dirty="0"/>
                    </a:p>
                  </a:txBody>
                  <a:tcPr marL="121920" marR="121920">
                    <a:solidFill>
                      <a:schemeClr val="accent3">
                        <a:lumMod val="40000"/>
                        <a:lumOff val="60000"/>
                      </a:schemeClr>
                    </a:solidFill>
                  </a:tcPr>
                </a:tc>
                <a:tc>
                  <a:txBody>
                    <a:bodyPr/>
                    <a:lstStyle/>
                    <a:p>
                      <a:endParaRPr lang="en-US" sz="1600" dirty="0"/>
                    </a:p>
                  </a:txBody>
                  <a:tcPr marL="121920" marR="121920">
                    <a:solidFill>
                      <a:schemeClr val="accent3">
                        <a:lumMod val="40000"/>
                        <a:lumOff val="60000"/>
                      </a:schemeClr>
                    </a:solidFill>
                  </a:tcPr>
                </a:tc>
                <a:tc>
                  <a:txBody>
                    <a:bodyPr/>
                    <a:lstStyle/>
                    <a:p>
                      <a:r>
                        <a:rPr lang="en-US" sz="1600" dirty="0" smtClean="0"/>
                        <a:t>0.24</a:t>
                      </a:r>
                      <a:endParaRPr lang="en-US" sz="1600" dirty="0"/>
                    </a:p>
                  </a:txBody>
                  <a:tcPr marL="121920" marR="121920">
                    <a:solidFill>
                      <a:schemeClr val="accent3">
                        <a:lumMod val="40000"/>
                        <a:lumOff val="60000"/>
                      </a:schemeClr>
                    </a:solidFill>
                  </a:tcPr>
                </a:tc>
                <a:tc>
                  <a:txBody>
                    <a:bodyPr/>
                    <a:lstStyle/>
                    <a:p>
                      <a:r>
                        <a:rPr lang="en-US" sz="1600" dirty="0" smtClean="0"/>
                        <a:t>5</a:t>
                      </a:r>
                      <a:endParaRPr lang="en-US" sz="1600" dirty="0"/>
                    </a:p>
                  </a:txBody>
                  <a:tcPr marL="121920" marR="121920">
                    <a:solidFill>
                      <a:schemeClr val="accent3">
                        <a:lumMod val="40000"/>
                        <a:lumOff val="60000"/>
                      </a:schemeClr>
                    </a:solidFill>
                  </a:tcPr>
                </a:tc>
                <a:tc>
                  <a:txBody>
                    <a:bodyPr/>
                    <a:lstStyle/>
                    <a:p>
                      <a:r>
                        <a:rPr lang="en-US" sz="1600" dirty="0" smtClean="0"/>
                        <a:t>3</a:t>
                      </a:r>
                      <a:endParaRPr lang="en-US" sz="1600" dirty="0"/>
                    </a:p>
                  </a:txBody>
                  <a:tcPr marL="121920" marR="121920">
                    <a:solidFill>
                      <a:schemeClr val="accent3">
                        <a:lumMod val="40000"/>
                        <a:lumOff val="60000"/>
                      </a:schemeClr>
                    </a:solidFill>
                  </a:tcPr>
                </a:tc>
                <a:tc>
                  <a:txBody>
                    <a:bodyPr/>
                    <a:lstStyle/>
                    <a:p>
                      <a:r>
                        <a:rPr lang="en-US" sz="1600" dirty="0" smtClean="0"/>
                        <a:t>282</a:t>
                      </a:r>
                      <a:endParaRPr lang="en-US" sz="1600" dirty="0"/>
                    </a:p>
                  </a:txBody>
                  <a:tcPr marL="121920" marR="121920">
                    <a:solidFill>
                      <a:schemeClr val="accent3">
                        <a:lumMod val="40000"/>
                        <a:lumOff val="60000"/>
                      </a:schemeClr>
                    </a:solidFill>
                  </a:tcPr>
                </a:tc>
                <a:tc vMerge="1">
                  <a:txBody>
                    <a:bodyPr/>
                    <a:lstStyle/>
                    <a:p>
                      <a:endParaRPr lang="en-US" sz="1600" dirty="0"/>
                    </a:p>
                  </a:txBody>
                  <a:tcPr>
                    <a:solidFill>
                      <a:schemeClr val="accent3">
                        <a:lumMod val="40000"/>
                        <a:lumOff val="60000"/>
                      </a:schemeClr>
                    </a:solidFill>
                  </a:tcPr>
                </a:tc>
                <a:extLst>
                  <a:ext uri="{0D108BD9-81ED-4DB2-BD59-A6C34878D82A}">
                    <a16:rowId xmlns:a16="http://schemas.microsoft.com/office/drawing/2014/main" val="10010"/>
                  </a:ext>
                </a:extLst>
              </a:tr>
              <a:tr h="370840">
                <a:tc>
                  <a:txBody>
                    <a:bodyPr/>
                    <a:lstStyle/>
                    <a:p>
                      <a:endParaRPr lang="en-US" sz="1600"/>
                    </a:p>
                  </a:txBody>
                  <a:tcPr marL="121920" marR="121920">
                    <a:solidFill>
                      <a:schemeClr val="accent3">
                        <a:lumMod val="40000"/>
                        <a:lumOff val="60000"/>
                      </a:schemeClr>
                    </a:solidFill>
                  </a:tcPr>
                </a:tc>
                <a:tc>
                  <a:txBody>
                    <a:bodyPr/>
                    <a:lstStyle/>
                    <a:p>
                      <a:endParaRPr lang="en-US" sz="1600" dirty="0"/>
                    </a:p>
                  </a:txBody>
                  <a:tcPr marL="121920" marR="121920">
                    <a:solidFill>
                      <a:schemeClr val="accent3">
                        <a:lumMod val="40000"/>
                        <a:lumOff val="60000"/>
                      </a:schemeClr>
                    </a:solidFill>
                  </a:tcPr>
                </a:tc>
                <a:tc>
                  <a:txBody>
                    <a:bodyPr/>
                    <a:lstStyle/>
                    <a:p>
                      <a:r>
                        <a:rPr lang="en-US" sz="1600" dirty="0" smtClean="0"/>
                        <a:t>0.365 (+0.35)</a:t>
                      </a:r>
                      <a:endParaRPr lang="en-US" sz="1600" dirty="0"/>
                    </a:p>
                  </a:txBody>
                  <a:tcPr marL="121920" marR="121920">
                    <a:solidFill>
                      <a:schemeClr val="accent3">
                        <a:lumMod val="40000"/>
                        <a:lumOff val="60000"/>
                      </a:schemeClr>
                    </a:solidFill>
                  </a:tcPr>
                </a:tc>
                <a:tc>
                  <a:txBody>
                    <a:bodyPr/>
                    <a:lstStyle/>
                    <a:p>
                      <a:r>
                        <a:rPr lang="en-US" sz="1600" dirty="0" smtClean="0"/>
                        <a:t>1.5 (+0.2)</a:t>
                      </a:r>
                      <a:r>
                        <a:rPr lang="en-US" sz="1600" baseline="0" dirty="0" smtClean="0"/>
                        <a:t> </a:t>
                      </a:r>
                      <a:endParaRPr lang="en-US" sz="1600" dirty="0"/>
                    </a:p>
                  </a:txBody>
                  <a:tcPr marL="121920" marR="121920">
                    <a:solidFill>
                      <a:schemeClr val="accent3">
                        <a:lumMod val="40000"/>
                        <a:lumOff val="60000"/>
                      </a:schemeClr>
                    </a:solidFill>
                  </a:tcPr>
                </a:tc>
                <a:tc>
                  <a:txBody>
                    <a:bodyPr/>
                    <a:lstStyle/>
                    <a:p>
                      <a:r>
                        <a:rPr lang="en-US" sz="1600" dirty="0" smtClean="0"/>
                        <a:t>4 (+1)</a:t>
                      </a:r>
                      <a:endParaRPr lang="en-US" sz="1600" dirty="0"/>
                    </a:p>
                  </a:txBody>
                  <a:tcPr marL="121920" marR="121920">
                    <a:solidFill>
                      <a:schemeClr val="accent3">
                        <a:lumMod val="40000"/>
                        <a:lumOff val="60000"/>
                      </a:schemeClr>
                    </a:solidFill>
                  </a:tcPr>
                </a:tc>
                <a:tc>
                  <a:txBody>
                    <a:bodyPr/>
                    <a:lstStyle/>
                    <a:p>
                      <a:r>
                        <a:rPr lang="en-US" sz="1600" dirty="0" smtClean="0"/>
                        <a:t>340</a:t>
                      </a:r>
                      <a:endParaRPr lang="en-US" sz="1600" dirty="0"/>
                    </a:p>
                  </a:txBody>
                  <a:tcPr marL="121920" marR="121920">
                    <a:solidFill>
                      <a:schemeClr val="accent3">
                        <a:lumMod val="40000"/>
                        <a:lumOff val="60000"/>
                      </a:schemeClr>
                    </a:solidFill>
                  </a:tcPr>
                </a:tc>
                <a:tc>
                  <a:txBody>
                    <a:bodyPr/>
                    <a:lstStyle/>
                    <a:p>
                      <a:r>
                        <a:rPr lang="en-US" sz="1600" dirty="0" smtClean="0"/>
                        <a:t>+1.1 GCHF</a:t>
                      </a:r>
                      <a:endParaRPr lang="en-US" sz="1600" dirty="0"/>
                    </a:p>
                  </a:txBody>
                  <a:tcPr marL="121920" marR="121920">
                    <a:solidFill>
                      <a:schemeClr val="accent3">
                        <a:lumMod val="40000"/>
                        <a:lumOff val="60000"/>
                      </a:schemeClr>
                    </a:solidFill>
                  </a:tcPr>
                </a:tc>
                <a:extLst>
                  <a:ext uri="{0D108BD9-81ED-4DB2-BD59-A6C34878D82A}">
                    <a16:rowId xmlns:a16="http://schemas.microsoft.com/office/drawing/2014/main" val="10011"/>
                  </a:ext>
                </a:extLst>
              </a:tr>
              <a:tr h="370840">
                <a:tc>
                  <a:txBody>
                    <a:bodyPr/>
                    <a:lstStyle/>
                    <a:p>
                      <a:r>
                        <a:rPr lang="en-US" sz="1600" dirty="0" err="1" smtClean="0"/>
                        <a:t>LHeC</a:t>
                      </a:r>
                      <a:endParaRPr lang="en-US" sz="1600" dirty="0"/>
                    </a:p>
                  </a:txBody>
                  <a:tcPr marL="121920" marR="121920">
                    <a:solidFill>
                      <a:schemeClr val="bg1">
                        <a:lumMod val="85000"/>
                      </a:schemeClr>
                    </a:solidFill>
                  </a:tcPr>
                </a:tc>
                <a:tc>
                  <a:txBody>
                    <a:bodyPr/>
                    <a:lstStyle/>
                    <a:p>
                      <a:r>
                        <a:rPr lang="en-US" sz="1600" dirty="0" err="1" smtClean="0"/>
                        <a:t>ep</a:t>
                      </a:r>
                      <a:endParaRPr lang="en-US" sz="1600" dirty="0"/>
                    </a:p>
                  </a:txBody>
                  <a:tcPr marL="121920" marR="121920">
                    <a:solidFill>
                      <a:schemeClr val="bg1">
                        <a:lumMod val="85000"/>
                      </a:schemeClr>
                    </a:solidFill>
                  </a:tcPr>
                </a:tc>
                <a:tc>
                  <a:txBody>
                    <a:bodyPr/>
                    <a:lstStyle/>
                    <a:p>
                      <a:r>
                        <a:rPr lang="en-US" sz="1600" dirty="0" smtClean="0"/>
                        <a:t>60 / 7000</a:t>
                      </a:r>
                      <a:endParaRPr lang="en-US" sz="1600" dirty="0"/>
                    </a:p>
                  </a:txBody>
                  <a:tcPr marL="121920" marR="121920">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1</a:t>
                      </a:r>
                    </a:p>
                  </a:txBody>
                  <a:tcPr marL="121920" marR="121920">
                    <a:solidFill>
                      <a:schemeClr val="bg1">
                        <a:lumMod val="85000"/>
                      </a:schemeClr>
                    </a:solidFill>
                  </a:tcPr>
                </a:tc>
                <a:tc>
                  <a:txBody>
                    <a:bodyPr/>
                    <a:lstStyle/>
                    <a:p>
                      <a:r>
                        <a:rPr lang="en-US" sz="1600" dirty="0" smtClean="0"/>
                        <a:t>12</a:t>
                      </a:r>
                      <a:endParaRPr lang="en-US" sz="1600" dirty="0"/>
                    </a:p>
                  </a:txBody>
                  <a:tcPr marL="121920" marR="121920">
                    <a:solidFill>
                      <a:schemeClr val="bg1">
                        <a:lumMod val="85000"/>
                      </a:schemeClr>
                    </a:solidFill>
                  </a:tcPr>
                </a:tc>
                <a:tc>
                  <a:txBody>
                    <a:bodyPr/>
                    <a:lstStyle/>
                    <a:p>
                      <a:r>
                        <a:rPr lang="en-US" sz="1600" dirty="0" smtClean="0"/>
                        <a:t>(+100)</a:t>
                      </a:r>
                      <a:endParaRPr lang="en-US" sz="1600" dirty="0"/>
                    </a:p>
                  </a:txBody>
                  <a:tcPr marL="121920" marR="121920">
                    <a:solidFill>
                      <a:schemeClr val="bg1">
                        <a:lumMod val="85000"/>
                      </a:schemeClr>
                    </a:solidFill>
                  </a:tcPr>
                </a:tc>
                <a:tc>
                  <a:txBody>
                    <a:bodyPr/>
                    <a:lstStyle/>
                    <a:p>
                      <a:r>
                        <a:rPr lang="en-US" sz="1600" dirty="0" smtClean="0"/>
                        <a:t>1.75 GCHF</a:t>
                      </a:r>
                      <a:endParaRPr lang="en-US" sz="1600" dirty="0"/>
                    </a:p>
                  </a:txBody>
                  <a:tcPr marL="121920" marR="121920">
                    <a:solidFill>
                      <a:schemeClr val="bg1">
                        <a:lumMod val="85000"/>
                      </a:schemeClr>
                    </a:solidFill>
                  </a:tcPr>
                </a:tc>
                <a:extLst>
                  <a:ext uri="{0D108BD9-81ED-4DB2-BD59-A6C34878D82A}">
                    <a16:rowId xmlns:a16="http://schemas.microsoft.com/office/drawing/2014/main" val="10012"/>
                  </a:ext>
                </a:extLst>
              </a:tr>
              <a:tr h="370840">
                <a:tc>
                  <a:txBody>
                    <a:bodyPr/>
                    <a:lstStyle/>
                    <a:p>
                      <a:r>
                        <a:rPr lang="en-US" sz="1600" dirty="0" smtClean="0"/>
                        <a:t>FCC-</a:t>
                      </a:r>
                      <a:r>
                        <a:rPr lang="en-US" sz="1600" dirty="0" err="1" smtClean="0"/>
                        <a:t>hh</a:t>
                      </a:r>
                      <a:endParaRPr lang="en-US" sz="1600" dirty="0"/>
                    </a:p>
                  </a:txBody>
                  <a:tcPr marL="121920" marR="121920">
                    <a:solidFill>
                      <a:schemeClr val="bg1">
                        <a:lumMod val="85000"/>
                      </a:schemeClr>
                    </a:solidFill>
                  </a:tcPr>
                </a:tc>
                <a:tc>
                  <a:txBody>
                    <a:bodyPr/>
                    <a:lstStyle/>
                    <a:p>
                      <a:r>
                        <a:rPr lang="en-US" sz="1600" dirty="0" smtClean="0"/>
                        <a:t>pp</a:t>
                      </a:r>
                      <a:endParaRPr lang="en-US" sz="1600" dirty="0"/>
                    </a:p>
                  </a:txBody>
                  <a:tcPr marL="121920" marR="121920">
                    <a:solidFill>
                      <a:schemeClr val="bg1">
                        <a:lumMod val="85000"/>
                      </a:schemeClr>
                    </a:solidFill>
                  </a:tcPr>
                </a:tc>
                <a:tc>
                  <a:txBody>
                    <a:bodyPr/>
                    <a:lstStyle/>
                    <a:p>
                      <a:r>
                        <a:rPr lang="en-US" sz="1600" dirty="0" smtClean="0"/>
                        <a:t>100</a:t>
                      </a:r>
                      <a:endParaRPr lang="en-US" sz="1600" dirty="0"/>
                    </a:p>
                  </a:txBody>
                  <a:tcPr marL="121920" marR="121920">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30</a:t>
                      </a:r>
                    </a:p>
                  </a:txBody>
                  <a:tcPr marL="121920" marR="121920">
                    <a:solidFill>
                      <a:schemeClr val="bg1">
                        <a:lumMod val="85000"/>
                      </a:schemeClr>
                    </a:solidFill>
                  </a:tcPr>
                </a:tc>
                <a:tc>
                  <a:txBody>
                    <a:bodyPr/>
                    <a:lstStyle/>
                    <a:p>
                      <a:r>
                        <a:rPr lang="en-US" sz="1600" dirty="0" smtClean="0"/>
                        <a:t>25</a:t>
                      </a:r>
                      <a:endParaRPr lang="en-US" sz="1600" dirty="0"/>
                    </a:p>
                  </a:txBody>
                  <a:tcPr marL="121920" marR="121920">
                    <a:solidFill>
                      <a:schemeClr val="bg1">
                        <a:lumMod val="85000"/>
                      </a:schemeClr>
                    </a:solidFill>
                  </a:tcPr>
                </a:tc>
                <a:tc>
                  <a:txBody>
                    <a:bodyPr/>
                    <a:lstStyle/>
                    <a:p>
                      <a:r>
                        <a:rPr lang="en-US" sz="1600" dirty="0" smtClean="0"/>
                        <a:t>580 (550)</a:t>
                      </a:r>
                      <a:endParaRPr lang="en-US" sz="1600" dirty="0"/>
                    </a:p>
                  </a:txBody>
                  <a:tcPr marL="121920" marR="121920">
                    <a:solidFill>
                      <a:schemeClr val="bg1">
                        <a:lumMod val="85000"/>
                      </a:schemeClr>
                    </a:solidFill>
                  </a:tcPr>
                </a:tc>
                <a:tc>
                  <a:txBody>
                    <a:bodyPr/>
                    <a:lstStyle/>
                    <a:p>
                      <a:r>
                        <a:rPr lang="en-US" sz="1600" baseline="0" dirty="0" smtClean="0"/>
                        <a:t>17 GCHF (+7 GCHF)</a:t>
                      </a:r>
                      <a:endParaRPr lang="en-US" sz="1600" dirty="0"/>
                    </a:p>
                  </a:txBody>
                  <a:tcPr marL="121920" marR="121920">
                    <a:solidFill>
                      <a:schemeClr val="bg1">
                        <a:lumMod val="85000"/>
                      </a:schemeClr>
                    </a:solidFill>
                  </a:tcPr>
                </a:tc>
                <a:extLst>
                  <a:ext uri="{0D108BD9-81ED-4DB2-BD59-A6C34878D82A}">
                    <a16:rowId xmlns:a16="http://schemas.microsoft.com/office/drawing/2014/main" val="10013"/>
                  </a:ext>
                </a:extLst>
              </a:tr>
              <a:tr h="370840">
                <a:tc>
                  <a:txBody>
                    <a:bodyPr/>
                    <a:lstStyle/>
                    <a:p>
                      <a:r>
                        <a:rPr lang="en-US" sz="1600" dirty="0" smtClean="0"/>
                        <a:t>HE-LHC</a:t>
                      </a:r>
                      <a:endParaRPr lang="en-US" sz="1600" dirty="0"/>
                    </a:p>
                  </a:txBody>
                  <a:tcPr marL="121920" marR="121920">
                    <a:solidFill>
                      <a:schemeClr val="bg1">
                        <a:lumMod val="85000"/>
                      </a:schemeClr>
                    </a:solidFill>
                  </a:tcPr>
                </a:tc>
                <a:tc>
                  <a:txBody>
                    <a:bodyPr/>
                    <a:lstStyle/>
                    <a:p>
                      <a:r>
                        <a:rPr lang="en-US" sz="1600" dirty="0" smtClean="0"/>
                        <a:t>pp</a:t>
                      </a:r>
                      <a:endParaRPr lang="en-US" sz="1600" dirty="0"/>
                    </a:p>
                  </a:txBody>
                  <a:tcPr marL="121920" marR="121920">
                    <a:solidFill>
                      <a:schemeClr val="bg1">
                        <a:lumMod val="85000"/>
                      </a:schemeClr>
                    </a:solidFill>
                  </a:tcPr>
                </a:tc>
                <a:tc>
                  <a:txBody>
                    <a:bodyPr/>
                    <a:lstStyle/>
                    <a:p>
                      <a:r>
                        <a:rPr lang="en-US" sz="1600" dirty="0" smtClean="0"/>
                        <a:t>27</a:t>
                      </a:r>
                      <a:endParaRPr lang="en-US" sz="1600" dirty="0"/>
                    </a:p>
                  </a:txBody>
                  <a:tcPr marL="121920" marR="121920">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20</a:t>
                      </a:r>
                    </a:p>
                  </a:txBody>
                  <a:tcPr marL="121920" marR="121920">
                    <a:solidFill>
                      <a:schemeClr val="bg1">
                        <a:lumMod val="85000"/>
                      </a:schemeClr>
                    </a:solidFill>
                  </a:tcPr>
                </a:tc>
                <a:tc>
                  <a:txBody>
                    <a:bodyPr/>
                    <a:lstStyle/>
                    <a:p>
                      <a:r>
                        <a:rPr lang="en-US" sz="1600" dirty="0" smtClean="0"/>
                        <a:t>20</a:t>
                      </a:r>
                      <a:endParaRPr lang="en-US" sz="1600" dirty="0"/>
                    </a:p>
                  </a:txBody>
                  <a:tcPr marL="121920" marR="121920">
                    <a:solidFill>
                      <a:schemeClr val="bg1">
                        <a:lumMod val="85000"/>
                      </a:schemeClr>
                    </a:solidFill>
                  </a:tcPr>
                </a:tc>
                <a:tc>
                  <a:txBody>
                    <a:bodyPr/>
                    <a:lstStyle/>
                    <a:p>
                      <a:endParaRPr lang="en-US" sz="1600" dirty="0"/>
                    </a:p>
                  </a:txBody>
                  <a:tcPr marL="121920" marR="121920">
                    <a:solidFill>
                      <a:schemeClr val="bg1">
                        <a:lumMod val="85000"/>
                      </a:schemeClr>
                    </a:solidFill>
                  </a:tcPr>
                </a:tc>
                <a:tc>
                  <a:txBody>
                    <a:bodyPr/>
                    <a:lstStyle/>
                    <a:p>
                      <a:r>
                        <a:rPr lang="en-US" sz="1600" dirty="0" smtClean="0"/>
                        <a:t>7.2 GCHF</a:t>
                      </a:r>
                      <a:endParaRPr lang="en-US" sz="1600" dirty="0"/>
                    </a:p>
                  </a:txBody>
                  <a:tcPr marL="121920" marR="121920">
                    <a:solidFill>
                      <a:schemeClr val="bg1">
                        <a:lumMod val="85000"/>
                      </a:schemeClr>
                    </a:solidFill>
                  </a:tcPr>
                </a:tc>
                <a:extLst>
                  <a:ext uri="{0D108BD9-81ED-4DB2-BD59-A6C34878D82A}">
                    <a16:rowId xmlns:a16="http://schemas.microsoft.com/office/drawing/2014/main" val="10014"/>
                  </a:ext>
                </a:extLst>
              </a:tr>
            </a:tbl>
          </a:graphicData>
        </a:graphic>
      </p:graphicFrame>
      <p:sp>
        <p:nvSpPr>
          <p:cNvPr id="7" name="Date Placeholder 6"/>
          <p:cNvSpPr>
            <a:spLocks noGrp="1"/>
          </p:cNvSpPr>
          <p:nvPr>
            <p:ph type="dt" sz="half" idx="10"/>
          </p:nvPr>
        </p:nvSpPr>
        <p:spPr>
          <a:xfrm>
            <a:off x="609600" y="6572253"/>
            <a:ext cx="2844800" cy="365125"/>
          </a:xfrm>
        </p:spPr>
        <p:txBody>
          <a:bodyPr/>
          <a:lstStyle/>
          <a:p>
            <a:r>
              <a:rPr lang="de-DE" smtClean="0">
                <a:solidFill>
                  <a:prstClr val="black">
                    <a:tint val="75000"/>
                  </a:prstClr>
                </a:solidFill>
              </a:rPr>
              <a:t>D. Schulte</a:t>
            </a:r>
            <a:endParaRPr lang="en-US">
              <a:solidFill>
                <a:prstClr val="black">
                  <a:tint val="75000"/>
                </a:prstClr>
              </a:solidFill>
            </a:endParaRPr>
          </a:p>
        </p:txBody>
      </p:sp>
      <p:sp>
        <p:nvSpPr>
          <p:cNvPr id="8" name="Slide Number Placeholder 7"/>
          <p:cNvSpPr>
            <a:spLocks noGrp="1"/>
          </p:cNvSpPr>
          <p:nvPr>
            <p:ph type="sldNum" sz="quarter" idx="12"/>
          </p:nvPr>
        </p:nvSpPr>
        <p:spPr>
          <a:xfrm>
            <a:off x="8737600" y="6572253"/>
            <a:ext cx="2844800" cy="365125"/>
          </a:xfrm>
        </p:spPr>
        <p:txBody>
          <a:bodyPr/>
          <a:lstStyle/>
          <a:p>
            <a:fld id="{1E071486-4E65-E24B-8A3A-E44A91D5D904}" type="slidenum">
              <a:rPr lang="en-US" smtClean="0">
                <a:solidFill>
                  <a:prstClr val="black">
                    <a:tint val="75000"/>
                  </a:prstClr>
                </a:solidFill>
              </a:rPr>
              <a:pPr/>
              <a:t>11</a:t>
            </a:fld>
            <a:endParaRPr lang="en-US">
              <a:solidFill>
                <a:prstClr val="black">
                  <a:tint val="75000"/>
                </a:prstClr>
              </a:solidFill>
            </a:endParaRPr>
          </a:p>
        </p:txBody>
      </p:sp>
      <p:sp>
        <p:nvSpPr>
          <p:cNvPr id="9" name="Footer Placeholder 8"/>
          <p:cNvSpPr>
            <a:spLocks noGrp="1"/>
          </p:cNvSpPr>
          <p:nvPr>
            <p:ph type="ftr" sz="quarter" idx="11"/>
          </p:nvPr>
        </p:nvSpPr>
        <p:spPr>
          <a:xfrm>
            <a:off x="4165600" y="6572253"/>
            <a:ext cx="3860800" cy="365125"/>
          </a:xfrm>
        </p:spPr>
        <p:txBody>
          <a:bodyPr/>
          <a:lstStyle/>
          <a:p>
            <a:r>
              <a:rPr lang="en-US" dirty="0" smtClean="0">
                <a:solidFill>
                  <a:prstClr val="black">
                    <a:tint val="75000"/>
                  </a:prstClr>
                </a:solidFill>
              </a:rPr>
              <a:t>Higgs Factories, Granada 2019</a:t>
            </a:r>
            <a:endParaRPr lang="en-US" dirty="0">
              <a:solidFill>
                <a:prstClr val="black">
                  <a:tint val="75000"/>
                </a:prstClr>
              </a:solidFill>
            </a:endParaRPr>
          </a:p>
        </p:txBody>
      </p:sp>
    </p:spTree>
    <p:extLst>
      <p:ext uri="{BB962C8B-B14F-4D97-AF65-F5344CB8AC3E}">
        <p14:creationId xmlns:p14="http://schemas.microsoft.com/office/powerpoint/2010/main" val="1297527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015539"/>
            <a:ext cx="8618777" cy="5092912"/>
          </a:xfrm>
          <a:prstGeom prst="rect">
            <a:avLst/>
          </a:prstGeom>
        </p:spPr>
      </p:pic>
      <p:sp>
        <p:nvSpPr>
          <p:cNvPr id="3" name="Title 1"/>
          <p:cNvSpPr txBox="1">
            <a:spLocks/>
          </p:cNvSpPr>
          <p:nvPr/>
        </p:nvSpPr>
        <p:spPr>
          <a:xfrm>
            <a:off x="1524000" y="-57121"/>
            <a:ext cx="9144000" cy="955285"/>
          </a:xfrm>
          <a:prstGeom prst="rect">
            <a:avLst/>
          </a:prstGeom>
          <a:solidFill>
            <a:schemeClr val="accent5">
              <a:lumMod val="50000"/>
            </a:schemeClr>
          </a:solidFill>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87311" algn="ctr" defTabSz="1219170"/>
            <a:r>
              <a:rPr lang="en-US" sz="4800" dirty="0">
                <a:solidFill>
                  <a:srgbClr val="FFFF00"/>
                </a:solidFill>
                <a:latin typeface="Calibri Light" panose="020F0302020204030204"/>
              </a:rPr>
              <a:t>FCC-</a:t>
            </a:r>
            <a:r>
              <a:rPr lang="en-US" sz="4800" dirty="0" err="1">
                <a:solidFill>
                  <a:srgbClr val="FFFF00"/>
                </a:solidFill>
                <a:latin typeface="Calibri Light" panose="020F0302020204030204"/>
              </a:rPr>
              <a:t>ee</a:t>
            </a:r>
            <a:r>
              <a:rPr lang="en-US" sz="4800" dirty="0">
                <a:solidFill>
                  <a:srgbClr val="FFFF00"/>
                </a:solidFill>
                <a:latin typeface="Calibri Light" panose="020F0302020204030204"/>
              </a:rPr>
              <a:t>:  a sustainable accelerator</a:t>
            </a:r>
            <a:endParaRPr lang="en-GB" sz="4800" dirty="0">
              <a:solidFill>
                <a:srgbClr val="FFFF00"/>
              </a:solidFill>
              <a:latin typeface="Calibri Light" panose="020F0302020204030204"/>
            </a:endParaRPr>
          </a:p>
        </p:txBody>
      </p:sp>
      <p:sp>
        <p:nvSpPr>
          <p:cNvPr id="4" name="Rectangle 3"/>
          <p:cNvSpPr/>
          <p:nvPr/>
        </p:nvSpPr>
        <p:spPr>
          <a:xfrm>
            <a:off x="1790237" y="6214719"/>
            <a:ext cx="8577041" cy="584775"/>
          </a:xfrm>
          <a:prstGeom prst="rect">
            <a:avLst/>
          </a:prstGeom>
          <a:solidFill>
            <a:srgbClr val="FFFF00"/>
          </a:solidFill>
          <a:ln w="47625">
            <a:noFill/>
          </a:ln>
        </p:spPr>
        <p:txBody>
          <a:bodyPr wrap="square">
            <a:spAutoFit/>
          </a:bodyPr>
          <a:lstStyle/>
          <a:p>
            <a:pPr defTabSz="609585"/>
            <a:r>
              <a:rPr lang="en-GB" sz="3200" b="1" dirty="0">
                <a:solidFill>
                  <a:srgbClr val="0000CC"/>
                </a:solidFill>
                <a:latin typeface="Garamond-Bold"/>
              </a:rPr>
              <a:t>electricity cost ~200 euro per Higgs boson</a:t>
            </a:r>
            <a:endParaRPr lang="en-GB" sz="3200" dirty="0">
              <a:solidFill>
                <a:srgbClr val="0000CC"/>
              </a:solidFill>
              <a:latin typeface="Calibri" panose="020F0502020204030204"/>
            </a:endParaRPr>
          </a:p>
        </p:txBody>
      </p:sp>
      <p:sp>
        <p:nvSpPr>
          <p:cNvPr id="5" name="TextBox 4"/>
          <p:cNvSpPr txBox="1"/>
          <p:nvPr/>
        </p:nvSpPr>
        <p:spPr>
          <a:xfrm>
            <a:off x="6278880" y="1737361"/>
            <a:ext cx="3564758" cy="1015663"/>
          </a:xfrm>
          <a:prstGeom prst="rect">
            <a:avLst/>
          </a:prstGeom>
          <a:solidFill>
            <a:schemeClr val="bg1"/>
          </a:solidFill>
        </p:spPr>
        <p:txBody>
          <a:bodyPr wrap="none" rtlCol="0">
            <a:spAutoFit/>
          </a:bodyPr>
          <a:lstStyle/>
          <a:p>
            <a:pPr defTabSz="609585"/>
            <a:r>
              <a:rPr lang="en-US" sz="2000" dirty="0">
                <a:solidFill>
                  <a:srgbClr val="006600"/>
                </a:solidFill>
                <a:latin typeface="Calibri" panose="020F0502020204030204"/>
              </a:rPr>
              <a:t>twin-aperture arc magnets, </a:t>
            </a:r>
          </a:p>
          <a:p>
            <a:pPr defTabSz="609585"/>
            <a:r>
              <a:rPr lang="en-US" sz="2000" dirty="0">
                <a:solidFill>
                  <a:srgbClr val="006600"/>
                </a:solidFill>
                <a:latin typeface="Calibri" panose="020F0502020204030204"/>
              </a:rPr>
              <a:t>thin-film SRF, efficient RF power </a:t>
            </a:r>
          </a:p>
          <a:p>
            <a:pPr defTabSz="609585"/>
            <a:r>
              <a:rPr lang="en-US" sz="2000" dirty="0">
                <a:solidFill>
                  <a:srgbClr val="006600"/>
                </a:solidFill>
                <a:latin typeface="Calibri" panose="020F0502020204030204"/>
              </a:rPr>
              <a:t>sources, top-up injection</a:t>
            </a:r>
            <a:endParaRPr lang="en-GB" sz="2000" dirty="0">
              <a:solidFill>
                <a:srgbClr val="006600"/>
              </a:solidFill>
              <a:latin typeface="Calibri" panose="020F0502020204030204"/>
            </a:endParaRPr>
          </a:p>
        </p:txBody>
      </p:sp>
      <p:sp>
        <p:nvSpPr>
          <p:cNvPr id="6" name="Textfeld 5"/>
          <p:cNvSpPr txBox="1"/>
          <p:nvPr/>
        </p:nvSpPr>
        <p:spPr>
          <a:xfrm>
            <a:off x="10308492" y="2571262"/>
            <a:ext cx="1758462" cy="923330"/>
          </a:xfrm>
          <a:prstGeom prst="rect">
            <a:avLst/>
          </a:prstGeom>
          <a:noFill/>
        </p:spPr>
        <p:txBody>
          <a:bodyPr wrap="square" rtlCol="0">
            <a:spAutoFit/>
          </a:bodyPr>
          <a:lstStyle/>
          <a:p>
            <a:r>
              <a:rPr lang="de-DE" dirty="0" smtClean="0"/>
              <a:t>Frank Zimmermann</a:t>
            </a:r>
          </a:p>
          <a:p>
            <a:r>
              <a:rPr lang="de-DE" dirty="0" smtClean="0"/>
              <a:t>FCC-</a:t>
            </a:r>
            <a:r>
              <a:rPr lang="de-DE" dirty="0" err="1" smtClean="0"/>
              <a:t>week</a:t>
            </a:r>
            <a:endParaRPr lang="de-CH" dirty="0"/>
          </a:p>
        </p:txBody>
      </p:sp>
    </p:spTree>
    <p:extLst>
      <p:ext uri="{BB962C8B-B14F-4D97-AF65-F5344CB8AC3E}">
        <p14:creationId xmlns:p14="http://schemas.microsoft.com/office/powerpoint/2010/main" val="2243177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028" y="64481"/>
            <a:ext cx="10560000" cy="720000"/>
          </a:xfrm>
        </p:spPr>
        <p:txBody>
          <a:bodyPr/>
          <a:lstStyle/>
          <a:p>
            <a:r>
              <a:rPr lang="fr-CH" sz="2700" dirty="0"/>
              <a:t>The 25 y LHC construction time line</a:t>
            </a:r>
            <a:br>
              <a:rPr lang="fr-CH" sz="2700" dirty="0"/>
            </a:br>
            <a:r>
              <a:rPr lang="fr-CH" sz="2700" dirty="0"/>
              <a:t>possible </a:t>
            </a:r>
            <a:r>
              <a:rPr lang="fr-CH" sz="2700" dirty="0" err="1"/>
              <a:t>only</a:t>
            </a:r>
            <a:r>
              <a:rPr lang="fr-CH" sz="2700" dirty="0"/>
              <a:t> </a:t>
            </a:r>
            <a:r>
              <a:rPr lang="fr-CH" sz="2700" dirty="0" err="1"/>
              <a:t>because</a:t>
            </a:r>
            <a:r>
              <a:rPr lang="fr-CH" sz="2700" dirty="0"/>
              <a:t> SSC </a:t>
            </a:r>
            <a:r>
              <a:rPr lang="fr-CH" sz="2700" dirty="0" err="1"/>
              <a:t>developed</a:t>
            </a:r>
            <a:r>
              <a:rPr lang="fr-CH" sz="2700" dirty="0"/>
              <a:t> the </a:t>
            </a:r>
            <a:r>
              <a:rPr lang="fr-CH" sz="2700" dirty="0" err="1"/>
              <a:t>superconductor</a:t>
            </a:r>
            <a:r>
              <a:rPr lang="fr-CH" sz="2700" dirty="0"/>
              <a:t>… </a:t>
            </a:r>
            <a:endParaRPr lang="en-GB" sz="2700" dirty="0"/>
          </a:p>
        </p:txBody>
      </p:sp>
      <p:sp>
        <p:nvSpPr>
          <p:cNvPr id="3" name="Footer Placeholder 2"/>
          <p:cNvSpPr>
            <a:spLocks noGrp="1"/>
          </p:cNvSpPr>
          <p:nvPr>
            <p:ph type="ftr" sz="quarter" idx="11"/>
          </p:nvPr>
        </p:nvSpPr>
        <p:spPr/>
        <p:txBody>
          <a:bodyPr/>
          <a:lstStyle/>
          <a:p>
            <a:r>
              <a:rPr lang="it-IT" smtClean="0">
                <a:solidFill>
                  <a:srgbClr val="64BCD9"/>
                </a:solidFill>
              </a:rPr>
              <a:t>L.Rossi - LHC future @ Open symposium EUSPP-Granada May 2019</a:t>
            </a:r>
            <a:endParaRPr lang="en-GB">
              <a:solidFill>
                <a:srgbClr val="64BCD9"/>
              </a:solidFill>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solidFill>
                  <a:srgbClr val="64BCD9"/>
                </a:solidFill>
              </a:rPr>
              <a:pPr/>
              <a:t>13</a:t>
            </a:fld>
            <a:endParaRPr lang="fr-FR">
              <a:solidFill>
                <a:srgbClr val="64BCD9"/>
              </a:solidFill>
            </a:endParaRPr>
          </a:p>
        </p:txBody>
      </p:sp>
      <p:pic>
        <p:nvPicPr>
          <p:cNvPr id="5" name="Picture 2" descr="C:\MzDocuments\Lep_Buch\LEPFigures\FigChap14\LHC.bmp"/>
          <p:cNvPicPr>
            <a:picLocks noChangeAspect="1" noChangeArrowheads="1"/>
          </p:cNvPicPr>
          <p:nvPr/>
        </p:nvPicPr>
        <p:blipFill>
          <a:blip r:embed="rId2" cstate="print"/>
          <a:srcRect/>
          <a:stretch>
            <a:fillRect/>
          </a:stretch>
        </p:blipFill>
        <p:spPr bwMode="auto">
          <a:xfrm>
            <a:off x="308827" y="4323472"/>
            <a:ext cx="1654532" cy="1912825"/>
          </a:xfrm>
          <a:prstGeom prst="rect">
            <a:avLst/>
          </a:prstGeom>
          <a:noFill/>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9309" y="2779957"/>
            <a:ext cx="5268872" cy="3674997"/>
          </a:xfrm>
          <a:prstGeom prst="rect">
            <a:avLst/>
          </a:prstGeom>
        </p:spPr>
      </p:pic>
      <p:pic>
        <p:nvPicPr>
          <p:cNvPr id="7" name="Picture 6" descr="First beam with all.jpg"/>
          <p:cNvPicPr>
            <a:picLocks noChangeAspect="1"/>
          </p:cNvPicPr>
          <p:nvPr/>
        </p:nvPicPr>
        <p:blipFill>
          <a:blip r:embed="rId4" cstate="print"/>
          <a:stretch>
            <a:fillRect/>
          </a:stretch>
        </p:blipFill>
        <p:spPr>
          <a:xfrm>
            <a:off x="8199377" y="4274265"/>
            <a:ext cx="3062819" cy="2038717"/>
          </a:xfrm>
          <a:prstGeom prst="rect">
            <a:avLst/>
          </a:prstGeom>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374" y="784485"/>
            <a:ext cx="10500183" cy="3855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descr="4-vtx.png"/>
          <p:cNvPicPr preferRelativeResize="0">
            <a:picLocks noChangeAspect="1"/>
          </p:cNvPicPr>
          <p:nvPr/>
        </p:nvPicPr>
        <p:blipFill>
          <a:blip r:embed="rId6" cstate="print"/>
          <a:srcRect/>
          <a:stretch>
            <a:fillRect/>
          </a:stretch>
        </p:blipFill>
        <p:spPr bwMode="auto">
          <a:xfrm>
            <a:off x="10512229" y="1471650"/>
            <a:ext cx="1633440" cy="960676"/>
          </a:xfrm>
          <a:prstGeom prst="rect">
            <a:avLst/>
          </a:prstGeom>
          <a:noFill/>
          <a:ln w="38100">
            <a:solidFill>
              <a:srgbClr val="CC0000"/>
            </a:solidFill>
            <a:miter lim="800000"/>
            <a:headEnd/>
            <a:tailEnd/>
          </a:ln>
        </p:spPr>
      </p:pic>
      <p:pic>
        <p:nvPicPr>
          <p:cNvPr id="11" name="Picture 10"/>
          <p:cNvPicPr>
            <a:picLocks noChangeAspect="1"/>
          </p:cNvPicPr>
          <p:nvPr/>
        </p:nvPicPr>
        <p:blipFill>
          <a:blip r:embed="rId7"/>
          <a:stretch>
            <a:fillRect/>
          </a:stretch>
        </p:blipFill>
        <p:spPr>
          <a:xfrm>
            <a:off x="10437585" y="2692162"/>
            <a:ext cx="1782728" cy="1200371"/>
          </a:xfrm>
          <a:prstGeom prst="rect">
            <a:avLst/>
          </a:prstGeom>
        </p:spPr>
      </p:pic>
      <p:sp>
        <p:nvSpPr>
          <p:cNvPr id="12" name="Rounded Rectangle 11"/>
          <p:cNvSpPr/>
          <p:nvPr/>
        </p:nvSpPr>
        <p:spPr>
          <a:xfrm>
            <a:off x="239349" y="2866610"/>
            <a:ext cx="1889320" cy="1330477"/>
          </a:xfrm>
          <a:prstGeom prst="roundRect">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lIns="121914" tIns="121914" rIns="121914" bIns="121914" rtlCol="0" anchor="ctr"/>
          <a:lstStyle/>
          <a:p>
            <a:pPr algn="ctr" defTabSz="609570"/>
            <a:r>
              <a:rPr lang="fr-CH" sz="1500" b="1" dirty="0" err="1">
                <a:solidFill>
                  <a:prstClr val="white"/>
                </a:solidFill>
              </a:rPr>
              <a:t>Only</a:t>
            </a:r>
            <a:r>
              <a:rPr lang="fr-CH" sz="1500" b="1" dirty="0">
                <a:solidFill>
                  <a:prstClr val="white"/>
                </a:solidFill>
              </a:rPr>
              <a:t> 2 y to </a:t>
            </a:r>
            <a:r>
              <a:rPr lang="fr-CH" sz="1500" b="1" dirty="0" err="1">
                <a:solidFill>
                  <a:prstClr val="white"/>
                </a:solidFill>
              </a:rPr>
              <a:t>make</a:t>
            </a:r>
            <a:r>
              <a:rPr lang="fr-CH" sz="1500" b="1" dirty="0">
                <a:solidFill>
                  <a:prstClr val="white"/>
                </a:solidFill>
              </a:rPr>
              <a:t> a short </a:t>
            </a:r>
            <a:r>
              <a:rPr lang="fr-CH" sz="1500" b="1" dirty="0" err="1">
                <a:solidFill>
                  <a:prstClr val="white"/>
                </a:solidFill>
              </a:rPr>
              <a:t>magnet</a:t>
            </a:r>
            <a:r>
              <a:rPr lang="fr-CH" sz="1500" b="1" dirty="0">
                <a:solidFill>
                  <a:prstClr val="white"/>
                </a:solidFill>
              </a:rPr>
              <a:t> «</a:t>
            </a:r>
            <a:r>
              <a:rPr lang="fr-CH" sz="1500" b="1" dirty="0" err="1">
                <a:solidFill>
                  <a:prstClr val="white"/>
                </a:solidFill>
              </a:rPr>
              <a:t>near</a:t>
            </a:r>
            <a:r>
              <a:rPr lang="fr-CH" sz="1500" b="1" dirty="0">
                <a:solidFill>
                  <a:prstClr val="white"/>
                </a:solidFill>
              </a:rPr>
              <a:t> to final». </a:t>
            </a:r>
            <a:r>
              <a:rPr lang="fr-CH" sz="1500" b="1" dirty="0" err="1">
                <a:solidFill>
                  <a:prstClr val="white"/>
                </a:solidFill>
              </a:rPr>
              <a:t>Conductor</a:t>
            </a:r>
            <a:r>
              <a:rPr lang="fr-CH" sz="1500" b="1" dirty="0">
                <a:solidFill>
                  <a:prstClr val="white"/>
                </a:solidFill>
              </a:rPr>
              <a:t> </a:t>
            </a:r>
            <a:r>
              <a:rPr lang="fr-CH" sz="1500" b="1" dirty="0" err="1">
                <a:solidFill>
                  <a:prstClr val="white"/>
                </a:solidFill>
              </a:rPr>
              <a:t>available</a:t>
            </a:r>
            <a:r>
              <a:rPr lang="fr-CH" sz="1500" b="1" dirty="0">
                <a:solidFill>
                  <a:prstClr val="white"/>
                </a:solidFill>
              </a:rPr>
              <a:t>(SSC) </a:t>
            </a:r>
            <a:endParaRPr lang="en-GB" sz="1500" b="1" dirty="0">
              <a:solidFill>
                <a:prstClr val="white"/>
              </a:solidFill>
            </a:endParaRPr>
          </a:p>
        </p:txBody>
      </p:sp>
      <p:sp>
        <p:nvSpPr>
          <p:cNvPr id="10" name="Rectangle 9"/>
          <p:cNvSpPr/>
          <p:nvPr/>
        </p:nvSpPr>
        <p:spPr>
          <a:xfrm>
            <a:off x="3983768" y="2851435"/>
            <a:ext cx="4800533" cy="388987"/>
          </a:xfrm>
          <a:prstGeom prst="rect">
            <a:avLst/>
          </a:prstGeom>
        </p:spPr>
        <p:style>
          <a:lnRef idx="1">
            <a:schemeClr val="accent1"/>
          </a:lnRef>
          <a:fillRef idx="1001">
            <a:schemeClr val="dk2"/>
          </a:fillRef>
          <a:effectRef idx="2">
            <a:schemeClr val="accent1"/>
          </a:effectRef>
          <a:fontRef idx="minor">
            <a:schemeClr val="lt1"/>
          </a:fontRef>
        </p:style>
        <p:txBody>
          <a:bodyPr lIns="0" tIns="60957" rIns="0" bIns="60957" rtlCol="0" anchor="ctr"/>
          <a:lstStyle/>
          <a:p>
            <a:pPr algn="ctr" defTabSz="609570"/>
            <a:r>
              <a:rPr lang="fr-CH" sz="1600" b="1" dirty="0">
                <a:solidFill>
                  <a:prstClr val="white"/>
                </a:solidFill>
              </a:rPr>
              <a:t>12 y </a:t>
            </a:r>
            <a:r>
              <a:rPr lang="fr-CH" sz="1600" b="1" dirty="0" err="1">
                <a:solidFill>
                  <a:prstClr val="white"/>
                </a:solidFill>
              </a:rPr>
              <a:t>from</a:t>
            </a:r>
            <a:r>
              <a:rPr lang="fr-CH" sz="1600" b="1" dirty="0">
                <a:solidFill>
                  <a:prstClr val="white"/>
                </a:solidFill>
              </a:rPr>
              <a:t> first </a:t>
            </a:r>
            <a:r>
              <a:rPr lang="fr-CH" sz="1600" b="1" dirty="0" err="1">
                <a:solidFill>
                  <a:prstClr val="white"/>
                </a:solidFill>
              </a:rPr>
              <a:t>working</a:t>
            </a:r>
            <a:r>
              <a:rPr lang="fr-CH" sz="1600" b="1" dirty="0">
                <a:solidFill>
                  <a:prstClr val="white"/>
                </a:solidFill>
              </a:rPr>
              <a:t> prototype to last </a:t>
            </a:r>
            <a:r>
              <a:rPr lang="fr-CH" sz="1600" b="1" dirty="0" err="1">
                <a:solidFill>
                  <a:prstClr val="white"/>
                </a:solidFill>
              </a:rPr>
              <a:t>magnet</a:t>
            </a:r>
            <a:endParaRPr lang="en-GB" sz="1600" b="1" dirty="0">
              <a:solidFill>
                <a:prstClr val="white"/>
              </a:solidFill>
            </a:endParaRPr>
          </a:p>
        </p:txBody>
      </p:sp>
      <p:sp>
        <p:nvSpPr>
          <p:cNvPr id="13" name="TextBox 12"/>
          <p:cNvSpPr txBox="1"/>
          <p:nvPr/>
        </p:nvSpPr>
        <p:spPr>
          <a:xfrm>
            <a:off x="2159565" y="2851434"/>
            <a:ext cx="1824203" cy="815602"/>
          </a:xfrm>
          <a:prstGeom prst="rect">
            <a:avLst/>
          </a:prstGeom>
          <a:solidFill>
            <a:srgbClr val="005F8C"/>
          </a:solidFill>
        </p:spPr>
        <p:txBody>
          <a:bodyPr wrap="square" lIns="121914" tIns="60957" rIns="121914" bIns="60957" rtlCol="0">
            <a:spAutoFit/>
          </a:bodyPr>
          <a:lstStyle/>
          <a:p>
            <a:pPr defTabSz="609570"/>
            <a:r>
              <a:rPr lang="fr-CH" sz="1500" b="1" dirty="0">
                <a:solidFill>
                  <a:prstClr val="white"/>
                </a:solidFill>
              </a:rPr>
              <a:t>7 </a:t>
            </a:r>
            <a:r>
              <a:rPr lang="fr-CH" sz="1500" b="1" dirty="0" err="1">
                <a:solidFill>
                  <a:prstClr val="white"/>
                </a:solidFill>
              </a:rPr>
              <a:t>years</a:t>
            </a:r>
            <a:r>
              <a:rPr lang="fr-CH" sz="1500" b="1" dirty="0">
                <a:solidFill>
                  <a:prstClr val="white"/>
                </a:solidFill>
              </a:rPr>
              <a:t> </a:t>
            </a:r>
            <a:r>
              <a:rPr lang="fr-CH" sz="1500" b="1" dirty="0" err="1">
                <a:solidFill>
                  <a:prstClr val="white"/>
                </a:solidFill>
              </a:rPr>
              <a:t>from</a:t>
            </a:r>
            <a:r>
              <a:rPr lang="fr-CH" sz="1500" b="1" dirty="0">
                <a:solidFill>
                  <a:prstClr val="white"/>
                </a:solidFill>
              </a:rPr>
              <a:t> </a:t>
            </a:r>
            <a:r>
              <a:rPr lang="fr-CH" sz="1500" b="1" dirty="0" err="1">
                <a:solidFill>
                  <a:prstClr val="white"/>
                </a:solidFill>
              </a:rPr>
              <a:t>start</a:t>
            </a:r>
            <a:r>
              <a:rPr lang="fr-CH" sz="1500" b="1" dirty="0">
                <a:solidFill>
                  <a:prstClr val="white"/>
                </a:solidFill>
              </a:rPr>
              <a:t> R&amp;D to 1st </a:t>
            </a:r>
            <a:r>
              <a:rPr lang="fr-CH" sz="1500" b="1" dirty="0" err="1">
                <a:solidFill>
                  <a:prstClr val="white"/>
                </a:solidFill>
              </a:rPr>
              <a:t>Industry</a:t>
            </a:r>
            <a:r>
              <a:rPr lang="fr-CH" sz="1500" b="1" dirty="0">
                <a:solidFill>
                  <a:prstClr val="white"/>
                </a:solidFill>
              </a:rPr>
              <a:t> proto</a:t>
            </a:r>
            <a:endParaRPr lang="en-GB" sz="1500" b="1" dirty="0">
              <a:solidFill>
                <a:prstClr val="white"/>
              </a:solidFill>
            </a:endParaRPr>
          </a:p>
        </p:txBody>
      </p:sp>
    </p:spTree>
    <p:extLst>
      <p:ext uri="{BB962C8B-B14F-4D97-AF65-F5344CB8AC3E}">
        <p14:creationId xmlns:p14="http://schemas.microsoft.com/office/powerpoint/2010/main" val="3025998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2776803" y="0"/>
            <a:ext cx="9180512"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800" kern="0" dirty="0">
                <a:latin typeface="Arial"/>
              </a:rPr>
              <a:t>      </a:t>
            </a:r>
            <a:r>
              <a:rPr lang="en-US" sz="2800" dirty="0">
                <a:latin typeface="Arial"/>
              </a:rPr>
              <a:t>ESG request for parameters of a </a:t>
            </a:r>
          </a:p>
          <a:p>
            <a:pPr>
              <a:defRPr/>
            </a:pPr>
            <a:r>
              <a:rPr lang="en-US" sz="2800" dirty="0">
                <a:latin typeface="Arial"/>
              </a:rPr>
              <a:t>     lower-energy hadron collider</a:t>
            </a:r>
            <a:endParaRPr lang="en-US" sz="2800" kern="0" dirty="0">
              <a:latin typeface="Arial"/>
            </a:endParaRPr>
          </a:p>
        </p:txBody>
      </p:sp>
      <p:pic>
        <p:nvPicPr>
          <p:cNvPr id="47" name="E9AE129B-AADE-4D42-A5CD-D33420D126B1" descr="7E832775-FA4B-45D5-A24A-50916B9E27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6804" y="7588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8" name="Table 47"/>
          <p:cNvGraphicFramePr>
            <a:graphicFrameLocks noGrp="1"/>
          </p:cNvGraphicFramePr>
          <p:nvPr>
            <p:extLst>
              <p:ext uri="{D42A27DB-BD31-4B8C-83A1-F6EECF244321}">
                <p14:modId xmlns:p14="http://schemas.microsoft.com/office/powerpoint/2010/main" val="3104448560"/>
              </p:ext>
            </p:extLst>
          </p:nvPr>
        </p:nvGraphicFramePr>
        <p:xfrm>
          <a:off x="2813316" y="1124744"/>
          <a:ext cx="9144001" cy="3336528"/>
        </p:xfrm>
        <a:graphic>
          <a:graphicData uri="http://schemas.openxmlformats.org/drawingml/2006/table">
            <a:tbl>
              <a:tblPr firstRow="1" bandRow="1"/>
              <a:tblGrid>
                <a:gridCol w="3347864">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gridCol w="792088">
                  <a:extLst>
                    <a:ext uri="{9D8B030D-6E8A-4147-A177-3AD203B41FA5}">
                      <a16:colId xmlns:a16="http://schemas.microsoft.com/office/drawing/2014/main" val="3026484634"/>
                    </a:ext>
                  </a:extLst>
                </a:gridCol>
                <a:gridCol w="1176105">
                  <a:extLst>
                    <a:ext uri="{9D8B030D-6E8A-4147-A177-3AD203B41FA5}">
                      <a16:colId xmlns:a16="http://schemas.microsoft.com/office/drawing/2014/main" val="20004"/>
                    </a:ext>
                  </a:extLst>
                </a:gridCol>
                <a:gridCol w="1235374">
                  <a:extLst>
                    <a:ext uri="{9D8B030D-6E8A-4147-A177-3AD203B41FA5}">
                      <a16:colId xmlns:a16="http://schemas.microsoft.com/office/drawing/2014/main" val="36941455"/>
                    </a:ext>
                  </a:extLst>
                </a:gridCol>
                <a:gridCol w="1087627">
                  <a:extLst>
                    <a:ext uri="{9D8B030D-6E8A-4147-A177-3AD203B41FA5}">
                      <a16:colId xmlns:a16="http://schemas.microsoft.com/office/drawing/2014/main" val="20005"/>
                    </a:ext>
                  </a:extLst>
                </a:gridCol>
                <a:gridCol w="928879">
                  <a:extLst>
                    <a:ext uri="{9D8B030D-6E8A-4147-A177-3AD203B41FA5}">
                      <a16:colId xmlns:a16="http://schemas.microsoft.com/office/drawing/2014/main" val="2362098517"/>
                    </a:ext>
                  </a:extLst>
                </a:gridCol>
              </a:tblGrid>
              <a:tr h="525896">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2000" b="1" dirty="0" smtClean="0">
                          <a:solidFill>
                            <a:schemeClr val="bg1"/>
                          </a:solidFill>
                        </a:rPr>
                        <a:t>parameter</a:t>
                      </a:r>
                      <a:endParaRPr lang="en-GB" sz="2000" b="1" dirty="0">
                        <a:solidFill>
                          <a:schemeClr val="bg1"/>
                        </a:solidFill>
                      </a:endParaRPr>
                    </a:p>
                  </a:txBody>
                  <a:tcPr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2">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2000" b="1" dirty="0" smtClean="0">
                          <a:solidFill>
                            <a:schemeClr val="bg1"/>
                          </a:solidFill>
                        </a:rPr>
                        <a:t>FCC-</a:t>
                      </a:r>
                      <a:r>
                        <a:rPr lang="en-GB" sz="2000" b="1" dirty="0" err="1" smtClean="0">
                          <a:solidFill>
                            <a:schemeClr val="bg1"/>
                          </a:solidFill>
                        </a:rPr>
                        <a:t>hh</a:t>
                      </a:r>
                      <a:endParaRPr lang="en-GB" sz="2000" b="1" dirty="0">
                        <a:solidFill>
                          <a:schemeClr val="bg1"/>
                        </a:solidFill>
                      </a:endParaRPr>
                    </a:p>
                  </a:txBody>
                  <a:tcPr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a:txBody>
                    <a:bodyPr/>
                    <a:lstStyle/>
                    <a:p>
                      <a:pPr algn="ctr"/>
                      <a:r>
                        <a:rPr lang="en-GB" sz="2000" b="1" dirty="0" smtClean="0">
                          <a:solidFill>
                            <a:schemeClr val="bg1"/>
                          </a:solidFill>
                        </a:rPr>
                        <a:t>FCC-hh-6T</a:t>
                      </a:r>
                      <a:endParaRPr lang="en-GB" sz="2000" b="1" dirty="0">
                        <a:solidFill>
                          <a:schemeClr val="bg1"/>
                        </a:solidFill>
                      </a:endParaRPr>
                    </a:p>
                  </a:txBody>
                  <a:tcPr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en-GB" sz="2000" b="1" dirty="0" smtClean="0">
                          <a:solidFill>
                            <a:schemeClr val="bg1"/>
                          </a:solidFill>
                        </a:rPr>
                        <a:t>HE-LHC</a:t>
                      </a:r>
                      <a:endParaRPr lang="en-GB" sz="2000" b="1" dirty="0">
                        <a:solidFill>
                          <a:schemeClr val="bg1"/>
                        </a:solidFill>
                      </a:endParaRPr>
                    </a:p>
                  </a:txBody>
                  <a:tcPr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dirty="0" smtClean="0">
                          <a:solidFill>
                            <a:schemeClr val="bg1"/>
                          </a:solidFill>
                        </a:rPr>
                        <a:t>HL-LHC</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dirty="0" smtClean="0">
                          <a:solidFill>
                            <a:schemeClr val="bg1"/>
                          </a:solidFill>
                        </a:rPr>
                        <a:t>LHC</a:t>
                      </a:r>
                    </a:p>
                  </a:txBody>
                  <a:tcPr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800" b="1" kern="1200" dirty="0" smtClean="0">
                          <a:solidFill>
                            <a:schemeClr val="dk1"/>
                          </a:solidFill>
                          <a:latin typeface="Arial"/>
                          <a:ea typeface="+mn-ea"/>
                          <a:cs typeface="+mn-cs"/>
                        </a:rPr>
                        <a:t>collision energy </a:t>
                      </a:r>
                      <a:r>
                        <a:rPr kumimoji="0" lang="en-GB" sz="1800" b="1" kern="1200" dirty="0" err="1" smtClean="0">
                          <a:solidFill>
                            <a:schemeClr val="dk1"/>
                          </a:solidFill>
                          <a:latin typeface="Arial"/>
                          <a:ea typeface="+mn-ea"/>
                          <a:cs typeface="+mn-cs"/>
                        </a:rPr>
                        <a:t>cms</a:t>
                      </a:r>
                      <a:r>
                        <a:rPr kumimoji="0" lang="en-GB" sz="1800" b="1" kern="1200" dirty="0" smtClean="0">
                          <a:solidFill>
                            <a:schemeClr val="dk1"/>
                          </a:solidFill>
                          <a:latin typeface="Arial"/>
                          <a:ea typeface="+mn-ea"/>
                          <a:cs typeface="+mn-cs"/>
                        </a:rPr>
                        <a:t> [</a:t>
                      </a:r>
                      <a:r>
                        <a:rPr kumimoji="0" lang="en-GB" sz="1800" b="1" kern="1200" dirty="0" err="1" smtClean="0">
                          <a:solidFill>
                            <a:schemeClr val="dk1"/>
                          </a:solidFill>
                          <a:latin typeface="Arial"/>
                          <a:ea typeface="+mn-ea"/>
                          <a:cs typeface="+mn-cs"/>
                        </a:rPr>
                        <a:t>TeV</a:t>
                      </a:r>
                      <a:r>
                        <a:rPr kumimoji="0" lang="en-GB" sz="1800" b="1" kern="1200" dirty="0" smtClean="0">
                          <a:solidFill>
                            <a:schemeClr val="dk1"/>
                          </a:solidFill>
                          <a:latin typeface="Arial"/>
                          <a:ea typeface="+mn-ea"/>
                          <a:cs typeface="+mn-cs"/>
                        </a:rPr>
                        <a:t>]</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2">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GB" sz="1800" b="1" kern="1200" dirty="0" smtClean="0">
                          <a:solidFill>
                            <a:srgbClr val="FF0000"/>
                          </a:solidFill>
                          <a:latin typeface="Arial"/>
                          <a:ea typeface="+mn-ea"/>
                          <a:cs typeface="+mn-cs"/>
                        </a:rPr>
                        <a:t>100</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rgbClr val="FF0000"/>
                          </a:solidFill>
                          <a:latin typeface="Arial"/>
                          <a:ea typeface="+mn-ea"/>
                          <a:cs typeface="+mn-cs"/>
                        </a:rPr>
                        <a:t>37.5</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rgbClr val="FF0000"/>
                          </a:solidFill>
                          <a:latin typeface="Arial"/>
                          <a:ea typeface="+mn-ea"/>
                          <a:cs typeface="+mn-cs"/>
                        </a:rPr>
                        <a:t>27</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14</a:t>
                      </a:r>
                      <a:endParaRPr kumimoji="0" lang="de-AT" sz="18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14</a:t>
                      </a:r>
                      <a:endParaRPr kumimoji="0" lang="de-AT" sz="18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81093">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800" b="1" kern="1200" dirty="0" smtClean="0">
                          <a:solidFill>
                            <a:schemeClr val="dk1"/>
                          </a:solidFill>
                          <a:latin typeface="Arial"/>
                          <a:ea typeface="+mn-ea"/>
                          <a:cs typeface="+mn-cs"/>
                        </a:rPr>
                        <a:t>dipole field [T]</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rgbClr val="FF0000"/>
                          </a:solidFill>
                          <a:latin typeface="Arial"/>
                          <a:ea typeface="+mn-ea"/>
                          <a:cs typeface="+mn-cs"/>
                        </a:rPr>
                        <a:t>16</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rgbClr val="FF0000"/>
                          </a:solidFill>
                          <a:latin typeface="Arial"/>
                          <a:ea typeface="+mn-ea"/>
                          <a:cs typeface="+mn-cs"/>
                        </a:rPr>
                        <a:t>6</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rgbClr val="FF0000"/>
                          </a:solidFill>
                          <a:latin typeface="Arial"/>
                          <a:ea typeface="+mn-ea"/>
                          <a:cs typeface="+mn-cs"/>
                        </a:rPr>
                        <a:t>16</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8.33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8.33</a:t>
                      </a:r>
                    </a:p>
                  </a:txBody>
                  <a:tcP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415528">
                <a:tc>
                  <a:txBody>
                    <a:bodyPr/>
                    <a:lstStyle/>
                    <a:p>
                      <a:r>
                        <a:rPr kumimoji="0" lang="en-GB" sz="1800" b="1" kern="1200" dirty="0" smtClean="0">
                          <a:solidFill>
                            <a:schemeClr val="dk1"/>
                          </a:solidFill>
                          <a:latin typeface="Arial"/>
                          <a:ea typeface="+mn-ea"/>
                          <a:cs typeface="+mn-cs"/>
                        </a:rPr>
                        <a:t>beam current [A]</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p>
                      <a:pPr algn="ctr"/>
                      <a:r>
                        <a:rPr kumimoji="0" lang="en-GB" sz="1800" b="1" kern="1200" dirty="0" smtClean="0">
                          <a:solidFill>
                            <a:schemeClr val="tx1"/>
                          </a:solidFill>
                          <a:latin typeface="Arial"/>
                          <a:ea typeface="+mn-ea"/>
                          <a:cs typeface="+mn-cs"/>
                        </a:rPr>
                        <a:t>0.5</a:t>
                      </a:r>
                      <a:endParaRPr kumimoji="0" lang="en-GB" sz="18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algn="ctr"/>
                      <a:r>
                        <a:rPr kumimoji="0" lang="en-GB" sz="1800" b="1" kern="1200" dirty="0" smtClean="0">
                          <a:solidFill>
                            <a:schemeClr val="tx1"/>
                          </a:solidFill>
                          <a:latin typeface="Arial"/>
                          <a:ea typeface="+mn-ea"/>
                          <a:cs typeface="+mn-cs"/>
                        </a:rPr>
                        <a:t>0.6</a:t>
                      </a:r>
                      <a:endParaRPr kumimoji="0" lang="en-GB" sz="18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en-GB" sz="1800" b="1" kern="1200" dirty="0" smtClean="0">
                          <a:solidFill>
                            <a:schemeClr val="tx1"/>
                          </a:solidFill>
                          <a:latin typeface="Arial"/>
                          <a:ea typeface="+mn-ea"/>
                          <a:cs typeface="+mn-cs"/>
                        </a:rPr>
                        <a:t>1.1</a:t>
                      </a:r>
                      <a:endParaRPr kumimoji="0" lang="en-GB" sz="18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0.58</a:t>
                      </a:r>
                    </a:p>
                  </a:txBody>
                  <a:tcP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7084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800" b="1" kern="1200" dirty="0" err="1" smtClean="0">
                          <a:solidFill>
                            <a:schemeClr val="dk1"/>
                          </a:solidFill>
                          <a:latin typeface="Arial"/>
                          <a:ea typeface="+mn-ea"/>
                          <a:cs typeface="+mn-cs"/>
                        </a:rPr>
                        <a:t>synchr</a:t>
                      </a:r>
                      <a:r>
                        <a:rPr kumimoji="0" lang="en-GB" sz="1800" b="1" kern="1200" dirty="0" smtClean="0">
                          <a:solidFill>
                            <a:schemeClr val="dk1"/>
                          </a:solidFill>
                          <a:latin typeface="Arial"/>
                          <a:ea typeface="+mn-ea"/>
                          <a:cs typeface="+mn-cs"/>
                        </a:rPr>
                        <a:t>. rad. power/ring [kW]</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GB" sz="1800" b="1" kern="1200" dirty="0" smtClean="0">
                          <a:solidFill>
                            <a:srgbClr val="FF0000"/>
                          </a:solidFill>
                          <a:latin typeface="Arial"/>
                          <a:ea typeface="+mn-ea"/>
                          <a:cs typeface="+mn-cs"/>
                        </a:rPr>
                        <a:t>2400</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algn="ctr"/>
                      <a:r>
                        <a:rPr kumimoji="0" lang="en-US" sz="1800" b="1" kern="1200" dirty="0" smtClean="0">
                          <a:solidFill>
                            <a:srgbClr val="FF0000"/>
                          </a:solidFill>
                          <a:latin typeface="Arial"/>
                          <a:ea typeface="+mn-ea"/>
                          <a:cs typeface="+mn-cs"/>
                        </a:rPr>
                        <a:t>57</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en-GB" sz="1800" b="1" kern="1200" dirty="0" smtClean="0">
                          <a:solidFill>
                            <a:srgbClr val="FF0000"/>
                          </a:solidFill>
                          <a:latin typeface="Arial"/>
                          <a:ea typeface="+mn-ea"/>
                          <a:cs typeface="+mn-cs"/>
                        </a:rPr>
                        <a:t>101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GB" sz="1800" b="1" kern="1200" dirty="0" smtClean="0">
                          <a:solidFill>
                            <a:schemeClr val="tx1"/>
                          </a:solidFill>
                          <a:latin typeface="Arial"/>
                          <a:ea typeface="+mn-ea"/>
                          <a:cs typeface="+mn-cs"/>
                        </a:rPr>
                        <a:t>7.3</a:t>
                      </a:r>
                      <a:endParaRPr kumimoji="0" lang="en-GB" sz="18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chemeClr val="tx1"/>
                          </a:solidFill>
                          <a:latin typeface="Arial"/>
                          <a:ea typeface="+mn-ea"/>
                          <a:cs typeface="+mn-cs"/>
                        </a:rPr>
                        <a:t>3.6</a:t>
                      </a:r>
                      <a:endParaRPr kumimoji="0" lang="en-GB" sz="18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370840">
                <a:tc>
                  <a:txBody>
                    <a:bodyPr/>
                    <a:lstStyle/>
                    <a:p>
                      <a:r>
                        <a:rPr kumimoji="0" lang="en-US" sz="1800" b="1" kern="1200" dirty="0" smtClean="0">
                          <a:solidFill>
                            <a:schemeClr val="dk1"/>
                          </a:solidFill>
                          <a:latin typeface="Arial"/>
                          <a:ea typeface="+mn-ea"/>
                          <a:cs typeface="+mn-cs"/>
                        </a:rPr>
                        <a:t>peak luminosity [10</a:t>
                      </a:r>
                      <a:r>
                        <a:rPr kumimoji="0" lang="en-US" sz="1800" b="1" kern="1200" baseline="30000" dirty="0" smtClean="0">
                          <a:solidFill>
                            <a:schemeClr val="dk1"/>
                          </a:solidFill>
                          <a:latin typeface="Arial"/>
                          <a:ea typeface="+mn-ea"/>
                          <a:cs typeface="+mn-cs"/>
                        </a:rPr>
                        <a:t>34</a:t>
                      </a:r>
                      <a:r>
                        <a:rPr kumimoji="0" lang="en-US" sz="1800" b="1" kern="1200" dirty="0" smtClean="0">
                          <a:solidFill>
                            <a:schemeClr val="dk1"/>
                          </a:solidFill>
                          <a:latin typeface="Arial"/>
                          <a:ea typeface="+mn-ea"/>
                          <a:cs typeface="+mn-cs"/>
                        </a:rPr>
                        <a:t> cm</a:t>
                      </a:r>
                      <a:r>
                        <a:rPr kumimoji="0" lang="en-US" sz="1800" b="1" kern="1200" baseline="30000" dirty="0" smtClean="0">
                          <a:solidFill>
                            <a:schemeClr val="dk1"/>
                          </a:solidFill>
                          <a:latin typeface="Arial"/>
                          <a:ea typeface="+mn-ea"/>
                          <a:cs typeface="+mn-cs"/>
                        </a:rPr>
                        <a:t>-2</a:t>
                      </a:r>
                      <a:r>
                        <a:rPr kumimoji="0" lang="en-US" sz="1800" b="1" kern="1200" dirty="0" smtClean="0">
                          <a:solidFill>
                            <a:schemeClr val="dk1"/>
                          </a:solidFill>
                          <a:latin typeface="Arial"/>
                          <a:ea typeface="+mn-ea"/>
                          <a:cs typeface="+mn-cs"/>
                        </a:rPr>
                        <a:t>s</a:t>
                      </a:r>
                      <a:r>
                        <a:rPr kumimoji="0" lang="en-US" sz="1800" b="1" kern="1200" baseline="30000" dirty="0" smtClean="0">
                          <a:solidFill>
                            <a:schemeClr val="dk1"/>
                          </a:solidFill>
                          <a:latin typeface="Arial"/>
                          <a:ea typeface="+mn-ea"/>
                          <a:cs typeface="+mn-cs"/>
                        </a:rPr>
                        <a:t>-1</a:t>
                      </a:r>
                      <a:r>
                        <a:rPr kumimoji="0" lang="en-US" sz="1800" b="1" kern="1200" dirty="0" smtClean="0">
                          <a:solidFill>
                            <a:schemeClr val="dk1"/>
                          </a:solidFill>
                          <a:latin typeface="Arial"/>
                          <a:ea typeface="+mn-ea"/>
                          <a:cs typeface="+mn-cs"/>
                        </a:rPr>
                        <a:t>]</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rgbClr val="FF0000"/>
                          </a:solidFill>
                          <a:latin typeface="Arial"/>
                          <a:ea typeface="+mn-ea"/>
                          <a:cs typeface="+mn-cs"/>
                        </a:rPr>
                        <a:t>5</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b="1" dirty="0" smtClean="0">
                          <a:solidFill>
                            <a:srgbClr val="FF0000"/>
                          </a:solidFill>
                        </a:rPr>
                        <a:t>30</a:t>
                      </a:r>
                      <a:endParaRPr lang="en-GB"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rgbClr val="FF0000"/>
                          </a:solidFill>
                          <a:latin typeface="Arial"/>
                          <a:ea typeface="+mn-ea"/>
                          <a:cs typeface="+mn-cs"/>
                        </a:rPr>
                        <a:t>10 (lev.)</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en-US" sz="1800" b="1" kern="1200" dirty="0" smtClean="0">
                          <a:solidFill>
                            <a:srgbClr val="FF0000"/>
                          </a:solidFill>
                          <a:latin typeface="Arial"/>
                          <a:ea typeface="+mn-ea"/>
                          <a:cs typeface="+mn-cs"/>
                        </a:rPr>
                        <a:t>16</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chemeClr val="tx1"/>
                          </a:solidFill>
                          <a:latin typeface="Arial"/>
                          <a:ea typeface="+mn-ea"/>
                          <a:cs typeface="+mn-cs"/>
                        </a:rPr>
                        <a:t>5 (lev.)</a:t>
                      </a:r>
                      <a:endParaRPr kumimoji="0" lang="en-GB" sz="18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chemeClr val="tx1"/>
                          </a:solidFill>
                          <a:latin typeface="Arial"/>
                          <a:ea typeface="+mn-ea"/>
                          <a:cs typeface="+mn-cs"/>
                        </a:rPr>
                        <a:t>1</a:t>
                      </a:r>
                      <a:endParaRPr kumimoji="0" lang="en-GB" sz="18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370840">
                <a:tc>
                  <a:txBody>
                    <a:bodyPr/>
                    <a:lstStyle/>
                    <a:p>
                      <a:r>
                        <a:rPr kumimoji="0" lang="en-GB" sz="1800" b="1" kern="1200" dirty="0" smtClean="0">
                          <a:solidFill>
                            <a:schemeClr val="dk1"/>
                          </a:solidFill>
                          <a:latin typeface="Arial"/>
                          <a:ea typeface="+mn-ea"/>
                          <a:cs typeface="+mn-cs"/>
                        </a:rPr>
                        <a:t>events/bunch crossing</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rgbClr val="FF0000"/>
                          </a:solidFill>
                          <a:latin typeface="Arial"/>
                          <a:ea typeface="+mn-ea"/>
                          <a:cs typeface="+mn-cs"/>
                        </a:rPr>
                        <a:t>170</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rgbClr val="FF0000"/>
                          </a:solidFill>
                          <a:latin typeface="Arial"/>
                          <a:ea typeface="+mn-ea"/>
                          <a:cs typeface="+mn-cs"/>
                        </a:rPr>
                        <a:t>1000</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rgbClr val="FF0000"/>
                          </a:solidFill>
                          <a:latin typeface="Arial"/>
                          <a:ea typeface="+mn-ea"/>
                          <a:cs typeface="+mn-cs"/>
                        </a:rPr>
                        <a:t>~300</a:t>
                      </a:r>
                      <a:r>
                        <a:rPr kumimoji="0" lang="de-AT" sz="1800" b="1" kern="1200" baseline="0" dirty="0" smtClean="0">
                          <a:solidFill>
                            <a:srgbClr val="FF0000"/>
                          </a:solidFill>
                          <a:latin typeface="Arial"/>
                          <a:ea typeface="+mn-ea"/>
                          <a:cs typeface="+mn-cs"/>
                        </a:rPr>
                        <a:t> </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de-AT" sz="1800" b="1" kern="1200" dirty="0" smtClean="0">
                          <a:solidFill>
                            <a:srgbClr val="FF0000"/>
                          </a:solidFill>
                          <a:latin typeface="Arial"/>
                          <a:ea typeface="+mn-ea"/>
                          <a:cs typeface="+mn-cs"/>
                        </a:rPr>
                        <a:t>460</a:t>
                      </a:r>
                      <a:r>
                        <a:rPr kumimoji="0" lang="de-AT" sz="1800" b="1" kern="1200" baseline="0" dirty="0" smtClean="0">
                          <a:solidFill>
                            <a:srgbClr val="FF0000"/>
                          </a:solidFill>
                          <a:latin typeface="Arial"/>
                          <a:ea typeface="+mn-ea"/>
                          <a:cs typeface="+mn-cs"/>
                        </a:rPr>
                        <a:t> </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800" b="1" kern="1200" dirty="0" smtClean="0">
                          <a:solidFill>
                            <a:schemeClr val="tx1"/>
                          </a:solidFill>
                          <a:latin typeface="Arial"/>
                          <a:ea typeface="+mn-ea"/>
                          <a:cs typeface="+mn-cs"/>
                        </a:rPr>
                        <a:t>132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chemeClr val="tx1"/>
                          </a:solidFill>
                          <a:latin typeface="Arial"/>
                          <a:ea typeface="+mn-ea"/>
                          <a:cs typeface="+mn-cs"/>
                        </a:rPr>
                        <a:t>27</a:t>
                      </a:r>
                      <a:endParaRPr kumimoji="0" lang="en-GB" sz="18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370840">
                <a:tc>
                  <a:txBody>
                    <a:bodyPr/>
                    <a:lstStyle/>
                    <a:p>
                      <a:r>
                        <a:rPr kumimoji="0" lang="en-GB" sz="1800" b="1" kern="1200" dirty="0" smtClean="0">
                          <a:solidFill>
                            <a:schemeClr val="dk1"/>
                          </a:solidFill>
                          <a:latin typeface="Arial"/>
                          <a:ea typeface="+mn-ea"/>
                          <a:cs typeface="+mn-cs"/>
                        </a:rPr>
                        <a:t>stored energy/beam [GJ]</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smtClean="0">
                          <a:solidFill>
                            <a:srgbClr val="FF0000"/>
                          </a:solidFill>
                          <a:latin typeface="Arial"/>
                          <a:ea typeface="+mn-ea"/>
                          <a:cs typeface="+mn-cs"/>
                        </a:rPr>
                        <a:t>8.4</a:t>
                      </a:r>
                      <a:endParaRPr kumimoji="0" lang="en-GB" sz="18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algn="ctr"/>
                      <a:r>
                        <a:rPr kumimoji="0" lang="de-AT" sz="1800" b="1" kern="1200" dirty="0" smtClean="0">
                          <a:solidFill>
                            <a:srgbClr val="FF0000"/>
                          </a:solidFill>
                          <a:latin typeface="Arial"/>
                          <a:ea typeface="+mn-ea"/>
                          <a:cs typeface="+mn-cs"/>
                        </a:rPr>
                        <a:t>3.75</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de-AT" sz="1800" b="1" kern="1200" dirty="0" smtClean="0">
                          <a:solidFill>
                            <a:srgbClr val="FF0000"/>
                          </a:solidFill>
                          <a:latin typeface="Arial"/>
                          <a:ea typeface="+mn-ea"/>
                          <a:cs typeface="+mn-cs"/>
                        </a:rPr>
                        <a:t>1.4</a:t>
                      </a:r>
                      <a:endParaRPr kumimoji="0" lang="en-GB" sz="18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800" b="1" kern="1200" dirty="0" smtClean="0">
                          <a:solidFill>
                            <a:schemeClr val="tx1"/>
                          </a:solidFill>
                          <a:latin typeface="Arial"/>
                          <a:ea typeface="+mn-ea"/>
                          <a:cs typeface="+mn-cs"/>
                        </a:rPr>
                        <a:t>0.7</a:t>
                      </a:r>
                      <a:endParaRPr kumimoji="0" lang="en-GB" sz="18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smtClean="0">
                          <a:solidFill>
                            <a:schemeClr val="tx1"/>
                          </a:solidFill>
                          <a:latin typeface="Arial"/>
                          <a:ea typeface="+mn-ea"/>
                          <a:cs typeface="+mn-cs"/>
                        </a:rPr>
                        <a:t>0.36</a:t>
                      </a:r>
                      <a:endParaRPr kumimoji="0" lang="en-GB" sz="18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49" name="TextBox 48"/>
          <p:cNvSpPr txBox="1"/>
          <p:nvPr/>
        </p:nvSpPr>
        <p:spPr>
          <a:xfrm>
            <a:off x="2783947" y="4658940"/>
            <a:ext cx="9209880" cy="2154436"/>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b="1" dirty="0" err="1">
                <a:solidFill>
                  <a:srgbClr val="0070C0"/>
                </a:solidFill>
                <a:latin typeface="Arial"/>
              </a:rPr>
              <a:t>NbTi</a:t>
            </a:r>
            <a:r>
              <a:rPr lang="en-US" b="1" dirty="0">
                <a:solidFill>
                  <a:srgbClr val="0070C0"/>
                </a:solidFill>
                <a:latin typeface="Arial"/>
              </a:rPr>
              <a:t> technology from LHC, magnet with single-layer coil providing 6 T at 1.9 K:</a:t>
            </a:r>
          </a:p>
          <a:p>
            <a:pPr marL="800100" lvl="1" indent="-342900">
              <a:buFont typeface="Wingdings" panose="05000000000000000000" pitchFamily="2" charset="2"/>
              <a:buChar char="à"/>
            </a:pPr>
            <a:r>
              <a:rPr lang="en-US" sz="1600" dirty="0">
                <a:solidFill>
                  <a:srgbClr val="0C377B"/>
                </a:solidFill>
                <a:latin typeface="Arial"/>
              </a:rPr>
              <a:t>Corresponding beam energy 18.75 </a:t>
            </a:r>
            <a:r>
              <a:rPr lang="en-US" sz="1600" dirty="0" err="1">
                <a:solidFill>
                  <a:srgbClr val="0C377B"/>
                </a:solidFill>
                <a:latin typeface="Arial"/>
              </a:rPr>
              <a:t>TeV</a:t>
            </a:r>
            <a:r>
              <a:rPr lang="en-US" sz="1600" dirty="0">
                <a:solidFill>
                  <a:srgbClr val="0C377B"/>
                </a:solidFill>
                <a:latin typeface="Arial"/>
              </a:rPr>
              <a:t> or 37.5 </a:t>
            </a:r>
            <a:r>
              <a:rPr lang="en-US" sz="1600" dirty="0" err="1">
                <a:solidFill>
                  <a:srgbClr val="0C377B"/>
                </a:solidFill>
                <a:latin typeface="Arial"/>
              </a:rPr>
              <a:t>TeV</a:t>
            </a:r>
            <a:r>
              <a:rPr lang="en-US" sz="1600" dirty="0">
                <a:solidFill>
                  <a:srgbClr val="0C377B"/>
                </a:solidFill>
                <a:latin typeface="Arial"/>
              </a:rPr>
              <a:t> </a:t>
            </a:r>
            <a:r>
              <a:rPr lang="en-US" sz="1600" dirty="0" err="1">
                <a:solidFill>
                  <a:srgbClr val="0C377B"/>
                </a:solidFill>
                <a:latin typeface="Arial"/>
              </a:rPr>
              <a:t>c.m</a:t>
            </a:r>
            <a:r>
              <a:rPr lang="en-US" sz="1600" dirty="0">
                <a:solidFill>
                  <a:srgbClr val="0C377B"/>
                </a:solidFill>
                <a:latin typeface="Arial"/>
              </a:rPr>
              <a:t>.</a:t>
            </a:r>
          </a:p>
          <a:p>
            <a:pPr marL="800100" lvl="1" indent="-342900">
              <a:buFont typeface="Wingdings" panose="05000000000000000000" pitchFamily="2" charset="2"/>
              <a:buChar char="à"/>
            </a:pPr>
            <a:r>
              <a:rPr lang="en-US" sz="1600" dirty="0">
                <a:solidFill>
                  <a:srgbClr val="0C377B"/>
                </a:solidFill>
                <a:latin typeface="Arial"/>
              </a:rPr>
              <a:t>Significant reduction of synchrotron radiation </a:t>
            </a:r>
            <a:r>
              <a:rPr lang="en-US" sz="1600" dirty="0" err="1">
                <a:solidFill>
                  <a:srgbClr val="0C377B"/>
                </a:solidFill>
                <a:latin typeface="Arial"/>
              </a:rPr>
              <a:t>wrt</a:t>
            </a:r>
            <a:r>
              <a:rPr lang="en-US" sz="1600" dirty="0">
                <a:solidFill>
                  <a:srgbClr val="0C377B"/>
                </a:solidFill>
                <a:latin typeface="Arial"/>
              </a:rPr>
              <a:t> FCC-</a:t>
            </a:r>
            <a:r>
              <a:rPr lang="en-US" sz="1600" dirty="0" err="1">
                <a:solidFill>
                  <a:srgbClr val="0C377B"/>
                </a:solidFill>
                <a:latin typeface="Arial"/>
              </a:rPr>
              <a:t>hh</a:t>
            </a:r>
            <a:r>
              <a:rPr lang="en-US" sz="1600" dirty="0">
                <a:solidFill>
                  <a:srgbClr val="0C377B"/>
                </a:solidFill>
                <a:latin typeface="Arial"/>
              </a:rPr>
              <a:t> (factor 50) and corresponding cryogenic system requirements.</a:t>
            </a:r>
          </a:p>
          <a:p>
            <a:pPr marL="285750" indent="-285750">
              <a:buFont typeface="Arial" panose="020B0604020202020204" pitchFamily="34" charset="0"/>
              <a:buChar char="•"/>
            </a:pPr>
            <a:r>
              <a:rPr lang="en-US" b="1" dirty="0">
                <a:solidFill>
                  <a:srgbClr val="0070C0"/>
                </a:solidFill>
                <a:latin typeface="Arial"/>
              </a:rPr>
              <a:t>Luminosity goal </a:t>
            </a:r>
            <a:r>
              <a:rPr lang="en-GB" b="1" dirty="0">
                <a:solidFill>
                  <a:srgbClr val="0070C0"/>
                </a:solidFill>
                <a:latin typeface="Arial"/>
              </a:rPr>
              <a:t>10 ab</a:t>
            </a:r>
            <a:r>
              <a:rPr lang="en-GB" b="1" baseline="30000" dirty="0">
                <a:solidFill>
                  <a:srgbClr val="0070C0"/>
                </a:solidFill>
                <a:latin typeface="Arial"/>
              </a:rPr>
              <a:t>-1</a:t>
            </a:r>
            <a:r>
              <a:rPr lang="en-GB" b="1" dirty="0">
                <a:solidFill>
                  <a:srgbClr val="0070C0"/>
                </a:solidFill>
                <a:latin typeface="Arial"/>
              </a:rPr>
              <a:t> over 20 years or 0.5 ab</a:t>
            </a:r>
            <a:r>
              <a:rPr lang="en-GB" b="1" baseline="30000" dirty="0">
                <a:solidFill>
                  <a:srgbClr val="0070C0"/>
                </a:solidFill>
                <a:latin typeface="Arial"/>
              </a:rPr>
              <a:t>-1</a:t>
            </a:r>
            <a:r>
              <a:rPr lang="en-GB" b="1" dirty="0">
                <a:solidFill>
                  <a:srgbClr val="0070C0"/>
                </a:solidFill>
                <a:latin typeface="Arial"/>
              </a:rPr>
              <a:t> annual luminosity</a:t>
            </a:r>
            <a:r>
              <a:rPr lang="en-US" b="1" dirty="0">
                <a:solidFill>
                  <a:srgbClr val="0070C0"/>
                </a:solidFill>
                <a:latin typeface="Arial"/>
              </a:rPr>
              <a:t>:</a:t>
            </a:r>
          </a:p>
          <a:p>
            <a:pPr marL="800100" lvl="1" indent="-342900">
              <a:buFont typeface="Wingdings" panose="05000000000000000000" pitchFamily="2" charset="2"/>
              <a:buChar char="à"/>
            </a:pPr>
            <a:r>
              <a:rPr lang="en-US" sz="1600" dirty="0">
                <a:solidFill>
                  <a:srgbClr val="0C377B"/>
                </a:solidFill>
                <a:latin typeface="Arial"/>
                <a:sym typeface="Wingdings" panose="05000000000000000000" pitchFamily="2" charset="2"/>
              </a:rPr>
              <a:t>Beam current 0.6 A or 20% higher than for FCC-</a:t>
            </a:r>
            <a:r>
              <a:rPr lang="en-US" sz="1600" dirty="0" err="1">
                <a:solidFill>
                  <a:srgbClr val="0C377B"/>
                </a:solidFill>
                <a:latin typeface="Arial"/>
                <a:sym typeface="Wingdings" panose="05000000000000000000" pitchFamily="2" charset="2"/>
              </a:rPr>
              <a:t>hh</a:t>
            </a:r>
            <a:r>
              <a:rPr lang="en-US" sz="1600" dirty="0">
                <a:solidFill>
                  <a:srgbClr val="0C377B"/>
                </a:solidFill>
                <a:latin typeface="Arial"/>
                <a:sym typeface="Wingdings" panose="05000000000000000000" pitchFamily="2" charset="2"/>
              </a:rPr>
              <a:t>, 1.2E11 ppb (FCC-</a:t>
            </a:r>
            <a:r>
              <a:rPr lang="en-US" sz="1600" dirty="0" err="1">
                <a:solidFill>
                  <a:srgbClr val="0C377B"/>
                </a:solidFill>
                <a:latin typeface="Arial"/>
                <a:sym typeface="Wingdings" panose="05000000000000000000" pitchFamily="2" charset="2"/>
              </a:rPr>
              <a:t>hh</a:t>
            </a:r>
            <a:r>
              <a:rPr lang="en-US" sz="1600" dirty="0">
                <a:solidFill>
                  <a:srgbClr val="0C377B"/>
                </a:solidFill>
                <a:latin typeface="Arial"/>
                <a:sym typeface="Wingdings" panose="05000000000000000000" pitchFamily="2" charset="2"/>
              </a:rPr>
              <a:t>: 1.0 ppb).</a:t>
            </a:r>
          </a:p>
          <a:p>
            <a:pPr marL="800100" lvl="1" indent="-342900">
              <a:buFont typeface="Wingdings" panose="05000000000000000000" pitchFamily="2" charset="2"/>
              <a:buChar char="à"/>
            </a:pPr>
            <a:r>
              <a:rPr lang="en-US" sz="1600" dirty="0">
                <a:solidFill>
                  <a:srgbClr val="0C377B"/>
                </a:solidFill>
                <a:latin typeface="Arial"/>
                <a:sym typeface="Wingdings" panose="05000000000000000000" pitchFamily="2" charset="2"/>
              </a:rPr>
              <a:t>Stored beam energy </a:t>
            </a:r>
            <a:r>
              <a:rPr lang="en-US" sz="1600" dirty="0">
                <a:solidFill>
                  <a:srgbClr val="0C377B"/>
                </a:solidFill>
                <a:latin typeface="Arial"/>
              </a:rPr>
              <a:t>3.75 GJ vs 8.4 GJ for FCC-</a:t>
            </a:r>
            <a:r>
              <a:rPr lang="en-US" sz="1600" dirty="0" err="1">
                <a:solidFill>
                  <a:srgbClr val="0C377B"/>
                </a:solidFill>
                <a:latin typeface="Arial"/>
              </a:rPr>
              <a:t>hh</a:t>
            </a:r>
            <a:r>
              <a:rPr lang="en-US" sz="1600" dirty="0">
                <a:solidFill>
                  <a:srgbClr val="0C377B"/>
                </a:solidFill>
                <a:latin typeface="Arial"/>
              </a:rPr>
              <a:t>.</a:t>
            </a:r>
          </a:p>
          <a:p>
            <a:pPr marL="285750" indent="-285750">
              <a:buFont typeface="Arial" panose="020B0604020202020204" pitchFamily="34" charset="0"/>
              <a:buChar char="•"/>
            </a:pPr>
            <a:r>
              <a:rPr lang="en-US" b="1" dirty="0">
                <a:solidFill>
                  <a:srgbClr val="FF0000"/>
                </a:solidFill>
                <a:latin typeface="Arial"/>
              </a:rPr>
              <a:t>Analysis of physics potential, technology requirements and cost  ongoing.</a:t>
            </a:r>
            <a:endParaRPr lang="en-GB" sz="1600" dirty="0">
              <a:solidFill>
                <a:srgbClr val="FF0000"/>
              </a:solidFill>
              <a:latin typeface="Arial"/>
            </a:endParaRPr>
          </a:p>
        </p:txBody>
      </p:sp>
      <p:sp>
        <p:nvSpPr>
          <p:cNvPr id="2" name="Rechteck 1"/>
          <p:cNvSpPr/>
          <p:nvPr/>
        </p:nvSpPr>
        <p:spPr>
          <a:xfrm>
            <a:off x="225287" y="208777"/>
            <a:ext cx="2183958" cy="584775"/>
          </a:xfrm>
          <a:prstGeom prst="rect">
            <a:avLst/>
          </a:prstGeom>
        </p:spPr>
        <p:txBody>
          <a:bodyPr wrap="square">
            <a:spAutoFit/>
          </a:bodyPr>
          <a:lstStyle/>
          <a:p>
            <a:r>
              <a:rPr lang="de-CH" sz="800" dirty="0"/>
              <a:t>https://indico.cern.ch/event/727555/contributions/3447469/attachments/1867359/3071163/190624_Overview_of_the_FCC_Study_ap.pdf</a:t>
            </a:r>
          </a:p>
        </p:txBody>
      </p:sp>
    </p:spTree>
    <p:extLst>
      <p:ext uri="{BB962C8B-B14F-4D97-AF65-F5344CB8AC3E}">
        <p14:creationId xmlns:p14="http://schemas.microsoft.com/office/powerpoint/2010/main" val="103762893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ontent Placeholder 13"/>
          <p:cNvGraphicFramePr>
            <a:graphicFrameLocks noGrp="1"/>
          </p:cNvGraphicFramePr>
          <p:nvPr>
            <p:ph idx="1"/>
            <p:extLst>
              <p:ext uri="{D42A27DB-BD31-4B8C-83A1-F6EECF244321}">
                <p14:modId xmlns:p14="http://schemas.microsoft.com/office/powerpoint/2010/main" val="1495800361"/>
              </p:ext>
            </p:extLst>
          </p:nvPr>
        </p:nvGraphicFramePr>
        <p:xfrm>
          <a:off x="2001079" y="1565466"/>
          <a:ext cx="8118408" cy="4434332"/>
        </p:xfrm>
        <a:graphic>
          <a:graphicData uri="http://schemas.openxmlformats.org/drawingml/2006/chart">
            <c:chart xmlns:c="http://schemas.openxmlformats.org/drawingml/2006/chart" xmlns:r="http://schemas.openxmlformats.org/officeDocument/2006/relationships" r:id="rId2"/>
          </a:graphicData>
        </a:graphic>
      </p:graphicFrame>
      <p:sp>
        <p:nvSpPr>
          <p:cNvPr id="2" name="Date Placeholder 1"/>
          <p:cNvSpPr>
            <a:spLocks noGrp="1"/>
          </p:cNvSpPr>
          <p:nvPr>
            <p:ph type="dt" sz="half" idx="10"/>
          </p:nvPr>
        </p:nvSpPr>
        <p:spPr/>
        <p:txBody>
          <a:bodyPr/>
          <a:lstStyle/>
          <a:p>
            <a:r>
              <a:rPr lang="de-DE" noProof="0" smtClean="0"/>
              <a:t>July 3rd, 2019</a:t>
            </a:r>
            <a:endParaRPr lang="en-GB" noProof="0" dirty="0"/>
          </a:p>
        </p:txBody>
      </p:sp>
      <p:sp>
        <p:nvSpPr>
          <p:cNvPr id="3" name="Footer Placeholder 2"/>
          <p:cNvSpPr>
            <a:spLocks noGrp="1"/>
          </p:cNvSpPr>
          <p:nvPr>
            <p:ph type="ftr" sz="quarter" idx="11"/>
          </p:nvPr>
        </p:nvSpPr>
        <p:spPr/>
        <p:txBody>
          <a:bodyPr/>
          <a:lstStyle/>
          <a:p>
            <a:r>
              <a:rPr lang="en-GB" noProof="0" smtClean="0"/>
              <a:t>ECFA Report</a:t>
            </a:r>
            <a:endParaRPr lang="en-GB" noProof="0" dirty="0"/>
          </a:p>
        </p:txBody>
      </p:sp>
      <p:sp>
        <p:nvSpPr>
          <p:cNvPr id="4" name="Slide Number Placeholder 3"/>
          <p:cNvSpPr>
            <a:spLocks noGrp="1"/>
          </p:cNvSpPr>
          <p:nvPr>
            <p:ph type="sldNum" sz="quarter" idx="12"/>
          </p:nvPr>
        </p:nvSpPr>
        <p:spPr/>
        <p:txBody>
          <a:bodyPr/>
          <a:lstStyle/>
          <a:p>
            <a:fld id="{71B7BAC7-FE87-40F6-AA24-4F4685D1B022}" type="slidenum">
              <a:rPr lang="en-GB" noProof="0" smtClean="0"/>
              <a:t>15</a:t>
            </a:fld>
            <a:endParaRPr lang="en-GB" noProof="0" dirty="0"/>
          </a:p>
        </p:txBody>
      </p:sp>
      <p:sp>
        <p:nvSpPr>
          <p:cNvPr id="6" name="Title 5"/>
          <p:cNvSpPr>
            <a:spLocks noGrp="1"/>
          </p:cNvSpPr>
          <p:nvPr>
            <p:ph type="title"/>
          </p:nvPr>
        </p:nvSpPr>
        <p:spPr>
          <a:xfrm>
            <a:off x="1958804" y="875492"/>
            <a:ext cx="8561592" cy="672807"/>
          </a:xfrm>
        </p:spPr>
        <p:txBody>
          <a:bodyPr>
            <a:normAutofit/>
          </a:bodyPr>
          <a:lstStyle/>
          <a:p>
            <a:pPr algn="ctr"/>
            <a:r>
              <a:rPr lang="en-GB" sz="3200" dirty="0" smtClean="0"/>
              <a:t>Luminosity per Grid Power</a:t>
            </a:r>
            <a:endParaRPr lang="en-GB" sz="3200" dirty="0"/>
          </a:p>
        </p:txBody>
      </p:sp>
      <mc:AlternateContent xmlns:mc="http://schemas.openxmlformats.org/markup-compatibility/2006" xmlns:a14="http://schemas.microsoft.com/office/drawing/2010/main">
        <mc:Choice Requires="a14">
          <p:sp>
            <p:nvSpPr>
              <p:cNvPr id="8" name="TextBox 7"/>
              <p:cNvSpPr txBox="1"/>
              <p:nvPr/>
            </p:nvSpPr>
            <p:spPr>
              <a:xfrm>
                <a:off x="5591957" y="5813625"/>
                <a:ext cx="1103699" cy="3723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𝑠</m:t>
                          </m:r>
                        </m:e>
                      </m:rad>
                      <m:r>
                        <a:rPr lang="en-GB" b="0" i="1" smtClean="0">
                          <a:latin typeface="Cambria Math" panose="02040503050406030204" pitchFamily="18" charset="0"/>
                        </a:rPr>
                        <m:t> </m:t>
                      </m:r>
                      <m:d>
                        <m:dPr>
                          <m:begChr m:val="["/>
                          <m:endChr m:val="]"/>
                          <m:ctrlPr>
                            <a:rPr lang="en-GB" b="0" i="1" smtClean="0">
                              <a:latin typeface="Cambria Math" panose="02040503050406030204" pitchFamily="18" charset="0"/>
                            </a:rPr>
                          </m:ctrlPr>
                        </m:dPr>
                        <m:e>
                          <m:r>
                            <m:rPr>
                              <m:sty m:val="p"/>
                            </m:rPr>
                            <a:rPr lang="en-GB" b="0" i="0" smtClean="0">
                              <a:latin typeface="Cambria Math" panose="02040503050406030204" pitchFamily="18" charset="0"/>
                            </a:rPr>
                            <m:t>T</m:t>
                          </m:r>
                          <m:r>
                            <a:rPr lang="en-GB" b="0" i="1" smtClean="0">
                              <a:latin typeface="Cambria Math" panose="02040503050406030204" pitchFamily="18" charset="0"/>
                            </a:rPr>
                            <m:t>𝑒</m:t>
                          </m:r>
                          <m:r>
                            <m:rPr>
                              <m:sty m:val="p"/>
                            </m:rPr>
                            <a:rPr lang="en-GB" b="0" i="0" smtClean="0">
                              <a:latin typeface="Cambria Math" panose="02040503050406030204" pitchFamily="18" charset="0"/>
                            </a:rPr>
                            <m:t>V</m:t>
                          </m:r>
                        </m:e>
                      </m:d>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5591957" y="5813625"/>
                <a:ext cx="1103699" cy="372346"/>
              </a:xfrm>
              <a:prstGeom prst="rect">
                <a:avLst/>
              </a:prstGeom>
              <a:blipFill rotWithShape="1">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rot="16200000">
                <a:off x="219727" y="3137308"/>
                <a:ext cx="2503826" cy="7173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type m:val="lin"/>
                          <m:ctrlPr>
                            <a:rPr lang="en-GB" b="0" i="1" smtClean="0">
                              <a:latin typeface="Cambria Math" panose="02040503050406030204" pitchFamily="18" charset="0"/>
                            </a:rPr>
                          </m:ctrlPr>
                        </m:fPr>
                        <m:num>
                          <m:r>
                            <a:rPr lang="en-GB" b="0" i="1" smtClean="0">
                              <a:latin typeface="Cambria Math" panose="02040503050406030204" pitchFamily="18" charset="0"/>
                            </a:rPr>
                            <m:t>ℒ</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m:rPr>
                                  <m:sty m:val="p"/>
                                </m:rPr>
                                <a:rPr lang="en-GB" b="0" i="0" smtClean="0">
                                  <a:latin typeface="Cambria Math" panose="02040503050406030204" pitchFamily="18" charset="0"/>
                                </a:rPr>
                                <m:t>WP</m:t>
                              </m:r>
                            </m:sub>
                          </m:sSub>
                        </m:den>
                      </m:f>
                      <m:r>
                        <a:rPr lang="en-GB" b="0" i="1" smtClean="0">
                          <a:latin typeface="Cambria Math" panose="02040503050406030204" pitchFamily="18" charset="0"/>
                        </a:rPr>
                        <m:t> </m:t>
                      </m:r>
                      <m:d>
                        <m:dPr>
                          <m:begChr m:val="["/>
                          <m:endChr m:val="]"/>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10</m:t>
                                  </m:r>
                                </m:e>
                                <m:sup>
                                  <m:r>
                                    <a:rPr lang="en-GB" b="0" i="1" smtClean="0">
                                      <a:latin typeface="Cambria Math" panose="02040503050406030204" pitchFamily="18" charset="0"/>
                                    </a:rPr>
                                    <m:t>34</m:t>
                                  </m:r>
                                </m:sup>
                              </m:sSup>
                              <m:r>
                                <m:rPr>
                                  <m:sty m:val="p"/>
                                </m:rPr>
                                <a:rPr lang="en-GB" b="0" i="0" smtClean="0">
                                  <a:latin typeface="Cambria Math" panose="02040503050406030204" pitchFamily="18" charset="0"/>
                                </a:rPr>
                                <m:t>c</m:t>
                              </m:r>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m</m:t>
                                  </m:r>
                                </m:e>
                                <m:sup>
                                  <m:r>
                                    <a:rPr lang="en-GB" b="0" i="0" smtClean="0">
                                      <a:latin typeface="Cambria Math" panose="02040503050406030204" pitchFamily="18" charset="0"/>
                                    </a:rPr>
                                    <m:t>−2</m:t>
                                  </m:r>
                                </m:sup>
                              </m:sSup>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s</m:t>
                                  </m:r>
                                </m:e>
                                <m:sup>
                                  <m:r>
                                    <a:rPr lang="en-GB" b="0" i="0" smtClean="0">
                                      <a:latin typeface="Cambria Math" panose="02040503050406030204" pitchFamily="18" charset="0"/>
                                    </a:rPr>
                                    <m:t>−1</m:t>
                                  </m:r>
                                </m:sup>
                              </m:sSup>
                            </m:num>
                            <m:den>
                              <m:r>
                                <a:rPr lang="en-GB" b="0" i="0" smtClean="0">
                                  <a:latin typeface="Cambria Math" panose="02040503050406030204" pitchFamily="18" charset="0"/>
                                </a:rPr>
                                <m:t>100 </m:t>
                              </m:r>
                              <m:r>
                                <m:rPr>
                                  <m:sty m:val="p"/>
                                </m:rPr>
                                <a:rPr lang="en-GB" b="0" i="0" smtClean="0">
                                  <a:latin typeface="Cambria Math" panose="02040503050406030204" pitchFamily="18" charset="0"/>
                                </a:rPr>
                                <m:t>MW</m:t>
                              </m:r>
                            </m:den>
                          </m:f>
                        </m:e>
                      </m:d>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rot="16200000">
                <a:off x="219727" y="3137308"/>
                <a:ext cx="2503826" cy="717312"/>
              </a:xfrm>
              <a:prstGeom prst="rect">
                <a:avLst/>
              </a:prstGeom>
              <a:blipFill rotWithShape="1">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7478636" y="4413144"/>
                <a:ext cx="834652" cy="427040"/>
              </a:xfrm>
              <a:prstGeom prst="rect">
                <a:avLst/>
              </a:prstGeom>
              <a:solidFill>
                <a:srgbClr val="F3F1E5">
                  <a:alpha val="50196"/>
                </a:srgbClr>
              </a:solidFill>
              <a:ln>
                <a:noFill/>
              </a:ln>
            </p:spPr>
            <p:txBody>
              <a:bodyPr wrap="none" rtlCol="0" anchor="ctr" anchorCtr="1">
                <a:spAutoFit/>
              </a:bodyPr>
              <a:lstStyle/>
              <a:p>
                <a:pPr/>
                <a14:m>
                  <m:oMathPara xmlns:m="http://schemas.openxmlformats.org/officeDocument/2006/math">
                    <m:oMathParaPr>
                      <m:jc m:val="centerGroup"/>
                    </m:oMathParaPr>
                    <m:oMath xmlns:m="http://schemas.openxmlformats.org/officeDocument/2006/math">
                      <m:r>
                        <a:rPr lang="en-GB" b="0" i="1" smtClean="0">
                          <a:solidFill>
                            <a:srgbClr val="FFC000"/>
                          </a:solidFill>
                          <a:latin typeface="Cambria Math" panose="02040503050406030204" pitchFamily="18" charset="0"/>
                        </a:rPr>
                        <m:t>∝</m:t>
                      </m:r>
                      <m:sSup>
                        <m:sSupPr>
                          <m:ctrlPr>
                            <a:rPr lang="en-GB" b="0" i="1" smtClean="0">
                              <a:solidFill>
                                <a:srgbClr val="FFC000"/>
                              </a:solidFill>
                              <a:latin typeface="Cambria Math" panose="02040503050406030204" pitchFamily="18" charset="0"/>
                            </a:rPr>
                          </m:ctrlPr>
                        </m:sSupPr>
                        <m:e>
                          <m:rad>
                            <m:radPr>
                              <m:degHide m:val="on"/>
                              <m:ctrlPr>
                                <a:rPr lang="en-GB" b="0" i="1" smtClean="0">
                                  <a:solidFill>
                                    <a:srgbClr val="FFC000"/>
                                  </a:solidFill>
                                  <a:latin typeface="Cambria Math" panose="02040503050406030204" pitchFamily="18" charset="0"/>
                                </a:rPr>
                              </m:ctrlPr>
                            </m:radPr>
                            <m:deg/>
                            <m:e>
                              <m:r>
                                <a:rPr lang="en-GB" b="0" i="1" smtClean="0">
                                  <a:solidFill>
                                    <a:srgbClr val="FFC000"/>
                                  </a:solidFill>
                                  <a:latin typeface="Cambria Math" panose="02040503050406030204" pitchFamily="18" charset="0"/>
                                </a:rPr>
                                <m:t>𝑠</m:t>
                              </m:r>
                            </m:e>
                          </m:rad>
                        </m:e>
                        <m:sup>
                          <m:r>
                            <a:rPr lang="en-GB" b="0" i="1" smtClean="0">
                              <a:solidFill>
                                <a:srgbClr val="FFC000"/>
                              </a:solidFill>
                              <a:latin typeface="Cambria Math" panose="02040503050406030204" pitchFamily="18" charset="0"/>
                            </a:rPr>
                            <m:t>2</m:t>
                          </m:r>
                        </m:sup>
                      </m:sSup>
                    </m:oMath>
                  </m:oMathPara>
                </a14:m>
                <a:endParaRPr lang="en-GB" dirty="0">
                  <a:solidFill>
                    <a:srgbClr val="FFC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7478636" y="4413144"/>
                <a:ext cx="834652" cy="427040"/>
              </a:xfrm>
              <a:prstGeom prst="rect">
                <a:avLst/>
              </a:prstGeom>
              <a:blipFill rotWithShape="1">
                <a:blip r:embed="rId5"/>
                <a:stretch>
                  <a:fillRect/>
                </a:stretch>
              </a:blipFill>
              <a:ln>
                <a:no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234004" y="2349235"/>
                <a:ext cx="956480" cy="425886"/>
              </a:xfrm>
              <a:prstGeom prst="rect">
                <a:avLst/>
              </a:prstGeom>
              <a:solidFill>
                <a:srgbClr val="EEFAFA">
                  <a:alpha val="50196"/>
                </a:srgbClr>
              </a:solidFill>
              <a:ln>
                <a:noFill/>
              </a:ln>
            </p:spPr>
            <p:txBody>
              <a:bodyPr wrap="none" rtlCol="0" anchor="ctr" anchorCtr="1">
                <a:spAutoFit/>
              </a:bodyPr>
              <a:lstStyle/>
              <a:p>
                <a:pPr/>
                <a14:m>
                  <m:oMathPara xmlns:m="http://schemas.openxmlformats.org/officeDocument/2006/math">
                    <m:oMathParaPr>
                      <m:jc m:val="centerGroup"/>
                    </m:oMathParaPr>
                    <m:oMath xmlns:m="http://schemas.openxmlformats.org/officeDocument/2006/math">
                      <m:r>
                        <a:rPr lang="en-GB" b="0" i="1" smtClean="0">
                          <a:solidFill>
                            <a:srgbClr val="0070C0"/>
                          </a:solidFill>
                          <a:latin typeface="Cambria Math" panose="02040503050406030204" pitchFamily="18" charset="0"/>
                        </a:rPr>
                        <m:t>∝</m:t>
                      </m:r>
                      <m:sSup>
                        <m:sSupPr>
                          <m:ctrlPr>
                            <a:rPr lang="en-GB" b="0" i="1" smtClean="0">
                              <a:solidFill>
                                <a:srgbClr val="0070C0"/>
                              </a:solidFill>
                              <a:latin typeface="Cambria Math" panose="02040503050406030204" pitchFamily="18" charset="0"/>
                            </a:rPr>
                          </m:ctrlPr>
                        </m:sSupPr>
                        <m:e>
                          <m:rad>
                            <m:radPr>
                              <m:degHide m:val="on"/>
                              <m:ctrlPr>
                                <a:rPr lang="en-GB" b="0" i="1" smtClean="0">
                                  <a:solidFill>
                                    <a:srgbClr val="0070C0"/>
                                  </a:solidFill>
                                  <a:latin typeface="Cambria Math" panose="02040503050406030204" pitchFamily="18" charset="0"/>
                                </a:rPr>
                              </m:ctrlPr>
                            </m:radPr>
                            <m:deg/>
                            <m:e>
                              <m:r>
                                <a:rPr lang="en-GB" b="0" i="1" smtClean="0">
                                  <a:solidFill>
                                    <a:srgbClr val="0070C0"/>
                                  </a:solidFill>
                                  <a:latin typeface="Cambria Math" panose="02040503050406030204" pitchFamily="18" charset="0"/>
                                </a:rPr>
                                <m:t>𝑠</m:t>
                              </m:r>
                            </m:e>
                          </m:rad>
                        </m:e>
                        <m:sup>
                          <m:r>
                            <a:rPr lang="en-GB" b="0" i="1" smtClean="0">
                              <a:solidFill>
                                <a:srgbClr val="0070C0"/>
                              </a:solidFill>
                              <a:latin typeface="Cambria Math" panose="02040503050406030204" pitchFamily="18" charset="0"/>
                            </a:rPr>
                            <m:t>−4</m:t>
                          </m:r>
                        </m:sup>
                      </m:sSup>
                    </m:oMath>
                  </m:oMathPara>
                </a14:m>
                <a:endParaRPr lang="en-GB" dirty="0">
                  <a:solidFill>
                    <a:srgbClr val="0070C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234004" y="2349235"/>
                <a:ext cx="956480" cy="425886"/>
              </a:xfrm>
              <a:prstGeom prst="rect">
                <a:avLst/>
              </a:prstGeom>
              <a:blipFill rotWithShape="1">
                <a:blip r:embed="rId6"/>
                <a:stretch>
                  <a:fillRect/>
                </a:stretch>
              </a:blipFill>
              <a:ln>
                <a:noFill/>
              </a:ln>
            </p:spPr>
            <p:txBody>
              <a:bodyPr/>
              <a:lstStyle/>
              <a:p>
                <a:r>
                  <a:rPr lang="de-DE">
                    <a:noFill/>
                  </a:rPr>
                  <a:t> </a:t>
                </a:r>
              </a:p>
            </p:txBody>
          </p:sp>
        </mc:Fallback>
      </mc:AlternateContent>
      <p:sp>
        <p:nvSpPr>
          <p:cNvPr id="5" name="TextBox 4"/>
          <p:cNvSpPr txBox="1"/>
          <p:nvPr/>
        </p:nvSpPr>
        <p:spPr>
          <a:xfrm>
            <a:off x="7353128" y="2781099"/>
            <a:ext cx="693271" cy="276999"/>
          </a:xfrm>
          <a:prstGeom prst="rect">
            <a:avLst/>
          </a:prstGeom>
          <a:noFill/>
          <a:ln>
            <a:noFill/>
          </a:ln>
        </p:spPr>
        <p:txBody>
          <a:bodyPr wrap="square" rtlCol="0" anchor="ctr" anchorCtr="1">
            <a:spAutoFit/>
          </a:bodyPr>
          <a:lstStyle/>
          <a:p>
            <a:r>
              <a:rPr lang="en-GB" sz="1200" dirty="0" smtClean="0"/>
              <a:t>(2 IPs)</a:t>
            </a:r>
            <a:endParaRPr lang="en-GB" sz="1200" dirty="0"/>
          </a:p>
        </p:txBody>
      </p:sp>
      <mc:AlternateContent xmlns:mc="http://schemas.openxmlformats.org/markup-compatibility/2006" xmlns:a14="http://schemas.microsoft.com/office/drawing/2010/main">
        <mc:Choice Requires="a14">
          <p:sp>
            <p:nvSpPr>
              <p:cNvPr id="10" name="TextBox 9"/>
              <p:cNvSpPr txBox="1"/>
              <p:nvPr/>
            </p:nvSpPr>
            <p:spPr>
              <a:xfrm>
                <a:off x="2639291" y="3867269"/>
                <a:ext cx="1775230" cy="369332"/>
              </a:xfrm>
              <a:prstGeom prst="rect">
                <a:avLst/>
              </a:prstGeom>
              <a:noFill/>
              <a:ln>
                <a:solidFill>
                  <a:schemeClr val="bg2"/>
                </a:solidFill>
              </a:ln>
            </p:spPr>
            <p:txBody>
              <a:bodyPr wrap="none" rtlCol="0" anchor="ctr" anchorCtr="1">
                <a:spAutoFit/>
              </a:bodyPr>
              <a:lstStyle/>
              <a:p>
                <a14:m>
                  <m:oMath xmlns:m="http://schemas.openxmlformats.org/officeDocument/2006/math">
                    <m:f>
                      <m:fPr>
                        <m:type m:val="lin"/>
                        <m:ctrlPr>
                          <a:rPr lang="en-GB" b="0" i="1" smtClean="0">
                            <a:latin typeface="Cambria Math" panose="02040503050406030204" pitchFamily="18" charset="0"/>
                          </a:rPr>
                        </m:ctrlPr>
                      </m:fPr>
                      <m:num>
                        <m:r>
                          <a:rPr lang="en-GB" b="0" i="1" smtClean="0">
                            <a:latin typeface="Cambria Math" panose="02040503050406030204" pitchFamily="18" charset="0"/>
                          </a:rPr>
                          <m:t>360</m:t>
                        </m:r>
                      </m:num>
                      <m:den>
                        <m:d>
                          <m:dPr>
                            <m:ctrlPr>
                              <a:rPr lang="en-GB" b="0" i="1" smtClean="0">
                                <a:latin typeface="Cambria Math" panose="02040503050406030204" pitchFamily="18" charset="0"/>
                              </a:rPr>
                            </m:ctrlPr>
                          </m:dPr>
                          <m:e>
                            <m:r>
                              <m:rPr>
                                <m:sty m:val="p"/>
                              </m:rPr>
                              <a:rPr lang="en-GB" b="0" i="0" smtClean="0">
                                <a:latin typeface="Cambria Math" panose="02040503050406030204" pitchFamily="18" charset="0"/>
                              </a:rPr>
                              <m:t>nb</m:t>
                            </m:r>
                            <m:r>
                              <a:rPr lang="en-GB" b="0" i="0" smtClean="0">
                                <a:latin typeface="Cambria Math" panose="02040503050406030204" pitchFamily="18" charset="0"/>
                              </a:rPr>
                              <m:t> </m:t>
                            </m:r>
                            <m:r>
                              <m:rPr>
                                <m:sty m:val="p"/>
                              </m:rPr>
                              <a:rPr lang="en-GB" b="0" i="0" smtClean="0">
                                <a:latin typeface="Cambria Math" panose="02040503050406030204" pitchFamily="18" charset="0"/>
                              </a:rPr>
                              <m:t>MWh</m:t>
                            </m:r>
                          </m:e>
                        </m:d>
                      </m:den>
                    </m:f>
                  </m:oMath>
                </a14:m>
                <a:r>
                  <a:rPr lang="en-GB" dirty="0" smtClean="0"/>
                  <a:t> </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639291" y="3867269"/>
                <a:ext cx="1775230" cy="369332"/>
              </a:xfrm>
              <a:prstGeom prst="rect">
                <a:avLst/>
              </a:prstGeom>
              <a:blipFill rotWithShape="1">
                <a:blip r:embed="rId7"/>
                <a:stretch>
                  <a:fillRect t="-109524" b="-169841"/>
                </a:stretch>
              </a:blipFill>
              <a:ln>
                <a:solidFill>
                  <a:schemeClr val="bg2"/>
                </a:solidFill>
              </a:ln>
            </p:spPr>
            <p:txBody>
              <a:bodyPr/>
              <a:lstStyle/>
              <a:p>
                <a:r>
                  <a:rPr lang="de-DE">
                    <a:noFill/>
                  </a:rPr>
                  <a:t> </a:t>
                </a:r>
              </a:p>
            </p:txBody>
          </p:sp>
        </mc:Fallback>
      </mc:AlternateContent>
      <p:sp>
        <p:nvSpPr>
          <p:cNvPr id="15" name="TextBox 14"/>
          <p:cNvSpPr txBox="1"/>
          <p:nvPr/>
        </p:nvSpPr>
        <p:spPr>
          <a:xfrm>
            <a:off x="7477198" y="5812494"/>
            <a:ext cx="2329295" cy="276999"/>
          </a:xfrm>
          <a:prstGeom prst="rect">
            <a:avLst/>
          </a:prstGeom>
          <a:noFill/>
          <a:ln>
            <a:solidFill>
              <a:schemeClr val="bg2"/>
            </a:solidFill>
          </a:ln>
        </p:spPr>
        <p:txBody>
          <a:bodyPr wrap="square" rtlCol="0" anchor="ctr" anchorCtr="1">
            <a:spAutoFit/>
          </a:bodyPr>
          <a:lstStyle/>
          <a:p>
            <a:r>
              <a:rPr lang="en-GB" sz="1200" dirty="0" smtClean="0"/>
              <a:t>Numbers for baseline proposals</a:t>
            </a:r>
            <a:endParaRPr lang="en-GB" sz="1200" dirty="0"/>
          </a:p>
        </p:txBody>
      </p:sp>
      <p:sp>
        <p:nvSpPr>
          <p:cNvPr id="11" name="Textfeld 10"/>
          <p:cNvSpPr txBox="1"/>
          <p:nvPr/>
        </p:nvSpPr>
        <p:spPr>
          <a:xfrm>
            <a:off x="10092689" y="5000627"/>
            <a:ext cx="1543051" cy="646331"/>
          </a:xfrm>
          <a:prstGeom prst="rect">
            <a:avLst/>
          </a:prstGeom>
          <a:noFill/>
        </p:spPr>
        <p:txBody>
          <a:bodyPr wrap="square" rtlCol="0">
            <a:spAutoFit/>
          </a:bodyPr>
          <a:lstStyle/>
          <a:p>
            <a:r>
              <a:rPr lang="de-DE" dirty="0" smtClean="0"/>
              <a:t>[</a:t>
            </a:r>
            <a:r>
              <a:rPr lang="de-DE" dirty="0" err="1" smtClean="0"/>
              <a:t>E.Jensen</a:t>
            </a:r>
            <a:r>
              <a:rPr lang="de-DE" dirty="0" smtClean="0"/>
              <a:t>, Granada]</a:t>
            </a:r>
            <a:endParaRPr lang="de-DE" dirty="0"/>
          </a:p>
        </p:txBody>
      </p:sp>
    </p:spTree>
    <p:extLst>
      <p:ext uri="{BB962C8B-B14F-4D97-AF65-F5344CB8AC3E}">
        <p14:creationId xmlns:p14="http://schemas.microsoft.com/office/powerpoint/2010/main" val="633581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a:spLocks noGrp="1"/>
          </p:cNvSpPr>
          <p:nvPr>
            <p:ph type="title"/>
          </p:nvPr>
        </p:nvSpPr>
        <p:spPr>
          <a:xfrm>
            <a:off x="282587" y="806863"/>
            <a:ext cx="10515600" cy="631231"/>
          </a:xfrm>
        </p:spPr>
        <p:txBody>
          <a:bodyPr>
            <a:noAutofit/>
          </a:bodyPr>
          <a:lstStyle/>
          <a:p>
            <a:r>
              <a:rPr lang="de-DE" sz="3200" dirty="0" err="1" smtClean="0"/>
              <a:t>Proposed</a:t>
            </a:r>
            <a:r>
              <a:rPr lang="de-DE" sz="3200" dirty="0" smtClean="0"/>
              <a:t> HEP Projects </a:t>
            </a:r>
            <a:r>
              <a:rPr lang="de-DE" sz="3200" dirty="0" err="1" smtClean="0"/>
              <a:t>and</a:t>
            </a:r>
            <a:r>
              <a:rPr lang="de-DE" sz="3200" dirty="0" smtClean="0"/>
              <a:t> </a:t>
            </a:r>
            <a:r>
              <a:rPr lang="de-DE" sz="3200" dirty="0" err="1" smtClean="0"/>
              <a:t>Grid</a:t>
            </a:r>
            <a:r>
              <a:rPr lang="de-DE" sz="3200" dirty="0"/>
              <a:t> </a:t>
            </a:r>
            <a:r>
              <a:rPr lang="de-DE" sz="3200" dirty="0" smtClean="0"/>
              <a:t>Power </a:t>
            </a:r>
            <a:r>
              <a:rPr lang="de-DE" sz="3200" dirty="0" err="1"/>
              <a:t>C</a:t>
            </a:r>
            <a:r>
              <a:rPr lang="de-DE" sz="3200" dirty="0" err="1" smtClean="0"/>
              <a:t>onsumption</a:t>
            </a:r>
            <a:endParaRPr lang="de-CH" sz="3200" dirty="0"/>
          </a:p>
        </p:txBody>
      </p:sp>
      <p:graphicFrame>
        <p:nvGraphicFramePr>
          <p:cNvPr id="4" name="Tabelle 3"/>
          <p:cNvGraphicFramePr>
            <a:graphicFrameLocks noGrp="1"/>
          </p:cNvGraphicFramePr>
          <p:nvPr>
            <p:extLst>
              <p:ext uri="{D42A27DB-BD31-4B8C-83A1-F6EECF244321}">
                <p14:modId xmlns:p14="http://schemas.microsoft.com/office/powerpoint/2010/main" val="4181612742"/>
              </p:ext>
            </p:extLst>
          </p:nvPr>
        </p:nvGraphicFramePr>
        <p:xfrm>
          <a:off x="390043" y="1595663"/>
          <a:ext cx="8106224" cy="4059200"/>
        </p:xfrm>
        <a:graphic>
          <a:graphicData uri="http://schemas.openxmlformats.org/drawingml/2006/table">
            <a:tbl>
              <a:tblPr firstRow="1" bandRow="1">
                <a:tableStyleId>{5C22544A-7EE6-4342-B048-85BDC9FD1C3A}</a:tableStyleId>
              </a:tblPr>
              <a:tblGrid>
                <a:gridCol w="1153432">
                  <a:extLst>
                    <a:ext uri="{9D8B030D-6E8A-4147-A177-3AD203B41FA5}">
                      <a16:colId xmlns:a16="http://schemas.microsoft.com/office/drawing/2014/main" val="1396931504"/>
                    </a:ext>
                  </a:extLst>
                </a:gridCol>
                <a:gridCol w="757047">
                  <a:extLst>
                    <a:ext uri="{9D8B030D-6E8A-4147-A177-3AD203B41FA5}">
                      <a16:colId xmlns:a16="http://schemas.microsoft.com/office/drawing/2014/main" val="2056641604"/>
                    </a:ext>
                  </a:extLst>
                </a:gridCol>
                <a:gridCol w="1221906">
                  <a:extLst>
                    <a:ext uri="{9D8B030D-6E8A-4147-A177-3AD203B41FA5}">
                      <a16:colId xmlns:a16="http://schemas.microsoft.com/office/drawing/2014/main" val="1959683962"/>
                    </a:ext>
                  </a:extLst>
                </a:gridCol>
                <a:gridCol w="749370">
                  <a:extLst>
                    <a:ext uri="{9D8B030D-6E8A-4147-A177-3AD203B41FA5}">
                      <a16:colId xmlns:a16="http://schemas.microsoft.com/office/drawing/2014/main" val="1121317529"/>
                    </a:ext>
                  </a:extLst>
                </a:gridCol>
                <a:gridCol w="4224469">
                  <a:extLst>
                    <a:ext uri="{9D8B030D-6E8A-4147-A177-3AD203B41FA5}">
                      <a16:colId xmlns:a16="http://schemas.microsoft.com/office/drawing/2014/main" val="2024386124"/>
                    </a:ext>
                  </a:extLst>
                </a:gridCol>
              </a:tblGrid>
              <a:tr h="609600">
                <a:tc>
                  <a:txBody>
                    <a:bodyPr/>
                    <a:lstStyle/>
                    <a:p>
                      <a:pPr algn="ctr"/>
                      <a:endParaRPr lang="en-US" sz="1600" noProof="0" dirty="0"/>
                    </a:p>
                  </a:txBody>
                  <a:tcPr marL="121920" marR="121920" marT="60960" marB="60960"/>
                </a:tc>
                <a:tc>
                  <a:txBody>
                    <a:bodyPr/>
                    <a:lstStyle/>
                    <a:p>
                      <a:pPr algn="ctr"/>
                      <a:r>
                        <a:rPr lang="en-US" sz="1600" noProof="0" dirty="0" smtClean="0"/>
                        <a:t>ECM [</a:t>
                      </a:r>
                      <a:r>
                        <a:rPr lang="en-US" sz="1600" noProof="0" dirty="0" err="1" smtClean="0"/>
                        <a:t>TeV</a:t>
                      </a:r>
                      <a:r>
                        <a:rPr lang="en-US" sz="1600" noProof="0" dirty="0" smtClean="0"/>
                        <a:t>]</a:t>
                      </a:r>
                      <a:endParaRPr lang="en-US" sz="1600" noProof="0" dirty="0"/>
                    </a:p>
                  </a:txBody>
                  <a:tcPr marL="121920" marR="121920" marT="60960" marB="60960"/>
                </a:tc>
                <a:tc>
                  <a:txBody>
                    <a:bodyPr/>
                    <a:lstStyle/>
                    <a:p>
                      <a:pPr algn="ctr"/>
                      <a:r>
                        <a:rPr lang="en-US" sz="1600" noProof="0" dirty="0" smtClean="0"/>
                        <a:t>L / IP</a:t>
                      </a:r>
                    </a:p>
                    <a:p>
                      <a:pPr algn="ctr"/>
                      <a:r>
                        <a:rPr lang="en-US" sz="1500" noProof="0" dirty="0" smtClean="0"/>
                        <a:t>[10</a:t>
                      </a:r>
                      <a:r>
                        <a:rPr lang="en-US" sz="1500" baseline="30000" noProof="0" dirty="0" smtClean="0"/>
                        <a:t>34</a:t>
                      </a:r>
                      <a:r>
                        <a:rPr lang="en-US" sz="1500" noProof="0" dirty="0" smtClean="0"/>
                        <a:t>cm</a:t>
                      </a:r>
                      <a:r>
                        <a:rPr lang="en-US" sz="1500" baseline="30000" noProof="0" dirty="0" smtClean="0"/>
                        <a:t>-2</a:t>
                      </a:r>
                      <a:r>
                        <a:rPr lang="en-US" sz="1500" noProof="0" dirty="0" smtClean="0"/>
                        <a:t>s</a:t>
                      </a:r>
                      <a:r>
                        <a:rPr lang="en-US" sz="1500" baseline="30000" noProof="0" dirty="0" smtClean="0"/>
                        <a:t>-1</a:t>
                      </a:r>
                      <a:r>
                        <a:rPr lang="en-US" sz="1500" noProof="0" dirty="0" smtClean="0"/>
                        <a:t>]</a:t>
                      </a:r>
                      <a:endParaRPr lang="en-US" sz="1500" noProof="0" dirty="0"/>
                    </a:p>
                  </a:txBody>
                  <a:tcPr marL="121920" marR="121920" marT="60960" marB="60960"/>
                </a:tc>
                <a:tc>
                  <a:txBody>
                    <a:bodyPr/>
                    <a:lstStyle/>
                    <a:p>
                      <a:pPr algn="ctr"/>
                      <a:r>
                        <a:rPr lang="en-US" sz="1600" noProof="0" dirty="0" err="1" smtClean="0"/>
                        <a:t>P</a:t>
                      </a:r>
                      <a:r>
                        <a:rPr lang="en-US" sz="1600" baseline="-25000" noProof="0" dirty="0" err="1" smtClean="0"/>
                        <a:t>Grid</a:t>
                      </a:r>
                      <a:r>
                        <a:rPr lang="en-US" sz="1600" baseline="0" noProof="0" dirty="0" smtClean="0"/>
                        <a:t> </a:t>
                      </a:r>
                      <a:r>
                        <a:rPr lang="en-US" sz="1500" baseline="0" noProof="0" dirty="0" smtClean="0"/>
                        <a:t>[MW]</a:t>
                      </a:r>
                      <a:endParaRPr lang="en-US" sz="1500" noProof="0" dirty="0"/>
                    </a:p>
                  </a:txBody>
                  <a:tcPr marL="121920" marR="121920" marT="60960" marB="60960"/>
                </a:tc>
                <a:tc>
                  <a:txBody>
                    <a:bodyPr/>
                    <a:lstStyle/>
                    <a:p>
                      <a:pPr algn="l"/>
                      <a:r>
                        <a:rPr lang="en-US" sz="1600" noProof="0" dirty="0" smtClean="0"/>
                        <a:t>power driving</a:t>
                      </a:r>
                      <a:r>
                        <a:rPr lang="en-US" sz="1600" baseline="0" noProof="0" dirty="0" smtClean="0"/>
                        <a:t> effects</a:t>
                      </a:r>
                      <a:endParaRPr lang="en-US" sz="1600" noProof="0" dirty="0"/>
                    </a:p>
                  </a:txBody>
                  <a:tcPr marL="121920" marR="121920" marT="60960" marB="60960"/>
                </a:tc>
                <a:extLst>
                  <a:ext uri="{0D108BD9-81ED-4DB2-BD59-A6C34878D82A}">
                    <a16:rowId xmlns:a16="http://schemas.microsoft.com/office/drawing/2014/main" val="1320388067"/>
                  </a:ext>
                </a:extLst>
              </a:tr>
              <a:tr h="568000">
                <a:tc>
                  <a:txBody>
                    <a:bodyPr/>
                    <a:lstStyle/>
                    <a:p>
                      <a:pPr algn="ctr"/>
                      <a:r>
                        <a:rPr lang="en-US" sz="1600" noProof="0" dirty="0" smtClean="0"/>
                        <a:t>FCC-</a:t>
                      </a:r>
                      <a:r>
                        <a:rPr lang="en-US" sz="1600" noProof="0" dirty="0" err="1" smtClean="0"/>
                        <a:t>ee</a:t>
                      </a:r>
                      <a:r>
                        <a:rPr lang="en-US" sz="1600" baseline="0" noProof="0" dirty="0" smtClean="0"/>
                        <a:t> (Z)</a:t>
                      </a:r>
                      <a:endParaRPr lang="en-US" sz="1600" noProof="0" dirty="0"/>
                    </a:p>
                  </a:txBody>
                  <a:tcPr marL="121920" marR="121920" marT="60960" marB="60960" anchor="ctr">
                    <a:solidFill>
                      <a:schemeClr val="accent6">
                        <a:lumMod val="40000"/>
                        <a:lumOff val="60000"/>
                      </a:schemeClr>
                    </a:solidFill>
                  </a:tcPr>
                </a:tc>
                <a:tc>
                  <a:txBody>
                    <a:bodyPr/>
                    <a:lstStyle/>
                    <a:p>
                      <a:pPr algn="ctr"/>
                      <a:r>
                        <a:rPr lang="en-US" sz="1600" noProof="0" dirty="0" smtClean="0"/>
                        <a:t>0.091</a:t>
                      </a:r>
                      <a:endParaRPr lang="en-US" sz="1600" noProof="0" dirty="0"/>
                    </a:p>
                  </a:txBody>
                  <a:tcPr marL="121920" marR="121920" marT="60960" marB="60960" anchor="ct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230</a:t>
                      </a:r>
                      <a:endParaRPr lang="en-US" sz="1600" baseline="30000" noProof="0" dirty="0" smtClean="0"/>
                    </a:p>
                  </a:txBody>
                  <a:tcPr marL="121920" marR="121920" marT="60960" marB="60960" anchor="ctr">
                    <a:solidFill>
                      <a:schemeClr val="accent6">
                        <a:lumMod val="40000"/>
                        <a:lumOff val="60000"/>
                      </a:schemeClr>
                    </a:solidFill>
                  </a:tcPr>
                </a:tc>
                <a:tc>
                  <a:txBody>
                    <a:bodyPr/>
                    <a:lstStyle/>
                    <a:p>
                      <a:pPr algn="ctr"/>
                      <a:r>
                        <a:rPr lang="en-US" sz="1600" b="1" noProof="0" dirty="0" smtClean="0"/>
                        <a:t>259</a:t>
                      </a:r>
                      <a:endParaRPr lang="en-US" sz="1600" b="1" noProof="0" dirty="0"/>
                    </a:p>
                  </a:txBody>
                  <a:tcPr marL="121920" marR="121920" marT="60960" marB="60960" anchor="ctr">
                    <a:solidFill>
                      <a:schemeClr val="accent6">
                        <a:lumMod val="40000"/>
                        <a:lumOff val="60000"/>
                      </a:schemeClr>
                    </a:solidFill>
                  </a:tcPr>
                </a:tc>
                <a:tc>
                  <a:txBody>
                    <a:bodyPr/>
                    <a:lstStyle/>
                    <a:p>
                      <a:pPr algn="l"/>
                      <a:r>
                        <a:rPr lang="en-US" sz="1600" noProof="0" dirty="0" smtClean="0"/>
                        <a:t>SR Power: 50MW/beam</a:t>
                      </a:r>
                      <a:endParaRPr lang="en-US" sz="1600" noProof="0" dirty="0"/>
                    </a:p>
                  </a:txBody>
                  <a:tcPr marL="121920" marR="121920" marT="60960" marB="60960" anchor="ctr">
                    <a:solidFill>
                      <a:schemeClr val="accent6">
                        <a:lumMod val="40000"/>
                        <a:lumOff val="60000"/>
                      </a:schemeClr>
                    </a:solidFill>
                  </a:tcPr>
                </a:tc>
                <a:extLst>
                  <a:ext uri="{0D108BD9-81ED-4DB2-BD59-A6C34878D82A}">
                    <a16:rowId xmlns:a16="http://schemas.microsoft.com/office/drawing/2014/main" val="436036134"/>
                  </a:ext>
                </a:extLst>
              </a:tr>
              <a:tr h="568000">
                <a:tc>
                  <a:txBody>
                    <a:bodyPr/>
                    <a:lstStyle/>
                    <a:p>
                      <a:pPr algn="ctr"/>
                      <a:r>
                        <a:rPr lang="en-US" sz="1600" noProof="0" dirty="0" smtClean="0"/>
                        <a:t>FCC-</a:t>
                      </a:r>
                      <a:r>
                        <a:rPr lang="en-US" sz="1600" noProof="0" dirty="0" err="1" smtClean="0"/>
                        <a:t>ee</a:t>
                      </a:r>
                      <a:r>
                        <a:rPr lang="en-US" sz="1600" noProof="0" dirty="0" smtClean="0"/>
                        <a:t> (t)</a:t>
                      </a:r>
                      <a:endParaRPr lang="en-US" sz="1600" noProof="0" dirty="0"/>
                    </a:p>
                  </a:txBody>
                  <a:tcPr marL="121920" marR="121920" marT="60960" marB="60960" anchor="ctr">
                    <a:solidFill>
                      <a:schemeClr val="accent6">
                        <a:lumMod val="40000"/>
                        <a:lumOff val="60000"/>
                      </a:schemeClr>
                    </a:solidFill>
                  </a:tcPr>
                </a:tc>
                <a:tc>
                  <a:txBody>
                    <a:bodyPr/>
                    <a:lstStyle/>
                    <a:p>
                      <a:pPr algn="ctr"/>
                      <a:r>
                        <a:rPr lang="en-US" sz="1600" noProof="0" dirty="0" smtClean="0"/>
                        <a:t>0.365</a:t>
                      </a:r>
                      <a:endParaRPr lang="en-US" sz="1600" noProof="0" dirty="0"/>
                    </a:p>
                  </a:txBody>
                  <a:tcPr marL="121920" marR="121920" marT="60960" marB="60960" anchor="ct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1.5</a:t>
                      </a:r>
                      <a:endParaRPr lang="en-US" sz="1600" baseline="30000" noProof="0" dirty="0" smtClean="0"/>
                    </a:p>
                  </a:txBody>
                  <a:tcPr marL="121920" marR="121920" marT="60960" marB="60960" anchor="ctr">
                    <a:solidFill>
                      <a:schemeClr val="accent6">
                        <a:lumMod val="40000"/>
                        <a:lumOff val="60000"/>
                      </a:schemeClr>
                    </a:solidFill>
                  </a:tcPr>
                </a:tc>
                <a:tc>
                  <a:txBody>
                    <a:bodyPr/>
                    <a:lstStyle/>
                    <a:p>
                      <a:pPr algn="ctr"/>
                      <a:r>
                        <a:rPr lang="en-US" sz="1600" b="1" noProof="0" dirty="0" smtClean="0"/>
                        <a:t>359</a:t>
                      </a:r>
                      <a:endParaRPr lang="en-US" sz="1600" b="1" noProof="0" dirty="0"/>
                    </a:p>
                  </a:txBody>
                  <a:tcPr marL="121920" marR="121920" marT="60960" marB="60960" anchor="ctr">
                    <a:solidFill>
                      <a:schemeClr val="accent6">
                        <a:lumMod val="40000"/>
                        <a:lumOff val="60000"/>
                      </a:schemeClr>
                    </a:solidFill>
                  </a:tcPr>
                </a:tc>
                <a:tc>
                  <a:txBody>
                    <a:bodyPr/>
                    <a:lstStyle/>
                    <a:p>
                      <a:pPr algn="l"/>
                      <a:r>
                        <a:rPr lang="en-US" sz="1600" noProof="0" dirty="0" smtClean="0"/>
                        <a:t>SR power: 50MW/beam</a:t>
                      </a:r>
                      <a:endParaRPr lang="en-US" sz="1600" noProof="0" dirty="0"/>
                    </a:p>
                  </a:txBody>
                  <a:tcPr marL="121920" marR="121920" marT="60960" marB="60960" anchor="ctr">
                    <a:solidFill>
                      <a:schemeClr val="accent6">
                        <a:lumMod val="40000"/>
                        <a:lumOff val="60000"/>
                      </a:schemeClr>
                    </a:solidFill>
                  </a:tcPr>
                </a:tc>
                <a:extLst>
                  <a:ext uri="{0D108BD9-81ED-4DB2-BD59-A6C34878D82A}">
                    <a16:rowId xmlns:a16="http://schemas.microsoft.com/office/drawing/2014/main" val="3383628739"/>
                  </a:ext>
                </a:extLst>
              </a:tr>
              <a:tr h="568000">
                <a:tc>
                  <a:txBody>
                    <a:bodyPr/>
                    <a:lstStyle/>
                    <a:p>
                      <a:pPr algn="ctr"/>
                      <a:r>
                        <a:rPr lang="en-US" sz="1600" noProof="0" dirty="0" smtClean="0"/>
                        <a:t>FCC-</a:t>
                      </a:r>
                      <a:r>
                        <a:rPr lang="en-US" sz="1600" noProof="0" dirty="0" err="1" smtClean="0"/>
                        <a:t>hh</a:t>
                      </a:r>
                      <a:endParaRPr lang="en-US" sz="1600" noProof="0" dirty="0"/>
                    </a:p>
                  </a:txBody>
                  <a:tcPr marL="121920" marR="121920" marT="60960" marB="60960" anchor="ctr">
                    <a:solidFill>
                      <a:schemeClr val="accent6">
                        <a:lumMod val="40000"/>
                        <a:lumOff val="60000"/>
                      </a:schemeClr>
                    </a:solidFill>
                  </a:tcPr>
                </a:tc>
                <a:tc>
                  <a:txBody>
                    <a:bodyPr/>
                    <a:lstStyle/>
                    <a:p>
                      <a:pPr algn="ctr"/>
                      <a:r>
                        <a:rPr lang="en-US" sz="1600" noProof="0" dirty="0" smtClean="0"/>
                        <a:t>100</a:t>
                      </a:r>
                      <a:endParaRPr lang="en-US" sz="1600" noProof="0" dirty="0"/>
                    </a:p>
                  </a:txBody>
                  <a:tcPr marL="121920" marR="121920" marT="60960" marB="60960" anchor="ct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30</a:t>
                      </a:r>
                      <a:endParaRPr lang="en-US" sz="1600" baseline="30000" noProof="0" dirty="0" smtClean="0"/>
                    </a:p>
                  </a:txBody>
                  <a:tcPr marL="121920" marR="121920" marT="60960" marB="60960" anchor="ctr">
                    <a:solidFill>
                      <a:schemeClr val="accent6">
                        <a:lumMod val="40000"/>
                        <a:lumOff val="60000"/>
                      </a:schemeClr>
                    </a:solidFill>
                  </a:tcPr>
                </a:tc>
                <a:tc>
                  <a:txBody>
                    <a:bodyPr/>
                    <a:lstStyle/>
                    <a:p>
                      <a:pPr algn="ctr"/>
                      <a:r>
                        <a:rPr lang="en-US" sz="1600" b="1" noProof="0" dirty="0" smtClean="0"/>
                        <a:t>580</a:t>
                      </a:r>
                      <a:endParaRPr lang="en-US" sz="1600" b="1" noProof="0" dirty="0"/>
                    </a:p>
                  </a:txBody>
                  <a:tcPr marL="121920" marR="121920" marT="60960" marB="60960" anchor="ctr">
                    <a:solidFill>
                      <a:schemeClr val="accent6">
                        <a:lumMod val="40000"/>
                        <a:lumOff val="60000"/>
                      </a:schemeClr>
                    </a:solidFill>
                  </a:tcPr>
                </a:tc>
                <a:tc>
                  <a:txBody>
                    <a:bodyPr/>
                    <a:lstStyle/>
                    <a:p>
                      <a:pPr algn="l"/>
                      <a:r>
                        <a:rPr lang="en-US" sz="1600" noProof="0" dirty="0" smtClean="0"/>
                        <a:t>SR power: 2.4MW/beam @ 50K, cryogenics</a:t>
                      </a:r>
                      <a:endParaRPr lang="en-US" sz="1600" noProof="0" dirty="0"/>
                    </a:p>
                  </a:txBody>
                  <a:tcPr marL="121920" marR="121920" marT="60960" marB="60960" anchor="ctr">
                    <a:solidFill>
                      <a:schemeClr val="accent6">
                        <a:lumMod val="40000"/>
                        <a:lumOff val="60000"/>
                      </a:schemeClr>
                    </a:solidFill>
                  </a:tcPr>
                </a:tc>
                <a:extLst>
                  <a:ext uri="{0D108BD9-81ED-4DB2-BD59-A6C34878D82A}">
                    <a16:rowId xmlns:a16="http://schemas.microsoft.com/office/drawing/2014/main" val="420621791"/>
                  </a:ext>
                </a:extLst>
              </a:tr>
              <a:tr h="568000">
                <a:tc>
                  <a:txBody>
                    <a:bodyPr/>
                    <a:lstStyle/>
                    <a:p>
                      <a:pPr algn="ctr"/>
                      <a:r>
                        <a:rPr lang="en-US" sz="1600" noProof="0" dirty="0" smtClean="0"/>
                        <a:t>ILC</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1</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4.9</a:t>
                      </a:r>
                      <a:endParaRPr lang="en-US" sz="1600" baseline="30000" noProof="0" dirty="0"/>
                    </a:p>
                  </a:txBody>
                  <a:tcPr marL="121920" marR="121920" marT="60960" marB="60960" anchor="ctr">
                    <a:solidFill>
                      <a:schemeClr val="accent3">
                        <a:lumMod val="40000"/>
                        <a:lumOff val="60000"/>
                      </a:schemeClr>
                    </a:solidFill>
                  </a:tcPr>
                </a:tc>
                <a:tc>
                  <a:txBody>
                    <a:bodyPr/>
                    <a:lstStyle/>
                    <a:p>
                      <a:pPr algn="ctr"/>
                      <a:r>
                        <a:rPr lang="en-US" sz="1600" b="1" noProof="0" dirty="0" smtClean="0"/>
                        <a:t>300</a:t>
                      </a:r>
                      <a:endParaRPr lang="en-US" sz="1600" b="1" noProof="0" dirty="0"/>
                    </a:p>
                  </a:txBody>
                  <a:tcPr marL="121920" marR="121920" marT="60960" marB="60960" anchor="ctr">
                    <a:solidFill>
                      <a:schemeClr val="accent3">
                        <a:lumMod val="40000"/>
                        <a:lumOff val="60000"/>
                      </a:schemeClr>
                    </a:solidFill>
                  </a:tcPr>
                </a:tc>
                <a:tc>
                  <a:txBody>
                    <a:bodyPr/>
                    <a:lstStyle/>
                    <a:p>
                      <a:pPr algn="l"/>
                      <a:r>
                        <a:rPr lang="en-US" sz="1600" noProof="0" dirty="0" smtClean="0"/>
                        <a:t>beam power: 13.6 MW/beam, cryogenics</a:t>
                      </a:r>
                      <a:endParaRPr lang="en-US" sz="1600" noProof="0" dirty="0"/>
                    </a:p>
                  </a:txBody>
                  <a:tcPr marL="121920" marR="121920" marT="60960" marB="60960" anchor="ctr">
                    <a:solidFill>
                      <a:schemeClr val="accent3">
                        <a:lumMod val="40000"/>
                        <a:lumOff val="60000"/>
                      </a:schemeClr>
                    </a:solidFill>
                  </a:tcPr>
                </a:tc>
                <a:extLst>
                  <a:ext uri="{0D108BD9-81ED-4DB2-BD59-A6C34878D82A}">
                    <a16:rowId xmlns:a16="http://schemas.microsoft.com/office/drawing/2014/main" val="10004"/>
                  </a:ext>
                </a:extLst>
              </a:tr>
              <a:tr h="568000">
                <a:tc>
                  <a:txBody>
                    <a:bodyPr/>
                    <a:lstStyle/>
                    <a:p>
                      <a:pPr algn="ctr"/>
                      <a:r>
                        <a:rPr lang="en-US" sz="1600" noProof="0" dirty="0" smtClean="0"/>
                        <a:t>CLIC</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3</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5.9</a:t>
                      </a:r>
                      <a:endParaRPr lang="en-US" sz="1600" baseline="30000" noProof="0" dirty="0"/>
                    </a:p>
                  </a:txBody>
                  <a:tcPr marL="121920" marR="121920" marT="60960" marB="60960" anchor="ctr">
                    <a:solidFill>
                      <a:schemeClr val="accent3">
                        <a:lumMod val="40000"/>
                        <a:lumOff val="60000"/>
                      </a:schemeClr>
                    </a:solidFill>
                  </a:tcPr>
                </a:tc>
                <a:tc>
                  <a:txBody>
                    <a:bodyPr/>
                    <a:lstStyle/>
                    <a:p>
                      <a:pPr algn="ctr"/>
                      <a:r>
                        <a:rPr lang="en-US" sz="1600" b="1" noProof="0" dirty="0" smtClean="0"/>
                        <a:t>582</a:t>
                      </a:r>
                      <a:endParaRPr lang="en-US" sz="1600" b="1" noProof="0" dirty="0"/>
                    </a:p>
                  </a:txBody>
                  <a:tcPr marL="121920" marR="121920" marT="60960" marB="60960" anchor="ctr">
                    <a:solidFill>
                      <a:schemeClr val="accent3">
                        <a:lumMod val="40000"/>
                        <a:lumOff val="60000"/>
                      </a:schemeClr>
                    </a:solidFill>
                  </a:tcPr>
                </a:tc>
                <a:tc>
                  <a:txBody>
                    <a:bodyPr/>
                    <a:lstStyle/>
                    <a:p>
                      <a:pPr algn="l"/>
                      <a:r>
                        <a:rPr lang="en-US" sz="1600" noProof="0" dirty="0" smtClean="0"/>
                        <a:t>beam power: 14 MW/beam</a:t>
                      </a:r>
                      <a:endParaRPr lang="en-US" sz="1600" noProof="0" dirty="0"/>
                    </a:p>
                  </a:txBody>
                  <a:tcPr marL="121920" marR="121920" marT="60960" marB="60960" anchor="ctr">
                    <a:solidFill>
                      <a:schemeClr val="accent3">
                        <a:lumMod val="40000"/>
                        <a:lumOff val="60000"/>
                      </a:schemeClr>
                    </a:solidFill>
                  </a:tcPr>
                </a:tc>
                <a:extLst>
                  <a:ext uri="{0D108BD9-81ED-4DB2-BD59-A6C34878D82A}">
                    <a16:rowId xmlns:a16="http://schemas.microsoft.com/office/drawing/2014/main" val="10005"/>
                  </a:ext>
                </a:extLst>
              </a:tr>
              <a:tr h="609600">
                <a:tc>
                  <a:txBody>
                    <a:bodyPr/>
                    <a:lstStyle/>
                    <a:p>
                      <a:pPr algn="ctr"/>
                      <a:r>
                        <a:rPr lang="en-US" sz="1600" noProof="0" dirty="0" smtClean="0">
                          <a:solidFill>
                            <a:schemeClr val="bg2">
                              <a:lumMod val="25000"/>
                            </a:schemeClr>
                          </a:solidFill>
                          <a:sym typeface="Symbol" panose="05050102010706020507" pitchFamily="18" charset="2"/>
                        </a:rPr>
                        <a:t>muon coll.</a:t>
                      </a:r>
                      <a:endParaRPr lang="en-US" sz="1600" noProof="0" dirty="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algn="ctr"/>
                      <a:r>
                        <a:rPr lang="en-US" sz="1600" noProof="0" dirty="0" smtClean="0">
                          <a:solidFill>
                            <a:schemeClr val="bg2">
                              <a:lumMod val="25000"/>
                            </a:schemeClr>
                          </a:solidFill>
                        </a:rPr>
                        <a:t>6</a:t>
                      </a:r>
                      <a:endParaRPr lang="en-US" sz="1600" noProof="0" dirty="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solidFill>
                            <a:schemeClr val="bg2">
                              <a:lumMod val="25000"/>
                            </a:schemeClr>
                          </a:solidFill>
                        </a:rPr>
                        <a:t>12</a:t>
                      </a:r>
                      <a:endParaRPr lang="en-US" sz="1600" baseline="30000" noProof="0" dirty="0" smtClean="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algn="ctr"/>
                      <a:r>
                        <a:rPr lang="en-US" sz="1600" b="1" noProof="0" dirty="0" smtClean="0">
                          <a:solidFill>
                            <a:schemeClr val="bg2">
                              <a:lumMod val="25000"/>
                            </a:schemeClr>
                          </a:solidFill>
                        </a:rPr>
                        <a:t>270</a:t>
                      </a:r>
                      <a:endParaRPr lang="en-US" sz="1600" b="1" noProof="0" dirty="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algn="l"/>
                      <a:r>
                        <a:rPr lang="en-US" sz="1600" noProof="0" dirty="0" smtClean="0">
                          <a:solidFill>
                            <a:schemeClr val="bg2">
                              <a:lumMod val="25000"/>
                            </a:schemeClr>
                          </a:solidFill>
                        </a:rPr>
                        <a:t>mu decay, 1.6MW/drive</a:t>
                      </a:r>
                      <a:r>
                        <a:rPr lang="en-US" sz="1600" baseline="0" noProof="0" dirty="0" smtClean="0">
                          <a:solidFill>
                            <a:schemeClr val="bg2">
                              <a:lumMod val="25000"/>
                            </a:schemeClr>
                          </a:solidFill>
                        </a:rPr>
                        <a:t> </a:t>
                      </a:r>
                      <a:r>
                        <a:rPr lang="en-US" sz="1600" noProof="0" dirty="0" smtClean="0">
                          <a:solidFill>
                            <a:schemeClr val="bg2">
                              <a:lumMod val="25000"/>
                            </a:schemeClr>
                          </a:solidFill>
                        </a:rPr>
                        <a:t>beam, cycling magnets, but scaling advantages, least developed </a:t>
                      </a:r>
                      <a:endParaRPr lang="en-US" sz="1600" noProof="0" dirty="0">
                        <a:solidFill>
                          <a:schemeClr val="bg2">
                            <a:lumMod val="25000"/>
                          </a:schemeClr>
                        </a:solidFill>
                      </a:endParaRPr>
                    </a:p>
                  </a:txBody>
                  <a:tcPr marL="121920" marR="121920" marT="60960" marB="60960" anchor="ctr">
                    <a:solidFill>
                      <a:schemeClr val="accent2">
                        <a:lumMod val="20000"/>
                        <a:lumOff val="80000"/>
                      </a:schemeClr>
                    </a:solidFill>
                  </a:tcPr>
                </a:tc>
                <a:extLst>
                  <a:ext uri="{0D108BD9-81ED-4DB2-BD59-A6C34878D82A}">
                    <a16:rowId xmlns:a16="http://schemas.microsoft.com/office/drawing/2014/main" val="4091935899"/>
                  </a:ext>
                </a:extLst>
              </a:tr>
            </a:tbl>
          </a:graphicData>
        </a:graphic>
      </p:graphicFrame>
      <p:pic>
        <p:nvPicPr>
          <p:cNvPr id="2" name="Grafik 1"/>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8688289" y="4191674"/>
            <a:ext cx="2981618" cy="480471"/>
          </a:xfrm>
          <a:prstGeom prst="rect">
            <a:avLst/>
          </a:prstGeom>
        </p:spPr>
      </p:pic>
      <p:pic>
        <p:nvPicPr>
          <p:cNvPr id="6" name="Grafik 5"/>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8721573" y="2614440"/>
            <a:ext cx="1694907" cy="507115"/>
          </a:xfrm>
          <a:prstGeom prst="rect">
            <a:avLst/>
          </a:prstGeom>
        </p:spPr>
      </p:pic>
      <p:sp>
        <p:nvSpPr>
          <p:cNvPr id="7" name="Textfeld 6"/>
          <p:cNvSpPr txBox="1"/>
          <p:nvPr/>
        </p:nvSpPr>
        <p:spPr>
          <a:xfrm>
            <a:off x="390043" y="5916143"/>
            <a:ext cx="8106224" cy="615311"/>
          </a:xfrm>
          <a:prstGeom prst="rect">
            <a:avLst/>
          </a:prstGeom>
          <a:solidFill>
            <a:srgbClr val="FFFFCC"/>
          </a:solidFill>
          <a:ln>
            <a:solidFill>
              <a:schemeClr val="tx2"/>
            </a:solidFill>
          </a:ln>
        </p:spPr>
        <p:txBody>
          <a:bodyPr wrap="square" lIns="216000" tIns="216000" rIns="121917" bIns="180000" rtlCol="0">
            <a:spAutoFit/>
          </a:bodyPr>
          <a:lstStyle/>
          <a:p>
            <a:r>
              <a:rPr lang="en-GB" sz="1400" b="1" dirty="0" smtClean="0">
                <a:sym typeface="Symbol"/>
              </a:rPr>
              <a:t> </a:t>
            </a:r>
            <a:r>
              <a:rPr lang="en-GB" sz="1400" b="1" dirty="0">
                <a:sym typeface="Symbol"/>
              </a:rPr>
              <a:t>need more R&amp;D towards efficient concepts &amp; technology, </a:t>
            </a:r>
            <a:r>
              <a:rPr lang="en-GB" sz="1400" b="1" dirty="0" smtClean="0">
                <a:sym typeface="Symbol"/>
              </a:rPr>
              <a:t>and energy </a:t>
            </a:r>
            <a:r>
              <a:rPr lang="en-GB" sz="1400" b="1" dirty="0">
                <a:sym typeface="Symbol"/>
              </a:rPr>
              <a:t>management</a:t>
            </a:r>
            <a:endParaRPr lang="en-GB" sz="1400" b="1" dirty="0"/>
          </a:p>
        </p:txBody>
      </p:sp>
      <p:pic>
        <p:nvPicPr>
          <p:cNvPr id="9" name="Grafik 8"/>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8688290" y="5233790"/>
            <a:ext cx="2981617" cy="397795"/>
          </a:xfrm>
          <a:prstGeom prst="rect">
            <a:avLst/>
          </a:prstGeom>
        </p:spPr>
      </p:pic>
      <p:sp>
        <p:nvSpPr>
          <p:cNvPr id="12" name="Ellipse 11"/>
          <p:cNvSpPr/>
          <p:nvPr/>
        </p:nvSpPr>
        <p:spPr>
          <a:xfrm>
            <a:off x="10704438" y="5237531"/>
            <a:ext cx="240027" cy="416995"/>
          </a:xfrm>
          <a:prstGeom prst="ellipse">
            <a:avLst/>
          </a:prstGeom>
          <a:noFill/>
          <a:ln w="19050">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de-CH"/>
          </a:p>
        </p:txBody>
      </p:sp>
    </p:spTree>
    <p:extLst>
      <p:ext uri="{BB962C8B-B14F-4D97-AF65-F5344CB8AC3E}">
        <p14:creationId xmlns:p14="http://schemas.microsoft.com/office/powerpoint/2010/main" val="4121605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July 3rd, 2019</a:t>
            </a:r>
            <a:endParaRPr lang="en-US" dirty="0"/>
          </a:p>
        </p:txBody>
      </p:sp>
      <p:sp>
        <p:nvSpPr>
          <p:cNvPr id="5" name="Fußzeilenplatzhalter 4"/>
          <p:cNvSpPr>
            <a:spLocks noGrp="1"/>
          </p:cNvSpPr>
          <p:nvPr>
            <p:ph type="ftr" sz="quarter" idx="11"/>
          </p:nvPr>
        </p:nvSpPr>
        <p:spPr/>
        <p:txBody>
          <a:bodyPr/>
          <a:lstStyle/>
          <a:p>
            <a:r>
              <a:rPr lang="en-US" smtClean="0"/>
              <a:t>ECFA Report</a:t>
            </a:r>
            <a:endParaRPr lang="en-US" dirty="0"/>
          </a:p>
        </p:txBody>
      </p:sp>
      <p:sp>
        <p:nvSpPr>
          <p:cNvPr id="6" name="Foliennummernplatzhalter 5"/>
          <p:cNvSpPr>
            <a:spLocks noGrp="1"/>
          </p:cNvSpPr>
          <p:nvPr>
            <p:ph type="sldNum" sz="quarter" idx="12"/>
          </p:nvPr>
        </p:nvSpPr>
        <p:spPr/>
        <p:txBody>
          <a:bodyPr/>
          <a:lstStyle/>
          <a:p>
            <a:fld id="{D47CF28C-F735-C843-9143-DAF799FFF232}" type="slidenum">
              <a:rPr lang="en-US" smtClean="0"/>
              <a:t>17</a:t>
            </a:fld>
            <a:endParaRPr lang="en-US"/>
          </a:p>
        </p:txBody>
      </p:sp>
      <p:sp>
        <p:nvSpPr>
          <p:cNvPr id="7" name="Titel 1"/>
          <p:cNvSpPr>
            <a:spLocks noGrp="1"/>
          </p:cNvSpPr>
          <p:nvPr>
            <p:ph type="title"/>
          </p:nvPr>
        </p:nvSpPr>
        <p:spPr>
          <a:xfrm>
            <a:off x="594360" y="702087"/>
            <a:ext cx="8229600" cy="778098"/>
          </a:xfrm>
        </p:spPr>
        <p:txBody>
          <a:bodyPr>
            <a:normAutofit/>
          </a:bodyPr>
          <a:lstStyle/>
          <a:p>
            <a:r>
              <a:rPr lang="de-DE" sz="3200" dirty="0" err="1" smtClean="0"/>
              <a:t>Upcoming</a:t>
            </a:r>
            <a:r>
              <a:rPr lang="de-DE" sz="3200" dirty="0" smtClean="0"/>
              <a:t> Workshop on </a:t>
            </a:r>
            <a:r>
              <a:rPr lang="de-DE" sz="3200" dirty="0" err="1" smtClean="0"/>
              <a:t>sustainable</a:t>
            </a:r>
            <a:r>
              <a:rPr lang="de-DE" sz="3200" dirty="0" smtClean="0"/>
              <a:t> RIs</a:t>
            </a:r>
            <a:endParaRPr lang="de-CH" sz="3200" dirty="0"/>
          </a:p>
        </p:txBody>
      </p:sp>
      <p:sp>
        <p:nvSpPr>
          <p:cNvPr id="8" name="Textfeld 7"/>
          <p:cNvSpPr txBox="1"/>
          <p:nvPr/>
        </p:nvSpPr>
        <p:spPr>
          <a:xfrm>
            <a:off x="5940152" y="3645366"/>
            <a:ext cx="2098576" cy="2031325"/>
          </a:xfrm>
          <a:prstGeom prst="rect">
            <a:avLst/>
          </a:prstGeom>
          <a:noFill/>
        </p:spPr>
        <p:txBody>
          <a:bodyPr wrap="square" rtlCol="0">
            <a:spAutoFit/>
          </a:bodyPr>
          <a:lstStyle/>
          <a:p>
            <a:r>
              <a:rPr lang="de-CH" sz="1400" b="1" dirty="0" err="1"/>
              <a:t>Organizing</a:t>
            </a:r>
            <a:r>
              <a:rPr lang="de-CH" sz="1400" b="1" dirty="0"/>
              <a:t> </a:t>
            </a:r>
            <a:r>
              <a:rPr lang="de-CH" sz="1400" b="1" dirty="0" err="1"/>
              <a:t>Committee</a:t>
            </a:r>
            <a:endParaRPr lang="de-CH" sz="1400" dirty="0"/>
          </a:p>
          <a:p>
            <a:r>
              <a:rPr lang="de-CH" sz="1400" dirty="0"/>
              <a:t>Carlo </a:t>
            </a:r>
            <a:r>
              <a:rPr lang="de-CH" sz="1400" dirty="0" err="1"/>
              <a:t>Bocchetta</a:t>
            </a:r>
            <a:r>
              <a:rPr lang="de-CH" sz="1400" dirty="0"/>
              <a:t>, </a:t>
            </a:r>
            <a:r>
              <a:rPr lang="de-CH" sz="1400" dirty="0" smtClean="0"/>
              <a:t>ESS</a:t>
            </a:r>
            <a:r>
              <a:rPr lang="de-CH" sz="1400" dirty="0"/>
              <a:t/>
            </a:r>
            <a:br>
              <a:rPr lang="de-CH" sz="1400" dirty="0"/>
            </a:br>
            <a:r>
              <a:rPr lang="de-CH" sz="1400" dirty="0" smtClean="0"/>
              <a:t>Frederick </a:t>
            </a:r>
            <a:r>
              <a:rPr lang="de-CH" sz="1400" dirty="0" err="1"/>
              <a:t>Bordry</a:t>
            </a:r>
            <a:r>
              <a:rPr lang="de-CH" sz="1400" dirty="0"/>
              <a:t>, CERN</a:t>
            </a:r>
            <a:br>
              <a:rPr lang="de-CH" sz="1400" dirty="0"/>
            </a:br>
            <a:r>
              <a:rPr lang="de-CH" sz="1400" dirty="0" smtClean="0"/>
              <a:t>Florian </a:t>
            </a:r>
            <a:r>
              <a:rPr lang="de-CH" sz="1400" dirty="0" err="1" smtClean="0"/>
              <a:t>Gliksohn</a:t>
            </a:r>
            <a:r>
              <a:rPr lang="de-CH" sz="1400" dirty="0" smtClean="0"/>
              <a:t>, ERF</a:t>
            </a:r>
          </a:p>
          <a:p>
            <a:r>
              <a:rPr lang="de-CH" sz="1400" dirty="0" smtClean="0"/>
              <a:t>Joachim </a:t>
            </a:r>
            <a:r>
              <a:rPr lang="de-CH" sz="1400" dirty="0"/>
              <a:t>Grillenberger, </a:t>
            </a:r>
            <a:r>
              <a:rPr lang="de-CH" sz="1400" dirty="0" smtClean="0"/>
              <a:t>PSI</a:t>
            </a:r>
          </a:p>
          <a:p>
            <a:r>
              <a:rPr lang="de-CH" sz="1400" dirty="0" smtClean="0"/>
              <a:t>Frank </a:t>
            </a:r>
            <a:r>
              <a:rPr lang="de-CH" sz="1400" dirty="0"/>
              <a:t>Lehner, </a:t>
            </a:r>
            <a:r>
              <a:rPr lang="de-CH" sz="1400" dirty="0" smtClean="0"/>
              <a:t>DESY</a:t>
            </a:r>
            <a:r>
              <a:rPr lang="de-CH" sz="1400" dirty="0"/>
              <a:t/>
            </a:r>
            <a:br>
              <a:rPr lang="de-CH" sz="1400" dirty="0"/>
            </a:br>
            <a:r>
              <a:rPr lang="de-CH" sz="1400" dirty="0" smtClean="0"/>
              <a:t>Thomas </a:t>
            </a:r>
            <a:r>
              <a:rPr lang="de-CH" sz="1400" dirty="0"/>
              <a:t>Schmidt, PSI</a:t>
            </a:r>
            <a:br>
              <a:rPr lang="de-CH" sz="1400" dirty="0"/>
            </a:br>
            <a:r>
              <a:rPr lang="de-CH" sz="1400" dirty="0" smtClean="0"/>
              <a:t>Carlo </a:t>
            </a:r>
            <a:r>
              <a:rPr lang="de-CH" sz="1400" dirty="0" err="1"/>
              <a:t>Rizzuto</a:t>
            </a:r>
            <a:r>
              <a:rPr lang="de-CH" sz="1400" dirty="0"/>
              <a:t>, </a:t>
            </a:r>
            <a:r>
              <a:rPr lang="de-CH" sz="1400" dirty="0" smtClean="0"/>
              <a:t>ELI</a:t>
            </a:r>
          </a:p>
          <a:p>
            <a:r>
              <a:rPr lang="de-CH" sz="1400" dirty="0" smtClean="0"/>
              <a:t>Mike </a:t>
            </a:r>
            <a:r>
              <a:rPr lang="de-CH" sz="1400" dirty="0"/>
              <a:t>Seidel, </a:t>
            </a:r>
            <a:r>
              <a:rPr lang="de-CH" sz="1400" dirty="0" smtClean="0"/>
              <a:t>PSI</a:t>
            </a:r>
            <a:endParaRPr lang="de-CH" sz="1400" dirty="0"/>
          </a:p>
        </p:txBody>
      </p:sp>
      <p:pic>
        <p:nvPicPr>
          <p:cNvPr id="9" name="Grafik 8"/>
          <p:cNvPicPr>
            <a:picLocks noChangeAspect="1"/>
          </p:cNvPicPr>
          <p:nvPr/>
        </p:nvPicPr>
        <p:blipFill>
          <a:blip r:embed="rId2"/>
          <a:stretch>
            <a:fillRect/>
          </a:stretch>
        </p:blipFill>
        <p:spPr>
          <a:xfrm>
            <a:off x="323528" y="1480185"/>
            <a:ext cx="4804809" cy="4583048"/>
          </a:xfrm>
          <a:prstGeom prst="rect">
            <a:avLst/>
          </a:prstGeom>
        </p:spPr>
      </p:pic>
      <p:sp>
        <p:nvSpPr>
          <p:cNvPr id="10" name="Textfeld 9"/>
          <p:cNvSpPr txBox="1"/>
          <p:nvPr/>
        </p:nvSpPr>
        <p:spPr>
          <a:xfrm>
            <a:off x="5940152" y="1499647"/>
            <a:ext cx="3096344" cy="2246769"/>
          </a:xfrm>
          <a:prstGeom prst="rect">
            <a:avLst/>
          </a:prstGeom>
          <a:noFill/>
        </p:spPr>
        <p:txBody>
          <a:bodyPr wrap="square" rtlCol="0">
            <a:spAutoFit/>
          </a:bodyPr>
          <a:lstStyle/>
          <a:p>
            <a:r>
              <a:rPr lang="en-US" sz="1400" b="1" dirty="0" smtClean="0">
                <a:solidFill>
                  <a:srgbClr val="C00000"/>
                </a:solidFill>
              </a:rPr>
              <a:t>Program</a:t>
            </a:r>
          </a:p>
          <a:p>
            <a:pPr marL="342900" indent="-342900">
              <a:buFont typeface="+mj-lt"/>
              <a:buAutoNum type="arabicPeriod"/>
            </a:pPr>
            <a:r>
              <a:rPr lang="en-US" sz="1400" dirty="0" smtClean="0"/>
              <a:t>General sustainability aspects </a:t>
            </a:r>
            <a:r>
              <a:rPr lang="en-US" sz="1400" dirty="0"/>
              <a:t>(6)</a:t>
            </a:r>
            <a:endParaRPr lang="de-CH" sz="1400" dirty="0"/>
          </a:p>
          <a:p>
            <a:pPr marL="342900" indent="-342900">
              <a:buFont typeface="+mj-lt"/>
              <a:buAutoNum type="arabicPeriod"/>
            </a:pPr>
            <a:r>
              <a:rPr lang="en-US" sz="1400" dirty="0" smtClean="0"/>
              <a:t>Energy </a:t>
            </a:r>
            <a:r>
              <a:rPr lang="en-US" sz="1400" dirty="0"/>
              <a:t>management at Research Infrastructures </a:t>
            </a:r>
            <a:r>
              <a:rPr lang="en-US" sz="1400" dirty="0" smtClean="0"/>
              <a:t>(</a:t>
            </a:r>
            <a:r>
              <a:rPr lang="en-US" sz="1400" dirty="0"/>
              <a:t>8)</a:t>
            </a:r>
            <a:endParaRPr lang="de-CH" sz="1400" dirty="0"/>
          </a:p>
          <a:p>
            <a:pPr marL="342900" indent="-342900">
              <a:buFont typeface="+mj-lt"/>
              <a:buAutoNum type="arabicPeriod"/>
            </a:pPr>
            <a:r>
              <a:rPr lang="en-US" sz="1400" dirty="0"/>
              <a:t>Energy efficient technologies </a:t>
            </a:r>
            <a:r>
              <a:rPr lang="en-US" sz="1400" dirty="0" smtClean="0"/>
              <a:t>(</a:t>
            </a:r>
            <a:r>
              <a:rPr lang="en-US" sz="1400" dirty="0"/>
              <a:t>8)</a:t>
            </a:r>
            <a:endParaRPr lang="de-CH" sz="1400" dirty="0"/>
          </a:p>
          <a:p>
            <a:pPr marL="342900" indent="-342900">
              <a:buFont typeface="+mj-lt"/>
              <a:buAutoNum type="arabicPeriod"/>
            </a:pPr>
            <a:r>
              <a:rPr lang="en-US" sz="1400" dirty="0" smtClean="0"/>
              <a:t>Research </a:t>
            </a:r>
            <a:r>
              <a:rPr lang="en-US" sz="1400" dirty="0"/>
              <a:t>on Sustainable Technologies using RI’s (4)</a:t>
            </a:r>
            <a:endParaRPr lang="de-CH" sz="1400" dirty="0"/>
          </a:p>
          <a:p>
            <a:pPr marL="342900" indent="-342900">
              <a:buFont typeface="+mj-lt"/>
              <a:buAutoNum type="arabicPeriod"/>
            </a:pPr>
            <a:r>
              <a:rPr lang="en-US" sz="1400" dirty="0" smtClean="0"/>
              <a:t>Cryogenic </a:t>
            </a:r>
            <a:r>
              <a:rPr lang="en-US" sz="1400" dirty="0"/>
              <a:t>Systems and Conventional Cooling (4)</a:t>
            </a:r>
            <a:endParaRPr lang="de-CH" sz="1400" dirty="0"/>
          </a:p>
          <a:p>
            <a:endParaRPr lang="de-CH" sz="1400" dirty="0"/>
          </a:p>
        </p:txBody>
      </p:sp>
      <p:sp>
        <p:nvSpPr>
          <p:cNvPr id="11" name="Textfeld 10"/>
          <p:cNvSpPr txBox="1"/>
          <p:nvPr/>
        </p:nvSpPr>
        <p:spPr>
          <a:xfrm>
            <a:off x="323528" y="6095037"/>
            <a:ext cx="5031427" cy="523220"/>
          </a:xfrm>
          <a:prstGeom prst="rect">
            <a:avLst/>
          </a:prstGeom>
          <a:solidFill>
            <a:srgbClr val="FFFFCC"/>
          </a:solidFill>
          <a:ln>
            <a:solidFill>
              <a:schemeClr val="tx2"/>
            </a:solidFill>
          </a:ln>
          <a:effectLst/>
        </p:spPr>
        <p:txBody>
          <a:bodyPr wrap="square" rtlCol="0">
            <a:spAutoFit/>
          </a:bodyPr>
          <a:lstStyle/>
          <a:p>
            <a:r>
              <a:rPr lang="de-DE" sz="1400" dirty="0" err="1" smtClean="0"/>
              <a:t>reserve</a:t>
            </a:r>
            <a:r>
              <a:rPr lang="de-DE" sz="1400" dirty="0" smtClean="0"/>
              <a:t> </a:t>
            </a:r>
            <a:r>
              <a:rPr lang="de-DE" sz="1400" dirty="0" err="1" smtClean="0"/>
              <a:t>the</a:t>
            </a:r>
            <a:r>
              <a:rPr lang="de-DE" sz="1400" dirty="0" smtClean="0"/>
              <a:t> </a:t>
            </a:r>
            <a:r>
              <a:rPr lang="de-DE" sz="1400" dirty="0" err="1" smtClean="0"/>
              <a:t>date</a:t>
            </a:r>
            <a:r>
              <a:rPr lang="de-DE" sz="1400" dirty="0" smtClean="0"/>
              <a:t>: Paul Scherrer Institut, CH, </a:t>
            </a:r>
            <a:r>
              <a:rPr lang="de-DE" sz="1400" b="1" dirty="0" smtClean="0"/>
              <a:t>November 28-29, 2019</a:t>
            </a:r>
          </a:p>
          <a:p>
            <a:r>
              <a:rPr lang="de-CH" sz="1400" dirty="0">
                <a:hlinkClick r:id="rId3"/>
              </a:rPr>
              <a:t>https://indico.psi.ch/event/6754/</a:t>
            </a:r>
            <a:r>
              <a:rPr lang="de-CH" sz="1400" dirty="0"/>
              <a:t> </a:t>
            </a:r>
          </a:p>
        </p:txBody>
      </p:sp>
    </p:spTree>
    <p:extLst>
      <p:ext uri="{BB962C8B-B14F-4D97-AF65-F5344CB8AC3E}">
        <p14:creationId xmlns:p14="http://schemas.microsoft.com/office/powerpoint/2010/main" val="3755812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idx="1"/>
          </p:nvPr>
        </p:nvSpPr>
        <p:spPr/>
        <p:txBody>
          <a:bodyPr/>
          <a:lstStyle/>
          <a:p>
            <a:endParaRPr lang="de-DE"/>
          </a:p>
        </p:txBody>
      </p:sp>
      <p:sp>
        <p:nvSpPr>
          <p:cNvPr id="18" name="Slide Number Placeholder 1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15" name="Group 14"/>
          <p:cNvGrpSpPr/>
          <p:nvPr/>
        </p:nvGrpSpPr>
        <p:grpSpPr>
          <a:xfrm>
            <a:off x="609602" y="910765"/>
            <a:ext cx="10980324" cy="5445586"/>
            <a:chOff x="514882" y="0"/>
            <a:chExt cx="7455952" cy="1175758"/>
          </a:xfrm>
        </p:grpSpPr>
        <p:sp>
          <p:nvSpPr>
            <p:cNvPr id="19" name="Rectangle 1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0" name="Rectangle 19"/>
            <p:cNvSpPr/>
            <p:nvPr/>
          </p:nvSpPr>
          <p:spPr>
            <a:xfrm>
              <a:off x="514882" y="0"/>
              <a:ext cx="7455952" cy="11757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a:ea typeface="+mn-ea"/>
                  <a:cs typeface="+mn-cs"/>
                </a:rPr>
                <a:t>Schedule of ECFA </a:t>
              </a:r>
              <a:r>
                <a:rPr kumimoji="0" lang="en-US" sz="2400" b="1" i="1" u="none" strike="noStrike" kern="1200" cap="none" spc="0" normalizeH="0" baseline="0" noProof="0" dirty="0" smtClean="0">
                  <a:ln>
                    <a:noFill/>
                  </a:ln>
                  <a:solidFill>
                    <a:prstClr val="black"/>
                  </a:solidFill>
                  <a:effectLst/>
                  <a:uLnTx/>
                  <a:uFillTx/>
                  <a:latin typeface="Calibri"/>
                  <a:ea typeface="+mn-ea"/>
                  <a:cs typeface="+mn-cs"/>
                </a:rPr>
                <a:t>meetings</a:t>
              </a:r>
            </a:p>
            <a:p>
              <a:pPr marL="1444625" lvl="3" indent="-342900">
                <a:buFont typeface="Arial" panose="020B0604020202020204" pitchFamily="34" charset="0"/>
                <a:buChar char="•"/>
                <a:defRPr/>
              </a:pPr>
              <a:r>
                <a:rPr lang="en-US" sz="2000" dirty="0">
                  <a:solidFill>
                    <a:prstClr val="black"/>
                  </a:solidFill>
                  <a:latin typeface="Calibri"/>
                </a:rPr>
                <a:t>c</a:t>
              </a:r>
              <a:r>
                <a:rPr kumimoji="0" lang="en-US" sz="2000" b="0" i="0" u="none" strike="noStrike" kern="1200" cap="none" spc="0" normalizeH="0" baseline="0" noProof="0" dirty="0" err="1" smtClean="0">
                  <a:ln>
                    <a:noFill/>
                  </a:ln>
                  <a:solidFill>
                    <a:prstClr val="black"/>
                  </a:solidFill>
                  <a:effectLst/>
                  <a:uLnTx/>
                  <a:uFillTx/>
                  <a:latin typeface="Calibri"/>
                  <a:ea typeface="+mn-ea"/>
                  <a:cs typeface="+mn-cs"/>
                </a:rPr>
                <a:t>ountry</a:t>
              </a: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 visits: presentations on particle</a:t>
              </a:r>
              <a:r>
                <a:rPr kumimoji="0" lang="en-US" sz="2000" b="0" i="0" u="none" strike="noStrike" kern="1200" cap="none" spc="0" normalizeH="0" noProof="0" dirty="0" smtClean="0">
                  <a:ln>
                    <a:noFill/>
                  </a:ln>
                  <a:solidFill>
                    <a:prstClr val="black"/>
                  </a:solidFill>
                  <a:effectLst/>
                  <a:uLnTx/>
                  <a:uFillTx/>
                  <a:latin typeface="Calibri"/>
                  <a:ea typeface="+mn-ea"/>
                  <a:cs typeface="+mn-cs"/>
                </a:rPr>
                <a:t> physics</a:t>
              </a:r>
              <a:r>
                <a:rPr lang="en-US" sz="2000" dirty="0">
                  <a:solidFill>
                    <a:prstClr val="black"/>
                  </a:solidFill>
                  <a:latin typeface="Calibri"/>
                </a:rPr>
                <a:t> </a:t>
              </a:r>
              <a:r>
                <a:rPr lang="en-US" sz="2000" dirty="0" smtClean="0">
                  <a:solidFill>
                    <a:prstClr val="black"/>
                  </a:solidFill>
                  <a:latin typeface="Calibri"/>
                </a:rPr>
                <a:t>/</a:t>
              </a:r>
              <a:r>
                <a:rPr kumimoji="0" lang="en-US" sz="2000" b="0" i="0" u="none" strike="noStrike" kern="1200" cap="none" spc="0" normalizeH="0" noProof="0" dirty="0" smtClean="0">
                  <a:ln>
                    <a:noFill/>
                  </a:ln>
                  <a:solidFill>
                    <a:prstClr val="black"/>
                  </a:solidFill>
                  <a:effectLst/>
                  <a:uLnTx/>
                  <a:uFillTx/>
                  <a:latin typeface="Calibri"/>
                  <a:ea typeface="+mn-ea"/>
                  <a:cs typeface="+mn-cs"/>
                </a:rPr>
                <a:t> accelerator developments</a:t>
              </a:r>
            </a:p>
            <a:p>
              <a:pPr marL="1444625" lvl="3" indent="-342900">
                <a:buFont typeface="Arial" panose="020B0604020202020204" pitchFamily="34" charset="0"/>
                <a:buChar char="•"/>
                <a:defRPr/>
              </a:pPr>
              <a:r>
                <a:rPr kumimoji="0" lang="en-US" sz="2000" b="0" i="0" u="none" strike="noStrike" kern="1200" cap="none" spc="0" normalizeH="0" noProof="0" dirty="0" smtClean="0">
                  <a:ln>
                    <a:noFill/>
                  </a:ln>
                  <a:solidFill>
                    <a:prstClr val="black"/>
                  </a:solidFill>
                  <a:effectLst/>
                  <a:uLnTx/>
                  <a:uFillTx/>
                  <a:latin typeface="Calibri"/>
                  <a:ea typeface="+mn-ea"/>
                  <a:cs typeface="+mn-cs"/>
                </a:rPr>
                <a:t>RECFA closed meeting to work out comments, recommendations</a:t>
              </a:r>
            </a:p>
            <a:p>
              <a:pPr marL="1444625" lvl="3" indent="-342900">
                <a:buFont typeface="Arial" panose="020B0604020202020204" pitchFamily="34" charset="0"/>
                <a:buChar char="•"/>
                <a:defRPr/>
              </a:pPr>
              <a:r>
                <a:rPr lang="en-US" sz="2000" baseline="0" dirty="0" smtClean="0">
                  <a:solidFill>
                    <a:prstClr val="black"/>
                  </a:solidFill>
                  <a:latin typeface="Calibri"/>
                </a:rPr>
                <a:t>compilation of letter</a:t>
              </a:r>
            </a:p>
            <a:p>
              <a:pPr marL="644525" lvl="2">
                <a:spcBef>
                  <a:spcPts val="1200"/>
                </a:spcBef>
                <a:defRPr/>
              </a:pPr>
              <a:r>
                <a:rPr lang="en-US" sz="2000" dirty="0">
                  <a:solidFill>
                    <a:prstClr val="black"/>
                  </a:solidFill>
                  <a:latin typeface="Calibri"/>
                </a:rPr>
                <a:t>v</a:t>
              </a:r>
              <a:r>
                <a:rPr kumimoji="0" lang="en-US" sz="2000" b="0" i="0" u="none" strike="noStrike" kern="1200" cap="none" spc="0" normalizeH="0" noProof="0" dirty="0" err="1" smtClean="0">
                  <a:ln>
                    <a:noFill/>
                  </a:ln>
                  <a:solidFill>
                    <a:prstClr val="black"/>
                  </a:solidFill>
                  <a:effectLst/>
                  <a:uLnTx/>
                  <a:uFillTx/>
                  <a:latin typeface="Calibri"/>
                  <a:ea typeface="+mn-ea"/>
                  <a:cs typeface="+mn-cs"/>
                </a:rPr>
                <a:t>isits</a:t>
              </a:r>
              <a:r>
                <a:rPr kumimoji="0" lang="en-US" sz="2000" b="0" i="0" u="none" strike="noStrike" kern="1200" cap="none" spc="0" normalizeH="0" noProof="0" dirty="0" smtClean="0">
                  <a:ln>
                    <a:noFill/>
                  </a:ln>
                  <a:solidFill>
                    <a:prstClr val="black"/>
                  </a:solidFill>
                  <a:effectLst/>
                  <a:uLnTx/>
                  <a:uFillTx/>
                  <a:latin typeface="Calibri"/>
                  <a:ea typeface="+mn-ea"/>
                  <a:cs typeface="+mn-cs"/>
                </a:rPr>
                <a:t> 2019:</a:t>
              </a:r>
              <a:endParaRPr kumimoji="0" lang="en-US" sz="900" b="0" i="0" u="none" strike="noStrike" kern="1200" cap="none" spc="0" normalizeH="0" baseline="0" noProof="0" dirty="0">
                <a:ln>
                  <a:noFill/>
                </a:ln>
                <a:solidFill>
                  <a:prstClr val="black"/>
                </a:solidFill>
                <a:effectLst/>
                <a:uLnTx/>
                <a:uFillTx/>
                <a:latin typeface="Calibri"/>
                <a:ea typeface="+mn-ea"/>
                <a:cs typeface="+mn-cs"/>
              </a:endParaRPr>
            </a:p>
            <a:p>
              <a:pPr marL="98742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US" sz="2000" b="0" i="1" u="none" strike="noStrike" kern="1200" cap="none" spc="0" normalizeH="0" baseline="0" noProof="0" dirty="0">
                  <a:ln>
                    <a:noFill/>
                  </a:ln>
                  <a:solidFill>
                    <a:srgbClr val="008000"/>
                  </a:solidFill>
                  <a:effectLst/>
                  <a:uLnTx/>
                  <a:uFillTx/>
                  <a:latin typeface="Calibri"/>
                  <a:ea typeface="+mn-ea"/>
                  <a:cs typeface="+mn-cs"/>
                </a:rPr>
                <a:t>Spain (Madrid), March 1-2, 2019</a:t>
              </a:r>
            </a:p>
            <a:p>
              <a:pPr marL="98742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US" sz="2000" b="0" i="1" u="none" strike="noStrike" kern="1200" cap="none" spc="0" normalizeH="0" baseline="0" noProof="0" dirty="0">
                  <a:ln>
                    <a:noFill/>
                  </a:ln>
                  <a:solidFill>
                    <a:srgbClr val="008000"/>
                  </a:solidFill>
                  <a:effectLst/>
                  <a:uLnTx/>
                  <a:uFillTx/>
                  <a:latin typeface="Calibri"/>
                  <a:ea typeface="+mn-ea"/>
                  <a:cs typeface="+mn-cs"/>
                </a:rPr>
                <a:t>Slovenia (Ljubljana), April 5-6, 2019</a:t>
              </a:r>
            </a:p>
            <a:p>
              <a:pPr marL="98742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US" sz="2000" b="0" i="1" u="none" strike="noStrike" kern="1200" cap="none" spc="0" normalizeH="0" baseline="0" noProof="0" dirty="0">
                  <a:ln>
                    <a:noFill/>
                  </a:ln>
                  <a:solidFill>
                    <a:srgbClr val="008000"/>
                  </a:solidFill>
                  <a:effectLst/>
                  <a:uLnTx/>
                  <a:uFillTx/>
                  <a:latin typeface="Calibri"/>
                  <a:ea typeface="+mn-ea"/>
                  <a:cs typeface="+mn-cs"/>
                </a:rPr>
                <a:t>Poland (Warsaw), May 24-25, 2019</a:t>
              </a:r>
            </a:p>
            <a:p>
              <a:pPr marL="98742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US" sz="2000" b="0" i="0" u="none" strike="noStrike" kern="1200" cap="none" spc="0" normalizeH="0" baseline="0" noProof="0" dirty="0">
                  <a:ln>
                    <a:noFill/>
                  </a:ln>
                  <a:solidFill>
                    <a:srgbClr val="000000"/>
                  </a:solidFill>
                  <a:effectLst/>
                  <a:uLnTx/>
                  <a:uFillTx/>
                  <a:latin typeface="Calibri"/>
                  <a:ea typeface="+mn-ea"/>
                  <a:cs typeface="+mn-cs"/>
                </a:rPr>
                <a:t>Joint ECFA and EPS-HEPP session (Ghent), July 13, 2019 (including RECFA meeting)</a:t>
              </a:r>
            </a:p>
            <a:p>
              <a:pPr marL="98742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US" sz="2000" b="0" i="0" u="none" strike="noStrike" kern="1200" cap="none" spc="0" normalizeH="0" baseline="0" noProof="0" dirty="0">
                  <a:ln>
                    <a:noFill/>
                  </a:ln>
                  <a:solidFill>
                    <a:srgbClr val="008000"/>
                  </a:solidFill>
                  <a:effectLst/>
                  <a:uLnTx/>
                  <a:uFillTx/>
                  <a:latin typeface="Calibri"/>
                  <a:ea typeface="+mn-ea"/>
                  <a:cs typeface="+mn-cs"/>
                </a:rPr>
                <a:t>Cyprus, October 25-26, </a:t>
              </a:r>
              <a:r>
                <a:rPr kumimoji="0" lang="en-US" sz="2000" b="0" i="0" u="none" strike="noStrike" kern="1200" cap="none" spc="0" normalizeH="0" baseline="0" noProof="0" dirty="0" smtClean="0">
                  <a:ln>
                    <a:noFill/>
                  </a:ln>
                  <a:solidFill>
                    <a:srgbClr val="008000"/>
                  </a:solidFill>
                  <a:effectLst/>
                  <a:uLnTx/>
                  <a:uFillTx/>
                  <a:latin typeface="Calibri"/>
                  <a:ea typeface="+mn-ea"/>
                  <a:cs typeface="+mn-cs"/>
                </a:rPr>
                <a:t>2019 (confirmed)</a:t>
              </a:r>
              <a:endParaRPr kumimoji="0" lang="en-US" sz="2000" b="0" i="0" u="none" strike="noStrike" kern="1200" cap="none" spc="0" normalizeH="0" baseline="0" noProof="0" dirty="0">
                <a:ln>
                  <a:noFill/>
                </a:ln>
                <a:solidFill>
                  <a:srgbClr val="008000"/>
                </a:solidFill>
                <a:effectLst/>
                <a:uLnTx/>
                <a:uFillTx/>
                <a:latin typeface="Calibri"/>
                <a:ea typeface="+mn-ea"/>
                <a:cs typeface="+mn-cs"/>
              </a:endParaRPr>
            </a:p>
            <a:p>
              <a:pPr marL="98742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US" sz="2000" b="0" i="0" u="none" strike="noStrike" kern="1200" cap="none" spc="0" normalizeH="0" baseline="0" noProof="0" dirty="0">
                  <a:ln>
                    <a:noFill/>
                  </a:ln>
                  <a:solidFill>
                    <a:srgbClr val="000000"/>
                  </a:solidFill>
                  <a:effectLst/>
                  <a:uLnTx/>
                  <a:uFillTx/>
                  <a:latin typeface="Calibri"/>
                  <a:ea typeface="+mn-ea"/>
                  <a:cs typeface="+mn-cs"/>
                </a:rPr>
                <a:t>CERN, November 14-15, 2019 (including RECFA on 14 Nov and PECFA on 14-15 Nov</a:t>
              </a:r>
              <a:r>
                <a:rPr kumimoji="0" lang="en-US" sz="2000" b="0" i="0" u="none" strike="noStrike" kern="1200" cap="none" spc="0" normalizeH="0" baseline="0" noProof="0" dirty="0" smtClean="0">
                  <a:ln>
                    <a:noFill/>
                  </a:ln>
                  <a:solidFill>
                    <a:srgbClr val="000000"/>
                  </a:solidFill>
                  <a:effectLst/>
                  <a:uLnTx/>
                  <a:uFillTx/>
                  <a:latin typeface="Calibri"/>
                  <a:ea typeface="+mn-ea"/>
                  <a:cs typeface="+mn-cs"/>
                </a:rPr>
                <a:t>)</a:t>
              </a:r>
            </a:p>
            <a:p>
              <a:pPr marL="644525" marR="0" lvl="2" algn="l" defTabSz="914400" rtl="0" eaLnBrk="1" fontAlgn="auto" latinLnBrk="0" hangingPunct="1">
                <a:lnSpc>
                  <a:spcPct val="100000"/>
                </a:lnSpc>
                <a:spcBef>
                  <a:spcPts val="0"/>
                </a:spcBef>
                <a:spcAft>
                  <a:spcPts val="0"/>
                </a:spcAft>
                <a:buClrTx/>
                <a:buSzTx/>
                <a:tabLst/>
                <a:defRPr/>
              </a:pPr>
              <a:endParaRPr lang="en-US" sz="800" dirty="0">
                <a:solidFill>
                  <a:srgbClr val="000000"/>
                </a:solidFill>
                <a:latin typeface="Calibri"/>
              </a:endParaRPr>
            </a:p>
            <a:p>
              <a:pPr marL="644525" marR="0" lvl="2" algn="l"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smtClean="0">
                  <a:ln>
                    <a:noFill/>
                  </a:ln>
                  <a:solidFill>
                    <a:srgbClr val="000000"/>
                  </a:solidFill>
                  <a:effectLst/>
                  <a:uLnTx/>
                  <a:uFillTx/>
                  <a:latin typeface="Calibri"/>
                  <a:ea typeface="+mn-ea"/>
                  <a:cs typeface="+mn-cs"/>
                </a:rPr>
                <a:t>tentative</a:t>
              </a:r>
              <a:r>
                <a:rPr kumimoji="0" lang="en-US" sz="2000" b="0" i="0" u="none" strike="noStrike" kern="1200" cap="none" spc="0" normalizeH="0" noProof="0" dirty="0" smtClean="0">
                  <a:ln>
                    <a:noFill/>
                  </a:ln>
                  <a:solidFill>
                    <a:srgbClr val="000000"/>
                  </a:solidFill>
                  <a:effectLst/>
                  <a:uLnTx/>
                  <a:uFillTx/>
                  <a:latin typeface="Calibri"/>
                  <a:ea typeface="+mn-ea"/>
                  <a:cs typeface="+mn-cs"/>
                </a:rPr>
                <a:t> visits in 2020:</a:t>
              </a:r>
              <a:endParaRPr lang="en-US" sz="2000" dirty="0">
                <a:solidFill>
                  <a:srgbClr val="000000"/>
                </a:solidFill>
              </a:endParaRPr>
            </a:p>
            <a:p>
              <a:pPr marL="987425" lvl="2" indent="-342900">
                <a:buFont typeface="Courier New"/>
                <a:buChar char="o"/>
              </a:pPr>
              <a:r>
                <a:rPr lang="en-US" sz="2000" dirty="0">
                  <a:solidFill>
                    <a:srgbClr val="008000"/>
                  </a:solidFill>
                </a:rPr>
                <a:t>March: Serbia</a:t>
              </a:r>
            </a:p>
            <a:p>
              <a:pPr marL="987425" lvl="2" indent="-342900">
                <a:buFont typeface="Courier New"/>
                <a:buChar char="o"/>
              </a:pPr>
              <a:r>
                <a:rPr lang="en-US" sz="2000" dirty="0">
                  <a:solidFill>
                    <a:srgbClr val="008000"/>
                  </a:solidFill>
                </a:rPr>
                <a:t>April: Ukraine/France??</a:t>
              </a:r>
            </a:p>
            <a:p>
              <a:pPr marL="987425" lvl="2" indent="-342900">
                <a:buFont typeface="Courier New"/>
                <a:buChar char="o"/>
              </a:pPr>
              <a:r>
                <a:rPr lang="en-US" sz="2000" dirty="0">
                  <a:solidFill>
                    <a:srgbClr val="008000"/>
                  </a:solidFill>
                </a:rPr>
                <a:t>May: France/Ukraine??</a:t>
              </a:r>
            </a:p>
            <a:p>
              <a:pPr marL="987425" lvl="2" indent="-342900">
                <a:buFont typeface="Courier New"/>
                <a:buChar char="o"/>
              </a:pPr>
              <a:r>
                <a:rPr lang="en-US" sz="2000" dirty="0">
                  <a:solidFill>
                    <a:srgbClr val="008000"/>
                  </a:solidFill>
                </a:rPr>
                <a:t>October: </a:t>
              </a:r>
              <a:r>
                <a:rPr lang="en-US" sz="2000" dirty="0" smtClean="0">
                  <a:solidFill>
                    <a:srgbClr val="008000"/>
                  </a:solidFill>
                </a:rPr>
                <a:t>Denmark</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grpSp>
      <p:pic>
        <p:nvPicPr>
          <p:cNvPr id="11" name="Picture 10"/>
          <p:cNvPicPr>
            <a:picLocks noChangeAspect="1"/>
          </p:cNvPicPr>
          <p:nvPr/>
        </p:nvPicPr>
        <p:blipFill>
          <a:blip r:embed="rId3"/>
          <a:stretch>
            <a:fillRect/>
          </a:stretch>
        </p:blipFill>
        <p:spPr>
          <a:xfrm>
            <a:off x="0" y="1"/>
            <a:ext cx="7287277" cy="750750"/>
          </a:xfrm>
          <a:prstGeom prst="rect">
            <a:avLst/>
          </a:prstGeom>
        </p:spPr>
      </p:pic>
      <p:sp>
        <p:nvSpPr>
          <p:cNvPr id="8" name="Datumsplatzhalter 7"/>
          <p:cNvSpPr>
            <a:spLocks noGrp="1"/>
          </p:cNvSpPr>
          <p:nvPr>
            <p:ph type="dt" sz="half" idx="10"/>
          </p:nvPr>
        </p:nvSpPr>
        <p:spPr/>
        <p:txBody>
          <a:bodyPr/>
          <a:lstStyle/>
          <a:p>
            <a:r>
              <a:rPr lang="de-DE" smtClean="0"/>
              <a:t>July 3rd, 2019</a:t>
            </a:r>
            <a:endParaRPr lang="en-US" dirty="0"/>
          </a:p>
        </p:txBody>
      </p:sp>
      <p:sp>
        <p:nvSpPr>
          <p:cNvPr id="9" name="Fußzeilenplatzhalter 8"/>
          <p:cNvSpPr>
            <a:spLocks noGrp="1"/>
          </p:cNvSpPr>
          <p:nvPr>
            <p:ph type="ftr" sz="quarter" idx="11"/>
          </p:nvPr>
        </p:nvSpPr>
        <p:spPr/>
        <p:txBody>
          <a:bodyPr/>
          <a:lstStyle/>
          <a:p>
            <a:r>
              <a:rPr lang="en-US" smtClean="0"/>
              <a:t>ECFA Report</a:t>
            </a:r>
            <a:endParaRPr lang="en-US" dirty="0"/>
          </a:p>
        </p:txBody>
      </p:sp>
    </p:spTree>
    <p:extLst>
      <p:ext uri="{BB962C8B-B14F-4D97-AF65-F5344CB8AC3E}">
        <p14:creationId xmlns:p14="http://schemas.microsoft.com/office/powerpoint/2010/main" val="118469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smtClean="0">
                <a:ln>
                  <a:noFill/>
                </a:ln>
                <a:solidFill>
                  <a:prstClr val="black">
                    <a:tint val="75000"/>
                  </a:prstClr>
                </a:solidFill>
                <a:effectLst/>
                <a:uLnTx/>
                <a:uFillTx/>
                <a:latin typeface="Calibri"/>
                <a:ea typeface="+mn-ea"/>
                <a:cs typeface="+mn-cs"/>
              </a:rPr>
              <a:t>July 3rd, 2019</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7" name="Footer Placeholder 1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ECFA Report</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8" name="Slide Number Placeholder 1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15" name="Group 14"/>
          <p:cNvGrpSpPr/>
          <p:nvPr/>
        </p:nvGrpSpPr>
        <p:grpSpPr>
          <a:xfrm>
            <a:off x="609602" y="910765"/>
            <a:ext cx="10980324" cy="5445586"/>
            <a:chOff x="514882" y="0"/>
            <a:chExt cx="7455952" cy="1175758"/>
          </a:xfrm>
        </p:grpSpPr>
        <p:sp>
          <p:nvSpPr>
            <p:cNvPr id="19" name="Rectangle 1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0" name="Rectangle 1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a:ln>
                    <a:noFill/>
                  </a:ln>
                  <a:solidFill>
                    <a:prstClr val="black"/>
                  </a:solidFill>
                  <a:effectLst/>
                  <a:uLnTx/>
                  <a:uFillTx/>
                  <a:latin typeface="Calibri"/>
                  <a:ea typeface="+mn-ea"/>
                  <a:cs typeface="+mn-cs"/>
                </a:rPr>
                <a:t>ECFA Working Groups</a:t>
              </a: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a:ea typeface="+mn-ea"/>
                  <a:cs typeface="+mn-cs"/>
                </a:rPr>
                <a:t>Detector R&amp;D Panel: next slides</a:t>
              </a: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err="1">
                  <a:ln>
                    <a:noFill/>
                  </a:ln>
                  <a:solidFill>
                    <a:prstClr val="black"/>
                  </a:solidFill>
                  <a:effectLst/>
                  <a:uLnTx/>
                  <a:uFillTx/>
                  <a:latin typeface="Calibri"/>
                  <a:ea typeface="+mn-ea"/>
                  <a:cs typeface="+mn-cs"/>
                </a:rPr>
                <a:t>ApPEC</a:t>
              </a:r>
              <a:r>
                <a:rPr kumimoji="0" lang="en-US" sz="2400" b="1" i="1" u="none" strike="noStrike" kern="1200" cap="none" spc="0" normalizeH="0" baseline="0" noProof="0" dirty="0">
                  <a:ln>
                    <a:noFill/>
                  </a:ln>
                  <a:solidFill>
                    <a:prstClr val="black"/>
                  </a:solidFill>
                  <a:effectLst/>
                  <a:uLnTx/>
                  <a:uFillTx/>
                  <a:latin typeface="Calibri"/>
                  <a:ea typeface="+mn-ea"/>
                  <a:cs typeface="+mn-cs"/>
                </a:rPr>
                <a:t>-ECFA-</a:t>
              </a:r>
              <a:r>
                <a:rPr kumimoji="0" lang="en-US" sz="2400" b="1" i="1" u="none" strike="noStrike" kern="1200" cap="none" spc="0" normalizeH="0" baseline="0" noProof="0" dirty="0" err="1">
                  <a:ln>
                    <a:noFill/>
                  </a:ln>
                  <a:solidFill>
                    <a:prstClr val="black"/>
                  </a:solidFill>
                  <a:effectLst/>
                  <a:uLnTx/>
                  <a:uFillTx/>
                  <a:latin typeface="Calibri"/>
                  <a:ea typeface="+mn-ea"/>
                  <a:cs typeface="+mn-cs"/>
                </a:rPr>
                <a:t>NuPECC</a:t>
              </a:r>
              <a:r>
                <a:rPr kumimoji="0" lang="en-US" sz="2400" b="1" i="1" u="none" strike="noStrike" kern="1200" cap="none" spc="0" normalizeH="0" baseline="0" noProof="0" dirty="0">
                  <a:ln>
                    <a:noFill/>
                  </a:ln>
                  <a:solidFill>
                    <a:prstClr val="black"/>
                  </a:solidFill>
                  <a:effectLst/>
                  <a:uLnTx/>
                  <a:uFillTx/>
                  <a:latin typeface="Calibri"/>
                  <a:ea typeface="+mn-ea"/>
                  <a:cs typeface="+mn-cs"/>
                </a:rPr>
                <a:t> Joint Seminar: next slides</a:t>
              </a: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a:ea typeface="+mn-ea"/>
                  <a:cs typeface="+mn-cs"/>
                </a:rPr>
                <a:t>ECFA working group on Recognition of Individual Achievements in Large Collaborations: next slides</a:t>
              </a: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a:ea typeface="+mn-ea"/>
                  <a:cs typeface="+mn-cs"/>
                </a:rPr>
                <a:t>Working group on </a:t>
              </a:r>
              <a:r>
                <a:rPr kumimoji="0" lang="en-US" sz="2400" b="1" i="1" u="none" strike="noStrike" kern="1200" cap="none" spc="0" normalizeH="0" baseline="0" noProof="0" dirty="0" err="1">
                  <a:ln>
                    <a:noFill/>
                  </a:ln>
                  <a:solidFill>
                    <a:prstClr val="black"/>
                  </a:solidFill>
                  <a:effectLst/>
                  <a:uLnTx/>
                  <a:uFillTx/>
                  <a:latin typeface="Calibri"/>
                  <a:ea typeface="+mn-ea"/>
                  <a:cs typeface="+mn-cs"/>
                </a:rPr>
                <a:t>Higgs@FutureColliders</a:t>
              </a:r>
              <a:r>
                <a:rPr kumimoji="0" lang="en-US" sz="2400" b="1" i="1" u="none" strike="noStrike" kern="1200" cap="none" spc="0" normalizeH="0" baseline="0" noProof="0" dirty="0">
                  <a:ln>
                    <a:noFill/>
                  </a:ln>
                  <a:solidFill>
                    <a:prstClr val="black"/>
                  </a:solidFill>
                  <a:effectLst/>
                  <a:uLnTx/>
                  <a:uFillTx/>
                  <a:latin typeface="Calibri"/>
                  <a:ea typeface="+mn-ea"/>
                  <a:cs typeface="+mn-cs"/>
                </a:rPr>
                <a:t>: next slides</a:t>
              </a: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p:txBody>
        </p:sp>
      </p:grpSp>
      <p:pic>
        <p:nvPicPr>
          <p:cNvPr id="11" name="Picture 10"/>
          <p:cNvPicPr>
            <a:picLocks noChangeAspect="1"/>
          </p:cNvPicPr>
          <p:nvPr/>
        </p:nvPicPr>
        <p:blipFill>
          <a:blip r:embed="rId3"/>
          <a:stretch>
            <a:fillRect/>
          </a:stretch>
        </p:blipFill>
        <p:spPr>
          <a:xfrm>
            <a:off x="0" y="1"/>
            <a:ext cx="7287277" cy="750750"/>
          </a:xfrm>
          <a:prstGeom prst="rect">
            <a:avLst/>
          </a:prstGeom>
        </p:spPr>
      </p:pic>
    </p:spTree>
    <p:extLst>
      <p:ext uri="{BB962C8B-B14F-4D97-AF65-F5344CB8AC3E}">
        <p14:creationId xmlns:p14="http://schemas.microsoft.com/office/powerpoint/2010/main" val="2560546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smtClean="0">
                <a:ln>
                  <a:noFill/>
                </a:ln>
                <a:solidFill>
                  <a:prstClr val="black">
                    <a:tint val="75000"/>
                  </a:prstClr>
                </a:solidFill>
                <a:effectLst/>
                <a:uLnTx/>
                <a:uFillTx/>
                <a:latin typeface="Calibri"/>
                <a:ea typeface="+mn-ea"/>
                <a:cs typeface="+mn-cs"/>
              </a:rPr>
              <a:t>July 3rd, 2019</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7" name="Footer Placeholder 1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ECFA Report</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8" name="Slide Number Placeholder 1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15" name="Group 14"/>
          <p:cNvGrpSpPr/>
          <p:nvPr/>
        </p:nvGrpSpPr>
        <p:grpSpPr>
          <a:xfrm>
            <a:off x="609602" y="910765"/>
            <a:ext cx="10980324" cy="5445586"/>
            <a:chOff x="514882" y="0"/>
            <a:chExt cx="7455952" cy="1175758"/>
          </a:xfrm>
        </p:grpSpPr>
        <p:sp>
          <p:nvSpPr>
            <p:cNvPr id="19" name="Rectangle 1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0" name="Rectangle 1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a:ea typeface="+mn-ea"/>
                  <a:cs typeface="+mn-cs"/>
                </a:rPr>
                <a:t>ECFA Working Group on Detector R&amp;D</a:t>
              </a:r>
            </a:p>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alibri"/>
                  <a:ea typeface="+mn-ea"/>
                  <a:cs typeface="+mn-cs"/>
                </a:rPr>
                <a:t>“A committee to review detector development efforts for future projects”</a:t>
              </a:r>
            </a:p>
            <a:p>
              <a:pPr marL="187325" marR="0" lvl="1" indent="0" algn="ctr" defTabSz="914400" rtl="0" eaLnBrk="1" fontAlgn="auto" latinLnBrk="0" hangingPunct="1">
                <a:lnSpc>
                  <a:spcPct val="100000"/>
                </a:lnSpc>
                <a:spcBef>
                  <a:spcPts val="0"/>
                </a:spcBef>
                <a:spcAft>
                  <a:spcPts val="0"/>
                </a:spcAft>
                <a:buClrTx/>
                <a:buSzTx/>
                <a:buFontTx/>
                <a:buNone/>
                <a:tabLst/>
                <a:defRPr/>
              </a:pPr>
              <a:r>
                <a:rPr kumimoji="0" lang="en-US" sz="2000" b="0" i="0" u="sng" strike="noStrike" kern="1200" cap="none" spc="0" normalizeH="0" baseline="0" noProof="0" dirty="0">
                  <a:ln>
                    <a:noFill/>
                  </a:ln>
                  <a:solidFill>
                    <a:prstClr val="white"/>
                  </a:solidFill>
                  <a:effectLst/>
                  <a:uLnTx/>
                  <a:uFillTx/>
                  <a:latin typeface="Calibri"/>
                  <a:ea typeface="+mn-ea"/>
                  <a:cs typeface="+mn-cs"/>
                  <a:hlinkClick r:id="rId3"/>
                </a:rPr>
                <a:t>https://cds.cern.ch/record/2235340/files/Statement%20R&amp;D298.pdf</a:t>
              </a:r>
              <a:r>
                <a:rPr kumimoji="0" lang="en-US" sz="2000" b="0" i="0" u="none" strike="noStrike" kern="1200" cap="none" spc="0" normalizeH="0" baseline="0" noProof="0" dirty="0">
                  <a:ln>
                    <a:noFill/>
                  </a:ln>
                  <a:solidFill>
                    <a:prstClr val="white"/>
                  </a:solidFill>
                  <a:effectLst/>
                  <a:uLnTx/>
                  <a:uFillTx/>
                  <a:latin typeface="Calibri"/>
                  <a:ea typeface="+mn-ea"/>
                  <a:cs typeface="+mn-cs"/>
                </a:rPr>
                <a:t> </a:t>
              </a:r>
              <a:endParaRPr kumimoji="0" lang="en-US" sz="2000" b="0" i="0" u="none" strike="noStrike" kern="1200" cap="none" spc="0" normalizeH="0" baseline="0" noProof="0" dirty="0" smtClean="0">
                <a:ln>
                  <a:noFill/>
                </a:ln>
                <a:solidFill>
                  <a:prstClr val="white"/>
                </a:solidFill>
                <a:effectLst/>
                <a:uLnTx/>
                <a:uFillTx/>
                <a:latin typeface="Calibri"/>
                <a:ea typeface="+mn-ea"/>
                <a:cs typeface="+mn-cs"/>
              </a:endParaRPr>
            </a:p>
            <a:p>
              <a:pPr marL="187325" marR="0" lvl="1"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solidFill>
                <a:effectLst/>
                <a:uLnTx/>
                <a:uFillTx/>
                <a:latin typeface="Calibri"/>
                <a:ea typeface="+mn-ea"/>
                <a:cs typeface="+mn-cs"/>
              </a:endParaRPr>
            </a:p>
            <a:p>
              <a:pPr marL="187325" lvl="1" algn="ctr">
                <a:defRPr/>
              </a:pPr>
              <a:r>
                <a:rPr lang="en-US" sz="2000" i="1" dirty="0">
                  <a:solidFill>
                    <a:prstClr val="black"/>
                  </a:solidFill>
                  <a:hlinkClick r:id="rId4"/>
                </a:rPr>
                <a:t>https://</a:t>
              </a:r>
              <a:r>
                <a:rPr lang="en-US" sz="2000" i="1" dirty="0" smtClean="0">
                  <a:solidFill>
                    <a:prstClr val="black"/>
                  </a:solidFill>
                  <a:hlinkClick r:id="rId4"/>
                </a:rPr>
                <a:t>ecfa.web.cern.ch/sites/ecfa.web.cern.ch/files/ECFA_detector_panel_ESPPU_input_Dec2018.pdf</a:t>
              </a:r>
              <a:r>
                <a:rPr lang="en-US" sz="2000" i="1" dirty="0" smtClean="0">
                  <a:solidFill>
                    <a:prstClr val="black"/>
                  </a:solidFill>
                </a:rPr>
                <a:t> </a:t>
              </a:r>
              <a:endParaRPr kumimoji="0" lang="en-US" sz="2000" b="0" i="1" u="none" strike="noStrike" kern="1200" cap="none" spc="0" normalizeH="0" baseline="0" noProof="0" dirty="0">
                <a:ln>
                  <a:noFill/>
                </a:ln>
                <a:solidFill>
                  <a:prstClr val="black"/>
                </a:solidFill>
                <a:effectLst/>
                <a:uLnTx/>
                <a:uFillTx/>
                <a:latin typeface="Calibri"/>
                <a:ea typeface="+mn-ea"/>
                <a:cs typeface="+mn-cs"/>
              </a:endParaRPr>
            </a:p>
            <a:p>
              <a:pPr marL="187325" marR="0" lvl="1"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smtClean="0">
                <a:ln>
                  <a:noFill/>
                </a:ln>
                <a:solidFill>
                  <a:prstClr val="black"/>
                </a:solidFill>
                <a:effectLst/>
                <a:uLnTx/>
                <a:uFillTx/>
                <a:latin typeface="Calibri"/>
                <a:ea typeface="+mn-ea"/>
                <a:cs typeface="+mn-cs"/>
              </a:endParaRPr>
            </a:p>
            <a:p>
              <a:pPr marL="187325" marR="0" lvl="1" indent="0" algn="l" defTabSz="914400" rtl="0" eaLnBrk="1" fontAlgn="auto" latinLnBrk="0" hangingPunct="1">
                <a:lnSpc>
                  <a:spcPct val="100000"/>
                </a:lnSpc>
                <a:spcBef>
                  <a:spcPts val="0"/>
                </a:spcBef>
                <a:spcAft>
                  <a:spcPts val="0"/>
                </a:spcAft>
                <a:buClrTx/>
                <a:buSzTx/>
                <a:buFontTx/>
                <a:buNone/>
                <a:tabLst/>
                <a:defRPr/>
              </a:pPr>
              <a:endParaRPr lang="en-US" sz="1500" dirty="0">
                <a:solidFill>
                  <a:prstClr val="black"/>
                </a:solidFill>
                <a:latin typeface="Calibri"/>
              </a:endParaRPr>
            </a:p>
            <a:p>
              <a:pPr marL="187325" marR="0" lvl="1"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prstClr val="black"/>
                </a:solidFill>
                <a:effectLst/>
                <a:uLnTx/>
                <a:uFillTx/>
                <a:latin typeface="Calibri"/>
                <a:ea typeface="+mn-ea"/>
                <a:cs typeface="+mn-cs"/>
              </a:endParaRPr>
            </a:p>
            <a:p>
              <a:pPr marL="187325" marR="0" lvl="1" algn="l"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The mandate of the Detector R&amp;D panel (ECFA/16/298, June 2016), some extracts:</a:t>
              </a:r>
            </a:p>
            <a:p>
              <a:pPr marL="530225" marR="0" lvl="1" indent="-342900" algn="l" defTabSz="914400" rtl="0" eaLnBrk="1" fontAlgn="auto" latinLnBrk="0" hangingPunct="1">
                <a:lnSpc>
                  <a:spcPct val="100000"/>
                </a:lnSpc>
                <a:spcBef>
                  <a:spcPts val="0"/>
                </a:spcBef>
                <a:spcAft>
                  <a:spcPts val="0"/>
                </a:spcAft>
                <a:buClrTx/>
                <a:buSzTx/>
                <a:buFont typeface="Arial"/>
                <a:buChar char="•"/>
                <a:tabLst/>
                <a:defRPr/>
              </a:pPr>
              <a:r>
                <a:rPr kumimoji="0" lang="en-US" sz="2000" b="0" i="0" u="none" strike="noStrike" kern="1200" cap="none" spc="0" normalizeH="0" baseline="0" noProof="0" dirty="0">
                  <a:ln>
                    <a:noFill/>
                  </a:ln>
                  <a:solidFill>
                    <a:srgbClr val="FF0000"/>
                  </a:solidFill>
                  <a:effectLst/>
                  <a:uLnTx/>
                  <a:uFillTx/>
                  <a:latin typeface="Calibri"/>
                  <a:ea typeface="+mn-ea"/>
                  <a:cs typeface="+mn-cs"/>
                </a:rPr>
                <a:t>The ECFA Detector Panel is aimed at providing advice on detector development efforts for projects in their preliminary and preparatory phases</a:t>
              </a:r>
              <a:r>
                <a:rPr kumimoji="0" lang="en-US" sz="2000" b="0" i="0" u="none" strike="noStrike" kern="1200" cap="none" spc="0" normalizeH="0" baseline="0" noProof="0" dirty="0">
                  <a:ln>
                    <a:noFill/>
                  </a:ln>
                  <a:solidFill>
                    <a:prstClr val="black"/>
                  </a:solidFill>
                  <a:effectLst/>
                  <a:uLnTx/>
                  <a:uFillTx/>
                  <a:latin typeface="Calibri"/>
                  <a:ea typeface="+mn-ea"/>
                  <a:cs typeface="+mn-cs"/>
                </a:rPr>
                <a:t>. It receives R&amp;D proposals on request by research communities, laboratories, institutions, individual authors and bodies such as science funding agencies. It appoints experts charged to evaluate them and make recommendations.</a:t>
              </a:r>
            </a:p>
            <a:p>
              <a:pPr marL="530225" marR="0" lvl="1" indent="-342900" algn="l" defTabSz="914400" rtl="0" eaLnBrk="1" fontAlgn="auto" latinLnBrk="0" hangingPunct="1">
                <a:lnSpc>
                  <a:spcPct val="100000"/>
                </a:lnSpc>
                <a:spcBef>
                  <a:spcPts val="0"/>
                </a:spcBef>
                <a:spcAft>
                  <a:spcPts val="0"/>
                </a:spcAft>
                <a:buClrTx/>
                <a:buSzTx/>
                <a:buFont typeface="Arial"/>
                <a:buChar char="•"/>
                <a:tabLst/>
                <a:defRPr/>
              </a:pPr>
              <a:r>
                <a:rPr kumimoji="0" lang="en-US" sz="2000" b="0" i="0" u="none" strike="noStrike" kern="1200" cap="none" spc="0" normalizeH="0" baseline="0" noProof="0" dirty="0">
                  <a:ln>
                    <a:noFill/>
                  </a:ln>
                  <a:solidFill>
                    <a:srgbClr val="FF0000"/>
                  </a:solidFill>
                  <a:effectLst/>
                  <a:uLnTx/>
                  <a:uFillTx/>
                  <a:latin typeface="Calibri"/>
                  <a:ea typeface="+mn-ea"/>
                  <a:cs typeface="+mn-cs"/>
                </a:rPr>
                <a:t>It helps to create coherence of global detector R&amp;D efforts </a:t>
              </a:r>
              <a:r>
                <a:rPr kumimoji="0" lang="en-US" sz="2000" b="0" i="0" u="none" strike="noStrike" kern="1200" cap="none" spc="0" normalizeH="0" baseline="0" noProof="0" dirty="0">
                  <a:ln>
                    <a:noFill/>
                  </a:ln>
                  <a:solidFill>
                    <a:prstClr val="black"/>
                  </a:solidFill>
                  <a:effectLst/>
                  <a:uLnTx/>
                  <a:uFillTx/>
                  <a:latin typeface="Calibri"/>
                  <a:ea typeface="+mn-ea"/>
                  <a:cs typeface="+mn-cs"/>
                </a:rPr>
                <a:t>by encouraging synergies between different activities and advising funding agencies on request. </a:t>
              </a:r>
            </a:p>
          </p:txBody>
        </p:sp>
      </p:grpSp>
      <p:pic>
        <p:nvPicPr>
          <p:cNvPr id="11" name="Picture 10"/>
          <p:cNvPicPr>
            <a:picLocks noChangeAspect="1"/>
          </p:cNvPicPr>
          <p:nvPr/>
        </p:nvPicPr>
        <p:blipFill>
          <a:blip r:embed="rId5"/>
          <a:stretch>
            <a:fillRect/>
          </a:stretch>
        </p:blipFill>
        <p:spPr>
          <a:xfrm>
            <a:off x="0" y="1"/>
            <a:ext cx="7287277" cy="750750"/>
          </a:xfrm>
          <a:prstGeom prst="rect">
            <a:avLst/>
          </a:prstGeom>
        </p:spPr>
      </p:pic>
    </p:spTree>
    <p:extLst>
      <p:ext uri="{BB962C8B-B14F-4D97-AF65-F5344CB8AC3E}">
        <p14:creationId xmlns:p14="http://schemas.microsoft.com/office/powerpoint/2010/main" val="23532631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15th November 2018</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7" name="Footer Placeholder 16"/>
          <p:cNvSpPr>
            <a:spLocks noGrp="1"/>
          </p:cNvSpPr>
          <p:nvPr>
            <p:ph type="ftr" sz="quarter" idx="11"/>
          </p:nvPr>
        </p:nvSpPr>
        <p:spPr/>
        <p:txBody>
          <a:bodyPr/>
          <a:lstStyle/>
          <a:p>
            <a:pPr marL="0" marR="0" lvl="0" indent="0" algn="ctr" defTabSz="9142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Report of the ECFA Chairperson</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8" name="Slide Number Placeholder 17"/>
          <p:cNvSpPr>
            <a:spLocks noGrp="1"/>
          </p:cNvSpPr>
          <p:nvPr>
            <p:ph type="sldNum" sz="quarter" idx="12"/>
          </p:nvPr>
        </p:nvSpPr>
        <p:spPr/>
        <p:txBody>
          <a:bodyPr/>
          <a:lstStyle/>
          <a:p>
            <a:pPr marL="0" marR="0" lvl="0" indent="0" algn="r" defTabSz="914264" rtl="0" eaLnBrk="1" fontAlgn="auto" latinLnBrk="0" hangingPunct="1">
              <a:lnSpc>
                <a:spcPct val="100000"/>
              </a:lnSpc>
              <a:spcBef>
                <a:spcPts val="0"/>
              </a:spcBef>
              <a:spcAft>
                <a:spcPts val="0"/>
              </a:spcAft>
              <a:buClrTx/>
              <a:buSzTx/>
              <a:buFontTx/>
              <a:buNone/>
              <a:tabLst/>
              <a:defRPr/>
            </a:pPr>
            <a:fld id="{C662D044-6F0C-A44C-85FD-2657997C64D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264"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Rectangle 6"/>
          <p:cNvSpPr/>
          <p:nvPr/>
        </p:nvSpPr>
        <p:spPr>
          <a:xfrm>
            <a:off x="1928102" y="4"/>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8" rIns="91424" bIns="45718"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Calibri"/>
              <a:ea typeface="+mn-ea"/>
              <a:cs typeface="+mn-cs"/>
            </a:endParaRPr>
          </a:p>
        </p:txBody>
      </p:sp>
      <p:grpSp>
        <p:nvGrpSpPr>
          <p:cNvPr id="15" name="Group 14"/>
          <p:cNvGrpSpPr/>
          <p:nvPr/>
        </p:nvGrpSpPr>
        <p:grpSpPr>
          <a:xfrm>
            <a:off x="609603" y="910765"/>
            <a:ext cx="10980324" cy="5445587"/>
            <a:chOff x="514882" y="0"/>
            <a:chExt cx="7455952" cy="1175758"/>
          </a:xfrm>
        </p:grpSpPr>
        <p:sp>
          <p:nvSpPr>
            <p:cNvPr id="19" name="Rectangle 1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a:lstStyle/>
            <a:p>
              <a:pPr marL="0" marR="0" lvl="0" indent="0" algn="l" defTabSz="914264"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Rectangle 1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187293" marR="0" lvl="1" indent="0" algn="ctr" defTabSz="914264" rtl="0" eaLnBrk="1" fontAlgn="auto" latinLnBrk="0" hangingPunct="1">
                <a:lnSpc>
                  <a:spcPct val="100000"/>
                </a:lnSpc>
                <a:spcBef>
                  <a:spcPts val="0"/>
                </a:spcBef>
                <a:spcAft>
                  <a:spcPts val="0"/>
                </a:spcAft>
                <a:buClrTx/>
                <a:buSzTx/>
                <a:buFontTx/>
                <a:buNone/>
                <a:tabLst/>
                <a:defRPr/>
              </a:pP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p:txBody>
        </p:sp>
      </p:grpSp>
      <p:pic>
        <p:nvPicPr>
          <p:cNvPr id="11" name="Picture 10"/>
          <p:cNvPicPr>
            <a:picLocks noChangeAspect="1"/>
          </p:cNvPicPr>
          <p:nvPr/>
        </p:nvPicPr>
        <p:blipFill>
          <a:blip r:embed="rId3"/>
          <a:stretch>
            <a:fillRect/>
          </a:stretch>
        </p:blipFill>
        <p:spPr>
          <a:xfrm>
            <a:off x="0" y="11"/>
            <a:ext cx="7287277" cy="750751"/>
          </a:xfrm>
          <a:prstGeom prst="rect">
            <a:avLst/>
          </a:prstGeom>
        </p:spPr>
      </p:pic>
      <p:pic>
        <p:nvPicPr>
          <p:cNvPr id="3" name="Picture 2"/>
          <p:cNvPicPr>
            <a:picLocks noChangeAspect="1"/>
          </p:cNvPicPr>
          <p:nvPr/>
        </p:nvPicPr>
        <p:blipFill>
          <a:blip r:embed="rId4"/>
          <a:stretch>
            <a:fillRect/>
          </a:stretch>
        </p:blipFill>
        <p:spPr>
          <a:xfrm>
            <a:off x="759040" y="1024339"/>
            <a:ext cx="7893960" cy="5214168"/>
          </a:xfrm>
          <a:prstGeom prst="rect">
            <a:avLst/>
          </a:prstGeom>
        </p:spPr>
      </p:pic>
      <p:sp>
        <p:nvSpPr>
          <p:cNvPr id="4" name="TextBox 3"/>
          <p:cNvSpPr txBox="1"/>
          <p:nvPr/>
        </p:nvSpPr>
        <p:spPr>
          <a:xfrm>
            <a:off x="8652999" y="1036791"/>
            <a:ext cx="2826219" cy="4955203"/>
          </a:xfrm>
          <a:prstGeom prst="rect">
            <a:avLst/>
          </a:prstGeom>
          <a:noFill/>
        </p:spPr>
        <p:txBody>
          <a:bodyPr wrap="square" rtlCol="0">
            <a:spAutoFit/>
          </a:bodyPr>
          <a:lstStyle/>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CERN Courier</a:t>
            </a:r>
          </a:p>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October 2018</a:t>
            </a:r>
          </a:p>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hlinkClick r:id="rId5"/>
              </a:rPr>
              <a:t>https://cerncourier.com/survey-addresses-recognition-in-large-collaborations/</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264"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Also in CERN Bulletin</a:t>
            </a:r>
          </a:p>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hlinkClick r:id="rId6"/>
              </a:rPr>
              <a:t>https://</a:t>
            </a:r>
            <a:r>
              <a:rPr kumimoji="0" lang="en-US" sz="1400" b="0" i="0" u="none" strike="noStrike" kern="1200" cap="none" spc="0" normalizeH="0" baseline="0" noProof="0" dirty="0" smtClean="0">
                <a:ln>
                  <a:noFill/>
                </a:ln>
                <a:solidFill>
                  <a:prstClr val="black"/>
                </a:solidFill>
                <a:effectLst/>
                <a:uLnTx/>
                <a:uFillTx/>
                <a:latin typeface="Calibri"/>
                <a:ea typeface="+mn-ea"/>
                <a:cs typeface="+mn-cs"/>
                <a:hlinkClick r:id="rId6"/>
              </a:rPr>
              <a:t>home.cern/cern-people/updates/2018/10/addressing-recognition-large-collaborations?utm_source=Bulletin&amp;utm_medium=Email&amp;utm_content=2018-10-04E&amp;utm_campaign=BulletinEmail</a:t>
            </a: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264" rtl="0" eaLnBrk="1" fontAlgn="auto" latinLnBrk="0" hangingPunct="1">
              <a:lnSpc>
                <a:spcPct val="100000"/>
              </a:lnSpc>
              <a:spcBef>
                <a:spcPts val="0"/>
              </a:spcBef>
              <a:spcAft>
                <a:spcPts val="0"/>
              </a:spcAft>
              <a:buClrTx/>
              <a:buSzTx/>
              <a:buFontTx/>
              <a:buNone/>
              <a:tabLst/>
              <a:defRPr/>
            </a:pPr>
            <a:endParaRPr lang="en-US" sz="1400" dirty="0">
              <a:solidFill>
                <a:prstClr val="black"/>
              </a:solidFill>
              <a:latin typeface="Calibri"/>
            </a:endParaRPr>
          </a:p>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Survey outcome:  </a:t>
            </a:r>
          </a:p>
          <a:p>
            <a:pPr lvl="0" defTabSz="914264">
              <a:defRPr/>
            </a:pPr>
            <a:r>
              <a:rPr lang="en-US" sz="1400" dirty="0">
                <a:solidFill>
                  <a:prstClr val="black"/>
                </a:solidFill>
                <a:hlinkClick r:id="rId7"/>
              </a:rPr>
              <a:t>https://</a:t>
            </a:r>
            <a:r>
              <a:rPr lang="en-US" sz="1400" dirty="0" smtClean="0">
                <a:solidFill>
                  <a:prstClr val="black"/>
                </a:solidFill>
                <a:hlinkClick r:id="rId7"/>
              </a:rPr>
              <a:t>indico.cern.ch/event/759130/contributions/3148323/attachments/1753311/2874608/ECFA-Survey-Recognition-Results.pdf</a:t>
            </a:r>
            <a:r>
              <a:rPr lang="en-US" sz="1400" dirty="0" smtClean="0">
                <a:solidFill>
                  <a:prstClr val="black"/>
                </a:solidFill>
              </a:rPr>
              <a:t> </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41909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r>
              <a:rPr lang="en-US" smtClean="0"/>
              <a:t>March 15th, 2019</a:t>
            </a:r>
            <a:endParaRPr lang="en-US" dirty="0"/>
          </a:p>
        </p:txBody>
      </p:sp>
      <p:sp>
        <p:nvSpPr>
          <p:cNvPr id="17" name="Footer Placeholder 16"/>
          <p:cNvSpPr>
            <a:spLocks noGrp="1"/>
          </p:cNvSpPr>
          <p:nvPr>
            <p:ph type="ftr" sz="quarter" idx="11"/>
          </p:nvPr>
        </p:nvSpPr>
        <p:spPr/>
        <p:txBody>
          <a:bodyPr/>
          <a:lstStyle/>
          <a:p>
            <a:r>
              <a:rPr lang="en-US" smtClean="0"/>
              <a:t>Input from ECFA for ESG WG1</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6</a:t>
            </a:fld>
            <a:endParaRPr lang="en-US"/>
          </a:p>
        </p:txBody>
      </p:sp>
      <p:sp>
        <p:nvSpPr>
          <p:cNvPr id="7" name="Rectangle 6"/>
          <p:cNvSpPr/>
          <p:nvPr/>
        </p:nvSpPr>
        <p:spPr>
          <a:xfrm>
            <a:off x="1928102" y="4"/>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24" tIns="45718" rIns="91424" bIns="45718" rtlCol="0" anchor="ctr"/>
          <a:lstStyle/>
          <a:p>
            <a:pPr algn="r"/>
            <a:r>
              <a:rPr lang="en-US" sz="3600" i="1" dirty="0" smtClean="0">
                <a:solidFill>
                  <a:schemeClr val="tx1"/>
                </a:solidFill>
              </a:rPr>
              <a:t>illustration</a:t>
            </a:r>
            <a:endParaRPr lang="en-US" sz="3600" i="1" dirty="0">
              <a:solidFill>
                <a:schemeClr val="tx1"/>
              </a:solidFill>
            </a:endParaRPr>
          </a:p>
        </p:txBody>
      </p:sp>
      <p:pic>
        <p:nvPicPr>
          <p:cNvPr id="11" name="Picture 10"/>
          <p:cNvPicPr>
            <a:picLocks noChangeAspect="1"/>
          </p:cNvPicPr>
          <p:nvPr/>
        </p:nvPicPr>
        <p:blipFill>
          <a:blip r:embed="rId3"/>
          <a:stretch>
            <a:fillRect/>
          </a:stretch>
        </p:blipFill>
        <p:spPr>
          <a:xfrm>
            <a:off x="0" y="11"/>
            <a:ext cx="7287277" cy="750751"/>
          </a:xfrm>
          <a:prstGeom prst="rect">
            <a:avLst/>
          </a:prstGeom>
        </p:spPr>
      </p:pic>
      <p:pic>
        <p:nvPicPr>
          <p:cNvPr id="2" name="Picture 1"/>
          <p:cNvPicPr>
            <a:picLocks noChangeAspect="1"/>
          </p:cNvPicPr>
          <p:nvPr/>
        </p:nvPicPr>
        <p:blipFill>
          <a:blip r:embed="rId4"/>
          <a:stretch>
            <a:fillRect/>
          </a:stretch>
        </p:blipFill>
        <p:spPr>
          <a:xfrm>
            <a:off x="0" y="869112"/>
            <a:ext cx="12192000" cy="2986033"/>
          </a:xfrm>
          <a:prstGeom prst="rect">
            <a:avLst/>
          </a:prstGeom>
        </p:spPr>
      </p:pic>
      <p:pic>
        <p:nvPicPr>
          <p:cNvPr id="3" name="Picture 2"/>
          <p:cNvPicPr>
            <a:picLocks noChangeAspect="1"/>
          </p:cNvPicPr>
          <p:nvPr/>
        </p:nvPicPr>
        <p:blipFill>
          <a:blip r:embed="rId5"/>
          <a:stretch>
            <a:fillRect/>
          </a:stretch>
        </p:blipFill>
        <p:spPr>
          <a:xfrm>
            <a:off x="0" y="3855144"/>
            <a:ext cx="12192000" cy="3012033"/>
          </a:xfrm>
          <a:prstGeom prst="rect">
            <a:avLst/>
          </a:prstGeom>
        </p:spPr>
      </p:pic>
      <p:sp>
        <p:nvSpPr>
          <p:cNvPr id="4" name="Rounded Rectangle 3"/>
          <p:cNvSpPr/>
          <p:nvPr/>
        </p:nvSpPr>
        <p:spPr>
          <a:xfrm>
            <a:off x="1088605" y="750753"/>
            <a:ext cx="8300615" cy="413350"/>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36593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smtClean="0">
                <a:ln>
                  <a:noFill/>
                </a:ln>
                <a:solidFill>
                  <a:prstClr val="black">
                    <a:tint val="75000"/>
                  </a:prstClr>
                </a:solidFill>
                <a:effectLst/>
                <a:uLnTx/>
                <a:uFillTx/>
                <a:latin typeface="Calibri"/>
                <a:ea typeface="+mn-ea"/>
                <a:cs typeface="+mn-cs"/>
              </a:rPr>
              <a:t>July 3rd, 2019</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7" name="Footer Placeholder 1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ECFA Report</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8" name="Slide Number Placeholder 1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15" name="Group 14"/>
          <p:cNvGrpSpPr/>
          <p:nvPr/>
        </p:nvGrpSpPr>
        <p:grpSpPr>
          <a:xfrm>
            <a:off x="609603" y="910767"/>
            <a:ext cx="10980324" cy="5445587"/>
            <a:chOff x="514882" y="0"/>
            <a:chExt cx="7455952" cy="1175758"/>
          </a:xfrm>
        </p:grpSpPr>
        <p:sp>
          <p:nvSpPr>
            <p:cNvPr id="19" name="Rectangle 1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0" name="Rectangle 1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187293" marR="0" lvl="1" indent="0" algn="ctr" defTabSz="914400" rtl="0" eaLnBrk="1" fontAlgn="auto" latinLnBrk="0" hangingPunct="1">
                <a:lnSpc>
                  <a:spcPct val="100000"/>
                </a:lnSpc>
                <a:spcBef>
                  <a:spcPts val="0"/>
                </a:spcBef>
                <a:spcAft>
                  <a:spcPts val="0"/>
                </a:spcAft>
                <a:buClrTx/>
                <a:buSzTx/>
                <a:buFontTx/>
                <a:buNone/>
                <a:tabLst/>
                <a:defRPr/>
              </a:pPr>
              <a:r>
                <a:rPr kumimoji="0" lang="en-US" sz="2800" b="1" i="1" u="none" strike="noStrike" kern="1200" cap="none" spc="0" normalizeH="0" baseline="0" noProof="0" dirty="0">
                  <a:ln>
                    <a:noFill/>
                  </a:ln>
                  <a:solidFill>
                    <a:prstClr val="black"/>
                  </a:solidFill>
                  <a:effectLst/>
                  <a:uLnTx/>
                  <a:uFillTx/>
                  <a:latin typeface="Calibri"/>
                  <a:ea typeface="+mn-ea"/>
                  <a:cs typeface="+mn-cs"/>
                </a:rPr>
                <a:t>Recognition theme – next steps agreed in ECFA</a:t>
              </a:r>
            </a:p>
            <a:p>
              <a:pPr marL="187293" marR="0" lvl="1"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In a next step ECFA will create a </a:t>
              </a:r>
              <a:r>
                <a:rPr kumimoji="0" lang="en-GB" sz="2000" b="0" i="0" u="none" strike="noStrike" kern="1200" cap="none" spc="0" normalizeH="0" baseline="0" noProof="0" dirty="0">
                  <a:ln>
                    <a:noFill/>
                  </a:ln>
                  <a:solidFill>
                    <a:srgbClr val="C00000"/>
                  </a:solidFill>
                  <a:effectLst/>
                  <a:uLnTx/>
                  <a:uFillTx/>
                  <a:latin typeface="Calibri"/>
                  <a:ea typeface="+mn-ea"/>
                  <a:cs typeface="+mn-cs"/>
                </a:rPr>
                <a:t>new working group with representatives from all interested scientific collaborations in particle physics </a:t>
              </a:r>
              <a:r>
                <a:rPr kumimoji="0" lang="en-GB" sz="2000" b="0" i="0" u="none" strike="noStrike" kern="1200" cap="none" spc="0" normalizeH="0" baseline="0" noProof="0" dirty="0">
                  <a:ln>
                    <a:noFill/>
                  </a:ln>
                  <a:solidFill>
                    <a:srgbClr val="000000"/>
                  </a:solidFill>
                  <a:effectLst/>
                  <a:uLnTx/>
                  <a:uFillTx/>
                  <a:latin typeface="Calibri"/>
                  <a:ea typeface="+mn-ea"/>
                  <a:cs typeface="+mn-cs"/>
                </a:rPr>
                <a:t>(and to reach out to </a:t>
              </a:r>
              <a:r>
                <a:rPr kumimoji="0" lang="en-GB" sz="2000" b="0" i="0" u="none" strike="noStrike" kern="1200" cap="none" spc="0" normalizeH="0" baseline="0" noProof="0" dirty="0" err="1">
                  <a:ln>
                    <a:noFill/>
                  </a:ln>
                  <a:solidFill>
                    <a:srgbClr val="000000"/>
                  </a:solidFill>
                  <a:effectLst/>
                  <a:uLnTx/>
                  <a:uFillTx/>
                  <a:latin typeface="Calibri"/>
                  <a:ea typeface="+mn-ea"/>
                  <a:cs typeface="+mn-cs"/>
                </a:rPr>
                <a:t>astroparticle</a:t>
              </a:r>
              <a:r>
                <a:rPr kumimoji="0" lang="en-GB" sz="2000" b="0" i="0" u="none" strike="noStrike" kern="1200" cap="none" spc="0" normalizeH="0" baseline="0" noProof="0" dirty="0">
                  <a:ln>
                    <a:noFill/>
                  </a:ln>
                  <a:solidFill>
                    <a:srgbClr val="000000"/>
                  </a:solidFill>
                  <a:effectLst/>
                  <a:uLnTx/>
                  <a:uFillTx/>
                  <a:latin typeface="Calibri"/>
                  <a:ea typeface="+mn-ea"/>
                  <a:cs typeface="+mn-cs"/>
                </a:rPr>
                <a:t> and nuclear physics)</a:t>
              </a:r>
            </a:p>
            <a:p>
              <a:pPr marL="187295" marR="0" lvl="1"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Calibri"/>
                <a:ea typeface="+mn-ea"/>
                <a:cs typeface="+mn-cs"/>
              </a:endParaRP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Key objectives within an advisory and exploratory mandate of the working group: </a:t>
              </a:r>
            </a:p>
            <a:p>
              <a:pPr marL="98739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exchange and discuss </a:t>
              </a:r>
              <a:r>
                <a:rPr kumimoji="0" lang="en-GB" sz="2000" b="1" i="0" u="none" strike="noStrike" kern="1200" cap="none" spc="0" normalizeH="0" baseline="0" noProof="0" dirty="0">
                  <a:ln>
                    <a:noFill/>
                  </a:ln>
                  <a:solidFill>
                    <a:srgbClr val="000000"/>
                  </a:solidFill>
                  <a:effectLst/>
                  <a:uLnTx/>
                  <a:uFillTx/>
                  <a:latin typeface="Calibri"/>
                  <a:ea typeface="+mn-ea"/>
                  <a:cs typeface="+mn-cs"/>
                </a:rPr>
                <a:t>best practices</a:t>
              </a:r>
              <a:r>
                <a:rPr kumimoji="0" lang="en-GB" sz="2000" b="0" i="0" u="none" strike="noStrike" kern="1200" cap="none" spc="0" normalizeH="0" baseline="0" noProof="0" dirty="0">
                  <a:ln>
                    <a:noFill/>
                  </a:ln>
                  <a:solidFill>
                    <a:srgbClr val="000000"/>
                  </a:solidFill>
                  <a:effectLst/>
                  <a:uLnTx/>
                  <a:uFillTx/>
                  <a:latin typeface="Calibri"/>
                  <a:ea typeface="+mn-ea"/>
                  <a:cs typeface="+mn-cs"/>
                </a:rPr>
                <a:t>, and reflect on alternative or additional procedures</a:t>
              </a:r>
            </a:p>
            <a:p>
              <a:pPr marL="98739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potentially perform a </a:t>
              </a:r>
              <a:r>
                <a:rPr kumimoji="0" lang="en-GB" sz="2000" b="1" i="0" u="none" strike="noStrike" kern="1200" cap="none" spc="0" normalizeH="0" baseline="0" noProof="0" dirty="0">
                  <a:ln>
                    <a:noFill/>
                  </a:ln>
                  <a:solidFill>
                    <a:srgbClr val="000000"/>
                  </a:solidFill>
                  <a:effectLst/>
                  <a:uLnTx/>
                  <a:uFillTx/>
                  <a:latin typeface="Calibri"/>
                  <a:ea typeface="+mn-ea"/>
                  <a:cs typeface="+mn-cs"/>
                </a:rPr>
                <a:t>second survey </a:t>
              </a:r>
              <a:r>
                <a:rPr kumimoji="0" lang="en-GB" sz="2000" b="0" i="0" u="none" strike="noStrike" kern="1200" cap="none" spc="0" normalizeH="0" baseline="0" noProof="0" dirty="0">
                  <a:ln>
                    <a:noFill/>
                  </a:ln>
                  <a:solidFill>
                    <a:srgbClr val="000000"/>
                  </a:solidFill>
                  <a:effectLst/>
                  <a:uLnTx/>
                  <a:uFillTx/>
                  <a:latin typeface="Calibri"/>
                  <a:ea typeface="+mn-ea"/>
                  <a:cs typeface="+mn-cs"/>
                </a:rPr>
                <a:t>in 2020-2021 to monitor the progress on the topic</a:t>
              </a:r>
            </a:p>
            <a:p>
              <a:pPr marL="987395" marR="0" lvl="2" indent="-342900" algn="l" defTabSz="914400" rtl="0" eaLnBrk="1" fontAlgn="auto" latinLnBrk="0" hangingPunct="1">
                <a:lnSpc>
                  <a:spcPct val="100000"/>
                </a:lnSpc>
                <a:spcBef>
                  <a:spcPts val="0"/>
                </a:spcBef>
                <a:spcAft>
                  <a:spcPts val="0"/>
                </a:spcAft>
                <a:buClrTx/>
                <a:buSzTx/>
                <a:buFont typeface="Courier New"/>
                <a:buChar char="o"/>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however, the group </a:t>
              </a:r>
              <a:r>
                <a:rPr kumimoji="0" lang="en-GB" sz="2000" b="1" i="0" u="none" strike="noStrike" kern="1200" cap="none" spc="0" normalizeH="0" baseline="0" noProof="0" dirty="0">
                  <a:ln>
                    <a:noFill/>
                  </a:ln>
                  <a:solidFill>
                    <a:srgbClr val="000000"/>
                  </a:solidFill>
                  <a:effectLst/>
                  <a:uLnTx/>
                  <a:uFillTx/>
                  <a:latin typeface="Calibri"/>
                  <a:ea typeface="+mn-ea"/>
                  <a:cs typeface="+mn-cs"/>
                </a:rPr>
                <a:t>will not be an </a:t>
              </a:r>
              <a:r>
                <a:rPr kumimoji="0" lang="en-GB" sz="2000" b="1" i="0" u="none" strike="noStrike" kern="1200" cap="none" spc="0" normalizeH="0" baseline="0" noProof="0" dirty="0" err="1">
                  <a:ln>
                    <a:noFill/>
                  </a:ln>
                  <a:solidFill>
                    <a:srgbClr val="000000"/>
                  </a:solidFill>
                  <a:effectLst/>
                  <a:uLnTx/>
                  <a:uFillTx/>
                  <a:latin typeface="Calibri"/>
                  <a:ea typeface="+mn-ea"/>
                  <a:cs typeface="+mn-cs"/>
                </a:rPr>
                <a:t>ombudscommittee</a:t>
              </a:r>
              <a:r>
                <a:rPr kumimoji="0" lang="en-GB" sz="2000" b="1" i="0" u="none" strike="noStrike" kern="1200" cap="none" spc="0" normalizeH="0" baseline="0" noProof="0" dirty="0">
                  <a:ln>
                    <a:noFill/>
                  </a:ln>
                  <a:solidFill>
                    <a:srgbClr val="000000"/>
                  </a:solidFill>
                  <a:effectLst/>
                  <a:uLnTx/>
                  <a:uFillTx/>
                  <a:latin typeface="Calibri"/>
                  <a:ea typeface="+mn-ea"/>
                  <a:cs typeface="+mn-cs"/>
                </a:rPr>
                <a:t> </a:t>
              </a:r>
              <a:r>
                <a:rPr kumimoji="0" lang="en-GB" sz="2000" b="0" i="0" u="none" strike="noStrike" kern="1200" cap="none" spc="0" normalizeH="0" baseline="0" noProof="0" dirty="0">
                  <a:ln>
                    <a:noFill/>
                  </a:ln>
                  <a:solidFill>
                    <a:srgbClr val="000000"/>
                  </a:solidFill>
                  <a:effectLst/>
                  <a:uLnTx/>
                  <a:uFillTx/>
                  <a:latin typeface="Calibri"/>
                  <a:ea typeface="+mn-ea"/>
                  <a:cs typeface="+mn-cs"/>
                </a:rPr>
                <a:t>for individual problems</a:t>
              </a:r>
            </a:p>
            <a:p>
              <a:pPr marL="644495" marR="0" lvl="2"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Calibri"/>
                <a:ea typeface="+mn-ea"/>
                <a:cs typeface="+mn-cs"/>
              </a:endParaRP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The working group should openly communicate about its activities to the community at large</a:t>
              </a:r>
            </a:p>
            <a:p>
              <a:pPr marL="187295" marR="0" lvl="1"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Calibri"/>
                <a:ea typeface="+mn-ea"/>
                <a:cs typeface="+mn-cs"/>
              </a:endParaRP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The collaborations remain themselves responsible for the actions of the working group and to implement (or not) recommendations; </a:t>
              </a:r>
              <a:r>
                <a:rPr kumimoji="0" lang="en-GB" sz="2000" b="0" i="0" u="none" strike="noStrike" kern="1200" cap="none" spc="0" normalizeH="0" baseline="0" noProof="0" dirty="0" err="1">
                  <a:ln>
                    <a:noFill/>
                  </a:ln>
                  <a:solidFill>
                    <a:srgbClr val="000000"/>
                  </a:solidFill>
                  <a:effectLst/>
                  <a:uLnTx/>
                  <a:uFillTx/>
                  <a:latin typeface="Calibri"/>
                  <a:ea typeface="+mn-ea"/>
                  <a:cs typeface="+mn-cs"/>
                </a:rPr>
                <a:t>ApPEC</a:t>
              </a:r>
              <a:r>
                <a:rPr kumimoji="0" lang="en-GB" sz="2000" b="0" i="0" u="none" strike="noStrike" kern="1200" cap="none" spc="0" normalizeH="0" baseline="0" noProof="0" dirty="0">
                  <a:ln>
                    <a:noFill/>
                  </a:ln>
                  <a:solidFill>
                    <a:srgbClr val="000000"/>
                  </a:solidFill>
                  <a:effectLst/>
                  <a:uLnTx/>
                  <a:uFillTx/>
                  <a:latin typeface="Calibri"/>
                  <a:ea typeface="+mn-ea"/>
                  <a:cs typeface="+mn-cs"/>
                </a:rPr>
                <a:t>-ECFA-</a:t>
              </a:r>
              <a:r>
                <a:rPr kumimoji="0" lang="en-GB" sz="2000" b="0" i="0" u="none" strike="noStrike" kern="1200" cap="none" spc="0" normalizeH="0" baseline="0" noProof="0" dirty="0" err="1">
                  <a:ln>
                    <a:noFill/>
                  </a:ln>
                  <a:solidFill>
                    <a:srgbClr val="000000"/>
                  </a:solidFill>
                  <a:effectLst/>
                  <a:uLnTx/>
                  <a:uFillTx/>
                  <a:latin typeface="Calibri"/>
                  <a:ea typeface="+mn-ea"/>
                  <a:cs typeface="+mn-cs"/>
                </a:rPr>
                <a:t>NuPECC</a:t>
              </a:r>
              <a:r>
                <a:rPr kumimoji="0" lang="en-GB" sz="2000" b="0" i="0" u="none" strike="noStrike" kern="1200" cap="none" spc="0" normalizeH="0" baseline="0" noProof="0" dirty="0">
                  <a:ln>
                    <a:noFill/>
                  </a:ln>
                  <a:solidFill>
                    <a:srgbClr val="000000"/>
                  </a:solidFill>
                  <a:effectLst/>
                  <a:uLnTx/>
                  <a:uFillTx/>
                  <a:latin typeface="Calibri"/>
                  <a:ea typeface="+mn-ea"/>
                  <a:cs typeface="+mn-cs"/>
                </a:rPr>
                <a:t> will be there for example to facilitate, to invite the collaborations, to draft the initial mandate and potentially to assign (co-)chair(s)</a:t>
              </a: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endParaRPr kumimoji="0" lang="en-GB" sz="1000" b="0" i="0" u="none" strike="noStrike" kern="1200" cap="none" spc="0" normalizeH="0" baseline="0" noProof="0" dirty="0">
                <a:ln>
                  <a:noFill/>
                </a:ln>
                <a:solidFill>
                  <a:srgbClr val="000000"/>
                </a:solidFill>
                <a:effectLst/>
                <a:uLnTx/>
                <a:uFillTx/>
                <a:latin typeface="Calibri"/>
                <a:ea typeface="+mn-ea"/>
                <a:cs typeface="+mn-cs"/>
              </a:endParaRPr>
            </a:p>
          </p:txBody>
        </p:sp>
      </p:grpSp>
      <p:pic>
        <p:nvPicPr>
          <p:cNvPr id="11" name="Picture 10"/>
          <p:cNvPicPr>
            <a:picLocks noChangeAspect="1"/>
          </p:cNvPicPr>
          <p:nvPr/>
        </p:nvPicPr>
        <p:blipFill>
          <a:blip r:embed="rId3"/>
          <a:stretch>
            <a:fillRect/>
          </a:stretch>
        </p:blipFill>
        <p:spPr>
          <a:xfrm>
            <a:off x="0" y="13"/>
            <a:ext cx="7287277" cy="750751"/>
          </a:xfrm>
          <a:prstGeom prst="rect">
            <a:avLst/>
          </a:prstGeom>
        </p:spPr>
      </p:pic>
    </p:spTree>
    <p:extLst>
      <p:ext uri="{BB962C8B-B14F-4D97-AF65-F5344CB8AC3E}">
        <p14:creationId xmlns:p14="http://schemas.microsoft.com/office/powerpoint/2010/main" val="3881318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smtClean="0">
                <a:ln>
                  <a:noFill/>
                </a:ln>
                <a:solidFill>
                  <a:prstClr val="black">
                    <a:tint val="75000"/>
                  </a:prstClr>
                </a:solidFill>
                <a:effectLst/>
                <a:uLnTx/>
                <a:uFillTx/>
                <a:latin typeface="Calibri"/>
                <a:ea typeface="+mn-ea"/>
                <a:cs typeface="+mn-cs"/>
              </a:rPr>
              <a:t>July 3rd, 2019</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7" name="Footer Placeholder 1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ECFA Report</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8" name="Slide Number Placeholder 1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15" name="Group 14"/>
          <p:cNvGrpSpPr/>
          <p:nvPr/>
        </p:nvGrpSpPr>
        <p:grpSpPr>
          <a:xfrm>
            <a:off x="218661" y="910767"/>
            <a:ext cx="11767931" cy="5445587"/>
            <a:chOff x="514882" y="0"/>
            <a:chExt cx="7455952" cy="1175758"/>
          </a:xfrm>
        </p:grpSpPr>
        <p:sp>
          <p:nvSpPr>
            <p:cNvPr id="19" name="Rectangle 1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0" name="Rectangle 1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187293" marR="0" lvl="1" indent="0" algn="ctr" defTabSz="91440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a:ea typeface="+mn-ea"/>
                  <a:cs typeface="+mn-cs"/>
                </a:rPr>
                <a:t>Working group on </a:t>
              </a:r>
              <a:r>
                <a:rPr kumimoji="0" lang="en-US" sz="2400" b="1" i="1" u="none" strike="noStrike" kern="1200" cap="none" spc="0" normalizeH="0" baseline="0" noProof="0" dirty="0" err="1">
                  <a:ln>
                    <a:noFill/>
                  </a:ln>
                  <a:solidFill>
                    <a:prstClr val="black"/>
                  </a:solidFill>
                  <a:effectLst/>
                  <a:uLnTx/>
                  <a:uFillTx/>
                  <a:latin typeface="Calibri"/>
                  <a:ea typeface="+mn-ea"/>
                  <a:cs typeface="+mn-cs"/>
                </a:rPr>
                <a:t>Higgs@FutureColliders</a:t>
              </a:r>
              <a:endParaRPr kumimoji="0" lang="en-US" sz="2400" b="1" i="1" u="none" strike="noStrike" kern="1200" cap="none" spc="0" normalizeH="0" baseline="0" noProof="0" dirty="0">
                <a:ln>
                  <a:noFill/>
                </a:ln>
                <a:solidFill>
                  <a:prstClr val="black"/>
                </a:solidFill>
                <a:effectLst/>
                <a:uLnTx/>
                <a:uFillTx/>
                <a:latin typeface="Calibri"/>
                <a:ea typeface="+mn-ea"/>
                <a:cs typeface="+mn-cs"/>
              </a:endParaRPr>
            </a:p>
            <a:p>
              <a:pPr marL="187293" marR="0" lvl="1"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530193" marR="0" lvl="1" indent="-342900" algn="l" defTabSz="914400" rtl="0" eaLnBrk="1" fontAlgn="auto" latinLnBrk="0" hangingPunct="1">
                <a:lnSpc>
                  <a:spcPct val="100000"/>
                </a:lnSpc>
                <a:spcBef>
                  <a:spcPts val="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In the context of exploring the Higgs sector, provide a coherent comparison of the reach with all future collider </a:t>
              </a:r>
              <a:r>
                <a:rPr kumimoji="0" lang="en-US" sz="2000" b="0" i="0" u="none" strike="noStrike" kern="1200" cap="none" spc="0" normalizeH="0" baseline="0" noProof="0" dirty="0" err="1">
                  <a:ln>
                    <a:noFill/>
                  </a:ln>
                  <a:solidFill>
                    <a:prstClr val="black"/>
                  </a:solidFill>
                  <a:effectLst/>
                  <a:uLnTx/>
                  <a:uFillTx/>
                  <a:latin typeface="Calibri"/>
                  <a:ea typeface="+mn-ea"/>
                  <a:cs typeface="+mn-cs"/>
                </a:rPr>
                <a:t>programmes</a:t>
              </a:r>
              <a:r>
                <a:rPr kumimoji="0" lang="en-US" sz="2000" b="0" i="0" u="none" strike="noStrike" kern="1200" cap="none" spc="0" normalizeH="0" baseline="0" noProof="0" dirty="0">
                  <a:ln>
                    <a:noFill/>
                  </a:ln>
                  <a:solidFill>
                    <a:prstClr val="black"/>
                  </a:solidFill>
                  <a:effectLst/>
                  <a:uLnTx/>
                  <a:uFillTx/>
                  <a:latin typeface="Calibri"/>
                  <a:ea typeface="+mn-ea"/>
                  <a:cs typeface="+mn-cs"/>
                </a:rPr>
                <a:t> proposed for the European Strategy, and to project the information on a timeline.</a:t>
              </a:r>
            </a:p>
            <a:p>
              <a:pPr marL="530193" marR="0" lvl="1" indent="-342900" algn="l" defTabSz="914400" rtl="0" eaLnBrk="1" fontAlgn="auto" latinLnBrk="0" hangingPunct="1">
                <a:lnSpc>
                  <a:spcPct val="100000"/>
                </a:lnSpc>
                <a:spcBef>
                  <a:spcPts val="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For the benefit of the comparison, motivate the choice for an adequate interpretation framework (e.g. EFT, </a:t>
              </a:r>
              <a:r>
                <a:rPr kumimoji="0" lang="en-US" sz="2000" b="0" i="0" u="none" strike="noStrike" kern="1200" cap="none" spc="0" normalizeH="0" baseline="0" noProof="0" dirty="0">
                  <a:ln>
                    <a:noFill/>
                  </a:ln>
                  <a:solidFill>
                    <a:prstClr val="black"/>
                  </a:solidFill>
                  <a:effectLst/>
                  <a:uLnTx/>
                  <a:uFillTx/>
                  <a:latin typeface="Symbol" charset="2"/>
                  <a:ea typeface="+mn-ea"/>
                  <a:cs typeface="Symbol" charset="2"/>
                </a:rPr>
                <a:t>k</a:t>
              </a:r>
              <a:r>
                <a:rPr kumimoji="0" lang="en-US" sz="2000" b="0" i="0" u="none" strike="noStrike" kern="1200" cap="none" spc="0" normalizeH="0" baseline="0" noProof="0" dirty="0">
                  <a:ln>
                    <a:noFill/>
                  </a:ln>
                  <a:solidFill>
                    <a:prstClr val="black"/>
                  </a:solidFill>
                  <a:effectLst/>
                  <a:uLnTx/>
                  <a:uFillTx/>
                  <a:latin typeface="Calibri"/>
                  <a:ea typeface="+mn-ea"/>
                  <a:cs typeface="+mn-cs"/>
                </a:rPr>
                <a:t>, …) and apply it, and map the potential prerequisites related to the validity and use of such framework(s).</a:t>
              </a:r>
            </a:p>
            <a:p>
              <a:pPr marL="187293" marR="0" lvl="1"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530193" marR="0" lvl="1" indent="-342900" algn="l" defTabSz="914400" rtl="0" eaLnBrk="1" fontAlgn="auto" latinLnBrk="0" hangingPunct="1">
                <a:lnSpc>
                  <a:spcPct val="100000"/>
                </a:lnSpc>
                <a:spcBef>
                  <a:spcPts val="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Members: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Aleandro</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Nisati</a:t>
              </a:r>
              <a:r>
                <a:rPr kumimoji="0" lang="en-US" sz="2000" b="0" i="0" u="none" strike="noStrike" kern="1200" cap="none" spc="0" normalizeH="0" baseline="0" noProof="0" dirty="0">
                  <a:ln>
                    <a:noFill/>
                  </a:ln>
                  <a:solidFill>
                    <a:prstClr val="black"/>
                  </a:solidFill>
                  <a:effectLst/>
                  <a:uLnTx/>
                  <a:uFillTx/>
                  <a:latin typeface="Calibri"/>
                  <a:ea typeface="+mn-ea"/>
                  <a:cs typeface="+mn-cs"/>
                </a:rPr>
                <a:t> (Rome, </a:t>
              </a:r>
              <a:r>
                <a:rPr kumimoji="0" lang="en-US" sz="2000" b="0" i="1" u="none" strike="noStrike" kern="1200" cap="none" spc="0" normalizeH="0" baseline="0" noProof="0" dirty="0">
                  <a:ln>
                    <a:noFill/>
                  </a:ln>
                  <a:solidFill>
                    <a:prstClr val="black"/>
                  </a:solidFill>
                  <a:effectLst/>
                  <a:uLnTx/>
                  <a:uFillTx/>
                  <a:latin typeface="Calibri"/>
                  <a:ea typeface="+mn-ea"/>
                  <a:cs typeface="+mn-cs"/>
                </a:rPr>
                <a:t>chair</a:t>
              </a:r>
              <a:r>
                <a:rPr kumimoji="0" lang="en-US" sz="2000" b="0" i="0" u="none" strike="noStrike" kern="1200" cap="none" spc="0" normalizeH="0" baseline="0" noProof="0" dirty="0">
                  <a:ln>
                    <a:noFill/>
                  </a:ln>
                  <a:solidFill>
                    <a:prstClr val="black"/>
                  </a:solidFill>
                  <a:effectLst/>
                  <a:uLnTx/>
                  <a:uFillTx/>
                  <a:latin typeface="Calibri"/>
                  <a:ea typeface="+mn-ea"/>
                  <a:cs typeface="+mn-cs"/>
                </a:rPr>
                <a:t>), </a:t>
              </a:r>
              <a:r>
                <a:rPr kumimoji="0" lang="en-US" sz="2000" b="1" i="0" u="none" strike="noStrike" kern="1200" cap="none" spc="0" normalizeH="0" baseline="0" noProof="0" dirty="0">
                  <a:ln>
                    <a:noFill/>
                  </a:ln>
                  <a:solidFill>
                    <a:prstClr val="black"/>
                  </a:solidFill>
                  <a:effectLst/>
                  <a:uLnTx/>
                  <a:uFillTx/>
                  <a:latin typeface="Calibri"/>
                  <a:ea typeface="+mn-ea"/>
                  <a:cs typeface="+mn-cs"/>
                </a:rPr>
                <a:t>Christoph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Grojean</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en-US" sz="2000" b="0" i="0" u="none" strike="noStrike" kern="1200" cap="none" spc="0" normalizeH="0" baseline="0" noProof="0" dirty="0">
                  <a:ln>
                    <a:noFill/>
                  </a:ln>
                  <a:solidFill>
                    <a:prstClr val="black"/>
                  </a:solidFill>
                  <a:effectLst/>
                  <a:uLnTx/>
                  <a:uFillTx/>
                  <a:latin typeface="Calibri"/>
                  <a:ea typeface="+mn-ea"/>
                  <a:cs typeface="+mn-cs"/>
                </a:rPr>
                <a:t>(DESY), </a:t>
              </a:r>
              <a:r>
                <a:rPr kumimoji="0" lang="en-US" sz="2000" b="1" i="0" u="none" strike="noStrike" kern="1200" cap="none" spc="0" normalizeH="0" baseline="0" noProof="0" dirty="0">
                  <a:ln>
                    <a:noFill/>
                  </a:ln>
                  <a:solidFill>
                    <a:prstClr val="black"/>
                  </a:solidFill>
                  <a:effectLst/>
                  <a:uLnTx/>
                  <a:uFillTx/>
                  <a:latin typeface="Calibri"/>
                  <a:ea typeface="+mn-ea"/>
                  <a:cs typeface="+mn-cs"/>
                </a:rPr>
                <a:t>Fabio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Maltoni</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en-US" sz="2000" b="0" i="0" u="none" strike="noStrike" kern="1200" cap="none" spc="0" normalizeH="0" baseline="0" noProof="0" dirty="0">
                  <a:ln>
                    <a:noFill/>
                  </a:ln>
                  <a:solidFill>
                    <a:prstClr val="black"/>
                  </a:solidFill>
                  <a:effectLst/>
                  <a:uLnTx/>
                  <a:uFillTx/>
                  <a:latin typeface="Calibri"/>
                  <a:ea typeface="+mn-ea"/>
                  <a:cs typeface="+mn-cs"/>
                </a:rPr>
                <a:t>(Louvain/Bologna), </a:t>
              </a:r>
              <a:r>
                <a:rPr kumimoji="0" lang="en-US" sz="2000" b="1" i="0" u="none" strike="noStrike" kern="1200" cap="none" spc="0" normalizeH="0" baseline="0" noProof="0" dirty="0">
                  <a:ln>
                    <a:noFill/>
                  </a:ln>
                  <a:solidFill>
                    <a:prstClr val="black"/>
                  </a:solidFill>
                  <a:effectLst/>
                  <a:uLnTx/>
                  <a:uFillTx/>
                  <a:latin typeface="Calibri"/>
                  <a:ea typeface="+mn-ea"/>
                  <a:cs typeface="+mn-cs"/>
                </a:rPr>
                <a:t>Jorge de Blas </a:t>
              </a:r>
              <a:r>
                <a:rPr kumimoji="0" lang="en-US" sz="2000" b="0" i="0" u="none" strike="noStrike" kern="1200" cap="none" spc="0" normalizeH="0" baseline="0" noProof="0" dirty="0">
                  <a:ln>
                    <a:noFill/>
                  </a:ln>
                  <a:solidFill>
                    <a:prstClr val="black"/>
                  </a:solidFill>
                  <a:effectLst/>
                  <a:uLnTx/>
                  <a:uFillTx/>
                  <a:latin typeface="Calibri"/>
                  <a:ea typeface="+mn-ea"/>
                  <a:cs typeface="+mn-cs"/>
                </a:rPr>
                <a:t>(University of Padova), </a:t>
              </a:r>
              <a:r>
                <a:rPr kumimoji="0" lang="en-US" sz="2000" b="1" i="0" u="none" strike="noStrike" kern="1200" cap="none" spc="0" normalizeH="0" baseline="0" noProof="0" dirty="0">
                  <a:ln>
                    <a:noFill/>
                  </a:ln>
                  <a:solidFill>
                    <a:prstClr val="black"/>
                  </a:solidFill>
                  <a:effectLst/>
                  <a:uLnTx/>
                  <a:uFillTx/>
                  <a:latin typeface="Calibri"/>
                  <a:ea typeface="+mn-ea"/>
                  <a:cs typeface="+mn-cs"/>
                </a:rPr>
                <a:t>Maria Cepeda </a:t>
              </a:r>
              <a:r>
                <a:rPr kumimoji="0" lang="en-US" sz="2000" b="0" i="0" u="none" strike="noStrike" kern="1200" cap="none" spc="0" normalizeH="0" baseline="0" noProof="0" dirty="0">
                  <a:ln>
                    <a:noFill/>
                  </a:ln>
                  <a:solidFill>
                    <a:prstClr val="black"/>
                  </a:solidFill>
                  <a:effectLst/>
                  <a:uLnTx/>
                  <a:uFillTx/>
                  <a:latin typeface="Calibri"/>
                  <a:ea typeface="+mn-ea"/>
                  <a:cs typeface="+mn-cs"/>
                </a:rPr>
                <a:t>(CIEMAT), </a:t>
              </a:r>
              <a:r>
                <a:rPr kumimoji="0" lang="en-US" sz="2000" b="1" i="0" u="none" strike="noStrike" kern="1200" cap="none" spc="0" normalizeH="0" baseline="0" noProof="0" dirty="0">
                  <a:ln>
                    <a:noFill/>
                  </a:ln>
                  <a:solidFill>
                    <a:prstClr val="black"/>
                  </a:solidFill>
                  <a:effectLst/>
                  <a:uLnTx/>
                  <a:uFillTx/>
                  <a:latin typeface="Calibri"/>
                  <a:ea typeface="+mn-ea"/>
                  <a:cs typeface="+mn-cs"/>
                </a:rPr>
                <a:t>Riccardo Rattazzi </a:t>
              </a:r>
              <a:r>
                <a:rPr kumimoji="0" lang="en-US" sz="2000" b="0" i="0" u="none" strike="noStrike" kern="1200" cap="none" spc="0" normalizeH="0" baseline="0" noProof="0" dirty="0">
                  <a:ln>
                    <a:noFill/>
                  </a:ln>
                  <a:solidFill>
                    <a:prstClr val="black"/>
                  </a:solidFill>
                  <a:effectLst/>
                  <a:uLnTx/>
                  <a:uFillTx/>
                  <a:latin typeface="Calibri"/>
                  <a:ea typeface="+mn-ea"/>
                  <a:cs typeface="+mn-cs"/>
                </a:rPr>
                <a:t>(EPFL),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Wouter</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Verkerke</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en-US" sz="2000" b="0" i="0" u="none" strike="noStrike" kern="1200" cap="none" spc="0" normalizeH="0" baseline="0" noProof="0" dirty="0">
                  <a:ln>
                    <a:noFill/>
                  </a:ln>
                  <a:solidFill>
                    <a:prstClr val="black"/>
                  </a:solidFill>
                  <a:effectLst/>
                  <a:uLnTx/>
                  <a:uFillTx/>
                  <a:latin typeface="Calibri"/>
                  <a:ea typeface="+mn-ea"/>
                  <a:cs typeface="+mn-cs"/>
                </a:rPr>
                <a:t>(NIKHEF), and ex-officio Keith Ellis and </a:t>
              </a:r>
              <a:r>
                <a:rPr kumimoji="0" lang="en-US" sz="2000" b="0" i="0" u="none" strike="noStrike" kern="1200" cap="none" spc="0" normalizeH="0" baseline="0" noProof="0" dirty="0" err="1">
                  <a:ln>
                    <a:noFill/>
                  </a:ln>
                  <a:solidFill>
                    <a:prstClr val="black"/>
                  </a:solidFill>
                  <a:effectLst/>
                  <a:uLnTx/>
                  <a:uFillTx/>
                  <a:latin typeface="Calibri"/>
                  <a:ea typeface="+mn-ea"/>
                  <a:cs typeface="+mn-cs"/>
                </a:rPr>
                <a:t>Beate</a:t>
              </a:r>
              <a:r>
                <a:rPr kumimoji="0" lang="en-US" sz="2000" b="0" i="0" u="none" strike="noStrike" kern="1200" cap="none" spc="0" normalizeH="0" baseline="0" noProof="0" dirty="0">
                  <a:ln>
                    <a:noFill/>
                  </a:ln>
                  <a:solidFill>
                    <a:prstClr val="black"/>
                  </a:solidFill>
                  <a:effectLst/>
                  <a:uLnTx/>
                  <a:uFillTx/>
                  <a:latin typeface="Calibri"/>
                  <a:ea typeface="+mn-ea"/>
                  <a:cs typeface="+mn-cs"/>
                </a:rPr>
                <a:t> Heinemann (PPG conveners for the EW sector), and ex-officio the ECFA Chair; Elisabeth Petit (CPPM) joined in March as speaker of the H</a:t>
              </a:r>
              <a:r>
                <a:rPr kumimoji="0" lang="en-US" sz="2000" b="0" i="0" u="none" strike="noStrike" kern="1200" cap="none" spc="0" normalizeH="0" baseline="30000" noProof="0" dirty="0">
                  <a:ln>
                    <a:noFill/>
                  </a:ln>
                  <a:solidFill>
                    <a:prstClr val="black"/>
                  </a:solidFill>
                  <a:effectLst/>
                  <a:uLnTx/>
                  <a:uFillTx/>
                  <a:latin typeface="Calibri"/>
                  <a:ea typeface="+mn-ea"/>
                  <a:cs typeface="+mn-cs"/>
                </a:rPr>
                <a:t>3</a:t>
              </a:r>
              <a:r>
                <a:rPr kumimoji="0" lang="en-US" sz="2000" b="0" i="0" u="none" strike="noStrike" kern="1200" cap="none" spc="0" normalizeH="0" baseline="0" noProof="0" dirty="0">
                  <a:ln>
                    <a:noFill/>
                  </a:ln>
                  <a:solidFill>
                    <a:prstClr val="black"/>
                  </a:solidFill>
                  <a:effectLst/>
                  <a:uLnTx/>
                  <a:uFillTx/>
                  <a:latin typeface="Calibri"/>
                  <a:ea typeface="+mn-ea"/>
                  <a:cs typeface="+mn-cs"/>
                </a:rPr>
                <a:t> talk in Granada.</a:t>
              </a:r>
            </a:p>
            <a:p>
              <a:pPr marL="187293" marR="0" lvl="1"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Preliminary report available at: </a:t>
              </a:r>
              <a:r>
                <a:rPr kumimoji="0" lang="en-GB" sz="2000" b="0" i="0" u="none" strike="noStrike" kern="1200" cap="none" spc="0" normalizeH="0" baseline="0" noProof="0" dirty="0">
                  <a:ln>
                    <a:noFill/>
                  </a:ln>
                  <a:solidFill>
                    <a:srgbClr val="000000"/>
                  </a:solidFill>
                  <a:effectLst/>
                  <a:uLnTx/>
                  <a:uFillTx/>
                  <a:latin typeface="Calibri"/>
                  <a:ea typeface="+mn-ea"/>
                  <a:cs typeface="+mn-cs"/>
                  <a:hlinkClick r:id="rId3"/>
                </a:rPr>
                <a:t>http://inspirehep.net/record/1733996</a:t>
              </a:r>
              <a:r>
                <a:rPr kumimoji="0" lang="en-GB" sz="2000" b="0" i="0" u="none" strike="noStrike" kern="1200" cap="none" spc="0" normalizeH="0" baseline="0" noProof="0" dirty="0">
                  <a:ln>
                    <a:noFill/>
                  </a:ln>
                  <a:solidFill>
                    <a:srgbClr val="000000"/>
                  </a:solidFill>
                  <a:effectLst/>
                  <a:uLnTx/>
                  <a:uFillTx/>
                  <a:latin typeface="Calibri"/>
                  <a:ea typeface="+mn-ea"/>
                  <a:cs typeface="+mn-cs"/>
                </a:rPr>
                <a:t> (arXiv:1905.03764)</a:t>
              </a:r>
            </a:p>
            <a:p>
              <a:pPr marL="530145" marR="0" lvl="1" indent="-342850" algn="l" defTabSz="914400" rtl="0" eaLnBrk="1" fontAlgn="auto" latinLnBrk="0" hangingPunct="1">
                <a:lnSpc>
                  <a:spcPct val="10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srgbClr val="000000"/>
                  </a:solidFill>
                  <a:effectLst/>
                  <a:uLnTx/>
                  <a:uFillTx/>
                  <a:latin typeface="Calibri"/>
                  <a:ea typeface="+mn-ea"/>
                  <a:cs typeface="+mn-cs"/>
                </a:rPr>
                <a:t>The working group will now take into account comments received during he Open Symposium, and work towards a final report with an opportunity to present the final report during the ECFA-EPS sessions (July 13, 2019).</a:t>
              </a:r>
            </a:p>
          </p:txBody>
        </p:sp>
      </p:grpSp>
      <p:pic>
        <p:nvPicPr>
          <p:cNvPr id="11" name="Picture 10"/>
          <p:cNvPicPr>
            <a:picLocks noChangeAspect="1"/>
          </p:cNvPicPr>
          <p:nvPr/>
        </p:nvPicPr>
        <p:blipFill>
          <a:blip r:embed="rId4"/>
          <a:stretch>
            <a:fillRect/>
          </a:stretch>
        </p:blipFill>
        <p:spPr>
          <a:xfrm>
            <a:off x="0" y="13"/>
            <a:ext cx="7287277" cy="750751"/>
          </a:xfrm>
          <a:prstGeom prst="rect">
            <a:avLst/>
          </a:prstGeom>
        </p:spPr>
      </p:pic>
    </p:spTree>
    <p:extLst>
      <p:ext uri="{BB962C8B-B14F-4D97-AF65-F5344CB8AC3E}">
        <p14:creationId xmlns:p14="http://schemas.microsoft.com/office/powerpoint/2010/main" val="1887557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July 3rd, 2019</a:t>
            </a:r>
            <a:endParaRPr lang="en-US"/>
          </a:p>
        </p:txBody>
      </p:sp>
      <p:sp>
        <p:nvSpPr>
          <p:cNvPr id="5" name="Fußzeilenplatzhalter 4"/>
          <p:cNvSpPr>
            <a:spLocks noGrp="1"/>
          </p:cNvSpPr>
          <p:nvPr>
            <p:ph type="ftr" sz="quarter" idx="11"/>
          </p:nvPr>
        </p:nvSpPr>
        <p:spPr/>
        <p:txBody>
          <a:bodyPr/>
          <a:lstStyle/>
          <a:p>
            <a:r>
              <a:rPr lang="en-US" smtClean="0"/>
              <a:t>ECFA Report</a:t>
            </a:r>
            <a:endParaRPr lang="en-US"/>
          </a:p>
        </p:txBody>
      </p:sp>
      <p:sp>
        <p:nvSpPr>
          <p:cNvPr id="6" name="Foliennummernplatzhalter 5"/>
          <p:cNvSpPr>
            <a:spLocks noGrp="1"/>
          </p:cNvSpPr>
          <p:nvPr>
            <p:ph type="sldNum" sz="quarter" idx="12"/>
          </p:nvPr>
        </p:nvSpPr>
        <p:spPr/>
        <p:txBody>
          <a:bodyPr/>
          <a:lstStyle/>
          <a:p>
            <a:fld id="{D47CF28C-F735-C843-9143-DAF799FFF232}" type="slidenum">
              <a:rPr lang="en-US" smtClean="0"/>
              <a:t>9</a:t>
            </a:fld>
            <a:endParaRPr lang="en-US"/>
          </a:p>
        </p:txBody>
      </p:sp>
      <p:sp>
        <p:nvSpPr>
          <p:cNvPr id="7" name="Textfeld 6"/>
          <p:cNvSpPr txBox="1"/>
          <p:nvPr/>
        </p:nvSpPr>
        <p:spPr>
          <a:xfrm>
            <a:off x="699714" y="2162755"/>
            <a:ext cx="10654086" cy="2431435"/>
          </a:xfrm>
          <a:prstGeom prst="rect">
            <a:avLst/>
          </a:prstGeom>
          <a:noFill/>
        </p:spPr>
        <p:txBody>
          <a:bodyPr wrap="square" rtlCol="0">
            <a:spAutoFit/>
          </a:bodyPr>
          <a:lstStyle/>
          <a:p>
            <a:r>
              <a:rPr lang="de-CH" sz="3200" dirty="0" err="1" smtClean="0"/>
              <a:t>next</a:t>
            </a:r>
            <a:r>
              <a:rPr lang="de-CH" sz="3200" dirty="0"/>
              <a:t>: </a:t>
            </a:r>
            <a:r>
              <a:rPr lang="de-CH" sz="3200" dirty="0" err="1"/>
              <a:t>selected</a:t>
            </a:r>
            <a:r>
              <a:rPr lang="de-CH" sz="3200" dirty="0"/>
              <a:t> </a:t>
            </a:r>
            <a:r>
              <a:rPr lang="de-CH" sz="3200" dirty="0" err="1" smtClean="0"/>
              <a:t>accelerator</a:t>
            </a:r>
            <a:r>
              <a:rPr lang="de-CH" sz="3200" dirty="0" smtClean="0"/>
              <a:t> </a:t>
            </a:r>
            <a:r>
              <a:rPr lang="de-CH" sz="3200" dirty="0" err="1" smtClean="0"/>
              <a:t>aspects</a:t>
            </a:r>
            <a:r>
              <a:rPr lang="de-CH" sz="3200" dirty="0" smtClean="0"/>
              <a:t> </a:t>
            </a:r>
            <a:r>
              <a:rPr lang="de-CH" sz="3200" dirty="0" err="1"/>
              <a:t>of</a:t>
            </a:r>
            <a:r>
              <a:rPr lang="de-CH" sz="3200" dirty="0"/>
              <a:t> HEP </a:t>
            </a:r>
            <a:r>
              <a:rPr lang="de-CH" sz="3200" dirty="0" err="1" smtClean="0"/>
              <a:t>strategy</a:t>
            </a:r>
            <a:r>
              <a:rPr lang="de-CH" sz="3200" dirty="0" smtClean="0"/>
              <a:t> </a:t>
            </a:r>
            <a:r>
              <a:rPr lang="de-CH" sz="3200" dirty="0" err="1"/>
              <a:t>d</a:t>
            </a:r>
            <a:r>
              <a:rPr lang="de-CH" sz="3200" dirty="0" err="1" smtClean="0"/>
              <a:t>iscussion</a:t>
            </a:r>
            <a:endParaRPr lang="de-CH" sz="3200" dirty="0" smtClean="0"/>
          </a:p>
          <a:p>
            <a:endParaRPr lang="de-CH" dirty="0" smtClean="0"/>
          </a:p>
          <a:p>
            <a:pPr marL="285750" indent="-285750">
              <a:buFont typeface="Arial" panose="020B0604020202020204" pitchFamily="34" charset="0"/>
              <a:buChar char="•"/>
            </a:pPr>
            <a:r>
              <a:rPr lang="de-CH" sz="2800" dirty="0" err="1" smtClean="0"/>
              <a:t>Higgs</a:t>
            </a:r>
            <a:r>
              <a:rPr lang="de-CH" sz="2800" dirty="0" smtClean="0"/>
              <a:t> </a:t>
            </a:r>
            <a:r>
              <a:rPr lang="de-CH" sz="2800" dirty="0" err="1" smtClean="0"/>
              <a:t>factories</a:t>
            </a:r>
            <a:r>
              <a:rPr lang="de-CH" sz="2800" dirty="0" smtClean="0"/>
              <a:t> &amp; </a:t>
            </a:r>
            <a:r>
              <a:rPr lang="de-CH" sz="2800" dirty="0" err="1" smtClean="0"/>
              <a:t>timelines</a:t>
            </a:r>
            <a:endParaRPr lang="de-CH" sz="2800" dirty="0" smtClean="0"/>
          </a:p>
          <a:p>
            <a:pPr marL="285750" indent="-285750">
              <a:buFont typeface="Arial" panose="020B0604020202020204" pitchFamily="34" charset="0"/>
              <a:buChar char="•"/>
            </a:pPr>
            <a:r>
              <a:rPr lang="de-CH" sz="2800" dirty="0" err="1" smtClean="0"/>
              <a:t>magnet</a:t>
            </a:r>
            <a:r>
              <a:rPr lang="de-CH" sz="2800" dirty="0" smtClean="0"/>
              <a:t> </a:t>
            </a:r>
            <a:r>
              <a:rPr lang="de-CH" sz="2800" dirty="0" err="1" smtClean="0"/>
              <a:t>low</a:t>
            </a:r>
            <a:r>
              <a:rPr lang="de-CH" sz="2800" dirty="0" smtClean="0"/>
              <a:t> </a:t>
            </a:r>
            <a:r>
              <a:rPr lang="de-CH" sz="2800" dirty="0" err="1" smtClean="0"/>
              <a:t>field</a:t>
            </a:r>
            <a:r>
              <a:rPr lang="de-CH" sz="2800" dirty="0" smtClean="0"/>
              <a:t> </a:t>
            </a:r>
            <a:r>
              <a:rPr lang="de-CH" sz="2800" dirty="0" err="1" smtClean="0"/>
              <a:t>option</a:t>
            </a:r>
            <a:endParaRPr lang="de-CH" sz="2800" dirty="0" smtClean="0"/>
          </a:p>
          <a:p>
            <a:pPr marL="285750" indent="-285750">
              <a:buFont typeface="Arial" panose="020B0604020202020204" pitchFamily="34" charset="0"/>
              <a:buChar char="•"/>
            </a:pPr>
            <a:r>
              <a:rPr lang="de-CH" sz="2800" dirty="0" err="1" smtClean="0"/>
              <a:t>energy</a:t>
            </a:r>
            <a:r>
              <a:rPr lang="de-CH" sz="2800" dirty="0" smtClean="0"/>
              <a:t> </a:t>
            </a:r>
            <a:r>
              <a:rPr lang="de-CH" sz="2800" dirty="0" err="1"/>
              <a:t>efficiency</a:t>
            </a:r>
            <a:endParaRPr lang="de-CH" sz="2800" dirty="0" smtClean="0"/>
          </a:p>
          <a:p>
            <a:endParaRPr lang="de-CH" dirty="0"/>
          </a:p>
        </p:txBody>
      </p:sp>
    </p:spTree>
    <p:extLst>
      <p:ext uri="{BB962C8B-B14F-4D97-AF65-F5344CB8AC3E}">
        <p14:creationId xmlns:p14="http://schemas.microsoft.com/office/powerpoint/2010/main" val="42875013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387.327"/>
  <p:tag name="LATEXADDIN" val="\documentclass{article}&#10;\usepackage{amsmath}&#10;\pagestyle{empty}&#10;\begin{document}&#10;&#10;$L_\mathrm{lin.col.} \propto H_D &#10;\sqrt{\frac{\delta_E}{\varepsilon_{y,n}}} P_\mathrm{beam} $&#10;&#10;&#10;\end{document}"/>
  <p:tag name="IGUANATEXSIZE" val="20"/>
  <p:tag name="IGUANATEXCURSOR" val="151"/>
  <p:tag name="TRANSPARENCY" val="Wahr"/>
  <p:tag name="FILENAME" val=""/>
  <p:tag name="LATEXENGINEID" val="0"/>
  <p:tag name="TEMPFOLDER" val="c:\temp\"/>
  <p:tag name="LATEXFORMHEIGHT" val="312"/>
  <p:tag name="LATEXFORMWIDTH" val="384"/>
  <p:tag name="LATEXFORMWRAP" val="Wahr"/>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251.9685"/>
  <p:tag name="ORIGINALWIDTH" val="842.1447"/>
  <p:tag name="LATEXADDIN" val="\documentclass{article}&#10;\usepackage{amsmath}&#10;\pagestyle{empty}&#10;\begin{document}&#10;&#10;$P_\mathrm{SR} \propto&#10;\left( \frac{E}{E_0} \right )^4&#10;\frac{1}{R} $&#10;&#10;&#10;\end{document}"/>
  <p:tag name="IGUANATEXSIZE" val="20"/>
  <p:tag name="IGUANATEXCURSOR" val="149"/>
  <p:tag name="TRANSPARENCY" val="Wahr"/>
  <p:tag name="FILENAME" val=""/>
  <p:tag name="LATEXENGINEID" val="0"/>
  <p:tag name="TEMPFOLDER" val="c:\temp\"/>
  <p:tag name="LATEXFORMHEIGHT" val="312"/>
  <p:tag name="LATEXFORMWIDTH" val="384"/>
  <p:tag name="LATEXFORMWRAP" val="Wahr"/>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67.2291"/>
  <p:tag name="ORIGINALWIDTH" val="1248.594"/>
  <p:tag name="LATEXADDIN" val="\documentclass{article}&#10;\usepackage{amsmath}&#10;\pagestyle{empty}&#10;\begin{document}&#10;&#10;$L_\mathrm{mu.col.} \propto &#10;B \frac{N_0}{\varepsilon_{n}}\, \gamma\, P_\mathrm{beam}&#10;$&#10;\end{document}"/>
  <p:tag name="IGUANATEXSIZE" val="20"/>
  <p:tag name="IGUANATEXCURSOR" val="136"/>
  <p:tag name="TRANSPARENCY" val="Wahr"/>
  <p:tag name="FILENAME" val=""/>
  <p:tag name="LATEXENGINEID" val="0"/>
  <p:tag name="TEMPFOLDER" val="c:\temp\"/>
  <p:tag name="LATEXFORMHEIGHT" val="312"/>
  <p:tag name="LATEXFORMWIDTH" val="384"/>
  <p:tag name="LATEXFORMWRAP" val="Wahr"/>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1576</Words>
  <Application>Microsoft Office PowerPoint</Application>
  <PresentationFormat>Breitbild</PresentationFormat>
  <Paragraphs>370</Paragraphs>
  <Slides>17</Slides>
  <Notes>8</Notes>
  <HiddenSlides>0</HiddenSlides>
  <MMClips>0</MMClips>
  <ScaleCrop>false</ScaleCrop>
  <HeadingPairs>
    <vt:vector size="6" baseType="variant">
      <vt:variant>
        <vt:lpstr>Verwendete Schriftarten</vt:lpstr>
      </vt:variant>
      <vt:variant>
        <vt:i4>8</vt:i4>
      </vt:variant>
      <vt:variant>
        <vt:lpstr>Design</vt:lpstr>
      </vt:variant>
      <vt:variant>
        <vt:i4>7</vt:i4>
      </vt:variant>
      <vt:variant>
        <vt:lpstr>Folientitel</vt:lpstr>
      </vt:variant>
      <vt:variant>
        <vt:i4>17</vt:i4>
      </vt:variant>
    </vt:vector>
  </HeadingPairs>
  <TitlesOfParts>
    <vt:vector size="32" baseType="lpstr">
      <vt:lpstr>Arial</vt:lpstr>
      <vt:lpstr>Calibri</vt:lpstr>
      <vt:lpstr>Calibri Light</vt:lpstr>
      <vt:lpstr>Cambria Math</vt:lpstr>
      <vt:lpstr>Courier New</vt:lpstr>
      <vt:lpstr>Garamond-Bold</vt:lpstr>
      <vt:lpstr>Symbol</vt:lpstr>
      <vt:lpstr>Wingdings</vt:lpstr>
      <vt:lpstr>Office Theme</vt:lpstr>
      <vt:lpstr>Thème Office</vt:lpstr>
      <vt:lpstr>1_Office Theme</vt:lpstr>
      <vt:lpstr>1_FC5643-CERN3027 - Scale of contributions</vt:lpstr>
      <vt:lpstr>2_Office Theme</vt:lpstr>
      <vt:lpstr>3_Office Theme</vt:lpstr>
      <vt:lpstr>4_Office Theme</vt:lpstr>
      <vt:lpstr>ECFA Activities CHIPP Plenary Meeting 2019</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Proposed Schedules </vt:lpstr>
      <vt:lpstr>Comparisons [Daniel Schulte]</vt:lpstr>
      <vt:lpstr>PowerPoint-Präsentation</vt:lpstr>
      <vt:lpstr>The 25 y LHC construction time line possible only because SSC developed the superconductor… </vt:lpstr>
      <vt:lpstr>PowerPoint-Präsentation</vt:lpstr>
      <vt:lpstr>Luminosity per Grid Power</vt:lpstr>
      <vt:lpstr>Proposed HEP Projects and Grid Power Consumption</vt:lpstr>
      <vt:lpstr>Upcoming Workshop on sustainable RIs</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ECFA Activities CHIPP Plenary Meeting 2018</dc:title>
  <dc:creator>Seidel Mike</dc:creator>
  <cp:lastModifiedBy>Seidel Mike</cp:lastModifiedBy>
  <cp:revision>39</cp:revision>
  <dcterms:created xsi:type="dcterms:W3CDTF">2019-06-19T15:46:00Z</dcterms:created>
  <dcterms:modified xsi:type="dcterms:W3CDTF">2019-07-03T07:20:08Z</dcterms:modified>
</cp:coreProperties>
</file>